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 id="2147483732" r:id="rId5"/>
    <p:sldMasterId id="2147483744" r:id="rId6"/>
  </p:sldMasterIdLst>
  <p:notesMasterIdLst>
    <p:notesMasterId r:id="rId37"/>
  </p:notesMasterIdLst>
  <p:handoutMasterIdLst>
    <p:handoutMasterId r:id="rId38"/>
  </p:handoutMasterIdLst>
  <p:sldIdLst>
    <p:sldId id="335" r:id="rId7"/>
    <p:sldId id="258" r:id="rId8"/>
    <p:sldId id="293" r:id="rId9"/>
    <p:sldId id="336" r:id="rId10"/>
    <p:sldId id="337" r:id="rId11"/>
    <p:sldId id="338" r:id="rId12"/>
    <p:sldId id="315" r:id="rId13"/>
    <p:sldId id="301" r:id="rId14"/>
    <p:sldId id="295" r:id="rId15"/>
    <p:sldId id="339" r:id="rId16"/>
    <p:sldId id="340" r:id="rId17"/>
    <p:sldId id="296" r:id="rId18"/>
    <p:sldId id="341" r:id="rId19"/>
    <p:sldId id="342" r:id="rId20"/>
    <p:sldId id="343" r:id="rId21"/>
    <p:sldId id="344" r:id="rId22"/>
    <p:sldId id="297"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288" r:id="rId3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p:cViewPr varScale="1">
        <p:scale>
          <a:sx n="74" d="100"/>
          <a:sy n="74" d="100"/>
        </p:scale>
        <p:origin x="1086" y="90"/>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4D0FC-E6BE-4B93-95C3-DDA68BA4E2DA}" type="doc">
      <dgm:prSet loTypeId="urn:microsoft.com/office/officeart/2005/8/layout/vList5" loCatId="list" qsTypeId="urn:microsoft.com/office/officeart/2005/8/quickstyle/simple3" qsCatId="simple" csTypeId="urn:microsoft.com/office/officeart/2005/8/colors/accent2_1" csCatId="accent2" phldr="1"/>
      <dgm:spPr/>
      <dgm:t>
        <a:bodyPr/>
        <a:lstStyle/>
        <a:p>
          <a:endParaRPr lang="en-US"/>
        </a:p>
      </dgm:t>
    </dgm:pt>
    <dgm:pt modelId="{259BCA4A-54D0-414A-9BF1-DCAB1889B8CA}">
      <dgm:prSet phldrT="[Text]" custT="1"/>
      <dgm:spPr>
        <a:solidFill>
          <a:schemeClr val="accent3">
            <a:lumMod val="40000"/>
            <a:lumOff val="60000"/>
            <a:alpha val="90000"/>
          </a:schemeClr>
        </a:solidFill>
        <a:ln>
          <a:solidFill>
            <a:srgbClr val="00B050">
              <a:alpha val="90000"/>
            </a:srgbClr>
          </a:solidFill>
        </a:ln>
        <a:effectLst>
          <a:innerShdw blurRad="114300">
            <a:prstClr val="black"/>
          </a:innerShdw>
        </a:effectLst>
        <a:scene3d>
          <a:camera prst="perspectiveFront"/>
          <a:lightRig rig="threePt" dir="t"/>
        </a:scene3d>
      </dgm:spPr>
      <dgm:t>
        <a:bodyPr/>
        <a:lstStyle/>
        <a:p>
          <a:r>
            <a:rPr lang="en-US" sz="2800" b="1" dirty="0" smtClean="0">
              <a:latin typeface="+mj-lt"/>
            </a:rPr>
            <a:t>The pulse of communication excellence in Government.</a:t>
          </a:r>
          <a:endParaRPr lang="en-US" sz="2800" b="1" dirty="0">
            <a:latin typeface="+mj-lt"/>
          </a:endParaRPr>
        </a:p>
      </dgm:t>
    </dgm:pt>
    <dgm:pt modelId="{D7AF45B5-3CB1-496B-9D68-CD79733A56D9}" type="parTrans" cxnId="{C6723D52-A09A-4E8E-98FE-10C7D4BF5BCF}">
      <dgm:prSet/>
      <dgm:spPr/>
      <dgm:t>
        <a:bodyPr/>
        <a:lstStyle/>
        <a:p>
          <a:endParaRPr lang="en-US">
            <a:latin typeface="+mj-lt"/>
          </a:endParaRPr>
        </a:p>
      </dgm:t>
    </dgm:pt>
    <dgm:pt modelId="{4A5AF0C9-B96F-4D28-988D-C2A975ED0D8D}" type="sibTrans" cxnId="{C6723D52-A09A-4E8E-98FE-10C7D4BF5BCF}">
      <dgm:prSet/>
      <dgm:spPr/>
      <dgm:t>
        <a:bodyPr/>
        <a:lstStyle/>
        <a:p>
          <a:endParaRPr lang="en-US">
            <a:latin typeface="+mj-lt"/>
          </a:endParaRPr>
        </a:p>
      </dgm:t>
    </dgm:pt>
    <dgm:pt modelId="{1742C92F-5C40-49B7-A5E8-62A4E45EFF48}">
      <dgm:prSet phldrT="[Text]" custT="1"/>
      <dgm:spPr>
        <a:solidFill>
          <a:schemeClr val="accent2"/>
        </a:solidFill>
        <a:ln>
          <a:noFill/>
        </a:ln>
        <a:effectLst/>
        <a:scene3d>
          <a:camera prst="orthographicFront"/>
          <a:lightRig rig="flat" dir="t"/>
        </a:scene3d>
        <a:sp3d prstMaterial="dkEdge">
          <a:bevelT w="8200" h="38100"/>
        </a:sp3d>
      </dgm:spPr>
      <dgm:t>
        <a:bodyPr/>
        <a:lstStyle/>
        <a:p>
          <a:r>
            <a:rPr lang="en-US" sz="4000" b="1" dirty="0" smtClean="0">
              <a:latin typeface="+mj-lt"/>
            </a:rPr>
            <a:t>Mission</a:t>
          </a:r>
          <a:endParaRPr lang="en-US" sz="4000" b="1" dirty="0">
            <a:latin typeface="+mj-lt"/>
          </a:endParaRPr>
        </a:p>
      </dgm:t>
    </dgm:pt>
    <dgm:pt modelId="{E5A0F9B1-56BE-4EB5-A544-A668EBEE0283}" type="parTrans" cxnId="{227ADF85-B880-480D-8D43-378B1B096B31}">
      <dgm:prSet/>
      <dgm:spPr/>
      <dgm:t>
        <a:bodyPr/>
        <a:lstStyle/>
        <a:p>
          <a:endParaRPr lang="en-US">
            <a:latin typeface="+mj-lt"/>
          </a:endParaRPr>
        </a:p>
      </dgm:t>
    </dgm:pt>
    <dgm:pt modelId="{00CB6084-4E62-44B0-8BC2-FFB114648D6B}" type="sibTrans" cxnId="{227ADF85-B880-480D-8D43-378B1B096B31}">
      <dgm:prSet/>
      <dgm:spPr/>
      <dgm:t>
        <a:bodyPr/>
        <a:lstStyle/>
        <a:p>
          <a:endParaRPr lang="en-US">
            <a:latin typeface="+mj-lt"/>
          </a:endParaRPr>
        </a:p>
      </dgm:t>
    </dgm:pt>
    <dgm:pt modelId="{23997DAF-4818-44E6-8DDD-75A571DBAC8F}">
      <dgm:prSet phldrT="[Text]" custT="1"/>
      <dgm:spPr>
        <a:effectLst>
          <a:glow rad="101600">
            <a:schemeClr val="accent2">
              <a:satMod val="175000"/>
              <a:alpha val="40000"/>
            </a:schemeClr>
          </a:glow>
        </a:effectLst>
        <a:scene3d>
          <a:camera prst="orthographicFront"/>
          <a:lightRig rig="threePt" dir="t"/>
        </a:scene3d>
        <a:sp3d>
          <a:bevelT prst="relaxedInset"/>
        </a:sp3d>
      </dgm:spPr>
      <dgm:t>
        <a:bodyPr/>
        <a:lstStyle/>
        <a:p>
          <a:r>
            <a:rPr lang="en-ZA" sz="2000" dirty="0" smtClean="0"/>
            <a:t>To deliver effective strategic government communication; set and influence adherence to standards and coherence of message and proactively communicate with the public about government policies, plans, programmes and achievements.</a:t>
          </a:r>
          <a:endParaRPr lang="en-US" sz="2000" b="0" dirty="0">
            <a:latin typeface="+mj-lt"/>
          </a:endParaRPr>
        </a:p>
      </dgm:t>
    </dgm:pt>
    <dgm:pt modelId="{C889E4B0-A299-413D-928B-6961906ED80D}" type="parTrans" cxnId="{4D7A0983-252E-404D-9FA4-F20D582315C3}">
      <dgm:prSet/>
      <dgm:spPr/>
      <dgm:t>
        <a:bodyPr/>
        <a:lstStyle/>
        <a:p>
          <a:endParaRPr lang="en-US">
            <a:latin typeface="+mj-lt"/>
          </a:endParaRPr>
        </a:p>
      </dgm:t>
    </dgm:pt>
    <dgm:pt modelId="{C2D7B3E3-86F6-45C4-AB48-29654303AC63}" type="sibTrans" cxnId="{4D7A0983-252E-404D-9FA4-F20D582315C3}">
      <dgm:prSet/>
      <dgm:spPr/>
      <dgm:t>
        <a:bodyPr/>
        <a:lstStyle/>
        <a:p>
          <a:endParaRPr lang="en-US">
            <a:latin typeface="+mj-lt"/>
          </a:endParaRPr>
        </a:p>
      </dgm:t>
    </dgm:pt>
    <dgm:pt modelId="{47109AED-7759-402F-8F4A-1244C67DD825}">
      <dgm:prSet phldrT="[Text]" custT="1"/>
      <dgm:spPr>
        <a:solidFill>
          <a:schemeClr val="accent5">
            <a:lumMod val="75000"/>
          </a:schemeClr>
        </a:solidFill>
        <a:ln>
          <a:noFill/>
        </a:ln>
        <a:effectLst>
          <a:outerShdw blurRad="225425" dist="50800" dir="5220000" algn="ctr">
            <a:srgbClr val="000000">
              <a:alpha val="33000"/>
            </a:srgbClr>
          </a:outerShdw>
        </a:effectLst>
        <a:scene3d>
          <a:camera prst="perspectiveAbove"/>
          <a:lightRig rig="flat" dir="t"/>
        </a:scene3d>
        <a:sp3d prstMaterial="dkEdge">
          <a:bevelT w="8200" h="38100" prst="relaxedInset"/>
        </a:sp3d>
      </dgm:spPr>
      <dgm:t>
        <a:bodyPr/>
        <a:lstStyle/>
        <a:p>
          <a:r>
            <a:rPr lang="en-US" sz="4000" b="1" dirty="0" smtClean="0">
              <a:latin typeface="+mj-lt"/>
            </a:rPr>
            <a:t>Values</a:t>
          </a:r>
          <a:endParaRPr lang="en-US" sz="4000" b="1" dirty="0">
            <a:latin typeface="+mj-lt"/>
          </a:endParaRPr>
        </a:p>
      </dgm:t>
    </dgm:pt>
    <dgm:pt modelId="{B4B3DA0C-2A57-4013-8A4F-6B374FD9A929}" type="sibTrans" cxnId="{7624579E-82B6-4E06-BE69-8E4A18E6F33F}">
      <dgm:prSet/>
      <dgm:spPr/>
      <dgm:t>
        <a:bodyPr/>
        <a:lstStyle/>
        <a:p>
          <a:endParaRPr lang="en-US"/>
        </a:p>
      </dgm:t>
    </dgm:pt>
    <dgm:pt modelId="{77E15860-8FDB-4B11-B8E5-BF2968AEFCF5}" type="parTrans" cxnId="{7624579E-82B6-4E06-BE69-8E4A18E6F33F}">
      <dgm:prSet/>
      <dgm:spPr/>
      <dgm:t>
        <a:bodyPr/>
        <a:lstStyle/>
        <a:p>
          <a:endParaRPr lang="en-US"/>
        </a:p>
      </dgm:t>
    </dgm:pt>
    <dgm:pt modelId="{97066F8D-BFA3-40C3-848F-939F066EC31E}">
      <dgm:prSet phldrT="[Text]" custT="1"/>
      <dgm:spPr>
        <a:ln>
          <a:noFill/>
        </a:ln>
        <a:effectLst>
          <a:glow rad="101600">
            <a:schemeClr val="accent5">
              <a:satMod val="175000"/>
              <a:alpha val="40000"/>
            </a:schemeClr>
          </a:glow>
        </a:effectLst>
        <a:scene3d>
          <a:camera prst="orthographicFront">
            <a:rot lat="0" lon="0" rev="0"/>
          </a:camera>
          <a:lightRig rig="contrasting" dir="t">
            <a:rot lat="0" lon="0" rev="7800000"/>
          </a:lightRig>
        </a:scene3d>
        <a:sp3d>
          <a:bevelT w="139700" h="139700"/>
        </a:sp3d>
      </dgm:spPr>
      <dgm:t>
        <a:bodyPr/>
        <a:lstStyle/>
        <a:p>
          <a:r>
            <a:rPr lang="en-US" sz="2000" b="0" dirty="0" smtClean="0">
              <a:latin typeface="+mj-lt"/>
            </a:rPr>
            <a:t>Professionalism, diversity, openness &amp; transparency, innovation, and honesty &amp; integrity.</a:t>
          </a:r>
          <a:endParaRPr lang="en-US" sz="2000" b="0" dirty="0">
            <a:latin typeface="+mj-lt"/>
          </a:endParaRPr>
        </a:p>
      </dgm:t>
    </dgm:pt>
    <dgm:pt modelId="{DE5C1C8B-7B89-464A-9B3C-A440012E486D}" type="parTrans" cxnId="{C8EE9574-72C2-411A-BEF8-FAFC2727C987}">
      <dgm:prSet/>
      <dgm:spPr/>
      <dgm:t>
        <a:bodyPr/>
        <a:lstStyle/>
        <a:p>
          <a:endParaRPr lang="en-US"/>
        </a:p>
      </dgm:t>
    </dgm:pt>
    <dgm:pt modelId="{CFA1CB61-CB06-45DB-A2B5-EF9F5EE99AD6}" type="sibTrans" cxnId="{C8EE9574-72C2-411A-BEF8-FAFC2727C987}">
      <dgm:prSet/>
      <dgm:spPr/>
      <dgm:t>
        <a:bodyPr/>
        <a:lstStyle/>
        <a:p>
          <a:endParaRPr lang="en-US"/>
        </a:p>
      </dgm:t>
    </dgm:pt>
    <dgm:pt modelId="{980A96A0-BEAF-435D-9298-111D35F9D0B0}">
      <dgm:prSet phldrT="[Text]" custT="1">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US" sz="4000" b="1" dirty="0" smtClean="0">
              <a:latin typeface="+mj-lt"/>
            </a:rPr>
            <a:t>Vision</a:t>
          </a:r>
          <a:endParaRPr lang="en-US" sz="4000" b="1" dirty="0">
            <a:latin typeface="+mj-lt"/>
          </a:endParaRPr>
        </a:p>
      </dgm:t>
    </dgm:pt>
    <dgm:pt modelId="{3A014DDC-67A8-4E83-93E4-6C6A49063BF7}" type="sibTrans" cxnId="{0CFD0B32-6F46-4C69-9BA2-A4D6FD439501}">
      <dgm:prSet/>
      <dgm:spPr/>
      <dgm:t>
        <a:bodyPr/>
        <a:lstStyle/>
        <a:p>
          <a:endParaRPr lang="en-US">
            <a:latin typeface="+mj-lt"/>
          </a:endParaRPr>
        </a:p>
      </dgm:t>
    </dgm:pt>
    <dgm:pt modelId="{38A4835A-FE6D-407B-81E6-F8DA3CE3DBD3}" type="parTrans" cxnId="{0CFD0B32-6F46-4C69-9BA2-A4D6FD439501}">
      <dgm:prSet/>
      <dgm:spPr/>
      <dgm:t>
        <a:bodyPr/>
        <a:lstStyle/>
        <a:p>
          <a:endParaRPr lang="en-US">
            <a:latin typeface="+mj-lt"/>
          </a:endParaRPr>
        </a:p>
      </dgm:t>
    </dgm:pt>
    <dgm:pt modelId="{87F4F19B-011B-489F-9AD9-602D83066A9B}" type="pres">
      <dgm:prSet presAssocID="{5964D0FC-E6BE-4B93-95C3-DDA68BA4E2DA}" presName="Name0" presStyleCnt="0">
        <dgm:presLayoutVars>
          <dgm:dir/>
          <dgm:animLvl val="lvl"/>
          <dgm:resizeHandles val="exact"/>
        </dgm:presLayoutVars>
      </dgm:prSet>
      <dgm:spPr/>
      <dgm:t>
        <a:bodyPr/>
        <a:lstStyle/>
        <a:p>
          <a:endParaRPr lang="en-US"/>
        </a:p>
      </dgm:t>
    </dgm:pt>
    <dgm:pt modelId="{E5A68D7C-C8D6-4383-A0DF-6892598A2509}" type="pres">
      <dgm:prSet presAssocID="{980A96A0-BEAF-435D-9298-111D35F9D0B0}" presName="linNode" presStyleCnt="0"/>
      <dgm:spPr/>
      <dgm:t>
        <a:bodyPr/>
        <a:lstStyle/>
        <a:p>
          <a:endParaRPr lang="en-US"/>
        </a:p>
      </dgm:t>
    </dgm:pt>
    <dgm:pt modelId="{DB9AB2DB-F2DC-4F2F-BEE5-88B2471DC6C6}" type="pres">
      <dgm:prSet presAssocID="{980A96A0-BEAF-435D-9298-111D35F9D0B0}" presName="parentText" presStyleLbl="node1" presStyleIdx="0" presStyleCnt="3" custScaleY="130859" custLinFactNeighborY="-749">
        <dgm:presLayoutVars>
          <dgm:chMax val="1"/>
          <dgm:bulletEnabled val="1"/>
        </dgm:presLayoutVars>
      </dgm:prSet>
      <dgm:spPr/>
      <dgm:t>
        <a:bodyPr/>
        <a:lstStyle/>
        <a:p>
          <a:endParaRPr lang="en-US"/>
        </a:p>
      </dgm:t>
    </dgm:pt>
    <dgm:pt modelId="{7DD19ADA-E279-4297-8B89-ECC284EB4DD3}" type="pres">
      <dgm:prSet presAssocID="{980A96A0-BEAF-435D-9298-111D35F9D0B0}" presName="descendantText" presStyleLbl="alignAccFollowNode1" presStyleIdx="0" presStyleCnt="3" custScaleY="165090" custLinFactNeighborY="-936">
        <dgm:presLayoutVars>
          <dgm:bulletEnabled val="1"/>
        </dgm:presLayoutVars>
      </dgm:prSet>
      <dgm:spPr/>
      <dgm:t>
        <a:bodyPr/>
        <a:lstStyle/>
        <a:p>
          <a:endParaRPr lang="en-US"/>
        </a:p>
      </dgm:t>
    </dgm:pt>
    <dgm:pt modelId="{A7763E3A-B755-4314-A3AA-A232FBEE8D5B}" type="pres">
      <dgm:prSet presAssocID="{3A014DDC-67A8-4E83-93E4-6C6A49063BF7}" presName="sp" presStyleCnt="0"/>
      <dgm:spPr/>
      <dgm:t>
        <a:bodyPr/>
        <a:lstStyle/>
        <a:p>
          <a:endParaRPr lang="en-US"/>
        </a:p>
      </dgm:t>
    </dgm:pt>
    <dgm:pt modelId="{5C8491BA-1169-41C1-8B83-7486C4916E74}" type="pres">
      <dgm:prSet presAssocID="{1742C92F-5C40-49B7-A5E8-62A4E45EFF48}" presName="linNode" presStyleCnt="0"/>
      <dgm:spPr/>
      <dgm:t>
        <a:bodyPr/>
        <a:lstStyle/>
        <a:p>
          <a:endParaRPr lang="en-US"/>
        </a:p>
      </dgm:t>
    </dgm:pt>
    <dgm:pt modelId="{5D4C8348-E825-458B-A53B-C5091711B6F4}" type="pres">
      <dgm:prSet presAssocID="{1742C92F-5C40-49B7-A5E8-62A4E45EFF48}" presName="parentText" presStyleLbl="node1" presStyleIdx="1" presStyleCnt="3" custScaleY="176742">
        <dgm:presLayoutVars>
          <dgm:chMax val="1"/>
          <dgm:bulletEnabled val="1"/>
        </dgm:presLayoutVars>
      </dgm:prSet>
      <dgm:spPr/>
      <dgm:t>
        <a:bodyPr/>
        <a:lstStyle/>
        <a:p>
          <a:endParaRPr lang="en-US"/>
        </a:p>
      </dgm:t>
    </dgm:pt>
    <dgm:pt modelId="{4B92317F-5BB9-4027-9616-07BB81B636A3}" type="pres">
      <dgm:prSet presAssocID="{1742C92F-5C40-49B7-A5E8-62A4E45EFF48}" presName="descendantText" presStyleLbl="alignAccFollowNode1" presStyleIdx="1" presStyleCnt="3" custScaleY="234304" custLinFactNeighborX="681" custLinFactNeighborY="4564">
        <dgm:presLayoutVars>
          <dgm:bulletEnabled val="1"/>
        </dgm:presLayoutVars>
      </dgm:prSet>
      <dgm:spPr/>
      <dgm:t>
        <a:bodyPr/>
        <a:lstStyle/>
        <a:p>
          <a:endParaRPr lang="en-US"/>
        </a:p>
      </dgm:t>
    </dgm:pt>
    <dgm:pt modelId="{DB3FBD5C-0620-47F2-83EA-49D817652D59}" type="pres">
      <dgm:prSet presAssocID="{00CB6084-4E62-44B0-8BC2-FFB114648D6B}" presName="sp" presStyleCnt="0"/>
      <dgm:spPr/>
      <dgm:t>
        <a:bodyPr/>
        <a:lstStyle/>
        <a:p>
          <a:endParaRPr lang="en-US"/>
        </a:p>
      </dgm:t>
    </dgm:pt>
    <dgm:pt modelId="{F4F05B14-B4FE-466B-AD4B-A8AA023F690D}" type="pres">
      <dgm:prSet presAssocID="{47109AED-7759-402F-8F4A-1244C67DD825}" presName="linNode" presStyleCnt="0"/>
      <dgm:spPr/>
      <dgm:t>
        <a:bodyPr/>
        <a:lstStyle/>
        <a:p>
          <a:endParaRPr lang="en-US"/>
        </a:p>
      </dgm:t>
    </dgm:pt>
    <dgm:pt modelId="{29486BB5-AF9C-4085-811A-8931B10F9A3F}" type="pres">
      <dgm:prSet presAssocID="{47109AED-7759-402F-8F4A-1244C67DD825}" presName="parentText" presStyleLbl="node1" presStyleIdx="2" presStyleCnt="3">
        <dgm:presLayoutVars>
          <dgm:chMax val="1"/>
          <dgm:bulletEnabled val="1"/>
        </dgm:presLayoutVars>
      </dgm:prSet>
      <dgm:spPr/>
      <dgm:t>
        <a:bodyPr/>
        <a:lstStyle/>
        <a:p>
          <a:endParaRPr lang="en-US"/>
        </a:p>
      </dgm:t>
    </dgm:pt>
    <dgm:pt modelId="{BA4AAC1E-DECB-40E7-842B-316FFF256452}" type="pres">
      <dgm:prSet presAssocID="{47109AED-7759-402F-8F4A-1244C67DD825}" presName="descendantText" presStyleLbl="alignAccFollowNode1" presStyleIdx="2" presStyleCnt="3">
        <dgm:presLayoutVars>
          <dgm:bulletEnabled val="1"/>
        </dgm:presLayoutVars>
      </dgm:prSet>
      <dgm:spPr/>
      <dgm:t>
        <a:bodyPr/>
        <a:lstStyle/>
        <a:p>
          <a:endParaRPr lang="en-US"/>
        </a:p>
      </dgm:t>
    </dgm:pt>
  </dgm:ptLst>
  <dgm:cxnLst>
    <dgm:cxn modelId="{75B017C0-18B5-46E8-827C-FF7AE10CD5E2}" type="presOf" srcId="{23997DAF-4818-44E6-8DDD-75A571DBAC8F}" destId="{4B92317F-5BB9-4027-9616-07BB81B636A3}" srcOrd="0" destOrd="0" presId="urn:microsoft.com/office/officeart/2005/8/layout/vList5"/>
    <dgm:cxn modelId="{7624579E-82B6-4E06-BE69-8E4A18E6F33F}" srcId="{5964D0FC-E6BE-4B93-95C3-DDA68BA4E2DA}" destId="{47109AED-7759-402F-8F4A-1244C67DD825}" srcOrd="2" destOrd="0" parTransId="{77E15860-8FDB-4B11-B8E5-BF2968AEFCF5}" sibTransId="{B4B3DA0C-2A57-4013-8A4F-6B374FD9A929}"/>
    <dgm:cxn modelId="{6F8CCFBE-0083-48CC-BC1F-8CDDE76924DA}" type="presOf" srcId="{5964D0FC-E6BE-4B93-95C3-DDA68BA4E2DA}" destId="{87F4F19B-011B-489F-9AD9-602D83066A9B}" srcOrd="0" destOrd="0" presId="urn:microsoft.com/office/officeart/2005/8/layout/vList5"/>
    <dgm:cxn modelId="{A12DED5B-37E2-487D-81B6-B9A916AFA382}" type="presOf" srcId="{47109AED-7759-402F-8F4A-1244C67DD825}" destId="{29486BB5-AF9C-4085-811A-8931B10F9A3F}" srcOrd="0" destOrd="0" presId="urn:microsoft.com/office/officeart/2005/8/layout/vList5"/>
    <dgm:cxn modelId="{B6015AE4-CA43-4B4C-82D3-C68942EED946}" type="presOf" srcId="{259BCA4A-54D0-414A-9BF1-DCAB1889B8CA}" destId="{7DD19ADA-E279-4297-8B89-ECC284EB4DD3}" srcOrd="0" destOrd="0" presId="urn:microsoft.com/office/officeart/2005/8/layout/vList5"/>
    <dgm:cxn modelId="{4D7A0983-252E-404D-9FA4-F20D582315C3}" srcId="{1742C92F-5C40-49B7-A5E8-62A4E45EFF48}" destId="{23997DAF-4818-44E6-8DDD-75A571DBAC8F}" srcOrd="0" destOrd="0" parTransId="{C889E4B0-A299-413D-928B-6961906ED80D}" sibTransId="{C2D7B3E3-86F6-45C4-AB48-29654303AC63}"/>
    <dgm:cxn modelId="{C8EE9574-72C2-411A-BEF8-FAFC2727C987}" srcId="{47109AED-7759-402F-8F4A-1244C67DD825}" destId="{97066F8D-BFA3-40C3-848F-939F066EC31E}" srcOrd="0" destOrd="0" parTransId="{DE5C1C8B-7B89-464A-9B3C-A440012E486D}" sibTransId="{CFA1CB61-CB06-45DB-A2B5-EF9F5EE99AD6}"/>
    <dgm:cxn modelId="{227ADF85-B880-480D-8D43-378B1B096B31}" srcId="{5964D0FC-E6BE-4B93-95C3-DDA68BA4E2DA}" destId="{1742C92F-5C40-49B7-A5E8-62A4E45EFF48}" srcOrd="1" destOrd="0" parTransId="{E5A0F9B1-56BE-4EB5-A544-A668EBEE0283}" sibTransId="{00CB6084-4E62-44B0-8BC2-FFB114648D6B}"/>
    <dgm:cxn modelId="{C6723D52-A09A-4E8E-98FE-10C7D4BF5BCF}" srcId="{980A96A0-BEAF-435D-9298-111D35F9D0B0}" destId="{259BCA4A-54D0-414A-9BF1-DCAB1889B8CA}" srcOrd="0" destOrd="0" parTransId="{D7AF45B5-3CB1-496B-9D68-CD79733A56D9}" sibTransId="{4A5AF0C9-B96F-4D28-988D-C2A975ED0D8D}"/>
    <dgm:cxn modelId="{9B8A9D09-3FBC-485E-A14F-10C06580CF2D}" type="presOf" srcId="{1742C92F-5C40-49B7-A5E8-62A4E45EFF48}" destId="{5D4C8348-E825-458B-A53B-C5091711B6F4}" srcOrd="0" destOrd="0" presId="urn:microsoft.com/office/officeart/2005/8/layout/vList5"/>
    <dgm:cxn modelId="{9190B9DC-83E9-4C48-A155-0566D0585F03}" type="presOf" srcId="{980A96A0-BEAF-435D-9298-111D35F9D0B0}" destId="{DB9AB2DB-F2DC-4F2F-BEE5-88B2471DC6C6}" srcOrd="0" destOrd="0" presId="urn:microsoft.com/office/officeart/2005/8/layout/vList5"/>
    <dgm:cxn modelId="{0CFD0B32-6F46-4C69-9BA2-A4D6FD439501}" srcId="{5964D0FC-E6BE-4B93-95C3-DDA68BA4E2DA}" destId="{980A96A0-BEAF-435D-9298-111D35F9D0B0}" srcOrd="0" destOrd="0" parTransId="{38A4835A-FE6D-407B-81E6-F8DA3CE3DBD3}" sibTransId="{3A014DDC-67A8-4E83-93E4-6C6A49063BF7}"/>
    <dgm:cxn modelId="{69D003E4-6E9C-414B-ACE2-044099CEB74C}" type="presOf" srcId="{97066F8D-BFA3-40C3-848F-939F066EC31E}" destId="{BA4AAC1E-DECB-40E7-842B-316FFF256452}" srcOrd="0" destOrd="0" presId="urn:microsoft.com/office/officeart/2005/8/layout/vList5"/>
    <dgm:cxn modelId="{1FAF7C87-49C2-4F7F-8128-9CB716F9998A}" type="presParOf" srcId="{87F4F19B-011B-489F-9AD9-602D83066A9B}" destId="{E5A68D7C-C8D6-4383-A0DF-6892598A2509}" srcOrd="0" destOrd="0" presId="urn:microsoft.com/office/officeart/2005/8/layout/vList5"/>
    <dgm:cxn modelId="{663380E3-8701-4CA5-BF64-89470F8A437D}" type="presParOf" srcId="{E5A68D7C-C8D6-4383-A0DF-6892598A2509}" destId="{DB9AB2DB-F2DC-4F2F-BEE5-88B2471DC6C6}" srcOrd="0" destOrd="0" presId="urn:microsoft.com/office/officeart/2005/8/layout/vList5"/>
    <dgm:cxn modelId="{1C8643E5-A0A3-46A9-AC3B-C04B98FD63CD}" type="presParOf" srcId="{E5A68D7C-C8D6-4383-A0DF-6892598A2509}" destId="{7DD19ADA-E279-4297-8B89-ECC284EB4DD3}" srcOrd="1" destOrd="0" presId="urn:microsoft.com/office/officeart/2005/8/layout/vList5"/>
    <dgm:cxn modelId="{40F9F6D5-4336-41D6-B598-D0E23ADA80AA}" type="presParOf" srcId="{87F4F19B-011B-489F-9AD9-602D83066A9B}" destId="{A7763E3A-B755-4314-A3AA-A232FBEE8D5B}" srcOrd="1" destOrd="0" presId="urn:microsoft.com/office/officeart/2005/8/layout/vList5"/>
    <dgm:cxn modelId="{4A0AB7C1-4A36-475D-BA8E-7090FAD28446}" type="presParOf" srcId="{87F4F19B-011B-489F-9AD9-602D83066A9B}" destId="{5C8491BA-1169-41C1-8B83-7486C4916E74}" srcOrd="2" destOrd="0" presId="urn:microsoft.com/office/officeart/2005/8/layout/vList5"/>
    <dgm:cxn modelId="{288B6367-64ED-4811-9202-4FFFE4082C52}" type="presParOf" srcId="{5C8491BA-1169-41C1-8B83-7486C4916E74}" destId="{5D4C8348-E825-458B-A53B-C5091711B6F4}" srcOrd="0" destOrd="0" presId="urn:microsoft.com/office/officeart/2005/8/layout/vList5"/>
    <dgm:cxn modelId="{D3BE0AF6-0996-4FBF-8743-412ED5DEBE62}" type="presParOf" srcId="{5C8491BA-1169-41C1-8B83-7486C4916E74}" destId="{4B92317F-5BB9-4027-9616-07BB81B636A3}" srcOrd="1" destOrd="0" presId="urn:microsoft.com/office/officeart/2005/8/layout/vList5"/>
    <dgm:cxn modelId="{3BE728F5-6024-4057-9694-DDB40B61CD34}" type="presParOf" srcId="{87F4F19B-011B-489F-9AD9-602D83066A9B}" destId="{DB3FBD5C-0620-47F2-83EA-49D817652D59}" srcOrd="3" destOrd="0" presId="urn:microsoft.com/office/officeart/2005/8/layout/vList5"/>
    <dgm:cxn modelId="{52C65E7E-230C-46BB-B586-741B2C873047}" type="presParOf" srcId="{87F4F19B-011B-489F-9AD9-602D83066A9B}" destId="{F4F05B14-B4FE-466B-AD4B-A8AA023F690D}" srcOrd="4" destOrd="0" presId="urn:microsoft.com/office/officeart/2005/8/layout/vList5"/>
    <dgm:cxn modelId="{0998E062-0B12-4934-8412-A618723720EE}" type="presParOf" srcId="{F4F05B14-B4FE-466B-AD4B-A8AA023F690D}" destId="{29486BB5-AF9C-4085-811A-8931B10F9A3F}" srcOrd="0" destOrd="0" presId="urn:microsoft.com/office/officeart/2005/8/layout/vList5"/>
    <dgm:cxn modelId="{7B6004A4-E41E-4699-AC21-080288712453}" type="presParOf" srcId="{F4F05B14-B4FE-466B-AD4B-A8AA023F690D}" destId="{BA4AAC1E-DECB-40E7-842B-316FFF25645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19ADA-E279-4297-8B89-ECC284EB4DD3}">
      <dsp:nvSpPr>
        <dsp:cNvPr id="0" name=""/>
        <dsp:cNvSpPr/>
      </dsp:nvSpPr>
      <dsp:spPr>
        <a:xfrm rot="5400000">
          <a:off x="5150219" y="-1991286"/>
          <a:ext cx="1633308" cy="5615881"/>
        </a:xfrm>
        <a:prstGeom prst="round2SameRect">
          <a:avLst/>
        </a:prstGeom>
        <a:solidFill>
          <a:schemeClr val="accent3">
            <a:lumMod val="40000"/>
            <a:lumOff val="60000"/>
            <a:alpha val="90000"/>
          </a:schemeClr>
        </a:solidFill>
        <a:ln w="9525" cap="flat" cmpd="sng" algn="ctr">
          <a:solidFill>
            <a:srgbClr val="00B050">
              <a:alpha val="90000"/>
            </a:srgbClr>
          </a:solidFill>
          <a:prstDash val="solid"/>
        </a:ln>
        <a:effectLst>
          <a:innerShdw blurRad="114300">
            <a:prstClr val="black"/>
          </a:innerShdw>
        </a:effectLst>
        <a:scene3d>
          <a:camera prst="perspectiveFront"/>
          <a:lightRig rig="threePt" dir="t"/>
        </a:scene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latin typeface="+mj-lt"/>
            </a:rPr>
            <a:t>The pulse of communication excellence in Government.</a:t>
          </a:r>
          <a:endParaRPr lang="en-US" sz="2800" b="1" kern="1200" dirty="0">
            <a:latin typeface="+mj-lt"/>
          </a:endParaRPr>
        </a:p>
      </dsp:txBody>
      <dsp:txXfrm rot="-5400000">
        <a:off x="3158933" y="79732"/>
        <a:ext cx="5536149" cy="1473844"/>
      </dsp:txXfrm>
    </dsp:sp>
    <dsp:sp modelId="{DB9AB2DB-F2DC-4F2F-BEE5-88B2471DC6C6}">
      <dsp:nvSpPr>
        <dsp:cNvPr id="0" name=""/>
        <dsp:cNvSpPr/>
      </dsp:nvSpPr>
      <dsp:spPr>
        <a:xfrm>
          <a:off x="0" y="2"/>
          <a:ext cx="3158933" cy="1618307"/>
        </a:xfrm>
        <a:prstGeom prst="roundRect">
          <a:avLst/>
        </a:prstGeom>
        <a:solidFill>
          <a:schemeClr val="accent3"/>
        </a:solidFill>
        <a:ln w="25400" cap="flat" cmpd="sng" algn="ctr">
          <a:solidFill>
            <a:schemeClr val="accent3">
              <a:shade val="50000"/>
            </a:schemeClr>
          </a:solidFill>
          <a:prstDash val="solid"/>
        </a:ln>
        <a:effectLst/>
        <a:scene3d>
          <a:camera prst="orthographicFront"/>
          <a:lightRig rig="flat"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b="1" kern="1200" dirty="0" smtClean="0">
              <a:latin typeface="+mj-lt"/>
            </a:rPr>
            <a:t>Vision</a:t>
          </a:r>
          <a:endParaRPr lang="en-US" sz="4000" b="1" kern="1200" dirty="0">
            <a:latin typeface="+mj-lt"/>
          </a:endParaRPr>
        </a:p>
      </dsp:txBody>
      <dsp:txXfrm>
        <a:off x="78999" y="79001"/>
        <a:ext cx="3000935" cy="1460309"/>
      </dsp:txXfrm>
    </dsp:sp>
    <dsp:sp modelId="{4B92317F-5BB9-4027-9616-07BB81B636A3}">
      <dsp:nvSpPr>
        <dsp:cNvPr id="0" name=""/>
        <dsp:cNvSpPr/>
      </dsp:nvSpPr>
      <dsp:spPr>
        <a:xfrm rot="5400000">
          <a:off x="4816414" y="93156"/>
          <a:ext cx="2318072" cy="5615881"/>
        </a:xfrm>
        <a:prstGeom prst="round2Same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glow rad="101600">
            <a:schemeClr val="accent2">
              <a:satMod val="175000"/>
              <a:alpha val="40000"/>
            </a:schemeClr>
          </a:glow>
        </a:effectLst>
        <a:scene3d>
          <a:camera prst="orthographicFront"/>
          <a:lightRig rig="threePt" dir="t"/>
        </a:scene3d>
        <a:sp3d>
          <a:bevelT prst="relaxedInse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t>To deliver effective strategic government communication; set and influence adherence to standards and coherence of message and proactively communicate with the public about government policies, plans, programmes and achievements.</a:t>
          </a:r>
          <a:endParaRPr lang="en-US" sz="2000" b="0" kern="1200" dirty="0">
            <a:latin typeface="+mj-lt"/>
          </a:endParaRPr>
        </a:p>
      </dsp:txBody>
      <dsp:txXfrm rot="-5400000">
        <a:off x="3167510" y="1855220"/>
        <a:ext cx="5502722" cy="2091754"/>
      </dsp:txXfrm>
    </dsp:sp>
    <dsp:sp modelId="{5D4C8348-E825-458B-A53B-C5091711B6F4}">
      <dsp:nvSpPr>
        <dsp:cNvPr id="0" name=""/>
        <dsp:cNvSpPr/>
      </dsp:nvSpPr>
      <dsp:spPr>
        <a:xfrm>
          <a:off x="0" y="1763076"/>
          <a:ext cx="3158933" cy="2185733"/>
        </a:xfrm>
        <a:prstGeom prst="roundRect">
          <a:avLst/>
        </a:prstGeom>
        <a:solidFill>
          <a:schemeClr val="accent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b="1" kern="1200" dirty="0" smtClean="0">
              <a:latin typeface="+mj-lt"/>
            </a:rPr>
            <a:t>Mission</a:t>
          </a:r>
          <a:endParaRPr lang="en-US" sz="4000" b="1" kern="1200" dirty="0">
            <a:latin typeface="+mj-lt"/>
          </a:endParaRPr>
        </a:p>
      </dsp:txBody>
      <dsp:txXfrm>
        <a:off x="106699" y="1869775"/>
        <a:ext cx="2945535" cy="1972335"/>
      </dsp:txXfrm>
    </dsp:sp>
    <dsp:sp modelId="{BA4AAC1E-DECB-40E7-842B-316FFF256452}">
      <dsp:nvSpPr>
        <dsp:cNvPr id="0" name=""/>
        <dsp:cNvSpPr/>
      </dsp:nvSpPr>
      <dsp:spPr>
        <a:xfrm rot="5400000">
          <a:off x="5478034" y="1884468"/>
          <a:ext cx="989344" cy="5621370"/>
        </a:xfrm>
        <a:prstGeom prst="round2SameRect">
          <a:avLst/>
        </a:prstGeom>
        <a:solidFill>
          <a:schemeClr val="lt1">
            <a:alpha val="90000"/>
            <a:tint val="40000"/>
            <a:hueOff val="0"/>
            <a:satOff val="0"/>
            <a:lumOff val="0"/>
            <a:alphaOff val="0"/>
          </a:schemeClr>
        </a:solidFill>
        <a:ln w="9525" cap="flat" cmpd="sng" algn="ctr">
          <a:noFill/>
          <a:prstDash val="solid"/>
        </a:ln>
        <a:effectLst>
          <a:glow rad="101600">
            <a:schemeClr val="accent5">
              <a:satMod val="175000"/>
              <a:alpha val="40000"/>
            </a:schemeClr>
          </a:glow>
        </a:effectLst>
        <a:scene3d>
          <a:camera prst="orthographicFront">
            <a:rot lat="0" lon="0" rev="0"/>
          </a:camera>
          <a:lightRig rig="contrasting" dir="t">
            <a:rot lat="0" lon="0" rev="7800000"/>
          </a:lightRig>
        </a:scene3d>
        <a:sp3d>
          <a:bevelT w="139700" h="139700"/>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mj-lt"/>
            </a:rPr>
            <a:t>Professionalism, diversity, openness &amp; transparency, innovation, and honesty &amp; integrity.</a:t>
          </a:r>
          <a:endParaRPr lang="en-US" sz="2000" b="0" kern="1200" dirty="0">
            <a:latin typeface="+mj-lt"/>
          </a:endParaRPr>
        </a:p>
      </dsp:txBody>
      <dsp:txXfrm rot="-5400000">
        <a:off x="3162021" y="4248777"/>
        <a:ext cx="5573074" cy="892752"/>
      </dsp:txXfrm>
    </dsp:sp>
    <dsp:sp modelId="{29486BB5-AF9C-4085-811A-8931B10F9A3F}">
      <dsp:nvSpPr>
        <dsp:cNvPr id="0" name=""/>
        <dsp:cNvSpPr/>
      </dsp:nvSpPr>
      <dsp:spPr>
        <a:xfrm>
          <a:off x="0" y="4076813"/>
          <a:ext cx="3162021" cy="1236680"/>
        </a:xfrm>
        <a:prstGeom prst="roundRect">
          <a:avLst/>
        </a:prstGeom>
        <a:solidFill>
          <a:schemeClr val="accent5">
            <a:lumMod val="75000"/>
          </a:schemeClr>
        </a:solidFill>
        <a:ln>
          <a:noFill/>
        </a:ln>
        <a:effectLst>
          <a:outerShdw blurRad="225425" dist="50800" dir="5220000" algn="ctr" rotWithShape="0">
            <a:srgbClr val="000000">
              <a:alpha val="33000"/>
            </a:srgbClr>
          </a:outerShdw>
        </a:effectLst>
        <a:scene3d>
          <a:camera prst="perspectiveAbove"/>
          <a:lightRig rig="flat" dir="t"/>
        </a:scene3d>
        <a:sp3d prstMaterial="dkEdge">
          <a:bevelT w="8200" h="38100" prst="relaxedInset"/>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b="1" kern="1200" dirty="0" smtClean="0">
              <a:latin typeface="+mj-lt"/>
            </a:rPr>
            <a:t>Values</a:t>
          </a:r>
          <a:endParaRPr lang="en-US" sz="4000" b="1" kern="1200" dirty="0">
            <a:latin typeface="+mj-lt"/>
          </a:endParaRPr>
        </a:p>
      </dsp:txBody>
      <dsp:txXfrm>
        <a:off x="60370" y="4137183"/>
        <a:ext cx="3041281" cy="11159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99E8F0E6-C493-4CE9-A810-A841DD79801F}" type="datetimeFigureOut">
              <a:rPr lang="en-ZA" smtClean="0"/>
              <a:t>2018/03/21</a:t>
            </a:fld>
            <a:endParaRPr lang="en-ZA" dirty="0"/>
          </a:p>
        </p:txBody>
      </p:sp>
      <p:sp>
        <p:nvSpPr>
          <p:cNvPr id="4" name="Footer Placeholder 3"/>
          <p:cNvSpPr>
            <a:spLocks noGrp="1"/>
          </p:cNvSpPr>
          <p:nvPr>
            <p:ph type="ftr" sz="quarter" idx="2"/>
          </p:nvPr>
        </p:nvSpPr>
        <p:spPr>
          <a:xfrm>
            <a:off x="0" y="9431260"/>
            <a:ext cx="2946400" cy="49696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31260"/>
            <a:ext cx="2946400" cy="496967"/>
          </a:xfrm>
          <a:prstGeom prst="rect">
            <a:avLst/>
          </a:prstGeom>
        </p:spPr>
        <p:txBody>
          <a:bodyPr vert="horz" lIns="91440" tIns="45720" rIns="91440" bIns="45720" rtlCol="0" anchor="b"/>
          <a:lstStyle>
            <a:lvl1pPr algn="r">
              <a:defRPr sz="1200"/>
            </a:lvl1pPr>
          </a:lstStyle>
          <a:p>
            <a:fld id="{67FC0CB5-DC0F-4CE2-ABAC-3BF380D7FD8C}" type="slidenum">
              <a:rPr lang="en-ZA" smtClean="0"/>
              <a:t>‹#›</a:t>
            </a:fld>
            <a:endParaRPr lang="en-ZA" dirty="0"/>
          </a:p>
        </p:txBody>
      </p:sp>
    </p:spTree>
    <p:extLst>
      <p:ext uri="{BB962C8B-B14F-4D97-AF65-F5344CB8AC3E}">
        <p14:creationId xmlns:p14="http://schemas.microsoft.com/office/powerpoint/2010/main" val="633672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5659" cy="49641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8" y="0"/>
            <a:ext cx="2945659" cy="496411"/>
          </a:xfrm>
          <a:prstGeom prst="rect">
            <a:avLst/>
          </a:prstGeom>
        </p:spPr>
        <p:txBody>
          <a:bodyPr vert="horz" lIns="91440" tIns="45720" rIns="91440" bIns="45720" rtlCol="0"/>
          <a:lstStyle>
            <a:lvl1pPr algn="r">
              <a:defRPr sz="1200"/>
            </a:lvl1pPr>
          </a:lstStyle>
          <a:p>
            <a:fld id="{E004777E-3CDA-405E-BC52-55B0A6F924EE}" type="datetimeFigureOut">
              <a:rPr lang="en-ZA" smtClean="0"/>
              <a:t>2018/03/21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5" y="9430093"/>
            <a:ext cx="2945659" cy="496411"/>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8" y="9430093"/>
            <a:ext cx="2945659" cy="496411"/>
          </a:xfrm>
          <a:prstGeom prst="rect">
            <a:avLst/>
          </a:prstGeom>
        </p:spPr>
        <p:txBody>
          <a:bodyPr vert="horz" lIns="91440" tIns="45720" rIns="91440" bIns="45720" rtlCol="0" anchor="b"/>
          <a:lstStyle>
            <a:lvl1pPr algn="r">
              <a:defRPr sz="1200"/>
            </a:lvl1pPr>
          </a:lstStyle>
          <a:p>
            <a:fld id="{0049A417-51B3-47A2-9A45-97E932A3240D}" type="slidenum">
              <a:rPr lang="en-ZA" smtClean="0"/>
              <a:t>‹#›</a:t>
            </a:fld>
            <a:endParaRPr lang="en-ZA" dirty="0"/>
          </a:p>
        </p:txBody>
      </p:sp>
    </p:spTree>
    <p:extLst>
      <p:ext uri="{BB962C8B-B14F-4D97-AF65-F5344CB8AC3E}">
        <p14:creationId xmlns:p14="http://schemas.microsoft.com/office/powerpoint/2010/main" val="4146050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gov.za/"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gcis.gov.za/"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0A8F022-4E2C-47CF-A8D2-C73D19E791F5}" type="slidenum">
              <a:rPr lang="en-US">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796770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15</a:t>
            </a:fld>
            <a:endParaRPr lang="en-ZA" dirty="0">
              <a:solidFill>
                <a:prstClr val="black"/>
              </a:solidFill>
            </a:endParaRPr>
          </a:p>
        </p:txBody>
      </p:sp>
    </p:spTree>
    <p:extLst>
      <p:ext uri="{BB962C8B-B14F-4D97-AF65-F5344CB8AC3E}">
        <p14:creationId xmlns:p14="http://schemas.microsoft.com/office/powerpoint/2010/main" val="986660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16</a:t>
            </a:fld>
            <a:endParaRPr lang="en-ZA" dirty="0">
              <a:solidFill>
                <a:prstClr val="black"/>
              </a:solidFill>
            </a:endParaRPr>
          </a:p>
        </p:txBody>
      </p:sp>
    </p:spTree>
    <p:extLst>
      <p:ext uri="{BB962C8B-B14F-4D97-AF65-F5344CB8AC3E}">
        <p14:creationId xmlns:p14="http://schemas.microsoft.com/office/powerpoint/2010/main" val="4141654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18</a:t>
            </a:fld>
            <a:endParaRPr lang="en-ZA" dirty="0">
              <a:solidFill>
                <a:prstClr val="black"/>
              </a:solidFill>
            </a:endParaRPr>
          </a:p>
        </p:txBody>
      </p:sp>
    </p:spTree>
    <p:extLst>
      <p:ext uri="{BB962C8B-B14F-4D97-AF65-F5344CB8AC3E}">
        <p14:creationId xmlns:p14="http://schemas.microsoft.com/office/powerpoint/2010/main" val="3630674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19</a:t>
            </a:fld>
            <a:endParaRPr lang="en-ZA" dirty="0">
              <a:solidFill>
                <a:prstClr val="black"/>
              </a:solidFill>
            </a:endParaRPr>
          </a:p>
        </p:txBody>
      </p:sp>
    </p:spTree>
    <p:extLst>
      <p:ext uri="{BB962C8B-B14F-4D97-AF65-F5344CB8AC3E}">
        <p14:creationId xmlns:p14="http://schemas.microsoft.com/office/powerpoint/2010/main" val="3633987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20</a:t>
            </a:fld>
            <a:endParaRPr lang="en-ZA" dirty="0">
              <a:solidFill>
                <a:prstClr val="black"/>
              </a:solidFill>
            </a:endParaRPr>
          </a:p>
        </p:txBody>
      </p:sp>
    </p:spTree>
    <p:extLst>
      <p:ext uri="{BB962C8B-B14F-4D97-AF65-F5344CB8AC3E}">
        <p14:creationId xmlns:p14="http://schemas.microsoft.com/office/powerpoint/2010/main" val="32791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t>3</a:t>
            </a:fld>
            <a:endParaRPr lang="en-ZA" dirty="0"/>
          </a:p>
        </p:txBody>
      </p:sp>
    </p:spTree>
    <p:extLst>
      <p:ext uri="{BB962C8B-B14F-4D97-AF65-F5344CB8AC3E}">
        <p14:creationId xmlns:p14="http://schemas.microsoft.com/office/powerpoint/2010/main" val="44011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kern="1200" dirty="0" smtClean="0">
                <a:solidFill>
                  <a:schemeClr val="tx1"/>
                </a:solidFill>
                <a:effectLst/>
                <a:latin typeface="+mn-lt"/>
                <a:ea typeface="+mn-ea"/>
                <a:cs typeface="+mn-cs"/>
              </a:rPr>
              <a:t>MAKING HEADLINES </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a:t>
            </a:r>
          </a:p>
          <a:p>
            <a:r>
              <a:rPr lang="en-ZA" sz="1200" kern="1200" dirty="0" smtClean="0">
                <a:solidFill>
                  <a:schemeClr val="tx1"/>
                </a:solidFill>
                <a:effectLst/>
                <a:latin typeface="+mn-lt"/>
                <a:ea typeface="+mn-ea"/>
                <a:cs typeface="+mn-cs"/>
              </a:rPr>
              <a:t>GCIS continues to interact with the media and monitors the environment to enable accurate responses to topical issues. The GCIS provides media monitoring services to all government departments both electronic and print on a daily basis.</a:t>
            </a:r>
          </a:p>
          <a:p>
            <a:r>
              <a:rPr lang="en-ZA" sz="1200" kern="1200" dirty="0" smtClean="0">
                <a:solidFill>
                  <a:schemeClr val="tx1"/>
                </a:solidFill>
                <a:effectLst/>
                <a:latin typeface="+mn-lt"/>
                <a:ea typeface="+mn-ea"/>
                <a:cs typeface="+mn-cs"/>
              </a:rPr>
              <a:t> </a:t>
            </a:r>
          </a:p>
          <a:p>
            <a:r>
              <a:rPr lang="en-ZA" sz="1200" kern="1200" dirty="0" smtClean="0">
                <a:solidFill>
                  <a:schemeClr val="tx1"/>
                </a:solidFill>
                <a:effectLst/>
                <a:latin typeface="+mn-lt"/>
                <a:ea typeface="+mn-ea"/>
                <a:cs typeface="+mn-cs"/>
              </a:rPr>
              <a:t>GCIS invests significant resources in tracking media coverage daily and continuously to assess the impact of government’s own messaging and the tone and content of journalistic reporting, editorial comment, analysis by commentators and others. GCIS issues short message service (SMS) alerts to communicators, DGs and political principals at 06:00 am. Messages are also sent out in the event of breaking news. This is preceded by a media monitoring service that starts at 03:00. GCIS also produces media clippings of the print coverage to all government communicators at 07:00, followed by electronic media coverage in the morning and in the afternoon.</a:t>
            </a:r>
          </a:p>
          <a:p>
            <a:r>
              <a:rPr lang="en-ZA" sz="1200" kern="1200" dirty="0" smtClean="0">
                <a:solidFill>
                  <a:schemeClr val="tx1"/>
                </a:solidFill>
                <a:effectLst/>
                <a:latin typeface="+mn-lt"/>
                <a:ea typeface="+mn-ea"/>
                <a:cs typeface="+mn-cs"/>
              </a:rPr>
              <a:t> </a:t>
            </a:r>
          </a:p>
          <a:p>
            <a:r>
              <a:rPr lang="en-ZA" sz="1200" b="1" kern="1200" dirty="0" smtClean="0">
                <a:solidFill>
                  <a:schemeClr val="tx1"/>
                </a:solidFill>
                <a:effectLst/>
                <a:latin typeface="+mn-lt"/>
                <a:ea typeface="+mn-ea"/>
                <a:cs typeface="+mn-cs"/>
              </a:rPr>
              <a:t>Among GCIS’ proactive and reactive interventions in the media environment were the following:</a:t>
            </a:r>
          </a:p>
          <a:p>
            <a:pPr marL="171450" lvl="0" indent="-171450">
              <a:buFont typeface="Arial" pitchFamily="34" charset="0"/>
              <a:buChar char="•"/>
            </a:pPr>
            <a:r>
              <a:rPr lang="en-US" sz="1200" kern="1200" dirty="0" smtClean="0">
                <a:solidFill>
                  <a:schemeClr val="tx1"/>
                </a:solidFill>
                <a:effectLst/>
                <a:latin typeface="+mn-lt"/>
                <a:ea typeface="+mn-ea"/>
                <a:cs typeface="+mn-cs"/>
              </a:rPr>
              <a:t>The Acting CEO has weekly columns in the </a:t>
            </a:r>
            <a:r>
              <a:rPr lang="en-US" sz="1200" i="1" kern="1200" dirty="0" smtClean="0">
                <a:solidFill>
                  <a:schemeClr val="tx1"/>
                </a:solidFill>
                <a:effectLst/>
                <a:latin typeface="+mn-lt"/>
                <a:ea typeface="+mn-ea"/>
                <a:cs typeface="+mn-cs"/>
              </a:rPr>
              <a:t>Pretoria News</a:t>
            </a:r>
            <a:r>
              <a:rPr lang="en-US" sz="1200" kern="1200" dirty="0" smtClean="0">
                <a:solidFill>
                  <a:schemeClr val="tx1"/>
                </a:solidFill>
                <a:effectLst/>
                <a:latin typeface="+mn-lt"/>
                <a:ea typeface="+mn-ea"/>
                <a:cs typeface="+mn-cs"/>
              </a:rPr>
              <a:t> and the </a:t>
            </a:r>
            <a:r>
              <a:rPr lang="en-US" sz="1200" i="1" kern="1200" dirty="0" smtClean="0">
                <a:solidFill>
                  <a:schemeClr val="tx1"/>
                </a:solidFill>
                <a:effectLst/>
                <a:latin typeface="+mn-lt"/>
                <a:ea typeface="+mn-ea"/>
                <a:cs typeface="+mn-cs"/>
              </a:rPr>
              <a:t>The New Age</a:t>
            </a:r>
            <a:r>
              <a:rPr lang="en-US" sz="1200" kern="1200" dirty="0" smtClean="0">
                <a:solidFill>
                  <a:schemeClr val="tx1"/>
                </a:solidFill>
                <a:effectLst/>
                <a:latin typeface="+mn-lt"/>
                <a:ea typeface="+mn-ea"/>
                <a:cs typeface="+mn-cs"/>
              </a:rPr>
              <a:t> newspapers to communicate government messages on a variety of topical issues linked to the five priorities. In 2013, more than 74 opinion pieces have appeared in the </a:t>
            </a:r>
            <a:r>
              <a:rPr lang="en-US" sz="1200" i="1" kern="1200" dirty="0" smtClean="0">
                <a:solidFill>
                  <a:schemeClr val="tx1"/>
                </a:solidFill>
                <a:effectLst/>
                <a:latin typeface="+mn-lt"/>
                <a:ea typeface="+mn-ea"/>
                <a:cs typeface="+mn-cs"/>
              </a:rPr>
              <a:t>Pretoria News, The New Age, </a:t>
            </a:r>
            <a:r>
              <a:rPr lang="en-US" sz="1200" kern="1200" dirty="0" smtClean="0">
                <a:solidFill>
                  <a:schemeClr val="tx1"/>
                </a:solidFill>
                <a:effectLst/>
                <a:latin typeface="+mn-lt"/>
                <a:ea typeface="+mn-ea"/>
                <a:cs typeface="+mn-cs"/>
              </a:rPr>
              <a:t>the government blog on </a:t>
            </a:r>
            <a:r>
              <a:rPr lang="en-US" sz="1200" u="sng" kern="1200" dirty="0" smtClean="0">
                <a:solidFill>
                  <a:schemeClr val="tx1"/>
                </a:solidFill>
                <a:effectLst/>
                <a:latin typeface="+mn-lt"/>
                <a:ea typeface="+mn-ea"/>
                <a:cs typeface="+mn-cs"/>
                <a:hlinkClick r:id="rId3"/>
              </a:rPr>
              <a:t>www.gov.za</a:t>
            </a:r>
            <a:r>
              <a:rPr lang="en-US" sz="1200" kern="1200" dirty="0" smtClean="0">
                <a:solidFill>
                  <a:schemeClr val="tx1"/>
                </a:solidFill>
                <a:effectLst/>
                <a:latin typeface="+mn-lt"/>
                <a:ea typeface="+mn-ea"/>
                <a:cs typeface="+mn-cs"/>
              </a:rPr>
              <a:t> and the Acting CEO’s </a:t>
            </a:r>
            <a:r>
              <a:rPr lang="en-US" sz="1200" i="1" kern="1200" dirty="0" smtClean="0">
                <a:solidFill>
                  <a:schemeClr val="tx1"/>
                </a:solidFill>
                <a:effectLst/>
                <a:latin typeface="+mn-lt"/>
                <a:ea typeface="+mn-ea"/>
                <a:cs typeface="+mn-cs"/>
              </a:rPr>
              <a:t>Home Brewed </a:t>
            </a:r>
            <a:r>
              <a:rPr lang="en-US" sz="1200" kern="1200" dirty="0" smtClean="0">
                <a:solidFill>
                  <a:schemeClr val="tx1"/>
                </a:solidFill>
                <a:effectLst/>
                <a:latin typeface="+mn-lt"/>
                <a:ea typeface="+mn-ea"/>
                <a:cs typeface="+mn-cs"/>
              </a:rPr>
              <a:t>feature on SANews.gov.za, government’s official news agency. Opinion pieces also featured on SABC Online. </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The GCIS Radio Unit has started broadcasting two news bulletins on weekdays to community radio stations on topical issues. The news is part of the Rapid Response Strategy and is broadcast live to 35 radio stations at 12:00 and at 16:00. So far, 190 news bulletins have been produced and also posted on the government and GCIS websites, </a:t>
            </a:r>
            <a:r>
              <a:rPr lang="en-US" sz="1200" u="sng" kern="1200" dirty="0" smtClean="0">
                <a:solidFill>
                  <a:schemeClr val="tx1"/>
                </a:solidFill>
                <a:effectLst/>
                <a:latin typeface="+mn-lt"/>
                <a:ea typeface="+mn-ea"/>
                <a:cs typeface="+mn-cs"/>
                <a:hlinkClick r:id="rId4"/>
              </a:rPr>
              <a:t>www.gcis.gov.za</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3"/>
              </a:rPr>
              <a:t>www.gov.za</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The GCIS through its Radio Unit has also produced a total of 88 radio spots with eight adverts in 11 languages each, apart from live reads. This work was produced on behalf of The Presidency, the Department of Agriculture, Forestry and Fisheries, the Department of Health and the South African National Roads Agency Limited.</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Furthermore, the GCIS Radio Unit has produced at least 32 one-hour long phone-in programmes for community radio stations. These shows were in English, as well as in the Nguni and Sotho languages. However, callers are allowed to speak the languages of their choice. These programmes were produced on behalf of various government departments and Parliament.</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GCIS coordinates government’s cluster media briefings against Cabinet’s quarterly reporting cycles. These cluster briefings are aimed at updating the country on the implementation of government’s five priorities.</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Following every Cabinet meeting, the Acting CEO briefs the media on Cabinet’s decisions. Some departments elaborate on certain key issues from the Cabinet statement in separate media briefings. This needs to be enhanced.</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GCIS also in this year issued 199 statements and hosted 62 media briefings on behalf of departments. These statements did attract coverage in a broad range of print and broadcast media.</a:t>
            </a:r>
            <a:endParaRPr lang="en-ZA"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The media monitoring products produced are as follows:</a:t>
            </a:r>
            <a:endParaRPr lang="en-ZA" sz="1200" b="1"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364 media coverage reports covering broadcast and online media between 1 January and 31 May</a:t>
            </a:r>
            <a:endParaRPr lang="en-Z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143 sets of print headline news, and 7 799 sets of general press clippings.</a:t>
            </a:r>
            <a:endParaRPr lang="en-ZA" sz="1200" kern="1200" dirty="0" smtClean="0">
              <a:solidFill>
                <a:schemeClr val="tx1"/>
              </a:solidFill>
              <a:effectLst/>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4</a:t>
            </a:fld>
            <a:endParaRPr lang="en-ZA" dirty="0">
              <a:solidFill>
                <a:prstClr val="black"/>
              </a:solidFill>
            </a:endParaRPr>
          </a:p>
        </p:txBody>
      </p:sp>
    </p:spTree>
    <p:extLst>
      <p:ext uri="{BB962C8B-B14F-4D97-AF65-F5344CB8AC3E}">
        <p14:creationId xmlns:p14="http://schemas.microsoft.com/office/powerpoint/2010/main" val="51691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dirty="0" smtClean="0"/>
          </a:p>
        </p:txBody>
      </p:sp>
      <p:sp>
        <p:nvSpPr>
          <p:cNvPr id="460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134" eaLnBrk="0" hangingPunct="0">
              <a:defRPr b="1">
                <a:solidFill>
                  <a:schemeClr val="tx1"/>
                </a:solidFill>
                <a:latin typeface="Arial" charset="0"/>
              </a:defRPr>
            </a:lvl1pPr>
            <a:lvl2pPr marL="742875" indent="-285722" defTabSz="911134" eaLnBrk="0" hangingPunct="0">
              <a:defRPr b="1">
                <a:solidFill>
                  <a:schemeClr val="tx1"/>
                </a:solidFill>
                <a:latin typeface="Arial" charset="0"/>
              </a:defRPr>
            </a:lvl2pPr>
            <a:lvl3pPr marL="1142885" indent="-228577" defTabSz="911134" eaLnBrk="0" hangingPunct="0">
              <a:defRPr b="1">
                <a:solidFill>
                  <a:schemeClr val="tx1"/>
                </a:solidFill>
                <a:latin typeface="Arial" charset="0"/>
              </a:defRPr>
            </a:lvl3pPr>
            <a:lvl4pPr marL="1600040" indent="-228577" defTabSz="911134" eaLnBrk="0" hangingPunct="0">
              <a:defRPr b="1">
                <a:solidFill>
                  <a:schemeClr val="tx1"/>
                </a:solidFill>
                <a:latin typeface="Arial" charset="0"/>
              </a:defRPr>
            </a:lvl4pPr>
            <a:lvl5pPr marL="2057194" indent="-228577" defTabSz="911134" eaLnBrk="0" hangingPunct="0">
              <a:defRPr b="1">
                <a:solidFill>
                  <a:schemeClr val="tx1"/>
                </a:solidFill>
                <a:latin typeface="Arial" charset="0"/>
              </a:defRPr>
            </a:lvl5pPr>
            <a:lvl6pPr marL="2514348" indent="-228577" defTabSz="911134" eaLnBrk="0" fontAlgn="base" hangingPunct="0">
              <a:spcBef>
                <a:spcPct val="0"/>
              </a:spcBef>
              <a:spcAft>
                <a:spcPct val="0"/>
              </a:spcAft>
              <a:defRPr b="1">
                <a:solidFill>
                  <a:schemeClr val="tx1"/>
                </a:solidFill>
                <a:latin typeface="Arial" charset="0"/>
              </a:defRPr>
            </a:lvl6pPr>
            <a:lvl7pPr marL="2971503" indent="-228577" defTabSz="911134" eaLnBrk="0" fontAlgn="base" hangingPunct="0">
              <a:spcBef>
                <a:spcPct val="0"/>
              </a:spcBef>
              <a:spcAft>
                <a:spcPct val="0"/>
              </a:spcAft>
              <a:defRPr b="1">
                <a:solidFill>
                  <a:schemeClr val="tx1"/>
                </a:solidFill>
                <a:latin typeface="Arial" charset="0"/>
              </a:defRPr>
            </a:lvl7pPr>
            <a:lvl8pPr marL="3428657" indent="-228577" defTabSz="911134" eaLnBrk="0" fontAlgn="base" hangingPunct="0">
              <a:spcBef>
                <a:spcPct val="0"/>
              </a:spcBef>
              <a:spcAft>
                <a:spcPct val="0"/>
              </a:spcAft>
              <a:defRPr b="1">
                <a:solidFill>
                  <a:schemeClr val="tx1"/>
                </a:solidFill>
                <a:latin typeface="Arial" charset="0"/>
              </a:defRPr>
            </a:lvl8pPr>
            <a:lvl9pPr marL="3885812" indent="-228577" defTabSz="911134" eaLnBrk="0" fontAlgn="base" hangingPunct="0">
              <a:spcBef>
                <a:spcPct val="0"/>
              </a:spcBef>
              <a:spcAft>
                <a:spcPct val="0"/>
              </a:spcAft>
              <a:defRPr b="1">
                <a:solidFill>
                  <a:schemeClr val="tx1"/>
                </a:solidFill>
                <a:latin typeface="Arial" charset="0"/>
              </a:defRPr>
            </a:lvl9pPr>
          </a:lstStyle>
          <a:p>
            <a:pPr eaLnBrk="1" hangingPunct="1">
              <a:defRPr/>
            </a:pPr>
            <a:fld id="{A16DDE2C-FDDC-4D38-966D-D6BD7EAB16B6}" type="slidenum">
              <a:rPr lang="en-US" b="0" smtClean="0">
                <a:solidFill>
                  <a:srgbClr val="000000"/>
                </a:solidFill>
              </a:rPr>
              <a:pPr eaLnBrk="1" hangingPunct="1">
                <a:defRPr/>
              </a:pPr>
              <a:t>5</a:t>
            </a:fld>
            <a:endParaRPr lang="en-US" b="0" dirty="0" smtClean="0">
              <a:solidFill>
                <a:srgbClr val="000000"/>
              </a:solidFill>
            </a:endParaRPr>
          </a:p>
        </p:txBody>
      </p:sp>
    </p:spTree>
    <p:extLst>
      <p:ext uri="{BB962C8B-B14F-4D97-AF65-F5344CB8AC3E}">
        <p14:creationId xmlns:p14="http://schemas.microsoft.com/office/powerpoint/2010/main" val="262725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6</a:t>
            </a:fld>
            <a:endParaRPr lang="en-ZA" dirty="0">
              <a:solidFill>
                <a:prstClr val="black"/>
              </a:solidFill>
            </a:endParaRPr>
          </a:p>
        </p:txBody>
      </p:sp>
    </p:spTree>
    <p:extLst>
      <p:ext uri="{BB962C8B-B14F-4D97-AF65-F5344CB8AC3E}">
        <p14:creationId xmlns:p14="http://schemas.microsoft.com/office/powerpoint/2010/main" val="929101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10</a:t>
            </a:fld>
            <a:endParaRPr lang="en-ZA" dirty="0">
              <a:solidFill>
                <a:prstClr val="black"/>
              </a:solidFill>
            </a:endParaRPr>
          </a:p>
        </p:txBody>
      </p:sp>
    </p:spTree>
    <p:extLst>
      <p:ext uri="{BB962C8B-B14F-4D97-AF65-F5344CB8AC3E}">
        <p14:creationId xmlns:p14="http://schemas.microsoft.com/office/powerpoint/2010/main" val="2815175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val="2884419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13</a:t>
            </a:fld>
            <a:endParaRPr lang="en-ZA" dirty="0">
              <a:solidFill>
                <a:prstClr val="black"/>
              </a:solidFill>
            </a:endParaRPr>
          </a:p>
        </p:txBody>
      </p:sp>
    </p:spTree>
    <p:extLst>
      <p:ext uri="{BB962C8B-B14F-4D97-AF65-F5344CB8AC3E}">
        <p14:creationId xmlns:p14="http://schemas.microsoft.com/office/powerpoint/2010/main" val="1668470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14</a:t>
            </a:fld>
            <a:endParaRPr lang="en-ZA" dirty="0">
              <a:solidFill>
                <a:prstClr val="black"/>
              </a:solidFill>
            </a:endParaRPr>
          </a:p>
        </p:txBody>
      </p:sp>
    </p:spTree>
    <p:extLst>
      <p:ext uri="{BB962C8B-B14F-4D97-AF65-F5344CB8AC3E}">
        <p14:creationId xmlns:p14="http://schemas.microsoft.com/office/powerpoint/2010/main" val="1582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1031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17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1700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82128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085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284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573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4709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854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5040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562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8595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0310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3844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2603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340945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86866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2776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689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9266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2992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694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35632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575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50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937007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7369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510911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37866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51517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71276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45131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697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94497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43013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05283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13101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78027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00953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67543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22546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99644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52626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158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4505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5797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944678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0835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6626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01363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83064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967112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1061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364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3682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54249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3/21/2018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24963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3/21/2018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3134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08237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81914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22730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95061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3/21/2018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470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159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026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3/21/2018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548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A956CCD-273C-BE40-B912-6EF700A4E35C}" type="datetimeFigureOut">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523538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484668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0144866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795903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A956CCD-273C-BE40-B912-6EF700A4E35C}" type="datetimeFigureOut">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72981488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3/21/2018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59588428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flickr.com/photos/governmentza/sets/72157632747275459/" TargetMode="External"/><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hyperlink" Target="http://www.gov.za/" TargetMode="External"/><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8520" y="1916832"/>
            <a:ext cx="4480908" cy="1458685"/>
          </a:xfrm>
        </p:spPr>
        <p:txBody>
          <a:bodyPr>
            <a:noAutofit/>
          </a:bodyPr>
          <a:lstStyle/>
          <a:p>
            <a:pPr lvl="0" defTabSz="914400">
              <a:spcBef>
                <a:spcPts val="0"/>
              </a:spcBef>
            </a:pPr>
            <a:r>
              <a:rPr lang="en-ZA" sz="2800" b="1" dirty="0" smtClean="0">
                <a:solidFill>
                  <a:srgbClr val="F79646">
                    <a:lumMod val="75000"/>
                  </a:srgbClr>
                </a:solidFill>
              </a:rPr>
              <a:t>GCIS ANNUAL PERFORMANCE PLAN</a:t>
            </a:r>
            <a:br>
              <a:rPr lang="en-ZA" sz="2800" b="1" dirty="0" smtClean="0">
                <a:solidFill>
                  <a:srgbClr val="F79646">
                    <a:lumMod val="75000"/>
                  </a:srgbClr>
                </a:solidFill>
              </a:rPr>
            </a:br>
            <a:r>
              <a:rPr lang="en-ZA" sz="2800" b="1" dirty="0">
                <a:solidFill>
                  <a:srgbClr val="F79646">
                    <a:lumMod val="75000"/>
                  </a:srgbClr>
                </a:solidFill>
              </a:rPr>
              <a:t/>
            </a:r>
            <a:br>
              <a:rPr lang="en-ZA" sz="2800" b="1" dirty="0">
                <a:solidFill>
                  <a:srgbClr val="F79646">
                    <a:lumMod val="75000"/>
                  </a:srgbClr>
                </a:solidFill>
              </a:rPr>
            </a:br>
            <a:r>
              <a:rPr lang="en-ZA" sz="2800" b="1" dirty="0" smtClean="0">
                <a:solidFill>
                  <a:srgbClr val="F79646">
                    <a:lumMod val="75000"/>
                  </a:srgbClr>
                </a:solidFill>
              </a:rPr>
              <a:t>2018/2021 MTEF PERIOD</a:t>
            </a:r>
            <a:endParaRPr lang="en-US" sz="2800" b="1" dirty="0">
              <a:solidFill>
                <a:prstClr val="white"/>
              </a:solidFill>
              <a:ea typeface="+mn-ea"/>
              <a:cs typeface="+mn-cs"/>
            </a:endParaRPr>
          </a:p>
        </p:txBody>
      </p:sp>
      <p:sp>
        <p:nvSpPr>
          <p:cNvPr id="4" name="Title 1"/>
          <p:cNvSpPr txBox="1">
            <a:spLocks/>
          </p:cNvSpPr>
          <p:nvPr/>
        </p:nvSpPr>
        <p:spPr>
          <a:xfrm>
            <a:off x="235108" y="3657600"/>
            <a:ext cx="3760828" cy="12857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F6BB00"/>
                </a:solidFill>
                <a:latin typeface="Calibri Light" panose="020F0302020204030204"/>
              </a:rPr>
              <a:t>Portfolio Committee on Communications</a:t>
            </a:r>
            <a:endParaRPr lang="en-US" sz="2400" b="1" dirty="0" smtClean="0">
              <a:solidFill>
                <a:srgbClr val="F6BB00"/>
              </a:solidFill>
              <a:latin typeface="Calibri Light" panose="020F0302020204030204"/>
            </a:endParaRPr>
          </a:p>
          <a:p>
            <a:pPr algn="l"/>
            <a:r>
              <a:rPr lang="en-US" sz="2400" b="1" dirty="0" smtClean="0">
                <a:solidFill>
                  <a:srgbClr val="F6BB00"/>
                </a:solidFill>
                <a:latin typeface="Calibri Light" panose="020F0302020204030204"/>
              </a:rPr>
              <a:t>Date</a:t>
            </a:r>
            <a:r>
              <a:rPr lang="en-US" sz="2400" b="1" dirty="0" smtClean="0">
                <a:solidFill>
                  <a:srgbClr val="F6BB00"/>
                </a:solidFill>
                <a:latin typeface="Calibri Light" panose="020F0302020204030204"/>
              </a:rPr>
              <a:t>:  March 2018</a:t>
            </a:r>
            <a:endParaRPr lang="en-US" sz="2400" b="1" dirty="0">
              <a:solidFill>
                <a:srgbClr val="F6BB00"/>
              </a:solidFill>
              <a:latin typeface="Calibri Light" panose="020F0302020204030204"/>
            </a:endParaRPr>
          </a:p>
        </p:txBody>
      </p:sp>
    </p:spTree>
    <p:extLst>
      <p:ext uri="{BB962C8B-B14F-4D97-AF65-F5344CB8AC3E}">
        <p14:creationId xmlns:p14="http://schemas.microsoft.com/office/powerpoint/2010/main" val="145908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3"/>
            <a:ext cx="8613080" cy="72008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1.: </a:t>
            </a:r>
            <a:r>
              <a:rPr lang="en-ZA" sz="1800" dirty="0" smtClean="0">
                <a:solidFill>
                  <a:prstClr val="black"/>
                </a:solidFill>
              </a:rPr>
              <a:t>Provide </a:t>
            </a:r>
            <a:r>
              <a:rPr lang="en-ZA" sz="1800" dirty="0">
                <a:solidFill>
                  <a:prstClr val="black"/>
                </a:solidFill>
              </a:rPr>
              <a:t>adequate and effective Corporate Services functions in pursuit of good </a:t>
            </a:r>
            <a:r>
              <a:rPr lang="en-ZA" sz="1800" dirty="0" smtClean="0">
                <a:solidFill>
                  <a:prstClr val="black"/>
                </a:solidFill>
              </a:rPr>
              <a:t>governance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a:t>
            </a:r>
            <a:r>
              <a:rPr lang="en-ZA" sz="2400" b="1" dirty="0" smtClean="0">
                <a:solidFill>
                  <a:prstClr val="black"/>
                </a:solidFill>
              </a:rPr>
              <a:t>1: Administration</a:t>
            </a:r>
            <a:endParaRPr lang="en-ZA" sz="2400" b="1" dirty="0">
              <a:solidFill>
                <a:prstClr val="black"/>
              </a:solidFill>
            </a:endParaRPr>
          </a:p>
        </p:txBody>
      </p:sp>
      <p:graphicFrame>
        <p:nvGraphicFramePr>
          <p:cNvPr id="7" name="Table 6"/>
          <p:cNvGraphicFramePr>
            <a:graphicFrameLocks noGrp="1"/>
          </p:cNvGraphicFramePr>
          <p:nvPr>
            <p:extLst/>
          </p:nvPr>
        </p:nvGraphicFramePr>
        <p:xfrm>
          <a:off x="279400" y="2024750"/>
          <a:ext cx="8613080" cy="4614517"/>
        </p:xfrm>
        <a:graphic>
          <a:graphicData uri="http://schemas.openxmlformats.org/drawingml/2006/table">
            <a:tbl>
              <a:tblPr firstRow="1" bandRow="1">
                <a:tableStyleId>{F5AB1C69-6EDB-4FF4-983F-18BD219EF322}</a:tableStyleId>
              </a:tblPr>
              <a:tblGrid>
                <a:gridCol w="4306540"/>
                <a:gridCol w="4306540"/>
              </a:tblGrid>
              <a:tr h="438217">
                <a:tc>
                  <a:txBody>
                    <a:bodyPr/>
                    <a:lstStyle/>
                    <a:p>
                      <a:r>
                        <a:rPr lang="en-ZA" dirty="0" smtClean="0"/>
                        <a:t>Performance Indicators</a:t>
                      </a:r>
                      <a:endParaRPr lang="en-GB" dirty="0"/>
                    </a:p>
                  </a:txBody>
                  <a:tcPr/>
                </a:tc>
                <a:tc>
                  <a:txBody>
                    <a:bodyPr/>
                    <a:lstStyle/>
                    <a:p>
                      <a:r>
                        <a:rPr lang="en-ZA" dirty="0" smtClean="0"/>
                        <a:t> Targets (2017/20)</a:t>
                      </a:r>
                      <a:endParaRPr lang="en-GB" dirty="0"/>
                    </a:p>
                  </a:txBody>
                  <a:tcPr/>
                </a:tc>
              </a:tr>
              <a:tr h="565920">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APP tabled in Parliament within prescribed </a:t>
                      </a:r>
                      <a:r>
                        <a:rPr lang="en-ZA" sz="1800" dirty="0" smtClean="0">
                          <a:effectLst/>
                          <a:latin typeface="+mn-lt"/>
                          <a:ea typeface="Calibri" panose="020F0502020204030204" pitchFamily="34" charset="0"/>
                        </a:rPr>
                        <a:t>regulations</a:t>
                      </a:r>
                      <a:endParaRPr lang="en-US" sz="1800" dirty="0">
                        <a:effectLst/>
                        <a:latin typeface="+mn-lt"/>
                        <a:ea typeface="Calibri" panose="020F0502020204030204" pitchFamily="34" charset="0"/>
                      </a:endParaRPr>
                    </a:p>
                  </a:txBody>
                  <a:tcPr marL="68580" marR="68580" marT="0" marB="0"/>
                </a:tc>
                <a:tc>
                  <a:txBody>
                    <a:bodyPr/>
                    <a:lstStyle/>
                    <a:p>
                      <a:pPr marL="9525" marR="0">
                        <a:lnSpc>
                          <a:spcPct val="115000"/>
                        </a:lnSpc>
                        <a:spcBef>
                          <a:spcPts val="0"/>
                        </a:spcBef>
                        <a:spcAft>
                          <a:spcPts val="0"/>
                        </a:spcAft>
                      </a:pPr>
                      <a:r>
                        <a:rPr lang="en-ZA" sz="1800" dirty="0">
                          <a:effectLst/>
                          <a:latin typeface="+mn-lt"/>
                          <a:ea typeface="Times New Roman" panose="02020603050405020304" pitchFamily="18" charset="0"/>
                        </a:rPr>
                        <a:t>2019-2022 APP</a:t>
                      </a:r>
                      <a:r>
                        <a:rPr lang="en-ZA" sz="1800" dirty="0">
                          <a:effectLst/>
                          <a:latin typeface="+mn-lt"/>
                          <a:ea typeface="Calibri" panose="020F0502020204030204" pitchFamily="34" charset="0"/>
                        </a:rPr>
                        <a:t> tabled</a:t>
                      </a:r>
                      <a:r>
                        <a:rPr lang="en-ZA" sz="1800" dirty="0">
                          <a:effectLst/>
                          <a:latin typeface="+mn-lt"/>
                          <a:ea typeface="Times New Roman" panose="02020603050405020304" pitchFamily="18" charset="0"/>
                        </a:rPr>
                        <a:t> </a:t>
                      </a:r>
                      <a:r>
                        <a:rPr lang="en-ZA" sz="1800" dirty="0">
                          <a:effectLst/>
                          <a:latin typeface="+mn-lt"/>
                          <a:ea typeface="Calibri" panose="020F0502020204030204" pitchFamily="34" charset="0"/>
                        </a:rPr>
                        <a:t>in Parliament within prescribed regulations</a:t>
                      </a:r>
                      <a:endParaRPr lang="en-US" sz="1800" dirty="0">
                        <a:effectLst/>
                        <a:latin typeface="+mn-lt"/>
                        <a:ea typeface="Calibri" panose="020F0502020204030204" pitchFamily="34" charset="0"/>
                      </a:endParaRPr>
                    </a:p>
                  </a:txBody>
                  <a:tcPr marL="68580" marR="68580" marT="0" marB="0"/>
                </a:tc>
              </a:tr>
              <a:tr h="1546773">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Number of approved quarterly performance reports submitted to National Treasury, Department of Planning, Monitoring and Evaluation (DPME), and Executive Authority, according to prescribed legislation</a:t>
                      </a:r>
                      <a:endParaRPr lang="en-US" sz="1800" dirty="0">
                        <a:effectLst/>
                        <a:latin typeface="+mn-lt"/>
                        <a:ea typeface="Calibri" panose="020F0502020204030204" pitchFamily="34" charset="0"/>
                      </a:endParaRPr>
                    </a:p>
                  </a:txBody>
                  <a:tcPr marL="68580" marR="68580" marT="0" marB="0"/>
                </a:tc>
                <a:tc>
                  <a:txBody>
                    <a:bodyPr/>
                    <a:lstStyle/>
                    <a:p>
                      <a:pPr marL="9525" marR="0">
                        <a:lnSpc>
                          <a:spcPct val="115000"/>
                        </a:lnSpc>
                        <a:spcBef>
                          <a:spcPts val="0"/>
                        </a:spcBef>
                        <a:spcAft>
                          <a:spcPts val="0"/>
                        </a:spcAft>
                      </a:pPr>
                      <a:r>
                        <a:rPr lang="en-ZA" sz="1800" kern="1200" dirty="0">
                          <a:effectLst/>
                          <a:latin typeface="+mn-lt"/>
                          <a:ea typeface="MS Mincho" panose="02020609040205080304" pitchFamily="49" charset="-128"/>
                        </a:rPr>
                        <a:t>Four approved quarterly performance reports </a:t>
                      </a:r>
                      <a:r>
                        <a:rPr lang="en-ZA" sz="1800" dirty="0">
                          <a:effectLst/>
                          <a:latin typeface="+mn-lt"/>
                          <a:ea typeface="Calibri" panose="020F0502020204030204" pitchFamily="34" charset="0"/>
                        </a:rPr>
                        <a:t>submitted to National Treasury, DPME and Executive Authority according to prescribed legislation</a:t>
                      </a:r>
                      <a:endParaRPr lang="en-US" sz="1800" dirty="0">
                        <a:effectLst/>
                        <a:latin typeface="+mn-lt"/>
                        <a:ea typeface="Calibri" panose="020F0502020204030204" pitchFamily="34" charset="0"/>
                      </a:endParaRPr>
                    </a:p>
                  </a:txBody>
                  <a:tcPr marL="68580" marR="68580" marT="0" marB="0"/>
                </a:tc>
              </a:tr>
              <a:tr h="1021620">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Annual Report tabled in Parliament within National Treasury guidelines and legislative time frames</a:t>
                      </a:r>
                      <a:endParaRPr lang="en-US" sz="1800" dirty="0">
                        <a:effectLst/>
                        <a:latin typeface="+mn-lt"/>
                        <a:ea typeface="Calibri" panose="020F0502020204030204" pitchFamily="34" charset="0"/>
                      </a:endParaRPr>
                    </a:p>
                  </a:txBody>
                  <a:tcPr marL="68580" marR="68580" marT="0" marB="0"/>
                </a:tc>
                <a:tc>
                  <a:txBody>
                    <a:bodyPr/>
                    <a:lstStyle/>
                    <a:p>
                      <a:pPr marL="9525" marR="0">
                        <a:lnSpc>
                          <a:spcPct val="115000"/>
                        </a:lnSpc>
                        <a:spcBef>
                          <a:spcPts val="0"/>
                        </a:spcBef>
                        <a:spcAft>
                          <a:spcPts val="0"/>
                        </a:spcAft>
                      </a:pPr>
                      <a:r>
                        <a:rPr lang="en-ZA" sz="1800" kern="1200" dirty="0">
                          <a:effectLst/>
                          <a:latin typeface="+mn-lt"/>
                          <a:ea typeface="MS Mincho" panose="02020609040205080304" pitchFamily="49" charset="-128"/>
                        </a:rPr>
                        <a:t>Departmental Annual Report tabled in Parliament within National Treasury guidelines and legislative time frames</a:t>
                      </a:r>
                      <a:endParaRPr lang="en-US" sz="1800" dirty="0">
                        <a:effectLst/>
                        <a:latin typeface="+mn-lt"/>
                        <a:ea typeface="Calibri" panose="020F0502020204030204" pitchFamily="34" charset="0"/>
                      </a:endParaRPr>
                    </a:p>
                  </a:txBody>
                  <a:tcPr marL="68580" marR="68580" marT="0" marB="0"/>
                </a:tc>
              </a:tr>
              <a:tr h="928064">
                <a:tc>
                  <a:txBody>
                    <a:bodyPr/>
                    <a:lstStyle/>
                    <a:p>
                      <a:pPr marL="0" marR="0">
                        <a:lnSpc>
                          <a:spcPct val="115000"/>
                        </a:lnSpc>
                        <a:spcBef>
                          <a:spcPts val="0"/>
                        </a:spcBef>
                        <a:spcAft>
                          <a:spcPts val="0"/>
                        </a:spcAft>
                      </a:pPr>
                      <a:r>
                        <a:rPr lang="en-ZA" sz="1800" kern="1200" dirty="0">
                          <a:effectLst/>
                          <a:latin typeface="+mn-lt"/>
                          <a:ea typeface="Calibri" panose="020F0502020204030204" pitchFamily="34" charset="0"/>
                        </a:rPr>
                        <a:t>Number of </a:t>
                      </a:r>
                      <a:r>
                        <a:rPr lang="en-ZA" sz="1800" dirty="0">
                          <a:effectLst/>
                          <a:latin typeface="+mn-lt"/>
                          <a:ea typeface="Calibri" panose="020F0502020204030204" pitchFamily="34" charset="0"/>
                        </a:rPr>
                        <a:t>progress reports on the implementation of the risk-mitigation plans </a:t>
                      </a:r>
                      <a:r>
                        <a:rPr lang="en-ZA" sz="1800" dirty="0">
                          <a:solidFill>
                            <a:srgbClr val="000000"/>
                          </a:solidFill>
                          <a:effectLst/>
                          <a:latin typeface="+mn-lt"/>
                          <a:ea typeface="Calibri" panose="020F0502020204030204" pitchFamily="34" charset="0"/>
                        </a:rPr>
                        <a:t>produced</a:t>
                      </a:r>
                      <a:endParaRPr lang="en-US" sz="1800" dirty="0">
                        <a:effectLst/>
                        <a:latin typeface="+mn-lt"/>
                        <a:ea typeface="Calibri" panose="020F0502020204030204" pitchFamily="34" charset="0"/>
                      </a:endParaRPr>
                    </a:p>
                  </a:txBody>
                  <a:tcPr marL="68580" marR="68580" marT="0" marB="0"/>
                </a:tc>
                <a:tc>
                  <a:txBody>
                    <a:bodyPr/>
                    <a:lstStyle/>
                    <a:p>
                      <a:pPr marL="9525" marR="0">
                        <a:lnSpc>
                          <a:spcPct val="115000"/>
                        </a:lnSpc>
                        <a:spcBef>
                          <a:spcPts val="0"/>
                        </a:spcBef>
                        <a:spcAft>
                          <a:spcPts val="0"/>
                        </a:spcAft>
                      </a:pPr>
                      <a:r>
                        <a:rPr lang="en-ZA" sz="1800" kern="1200" dirty="0">
                          <a:effectLst/>
                          <a:latin typeface="+mn-lt"/>
                          <a:ea typeface="MS Mincho" panose="02020609040205080304" pitchFamily="49" charset="-128"/>
                        </a:rPr>
                        <a:t>Four progress reports on the implementation of  the enterprise risk management framework produced</a:t>
                      </a:r>
                      <a:endParaRPr lang="en-US" sz="1800" dirty="0">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622061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3"/>
            <a:ext cx="8613080" cy="7920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1.: </a:t>
            </a:r>
            <a:r>
              <a:rPr lang="en-ZA" sz="1800" dirty="0" smtClean="0">
                <a:solidFill>
                  <a:prstClr val="black"/>
                </a:solidFill>
              </a:rPr>
              <a:t>Provide </a:t>
            </a:r>
            <a:r>
              <a:rPr lang="en-ZA" sz="1800" dirty="0">
                <a:solidFill>
                  <a:prstClr val="black"/>
                </a:solidFill>
              </a:rPr>
              <a:t>adequate and effective Corporate Services functions in pursuit of good </a:t>
            </a:r>
            <a:r>
              <a:rPr lang="en-ZA" sz="1800" dirty="0" smtClean="0">
                <a:solidFill>
                  <a:prstClr val="black"/>
                </a:solidFill>
              </a:rPr>
              <a:t>governance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a:t>
            </a:r>
            <a:r>
              <a:rPr lang="en-ZA" sz="2400" b="1" dirty="0" smtClean="0">
                <a:solidFill>
                  <a:prstClr val="black"/>
                </a:solidFill>
              </a:rPr>
              <a:t>1: Administration</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080068917"/>
              </p:ext>
            </p:extLst>
          </p:nvPr>
        </p:nvGraphicFramePr>
        <p:xfrm>
          <a:off x="260044" y="2099335"/>
          <a:ext cx="8613080" cy="4504914"/>
        </p:xfrm>
        <a:graphic>
          <a:graphicData uri="http://schemas.openxmlformats.org/drawingml/2006/table">
            <a:tbl>
              <a:tblPr firstRow="1" bandRow="1">
                <a:tableStyleId>{F5AB1C69-6EDB-4FF4-983F-18BD219EF322}</a:tableStyleId>
              </a:tblPr>
              <a:tblGrid>
                <a:gridCol w="4306540"/>
                <a:gridCol w="4306540"/>
              </a:tblGrid>
              <a:tr h="348667">
                <a:tc>
                  <a:txBody>
                    <a:bodyPr/>
                    <a:lstStyle/>
                    <a:p>
                      <a:r>
                        <a:rPr lang="en-ZA" dirty="0" smtClean="0"/>
                        <a:t>Performance Indicators</a:t>
                      </a:r>
                      <a:endParaRPr lang="en-GB" dirty="0"/>
                    </a:p>
                  </a:txBody>
                  <a:tcPr/>
                </a:tc>
                <a:tc>
                  <a:txBody>
                    <a:bodyPr/>
                    <a:lstStyle/>
                    <a:p>
                      <a:r>
                        <a:rPr lang="en-ZA" dirty="0" smtClean="0"/>
                        <a:t> Targets (2018/21)</a:t>
                      </a:r>
                      <a:endParaRPr lang="en-GB" dirty="0"/>
                    </a:p>
                  </a:txBody>
                  <a:tcPr/>
                </a:tc>
              </a:tr>
              <a:tr h="884500">
                <a:tc>
                  <a:txBody>
                    <a:bodyPr/>
                    <a:lstStyle/>
                    <a:p>
                      <a:pPr marL="9525" marR="0" lvl="0" indent="0" algn="l" defTabSz="457200" rtl="0" eaLnBrk="1" fontAlgn="auto" latinLnBrk="0" hangingPunct="1">
                        <a:lnSpc>
                          <a:spcPct val="115000"/>
                        </a:lnSpc>
                        <a:spcBef>
                          <a:spcPts val="0"/>
                        </a:spcBef>
                        <a:spcAft>
                          <a:spcPts val="0"/>
                        </a:spcAft>
                        <a:buClrTx/>
                        <a:buSzTx/>
                        <a:buFontTx/>
                        <a:buNone/>
                        <a:tabLst/>
                        <a:defRPr/>
                      </a:pPr>
                      <a:r>
                        <a:rPr lang="en-ZA" sz="1800" kern="1200" dirty="0" smtClean="0">
                          <a:effectLst/>
                          <a:latin typeface="+mn-lt"/>
                          <a:ea typeface="Calibri" panose="020F0502020204030204" pitchFamily="34" charset="0"/>
                        </a:rPr>
                        <a:t>MTEF Human Resource Plan (HRP) implemented </a:t>
                      </a:r>
                      <a:endParaRPr lang="en-GB" sz="1800" kern="1200" dirty="0">
                        <a:solidFill>
                          <a:schemeClr val="dk1"/>
                        </a:solidFill>
                        <a:latin typeface="+mn-lt"/>
                        <a:ea typeface="+mn-ea"/>
                        <a:cs typeface="+mn-cs"/>
                      </a:endParaRPr>
                    </a:p>
                  </a:txBody>
                  <a:tcPr/>
                </a:tc>
                <a:tc>
                  <a:txBody>
                    <a:bodyPr/>
                    <a:lstStyle/>
                    <a:p>
                      <a:pPr marL="9525">
                        <a:lnSpc>
                          <a:spcPct val="115000"/>
                        </a:lnSpc>
                        <a:spcAft>
                          <a:spcPts val="0"/>
                        </a:spcAft>
                      </a:pPr>
                      <a:r>
                        <a:rPr lang="en-ZA" sz="1800" dirty="0" smtClean="0">
                          <a:effectLst/>
                          <a:latin typeface="+mn-lt"/>
                          <a:ea typeface="MS Mincho" panose="02020609040205080304" pitchFamily="49" charset="-128"/>
                        </a:rPr>
                        <a:t>Annual adjusted HRP and HRP implementation report submitted to the DPSA</a:t>
                      </a:r>
                      <a:endParaRPr lang="en-GB" sz="1800" kern="1200" dirty="0">
                        <a:solidFill>
                          <a:schemeClr val="dk1"/>
                        </a:solidFill>
                        <a:latin typeface="+mn-lt"/>
                        <a:ea typeface="+mn-ea"/>
                        <a:cs typeface="+mn-cs"/>
                      </a:endParaRPr>
                    </a:p>
                  </a:txBody>
                  <a:tcPr marL="68580" marR="68580" marT="0" marB="0"/>
                </a:tc>
              </a:tr>
              <a:tr h="583775">
                <a:tc rowSpan="2">
                  <a:txBody>
                    <a:bodyPr/>
                    <a:lstStyle/>
                    <a:p>
                      <a:pPr marL="0" marR="0">
                        <a:lnSpc>
                          <a:spcPct val="115000"/>
                        </a:lnSpc>
                        <a:spcBef>
                          <a:spcPts val="0"/>
                        </a:spcBef>
                        <a:spcAft>
                          <a:spcPts val="0"/>
                        </a:spcAft>
                      </a:pPr>
                      <a:r>
                        <a:rPr lang="en-ZA" sz="1800" kern="1200" dirty="0" smtClean="0">
                          <a:effectLst/>
                          <a:latin typeface="+mn-lt"/>
                          <a:ea typeface="Calibri" panose="020F0502020204030204" pitchFamily="34" charset="0"/>
                        </a:rPr>
                        <a:t>Number of reports on </a:t>
                      </a:r>
                      <a:endParaRPr lang="en-US" sz="1800" dirty="0" smtClean="0">
                        <a:effectLst/>
                        <a:latin typeface="+mn-lt"/>
                        <a:ea typeface="Calibri" panose="020F0502020204030204" pitchFamily="34" charset="0"/>
                      </a:endParaRPr>
                    </a:p>
                    <a:p>
                      <a:r>
                        <a:rPr lang="en-ZA" sz="1800" kern="1200" dirty="0" smtClean="0">
                          <a:effectLst/>
                          <a:latin typeface="+mn-lt"/>
                          <a:ea typeface="Calibri" panose="020F0502020204030204" pitchFamily="34" charset="0"/>
                        </a:rPr>
                        <a:t>IM&amp;T governance implemented </a:t>
                      </a:r>
                      <a:endParaRPr lang="en-GB" sz="1800" kern="1200" dirty="0">
                        <a:solidFill>
                          <a:schemeClr val="dk1"/>
                        </a:solidFill>
                        <a:latin typeface="+mn-lt"/>
                        <a:ea typeface="+mn-ea"/>
                        <a:cs typeface="+mn-cs"/>
                      </a:endParaRPr>
                    </a:p>
                  </a:txBody>
                  <a:tcPr/>
                </a:tc>
                <a:tc>
                  <a:txBody>
                    <a:bodyPr/>
                    <a:lstStyle/>
                    <a:p>
                      <a:pPr marL="0" marR="0">
                        <a:lnSpc>
                          <a:spcPct val="115000"/>
                        </a:lnSpc>
                        <a:spcBef>
                          <a:spcPts val="0"/>
                        </a:spcBef>
                        <a:spcAft>
                          <a:spcPts val="0"/>
                        </a:spcAft>
                      </a:pPr>
                      <a:r>
                        <a:rPr lang="en-ZA" sz="1800" kern="1200" dirty="0">
                          <a:effectLst/>
                          <a:latin typeface="+mn-lt"/>
                          <a:ea typeface="Calibri" panose="020F0502020204030204" pitchFamily="34" charset="0"/>
                        </a:rPr>
                        <a:t>Four reports on the availability of IT Infrastructure presented to the IM&amp;T SC</a:t>
                      </a:r>
                      <a:endParaRPr lang="en-US" sz="1800" dirty="0">
                        <a:effectLst/>
                        <a:latin typeface="+mn-lt"/>
                        <a:ea typeface="Calibri" panose="020F0502020204030204" pitchFamily="34" charset="0"/>
                      </a:endParaRPr>
                    </a:p>
                  </a:txBody>
                  <a:tcPr marL="68580" marR="68580" marT="0" marB="0"/>
                </a:tc>
              </a:tr>
              <a:tr h="583775">
                <a:tc vMerge="1">
                  <a:txBody>
                    <a:bodyPr/>
                    <a:lstStyle/>
                    <a:p>
                      <a:endParaRPr lang="en-GB" sz="1600" kern="1200" dirty="0">
                        <a:solidFill>
                          <a:schemeClr val="dk1"/>
                        </a:solidFill>
                        <a:latin typeface="+mn-lt"/>
                        <a:ea typeface="+mn-ea"/>
                        <a:cs typeface="+mn-cs"/>
                      </a:endParaRPr>
                    </a:p>
                  </a:txBody>
                  <a:tcPr/>
                </a:tc>
                <a:tc>
                  <a:txBody>
                    <a:bodyPr/>
                    <a:lstStyle/>
                    <a:p>
                      <a:pPr marL="0" marR="0">
                        <a:lnSpc>
                          <a:spcPct val="115000"/>
                        </a:lnSpc>
                        <a:spcBef>
                          <a:spcPts val="0"/>
                        </a:spcBef>
                        <a:spcAft>
                          <a:spcPts val="0"/>
                        </a:spcAft>
                      </a:pPr>
                      <a:r>
                        <a:rPr lang="en-ZA" sz="1800" kern="1200" dirty="0">
                          <a:effectLst/>
                          <a:latin typeface="+mn-lt"/>
                          <a:ea typeface="Calibri" panose="020F0502020204030204" pitchFamily="34" charset="0"/>
                        </a:rPr>
                        <a:t>Four reports on IM systems development presented to the IM&amp;T SC</a:t>
                      </a:r>
                      <a:endParaRPr lang="en-US" sz="1800" dirty="0">
                        <a:effectLst/>
                        <a:latin typeface="+mn-lt"/>
                        <a:ea typeface="Calibri" panose="020F0502020204030204" pitchFamily="34" charset="0"/>
                      </a:endParaRPr>
                    </a:p>
                  </a:txBody>
                  <a:tcPr marL="68580" marR="68580" marT="0" marB="0"/>
                </a:tc>
              </a:tr>
              <a:tr h="610167">
                <a:tc>
                  <a:txBody>
                    <a:bodyPr/>
                    <a:lstStyle/>
                    <a:p>
                      <a:r>
                        <a:rPr lang="en-ZA" sz="1800" dirty="0" smtClean="0">
                          <a:effectLst/>
                          <a:latin typeface="+mn-lt"/>
                          <a:ea typeface="MS Mincho" panose="02020609040205080304" pitchFamily="49" charset="-128"/>
                        </a:rPr>
                        <a:t>Annual financial statements (AFS) issued within legislative prescripts </a:t>
                      </a:r>
                      <a:endParaRPr lang="en-GB" sz="1800" kern="1200" dirty="0">
                        <a:solidFill>
                          <a:schemeClr val="dk1"/>
                        </a:solidFill>
                        <a:latin typeface="+mn-lt"/>
                        <a:ea typeface="+mn-ea"/>
                        <a:cs typeface="+mn-cs"/>
                      </a:endParaRPr>
                    </a:p>
                  </a:txBody>
                  <a:tcPr/>
                </a:tc>
                <a:tc>
                  <a:txBody>
                    <a:bodyPr/>
                    <a:lstStyle/>
                    <a:p>
                      <a:pPr>
                        <a:lnSpc>
                          <a:spcPct val="115000"/>
                        </a:lnSpc>
                        <a:spcAft>
                          <a:spcPts val="0"/>
                        </a:spcAft>
                      </a:pPr>
                      <a:r>
                        <a:rPr lang="en-ZA" sz="1800" dirty="0" smtClean="0">
                          <a:effectLst/>
                          <a:latin typeface="+mn-lt"/>
                          <a:ea typeface="Calibri" panose="020F0502020204030204" pitchFamily="34" charset="0"/>
                        </a:rPr>
                        <a:t>AFS prepared and issued within legislated prescripts</a:t>
                      </a:r>
                      <a:endParaRPr lang="en-GB" sz="1800" kern="1200" dirty="0">
                        <a:solidFill>
                          <a:schemeClr val="dk1"/>
                        </a:solidFill>
                        <a:latin typeface="+mn-lt"/>
                        <a:ea typeface="+mn-ea"/>
                        <a:cs typeface="+mn-cs"/>
                      </a:endParaRPr>
                    </a:p>
                  </a:txBody>
                  <a:tcPr marL="68580" marR="68580" marT="0" marB="0"/>
                </a:tc>
              </a:tr>
              <a:tr h="645399">
                <a:tc>
                  <a:txBody>
                    <a:bodyPr/>
                    <a:lstStyle/>
                    <a:p>
                      <a:r>
                        <a:rPr lang="en-ZA" sz="1800" dirty="0" smtClean="0">
                          <a:effectLst/>
                          <a:latin typeface="+mn-lt"/>
                          <a:ea typeface="Calibri" panose="020F0502020204030204" pitchFamily="34" charset="0"/>
                        </a:rPr>
                        <a:t>Risk-based Internal Audit Plan and Operational Plan updated and implemented</a:t>
                      </a:r>
                      <a:endParaRPr lang="en-GB" sz="1800" kern="1200" dirty="0">
                        <a:solidFill>
                          <a:schemeClr val="dk1"/>
                        </a:solidFill>
                        <a:latin typeface="+mn-lt"/>
                        <a:ea typeface="+mn-ea"/>
                        <a:cs typeface="+mn-cs"/>
                      </a:endParaRPr>
                    </a:p>
                  </a:txBody>
                  <a:tcPr/>
                </a:tc>
                <a:tc>
                  <a:txBody>
                    <a:bodyPr/>
                    <a:lstStyle/>
                    <a:p>
                      <a:pPr>
                        <a:lnSpc>
                          <a:spcPct val="115000"/>
                        </a:lnSpc>
                        <a:spcAft>
                          <a:spcPts val="0"/>
                        </a:spcAft>
                      </a:pPr>
                      <a:r>
                        <a:rPr lang="en-ZA" sz="1800" dirty="0" smtClean="0">
                          <a:effectLst/>
                          <a:latin typeface="+mn-lt"/>
                          <a:ea typeface="Times New Roman" panose="02020603050405020304" pitchFamily="18" charset="0"/>
                        </a:rPr>
                        <a:t>Risk-based Internal Audit Plan updated and 2018/19 Operational Plan implemented</a:t>
                      </a:r>
                      <a:endParaRPr lang="en-GB" sz="1800" kern="1200" dirty="0">
                        <a:solidFill>
                          <a:schemeClr val="dk1"/>
                        </a:solidFill>
                        <a:latin typeface="+mn-lt"/>
                        <a:ea typeface="+mn-ea"/>
                        <a:cs typeface="+mn-cs"/>
                      </a:endParaRPr>
                    </a:p>
                  </a:txBody>
                  <a:tcPr marL="68580" marR="68580" marT="0" marB="0"/>
                </a:tc>
              </a:tr>
              <a:tr h="645399">
                <a:tc>
                  <a:txBody>
                    <a:bodyPr/>
                    <a:lstStyle/>
                    <a:p>
                      <a:r>
                        <a:rPr lang="en-ZA" sz="1800" dirty="0" smtClean="0">
                          <a:effectLst/>
                          <a:latin typeface="+mn-lt"/>
                          <a:ea typeface="Calibri" panose="020F0502020204030204" pitchFamily="34" charset="0"/>
                        </a:rPr>
                        <a:t>Number of progress reports on assurance audits produced</a:t>
                      </a:r>
                      <a:endParaRPr lang="en-GB" sz="1800" kern="1200" dirty="0">
                        <a:solidFill>
                          <a:schemeClr val="dk1"/>
                        </a:solidFill>
                        <a:latin typeface="+mn-lt"/>
                        <a:ea typeface="+mn-ea"/>
                        <a:cs typeface="+mn-cs"/>
                      </a:endParaRPr>
                    </a:p>
                  </a:txBody>
                  <a:tcPr/>
                </a:tc>
                <a:tc>
                  <a:txBody>
                    <a:bodyPr/>
                    <a:lstStyle/>
                    <a:p>
                      <a:pPr>
                        <a:lnSpc>
                          <a:spcPct val="115000"/>
                        </a:lnSpc>
                        <a:spcAft>
                          <a:spcPts val="0"/>
                        </a:spcAft>
                      </a:pPr>
                      <a:r>
                        <a:rPr lang="en-ZA" sz="1800" dirty="0" smtClean="0">
                          <a:effectLst/>
                          <a:latin typeface="+mn-lt"/>
                          <a:ea typeface="Calibri" panose="020F0502020204030204" pitchFamily="34" charset="0"/>
                        </a:rPr>
                        <a:t>Four progress reports on  performance, compliance, financial audit conducted </a:t>
                      </a:r>
                      <a:endParaRPr lang="en-GB" sz="1800" kern="1200" dirty="0">
                        <a:solidFill>
                          <a:schemeClr val="dk1"/>
                        </a:solidFill>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0588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12</a:t>
            </a:fld>
            <a:endParaRPr lang="en-US" dirty="0">
              <a:solidFill>
                <a:srgbClr val="4F271C">
                  <a:shade val="90000"/>
                </a:srgbClr>
              </a:solidFill>
            </a:endParaRPr>
          </a:p>
        </p:txBody>
      </p:sp>
      <p:grpSp>
        <p:nvGrpSpPr>
          <p:cNvPr id="11" name="Inside-right pages with text"/>
          <p:cNvGrpSpPr/>
          <p:nvPr/>
        </p:nvGrpSpPr>
        <p:grpSpPr>
          <a:xfrm>
            <a:off x="4381854" y="1383474"/>
            <a:ext cx="3790546"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48382" y="1426519"/>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800714" y="1610280"/>
              <a:ext cx="2308510" cy="400110"/>
            </a:xfrm>
            <a:prstGeom prst="rect">
              <a:avLst/>
            </a:prstGeom>
            <a:noFill/>
            <a:ln>
              <a:solidFill>
                <a:srgbClr val="00B050"/>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971600" y="1383474"/>
            <a:ext cx="3621016"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664059" y="1623098"/>
            <a:ext cx="2376264" cy="2246769"/>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2</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Content Processing and Dissemination</a:t>
            </a:r>
            <a:endParaRPr lang="en-US" sz="2400" b="1" dirty="0">
              <a:solidFill>
                <a:prstClr val="black"/>
              </a:solidFill>
              <a:latin typeface="+mj-lt"/>
            </a:endParaRPr>
          </a:p>
        </p:txBody>
      </p:sp>
      <p:sp>
        <p:nvSpPr>
          <p:cNvPr id="39" name="TextBox 38"/>
          <p:cNvSpPr txBox="1"/>
          <p:nvPr/>
        </p:nvSpPr>
        <p:spPr>
          <a:xfrm>
            <a:off x="4863141" y="2541069"/>
            <a:ext cx="2634930" cy="1815882"/>
          </a:xfrm>
          <a:prstGeom prst="rect">
            <a:avLst/>
          </a:prstGeom>
          <a:noFill/>
        </p:spPr>
        <p:txBody>
          <a:bodyPr wrap="square" rtlCol="0">
            <a:spAutoFit/>
          </a:bodyPr>
          <a:lstStyle/>
          <a:p>
            <a:pPr algn="ctr"/>
            <a:r>
              <a:rPr lang="en-US" sz="1600" b="1" dirty="0" smtClean="0">
                <a:solidFill>
                  <a:prstClr val="black"/>
                </a:solidFill>
                <a:latin typeface="+mj-lt"/>
              </a:rPr>
              <a:t>Provide strategic leadership in government communication to ensure coherence, coordination, consistency, quality, impact and responsiveness of government communication</a:t>
            </a:r>
            <a:endParaRPr lang="en-US" sz="1600" b="1" dirty="0">
              <a:solidFill>
                <a:prstClr val="black"/>
              </a:solidFill>
              <a:latin typeface="+mj-lt"/>
            </a:endParaRPr>
          </a:p>
        </p:txBody>
      </p:sp>
      <p:sp>
        <p:nvSpPr>
          <p:cNvPr id="40" name="Rectangle 39"/>
          <p:cNvSpPr/>
          <p:nvPr/>
        </p:nvSpPr>
        <p:spPr>
          <a:xfrm>
            <a:off x="418751" y="377811"/>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a:solidFill>
                  <a:prstClr val="white"/>
                </a:solidFill>
              </a:rPr>
              <a:t>5</a:t>
            </a:r>
            <a:r>
              <a:rPr lang="en-US" sz="3600" b="1" dirty="0" smtClean="0">
                <a:solidFill>
                  <a:prstClr val="white"/>
                </a:solidFill>
              </a:rPr>
              <a:t>.	2018/21 Targets Per Programme</a:t>
            </a:r>
            <a:endParaRPr lang="en-US" sz="3600" b="1" dirty="0">
              <a:solidFill>
                <a:prstClr val="white"/>
              </a:solidFill>
            </a:endParaRPr>
          </a:p>
        </p:txBody>
      </p:sp>
      <p:sp>
        <p:nvSpPr>
          <p:cNvPr id="41" name="Line 138"/>
          <p:cNvSpPr>
            <a:spLocks noChangeShapeType="1"/>
          </p:cNvSpPr>
          <p:nvPr/>
        </p:nvSpPr>
        <p:spPr bwMode="auto">
          <a:xfrm flipV="1">
            <a:off x="418750" y="946873"/>
            <a:ext cx="8112405" cy="8084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Tree>
    <p:extLst>
      <p:ext uri="{BB962C8B-B14F-4D97-AF65-F5344CB8AC3E}">
        <p14:creationId xmlns:p14="http://schemas.microsoft.com/office/powerpoint/2010/main" val="208094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61824" y="1230119"/>
            <a:ext cx="8613080" cy="7920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a:solidFill>
                  <a:prstClr val="black"/>
                </a:solidFill>
              </a:rPr>
              <a:t>2.1:</a:t>
            </a:r>
            <a:r>
              <a:rPr lang="en-ZA" sz="1800" dirty="0">
                <a:solidFill>
                  <a:prstClr val="black"/>
                </a:solidFill>
              </a:rPr>
              <a:t>Produce government’s communication products and services to grow the share of voice of government messages in the public arena. </a:t>
            </a:r>
            <a:r>
              <a:rPr lang="en-ZA" sz="1800" dirty="0" smtClean="0">
                <a:solidFill>
                  <a:prstClr val="black"/>
                </a:solidFill>
              </a:rPr>
              <a:t>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2: Content  Processing and Dissemination</a:t>
            </a:r>
          </a:p>
        </p:txBody>
      </p:sp>
      <p:graphicFrame>
        <p:nvGraphicFramePr>
          <p:cNvPr id="7" name="Table 6"/>
          <p:cNvGraphicFramePr>
            <a:graphicFrameLocks noGrp="1"/>
          </p:cNvGraphicFramePr>
          <p:nvPr>
            <p:extLst>
              <p:ext uri="{D42A27DB-BD31-4B8C-83A1-F6EECF244321}">
                <p14:modId xmlns:p14="http://schemas.microsoft.com/office/powerpoint/2010/main" val="3493550954"/>
              </p:ext>
            </p:extLst>
          </p:nvPr>
        </p:nvGraphicFramePr>
        <p:xfrm>
          <a:off x="279400" y="2086058"/>
          <a:ext cx="8613080" cy="4301683"/>
        </p:xfrm>
        <a:graphic>
          <a:graphicData uri="http://schemas.openxmlformats.org/drawingml/2006/table">
            <a:tbl>
              <a:tblPr firstRow="1" bandRow="1">
                <a:tableStyleId>{F5AB1C69-6EDB-4FF4-983F-18BD219EF322}</a:tableStyleId>
              </a:tblPr>
              <a:tblGrid>
                <a:gridCol w="4306540"/>
                <a:gridCol w="4306540"/>
              </a:tblGrid>
              <a:tr h="458885">
                <a:tc>
                  <a:txBody>
                    <a:bodyPr/>
                    <a:lstStyle/>
                    <a:p>
                      <a:r>
                        <a:rPr lang="en-ZA" dirty="0" smtClean="0"/>
                        <a:t>Performance Indicators</a:t>
                      </a:r>
                      <a:endParaRPr lang="en-GB" dirty="0"/>
                    </a:p>
                  </a:txBody>
                  <a:tcPr/>
                </a:tc>
                <a:tc>
                  <a:txBody>
                    <a:bodyPr/>
                    <a:lstStyle/>
                    <a:p>
                      <a:r>
                        <a:rPr lang="en-ZA" dirty="0" smtClean="0"/>
                        <a:t> Targets (2017/20)</a:t>
                      </a:r>
                      <a:endParaRPr lang="en-GB" dirty="0"/>
                    </a:p>
                  </a:txBody>
                  <a:tcPr/>
                </a:tc>
              </a:tr>
              <a:tr h="898649">
                <a:tc>
                  <a:txBody>
                    <a:bodyPr/>
                    <a:lstStyle/>
                    <a:p>
                      <a:r>
                        <a:rPr lang="en-ZA" dirty="0" smtClean="0"/>
                        <a:t>Number of editions</a:t>
                      </a:r>
                      <a:r>
                        <a:rPr lang="en-ZA" baseline="0" dirty="0" smtClean="0"/>
                        <a:t> of </a:t>
                      </a:r>
                      <a:r>
                        <a:rPr lang="en-ZA" i="1" baseline="0" dirty="0" smtClean="0"/>
                        <a:t>Vuk’uzenzele  </a:t>
                      </a:r>
                      <a:r>
                        <a:rPr lang="en-ZA" baseline="0" dirty="0" smtClean="0"/>
                        <a:t>newspaper published</a:t>
                      </a:r>
                      <a:endParaRPr lang="en-GB" dirty="0"/>
                    </a:p>
                  </a:txBody>
                  <a:tcPr/>
                </a:tc>
                <a:tc>
                  <a:txBody>
                    <a:bodyPr/>
                    <a:lstStyle/>
                    <a:p>
                      <a:r>
                        <a:rPr lang="en-ZA" dirty="0" smtClean="0"/>
                        <a:t>22 editions</a:t>
                      </a:r>
                      <a:r>
                        <a:rPr lang="en-ZA" baseline="0" dirty="0" smtClean="0"/>
                        <a:t> published annually</a:t>
                      </a:r>
                      <a:endParaRPr lang="en-GB" dirty="0"/>
                    </a:p>
                  </a:txBody>
                  <a:tcPr/>
                </a:tc>
              </a:tr>
              <a:tr h="898649">
                <a:tc>
                  <a:txBody>
                    <a:bodyPr/>
                    <a:lstStyle/>
                    <a:p>
                      <a:r>
                        <a:rPr lang="en-ZA" dirty="0" smtClean="0"/>
                        <a:t>Number of editions</a:t>
                      </a:r>
                      <a:r>
                        <a:rPr lang="en-ZA" baseline="0" dirty="0" smtClean="0"/>
                        <a:t> of </a:t>
                      </a:r>
                      <a:r>
                        <a:rPr lang="en-ZA" i="1" baseline="0" dirty="0" smtClean="0"/>
                        <a:t>PSM </a:t>
                      </a:r>
                      <a:r>
                        <a:rPr lang="en-ZA" baseline="0" dirty="0" smtClean="0"/>
                        <a:t>magazine published </a:t>
                      </a:r>
                      <a:endParaRPr lang="en-GB" i="0" dirty="0"/>
                    </a:p>
                  </a:txBody>
                  <a:tcPr/>
                </a:tc>
                <a:tc>
                  <a:txBody>
                    <a:bodyPr/>
                    <a:lstStyle/>
                    <a:p>
                      <a:r>
                        <a:rPr lang="en-ZA" dirty="0" smtClean="0"/>
                        <a:t>11 editions</a:t>
                      </a:r>
                      <a:r>
                        <a:rPr lang="en-ZA" baseline="0" dirty="0" smtClean="0"/>
                        <a:t> published annually</a:t>
                      </a:r>
                      <a:endParaRPr lang="en-GB" dirty="0"/>
                    </a:p>
                  </a:txBody>
                  <a:tcPr/>
                </a:tc>
              </a:tr>
              <a:tr h="1146851">
                <a:tc>
                  <a:txBody>
                    <a:bodyPr/>
                    <a:lstStyle/>
                    <a:p>
                      <a:r>
                        <a:rPr lang="en-ZA" sz="1800" kern="1200" dirty="0" smtClean="0">
                          <a:solidFill>
                            <a:schemeClr val="dk1"/>
                          </a:solidFill>
                          <a:effectLst/>
                          <a:latin typeface="+mn-lt"/>
                          <a:ea typeface="+mn-ea"/>
                          <a:cs typeface="+mn-cs"/>
                        </a:rPr>
                        <a:t>An  online edition of 2016/17 SAYB</a:t>
                      </a:r>
                      <a:r>
                        <a:rPr lang="en-ZA" sz="1800" i="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and </a:t>
                      </a:r>
                      <a:r>
                        <a:rPr lang="en-ZA" sz="1800" i="1" kern="1200" dirty="0" smtClean="0">
                          <a:solidFill>
                            <a:schemeClr val="dk1"/>
                          </a:solidFill>
                          <a:effectLst/>
                          <a:latin typeface="+mn-lt"/>
                          <a:ea typeface="+mn-ea"/>
                          <a:cs typeface="+mn-cs"/>
                        </a:rPr>
                        <a:t>Pocket Guide to South Africa</a:t>
                      </a:r>
                      <a:r>
                        <a:rPr lang="en-ZA" sz="1800" kern="1200" dirty="0" smtClean="0">
                          <a:solidFill>
                            <a:schemeClr val="dk1"/>
                          </a:solidFill>
                          <a:effectLst/>
                          <a:latin typeface="+mn-lt"/>
                          <a:ea typeface="+mn-ea"/>
                          <a:cs typeface="+mn-cs"/>
                        </a:rPr>
                        <a:t> published annually</a:t>
                      </a:r>
                      <a:endParaRPr lang="en-GB" i="0" dirty="0"/>
                    </a:p>
                  </a:txBody>
                  <a:tcPr/>
                </a:tc>
                <a:tc>
                  <a:txBody>
                    <a:bodyPr/>
                    <a:lstStyle/>
                    <a:p>
                      <a:r>
                        <a:rPr lang="en-ZA" sz="1800" kern="1200" dirty="0" smtClean="0">
                          <a:solidFill>
                            <a:schemeClr val="dk1"/>
                          </a:solidFill>
                          <a:effectLst/>
                          <a:latin typeface="+mn-lt"/>
                          <a:ea typeface="+mn-ea"/>
                          <a:cs typeface="+mn-cs"/>
                        </a:rPr>
                        <a:t>One  online edition of 2016/17 SAYB</a:t>
                      </a:r>
                      <a:r>
                        <a:rPr lang="en-ZA" sz="1800" i="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and </a:t>
                      </a:r>
                      <a:r>
                        <a:rPr lang="en-ZA" sz="1800" i="1" kern="1200" dirty="0" smtClean="0">
                          <a:solidFill>
                            <a:schemeClr val="dk1"/>
                          </a:solidFill>
                          <a:effectLst/>
                          <a:latin typeface="+mn-lt"/>
                          <a:ea typeface="+mn-ea"/>
                          <a:cs typeface="+mn-cs"/>
                        </a:rPr>
                        <a:t>Pocket Guide to South Africa</a:t>
                      </a:r>
                      <a:r>
                        <a:rPr lang="en-ZA" sz="1800" kern="1200" dirty="0" smtClean="0">
                          <a:solidFill>
                            <a:schemeClr val="dk1"/>
                          </a:solidFill>
                          <a:effectLst/>
                          <a:latin typeface="+mn-lt"/>
                          <a:ea typeface="+mn-ea"/>
                          <a:cs typeface="+mn-cs"/>
                        </a:rPr>
                        <a:t> published annually</a:t>
                      </a:r>
                      <a:endParaRPr lang="en-GB" dirty="0"/>
                    </a:p>
                  </a:txBody>
                  <a:tcPr/>
                </a:tc>
              </a:tr>
              <a:tr h="898649">
                <a:tc>
                  <a:txBody>
                    <a:bodyPr/>
                    <a:lstStyle/>
                    <a:p>
                      <a:r>
                        <a:rPr lang="en-ZA" sz="1800" kern="1200" dirty="0" smtClean="0">
                          <a:solidFill>
                            <a:schemeClr val="dk1"/>
                          </a:solidFill>
                          <a:effectLst/>
                          <a:latin typeface="+mn-lt"/>
                          <a:ea typeface="+mn-ea"/>
                          <a:cs typeface="+mn-cs"/>
                        </a:rPr>
                        <a:t>Percentage of language services request completed</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100% language services requests completed</a:t>
                      </a:r>
                      <a:endParaRPr lang="en-US"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21329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3"/>
            <a:ext cx="8613080" cy="7191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a:solidFill>
                  <a:prstClr val="black"/>
                </a:solidFill>
              </a:rPr>
              <a:t>2.1</a:t>
            </a:r>
            <a:r>
              <a:rPr lang="en-ZA" sz="1800" b="1" dirty="0" smtClean="0">
                <a:solidFill>
                  <a:prstClr val="black"/>
                </a:solidFill>
              </a:rPr>
              <a:t>: </a:t>
            </a:r>
            <a:r>
              <a:rPr lang="en-ZA" sz="1800" dirty="0" smtClean="0">
                <a:solidFill>
                  <a:prstClr val="black"/>
                </a:solidFill>
              </a:rPr>
              <a:t>Produce </a:t>
            </a:r>
            <a:r>
              <a:rPr lang="en-ZA" sz="1800" dirty="0">
                <a:solidFill>
                  <a:prstClr val="black"/>
                </a:solidFill>
              </a:rPr>
              <a:t>government’s communication products and services to grow the share of voice of government messages in the public arena. </a:t>
            </a:r>
            <a:r>
              <a:rPr lang="en-ZA" sz="1800" dirty="0" smtClean="0">
                <a:solidFill>
                  <a:prstClr val="black"/>
                </a:solidFill>
              </a:rPr>
              <a:t>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4000" b="1" dirty="0">
                <a:solidFill>
                  <a:prstClr val="white"/>
                </a:solidFill>
              </a:rPr>
              <a:t>5</a:t>
            </a:r>
            <a:r>
              <a:rPr lang="en-ZA" sz="4000" b="1" dirty="0" smtClean="0">
                <a:solidFill>
                  <a:prstClr val="white"/>
                </a:solidFill>
              </a:rPr>
              <a:t>.  2018/21 Targets Per Programme</a:t>
            </a:r>
            <a:endParaRPr lang="en-US" sz="40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a:t>
            </a:r>
            <a:r>
              <a:rPr lang="en-ZA" sz="2000" b="1" dirty="0">
                <a:solidFill>
                  <a:prstClr val="black"/>
                </a:solidFill>
              </a:rPr>
              <a:t> 2: Content  Processing and Dissemination</a:t>
            </a:r>
          </a:p>
        </p:txBody>
      </p:sp>
      <p:graphicFrame>
        <p:nvGraphicFramePr>
          <p:cNvPr id="7" name="Table 6"/>
          <p:cNvGraphicFramePr>
            <a:graphicFrameLocks noGrp="1"/>
          </p:cNvGraphicFramePr>
          <p:nvPr>
            <p:extLst/>
          </p:nvPr>
        </p:nvGraphicFramePr>
        <p:xfrm>
          <a:off x="317570" y="1953639"/>
          <a:ext cx="8613080" cy="3624897"/>
        </p:xfrm>
        <a:graphic>
          <a:graphicData uri="http://schemas.openxmlformats.org/drawingml/2006/table">
            <a:tbl>
              <a:tblPr firstRow="1" bandRow="1">
                <a:tableStyleId>{F5AB1C69-6EDB-4FF4-983F-18BD219EF322}</a:tableStyleId>
              </a:tblPr>
              <a:tblGrid>
                <a:gridCol w="4306540"/>
                <a:gridCol w="4306540"/>
              </a:tblGrid>
              <a:tr h="353929">
                <a:tc>
                  <a:txBody>
                    <a:bodyPr/>
                    <a:lstStyle/>
                    <a:p>
                      <a:r>
                        <a:rPr lang="en-ZA" dirty="0" smtClean="0"/>
                        <a:t>Performance Indicators</a:t>
                      </a:r>
                      <a:endParaRPr lang="en-GB" dirty="0"/>
                    </a:p>
                  </a:txBody>
                  <a:tcPr/>
                </a:tc>
                <a:tc>
                  <a:txBody>
                    <a:bodyPr/>
                    <a:lstStyle/>
                    <a:p>
                      <a:r>
                        <a:rPr lang="en-ZA" dirty="0" smtClean="0"/>
                        <a:t> Targets (2017/20)</a:t>
                      </a:r>
                      <a:endParaRPr lang="en-GB" dirty="0"/>
                    </a:p>
                  </a:txBody>
                  <a:tcPr/>
                </a:tc>
              </a:tr>
              <a:tr h="861582">
                <a:tc>
                  <a:txBody>
                    <a:bodyPr/>
                    <a:lstStyle/>
                    <a:p>
                      <a:r>
                        <a:rPr lang="en-ZA" sz="1800" dirty="0" smtClean="0"/>
                        <a:t>News updates on key government programmes and activities(excluding public holidays, weekends and holiday periods</a:t>
                      </a:r>
                    </a:p>
                  </a:txBody>
                  <a:tcPr/>
                </a:tc>
                <a:tc>
                  <a:txBody>
                    <a:bodyPr/>
                    <a:lstStyle/>
                    <a:p>
                      <a:r>
                        <a:rPr lang="en-ZA" sz="1800" dirty="0" smtClean="0"/>
                        <a:t>Daily news updates on key government programmes and activities</a:t>
                      </a:r>
                    </a:p>
                  </a:txBody>
                  <a:tcPr/>
                </a:tc>
              </a:tr>
              <a:tr h="1120057">
                <a:tc>
                  <a:txBody>
                    <a:bodyPr/>
                    <a:lstStyle/>
                    <a:p>
                      <a:r>
                        <a:rPr lang="en-ZA" sz="1800" i="1" kern="1200" dirty="0" smtClean="0">
                          <a:solidFill>
                            <a:schemeClr val="dk1"/>
                          </a:solidFill>
                          <a:effectLst/>
                          <a:latin typeface="+mn-lt"/>
                          <a:ea typeface="+mn-ea"/>
                          <a:cs typeface="+mn-cs"/>
                        </a:rPr>
                        <a:t>Updated content on the </a:t>
                      </a:r>
                      <a:r>
                        <a:rPr lang="en-ZA" sz="1800" i="1" u="sng" kern="1200" dirty="0" smtClean="0">
                          <a:solidFill>
                            <a:schemeClr val="dk1"/>
                          </a:solidFill>
                          <a:effectLst/>
                          <a:latin typeface="+mn-lt"/>
                          <a:ea typeface="+mn-ea"/>
                          <a:cs typeface="+mn-cs"/>
                          <a:hlinkClick r:id="rId4"/>
                        </a:rPr>
                        <a:t>www.gov.za</a:t>
                      </a:r>
                      <a:r>
                        <a:rPr lang="en-ZA" sz="1800" i="1" kern="1200" dirty="0" smtClean="0">
                          <a:solidFill>
                            <a:schemeClr val="dk1"/>
                          </a:solidFill>
                          <a:effectLst/>
                          <a:latin typeface="+mn-lt"/>
                          <a:ea typeface="+mn-ea"/>
                          <a:cs typeface="+mn-cs"/>
                        </a:rPr>
                        <a:t>  website as per items received (excluding public holidays, weekends and holiday periods)</a:t>
                      </a:r>
                      <a:endParaRPr lang="en-ZA" sz="1800" i="1" dirty="0" smtClean="0"/>
                    </a:p>
                  </a:txBody>
                  <a:tcPr/>
                </a:tc>
                <a:tc>
                  <a:txBody>
                    <a:bodyPr/>
                    <a:lstStyle/>
                    <a:p>
                      <a:r>
                        <a:rPr lang="en-ZA" sz="1800" i="1" kern="1200" dirty="0" smtClean="0">
                          <a:solidFill>
                            <a:schemeClr val="dk1"/>
                          </a:solidFill>
                          <a:effectLst/>
                          <a:latin typeface="+mn-lt"/>
                          <a:ea typeface="+mn-ea"/>
                          <a:cs typeface="+mn-cs"/>
                        </a:rPr>
                        <a:t>Daily content updates to the </a:t>
                      </a:r>
                      <a:r>
                        <a:rPr lang="en-ZA" sz="1800" i="1" u="sng" kern="1200" dirty="0" smtClean="0">
                          <a:solidFill>
                            <a:schemeClr val="dk1"/>
                          </a:solidFill>
                          <a:effectLst/>
                          <a:latin typeface="+mn-lt"/>
                          <a:ea typeface="+mn-ea"/>
                          <a:cs typeface="+mn-cs"/>
                          <a:hlinkClick r:id="rId4"/>
                        </a:rPr>
                        <a:t>www.gov.za</a:t>
                      </a:r>
                      <a:r>
                        <a:rPr lang="en-ZA" sz="1800" i="1" kern="1200" dirty="0" smtClean="0">
                          <a:solidFill>
                            <a:schemeClr val="dk1"/>
                          </a:solidFill>
                          <a:effectLst/>
                          <a:latin typeface="+mn-lt"/>
                          <a:ea typeface="+mn-ea"/>
                          <a:cs typeface="+mn-cs"/>
                        </a:rPr>
                        <a:t> website as per items received(excluding public holidays, weekends and holiday periods)</a:t>
                      </a:r>
                      <a:endParaRPr lang="en-GB" sz="1800" i="1" dirty="0"/>
                    </a:p>
                  </a:txBody>
                  <a:tcPr/>
                </a:tc>
              </a:tr>
              <a:tr h="1156017">
                <a:tc>
                  <a:txBody>
                    <a:bodyPr/>
                    <a:lstStyle/>
                    <a:p>
                      <a:pPr marL="0" marR="0" algn="l">
                        <a:lnSpc>
                          <a:spcPct val="115000"/>
                        </a:lnSpc>
                        <a:spcBef>
                          <a:spcPts val="0"/>
                        </a:spcBef>
                        <a:spcAft>
                          <a:spcPts val="0"/>
                        </a:spcAft>
                      </a:pPr>
                      <a:r>
                        <a:rPr lang="en-ZA" sz="1800" dirty="0">
                          <a:solidFill>
                            <a:srgbClr val="000000"/>
                          </a:solidFill>
                          <a:effectLst/>
                          <a:latin typeface="+mn-lt"/>
                          <a:ea typeface="Calibri" panose="020F0502020204030204" pitchFamily="34" charset="0"/>
                        </a:rPr>
                        <a:t>Update social media accounts as per content received (excluding public holidays, weekends and holiday periods)</a:t>
                      </a:r>
                      <a:endParaRPr lang="en-US" sz="1800" dirty="0">
                        <a:effectLst/>
                        <a:latin typeface="+mn-lt"/>
                        <a:ea typeface="Calibri" panose="020F0502020204030204" pitchFamily="34" charset="0"/>
                      </a:endParaRPr>
                    </a:p>
                  </a:txBody>
                  <a:tcPr marL="114300" marR="11430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ZA" sz="1800" dirty="0">
                          <a:solidFill>
                            <a:srgbClr val="000000"/>
                          </a:solidFill>
                          <a:effectLst/>
                          <a:latin typeface="+mn-lt"/>
                          <a:ea typeface="Times New Roman" panose="02020603050405020304" pitchFamily="18" charset="0"/>
                        </a:rPr>
                        <a:t>Daily updates on GCIS social media accounts implemented </a:t>
                      </a:r>
                      <a:r>
                        <a:rPr kumimoji="0" lang="en-ZA" sz="18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mn-cs"/>
                        </a:rPr>
                        <a:t>(excluding public holidays, weekends and holiday periods)</a:t>
                      </a:r>
                      <a:endParaRPr kumimoji="0" lang="en-US" sz="18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mn-cs"/>
                      </a:endParaRPr>
                    </a:p>
                  </a:txBody>
                  <a:tcPr marL="114300" marR="114300" marT="0" marB="0"/>
                </a:tc>
              </a:tr>
            </a:tbl>
          </a:graphicData>
        </a:graphic>
      </p:graphicFrame>
      <p:grpSp>
        <p:nvGrpSpPr>
          <p:cNvPr id="15" name="Group 14"/>
          <p:cNvGrpSpPr/>
          <p:nvPr/>
        </p:nvGrpSpPr>
        <p:grpSpPr>
          <a:xfrm>
            <a:off x="352729" y="5649402"/>
            <a:ext cx="2359792" cy="1015616"/>
            <a:chOff x="1158240" y="1583968"/>
            <a:chExt cx="3222056" cy="2070457"/>
          </a:xfrm>
        </p:grpSpPr>
        <p:pic>
          <p:nvPicPr>
            <p:cNvPr id="16" name="Picture 2" descr="http://www.insidefacebook.com/wp-content/uploads/2008/08/fbiphone2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5616" y="1638635"/>
              <a:ext cx="1104680" cy="20157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http://www.polyvore.com/cgi/img-thing?.out=jpg&amp;size=l&amp;tid=30116085"/>
            <p:cNvPicPr>
              <a:picLocks noChangeAspect="1" noChangeArrowheads="1"/>
            </p:cNvPicPr>
            <p:nvPr/>
          </p:nvPicPr>
          <p:blipFill rotWithShape="1">
            <a:blip r:embed="rId6">
              <a:extLst>
                <a:ext uri="{28A0092B-C50C-407E-A947-70E740481C1C}">
                  <a14:useLocalDpi xmlns:a14="http://schemas.microsoft.com/office/drawing/2010/main" val="0"/>
                </a:ext>
              </a:extLst>
            </a:blip>
            <a:srcRect t="4620" r="28089" b="50870"/>
            <a:stretch/>
          </p:blipFill>
          <p:spPr bwMode="auto">
            <a:xfrm>
              <a:off x="1800860" y="2160285"/>
              <a:ext cx="1445260" cy="89456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4" descr="http://1.bp.blogspot.com/-aMKRss5fanw/Ti6yXgRy88I/AAAAAAAAAIo/4HwxvLLB3K0/s320/twitter_logo_t.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13971"/>
            <a:stretch/>
          </p:blipFill>
          <p:spPr bwMode="auto">
            <a:xfrm>
              <a:off x="2508250" y="2996146"/>
              <a:ext cx="646430" cy="61364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descr="http://www.pycomall.com/images/P1/Flickr_logo_in_vector_format.png"/>
            <p:cNvPicPr>
              <a:picLocks noChangeAspect="1" noChangeArrowheads="1"/>
            </p:cNvPicPr>
            <p:nvPr/>
          </p:nvPicPr>
          <p:blipFill rotWithShape="1">
            <a:blip r:embed="rId8">
              <a:extLst>
                <a:ext uri="{28A0092B-C50C-407E-A947-70E740481C1C}">
                  <a14:useLocalDpi xmlns:a14="http://schemas.microsoft.com/office/drawing/2010/main" val="0"/>
                </a:ext>
              </a:extLst>
            </a:blip>
            <a:srcRect l="17533" t="36848" r="7667" b="39716"/>
            <a:stretch/>
          </p:blipFill>
          <p:spPr bwMode="auto">
            <a:xfrm>
              <a:off x="1158240" y="1583968"/>
              <a:ext cx="1996440" cy="625502"/>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6"/>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3041752" y="5649402"/>
            <a:ext cx="3832129" cy="837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7130116" y="5649402"/>
            <a:ext cx="1544299" cy="66039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6369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38809"/>
            <a:ext cx="8553266" cy="10310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a:solidFill>
                  <a:prstClr val="black"/>
                </a:solidFill>
              </a:rPr>
              <a:t>Strategic</a:t>
            </a:r>
            <a:r>
              <a:rPr lang="en-ZA" sz="2000" b="1" dirty="0" smtClean="0">
                <a:solidFill>
                  <a:prstClr val="black"/>
                </a:solidFill>
              </a:rPr>
              <a:t> </a:t>
            </a:r>
            <a:r>
              <a:rPr lang="en-ZA" sz="1800" b="1" dirty="0" smtClean="0">
                <a:solidFill>
                  <a:prstClr val="black"/>
                </a:solidFill>
              </a:rPr>
              <a:t>Objective 2.2:</a:t>
            </a:r>
            <a:r>
              <a:rPr lang="en-ZA" sz="1800" dirty="0">
                <a:solidFill>
                  <a:prstClr val="black"/>
                </a:solidFill>
                <a:ea typeface="Calibri" panose="020F0502020204030204" pitchFamily="34" charset="0"/>
              </a:rPr>
              <a:t>Provide strategic leadership and support in government communication through public opinion research and analysis of media coverage to understand the communication environment and inform government messages</a:t>
            </a:r>
            <a:r>
              <a:rPr lang="en-ZA" sz="1800" dirty="0">
                <a:solidFill>
                  <a:prstClr val="black"/>
                </a:solidFill>
                <a:latin typeface="Arial" panose="020B0604020202020204" pitchFamily="34" charset="0"/>
                <a:ea typeface="Calibri" panose="020F0502020204030204" pitchFamily="34" charset="0"/>
              </a:rPr>
              <a:t>.</a:t>
            </a:r>
            <a:r>
              <a:rPr lang="en-ZA" sz="1800" b="1" dirty="0" smtClean="0">
                <a:solidFill>
                  <a:prstClr val="black"/>
                </a:solidFill>
              </a:rPr>
              <a:t>  </a:t>
            </a:r>
            <a:endParaRPr lang="en-ZA" sz="1800" b="1"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 </a:t>
            </a:r>
            <a:endParaRPr lang="en-US" sz="3600" b="1" dirty="0">
              <a:solidFill>
                <a:prstClr val="white"/>
              </a:solidFill>
            </a:endParaRPr>
          </a:p>
        </p:txBody>
      </p:sp>
      <p:sp>
        <p:nvSpPr>
          <p:cNvPr id="6" name="Rectangle 5"/>
          <p:cNvSpPr/>
          <p:nvPr/>
        </p:nvSpPr>
        <p:spPr>
          <a:xfrm>
            <a:off x="279399" y="584242"/>
            <a:ext cx="8553267"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2: Content  Processing and Dissemination</a:t>
            </a:r>
          </a:p>
        </p:txBody>
      </p:sp>
      <p:graphicFrame>
        <p:nvGraphicFramePr>
          <p:cNvPr id="7" name="Table 6"/>
          <p:cNvGraphicFramePr>
            <a:graphicFrameLocks noGrp="1"/>
          </p:cNvGraphicFramePr>
          <p:nvPr>
            <p:extLst>
              <p:ext uri="{D42A27DB-BD31-4B8C-83A1-F6EECF244321}">
                <p14:modId xmlns:p14="http://schemas.microsoft.com/office/powerpoint/2010/main" val="107911064"/>
              </p:ext>
            </p:extLst>
          </p:nvPr>
        </p:nvGraphicFramePr>
        <p:xfrm>
          <a:off x="279400" y="2295761"/>
          <a:ext cx="8553266" cy="4157483"/>
        </p:xfrm>
        <a:graphic>
          <a:graphicData uri="http://schemas.openxmlformats.org/drawingml/2006/table">
            <a:tbl>
              <a:tblPr firstRow="1" bandRow="1">
                <a:tableStyleId>{F5AB1C69-6EDB-4FF4-983F-18BD219EF322}</a:tableStyleId>
              </a:tblPr>
              <a:tblGrid>
                <a:gridCol w="4292600"/>
                <a:gridCol w="4260666"/>
              </a:tblGrid>
              <a:tr h="395557">
                <a:tc>
                  <a:txBody>
                    <a:bodyPr/>
                    <a:lstStyle/>
                    <a:p>
                      <a:r>
                        <a:rPr lang="en-ZA" dirty="0" smtClean="0"/>
                        <a:t>Performance Indicators</a:t>
                      </a:r>
                      <a:endParaRPr lang="en-GB" dirty="0"/>
                    </a:p>
                  </a:txBody>
                  <a:tcPr/>
                </a:tc>
                <a:tc>
                  <a:txBody>
                    <a:bodyPr/>
                    <a:lstStyle/>
                    <a:p>
                      <a:r>
                        <a:rPr lang="en-ZA" dirty="0" smtClean="0"/>
                        <a:t> Targets (2017/20)</a:t>
                      </a:r>
                      <a:endParaRPr lang="en-GB" dirty="0"/>
                    </a:p>
                  </a:txBody>
                  <a:tcPr/>
                </a:tc>
              </a:tr>
              <a:tr h="606520">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Number of  cluster  reports on perceptions of government priorities produced</a:t>
                      </a:r>
                      <a:endParaRPr lang="en-US" sz="1800" dirty="0">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10 cluster  reports on perceptions of government priorities </a:t>
                      </a:r>
                      <a:r>
                        <a:rPr lang="en-ZA" sz="1800" dirty="0" smtClean="0">
                          <a:effectLst/>
                          <a:latin typeface="+mn-lt"/>
                          <a:ea typeface="Calibri" panose="020F0502020204030204" pitchFamily="34" charset="0"/>
                        </a:rPr>
                        <a:t>produced</a:t>
                      </a:r>
                      <a:endParaRPr lang="en-US" sz="1800" dirty="0">
                        <a:effectLst/>
                        <a:latin typeface="+mn-lt"/>
                        <a:ea typeface="Calibri" panose="020F0502020204030204" pitchFamily="34" charset="0"/>
                      </a:endParaRPr>
                    </a:p>
                  </a:txBody>
                  <a:tcPr marL="68580" marR="68580" marT="0" marB="0"/>
                </a:tc>
              </a:tr>
              <a:tr h="909780">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Number of reports on government communication monitoring and evaluation produced</a:t>
                      </a:r>
                      <a:endParaRPr lang="en-US" sz="1800" dirty="0">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ZA" sz="1800" dirty="0">
                          <a:effectLst/>
                          <a:latin typeface="+mn-lt"/>
                          <a:ea typeface="Calibri" panose="020F0502020204030204" pitchFamily="34" charset="0"/>
                        </a:rPr>
                        <a:t>Two reports on government communication monitoring and evaluation produced</a:t>
                      </a:r>
                      <a:endParaRPr lang="en-US" sz="1800" dirty="0">
                        <a:effectLst/>
                        <a:latin typeface="+mn-lt"/>
                        <a:ea typeface="Calibri" panose="020F0502020204030204" pitchFamily="34" charset="0"/>
                      </a:endParaRPr>
                    </a:p>
                  </a:txBody>
                  <a:tcPr marL="68580" marR="68580" marT="0" marB="0"/>
                </a:tc>
              </a:tr>
              <a:tr h="424366">
                <a:tc>
                  <a:txBody>
                    <a:bodyPr/>
                    <a:lstStyle/>
                    <a:p>
                      <a:pPr marL="0" marR="0">
                        <a:lnSpc>
                          <a:spcPct val="115000"/>
                        </a:lnSpc>
                        <a:spcBef>
                          <a:spcPts val="0"/>
                        </a:spcBef>
                        <a:spcAft>
                          <a:spcPts val="0"/>
                        </a:spcAft>
                      </a:pPr>
                      <a:r>
                        <a:rPr lang="en-ZA" sz="1800" dirty="0" smtClean="0">
                          <a:effectLst/>
                          <a:latin typeface="+mn-lt"/>
                          <a:ea typeface="Calibri" panose="020F0502020204030204" pitchFamily="34" charset="0"/>
                        </a:rPr>
                        <a:t>Number of </a:t>
                      </a:r>
                      <a:r>
                        <a:rPr lang="en-ZA" sz="1800" i="1" dirty="0" smtClean="0">
                          <a:effectLst/>
                          <a:latin typeface="+mn-lt"/>
                          <a:ea typeface="Calibri" panose="020F0502020204030204" pitchFamily="34" charset="0"/>
                        </a:rPr>
                        <a:t>Insight </a:t>
                      </a:r>
                      <a:r>
                        <a:rPr lang="en-ZA" sz="1800" dirty="0" smtClean="0">
                          <a:effectLst/>
                          <a:latin typeface="+mn-lt"/>
                          <a:ea typeface="Calibri" panose="020F0502020204030204" pitchFamily="34" charset="0"/>
                        </a:rPr>
                        <a:t>newsletters</a:t>
                      </a:r>
                      <a:r>
                        <a:rPr lang="en-ZA" sz="1800" i="1" dirty="0" smtClean="0">
                          <a:effectLst/>
                          <a:latin typeface="+mn-lt"/>
                          <a:ea typeface="Calibri" panose="020F0502020204030204" pitchFamily="34" charset="0"/>
                        </a:rPr>
                        <a:t> </a:t>
                      </a:r>
                      <a:r>
                        <a:rPr lang="en-ZA" sz="1800" dirty="0" smtClean="0">
                          <a:effectLst/>
                          <a:latin typeface="+mn-lt"/>
                          <a:ea typeface="Calibri" panose="020F0502020204030204" pitchFamily="34" charset="0"/>
                        </a:rPr>
                        <a:t>published</a:t>
                      </a:r>
                      <a:endParaRPr lang="en-US" sz="1800" dirty="0">
                        <a:effectLst/>
                        <a:latin typeface="+mn-lt"/>
                        <a:ea typeface="Calibri" panose="020F0502020204030204" pitchFamily="34" charset="0"/>
                      </a:endParaRPr>
                    </a:p>
                  </a:txBody>
                  <a:tcPr/>
                </a:tc>
                <a:tc>
                  <a:txBody>
                    <a:bodyPr/>
                    <a:lstStyle/>
                    <a:p>
                      <a:r>
                        <a:rPr lang="en-ZA" sz="1800" kern="1200" dirty="0" smtClean="0">
                          <a:effectLst/>
                          <a:latin typeface="+mn-lt"/>
                          <a:ea typeface="MS Mincho" panose="02020609040205080304" pitchFamily="49" charset="-128"/>
                        </a:rPr>
                        <a:t>Four </a:t>
                      </a:r>
                      <a:r>
                        <a:rPr lang="en-ZA" sz="1800" i="1" kern="1200" dirty="0" smtClean="0">
                          <a:effectLst/>
                          <a:latin typeface="+mn-lt"/>
                          <a:ea typeface="MS Mincho" panose="02020609040205080304" pitchFamily="49" charset="-128"/>
                        </a:rPr>
                        <a:t>Insight </a:t>
                      </a:r>
                      <a:r>
                        <a:rPr lang="en-ZA" sz="1800" kern="1200" dirty="0" smtClean="0">
                          <a:effectLst/>
                          <a:latin typeface="+mn-lt"/>
                          <a:ea typeface="MS Mincho" panose="02020609040205080304" pitchFamily="49" charset="-128"/>
                        </a:rPr>
                        <a:t>newsletters published</a:t>
                      </a:r>
                      <a:endParaRPr lang="en-GB" sz="1800" dirty="0">
                        <a:latin typeface="+mn-lt"/>
                      </a:endParaRPr>
                    </a:p>
                  </a:txBody>
                  <a:tcPr/>
                </a:tc>
              </a:tr>
              <a:tr h="1008670">
                <a:tc>
                  <a:txBody>
                    <a:bodyPr/>
                    <a:lstStyle/>
                    <a:p>
                      <a:pPr marL="0" marR="0">
                        <a:lnSpc>
                          <a:spcPct val="115000"/>
                        </a:lnSpc>
                        <a:spcBef>
                          <a:spcPts val="0"/>
                        </a:spcBef>
                        <a:spcAft>
                          <a:spcPts val="0"/>
                        </a:spcAft>
                      </a:pPr>
                      <a:r>
                        <a:rPr lang="en-ZA" sz="1800" kern="1200" dirty="0" smtClean="0">
                          <a:effectLst/>
                          <a:latin typeface="+mn-lt"/>
                          <a:ea typeface="MS Mincho" panose="02020609040205080304" pitchFamily="49" charset="-128"/>
                        </a:rPr>
                        <a:t>Percentage of requested key messages produced (excluding weekends, public holidays and holiday periods)</a:t>
                      </a:r>
                      <a:endParaRPr lang="en-US" sz="1800" dirty="0">
                        <a:effectLst/>
                        <a:latin typeface="+mn-lt"/>
                        <a:ea typeface="Calibri" panose="020F0502020204030204" pitchFamily="34" charset="0"/>
                      </a:endParaRPr>
                    </a:p>
                  </a:txBody>
                  <a:tcPr/>
                </a:tc>
                <a:tc>
                  <a:txBody>
                    <a:bodyPr/>
                    <a:lstStyle/>
                    <a:p>
                      <a:r>
                        <a:rPr lang="en-ZA" sz="1800" dirty="0" smtClean="0">
                          <a:effectLst/>
                          <a:latin typeface="+mn-lt"/>
                          <a:ea typeface="Calibri" panose="020F0502020204030204" pitchFamily="34" charset="0"/>
                        </a:rPr>
                        <a:t>Produce 100% of key messages requested </a:t>
                      </a:r>
                      <a:r>
                        <a:rPr lang="en-ZA" sz="1800" kern="1200" dirty="0" smtClean="0">
                          <a:effectLst/>
                          <a:latin typeface="+mn-lt"/>
                          <a:ea typeface="MS Mincho" panose="02020609040205080304" pitchFamily="49" charset="-128"/>
                        </a:rPr>
                        <a:t>(excluding weekends, public holidays and holiday periods)</a:t>
                      </a:r>
                      <a:endParaRPr lang="en-GB" sz="1800" dirty="0">
                        <a:latin typeface="+mn-lt"/>
                      </a:endParaRPr>
                    </a:p>
                  </a:txBody>
                  <a:tcPr/>
                </a:tc>
              </a:tr>
              <a:tr h="687554">
                <a:tc>
                  <a:txBody>
                    <a:bodyPr/>
                    <a:lstStyle/>
                    <a:p>
                      <a:pPr marL="0" marR="0">
                        <a:lnSpc>
                          <a:spcPct val="115000"/>
                        </a:lnSpc>
                        <a:spcBef>
                          <a:spcPts val="0"/>
                        </a:spcBef>
                        <a:spcAft>
                          <a:spcPts val="0"/>
                        </a:spcAft>
                      </a:pPr>
                      <a:r>
                        <a:rPr lang="en-ZA" sz="1800" dirty="0" smtClean="0">
                          <a:effectLst/>
                          <a:latin typeface="+mn-lt"/>
                          <a:ea typeface="Calibri" panose="020F0502020204030204" pitchFamily="34" charset="0"/>
                        </a:rPr>
                        <a:t>Percentage  of opinion pieces produced (excluding weekends, public holidays </a:t>
                      </a:r>
                      <a:endParaRPr lang="en-US" sz="1800" dirty="0">
                        <a:effectLst/>
                        <a:latin typeface="+mn-lt"/>
                        <a:ea typeface="Calibri" panose="020F0502020204030204" pitchFamily="34" charset="0"/>
                      </a:endParaRPr>
                    </a:p>
                  </a:txBody>
                  <a:tcPr/>
                </a:tc>
                <a:tc>
                  <a:txBody>
                    <a:bodyPr/>
                    <a:lstStyle/>
                    <a:p>
                      <a:r>
                        <a:rPr lang="en-ZA" sz="1800" kern="1200" dirty="0" smtClean="0">
                          <a:effectLst/>
                          <a:latin typeface="+mn-lt"/>
                          <a:ea typeface="MS Mincho" panose="02020609040205080304" pitchFamily="49" charset="-128"/>
                        </a:rPr>
                        <a:t>Produce 100% of </a:t>
                      </a:r>
                      <a:r>
                        <a:rPr lang="en-ZA" sz="1800" dirty="0" smtClean="0">
                          <a:effectLst/>
                          <a:latin typeface="+mn-lt"/>
                          <a:ea typeface="Calibri" panose="020F0502020204030204" pitchFamily="34" charset="0"/>
                        </a:rPr>
                        <a:t>opinion pieces </a:t>
                      </a:r>
                      <a:r>
                        <a:rPr lang="en-ZA" sz="1800" kern="1200" dirty="0" smtClean="0">
                          <a:effectLst/>
                          <a:latin typeface="+mn-lt"/>
                          <a:ea typeface="MS Mincho" panose="02020609040205080304" pitchFamily="49" charset="-128"/>
                        </a:rPr>
                        <a:t>(excluding weekends, public holidays </a:t>
                      </a:r>
                      <a:endParaRPr lang="en-GB" sz="1800" dirty="0">
                        <a:latin typeface="+mn-lt"/>
                      </a:endParaRPr>
                    </a:p>
                  </a:txBody>
                  <a:tcPr/>
                </a:tc>
              </a:tr>
            </a:tbl>
          </a:graphicData>
        </a:graphic>
      </p:graphicFrame>
    </p:spTree>
    <p:extLst>
      <p:ext uri="{BB962C8B-B14F-4D97-AF65-F5344CB8AC3E}">
        <p14:creationId xmlns:p14="http://schemas.microsoft.com/office/powerpoint/2010/main" val="3309138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95262" y="1199965"/>
            <a:ext cx="8841234" cy="6546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2.3: </a:t>
            </a:r>
            <a:r>
              <a:rPr lang="en-ZA" sz="1800" dirty="0" smtClean="0">
                <a:solidFill>
                  <a:prstClr val="black"/>
                </a:solidFill>
              </a:rPr>
              <a:t>Provide </a:t>
            </a:r>
            <a:r>
              <a:rPr lang="en-ZA" sz="1800" dirty="0">
                <a:solidFill>
                  <a:prstClr val="black"/>
                </a:solidFill>
              </a:rPr>
              <a:t>efficient and effective communication services.  </a:t>
            </a: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4000" b="1" dirty="0">
                <a:solidFill>
                  <a:prstClr val="white"/>
                </a:solidFill>
              </a:rPr>
              <a:t>5</a:t>
            </a:r>
            <a:r>
              <a:rPr lang="en-ZA" sz="4000" b="1" dirty="0" smtClean="0">
                <a:solidFill>
                  <a:prstClr val="white"/>
                </a:solidFill>
              </a:rPr>
              <a:t>.  2018/21 Targets Per Programme </a:t>
            </a:r>
            <a:endParaRPr lang="en-US" sz="4000" b="1" dirty="0">
              <a:solidFill>
                <a:prstClr val="white"/>
              </a:solidFill>
            </a:endParaRPr>
          </a:p>
        </p:txBody>
      </p:sp>
      <p:sp>
        <p:nvSpPr>
          <p:cNvPr id="6" name="Rectangle 5"/>
          <p:cNvSpPr/>
          <p:nvPr/>
        </p:nvSpPr>
        <p:spPr>
          <a:xfrm>
            <a:off x="195262" y="627171"/>
            <a:ext cx="8841234"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2: Content  Processing and Dissemination</a:t>
            </a:r>
          </a:p>
        </p:txBody>
      </p:sp>
      <p:graphicFrame>
        <p:nvGraphicFramePr>
          <p:cNvPr id="7" name="Table 6"/>
          <p:cNvGraphicFramePr>
            <a:graphicFrameLocks noGrp="1"/>
          </p:cNvGraphicFramePr>
          <p:nvPr>
            <p:extLst/>
          </p:nvPr>
        </p:nvGraphicFramePr>
        <p:xfrm>
          <a:off x="195261" y="1951007"/>
          <a:ext cx="8841234" cy="4661960"/>
        </p:xfrm>
        <a:graphic>
          <a:graphicData uri="http://schemas.openxmlformats.org/drawingml/2006/table">
            <a:tbl>
              <a:tblPr firstRow="1" bandRow="1">
                <a:tableStyleId>{F5AB1C69-6EDB-4FF4-983F-18BD219EF322}</a:tableStyleId>
              </a:tblPr>
              <a:tblGrid>
                <a:gridCol w="4420617"/>
                <a:gridCol w="4420617"/>
              </a:tblGrid>
              <a:tr h="352500">
                <a:tc>
                  <a:txBody>
                    <a:bodyPr/>
                    <a:lstStyle/>
                    <a:p>
                      <a:r>
                        <a:rPr lang="en-ZA" dirty="0" smtClean="0"/>
                        <a:t>Performance Indicators</a:t>
                      </a:r>
                      <a:endParaRPr lang="en-GB" dirty="0"/>
                    </a:p>
                  </a:txBody>
                  <a:tcPr/>
                </a:tc>
                <a:tc>
                  <a:txBody>
                    <a:bodyPr/>
                    <a:lstStyle/>
                    <a:p>
                      <a:r>
                        <a:rPr lang="en-ZA" dirty="0" smtClean="0"/>
                        <a:t> Targets (2017/20)</a:t>
                      </a:r>
                      <a:endParaRPr lang="en-GB" dirty="0"/>
                    </a:p>
                  </a:txBody>
                  <a:tcPr/>
                </a:tc>
              </a:tr>
              <a:tr h="689220">
                <a:tc>
                  <a:txBody>
                    <a:bodyPr/>
                    <a:lstStyle/>
                    <a:p>
                      <a:r>
                        <a:rPr lang="en-ZA" sz="1800" dirty="0" smtClean="0">
                          <a:effectLst/>
                          <a:latin typeface="+mn-lt"/>
                          <a:ea typeface="Calibri" panose="020F0502020204030204" pitchFamily="34" charset="0"/>
                        </a:rPr>
                        <a:t>Percentage  of approved media buying campaigns implemented</a:t>
                      </a:r>
                      <a:endParaRPr lang="en-GB" sz="1800" dirty="0">
                        <a:latin typeface="+mn-lt"/>
                      </a:endParaRPr>
                    </a:p>
                  </a:txBody>
                  <a:tcPr/>
                </a:tc>
                <a:tc>
                  <a:txBody>
                    <a:bodyPr/>
                    <a:lstStyle/>
                    <a:p>
                      <a:r>
                        <a:rPr lang="en-ZA" sz="1800" dirty="0" smtClean="0">
                          <a:effectLst/>
                          <a:latin typeface="+mn-lt"/>
                          <a:ea typeface="Calibri" panose="020F0502020204030204" pitchFamily="34" charset="0"/>
                        </a:rPr>
                        <a:t>40% of approved media-buying campaigns implemented</a:t>
                      </a:r>
                      <a:endParaRPr lang="en-GB" sz="1800" dirty="0">
                        <a:latin typeface="+mn-lt"/>
                      </a:endParaRPr>
                    </a:p>
                  </a:txBody>
                  <a:tcPr/>
                </a:tc>
              </a:tr>
              <a:tr h="527292">
                <a:tc>
                  <a:txBody>
                    <a:bodyPr/>
                    <a:lstStyle/>
                    <a:p>
                      <a:r>
                        <a:rPr lang="en-ZA" i="0" dirty="0" smtClean="0"/>
                        <a:t>Number of photographic</a:t>
                      </a:r>
                      <a:r>
                        <a:rPr lang="en-ZA" i="0" baseline="0" dirty="0" smtClean="0"/>
                        <a:t> </a:t>
                      </a:r>
                      <a:r>
                        <a:rPr lang="en-ZA" i="0" dirty="0" smtClean="0"/>
                        <a:t>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450 photographic services provided</a:t>
                      </a:r>
                      <a:endParaRPr lang="en-GB" i="0" dirty="0" smtClean="0"/>
                    </a:p>
                  </a:txBody>
                  <a:tcPr/>
                </a:tc>
              </a:tr>
              <a:tr h="471195">
                <a:tc>
                  <a:txBody>
                    <a:bodyPr/>
                    <a:lstStyle/>
                    <a:p>
                      <a:r>
                        <a:rPr lang="en-ZA" i="0" dirty="0" smtClean="0"/>
                        <a:t>Number of video 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i="0" dirty="0" smtClean="0"/>
                        <a:t>600 video services provided</a:t>
                      </a:r>
                      <a:endParaRPr lang="en-GB" i="0" dirty="0" smtClean="0"/>
                    </a:p>
                  </a:txBody>
                  <a:tcPr/>
                </a:tc>
              </a:tr>
              <a:tr h="616876">
                <a:tc>
                  <a:txBody>
                    <a:bodyPr/>
                    <a:lstStyle/>
                    <a:p>
                      <a:r>
                        <a:rPr lang="en-ZA" i="0" dirty="0" smtClean="0"/>
                        <a:t>Number of radio products and 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i="0" dirty="0" smtClean="0"/>
                        <a:t>240 radio products and services provided</a:t>
                      </a:r>
                      <a:endParaRPr lang="en-GB" i="0" dirty="0" smtClean="0"/>
                    </a:p>
                  </a:txBody>
                  <a:tcPr/>
                </a:tc>
              </a:tr>
              <a:tr h="413933">
                <a:tc>
                  <a:txBody>
                    <a:bodyPr/>
                    <a:lstStyle/>
                    <a:p>
                      <a:pPr>
                        <a:lnSpc>
                          <a:spcPct val="115000"/>
                        </a:lnSpc>
                        <a:spcAft>
                          <a:spcPts val="0"/>
                        </a:spcAft>
                      </a:pPr>
                      <a:r>
                        <a:rPr lang="en-ZA" sz="1800" i="0" kern="1200" dirty="0">
                          <a:solidFill>
                            <a:schemeClr val="dk1"/>
                          </a:solidFill>
                          <a:latin typeface="+mn-lt"/>
                          <a:ea typeface="+mn-ea"/>
                          <a:cs typeface="+mn-cs"/>
                        </a:rPr>
                        <a:t>Number of graphic designs completed</a:t>
                      </a:r>
                      <a:endParaRPr lang="en-GB" sz="1800" i="0" kern="1200" dirty="0">
                        <a:solidFill>
                          <a:schemeClr val="dk1"/>
                        </a:solidFill>
                        <a:latin typeface="+mn-lt"/>
                        <a:ea typeface="+mn-ea"/>
                        <a:cs typeface="+mn-cs"/>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ZA" sz="1800" i="0" kern="1200" dirty="0" smtClean="0">
                          <a:solidFill>
                            <a:schemeClr val="dk1"/>
                          </a:solidFill>
                          <a:latin typeface="+mn-lt"/>
                          <a:ea typeface="+mn-ea"/>
                          <a:cs typeface="+mn-cs"/>
                        </a:rPr>
                        <a:t>400 graphic designs completed</a:t>
                      </a:r>
                      <a:endParaRPr lang="en-GB" sz="1800" i="0" kern="1200" dirty="0" smtClean="0">
                        <a:solidFill>
                          <a:schemeClr val="dk1"/>
                        </a:solidFill>
                        <a:latin typeface="+mn-lt"/>
                        <a:ea typeface="+mn-ea"/>
                        <a:cs typeface="+mn-cs"/>
                      </a:endParaRPr>
                    </a:p>
                  </a:txBody>
                  <a:tcPr marL="68580" marR="68580" marT="0" marB="0"/>
                </a:tc>
              </a:tr>
              <a:tr h="622070">
                <a:tc>
                  <a:txBody>
                    <a:bodyPr/>
                    <a:lstStyle/>
                    <a:p>
                      <a:r>
                        <a:rPr lang="en-ZA" sz="1800" dirty="0" smtClean="0">
                          <a:effectLst/>
                          <a:latin typeface="+mn-lt"/>
                          <a:ea typeface="Calibri" panose="020F0502020204030204" pitchFamily="34" charset="0"/>
                        </a:rPr>
                        <a:t>Percentage of approved marketing services requests implemented</a:t>
                      </a:r>
                      <a:endParaRPr lang="en-ZA" i="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Arial" panose="020B0604020202020204" pitchFamily="34" charset="0"/>
                          <a:ea typeface="Calibri" panose="020F0502020204030204" pitchFamily="34" charset="0"/>
                        </a:rPr>
                        <a:t>100% of approved marketing services requests implemented</a:t>
                      </a:r>
                      <a:endParaRPr lang="en-GB" sz="1600" i="0" dirty="0" smtClean="0"/>
                    </a:p>
                  </a:txBody>
                  <a:tcPr/>
                </a:tc>
              </a:tr>
              <a:tr h="881251">
                <a:tc>
                  <a:txBody>
                    <a:bodyPr/>
                    <a:lstStyle/>
                    <a:p>
                      <a:pPr marL="0" marR="0" algn="l">
                        <a:lnSpc>
                          <a:spcPct val="115000"/>
                        </a:lnSpc>
                        <a:spcBef>
                          <a:spcPts val="0"/>
                        </a:spcBef>
                        <a:spcAft>
                          <a:spcPts val="0"/>
                        </a:spcAft>
                      </a:pPr>
                      <a:r>
                        <a:rPr lang="en-ZA" sz="1800" dirty="0">
                          <a:effectLst/>
                          <a:latin typeface="+mn-lt"/>
                          <a:ea typeface="Calibri" panose="020F0502020204030204" pitchFamily="34" charset="0"/>
                        </a:rPr>
                        <a:t>Number of GCIS  print products  distributed</a:t>
                      </a:r>
                      <a:endParaRPr lang="en-US" sz="1800" dirty="0">
                        <a:effectLst/>
                        <a:latin typeface="+mn-lt"/>
                        <a:ea typeface="Calibri" panose="020F0502020204030204" pitchFamily="34" charset="0"/>
                      </a:endParaRPr>
                    </a:p>
                  </a:txBody>
                  <a:tcPr marL="114300" marR="11430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effectLst/>
                          <a:latin typeface="+mn-lt"/>
                          <a:ea typeface="Calibri" panose="020F0502020204030204" pitchFamily="34" charset="0"/>
                        </a:rPr>
                        <a:t>23 print products produced by the GCIS distributed (22 editions of </a:t>
                      </a:r>
                      <a:r>
                        <a:rPr lang="en-ZA" sz="1800" i="1" dirty="0" smtClean="0">
                          <a:effectLst/>
                          <a:latin typeface="+mn-lt"/>
                          <a:ea typeface="Calibri" panose="020F0502020204030204" pitchFamily="34" charset="0"/>
                        </a:rPr>
                        <a:t>Vuk’uzenzele</a:t>
                      </a:r>
                      <a:r>
                        <a:rPr lang="en-ZA" sz="1800" dirty="0" smtClean="0">
                          <a:effectLst/>
                          <a:latin typeface="+mn-lt"/>
                          <a:ea typeface="Calibri" panose="020F0502020204030204" pitchFamily="34" charset="0"/>
                        </a:rPr>
                        <a:t> </a:t>
                      </a:r>
                      <a:r>
                        <a:rPr lang="en-ZA" sz="1800" i="1" dirty="0" smtClean="0">
                          <a:effectLst/>
                          <a:latin typeface="+mn-lt"/>
                          <a:ea typeface="Calibri" panose="020F0502020204030204" pitchFamily="34" charset="0"/>
                        </a:rPr>
                        <a:t>and the GCIS Annual Report</a:t>
                      </a:r>
                      <a:r>
                        <a:rPr lang="en-ZA" sz="1800" dirty="0" smtClean="0">
                          <a:effectLst/>
                          <a:latin typeface="+mn-lt"/>
                          <a:ea typeface="Calibri" panose="020F0502020204030204" pitchFamily="34" charset="0"/>
                        </a:rPr>
                        <a:t>)</a:t>
                      </a:r>
                      <a:endParaRPr lang="en-GB" i="0" dirty="0" smtClean="0">
                        <a:latin typeface="+mn-lt"/>
                      </a:endParaRPr>
                    </a:p>
                  </a:txBody>
                  <a:tcPr/>
                </a:tc>
              </a:tr>
            </a:tbl>
          </a:graphicData>
        </a:graphic>
      </p:graphicFrame>
    </p:spTree>
    <p:extLst>
      <p:ext uri="{BB962C8B-B14F-4D97-AF65-F5344CB8AC3E}">
        <p14:creationId xmlns:p14="http://schemas.microsoft.com/office/powerpoint/2010/main" val="378679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17</a:t>
            </a:fld>
            <a:endParaRPr lang="en-US" dirty="0">
              <a:solidFill>
                <a:srgbClr val="4F271C">
                  <a:shade val="90000"/>
                </a:srgbClr>
              </a:solidFill>
            </a:endParaRPr>
          </a:p>
        </p:txBody>
      </p:sp>
      <p:grpSp>
        <p:nvGrpSpPr>
          <p:cNvPr id="11" name="Inside-right pages with text"/>
          <p:cNvGrpSpPr/>
          <p:nvPr/>
        </p:nvGrpSpPr>
        <p:grpSpPr>
          <a:xfrm>
            <a:off x="4381854" y="1383474"/>
            <a:ext cx="3718538"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800714" y="1610280"/>
              <a:ext cx="2376264" cy="400110"/>
            </a:xfrm>
            <a:prstGeom prst="rect">
              <a:avLst/>
            </a:prstGeom>
            <a:noFill/>
            <a:ln>
              <a:solidFill>
                <a:srgbClr val="00B050"/>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1115616" y="1383474"/>
            <a:ext cx="3477000"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725327" y="1620669"/>
            <a:ext cx="2376264" cy="2616101"/>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3</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Intergovernmental Coordination and Stakeholder Management</a:t>
            </a:r>
            <a:endParaRPr lang="en-US" sz="2400" b="1" dirty="0">
              <a:solidFill>
                <a:prstClr val="black"/>
              </a:solidFill>
              <a:latin typeface="+mj-lt"/>
            </a:endParaRPr>
          </a:p>
        </p:txBody>
      </p:sp>
      <p:sp>
        <p:nvSpPr>
          <p:cNvPr id="39" name="TextBox 38"/>
          <p:cNvSpPr txBox="1"/>
          <p:nvPr/>
        </p:nvSpPr>
        <p:spPr>
          <a:xfrm>
            <a:off x="4809570" y="2420888"/>
            <a:ext cx="2634930" cy="1815882"/>
          </a:xfrm>
          <a:prstGeom prst="rect">
            <a:avLst/>
          </a:prstGeom>
          <a:noFill/>
        </p:spPr>
        <p:txBody>
          <a:bodyPr wrap="square" rtlCol="0">
            <a:spAutoFit/>
          </a:bodyPr>
          <a:lstStyle/>
          <a:p>
            <a:pPr algn="ctr"/>
            <a:r>
              <a:rPr lang="en-US" sz="1600" b="1" dirty="0" smtClean="0">
                <a:solidFill>
                  <a:prstClr val="black"/>
                </a:solidFill>
                <a:latin typeface="+mj-lt"/>
              </a:rPr>
              <a:t>Implement development communication through mediated and unmediated communication channels and foster sound stakeholder relations and partnerships</a:t>
            </a:r>
            <a:endParaRPr lang="en-US" sz="1600" b="1" dirty="0">
              <a:solidFill>
                <a:prstClr val="black"/>
              </a:solidFill>
              <a:latin typeface="+mj-lt"/>
            </a:endParaRPr>
          </a:p>
        </p:txBody>
      </p:sp>
      <p:sp>
        <p:nvSpPr>
          <p:cNvPr id="40" name="Rectangle 39"/>
          <p:cNvSpPr/>
          <p:nvPr/>
        </p:nvSpPr>
        <p:spPr>
          <a:xfrm>
            <a:off x="418751" y="377811"/>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a:solidFill>
                  <a:prstClr val="white"/>
                </a:solidFill>
              </a:rPr>
              <a:t>5</a:t>
            </a:r>
            <a:r>
              <a:rPr lang="en-US" sz="3600" b="1" dirty="0" smtClean="0">
                <a:solidFill>
                  <a:prstClr val="white"/>
                </a:solidFill>
              </a:rPr>
              <a:t>.	2018/21 Targets Per Programme</a:t>
            </a:r>
            <a:endParaRPr lang="en-US" sz="3600" b="1" dirty="0">
              <a:solidFill>
                <a:prstClr val="white"/>
              </a:solidFill>
            </a:endParaRPr>
          </a:p>
        </p:txBody>
      </p:sp>
      <p:sp>
        <p:nvSpPr>
          <p:cNvPr id="41" name="Line 138"/>
          <p:cNvSpPr>
            <a:spLocks noChangeShapeType="1"/>
          </p:cNvSpPr>
          <p:nvPr/>
        </p:nvSpPr>
        <p:spPr bwMode="auto">
          <a:xfrm>
            <a:off x="418752" y="946875"/>
            <a:ext cx="811240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Tree>
    <p:extLst>
      <p:ext uri="{BB962C8B-B14F-4D97-AF65-F5344CB8AC3E}">
        <p14:creationId xmlns:p14="http://schemas.microsoft.com/office/powerpoint/2010/main" val="11583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79512" y="1628800"/>
            <a:ext cx="8827182"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2000" b="1" dirty="0" smtClean="0">
                <a:solidFill>
                  <a:prstClr val="black"/>
                </a:solidFill>
              </a:rPr>
              <a:t>Strategic Objective 3.1: </a:t>
            </a:r>
            <a:r>
              <a:rPr lang="en-ZA" sz="1800" dirty="0">
                <a:solidFill>
                  <a:prstClr val="black"/>
                </a:solidFill>
              </a:rPr>
              <a:t>Implement a proactive and reactive media engagement system by building, maintaining and improving relations with the media and drive the government communication agenda </a:t>
            </a: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 </a:t>
            </a:r>
            <a:endParaRPr lang="en-US" sz="3600" b="1" dirty="0">
              <a:solidFill>
                <a:prstClr val="white"/>
              </a:solidFill>
            </a:endParaRPr>
          </a:p>
        </p:txBody>
      </p:sp>
      <p:sp>
        <p:nvSpPr>
          <p:cNvPr id="6" name="Rectangle 5"/>
          <p:cNvSpPr/>
          <p:nvPr/>
        </p:nvSpPr>
        <p:spPr>
          <a:xfrm>
            <a:off x="179512" y="653787"/>
            <a:ext cx="8856984"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en-ZA" sz="2400" b="1" dirty="0">
                <a:solidFill>
                  <a:prstClr val="black"/>
                </a:solidFill>
              </a:rPr>
              <a:t>Programme </a:t>
            </a:r>
            <a:r>
              <a:rPr lang="en-ZA" sz="2400" b="1" dirty="0" smtClean="0">
                <a:solidFill>
                  <a:prstClr val="black"/>
                </a:solidFill>
              </a:rPr>
              <a:t>3: Intergovernmental Coordination and Stakeholder Management</a:t>
            </a:r>
            <a:endParaRPr lang="en-ZA" sz="2400" b="1" dirty="0">
              <a:solidFill>
                <a:prstClr val="black"/>
              </a:solidFill>
            </a:endParaRPr>
          </a:p>
        </p:txBody>
      </p:sp>
      <p:graphicFrame>
        <p:nvGraphicFramePr>
          <p:cNvPr id="7" name="Table 6"/>
          <p:cNvGraphicFramePr>
            <a:graphicFrameLocks noGrp="1"/>
          </p:cNvGraphicFramePr>
          <p:nvPr>
            <p:extLst/>
          </p:nvPr>
        </p:nvGraphicFramePr>
        <p:xfrm>
          <a:off x="144763" y="2636912"/>
          <a:ext cx="8896680" cy="3816423"/>
        </p:xfrm>
        <a:graphic>
          <a:graphicData uri="http://schemas.openxmlformats.org/drawingml/2006/table">
            <a:tbl>
              <a:tblPr firstRow="1" bandRow="1">
                <a:tableStyleId>{F5AB1C69-6EDB-4FF4-983F-18BD219EF322}</a:tableStyleId>
              </a:tblPr>
              <a:tblGrid>
                <a:gridCol w="5332793"/>
                <a:gridCol w="3563887"/>
              </a:tblGrid>
              <a:tr h="358191">
                <a:tc>
                  <a:txBody>
                    <a:bodyPr/>
                    <a:lstStyle/>
                    <a:p>
                      <a:r>
                        <a:rPr lang="en-ZA" sz="1600" dirty="0" smtClean="0"/>
                        <a:t>Performance Indicators</a:t>
                      </a:r>
                      <a:endParaRPr lang="en-GB" sz="1600" dirty="0"/>
                    </a:p>
                  </a:txBody>
                  <a:tcPr/>
                </a:tc>
                <a:tc>
                  <a:txBody>
                    <a:bodyPr/>
                    <a:lstStyle/>
                    <a:p>
                      <a:r>
                        <a:rPr lang="en-ZA" sz="1600" dirty="0" smtClean="0"/>
                        <a:t> Targets (2018/21)</a:t>
                      </a:r>
                      <a:endParaRPr lang="en-GB" sz="1600" dirty="0"/>
                    </a:p>
                  </a:txBody>
                  <a:tcPr/>
                </a:tc>
              </a:tr>
              <a:tr h="1325299">
                <a:tc>
                  <a:txBody>
                    <a:bodyPr/>
                    <a:lstStyle/>
                    <a:p>
                      <a:pPr>
                        <a:lnSpc>
                          <a:spcPct val="115000"/>
                        </a:lnSpc>
                        <a:spcAft>
                          <a:spcPts val="0"/>
                        </a:spcAft>
                      </a:pPr>
                      <a:r>
                        <a:rPr lang="en-ZA" sz="1800" dirty="0" smtClean="0">
                          <a:effectLst/>
                          <a:latin typeface="+mn-lt"/>
                          <a:ea typeface="Calibri" panose="020F0502020204030204" pitchFamily="34" charset="0"/>
                        </a:rPr>
                        <a:t>Number of engagements between government officials and senior journalists  on the PoA held </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dirty="0" smtClean="0">
                          <a:effectLst/>
                          <a:latin typeface="+mn-lt"/>
                          <a:ea typeface="Calibri" panose="020F0502020204030204" pitchFamily="34" charset="0"/>
                        </a:rPr>
                        <a:t>16 engagements between government officials  and senior journalists  on the government PoA held </a:t>
                      </a:r>
                      <a:endParaRPr lang="en-GB" sz="800" i="0" kern="1200" dirty="0">
                        <a:solidFill>
                          <a:schemeClr val="dk1"/>
                        </a:solidFill>
                        <a:latin typeface="+mn-lt"/>
                        <a:ea typeface="+mn-ea"/>
                        <a:cs typeface="+mn-cs"/>
                      </a:endParaRPr>
                    </a:p>
                  </a:txBody>
                  <a:tcPr marL="68580" marR="68580" marT="0" marB="0"/>
                </a:tc>
              </a:tr>
              <a:tr h="1158249">
                <a:tc>
                  <a:txBody>
                    <a:bodyPr/>
                    <a:lstStyle/>
                    <a:p>
                      <a:pPr>
                        <a:lnSpc>
                          <a:spcPct val="115000"/>
                        </a:lnSpc>
                        <a:spcAft>
                          <a:spcPts val="0"/>
                        </a:spcAft>
                      </a:pPr>
                      <a:r>
                        <a:rPr lang="en-ZA" sz="1800" i="0" kern="1200" dirty="0">
                          <a:solidFill>
                            <a:schemeClr val="dk1"/>
                          </a:solidFill>
                          <a:latin typeface="+mn-lt"/>
                          <a:ea typeface="+mn-ea"/>
                          <a:cs typeface="+mn-cs"/>
                        </a:rPr>
                        <a:t>Number on post-Cabinet media briefings and/or statements issued after ordinary Cabinet </a:t>
                      </a:r>
                      <a:r>
                        <a:rPr lang="en-ZA" sz="1800" i="0" kern="1200" dirty="0" smtClean="0">
                          <a:solidFill>
                            <a:schemeClr val="dk1"/>
                          </a:solidFill>
                          <a:latin typeface="+mn-lt"/>
                          <a:ea typeface="+mn-ea"/>
                          <a:cs typeface="+mn-cs"/>
                        </a:rPr>
                        <a:t>meetings</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smtClean="0">
                          <a:solidFill>
                            <a:schemeClr val="dk1"/>
                          </a:solidFill>
                          <a:latin typeface="+mn-lt"/>
                          <a:ea typeface="+mn-ea"/>
                          <a:cs typeface="+mn-cs"/>
                        </a:rPr>
                        <a:t>17 </a:t>
                      </a:r>
                      <a:r>
                        <a:rPr lang="en-ZA" sz="1800" i="0" kern="1200" dirty="0">
                          <a:solidFill>
                            <a:schemeClr val="dk1"/>
                          </a:solidFill>
                          <a:latin typeface="+mn-lt"/>
                          <a:ea typeface="+mn-ea"/>
                          <a:cs typeface="+mn-cs"/>
                        </a:rPr>
                        <a:t>post-Cabinet media briefings and/or statements issued after ordinary Cabinet </a:t>
                      </a:r>
                      <a:r>
                        <a:rPr lang="en-ZA" sz="1800" i="0" kern="1200" dirty="0" smtClean="0">
                          <a:solidFill>
                            <a:schemeClr val="dk1"/>
                          </a:solidFill>
                          <a:latin typeface="+mn-lt"/>
                          <a:ea typeface="+mn-ea"/>
                          <a:cs typeface="+mn-cs"/>
                        </a:rPr>
                        <a:t>meetings</a:t>
                      </a:r>
                    </a:p>
                    <a:p>
                      <a:pPr>
                        <a:lnSpc>
                          <a:spcPct val="115000"/>
                        </a:lnSpc>
                        <a:spcAft>
                          <a:spcPts val="0"/>
                        </a:spcAft>
                      </a:pPr>
                      <a:endParaRPr lang="en-GB" sz="800" i="0" kern="1200" dirty="0">
                        <a:solidFill>
                          <a:schemeClr val="dk1"/>
                        </a:solidFill>
                        <a:latin typeface="+mn-lt"/>
                        <a:ea typeface="+mn-ea"/>
                        <a:cs typeface="+mn-cs"/>
                      </a:endParaRPr>
                    </a:p>
                  </a:txBody>
                  <a:tcPr marL="68580" marR="68580" marT="0" marB="0"/>
                </a:tc>
              </a:tr>
              <a:tr h="9746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effectLst/>
                          <a:latin typeface="+mn-lt"/>
                          <a:ea typeface="Calibri" panose="020F0502020204030204" pitchFamily="34" charset="0"/>
                        </a:rPr>
                        <a:t>Number of biweekly Rapid Response reports produced (excluding December and January)</a:t>
                      </a:r>
                      <a:endParaRPr lang="en-GB" sz="1800" dirty="0">
                        <a:latin typeface="+mn-lt"/>
                      </a:endParaRPr>
                    </a:p>
                  </a:txBody>
                  <a:tcPr/>
                </a:tc>
                <a:tc>
                  <a:txBody>
                    <a:bodyPr/>
                    <a:lstStyle/>
                    <a:p>
                      <a:r>
                        <a:rPr lang="en-ZA" sz="1800" dirty="0" smtClean="0">
                          <a:effectLst/>
                          <a:latin typeface="+mn-lt"/>
                          <a:ea typeface="Times New Roman" panose="02020603050405020304" pitchFamily="18" charset="0"/>
                        </a:rPr>
                        <a:t>24 biweekly Rapid Response reports produced </a:t>
                      </a:r>
                      <a:r>
                        <a:rPr lang="en-ZA" sz="1800" dirty="0" smtClean="0">
                          <a:effectLst/>
                          <a:latin typeface="+mn-lt"/>
                          <a:ea typeface="Calibri" panose="020F0502020204030204" pitchFamily="34" charset="0"/>
                        </a:rPr>
                        <a:t>(excluding December and January)</a:t>
                      </a:r>
                      <a:endParaRPr lang="en-GB" sz="1800" dirty="0">
                        <a:latin typeface="+mn-lt"/>
                      </a:endParaRPr>
                    </a:p>
                  </a:txBody>
                  <a:tcPr/>
                </a:tc>
              </a:tr>
            </a:tbl>
          </a:graphicData>
        </a:graphic>
      </p:graphicFrame>
    </p:spTree>
    <p:extLst>
      <p:ext uri="{BB962C8B-B14F-4D97-AF65-F5344CB8AC3E}">
        <p14:creationId xmlns:p14="http://schemas.microsoft.com/office/powerpoint/2010/main" val="3219844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79512" y="1628800"/>
            <a:ext cx="8827182"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3.2: </a:t>
            </a:r>
            <a:r>
              <a:rPr lang="en-ZA" sz="1800" dirty="0" smtClean="0">
                <a:solidFill>
                  <a:prstClr val="black"/>
                </a:solidFill>
              </a:rPr>
              <a:t>Improve </a:t>
            </a:r>
            <a:r>
              <a:rPr lang="en-ZA" sz="1800" dirty="0">
                <a:solidFill>
                  <a:prstClr val="black"/>
                </a:solidFill>
              </a:rPr>
              <a:t>interdepartmental coordination by joint planning and sharing of messages across the three spheres of government to ensure coherence and alignment of government messages.</a:t>
            </a: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 </a:t>
            </a:r>
            <a:endParaRPr lang="en-US" sz="3600" b="1" dirty="0">
              <a:solidFill>
                <a:prstClr val="white"/>
              </a:solidFill>
            </a:endParaRPr>
          </a:p>
        </p:txBody>
      </p:sp>
      <p:sp>
        <p:nvSpPr>
          <p:cNvPr id="6" name="Rectangle 5"/>
          <p:cNvSpPr/>
          <p:nvPr/>
        </p:nvSpPr>
        <p:spPr>
          <a:xfrm>
            <a:off x="179512" y="653787"/>
            <a:ext cx="8856984"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en-ZA" sz="2400" b="1" dirty="0">
                <a:solidFill>
                  <a:prstClr val="black"/>
                </a:solidFill>
              </a:rPr>
              <a:t>Programme </a:t>
            </a:r>
            <a:r>
              <a:rPr lang="en-ZA" sz="2400" b="1" dirty="0" smtClean="0">
                <a:solidFill>
                  <a:prstClr val="black"/>
                </a:solidFill>
              </a:rPr>
              <a:t>3: Intergovernmental Coordination and Stakeholder Management</a:t>
            </a:r>
            <a:endParaRPr lang="en-ZA" sz="2400" b="1" dirty="0">
              <a:solidFill>
                <a:prstClr val="black"/>
              </a:solidFill>
            </a:endParaRPr>
          </a:p>
        </p:txBody>
      </p:sp>
      <p:graphicFrame>
        <p:nvGraphicFramePr>
          <p:cNvPr id="7" name="Table 6"/>
          <p:cNvGraphicFramePr>
            <a:graphicFrameLocks noGrp="1"/>
          </p:cNvGraphicFramePr>
          <p:nvPr>
            <p:extLst/>
          </p:nvPr>
        </p:nvGraphicFramePr>
        <p:xfrm>
          <a:off x="144763" y="2636912"/>
          <a:ext cx="8896680" cy="3960440"/>
        </p:xfrm>
        <a:graphic>
          <a:graphicData uri="http://schemas.openxmlformats.org/drawingml/2006/table">
            <a:tbl>
              <a:tblPr firstRow="1" bandRow="1">
                <a:tableStyleId>{F5AB1C69-6EDB-4FF4-983F-18BD219EF322}</a:tableStyleId>
              </a:tblPr>
              <a:tblGrid>
                <a:gridCol w="4283221"/>
                <a:gridCol w="4613459"/>
              </a:tblGrid>
              <a:tr h="379353">
                <a:tc>
                  <a:txBody>
                    <a:bodyPr/>
                    <a:lstStyle/>
                    <a:p>
                      <a:r>
                        <a:rPr lang="en-ZA" sz="1800" dirty="0" smtClean="0"/>
                        <a:t>Performance Indicators</a:t>
                      </a:r>
                      <a:endParaRPr lang="en-GB" sz="1800" dirty="0"/>
                    </a:p>
                  </a:txBody>
                  <a:tcPr/>
                </a:tc>
                <a:tc>
                  <a:txBody>
                    <a:bodyPr/>
                    <a:lstStyle/>
                    <a:p>
                      <a:r>
                        <a:rPr lang="en-ZA" sz="1800" dirty="0" smtClean="0"/>
                        <a:t> Targets (2018/21)</a:t>
                      </a:r>
                      <a:endParaRPr lang="en-GB" sz="1800" dirty="0"/>
                    </a:p>
                  </a:txBody>
                  <a:tcPr/>
                </a:tc>
              </a:tr>
              <a:tr h="516856">
                <a:tc>
                  <a:txBody>
                    <a:bodyPr/>
                    <a:lstStyle/>
                    <a:p>
                      <a:pPr>
                        <a:lnSpc>
                          <a:spcPct val="115000"/>
                        </a:lnSpc>
                        <a:spcAft>
                          <a:spcPts val="0"/>
                        </a:spcAft>
                      </a:pPr>
                      <a:r>
                        <a:rPr lang="en-ZA" sz="1800" kern="1200" dirty="0" smtClean="0">
                          <a:solidFill>
                            <a:schemeClr val="dk1"/>
                          </a:solidFill>
                          <a:effectLst/>
                          <a:latin typeface="+mn-lt"/>
                          <a:ea typeface="+mn-ea"/>
                          <a:cs typeface="+mn-cs"/>
                        </a:rPr>
                        <a:t>Number of engagements with HoCs held</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Four engagements with HoCs held</a:t>
                      </a:r>
                      <a:endParaRPr lang="en-GB" sz="1800" i="0" kern="1200" dirty="0">
                        <a:solidFill>
                          <a:schemeClr val="dk1"/>
                        </a:solidFill>
                        <a:latin typeface="+mn-lt"/>
                        <a:ea typeface="+mn-ea"/>
                        <a:cs typeface="+mn-cs"/>
                      </a:endParaRPr>
                    </a:p>
                  </a:txBody>
                  <a:tcPr marL="68580" marR="68580" marT="0" marB="0"/>
                </a:tc>
              </a:tr>
              <a:tr h="738339">
                <a:tc>
                  <a:txBody>
                    <a:bodyPr/>
                    <a:lstStyle/>
                    <a:p>
                      <a:pPr>
                        <a:lnSpc>
                          <a:spcPct val="115000"/>
                        </a:lnSpc>
                        <a:spcAft>
                          <a:spcPts val="0"/>
                        </a:spcAft>
                      </a:pPr>
                      <a:r>
                        <a:rPr lang="en-ZA" sz="1800" dirty="0">
                          <a:effectLst/>
                          <a:latin typeface="+mn-lt"/>
                          <a:ea typeface="Calibri" panose="020F0502020204030204" pitchFamily="34" charset="0"/>
                        </a:rPr>
                        <a:t>Number of Internal Communicators’ Forum (ICF) </a:t>
                      </a:r>
                      <a:r>
                        <a:rPr lang="en-ZA" sz="1800" dirty="0" smtClean="0">
                          <a:effectLst/>
                          <a:latin typeface="+mn-lt"/>
                          <a:ea typeface="Calibri" panose="020F0502020204030204" pitchFamily="34" charset="0"/>
                        </a:rPr>
                        <a:t>held</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10 ICFs held</a:t>
                      </a:r>
                      <a:r>
                        <a:rPr lang="en-ZA" sz="1800" dirty="0">
                          <a:effectLst/>
                          <a:latin typeface="+mn-lt"/>
                          <a:ea typeface="Times New Roman" panose="02020603050405020304" pitchFamily="18" charset="0"/>
                        </a:rPr>
                        <a:t> </a:t>
                      </a:r>
                      <a:endParaRPr lang="en-GB" sz="1800" dirty="0">
                        <a:effectLst/>
                        <a:latin typeface="+mn-lt"/>
                        <a:ea typeface="Calibri" panose="020F0502020204030204" pitchFamily="34" charset="0"/>
                      </a:endParaRPr>
                    </a:p>
                    <a:p>
                      <a:pPr>
                        <a:lnSpc>
                          <a:spcPct val="115000"/>
                        </a:lnSpc>
                        <a:spcAft>
                          <a:spcPts val="0"/>
                        </a:spcAft>
                      </a:pPr>
                      <a:r>
                        <a:rPr lang="en-ZA" sz="1800" dirty="0">
                          <a:effectLst/>
                          <a:latin typeface="+mn-lt"/>
                          <a:ea typeface="Times New Roman" panose="02020603050405020304" pitchFamily="18" charset="0"/>
                        </a:rPr>
                        <a:t> </a:t>
                      </a:r>
                      <a:r>
                        <a:rPr lang="en-ZA" sz="1800" dirty="0">
                          <a:effectLst/>
                          <a:latin typeface="+mn-lt"/>
                          <a:ea typeface="Calibri" panose="020F0502020204030204" pitchFamily="34" charset="0"/>
                        </a:rPr>
                        <a:t> </a:t>
                      </a:r>
                      <a:endParaRPr lang="en-GB" sz="1800" dirty="0">
                        <a:effectLst/>
                        <a:latin typeface="+mn-lt"/>
                        <a:ea typeface="Calibri" panose="020F0502020204030204" pitchFamily="34" charset="0"/>
                      </a:endParaRPr>
                    </a:p>
                  </a:txBody>
                  <a:tcPr marL="68580" marR="68580" marT="0" marB="0"/>
                </a:tc>
              </a:tr>
              <a:tr h="531292">
                <a:tc>
                  <a:txBody>
                    <a:bodyPr/>
                    <a:lstStyle/>
                    <a:p>
                      <a:pPr>
                        <a:lnSpc>
                          <a:spcPct val="115000"/>
                        </a:lnSpc>
                        <a:spcAft>
                          <a:spcPts val="0"/>
                        </a:spcAft>
                      </a:pPr>
                      <a:r>
                        <a:rPr lang="en-ZA" sz="1800" kern="1200" dirty="0" smtClean="0">
                          <a:solidFill>
                            <a:schemeClr val="dk1"/>
                          </a:solidFill>
                          <a:effectLst/>
                          <a:latin typeface="+mn-lt"/>
                          <a:ea typeface="+mn-ea"/>
                          <a:cs typeface="+mn-cs"/>
                        </a:rPr>
                        <a:t>Number of CCPs developed</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Five CCPs 2017/18 developed</a:t>
                      </a:r>
                      <a:endParaRPr lang="en-GB" sz="1800" dirty="0">
                        <a:effectLst/>
                        <a:latin typeface="+mn-lt"/>
                        <a:ea typeface="Calibri" panose="020F0502020204030204" pitchFamily="34" charset="0"/>
                      </a:endParaRPr>
                    </a:p>
                  </a:txBody>
                  <a:tcPr marL="68580" marR="68580" marT="0" marB="0"/>
                </a:tc>
              </a:tr>
              <a:tr h="813023">
                <a:tc>
                  <a:txBody>
                    <a:bodyPr/>
                    <a:lstStyle/>
                    <a:p>
                      <a:pPr>
                        <a:lnSpc>
                          <a:spcPct val="115000"/>
                        </a:lnSpc>
                        <a:spcAft>
                          <a:spcPts val="1000"/>
                        </a:spcAft>
                      </a:pPr>
                      <a:r>
                        <a:rPr lang="en-ZA" sz="1800" kern="1200" dirty="0" smtClean="0">
                          <a:solidFill>
                            <a:schemeClr val="dk1"/>
                          </a:solidFill>
                          <a:effectLst/>
                          <a:latin typeface="+mn-lt"/>
                          <a:ea typeface="+mn-ea"/>
                          <a:cs typeface="+mn-cs"/>
                        </a:rPr>
                        <a:t>Number of reports on the implementation of CCPs</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50 reports developed on the implementation of the 2018/19 CCPs</a:t>
                      </a:r>
                      <a:endParaRPr lang="en-GB" sz="1800" dirty="0">
                        <a:effectLst/>
                        <a:latin typeface="+mn-lt"/>
                        <a:ea typeface="Calibri" panose="020F0502020204030204" pitchFamily="34" charset="0"/>
                      </a:endParaRPr>
                    </a:p>
                  </a:txBody>
                  <a:tcPr marL="68580" marR="68580" marT="0" marB="0"/>
                </a:tc>
              </a:tr>
              <a:tr h="981577">
                <a:tc>
                  <a:txBody>
                    <a:bodyPr/>
                    <a:lstStyle/>
                    <a:p>
                      <a:pPr>
                        <a:lnSpc>
                          <a:spcPct val="115000"/>
                        </a:lnSpc>
                        <a:spcAft>
                          <a:spcPts val="0"/>
                        </a:spcAft>
                      </a:pPr>
                      <a:r>
                        <a:rPr lang="en-ZA" sz="1800" i="0" kern="1200" dirty="0">
                          <a:solidFill>
                            <a:schemeClr val="dk1"/>
                          </a:solidFill>
                          <a:latin typeface="+mn-lt"/>
                          <a:ea typeface="+mn-ea"/>
                          <a:cs typeface="+mn-cs"/>
                        </a:rPr>
                        <a:t>Number of reports on government communication training </a:t>
                      </a:r>
                      <a:r>
                        <a:rPr lang="en-ZA" sz="1800" i="0" kern="1200" dirty="0" smtClean="0">
                          <a:solidFill>
                            <a:schemeClr val="dk1"/>
                          </a:solidFill>
                          <a:latin typeface="+mn-lt"/>
                          <a:ea typeface="+mn-ea"/>
                          <a:cs typeface="+mn-cs"/>
                        </a:rPr>
                        <a:t>produced</a:t>
                      </a:r>
                      <a:r>
                        <a:rPr lang="en-GB" sz="1800" i="0" kern="1200" dirty="0" smtClean="0">
                          <a:solidFill>
                            <a:schemeClr val="dk1"/>
                          </a:solidFill>
                          <a:latin typeface="+mn-lt"/>
                          <a:ea typeface="+mn-ea"/>
                          <a:cs typeface="+mn-cs"/>
                        </a:rPr>
                        <a:t> </a:t>
                      </a:r>
                      <a:r>
                        <a:rPr lang="en-ZA" sz="1800" i="0" kern="1200" dirty="0">
                          <a:solidFill>
                            <a:schemeClr val="dk1"/>
                          </a:solidFill>
                          <a:latin typeface="+mn-lt"/>
                          <a:ea typeface="+mn-ea"/>
                          <a:cs typeface="+mn-cs"/>
                        </a:rPr>
                        <a:t> </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Four reports on government communication training </a:t>
                      </a:r>
                      <a:r>
                        <a:rPr lang="en-ZA" sz="1800" i="0" kern="1200" dirty="0" smtClean="0">
                          <a:solidFill>
                            <a:schemeClr val="dk1"/>
                          </a:solidFill>
                          <a:latin typeface="+mn-lt"/>
                          <a:ea typeface="+mn-ea"/>
                          <a:cs typeface="+mn-cs"/>
                        </a:rPr>
                        <a:t>produced per year</a:t>
                      </a:r>
                      <a:endParaRPr lang="en-GB" sz="1800" i="0" kern="1200" dirty="0">
                        <a:solidFill>
                          <a:schemeClr val="dk1"/>
                        </a:solidFill>
                        <a:latin typeface="+mn-lt"/>
                        <a:ea typeface="+mn-ea"/>
                        <a:cs typeface="+mn-cs"/>
                      </a:endParaRPr>
                    </a:p>
                    <a:p>
                      <a:pPr>
                        <a:lnSpc>
                          <a:spcPct val="115000"/>
                        </a:lnSpc>
                        <a:spcAft>
                          <a:spcPts val="0"/>
                        </a:spcAft>
                      </a:pPr>
                      <a:r>
                        <a:rPr lang="en-ZA" sz="1800" i="0" kern="1200" dirty="0">
                          <a:solidFill>
                            <a:schemeClr val="dk1"/>
                          </a:solidFill>
                          <a:latin typeface="+mn-lt"/>
                          <a:ea typeface="+mn-ea"/>
                          <a:cs typeface="+mn-cs"/>
                        </a:rPr>
                        <a:t> </a:t>
                      </a:r>
                      <a:endParaRPr lang="en-GB" sz="1800" i="0" kern="1200" dirty="0">
                        <a:solidFill>
                          <a:schemeClr val="dk1"/>
                        </a:solidFill>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3912798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68"/>
          <p:cNvGraphicFramePr>
            <a:graphicFrameLocks/>
          </p:cNvGraphicFramePr>
          <p:nvPr>
            <p:extLst>
              <p:ext uri="{D42A27DB-BD31-4B8C-83A1-F6EECF244321}">
                <p14:modId xmlns:p14="http://schemas.microsoft.com/office/powerpoint/2010/main" val="2355203916"/>
              </p:ext>
            </p:extLst>
          </p:nvPr>
        </p:nvGraphicFramePr>
        <p:xfrm>
          <a:off x="827584" y="1196752"/>
          <a:ext cx="7560840" cy="4500664"/>
        </p:xfrm>
        <a:graphic>
          <a:graphicData uri="http://schemas.openxmlformats.org/drawingml/2006/table">
            <a:tbl>
              <a:tblPr>
                <a:tableStyleId>{E8B1032C-EA38-4F05-BA0D-38AFFFC7BED3}</a:tableStyleId>
              </a:tblPr>
              <a:tblGrid>
                <a:gridCol w="7560840"/>
              </a:tblGrid>
              <a:tr h="405554">
                <a:tc>
                  <a:txBody>
                    <a:bodyPr/>
                    <a:lstStyle/>
                    <a:p>
                      <a:pPr marL="0" marR="0" lvl="0" indent="0" algn="l" defTabSz="914400" rtl="0" eaLnBrk="1" fontAlgn="base" latinLnBrk="0" hangingPunct="1">
                        <a:lnSpc>
                          <a:spcPct val="100000"/>
                        </a:lnSpc>
                        <a:spcBef>
                          <a:spcPct val="20000"/>
                        </a:spcBef>
                        <a:spcAft>
                          <a:spcPct val="0"/>
                        </a:spcAft>
                        <a:buClr>
                          <a:srgbClr val="F2BF0B"/>
                        </a:buClr>
                        <a:buSzTx/>
                        <a:buFont typeface="Webdings" pitchFamily="18" charset="2"/>
                        <a:buNone/>
                        <a:tabLst/>
                      </a:pPr>
                      <a:r>
                        <a:rPr kumimoji="0" lang="en-US" sz="2000" u="none" strike="noStrike" cap="none" normalizeH="0" baseline="0" dirty="0" smtClean="0">
                          <a:ln>
                            <a:noFill/>
                          </a:ln>
                          <a:effectLst/>
                        </a:rPr>
                        <a:t>Topic</a:t>
                      </a:r>
                      <a:endParaRPr kumimoji="0" lang="en-US" sz="2000" b="1" i="0" u="none" strike="noStrike" cap="none" normalizeH="0" baseline="0" dirty="0" smtClean="0">
                        <a:ln>
                          <a:noFill/>
                        </a:ln>
                        <a:solidFill>
                          <a:srgbClr val="05076A"/>
                        </a:solidFill>
                        <a:effectLst/>
                        <a:latin typeface="+mj-lt"/>
                        <a:ea typeface="ヒラギノ角ゴ Pro W3" pitchFamily="-44" charset="-128"/>
                      </a:endParaRPr>
                    </a:p>
                  </a:txBody>
                  <a:tcPr marT="45711" marB="45711" horzOverflow="overflow">
                    <a:solidFill>
                      <a:schemeClr val="accent6"/>
                    </a:solidFill>
                  </a:tcPr>
                </a:tc>
              </a:tr>
              <a:tr h="425190">
                <a:tc>
                  <a:txBody>
                    <a:bodyPr/>
                    <a:lstStyle/>
                    <a:p>
                      <a:pPr marL="0" marR="0" lvl="0" indent="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1. Strategic</a:t>
                      </a:r>
                      <a:r>
                        <a:rPr kumimoji="0" lang="en-US" sz="1600" kern="1200" baseline="0" dirty="0" smtClean="0"/>
                        <a:t> Overview</a:t>
                      </a:r>
                      <a:endParaRPr kumimoji="0" lang="en-US" sz="1600" kern="1200" dirty="0" smtClean="0">
                        <a:solidFill>
                          <a:schemeClr val="tx1"/>
                        </a:solidFill>
                        <a:latin typeface="+mj-lt"/>
                        <a:ea typeface="+mn-ea"/>
                        <a:cs typeface="Arial" pitchFamily="34" charset="0"/>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u="none" strike="noStrike" kern="1200" cap="none" normalizeH="0" baseline="0" dirty="0" smtClean="0">
                          <a:ln>
                            <a:noFill/>
                          </a:ln>
                          <a:effectLst/>
                        </a:rPr>
                        <a:t>1.1 </a:t>
                      </a:r>
                      <a:r>
                        <a:rPr kumimoji="0" lang="en-US" sz="1600" kern="1200" dirty="0" smtClean="0"/>
                        <a:t>The Constitutional</a:t>
                      </a:r>
                      <a:r>
                        <a:rPr kumimoji="0" lang="en-US" sz="1600" kern="1200" baseline="0" dirty="0" smtClean="0"/>
                        <a:t> &amp; Legislative M</a:t>
                      </a:r>
                      <a:r>
                        <a:rPr kumimoji="0" lang="en-US" sz="1600" kern="1200" dirty="0" smtClean="0"/>
                        <a:t>andate </a:t>
                      </a:r>
                      <a:endParaRPr kumimoji="0" lang="en-US" sz="1600" kern="1200" dirty="0" smtClean="0">
                        <a:solidFill>
                          <a:schemeClr val="tx1"/>
                        </a:solidFill>
                        <a:latin typeface="+mn-lt"/>
                        <a:ea typeface="+mn-ea"/>
                        <a:cs typeface="Arial" pitchFamily="34" charset="0"/>
                      </a:endParaRPr>
                    </a:p>
                  </a:txBody>
                  <a:tcPr marT="45711" marB="45711" horzOverflow="overflow"/>
                </a:tc>
              </a:tr>
              <a:tr h="436723">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solidFill>
                            <a:schemeClr val="tx1"/>
                          </a:solidFill>
                          <a:latin typeface="+mn-lt"/>
                          <a:ea typeface="+mn-ea"/>
                          <a:cs typeface="+mn-cs"/>
                        </a:rPr>
                        <a:t>1.2</a:t>
                      </a:r>
                      <a:r>
                        <a:rPr kumimoji="0" lang="en-US" sz="1600" kern="1200" baseline="0" dirty="0" smtClean="0">
                          <a:solidFill>
                            <a:schemeClr val="tx1"/>
                          </a:solidFill>
                          <a:latin typeface="+mn-lt"/>
                          <a:ea typeface="+mn-ea"/>
                          <a:cs typeface="+mn-cs"/>
                        </a:rPr>
                        <a:t>  The GCIS Mandate</a:t>
                      </a:r>
                      <a:endParaRPr kumimoji="0" lang="en-US" sz="1600" kern="1200" dirty="0" smtClean="0">
                        <a:solidFill>
                          <a:schemeClr val="tx1"/>
                        </a:solidFill>
                        <a:latin typeface="+mj-lt"/>
                        <a:ea typeface="+mn-ea"/>
                        <a:cs typeface="+mn-cs"/>
                      </a:endParaRPr>
                    </a:p>
                  </a:txBody>
                  <a:tcPr marT="45711" marB="45711" horzOverflow="overflow"/>
                </a:tc>
              </a:tr>
              <a:tr h="251559">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solidFill>
                            <a:schemeClr val="tx1"/>
                          </a:solidFill>
                          <a:latin typeface="+mn-lt"/>
                          <a:ea typeface="+mn-ea"/>
                          <a:cs typeface="Arial" pitchFamily="34" charset="0"/>
                        </a:rPr>
                        <a:t>2.</a:t>
                      </a:r>
                      <a:r>
                        <a:rPr kumimoji="0" lang="en-US" sz="1600" kern="1200" baseline="0" dirty="0" smtClean="0">
                          <a:solidFill>
                            <a:schemeClr val="tx1"/>
                          </a:solidFill>
                          <a:latin typeface="+mn-lt"/>
                          <a:ea typeface="+mn-ea"/>
                          <a:cs typeface="Arial" pitchFamily="34" charset="0"/>
                        </a:rPr>
                        <a:t> </a:t>
                      </a:r>
                      <a:r>
                        <a:rPr kumimoji="0" lang="en-US" sz="1600" kern="1200" dirty="0" smtClean="0">
                          <a:solidFill>
                            <a:schemeClr val="tx1"/>
                          </a:solidFill>
                          <a:latin typeface="+mn-lt"/>
                          <a:ea typeface="+mn-ea"/>
                          <a:cs typeface="Arial" pitchFamily="34" charset="0"/>
                        </a:rPr>
                        <a:t>Vision, Mission,</a:t>
                      </a:r>
                      <a:r>
                        <a:rPr kumimoji="0" lang="en-US" sz="1600" kern="1200" baseline="0" dirty="0" smtClean="0">
                          <a:solidFill>
                            <a:schemeClr val="tx1"/>
                          </a:solidFill>
                          <a:latin typeface="+mn-lt"/>
                          <a:ea typeface="+mn-ea"/>
                          <a:cs typeface="Arial" pitchFamily="34" charset="0"/>
                        </a:rPr>
                        <a:t> Values</a:t>
                      </a:r>
                      <a:endParaRPr kumimoji="0" lang="en-US" sz="1600" kern="1200" dirty="0" smtClean="0">
                        <a:solidFill>
                          <a:schemeClr val="tx1"/>
                        </a:solidFill>
                        <a:latin typeface="+mn-lt"/>
                        <a:ea typeface="+mn-ea"/>
                        <a:cs typeface="Arial" pitchFamily="34" charset="0"/>
                      </a:endParaRPr>
                    </a:p>
                  </a:txBody>
                  <a:tcPr marT="45711" marB="45711" horzOverflow="overflow"/>
                </a:tc>
              </a:tr>
              <a:tr h="251559">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3.</a:t>
                      </a:r>
                      <a:r>
                        <a:rPr kumimoji="0" lang="en-US" sz="1600" kern="1200" baseline="0" dirty="0" smtClean="0"/>
                        <a:t>  Situational Analysis</a:t>
                      </a:r>
                      <a:endParaRPr kumimoji="0" lang="en-US" sz="1600" kern="1200" dirty="0" smtClean="0">
                        <a:solidFill>
                          <a:schemeClr val="tx1"/>
                        </a:solidFill>
                        <a:latin typeface="+mn-lt"/>
                        <a:ea typeface="+mn-ea"/>
                        <a:cs typeface="Arial" pitchFamily="34" charset="0"/>
                      </a:endParaRPr>
                    </a:p>
                  </a:txBody>
                  <a:tcPr marT="45711" marB="45711" horzOverflow="overflow"/>
                </a:tc>
              </a:tr>
              <a:tr h="436723">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4. GCIS Structure</a:t>
                      </a:r>
                      <a:endParaRPr kumimoji="0" lang="en-US" sz="1600" kern="1200" dirty="0" smtClean="0">
                        <a:solidFill>
                          <a:schemeClr val="tx1"/>
                        </a:solidFill>
                        <a:latin typeface="+mn-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5. </a:t>
                      </a:r>
                      <a:r>
                        <a:rPr kumimoji="0" lang="en-US" sz="1600" kern="1200" dirty="0" smtClean="0"/>
                        <a:t>2018/21 Targets</a:t>
                      </a:r>
                      <a:r>
                        <a:rPr kumimoji="0" lang="en-US" sz="1600" kern="1200" baseline="0" dirty="0" smtClean="0"/>
                        <a:t> </a:t>
                      </a:r>
                      <a:r>
                        <a:rPr kumimoji="0" lang="en-US" sz="1600" kern="1200" dirty="0" smtClean="0"/>
                        <a:t>per Programme</a:t>
                      </a:r>
                      <a:endParaRPr kumimoji="0" lang="en-US" sz="1600" kern="1200" dirty="0" smtClean="0">
                        <a:solidFill>
                          <a:schemeClr val="tx1"/>
                        </a:solidFill>
                        <a:latin typeface="+mn-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6. </a:t>
                      </a:r>
                      <a:r>
                        <a:rPr kumimoji="0" lang="en-US" sz="1600" kern="1200" baseline="0" dirty="0" smtClean="0"/>
                        <a:t>2018/21  MTEF Budget Summary</a:t>
                      </a:r>
                      <a:endParaRPr kumimoji="0" lang="en-US" sz="1600" kern="1200" dirty="0" smtClean="0">
                        <a:solidFill>
                          <a:schemeClr val="tx1"/>
                        </a:solidFill>
                        <a:latin typeface="+mj-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7. Conclusion</a:t>
                      </a:r>
                      <a:endParaRPr kumimoji="0" lang="en-US" sz="1600" kern="1200" dirty="0" smtClean="0">
                        <a:solidFill>
                          <a:schemeClr val="tx1"/>
                        </a:solidFill>
                        <a:latin typeface="+mj-lt"/>
                        <a:ea typeface="+mn-ea"/>
                        <a:cs typeface="+mn-cs"/>
                      </a:endParaRPr>
                    </a:p>
                  </a:txBody>
                  <a:tcPr marT="45711" marB="45711" horzOverflow="overflow"/>
                </a:tc>
              </a:tr>
              <a:tr h="425190">
                <a:tc>
                  <a:txBody>
                    <a:bodyPr/>
                    <a:lstStyle/>
                    <a:p>
                      <a:endParaRPr lang="en-GB" dirty="0"/>
                    </a:p>
                  </a:txBody>
                  <a:tcPr marT="45711" marB="45711" horzOverflow="overflow"/>
                </a:tc>
              </a:tr>
            </a:tbl>
          </a:graphicData>
        </a:graphic>
      </p:graphicFrame>
      <p:sp>
        <p:nvSpPr>
          <p:cNvPr id="4" name="Slide Number Placeholder 3"/>
          <p:cNvSpPr>
            <a:spLocks noGrp="1"/>
          </p:cNvSpPr>
          <p:nvPr>
            <p:ph type="sldNum" sz="quarter" idx="12"/>
          </p:nvPr>
        </p:nvSpPr>
        <p:spPr/>
        <p:txBody>
          <a:bodyPr/>
          <a:lstStyle/>
          <a:p>
            <a:pPr>
              <a:defRPr/>
            </a:pPr>
            <a:fld id="{C57CA951-FA41-4CFA-86C3-D23EB49239DE}" type="slidenum">
              <a:rPr lang="en-US" smtClean="0">
                <a:solidFill>
                  <a:srgbClr val="4F271C">
                    <a:shade val="90000"/>
                  </a:srgbClr>
                </a:solidFill>
              </a:rPr>
              <a:pPr>
                <a:defRPr/>
              </a:pPr>
              <a:t>2</a:t>
            </a:fld>
            <a:endParaRPr lang="en-US" dirty="0">
              <a:solidFill>
                <a:srgbClr val="4F271C">
                  <a:shade val="90000"/>
                </a:srgbClr>
              </a:solidFill>
            </a:endParaRPr>
          </a:p>
        </p:txBody>
      </p:sp>
      <p:sp>
        <p:nvSpPr>
          <p:cNvPr id="5" name="Rectangle 4"/>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a:spcBef>
                <a:spcPct val="0"/>
              </a:spcBef>
            </a:pPr>
            <a:r>
              <a:rPr lang="en-ZA" sz="3400" b="1" dirty="0">
                <a:solidFill>
                  <a:schemeClr val="bg1"/>
                </a:solidFill>
              </a:rPr>
              <a:t>Presentation Outline</a:t>
            </a:r>
            <a:endParaRPr lang="en-US" sz="3400" b="1" dirty="0">
              <a:solidFill>
                <a:schemeClr val="bg1"/>
              </a:solidFill>
            </a:endParaRPr>
          </a:p>
        </p:txBody>
      </p:sp>
    </p:spTree>
    <p:extLst>
      <p:ext uri="{BB962C8B-B14F-4D97-AF65-F5344CB8AC3E}">
        <p14:creationId xmlns:p14="http://schemas.microsoft.com/office/powerpoint/2010/main" val="3192406165"/>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12435" y="1535563"/>
            <a:ext cx="8827182" cy="604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3.3: </a:t>
            </a:r>
            <a:r>
              <a:rPr lang="en-ZA" sz="1800" dirty="0" smtClean="0">
                <a:solidFill>
                  <a:prstClr val="black"/>
                </a:solidFill>
              </a:rPr>
              <a:t>An </a:t>
            </a:r>
            <a:r>
              <a:rPr lang="en-ZA" sz="1800" dirty="0">
                <a:solidFill>
                  <a:prstClr val="black"/>
                </a:solidFill>
              </a:rPr>
              <a:t>informed and empowered citizenry on government’s policies, plans, programmes and achievements to increase public participation in government.</a:t>
            </a: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5</a:t>
            </a:r>
            <a:r>
              <a:rPr lang="en-ZA" sz="3600" b="1" dirty="0" smtClean="0">
                <a:solidFill>
                  <a:prstClr val="white"/>
                </a:solidFill>
              </a:rPr>
              <a:t>.  2018/21 Targets Per Programme </a:t>
            </a:r>
            <a:endParaRPr lang="en-US" sz="3600" b="1" dirty="0">
              <a:solidFill>
                <a:prstClr val="white"/>
              </a:solidFill>
            </a:endParaRPr>
          </a:p>
        </p:txBody>
      </p:sp>
      <p:sp>
        <p:nvSpPr>
          <p:cNvPr id="6" name="Rectangle 5"/>
          <p:cNvSpPr/>
          <p:nvPr/>
        </p:nvSpPr>
        <p:spPr>
          <a:xfrm>
            <a:off x="179512" y="653787"/>
            <a:ext cx="8856984"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en-ZA" sz="2400" b="1" dirty="0">
                <a:solidFill>
                  <a:prstClr val="black"/>
                </a:solidFill>
              </a:rPr>
              <a:t>Programme </a:t>
            </a:r>
            <a:r>
              <a:rPr lang="en-ZA" sz="2400" b="1" dirty="0" smtClean="0">
                <a:solidFill>
                  <a:prstClr val="black"/>
                </a:solidFill>
              </a:rPr>
              <a:t>3: Intergovernmental Coordination and Stakeholder Management</a:t>
            </a:r>
            <a:endParaRPr lang="en-ZA" sz="2400" b="1" dirty="0">
              <a:solidFill>
                <a:prstClr val="black"/>
              </a:solidFill>
            </a:endParaRPr>
          </a:p>
        </p:txBody>
      </p:sp>
      <p:graphicFrame>
        <p:nvGraphicFramePr>
          <p:cNvPr id="7" name="Table 6"/>
          <p:cNvGraphicFramePr>
            <a:graphicFrameLocks noGrp="1"/>
          </p:cNvGraphicFramePr>
          <p:nvPr>
            <p:extLst/>
          </p:nvPr>
        </p:nvGraphicFramePr>
        <p:xfrm>
          <a:off x="212435" y="2276873"/>
          <a:ext cx="8805476" cy="4285092"/>
        </p:xfrm>
        <a:graphic>
          <a:graphicData uri="http://schemas.openxmlformats.org/drawingml/2006/table">
            <a:tbl>
              <a:tblPr firstRow="1" bandRow="1">
                <a:tableStyleId>{F5AB1C69-6EDB-4FF4-983F-18BD219EF322}</a:tableStyleId>
              </a:tblPr>
              <a:tblGrid>
                <a:gridCol w="4336033"/>
                <a:gridCol w="4469443"/>
              </a:tblGrid>
              <a:tr h="360039">
                <a:tc>
                  <a:txBody>
                    <a:bodyPr/>
                    <a:lstStyle/>
                    <a:p>
                      <a:r>
                        <a:rPr lang="en-ZA" sz="1800" dirty="0" smtClean="0"/>
                        <a:t>Performance Indicators</a:t>
                      </a:r>
                      <a:endParaRPr lang="en-GB" sz="1800" dirty="0"/>
                    </a:p>
                  </a:txBody>
                  <a:tcPr/>
                </a:tc>
                <a:tc>
                  <a:txBody>
                    <a:bodyPr/>
                    <a:lstStyle/>
                    <a:p>
                      <a:r>
                        <a:rPr lang="en-ZA" sz="1800" dirty="0" smtClean="0"/>
                        <a:t> Targets (2018/2019)</a:t>
                      </a:r>
                      <a:endParaRPr lang="en-GB" sz="1800" dirty="0"/>
                    </a:p>
                  </a:txBody>
                  <a:tcPr/>
                </a:tc>
              </a:tr>
              <a:tr h="138296">
                <a:tc>
                  <a:txBody>
                    <a:bodyPr/>
                    <a:lstStyle/>
                    <a:p>
                      <a:pPr>
                        <a:lnSpc>
                          <a:spcPct val="115000"/>
                        </a:lnSpc>
                        <a:spcAft>
                          <a:spcPts val="0"/>
                        </a:spcAft>
                      </a:pPr>
                      <a:r>
                        <a:rPr lang="en-ZA" sz="1800" i="1" kern="1200" dirty="0" smtClean="0">
                          <a:solidFill>
                            <a:schemeClr val="dk1"/>
                          </a:solidFill>
                          <a:effectLst/>
                          <a:latin typeface="+mn-lt"/>
                          <a:ea typeface="+mn-ea"/>
                          <a:cs typeface="+mn-cs"/>
                        </a:rPr>
                        <a:t>Number of reports on support to the functioning of government communication system produced</a:t>
                      </a:r>
                      <a:endParaRPr lang="en-ZA" sz="1800" i="1" kern="1200" dirty="0" smtClean="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1" kern="1200" dirty="0" smtClean="0">
                          <a:solidFill>
                            <a:schemeClr val="dk1"/>
                          </a:solidFill>
                          <a:effectLst/>
                          <a:latin typeface="+mn-lt"/>
                          <a:ea typeface="+mn-ea"/>
                          <a:cs typeface="+mn-cs"/>
                        </a:rPr>
                        <a:t>Four reports on support to the functioning of government communication system produced </a:t>
                      </a:r>
                      <a:endParaRPr lang="en-ZA" sz="1800" i="1" kern="1200" dirty="0" smtClean="0">
                        <a:solidFill>
                          <a:schemeClr val="dk1"/>
                        </a:solidFill>
                        <a:latin typeface="+mn-lt"/>
                        <a:ea typeface="+mn-ea"/>
                        <a:cs typeface="+mn-cs"/>
                      </a:endParaRPr>
                    </a:p>
                    <a:p>
                      <a:pPr>
                        <a:lnSpc>
                          <a:spcPct val="115000"/>
                        </a:lnSpc>
                        <a:spcAft>
                          <a:spcPts val="0"/>
                        </a:spcAft>
                      </a:pPr>
                      <a:endParaRPr lang="en-ZA" sz="1800" i="0" kern="1200" dirty="0" smtClean="0">
                        <a:solidFill>
                          <a:schemeClr val="dk1"/>
                        </a:solidFill>
                        <a:latin typeface="+mn-lt"/>
                        <a:ea typeface="+mn-ea"/>
                        <a:cs typeface="+mn-cs"/>
                      </a:endParaRPr>
                    </a:p>
                  </a:txBody>
                  <a:tcPr marL="68580" marR="68580" marT="0" marB="0"/>
                </a:tc>
              </a:tr>
              <a:tr h="626743">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Number of development communication activations aligned to the GCP</a:t>
                      </a:r>
                      <a:endParaRPr kumimoji="0" lang="en-GB" sz="18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1 200 development communication activations aligned to the GCP</a:t>
                      </a:r>
                      <a:endParaRPr kumimoji="0" lang="en-GB" sz="18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tr>
              <a:tr h="336037">
                <a:tc>
                  <a:txBody>
                    <a:bodyPr/>
                    <a:lstStyle/>
                    <a:p>
                      <a:pPr>
                        <a:lnSpc>
                          <a:spcPct val="115000"/>
                        </a:lnSpc>
                        <a:spcAft>
                          <a:spcPts val="0"/>
                        </a:spcAft>
                      </a:pPr>
                      <a:r>
                        <a:rPr lang="en-ZA" sz="1800" i="0" kern="1200" dirty="0">
                          <a:solidFill>
                            <a:schemeClr val="dk1"/>
                          </a:solidFill>
                          <a:latin typeface="+mn-lt"/>
                          <a:ea typeface="+mn-ea"/>
                          <a:cs typeface="+mn-cs"/>
                        </a:rPr>
                        <a:t>Number of marketing events for Thusong programme held</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486 marketing events for Thusong programme held</a:t>
                      </a:r>
                      <a:endParaRPr lang="en-GB" sz="1800" i="0" kern="1200" dirty="0">
                        <a:solidFill>
                          <a:schemeClr val="dk1"/>
                        </a:solidFill>
                        <a:latin typeface="+mn-lt"/>
                        <a:ea typeface="+mn-ea"/>
                        <a:cs typeface="+mn-cs"/>
                      </a:endParaRPr>
                    </a:p>
                  </a:txBody>
                  <a:tcPr marL="68580" marR="68580" marT="0" marB="0"/>
                </a:tc>
              </a:tr>
              <a:tr h="336037">
                <a:tc>
                  <a:txBody>
                    <a:bodyPr/>
                    <a:lstStyle/>
                    <a:p>
                      <a:pPr>
                        <a:lnSpc>
                          <a:spcPct val="115000"/>
                        </a:lnSpc>
                        <a:spcAft>
                          <a:spcPts val="0"/>
                        </a:spcAft>
                      </a:pPr>
                      <a:r>
                        <a:rPr lang="en-ZA" sz="1800" i="0" kern="1200" dirty="0">
                          <a:solidFill>
                            <a:schemeClr val="dk1"/>
                          </a:solidFill>
                          <a:latin typeface="+mn-lt"/>
                          <a:ea typeface="+mn-ea"/>
                          <a:cs typeface="+mn-cs"/>
                        </a:rPr>
                        <a:t>Number of community and stakeholder liaison visits undertaken</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1 800 community and stakeholder liaison visits undertaken</a:t>
                      </a:r>
                      <a:endParaRPr lang="en-GB" sz="1800" i="0" kern="1200" dirty="0">
                        <a:solidFill>
                          <a:schemeClr val="dk1"/>
                        </a:solidFill>
                        <a:latin typeface="+mn-lt"/>
                        <a:ea typeface="+mn-ea"/>
                        <a:cs typeface="+mn-cs"/>
                      </a:endParaRPr>
                    </a:p>
                  </a:txBody>
                  <a:tcPr marL="68580" marR="68580" marT="0" marB="0"/>
                </a:tc>
              </a:tr>
              <a:tr h="449184">
                <a:tc>
                  <a:txBody>
                    <a:bodyPr/>
                    <a:lstStyle/>
                    <a:p>
                      <a:pPr>
                        <a:lnSpc>
                          <a:spcPct val="115000"/>
                        </a:lnSpc>
                        <a:spcAft>
                          <a:spcPts val="0"/>
                        </a:spcAft>
                      </a:pPr>
                      <a:r>
                        <a:rPr lang="en-ZA" sz="1800" i="0" kern="1200" dirty="0">
                          <a:solidFill>
                            <a:schemeClr val="dk1"/>
                          </a:solidFill>
                          <a:latin typeface="+mn-lt"/>
                          <a:ea typeface="+mn-ea"/>
                          <a:cs typeface="+mn-cs"/>
                        </a:rPr>
                        <a:t>Number of reports on </a:t>
                      </a:r>
                      <a:r>
                        <a:rPr lang="en-ZA" sz="1800" i="1" kern="1200" dirty="0">
                          <a:solidFill>
                            <a:schemeClr val="dk1"/>
                          </a:solidFill>
                          <a:latin typeface="+mn-lt"/>
                          <a:ea typeface="+mn-ea"/>
                          <a:cs typeface="+mn-cs"/>
                        </a:rPr>
                        <a:t>Izimbizo</a:t>
                      </a:r>
                      <a:r>
                        <a:rPr lang="en-ZA" sz="1800" i="0" kern="1200" dirty="0">
                          <a:solidFill>
                            <a:schemeClr val="dk1"/>
                          </a:solidFill>
                          <a:latin typeface="+mn-lt"/>
                          <a:ea typeface="+mn-ea"/>
                          <a:cs typeface="+mn-cs"/>
                        </a:rPr>
                        <a:t> events </a:t>
                      </a:r>
                      <a:r>
                        <a:rPr lang="en-ZA" sz="1800" i="0" kern="1200" dirty="0" smtClean="0">
                          <a:solidFill>
                            <a:schemeClr val="dk1"/>
                          </a:solidFill>
                          <a:latin typeface="+mn-lt"/>
                          <a:ea typeface="+mn-ea"/>
                          <a:cs typeface="+mn-cs"/>
                        </a:rPr>
                        <a:t>held</a:t>
                      </a:r>
                      <a:endParaRPr lang="en-GB" sz="1800" i="0" kern="1200" dirty="0" smtClean="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Four quarterly reports on </a:t>
                      </a:r>
                      <a:r>
                        <a:rPr lang="en-ZA" sz="1800" i="1" kern="1200" dirty="0">
                          <a:solidFill>
                            <a:schemeClr val="dk1"/>
                          </a:solidFill>
                          <a:latin typeface="+mn-lt"/>
                          <a:ea typeface="+mn-ea"/>
                          <a:cs typeface="+mn-cs"/>
                        </a:rPr>
                        <a:t>Izimbizo</a:t>
                      </a:r>
                      <a:r>
                        <a:rPr lang="en-ZA" sz="1800" i="0" kern="1200" dirty="0">
                          <a:solidFill>
                            <a:schemeClr val="dk1"/>
                          </a:solidFill>
                          <a:latin typeface="+mn-lt"/>
                          <a:ea typeface="+mn-ea"/>
                          <a:cs typeface="+mn-cs"/>
                        </a:rPr>
                        <a:t> events </a:t>
                      </a:r>
                      <a:r>
                        <a:rPr lang="en-ZA" sz="1800" i="0" kern="1200" dirty="0" smtClean="0">
                          <a:solidFill>
                            <a:schemeClr val="dk1"/>
                          </a:solidFill>
                          <a:latin typeface="+mn-lt"/>
                          <a:ea typeface="+mn-ea"/>
                          <a:cs typeface="+mn-cs"/>
                        </a:rPr>
                        <a:t>held</a:t>
                      </a:r>
                    </a:p>
                  </a:txBody>
                  <a:tcPr marL="68580" marR="68580" marT="0" marB="0"/>
                </a:tc>
              </a:tr>
              <a:tr h="336037">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800" b="0" i="1" u="none" strike="noStrike" kern="1200" cap="none" spc="0" normalizeH="0" baseline="0" noProof="0" dirty="0" smtClean="0">
                          <a:ln>
                            <a:noFill/>
                          </a:ln>
                          <a:solidFill>
                            <a:prstClr val="black"/>
                          </a:solidFill>
                          <a:effectLst/>
                          <a:uLnTx/>
                          <a:uFillTx/>
                          <a:latin typeface="+mn-lt"/>
                          <a:ea typeface="+mn-ea"/>
                          <a:cs typeface="+mn-cs"/>
                        </a:rPr>
                        <a:t>Number of electronic My District Today newsletters published</a:t>
                      </a:r>
                      <a:endParaRPr kumimoji="0" lang="en-GB" sz="1800" b="0" i="1"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800" b="0" i="1" u="none" strike="noStrike" kern="1200" cap="none" spc="0" normalizeH="0" baseline="0" noProof="0" dirty="0" smtClean="0">
                          <a:ln>
                            <a:noFill/>
                          </a:ln>
                          <a:solidFill>
                            <a:prstClr val="black"/>
                          </a:solidFill>
                          <a:effectLst/>
                          <a:uLnTx/>
                          <a:uFillTx/>
                          <a:latin typeface="+mn-lt"/>
                          <a:ea typeface="+mn-ea"/>
                          <a:cs typeface="+mn-cs"/>
                        </a:rPr>
                        <a:t>44 electronic My District Today newsletters published per year</a:t>
                      </a:r>
                      <a:endParaRPr kumimoji="0" lang="en-GB" sz="1800" b="0" i="1"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4111378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48398" y="1427006"/>
          <a:ext cx="8850035" cy="4312175"/>
        </p:xfrm>
        <a:graphic>
          <a:graphicData uri="http://schemas.openxmlformats.org/drawingml/2006/table">
            <a:tbl>
              <a:tblPr>
                <a:tableStyleId>{22838BEF-8BB2-4498-84A7-C5851F593DF1}</a:tableStyleId>
              </a:tblPr>
              <a:tblGrid>
                <a:gridCol w="2724346"/>
                <a:gridCol w="1263192"/>
                <a:gridCol w="989814"/>
                <a:gridCol w="1128284"/>
                <a:gridCol w="999552"/>
                <a:gridCol w="879801"/>
                <a:gridCol w="865046"/>
              </a:tblGrid>
              <a:tr h="309563">
                <a:tc rowSpan="2">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2020/21</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r>
                        <a:rPr kumimoji="0" lang="en-US" sz="1800" b="1" u="none" strike="noStrike" kern="1200" baseline="0" dirty="0" smtClean="0"/>
                        <a:t> appropriated</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Current</a:t>
                      </a:r>
                      <a:r>
                        <a:rPr kumimoji="0" lang="en-US" sz="1800" b="1" u="none" strike="noStrike" kern="1200" baseline="0" dirty="0" smtClean="0"/>
                        <a:t> payments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09595">
                <a:tc>
                  <a:txBody>
                    <a:bodyPr/>
                    <a:lstStyle/>
                    <a:p>
                      <a:pPr algn="l" fontAlgn="b"/>
                      <a:r>
                        <a:rPr lang="en-US" sz="1800" u="none" strike="noStrike" dirty="0" smtClean="0"/>
                        <a:t>P1 Administration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164</a:t>
                      </a:r>
                      <a:r>
                        <a:rPr lang="en-US" sz="1800" i="0" u="none" strike="noStrike" baseline="0" dirty="0" smtClean="0">
                          <a:solidFill>
                            <a:schemeClr val="tx1"/>
                          </a:solidFill>
                        </a:rPr>
                        <a:t> 157</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163</a:t>
                      </a:r>
                      <a:r>
                        <a:rPr lang="en-US" sz="1800" i="0" u="none" strike="noStrike" baseline="0" dirty="0" smtClean="0">
                          <a:solidFill>
                            <a:schemeClr val="tx1"/>
                          </a:solidFill>
                        </a:rPr>
                        <a:t> 364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48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745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171</a:t>
                      </a:r>
                      <a:r>
                        <a:rPr lang="en-US" sz="1800" b="0" i="0" u="none" strike="noStrike" baseline="0" dirty="0" smtClean="0">
                          <a:solidFill>
                            <a:schemeClr val="tx1"/>
                          </a:solidFill>
                          <a:latin typeface="+mn-lt"/>
                          <a:cs typeface="+mn-cs"/>
                        </a:rPr>
                        <a:t> 881</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182</a:t>
                      </a:r>
                      <a:r>
                        <a:rPr lang="en-US" sz="1800" i="0" u="none" strike="noStrike" baseline="0" dirty="0" smtClean="0">
                          <a:solidFill>
                            <a:schemeClr val="tx1"/>
                          </a:solidFill>
                        </a:rPr>
                        <a:t> 447</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725864">
                <a:tc>
                  <a:txBody>
                    <a:bodyPr/>
                    <a:lstStyle/>
                    <a:p>
                      <a:pPr marL="263525" indent="-263525" algn="l" fontAlgn="b"/>
                      <a:r>
                        <a:rPr lang="en-US" sz="1800" u="none" strike="noStrike" dirty="0" smtClean="0"/>
                        <a:t>P2 Content</a:t>
                      </a:r>
                      <a:r>
                        <a:rPr lang="en-US" sz="1800" u="none" strike="noStrike" baseline="0" dirty="0" smtClean="0"/>
                        <a:t> Processing &amp; Dissemination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145 006</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143 620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1 386</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152 482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162 938</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989814">
                <a:tc>
                  <a:txBody>
                    <a:bodyPr/>
                    <a:lstStyle/>
                    <a:p>
                      <a:pPr marL="263525" indent="-263525" algn="l" fontAlgn="b"/>
                      <a:r>
                        <a:rPr lang="en-US" sz="1800" u="none" strike="noStrike" dirty="0" smtClean="0"/>
                        <a:t>P3 Intergovernmental</a:t>
                      </a:r>
                      <a:r>
                        <a:rPr lang="en-US" sz="1800" u="none" strike="noStrike" baseline="0" dirty="0" smtClean="0"/>
                        <a:t> Coordination &amp; Stakeholder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111 322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baseline="0" dirty="0" smtClean="0">
                          <a:solidFill>
                            <a:schemeClr val="tx1"/>
                          </a:solidFill>
                        </a:rPr>
                        <a:t>110 198</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12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1 112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117 320</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126 057</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solidFill>
                            <a:schemeClr val="tx1"/>
                          </a:solidFill>
                          <a:latin typeface="+mn-lt"/>
                          <a:cs typeface="+mn-cs"/>
                        </a:rPr>
                        <a:t>420 485</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417 182</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n-lt"/>
                          <a:cs typeface="+mn-cs"/>
                        </a:rPr>
                        <a:t>60</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3 243</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441 683</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471 442</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277479" y="202242"/>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a:t>
            </a:r>
            <a:r>
              <a:rPr lang="en-US" sz="3200" b="1" dirty="0" smtClean="0">
                <a:solidFill>
                  <a:prstClr val="white"/>
                </a:solidFill>
                <a:latin typeface="+mj-lt"/>
                <a:ea typeface="+mj-ea"/>
                <a:cs typeface="+mj-cs"/>
              </a:rPr>
              <a:t>2018/21 </a:t>
            </a:r>
            <a:r>
              <a:rPr lang="en-US" sz="3200" b="1" dirty="0">
                <a:solidFill>
                  <a:prstClr val="white"/>
                </a:solidFill>
                <a:latin typeface="+mj-lt"/>
                <a:ea typeface="+mj-ea"/>
                <a:cs typeface="+mj-cs"/>
              </a:rPr>
              <a:t>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21</a:t>
            </a:fld>
            <a:endParaRPr lang="en-US" dirty="0">
              <a:solidFill>
                <a:srgbClr val="4F271C">
                  <a:shade val="90000"/>
                </a:srgbClr>
              </a:solidFill>
            </a:endParaRPr>
          </a:p>
        </p:txBody>
      </p:sp>
    </p:spTree>
    <p:extLst>
      <p:ext uri="{BB962C8B-B14F-4D97-AF65-F5344CB8AC3E}">
        <p14:creationId xmlns:p14="http://schemas.microsoft.com/office/powerpoint/2010/main" val="4285644838"/>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17848" y="1268760"/>
          <a:ext cx="8703947" cy="4320480"/>
        </p:xfrm>
        <a:graphic>
          <a:graphicData uri="http://schemas.openxmlformats.org/drawingml/2006/table">
            <a:tbl>
              <a:tblPr>
                <a:tableStyleId>{22838BEF-8BB2-4498-84A7-C5851F593DF1}</a:tableStyleId>
              </a:tblPr>
              <a:tblGrid>
                <a:gridCol w="2699071"/>
                <a:gridCol w="1404595"/>
                <a:gridCol w="1131216"/>
                <a:gridCol w="1272620"/>
                <a:gridCol w="1206630"/>
                <a:gridCol w="989815"/>
              </a:tblGrid>
              <a:tr h="309563">
                <a:tc rowSpan="3">
                  <a:txBody>
                    <a:bodyPr/>
                    <a:lstStyle/>
                    <a:p>
                      <a:pPr algn="ctr" fontAlgn="b"/>
                      <a:r>
                        <a:rPr lang="en-US" sz="1800" b="1" i="0" u="none" strike="noStrike" dirty="0" smtClean="0">
                          <a:solidFill>
                            <a:srgbClr val="000000"/>
                          </a:solidFill>
                          <a:latin typeface="+mj-lt"/>
                          <a:cs typeface="Arial" pitchFamily="34" charset="0"/>
                        </a:rPr>
                        <a:t>GCIS CONSOLIDATED</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dirty="0" smtClean="0">
                          <a:solidFill>
                            <a:schemeClr val="tx1"/>
                          </a:solidFill>
                          <a:latin typeface="+mj-lt"/>
                          <a:ea typeface="+mn-ea"/>
                          <a:cs typeface="+mn-cs"/>
                        </a:rPr>
                        <a:t>2018/19</a:t>
                      </a:r>
                    </a:p>
                  </a:txBody>
                  <a:tcPr marL="9525" marR="9525" marT="9525" marB="0" anchor="b">
                    <a:solidFill>
                      <a:schemeClr val="accent3">
                        <a:lumMod val="20000"/>
                        <a:lumOff val="8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09563">
                <a:tc vMerge="1">
                  <a:txBody>
                    <a:bodyPr/>
                    <a:lstStyle/>
                    <a:p>
                      <a:pPr algn="ctr" fontAlgn="b"/>
                      <a:endParaRPr lang="en-US" sz="1800" b="1" i="0" u="none" strike="noStrike" dirty="0">
                        <a:solidFill>
                          <a:srgbClr val="000000"/>
                        </a:solidFill>
                        <a:latin typeface="+mj-lt"/>
                        <a:cs typeface="Arial" pitchFamily="34" charset="0"/>
                      </a:endParaRPr>
                    </a:p>
                  </a:txBody>
                  <a:tcPr marL="9525" marR="9525" marT="9525" marB="0" anchor="ct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dirty="0" smtClean="0">
                          <a:solidFill>
                            <a:schemeClr val="tx1"/>
                          </a:solidFill>
                          <a:latin typeface="+mj-lt"/>
                          <a:ea typeface="+mn-ea"/>
                          <a:cs typeface="+mn-cs"/>
                        </a:rPr>
                        <a:t>CURRENT</a:t>
                      </a:r>
                    </a:p>
                  </a:txBody>
                  <a:tcPr marL="9525" marR="9525" marT="9525" marB="0" anchor="ctr">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47302">
                <a:tc>
                  <a:txBody>
                    <a:bodyPr/>
                    <a:lstStyle/>
                    <a:p>
                      <a:pPr algn="l" fontAlgn="b"/>
                      <a:r>
                        <a:rPr lang="en-US" sz="1800" b="0" i="0" u="none" strike="noStrike" dirty="0" smtClean="0">
                          <a:solidFill>
                            <a:schemeClr val="dk1"/>
                          </a:solidFill>
                          <a:latin typeface="+mn-lt"/>
                          <a:cs typeface="+mn-cs"/>
                        </a:rPr>
                        <a:t>P1 Administration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74 473</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88 891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48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745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164 157</a:t>
                      </a:r>
                    </a:p>
                  </a:txBody>
                  <a:tcPr marL="9525" marR="9525" marT="9525" marB="0" anchor="ctr">
                    <a:solidFill>
                      <a:schemeClr val="accent3">
                        <a:lumMod val="20000"/>
                        <a:lumOff val="80000"/>
                      </a:schemeClr>
                    </a:solidFill>
                  </a:tcPr>
                </a:tc>
              </a:tr>
              <a:tr h="414779">
                <a:tc>
                  <a:txBody>
                    <a:bodyPr/>
                    <a:lstStyle/>
                    <a:p>
                      <a:pPr marL="263525" indent="-263525" algn="l" fontAlgn="b"/>
                      <a:r>
                        <a:rPr lang="en-US" sz="1800" u="none" strike="noStrike" dirty="0" smtClean="0"/>
                        <a:t>P2 Content Processing and Dissemination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86 781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56 839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1 386</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145 006</a:t>
                      </a:r>
                    </a:p>
                  </a:txBody>
                  <a:tcPr marL="9525" marR="9525" marT="9525" marB="0" anchor="ctr">
                    <a:solidFill>
                      <a:schemeClr val="accent3">
                        <a:lumMod val="20000"/>
                        <a:lumOff val="80000"/>
                      </a:schemeClr>
                    </a:solidFill>
                  </a:tcPr>
                </a:tc>
              </a:tr>
              <a:tr h="424206">
                <a:tc>
                  <a:txBody>
                    <a:bodyPr/>
                    <a:lstStyle/>
                    <a:p>
                      <a:pPr marL="263525" indent="-263525" algn="l" fontAlgn="b"/>
                      <a:r>
                        <a:rPr lang="en-US" sz="1800" u="none" strike="noStrike" dirty="0" smtClean="0"/>
                        <a:t>P3 Intergovernmental Coordination and Stakeholder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92 729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17 469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1 112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111 322</a:t>
                      </a:r>
                    </a:p>
                  </a:txBody>
                  <a:tcPr marL="9525" marR="9525" marT="9525" marB="0" anchor="ctr">
                    <a:solidFill>
                      <a:schemeClr val="accent3">
                        <a:lumMod val="20000"/>
                        <a:lumOff val="80000"/>
                      </a:schemeClr>
                    </a:solidFill>
                  </a:tcPr>
                </a:tc>
              </a:tr>
              <a:tr h="563626">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253 983</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163 199</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60</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3 243</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420 485</a:t>
                      </a:r>
                    </a:p>
                  </a:txBody>
                  <a:tcPr marL="9525" marR="9525" marT="9525" marB="0" anchor="ctr">
                    <a:solidFill>
                      <a:schemeClr val="accent3">
                        <a:lumMod val="40000"/>
                        <a:lumOff val="60000"/>
                      </a:schemeClr>
                    </a:solidFill>
                  </a:tcPr>
                </a:tc>
              </a:tr>
              <a:tr h="432048">
                <a:tc>
                  <a:txBody>
                    <a:bodyPr/>
                    <a:lstStyle/>
                    <a:p>
                      <a:pPr algn="l" fontAlgn="b"/>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20000"/>
                        <a:lumOff val="80000"/>
                      </a:schemeClr>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417 182</a:t>
                      </a:r>
                    </a:p>
                  </a:txBody>
                  <a:tcPr marL="9525" marR="9525" marT="9525" marB="0" anchor="ctr">
                    <a:solidFill>
                      <a:schemeClr val="accent3">
                        <a:lumMod val="40000"/>
                        <a:lumOff val="60000"/>
                      </a:schemeClr>
                    </a:solid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solidFill>
                      <a:schemeClr val="accent5">
                        <a:lumMod val="60000"/>
                        <a:lumOff val="40000"/>
                      </a:schemeClr>
                    </a:solidFill>
                  </a:tcPr>
                </a:tc>
                <a:tc gridSpan="3">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solidFill>
                      <a:schemeClr val="accent3">
                        <a:lumMod val="20000"/>
                        <a:lumOff val="80000"/>
                      </a:schemeClr>
                    </a:solid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no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noFill/>
                  </a:tcPr>
                </a:tc>
              </a:tr>
            </a:tbl>
          </a:graphicData>
        </a:graphic>
      </p:graphicFrame>
      <p:sp>
        <p:nvSpPr>
          <p:cNvPr id="13" name="Rectangle 12"/>
          <p:cNvSpPr/>
          <p:nvPr/>
        </p:nvSpPr>
        <p:spPr>
          <a:xfrm>
            <a:off x="94928" y="0"/>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smtClean="0">
                <a:solidFill>
                  <a:prstClr val="white"/>
                </a:solidFill>
                <a:latin typeface="+mj-lt"/>
                <a:ea typeface="+mj-ea"/>
                <a:cs typeface="+mj-cs"/>
              </a:rPr>
              <a:t>6</a:t>
            </a:r>
            <a:r>
              <a:rPr lang="en-US" sz="3200" b="1" dirty="0" smtClean="0">
                <a:solidFill>
                  <a:prstClr val="white"/>
                </a:solidFill>
              </a:rPr>
              <a:t>.        </a:t>
            </a:r>
            <a:r>
              <a:rPr lang="en-US" sz="3200" b="1" dirty="0">
                <a:solidFill>
                  <a:prstClr val="white"/>
                </a:solidFill>
              </a:rPr>
              <a:t>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22</a:t>
            </a:fld>
            <a:endParaRPr lang="en-US" dirty="0">
              <a:solidFill>
                <a:srgbClr val="4F271C">
                  <a:shade val="90000"/>
                </a:srgbClr>
              </a:solidFill>
            </a:endParaRPr>
          </a:p>
        </p:txBody>
      </p:sp>
    </p:spTree>
    <p:extLst>
      <p:ext uri="{BB962C8B-B14F-4D97-AF65-F5344CB8AC3E}">
        <p14:creationId xmlns:p14="http://schemas.microsoft.com/office/powerpoint/2010/main" val="275797595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323528" y="1484784"/>
          <a:ext cx="8397838" cy="3609888"/>
        </p:xfrm>
        <a:graphic>
          <a:graphicData uri="http://schemas.openxmlformats.org/drawingml/2006/table">
            <a:tbl>
              <a:tblPr>
                <a:tableStyleId>{22838BEF-8BB2-4498-84A7-C5851F593DF1}</a:tableStyleId>
              </a:tblPr>
              <a:tblGrid>
                <a:gridCol w="3463901"/>
                <a:gridCol w="1666617"/>
                <a:gridCol w="1619536"/>
                <a:gridCol w="1647784"/>
              </a:tblGrid>
              <a:tr h="321747">
                <a:tc rowSpan="2">
                  <a:txBody>
                    <a:bodyPr/>
                    <a:lstStyle/>
                    <a:p>
                      <a:pPr algn="ctr" fontAlgn="b"/>
                      <a:r>
                        <a:rPr lang="en-US" sz="1800" b="1" i="0" u="none" strike="noStrike" dirty="0" smtClean="0">
                          <a:solidFill>
                            <a:srgbClr val="000000"/>
                          </a:solidFill>
                          <a:latin typeface="+mj-lt"/>
                          <a:cs typeface="Arial" pitchFamily="34" charset="0"/>
                        </a:rPr>
                        <a:t>PROG 1: ADMINISTRATION </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2020/21</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r>
              <a:tr h="321747">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25716">
                <a:tc>
                  <a:txBody>
                    <a:bodyPr/>
                    <a:lstStyle/>
                    <a:p>
                      <a:pPr algn="l" fontAlgn="b"/>
                      <a:r>
                        <a:rPr lang="en-US" sz="1800" u="none" strike="noStrike" dirty="0" smtClean="0"/>
                        <a:t>Departmental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8 174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8 770</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9 386</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24347">
                <a:tc>
                  <a:txBody>
                    <a:bodyPr/>
                    <a:lstStyle/>
                    <a:p>
                      <a:pPr algn="l" fontAlgn="b"/>
                      <a:r>
                        <a:rPr lang="en-US" sz="1800" b="0" i="0" u="none" strike="noStrike" dirty="0" smtClean="0">
                          <a:solidFill>
                            <a:schemeClr val="dk1"/>
                          </a:solidFill>
                          <a:latin typeface="+mn-lt"/>
                          <a:cs typeface="+mn-cs"/>
                        </a:rPr>
                        <a:t>Corporate</a:t>
                      </a:r>
                      <a:r>
                        <a:rPr lang="en-US" sz="1800" b="0" i="0" u="none" strike="noStrike" baseline="0" dirty="0" smtClean="0">
                          <a:solidFill>
                            <a:schemeClr val="dk1"/>
                          </a:solidFill>
                          <a:latin typeface="+mn-lt"/>
                          <a:cs typeface="+mn-cs"/>
                        </a:rPr>
                        <a:t> Services</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54 177</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57 280</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60 441</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50700">
                <a:tc>
                  <a:txBody>
                    <a:bodyPr/>
                    <a:lstStyle/>
                    <a:p>
                      <a:pPr algn="l" fontAlgn="b"/>
                      <a:r>
                        <a:rPr lang="en-US" sz="1800" b="0" i="0" u="none" strike="noStrike" dirty="0" smtClean="0">
                          <a:solidFill>
                            <a:schemeClr val="dk1"/>
                          </a:solidFill>
                          <a:latin typeface="+mn-lt"/>
                          <a:cs typeface="+mn-cs"/>
                        </a:rPr>
                        <a:t>Financial</a:t>
                      </a:r>
                      <a:r>
                        <a:rPr lang="en-US" sz="1800" b="0" i="0" u="none" strike="noStrike" baseline="0" dirty="0" smtClean="0">
                          <a:solidFill>
                            <a:schemeClr val="dk1"/>
                          </a:solidFill>
                          <a:latin typeface="+mn-lt"/>
                          <a:cs typeface="+mn-cs"/>
                        </a:rPr>
                        <a:t> Administration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37 498</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39 634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42 239</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50700">
                <a:tc>
                  <a:txBody>
                    <a:bodyPr/>
                    <a:lstStyle/>
                    <a:p>
                      <a:pPr algn="l" fontAlgn="b"/>
                      <a:r>
                        <a:rPr lang="en-US" sz="1800" b="0" i="0" u="none" strike="noStrike" dirty="0" smtClean="0">
                          <a:solidFill>
                            <a:srgbClr val="000000"/>
                          </a:solidFill>
                          <a:latin typeface="+mj-lt"/>
                          <a:cs typeface="Arial" pitchFamily="34" charset="0"/>
                        </a:rPr>
                        <a:t>Internal Audit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8 638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9 255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9 902</a:t>
                      </a:r>
                    </a:p>
                  </a:txBody>
                  <a:tcPr marL="9525" marR="9525" marT="9525" marB="0" anchor="ctr">
                    <a:solidFill>
                      <a:schemeClr val="accent3">
                        <a:lumMod val="20000"/>
                        <a:lumOff val="80000"/>
                      </a:schemeClr>
                    </a:solidFill>
                  </a:tcPr>
                </a:tc>
              </a:tr>
              <a:tr h="450700">
                <a:tc>
                  <a:txBody>
                    <a:bodyPr/>
                    <a:lstStyle/>
                    <a:p>
                      <a:pPr algn="l" fontAlgn="b"/>
                      <a:r>
                        <a:rPr lang="en-US" sz="1800" b="0" i="0" u="none" strike="noStrike" dirty="0" smtClean="0">
                          <a:solidFill>
                            <a:srgbClr val="000000"/>
                          </a:solidFill>
                          <a:latin typeface="+mj-lt"/>
                          <a:cs typeface="Arial" pitchFamily="34" charset="0"/>
                        </a:rPr>
                        <a:t>Office Accommodation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55 670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56 942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60 479</a:t>
                      </a:r>
                    </a:p>
                  </a:txBody>
                  <a:tcPr marL="9525" marR="9525" marT="9525" marB="0" anchor="ctr">
                    <a:solidFill>
                      <a:schemeClr val="accent3">
                        <a:lumMod val="20000"/>
                        <a:lumOff val="80000"/>
                      </a:schemeClr>
                    </a:solidFill>
                  </a:tcPr>
                </a:tc>
              </a:tr>
              <a:tr h="76423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solidFill>
                            <a:schemeClr val="tx1"/>
                          </a:solidFill>
                        </a:rPr>
                        <a:t>164 157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171 881</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182 447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288962" y="7466"/>
            <a:ext cx="8397838"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23</a:t>
            </a:fld>
            <a:endParaRPr lang="en-US" dirty="0">
              <a:solidFill>
                <a:srgbClr val="4F271C">
                  <a:shade val="90000"/>
                </a:srgbClr>
              </a:solidFill>
            </a:endParaRPr>
          </a:p>
        </p:txBody>
      </p:sp>
    </p:spTree>
    <p:extLst>
      <p:ext uri="{BB962C8B-B14F-4D97-AF65-F5344CB8AC3E}">
        <p14:creationId xmlns:p14="http://schemas.microsoft.com/office/powerpoint/2010/main" val="7017393"/>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50234" y="1573744"/>
          <a:ext cx="8738648" cy="4321601"/>
        </p:xfrm>
        <a:graphic>
          <a:graphicData uri="http://schemas.openxmlformats.org/drawingml/2006/table">
            <a:tbl>
              <a:tblPr>
                <a:tableStyleId>{22838BEF-8BB2-4498-84A7-C5851F593DF1}</a:tableStyleId>
              </a:tblPr>
              <a:tblGrid>
                <a:gridCol w="2733773"/>
                <a:gridCol w="1404595"/>
                <a:gridCol w="1131216"/>
                <a:gridCol w="1272619"/>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1: ADMINISTRATION </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47302">
                <a:tc>
                  <a:txBody>
                    <a:bodyPr/>
                    <a:lstStyle/>
                    <a:p>
                      <a:pPr algn="l" fontAlgn="b"/>
                      <a:r>
                        <a:rPr lang="en-US" sz="1800" b="0" i="0" u="none" strike="noStrike" dirty="0" smtClean="0">
                          <a:solidFill>
                            <a:schemeClr val="dk1"/>
                          </a:solidFill>
                          <a:latin typeface="+mn-lt"/>
                          <a:cs typeface="+mn-cs"/>
                        </a:rPr>
                        <a:t>Departmental</a:t>
                      </a:r>
                      <a:r>
                        <a:rPr lang="en-US" sz="1800" b="0" i="0" u="none" strike="noStrike" baseline="0" dirty="0" smtClean="0">
                          <a:solidFill>
                            <a:schemeClr val="dk1"/>
                          </a:solidFill>
                          <a:latin typeface="+mn-lt"/>
                          <a:cs typeface="+mn-cs"/>
                        </a:rPr>
                        <a:t>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7 257</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917</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8 174</a:t>
                      </a:r>
                    </a:p>
                  </a:txBody>
                  <a:tcPr marL="9525" marR="9525" marT="9525" marB="0" anchor="ctr">
                    <a:solidFill>
                      <a:schemeClr val="accent3">
                        <a:lumMod val="20000"/>
                        <a:lumOff val="80000"/>
                      </a:schemeClr>
                    </a:solidFill>
                  </a:tcPr>
                </a:tc>
              </a:tr>
              <a:tr h="414779">
                <a:tc>
                  <a:txBody>
                    <a:bodyPr/>
                    <a:lstStyle/>
                    <a:p>
                      <a:pPr algn="l" fontAlgn="b"/>
                      <a:r>
                        <a:rPr lang="en-US" sz="1800" u="none" strike="noStrike" dirty="0" smtClean="0"/>
                        <a:t>Corporate Services</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33 641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20 205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331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54 177</a:t>
                      </a:r>
                    </a:p>
                  </a:txBody>
                  <a:tcPr marL="9525" marR="9525" marT="9525" marB="0" anchor="ctr">
                    <a:solidFill>
                      <a:schemeClr val="accent3">
                        <a:lumMod val="20000"/>
                        <a:lumOff val="80000"/>
                      </a:schemeClr>
                    </a:solidFill>
                  </a:tcPr>
                </a:tc>
              </a:tr>
              <a:tr h="424206">
                <a:tc>
                  <a:txBody>
                    <a:bodyPr/>
                    <a:lstStyle/>
                    <a:p>
                      <a:pPr algn="l" fontAlgn="b"/>
                      <a:r>
                        <a:rPr lang="en-US" sz="1800" u="none" strike="noStrike" dirty="0" smtClean="0"/>
                        <a:t>Financial Administration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27 925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9 171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48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354</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37 498</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rgbClr val="000000"/>
                          </a:solidFill>
                          <a:latin typeface="+mj-lt"/>
                          <a:cs typeface="Arial" pitchFamily="34" charset="0"/>
                        </a:rPr>
                        <a:t>Internal Audit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5 650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2 928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8 638</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rgbClr val="000000"/>
                          </a:solidFill>
                          <a:latin typeface="+mj-lt"/>
                          <a:cs typeface="Arial" pitchFamily="34" charset="0"/>
                        </a:rPr>
                        <a:t>Office Accommodation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55 670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55 670</a:t>
                      </a: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74 473</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88 891</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48</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745</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164 157</a:t>
                      </a: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250234" y="0"/>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24</a:t>
            </a:fld>
            <a:endParaRPr lang="en-US" dirty="0">
              <a:solidFill>
                <a:srgbClr val="4F271C">
                  <a:shade val="90000"/>
                </a:srgbClr>
              </a:solidFill>
            </a:endParaRPr>
          </a:p>
        </p:txBody>
      </p:sp>
    </p:spTree>
    <p:extLst>
      <p:ext uri="{BB962C8B-B14F-4D97-AF65-F5344CB8AC3E}">
        <p14:creationId xmlns:p14="http://schemas.microsoft.com/office/powerpoint/2010/main" val="4205704015"/>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315175" y="1484784"/>
          <a:ext cx="8407555" cy="3039556"/>
        </p:xfrm>
        <a:graphic>
          <a:graphicData uri="http://schemas.openxmlformats.org/drawingml/2006/table">
            <a:tbl>
              <a:tblPr>
                <a:tableStyleId>{22838BEF-8BB2-4498-84A7-C5851F593DF1}</a:tableStyleId>
              </a:tblPr>
              <a:tblGrid>
                <a:gridCol w="3467909"/>
                <a:gridCol w="1668545"/>
                <a:gridCol w="1621410"/>
                <a:gridCol w="1649691"/>
              </a:tblGrid>
              <a:tr h="309563">
                <a:tc rowSpan="2">
                  <a:txBody>
                    <a:bodyPr/>
                    <a:lstStyle/>
                    <a:p>
                      <a:pPr algn="ctr" fontAlgn="b"/>
                      <a:r>
                        <a:rPr lang="en-US" sz="1800" b="1" i="0" u="none" strike="noStrike" dirty="0" smtClean="0">
                          <a:solidFill>
                            <a:srgbClr val="000000"/>
                          </a:solidFill>
                          <a:latin typeface="+mj-lt"/>
                          <a:cs typeface="Arial" pitchFamily="34" charset="0"/>
                        </a:rPr>
                        <a:t>PROG 2: CONTENT PROCESSING AND DISSEMINATION </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2020/21</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09595">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3 846</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4 084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4 378</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08278">
                <a:tc>
                  <a:txBody>
                    <a:bodyPr/>
                    <a:lstStyle/>
                    <a:p>
                      <a:pPr algn="l" fontAlgn="b"/>
                      <a:r>
                        <a:rPr lang="en-US" sz="1800" b="0" i="0" u="none" strike="noStrike" dirty="0" smtClean="0">
                          <a:solidFill>
                            <a:schemeClr val="dk1"/>
                          </a:solidFill>
                          <a:latin typeface="+mn-lt"/>
                          <a:cs typeface="+mn-cs"/>
                        </a:rPr>
                        <a:t>Policy</a:t>
                      </a:r>
                      <a:r>
                        <a:rPr lang="en-US" sz="1800" b="0" i="0" u="none" strike="noStrike" baseline="0" dirty="0" smtClean="0">
                          <a:solidFill>
                            <a:schemeClr val="dk1"/>
                          </a:solidFill>
                          <a:latin typeface="+mn-lt"/>
                          <a:cs typeface="+mn-cs"/>
                        </a:rPr>
                        <a:t> and Research</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36 254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38 325</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41 085</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33633">
                <a:tc>
                  <a:txBody>
                    <a:bodyPr/>
                    <a:lstStyle/>
                    <a:p>
                      <a:pPr algn="l" fontAlgn="b"/>
                      <a:r>
                        <a:rPr lang="en-US" sz="1800" b="0" i="0" u="none" strike="noStrike" dirty="0" smtClean="0">
                          <a:solidFill>
                            <a:schemeClr val="dk1"/>
                          </a:solidFill>
                          <a:latin typeface="+mn-lt"/>
                          <a:cs typeface="+mn-cs"/>
                        </a:rPr>
                        <a:t>Products</a:t>
                      </a:r>
                      <a:r>
                        <a:rPr lang="en-US" sz="1800" b="0" i="0" u="none" strike="noStrike" baseline="0" dirty="0" smtClean="0">
                          <a:solidFill>
                            <a:schemeClr val="dk1"/>
                          </a:solidFill>
                          <a:latin typeface="+mn-lt"/>
                          <a:cs typeface="+mn-cs"/>
                        </a:rPr>
                        <a:t> and Platforms</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50 464</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52 482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56 555</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33633">
                <a:tc>
                  <a:txBody>
                    <a:bodyPr/>
                    <a:lstStyle/>
                    <a:p>
                      <a:pPr algn="l" fontAlgn="b"/>
                      <a:r>
                        <a:rPr lang="en-US" sz="1800" b="0" i="0" u="none" strike="noStrike" dirty="0" smtClean="0">
                          <a:solidFill>
                            <a:srgbClr val="000000"/>
                          </a:solidFill>
                          <a:latin typeface="+mj-lt"/>
                          <a:cs typeface="Arial" pitchFamily="34" charset="0"/>
                        </a:rPr>
                        <a:t>Communication</a:t>
                      </a:r>
                      <a:r>
                        <a:rPr lang="en-US" sz="1800" b="0" i="0" u="none" strike="noStrike" baseline="0" dirty="0" smtClean="0">
                          <a:solidFill>
                            <a:srgbClr val="000000"/>
                          </a:solidFill>
                          <a:latin typeface="+mj-lt"/>
                          <a:cs typeface="Arial" pitchFamily="34" charset="0"/>
                        </a:rPr>
                        <a:t> Service Agency</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54 442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57 591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60 920</a:t>
                      </a: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solidFill>
                            <a:schemeClr val="tx1"/>
                          </a:solidFill>
                        </a:rPr>
                        <a:t>145 006</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152 482</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162 938</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498420" y="276392"/>
            <a:ext cx="8041064"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25</a:t>
            </a:fld>
            <a:endParaRPr lang="en-US" dirty="0">
              <a:solidFill>
                <a:srgbClr val="4F271C">
                  <a:shade val="90000"/>
                </a:srgbClr>
              </a:solidFill>
            </a:endParaRPr>
          </a:p>
        </p:txBody>
      </p:sp>
    </p:spTree>
    <p:extLst>
      <p:ext uri="{BB962C8B-B14F-4D97-AF65-F5344CB8AC3E}">
        <p14:creationId xmlns:p14="http://schemas.microsoft.com/office/powerpoint/2010/main" val="3009651320"/>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90205" y="1412776"/>
          <a:ext cx="8738648" cy="4031354"/>
        </p:xfrm>
        <a:graphic>
          <a:graphicData uri="http://schemas.openxmlformats.org/drawingml/2006/table">
            <a:tbl>
              <a:tblPr>
                <a:tableStyleId>{22838BEF-8BB2-4498-84A7-C5851F593DF1}</a:tableStyleId>
              </a:tblPr>
              <a:tblGrid>
                <a:gridCol w="2733773"/>
                <a:gridCol w="1404595"/>
                <a:gridCol w="1131216"/>
                <a:gridCol w="1272619"/>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2: CONTENT PROCESSING AND DISSEMINATION </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47302">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3 479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327</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40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3 846</a:t>
                      </a:r>
                    </a:p>
                  </a:txBody>
                  <a:tcPr marL="9525" marR="9525" marT="9525" marB="0" anchor="ctr">
                    <a:solidFill>
                      <a:schemeClr val="accent3">
                        <a:lumMod val="20000"/>
                        <a:lumOff val="80000"/>
                      </a:schemeClr>
                    </a:solidFill>
                  </a:tcPr>
                </a:tc>
              </a:tr>
              <a:tr h="414779">
                <a:tc>
                  <a:txBody>
                    <a:bodyPr/>
                    <a:lstStyle/>
                    <a:p>
                      <a:pPr algn="l" fontAlgn="b"/>
                      <a:r>
                        <a:rPr lang="en-US" sz="1800" b="0" i="0" u="none" strike="noStrike" dirty="0" smtClean="0">
                          <a:solidFill>
                            <a:schemeClr val="dk1"/>
                          </a:solidFill>
                          <a:latin typeface="+mn-lt"/>
                          <a:cs typeface="+mn-cs"/>
                        </a:rPr>
                        <a:t>Policy</a:t>
                      </a:r>
                      <a:r>
                        <a:rPr lang="en-US" sz="1800" b="0" i="0" u="none" strike="noStrike" baseline="0" dirty="0" smtClean="0">
                          <a:solidFill>
                            <a:schemeClr val="dk1"/>
                          </a:solidFill>
                          <a:latin typeface="+mn-lt"/>
                          <a:cs typeface="+mn-cs"/>
                        </a:rPr>
                        <a:t> and Research</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27 825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7 889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540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36 254</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chemeClr val="dk1"/>
                          </a:solidFill>
                          <a:latin typeface="+mn-lt"/>
                          <a:cs typeface="+mn-cs"/>
                        </a:rPr>
                        <a:t>Products</a:t>
                      </a:r>
                      <a:r>
                        <a:rPr lang="en-US" sz="1800" b="0" i="0" u="none" strike="noStrike" baseline="0" dirty="0" smtClean="0">
                          <a:solidFill>
                            <a:schemeClr val="dk1"/>
                          </a:solidFill>
                          <a:latin typeface="+mn-lt"/>
                          <a:cs typeface="+mn-cs"/>
                        </a:rPr>
                        <a:t> and Platforms</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24 906</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25 341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217</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50 464</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rgbClr val="000000"/>
                          </a:solidFill>
                          <a:latin typeface="+mj-lt"/>
                          <a:cs typeface="Arial" pitchFamily="34" charset="0"/>
                        </a:rPr>
                        <a:t>Communication</a:t>
                      </a:r>
                      <a:r>
                        <a:rPr lang="en-US" sz="1800" b="0" i="0" u="none" strike="noStrike" baseline="0" dirty="0" smtClean="0">
                          <a:solidFill>
                            <a:srgbClr val="000000"/>
                          </a:solidFill>
                          <a:latin typeface="+mj-lt"/>
                          <a:cs typeface="Arial" pitchFamily="34" charset="0"/>
                        </a:rPr>
                        <a:t> Service Agency</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30 571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23 282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589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54 442</a:t>
                      </a: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86 781</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56 839</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1 386</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145 006</a:t>
                      </a: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286832" y="85259"/>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26</a:t>
            </a:fld>
            <a:endParaRPr lang="en-US" dirty="0">
              <a:solidFill>
                <a:srgbClr val="4F271C">
                  <a:shade val="90000"/>
                </a:srgbClr>
              </a:solidFill>
            </a:endParaRPr>
          </a:p>
        </p:txBody>
      </p:sp>
    </p:spTree>
    <p:extLst>
      <p:ext uri="{BB962C8B-B14F-4D97-AF65-F5344CB8AC3E}">
        <p14:creationId xmlns:p14="http://schemas.microsoft.com/office/powerpoint/2010/main" val="3981418792"/>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94884" y="1844824"/>
          <a:ext cx="8407555" cy="3686548"/>
        </p:xfrm>
        <a:graphic>
          <a:graphicData uri="http://schemas.openxmlformats.org/drawingml/2006/table">
            <a:tbl>
              <a:tblPr>
                <a:tableStyleId>{22838BEF-8BB2-4498-84A7-C5851F593DF1}</a:tableStyleId>
              </a:tblPr>
              <a:tblGrid>
                <a:gridCol w="3467909"/>
                <a:gridCol w="1668545"/>
                <a:gridCol w="1621410"/>
                <a:gridCol w="1649691"/>
              </a:tblGrid>
              <a:tr h="309563">
                <a:tc rowSpan="2">
                  <a:txBody>
                    <a:bodyPr/>
                    <a:lstStyle/>
                    <a:p>
                      <a:pPr algn="ctr" fontAlgn="b"/>
                      <a:r>
                        <a:rPr lang="en-US" sz="1800" b="1" i="0" u="none" strike="noStrike" dirty="0" smtClean="0">
                          <a:solidFill>
                            <a:srgbClr val="000000"/>
                          </a:solidFill>
                          <a:latin typeface="+mj-lt"/>
                          <a:cs typeface="Arial" pitchFamily="34" charset="0"/>
                        </a:rPr>
                        <a:t>PROG 3: INTERGOVERNMENTAL COORDINATION  AND STAKEHOLDER MANAGEMENT</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2020/21</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solidFill>
                      <a:schemeClr val="accent3">
                        <a:lumMod val="20000"/>
                        <a:lumOff val="80000"/>
                      </a:schemeClr>
                    </a:solidFill>
                  </a:tcPr>
                </a:tc>
              </a:tr>
              <a:tr h="409595">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2 958</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3 211</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3 475</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08278">
                <a:tc>
                  <a:txBody>
                    <a:bodyPr/>
                    <a:lstStyle/>
                    <a:p>
                      <a:pPr algn="l" fontAlgn="b"/>
                      <a:r>
                        <a:rPr lang="en-US" sz="1800" b="0" i="0" u="none" strike="noStrike" dirty="0" smtClean="0">
                          <a:solidFill>
                            <a:schemeClr val="dk1"/>
                          </a:solidFill>
                          <a:latin typeface="+mn-lt"/>
                          <a:cs typeface="+mn-cs"/>
                        </a:rPr>
                        <a:t>Provincial</a:t>
                      </a:r>
                      <a:r>
                        <a:rPr lang="en-US" sz="1800" b="0" i="0" u="none" strike="noStrike" baseline="0" dirty="0" smtClean="0">
                          <a:solidFill>
                            <a:schemeClr val="dk1"/>
                          </a:solidFill>
                          <a:latin typeface="+mn-lt"/>
                          <a:cs typeface="+mn-cs"/>
                        </a:rPr>
                        <a:t> and Local Liaison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n-lt"/>
                          <a:cs typeface="+mn-cs"/>
                        </a:rPr>
                        <a:t>78 621</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81 786</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87 801</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33633">
                <a:tc>
                  <a:txBody>
                    <a:bodyPr/>
                    <a:lstStyle/>
                    <a:p>
                      <a:pPr algn="l" fontAlgn="b"/>
                      <a:r>
                        <a:rPr lang="en-US" sz="1800" b="0" i="0" u="none" strike="noStrike" dirty="0" smtClean="0">
                          <a:solidFill>
                            <a:schemeClr val="dk1"/>
                          </a:solidFill>
                          <a:latin typeface="+mn-lt"/>
                          <a:cs typeface="+mn-cs"/>
                        </a:rPr>
                        <a:t>Media</a:t>
                      </a:r>
                      <a:r>
                        <a:rPr lang="en-US" sz="1800" b="0" i="0" u="none" strike="noStrike" baseline="0" dirty="0" smtClean="0">
                          <a:solidFill>
                            <a:schemeClr val="dk1"/>
                          </a:solidFill>
                          <a:latin typeface="+mn-lt"/>
                          <a:cs typeface="+mn-cs"/>
                        </a:rPr>
                        <a:t> Engagement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13 295</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14 633</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solidFill>
                            <a:schemeClr val="tx1"/>
                          </a:solidFill>
                        </a:rPr>
                        <a:t>15 802</a:t>
                      </a:r>
                      <a:endParaRPr lang="en-US" sz="1800" b="0" i="0" u="none" strike="noStrike" dirty="0" smtClean="0">
                        <a:solidFill>
                          <a:schemeClr val="tx1"/>
                        </a:solidFill>
                        <a:latin typeface="+mj-lt"/>
                        <a:cs typeface="Arial" pitchFamily="34" charset="0"/>
                      </a:endParaRPr>
                    </a:p>
                  </a:txBody>
                  <a:tcPr marL="9525" marR="9525" marT="9525" marB="0" anchor="ctr">
                    <a:solidFill>
                      <a:schemeClr val="accent3">
                        <a:lumMod val="20000"/>
                        <a:lumOff val="80000"/>
                      </a:schemeClr>
                    </a:solidFill>
                  </a:tcPr>
                </a:tc>
              </a:tr>
              <a:tr h="433633">
                <a:tc>
                  <a:txBody>
                    <a:bodyPr/>
                    <a:lstStyle/>
                    <a:p>
                      <a:pPr algn="l" fontAlgn="b"/>
                      <a:r>
                        <a:rPr lang="en-US" sz="1800" b="0" i="0" u="none" strike="noStrike" dirty="0" smtClean="0">
                          <a:solidFill>
                            <a:srgbClr val="000000"/>
                          </a:solidFill>
                          <a:latin typeface="+mj-lt"/>
                          <a:cs typeface="Arial" pitchFamily="34" charset="0"/>
                        </a:rPr>
                        <a:t>Cluster</a:t>
                      </a:r>
                      <a:r>
                        <a:rPr lang="en-US" sz="1800" b="0" i="0" u="none" strike="noStrike" baseline="0" dirty="0" smtClean="0">
                          <a:solidFill>
                            <a:srgbClr val="000000"/>
                          </a:solidFill>
                          <a:latin typeface="+mj-lt"/>
                          <a:cs typeface="Arial" pitchFamily="34" charset="0"/>
                        </a:rPr>
                        <a:t> Supervision (HD, SP, GA)</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8 685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9 325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10 021</a:t>
                      </a:r>
                    </a:p>
                  </a:txBody>
                  <a:tcPr marL="9525" marR="9525" marT="9525" marB="0" anchor="ctr">
                    <a:solidFill>
                      <a:schemeClr val="accent3">
                        <a:lumMod val="20000"/>
                        <a:lumOff val="80000"/>
                      </a:schemeClr>
                    </a:solidFill>
                  </a:tcPr>
                </a:tc>
              </a:tr>
              <a:tr h="433633">
                <a:tc>
                  <a:txBody>
                    <a:bodyPr/>
                    <a:lstStyle/>
                    <a:p>
                      <a:pPr algn="l" fontAlgn="b"/>
                      <a:r>
                        <a:rPr lang="en-US" sz="1800" b="0" i="0" u="none" strike="noStrike" dirty="0" smtClean="0">
                          <a:solidFill>
                            <a:srgbClr val="000000"/>
                          </a:solidFill>
                          <a:latin typeface="+mj-lt"/>
                          <a:cs typeface="Arial" pitchFamily="34" charset="0"/>
                        </a:rPr>
                        <a:t>Cluster Supervision (EI, JI)</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7 763</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8 365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8 958</a:t>
                      </a: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solidFill>
                            <a:schemeClr val="tx1"/>
                          </a:solidFill>
                        </a:rPr>
                        <a:t>111 322</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117 320</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rPr>
                        <a:t>126 057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350652" y="116632"/>
            <a:ext cx="83632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27</a:t>
            </a:fld>
            <a:endParaRPr lang="en-US" dirty="0">
              <a:solidFill>
                <a:srgbClr val="4F271C">
                  <a:shade val="90000"/>
                </a:srgbClr>
              </a:solidFill>
            </a:endParaRPr>
          </a:p>
        </p:txBody>
      </p:sp>
    </p:spTree>
    <p:extLst>
      <p:ext uri="{BB962C8B-B14F-4D97-AF65-F5344CB8AC3E}">
        <p14:creationId xmlns:p14="http://schemas.microsoft.com/office/powerpoint/2010/main" val="3068178258"/>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31976" y="1501736"/>
          <a:ext cx="8823490" cy="4321601"/>
        </p:xfrm>
        <a:graphic>
          <a:graphicData uri="http://schemas.openxmlformats.org/drawingml/2006/table">
            <a:tbl>
              <a:tblPr>
                <a:tableStyleId>{22838BEF-8BB2-4498-84A7-C5851F593DF1}</a:tableStyleId>
              </a:tblPr>
              <a:tblGrid>
                <a:gridCol w="3054284"/>
                <a:gridCol w="1508288"/>
                <a:gridCol w="914400"/>
                <a:gridCol w="1150073"/>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3: INTERGOVERNMENTAL</a:t>
                      </a:r>
                      <a:r>
                        <a:rPr lang="en-US" sz="1800" b="1" i="0" u="none" strike="noStrike" baseline="0" dirty="0" smtClean="0">
                          <a:solidFill>
                            <a:srgbClr val="000000"/>
                          </a:solidFill>
                          <a:latin typeface="+mj-lt"/>
                          <a:cs typeface="Arial" pitchFamily="34" charset="0"/>
                        </a:rPr>
                        <a:t> COORDINATION AND STAKEHOLDER MANAGEMENT</a:t>
                      </a:r>
                      <a:r>
                        <a:rPr lang="en-US" sz="1800" b="1" i="0" u="none" strike="noStrike" dirty="0" smtClean="0">
                          <a:solidFill>
                            <a:srgbClr val="000000"/>
                          </a:solidFill>
                          <a:latin typeface="+mj-lt"/>
                          <a:cs typeface="Arial" pitchFamily="34" charset="0"/>
                        </a:rPr>
                        <a:t> </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447302">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2 664</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294</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2 958</a:t>
                      </a:r>
                    </a:p>
                  </a:txBody>
                  <a:tcPr marL="9525" marR="9525" marT="9525" marB="0" anchor="ctr">
                    <a:solidFill>
                      <a:schemeClr val="accent3">
                        <a:lumMod val="20000"/>
                        <a:lumOff val="80000"/>
                      </a:schemeClr>
                    </a:solidFill>
                  </a:tcPr>
                </a:tc>
              </a:tr>
              <a:tr h="414779">
                <a:tc>
                  <a:txBody>
                    <a:bodyPr/>
                    <a:lstStyle/>
                    <a:p>
                      <a:pPr algn="l" fontAlgn="b"/>
                      <a:r>
                        <a:rPr lang="en-US" sz="1800" b="0" i="0" u="none" strike="noStrike" dirty="0" smtClean="0">
                          <a:solidFill>
                            <a:schemeClr val="dk1"/>
                          </a:solidFill>
                          <a:latin typeface="+mn-lt"/>
                          <a:cs typeface="+mn-cs"/>
                        </a:rPr>
                        <a:t>Provincial</a:t>
                      </a:r>
                      <a:r>
                        <a:rPr lang="en-US" sz="1800" b="0" i="0" u="none" strike="noStrike" baseline="0" dirty="0" smtClean="0">
                          <a:solidFill>
                            <a:schemeClr val="dk1"/>
                          </a:solidFill>
                          <a:latin typeface="+mn-lt"/>
                          <a:cs typeface="+mn-cs"/>
                        </a:rPr>
                        <a:t> and Local Liaison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63 884</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13 645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1 082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78 621</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chemeClr val="dk1"/>
                          </a:solidFill>
                          <a:latin typeface="+mn-lt"/>
                          <a:cs typeface="+mn-cs"/>
                        </a:rPr>
                        <a:t>Media</a:t>
                      </a:r>
                      <a:r>
                        <a:rPr lang="en-US" sz="1800" b="0" i="0" u="none" strike="noStrike" baseline="0" dirty="0" smtClean="0">
                          <a:solidFill>
                            <a:schemeClr val="dk1"/>
                          </a:solidFill>
                          <a:latin typeface="+mn-lt"/>
                          <a:cs typeface="+mn-cs"/>
                        </a:rPr>
                        <a:t> Engagement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11 093</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2 170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30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13 295</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rgbClr val="000000"/>
                          </a:solidFill>
                          <a:latin typeface="+mj-lt"/>
                          <a:cs typeface="Arial" pitchFamily="34" charset="0"/>
                        </a:rPr>
                        <a:t>Cluster</a:t>
                      </a:r>
                      <a:r>
                        <a:rPr lang="en-US" sz="1800" b="0" i="0" u="none" strike="noStrike" baseline="0" dirty="0" smtClean="0">
                          <a:solidFill>
                            <a:srgbClr val="000000"/>
                          </a:solidFill>
                          <a:latin typeface="+mj-lt"/>
                          <a:cs typeface="Arial" pitchFamily="34" charset="0"/>
                        </a:rPr>
                        <a:t> Supervision (HD, SP, GA)</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8 005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680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8 685</a:t>
                      </a:r>
                    </a:p>
                  </a:txBody>
                  <a:tcPr marL="9525" marR="9525" marT="9525" marB="0" anchor="ctr">
                    <a:solidFill>
                      <a:schemeClr val="accent3">
                        <a:lumMod val="20000"/>
                        <a:lumOff val="80000"/>
                      </a:schemeClr>
                    </a:solidFill>
                  </a:tcPr>
                </a:tc>
              </a:tr>
              <a:tr h="424206">
                <a:tc>
                  <a:txBody>
                    <a:bodyPr/>
                    <a:lstStyle/>
                    <a:p>
                      <a:pPr algn="l" fontAlgn="b"/>
                      <a:r>
                        <a:rPr lang="en-US" sz="1800" b="0" i="0" u="none" strike="noStrike" dirty="0" smtClean="0">
                          <a:solidFill>
                            <a:srgbClr val="000000"/>
                          </a:solidFill>
                          <a:latin typeface="+mj-lt"/>
                          <a:cs typeface="Arial" pitchFamily="34" charset="0"/>
                        </a:rPr>
                        <a:t>Cluster Supervision (EI, JI)</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7 083</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680</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7 763</a:t>
                      </a:r>
                    </a:p>
                  </a:txBody>
                  <a:tcPr marL="9525" marR="9525" marT="9525" marB="0" anchor="ctr">
                    <a:solidFill>
                      <a:schemeClr val="accent3">
                        <a:lumMod val="20000"/>
                        <a:lumOff val="80000"/>
                      </a:schemeClr>
                    </a:solidFill>
                  </a:tcP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92 729</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17 469</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12</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1 112</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111 322</a:t>
                      </a:r>
                    </a:p>
                  </a:txBody>
                  <a:tcPr marL="9525" marR="9525" marT="9525" marB="0" anchor="ctr">
                    <a:solidFill>
                      <a:schemeClr val="accent3">
                        <a:lumMod val="40000"/>
                        <a:lumOff val="60000"/>
                      </a:schemeClr>
                    </a:solidFill>
                  </a:tcPr>
                </a:tc>
              </a:tr>
            </a:tbl>
          </a:graphicData>
        </a:graphic>
      </p:graphicFrame>
      <p:sp>
        <p:nvSpPr>
          <p:cNvPr id="13" name="Rectangle 12"/>
          <p:cNvSpPr/>
          <p:nvPr/>
        </p:nvSpPr>
        <p:spPr>
          <a:xfrm>
            <a:off x="131976" y="188640"/>
            <a:ext cx="8823490"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lvl="0" algn="ctr" defTabSz="895350">
              <a:spcBef>
                <a:spcPct val="20000"/>
              </a:spcBef>
            </a:pPr>
            <a:r>
              <a:rPr lang="en-US" sz="3200" b="1" dirty="0">
                <a:solidFill>
                  <a:prstClr val="white"/>
                </a:solidFill>
              </a:rPr>
              <a:t>6.        2018/21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28</a:t>
            </a:fld>
            <a:endParaRPr lang="en-US" dirty="0">
              <a:solidFill>
                <a:srgbClr val="4F271C">
                  <a:shade val="90000"/>
                </a:srgbClr>
              </a:solidFill>
            </a:endParaRPr>
          </a:p>
        </p:txBody>
      </p:sp>
    </p:spTree>
    <p:extLst>
      <p:ext uri="{BB962C8B-B14F-4D97-AF65-F5344CB8AC3E}">
        <p14:creationId xmlns:p14="http://schemas.microsoft.com/office/powerpoint/2010/main" val="3554883144"/>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79510" y="2564904"/>
          <a:ext cx="8703947" cy="3884245"/>
        </p:xfrm>
        <a:graphic>
          <a:graphicData uri="http://schemas.openxmlformats.org/drawingml/2006/table">
            <a:tbl>
              <a:tblPr>
                <a:tableStyleId>{22838BEF-8BB2-4498-84A7-C5851F593DF1}</a:tableStyleId>
              </a:tblPr>
              <a:tblGrid>
                <a:gridCol w="2699071"/>
                <a:gridCol w="1404595"/>
                <a:gridCol w="1131216"/>
                <a:gridCol w="1272620"/>
                <a:gridCol w="1206630"/>
                <a:gridCol w="989815"/>
              </a:tblGrid>
              <a:tr h="309563">
                <a:tc rowSpan="3">
                  <a:txBody>
                    <a:bodyPr/>
                    <a:lstStyle/>
                    <a:p>
                      <a:pPr algn="ctr" fontAlgn="b"/>
                      <a:r>
                        <a:rPr lang="en-US" sz="1800" b="1" i="0" u="none" strike="noStrike" dirty="0" smtClean="0">
                          <a:solidFill>
                            <a:srgbClr val="000000"/>
                          </a:solidFill>
                          <a:latin typeface="+mj-lt"/>
                          <a:cs typeface="Arial" pitchFamily="34" charset="0"/>
                        </a:rPr>
                        <a:t>GCIS CONSOLIDATED</a:t>
                      </a:r>
                      <a:endParaRPr lang="en-US" sz="1800" b="1"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dirty="0" smtClean="0">
                          <a:solidFill>
                            <a:schemeClr val="tx1"/>
                          </a:solidFill>
                          <a:latin typeface="+mj-lt"/>
                          <a:ea typeface="+mn-ea"/>
                          <a:cs typeface="+mn-cs"/>
                        </a:rPr>
                        <a:t>2018/19</a:t>
                      </a:r>
                    </a:p>
                  </a:txBody>
                  <a:tcPr marL="9525" marR="9525" marT="9525" marB="0" anchor="b">
                    <a:solidFill>
                      <a:schemeClr val="accent3">
                        <a:lumMod val="20000"/>
                        <a:lumOff val="8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09563">
                <a:tc vMerge="1">
                  <a:txBody>
                    <a:bodyPr/>
                    <a:lstStyle/>
                    <a:p>
                      <a:pPr algn="ctr" fontAlgn="b"/>
                      <a:endParaRPr lang="en-US" sz="1800" b="1" i="0" u="none" strike="noStrike" dirty="0">
                        <a:solidFill>
                          <a:srgbClr val="000000"/>
                        </a:solidFill>
                        <a:latin typeface="+mj-lt"/>
                        <a:cs typeface="Arial" pitchFamily="34" charset="0"/>
                      </a:endParaRPr>
                    </a:p>
                  </a:txBody>
                  <a:tcPr marL="9525" marR="9525" marT="9525" marB="0" anchor="ct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dirty="0" smtClean="0">
                          <a:solidFill>
                            <a:schemeClr val="tx1"/>
                          </a:solidFill>
                          <a:latin typeface="+mj-lt"/>
                          <a:ea typeface="+mn-ea"/>
                          <a:cs typeface="+mn-cs"/>
                        </a:rPr>
                        <a:t>CURRENT</a:t>
                      </a:r>
                    </a:p>
                  </a:txBody>
                  <a:tcPr marL="9525" marR="9525" marT="9525" marB="0" anchor="ctr">
                    <a:solidFill>
                      <a:schemeClr val="accent3">
                        <a:lumMod val="20000"/>
                        <a:lumOff val="80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solidFill>
                      <a:schemeClr val="accent1">
                        <a:lumMod val="40000"/>
                        <a:lumOff val="60000"/>
                      </a:schemeClr>
                    </a:solidFill>
                  </a:tcP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1">
                        <a:lumMod val="40000"/>
                        <a:lumOff val="6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solidFill>
                      <a:schemeClr val="accent3">
                        <a:lumMod val="20000"/>
                        <a:lumOff val="80000"/>
                      </a:schemeClr>
                    </a:solidFill>
                  </a:tcPr>
                </a:tc>
              </a:tr>
              <a:tr h="385354">
                <a:tc>
                  <a:txBody>
                    <a:bodyPr/>
                    <a:lstStyle/>
                    <a:p>
                      <a:pPr algn="l" fontAlgn="b"/>
                      <a:r>
                        <a:rPr lang="en-US" sz="1800" b="0" i="0" u="none" strike="noStrike" dirty="0" smtClean="0">
                          <a:solidFill>
                            <a:schemeClr val="dk1"/>
                          </a:solidFill>
                          <a:latin typeface="+mn-lt"/>
                          <a:cs typeface="+mn-cs"/>
                        </a:rPr>
                        <a:t>P1 Administration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74 473</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86 759</a:t>
                      </a:r>
                    </a:p>
                  </a:txBody>
                  <a:tcPr marL="9525" marR="9525" marT="9525" marB="0" anchor="ctr">
                    <a:solidFill>
                      <a:schemeClr val="accent1">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48</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745</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162 025</a:t>
                      </a:r>
                    </a:p>
                  </a:txBody>
                  <a:tcPr marL="9525" marR="9525" marT="9525" marB="0" anchor="ctr">
                    <a:solidFill>
                      <a:schemeClr val="accent3">
                        <a:lumMod val="20000"/>
                        <a:lumOff val="80000"/>
                      </a:schemeClr>
                    </a:solidFill>
                  </a:tcPr>
                </a:tc>
              </a:tr>
              <a:tr h="504056">
                <a:tc>
                  <a:txBody>
                    <a:bodyPr/>
                    <a:lstStyle/>
                    <a:p>
                      <a:pPr marL="263525" indent="-263525" algn="l" fontAlgn="b"/>
                      <a:r>
                        <a:rPr lang="en-US" sz="1800" u="none" strike="noStrike" dirty="0" smtClean="0"/>
                        <a:t>P2 Content Processing and Dissemination</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86 781</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56 691</a:t>
                      </a:r>
                    </a:p>
                  </a:txBody>
                  <a:tcPr marL="9525" marR="9525" marT="9525" marB="0" anchor="ctr">
                    <a:solidFill>
                      <a:schemeClr val="accent1">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1 386</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144 858</a:t>
                      </a:r>
                    </a:p>
                  </a:txBody>
                  <a:tcPr marL="9525" marR="9525" marT="9525" marB="0" anchor="ctr">
                    <a:solidFill>
                      <a:schemeClr val="accent3">
                        <a:lumMod val="20000"/>
                        <a:lumOff val="80000"/>
                      </a:schemeClr>
                    </a:solidFill>
                  </a:tcPr>
                </a:tc>
              </a:tr>
              <a:tr h="424206">
                <a:tc>
                  <a:txBody>
                    <a:bodyPr/>
                    <a:lstStyle/>
                    <a:p>
                      <a:pPr marL="263525" indent="-263525" algn="l" fontAlgn="b"/>
                      <a:r>
                        <a:rPr lang="en-US" sz="1800" u="none" strike="noStrike" dirty="0" smtClean="0"/>
                        <a:t>P3 Intergovernmental Coordination and Stakeholder Management</a:t>
                      </a:r>
                      <a:endParaRPr lang="en-US" sz="1800" b="0" i="0" u="none" strike="noStrike" dirty="0">
                        <a:solidFill>
                          <a:srgbClr val="000000"/>
                        </a:solidFill>
                        <a:latin typeface="+mj-lt"/>
                        <a:cs typeface="Arial" pitchFamily="34" charset="0"/>
                      </a:endParaRP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92 729</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19 749</a:t>
                      </a:r>
                    </a:p>
                  </a:txBody>
                  <a:tcPr marL="9525" marR="9525" marT="9525" marB="0" anchor="ctr">
                    <a:solidFill>
                      <a:schemeClr val="accent1">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solidFill>
                          <a:latin typeface="+mj-lt"/>
                          <a:cs typeface="Arial" pitchFamily="34" charset="0"/>
                        </a:rPr>
                        <a:t>1 112</a:t>
                      </a:r>
                    </a:p>
                  </a:txBody>
                  <a:tcPr marL="9525" marR="9525" marT="9525" marB="0" anchor="ctr">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113 602</a:t>
                      </a:r>
                    </a:p>
                  </a:txBody>
                  <a:tcPr marL="9525" marR="9525" marT="9525" marB="0" anchor="ctr">
                    <a:solidFill>
                      <a:schemeClr val="accent3">
                        <a:lumMod val="20000"/>
                        <a:lumOff val="80000"/>
                      </a:schemeClr>
                    </a:solidFill>
                  </a:tcPr>
                </a:tc>
              </a:tr>
              <a:tr h="337542">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253 983</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163 199</a:t>
                      </a:r>
                    </a:p>
                  </a:txBody>
                  <a:tcPr marL="9525" marR="9525" marT="9525" marB="0" anchor="ctr">
                    <a:solidFill>
                      <a:schemeClr val="accent1">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60</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3 243</a:t>
                      </a:r>
                    </a:p>
                  </a:txBody>
                  <a:tcPr marL="9525" marR="9525" marT="9525" marB="0" anchor="ctr">
                    <a:solidFill>
                      <a:schemeClr val="accent3">
                        <a:lumMod val="40000"/>
                        <a:lumOff val="6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420 485</a:t>
                      </a:r>
                    </a:p>
                  </a:txBody>
                  <a:tcPr marL="9525" marR="9525" marT="9525" marB="0" anchor="ctr">
                    <a:solidFill>
                      <a:schemeClr val="accent3">
                        <a:lumMod val="40000"/>
                        <a:lumOff val="60000"/>
                      </a:schemeClr>
                    </a:solidFill>
                  </a:tcPr>
                </a:tc>
              </a:tr>
              <a:tr h="216024">
                <a:tc>
                  <a:txBody>
                    <a:bodyPr/>
                    <a:lstStyle/>
                    <a:p>
                      <a:pPr algn="l" fontAlgn="b"/>
                      <a:endParaRPr lang="en-US" sz="1800" b="1" i="0" u="none" strike="noStrike" dirty="0">
                        <a:solidFill>
                          <a:schemeClr val="tx1"/>
                        </a:solidFill>
                        <a:latin typeface="+mj-lt"/>
                        <a:cs typeface="Arial" pitchFamily="34" charset="0"/>
                      </a:endParaRPr>
                    </a:p>
                  </a:txBody>
                  <a:tcPr marL="9525" marR="9525" marT="9525" marB="0" anchor="ctr">
                    <a:solidFill>
                      <a:schemeClr val="accent3">
                        <a:lumMod val="20000"/>
                        <a:lumOff val="80000"/>
                      </a:schemeClr>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417 182</a:t>
                      </a:r>
                    </a:p>
                  </a:txBody>
                  <a:tcPr marL="9525" marR="9525" marT="9525" marB="0" anchor="ctr">
                    <a:solidFill>
                      <a:schemeClr val="accent3">
                        <a:lumMod val="40000"/>
                        <a:lumOff val="60000"/>
                      </a:schemeClr>
                    </a:solid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solidFill>
                      <a:schemeClr val="accent5">
                        <a:lumMod val="60000"/>
                        <a:lumOff val="40000"/>
                      </a:schemeClr>
                    </a:solidFill>
                  </a:tcPr>
                </a:tc>
                <a:tc gridSpan="3">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solidFill>
                      <a:schemeClr val="accent3">
                        <a:lumMod val="20000"/>
                        <a:lumOff val="80000"/>
                      </a:schemeClr>
                    </a:solid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noFill/>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800" b="1" i="0" u="none" strike="noStrike" dirty="0" smtClean="0">
                        <a:solidFill>
                          <a:srgbClr val="FF0000"/>
                        </a:solidFill>
                        <a:latin typeface="+mj-lt"/>
                        <a:cs typeface="Arial" pitchFamily="34" charset="0"/>
                      </a:endParaRPr>
                    </a:p>
                  </a:txBody>
                  <a:tcPr marL="9525" marR="9525" marT="9525" marB="0" anchor="ctr">
                    <a:noFill/>
                  </a:tcPr>
                </a:tc>
              </a:tr>
            </a:tbl>
          </a:graphicData>
        </a:graphic>
      </p:graphicFrame>
      <p:sp>
        <p:nvSpPr>
          <p:cNvPr id="13" name="Rectangle 12"/>
          <p:cNvSpPr/>
          <p:nvPr/>
        </p:nvSpPr>
        <p:spPr>
          <a:xfrm>
            <a:off x="179511" y="0"/>
            <a:ext cx="8703946" cy="1124744"/>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marL="514350" indent="-514350" algn="ctr" defTabSz="895350">
              <a:spcBef>
                <a:spcPct val="20000"/>
              </a:spcBef>
              <a:buAutoNum type="arabicPeriod" startAt="6"/>
            </a:pPr>
            <a:r>
              <a:rPr lang="en-US" sz="3200" b="1" dirty="0" smtClean="0">
                <a:solidFill>
                  <a:prstClr val="white"/>
                </a:solidFill>
              </a:rPr>
              <a:t>2018/21 </a:t>
            </a:r>
            <a:r>
              <a:rPr lang="en-US" sz="3200" b="1" dirty="0">
                <a:solidFill>
                  <a:prstClr val="white"/>
                </a:solidFill>
              </a:rPr>
              <a:t>MTEF Budget </a:t>
            </a:r>
            <a:r>
              <a:rPr lang="en-US" sz="3200" b="1" dirty="0" smtClean="0">
                <a:solidFill>
                  <a:prstClr val="white"/>
                </a:solidFill>
              </a:rPr>
              <a:t>Summary</a:t>
            </a:r>
          </a:p>
          <a:p>
            <a:pPr algn="ctr" defTabSz="895350">
              <a:spcBef>
                <a:spcPct val="20000"/>
              </a:spcBef>
            </a:pPr>
            <a:r>
              <a:rPr lang="en-US" sz="3200" b="1" dirty="0" smtClean="0">
                <a:solidFill>
                  <a:prstClr val="white"/>
                </a:solidFill>
              </a:rPr>
              <a:t>REPRIORITIZATION</a:t>
            </a:r>
            <a:endParaRPr lang="en-US" sz="3200" b="1" dirty="0">
              <a:solidFill>
                <a:prstClr val="white"/>
              </a:solidFill>
            </a:endParaRP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29</a:t>
            </a:fld>
            <a:endParaRPr lang="en-US" dirty="0">
              <a:solidFill>
                <a:srgbClr val="4F271C">
                  <a:shade val="90000"/>
                </a:srgbClr>
              </a:solidFill>
            </a:endParaRPr>
          </a:p>
        </p:txBody>
      </p:sp>
      <p:graphicFrame>
        <p:nvGraphicFramePr>
          <p:cNvPr id="2" name="Table 1"/>
          <p:cNvGraphicFramePr>
            <a:graphicFrameLocks noGrp="1"/>
          </p:cNvGraphicFramePr>
          <p:nvPr>
            <p:extLst/>
          </p:nvPr>
        </p:nvGraphicFramePr>
        <p:xfrm>
          <a:off x="197664" y="1124744"/>
          <a:ext cx="8703947" cy="1371600"/>
        </p:xfrm>
        <a:graphic>
          <a:graphicData uri="http://schemas.openxmlformats.org/drawingml/2006/table">
            <a:tbl>
              <a:tblPr firstRow="1" bandRow="1">
                <a:tableStyleId>{5C22544A-7EE6-4342-B048-85BDC9FD1C3A}</a:tableStyleId>
              </a:tblPr>
              <a:tblGrid>
                <a:gridCol w="8703947"/>
              </a:tblGrid>
              <a:tr h="1080120">
                <a:tc>
                  <a:txBody>
                    <a:bodyPr/>
                    <a:lstStyle/>
                    <a:p>
                      <a:pPr marL="285750" indent="-285750">
                        <a:buFont typeface="Arial" panose="020B0604020202020204" pitchFamily="34" charset="0"/>
                        <a:buChar char="•"/>
                      </a:pPr>
                      <a:r>
                        <a:rPr lang="en-ZA" sz="1400" dirty="0" smtClean="0">
                          <a:solidFill>
                            <a:schemeClr val="tx1"/>
                          </a:solidFill>
                        </a:rPr>
                        <a:t>2018 MTEF Budget Reductions – Goods</a:t>
                      </a:r>
                      <a:r>
                        <a:rPr lang="en-ZA" sz="1400" baseline="0" dirty="0" smtClean="0">
                          <a:solidFill>
                            <a:schemeClr val="tx1"/>
                          </a:solidFill>
                        </a:rPr>
                        <a:t> and Services</a:t>
                      </a:r>
                      <a:r>
                        <a:rPr lang="en-ZA" sz="1400" dirty="0" smtClean="0">
                          <a:solidFill>
                            <a:schemeClr val="tx1"/>
                          </a:solidFill>
                        </a:rPr>
                        <a:t>:</a:t>
                      </a:r>
                    </a:p>
                    <a:p>
                      <a:pPr marL="0" indent="0">
                        <a:buFont typeface="Arial" panose="020B0604020202020204" pitchFamily="34" charset="0"/>
                        <a:buNone/>
                      </a:pPr>
                      <a:endParaRPr lang="en-ZA" sz="1400" dirty="0" smtClean="0">
                        <a:solidFill>
                          <a:schemeClr val="tx1"/>
                        </a:solidFill>
                      </a:endParaRPr>
                    </a:p>
                    <a:p>
                      <a:pPr marL="719138" indent="-360363">
                        <a:buFont typeface="Wingdings" panose="05000000000000000000" pitchFamily="2" charset="2"/>
                        <a:buChar char="Ø"/>
                      </a:pPr>
                      <a:r>
                        <a:rPr lang="en-ZA" sz="1400" dirty="0" smtClean="0">
                          <a:solidFill>
                            <a:schemeClr val="tx1"/>
                          </a:solidFill>
                        </a:rPr>
                        <a:t>R10.782 million in 2018/19    </a:t>
                      </a:r>
                      <a:r>
                        <a:rPr lang="en-ZA" sz="1400" dirty="0" smtClean="0">
                          <a:solidFill>
                            <a:schemeClr val="tx2"/>
                          </a:solidFill>
                        </a:rPr>
                        <a:t>(P1-R5.726m; P2-R3.742m; P3-R1.314m)</a:t>
                      </a:r>
                    </a:p>
                    <a:p>
                      <a:pPr marL="719138" marR="0" lvl="0" indent="-360363"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400" dirty="0" smtClean="0">
                          <a:solidFill>
                            <a:schemeClr val="tx1"/>
                          </a:solidFill>
                        </a:rPr>
                        <a:t>R18.773 million in 2019/20    </a:t>
                      </a:r>
                      <a:r>
                        <a:rPr kumimoji="0" lang="en-ZA" sz="1400" b="1" i="0" u="none" strike="noStrike" kern="1200" cap="none" spc="0" normalizeH="0" baseline="0" noProof="0" dirty="0" smtClean="0">
                          <a:ln>
                            <a:noFill/>
                          </a:ln>
                          <a:solidFill>
                            <a:schemeClr val="tx2"/>
                          </a:solidFill>
                          <a:effectLst/>
                          <a:uLnTx/>
                          <a:uFillTx/>
                          <a:latin typeface="+mn-lt"/>
                          <a:ea typeface="+mn-ea"/>
                          <a:cs typeface="+mn-cs"/>
                        </a:rPr>
                        <a:t>(P1-R9.897m; P2-R6.520m; P3-R2.356m)</a:t>
                      </a:r>
                    </a:p>
                    <a:p>
                      <a:pPr marL="719138" marR="0" lvl="0" indent="-360363"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400" dirty="0" smtClean="0">
                          <a:solidFill>
                            <a:schemeClr val="tx1"/>
                          </a:solidFill>
                        </a:rPr>
                        <a:t>R19.805 million in 2020/21    </a:t>
                      </a:r>
                      <a:r>
                        <a:rPr kumimoji="0" lang="en-ZA" sz="1400" b="1" i="0" u="none" strike="noStrike" kern="1200" cap="none" spc="0" normalizeH="0" baseline="0" noProof="0" dirty="0" smtClean="0">
                          <a:ln>
                            <a:noFill/>
                          </a:ln>
                          <a:solidFill>
                            <a:schemeClr val="tx2"/>
                          </a:solidFill>
                          <a:effectLst/>
                          <a:uLnTx/>
                          <a:uFillTx/>
                          <a:latin typeface="+mn-lt"/>
                          <a:ea typeface="+mn-ea"/>
                          <a:cs typeface="+mn-cs"/>
                        </a:rPr>
                        <a:t>(P1-R10.443m; P2-R6.876m; P3-R2.486m)</a:t>
                      </a:r>
                    </a:p>
                    <a:p>
                      <a:pPr marL="719138" indent="-360363">
                        <a:buFont typeface="Wingdings" panose="05000000000000000000" pitchFamily="2" charset="2"/>
                        <a:buChar char="Ø"/>
                      </a:pPr>
                      <a:endParaRPr lang="en-ZA" sz="1400" dirty="0">
                        <a:solidFill>
                          <a:schemeClr val="tx1"/>
                        </a:solidFill>
                      </a:endParaRPr>
                    </a:p>
                  </a:txBody>
                  <a:tcPr>
                    <a:noFill/>
                  </a:tcPr>
                </a:tc>
              </a:tr>
            </a:tbl>
          </a:graphicData>
        </a:graphic>
      </p:graphicFrame>
    </p:spTree>
    <p:extLst>
      <p:ext uri="{BB962C8B-B14F-4D97-AF65-F5344CB8AC3E}">
        <p14:creationId xmlns:p14="http://schemas.microsoft.com/office/powerpoint/2010/main" val="221165116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972" y="1356910"/>
            <a:ext cx="4503068" cy="418503"/>
          </a:xfrm>
          <a:solidFill>
            <a:schemeClr val="accent6">
              <a:lumMod val="60000"/>
              <a:lumOff val="40000"/>
            </a:schemeClr>
          </a:solidFill>
        </p:spPr>
        <p:txBody>
          <a:bodyPr>
            <a:normAutofit fontScale="92500" lnSpcReduction="10000"/>
          </a:bodyPr>
          <a:lstStyle/>
          <a:p>
            <a:pPr algn="ctr"/>
            <a:r>
              <a:rPr lang="en-ZA" dirty="0" smtClean="0"/>
              <a:t>1.1 Constitutional Mandate     </a:t>
            </a:r>
            <a:r>
              <a:rPr lang="en-ZA" dirty="0"/>
              <a:t> </a:t>
            </a:r>
            <a:r>
              <a:rPr lang="en-ZA" dirty="0" smtClean="0"/>
              <a:t>      &amp;</a:t>
            </a:r>
            <a:endParaRPr lang="en-ZA" dirty="0"/>
          </a:p>
        </p:txBody>
      </p:sp>
      <p:sp>
        <p:nvSpPr>
          <p:cNvPr id="4" name="Content Placeholder 3"/>
          <p:cNvSpPr>
            <a:spLocks noGrp="1"/>
          </p:cNvSpPr>
          <p:nvPr>
            <p:ph sz="half" idx="2"/>
          </p:nvPr>
        </p:nvSpPr>
        <p:spPr>
          <a:xfrm>
            <a:off x="428972" y="1775413"/>
            <a:ext cx="4244282" cy="4677923"/>
          </a:xfrm>
          <a:ln>
            <a:solidFill>
              <a:schemeClr val="accent6">
                <a:lumMod val="50000"/>
              </a:schemeClr>
            </a:solidFill>
          </a:ln>
        </p:spPr>
        <p:txBody>
          <a:bodyPr>
            <a:noAutofit/>
          </a:bodyPr>
          <a:lstStyle/>
          <a:p>
            <a:pPr fontAlgn="t">
              <a:buFont typeface="+mj-lt"/>
              <a:buAutoNum type="arabicPeriod"/>
            </a:pPr>
            <a:r>
              <a:rPr lang="en-ZA" sz="1800" dirty="0" smtClean="0"/>
              <a:t>Section 195 (g) of the Constitution (1996)  - Public should be provided with timely, accurate and accessible information.</a:t>
            </a:r>
          </a:p>
          <a:p>
            <a:pPr>
              <a:buFont typeface="+mj-lt"/>
              <a:buAutoNum type="arabicPeriod"/>
            </a:pPr>
            <a:r>
              <a:rPr lang="en-ZA" sz="1800" dirty="0" smtClean="0"/>
              <a:t>Deepen </a:t>
            </a:r>
            <a:r>
              <a:rPr lang="en-ZA" sz="1800" dirty="0"/>
              <a:t>democracy and sustain </a:t>
            </a:r>
            <a:r>
              <a:rPr lang="en-ZA" sz="1800" dirty="0" smtClean="0"/>
              <a:t>nation-building </a:t>
            </a:r>
            <a:r>
              <a:rPr lang="en-ZA" sz="1800" dirty="0"/>
              <a:t>and patriotism by ensuring that the </a:t>
            </a:r>
            <a:r>
              <a:rPr lang="en-ZA" sz="1800" dirty="0" smtClean="0"/>
              <a:t>citizenry </a:t>
            </a:r>
            <a:r>
              <a:rPr lang="en-ZA" sz="1800" dirty="0"/>
              <a:t>is informed about government </a:t>
            </a:r>
            <a:r>
              <a:rPr lang="en-ZA" sz="1800" dirty="0" smtClean="0"/>
              <a:t>programmes </a:t>
            </a:r>
            <a:r>
              <a:rPr lang="en-ZA" sz="1800" dirty="0"/>
              <a:t>and that they are able </a:t>
            </a:r>
            <a:r>
              <a:rPr lang="en-ZA" sz="1800" dirty="0" smtClean="0"/>
              <a:t>to influence </a:t>
            </a:r>
            <a:r>
              <a:rPr lang="en-ZA" sz="1800" dirty="0"/>
              <a:t>and participate in such </a:t>
            </a:r>
            <a:r>
              <a:rPr lang="en-ZA" sz="1800" dirty="0" smtClean="0"/>
              <a:t>programmes</a:t>
            </a:r>
            <a:r>
              <a:rPr lang="en-ZA" sz="1800" dirty="0"/>
              <a:t>.</a:t>
            </a:r>
          </a:p>
          <a:p>
            <a:pPr>
              <a:buFont typeface="+mj-lt"/>
              <a:buAutoNum type="arabicPeriod"/>
            </a:pPr>
            <a:r>
              <a:rPr lang="en-GB" sz="1700" dirty="0" smtClean="0"/>
              <a:t>In </a:t>
            </a:r>
            <a:r>
              <a:rPr lang="en-GB" sz="1700" dirty="0"/>
              <a:t>1998, the South African Communication Service was dissolved and the GCIS established by Cabinet, largely on the basis of recommendations contained in the report of the Task Group on Government Communications (Comtask: 1996: 58</a:t>
            </a:r>
            <a:r>
              <a:rPr lang="en-GB" sz="1700" dirty="0" smtClean="0"/>
              <a:t>).</a:t>
            </a:r>
          </a:p>
        </p:txBody>
      </p:sp>
      <p:sp>
        <p:nvSpPr>
          <p:cNvPr id="5" name="Text Placeholder 4"/>
          <p:cNvSpPr>
            <a:spLocks noGrp="1"/>
          </p:cNvSpPr>
          <p:nvPr>
            <p:ph type="body" sz="quarter" idx="3"/>
          </p:nvPr>
        </p:nvSpPr>
        <p:spPr>
          <a:xfrm>
            <a:off x="4788024" y="1356910"/>
            <a:ext cx="3927004" cy="418503"/>
          </a:xfrm>
          <a:solidFill>
            <a:schemeClr val="accent6">
              <a:lumMod val="60000"/>
              <a:lumOff val="40000"/>
            </a:schemeClr>
          </a:solidFill>
        </p:spPr>
        <p:txBody>
          <a:bodyPr>
            <a:normAutofit fontScale="92500" lnSpcReduction="10000"/>
          </a:bodyPr>
          <a:lstStyle/>
          <a:p>
            <a:pPr algn="ctr"/>
            <a:r>
              <a:rPr lang="en-ZA" dirty="0" smtClean="0"/>
              <a:t>     Legislative Mandate</a:t>
            </a:r>
            <a:endParaRPr lang="en-ZA" dirty="0"/>
          </a:p>
        </p:txBody>
      </p:sp>
      <p:sp>
        <p:nvSpPr>
          <p:cNvPr id="6" name="Content Placeholder 5"/>
          <p:cNvSpPr>
            <a:spLocks noGrp="1"/>
          </p:cNvSpPr>
          <p:nvPr>
            <p:ph sz="quarter" idx="4"/>
          </p:nvPr>
        </p:nvSpPr>
        <p:spPr>
          <a:xfrm>
            <a:off x="4673254" y="1771996"/>
            <a:ext cx="4041774" cy="4681340"/>
          </a:xfrm>
          <a:ln>
            <a:solidFill>
              <a:schemeClr val="accent6">
                <a:lumMod val="50000"/>
              </a:schemeClr>
            </a:solidFill>
          </a:ln>
        </p:spPr>
        <p:txBody>
          <a:bodyPr>
            <a:normAutofit/>
          </a:bodyPr>
          <a:lstStyle/>
          <a:p>
            <a:pPr marL="457200" indent="-457200">
              <a:buFont typeface="+mj-lt"/>
              <a:buAutoNum type="arabicPeriod"/>
            </a:pPr>
            <a:r>
              <a:rPr lang="en-ZA" sz="1800" dirty="0"/>
              <a:t>The Public Finance Management Act, 1999 (Act 1 of 1999), as amended.</a:t>
            </a:r>
          </a:p>
          <a:p>
            <a:pPr marL="457200" indent="-457200">
              <a:buFont typeface="+mj-lt"/>
              <a:buAutoNum type="arabicPeriod"/>
            </a:pPr>
            <a:r>
              <a:rPr lang="en-ZA" sz="1800" dirty="0" smtClean="0"/>
              <a:t>Section </a:t>
            </a:r>
            <a:r>
              <a:rPr lang="en-ZA" sz="1800" dirty="0"/>
              <a:t>41: Cooperative governance values.</a:t>
            </a:r>
          </a:p>
          <a:p>
            <a:pPr marL="457200" indent="-457200">
              <a:buFont typeface="+mj-lt"/>
              <a:buAutoNum type="arabicPeriod"/>
            </a:pPr>
            <a:r>
              <a:rPr lang="en-ZA" sz="1800" dirty="0" smtClean="0"/>
              <a:t>Section </a:t>
            </a:r>
            <a:r>
              <a:rPr lang="en-ZA" sz="1800" dirty="0"/>
              <a:t>195: Basic values and principles governing public administration.</a:t>
            </a:r>
          </a:p>
          <a:p>
            <a:pPr marL="457200" indent="-457200">
              <a:buFont typeface="+mj-lt"/>
              <a:buAutoNum type="arabicPeriod"/>
            </a:pPr>
            <a:r>
              <a:rPr lang="en-ZA" sz="1800" dirty="0" smtClean="0"/>
              <a:t>Sections </a:t>
            </a:r>
            <a:r>
              <a:rPr lang="en-ZA" sz="1800" dirty="0"/>
              <a:t>231: International agreements.</a:t>
            </a:r>
          </a:p>
          <a:p>
            <a:pPr marL="457200" indent="-457200">
              <a:buFont typeface="+mj-lt"/>
              <a:buAutoNum type="arabicPeriod"/>
            </a:pPr>
            <a:r>
              <a:rPr lang="en-ZA" sz="1800" dirty="0" smtClean="0"/>
              <a:t>The Medium Term Strategic Framework 2014-2019.</a:t>
            </a:r>
          </a:p>
          <a:p>
            <a:pPr marL="457200" indent="-457200">
              <a:buFont typeface="+mj-lt"/>
              <a:buAutoNum type="arabicPeriod"/>
            </a:pPr>
            <a:r>
              <a:rPr lang="en-ZA" sz="1800" dirty="0" smtClean="0"/>
              <a:t>Framework for Developing Strategic &amp; Annual Performance Plans.</a:t>
            </a:r>
            <a:endParaRPr lang="en-ZA" sz="1800" dirty="0"/>
          </a:p>
          <a:p>
            <a:pPr marL="0" indent="0">
              <a:buNone/>
            </a:pPr>
            <a:endParaRPr lang="en-ZA" dirty="0"/>
          </a:p>
        </p:txBody>
      </p:sp>
      <p:sp>
        <p:nvSpPr>
          <p:cNvPr id="7" name="Slide Number Placeholder 6"/>
          <p:cNvSpPr>
            <a:spLocks noGrp="1"/>
          </p:cNvSpPr>
          <p:nvPr>
            <p:ph type="sldNum" sz="quarter" idx="12"/>
          </p:nvPr>
        </p:nvSpPr>
        <p:spPr/>
        <p:txBody>
          <a:bodyPr/>
          <a:lstStyle/>
          <a:p>
            <a:fld id="{8843D58F-2DAB-1446-A47E-C34A82BC1FA1}" type="slidenum">
              <a:rPr lang="en-US" smtClean="0"/>
              <a:t>3</a:t>
            </a:fld>
            <a:endParaRPr lang="en-US" dirty="0"/>
          </a:p>
        </p:txBody>
      </p:sp>
      <p:sp>
        <p:nvSpPr>
          <p:cNvPr id="8" name="Rectangle 7"/>
          <p:cNvSpPr/>
          <p:nvPr/>
        </p:nvSpPr>
        <p:spPr>
          <a:xfrm>
            <a:off x="251519" y="425002"/>
            <a:ext cx="8467477" cy="567219"/>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a:spcBef>
                <a:spcPct val="0"/>
              </a:spcBef>
              <a:defRPr/>
            </a:pPr>
            <a:r>
              <a:rPr lang="en-US" sz="3400" b="1" dirty="0" smtClean="0">
                <a:solidFill>
                  <a:schemeClr val="bg1"/>
                </a:solidFill>
              </a:rPr>
              <a:t>1. Strategic Overview</a:t>
            </a:r>
            <a:endParaRPr lang="en-US" sz="3400" b="1" dirty="0">
              <a:solidFill>
                <a:schemeClr val="bg1"/>
              </a:solidFill>
            </a:endParaRPr>
          </a:p>
        </p:txBody>
      </p:sp>
      <p:sp>
        <p:nvSpPr>
          <p:cNvPr id="10" name="Line 3"/>
          <p:cNvSpPr>
            <a:spLocks noChangeShapeType="1"/>
          </p:cNvSpPr>
          <p:nvPr/>
        </p:nvSpPr>
        <p:spPr bwMode="auto">
          <a:xfrm>
            <a:off x="323528" y="425002"/>
            <a:ext cx="8424936" cy="0"/>
          </a:xfrm>
          <a:prstGeom prst="line">
            <a:avLst/>
          </a:prstGeom>
          <a:noFill/>
          <a:ln w="57150">
            <a:solidFill>
              <a:srgbClr val="FFC000"/>
            </a:solidFill>
            <a:round/>
            <a:headEnd/>
            <a:tailEnd/>
          </a:ln>
          <a:ex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fontAlgn="auto">
              <a:spcBef>
                <a:spcPts val="0"/>
              </a:spcBef>
              <a:spcAft>
                <a:spcPts val="0"/>
              </a:spcAft>
              <a:defRPr/>
            </a:pPr>
            <a:endParaRPr lang="en-ZA" sz="1800" kern="0" dirty="0">
              <a:solidFill>
                <a:prstClr val="black"/>
              </a:solidFill>
              <a:latin typeface="Arial"/>
              <a:ea typeface="ＭＳ Ｐゴシック"/>
              <a:cs typeface="+mn-cs"/>
            </a:endParaRPr>
          </a:p>
        </p:txBody>
      </p:sp>
    </p:spTree>
    <p:extLst>
      <p:ext uri="{BB962C8B-B14F-4D97-AF65-F5344CB8AC3E}">
        <p14:creationId xmlns:p14="http://schemas.microsoft.com/office/powerpoint/2010/main" val="3778113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txBox="1">
            <a:spLocks noChangeArrowheads="1"/>
          </p:cNvSpPr>
          <p:nvPr/>
        </p:nvSpPr>
        <p:spPr bwMode="auto">
          <a:xfrm>
            <a:off x="1930395" y="2087563"/>
            <a:ext cx="4835227" cy="114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defTabSz="457200" eaLnBrk="1" hangingPunct="1"/>
            <a:r>
              <a:rPr lang="en-US" sz="6600" dirty="0">
                <a:solidFill>
                  <a:srgbClr val="9BBB59">
                    <a:lumMod val="75000"/>
                  </a:srgbClr>
                </a:solidFill>
                <a:latin typeface="+mn-lt"/>
                <a:ea typeface="Calibri" pitchFamily="34" charset="0"/>
                <a:cs typeface="Calibri" pitchFamily="34" charset="0"/>
              </a:rPr>
              <a:t>Thank you</a:t>
            </a:r>
          </a:p>
        </p:txBody>
      </p:sp>
      <p:sp>
        <p:nvSpPr>
          <p:cNvPr id="2" name="Slide Number Placeholder 1"/>
          <p:cNvSpPr>
            <a:spLocks noGrp="1"/>
          </p:cNvSpPr>
          <p:nvPr>
            <p:ph type="sldNum" sz="quarter" idx="12"/>
          </p:nvPr>
        </p:nvSpPr>
        <p:spPr/>
        <p:txBody>
          <a:bodyPr/>
          <a:lstStyle/>
          <a:p>
            <a:fld id="{8843D58F-2DAB-1446-A47E-C34A82BC1FA1}"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92877539"/>
      </p:ext>
    </p:extLst>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11270" y="4192280"/>
            <a:ext cx="8746444"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defTabSz="457200"/>
            <a:r>
              <a:rPr lang="en-US" b="1" dirty="0" smtClean="0">
                <a:solidFill>
                  <a:prstClr val="black"/>
                </a:solidFill>
              </a:rPr>
              <a:t>Proactively communicate with the </a:t>
            </a:r>
            <a:r>
              <a:rPr lang="en-US" b="1" dirty="0">
                <a:solidFill>
                  <a:prstClr val="black"/>
                </a:solidFill>
              </a:rPr>
              <a:t>public </a:t>
            </a:r>
            <a:r>
              <a:rPr lang="en-US" dirty="0">
                <a:solidFill>
                  <a:prstClr val="black"/>
                </a:solidFill>
              </a:rPr>
              <a:t>about </a:t>
            </a:r>
            <a:r>
              <a:rPr lang="en-US" dirty="0" smtClean="0">
                <a:solidFill>
                  <a:prstClr val="black"/>
                </a:solidFill>
              </a:rPr>
              <a:t>government policies, plans programmes and achievement</a:t>
            </a:r>
            <a:endParaRPr lang="en-ZA" dirty="0" smtClean="0">
              <a:solidFill>
                <a:prstClr val="black"/>
              </a:solidFill>
            </a:endParaRPr>
          </a:p>
        </p:txBody>
      </p:sp>
      <p:sp>
        <p:nvSpPr>
          <p:cNvPr id="12" name="Rectangle 11"/>
          <p:cNvSpPr/>
          <p:nvPr/>
        </p:nvSpPr>
        <p:spPr>
          <a:xfrm>
            <a:off x="236040" y="3470244"/>
            <a:ext cx="8734059" cy="52322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r>
              <a:rPr lang="en-US" sz="2000" b="1" dirty="0" smtClean="0">
                <a:solidFill>
                  <a:schemeClr val="tx1"/>
                </a:solidFill>
              </a:rPr>
              <a:t>Provide </a:t>
            </a:r>
            <a:r>
              <a:rPr lang="en-US" sz="2000" dirty="0">
                <a:solidFill>
                  <a:schemeClr val="tx1"/>
                </a:solidFill>
              </a:rPr>
              <a:t>professional</a:t>
            </a:r>
            <a:r>
              <a:rPr lang="en-US" sz="2000" b="1" dirty="0">
                <a:solidFill>
                  <a:schemeClr val="tx1"/>
                </a:solidFill>
              </a:rPr>
              <a:t> </a:t>
            </a:r>
            <a:r>
              <a:rPr lang="en-US" sz="2000" b="1" dirty="0" smtClean="0">
                <a:solidFill>
                  <a:schemeClr val="tx1"/>
                </a:solidFill>
              </a:rPr>
              <a:t>communication services </a:t>
            </a:r>
            <a:r>
              <a:rPr lang="en-US" sz="2000" dirty="0" smtClean="0">
                <a:solidFill>
                  <a:schemeClr val="tx1"/>
                </a:solidFill>
              </a:rPr>
              <a:t>and</a:t>
            </a:r>
            <a:r>
              <a:rPr lang="en-US" sz="2000" b="1" dirty="0" smtClean="0">
                <a:solidFill>
                  <a:schemeClr val="tx1"/>
                </a:solidFill>
              </a:rPr>
              <a:t> </a:t>
            </a:r>
            <a:r>
              <a:rPr lang="en-ZA" sz="2000" dirty="0" smtClean="0">
                <a:solidFill>
                  <a:schemeClr val="tx1"/>
                </a:solidFill>
              </a:rPr>
              <a:t>builds communications capacity</a:t>
            </a:r>
          </a:p>
          <a:p>
            <a:pPr defTabSz="457200"/>
            <a:endParaRPr lang="en-ZA" sz="800" dirty="0">
              <a:solidFill>
                <a:schemeClr val="tx1"/>
              </a:solidFill>
            </a:endParaRPr>
          </a:p>
        </p:txBody>
      </p:sp>
      <p:sp>
        <p:nvSpPr>
          <p:cNvPr id="13" name="Rectangle 12"/>
          <p:cNvSpPr/>
          <p:nvPr/>
        </p:nvSpPr>
        <p:spPr>
          <a:xfrm>
            <a:off x="212691" y="2902096"/>
            <a:ext cx="8745023"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defTabSz="457200"/>
            <a:r>
              <a:rPr lang="en-US" dirty="0" smtClean="0">
                <a:solidFill>
                  <a:prstClr val="black"/>
                </a:solidFill>
              </a:rPr>
              <a:t>Set, influence </a:t>
            </a:r>
            <a:r>
              <a:rPr lang="en-US" dirty="0">
                <a:solidFill>
                  <a:prstClr val="black"/>
                </a:solidFill>
              </a:rPr>
              <a:t>adherence to </a:t>
            </a:r>
            <a:r>
              <a:rPr lang="en-US" dirty="0" smtClean="0">
                <a:solidFill>
                  <a:prstClr val="black"/>
                </a:solidFill>
              </a:rPr>
              <a:t>professional </a:t>
            </a:r>
            <a:r>
              <a:rPr lang="en-US" b="1" dirty="0" smtClean="0">
                <a:solidFill>
                  <a:prstClr val="black"/>
                </a:solidFill>
              </a:rPr>
              <a:t>communication standards</a:t>
            </a:r>
            <a:endParaRPr lang="en-ZA" b="1" dirty="0">
              <a:solidFill>
                <a:prstClr val="black"/>
              </a:solidFill>
            </a:endParaRPr>
          </a:p>
        </p:txBody>
      </p:sp>
      <p:sp>
        <p:nvSpPr>
          <p:cNvPr id="14" name="Rectangle 13"/>
          <p:cNvSpPr/>
          <p:nvPr/>
        </p:nvSpPr>
        <p:spPr>
          <a:xfrm>
            <a:off x="275642" y="920292"/>
            <a:ext cx="8688054" cy="492443"/>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r>
              <a:rPr lang="en-US" b="1" dirty="0" smtClean="0">
                <a:solidFill>
                  <a:schemeClr val="tx1"/>
                </a:solidFill>
              </a:rPr>
              <a:t>Drive </a:t>
            </a:r>
            <a:r>
              <a:rPr lang="en-US" b="1" dirty="0">
                <a:solidFill>
                  <a:schemeClr val="tx1"/>
                </a:solidFill>
              </a:rPr>
              <a:t>coherent </a:t>
            </a:r>
            <a:r>
              <a:rPr lang="en-US" b="1" dirty="0" smtClean="0">
                <a:solidFill>
                  <a:schemeClr val="tx1"/>
                </a:solidFill>
              </a:rPr>
              <a:t>messaging </a:t>
            </a:r>
            <a:r>
              <a:rPr lang="en-ZA" dirty="0">
                <a:solidFill>
                  <a:schemeClr val="tx1"/>
                </a:solidFill>
              </a:rPr>
              <a:t>across </a:t>
            </a:r>
            <a:r>
              <a:rPr lang="en-ZA" dirty="0" smtClean="0">
                <a:solidFill>
                  <a:schemeClr val="tx1"/>
                </a:solidFill>
              </a:rPr>
              <a:t>the three spheres </a:t>
            </a:r>
            <a:r>
              <a:rPr lang="en-ZA" dirty="0">
                <a:solidFill>
                  <a:schemeClr val="tx1"/>
                </a:solidFill>
              </a:rPr>
              <a:t>on the key priorities of </a:t>
            </a:r>
            <a:r>
              <a:rPr lang="en-ZA" dirty="0" smtClean="0">
                <a:solidFill>
                  <a:schemeClr val="tx1"/>
                </a:solidFill>
              </a:rPr>
              <a:t>government</a:t>
            </a:r>
          </a:p>
          <a:p>
            <a:pPr defTabSz="457200"/>
            <a:endParaRPr lang="en-ZA" sz="800" b="1" dirty="0">
              <a:solidFill>
                <a:prstClr val="white"/>
              </a:solidFill>
            </a:endParaRPr>
          </a:p>
        </p:txBody>
      </p:sp>
      <p:sp>
        <p:nvSpPr>
          <p:cNvPr id="5" name="Rectangle 4"/>
          <p:cNvSpPr/>
          <p:nvPr/>
        </p:nvSpPr>
        <p:spPr>
          <a:xfrm>
            <a:off x="212692" y="2234161"/>
            <a:ext cx="8757407" cy="493981"/>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lvl="1" defTabSz="800100">
              <a:lnSpc>
                <a:spcPct val="90000"/>
              </a:lnSpc>
              <a:spcBef>
                <a:spcPct val="0"/>
              </a:spcBef>
              <a:spcAft>
                <a:spcPct val="15000"/>
              </a:spcAft>
            </a:pPr>
            <a:r>
              <a:rPr lang="en-ZA" b="1" dirty="0" smtClean="0">
                <a:solidFill>
                  <a:schemeClr val="tx1"/>
                </a:solidFill>
              </a:rPr>
              <a:t>Take </a:t>
            </a:r>
            <a:r>
              <a:rPr lang="en-ZA" b="1" dirty="0">
                <a:solidFill>
                  <a:schemeClr val="tx1"/>
                </a:solidFill>
              </a:rPr>
              <a:t>the </a:t>
            </a:r>
            <a:r>
              <a:rPr lang="en-ZA" dirty="0">
                <a:solidFill>
                  <a:schemeClr val="tx1"/>
                </a:solidFill>
              </a:rPr>
              <a:t>Executive</a:t>
            </a:r>
            <a:r>
              <a:rPr lang="en-ZA" b="1" dirty="0">
                <a:solidFill>
                  <a:schemeClr val="tx1"/>
                </a:solidFill>
              </a:rPr>
              <a:t> to the </a:t>
            </a:r>
            <a:r>
              <a:rPr lang="en-ZA" b="1" dirty="0" smtClean="0">
                <a:solidFill>
                  <a:schemeClr val="tx1"/>
                </a:solidFill>
              </a:rPr>
              <a:t>people</a:t>
            </a:r>
          </a:p>
          <a:p>
            <a:pPr marL="0" lvl="1" defTabSz="800100">
              <a:lnSpc>
                <a:spcPct val="90000"/>
              </a:lnSpc>
              <a:spcBef>
                <a:spcPct val="0"/>
              </a:spcBef>
              <a:spcAft>
                <a:spcPct val="15000"/>
              </a:spcAft>
            </a:pPr>
            <a:endParaRPr lang="en-ZA" sz="800" b="1" dirty="0">
              <a:solidFill>
                <a:schemeClr val="tx1"/>
              </a:solidFill>
            </a:endParaRPr>
          </a:p>
        </p:txBody>
      </p:sp>
      <p:sp>
        <p:nvSpPr>
          <p:cNvPr id="6" name="Rectangle 5"/>
          <p:cNvSpPr/>
          <p:nvPr/>
        </p:nvSpPr>
        <p:spPr>
          <a:xfrm>
            <a:off x="244439" y="1684300"/>
            <a:ext cx="8713275" cy="3416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800100">
              <a:lnSpc>
                <a:spcPct val="90000"/>
              </a:lnSpc>
              <a:spcBef>
                <a:spcPct val="0"/>
              </a:spcBef>
              <a:spcAft>
                <a:spcPct val="15000"/>
              </a:spcAft>
            </a:pPr>
            <a:r>
              <a:rPr lang="en-ZA" dirty="0" smtClean="0">
                <a:solidFill>
                  <a:prstClr val="black"/>
                </a:solidFill>
              </a:rPr>
              <a:t>Secure </a:t>
            </a:r>
            <a:r>
              <a:rPr lang="en-ZA" b="1" dirty="0">
                <a:solidFill>
                  <a:prstClr val="black"/>
                </a:solidFill>
              </a:rPr>
              <a:t>value for money </a:t>
            </a:r>
            <a:r>
              <a:rPr lang="en-ZA" dirty="0">
                <a:solidFill>
                  <a:prstClr val="black"/>
                </a:solidFill>
              </a:rPr>
              <a:t>in advertising</a:t>
            </a:r>
          </a:p>
        </p:txBody>
      </p:sp>
      <p:sp>
        <p:nvSpPr>
          <p:cNvPr id="2" name="Rectangle 1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6" name="Rectangle 15"/>
          <p:cNvSpPr/>
          <p:nvPr/>
        </p:nvSpPr>
        <p:spPr>
          <a:xfrm>
            <a:off x="1" y="64580"/>
            <a:ext cx="9144000" cy="567219"/>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a:solidFill>
                  <a:prstClr val="white"/>
                </a:solidFill>
              </a:rPr>
              <a:t>1</a:t>
            </a:r>
            <a:r>
              <a:rPr lang="en-US" sz="3600" b="1" dirty="0" smtClean="0">
                <a:solidFill>
                  <a:prstClr val="white"/>
                </a:solidFill>
              </a:rPr>
              <a:t>.2 The GCIS Mandate</a:t>
            </a:r>
            <a:endParaRPr lang="en-US" sz="3600" b="1" dirty="0">
              <a:solidFill>
                <a:prstClr val="white"/>
              </a:solidFill>
            </a:endParaRPr>
          </a:p>
        </p:txBody>
      </p:sp>
      <p:sp>
        <p:nvSpPr>
          <p:cNvPr id="20" name="Line 3"/>
          <p:cNvSpPr>
            <a:spLocks noChangeShapeType="1"/>
          </p:cNvSpPr>
          <p:nvPr/>
        </p:nvSpPr>
        <p:spPr bwMode="auto">
          <a:xfrm>
            <a:off x="0" y="82580"/>
            <a:ext cx="9144000" cy="0"/>
          </a:xfrm>
          <a:prstGeom prst="line">
            <a:avLst/>
          </a:prstGeom>
          <a:noFill/>
          <a:ln w="57150">
            <a:solidFill>
              <a:srgbClr val="FFC000"/>
            </a:solidFill>
            <a:round/>
            <a:headEnd/>
            <a:tailEnd/>
          </a:ln>
          <a:ex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fontAlgn="auto">
              <a:spcBef>
                <a:spcPts val="0"/>
              </a:spcBef>
              <a:spcAft>
                <a:spcPts val="0"/>
              </a:spcAft>
              <a:defRPr/>
            </a:pPr>
            <a:endParaRPr lang="en-ZA" sz="1800" kern="0" dirty="0">
              <a:solidFill>
                <a:prstClr val="black"/>
              </a:solidFill>
              <a:latin typeface="Arial"/>
              <a:ea typeface="ＭＳ Ｐゴシック"/>
              <a:cs typeface="+mn-cs"/>
            </a:endParaRPr>
          </a:p>
        </p:txBody>
      </p:sp>
    </p:spTree>
    <p:extLst>
      <p:ext uri="{BB962C8B-B14F-4D97-AF65-F5344CB8AC3E}">
        <p14:creationId xmlns:p14="http://schemas.microsoft.com/office/powerpoint/2010/main" val="23959356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20643052"/>
              </p:ext>
            </p:extLst>
          </p:nvPr>
        </p:nvGraphicFramePr>
        <p:xfrm>
          <a:off x="180303" y="957902"/>
          <a:ext cx="8783392" cy="5315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19"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fld id="{41C5A2AB-C323-4D9E-A5C5-31404695B90B}" type="slidenum">
              <a:rPr lang="en-US" smtClean="0">
                <a:solidFill>
                  <a:srgbClr val="4B251A"/>
                </a:solidFill>
                <a:latin typeface="Calibri" pitchFamily="34" charset="0"/>
              </a:rPr>
              <a:pPr eaLnBrk="1" hangingPunct="1">
                <a:defRPr/>
              </a:pPr>
              <a:t>5</a:t>
            </a:fld>
            <a:endParaRPr lang="en-US" dirty="0" smtClean="0">
              <a:solidFill>
                <a:srgbClr val="4B251A"/>
              </a:solidFill>
              <a:latin typeface="Calibri" pitchFamily="34" charset="0"/>
            </a:endParaRPr>
          </a:p>
        </p:txBody>
      </p:sp>
      <p:sp>
        <p:nvSpPr>
          <p:cNvPr id="5" name="Title 1"/>
          <p:cNvSpPr txBox="1">
            <a:spLocks/>
          </p:cNvSpPr>
          <p:nvPr/>
        </p:nvSpPr>
        <p:spPr>
          <a:xfrm>
            <a:off x="49213" y="188913"/>
            <a:ext cx="8610600" cy="685800"/>
          </a:xfrm>
          <a:prstGeom prst="rect">
            <a:avLst/>
          </a:prstGeom>
        </p:spPr>
        <p:txBody>
          <a:bodyPr lIns="0" rIns="0" bIns="0" anchor="b"/>
          <a:lstStyle/>
          <a:p>
            <a:pPr fontAlgn="base">
              <a:spcBef>
                <a:spcPct val="0"/>
              </a:spcBef>
              <a:spcAft>
                <a:spcPct val="0"/>
              </a:spcAft>
              <a:defRPr/>
            </a:pPr>
            <a:endParaRPr lang="en-US" sz="3200" b="1" dirty="0">
              <a:solidFill>
                <a:prstClr val="black"/>
              </a:solidFill>
              <a:cs typeface="Arial" charset="0"/>
            </a:endParaRPr>
          </a:p>
        </p:txBody>
      </p:sp>
      <p:sp>
        <p:nvSpPr>
          <p:cNvPr id="8" name="Rectangle 7"/>
          <p:cNvSpPr/>
          <p:nvPr/>
        </p:nvSpPr>
        <p:spPr>
          <a:xfrm>
            <a:off x="49213" y="50315"/>
            <a:ext cx="9077001"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smtClean="0">
                <a:solidFill>
                  <a:prstClr val="white"/>
                </a:solidFill>
              </a:rPr>
              <a:t>1.3	Vision, Mission, Values</a:t>
            </a:r>
            <a:endParaRPr lang="en-US" sz="3600" b="1" dirty="0">
              <a:solidFill>
                <a:prstClr val="white"/>
              </a:solidFill>
            </a:endParaRPr>
          </a:p>
        </p:txBody>
      </p:sp>
      <p:sp>
        <p:nvSpPr>
          <p:cNvPr id="7" name="Line 3"/>
          <p:cNvSpPr>
            <a:spLocks noChangeShapeType="1"/>
          </p:cNvSpPr>
          <p:nvPr/>
        </p:nvSpPr>
        <p:spPr bwMode="auto">
          <a:xfrm>
            <a:off x="-1" y="25430"/>
            <a:ext cx="9144000" cy="0"/>
          </a:xfrm>
          <a:prstGeom prst="line">
            <a:avLst/>
          </a:prstGeom>
          <a:noFill/>
          <a:ln w="57150">
            <a:solidFill>
              <a:srgbClr val="FFC000"/>
            </a:solidFill>
            <a:round/>
            <a:headEnd/>
            <a:tailEnd/>
          </a:ln>
          <a:ex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fontAlgn="auto">
              <a:spcBef>
                <a:spcPts val="0"/>
              </a:spcBef>
              <a:spcAft>
                <a:spcPts val="0"/>
              </a:spcAft>
              <a:defRPr/>
            </a:pPr>
            <a:endParaRPr lang="en-ZA" sz="1800" kern="0" dirty="0">
              <a:solidFill>
                <a:prstClr val="black"/>
              </a:solidFill>
              <a:latin typeface="Arial"/>
              <a:ea typeface="ＭＳ Ｐゴシック"/>
              <a:cs typeface="+mn-cs"/>
            </a:endParaRPr>
          </a:p>
        </p:txBody>
      </p:sp>
      <p:sp>
        <p:nvSpPr>
          <p:cNvPr id="9" name="Line 138"/>
          <p:cNvSpPr>
            <a:spLocks noChangeShapeType="1"/>
          </p:cNvSpPr>
          <p:nvPr/>
        </p:nvSpPr>
        <p:spPr bwMode="auto">
          <a:xfrm flipV="1">
            <a:off x="49213" y="680253"/>
            <a:ext cx="9077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Tree>
    <p:extLst>
      <p:ext uri="{BB962C8B-B14F-4D97-AF65-F5344CB8AC3E}">
        <p14:creationId xmlns:p14="http://schemas.microsoft.com/office/powerpoint/2010/main" val="2392488151"/>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228600" y="946038"/>
          <a:ext cx="8686800" cy="5730240"/>
        </p:xfrm>
        <a:graphic>
          <a:graphicData uri="http://schemas.openxmlformats.org/drawingml/2006/table">
            <a:tbl>
              <a:tblPr firstRow="1" bandRow="1">
                <a:tableStyleId>{0505E3EF-67EA-436B-97B2-0124C06EBD24}</a:tableStyleId>
              </a:tblPr>
              <a:tblGrid>
                <a:gridCol w="474940"/>
                <a:gridCol w="2711752"/>
                <a:gridCol w="5500108"/>
              </a:tblGrid>
              <a:tr h="379273">
                <a:tc>
                  <a:txBody>
                    <a:bodyPr/>
                    <a:lstStyle/>
                    <a:p>
                      <a:r>
                        <a:rPr lang="en-ZA" sz="1600" dirty="0" smtClean="0"/>
                        <a:t>No</a:t>
                      </a:r>
                      <a:endParaRPr lang="en-ZA" sz="1600" dirty="0"/>
                    </a:p>
                  </a:txBody>
                  <a:tcPr/>
                </a:tc>
                <a:tc>
                  <a:txBody>
                    <a:bodyPr/>
                    <a:lstStyle/>
                    <a:p>
                      <a:r>
                        <a:rPr kumimoji="0" lang="en-US" sz="2000" u="none" strike="noStrike" kern="1200" cap="none" spc="0" normalizeH="0" baseline="0" noProof="0" dirty="0" smtClean="0">
                          <a:ln>
                            <a:noFill/>
                          </a:ln>
                          <a:effectLst/>
                          <a:uLnTx/>
                          <a:uFillTx/>
                        </a:rPr>
                        <a:t>Strategic Goals </a:t>
                      </a:r>
                      <a:endParaRPr lang="en-ZA" sz="2000" dirty="0"/>
                    </a:p>
                  </a:txBody>
                  <a:tcPr/>
                </a:tc>
                <a:tc>
                  <a:txBody>
                    <a:bodyPr/>
                    <a:lstStyle/>
                    <a:p>
                      <a:r>
                        <a:rPr kumimoji="0" lang="en-US" sz="2000" u="none" strike="noStrike" kern="1200" cap="none" spc="0" normalizeH="0" baseline="0" noProof="0" dirty="0" smtClean="0">
                          <a:ln>
                            <a:noFill/>
                          </a:ln>
                          <a:effectLst/>
                          <a:uLnTx/>
                          <a:uFillTx/>
                        </a:rPr>
                        <a:t>Strategic Objectives</a:t>
                      </a:r>
                      <a:endParaRPr lang="en-ZA" dirty="0"/>
                    </a:p>
                  </a:txBody>
                  <a:tcPr/>
                </a:tc>
              </a:tr>
              <a:tr h="904420">
                <a:tc>
                  <a:txBody>
                    <a:bodyPr/>
                    <a:lstStyle/>
                    <a:p>
                      <a:pPr algn="l"/>
                      <a:r>
                        <a:rPr lang="en-ZA" sz="1200" u="none" strike="noStrike" baseline="0" dirty="0" smtClean="0"/>
                        <a:t>1</a:t>
                      </a:r>
                      <a:endParaRPr lang="en-ZA" sz="1200" b="1" i="0" u="none" strike="noStrike" baseline="0" dirty="0" smtClean="0">
                        <a:solidFill>
                          <a:schemeClr val="tx1"/>
                        </a:solidFill>
                        <a:latin typeface="Helvetica-Bold"/>
                      </a:endParaRPr>
                    </a:p>
                  </a:txBody>
                  <a:tcPr/>
                </a:tc>
                <a:tc>
                  <a:txBody>
                    <a:bodyPr/>
                    <a:lstStyle/>
                    <a:p>
                      <a:pPr algn="l"/>
                      <a:r>
                        <a:rPr lang="en-ZA" sz="1400" u="none" strike="noStrike" baseline="0" dirty="0" smtClean="0"/>
                        <a:t>A responsive, cost-effective, compliant and business-focused organisation.</a:t>
                      </a:r>
                    </a:p>
                    <a:p>
                      <a:pPr algn="l"/>
                      <a:endParaRPr lang="en-ZA" sz="1400" b="1" i="0" u="none" strike="noStrike" baseline="0" dirty="0" smtClean="0">
                        <a:solidFill>
                          <a:schemeClr val="tx1"/>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u="none" strike="noStrike" kern="1200" cap="none" spc="0" normalizeH="0" baseline="0" noProof="0" dirty="0" smtClean="0">
                          <a:ln>
                            <a:noFill/>
                          </a:ln>
                          <a:effectLst/>
                          <a:uLnTx/>
                          <a:uFillTx/>
                        </a:rPr>
                        <a:t>Provide adequate and effective Corporate Service functions in pursuit of good governance.</a:t>
                      </a:r>
                      <a:endParaRPr kumimoji="0" lang="en-ZA" sz="1400" b="0" i="0" u="none" strike="noStrike" kern="1200" cap="none" spc="0" normalizeH="0" baseline="0" noProof="0" dirty="0" smtClean="0">
                        <a:ln>
                          <a:noFill/>
                        </a:ln>
                        <a:solidFill>
                          <a:schemeClr val="tx1"/>
                        </a:solidFill>
                        <a:effectLst/>
                        <a:uLnTx/>
                        <a:uFillTx/>
                        <a:latin typeface="+mn-lt"/>
                        <a:ea typeface="+mn-ea"/>
                        <a:cs typeface="+mn-cs"/>
                      </a:endParaRPr>
                    </a:p>
                  </a:txBody>
                  <a:tcPr/>
                </a:tc>
              </a:tr>
              <a:tr h="495972">
                <a:tc rowSpan="3">
                  <a:txBody>
                    <a:bodyPr/>
                    <a:lstStyle/>
                    <a:p>
                      <a:pPr marL="0" algn="l" defTabSz="457200" rtl="0" eaLnBrk="1" latinLnBrk="0" hangingPunct="1"/>
                      <a:r>
                        <a:rPr lang="en-ZA" sz="1200" u="none" strike="noStrike" kern="1200" baseline="0" dirty="0" smtClean="0"/>
                        <a:t>2</a:t>
                      </a:r>
                      <a:endParaRPr lang="en-ZA" sz="1200" b="1" i="0" u="none" strike="noStrike" kern="1200" baseline="0" dirty="0">
                        <a:solidFill>
                          <a:schemeClr val="tx1"/>
                        </a:solidFill>
                        <a:latin typeface="Helvetica-Bold"/>
                        <a:ea typeface="+mn-ea"/>
                        <a:cs typeface="+mn-cs"/>
                      </a:endParaRPr>
                    </a:p>
                  </a:txBody>
                  <a:tcPr/>
                </a:tc>
                <a:tc rowSpan="3">
                  <a:txBody>
                    <a:bodyPr/>
                    <a:lstStyle/>
                    <a:p>
                      <a:pPr marL="0" algn="l" defTabSz="457200" rtl="0" eaLnBrk="1" latinLnBrk="0" hangingPunct="1"/>
                      <a:r>
                        <a:rPr lang="en-ZA" sz="1400" u="none" strike="noStrike" kern="1200" baseline="0" dirty="0" smtClean="0"/>
                        <a:t>Professionalise the communication system by building a reliable knowledge base and through communication products.</a:t>
                      </a:r>
                      <a:endParaRPr lang="en-ZA" sz="1400" b="1" i="0" u="none" strike="noStrike" kern="1200" baseline="0" dirty="0">
                        <a:solidFill>
                          <a:schemeClr val="tx1"/>
                        </a:solidFill>
                        <a:latin typeface="+mn-lt"/>
                        <a:ea typeface="+mn-ea"/>
                        <a:cs typeface="+mn-cs"/>
                      </a:endParaRPr>
                    </a:p>
                  </a:txBody>
                  <a:tcPr/>
                </a:tc>
                <a:tc>
                  <a:txBody>
                    <a:bodyPr/>
                    <a:lstStyle/>
                    <a:p>
                      <a:r>
                        <a:rPr kumimoji="0" lang="en-ZA" sz="1400" u="none" strike="noStrike" kern="1200" cap="none" spc="0" normalizeH="0" baseline="0" dirty="0" smtClean="0">
                          <a:ln>
                            <a:noFill/>
                          </a:ln>
                          <a:effectLst/>
                          <a:uLnTx/>
                          <a:uFillTx/>
                        </a:rPr>
                        <a:t>Produce government’s communication products and services to grow the share of voice of government messages in the public arena.</a:t>
                      </a:r>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r h="904420">
                <a:tc vMerge="1">
                  <a:txBody>
                    <a:bodyPr/>
                    <a:lstStyle/>
                    <a:p>
                      <a:endParaRPr lang="en-ZA"/>
                    </a:p>
                  </a:txBody>
                  <a:tcPr/>
                </a:tc>
                <a:tc vMerge="1">
                  <a:txBody>
                    <a:bodyPr/>
                    <a:lstStyle/>
                    <a:p>
                      <a:endParaRPr lang="en-ZA" dirty="0"/>
                    </a:p>
                  </a:txBody>
                  <a:tcPr/>
                </a:tc>
                <a:tc>
                  <a:txBody>
                    <a:bodyPr/>
                    <a:lstStyle/>
                    <a:p>
                      <a:pPr algn="just"/>
                      <a:r>
                        <a:rPr kumimoji="0" lang="en-ZA" sz="1400" u="none" strike="noStrike" kern="1200" cap="none" spc="0" normalizeH="0" baseline="0" dirty="0" smtClean="0">
                          <a:ln>
                            <a:noFill/>
                          </a:ln>
                          <a:effectLst/>
                          <a:uLnTx/>
                          <a:uFillTx/>
                        </a:rPr>
                        <a:t>Provide strategic leadership and support in government communication through public opinion research and analysis of media coverage to understand the communication environment and inform government messages.</a:t>
                      </a:r>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r h="495972">
                <a:tc vMerge="1">
                  <a:txBody>
                    <a:bodyPr/>
                    <a:lstStyle/>
                    <a:p>
                      <a:endParaRPr lang="en-ZA"/>
                    </a:p>
                  </a:txBody>
                  <a:tcPr/>
                </a:tc>
                <a:tc vMerge="1">
                  <a:txBody>
                    <a:bodyPr/>
                    <a:lstStyle/>
                    <a:p>
                      <a:endParaRPr lang="en-ZA" dirty="0"/>
                    </a:p>
                  </a:txBody>
                  <a:tcPr/>
                </a:tc>
                <a:tc>
                  <a:txBody>
                    <a:bodyPr/>
                    <a:lstStyle/>
                    <a:p>
                      <a:r>
                        <a:rPr kumimoji="0" lang="en-ZA" sz="1400" u="none" strike="noStrike" kern="1200" cap="none" spc="0" normalizeH="0" baseline="0" dirty="0" smtClean="0">
                          <a:ln>
                            <a:noFill/>
                          </a:ln>
                          <a:effectLst/>
                          <a:uLnTx/>
                          <a:uFillTx/>
                        </a:rPr>
                        <a:t>Provide efficient and effective communication services.</a:t>
                      </a:r>
                    </a:p>
                    <a:p>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r h="904420">
                <a:tc rowSpan="3">
                  <a:txBody>
                    <a:bodyPr/>
                    <a:lstStyle/>
                    <a:p>
                      <a:pPr marL="0" algn="l" defTabSz="457200" rtl="0" eaLnBrk="1" latinLnBrk="0" hangingPunct="1"/>
                      <a:r>
                        <a:rPr lang="en-ZA" sz="1200" u="none" strike="noStrike" kern="1200" baseline="0" dirty="0" smtClean="0"/>
                        <a:t>3</a:t>
                      </a:r>
                      <a:endParaRPr lang="en-ZA" sz="1200" b="1" i="0" u="none" strike="noStrike" kern="1200" baseline="0" dirty="0">
                        <a:solidFill>
                          <a:schemeClr val="tx1"/>
                        </a:solidFill>
                        <a:latin typeface="Helvetica-Bold"/>
                        <a:ea typeface="+mn-ea"/>
                        <a:cs typeface="+mn-cs"/>
                      </a:endParaRPr>
                    </a:p>
                  </a:txBody>
                  <a:tcPr/>
                </a:tc>
                <a:tc rowSpan="3">
                  <a:txBody>
                    <a:bodyPr/>
                    <a:lstStyle/>
                    <a:p>
                      <a:pPr algn="l"/>
                      <a:r>
                        <a:rPr lang="en-ZA" sz="1400" u="none" strike="noStrike" kern="1200" baseline="0" dirty="0" smtClean="0"/>
                        <a:t>Maintain and strengthen a well-functioning communication system that proactively informs and engages the public.</a:t>
                      </a:r>
                      <a:endParaRPr lang="en-ZA" sz="1400" b="1" i="0" u="none" strike="noStrike" kern="1200" baseline="0" dirty="0">
                        <a:solidFill>
                          <a:schemeClr val="tx1"/>
                        </a:solidFill>
                        <a:latin typeface="+mn-lt"/>
                        <a:ea typeface="+mn-ea"/>
                        <a:cs typeface="+mn-cs"/>
                      </a:endParaRPr>
                    </a:p>
                  </a:txBody>
                  <a:tcPr/>
                </a:tc>
                <a:tc>
                  <a:txBody>
                    <a:bodyPr/>
                    <a:lstStyle/>
                    <a:p>
                      <a:pPr algn="just"/>
                      <a:r>
                        <a:rPr kumimoji="0" lang="en-ZA" sz="1400" u="none" strike="noStrike" kern="1200" cap="none" spc="0" normalizeH="0" baseline="0" dirty="0" smtClean="0">
                          <a:ln>
                            <a:noFill/>
                          </a:ln>
                          <a:effectLst/>
                          <a:uLnTx/>
                          <a:uFillTx/>
                        </a:rPr>
                        <a:t>Implement a proactive and reactive media and public engagement system by building, maintaining and improving relations with the media and drive the government communication agenda.</a:t>
                      </a:r>
                    </a:p>
                    <a:p>
                      <a:pPr algn="just"/>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r h="700196">
                <a:tc vMerge="1">
                  <a:txBody>
                    <a:bodyPr/>
                    <a:lstStyle/>
                    <a:p>
                      <a:endParaRPr lang="en-ZA" sz="1200" b="1" i="0" u="none" strike="noStrike" kern="1200" baseline="0" dirty="0">
                        <a:solidFill>
                          <a:schemeClr val="tx1"/>
                        </a:solidFill>
                        <a:latin typeface="Helvetica-Bold"/>
                        <a:ea typeface="+mn-ea"/>
                        <a:cs typeface="+mn-cs"/>
                      </a:endParaRPr>
                    </a:p>
                  </a:txBody>
                  <a:tcPr/>
                </a:tc>
                <a:tc vMerge="1">
                  <a:txBody>
                    <a:bodyPr/>
                    <a:lstStyle/>
                    <a:p>
                      <a:pPr algn="l"/>
                      <a:endParaRPr lang="en-ZA" sz="1200" b="1" i="0" u="none" strike="noStrike" kern="1200" baseline="0" dirty="0">
                        <a:solidFill>
                          <a:schemeClr val="tx1"/>
                        </a:solidFill>
                        <a:latin typeface="Helvetica-Bold"/>
                        <a:ea typeface="+mn-ea"/>
                        <a:cs typeface="+mn-cs"/>
                      </a:endParaRPr>
                    </a:p>
                  </a:txBody>
                  <a:tcPr/>
                </a:tc>
                <a:tc>
                  <a:txBody>
                    <a:bodyPr/>
                    <a:lstStyle/>
                    <a:p>
                      <a:pPr algn="just"/>
                      <a:r>
                        <a:rPr kumimoji="0" lang="en-ZA" sz="1400" u="none" strike="noStrike" kern="1200" cap="none" spc="0" normalizeH="0" baseline="0" dirty="0" smtClean="0">
                          <a:ln>
                            <a:noFill/>
                          </a:ln>
                          <a:effectLst/>
                          <a:uLnTx/>
                          <a:uFillTx/>
                        </a:rPr>
                        <a:t>Improve interdepartmental coordination by joint planning and sharing of messages across the three spheres of government to ensure coherence and alignment of government messages.</a:t>
                      </a:r>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r h="700196">
                <a:tc vMerge="1">
                  <a:txBody>
                    <a:bodyPr/>
                    <a:lstStyle/>
                    <a:p>
                      <a:endParaRPr lang="en-ZA" dirty="0"/>
                    </a:p>
                  </a:txBody>
                  <a:tcPr/>
                </a:tc>
                <a:tc vMerge="1">
                  <a:txBody>
                    <a:bodyPr/>
                    <a:lstStyle/>
                    <a:p>
                      <a:endParaRPr lang="en-ZA" dirty="0"/>
                    </a:p>
                  </a:txBody>
                  <a:tcPr/>
                </a:tc>
                <a:tc>
                  <a:txBody>
                    <a:bodyPr/>
                    <a:lstStyle/>
                    <a:p>
                      <a:pPr algn="just"/>
                      <a:r>
                        <a:rPr kumimoji="0" lang="en-ZA" sz="1400" u="none" strike="noStrike" kern="1200" cap="none" spc="0" normalizeH="0" baseline="0" dirty="0" smtClean="0">
                          <a:ln>
                            <a:noFill/>
                          </a:ln>
                          <a:effectLst/>
                          <a:uLnTx/>
                          <a:uFillTx/>
                        </a:rPr>
                        <a:t>An informed and empowered citizenry on government’s policies, plans, programmes and achievements to increase public participation in government.</a:t>
                      </a:r>
                      <a:endParaRPr kumimoji="0" lang="en-ZA" sz="1400" b="0" i="0" u="none" strike="noStrike" kern="1200" cap="none" spc="0" normalizeH="0" baseline="0" dirty="0">
                        <a:ln>
                          <a:noFill/>
                        </a:ln>
                        <a:solidFill>
                          <a:schemeClr val="tx1"/>
                        </a:solidFill>
                        <a:effectLst/>
                        <a:uLnTx/>
                        <a:uFillTx/>
                        <a:latin typeface="+mn-lt"/>
                        <a:ea typeface="+mn-ea"/>
                        <a:cs typeface="+mn-cs"/>
                      </a:endParaRPr>
                    </a:p>
                  </a:txBody>
                  <a:tcPr/>
                </a:tc>
              </a:tr>
            </a:tbl>
          </a:graphicData>
        </a:graphic>
      </p:graphicFrame>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6</a:t>
            </a:fld>
            <a:endParaRPr lang="en-US" dirty="0">
              <a:solidFill>
                <a:prstClr val="black">
                  <a:tint val="75000"/>
                </a:prstClr>
              </a:solidFill>
            </a:endParaRPr>
          </a:p>
        </p:txBody>
      </p:sp>
      <p:sp>
        <p:nvSpPr>
          <p:cNvPr id="6" name="Title 5"/>
          <p:cNvSpPr>
            <a:spLocks noGrp="1"/>
          </p:cNvSpPr>
          <p:nvPr>
            <p:ph type="title"/>
          </p:nvPr>
        </p:nvSpPr>
        <p:spPr>
          <a:xfrm>
            <a:off x="0" y="82580"/>
            <a:ext cx="9144000" cy="647019"/>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a:spcBef>
                <a:spcPct val="0"/>
              </a:spcBef>
              <a:defRPr/>
            </a:pPr>
            <a:r>
              <a:rPr lang="en-US" sz="3600" b="1" dirty="0" smtClean="0">
                <a:solidFill>
                  <a:schemeClr val="bg1"/>
                </a:solidFill>
              </a:rPr>
              <a:t>2.	Strategic Goals and Objectives</a:t>
            </a:r>
            <a:endParaRPr lang="en-US" sz="3600" b="1" dirty="0">
              <a:solidFill>
                <a:schemeClr val="bg1"/>
              </a:solidFill>
            </a:endParaRPr>
          </a:p>
        </p:txBody>
      </p:sp>
      <p:sp>
        <p:nvSpPr>
          <p:cNvPr id="7" name="Line 3"/>
          <p:cNvSpPr>
            <a:spLocks noChangeShapeType="1"/>
          </p:cNvSpPr>
          <p:nvPr/>
        </p:nvSpPr>
        <p:spPr bwMode="auto">
          <a:xfrm>
            <a:off x="0" y="82580"/>
            <a:ext cx="9144000" cy="0"/>
          </a:xfrm>
          <a:prstGeom prst="line">
            <a:avLst/>
          </a:prstGeom>
          <a:noFill/>
          <a:ln w="57150">
            <a:solidFill>
              <a:srgbClr val="FFC000"/>
            </a:solidFill>
            <a:round/>
            <a:headEnd/>
            <a:tailEnd/>
          </a:ln>
          <a:ex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fontAlgn="auto">
              <a:spcBef>
                <a:spcPts val="0"/>
              </a:spcBef>
              <a:spcAft>
                <a:spcPts val="0"/>
              </a:spcAft>
              <a:defRPr/>
            </a:pPr>
            <a:endParaRPr lang="en-ZA" sz="1800" kern="0" dirty="0">
              <a:solidFill>
                <a:prstClr val="black"/>
              </a:solidFill>
              <a:latin typeface="Arial"/>
              <a:ea typeface="ＭＳ Ｐゴシック"/>
              <a:cs typeface="+mn-cs"/>
            </a:endParaRPr>
          </a:p>
        </p:txBody>
      </p:sp>
    </p:spTree>
    <p:extLst>
      <p:ext uri="{BB962C8B-B14F-4D97-AF65-F5344CB8AC3E}">
        <p14:creationId xmlns:p14="http://schemas.microsoft.com/office/powerpoint/2010/main" val="1771218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77790086-B0CB-4773-B5CA-215602DDF80F}" type="slidenum">
              <a:rPr lang="en-US" smtClean="0"/>
              <a:pPr>
                <a:defRPr/>
              </a:pPr>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56726797"/>
              </p:ext>
            </p:extLst>
          </p:nvPr>
        </p:nvGraphicFramePr>
        <p:xfrm>
          <a:off x="251520" y="1196752"/>
          <a:ext cx="8640960" cy="4114800"/>
        </p:xfrm>
        <a:graphic>
          <a:graphicData uri="http://schemas.openxmlformats.org/drawingml/2006/table">
            <a:tbl>
              <a:tblPr firstRow="1" bandRow="1">
                <a:tableStyleId>{F5AB1C69-6EDB-4FF4-983F-18BD219EF322}</a:tableStyleId>
              </a:tblPr>
              <a:tblGrid>
                <a:gridCol w="4104456"/>
                <a:gridCol w="4536504"/>
              </a:tblGrid>
              <a:tr h="4178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400" dirty="0" smtClean="0"/>
                        <a:t>Challenges</a:t>
                      </a:r>
                      <a:endParaRPr lang="en-ZA" sz="2400" dirty="0" smtClean="0">
                        <a:solidFill>
                          <a:schemeClr val="bg1"/>
                        </a:solidFill>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400" dirty="0" smtClean="0"/>
                        <a:t>Action</a:t>
                      </a:r>
                      <a:r>
                        <a:rPr lang="en-ZA" sz="2400" baseline="0" dirty="0" smtClean="0"/>
                        <a:t> </a:t>
                      </a:r>
                      <a:r>
                        <a:rPr lang="en-ZA" sz="2400" dirty="0" smtClean="0"/>
                        <a:t>Plans</a:t>
                      </a:r>
                      <a:endParaRPr lang="en-ZA" sz="2400" dirty="0" smtClean="0">
                        <a:solidFill>
                          <a:schemeClr val="bg1"/>
                        </a:solidFill>
                        <a:latin typeface="+mj-lt"/>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1.	Limited fiscal</a:t>
                      </a:r>
                      <a:r>
                        <a:rPr lang="en-ZA" sz="1800" kern="1200" baseline="0" dirty="0" smtClean="0"/>
                        <a:t> resources in 	constrained budget environment</a:t>
                      </a:r>
                      <a:endParaRPr lang="en-ZA" sz="1800" b="0" kern="1200" dirty="0" smtClean="0">
                        <a:solidFill>
                          <a:schemeClr val="tx1"/>
                        </a:solidFill>
                      </a:endParaRPr>
                    </a:p>
                  </a:txBody>
                  <a:tcPr/>
                </a:tc>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en-ZA" sz="1800" kern="1200" dirty="0" smtClean="0"/>
                        <a:t>Reprioritisation and improved efficiency from </a:t>
                      </a:r>
                      <a:r>
                        <a:rPr lang="en-ZA" sz="1800" kern="1200" baseline="0" dirty="0" smtClean="0"/>
                        <a:t>other departmental resources for priority interventions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	Increased demand for government</a:t>
                      </a:r>
                      <a:r>
                        <a:rPr lang="en-ZA" sz="1800" kern="1200" baseline="0" dirty="0" smtClean="0"/>
                        <a:t> 	communication in a dynamic 	democracy</a:t>
                      </a: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2.1	Re-evaluate govt communication 	approach, platform and language mix</a:t>
                      </a:r>
                      <a:endParaRPr lang="en-ZA" sz="1800" b="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2.2	Increase Vuk’uzenzele newspaper’s reach </a:t>
                      </a:r>
                      <a:endParaRPr lang="en-ZA" sz="1800" b="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3.	Contested communication 	environment</a:t>
                      </a: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3.	Present government programmes 	timeously</a:t>
                      </a:r>
                      <a:r>
                        <a:rPr lang="en-ZA" sz="1800" kern="1200" baseline="0" dirty="0" smtClean="0"/>
                        <a:t> and transparently to citizens</a:t>
                      </a:r>
                      <a:endParaRPr lang="en-ZA" sz="1800" b="0" i="1"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4.	Public perception of government 	performance</a:t>
                      </a: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4.	Communicate honestly what government</a:t>
                      </a:r>
                      <a:r>
                        <a:rPr lang="en-ZA" sz="1800" kern="1200" baseline="0" dirty="0" smtClean="0"/>
                        <a:t> 	has achieved</a:t>
                      </a:r>
                      <a:endParaRPr lang="en-ZA" sz="1800" b="0" i="0" kern="1200" dirty="0" smtClean="0">
                        <a:solidFill>
                          <a:schemeClr val="tx1"/>
                        </a:solidFill>
                      </a:endParaRPr>
                    </a:p>
                  </a:txBody>
                  <a:tcPr/>
                </a:tc>
              </a:tr>
            </a:tbl>
          </a:graphicData>
        </a:graphic>
      </p:graphicFrame>
      <p:sp>
        <p:nvSpPr>
          <p:cNvPr id="9" name="Rectangle 8"/>
          <p:cNvSpPr/>
          <p:nvPr/>
        </p:nvSpPr>
        <p:spPr>
          <a:xfrm>
            <a:off x="179512" y="176418"/>
            <a:ext cx="8712968"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schemeClr val="bg1"/>
                </a:solidFill>
              </a:rPr>
              <a:t>3.  Situational </a:t>
            </a:r>
            <a:r>
              <a:rPr lang="en-ZA" sz="3600" b="1" dirty="0">
                <a:solidFill>
                  <a:schemeClr val="bg1"/>
                </a:solidFill>
              </a:rPr>
              <a:t>analysis</a:t>
            </a:r>
            <a:endParaRPr lang="en-US" sz="3600" b="1" dirty="0">
              <a:solidFill>
                <a:schemeClr val="bg1"/>
              </a:solidFill>
            </a:endParaRPr>
          </a:p>
        </p:txBody>
      </p:sp>
      <p:sp>
        <p:nvSpPr>
          <p:cNvPr id="6" name="Line 3"/>
          <p:cNvSpPr>
            <a:spLocks noChangeShapeType="1"/>
          </p:cNvSpPr>
          <p:nvPr/>
        </p:nvSpPr>
        <p:spPr bwMode="auto">
          <a:xfrm>
            <a:off x="0" y="82580"/>
            <a:ext cx="9144000" cy="0"/>
          </a:xfrm>
          <a:prstGeom prst="line">
            <a:avLst/>
          </a:prstGeom>
          <a:noFill/>
          <a:ln w="57150">
            <a:solidFill>
              <a:srgbClr val="FFC000"/>
            </a:solidFill>
            <a:round/>
            <a:headEnd/>
            <a:tailEnd/>
          </a:ln>
          <a:ex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fontAlgn="auto">
              <a:spcBef>
                <a:spcPts val="0"/>
              </a:spcBef>
              <a:spcAft>
                <a:spcPts val="0"/>
              </a:spcAft>
              <a:defRPr/>
            </a:pPr>
            <a:endParaRPr lang="en-ZA" sz="1800" kern="0" dirty="0">
              <a:solidFill>
                <a:prstClr val="black"/>
              </a:solidFill>
              <a:latin typeface="Arial"/>
              <a:ea typeface="ＭＳ Ｐゴシック"/>
              <a:cs typeface="+mn-cs"/>
            </a:endParaRPr>
          </a:p>
        </p:txBody>
      </p:sp>
      <p:sp>
        <p:nvSpPr>
          <p:cNvPr id="8" name="Line 138"/>
          <p:cNvSpPr>
            <a:spLocks noChangeShapeType="1"/>
          </p:cNvSpPr>
          <p:nvPr/>
        </p:nvSpPr>
        <p:spPr bwMode="auto">
          <a:xfrm flipV="1">
            <a:off x="179512" y="761594"/>
            <a:ext cx="8712968"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Tree>
    <p:extLst>
      <p:ext uri="{BB962C8B-B14F-4D97-AF65-F5344CB8AC3E}">
        <p14:creationId xmlns:p14="http://schemas.microsoft.com/office/powerpoint/2010/main" val="106176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656676" y="6335807"/>
            <a:ext cx="2133600" cy="365125"/>
          </a:xfrm>
        </p:spPr>
        <p:txBody>
          <a:bodyPr/>
          <a:lstStyle/>
          <a:p>
            <a:fld id="{8843D58F-2DAB-1446-A47E-C34A82BC1FA1}" type="slidenum">
              <a:rPr lang="en-US" smtClean="0">
                <a:solidFill>
                  <a:prstClr val="black">
                    <a:tint val="75000"/>
                  </a:prstClr>
                </a:solidFill>
              </a:rPr>
              <a:pPr/>
              <a:t>8</a:t>
            </a:fld>
            <a:endParaRPr lang="en-US" dirty="0">
              <a:solidFill>
                <a:prstClr val="black">
                  <a:tint val="75000"/>
                </a:prstClr>
              </a:solidFill>
            </a:endParaRPr>
          </a:p>
        </p:txBody>
      </p:sp>
      <p:sp>
        <p:nvSpPr>
          <p:cNvPr id="2" name="Freeform 65"/>
          <p:cNvSpPr>
            <a:spLocks/>
          </p:cNvSpPr>
          <p:nvPr/>
        </p:nvSpPr>
        <p:spPr bwMode="auto">
          <a:xfrm>
            <a:off x="2887867" y="1733257"/>
            <a:ext cx="344797" cy="304154"/>
          </a:xfrm>
          <a:custGeom>
            <a:avLst/>
            <a:gdLst>
              <a:gd name="T0" fmla="*/ 120340 w 91440"/>
              <a:gd name="T1" fmla="*/ 0 h 367665"/>
              <a:gd name="T2" fmla="*/ 120340 w 91440"/>
              <a:gd name="T3" fmla="*/ 367628 h 367665"/>
              <a:gd name="T4" fmla="*/ 45720 w 91440"/>
              <a:gd name="T5" fmla="*/ 367628 h 367665"/>
              <a:gd name="T6" fmla="*/ 0 w 91440"/>
              <a:gd name="T7" fmla="*/ 0 h 367665"/>
              <a:gd name="T8" fmla="*/ 91440 w 91440"/>
              <a:gd name="T9" fmla="*/ 367665 h 367665"/>
            </a:gdLst>
            <a:ahLst/>
            <a:cxnLst>
              <a:cxn ang="0">
                <a:pos x="T0" y="T1"/>
              </a:cxn>
              <a:cxn ang="0">
                <a:pos x="T2" y="T3"/>
              </a:cxn>
              <a:cxn ang="0">
                <a:pos x="T4" y="T5"/>
              </a:cxn>
            </a:cxnLst>
            <a:rect l="T6" t="T7" r="T8" b="T9"/>
            <a:pathLst>
              <a:path w="91440" h="367665">
                <a:moveTo>
                  <a:pt x="120340" y="0"/>
                </a:moveTo>
                <a:lnTo>
                  <a:pt x="120340" y="367628"/>
                </a:lnTo>
                <a:lnTo>
                  <a:pt x="45720" y="367628"/>
                </a:lnTo>
              </a:path>
            </a:pathLst>
          </a:custGeom>
          <a:noFill/>
          <a:ln w="25400">
            <a:solidFill>
              <a:srgbClr val="4774A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8" name="Freeform 8"/>
          <p:cNvSpPr>
            <a:spLocks/>
          </p:cNvSpPr>
          <p:nvPr/>
        </p:nvSpPr>
        <p:spPr bwMode="auto">
          <a:xfrm>
            <a:off x="2653570" y="3321604"/>
            <a:ext cx="319869" cy="2357990"/>
          </a:xfrm>
          <a:custGeom>
            <a:avLst/>
            <a:gdLst>
              <a:gd name="T0" fmla="*/ 0 w 255270"/>
              <a:gd name="T1" fmla="*/ 0 h 2451100"/>
              <a:gd name="T2" fmla="*/ 0 w 255270"/>
              <a:gd name="T3" fmla="*/ 2450827 h 2451100"/>
              <a:gd name="T4" fmla="*/ 255303 w 255270"/>
              <a:gd name="T5" fmla="*/ 2450827 h 2451100"/>
              <a:gd name="T6" fmla="*/ 0 w 255270"/>
              <a:gd name="T7" fmla="*/ 0 h 2451100"/>
              <a:gd name="T8" fmla="*/ 255270 w 255270"/>
              <a:gd name="T9" fmla="*/ 2451100 h 2451100"/>
            </a:gdLst>
            <a:ahLst/>
            <a:cxnLst>
              <a:cxn ang="0">
                <a:pos x="T0" y="T1"/>
              </a:cxn>
              <a:cxn ang="0">
                <a:pos x="T2" y="T3"/>
              </a:cxn>
              <a:cxn ang="0">
                <a:pos x="T4" y="T5"/>
              </a:cxn>
            </a:cxnLst>
            <a:rect l="T6" t="T7" r="T8" b="T9"/>
            <a:pathLst>
              <a:path w="255270" h="2451100">
                <a:moveTo>
                  <a:pt x="0" y="0"/>
                </a:moveTo>
                <a:lnTo>
                  <a:pt x="0" y="2450827"/>
                </a:lnTo>
                <a:lnTo>
                  <a:pt x="255303" y="2450827"/>
                </a:lnTo>
              </a:path>
            </a:pathLst>
          </a:custGeom>
          <a:noFill/>
          <a:ln w="25400">
            <a:solidFill>
              <a:srgbClr val="4774A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9" name="Freeform 9"/>
          <p:cNvSpPr>
            <a:spLocks/>
          </p:cNvSpPr>
          <p:nvPr/>
        </p:nvSpPr>
        <p:spPr bwMode="auto">
          <a:xfrm>
            <a:off x="2653569" y="3049946"/>
            <a:ext cx="256685" cy="1827161"/>
          </a:xfrm>
          <a:custGeom>
            <a:avLst/>
            <a:gdLst>
              <a:gd name="T0" fmla="*/ 0 w 255270"/>
              <a:gd name="T1" fmla="*/ 0 h 1782445"/>
              <a:gd name="T2" fmla="*/ 0 w 255270"/>
              <a:gd name="T3" fmla="*/ 1782446 h 1782445"/>
              <a:gd name="T4" fmla="*/ 255303 w 255270"/>
              <a:gd name="T5" fmla="*/ 1782446 h 1782445"/>
              <a:gd name="T6" fmla="*/ 0 w 255270"/>
              <a:gd name="T7" fmla="*/ 0 h 1782445"/>
              <a:gd name="T8" fmla="*/ 255270 w 255270"/>
              <a:gd name="T9" fmla="*/ 1782445 h 1782445"/>
            </a:gdLst>
            <a:ahLst/>
            <a:cxnLst>
              <a:cxn ang="0">
                <a:pos x="T0" y="T1"/>
              </a:cxn>
              <a:cxn ang="0">
                <a:pos x="T2" y="T3"/>
              </a:cxn>
              <a:cxn ang="0">
                <a:pos x="T4" y="T5"/>
              </a:cxn>
            </a:cxnLst>
            <a:rect l="T6" t="T7" r="T8" b="T9"/>
            <a:pathLst>
              <a:path w="255270" h="1782445">
                <a:moveTo>
                  <a:pt x="0" y="0"/>
                </a:moveTo>
                <a:lnTo>
                  <a:pt x="0" y="1782446"/>
                </a:lnTo>
                <a:lnTo>
                  <a:pt x="255303" y="1782446"/>
                </a:lnTo>
              </a:path>
            </a:pathLst>
          </a:custGeom>
          <a:noFill/>
          <a:ln w="25400">
            <a:solidFill>
              <a:srgbClr val="4774A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4" name="Freeform 14"/>
          <p:cNvSpPr>
            <a:spLocks/>
          </p:cNvSpPr>
          <p:nvPr/>
        </p:nvSpPr>
        <p:spPr bwMode="auto">
          <a:xfrm>
            <a:off x="233391" y="1906672"/>
            <a:ext cx="3096582" cy="753076"/>
          </a:xfrm>
          <a:custGeom>
            <a:avLst/>
            <a:gdLst>
              <a:gd name="T0" fmla="*/ 3165657 w 3165475"/>
              <a:gd name="T1" fmla="*/ 0 h 726440"/>
              <a:gd name="T2" fmla="*/ 3165657 w 3165475"/>
              <a:gd name="T3" fmla="*/ 651599 h 726440"/>
              <a:gd name="T4" fmla="*/ 0 w 3165475"/>
              <a:gd name="T5" fmla="*/ 651599 h 726440"/>
              <a:gd name="T6" fmla="*/ 0 w 3165475"/>
              <a:gd name="T7" fmla="*/ 726220 h 726440"/>
              <a:gd name="T8" fmla="*/ 0 w 3165475"/>
              <a:gd name="T9" fmla="*/ 0 h 726440"/>
              <a:gd name="T10" fmla="*/ 3165475 w 3165475"/>
              <a:gd name="T11" fmla="*/ 726440 h 726440"/>
            </a:gdLst>
            <a:ahLst/>
            <a:cxnLst>
              <a:cxn ang="0">
                <a:pos x="T0" y="T1"/>
              </a:cxn>
              <a:cxn ang="0">
                <a:pos x="T2" y="T3"/>
              </a:cxn>
              <a:cxn ang="0">
                <a:pos x="T4" y="T5"/>
              </a:cxn>
              <a:cxn ang="0">
                <a:pos x="T6" y="T7"/>
              </a:cxn>
            </a:cxnLst>
            <a:rect l="T8" t="T9" r="T10" b="T11"/>
            <a:pathLst>
              <a:path w="3165475" h="726440">
                <a:moveTo>
                  <a:pt x="3165657" y="0"/>
                </a:moveTo>
                <a:lnTo>
                  <a:pt x="3165657" y="651599"/>
                </a:lnTo>
                <a:lnTo>
                  <a:pt x="0" y="651599"/>
                </a:lnTo>
                <a:lnTo>
                  <a:pt x="0" y="726220"/>
                </a:lnTo>
              </a:path>
            </a:pathLst>
          </a:custGeom>
          <a:noFill/>
          <a:ln w="25400">
            <a:solidFill>
              <a:srgbClr val="4774A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5" name="Freeform 15"/>
          <p:cNvSpPr>
            <a:spLocks/>
          </p:cNvSpPr>
          <p:nvPr/>
        </p:nvSpPr>
        <p:spPr bwMode="auto">
          <a:xfrm>
            <a:off x="3281167" y="1170203"/>
            <a:ext cx="92075" cy="149225"/>
          </a:xfrm>
          <a:custGeom>
            <a:avLst/>
            <a:gdLst>
              <a:gd name="T0" fmla="*/ 45720 w 91440"/>
              <a:gd name="T1" fmla="*/ 0 h 149225"/>
              <a:gd name="T2" fmla="*/ 45720 w 91440"/>
              <a:gd name="T3" fmla="*/ 149241 h 149225"/>
              <a:gd name="T4" fmla="*/ 0 w 91440"/>
              <a:gd name="T5" fmla="*/ 0 h 149225"/>
              <a:gd name="T6" fmla="*/ 91440 w 91440"/>
              <a:gd name="T7" fmla="*/ 149225 h 149225"/>
            </a:gdLst>
            <a:ahLst/>
            <a:cxnLst>
              <a:cxn ang="0">
                <a:pos x="T0" y="T1"/>
              </a:cxn>
              <a:cxn ang="0">
                <a:pos x="T2" y="T3"/>
              </a:cxn>
            </a:cxnLst>
            <a:rect l="T4" t="T5" r="T6" b="T7"/>
            <a:pathLst>
              <a:path w="91440" h="149225">
                <a:moveTo>
                  <a:pt x="45720" y="0"/>
                </a:moveTo>
                <a:lnTo>
                  <a:pt x="45720" y="149241"/>
                </a:lnTo>
              </a:path>
            </a:pathLst>
          </a:custGeom>
          <a:noFill/>
          <a:ln w="25400">
            <a:solidFill>
              <a:srgbClr val="4774A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Freeform 16"/>
          <p:cNvSpPr>
            <a:spLocks/>
          </p:cNvSpPr>
          <p:nvPr/>
        </p:nvSpPr>
        <p:spPr bwMode="auto">
          <a:xfrm>
            <a:off x="3298439" y="535166"/>
            <a:ext cx="92075" cy="92075"/>
          </a:xfrm>
          <a:custGeom>
            <a:avLst/>
            <a:gdLst>
              <a:gd name="T0" fmla="*/ 45720 w 91440"/>
              <a:gd name="T1" fmla="*/ 45720 h 91440"/>
              <a:gd name="T2" fmla="*/ 45720 w 91440"/>
              <a:gd name="T3" fmla="*/ 128044 h 91440"/>
              <a:gd name="T4" fmla="*/ 0 w 91440"/>
              <a:gd name="T5" fmla="*/ 0 h 91440"/>
              <a:gd name="T6" fmla="*/ 91440 w 91440"/>
              <a:gd name="T7" fmla="*/ 91440 h 91440"/>
            </a:gdLst>
            <a:ahLst/>
            <a:cxnLst>
              <a:cxn ang="0">
                <a:pos x="T0" y="T1"/>
              </a:cxn>
              <a:cxn ang="0">
                <a:pos x="T2" y="T3"/>
              </a:cxn>
            </a:cxnLst>
            <a:rect l="T4" t="T5" r="T6" b="T7"/>
            <a:pathLst>
              <a:path w="91440" h="91440">
                <a:moveTo>
                  <a:pt x="45720" y="45720"/>
                </a:moveTo>
                <a:lnTo>
                  <a:pt x="45720" y="128044"/>
                </a:lnTo>
              </a:path>
            </a:pathLst>
          </a:custGeom>
          <a:noFill/>
          <a:ln w="25400">
            <a:solidFill>
              <a:srgbClr val="3D6696"/>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Freeform 18"/>
          <p:cNvSpPr>
            <a:spLocks/>
          </p:cNvSpPr>
          <p:nvPr/>
        </p:nvSpPr>
        <p:spPr bwMode="auto">
          <a:xfrm>
            <a:off x="2572951" y="714117"/>
            <a:ext cx="1463675" cy="464700"/>
          </a:xfrm>
          <a:custGeom>
            <a:avLst/>
            <a:gdLst>
              <a:gd name="T0" fmla="*/ 0 w 1219602"/>
              <a:gd name="T1" fmla="*/ 0 h 355337"/>
              <a:gd name="T2" fmla="*/ 1219835 w 1219602"/>
              <a:gd name="T3" fmla="*/ 0 h 355337"/>
              <a:gd name="T4" fmla="*/ 1219835 w 1219602"/>
              <a:gd name="T5" fmla="*/ 355600 h 355337"/>
              <a:gd name="T6" fmla="*/ 0 w 1219602"/>
              <a:gd name="T7" fmla="*/ 355600 h 355337"/>
              <a:gd name="T8" fmla="*/ 0 w 1219602"/>
              <a:gd name="T9" fmla="*/ 0 h 355337"/>
              <a:gd name="T10" fmla="*/ 0 60000 65536"/>
              <a:gd name="T11" fmla="*/ 0 60000 65536"/>
              <a:gd name="T12" fmla="*/ 0 60000 65536"/>
              <a:gd name="T13" fmla="*/ 0 60000 65536"/>
              <a:gd name="T14" fmla="*/ 0 60000 65536"/>
              <a:gd name="T15" fmla="*/ 0 w 1219602"/>
              <a:gd name="T16" fmla="*/ 0 h 355337"/>
              <a:gd name="T17" fmla="*/ 1219602 w 1219602"/>
              <a:gd name="T18" fmla="*/ 355337 h 355337"/>
            </a:gdLst>
            <a:ahLst/>
            <a:cxnLst>
              <a:cxn ang="T10">
                <a:pos x="T0" y="T1"/>
              </a:cxn>
              <a:cxn ang="T11">
                <a:pos x="T2" y="T3"/>
              </a:cxn>
              <a:cxn ang="T12">
                <a:pos x="T4" y="T5"/>
              </a:cxn>
              <a:cxn ang="T13">
                <a:pos x="T6" y="T7"/>
              </a:cxn>
              <a:cxn ang="T14">
                <a:pos x="T8" y="T9"/>
              </a:cxn>
            </a:cxnLst>
            <a:rect l="T15" t="T16" r="T17" b="T18"/>
            <a:pathLst>
              <a:path w="1219602" h="355337">
                <a:moveTo>
                  <a:pt x="0" y="0"/>
                </a:moveTo>
                <a:lnTo>
                  <a:pt x="1219602" y="0"/>
                </a:lnTo>
                <a:lnTo>
                  <a:pt x="1219602" y="355337"/>
                </a:lnTo>
                <a:lnTo>
                  <a:pt x="0" y="355337"/>
                </a:lnTo>
                <a:lnTo>
                  <a:pt x="0" y="0"/>
                </a:lnTo>
                <a:close/>
              </a:path>
            </a:pathLst>
          </a:custGeom>
          <a:solidFill>
            <a:srgbClr val="FFFFFF"/>
          </a:solidFill>
          <a:ln w="25400">
            <a:solidFill>
              <a:srgbClr val="C45911"/>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000000"/>
                </a:solidFill>
                <a:effectLst/>
                <a:latin typeface="Calibri" panose="020F0502020204030204" pitchFamily="34" charset="0"/>
              </a:rPr>
              <a:t>Deputy Minister</a:t>
            </a:r>
            <a:br>
              <a:rPr kumimoji="0" lang="en-US" altLang="en-US" sz="1050" b="1" i="0" u="none" strike="noStrike" cap="none" normalizeH="0" baseline="0" dirty="0" smtClean="0">
                <a:ln>
                  <a:noFill/>
                </a:ln>
                <a:solidFill>
                  <a:srgbClr val="000000"/>
                </a:solidFill>
                <a:effectLst/>
                <a:latin typeface="Calibri" panose="020F0502020204030204" pitchFamily="34" charset="0"/>
              </a:rPr>
            </a:br>
            <a:r>
              <a:rPr kumimoji="0" lang="en-US" altLang="en-US" sz="1050" b="1" i="0" u="none" strike="noStrike" cap="none" normalizeH="0" baseline="0" dirty="0" smtClean="0">
                <a:ln>
                  <a:noFill/>
                </a:ln>
                <a:solidFill>
                  <a:srgbClr val="000000"/>
                </a:solidFill>
                <a:effectLst/>
                <a:latin typeface="Calibri" panose="020F0502020204030204" pitchFamily="34" charset="0"/>
              </a:rPr>
              <a:t>Ms Pinky</a:t>
            </a:r>
            <a:r>
              <a:rPr kumimoji="0" lang="en-US" altLang="en-US" sz="1050" b="1" i="0" u="none" strike="noStrike" cap="none" normalizeH="0" dirty="0" smtClean="0">
                <a:ln>
                  <a:noFill/>
                </a:ln>
                <a:solidFill>
                  <a:srgbClr val="000000"/>
                </a:solidFill>
                <a:effectLst/>
                <a:latin typeface="Calibri" panose="020F0502020204030204" pitchFamily="34" charset="0"/>
              </a:rPr>
              <a:t> Kekana</a:t>
            </a:r>
            <a:r>
              <a:rPr kumimoji="0" lang="en-US" altLang="en-US" sz="1050" b="1" i="0" u="none" strike="noStrike" cap="none" normalizeH="0" baseline="0" dirty="0" smtClean="0">
                <a:ln>
                  <a:noFill/>
                </a:ln>
                <a:solidFill>
                  <a:srgbClr val="000000"/>
                </a:solidFill>
                <a:effectLst/>
                <a:latin typeface="Calibri" panose="020F0502020204030204" pitchFamily="34" charset="0"/>
              </a:rPr>
              <a:t>, MP</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p:txBody>
      </p:sp>
      <p:sp>
        <p:nvSpPr>
          <p:cNvPr id="18" name="Freeform 73"/>
          <p:cNvSpPr>
            <a:spLocks/>
          </p:cNvSpPr>
          <p:nvPr/>
        </p:nvSpPr>
        <p:spPr bwMode="auto">
          <a:xfrm>
            <a:off x="2560251" y="1325257"/>
            <a:ext cx="1476375" cy="434975"/>
          </a:xfrm>
          <a:custGeom>
            <a:avLst/>
            <a:gdLst>
              <a:gd name="T0" fmla="*/ 0 w 1234257"/>
              <a:gd name="T1" fmla="*/ 0 h 355337"/>
              <a:gd name="T2" fmla="*/ 1233805 w 1234257"/>
              <a:gd name="T3" fmla="*/ 0 h 355337"/>
              <a:gd name="T4" fmla="*/ 1233805 w 1234257"/>
              <a:gd name="T5" fmla="*/ 435610 h 355337"/>
              <a:gd name="T6" fmla="*/ 0 w 1234257"/>
              <a:gd name="T7" fmla="*/ 435610 h 355337"/>
              <a:gd name="T8" fmla="*/ 0 w 1234257"/>
              <a:gd name="T9" fmla="*/ 0 h 355337"/>
              <a:gd name="T10" fmla="*/ 0 60000 65536"/>
              <a:gd name="T11" fmla="*/ 0 60000 65536"/>
              <a:gd name="T12" fmla="*/ 0 60000 65536"/>
              <a:gd name="T13" fmla="*/ 0 60000 65536"/>
              <a:gd name="T14" fmla="*/ 0 60000 65536"/>
              <a:gd name="T15" fmla="*/ 0 w 1234257"/>
              <a:gd name="T16" fmla="*/ 0 h 355337"/>
              <a:gd name="T17" fmla="*/ 1234257 w 1234257"/>
              <a:gd name="T18" fmla="*/ 355337 h 355337"/>
            </a:gdLst>
            <a:ahLst/>
            <a:cxnLst>
              <a:cxn ang="T10">
                <a:pos x="T0" y="T1"/>
              </a:cxn>
              <a:cxn ang="T11">
                <a:pos x="T2" y="T3"/>
              </a:cxn>
              <a:cxn ang="T12">
                <a:pos x="T4" y="T5"/>
              </a:cxn>
              <a:cxn ang="T13">
                <a:pos x="T6" y="T7"/>
              </a:cxn>
              <a:cxn ang="T14">
                <a:pos x="T8" y="T9"/>
              </a:cxn>
            </a:cxnLst>
            <a:rect l="T15" t="T16" r="T17" b="T18"/>
            <a:pathLst>
              <a:path w="1234257" h="355337">
                <a:moveTo>
                  <a:pt x="0" y="0"/>
                </a:moveTo>
                <a:lnTo>
                  <a:pt x="1234257" y="0"/>
                </a:lnTo>
                <a:lnTo>
                  <a:pt x="1234257" y="355337"/>
                </a:lnTo>
                <a:lnTo>
                  <a:pt x="0" y="355337"/>
                </a:lnTo>
                <a:lnTo>
                  <a:pt x="0" y="0"/>
                </a:lnTo>
                <a:close/>
              </a:path>
            </a:pathLst>
          </a:custGeom>
          <a:solidFill>
            <a:srgbClr val="FFFFFF"/>
          </a:solidFill>
          <a:ln w="25400">
            <a:solidFill>
              <a:srgbClr val="5B9BD5"/>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Director-General</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Ms</a:t>
            </a:r>
            <a:r>
              <a:rPr kumimoji="0" lang="en-US" altLang="en-US" sz="900" b="1" i="0" u="none" strike="noStrike" cap="none" normalizeH="0" dirty="0" smtClean="0">
                <a:ln>
                  <a:noFill/>
                </a:ln>
                <a:solidFill>
                  <a:srgbClr val="000000"/>
                </a:solidFill>
                <a:effectLst/>
                <a:latin typeface="Calibri" panose="020F0502020204030204" pitchFamily="34" charset="0"/>
              </a:rPr>
              <a:t> Phumla Williams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dirty="0" smtClean="0">
                <a:ln>
                  <a:noFill/>
                </a:ln>
                <a:solidFill>
                  <a:srgbClr val="000000"/>
                </a:solidFill>
                <a:effectLst/>
                <a:latin typeface="Calibri" panose="020F0502020204030204" pitchFamily="34" charset="0"/>
              </a:rPr>
              <a:t> (</a:t>
            </a:r>
            <a:r>
              <a:rPr lang="en-US" altLang="en-US" sz="900" b="1" dirty="0" smtClean="0">
                <a:solidFill>
                  <a:srgbClr val="000000"/>
                </a:solidFill>
                <a:latin typeface="Calibri" panose="020F0502020204030204" pitchFamily="34" charset="0"/>
              </a:rPr>
              <a:t>Acting</a:t>
            </a:r>
            <a:r>
              <a:rPr kumimoji="0" lang="en-US" altLang="en-US" sz="900" b="1" i="0" u="none" strike="noStrike" cap="none" normalizeH="0" dirty="0" smtClean="0">
                <a:ln>
                  <a:noFill/>
                </a:ln>
                <a:solidFill>
                  <a:srgbClr val="000000"/>
                </a:solidFill>
                <a:effectLst/>
                <a:latin typeface="Calibri" panose="020F0502020204030204" pitchFamily="34" charset="0"/>
              </a:rPr>
              <a:t>)</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19" name="Freeform 70"/>
          <p:cNvSpPr>
            <a:spLocks/>
          </p:cNvSpPr>
          <p:nvPr/>
        </p:nvSpPr>
        <p:spPr bwMode="auto">
          <a:xfrm>
            <a:off x="556689" y="2810188"/>
            <a:ext cx="1701800" cy="550863"/>
          </a:xfrm>
          <a:custGeom>
            <a:avLst/>
            <a:gdLst>
              <a:gd name="T0" fmla="*/ 0 w 1702023"/>
              <a:gd name="T1" fmla="*/ 0 h 551579"/>
              <a:gd name="T2" fmla="*/ 1701800 w 1702023"/>
              <a:gd name="T3" fmla="*/ 0 h 551579"/>
              <a:gd name="T4" fmla="*/ 1701800 w 1702023"/>
              <a:gd name="T5" fmla="*/ 551180 h 551579"/>
              <a:gd name="T6" fmla="*/ 0 w 1702023"/>
              <a:gd name="T7" fmla="*/ 551180 h 551579"/>
              <a:gd name="T8" fmla="*/ 0 w 1702023"/>
              <a:gd name="T9" fmla="*/ 0 h 551579"/>
              <a:gd name="T10" fmla="*/ 0 60000 65536"/>
              <a:gd name="T11" fmla="*/ 0 60000 65536"/>
              <a:gd name="T12" fmla="*/ 0 60000 65536"/>
              <a:gd name="T13" fmla="*/ 0 60000 65536"/>
              <a:gd name="T14" fmla="*/ 0 60000 65536"/>
              <a:gd name="T15" fmla="*/ 0 w 1702023"/>
              <a:gd name="T16" fmla="*/ 0 h 551579"/>
              <a:gd name="T17" fmla="*/ 1702023 w 1702023"/>
              <a:gd name="T18" fmla="*/ 551579 h 551579"/>
            </a:gdLst>
            <a:ahLst/>
            <a:cxnLst>
              <a:cxn ang="T10">
                <a:pos x="T0" y="T1"/>
              </a:cxn>
              <a:cxn ang="T11">
                <a:pos x="T2" y="T3"/>
              </a:cxn>
              <a:cxn ang="T12">
                <a:pos x="T4" y="T5"/>
              </a:cxn>
              <a:cxn ang="T13">
                <a:pos x="T6" y="T7"/>
              </a:cxn>
              <a:cxn ang="T14">
                <a:pos x="T8" y="T9"/>
              </a:cxn>
            </a:cxnLst>
            <a:rect l="T15" t="T16" r="T17" b="T18"/>
            <a:pathLst>
              <a:path w="1702023" h="551579">
                <a:moveTo>
                  <a:pt x="0" y="0"/>
                </a:moveTo>
                <a:lnTo>
                  <a:pt x="1702023" y="0"/>
                </a:lnTo>
                <a:lnTo>
                  <a:pt x="170202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Content Processing and Dissemination </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0000"/>
                </a:solidFill>
                <a:effectLst/>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0" name="Freeform 74"/>
          <p:cNvSpPr>
            <a:spLocks/>
          </p:cNvSpPr>
          <p:nvPr/>
        </p:nvSpPr>
        <p:spPr bwMode="auto">
          <a:xfrm>
            <a:off x="711470" y="3586079"/>
            <a:ext cx="1392238" cy="431800"/>
          </a:xfrm>
          <a:custGeom>
            <a:avLst/>
            <a:gdLst>
              <a:gd name="T0" fmla="*/ 0 w 1391970"/>
              <a:gd name="T1" fmla="*/ 0 h 431791"/>
              <a:gd name="T2" fmla="*/ 1391920 w 1391970"/>
              <a:gd name="T3" fmla="*/ 0 h 431791"/>
              <a:gd name="T4" fmla="*/ 1391920 w 1391970"/>
              <a:gd name="T5" fmla="*/ 431165 h 431791"/>
              <a:gd name="T6" fmla="*/ 0 w 1391970"/>
              <a:gd name="T7" fmla="*/ 431165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Policy and Research</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rPr>
              <a:t>Ms T Carrim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 name="Freeform 19"/>
          <p:cNvSpPr>
            <a:spLocks/>
          </p:cNvSpPr>
          <p:nvPr/>
        </p:nvSpPr>
        <p:spPr bwMode="auto">
          <a:xfrm>
            <a:off x="2869954" y="2799936"/>
            <a:ext cx="1701800" cy="552450"/>
          </a:xfrm>
          <a:custGeom>
            <a:avLst/>
            <a:gdLst>
              <a:gd name="T0" fmla="*/ 0 w 1702023"/>
              <a:gd name="T1" fmla="*/ 0 h 551579"/>
              <a:gd name="T2" fmla="*/ 1701800 w 1702023"/>
              <a:gd name="T3" fmla="*/ 0 h 551579"/>
              <a:gd name="T4" fmla="*/ 1701800 w 1702023"/>
              <a:gd name="T5" fmla="*/ 551815 h 551579"/>
              <a:gd name="T6" fmla="*/ 0 w 1702023"/>
              <a:gd name="T7" fmla="*/ 551815 h 551579"/>
              <a:gd name="T8" fmla="*/ 0 w 1702023"/>
              <a:gd name="T9" fmla="*/ 0 h 551579"/>
              <a:gd name="T10" fmla="*/ 0 60000 65536"/>
              <a:gd name="T11" fmla="*/ 0 60000 65536"/>
              <a:gd name="T12" fmla="*/ 0 60000 65536"/>
              <a:gd name="T13" fmla="*/ 0 60000 65536"/>
              <a:gd name="T14" fmla="*/ 0 60000 65536"/>
              <a:gd name="T15" fmla="*/ 0 w 1702023"/>
              <a:gd name="T16" fmla="*/ 0 h 551579"/>
              <a:gd name="T17" fmla="*/ 1702023 w 1702023"/>
              <a:gd name="T18" fmla="*/ 551579 h 551579"/>
            </a:gdLst>
            <a:ahLst/>
            <a:cxnLst>
              <a:cxn ang="T10">
                <a:pos x="T0" y="T1"/>
              </a:cxn>
              <a:cxn ang="T11">
                <a:pos x="T2" y="T3"/>
              </a:cxn>
              <a:cxn ang="T12">
                <a:pos x="T4" y="T5"/>
              </a:cxn>
              <a:cxn ang="T13">
                <a:pos x="T6" y="T7"/>
              </a:cxn>
              <a:cxn ang="T14">
                <a:pos x="T8" y="T9"/>
              </a:cxn>
            </a:cxnLst>
            <a:rect l="T15" t="T16" r="T17" b="T18"/>
            <a:pathLst>
              <a:path w="1702023" h="551579">
                <a:moveTo>
                  <a:pt x="0" y="0"/>
                </a:moveTo>
                <a:lnTo>
                  <a:pt x="1702023" y="0"/>
                </a:lnTo>
                <a:lnTo>
                  <a:pt x="170202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Intergovernmental Coordination and Stakeholder Management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0000"/>
                </a:solidFill>
                <a:effectLst/>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2" name="Freeform 20"/>
          <p:cNvSpPr>
            <a:spLocks/>
          </p:cNvSpPr>
          <p:nvPr/>
        </p:nvSpPr>
        <p:spPr bwMode="auto">
          <a:xfrm>
            <a:off x="2910254" y="3584671"/>
            <a:ext cx="1412875" cy="431800"/>
          </a:xfrm>
          <a:custGeom>
            <a:avLst/>
            <a:gdLst>
              <a:gd name="T0" fmla="*/ 0 w 1391970"/>
              <a:gd name="T1" fmla="*/ 0 h 431791"/>
              <a:gd name="T2" fmla="*/ 1391920 w 1391970"/>
              <a:gd name="T3" fmla="*/ 0 h 431791"/>
              <a:gd name="T4" fmla="*/ 1391920 w 1391970"/>
              <a:gd name="T5" fmla="*/ 431800 h 431791"/>
              <a:gd name="T6" fmla="*/ 0 w 1391970"/>
              <a:gd name="T7" fmla="*/ 431800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Provincial and Local Liaison</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M Currin</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3" name="Freeform 21"/>
          <p:cNvSpPr>
            <a:spLocks/>
          </p:cNvSpPr>
          <p:nvPr/>
        </p:nvSpPr>
        <p:spPr bwMode="auto">
          <a:xfrm>
            <a:off x="2910254" y="4047807"/>
            <a:ext cx="1433513" cy="619125"/>
          </a:xfrm>
          <a:custGeom>
            <a:avLst/>
            <a:gdLst>
              <a:gd name="T0" fmla="*/ 0 w 1433196"/>
              <a:gd name="T1" fmla="*/ 0 h 618891"/>
              <a:gd name="T2" fmla="*/ 1433195 w 1433196"/>
              <a:gd name="T3" fmla="*/ 0 h 618891"/>
              <a:gd name="T4" fmla="*/ 1433195 w 1433196"/>
              <a:gd name="T5" fmla="*/ 619125 h 618891"/>
              <a:gd name="T6" fmla="*/ 0 w 1433196"/>
              <a:gd name="T7" fmla="*/ 619125 h 618891"/>
              <a:gd name="T8" fmla="*/ 0 w 1433196"/>
              <a:gd name="T9" fmla="*/ 0 h 618891"/>
              <a:gd name="T10" fmla="*/ 0 60000 65536"/>
              <a:gd name="T11" fmla="*/ 0 60000 65536"/>
              <a:gd name="T12" fmla="*/ 0 60000 65536"/>
              <a:gd name="T13" fmla="*/ 0 60000 65536"/>
              <a:gd name="T14" fmla="*/ 0 60000 65536"/>
              <a:gd name="T15" fmla="*/ 0 w 1433196"/>
              <a:gd name="T16" fmla="*/ 0 h 618891"/>
              <a:gd name="T17" fmla="*/ 1433196 w 1433196"/>
              <a:gd name="T18" fmla="*/ 618891 h 618891"/>
            </a:gdLst>
            <a:ahLst/>
            <a:cxnLst>
              <a:cxn ang="T10">
                <a:pos x="T0" y="T1"/>
              </a:cxn>
              <a:cxn ang="T11">
                <a:pos x="T2" y="T3"/>
              </a:cxn>
              <a:cxn ang="T12">
                <a:pos x="T4" y="T5"/>
              </a:cxn>
              <a:cxn ang="T13">
                <a:pos x="T6" y="T7"/>
              </a:cxn>
              <a:cxn ang="T14">
                <a:pos x="T8" y="T9"/>
              </a:cxn>
            </a:cxnLst>
            <a:rect l="T15" t="T16" r="T17" b="T18"/>
            <a:pathLst>
              <a:path w="1433196" h="618891">
                <a:moveTo>
                  <a:pt x="0" y="0"/>
                </a:moveTo>
                <a:lnTo>
                  <a:pt x="1433196" y="0"/>
                </a:lnTo>
                <a:lnTo>
                  <a:pt x="1433196" y="618891"/>
                </a:lnTo>
                <a:lnTo>
                  <a:pt x="0" y="6188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a:t>
            </a:r>
            <a:r>
              <a:rPr kumimoji="0" lang="en-US" altLang="en-US" sz="9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Social Sector and Governance and Administration Cluster</a:t>
            </a:r>
            <a:endParaRPr kumimoji="0" lang="en-US" altLang="en-US" sz="9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FF0000"/>
                </a:solidFill>
                <a:effectLst/>
                <a:latin typeface="Calibri" panose="020F0502020204030204" pitchFamily="34" charset="0"/>
              </a:rPr>
              <a:t>Vacant</a:t>
            </a:r>
          </a:p>
        </p:txBody>
      </p:sp>
      <p:sp>
        <p:nvSpPr>
          <p:cNvPr id="24" name="Freeform 22"/>
          <p:cNvSpPr>
            <a:spLocks/>
          </p:cNvSpPr>
          <p:nvPr/>
        </p:nvSpPr>
        <p:spPr bwMode="auto">
          <a:xfrm>
            <a:off x="2932168" y="4707061"/>
            <a:ext cx="1447800" cy="715963"/>
          </a:xfrm>
          <a:custGeom>
            <a:avLst/>
            <a:gdLst>
              <a:gd name="T0" fmla="*/ 0 w 1447850"/>
              <a:gd name="T1" fmla="*/ 0 h 568077"/>
              <a:gd name="T2" fmla="*/ 1447800 w 1447850"/>
              <a:gd name="T3" fmla="*/ 0 h 568077"/>
              <a:gd name="T4" fmla="*/ 1447800 w 1447850"/>
              <a:gd name="T5" fmla="*/ 568325 h 568077"/>
              <a:gd name="T6" fmla="*/ 0 w 1447850"/>
              <a:gd name="T7" fmla="*/ 568325 h 568077"/>
              <a:gd name="T8" fmla="*/ 0 w 1447850"/>
              <a:gd name="T9" fmla="*/ 0 h 568077"/>
              <a:gd name="T10" fmla="*/ 0 60000 65536"/>
              <a:gd name="T11" fmla="*/ 0 60000 65536"/>
              <a:gd name="T12" fmla="*/ 0 60000 65536"/>
              <a:gd name="T13" fmla="*/ 0 60000 65536"/>
              <a:gd name="T14" fmla="*/ 0 60000 65536"/>
              <a:gd name="T15" fmla="*/ 0 w 1447850"/>
              <a:gd name="T16" fmla="*/ 0 h 568077"/>
              <a:gd name="T17" fmla="*/ 1447850 w 1447850"/>
              <a:gd name="T18" fmla="*/ 568077 h 568077"/>
            </a:gdLst>
            <a:ahLst/>
            <a:cxnLst>
              <a:cxn ang="T10">
                <a:pos x="T0" y="T1"/>
              </a:cxn>
              <a:cxn ang="T11">
                <a:pos x="T2" y="T3"/>
              </a:cxn>
              <a:cxn ang="T12">
                <a:pos x="T4" y="T5"/>
              </a:cxn>
              <a:cxn ang="T13">
                <a:pos x="T6" y="T7"/>
              </a:cxn>
              <a:cxn ang="T14">
                <a:pos x="T8" y="T9"/>
              </a:cxn>
            </a:cxnLst>
            <a:rect l="T15" t="T16" r="T17" b="T18"/>
            <a:pathLst>
              <a:path w="1447850" h="568077">
                <a:moveTo>
                  <a:pt x="0" y="0"/>
                </a:moveTo>
                <a:lnTo>
                  <a:pt x="1447850" y="0"/>
                </a:lnTo>
                <a:lnTo>
                  <a:pt x="1447850" y="568077"/>
                </a:lnTo>
                <a:lnTo>
                  <a:pt x="0" y="568077"/>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900" b="1" dirty="0">
              <a:solidFill>
                <a:srgbClr val="FF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9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a:t>
            </a:r>
            <a:r>
              <a:rPr kumimoji="0" lang="en-US" altLang="en-US" sz="9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Economic and Infrastructure, Justice and International Cluster</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Mr D Jacobs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Freeform 23"/>
          <p:cNvSpPr>
            <a:spLocks/>
          </p:cNvSpPr>
          <p:nvPr/>
        </p:nvSpPr>
        <p:spPr bwMode="auto">
          <a:xfrm>
            <a:off x="2959991" y="5481352"/>
            <a:ext cx="1408113" cy="469900"/>
          </a:xfrm>
          <a:custGeom>
            <a:avLst/>
            <a:gdLst>
              <a:gd name="T0" fmla="*/ 0 w 1512692"/>
              <a:gd name="T1" fmla="*/ 0 h 470200"/>
              <a:gd name="T2" fmla="*/ 1512570 w 1512692"/>
              <a:gd name="T3" fmla="*/ 0 h 470200"/>
              <a:gd name="T4" fmla="*/ 1512570 w 1512692"/>
              <a:gd name="T5" fmla="*/ 469900 h 470200"/>
              <a:gd name="T6" fmla="*/ 0 w 1512692"/>
              <a:gd name="T7" fmla="*/ 469900 h 470200"/>
              <a:gd name="T8" fmla="*/ 0 w 1512692"/>
              <a:gd name="T9" fmla="*/ 0 h 470200"/>
              <a:gd name="T10" fmla="*/ 0 60000 65536"/>
              <a:gd name="T11" fmla="*/ 0 60000 65536"/>
              <a:gd name="T12" fmla="*/ 0 60000 65536"/>
              <a:gd name="T13" fmla="*/ 0 60000 65536"/>
              <a:gd name="T14" fmla="*/ 0 60000 65536"/>
              <a:gd name="T15" fmla="*/ 0 w 1512692"/>
              <a:gd name="T16" fmla="*/ 0 h 470200"/>
              <a:gd name="T17" fmla="*/ 1512692 w 1512692"/>
              <a:gd name="T18" fmla="*/ 470200 h 470200"/>
            </a:gdLst>
            <a:ahLst/>
            <a:cxnLst>
              <a:cxn ang="T10">
                <a:pos x="T0" y="T1"/>
              </a:cxn>
              <a:cxn ang="T11">
                <a:pos x="T2" y="T3"/>
              </a:cxn>
              <a:cxn ang="T12">
                <a:pos x="T4" y="T5"/>
              </a:cxn>
              <a:cxn ang="T13">
                <a:pos x="T6" y="T7"/>
              </a:cxn>
              <a:cxn ang="T14">
                <a:pos x="T8" y="T9"/>
              </a:cxn>
            </a:cxnLst>
            <a:rect l="T15" t="T16" r="T17" b="T18"/>
            <a:pathLst>
              <a:path w="1512692" h="470200">
                <a:moveTo>
                  <a:pt x="0" y="0"/>
                </a:moveTo>
                <a:lnTo>
                  <a:pt x="1512692" y="0"/>
                </a:lnTo>
                <a:lnTo>
                  <a:pt x="1512692" y="470200"/>
                </a:lnTo>
                <a:lnTo>
                  <a:pt x="0" y="470200"/>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Media Engagement</a:t>
            </a:r>
            <a:br>
              <a:rPr kumimoji="0" lang="en-US" altLang="en-US" sz="900" b="1" i="0" u="none" strike="noStrike" cap="none" normalizeH="0" baseline="0" dirty="0" smtClean="0">
                <a:ln>
                  <a:noFill/>
                </a:ln>
                <a:solidFill>
                  <a:srgbClr val="000000"/>
                </a:solidFill>
                <a:effectLst/>
                <a:latin typeface="Calibri" panose="020F0502020204030204" pitchFamily="34" charset="0"/>
              </a:rPr>
            </a:br>
            <a:r>
              <a:rPr lang="en-US" altLang="en-US" sz="900" b="1" dirty="0" smtClean="0">
                <a:latin typeface="Calibri" panose="020F0502020204030204" pitchFamily="34" charset="0"/>
              </a:rPr>
              <a:t>Mr. William Baloyi</a:t>
            </a:r>
            <a:endParaRPr kumimoji="0" lang="en-US" altLang="en-US" sz="900" b="0" i="0" u="none" strike="noStrike" cap="none" normalizeH="0" baseline="0" dirty="0" smtClean="0">
              <a:ln>
                <a:noFill/>
              </a:ln>
              <a:effectLst/>
              <a:latin typeface="Arial" panose="020B0604020202020204" pitchFamily="34" charset="0"/>
            </a:endParaRPr>
          </a:p>
        </p:txBody>
      </p:sp>
      <p:sp>
        <p:nvSpPr>
          <p:cNvPr id="26" name="Freeform 24"/>
          <p:cNvSpPr>
            <a:spLocks/>
          </p:cNvSpPr>
          <p:nvPr/>
        </p:nvSpPr>
        <p:spPr bwMode="auto">
          <a:xfrm>
            <a:off x="4719320" y="2799936"/>
            <a:ext cx="1612900" cy="552450"/>
          </a:xfrm>
          <a:custGeom>
            <a:avLst/>
            <a:gdLst>
              <a:gd name="T0" fmla="*/ 0 w 1613473"/>
              <a:gd name="T1" fmla="*/ 0 h 551579"/>
              <a:gd name="T2" fmla="*/ 1613535 w 1613473"/>
              <a:gd name="T3" fmla="*/ 0 h 551579"/>
              <a:gd name="T4" fmla="*/ 1613535 w 1613473"/>
              <a:gd name="T5" fmla="*/ 551815 h 551579"/>
              <a:gd name="T6" fmla="*/ 0 w 1613473"/>
              <a:gd name="T7" fmla="*/ 551815 h 551579"/>
              <a:gd name="T8" fmla="*/ 0 w 1613473"/>
              <a:gd name="T9" fmla="*/ 0 h 551579"/>
              <a:gd name="T10" fmla="*/ 0 60000 65536"/>
              <a:gd name="T11" fmla="*/ 0 60000 65536"/>
              <a:gd name="T12" fmla="*/ 0 60000 65536"/>
              <a:gd name="T13" fmla="*/ 0 60000 65536"/>
              <a:gd name="T14" fmla="*/ 0 60000 65536"/>
              <a:gd name="T15" fmla="*/ 0 w 1613473"/>
              <a:gd name="T16" fmla="*/ 0 h 551579"/>
              <a:gd name="T17" fmla="*/ 1613473 w 1613473"/>
              <a:gd name="T18" fmla="*/ 551579 h 551579"/>
            </a:gdLst>
            <a:ahLst/>
            <a:cxnLst>
              <a:cxn ang="T10">
                <a:pos x="T0" y="T1"/>
              </a:cxn>
              <a:cxn ang="T11">
                <a:pos x="T2" y="T3"/>
              </a:cxn>
              <a:cxn ang="T12">
                <a:pos x="T4" y="T5"/>
              </a:cxn>
              <a:cxn ang="T13">
                <a:pos x="T6" y="T7"/>
              </a:cxn>
              <a:cxn ang="T14">
                <a:pos x="T8" y="T9"/>
              </a:cxn>
            </a:cxnLst>
            <a:rect l="T15" t="T16" r="T17" b="T18"/>
            <a:pathLst>
              <a:path w="1613473" h="551579">
                <a:moveTo>
                  <a:pt x="0" y="0"/>
                </a:moveTo>
                <a:lnTo>
                  <a:pt x="1613473" y="0"/>
                </a:lnTo>
                <a:lnTo>
                  <a:pt x="161347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Corporate Services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Ms P Williams</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7" name="Freeform 25"/>
          <p:cNvSpPr>
            <a:spLocks/>
          </p:cNvSpPr>
          <p:nvPr/>
        </p:nvSpPr>
        <p:spPr bwMode="auto">
          <a:xfrm>
            <a:off x="5319720" y="3488472"/>
            <a:ext cx="1319213" cy="514350"/>
          </a:xfrm>
          <a:custGeom>
            <a:avLst/>
            <a:gdLst>
              <a:gd name="T0" fmla="*/ 0 w 1319552"/>
              <a:gd name="T1" fmla="*/ 0 h 513899"/>
              <a:gd name="T2" fmla="*/ 1319530 w 1319552"/>
              <a:gd name="T3" fmla="*/ 0 h 513899"/>
              <a:gd name="T4" fmla="*/ 1319530 w 1319552"/>
              <a:gd name="T5" fmla="*/ 513715 h 513899"/>
              <a:gd name="T6" fmla="*/ 0 w 1319552"/>
              <a:gd name="T7" fmla="*/ 513715 h 513899"/>
              <a:gd name="T8" fmla="*/ 0 w 1319552"/>
              <a:gd name="T9" fmla="*/ 0 h 513899"/>
              <a:gd name="T10" fmla="*/ 0 60000 65536"/>
              <a:gd name="T11" fmla="*/ 0 60000 65536"/>
              <a:gd name="T12" fmla="*/ 0 60000 65536"/>
              <a:gd name="T13" fmla="*/ 0 60000 65536"/>
              <a:gd name="T14" fmla="*/ 0 60000 65536"/>
              <a:gd name="T15" fmla="*/ 0 w 1319552"/>
              <a:gd name="T16" fmla="*/ 0 h 513899"/>
              <a:gd name="T17" fmla="*/ 1319552 w 1319552"/>
              <a:gd name="T18" fmla="*/ 513899 h 513899"/>
            </a:gdLst>
            <a:ahLst/>
            <a:cxnLst>
              <a:cxn ang="T10">
                <a:pos x="T0" y="T1"/>
              </a:cxn>
              <a:cxn ang="T11">
                <a:pos x="T2" y="T3"/>
              </a:cxn>
              <a:cxn ang="T12">
                <a:pos x="T4" y="T5"/>
              </a:cxn>
              <a:cxn ang="T13">
                <a:pos x="T6" y="T7"/>
              </a:cxn>
              <a:cxn ang="T14">
                <a:pos x="T8" y="T9"/>
              </a:cxn>
            </a:cxnLst>
            <a:rect l="T15" t="T16" r="T17" b="T18"/>
            <a:pathLst>
              <a:path w="1319552" h="513899">
                <a:moveTo>
                  <a:pt x="0" y="0"/>
                </a:moveTo>
                <a:lnTo>
                  <a:pt x="1319552" y="0"/>
                </a:lnTo>
                <a:lnTo>
                  <a:pt x="1319552" y="513899"/>
                </a:lnTo>
                <a:lnTo>
                  <a:pt x="0" y="513899"/>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Strategic Management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Ms Z Potye</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8" name="Freeform 26"/>
          <p:cNvSpPr>
            <a:spLocks/>
          </p:cNvSpPr>
          <p:nvPr/>
        </p:nvSpPr>
        <p:spPr bwMode="auto">
          <a:xfrm>
            <a:off x="7945365" y="3467136"/>
            <a:ext cx="1153931" cy="522288"/>
          </a:xfrm>
          <a:custGeom>
            <a:avLst/>
            <a:gdLst>
              <a:gd name="T0" fmla="*/ 0 w 1319552"/>
              <a:gd name="T1" fmla="*/ 0 h 372812"/>
              <a:gd name="T2" fmla="*/ 1319530 w 1319552"/>
              <a:gd name="T3" fmla="*/ 0 h 372812"/>
              <a:gd name="T4" fmla="*/ 1319530 w 1319552"/>
              <a:gd name="T5" fmla="*/ 521970 h 372812"/>
              <a:gd name="T6" fmla="*/ 0 w 1319552"/>
              <a:gd name="T7" fmla="*/ 521970 h 372812"/>
              <a:gd name="T8" fmla="*/ 0 w 1319552"/>
              <a:gd name="T9" fmla="*/ 0 h 372812"/>
              <a:gd name="T10" fmla="*/ 0 60000 65536"/>
              <a:gd name="T11" fmla="*/ 0 60000 65536"/>
              <a:gd name="T12" fmla="*/ 0 60000 65536"/>
              <a:gd name="T13" fmla="*/ 0 60000 65536"/>
              <a:gd name="T14" fmla="*/ 0 60000 65536"/>
              <a:gd name="T15" fmla="*/ 0 w 1319552"/>
              <a:gd name="T16" fmla="*/ 0 h 372812"/>
              <a:gd name="T17" fmla="*/ 1319552 w 1319552"/>
              <a:gd name="T18" fmla="*/ 372812 h 372812"/>
            </a:gdLst>
            <a:ahLst/>
            <a:cxnLst>
              <a:cxn ang="T10">
                <a:pos x="T0" y="T1"/>
              </a:cxn>
              <a:cxn ang="T11">
                <a:pos x="T2" y="T3"/>
              </a:cxn>
              <a:cxn ang="T12">
                <a:pos x="T4" y="T5"/>
              </a:cxn>
              <a:cxn ang="T13">
                <a:pos x="T6" y="T7"/>
              </a:cxn>
              <a:cxn ang="T14">
                <a:pos x="T8" y="T9"/>
              </a:cxn>
            </a:cxnLst>
            <a:rect l="T15" t="T16" r="T17" b="T18"/>
            <a:pathLst>
              <a:path w="1319552" h="372812">
                <a:moveTo>
                  <a:pt x="0" y="0"/>
                </a:moveTo>
                <a:lnTo>
                  <a:pt x="1319552" y="0"/>
                </a:lnTo>
                <a:lnTo>
                  <a:pt x="1319552" y="372812"/>
                </a:lnTo>
                <a:lnTo>
                  <a:pt x="0" y="372812"/>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Financial Officer</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900" b="1" dirty="0" smtClean="0">
                <a:solidFill>
                  <a:srgbClr val="FF0000"/>
                </a:solidFill>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9" name="Freeform 27"/>
          <p:cNvSpPr>
            <a:spLocks/>
          </p:cNvSpPr>
          <p:nvPr/>
        </p:nvSpPr>
        <p:spPr bwMode="auto">
          <a:xfrm>
            <a:off x="5352401" y="4101374"/>
            <a:ext cx="1319212" cy="457200"/>
          </a:xfrm>
          <a:custGeom>
            <a:avLst/>
            <a:gdLst>
              <a:gd name="T0" fmla="*/ 0 w 1319552"/>
              <a:gd name="T1" fmla="*/ 0 h 456580"/>
              <a:gd name="T2" fmla="*/ 1319530 w 1319552"/>
              <a:gd name="T3" fmla="*/ 0 h 456580"/>
              <a:gd name="T4" fmla="*/ 1319530 w 1319552"/>
              <a:gd name="T5" fmla="*/ 456565 h 456580"/>
              <a:gd name="T6" fmla="*/ 0 w 1319552"/>
              <a:gd name="T7" fmla="*/ 456565 h 456580"/>
              <a:gd name="T8" fmla="*/ 0 w 1319552"/>
              <a:gd name="T9" fmla="*/ 0 h 456580"/>
              <a:gd name="T10" fmla="*/ 0 60000 65536"/>
              <a:gd name="T11" fmla="*/ 0 60000 65536"/>
              <a:gd name="T12" fmla="*/ 0 60000 65536"/>
              <a:gd name="T13" fmla="*/ 0 60000 65536"/>
              <a:gd name="T14" fmla="*/ 0 60000 65536"/>
              <a:gd name="T15" fmla="*/ 0 w 1319552"/>
              <a:gd name="T16" fmla="*/ 0 h 456580"/>
              <a:gd name="T17" fmla="*/ 1319552 w 1319552"/>
              <a:gd name="T18" fmla="*/ 456580 h 456580"/>
            </a:gdLst>
            <a:ahLst/>
            <a:cxnLst>
              <a:cxn ang="T10">
                <a:pos x="T0" y="T1"/>
              </a:cxn>
              <a:cxn ang="T11">
                <a:pos x="T2" y="T3"/>
              </a:cxn>
              <a:cxn ang="T12">
                <a:pos x="T4" y="T5"/>
              </a:cxn>
              <a:cxn ang="T13">
                <a:pos x="T6" y="T7"/>
              </a:cxn>
              <a:cxn ang="T14">
                <a:pos x="T8" y="T9"/>
              </a:cxn>
            </a:cxnLst>
            <a:rect l="T15" t="T16" r="T17" b="T18"/>
            <a:pathLst>
              <a:path w="1319552" h="456580">
                <a:moveTo>
                  <a:pt x="0" y="0"/>
                </a:moveTo>
                <a:lnTo>
                  <a:pt x="1319552" y="0"/>
                </a:lnTo>
                <a:lnTo>
                  <a:pt x="1319552" y="456580"/>
                </a:lnTo>
                <a:lnTo>
                  <a:pt x="0" y="456580"/>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Human Resources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K Semakane</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0" name="Freeform 28"/>
          <p:cNvSpPr>
            <a:spLocks/>
          </p:cNvSpPr>
          <p:nvPr/>
        </p:nvSpPr>
        <p:spPr bwMode="auto">
          <a:xfrm>
            <a:off x="5397477" y="4641195"/>
            <a:ext cx="1319213" cy="698500"/>
          </a:xfrm>
          <a:custGeom>
            <a:avLst/>
            <a:gdLst>
              <a:gd name="T0" fmla="*/ 0 w 1319552"/>
              <a:gd name="T1" fmla="*/ 0 h 488023"/>
              <a:gd name="T2" fmla="*/ 1319530 w 1319552"/>
              <a:gd name="T3" fmla="*/ 0 h 488023"/>
              <a:gd name="T4" fmla="*/ 1319530 w 1319552"/>
              <a:gd name="T5" fmla="*/ 488315 h 488023"/>
              <a:gd name="T6" fmla="*/ 0 w 1319552"/>
              <a:gd name="T7" fmla="*/ 488315 h 488023"/>
              <a:gd name="T8" fmla="*/ 0 w 1319552"/>
              <a:gd name="T9" fmla="*/ 0 h 488023"/>
              <a:gd name="T10" fmla="*/ 0 60000 65536"/>
              <a:gd name="T11" fmla="*/ 0 60000 65536"/>
              <a:gd name="T12" fmla="*/ 0 60000 65536"/>
              <a:gd name="T13" fmla="*/ 0 60000 65536"/>
              <a:gd name="T14" fmla="*/ 0 60000 65536"/>
              <a:gd name="T15" fmla="*/ 0 w 1319552"/>
              <a:gd name="T16" fmla="*/ 0 h 488023"/>
              <a:gd name="T17" fmla="*/ 1319552 w 1319552"/>
              <a:gd name="T18" fmla="*/ 488023 h 488023"/>
            </a:gdLst>
            <a:ahLst/>
            <a:cxnLst>
              <a:cxn ang="T10">
                <a:pos x="T0" y="T1"/>
              </a:cxn>
              <a:cxn ang="T11">
                <a:pos x="T2" y="T3"/>
              </a:cxn>
              <a:cxn ang="T12">
                <a:pos x="T4" y="T5"/>
              </a:cxn>
              <a:cxn ang="T13">
                <a:pos x="T6" y="T7"/>
              </a:cxn>
              <a:cxn ang="T14">
                <a:pos x="T8" y="T9"/>
              </a:cxn>
            </a:cxnLst>
            <a:rect l="T15" t="T16" r="T17" b="T18"/>
            <a:pathLst>
              <a:path w="1319552" h="488023">
                <a:moveTo>
                  <a:pt x="0" y="0"/>
                </a:moveTo>
                <a:lnTo>
                  <a:pt x="1319552" y="0"/>
                </a:lnTo>
                <a:lnTo>
                  <a:pt x="1319552" y="488023"/>
                </a:lnTo>
                <a:lnTo>
                  <a:pt x="0" y="488023"/>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Information Management and Technology</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T Vandayar</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1" name="Freeform 29"/>
          <p:cNvSpPr>
            <a:spLocks/>
          </p:cNvSpPr>
          <p:nvPr/>
        </p:nvSpPr>
        <p:spPr bwMode="auto">
          <a:xfrm>
            <a:off x="1472676" y="1849662"/>
            <a:ext cx="1571625" cy="436562"/>
          </a:xfrm>
          <a:custGeom>
            <a:avLst/>
            <a:gdLst>
              <a:gd name="T0" fmla="*/ 0 w 1571848"/>
              <a:gd name="T1" fmla="*/ 0 h 436773"/>
              <a:gd name="T2" fmla="*/ 1571625 w 1571848"/>
              <a:gd name="T3" fmla="*/ 0 h 436773"/>
              <a:gd name="T4" fmla="*/ 1571625 w 1571848"/>
              <a:gd name="T5" fmla="*/ 436880 h 436773"/>
              <a:gd name="T6" fmla="*/ 0 w 1571848"/>
              <a:gd name="T7" fmla="*/ 436880 h 436773"/>
              <a:gd name="T8" fmla="*/ 0 w 1571848"/>
              <a:gd name="T9" fmla="*/ 0 h 436773"/>
              <a:gd name="T10" fmla="*/ 0 60000 65536"/>
              <a:gd name="T11" fmla="*/ 0 60000 65536"/>
              <a:gd name="T12" fmla="*/ 0 60000 65536"/>
              <a:gd name="T13" fmla="*/ 0 60000 65536"/>
              <a:gd name="T14" fmla="*/ 0 60000 65536"/>
              <a:gd name="T15" fmla="*/ 0 w 1571848"/>
              <a:gd name="T16" fmla="*/ 0 h 436773"/>
              <a:gd name="T17" fmla="*/ 1571848 w 1571848"/>
              <a:gd name="T18" fmla="*/ 436773 h 436773"/>
            </a:gdLst>
            <a:ahLst/>
            <a:cxnLst>
              <a:cxn ang="T10">
                <a:pos x="T0" y="T1"/>
              </a:cxn>
              <a:cxn ang="T11">
                <a:pos x="T2" y="T3"/>
              </a:cxn>
              <a:cxn ang="T12">
                <a:pos x="T4" y="T5"/>
              </a:cxn>
              <a:cxn ang="T13">
                <a:pos x="T6" y="T7"/>
              </a:cxn>
              <a:cxn ang="T14">
                <a:pos x="T8" y="T9"/>
              </a:cxn>
            </a:cxnLst>
            <a:rect l="T15" t="T16" r="T17" b="T18"/>
            <a:pathLst>
              <a:path w="1571848" h="436773">
                <a:moveTo>
                  <a:pt x="0" y="0"/>
                </a:moveTo>
                <a:lnTo>
                  <a:pt x="1571848" y="0"/>
                </a:lnTo>
                <a:lnTo>
                  <a:pt x="1571848" y="436773"/>
                </a:lnTo>
                <a:lnTo>
                  <a:pt x="0" y="436773"/>
                </a:lnTo>
                <a:lnTo>
                  <a:pt x="0" y="0"/>
                </a:lnTo>
                <a:close/>
              </a:path>
            </a:pathLst>
          </a:custGeom>
          <a:solidFill>
            <a:srgbClr val="C4BD97"/>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Director: Office of the Acting DG</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G Letsoalo</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2" name="Straight Connector 7"/>
          <p:cNvSpPr>
            <a:spLocks/>
          </p:cNvSpPr>
          <p:nvPr/>
        </p:nvSpPr>
        <p:spPr bwMode="auto">
          <a:xfrm>
            <a:off x="3316464" y="2593272"/>
            <a:ext cx="3940361" cy="64707"/>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33" name="Straight Connector 5"/>
          <p:cNvSpPr>
            <a:spLocks/>
          </p:cNvSpPr>
          <p:nvPr/>
        </p:nvSpPr>
        <p:spPr bwMode="auto">
          <a:xfrm>
            <a:off x="7270334" y="2668128"/>
            <a:ext cx="0" cy="787436"/>
          </a:xfrm>
          <a:prstGeom prst="line">
            <a:avLst/>
          </a:prstGeom>
          <a:noFill/>
          <a:ln w="25400">
            <a:solidFill>
              <a:srgbClr val="4F81BD"/>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grpSp>
        <p:nvGrpSpPr>
          <p:cNvPr id="34" name="Group 2"/>
          <p:cNvGrpSpPr>
            <a:grpSpLocks/>
          </p:cNvGrpSpPr>
          <p:nvPr/>
        </p:nvGrpSpPr>
        <p:grpSpPr bwMode="auto">
          <a:xfrm>
            <a:off x="6716690" y="3421673"/>
            <a:ext cx="1152525" cy="622300"/>
            <a:chOff x="74149" y="26848"/>
            <a:chExt cx="11525" cy="6220"/>
          </a:xfrm>
        </p:grpSpPr>
        <p:sp>
          <p:nvSpPr>
            <p:cNvPr id="35" name="Rectangle 58"/>
            <p:cNvSpPr>
              <a:spLocks noChangeArrowheads="1"/>
            </p:cNvSpPr>
            <p:nvPr/>
          </p:nvSpPr>
          <p:spPr bwMode="auto">
            <a:xfrm>
              <a:off x="74149" y="27306"/>
              <a:ext cx="11525" cy="5763"/>
            </a:xfrm>
            <a:prstGeom prst="rect">
              <a:avLst/>
            </a:prstGeom>
            <a:solidFill>
              <a:srgbClr val="FCB69A"/>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36" name="Rectangle 59"/>
            <p:cNvSpPr>
              <a:spLocks noChangeArrowheads="1"/>
            </p:cNvSpPr>
            <p:nvPr/>
          </p:nvSpPr>
          <p:spPr bwMode="auto">
            <a:xfrm>
              <a:off x="74149" y="26848"/>
              <a:ext cx="11525" cy="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Internal Audit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N Modiba</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grpSp>
      <p:sp>
        <p:nvSpPr>
          <p:cNvPr id="37" name="Freeform 75"/>
          <p:cNvSpPr>
            <a:spLocks/>
          </p:cNvSpPr>
          <p:nvPr/>
        </p:nvSpPr>
        <p:spPr bwMode="auto">
          <a:xfrm>
            <a:off x="703882" y="4732221"/>
            <a:ext cx="1392238" cy="739302"/>
          </a:xfrm>
          <a:custGeom>
            <a:avLst/>
            <a:gdLst>
              <a:gd name="T0" fmla="*/ 0 w 1392147"/>
              <a:gd name="T1" fmla="*/ 0 h 499476"/>
              <a:gd name="T2" fmla="*/ 1391920 w 1392147"/>
              <a:gd name="T3" fmla="*/ 0 h 499476"/>
              <a:gd name="T4" fmla="*/ 1391920 w 1392147"/>
              <a:gd name="T5" fmla="*/ 499110 h 499476"/>
              <a:gd name="T6" fmla="*/ 0 w 1392147"/>
              <a:gd name="T7" fmla="*/ 499110 h 499476"/>
              <a:gd name="T8" fmla="*/ 0 w 1392147"/>
              <a:gd name="T9" fmla="*/ 0 h 499476"/>
              <a:gd name="T10" fmla="*/ 0 60000 65536"/>
              <a:gd name="T11" fmla="*/ 0 60000 65536"/>
              <a:gd name="T12" fmla="*/ 0 60000 65536"/>
              <a:gd name="T13" fmla="*/ 0 60000 65536"/>
              <a:gd name="T14" fmla="*/ 0 60000 65536"/>
              <a:gd name="T15" fmla="*/ 0 w 1392147"/>
              <a:gd name="T16" fmla="*/ 0 h 499476"/>
              <a:gd name="T17" fmla="*/ 1392147 w 1392147"/>
              <a:gd name="T18" fmla="*/ 499476 h 499476"/>
            </a:gdLst>
            <a:ahLst/>
            <a:cxnLst>
              <a:cxn ang="T10">
                <a:pos x="T0" y="T1"/>
              </a:cxn>
              <a:cxn ang="T11">
                <a:pos x="T2" y="T3"/>
              </a:cxn>
              <a:cxn ang="T12">
                <a:pos x="T4" y="T5"/>
              </a:cxn>
              <a:cxn ang="T13">
                <a:pos x="T6" y="T7"/>
              </a:cxn>
              <a:cxn ang="T14">
                <a:pos x="T8" y="T9"/>
              </a:cxn>
            </a:cxnLst>
            <a:rect l="T15" t="T16" r="T17" b="T18"/>
            <a:pathLst>
              <a:path w="1392147" h="499476">
                <a:moveTo>
                  <a:pt x="0" y="0"/>
                </a:moveTo>
                <a:lnTo>
                  <a:pt x="1392147" y="0"/>
                </a:lnTo>
                <a:lnTo>
                  <a:pt x="1392147" y="499476"/>
                </a:lnTo>
                <a:lnTo>
                  <a:pt x="0" y="499476"/>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8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900" b="1" dirty="0">
                <a:solidFill>
                  <a:srgbClr val="000000"/>
                </a:solidFill>
                <a:latin typeface="Calibri" panose="020F0502020204030204" pitchFamily="34" charset="0"/>
              </a:rPr>
              <a:t>Chief Director: Communication Service Agency</a:t>
            </a:r>
          </a:p>
          <a:p>
            <a:pPr lvl="0" algn="ctr" eaLnBrk="0" fontAlgn="base" hangingPunct="0">
              <a:spcBef>
                <a:spcPct val="0"/>
              </a:spcBef>
              <a:spcAft>
                <a:spcPct val="0"/>
              </a:spcAft>
            </a:pPr>
            <a:r>
              <a:rPr lang="en-US" altLang="en-US" sz="900" b="1" dirty="0" smtClean="0">
                <a:solidFill>
                  <a:srgbClr val="000000"/>
                </a:solidFill>
                <a:latin typeface="Calibri" panose="020F0502020204030204" pitchFamily="34" charset="0"/>
              </a:rPr>
              <a:t>Ms. Nicolette </a:t>
            </a:r>
            <a:r>
              <a:rPr lang="en-US" altLang="en-US" sz="900" b="1" dirty="0">
                <a:solidFill>
                  <a:srgbClr val="000000"/>
                </a:solidFill>
                <a:latin typeface="Calibri" panose="020F0502020204030204" pitchFamily="34" charset="0"/>
              </a:rPr>
              <a:t>Prinsloo (Acting)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Freeform 76"/>
          <p:cNvSpPr>
            <a:spLocks/>
          </p:cNvSpPr>
          <p:nvPr/>
        </p:nvSpPr>
        <p:spPr bwMode="auto">
          <a:xfrm>
            <a:off x="676106" y="4106488"/>
            <a:ext cx="1392238" cy="514034"/>
          </a:xfrm>
          <a:custGeom>
            <a:avLst/>
            <a:gdLst>
              <a:gd name="T0" fmla="*/ 0 w 1391970"/>
              <a:gd name="T1" fmla="*/ 0 h 431791"/>
              <a:gd name="T2" fmla="*/ 1391920 w 1391970"/>
              <a:gd name="T3" fmla="*/ 0 h 431791"/>
              <a:gd name="T4" fmla="*/ 1391920 w 1391970"/>
              <a:gd name="T5" fmla="*/ 431165 h 431791"/>
              <a:gd name="T6" fmla="*/ 0 w 1391970"/>
              <a:gd name="T7" fmla="*/ 431165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900" b="1" dirty="0" smtClean="0">
                <a:solidFill>
                  <a:srgbClr val="000000"/>
                </a:solidFill>
                <a:latin typeface="Calibri" panose="020F0502020204030204" pitchFamily="34" charset="0"/>
              </a:rPr>
              <a:t>Chief </a:t>
            </a:r>
            <a:r>
              <a:rPr lang="en-US" altLang="en-US" sz="900" b="1" dirty="0">
                <a:solidFill>
                  <a:srgbClr val="000000"/>
                </a:solidFill>
                <a:latin typeface="Calibri" panose="020F0502020204030204" pitchFamily="34" charset="0"/>
              </a:rPr>
              <a:t>Director: Products and Platforms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900" b="1" dirty="0" smtClean="0">
                <a:solidFill>
                  <a:srgbClr val="000000"/>
                </a:solidFill>
                <a:latin typeface="Calibri" panose="020F0502020204030204" pitchFamily="34" charset="0"/>
              </a:rPr>
              <a:t>Mr. </a:t>
            </a:r>
            <a:r>
              <a:rPr lang="en-US" altLang="en-US" sz="900" b="1" dirty="0">
                <a:solidFill>
                  <a:srgbClr val="000000"/>
                </a:solidFill>
                <a:latin typeface="Calibri" panose="020F0502020204030204" pitchFamily="34" charset="0"/>
              </a:rPr>
              <a:t>Desmond Lathan</a:t>
            </a:r>
          </a:p>
        </p:txBody>
      </p:sp>
      <p:sp>
        <p:nvSpPr>
          <p:cNvPr id="39" name="Straight Connector 31"/>
          <p:cNvSpPr>
            <a:spLocks/>
          </p:cNvSpPr>
          <p:nvPr/>
        </p:nvSpPr>
        <p:spPr bwMode="auto">
          <a:xfrm flipH="1">
            <a:off x="8686799" y="2656559"/>
            <a:ext cx="14373" cy="799005"/>
          </a:xfrm>
          <a:prstGeom prst="line">
            <a:avLst/>
          </a:prstGeom>
          <a:noFill/>
          <a:ln w="25400">
            <a:solidFill>
              <a:srgbClr val="4F81BD"/>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0" name="Straight Connector 30"/>
          <p:cNvSpPr>
            <a:spLocks/>
          </p:cNvSpPr>
          <p:nvPr/>
        </p:nvSpPr>
        <p:spPr bwMode="auto">
          <a:xfrm>
            <a:off x="7248609" y="2656559"/>
            <a:ext cx="1452563"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1" name="Straight Connector 79"/>
          <p:cNvSpPr>
            <a:spLocks noChangeShapeType="1"/>
          </p:cNvSpPr>
          <p:nvPr/>
        </p:nvSpPr>
        <p:spPr bwMode="auto">
          <a:xfrm>
            <a:off x="220201" y="3753099"/>
            <a:ext cx="490538" cy="3175"/>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2" name="Straight Connector 80"/>
          <p:cNvSpPr>
            <a:spLocks noChangeShapeType="1"/>
          </p:cNvSpPr>
          <p:nvPr/>
        </p:nvSpPr>
        <p:spPr bwMode="auto">
          <a:xfrm>
            <a:off x="194518" y="5013595"/>
            <a:ext cx="488950" cy="3175"/>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3" name="Straight Connector 81"/>
          <p:cNvSpPr>
            <a:spLocks noChangeShapeType="1"/>
          </p:cNvSpPr>
          <p:nvPr/>
        </p:nvSpPr>
        <p:spPr bwMode="auto">
          <a:xfrm flipV="1">
            <a:off x="203838" y="2659835"/>
            <a:ext cx="26785" cy="235376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4" name="Straight Connector 82"/>
          <p:cNvSpPr>
            <a:spLocks noChangeShapeType="1"/>
          </p:cNvSpPr>
          <p:nvPr/>
        </p:nvSpPr>
        <p:spPr bwMode="auto">
          <a:xfrm>
            <a:off x="203840" y="4328610"/>
            <a:ext cx="488950" cy="3175"/>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5" name="Straight Connector 83"/>
          <p:cNvSpPr>
            <a:spLocks noChangeShapeType="1"/>
          </p:cNvSpPr>
          <p:nvPr/>
        </p:nvSpPr>
        <p:spPr bwMode="auto">
          <a:xfrm flipH="1">
            <a:off x="5139574" y="3321605"/>
            <a:ext cx="37692" cy="1542142"/>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6" name="Straight Connector 84"/>
          <p:cNvSpPr>
            <a:spLocks noChangeShapeType="1"/>
          </p:cNvSpPr>
          <p:nvPr/>
        </p:nvSpPr>
        <p:spPr bwMode="auto">
          <a:xfrm flipV="1">
            <a:off x="5139574" y="4307994"/>
            <a:ext cx="212827"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7" name="Straight Connector 86"/>
          <p:cNvSpPr>
            <a:spLocks noChangeShapeType="1"/>
          </p:cNvSpPr>
          <p:nvPr/>
        </p:nvSpPr>
        <p:spPr bwMode="auto">
          <a:xfrm flipV="1">
            <a:off x="5139571" y="4877107"/>
            <a:ext cx="296525"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9" name="Rectangle 44"/>
          <p:cNvSpPr>
            <a:spLocks noChangeArrowheads="1"/>
          </p:cNvSpPr>
          <p:nvPr/>
        </p:nvSpPr>
        <p:spPr bwMode="auto">
          <a:xfrm>
            <a:off x="0" y="12969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9848" tIns="914112" rIns="914112" bIns="914112" numCol="1" anchor="ctr" anchorCtr="0" compatLnSpc="1">
            <a:prstTxWarp prst="textNoShape">
              <a:avLst/>
            </a:prstTxWarp>
            <a:spAutoFit/>
          </a:bodyPr>
          <a:lstStyle/>
          <a:p>
            <a:endParaRPr lang="en-ZA" dirty="0"/>
          </a:p>
        </p:txBody>
      </p:sp>
      <p:sp>
        <p:nvSpPr>
          <p:cNvPr id="52" name="Freeform 17"/>
          <p:cNvSpPr>
            <a:spLocks/>
          </p:cNvSpPr>
          <p:nvPr/>
        </p:nvSpPr>
        <p:spPr bwMode="auto">
          <a:xfrm>
            <a:off x="2560251" y="228571"/>
            <a:ext cx="1476375" cy="427217"/>
          </a:xfrm>
          <a:custGeom>
            <a:avLst/>
            <a:gdLst>
              <a:gd name="T0" fmla="*/ 0 w 1204955"/>
              <a:gd name="T1" fmla="*/ 0 h 355337"/>
              <a:gd name="T2" fmla="*/ 1205230 w 1204955"/>
              <a:gd name="T3" fmla="*/ 0 h 355337"/>
              <a:gd name="T4" fmla="*/ 1205230 w 1204955"/>
              <a:gd name="T5" fmla="*/ 355600 h 355337"/>
              <a:gd name="T6" fmla="*/ 0 w 1204955"/>
              <a:gd name="T7" fmla="*/ 355600 h 355337"/>
              <a:gd name="T8" fmla="*/ 0 w 1204955"/>
              <a:gd name="T9" fmla="*/ 0 h 355337"/>
              <a:gd name="T10" fmla="*/ 0 60000 65536"/>
              <a:gd name="T11" fmla="*/ 0 60000 65536"/>
              <a:gd name="T12" fmla="*/ 0 60000 65536"/>
              <a:gd name="T13" fmla="*/ 0 60000 65536"/>
              <a:gd name="T14" fmla="*/ 0 60000 65536"/>
              <a:gd name="T15" fmla="*/ 0 w 1204955"/>
              <a:gd name="T16" fmla="*/ 0 h 355337"/>
              <a:gd name="T17" fmla="*/ 1204955 w 1204955"/>
              <a:gd name="T18" fmla="*/ 355337 h 355337"/>
            </a:gdLst>
            <a:ahLst/>
            <a:cxnLst>
              <a:cxn ang="T10">
                <a:pos x="T0" y="T1"/>
              </a:cxn>
              <a:cxn ang="T11">
                <a:pos x="T2" y="T3"/>
              </a:cxn>
              <a:cxn ang="T12">
                <a:pos x="T4" y="T5"/>
              </a:cxn>
              <a:cxn ang="T13">
                <a:pos x="T6" y="T7"/>
              </a:cxn>
              <a:cxn ang="T14">
                <a:pos x="T8" y="T9"/>
              </a:cxn>
            </a:cxnLst>
            <a:rect l="T15" t="T16" r="T17" b="T18"/>
            <a:pathLst>
              <a:path w="1204955" h="355337">
                <a:moveTo>
                  <a:pt x="0" y="0"/>
                </a:moveTo>
                <a:lnTo>
                  <a:pt x="1204955" y="0"/>
                </a:lnTo>
                <a:lnTo>
                  <a:pt x="1204955" y="355337"/>
                </a:lnTo>
                <a:lnTo>
                  <a:pt x="0" y="355337"/>
                </a:lnTo>
                <a:lnTo>
                  <a:pt x="0" y="0"/>
                </a:lnTo>
                <a:close/>
              </a:path>
            </a:pathLst>
          </a:custGeom>
          <a:solidFill>
            <a:srgbClr val="FFFFFF"/>
          </a:solidFill>
          <a:ln w="25400" algn="ctr">
            <a:solidFill>
              <a:srgbClr val="000000"/>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325"/>
              </a:spcAft>
              <a:buClrTx/>
              <a:buSzTx/>
              <a:buFontTx/>
              <a:buNone/>
              <a:tabLst/>
            </a:pPr>
            <a:r>
              <a:rPr kumimoji="0" lang="en-ZA" altLang="en-US" sz="1050" b="1" i="0" u="none" strike="noStrike" cap="none" normalizeH="0" baseline="0" dirty="0" smtClean="0">
                <a:ln>
                  <a:noFill/>
                </a:ln>
                <a:solidFill>
                  <a:srgbClr val="000000"/>
                </a:solidFill>
                <a:effectLst/>
                <a:latin typeface="Calibri" panose="020F0502020204030204" pitchFamily="34" charset="0"/>
              </a:rPr>
              <a:t>Minister</a:t>
            </a:r>
            <a:br>
              <a:rPr kumimoji="0" lang="en-ZA" altLang="en-US" sz="1050" b="1" i="0" u="none" strike="noStrike" cap="none" normalizeH="0" baseline="0" dirty="0" smtClean="0">
                <a:ln>
                  <a:noFill/>
                </a:ln>
                <a:solidFill>
                  <a:srgbClr val="000000"/>
                </a:solidFill>
                <a:effectLst/>
                <a:latin typeface="Calibri" panose="020F0502020204030204" pitchFamily="34" charset="0"/>
              </a:rPr>
            </a:br>
            <a:r>
              <a:rPr kumimoji="0" lang="en-ZA" altLang="en-US" sz="1050" b="1" i="0" u="none" strike="noStrike" cap="none" normalizeH="0" baseline="0" dirty="0" smtClean="0">
                <a:ln>
                  <a:noFill/>
                </a:ln>
                <a:solidFill>
                  <a:srgbClr val="000000"/>
                </a:solidFill>
                <a:effectLst/>
                <a:latin typeface="Calibri" panose="020F0502020204030204" pitchFamily="34" charset="0"/>
              </a:rPr>
              <a:t>Ms Nomvula</a:t>
            </a:r>
            <a:r>
              <a:rPr kumimoji="0" lang="en-ZA" altLang="en-US" sz="1050" b="1" i="0" u="none" strike="noStrike" cap="none" normalizeH="0" dirty="0" smtClean="0">
                <a:ln>
                  <a:noFill/>
                </a:ln>
                <a:solidFill>
                  <a:srgbClr val="000000"/>
                </a:solidFill>
                <a:effectLst/>
                <a:latin typeface="Calibri" panose="020F0502020204030204" pitchFamily="34" charset="0"/>
              </a:rPr>
              <a:t> Mokonyane </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p:txBody>
      </p:sp>
      <p:sp>
        <p:nvSpPr>
          <p:cNvPr id="53" name="Straight Connector 84"/>
          <p:cNvSpPr>
            <a:spLocks noChangeShapeType="1"/>
          </p:cNvSpPr>
          <p:nvPr/>
        </p:nvSpPr>
        <p:spPr bwMode="auto">
          <a:xfrm>
            <a:off x="2666178" y="3061846"/>
            <a:ext cx="244076"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4" name="Straight Connector 84"/>
          <p:cNvSpPr>
            <a:spLocks noChangeShapeType="1"/>
          </p:cNvSpPr>
          <p:nvPr/>
        </p:nvSpPr>
        <p:spPr bwMode="auto">
          <a:xfrm>
            <a:off x="5177265" y="3719514"/>
            <a:ext cx="175135"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5" name="TextBox 54"/>
          <p:cNvSpPr txBox="1"/>
          <p:nvPr/>
        </p:nvSpPr>
        <p:spPr>
          <a:xfrm>
            <a:off x="5317330" y="132802"/>
            <a:ext cx="2999085" cy="40011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a:solidFill>
                  <a:prstClr val="black"/>
                </a:solidFill>
                <a:latin typeface="Arial Black" pitchFamily="34" charset="0"/>
              </a:rPr>
              <a:t>4</a:t>
            </a:r>
            <a:r>
              <a:rPr lang="en-US" sz="2000" dirty="0" smtClean="0">
                <a:solidFill>
                  <a:prstClr val="black"/>
                </a:solidFill>
                <a:latin typeface="Arial Black" pitchFamily="34" charset="0"/>
              </a:rPr>
              <a:t>.  GCIS Structure</a:t>
            </a:r>
          </a:p>
        </p:txBody>
      </p:sp>
      <p:cxnSp>
        <p:nvCxnSpPr>
          <p:cNvPr id="58" name="Straight Connector 57"/>
          <p:cNvCxnSpPr/>
          <p:nvPr/>
        </p:nvCxnSpPr>
        <p:spPr>
          <a:xfrm>
            <a:off x="1403648" y="2593272"/>
            <a:ext cx="0" cy="216916"/>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329973" y="2593272"/>
            <a:ext cx="0" cy="216916"/>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580112" y="2646307"/>
            <a:ext cx="0" cy="153629"/>
          </a:xfrm>
          <a:prstGeom prst="line">
            <a:avLst/>
          </a:prstGeom>
        </p:spPr>
        <p:style>
          <a:lnRef idx="2">
            <a:schemeClr val="accent1"/>
          </a:lnRef>
          <a:fillRef idx="0">
            <a:schemeClr val="accent1"/>
          </a:fillRef>
          <a:effectRef idx="1">
            <a:schemeClr val="accent1"/>
          </a:effectRef>
          <a:fontRef idx="minor">
            <a:schemeClr val="tx1"/>
          </a:fontRef>
        </p:style>
      </p:cxnSp>
      <p:sp>
        <p:nvSpPr>
          <p:cNvPr id="50" name="Straight Connector 79"/>
          <p:cNvSpPr>
            <a:spLocks noChangeShapeType="1"/>
          </p:cNvSpPr>
          <p:nvPr/>
        </p:nvSpPr>
        <p:spPr bwMode="auto">
          <a:xfrm flipV="1">
            <a:off x="2642598" y="4241182"/>
            <a:ext cx="289570" cy="22121"/>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1" name="Straight Connector 79"/>
          <p:cNvSpPr>
            <a:spLocks noChangeShapeType="1"/>
          </p:cNvSpPr>
          <p:nvPr/>
        </p:nvSpPr>
        <p:spPr bwMode="auto">
          <a:xfrm flipV="1">
            <a:off x="2666178" y="3719514"/>
            <a:ext cx="320226" cy="0"/>
          </a:xfrm>
          <a:prstGeom prst="line">
            <a:avLst/>
          </a:prstGeom>
          <a:noFill/>
          <a:ln w="25400">
            <a:solidFill>
              <a:srgbClr val="4774AB"/>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val="20168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9</a:t>
            </a:fld>
            <a:endParaRPr lang="en-US" dirty="0">
              <a:solidFill>
                <a:srgbClr val="4F271C">
                  <a:shade val="90000"/>
                </a:srgbClr>
              </a:solidFill>
            </a:endParaRPr>
          </a:p>
        </p:txBody>
      </p:sp>
      <p:grpSp>
        <p:nvGrpSpPr>
          <p:cNvPr id="11" name="Inside-right pages with text"/>
          <p:cNvGrpSpPr/>
          <p:nvPr/>
        </p:nvGrpSpPr>
        <p:grpSpPr>
          <a:xfrm>
            <a:off x="4499992" y="1373101"/>
            <a:ext cx="3636444"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765486" y="1554980"/>
              <a:ext cx="2324291" cy="400110"/>
            </a:xfrm>
            <a:prstGeom prst="rect">
              <a:avLst/>
            </a:prstGeom>
            <a:noFill/>
            <a:ln>
              <a:solidFill>
                <a:srgbClr val="00B050"/>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1043608" y="1493325"/>
            <a:ext cx="3549008"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529642" y="1701248"/>
            <a:ext cx="2376264" cy="1508105"/>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1</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Administration</a:t>
            </a:r>
            <a:endParaRPr lang="en-US" sz="2400" b="1" dirty="0">
              <a:solidFill>
                <a:prstClr val="black"/>
              </a:solidFill>
              <a:latin typeface="+mj-lt"/>
            </a:endParaRPr>
          </a:p>
        </p:txBody>
      </p:sp>
      <p:sp>
        <p:nvSpPr>
          <p:cNvPr id="39" name="TextBox 38"/>
          <p:cNvSpPr txBox="1"/>
          <p:nvPr/>
        </p:nvSpPr>
        <p:spPr>
          <a:xfrm>
            <a:off x="4913182" y="2455300"/>
            <a:ext cx="2376264" cy="1477328"/>
          </a:xfrm>
          <a:prstGeom prst="rect">
            <a:avLst/>
          </a:prstGeom>
          <a:noFill/>
        </p:spPr>
        <p:txBody>
          <a:bodyPr wrap="square" rtlCol="0">
            <a:spAutoFit/>
          </a:bodyPr>
          <a:lstStyle/>
          <a:p>
            <a:pPr algn="ctr"/>
            <a:r>
              <a:rPr lang="en-US" b="1" dirty="0" smtClean="0">
                <a:solidFill>
                  <a:prstClr val="black"/>
                </a:solidFill>
                <a:latin typeface="+mj-lt"/>
              </a:rPr>
              <a:t>Provide strategic leadership, management and support services to the department</a:t>
            </a:r>
            <a:endParaRPr lang="en-US" b="1" dirty="0">
              <a:solidFill>
                <a:prstClr val="black"/>
              </a:solidFill>
              <a:latin typeface="+mj-lt"/>
            </a:endParaRPr>
          </a:p>
        </p:txBody>
      </p:sp>
      <p:sp>
        <p:nvSpPr>
          <p:cNvPr id="40" name="Rectangle 39"/>
          <p:cNvSpPr/>
          <p:nvPr/>
        </p:nvSpPr>
        <p:spPr>
          <a:xfrm>
            <a:off x="418751" y="233903"/>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a:solidFill>
                  <a:prstClr val="white"/>
                </a:solidFill>
              </a:rPr>
              <a:t>5</a:t>
            </a:r>
            <a:r>
              <a:rPr lang="en-US" sz="3600" b="1" dirty="0" smtClean="0">
                <a:solidFill>
                  <a:prstClr val="white"/>
                </a:solidFill>
              </a:rPr>
              <a:t>.	2018/21 Targets Per Programme</a:t>
            </a:r>
            <a:endParaRPr lang="en-US" sz="3600" b="1" dirty="0">
              <a:solidFill>
                <a:prstClr val="white"/>
              </a:solidFill>
            </a:endParaRPr>
          </a:p>
        </p:txBody>
      </p:sp>
      <p:sp>
        <p:nvSpPr>
          <p:cNvPr id="41" name="Line 138"/>
          <p:cNvSpPr>
            <a:spLocks noChangeShapeType="1"/>
          </p:cNvSpPr>
          <p:nvPr/>
        </p:nvSpPr>
        <p:spPr bwMode="auto">
          <a:xfrm>
            <a:off x="417613" y="801171"/>
            <a:ext cx="8112406" cy="942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Tree>
    <p:extLst>
      <p:ext uri="{BB962C8B-B14F-4D97-AF65-F5344CB8AC3E}">
        <p14:creationId xmlns:p14="http://schemas.microsoft.com/office/powerpoint/2010/main" val="33013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3134</TotalTime>
  <Words>2831</Words>
  <Application>Microsoft Office PowerPoint</Application>
  <PresentationFormat>On-screen Show (4:3)</PresentationFormat>
  <Paragraphs>684</Paragraphs>
  <Slides>30</Slides>
  <Notes>14</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30</vt:i4>
      </vt:variant>
    </vt:vector>
  </HeadingPairs>
  <TitlesOfParts>
    <vt:vector size="48" baseType="lpstr">
      <vt:lpstr>MS Mincho</vt:lpstr>
      <vt:lpstr>MS PGothic</vt:lpstr>
      <vt:lpstr>MS PGothic</vt:lpstr>
      <vt:lpstr>Arial</vt:lpstr>
      <vt:lpstr>Arial Black</vt:lpstr>
      <vt:lpstr>Calibri</vt:lpstr>
      <vt:lpstr>Calibri Light</vt:lpstr>
      <vt:lpstr>Helvetica-Bold</vt:lpstr>
      <vt:lpstr>Times New Roman</vt:lpstr>
      <vt:lpstr>Webdings</vt:lpstr>
      <vt:lpstr>Wingdings</vt:lpstr>
      <vt:lpstr>ヒラギノ角ゴ Pro W3</vt:lpstr>
      <vt:lpstr>1_Office Theme</vt:lpstr>
      <vt:lpstr>2_Office Theme</vt:lpstr>
      <vt:lpstr>4_Office Theme</vt:lpstr>
      <vt:lpstr>5_Office Theme</vt:lpstr>
      <vt:lpstr>6_Office Theme</vt:lpstr>
      <vt:lpstr>Office Theme</vt:lpstr>
      <vt:lpstr>GCIS ANNUAL PERFORMANCE PLAN  2018/2021 MTEF PERIOD</vt:lpstr>
      <vt:lpstr>PowerPoint Presentation</vt:lpstr>
      <vt:lpstr>PowerPoint Presentation</vt:lpstr>
      <vt:lpstr>PowerPoint Presentation</vt:lpstr>
      <vt:lpstr>PowerPoint Presentation</vt:lpstr>
      <vt:lpstr>2. Strategic Goals and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Annual Report</dc:title>
  <dc:creator>Karabo Matlou</dc:creator>
  <cp:lastModifiedBy>Zuki Potye</cp:lastModifiedBy>
  <cp:revision>217</cp:revision>
  <cp:lastPrinted>2017-04-28T08:59:26Z</cp:lastPrinted>
  <dcterms:created xsi:type="dcterms:W3CDTF">2014-10-01T13:28:29Z</dcterms:created>
  <dcterms:modified xsi:type="dcterms:W3CDTF">2018-03-21T06:35:56Z</dcterms:modified>
</cp:coreProperties>
</file>