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handoutMasterIdLst>
    <p:handoutMasterId r:id="rId48"/>
  </p:handoutMasterIdLst>
  <p:sldIdLst>
    <p:sldId id="491" r:id="rId4"/>
    <p:sldId id="429" r:id="rId5"/>
    <p:sldId id="505" r:id="rId6"/>
    <p:sldId id="504" r:id="rId7"/>
    <p:sldId id="473" r:id="rId8"/>
    <p:sldId id="483" r:id="rId9"/>
    <p:sldId id="487" r:id="rId10"/>
    <p:sldId id="488" r:id="rId11"/>
    <p:sldId id="382" r:id="rId12"/>
    <p:sldId id="383" r:id="rId13"/>
    <p:sldId id="506" r:id="rId14"/>
    <p:sldId id="463" r:id="rId15"/>
    <p:sldId id="495" r:id="rId16"/>
    <p:sldId id="501" r:id="rId17"/>
    <p:sldId id="467" r:id="rId18"/>
    <p:sldId id="468" r:id="rId19"/>
    <p:sldId id="469" r:id="rId20"/>
    <p:sldId id="470" r:id="rId21"/>
    <p:sldId id="471" r:id="rId22"/>
    <p:sldId id="464" r:id="rId23"/>
    <p:sldId id="496" r:id="rId24"/>
    <p:sldId id="502" r:id="rId25"/>
    <p:sldId id="497" r:id="rId26"/>
    <p:sldId id="503" r:id="rId27"/>
    <p:sldId id="455" r:id="rId28"/>
    <p:sldId id="456" r:id="rId29"/>
    <p:sldId id="465" r:id="rId30"/>
    <p:sldId id="499" r:id="rId31"/>
    <p:sldId id="457" r:id="rId32"/>
    <p:sldId id="481" r:id="rId33"/>
    <p:sldId id="500" r:id="rId34"/>
    <p:sldId id="458" r:id="rId35"/>
    <p:sldId id="479" r:id="rId36"/>
    <p:sldId id="466" r:id="rId37"/>
    <p:sldId id="498" r:id="rId38"/>
    <p:sldId id="461" r:id="rId39"/>
    <p:sldId id="460" r:id="rId40"/>
    <p:sldId id="480" r:id="rId41"/>
    <p:sldId id="449" r:id="rId42"/>
    <p:sldId id="453" r:id="rId43"/>
    <p:sldId id="493" r:id="rId44"/>
    <p:sldId id="494" r:id="rId45"/>
    <p:sldId id="482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vhuho Munzhelele" initials="N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7" autoAdjust="0"/>
    <p:restoredTop sz="85040" autoAdjust="0"/>
  </p:normalViewPr>
  <p:slideViewPr>
    <p:cSldViewPr snapToGrid="0" snapToObjects="1">
      <p:cViewPr varScale="1">
        <p:scale>
          <a:sx n="99" d="100"/>
          <a:sy n="99" d="100"/>
        </p:scale>
        <p:origin x="17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76"/>
    </p:cViewPr>
  </p:sorterViewPr>
  <p:notesViewPr>
    <p:cSldViewPr snapToGrid="0" snapToObjects="1">
      <p:cViewPr varScale="1">
        <p:scale>
          <a:sx n="55" d="100"/>
          <a:sy n="55" d="100"/>
        </p:scale>
        <p:origin x="16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A8AA8-3D0E-4F88-8273-1F35BBA6FD66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D0EB31F-6593-4022-9F79-5AFDAAD83CF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en-US" b="1" dirty="0" smtClean="0">
              <a:solidFill>
                <a:srgbClr val="C00000"/>
              </a:solidFill>
              <a:latin typeface="+mj-lt"/>
              <a:cs typeface="Arial" panose="020B0604020202020204" pitchFamily="34" charset="0"/>
            </a:rPr>
            <a:t>MISSION</a:t>
          </a:r>
        </a:p>
        <a:p>
          <a:pPr algn="just" rtl="0"/>
          <a:r>
            <a:rPr lang="en-ZA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Create an enabling environment for the provision of inclusive communication services to all South Africans in a manner that promotes socio-economic development and investment through broadcasting, new media, print media and other new technologies and brand the country locally and internationally.</a:t>
          </a:r>
          <a:endParaRPr lang="en-US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74EB2CC-F9D1-4ED9-8900-5FE371F7DC3C}" type="parTrans" cxnId="{FF758A17-AECC-4794-BA1C-0C745AE36DC0}">
      <dgm:prSet/>
      <dgm:spPr/>
      <dgm:t>
        <a:bodyPr/>
        <a:lstStyle/>
        <a:p>
          <a:pPr algn="just"/>
          <a:endParaRPr lang="en-US"/>
        </a:p>
      </dgm:t>
    </dgm:pt>
    <dgm:pt modelId="{6C15DBF3-BC35-482D-BD9F-AB440DD4E248}" type="sibTrans" cxnId="{FF758A17-AECC-4794-BA1C-0C745AE36DC0}">
      <dgm:prSet/>
      <dgm:spPr/>
      <dgm:t>
        <a:bodyPr/>
        <a:lstStyle/>
        <a:p>
          <a:pPr algn="just"/>
          <a:endParaRPr lang="en-US"/>
        </a:p>
      </dgm:t>
    </dgm:pt>
    <dgm:pt modelId="{7119F704-33DB-4DC1-8DD7-4F87FB542776}" type="pres">
      <dgm:prSet presAssocID="{3C4A8AA8-3D0E-4F88-8273-1F35BBA6FD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692BF11-CAEC-4592-A180-32D09107A052}" type="pres">
      <dgm:prSet presAssocID="{6D0EB31F-6593-4022-9F79-5AFDAAD83CFD}" presName="parentText" presStyleLbl="node1" presStyleIdx="0" presStyleCnt="1" custScaleY="58533" custLinFactNeighborX="0" custLinFactNeighborY="48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58A17-AECC-4794-BA1C-0C745AE36DC0}" srcId="{3C4A8AA8-3D0E-4F88-8273-1F35BBA6FD66}" destId="{6D0EB31F-6593-4022-9F79-5AFDAAD83CFD}" srcOrd="0" destOrd="0" parTransId="{874EB2CC-F9D1-4ED9-8900-5FE371F7DC3C}" sibTransId="{6C15DBF3-BC35-482D-BD9F-AB440DD4E248}"/>
    <dgm:cxn modelId="{39E1E884-F40B-4B21-80E2-B7E6AF75410A}" type="presOf" srcId="{6D0EB31F-6593-4022-9F79-5AFDAAD83CFD}" destId="{1692BF11-CAEC-4592-A180-32D09107A052}" srcOrd="0" destOrd="0" presId="urn:microsoft.com/office/officeart/2005/8/layout/vList2"/>
    <dgm:cxn modelId="{3D5A67C8-F689-40DF-84D5-1B8587269147}" type="presOf" srcId="{3C4A8AA8-3D0E-4F88-8273-1F35BBA6FD66}" destId="{7119F704-33DB-4DC1-8DD7-4F87FB542776}" srcOrd="0" destOrd="0" presId="urn:microsoft.com/office/officeart/2005/8/layout/vList2"/>
    <dgm:cxn modelId="{86E3A25F-EC61-4C5E-B7AC-6F509E28346A}" type="presParOf" srcId="{7119F704-33DB-4DC1-8DD7-4F87FB542776}" destId="{1692BF11-CAEC-4592-A180-32D09107A0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54C2F-1994-49B0-ADF1-B72F53854F9F}" type="doc">
      <dgm:prSet loTypeId="urn:diagrams.loki3.com/TabbedArc+Icon" loCatId="officeonlin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258A11-78FE-4895-A4FC-E85A4C2FAF87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 sz="2000" dirty="0"/>
        </a:p>
      </dgm:t>
    </dgm:pt>
    <dgm:pt modelId="{C7BC0227-74BA-4AEE-9652-C9F8376AFD17}" type="parTrans" cxnId="{4504AA1C-8A89-4FA1-BDDA-023D5F4071C2}">
      <dgm:prSet/>
      <dgm:spPr/>
      <dgm:t>
        <a:bodyPr/>
        <a:lstStyle/>
        <a:p>
          <a:endParaRPr lang="en-US"/>
        </a:p>
      </dgm:t>
    </dgm:pt>
    <dgm:pt modelId="{D2C0D13E-100E-4A5E-B03B-971F88211553}" type="sibTrans" cxnId="{4504AA1C-8A89-4FA1-BDDA-023D5F4071C2}">
      <dgm:prSet/>
      <dgm:spPr/>
      <dgm:t>
        <a:bodyPr/>
        <a:lstStyle/>
        <a:p>
          <a:endParaRPr lang="en-US"/>
        </a:p>
      </dgm:t>
    </dgm:pt>
    <dgm:pt modelId="{7BEA5910-ACF1-432E-B422-20F1A6249778}">
      <dgm:prSet custT="1"/>
      <dgm:spPr/>
      <dgm:t>
        <a:bodyPr/>
        <a:lstStyle/>
        <a:p>
          <a:pPr rtl="0"/>
          <a:r>
            <a:rPr lang="en-US" sz="2000" dirty="0" smtClean="0"/>
            <a:t>National Development Plan (NDP), which was adopted as the high level framework and national roadmap to which </a:t>
          </a:r>
          <a:r>
            <a:rPr lang="en-US" sz="2000" b="1" dirty="0" smtClean="0"/>
            <a:t>all government programmes and plans will be aligned with a focus on implementation. </a:t>
          </a:r>
          <a:endParaRPr lang="en-US" sz="2000" b="1" dirty="0"/>
        </a:p>
      </dgm:t>
    </dgm:pt>
    <dgm:pt modelId="{69EFD6C3-3681-45F5-BA48-7CCC65C6F673}" type="sibTrans" cxnId="{C7DF1926-BB59-43C4-858B-98613CC2B89A}">
      <dgm:prSet/>
      <dgm:spPr/>
      <dgm:t>
        <a:bodyPr/>
        <a:lstStyle/>
        <a:p>
          <a:endParaRPr lang="en-US"/>
        </a:p>
      </dgm:t>
    </dgm:pt>
    <dgm:pt modelId="{01F504B6-78AF-491A-B52A-74799EE7FDD7}" type="parTrans" cxnId="{C7DF1926-BB59-43C4-858B-98613CC2B89A}">
      <dgm:prSet/>
      <dgm:spPr/>
      <dgm:t>
        <a:bodyPr/>
        <a:lstStyle/>
        <a:p>
          <a:endParaRPr lang="en-US"/>
        </a:p>
      </dgm:t>
    </dgm:pt>
    <dgm:pt modelId="{BD2B1B3A-8C11-4315-8E2D-E890C683E5B2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r>
            <a:rPr lang="en-US" sz="2000" dirty="0" smtClean="0"/>
            <a:t> </a:t>
          </a:r>
          <a:endParaRPr lang="en-US" sz="2000" dirty="0"/>
        </a:p>
      </dgm:t>
    </dgm:pt>
    <dgm:pt modelId="{127BEA82-9C15-4D49-9C27-8380A77668F7}" type="sibTrans" cxnId="{20FAB83E-2E0B-48A5-B853-0D1732C2180B}">
      <dgm:prSet/>
      <dgm:spPr/>
      <dgm:t>
        <a:bodyPr/>
        <a:lstStyle/>
        <a:p>
          <a:endParaRPr lang="en-US"/>
        </a:p>
      </dgm:t>
    </dgm:pt>
    <dgm:pt modelId="{7D181D5D-0E13-41DF-AC4C-3E5A7D5DABB1}" type="parTrans" cxnId="{20FAB83E-2E0B-48A5-B853-0D1732C2180B}">
      <dgm:prSet/>
      <dgm:spPr/>
      <dgm:t>
        <a:bodyPr/>
        <a:lstStyle/>
        <a:p>
          <a:endParaRPr lang="en-US"/>
        </a:p>
      </dgm:t>
    </dgm:pt>
    <dgm:pt modelId="{662C9716-5178-4A05-8034-65F9E95FCE6A}" type="pres">
      <dgm:prSet presAssocID="{26254C2F-1994-49B0-ADF1-B72F53854F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356F3-F178-48AB-AF9D-CF10A3C04283}" type="pres">
      <dgm:prSet presAssocID="{8D258A11-78FE-4895-A4FC-E85A4C2FAF87}" presName="twoplus" presStyleLbl="node1" presStyleIdx="0" presStyleCnt="3" custAng="2400000" custScaleX="92597" custScaleY="153731" custRadScaleRad="119380" custRadScaleInc="76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53FC89-D2F3-450E-B873-CE03C4D85114}" type="pres">
      <dgm:prSet presAssocID="{7BEA5910-ACF1-432E-B422-20F1A6249778}" presName="twoplus" presStyleLbl="node1" presStyleIdx="1" presStyleCnt="3" custScaleY="304154" custRadScaleRad="88452" custRadScaleInc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B8EF7-2217-41AF-AED3-3BF921FFB50B}" type="pres">
      <dgm:prSet presAssocID="{BD2B1B3A-8C11-4315-8E2D-E890C683E5B2}" presName="twoplus" presStyleLbl="node1" presStyleIdx="2" presStyleCnt="3" custAng="19200000" custScaleX="115810" custScaleY="257069" custRadScaleRad="103540" custRadScaleInc="-418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20FAB83E-2E0B-48A5-B853-0D1732C2180B}" srcId="{26254C2F-1994-49B0-ADF1-B72F53854F9F}" destId="{BD2B1B3A-8C11-4315-8E2D-E890C683E5B2}" srcOrd="2" destOrd="0" parTransId="{7D181D5D-0E13-41DF-AC4C-3E5A7D5DABB1}" sibTransId="{127BEA82-9C15-4D49-9C27-8380A77668F7}"/>
    <dgm:cxn modelId="{BC06B63B-172B-4ED2-9078-34666EA26B34}" type="presOf" srcId="{26254C2F-1994-49B0-ADF1-B72F53854F9F}" destId="{662C9716-5178-4A05-8034-65F9E95FCE6A}" srcOrd="0" destOrd="0" presId="urn:diagrams.loki3.com/TabbedArc+Icon"/>
    <dgm:cxn modelId="{4504AA1C-8A89-4FA1-BDDA-023D5F4071C2}" srcId="{26254C2F-1994-49B0-ADF1-B72F53854F9F}" destId="{8D258A11-78FE-4895-A4FC-E85A4C2FAF87}" srcOrd="0" destOrd="0" parTransId="{C7BC0227-74BA-4AEE-9652-C9F8376AFD17}" sibTransId="{D2C0D13E-100E-4A5E-B03B-971F88211553}"/>
    <dgm:cxn modelId="{44AD90A0-C450-4C33-8270-9B946E2BDC2D}" type="presOf" srcId="{BD2B1B3A-8C11-4315-8E2D-E890C683E5B2}" destId="{272B8EF7-2217-41AF-AED3-3BF921FFB50B}" srcOrd="0" destOrd="0" presId="urn:diagrams.loki3.com/TabbedArc+Icon"/>
    <dgm:cxn modelId="{01074EBC-6E11-411B-9E49-8BD368EAB754}" type="presOf" srcId="{7BEA5910-ACF1-432E-B422-20F1A6249778}" destId="{9E53FC89-D2F3-450E-B873-CE03C4D85114}" srcOrd="0" destOrd="0" presId="urn:diagrams.loki3.com/TabbedArc+Icon"/>
    <dgm:cxn modelId="{C7DF1926-BB59-43C4-858B-98613CC2B89A}" srcId="{26254C2F-1994-49B0-ADF1-B72F53854F9F}" destId="{7BEA5910-ACF1-432E-B422-20F1A6249778}" srcOrd="1" destOrd="0" parTransId="{01F504B6-78AF-491A-B52A-74799EE7FDD7}" sibTransId="{69EFD6C3-3681-45F5-BA48-7CCC65C6F673}"/>
    <dgm:cxn modelId="{84C77E2B-9C26-431F-9837-BFC467F5763C}" type="presOf" srcId="{8D258A11-78FE-4895-A4FC-E85A4C2FAF87}" destId="{5D1356F3-F178-48AB-AF9D-CF10A3C04283}" srcOrd="0" destOrd="0" presId="urn:diagrams.loki3.com/TabbedArc+Icon"/>
    <dgm:cxn modelId="{2032CB75-C181-44D6-9913-16778173D77F}" type="presParOf" srcId="{662C9716-5178-4A05-8034-65F9E95FCE6A}" destId="{5D1356F3-F178-48AB-AF9D-CF10A3C04283}" srcOrd="0" destOrd="0" presId="urn:diagrams.loki3.com/TabbedArc+Icon"/>
    <dgm:cxn modelId="{5A77322D-83A7-4C66-AB2B-FBEE5023DB4E}" type="presParOf" srcId="{662C9716-5178-4A05-8034-65F9E95FCE6A}" destId="{9E53FC89-D2F3-450E-B873-CE03C4D85114}" srcOrd="1" destOrd="0" presId="urn:diagrams.loki3.com/TabbedArc+Icon"/>
    <dgm:cxn modelId="{CBF21A8A-87FB-4C96-9DF4-DDE50480FDFB}" type="presParOf" srcId="{662C9716-5178-4A05-8034-65F9E95FCE6A}" destId="{272B8EF7-2217-41AF-AED3-3BF921FFB50B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2BF11-CAEC-4592-A180-32D09107A052}">
      <dsp:nvSpPr>
        <dsp:cNvPr id="0" name=""/>
        <dsp:cNvSpPr/>
      </dsp:nvSpPr>
      <dsp:spPr>
        <a:xfrm>
          <a:off x="0" y="358658"/>
          <a:ext cx="5624762" cy="390630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+mj-lt"/>
              <a:cs typeface="Arial" panose="020B0604020202020204" pitchFamily="34" charset="0"/>
            </a:rPr>
            <a:t>MISSION</a:t>
          </a: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Create an enabling environment for the provision of inclusive communication services to all South Africans in a manner that promotes socio-economic development and investment through broadcasting, new media, print media and other new technologies and brand the country locally and internationally.</a:t>
          </a:r>
          <a:endParaRPr lang="en-US" sz="24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190690" y="549348"/>
        <a:ext cx="5243382" cy="3524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356F3-F178-48AB-AF9D-CF10A3C04283}">
      <dsp:nvSpPr>
        <dsp:cNvPr id="0" name=""/>
        <dsp:cNvSpPr/>
      </dsp:nvSpPr>
      <dsp:spPr>
        <a:xfrm>
          <a:off x="115051" y="566890"/>
          <a:ext cx="2093408" cy="22590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21624" y="897725"/>
        <a:ext cx="1480262" cy="1597411"/>
      </dsp:txXfrm>
    </dsp:sp>
    <dsp:sp modelId="{9E53FC89-D2F3-450E-B873-CE03C4D85114}">
      <dsp:nvSpPr>
        <dsp:cNvPr id="0" name=""/>
        <dsp:cNvSpPr/>
      </dsp:nvSpPr>
      <dsp:spPr>
        <a:xfrm>
          <a:off x="3165906" y="2421"/>
          <a:ext cx="2260773" cy="4469551"/>
        </a:xfrm>
        <a:prstGeom prst="round2Same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National Development Plan (NDP), which was adopted as the high level framework and national roadmap to which </a:t>
          </a:r>
          <a:r>
            <a:rPr lang="en-US" sz="2000" b="1" kern="1200" dirty="0" smtClean="0"/>
            <a:t>all government programmes and plans will be aligned with a focus on implementation. </a:t>
          </a:r>
          <a:endParaRPr lang="en-US" sz="2000" b="1" kern="1200" dirty="0"/>
        </a:p>
      </dsp:txBody>
      <dsp:txXfrm>
        <a:off x="3276268" y="112783"/>
        <a:ext cx="2040049" cy="4359189"/>
      </dsp:txXfrm>
    </dsp:sp>
    <dsp:sp modelId="{272B8EF7-2217-41AF-AED3-3BF921FFB50B}">
      <dsp:nvSpPr>
        <dsp:cNvPr id="0" name=""/>
        <dsp:cNvSpPr/>
      </dsp:nvSpPr>
      <dsp:spPr>
        <a:xfrm>
          <a:off x="5867511" y="693285"/>
          <a:ext cx="2618201" cy="37776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6250938" y="1246507"/>
        <a:ext cx="1851347" cy="267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20B25-E9F7-4613-88A6-827E82A0C53C}" type="datetimeFigureOut">
              <a:rPr lang="en-ZA" smtClean="0"/>
              <a:t>2018/04/10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97D1-58AD-4219-98B6-981D1773F5B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494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D9B06C2-F63B-4A9B-881F-17D574CDC071}" type="datetimeFigureOut">
              <a:rPr lang="en-ZA" smtClean="0"/>
              <a:pPr/>
              <a:t>2018/04/10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DE301B3-0F82-4F15-B8FA-A70ED243FE3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828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8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2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26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4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29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8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30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02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32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5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WIPO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Encouraging private sector investment </a:t>
            </a:r>
          </a:p>
          <a:p>
            <a:r>
              <a:rPr lang="en-ZA" dirty="0" smtClean="0"/>
              <a:t>addresses issues of IP and Patent matters, the department participates in WIPO addressing Broadcasting Signal Piracy  and content issues which has an element of IP,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33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96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36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09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37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85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38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634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35B7FD-D332-4FDC-81BF-60702E2D5562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6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892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15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0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16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5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17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0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18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>
                <a:solidFill>
                  <a:prstClr val="black"/>
                </a:solidFill>
              </a:rPr>
              <a:pPr/>
              <a:t>19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2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DF5-E762-42C4-8C78-45576BB047B9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766-85FC-4B59-A664-5F9B0A6F44D5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016D-B846-40E0-9769-108B4F4FDB41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8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C455-2114-4955-AD5F-4BECB221F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1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7E3-1295-4551-8518-CB0662DAF6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3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BF9E-F528-448C-9917-EB3C422361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2B4-F8F8-488D-8C6E-DC4557EBEC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CAEC-840F-4321-B519-6D4E9FEE8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8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4169-3168-4E3C-B128-D923C6488E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5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C64-AFA7-4A2B-9436-38EA535B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7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1A64-BF71-4096-9ABF-D4A660BC6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CAA0-CA19-4389-B026-FD0948285959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BDE4-251F-4393-A89A-401D13466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1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D58D-AB93-429F-8FA6-B4F3DC286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96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95C-452A-4CFB-8046-0ACE564F6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7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4B90-8139-43E8-A2F1-44A300A013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86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938-AC62-41C6-B322-A7536CED92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6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C333-C298-4DDA-9E86-B6E292B44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39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637E-C6E5-48BC-A4AD-2FB3CADCB8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78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478-E510-4F6C-983A-4CE5B35435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3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FF21-A9D5-460C-A02E-C323E36280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77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365F-B452-41A0-8DA7-947BD95850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29CB-0F15-4BF6-A9D5-7F59C64409B0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67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28FE-47AD-4B8D-9762-13735EFF2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18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6DA2-0213-4EB8-BD64-073734DBBC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45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E98C-46DD-46DC-96A7-A3E5C48708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36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FE-BEF8-4979-910D-FBD2C03DF8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86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9323-2E3B-4597-91C9-1C71D80EF3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DAE7-3C37-40AE-922C-1E6D055ABE77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AA9-523A-4CF6-AE3D-E94B89E82E3E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6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BE5F-B95A-4C52-B156-A18ED72D5F8A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1D1F-59C5-4C17-B940-5B897CB50F8A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3E7C-E101-4DD2-8236-62DCE0399BA1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C1BF-E9FD-4494-8DD2-F3EF2E195640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D61E-29A9-4F8A-931F-B2A39CD9A7F5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4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E74A3-148E-4C1A-9047-1E58DACD7F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F606-C718-4DD0-BFE6-BDDA90CD2E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905" y="5776352"/>
            <a:ext cx="1018120" cy="1018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859" y="307396"/>
            <a:ext cx="38155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r>
              <a:rPr lang="en-ZA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2018/19 – 2020/21  Annual Performance Plan </a:t>
            </a:r>
            <a:r>
              <a:rPr lang="en-ZA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</a:rPr>
              <a:t/>
            </a:r>
            <a:br>
              <a:rPr lang="en-ZA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</a:rPr>
            </a:br>
            <a:r>
              <a:rPr lang="en-ZA" sz="2400" b="1" dirty="0" smtClean="0">
                <a:solidFill>
                  <a:srgbClr val="C00000"/>
                </a:solidFill>
                <a:latin typeface="+mj-lt"/>
                <a:ea typeface="Times New Roman"/>
              </a:rPr>
              <a:t>17 </a:t>
            </a:r>
            <a:r>
              <a:rPr lang="en-ZA" sz="2400" b="1" dirty="0">
                <a:solidFill>
                  <a:srgbClr val="C00000"/>
                </a:solidFill>
                <a:latin typeface="+mj-lt"/>
                <a:ea typeface="Times New Roman"/>
              </a:rPr>
              <a:t>A</a:t>
            </a:r>
            <a:r>
              <a:rPr lang="en-ZA" sz="2400" b="1" dirty="0" smtClean="0">
                <a:solidFill>
                  <a:srgbClr val="C00000"/>
                </a:solidFill>
                <a:latin typeface="+mj-lt"/>
                <a:ea typeface="Times New Roman"/>
                <a:cs typeface="Arial" panose="020B0604020202020204" pitchFamily="34" charset="0"/>
              </a:rPr>
              <a:t>pril 2018</a:t>
            </a:r>
            <a:endParaRPr lang="en-ZA" sz="2400" b="1" dirty="0">
              <a:solidFill>
                <a:srgbClr val="F79646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801687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ZA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Strategic Outcome Oriented Goals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83766"/>
              </p:ext>
            </p:extLst>
          </p:nvPr>
        </p:nvGraphicFramePr>
        <p:xfrm>
          <a:off x="457200" y="1010284"/>
          <a:ext cx="8229600" cy="476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278"/>
                <a:gridCol w="4923322"/>
              </a:tblGrid>
              <a:tr h="991771"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OUTCOME-ORIENTED GOALS OF THE DoC</a:t>
                      </a:r>
                    </a:p>
                    <a:p>
                      <a:pPr algn="just"/>
                      <a:endParaRPr lang="en-Z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  </a:t>
                      </a:r>
                      <a:r>
                        <a:rPr kumimoji="0" lang="en-ZA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contributing to the achievement of the set goals</a:t>
                      </a:r>
                    </a:p>
                    <a:p>
                      <a:pPr algn="just"/>
                      <a:endParaRPr lang="en-Z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82898">
                <a:tc rowSpan="4">
                  <a:txBody>
                    <a:bodyPr/>
                    <a:lstStyle/>
                    <a:p>
                      <a:pPr algn="just"/>
                      <a:r>
                        <a:rPr lang="en-ZA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3</a:t>
                      </a: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Transformed  communications  sector.</a:t>
                      </a:r>
                    </a:p>
                    <a:p>
                      <a:pPr algn="just"/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7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 3.1: Support the growth and development of the creative industries by 2019</a:t>
                      </a:r>
                      <a:endParaRPr lang="en-ZA" sz="17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675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3.2: Ensure the country migrates from analogue to digital broadcasting by 2019 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82898">
                <a:tc vMerge="1">
                  <a:txBody>
                    <a:bodyPr/>
                    <a:lstStyle/>
                    <a:p>
                      <a:pPr algn="just"/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3.3: Support the growth and development of the creative industries by 2019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8289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3.4: Strengthen support, guidance and interrelations with stakeholders by 2019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10370" y="963844"/>
            <a:ext cx="1618298" cy="4200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Deputy Minister of Communications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P Kekana, MP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83321" y="966137"/>
            <a:ext cx="1971675" cy="3990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 of Communications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N Mokonyane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ZA" sz="7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977057" y="1673318"/>
            <a:ext cx="1284923" cy="2981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Office of the DG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P Pillay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409514" y="1600472"/>
            <a:ext cx="1919288" cy="4433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Acting Director-General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Acting DG: T Thiti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858402" y="1517832"/>
            <a:ext cx="1235869" cy="2681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Internal Audit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T Mmushi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5858402" y="1843339"/>
            <a:ext cx="1235869" cy="2562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3980" y="2453594"/>
            <a:ext cx="1665138" cy="2563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Policy, Research and Development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 </a:t>
            </a: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</a:t>
            </a:r>
          </a:p>
          <a:p>
            <a:pPr algn="ctr">
              <a:lnSpc>
                <a:spcPct val="107000"/>
              </a:lnSpc>
            </a:pP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Broadcasting Policy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C Mashile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N Makwetu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Media Policy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S Nene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Technology and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Services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W Dlangamandla - Contract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Branding Policy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entagon 12"/>
          <p:cNvSpPr>
            <a:spLocks noChangeArrowheads="1"/>
          </p:cNvSpPr>
          <p:nvPr/>
        </p:nvSpPr>
        <p:spPr bwMode="auto">
          <a:xfrm>
            <a:off x="453981" y="2216407"/>
            <a:ext cx="1665137" cy="237187"/>
          </a:xfrm>
          <a:prstGeom prst="homePlate">
            <a:avLst>
              <a:gd name="adj" fmla="val 50034"/>
            </a:avLst>
          </a:prstGeom>
          <a:solidFill>
            <a:srgbClr val="F79646">
              <a:lumMod val="60000"/>
              <a:lumOff val="4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endParaRPr lang="en-ZA" sz="1350" dirty="0"/>
          </a:p>
        </p:txBody>
      </p:sp>
      <p:sp>
        <p:nvSpPr>
          <p:cNvPr id="14" name="Rectangle 13"/>
          <p:cNvSpPr/>
          <p:nvPr/>
        </p:nvSpPr>
        <p:spPr>
          <a:xfrm>
            <a:off x="1138853" y="2190609"/>
            <a:ext cx="628698" cy="331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ZA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Policy</a:t>
            </a:r>
            <a:r>
              <a:rPr lang="en-ZA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A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93067" y="2453593"/>
            <a:ext cx="1632989" cy="3339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and Capacity Development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</a:p>
          <a:p>
            <a:pPr algn="ctr">
              <a:lnSpc>
                <a:spcPct val="107000"/>
              </a:lnSpc>
            </a:pPr>
            <a:endParaRPr lang="en-ZA" sz="675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---------------------------------------------------</a:t>
            </a:r>
          </a:p>
          <a:p>
            <a:pPr algn="ctr">
              <a:lnSpc>
                <a:spcPct val="107000"/>
              </a:lnSpc>
            </a:pP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Enterprise Development </a:t>
            </a: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Broadcasting Digital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F Mutuvhi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Communications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T Dladla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Media Engagement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M Molakeng – Contract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M&amp;E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N Fisher - Contract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Industry Research and Analysis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T Thiti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Intergovernmental Relations and Stakeholder Management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R Lusiba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Stakeholder Management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A Mbolekwa</a:t>
            </a:r>
          </a:p>
          <a:p>
            <a:pPr>
              <a:lnSpc>
                <a:spcPct val="107000"/>
              </a:lnSpc>
            </a:pP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Bilaterals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M Dzebu - Contract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hevron 15"/>
          <p:cNvSpPr>
            <a:spLocks noChangeArrowheads="1"/>
          </p:cNvSpPr>
          <p:nvPr/>
        </p:nvSpPr>
        <p:spPr bwMode="auto">
          <a:xfrm>
            <a:off x="2193067" y="2216407"/>
            <a:ext cx="1597508" cy="237187"/>
          </a:xfrm>
          <a:prstGeom prst="chevron">
            <a:avLst>
              <a:gd name="adj" fmla="val 50087"/>
            </a:avLst>
          </a:prstGeom>
          <a:solidFill>
            <a:srgbClr val="F79646">
              <a:lumMod val="60000"/>
              <a:lumOff val="4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endParaRPr lang="en-ZA" sz="1350" dirty="0"/>
          </a:p>
        </p:txBody>
      </p:sp>
      <p:sp>
        <p:nvSpPr>
          <p:cNvPr id="17" name="TextBox 14"/>
          <p:cNvSpPr txBox="1"/>
          <p:nvPr/>
        </p:nvSpPr>
        <p:spPr>
          <a:xfrm>
            <a:off x="2525297" y="2221599"/>
            <a:ext cx="855345" cy="27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ZA" sz="1050" b="1" dirty="0">
                <a:latin typeface="Arial" panose="020B0604020202020204" pitchFamily="34" charset="0"/>
                <a:ea typeface="Calibri" panose="020F0502020204030204" pitchFamily="34" charset="0"/>
              </a:rPr>
              <a:t>Strategy</a:t>
            </a:r>
            <a:endParaRPr lang="en-ZA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933435" y="2456611"/>
            <a:ext cx="1612740" cy="31403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Entity Oversight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------------------------------------------------</a:t>
            </a:r>
          </a:p>
          <a:p>
            <a:pPr algn="ctr">
              <a:lnSpc>
                <a:spcPct val="107000"/>
              </a:lnSpc>
            </a:pP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Broadcasting and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Media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F Mamuremi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Entity Oversight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P Vumazonke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Entity Oversight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S Gcabashe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SOE Communication and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Branding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Regulatory Institutions</a:t>
            </a: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Strategy and Policy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Alignment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hevron 19"/>
          <p:cNvSpPr>
            <a:spLocks noChangeArrowheads="1"/>
          </p:cNvSpPr>
          <p:nvPr/>
        </p:nvSpPr>
        <p:spPr bwMode="auto">
          <a:xfrm>
            <a:off x="3936769" y="2221599"/>
            <a:ext cx="1633430" cy="231995"/>
          </a:xfrm>
          <a:prstGeom prst="chevron">
            <a:avLst>
              <a:gd name="adj" fmla="val 50087"/>
            </a:avLst>
          </a:prstGeom>
          <a:solidFill>
            <a:srgbClr val="F79646">
              <a:lumMod val="60000"/>
              <a:lumOff val="4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endParaRPr lang="en-ZA" sz="1350" dirty="0"/>
          </a:p>
        </p:txBody>
      </p:sp>
      <p:sp>
        <p:nvSpPr>
          <p:cNvPr id="21" name="Rectangle 20"/>
          <p:cNvSpPr/>
          <p:nvPr/>
        </p:nvSpPr>
        <p:spPr>
          <a:xfrm>
            <a:off x="4150540" y="2209156"/>
            <a:ext cx="1178529" cy="278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ZA" sz="1050" b="1" dirty="0">
                <a:latin typeface="Arial" panose="020B0604020202020204" pitchFamily="34" charset="0"/>
                <a:ea typeface="Calibri" panose="020F0502020204030204" pitchFamily="34" charset="0"/>
              </a:rPr>
              <a:t>Implementation</a:t>
            </a:r>
            <a:endParaRPr lang="en-ZA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825329" y="2452906"/>
            <a:ext cx="1427783" cy="3128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DIRECTORATE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Services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M Thusi</a:t>
            </a:r>
          </a:p>
          <a:p>
            <a:pPr algn="ctr">
              <a:lnSpc>
                <a:spcPct val="107000"/>
              </a:lnSpc>
            </a:pPr>
            <a:endParaRPr lang="en-ZA" sz="675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------------------------------------------</a:t>
            </a: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Human Resource Management and Development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J Stephens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Information and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Management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Facilities and Security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Services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Communication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Unfunded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Legal Services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T Kgarabjang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Strategic Planning and Performance Monitoring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K Phetla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253113" y="2453594"/>
            <a:ext cx="1267778" cy="3128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DIRECTORATE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Management, Accounting and Administration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M Thindisa</a:t>
            </a:r>
          </a:p>
          <a:p>
            <a:pPr algn="ctr">
              <a:lnSpc>
                <a:spcPct val="107000"/>
              </a:lnSpc>
            </a:pPr>
            <a:endParaRPr lang="en-ZA" sz="675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</a:t>
            </a:r>
          </a:p>
          <a:p>
            <a:pPr algn="ctr">
              <a:lnSpc>
                <a:spcPct val="107000"/>
              </a:lnSpc>
            </a:pP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Financial Management, Accounting and Administration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F Nieman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Supply Chain and Asset Management 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sz="6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B Maisela</a:t>
            </a:r>
            <a:endParaRPr lang="en-ZA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hevron 24"/>
          <p:cNvSpPr>
            <a:spLocks noChangeArrowheads="1"/>
          </p:cNvSpPr>
          <p:nvPr/>
        </p:nvSpPr>
        <p:spPr bwMode="auto">
          <a:xfrm>
            <a:off x="5801305" y="2219152"/>
            <a:ext cx="2516536" cy="233753"/>
          </a:xfrm>
          <a:prstGeom prst="chevron">
            <a:avLst>
              <a:gd name="adj" fmla="val 50087"/>
            </a:avLst>
          </a:prstGeom>
          <a:solidFill>
            <a:srgbClr val="F79646">
              <a:lumMod val="60000"/>
              <a:lumOff val="4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endParaRPr lang="en-ZA" sz="1350" dirty="0"/>
          </a:p>
        </p:txBody>
      </p:sp>
      <p:sp>
        <p:nvSpPr>
          <p:cNvPr id="24" name="Rectangle 23"/>
          <p:cNvSpPr/>
          <p:nvPr/>
        </p:nvSpPr>
        <p:spPr>
          <a:xfrm>
            <a:off x="6413402" y="2221599"/>
            <a:ext cx="1292341" cy="278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ZA" sz="1050" b="1" dirty="0">
                <a:latin typeface="Arial" panose="020B0604020202020204" pitchFamily="34" charset="0"/>
                <a:ea typeface="Calibri" panose="020F0502020204030204" pitchFamily="34" charset="0"/>
              </a:rPr>
              <a:t>Support Services</a:t>
            </a:r>
            <a:endParaRPr lang="en-ZA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9" name="Straight Connector 28"/>
          <p:cNvCxnSpPr>
            <a:stCxn id="7" idx="3"/>
            <a:endCxn id="8" idx="1"/>
          </p:cNvCxnSpPr>
          <p:nvPr/>
        </p:nvCxnSpPr>
        <p:spPr>
          <a:xfrm flipV="1">
            <a:off x="2261980" y="1822167"/>
            <a:ext cx="1147535" cy="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3"/>
            <a:endCxn id="6" idx="1"/>
          </p:cNvCxnSpPr>
          <p:nvPr/>
        </p:nvCxnSpPr>
        <p:spPr>
          <a:xfrm flipV="1">
            <a:off x="2428668" y="1165686"/>
            <a:ext cx="954653" cy="8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0"/>
          </p:cNvCxnSpPr>
          <p:nvPr/>
        </p:nvCxnSpPr>
        <p:spPr>
          <a:xfrm>
            <a:off x="4369158" y="1365235"/>
            <a:ext cx="0" cy="23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28802" y="1971451"/>
            <a:ext cx="5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19353" y="1694425"/>
            <a:ext cx="5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5198" y="172802"/>
            <a:ext cx="8266508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6529"/>
                </a:solidFill>
                <a:cs typeface="Arial" pitchFamily="34" charset="0"/>
              </a:rPr>
              <a:t>Macro Organisational Structure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5173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35" y="930875"/>
            <a:ext cx="8572861" cy="1721709"/>
          </a:xfrm>
        </p:spPr>
        <p:txBody>
          <a:bodyPr>
            <a:normAutofit/>
          </a:bodyPr>
          <a:lstStyle/>
          <a:p>
            <a:pPr lvl="1" algn="ctr" defTabSz="457200"/>
            <a: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708" y="2532932"/>
            <a:ext cx="7638773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ZA" sz="32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PROGRAMME </a:t>
            </a:r>
            <a:r>
              <a:rPr lang="en-ZA" sz="3200" b="1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1:  ADMINISTRATION </a:t>
            </a:r>
            <a:endParaRPr lang="en-ZA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353304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0" y="800416"/>
            <a:ext cx="8804751" cy="55559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The department remains focused on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 addressing the human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resources capacity challenges through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prioritisation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and filling of critical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positions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and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also ensuring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that its oversight role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on public entities is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strengthened and stabilised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Most of the positions on the departmental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approved organisational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structure are not funded. The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total number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of funded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posts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is 81 and 74 of these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posts are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filled and seven are vacant, and this translates to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 vacancy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rate of 8.6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In terms of EE, females at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Senior Management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Service (SMS) level account for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10 (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53%); and males nine (47%). People with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disabilities constitute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1% of the entire staff complement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The development of the 2018/19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and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outer years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plans come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in the midst of a distressed fiscus, largely due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to an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under-performing economy. This has resulted in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DoC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not being allocated a baseline budget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necessary for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the implementation of its plans, hence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it had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to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rely on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the GCIS to provide shared services – that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include Internal Audit (until May 2018)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Information Technology,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Facilities, Security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Management and Wellness services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The DoC is not able to fully implement its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mandate as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some of the units on the organisational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structure are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partially capacitated and others are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completely not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capacitated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871" y="31752"/>
            <a:ext cx="8804750" cy="60769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endParaRPr lang="en-ZA" sz="3200" dirty="0" smtClean="0"/>
          </a:p>
          <a:p>
            <a:pPr algn="l">
              <a:lnSpc>
                <a:spcPct val="150000"/>
              </a:lnSpc>
            </a:pP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1: Situational analysis [1] </a:t>
            </a:r>
            <a:endParaRPr lang="en-ZA" sz="36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1" y="1098867"/>
            <a:ext cx="8679306" cy="52574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ZA" sz="18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department is not able to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meet some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of the legislated commitments such as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Skills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Development Act, 1998 (Act 97 of 1998),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which requires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that 1% of the personnel budget be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allocated for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employee training and development, including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implementation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of the internship programme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. However, the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DoC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 will provide for the WSP through reprioritisation. </a:t>
            </a:r>
            <a:endParaRPr lang="en-ZA" sz="1800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Despite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challenges experienced , the DoC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have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by and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large ensured that there is better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accountability over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the allocated limited resources, hence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department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managed to obtain clean audits in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last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two years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ZA" sz="18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increasing demands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for delivery which is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not matched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to the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requisite resources could result in the quality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of services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being adversely affected, as well as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resulting in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regression from clean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audits</a:t>
            </a:r>
          </a:p>
          <a:p>
            <a:pPr algn="just"/>
            <a:r>
              <a:rPr lang="en-ZA" sz="1800" dirty="0" smtClean="0">
                <a:latin typeface="+mj-lt"/>
                <a:cs typeface="Arial" panose="020B0604020202020204" pitchFamily="34" charset="0"/>
              </a:rPr>
              <a:t>Over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the medium term, R436.8 million or 9% of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total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budget baseline allocation will be used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for operational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costs, of which R263.2 million or 60% is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to be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spent on compensation of employees and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R173.7 million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or 40% on goods and services. The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department will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increase its headcount of permanent staff with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13 posts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at a cost of R5.5 million, mainly to capacitate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DTT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project, Communications Policy, Research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and Development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and Entity Oversight programmes.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871" y="199392"/>
            <a:ext cx="8679305" cy="74548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endParaRPr lang="en-ZA" sz="3200" dirty="0" smtClean="0"/>
          </a:p>
          <a:p>
            <a:pPr algn="l">
              <a:lnSpc>
                <a:spcPct val="150000"/>
              </a:lnSpc>
            </a:pP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1: Situational analysis [2] </a:t>
            </a:r>
            <a:endParaRPr lang="en-ZA" sz="36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10" y="8257"/>
            <a:ext cx="8949289" cy="47116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1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APP 2018/19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[1]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0506"/>
              </p:ext>
            </p:extLst>
          </p:nvPr>
        </p:nvGraphicFramePr>
        <p:xfrm>
          <a:off x="117710" y="578647"/>
          <a:ext cx="8949289" cy="619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2096"/>
                <a:gridCol w="2024282"/>
                <a:gridCol w="1638218"/>
                <a:gridCol w="1638217"/>
                <a:gridCol w="1706476"/>
              </a:tblGrid>
              <a:tr h="536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and efficient strategic leadership, governance and administration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Ensure compliance with statutory requirements and good governance practices by 2019.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89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Alignment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10443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MTEF HRP approved and</a:t>
                      </a:r>
                    </a:p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submitted to the DPSA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HRP implementation</a:t>
                      </a:r>
                    </a:p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report</a:t>
                      </a:r>
                    </a:p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submitted to</a:t>
                      </a:r>
                    </a:p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DPSA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HRP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implementation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report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submitted to the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DPSA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HRP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implementation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report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submitted to the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DPSA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12: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 efficient, effective and development-oriented public service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(Sufficient technical and specialist professional skills and A public service that is a career of choice)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5227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HRD Strategy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2018/19 WSP  and 2017/18 Annual</a:t>
                      </a:r>
                    </a:p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Training Report  submitted to the PSETA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 WSP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submitted to the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PSETA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 WSP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submitted to the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PSETA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" y="0"/>
            <a:ext cx="8679305" cy="47493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APP 2018/19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 [2]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65243"/>
              </p:ext>
            </p:extLst>
          </p:nvPr>
        </p:nvGraphicFramePr>
        <p:xfrm>
          <a:off x="132148" y="557420"/>
          <a:ext cx="8905973" cy="5682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156"/>
                <a:gridCol w="2066651"/>
                <a:gridCol w="1485492"/>
                <a:gridCol w="1712001"/>
                <a:gridCol w="1427673"/>
              </a:tblGrid>
              <a:tr h="6065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and efficient strategic leadership, governance and administration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38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Ensure compliance with statutory requirements and good governance practices by 2019.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6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 smtClean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07538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Percentage expenditure in relation to the allocated  budget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Spend 100% of the budget according to the plan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Spend 100% of the budget according to the plan</a:t>
                      </a:r>
                    </a:p>
                    <a:p>
                      <a:pPr marL="0" algn="l" defTabSz="457200" rtl="0" eaLnBrk="1" latinLnBrk="0" hangingPunct="1"/>
                      <a:endParaRPr lang="en-ZA" sz="1600" b="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Spend 100% of the budget according to the plan</a:t>
                      </a:r>
                    </a:p>
                    <a:p>
                      <a:pPr marL="0" algn="just" defTabSz="457200" rtl="0" eaLnBrk="1" latinLnBrk="0" hangingPunct="1"/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Outcome</a:t>
                      </a:r>
                      <a:r>
                        <a:rPr lang="en-ZA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12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(Procurement systems that deliver value for money)</a:t>
                      </a:r>
                      <a:endParaRPr lang="en-ZA" sz="1600" dirty="0" smtClean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314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Percentage of invoices paid within 30 days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100% of all compliant invoices paid within 30 days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100% of all compliant invoices paid within 30 days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100% of all compliant invoices paid within 30 days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5" y="149902"/>
            <a:ext cx="9047746" cy="55274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1: APP 2018/19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2020/21  [3]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92957"/>
              </p:ext>
            </p:extLst>
          </p:nvPr>
        </p:nvGraphicFramePr>
        <p:xfrm>
          <a:off x="96252" y="901381"/>
          <a:ext cx="9047748" cy="5094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403"/>
                <a:gridCol w="1908709"/>
                <a:gridCol w="1540042"/>
                <a:gridCol w="1870430"/>
                <a:gridCol w="1479164"/>
              </a:tblGrid>
              <a:tr h="494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and efficient strategic leadership, governance and administration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395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Ensure compliance with statutory requirements and good governance practices by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89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4693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Audit report for the financial year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Unqualified audit outcome on 2017/18 AFS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Unqualified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audit outcome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 AFS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Unqualified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audit outcome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 AFS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Outcome</a:t>
                      </a:r>
                      <a:r>
                        <a:rPr lang="en-ZA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ZA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(Efficient and effective management and operations systems)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1333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Risk Management Plan approved and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Review and implement the Risk Management Plan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Review and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implement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Risk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Management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Plan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Review and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implement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Risk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Management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Plan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4" y="149902"/>
            <a:ext cx="8903366" cy="55274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APP 2018/19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[4]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1375"/>
              </p:ext>
            </p:extLst>
          </p:nvPr>
        </p:nvGraphicFramePr>
        <p:xfrm>
          <a:off x="96254" y="875898"/>
          <a:ext cx="8903366" cy="5439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508"/>
                <a:gridCol w="1763183"/>
                <a:gridCol w="1592142"/>
                <a:gridCol w="1719677"/>
                <a:gridCol w="1614856"/>
              </a:tblGrid>
              <a:tr h="6384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and efficient strategic leadership, governance and administration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384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Ensure compliance with statutory requirements and good governance practices by 2019.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26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Alignment to 9 Point Plan/MTSF</a:t>
                      </a:r>
                      <a:endParaRPr lang="en-ZA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5587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Risk mitigation/ assessment  reports compiled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progress reports on risk mitigation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progress reports on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risk mitigation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progress reports 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risk mitigation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12 </a:t>
                      </a:r>
                      <a:r>
                        <a:rPr lang="en-ZA" sz="16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(Efficient and effective management and operations systems)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6068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Three-year rolling Audit Strategic Plan 2018-2020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Three-year rolling Audit Strategic Plan approved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Three-year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rolling Audit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Strategic Plan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approved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Three-year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rolling Audit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Strategic Plan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approved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" y="-1"/>
            <a:ext cx="8679305" cy="58265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1: APP 2018/19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2020/21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2396"/>
              </p:ext>
            </p:extLst>
          </p:nvPr>
        </p:nvGraphicFramePr>
        <p:xfrm>
          <a:off x="194871" y="678912"/>
          <a:ext cx="8679305" cy="545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803"/>
                <a:gridCol w="1901692"/>
                <a:gridCol w="1511167"/>
                <a:gridCol w="1568918"/>
                <a:gridCol w="1539725"/>
              </a:tblGrid>
              <a:tr h="2933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and efficient strategic leadership, governance and administration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38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Ensure compliance with statutory requirements and good governance practices by 2019.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6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07538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Risk-based Internal Audit Annual  Operational Plan approved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2018/19 risk-based Internal Audit Annual Operational Plan approved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2019/20 risk-based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Internal Audit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Annual Operational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Plan approved</a:t>
                      </a:r>
                      <a:endParaRPr lang="en-ZA" sz="1600" b="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2020/21 risk based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Internal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Audit Annual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Operational Plan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approved</a:t>
                      </a:r>
                      <a:endParaRPr kumimoji="0" lang="en-Z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Outcome 12 </a:t>
                      </a: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(Efficient and effective management and operations systems)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797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progress reports on the implementation of the Annual Operational Plan (covering financial, compliance and performance)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reports on financial, compliance and performance audits against the Annual Operational Plan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reports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 financial,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compliance and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performance audits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against the Annual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Operational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reports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 financial,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compliance and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performance audits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against the Annual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Operational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1454"/>
            <a:ext cx="8731696" cy="72008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Presentation overview  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80728"/>
            <a:ext cx="8458200" cy="5115272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Clr>
                <a:schemeClr val="tx1"/>
              </a:buClr>
              <a:buNone/>
            </a:pP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40000"/>
              </a:lnSpc>
              <a:buClr>
                <a:schemeClr val="tx1"/>
              </a:buClr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just" eaLnBrk="1" hangingPunct="1">
              <a:buNone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191425"/>
              </p:ext>
            </p:extLst>
          </p:nvPr>
        </p:nvGraphicFramePr>
        <p:xfrm>
          <a:off x="304800" y="1106905"/>
          <a:ext cx="8690806" cy="5249445"/>
        </p:xfrm>
        <a:graphic>
          <a:graphicData uri="http://schemas.openxmlformats.org/drawingml/2006/table">
            <a:tbl>
              <a:tblPr/>
              <a:tblGrid>
                <a:gridCol w="8690806"/>
              </a:tblGrid>
              <a:tr h="524944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Progress on actions arising from the PCC meeting held on 13 March 2018.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Feedback on the audit report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DoC Mandate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Implementation within the strategic framework of government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Strategic goals and objectives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The DoC structure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2018/19 to 2020/21 Programme  Plans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Key priorities for 2018/19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35" y="930875"/>
            <a:ext cx="8572861" cy="3064475"/>
          </a:xfrm>
        </p:spPr>
        <p:txBody>
          <a:bodyPr>
            <a:normAutofit/>
          </a:bodyPr>
          <a:lstStyle/>
          <a:p>
            <a:pPr lvl="1" algn="ctr" defTabSz="457200"/>
            <a: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508" y="1753286"/>
            <a:ext cx="8503788" cy="10772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ZA" sz="32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ZA" sz="32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COMMUNICATIONS </a:t>
            </a:r>
            <a:r>
              <a:rPr lang="en-ZA" sz="32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POLICY, RESEARCH AND DEVELOPMENT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52" y="3369961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7" y="795355"/>
            <a:ext cx="8834651" cy="55609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latin typeface="+mj-lt"/>
                <a:cs typeface="Arial" panose="020B0604020202020204" pitchFamily="34" charset="0"/>
              </a:rPr>
              <a:t>AUDIO-VISUAL AND DIGITAL CONTENT </a:t>
            </a: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ACT</a:t>
            </a:r>
          </a:p>
          <a:p>
            <a:pPr algn="just">
              <a:spcBef>
                <a:spcPts val="1200"/>
              </a:spcBef>
            </a:pPr>
            <a:r>
              <a:rPr lang="en-ZA" sz="2000" dirty="0" smtClean="0">
                <a:latin typeface="+mj-lt"/>
                <a:cs typeface="Arial" panose="020B0604020202020204" pitchFamily="34" charset="0"/>
              </a:rPr>
              <a:t>The Broadcasting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policy is being reviewed to develop a new policy and regulatory environment that supports the growth and development of the audio visual and digital content industry.</a:t>
            </a:r>
          </a:p>
          <a:p>
            <a:pPr algn="just">
              <a:spcBef>
                <a:spcPts val="1200"/>
              </a:spcBef>
            </a:pPr>
            <a:r>
              <a:rPr lang="en-ZA" sz="2000" dirty="0" smtClean="0">
                <a:latin typeface="+mj-lt"/>
                <a:cs typeface="Arial" panose="020B0604020202020204" pitchFamily="34" charset="0"/>
              </a:rPr>
              <a:t>Government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announced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that there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was broad consensus on the need for a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new legislative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and regulatory review as 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broadcasting policy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was outdated and not relevant to 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emerging digitally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converged communications landscape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ZA" sz="2000" dirty="0" smtClean="0">
                <a:latin typeface="+mj-lt"/>
                <a:cs typeface="Arial" panose="020B0604020202020204" pitchFamily="34" charset="0"/>
              </a:rPr>
              <a:t>During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the 2016/17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financial year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, the department commenced with 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process of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developing the Audio-Visual and Digital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Content Act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. The process of achieving the Act will follow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the development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of the Green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Paper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, White Paper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and the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Bill, and after various consultations the Act will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be submitted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to Parliament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ZA" sz="2000" dirty="0" smtClean="0">
                <a:latin typeface="+mj-lt"/>
                <a:cs typeface="Arial" panose="020B0604020202020204" pitchFamily="34" charset="0"/>
              </a:rPr>
              <a:t>In 2017 the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draft White Paper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was drafted, it acknowledges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also underlines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the central and important role that 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all the SOE’s will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play in order to achieve the goals of the NDP 2030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. </a:t>
            </a:r>
            <a:endParaRPr lang="en-ZA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2347" y="0"/>
            <a:ext cx="8679305" cy="56067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Situational analysis [1]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29" y="795355"/>
            <a:ext cx="8864868" cy="55609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ZA" sz="2000" b="1" dirty="0">
                <a:latin typeface="+mj-lt"/>
                <a:cs typeface="Arial" panose="020B0604020202020204" pitchFamily="34" charset="0"/>
              </a:rPr>
              <a:t>MEDIA DIVERSITY AND </a:t>
            </a: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DEVELOPMENT AMENDMENT ACT</a:t>
            </a:r>
          </a:p>
          <a:p>
            <a:pPr algn="just"/>
            <a:r>
              <a:rPr lang="en-ZA" sz="2000" dirty="0">
                <a:latin typeface="+mj-lt"/>
                <a:cs typeface="Arial" panose="020B0604020202020204" pitchFamily="34" charset="0"/>
              </a:rPr>
              <a:t>The current Media Diversity 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Development Amendment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Act has some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significant shortcomings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as it is no longer appropriate to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deal effectively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and efficiently with changes underway in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the contemporary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digital media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industry.</a:t>
            </a:r>
          </a:p>
          <a:p>
            <a:pPr algn="just"/>
            <a:r>
              <a:rPr lang="en-ZA" sz="2000" dirty="0">
                <a:latin typeface="+mj-lt"/>
                <a:cs typeface="Arial" panose="020B0604020202020204" pitchFamily="34" charset="0"/>
              </a:rPr>
              <a:t>The MDDA Amendment Bill will improve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the sustainability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of the community and small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commercial media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sector in South Africa given 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financial pressures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being brought to bear on 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community media as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 result of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 audience fragmentation and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increasing competition for readers, viewers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and audience.</a:t>
            </a:r>
          </a:p>
          <a:p>
            <a:pPr algn="just"/>
            <a:r>
              <a:rPr lang="en-ZA" sz="2000" dirty="0">
                <a:latin typeface="+mj-lt"/>
                <a:cs typeface="Arial" panose="020B0604020202020204" pitchFamily="34" charset="0"/>
              </a:rPr>
              <a:t>This Bill will also address the issues related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to the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review, realignment and rationalision of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state institutions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to ensure that they create an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enabling environment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for the development and support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of community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media in pursuit of the objective of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media diversity.</a:t>
            </a:r>
          </a:p>
          <a:p>
            <a:pPr algn="just"/>
            <a:r>
              <a:rPr lang="en-ZA" sz="2000" dirty="0" smtClean="0">
                <a:latin typeface="+mj-lt"/>
                <a:cs typeface="Arial" panose="020B0604020202020204" pitchFamily="34" charset="0"/>
              </a:rPr>
              <a:t>It will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provide the MDDA with new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duties relevant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to the fourth industrial revolution 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digital developments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, and ensure that the MDDA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discharges its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mandate adequately, and reinvent 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reconfigure itself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to ensure effective compliance from 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sector it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supports.</a:t>
            </a:r>
            <a:endParaRPr lang="en-ZA" sz="2000" dirty="0" smtClean="0">
              <a:latin typeface="+mj-lt"/>
              <a:cs typeface="Arial" panose="020B0604020202020204" pitchFamily="34" charset="0"/>
            </a:endParaRPr>
          </a:p>
          <a:p>
            <a:pPr algn="just"/>
            <a:endParaRPr lang="en-ZA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2347" y="0"/>
            <a:ext cx="8679305" cy="56067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2: Situational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analysis [2]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733927"/>
            <a:ext cx="8903368" cy="56224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SOUTH </a:t>
            </a:r>
            <a:r>
              <a:rPr lang="en-ZA" sz="2000" b="1" dirty="0">
                <a:latin typeface="+mj-lt"/>
                <a:cs typeface="Arial" panose="020B0604020202020204" pitchFamily="34" charset="0"/>
              </a:rPr>
              <a:t>AFICAN LOCAL AUDIO-VISUAL </a:t>
            </a: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AND DIGITAL </a:t>
            </a:r>
            <a:r>
              <a:rPr lang="en-ZA" sz="2000" b="1" dirty="0">
                <a:latin typeface="+mj-lt"/>
                <a:cs typeface="Arial" panose="020B0604020202020204" pitchFamily="34" charset="0"/>
              </a:rPr>
              <a:t>CONTENT INDUSTRY </a:t>
            </a: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STRATEGY</a:t>
            </a:r>
          </a:p>
          <a:p>
            <a:pPr algn="just"/>
            <a:r>
              <a:rPr lang="en-ZA" sz="2000" dirty="0" smtClean="0">
                <a:latin typeface="+mj-lt"/>
                <a:cs typeface="Arial" panose="020B0604020202020204" pitchFamily="34" charset="0"/>
              </a:rPr>
              <a:t>It is acknowledged that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whilst in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the recent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past significant progress in the increase of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local content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has been recorded, there is an urgent need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to implement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 coherent strategy for localising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content as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an economic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and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cultural industry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ZA" sz="2000" dirty="0" smtClean="0">
                <a:latin typeface="+mj-lt"/>
                <a:cs typeface="Arial" panose="020B0604020202020204" pitchFamily="34" charset="0"/>
              </a:rPr>
              <a:t>It therefore becomes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clear that South Africa cannot move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into the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new digital broadcasting environment while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being wholly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dependent on foreign-produced 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sourced content.</a:t>
            </a:r>
          </a:p>
          <a:p>
            <a:pPr algn="just"/>
            <a:r>
              <a:rPr lang="en-ZA" sz="20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collaborative efforts of government 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its institutions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also recognise that the existing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support mechanisms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for the production of music, TV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and multimedia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content have not been sufficient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to encourage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the requisite explosion of South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African content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necessary to ensure that content is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easily accessible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across 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ever-expanding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platforms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ZA" sz="2000" dirty="0" smtClean="0">
                <a:latin typeface="+mj-lt"/>
                <a:cs typeface="Arial" panose="020B0604020202020204" pitchFamily="34" charset="0"/>
              </a:rPr>
              <a:t>This content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d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evelopment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s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trategy will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support independent producers,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SMMEs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, etc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and allow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for entry by new innovative content providers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ZA" sz="2000" dirty="0">
                <a:latin typeface="+mj-lt"/>
                <a:cs typeface="Arial" panose="020B0604020202020204" pitchFamily="34" charset="0"/>
              </a:rPr>
              <a:t>T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his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is also intended to prepare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South Africa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to be able to create and/or take up regional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, continental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and global opportunities arising from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the introduction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of new digital platforms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ZA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754" y="96253"/>
            <a:ext cx="8903367" cy="56067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Situational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[3]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30" y="847023"/>
            <a:ext cx="8941869" cy="54130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THE MEDIA </a:t>
            </a:r>
            <a:r>
              <a:rPr lang="en-ZA" sz="2000" b="1" dirty="0">
                <a:latin typeface="+mj-lt"/>
                <a:cs typeface="Arial" panose="020B0604020202020204" pitchFamily="34" charset="0"/>
              </a:rPr>
              <a:t>TRANSFORMATION AND </a:t>
            </a: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DIVERSITY CHARTER</a:t>
            </a:r>
          </a:p>
          <a:p>
            <a:pPr algn="just">
              <a:spcBef>
                <a:spcPts val="1200"/>
              </a:spcBef>
            </a:pPr>
            <a:r>
              <a:rPr lang="en-ZA" sz="2000" dirty="0">
                <a:latin typeface="+mj-lt"/>
                <a:cs typeface="Arial" panose="020B0604020202020204" pitchFamily="34" charset="0"/>
              </a:rPr>
              <a:t>The development of the media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transformation and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diversity charter is responding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to government’s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call to identify 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review ownership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patterns that remain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largely untransformed. </a:t>
            </a:r>
            <a:endParaRPr lang="en-ZA" sz="20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ZA" sz="2000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2017/18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financial year, the DoC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developed a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Media Transformation and Diversity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discussion document. The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focus for the current MTEF is to develop,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approve  and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implement the Media Transformation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and Diversity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Charter. Specific focus of the charter will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be on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ownership; management, control 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employment equity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(EE); skills development;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preferential procurement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and enterprise development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as well as socioeconomic development.</a:t>
            </a:r>
          </a:p>
          <a:p>
            <a:pPr algn="just">
              <a:spcBef>
                <a:spcPts val="1200"/>
              </a:spcBef>
            </a:pPr>
            <a:r>
              <a:rPr lang="en-ZA" sz="20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Media Transformation and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Diversity discussion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paper makes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recommendations to address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the identified challenges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ZA" sz="2000" dirty="0" smtClean="0">
                <a:latin typeface="+mj-lt"/>
                <a:cs typeface="Arial" panose="020B0604020202020204" pitchFamily="34" charset="0"/>
              </a:rPr>
              <a:t>The charter will assist government to explore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additional policies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to promote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media diversity other than through 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government advertising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and support through established agencies</a:t>
            </a:r>
            <a:r>
              <a:rPr lang="en-ZA" sz="2000" dirty="0" smtClean="0">
                <a:latin typeface="+mj-lt"/>
                <a:cs typeface="Arial" panose="020B0604020202020204" pitchFamily="34" charset="0"/>
              </a:rPr>
              <a:t>, as </a:t>
            </a:r>
            <a:r>
              <a:rPr lang="en-ZA" sz="2000" dirty="0">
                <a:latin typeface="+mj-lt"/>
                <a:cs typeface="Arial" panose="020B0604020202020204" pitchFamily="34" charset="0"/>
              </a:rPr>
              <a:t>this has proved to be inadequate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73" y="36729"/>
            <a:ext cx="9030627" cy="7140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Situational analysis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" y="149902"/>
            <a:ext cx="8833626" cy="47574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rogramme 2: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2018/19 to 2020/21 [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05061"/>
              </p:ext>
            </p:extLst>
          </p:nvPr>
        </p:nvGraphicFramePr>
        <p:xfrm>
          <a:off x="194872" y="789271"/>
          <a:ext cx="8833625" cy="5843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169"/>
                <a:gridCol w="1545692"/>
                <a:gridCol w="1673141"/>
                <a:gridCol w="1557628"/>
                <a:gridCol w="1860995"/>
              </a:tblGrid>
              <a:tr h="478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responsive communications policy regulatory environment and improved country branding 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2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universal access to broadcasting services and information by all citizens in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181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9 Point Plan/ MTSF</a:t>
                      </a:r>
                      <a:endParaRPr lang="en-ZA" sz="1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66003">
                <a:tc>
                  <a:txBody>
                    <a:bodyPr/>
                    <a:lstStyle/>
                    <a:p>
                      <a:pPr algn="just"/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Audio-Visual and Digital Content</a:t>
                      </a:r>
                    </a:p>
                    <a:p>
                      <a:pPr algn="just"/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Audio-Visual and Digital Content draft Bill developed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Audio-Visual and Digital Content Bill for South Africa submitted to Parliament for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approval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Audio-Visual and Digital Content Act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 reform and boosting the role of state-owned companies,</a:t>
                      </a:r>
                      <a:r>
                        <a:rPr lang="en-ZA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ICT infrastructure or broadband roll-out.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51218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 Transformation and Diversity Charter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Draft Media Transformation and Diversity Charter developed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Transformation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Diversity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Charter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submitted to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Cabinet for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approval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reports on the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Media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Transformation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Diversity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Charter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" y="0"/>
            <a:ext cx="8824001" cy="54864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rogramme 2: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2018/19 to 2020/21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55387"/>
              </p:ext>
            </p:extLst>
          </p:nvPr>
        </p:nvGraphicFramePr>
        <p:xfrm>
          <a:off x="194872" y="654517"/>
          <a:ext cx="8824000" cy="5796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776"/>
                <a:gridCol w="1776823"/>
                <a:gridCol w="1564086"/>
                <a:gridCol w="1735336"/>
                <a:gridCol w="1553979"/>
              </a:tblGrid>
              <a:tr h="483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responsive communications policy regulatory environment and improved country branding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50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the growth and development of the creative industries sector by 2019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0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75436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South African Audio-Visual Digital Content Industry Strategy implemented</a:t>
                      </a:r>
                    </a:p>
                    <a:p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 draft South African Audio-Visual Digital Content Industry Strategy developed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South African Audio- Visual Digital Content</a:t>
                      </a:r>
                    </a:p>
                    <a:p>
                      <a:pPr algn="l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Industry Strategy submitted to Cabinet for approval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 reports on the implementation of the South African Audio-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Visual Digital Content Industry Strategy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 reform and boosting the role of state-owned companies,</a:t>
                      </a:r>
                      <a:r>
                        <a:rPr lang="en-ZA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ICT  infrastructure or broadband roll-out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2190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MDDA Act implemented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MDDA Amendment Bill developed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MDDA Amendment Bill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submitted to Cabinet for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approval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Monitoring reports on the implementation of the MDDA Amendment Bill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35" y="930875"/>
            <a:ext cx="8572861" cy="3064475"/>
          </a:xfrm>
        </p:spPr>
        <p:txBody>
          <a:bodyPr>
            <a:normAutofit/>
          </a:bodyPr>
          <a:lstStyle/>
          <a:p>
            <a:pPr lvl="1" algn="ctr" defTabSz="457200"/>
            <a: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435" y="1753286"/>
            <a:ext cx="8799185" cy="10772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ZA" sz="3200" b="1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PROGRAMME 3</a:t>
            </a:r>
            <a:r>
              <a:rPr lang="en-ZA" sz="32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en-ZA" sz="3200" b="1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INDUSTRY AND CAPACITY DEVELOPMENT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627" y="3251884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" y="660767"/>
            <a:ext cx="9013658" cy="54994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2000" b="1" dirty="0">
                <a:latin typeface="+mj-lt"/>
                <a:cs typeface="Arial" panose="020B0604020202020204" pitchFamily="34" charset="0"/>
              </a:rPr>
              <a:t>Transforming the communications sector </a:t>
            </a: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 through the </a:t>
            </a:r>
            <a:r>
              <a:rPr lang="en-ZA" sz="2000" b="1" dirty="0">
                <a:latin typeface="+mj-lt"/>
                <a:cs typeface="Arial" panose="020B0604020202020204" pitchFamily="34" charset="0"/>
              </a:rPr>
              <a:t>roll-out of the DTT </a:t>
            </a:r>
            <a:r>
              <a:rPr lang="en-ZA" sz="2000" b="1" dirty="0" smtClean="0">
                <a:latin typeface="+mj-lt"/>
                <a:cs typeface="Arial" panose="020B0604020202020204" pitchFamily="34" charset="0"/>
              </a:rPr>
              <a:t>project</a:t>
            </a:r>
          </a:p>
          <a:p>
            <a:pPr marL="0" indent="0" algn="just">
              <a:buNone/>
            </a:pPr>
            <a:endParaRPr lang="en-ZA" sz="2000" b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432"/>
              </a:spcBef>
            </a:pPr>
            <a:r>
              <a:rPr lang="en-ZA" sz="1700" dirty="0">
                <a:latin typeface="+mj-lt"/>
                <a:cs typeface="Arial" panose="020B0604020202020204" pitchFamily="34" charset="0"/>
              </a:rPr>
              <a:t>The BDM programme, which is intended to migrate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the country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from analogue to digital signal, is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underway. Its implementation remains a critical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key deliverable for the department. </a:t>
            </a:r>
            <a:endParaRPr lang="en-ZA" sz="1700" dirty="0" smtClean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432"/>
              </a:spcBef>
            </a:pPr>
            <a:r>
              <a:rPr lang="en-ZA" sz="1700" dirty="0" smtClean="0">
                <a:latin typeface="+mj-lt"/>
                <a:cs typeface="Arial" panose="020B0604020202020204" pitchFamily="34" charset="0"/>
              </a:rPr>
              <a:t>This will allow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for the spectrum of the 800 and 900 bands to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be released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, and further ensure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universal access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to information to many South Africans.</a:t>
            </a:r>
            <a:endParaRPr lang="en-ZA" sz="1700" dirty="0" smtClean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432"/>
              </a:spcBef>
            </a:pPr>
            <a:r>
              <a:rPr lang="en-ZA" sz="1700" dirty="0" smtClean="0">
                <a:latin typeface="+mj-lt"/>
                <a:cs typeface="Arial" panose="020B0604020202020204" pitchFamily="34" charset="0"/>
              </a:rPr>
              <a:t>Effective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implementation of the DTT project will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set our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country on a higher growth trajectory and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release spectrum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for broadband services. </a:t>
            </a:r>
            <a:endParaRPr lang="en-ZA" sz="1700" dirty="0" smtClean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432"/>
              </a:spcBef>
            </a:pPr>
            <a:r>
              <a:rPr lang="en-ZA" sz="1700" dirty="0" smtClean="0">
                <a:latin typeface="+mj-lt"/>
                <a:cs typeface="Arial" panose="020B0604020202020204" pitchFamily="34" charset="0"/>
              </a:rPr>
              <a:t>The available STBs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and other DTT-related devices will be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installed and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distributed across the provinces situated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along the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borderline with neighbouring countries,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namely Free State, North West, Mpumalanga, Limpopo and  Northern Cape. </a:t>
            </a:r>
          </a:p>
          <a:p>
            <a:pPr algn="just">
              <a:spcBef>
                <a:spcPts val="432"/>
              </a:spcBef>
            </a:pPr>
            <a:r>
              <a:rPr lang="en-ZA" sz="1700" dirty="0" smtClean="0">
                <a:latin typeface="+mj-lt"/>
                <a:cs typeface="Arial" panose="020B0604020202020204" pitchFamily="34" charset="0"/>
              </a:rPr>
              <a:t>The main objective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is to migrate all TV-owning households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in order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to mitigate potential frequency interference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with neighbouring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countries.</a:t>
            </a:r>
          </a:p>
          <a:p>
            <a:pPr algn="just">
              <a:spcBef>
                <a:spcPts val="432"/>
              </a:spcBef>
            </a:pPr>
            <a:r>
              <a:rPr lang="en-ZA" sz="1700" dirty="0">
                <a:latin typeface="+mj-lt"/>
                <a:cs typeface="Arial" panose="020B0604020202020204" pitchFamily="34" charset="0"/>
              </a:rPr>
              <a:t>The department will also coordinate public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awareness and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registration campaigns in the provinces and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target non-subsidised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households that rely on retail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market to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acquire migration devices (STBs and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integrated TV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sets as well as commercial satellite decoders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).</a:t>
            </a:r>
          </a:p>
          <a:p>
            <a:pPr algn="just">
              <a:spcBef>
                <a:spcPts val="432"/>
              </a:spcBef>
            </a:pPr>
            <a:r>
              <a:rPr lang="en-ZA" sz="1700" dirty="0" smtClean="0">
                <a:latin typeface="+mj-lt"/>
                <a:cs typeface="Arial" panose="020B0604020202020204" pitchFamily="34" charset="0"/>
              </a:rPr>
              <a:t>Analogue signal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transmissions will be switched-off in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phases during the MTEF.</a:t>
            </a:r>
          </a:p>
          <a:p>
            <a:pPr algn="just">
              <a:spcBef>
                <a:spcPts val="432"/>
              </a:spcBef>
            </a:pPr>
            <a:r>
              <a:rPr lang="en-ZA" sz="1700" dirty="0" smtClean="0">
                <a:latin typeface="+mj-lt"/>
                <a:cs typeface="Arial" panose="020B0604020202020204" pitchFamily="34" charset="0"/>
              </a:rPr>
              <a:t>A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baseline budget allocation of R77 million has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been allocated over 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the medium term for the roll-out of the </a:t>
            </a:r>
            <a:r>
              <a:rPr lang="en-ZA" sz="1700" dirty="0" smtClean="0">
                <a:latin typeface="+mj-lt"/>
                <a:cs typeface="Arial" panose="020B0604020202020204" pitchFamily="34" charset="0"/>
              </a:rPr>
              <a:t>DTT project</a:t>
            </a:r>
            <a:r>
              <a:rPr lang="en-ZA" sz="17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77002" y="23338"/>
            <a:ext cx="9013658" cy="54117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 : Situational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</a:p>
        </p:txBody>
      </p:sp>
    </p:spTree>
    <p:extLst>
      <p:ext uri="{BB962C8B-B14F-4D97-AF65-F5344CB8AC3E}">
        <p14:creationId xmlns:p14="http://schemas.microsoft.com/office/powerpoint/2010/main" val="24792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2" y="77000"/>
            <a:ext cx="8949128" cy="567891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rogramme 3: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2018/19 to 2020/21 [1]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53518"/>
              </p:ext>
            </p:extLst>
          </p:nvPr>
        </p:nvGraphicFramePr>
        <p:xfrm>
          <a:off x="194871" y="654515"/>
          <a:ext cx="8876940" cy="579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127"/>
                <a:gridCol w="1723497"/>
                <a:gridCol w="1804978"/>
                <a:gridCol w="1533260"/>
                <a:gridCol w="1572078"/>
              </a:tblGrid>
              <a:tr h="3368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Transformed communications sector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Ensure the country migrates to</a:t>
                      </a:r>
                      <a:r>
                        <a:rPr lang="en-ZA" sz="1600" b="1" baseline="0" dirty="0" smtClean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digital broadcasting by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756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621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Analogue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transmission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services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switched off in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all provinces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by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Manage analogue signal transmission switch-off in five provinces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Manage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analogue signal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transmission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switched off in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remaining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inland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provinces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Evaluate the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 of the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analogue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transmitters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switched off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the nine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provinces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State reform and boosting the role of state-owned companies; ICT infrastructure or broadband roll-out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Outcome 4: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(Local manufacturing of DTT devices  and Job opportunities for DTT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installers 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7918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 integrated digital migration communication and marketing strategy  for subsidised and unsubsidised markets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Implement an integrated digital migration communication and marketing strategy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Review and implement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 integrated digital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migration communication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and marketing strategy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Evaluate impact of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 integrated digital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migration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communication and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marketing strategy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115502"/>
            <a:ext cx="8357016" cy="77516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/>
            <a:r>
              <a:rPr lang="en-ZA" sz="3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Progress on actions arising from the PCC meeting held on 13 March 2018</a:t>
            </a:r>
            <a:endParaRPr lang="en-ZA" sz="3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550725"/>
              </p:ext>
            </p:extLst>
          </p:nvPr>
        </p:nvGraphicFramePr>
        <p:xfrm>
          <a:off x="330200" y="1068405"/>
          <a:ext cx="8356600" cy="51847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6705"/>
                <a:gridCol w="3339895"/>
              </a:tblGrid>
              <a:tr h="445656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+mj-lt"/>
                        </a:rPr>
                        <a:t>Actions</a:t>
                      </a:r>
                      <a:endParaRPr lang="en-ZA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Progress </a:t>
                      </a:r>
                      <a:endParaRPr lang="en-ZA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868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The department should make available the discussion paper on Media Transformation and Diversity.</a:t>
                      </a:r>
                      <a:endParaRPr lang="en-ZA" sz="1800" kern="1200" dirty="0" smtClean="0">
                        <a:effectLst/>
                      </a:endParaRPr>
                    </a:p>
                    <a:p>
                      <a:endParaRPr lang="en-ZA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/>
                        <a:t>Done.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Submitted</a:t>
                      </a:r>
                      <a:r>
                        <a:rPr lang="en-ZA" sz="1800" baseline="0" dirty="0" smtClean="0"/>
                        <a:t> to the PCC on 19 March 2018. </a:t>
                      </a:r>
                      <a:endParaRPr lang="en-ZA" sz="1800" dirty="0">
                        <a:latin typeface="+mj-lt"/>
                      </a:endParaRPr>
                    </a:p>
                  </a:txBody>
                  <a:tcPr/>
                </a:tc>
              </a:tr>
              <a:tr h="98989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The department should provide a database of DTT installers per province.</a:t>
                      </a:r>
                      <a:endParaRPr lang="en-Z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 smtClean="0"/>
                        <a:t>Done.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/>
                        <a:t>Submitted</a:t>
                      </a:r>
                      <a:r>
                        <a:rPr lang="en-ZA" sz="1800" kern="1200" baseline="0" dirty="0" smtClean="0"/>
                        <a:t> to the PCC on 19 March 2018. </a:t>
                      </a:r>
                      <a:endParaRPr lang="en-ZA" sz="1800" kern="1200" dirty="0" smtClean="0"/>
                    </a:p>
                    <a:p>
                      <a:endParaRPr lang="en-ZA" dirty="0">
                        <a:latin typeface="+mj-lt"/>
                      </a:endParaRPr>
                    </a:p>
                  </a:txBody>
                  <a:tcPr/>
                </a:tc>
              </a:tr>
              <a:tr h="22634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In terms of the 2nd Quarter Expenditure Report already submitted to the Committee, the department should provide a report with economic classification details for each of the programmes of the department. </a:t>
                      </a:r>
                      <a:endParaRPr lang="en-ZA" sz="1800" kern="1200" dirty="0" smtClean="0">
                        <a:effectLst/>
                      </a:endParaRPr>
                    </a:p>
                    <a:p>
                      <a:endParaRPr lang="en-Z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 smtClean="0"/>
                        <a:t>Done.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/>
                        <a:t>Submitted</a:t>
                      </a:r>
                      <a:r>
                        <a:rPr lang="en-ZA" sz="1800" kern="1200" baseline="0" dirty="0" smtClean="0"/>
                        <a:t> to the PCC on 19 March 2018. </a:t>
                      </a:r>
                      <a:endParaRPr lang="en-ZA" sz="18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21C3-CA92-4722-A023-55EBE75821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9" y="43493"/>
            <a:ext cx="8949128" cy="644891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rogramme 3: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2018/19 to 2020/21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81376"/>
              </p:ext>
            </p:extLst>
          </p:nvPr>
        </p:nvGraphicFramePr>
        <p:xfrm>
          <a:off x="98619" y="760394"/>
          <a:ext cx="8949129" cy="532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4885"/>
                <a:gridCol w="1747982"/>
                <a:gridCol w="1703672"/>
                <a:gridCol w="1530416"/>
                <a:gridCol w="1742174"/>
              </a:tblGrid>
              <a:tr h="3272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Transformed communications sector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2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Ensure the country migrates to</a:t>
                      </a:r>
                      <a:r>
                        <a:rPr lang="en-ZA" sz="1600" b="1" baseline="0" dirty="0" smtClean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digital broadcasting by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907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 smtClean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44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reports showing consumer access to digital devices , installations and aftercare compiled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quarterly reports showing consumer access to digital devices, installations and aftercare 	</a:t>
                      </a:r>
                    </a:p>
                    <a:p>
                      <a:pPr algn="just"/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quarterly reports showing consumer access to digital devices, installations and aftercare 	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quarterly reports showing consumer access to digital devices, installations and aftercare 	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State reform and boosting the role of state-owned companies; ICT infrastructure or broadband roll-out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Outcome 4: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(Local manufacturing of DTT devices  and Job opportunities for DTT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installers )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2" y="807720"/>
            <a:ext cx="8793480" cy="54390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6800" dirty="0" smtClean="0">
                <a:latin typeface="+mj-lt"/>
                <a:cs typeface="Arial" panose="020B0604020202020204" pitchFamily="34" charset="0"/>
              </a:rPr>
              <a:t>With its </a:t>
            </a:r>
            <a:r>
              <a:rPr lang="en-ZA" sz="6800" b="1" dirty="0" smtClean="0">
                <a:latin typeface="+mj-lt"/>
                <a:cs typeface="Arial" panose="020B0604020202020204" pitchFamily="34" charset="0"/>
              </a:rPr>
              <a:t>intergovernmental and stakeholder management function </a:t>
            </a:r>
            <a:r>
              <a:rPr lang="en-ZA" sz="6800" dirty="0" smtClean="0">
                <a:latin typeface="+mj-lt"/>
                <a:cs typeface="Arial" panose="020B0604020202020204" pitchFamily="34" charset="0"/>
              </a:rPr>
              <a:t>the department will provide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strategic IGR and </a:t>
            </a:r>
            <a:r>
              <a:rPr lang="en-ZA" sz="6800" dirty="0" smtClean="0">
                <a:latin typeface="+mj-lt"/>
                <a:cs typeface="Arial" panose="020B0604020202020204" pitchFamily="34" charset="0"/>
              </a:rPr>
              <a:t>Stakeholder Management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support </a:t>
            </a:r>
            <a:r>
              <a:rPr lang="en-ZA" sz="6800" dirty="0" smtClean="0">
                <a:latin typeface="+mj-lt"/>
                <a:cs typeface="Arial" panose="020B0604020202020204" pitchFamily="34" charset="0"/>
              </a:rPr>
              <a:t>and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promote </a:t>
            </a:r>
            <a:r>
              <a:rPr lang="en-ZA" sz="6800" dirty="0" smtClean="0">
                <a:latin typeface="+mj-lt"/>
                <a:cs typeface="Arial" panose="020B0604020202020204" pitchFamily="34" charset="0"/>
              </a:rPr>
              <a:t>collaborations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with the sector.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6800" dirty="0" smtClean="0">
                <a:latin typeface="+mj-lt"/>
                <a:cs typeface="Arial" panose="020B0604020202020204" pitchFamily="34" charset="0"/>
              </a:rPr>
              <a:t>It also aims to advance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South Africa's interest in broadcasting and media policy in regional and international forums.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6800" dirty="0" smtClean="0">
                <a:latin typeface="+mj-lt"/>
                <a:cs typeface="Arial" panose="020B0604020202020204" pitchFamily="34" charset="0"/>
              </a:rPr>
              <a:t>It will also focus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on international engagements and partnerships in promoting investment in media and broadcasting skills development, capacity development and NDP </a:t>
            </a:r>
            <a:r>
              <a:rPr lang="en-ZA" sz="6800" dirty="0" smtClean="0">
                <a:latin typeface="+mj-lt"/>
                <a:cs typeface="Arial" panose="020B0604020202020204" pitchFamily="34" charset="0"/>
              </a:rPr>
              <a:t>goals. </a:t>
            </a:r>
            <a:endParaRPr lang="en-ZA" sz="68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6800" dirty="0">
                <a:latin typeface="+mj-lt"/>
                <a:cs typeface="Arial" panose="020B0604020202020204" pitchFamily="34" charset="0"/>
              </a:rPr>
              <a:t>Engagement with the three spheres of government, key partners and stakeholders to promote the mandate of the department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68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department </a:t>
            </a:r>
            <a:r>
              <a:rPr lang="en-ZA" sz="6800" dirty="0" smtClean="0">
                <a:latin typeface="+mj-lt"/>
                <a:cs typeface="Arial" panose="020B0604020202020204" pitchFamily="34" charset="0"/>
              </a:rPr>
              <a:t>will consider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bilateral engagements with stakeholders on matters of mutual interest.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6800" dirty="0">
                <a:latin typeface="+mj-lt"/>
                <a:cs typeface="Arial" panose="020B0604020202020204" pitchFamily="34" charset="0"/>
              </a:rPr>
              <a:t>Such engagements could happen in different formats and at various levels based on sound cooperative processes.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6800" dirty="0">
                <a:latin typeface="+mj-lt"/>
                <a:cs typeface="Arial" panose="020B0604020202020204" pitchFamily="34" charset="0"/>
              </a:rPr>
              <a:t>These engagements </a:t>
            </a:r>
            <a:r>
              <a:rPr lang="en-ZA" sz="6800" dirty="0" smtClean="0">
                <a:latin typeface="+mj-lt"/>
                <a:cs typeface="Arial" panose="020B0604020202020204" pitchFamily="34" charset="0"/>
              </a:rPr>
              <a:t>will seek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to share information on DOC strategic objectives such as digital migration, media transformation, broad communications policy development and community media development.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6800" dirty="0">
                <a:latin typeface="+mj-lt"/>
                <a:cs typeface="Arial" panose="020B0604020202020204" pitchFamily="34" charset="0"/>
              </a:rPr>
              <a:t>Furthermore the engagements </a:t>
            </a:r>
            <a:r>
              <a:rPr lang="en-ZA" sz="6800" dirty="0" smtClean="0">
                <a:latin typeface="+mj-lt"/>
                <a:cs typeface="Arial" panose="020B0604020202020204" pitchFamily="34" charset="0"/>
              </a:rPr>
              <a:t>will seek </a:t>
            </a:r>
            <a:r>
              <a:rPr lang="en-ZA" sz="6800" dirty="0">
                <a:latin typeface="+mj-lt"/>
                <a:cs typeface="Arial" panose="020B0604020202020204" pitchFamily="34" charset="0"/>
              </a:rPr>
              <a:t>to address stakeholders’ legitimate concerns, develop relations/collaborations/partnerships and open formal communication channels. 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962" y="109964"/>
            <a:ext cx="8793480" cy="58820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analysis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" y="87625"/>
            <a:ext cx="8814375" cy="58161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3: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2018/19 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[3]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78034"/>
              </p:ext>
            </p:extLst>
          </p:nvPr>
        </p:nvGraphicFramePr>
        <p:xfrm>
          <a:off x="194872" y="731525"/>
          <a:ext cx="8814374" cy="5965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7945"/>
                <a:gridCol w="1841783"/>
                <a:gridCol w="1588802"/>
                <a:gridCol w="1738789"/>
                <a:gridCol w="1707055"/>
              </a:tblGrid>
              <a:tr h="4042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Transformed communications sector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64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Strengthen support, guidance and interrelations with stakeholders by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64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80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bilateral engagements coordinated to advance Digital Migration and communication agenda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bilateral engagements coordinated</a:t>
                      </a:r>
                    </a:p>
                    <a:p>
                      <a:pPr algn="just"/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(China, Russia, India, Lesotho, Botswana, Rwanda, UK)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 bilateral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engagements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coordinated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bilateral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engagements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coordinated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11: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Create a better South Africa, contribute to a better and safer Africa in a better world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 smtClean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point plan: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Information and communications technology infrastructure or broadband roll-out </a:t>
                      </a:r>
                    </a:p>
                    <a:p>
                      <a:pPr marL="0" algn="just" defTabSz="457200" rtl="0" eaLnBrk="1" latinLnBrk="0" hangingPunct="1"/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072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position papers tabled at multilateral  engagements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Two position papers tabled at multilateral engagements</a:t>
                      </a:r>
                    </a:p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(WPO and WRC-19)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One position paper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tabled at multilateral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engagements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One position paper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tabled at multilateral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engagements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457200" rtl="0" eaLnBrk="1" latinLnBrk="0" hangingPunct="1"/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3" y="145799"/>
            <a:ext cx="8961119" cy="45969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Programme 3: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2018/19 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[4]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01385"/>
              </p:ext>
            </p:extLst>
          </p:nvPr>
        </p:nvGraphicFramePr>
        <p:xfrm>
          <a:off x="96254" y="721894"/>
          <a:ext cx="8961119" cy="5553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576"/>
                <a:gridCol w="1850776"/>
                <a:gridCol w="1599254"/>
                <a:gridCol w="1732483"/>
                <a:gridCol w="1837030"/>
              </a:tblGrid>
              <a:tr h="4366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Transformed communications sector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32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Strengthen support, guidance and interrelations with stakeholders by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32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303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mandatory multilateral structures engaged  to advance communications/broadcasting positions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multilateral structures engaged (WIPO, ITEC, ITU, SADC, ATU)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multilateral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structures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engaged (WIPO,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ITEC, ITU,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SADC, ATU)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Four multilateral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structures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engaged (WIPO,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ITEC, ITU,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SADC, ATU)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11: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Create a better South Africa, contribute to a better and safer Africa in a better world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 smtClean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point plan: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Information and communications technology infrastructure or broadband roll-out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35" y="930875"/>
            <a:ext cx="8572861" cy="3064475"/>
          </a:xfrm>
        </p:spPr>
        <p:txBody>
          <a:bodyPr>
            <a:normAutofit/>
          </a:bodyPr>
          <a:lstStyle/>
          <a:p>
            <a:pPr lvl="1" algn="ctr" defTabSz="457200"/>
            <a: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ZA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144" y="951614"/>
            <a:ext cx="7717889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ZA" sz="32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ZA" sz="32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ENTITY OVERSIGHT </a:t>
            </a:r>
            <a:endParaRPr lang="en-ZA" sz="32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17" y="2323188"/>
            <a:ext cx="2664183" cy="652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118" y="3917482"/>
            <a:ext cx="3120178" cy="1365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396" y="2419002"/>
            <a:ext cx="2627604" cy="1498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68" y="3708301"/>
            <a:ext cx="2024047" cy="1560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804" y="3665625"/>
            <a:ext cx="2609314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702643"/>
            <a:ext cx="8932244" cy="58425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The department has adopted the Policy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Framework and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Procedure on Oversight and Governance of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Public Entities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and Statutory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Institutions.</a:t>
            </a:r>
          </a:p>
          <a:p>
            <a:pPr marL="0" indent="0" algn="just">
              <a:buNone/>
            </a:pPr>
            <a:endParaRPr lang="en-ZA" sz="1200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ZA" sz="18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purpose of the policy is to strengthen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oversight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on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SOE’s. It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will also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assists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in regulating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relationship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between the Executive Authority and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entities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, in particular outlining the principles,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structures and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the modus operandi of how the Minister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exercises oversight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over the entities and how the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entities complies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with governance prescripts.</a:t>
            </a:r>
            <a:endParaRPr lang="en-ZA" sz="180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12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ZA" sz="1800" dirty="0" smtClean="0">
                <a:latin typeface="+mj-lt"/>
                <a:cs typeface="Arial" panose="020B0604020202020204" pitchFamily="34" charset="0"/>
              </a:rPr>
              <a:t>The department has a duty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to ensure that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SOE’s deliver  upon their mandate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, adhere to good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 governance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practices and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are financially viable.</a:t>
            </a:r>
          </a:p>
          <a:p>
            <a:pPr marL="0" indent="0" algn="just">
              <a:buNone/>
            </a:pPr>
            <a:endParaRPr lang="en-ZA" sz="12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ZA" sz="1800" dirty="0" smtClean="0">
                <a:latin typeface="+mj-lt"/>
                <a:cs typeface="Arial" panose="020B0604020202020204" pitchFamily="34" charset="0"/>
              </a:rPr>
              <a:t>In ensuring an effective entity oversight, the department will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be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developing  develop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tools such as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accountability instruments and MOI.</a:t>
            </a:r>
          </a:p>
          <a:p>
            <a:pPr marL="0" indent="0" algn="just">
              <a:buNone/>
            </a:pPr>
            <a:endParaRPr lang="en-ZA" sz="1200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More attention to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ensure stability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of leadership in our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SOE’s will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be prioritized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, together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with the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financial Sustainability.</a:t>
            </a:r>
          </a:p>
          <a:p>
            <a:pPr marL="0" indent="0" algn="just">
              <a:buNone/>
            </a:pPr>
            <a:endParaRPr lang="en-ZA" sz="12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An estimated R3.098 billion or 63% of the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department’s budget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will be transferred to public entities for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the implementation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of communications and </a:t>
            </a:r>
            <a:r>
              <a:rPr lang="en-ZA" sz="1800" dirty="0" smtClean="0">
                <a:latin typeface="+mj-lt"/>
                <a:cs typeface="Arial" panose="020B0604020202020204" pitchFamily="34" charset="0"/>
              </a:rPr>
              <a:t>broadcasting policies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34754" y="30798"/>
            <a:ext cx="8932244" cy="55328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Situational analysis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" y="0"/>
            <a:ext cx="8941869" cy="385011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2018/19 to 2020/21 [1]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5184"/>
              </p:ext>
            </p:extLst>
          </p:nvPr>
        </p:nvGraphicFramePr>
        <p:xfrm>
          <a:off x="105877" y="389113"/>
          <a:ext cx="8941869" cy="6116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431"/>
                <a:gridCol w="1924457"/>
                <a:gridCol w="1800520"/>
                <a:gridCol w="1559293"/>
                <a:gridCol w="1588168"/>
              </a:tblGrid>
              <a:tr h="4717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and efficient strategic leadership, governance and administration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717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Improve capacity of the entities to deliver by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61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6267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shareholder compacts and accountability instruments signed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Two shareholder compacts (SABC and BSA), and three accountability agreements (ICASA, FPB and MDDA) signed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Two shareholder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Compacts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(SABC and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BSA),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and three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accountability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instruments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(ICASA, FPB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and MDDA)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signed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Two shareholder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Compacts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(SABC and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BSA),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and three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accountability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instruments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(ICASA, FPB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and MDDA)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signed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State reform and boosting the role of state-owned companies; ICT infrastructure or broadband roll-out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5715">
                <a:tc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 strategy to  provide oversight to all entities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SOE’s  Oversight Strategy developed and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SOE’s Oversight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Strategy reviewed  and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SOE’s Oversight</a:t>
                      </a:r>
                    </a:p>
                    <a:p>
                      <a:pPr marL="0" algn="just" defTabSz="457200" rtl="0" eaLnBrk="1" latinLnBrk="0" hangingPunct="1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Strategy reviewed  and implemented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" y="-1"/>
            <a:ext cx="9038122" cy="670611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2018/19 to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[1]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10554"/>
              </p:ext>
            </p:extLst>
          </p:nvPr>
        </p:nvGraphicFramePr>
        <p:xfrm>
          <a:off x="105878" y="750770"/>
          <a:ext cx="8941870" cy="5586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214"/>
                <a:gridCol w="2067753"/>
                <a:gridCol w="1538793"/>
                <a:gridCol w="1736752"/>
                <a:gridCol w="1629358"/>
              </a:tblGrid>
              <a:tr h="422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and efficient strategic leadership, governance and administration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13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Improve capacity of the entities to deliver by 2019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673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98983">
                <a:tc>
                  <a:txBody>
                    <a:bodyPr/>
                    <a:lstStyle/>
                    <a:p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Quarterly</a:t>
                      </a:r>
                    </a:p>
                    <a:p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  <a:p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Review (QPR)</a:t>
                      </a:r>
                    </a:p>
                    <a:p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sessions</a:t>
                      </a:r>
                    </a:p>
                    <a:p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coordinated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ZA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QPR</a:t>
                      </a:r>
                    </a:p>
                    <a:p>
                      <a:pPr algn="l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sessions</a:t>
                      </a:r>
                    </a:p>
                    <a:p>
                      <a:pPr algn="l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coordinated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  QPR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sessions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coordinated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 QPR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sessions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coordinated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State reform and boosting the role of state-owned companies; ICT infrastructure or broadband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6772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Quarterly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Performance Review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(QPR) reports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submitted to SOCs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QPR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reports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submitted to Boards of SOE’s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QPR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reports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submitted to Boards of SOE’s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QPR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reports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submitted to Boards of SOE’s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" y="149901"/>
            <a:ext cx="8843251" cy="59124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2018/19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  [3]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17211"/>
              </p:ext>
            </p:extLst>
          </p:nvPr>
        </p:nvGraphicFramePr>
        <p:xfrm>
          <a:off x="194872" y="903765"/>
          <a:ext cx="8843250" cy="5222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061"/>
                <a:gridCol w="1819174"/>
                <a:gridCol w="1767124"/>
                <a:gridCol w="1775081"/>
                <a:gridCol w="1568810"/>
              </a:tblGrid>
              <a:tr h="6240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Goal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and efficient strategic leadership, governance and administration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14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Objective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en-ZA" sz="1600" b="1" dirty="0" smtClean="0">
                          <a:latin typeface="+mj-lt"/>
                          <a:cs typeface="Arial" panose="020B0604020202020204" pitchFamily="34" charset="0"/>
                        </a:rPr>
                        <a:t>Ensure SOE adherence to good governance and  financial stability by 2019</a:t>
                      </a:r>
                      <a:endParaRPr lang="en-ZA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9573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2018/19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Annual Target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 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9 Point Plan/MTSF</a:t>
                      </a:r>
                      <a:endParaRPr lang="en-ZA" sz="16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60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reports on the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and financial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viability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of entities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compiled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 ICASA,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FPB, SABC,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BrandSA and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MDDA)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Ten reports on</a:t>
                      </a:r>
                    </a:p>
                    <a:p>
                      <a:pPr algn="l"/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governance</a:t>
                      </a:r>
                    </a:p>
                    <a:p>
                      <a:pPr algn="l"/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financial</a:t>
                      </a:r>
                    </a:p>
                    <a:p>
                      <a:pPr algn="l"/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viability of</a:t>
                      </a:r>
                    </a:p>
                    <a:p>
                      <a:pPr algn="l"/>
                      <a:r>
                        <a:rPr lang="en-ZA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entities compiled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Ten reports on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governance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and financial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viability of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entities compiled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j-lt"/>
                          <a:cs typeface="Arial" panose="020B0604020202020204" pitchFamily="34" charset="0"/>
                        </a:rPr>
                        <a:t>Ten reports on</a:t>
                      </a:r>
                    </a:p>
                    <a:p>
                      <a:r>
                        <a:rPr lang="en-ZA" sz="1600" dirty="0" smtClean="0">
                          <a:latin typeface="+mj-lt"/>
                          <a:cs typeface="Arial" panose="020B0604020202020204" pitchFamily="34" charset="0"/>
                        </a:rPr>
                        <a:t>the governance</a:t>
                      </a:r>
                    </a:p>
                    <a:p>
                      <a:r>
                        <a:rPr lang="en-ZA" sz="1600" dirty="0" smtClean="0">
                          <a:latin typeface="+mj-lt"/>
                          <a:cs typeface="Arial" panose="020B0604020202020204" pitchFamily="34" charset="0"/>
                        </a:rPr>
                        <a:t>and financial</a:t>
                      </a:r>
                    </a:p>
                    <a:p>
                      <a:r>
                        <a:rPr lang="en-ZA" sz="1600" dirty="0" smtClean="0">
                          <a:latin typeface="+mj-lt"/>
                          <a:cs typeface="Arial" panose="020B0604020202020204" pitchFamily="34" charset="0"/>
                        </a:rPr>
                        <a:t>viability of</a:t>
                      </a:r>
                    </a:p>
                    <a:p>
                      <a:r>
                        <a:rPr lang="en-ZA" sz="1600" dirty="0" smtClean="0">
                          <a:latin typeface="+mj-lt"/>
                          <a:cs typeface="Arial" panose="020B0604020202020204" pitchFamily="34" charset="0"/>
                        </a:rPr>
                        <a:t>entities compiled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State reform and boosting the role of state-owned companies; ICT infrastructure or broadband roll-out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5" y="207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1" y="1087655"/>
            <a:ext cx="8660351" cy="51398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2800" dirty="0">
                <a:latin typeface="+mj-lt"/>
                <a:cs typeface="Arial" panose="020B0604020202020204" pitchFamily="34" charset="0"/>
              </a:rPr>
              <a:t>Intensive and </a:t>
            </a:r>
            <a:r>
              <a:rPr lang="en-ZA" sz="2800" dirty="0" smtClean="0">
                <a:latin typeface="+mj-lt"/>
                <a:cs typeface="Arial" panose="020B0604020202020204" pitchFamily="34" charset="0"/>
              </a:rPr>
              <a:t>focused digital migration  </a:t>
            </a:r>
            <a:r>
              <a:rPr lang="en-ZA" sz="2800" dirty="0">
                <a:latin typeface="+mj-lt"/>
                <a:cs typeface="Arial" panose="020B0604020202020204" pitchFamily="34" charset="0"/>
              </a:rPr>
              <a:t>public </a:t>
            </a:r>
            <a:r>
              <a:rPr lang="en-ZA" sz="2800" dirty="0" smtClean="0">
                <a:latin typeface="+mj-lt"/>
                <a:cs typeface="Arial" panose="020B0604020202020204" pitchFamily="34" charset="0"/>
              </a:rPr>
              <a:t>awareness campaigns across </a:t>
            </a:r>
            <a:r>
              <a:rPr lang="en-ZA" sz="2800" dirty="0">
                <a:latin typeface="+mj-lt"/>
                <a:cs typeface="Arial" panose="020B0604020202020204" pitchFamily="34" charset="0"/>
              </a:rPr>
              <a:t>the country</a:t>
            </a:r>
          </a:p>
          <a:p>
            <a:pPr marL="857250" lvl="1" indent="-457200" algn="just"/>
            <a:r>
              <a:rPr lang="en-ZA" dirty="0">
                <a:latin typeface="+mj-lt"/>
                <a:cs typeface="Arial" panose="020B0604020202020204" pitchFamily="34" charset="0"/>
              </a:rPr>
              <a:t>Registration Campaigns </a:t>
            </a:r>
          </a:p>
          <a:p>
            <a:pPr marL="857250" lvl="1" indent="-457200" algn="just"/>
            <a:r>
              <a:rPr lang="en-ZA" dirty="0">
                <a:latin typeface="+mj-lt"/>
                <a:cs typeface="Arial" panose="020B0604020202020204" pitchFamily="34" charset="0"/>
              </a:rPr>
              <a:t>Distribution of </a:t>
            </a:r>
            <a:r>
              <a:rPr lang="en-ZA" dirty="0" smtClean="0">
                <a:latin typeface="+mj-lt"/>
                <a:cs typeface="Arial" panose="020B0604020202020204" pitchFamily="34" charset="0"/>
              </a:rPr>
              <a:t>devices  </a:t>
            </a:r>
            <a:endParaRPr lang="en-ZA" dirty="0">
              <a:latin typeface="+mj-lt"/>
              <a:cs typeface="Arial" panose="020B0604020202020204" pitchFamily="34" charset="0"/>
            </a:endParaRPr>
          </a:p>
          <a:p>
            <a:pPr marL="857250" lvl="1" indent="-457200" algn="just"/>
            <a:r>
              <a:rPr lang="en-ZA" dirty="0">
                <a:latin typeface="+mj-lt"/>
                <a:cs typeface="Arial" panose="020B0604020202020204" pitchFamily="34" charset="0"/>
              </a:rPr>
              <a:t>Installations and </a:t>
            </a:r>
            <a:r>
              <a:rPr lang="en-ZA" dirty="0" smtClean="0">
                <a:latin typeface="+mj-lt"/>
                <a:cs typeface="Arial" panose="020B0604020202020204" pitchFamily="34" charset="0"/>
              </a:rPr>
              <a:t>connections </a:t>
            </a:r>
            <a:r>
              <a:rPr lang="en-ZA" dirty="0">
                <a:latin typeface="+mj-lt"/>
                <a:cs typeface="Arial" panose="020B0604020202020204" pitchFamily="34" charset="0"/>
              </a:rPr>
              <a:t>of </a:t>
            </a:r>
            <a:r>
              <a:rPr lang="en-ZA" dirty="0" smtClean="0">
                <a:latin typeface="+mj-lt"/>
                <a:cs typeface="Arial" panose="020B0604020202020204" pitchFamily="34" charset="0"/>
              </a:rPr>
              <a:t>services</a:t>
            </a:r>
          </a:p>
          <a:p>
            <a:pPr marL="400050" lvl="1" indent="0" algn="just">
              <a:buNone/>
            </a:pPr>
            <a:endParaRPr lang="en-ZA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2800" dirty="0">
                <a:latin typeface="+mj-lt"/>
                <a:cs typeface="Arial" panose="020B0604020202020204" pitchFamily="34" charset="0"/>
              </a:rPr>
              <a:t>Analogue signal switched-off in </a:t>
            </a:r>
            <a:r>
              <a:rPr lang="en-ZA" sz="2800" dirty="0" smtClean="0">
                <a:latin typeface="+mj-lt"/>
                <a:cs typeface="Arial" panose="020B0604020202020204" pitchFamily="34" charset="0"/>
              </a:rPr>
              <a:t>five provinces </a:t>
            </a:r>
            <a:endParaRPr lang="en-ZA" sz="2800" dirty="0">
              <a:latin typeface="+mj-lt"/>
              <a:cs typeface="Arial" panose="020B0604020202020204" pitchFamily="34" charset="0"/>
            </a:endParaRPr>
          </a:p>
          <a:p>
            <a:pPr lvl="1" algn="just"/>
            <a:r>
              <a:rPr lang="en-ZA" dirty="0">
                <a:latin typeface="+mj-lt"/>
                <a:cs typeface="Arial" panose="020B0604020202020204" pitchFamily="34" charset="0"/>
              </a:rPr>
              <a:t>Free State, North West, Limpopo, Mpumalanga and Northern Cape Provinces</a:t>
            </a:r>
            <a:r>
              <a:rPr lang="en-ZA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	</a:t>
            </a:r>
          </a:p>
          <a:p>
            <a:pPr algn="just"/>
            <a:endParaRPr lang="en-ZA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9272" y="140685"/>
            <a:ext cx="8660350" cy="64858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6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Key </a:t>
            </a:r>
            <a:r>
              <a:rPr lang="en-ZA" sz="3600" b="1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Projects from </a:t>
            </a:r>
            <a:r>
              <a:rPr lang="en-ZA" sz="36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ZA" sz="3600" b="1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2018/19 </a:t>
            </a:r>
            <a:endParaRPr lang="en-US" sz="3600" b="1" dirty="0" smtClean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175041"/>
            <a:ext cx="8357016" cy="69158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/>
            <a:r>
              <a:rPr lang="en-Z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ZA" sz="3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eedback on the audit report - DoC</a:t>
            </a:r>
            <a:endParaRPr lang="en-ZA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676820"/>
              </p:ext>
            </p:extLst>
          </p:nvPr>
        </p:nvGraphicFramePr>
        <p:xfrm>
          <a:off x="330200" y="990601"/>
          <a:ext cx="8453439" cy="5477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621"/>
                <a:gridCol w="2492943"/>
                <a:gridCol w="3691875"/>
              </a:tblGrid>
              <a:tr h="356029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+mj-lt"/>
                        </a:rPr>
                        <a:t>Audit finding </a:t>
                      </a:r>
                      <a:endParaRPr lang="en-ZA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+mj-lt"/>
                        </a:rPr>
                        <a:t>Intervention </a:t>
                      </a:r>
                      <a:endParaRPr lang="en-ZA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Progress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to date </a:t>
                      </a:r>
                      <a:endParaRPr lang="en-ZA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0071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</a:rPr>
                        <a:t>IT management and monitoring </a:t>
                      </a:r>
                      <a:endParaRPr lang="en-ZA" sz="18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cs typeface="Arial" panose="020B0604020202020204" pitchFamily="34" charset="0"/>
                        </a:rPr>
                        <a:t>GCIS is responsible for IT</a:t>
                      </a:r>
                      <a:r>
                        <a:rPr lang="en-ZA" sz="1800" baseline="0" dirty="0" smtClean="0">
                          <a:latin typeface="+mj-lt"/>
                          <a:cs typeface="Arial" panose="020B0604020202020204" pitchFamily="34" charset="0"/>
                        </a:rPr>
                        <a:t> management and monitoring</a:t>
                      </a:r>
                      <a:endParaRPr lang="en-ZA" sz="18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latin typeface="+mj-lt"/>
                          <a:cs typeface="Arial" panose="020B0604020202020204" pitchFamily="34" charset="0"/>
                        </a:rPr>
                        <a:t>Resolved </a:t>
                      </a:r>
                      <a:endParaRPr lang="en-ZA" sz="18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007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+mj-lt"/>
                        </a:rPr>
                        <a:t>Accruals and commitments </a:t>
                      </a:r>
                      <a:endParaRPr lang="en-ZA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+mj-lt"/>
                        </a:rPr>
                        <a:t>The whole population was revisited hence the Clean Audit Opinion.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+mj-lt"/>
                        </a:rPr>
                        <a:t>Resolved </a:t>
                      </a:r>
                      <a:endParaRPr lang="en-ZA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815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+mj-lt"/>
                        </a:rPr>
                        <a:t>Oversight and governance</a:t>
                      </a:r>
                      <a:r>
                        <a:rPr lang="en-ZA" baseline="0" dirty="0" smtClean="0">
                          <a:latin typeface="+mj-lt"/>
                        </a:rPr>
                        <a:t> structures and SOEs</a:t>
                      </a:r>
                      <a:endParaRPr lang="en-ZA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latin typeface="+mj-lt"/>
                          <a:cs typeface="Arial" panose="020B0604020202020204" pitchFamily="34" charset="0"/>
                        </a:rPr>
                        <a:t>The department has capacitated the unit to be able to perform its mandate.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latin typeface="+mj-lt"/>
                        </a:rPr>
                        <a:t>Accounting Instruments awaiting approval.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 smtClean="0">
                        <a:latin typeface="+mj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latin typeface="+mj-lt"/>
                        </a:rPr>
                        <a:t>Draft</a:t>
                      </a:r>
                      <a:r>
                        <a:rPr lang="en-ZA" baseline="0" dirty="0" smtClean="0">
                          <a:latin typeface="+mj-lt"/>
                        </a:rPr>
                        <a:t> entity oversight strategy is in place and will be presented to the PCC on 15 May 2018 as per the PCC schedule. </a:t>
                      </a:r>
                      <a:endParaRPr lang="en-ZA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7142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+mj-lt"/>
                        </a:rPr>
                        <a:t>Contingent liabilities confirmation </a:t>
                      </a:r>
                      <a:endParaRPr lang="en-ZA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+mj-lt"/>
                        </a:rPr>
                        <a:t>Confirmations on a quarterly basis </a:t>
                      </a:r>
                      <a:endParaRPr lang="en-ZA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latin typeface="+mj-lt"/>
                          <a:cs typeface="Arial" panose="020B0604020202020204" pitchFamily="34" charset="0"/>
                        </a:rPr>
                        <a:t>The department is currently requesting confirmations on a quarterly basis.</a:t>
                      </a:r>
                    </a:p>
                    <a:p>
                      <a:endParaRPr lang="en-ZA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21C3-CA92-4722-A023-55EBE75821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0" y="1001026"/>
            <a:ext cx="8583349" cy="53553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en-ZA" sz="10400" dirty="0" smtClean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Audio-Visual and Digital </a:t>
            </a:r>
            <a:r>
              <a:rPr lang="en-ZA" sz="10400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Content </a:t>
            </a:r>
            <a:r>
              <a:rPr lang="en-ZA" sz="10400" dirty="0" smtClean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Bill</a:t>
            </a:r>
            <a:endParaRPr lang="en-ZA" sz="10400" dirty="0" smtClean="0">
              <a:latin typeface="+mj-lt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20000"/>
              </a:lnSpc>
              <a:spcBef>
                <a:spcPts val="324"/>
              </a:spcBef>
              <a:buFont typeface="+mj-lt"/>
              <a:buAutoNum type="arabicPeriod"/>
            </a:pPr>
            <a:r>
              <a:rPr lang="en-ZA" sz="10400" dirty="0" smtClean="0">
                <a:latin typeface="+mj-lt"/>
                <a:cs typeface="Arial" panose="020B0604020202020204" pitchFamily="34" charset="0"/>
              </a:rPr>
              <a:t>Draft </a:t>
            </a:r>
            <a:r>
              <a:rPr lang="en-ZA" sz="10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ZA" sz="10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Media Transformation and Diversity </a:t>
            </a:r>
            <a:r>
              <a:rPr lang="en-ZA" sz="10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Charter</a:t>
            </a:r>
            <a:r>
              <a:rPr lang="en-ZA" sz="10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	</a:t>
            </a:r>
            <a:endParaRPr lang="en-ZA" sz="10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20000"/>
              </a:lnSpc>
              <a:spcBef>
                <a:spcPts val="324"/>
              </a:spcBef>
              <a:buFont typeface="+mj-lt"/>
              <a:buAutoNum type="arabicPeriod"/>
            </a:pPr>
            <a:r>
              <a:rPr lang="en-ZA" sz="10400" dirty="0" smtClean="0">
                <a:latin typeface="+mj-lt"/>
                <a:cs typeface="Arial" panose="020B0604020202020204" pitchFamily="34" charset="0"/>
              </a:rPr>
              <a:t>Final draft South African Audio-Visual Digital Content Industry Strategy 	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ZA" sz="10400" dirty="0" smtClean="0">
                <a:latin typeface="+mj-lt"/>
                <a:cs typeface="Arial" panose="020B0604020202020204" pitchFamily="34" charset="0"/>
              </a:rPr>
              <a:t>MDDA Amendment </a:t>
            </a:r>
            <a:r>
              <a:rPr lang="en-ZA" sz="10400" dirty="0">
                <a:latin typeface="+mj-lt"/>
                <a:cs typeface="Arial" panose="020B0604020202020204" pitchFamily="34" charset="0"/>
              </a:rPr>
              <a:t>Bill </a:t>
            </a:r>
            <a:r>
              <a:rPr lang="en-ZA" sz="10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ZA" sz="10400" dirty="0">
                <a:latin typeface="+mj-lt"/>
                <a:cs typeface="Arial" panose="020B0604020202020204" pitchFamily="34" charset="0"/>
              </a:rPr>
              <a:t>	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ZA" sz="10400" dirty="0" smtClean="0">
                <a:latin typeface="+mj-lt"/>
                <a:cs typeface="Arial" panose="020B0604020202020204" pitchFamily="34" charset="0"/>
              </a:rPr>
              <a:t>Analogue </a:t>
            </a:r>
            <a:r>
              <a:rPr lang="en-ZA" sz="10400" dirty="0">
                <a:latin typeface="+mj-lt"/>
                <a:cs typeface="Arial" panose="020B0604020202020204" pitchFamily="34" charset="0"/>
              </a:rPr>
              <a:t>signal transmission </a:t>
            </a:r>
            <a:r>
              <a:rPr lang="en-ZA" sz="10400" dirty="0" smtClean="0">
                <a:latin typeface="+mj-lt"/>
                <a:cs typeface="Arial" panose="020B0604020202020204" pitchFamily="34" charset="0"/>
              </a:rPr>
              <a:t>switch-off </a:t>
            </a:r>
            <a:r>
              <a:rPr lang="en-ZA" sz="10400" dirty="0">
                <a:latin typeface="+mj-lt"/>
                <a:cs typeface="Arial" panose="020B0604020202020204" pitchFamily="34" charset="0"/>
              </a:rPr>
              <a:t>in Five provinces 	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ZA" sz="10400" dirty="0">
                <a:latin typeface="+mj-lt"/>
                <a:cs typeface="Arial" panose="020B0604020202020204" pitchFamily="34" charset="0"/>
              </a:rPr>
              <a:t>Seven bilateral engagements </a:t>
            </a:r>
            <a:r>
              <a:rPr lang="en-ZA" sz="104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en-ZA" sz="10400" dirty="0">
                <a:latin typeface="+mj-lt"/>
                <a:cs typeface="Arial" panose="020B0604020202020204" pitchFamily="34" charset="0"/>
              </a:rPr>
              <a:t>China, Russia, India, Lesotho, Botswana Rwanda, UK) 	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ZA" sz="10400" dirty="0" smtClean="0">
                <a:latin typeface="+mj-lt"/>
                <a:cs typeface="Arial" panose="020B0604020202020204" pitchFamily="34" charset="0"/>
              </a:rPr>
              <a:t>Signing of accountability instruments by all SOE’s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ZA" sz="10400" dirty="0" smtClean="0">
                <a:latin typeface="+mj-lt"/>
                <a:cs typeface="Arial" panose="020B0604020202020204" pitchFamily="34" charset="0"/>
              </a:rPr>
              <a:t>Effective governance and financial viability of SOEs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ZA" sz="10400" dirty="0" smtClean="0">
                <a:latin typeface="+mj-lt"/>
                <a:cs typeface="Arial" panose="020B0604020202020204" pitchFamily="34" charset="0"/>
              </a:rPr>
              <a:t>Performance overview of all SOE’s</a:t>
            </a:r>
            <a:endParaRPr lang="en-ZA" sz="104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9272" y="3524"/>
            <a:ext cx="8583348" cy="76524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6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APP Key Priorities for 2018/19 </a:t>
            </a:r>
            <a:endParaRPr lang="en-US" sz="3600" b="1" dirty="0" smtClean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5" y="82133"/>
            <a:ext cx="8912994" cy="60126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/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2018/19 to 2020/21 MTEF </a:t>
            </a:r>
            <a:r>
              <a:rPr lang="en-ZA" sz="36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llocations</a:t>
            </a:r>
            <a:endParaRPr lang="en-ZA" sz="3600" b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320399"/>
              </p:ext>
            </p:extLst>
          </p:nvPr>
        </p:nvGraphicFramePr>
        <p:xfrm>
          <a:off x="154004" y="840534"/>
          <a:ext cx="8912994" cy="5479387"/>
        </p:xfrm>
        <a:graphic>
          <a:graphicData uri="http://schemas.openxmlformats.org/drawingml/2006/table">
            <a:tbl>
              <a:tblPr firstRow="1" firstCol="1" bandRow="1"/>
              <a:tblGrid>
                <a:gridCol w="2310063"/>
                <a:gridCol w="1058779"/>
                <a:gridCol w="1014901"/>
                <a:gridCol w="998925"/>
                <a:gridCol w="928792"/>
                <a:gridCol w="836371"/>
                <a:gridCol w="929447"/>
                <a:gridCol w="835716"/>
              </a:tblGrid>
              <a:tr h="1007517">
                <a:tc>
                  <a:txBody>
                    <a:bodyPr/>
                    <a:lstStyle/>
                    <a:p>
                      <a:pPr indent="6667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      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AUDITED OUTCOMES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 ADJUSTED APPROPRIATION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 TERM EXPENDITURE ESTIMATES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9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thousand '000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Administration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24 441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48 206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57 255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62 385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64 637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70 784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74 221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Communication Policy Research Development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6 547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4 896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6 324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6 899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11 496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13 534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15 425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Industry and Capacity Development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9 323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20 385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35 166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28 156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53 344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53 047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55 531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Entity Oversight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1 246 899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1 214 555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1 236 997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1 325 860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1 383 669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1 451 785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1 538 463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Subtotal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1 287 210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1 288 042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1 335 742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1 428 300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1 513 146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1 589 147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1 683 640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 chargers against revenue fund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 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 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 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 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1 287 210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1 288 042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1 335 742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1 428 300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1 513 146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1 589 147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1 683 640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Changes to budget estimate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(3 205)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7 504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23 193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24 596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98" y="126455"/>
            <a:ext cx="8629048" cy="55694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/>
            <a:r>
              <a:rPr lang="en-ZA" sz="36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2018/19 MTEF A</a:t>
            </a: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llocations</a:t>
            </a:r>
            <a:endParaRPr lang="en-Z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37606"/>
              </p:ext>
            </p:extLst>
          </p:nvPr>
        </p:nvGraphicFramePr>
        <p:xfrm>
          <a:off x="457200" y="1139252"/>
          <a:ext cx="8552045" cy="2768603"/>
        </p:xfrm>
        <a:graphic>
          <a:graphicData uri="http://schemas.openxmlformats.org/drawingml/2006/table">
            <a:tbl>
              <a:tblPr firstRow="1" firstCol="1" bandRow="1"/>
              <a:tblGrid>
                <a:gridCol w="2550268"/>
                <a:gridCol w="831431"/>
                <a:gridCol w="824513"/>
                <a:gridCol w="958473"/>
                <a:gridCol w="891179"/>
                <a:gridCol w="802501"/>
                <a:gridCol w="891808"/>
                <a:gridCol w="801872"/>
              </a:tblGrid>
              <a:tr h="130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thousand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 ADJUSTED APPROPRIATION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Classification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Payments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43 707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76 279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99 844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104 380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136 885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145 181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154 792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Compensation of employees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39 774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47 592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65 482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71 169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81 256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87 682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94 256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Goods and Services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3 933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28 687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34 362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33 211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54 303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55 937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58 885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58349"/>
              </p:ext>
            </p:extLst>
          </p:nvPr>
        </p:nvGraphicFramePr>
        <p:xfrm>
          <a:off x="457200" y="3767861"/>
          <a:ext cx="8552045" cy="772478"/>
        </p:xfrm>
        <a:graphic>
          <a:graphicData uri="http://schemas.openxmlformats.org/drawingml/2006/table">
            <a:tbl>
              <a:tblPr firstRow="1" firstCol="1" bandRow="1"/>
              <a:tblGrid>
                <a:gridCol w="2550268"/>
                <a:gridCol w="831431"/>
                <a:gridCol w="824513"/>
                <a:gridCol w="958473"/>
                <a:gridCol w="891179"/>
                <a:gridCol w="802501"/>
                <a:gridCol w="891808"/>
                <a:gridCol w="801872"/>
              </a:tblGrid>
              <a:tr h="53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Transfers and subsidies to: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1 243 183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1 210 205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232 091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322 321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377 543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445 482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530 450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22461"/>
              </p:ext>
            </p:extLst>
          </p:nvPr>
        </p:nvGraphicFramePr>
        <p:xfrm>
          <a:off x="457199" y="4456496"/>
          <a:ext cx="8552045" cy="721895"/>
        </p:xfrm>
        <a:graphic>
          <a:graphicData uri="http://schemas.openxmlformats.org/drawingml/2006/table">
            <a:tbl>
              <a:tblPr firstRow="1" firstCol="1" bandRow="1"/>
              <a:tblGrid>
                <a:gridCol w="2550268"/>
                <a:gridCol w="831431"/>
                <a:gridCol w="824513"/>
                <a:gridCol w="958473"/>
                <a:gridCol w="891179"/>
                <a:gridCol w="802501"/>
                <a:gridCol w="891808"/>
                <a:gridCol w="801872"/>
              </a:tblGrid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Payment for capital assets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558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400" b="1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784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400" b="1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ZA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ZA" sz="1400" b="1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2" marR="6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21C3-CA92-4722-A023-55EBE75821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902" y="265513"/>
            <a:ext cx="8536898" cy="84139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ZA" sz="3200" b="1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Z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02" y="1489203"/>
            <a:ext cx="6323798" cy="45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1165480"/>
              </p:ext>
            </p:extLst>
          </p:nvPr>
        </p:nvGraphicFramePr>
        <p:xfrm>
          <a:off x="157971" y="2015070"/>
          <a:ext cx="5624762" cy="42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71563" y="327908"/>
            <a:ext cx="8610908" cy="6858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solidFill>
                  <a:srgbClr val="E15415"/>
                </a:solidFill>
              </a:rPr>
              <a:t/>
            </a:r>
            <a:br>
              <a:rPr lang="en-US" sz="3600" b="1" dirty="0">
                <a:solidFill>
                  <a:srgbClr val="E15415"/>
                </a:solidFill>
              </a:rPr>
            </a:br>
            <a:r>
              <a:rPr lang="en-US" sz="3600" b="1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he DoC mandate 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28326" y="2326104"/>
            <a:ext cx="2777067" cy="3953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ZA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Certainty </a:t>
            </a:r>
            <a:r>
              <a:rPr lang="en-ZA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of the policy </a:t>
            </a:r>
            <a:r>
              <a:rPr lang="en-ZA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environment;</a:t>
            </a:r>
            <a:endParaRPr lang="en-ZA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ZA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People </a:t>
            </a:r>
            <a:r>
              <a:rPr lang="en-ZA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centred;</a:t>
            </a:r>
            <a:endParaRPr lang="en-ZA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ZA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Quality standards of products and </a:t>
            </a:r>
            <a:r>
              <a:rPr lang="en-ZA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services;</a:t>
            </a:r>
            <a:endParaRPr lang="en-ZA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ZA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Integrity;</a:t>
            </a:r>
            <a:endParaRPr lang="en-ZA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ZA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Responsiveness; &amp;</a:t>
            </a:r>
            <a:endParaRPr lang="en-ZA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ZA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Innovation.</a:t>
            </a:r>
          </a:p>
          <a:p>
            <a:endParaRPr lang="en-ZA" sz="2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ZA" dirty="0" smtClean="0">
                <a:solidFill>
                  <a:prstClr val="black"/>
                </a:solidFill>
              </a:rPr>
              <a:t> 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564" y="1402774"/>
            <a:ext cx="861090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VISION</a:t>
            </a:r>
            <a:r>
              <a:rPr lang="en-ZA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ZA" sz="24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ZA" sz="24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vibrant and sustainable communication services for an informed citizenry and positive image of South Africa</a:t>
            </a:r>
          </a:p>
        </p:txBody>
      </p:sp>
    </p:spTree>
    <p:extLst>
      <p:ext uri="{BB962C8B-B14F-4D97-AF65-F5344CB8AC3E}">
        <p14:creationId xmlns:p14="http://schemas.microsoft.com/office/powerpoint/2010/main" val="34519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" y="268064"/>
            <a:ext cx="8951906" cy="92868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Implementation of the Mandate</a:t>
            </a:r>
          </a:p>
        </p:txBody>
      </p:sp>
      <p:sp>
        <p:nvSpPr>
          <p:cNvPr id="14" name="Round Same Side Corner Rectangle 4"/>
          <p:cNvSpPr/>
          <p:nvPr/>
        </p:nvSpPr>
        <p:spPr>
          <a:xfrm>
            <a:off x="3059833" y="1196752"/>
            <a:ext cx="5892074" cy="5415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32385" rIns="64770" bIns="32385" numCol="1" spcCol="1270" anchor="ctr" anchorCtr="0">
            <a:noAutofit/>
          </a:bodyPr>
          <a:lstStyle/>
          <a:p>
            <a:pPr marL="342900" lvl="1" indent="-342900" algn="just" defTabSz="75565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E15415"/>
              </a:buClr>
              <a:buFont typeface="Wingdings" panose="05000000000000000000" pitchFamily="2" charset="2"/>
              <a:buChar char="q"/>
            </a:pPr>
            <a:r>
              <a:rPr lang="en-ZA" sz="22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reviewing communications &amp; broadcasting policies and legislation that ensure growth &amp; development of the communications sector;</a:t>
            </a:r>
            <a:endParaRPr lang="en-US" sz="2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 defTabSz="75565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E15415"/>
              </a:buClr>
              <a:buFont typeface="Wingdings" panose="05000000000000000000" pitchFamily="2" charset="2"/>
              <a:buChar char="q"/>
            </a:pPr>
            <a:r>
              <a:rPr lang="en-ZA" sz="22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communications systems in order to inform </a:t>
            </a:r>
            <a:r>
              <a:rPr lang="en-Z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ZA" sz="22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disseminate information to the public and marketing the country abroad;</a:t>
            </a:r>
            <a:endParaRPr lang="en-US" sz="2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 defTabSz="75565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E15415"/>
              </a:buClr>
              <a:buFont typeface="Wingdings" panose="05000000000000000000" pitchFamily="2" charset="2"/>
              <a:buChar char="q"/>
            </a:pPr>
            <a:r>
              <a:rPr lang="en-ZA" sz="22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capacity of the Dept. &amp; that of its state-owned companies to effectively deliver on their public mandates; and</a:t>
            </a:r>
            <a:endParaRPr lang="en-US" sz="2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 defTabSz="75565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E15415"/>
              </a:buClr>
              <a:buFont typeface="Wingdings" panose="05000000000000000000" pitchFamily="2" charset="2"/>
              <a:buChar char="q"/>
            </a:pPr>
            <a:r>
              <a:rPr lang="en-ZA" sz="22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Broadening participation in the communications </a:t>
            </a:r>
            <a:r>
              <a:rPr lang="en-Z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ZA" sz="22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broadcasting sectors to promote economic development and transformation.</a:t>
            </a:r>
            <a:endParaRPr lang="en-US" sz="2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176" y="1425699"/>
            <a:ext cx="2800893" cy="3371453"/>
            <a:chOff x="-277688" y="0"/>
            <a:chExt cx="2962656" cy="4525963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-277688" y="0"/>
              <a:ext cx="2962656" cy="452596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-205680" y="144625"/>
              <a:ext cx="2673406" cy="42367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 goals will be achieved through the following </a:t>
              </a:r>
              <a:r>
                <a:rPr lang="en-ZA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strategies</a:t>
              </a:r>
              <a:r>
                <a:rPr lang="en-ZA" sz="2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3" y="4895226"/>
            <a:ext cx="2857500" cy="160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296"/>
            <a:ext cx="8279296" cy="72555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Aligning the DoC programmes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699954"/>
              </p:ext>
            </p:extLst>
          </p:nvPr>
        </p:nvGraphicFramePr>
        <p:xfrm>
          <a:off x="152400" y="2010543"/>
          <a:ext cx="8686800" cy="44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95" y="278296"/>
            <a:ext cx="8004742" cy="17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968" y="4549917"/>
            <a:ext cx="2334970" cy="193259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5272" y="4808335"/>
            <a:ext cx="1922626" cy="62616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b="1" dirty="0" smtClean="0">
                <a:solidFill>
                  <a:schemeClr val="tx1"/>
                </a:solidFill>
              </a:rPr>
              <a:t>Key pillars of the 4</a:t>
            </a:r>
            <a:r>
              <a:rPr lang="en-ZA" sz="1200" b="1" baseline="30000" dirty="0" smtClean="0">
                <a:solidFill>
                  <a:schemeClr val="tx1"/>
                </a:solidFill>
              </a:rPr>
              <a:t>th</a:t>
            </a:r>
            <a:r>
              <a:rPr lang="en-ZA" sz="1200" b="1" dirty="0" smtClean="0">
                <a:solidFill>
                  <a:schemeClr val="tx1"/>
                </a:solidFill>
              </a:rPr>
              <a:t> industrial revolution </a:t>
            </a:r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305034" y="110953"/>
            <a:ext cx="8381766" cy="6553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ZA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alignment to strategic framework of government</a:t>
            </a:r>
            <a:endParaRPr lang="en-ZA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169439"/>
              </p:ext>
            </p:extLst>
          </p:nvPr>
        </p:nvGraphicFramePr>
        <p:xfrm>
          <a:off x="305034" y="930620"/>
          <a:ext cx="8381766" cy="53462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5888"/>
                <a:gridCol w="3117855"/>
                <a:gridCol w="2308023"/>
              </a:tblGrid>
              <a:tr h="621842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Nine Point Plan [9PP]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 Strategic Framework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the Nation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1325">
                <a:tc>
                  <a:txBody>
                    <a:bodyPr/>
                    <a:lstStyle/>
                    <a:p>
                      <a:pPr lvl="0" algn="l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 Boosting the role of state owned companies, information and communication technology infrastructure</a:t>
                      </a:r>
                      <a:endParaRPr lang="en-ZA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4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Decent employment through inclusive economic growth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5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Expansion, modernisation, access and affordability of our information and communication infrastructure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11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Create a better South Africa, contribute to a better and safer world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12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An efficient, effective and development oriented public service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13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An inclusive and responsive protection system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 14:   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Building and Social Cohesion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Reindustrialise /stimulate manufacturing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Small business coops, township enterprises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State/governance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Fourth industrial revolution 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6"/>
          <p:cNvSpPr txBox="1">
            <a:spLocks/>
          </p:cNvSpPr>
          <p:nvPr/>
        </p:nvSpPr>
        <p:spPr>
          <a:xfrm>
            <a:off x="-239370" y="4267385"/>
            <a:ext cx="3868094" cy="820687"/>
          </a:xfrm>
          <a:prstGeom prst="roundRect">
            <a:avLst>
              <a:gd name="adj" fmla="val 0"/>
            </a:avLst>
          </a:prstGeom>
          <a:ln w="9525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ZA" sz="1200" b="1" dirty="0" smtClean="0"/>
              <a:t>Ensure that the SoE strategies are aligned to Government priority programmes </a:t>
            </a:r>
            <a:endParaRPr lang="en-ZA" sz="1200" b="1" dirty="0"/>
          </a:p>
        </p:txBody>
      </p:sp>
      <p:sp>
        <p:nvSpPr>
          <p:cNvPr id="9" name="Striped Right Arrow 8"/>
          <p:cNvSpPr/>
          <p:nvPr/>
        </p:nvSpPr>
        <p:spPr>
          <a:xfrm>
            <a:off x="2228248" y="3965551"/>
            <a:ext cx="978408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98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74638"/>
            <a:ext cx="8425543" cy="74644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ZA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Strategic Outcome Oriented Goals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681357"/>
              </p:ext>
            </p:extLst>
          </p:nvPr>
        </p:nvGraphicFramePr>
        <p:xfrm>
          <a:off x="261257" y="1266825"/>
          <a:ext cx="8425543" cy="508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585"/>
                <a:gridCol w="5317958"/>
              </a:tblGrid>
              <a:tr h="9241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OUTCOME-ORIENTED GOALS OF THE DOC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 </a:t>
                      </a:r>
                      <a:r>
                        <a:rPr lang="en-ZA" sz="17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contributing to the achievement of the set goals</a:t>
                      </a:r>
                      <a:endParaRPr lang="en-ZA" sz="17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4165">
                <a:tc rowSpan="3">
                  <a:txBody>
                    <a:bodyPr/>
                    <a:lstStyle/>
                    <a:p>
                      <a:pPr algn="l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Goal 1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Effective and efficient strategic leadership, governance and administration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ZA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: Ensure compliance with statutory requirements and good governance practices by 2019.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53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1.2  Improve capacity of the entities to deliver by 2019.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53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1.3  Ensure SOC adherence to good governance and  financial stability by 2019.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537">
                <a:tc rowSpan="2">
                  <a:txBody>
                    <a:bodyPr/>
                    <a:lstStyle/>
                    <a:p>
                      <a:pPr algn="l"/>
                      <a:r>
                        <a:rPr lang="en-ZA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  <a:r>
                        <a:rPr lang="en-ZA" sz="17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 </a:t>
                      </a:r>
                      <a:r>
                        <a:rPr lang="en-ZA" sz="1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7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responsive communications policy regulatory environment and improved country branding 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2.1: Improve universal access to broadcasting services and information by all citizens in 2019.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95583">
                <a:tc vMerge="1">
                  <a:txBody>
                    <a:bodyPr/>
                    <a:lstStyle/>
                    <a:p>
                      <a:pPr algn="l"/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2.2: Market the country locally, regionally and internationally to provide an enabling environment for investment by 2019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5289</TotalTime>
  <Words>4976</Words>
  <Application>Microsoft Office PowerPoint</Application>
  <PresentationFormat>On-screen Show (4:3)</PresentationFormat>
  <Paragraphs>1006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ＭＳ Ｐゴシック</vt:lpstr>
      <vt:lpstr>ヒラギノ角ゴ Pro W3</vt:lpstr>
      <vt:lpstr>Arial</vt:lpstr>
      <vt:lpstr>Arial Narrow</vt:lpstr>
      <vt:lpstr>Calibri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Presentation overview  </vt:lpstr>
      <vt:lpstr>Progress on actions arising from the PCC meeting held on 13 March 2018</vt:lpstr>
      <vt:lpstr>Feedback on the audit report - DoC</vt:lpstr>
      <vt:lpstr>PowerPoint Presentation</vt:lpstr>
      <vt:lpstr>PowerPoint Presentation</vt:lpstr>
      <vt:lpstr>Aligning the DoC programmes </vt:lpstr>
      <vt:lpstr>DOC alignment to strategic framework of government</vt:lpstr>
      <vt:lpstr>Strategic Outcome Oriented Goals</vt:lpstr>
      <vt:lpstr>Strategic Outcome Oriented Goals</vt:lpstr>
      <vt:lpstr>PowerPoint Presentation</vt:lpstr>
      <vt:lpstr>   </vt:lpstr>
      <vt:lpstr>PowerPoint Presentation</vt:lpstr>
      <vt:lpstr>PowerPoint Presentation</vt:lpstr>
      <vt:lpstr>Programme 1: APP 2018/19 to 2020/21 [1]</vt:lpstr>
      <vt:lpstr>Programme 1: APP 2018/19 to 2020/21  [2]</vt:lpstr>
      <vt:lpstr>Programme 1: APP 2018/19 to 2020/21  [3]</vt:lpstr>
      <vt:lpstr>Programme 1: APP 2018/19 to 2020/21 [4]</vt:lpstr>
      <vt:lpstr>Programme 1: APP 2018/19 to 2020/21  [5]</vt:lpstr>
      <vt:lpstr>   </vt:lpstr>
      <vt:lpstr>PowerPoint Presentation</vt:lpstr>
      <vt:lpstr>PowerPoint Presentation</vt:lpstr>
      <vt:lpstr>PowerPoint Presentation</vt:lpstr>
      <vt:lpstr>PowerPoint Presentation</vt:lpstr>
      <vt:lpstr>Programme 2: APP 2018/19 to 2020/21 [1]</vt:lpstr>
      <vt:lpstr>Programme 2: APP 2018/19 to 2020/21 [2]</vt:lpstr>
      <vt:lpstr>   </vt:lpstr>
      <vt:lpstr>Programme 3 : Situational analysis </vt:lpstr>
      <vt:lpstr>Programme 3: APP 2018/19 to 2020/21 [1]</vt:lpstr>
      <vt:lpstr>Programme 3: APP 2018/19 to 2020/21 [2]</vt:lpstr>
      <vt:lpstr>PowerPoint Presentation</vt:lpstr>
      <vt:lpstr>Programme 3: APP 2018/19 to 2020/21[3]</vt:lpstr>
      <vt:lpstr>Programme 3: APP 2018/19 to 2020/21 [4]</vt:lpstr>
      <vt:lpstr>   </vt:lpstr>
      <vt:lpstr>Programme 4: Situational analysis </vt:lpstr>
      <vt:lpstr>Programme 4: APP 2018/19 to 2020/21 [1] </vt:lpstr>
      <vt:lpstr> Programme 4: APP 2018/19 to 2020/21 [1]</vt:lpstr>
      <vt:lpstr>Programme 4: 2018/19 to 2019/20  [3]</vt:lpstr>
      <vt:lpstr>PowerPoint Presentation</vt:lpstr>
      <vt:lpstr>PowerPoint Presentation</vt:lpstr>
      <vt:lpstr>2018/19 to 2020/21 MTEF allocations</vt:lpstr>
      <vt:lpstr>2018/19 MTEF Allocations</vt:lpstr>
      <vt:lpstr>PowerPoint Presentation</vt:lpstr>
    </vt:vector>
  </TitlesOfParts>
  <Company>GCIS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administrator</dc:creator>
  <cp:lastModifiedBy>Pari Pillay</cp:lastModifiedBy>
  <cp:revision>1218</cp:revision>
  <cp:lastPrinted>2018-04-10T11:21:41Z</cp:lastPrinted>
  <dcterms:created xsi:type="dcterms:W3CDTF">2013-08-14T15:53:00Z</dcterms:created>
  <dcterms:modified xsi:type="dcterms:W3CDTF">2018-04-10T12:49:34Z</dcterms:modified>
</cp:coreProperties>
</file>