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4" r:id="rId9"/>
    <p:sldId id="279" r:id="rId10"/>
    <p:sldId id="265" r:id="rId11"/>
    <p:sldId id="266" r:id="rId12"/>
    <p:sldId id="267" r:id="rId13"/>
    <p:sldId id="268" r:id="rId14"/>
    <p:sldId id="269" r:id="rId15"/>
    <p:sldId id="280" r:id="rId16"/>
    <p:sldId id="271" r:id="rId17"/>
    <p:sldId id="272" r:id="rId18"/>
    <p:sldId id="273" r:id="rId19"/>
    <p:sldId id="281" r:id="rId20"/>
    <p:sldId id="274" r:id="rId21"/>
    <p:sldId id="282" r:id="rId22"/>
    <p:sldId id="283" r:id="rId23"/>
    <p:sldId id="278"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9" d="100"/>
          <a:sy n="79" d="100"/>
        </p:scale>
        <p:origin x="120" y="6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Sheet1!$F$6</c:f>
              <c:strCache>
                <c:ptCount val="1"/>
                <c:pt idx="0">
                  <c:v>2017/18</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50000"/>
                        </a:schemeClr>
                      </a:solidFill>
                      <a:round/>
                    </a:ln>
                    <a:effectLst/>
                  </c:spPr>
                </c15:leaderLines>
              </c:ext>
            </c:extLst>
          </c:dLbls>
          <c:cat>
            <c:strRef>
              <c:f>Sheet1!$E$7:$E$11</c:f>
              <c:strCache>
                <c:ptCount val="5"/>
                <c:pt idx="0">
                  <c:v>Ministry </c:v>
                </c:pt>
                <c:pt idx="1">
                  <c:v>Departmnetal Management </c:v>
                </c:pt>
                <c:pt idx="2">
                  <c:v>Internal Audit</c:v>
                </c:pt>
                <c:pt idx="3">
                  <c:v>Corporate Services </c:v>
                </c:pt>
                <c:pt idx="4">
                  <c:v>Financial Management</c:v>
                </c:pt>
              </c:strCache>
            </c:strRef>
          </c:cat>
          <c:val>
            <c:numRef>
              <c:f>Sheet1!$F$7:$F$11</c:f>
              <c:numCache>
                <c:formatCode>#,##0</c:formatCode>
                <c:ptCount val="5"/>
                <c:pt idx="0">
                  <c:v>10375</c:v>
                </c:pt>
                <c:pt idx="1">
                  <c:v>34008</c:v>
                </c:pt>
                <c:pt idx="2" formatCode="General">
                  <c:v>967</c:v>
                </c:pt>
                <c:pt idx="3">
                  <c:v>11986</c:v>
                </c:pt>
                <c:pt idx="4">
                  <c:v>10049</c:v>
                </c:pt>
              </c:numCache>
            </c:numRef>
          </c:val>
          <c:extLst>
            <c:ext xmlns:c16="http://schemas.microsoft.com/office/drawing/2014/chart" uri="{C3380CC4-5D6E-409C-BE32-E72D297353CC}">
              <c16:uniqueId val="{00000000-B9E1-4C9E-A30F-62FE90DD15D4}"/>
            </c:ext>
          </c:extLst>
        </c:ser>
        <c:ser>
          <c:idx val="1"/>
          <c:order val="1"/>
          <c:tx>
            <c:strRef>
              <c:f>Sheet1!$G$6</c:f>
              <c:strCache>
                <c:ptCount val="1"/>
                <c:pt idx="0">
                  <c:v>2018/19</c:v>
                </c:pt>
              </c:strCache>
            </c:strRef>
          </c:tx>
          <c:spPr>
            <a:solidFill>
              <a:schemeClr val="accent2">
                <a:alpha val="88000"/>
              </a:schemeClr>
            </a:solidFill>
            <a:ln>
              <a:solidFill>
                <a:schemeClr val="accent2">
                  <a:lumMod val="50000"/>
                </a:schemeClr>
              </a:solidFill>
            </a:ln>
            <a:effectLst/>
            <a:scene3d>
              <a:camera prst="orthographicFront"/>
              <a:lightRig rig="threePt" dir="t"/>
            </a:scene3d>
            <a:sp3d prstMaterial="flat">
              <a:contourClr>
                <a:schemeClr val="accent2">
                  <a:lumMod val="50000"/>
                </a:schemeClr>
              </a:contourClr>
            </a:sp3d>
          </c:spPr>
          <c:invertIfNegative val="0"/>
          <c:dLbls>
            <c:dLbl>
              <c:idx val="4"/>
              <c:spPr>
                <a:solidFill>
                  <a:schemeClr val="accent2">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no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ext>
                <c:ext xmlns:c16="http://schemas.microsoft.com/office/drawing/2014/chart" uri="{C3380CC4-5D6E-409C-BE32-E72D297353CC}">
                  <c16:uniqueId val="{00000001-B9E1-4C9E-A30F-62FE90DD15D4}"/>
                </c:ext>
              </c:extLst>
            </c:dLbl>
            <c:spPr>
              <a:solidFill>
                <a:schemeClr val="accent2">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50000"/>
                        </a:schemeClr>
                      </a:solidFill>
                      <a:round/>
                    </a:ln>
                    <a:effectLst/>
                  </c:spPr>
                </c15:leaderLines>
              </c:ext>
            </c:extLst>
          </c:dLbls>
          <c:cat>
            <c:strRef>
              <c:f>Sheet1!$E$7:$E$11</c:f>
              <c:strCache>
                <c:ptCount val="5"/>
                <c:pt idx="0">
                  <c:v>Ministry </c:v>
                </c:pt>
                <c:pt idx="1">
                  <c:v>Departmnetal Management </c:v>
                </c:pt>
                <c:pt idx="2">
                  <c:v>Internal Audit</c:v>
                </c:pt>
                <c:pt idx="3">
                  <c:v>Corporate Services </c:v>
                </c:pt>
                <c:pt idx="4">
                  <c:v>Financial Management</c:v>
                </c:pt>
              </c:strCache>
            </c:strRef>
          </c:cat>
          <c:val>
            <c:numRef>
              <c:f>Sheet1!$G$7:$G$11</c:f>
              <c:numCache>
                <c:formatCode>#,##0</c:formatCode>
                <c:ptCount val="5"/>
                <c:pt idx="0">
                  <c:v>10017</c:v>
                </c:pt>
                <c:pt idx="1">
                  <c:v>28370</c:v>
                </c:pt>
                <c:pt idx="2" formatCode="General">
                  <c:v>832</c:v>
                </c:pt>
                <c:pt idx="3">
                  <c:v>15682</c:v>
                </c:pt>
                <c:pt idx="4">
                  <c:v>10892</c:v>
                </c:pt>
              </c:numCache>
            </c:numRef>
          </c:val>
          <c:extLst>
            <c:ext xmlns:c16="http://schemas.microsoft.com/office/drawing/2014/chart" uri="{C3380CC4-5D6E-409C-BE32-E72D297353CC}">
              <c16:uniqueId val="{00000002-B9E1-4C9E-A30F-62FE90DD15D4}"/>
            </c:ext>
          </c:extLst>
        </c:ser>
        <c:ser>
          <c:idx val="2"/>
          <c:order val="2"/>
          <c:tx>
            <c:strRef>
              <c:f>Sheet1!$H$6</c:f>
              <c:strCache>
                <c:ptCount val="1"/>
                <c:pt idx="0">
                  <c:v>2019/20</c:v>
                </c:pt>
              </c:strCache>
            </c:strRef>
          </c:tx>
          <c:spPr>
            <a:solidFill>
              <a:schemeClr val="accent3">
                <a:alpha val="88000"/>
              </a:schemeClr>
            </a:solidFill>
            <a:ln>
              <a:solidFill>
                <a:schemeClr val="accent3">
                  <a:lumMod val="50000"/>
                </a:schemeClr>
              </a:solidFill>
            </a:ln>
            <a:effectLst/>
            <a:scene3d>
              <a:camera prst="orthographicFront"/>
              <a:lightRig rig="threePt" dir="t"/>
            </a:scene3d>
            <a:sp3d prstMaterial="flat">
              <a:contourClr>
                <a:schemeClr val="accent3">
                  <a:lumMod val="50000"/>
                </a:schemeClr>
              </a:contourClr>
            </a:sp3d>
          </c:spPr>
          <c:invertIfNegative val="0"/>
          <c:dLbls>
            <c:dLbl>
              <c:idx val="0"/>
              <c:layout>
                <c:manualLayout>
                  <c:x val="6.3918184723553558E-3"/>
                  <c:y val="-7.4515648286140089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B9E1-4C9E-A30F-62FE90DD15D4}"/>
                </c:ext>
              </c:extLst>
            </c:dLbl>
            <c:dLbl>
              <c:idx val="1"/>
              <c:layout>
                <c:manualLayout>
                  <c:x val="1.3347200759634387E-2"/>
                  <c:y val="-1.392505993258078E-2"/>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B9E1-4C9E-A30F-62FE90DD15D4}"/>
                </c:ext>
              </c:extLst>
            </c:dLbl>
            <c:dLbl>
              <c:idx val="4"/>
              <c:layout>
                <c:manualLayout>
                  <c:x val="1.5979546180888461E-2"/>
                  <c:y val="-2.4838549428713363E-3"/>
                </c:manualLayout>
              </c:layou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B9E1-4C9E-A30F-62FE90DD15D4}"/>
                </c:ext>
              </c:extLst>
            </c:dLbl>
            <c:spPr>
              <a:solidFill>
                <a:schemeClr val="accent3">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50000"/>
                        </a:schemeClr>
                      </a:solidFill>
                      <a:round/>
                    </a:ln>
                    <a:effectLst/>
                  </c:spPr>
                </c15:leaderLines>
              </c:ext>
            </c:extLst>
          </c:dLbls>
          <c:cat>
            <c:strRef>
              <c:f>Sheet1!$E$7:$E$11</c:f>
              <c:strCache>
                <c:ptCount val="5"/>
                <c:pt idx="0">
                  <c:v>Ministry </c:v>
                </c:pt>
                <c:pt idx="1">
                  <c:v>Departmnetal Management </c:v>
                </c:pt>
                <c:pt idx="2">
                  <c:v>Internal Audit</c:v>
                </c:pt>
                <c:pt idx="3">
                  <c:v>Corporate Services </c:v>
                </c:pt>
                <c:pt idx="4">
                  <c:v>Financial Management</c:v>
                </c:pt>
              </c:strCache>
            </c:strRef>
          </c:cat>
          <c:val>
            <c:numRef>
              <c:f>Sheet1!$H$7:$H$11</c:f>
              <c:numCache>
                <c:formatCode>#,##0</c:formatCode>
                <c:ptCount val="5"/>
                <c:pt idx="0">
                  <c:v>10700</c:v>
                </c:pt>
                <c:pt idx="1">
                  <c:v>28282</c:v>
                </c:pt>
                <c:pt idx="2">
                  <c:v>2445</c:v>
                </c:pt>
                <c:pt idx="3">
                  <c:v>17233</c:v>
                </c:pt>
                <c:pt idx="4">
                  <c:v>13686</c:v>
                </c:pt>
              </c:numCache>
            </c:numRef>
          </c:val>
          <c:extLst>
            <c:ext xmlns:c16="http://schemas.microsoft.com/office/drawing/2014/chart" uri="{C3380CC4-5D6E-409C-BE32-E72D297353CC}">
              <c16:uniqueId val="{00000005-B9E1-4C9E-A30F-62FE90DD15D4}"/>
            </c:ext>
          </c:extLst>
        </c:ser>
        <c:dLbls>
          <c:showLegendKey val="0"/>
          <c:showVal val="1"/>
          <c:showCatName val="0"/>
          <c:showSerName val="0"/>
          <c:showPercent val="0"/>
          <c:showBubbleSize val="0"/>
        </c:dLbls>
        <c:gapWidth val="84"/>
        <c:gapDepth val="53"/>
        <c:shape val="box"/>
        <c:axId val="316972367"/>
        <c:axId val="316980687"/>
        <c:axId val="0"/>
      </c:bar3DChart>
      <c:catAx>
        <c:axId val="316972367"/>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316980687"/>
        <c:crosses val="autoZero"/>
        <c:auto val="1"/>
        <c:lblAlgn val="ctr"/>
        <c:lblOffset val="100"/>
        <c:noMultiLvlLbl val="0"/>
      </c:catAx>
      <c:valAx>
        <c:axId val="316980687"/>
        <c:scaling>
          <c:orientation val="minMax"/>
        </c:scaling>
        <c:delete val="1"/>
        <c:axPos val="l"/>
        <c:numFmt formatCode="#,##0" sourceLinked="1"/>
        <c:majorTickMark val="out"/>
        <c:minorTickMark val="none"/>
        <c:tickLblPos val="nextTo"/>
        <c:crossAx val="316972367"/>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0"/>
      <c:rotY val="0"/>
      <c:depthPercent val="60"/>
      <c:rAngAx val="0"/>
      <c:perspective val="100"/>
    </c:view3D>
    <c:floor>
      <c:thickness val="0"/>
      <c:spPr>
        <a:solidFill>
          <a:schemeClr val="lt1">
            <a:lumMod val="95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Sheet2!$E$8</c:f>
              <c:strCache>
                <c:ptCount val="1"/>
                <c:pt idx="0">
                  <c:v>Broadacsting policy </c:v>
                </c:pt>
              </c:strCache>
            </c:strRef>
          </c:tx>
          <c:spPr>
            <a:solidFill>
              <a:schemeClr val="accent1">
                <a:alpha val="85000"/>
              </a:schemeClr>
            </a:solidFill>
            <a:ln w="9525" cap="flat" cmpd="sng" algn="ctr">
              <a:solidFill>
                <a:schemeClr val="accent1">
                  <a:lumMod val="75000"/>
                </a:schemeClr>
              </a:solidFill>
              <a:round/>
            </a:ln>
            <a:effectLst/>
            <a:sp3d contourW="9525">
              <a:contourClr>
                <a:schemeClr val="accent1">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Sheet2!$F$7:$I$7</c:f>
              <c:strCache>
                <c:ptCount val="3"/>
                <c:pt idx="0">
                  <c:v>2017/18</c:v>
                </c:pt>
                <c:pt idx="1">
                  <c:v>2018/19</c:v>
                </c:pt>
                <c:pt idx="2">
                  <c:v>2019/20</c:v>
                </c:pt>
              </c:strCache>
            </c:strRef>
          </c:cat>
          <c:val>
            <c:numRef>
              <c:f>Sheet2!$F$8:$I$8</c:f>
              <c:numCache>
                <c:formatCode>General</c:formatCode>
                <c:ptCount val="4"/>
                <c:pt idx="0">
                  <c:v>5517</c:v>
                </c:pt>
                <c:pt idx="1">
                  <c:v>8784</c:v>
                </c:pt>
                <c:pt idx="2" formatCode="#,##0">
                  <c:v>11784</c:v>
                </c:pt>
              </c:numCache>
            </c:numRef>
          </c:val>
          <c:extLst>
            <c:ext xmlns:c16="http://schemas.microsoft.com/office/drawing/2014/chart" uri="{C3380CC4-5D6E-409C-BE32-E72D297353CC}">
              <c16:uniqueId val="{00000000-DA7D-42A1-97E3-036BDBA79E76}"/>
            </c:ext>
          </c:extLst>
        </c:ser>
        <c:ser>
          <c:idx val="1"/>
          <c:order val="1"/>
          <c:tx>
            <c:strRef>
              <c:f>Sheet2!$E$9</c:f>
              <c:strCache>
                <c:ptCount val="1"/>
                <c:pt idx="0">
                  <c:v>Media Policy </c:v>
                </c:pt>
              </c:strCache>
            </c:strRef>
          </c:tx>
          <c:spPr>
            <a:solidFill>
              <a:schemeClr val="accent2">
                <a:alpha val="85000"/>
              </a:schemeClr>
            </a:solidFill>
            <a:ln w="9525" cap="flat" cmpd="sng" algn="ctr">
              <a:solidFill>
                <a:schemeClr val="accent2">
                  <a:lumMod val="75000"/>
                </a:schemeClr>
              </a:solidFill>
              <a:round/>
            </a:ln>
            <a:effectLst/>
            <a:sp3d contourW="9525">
              <a:contourClr>
                <a:schemeClr val="accent2">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Sheet2!$F$7:$I$7</c:f>
              <c:strCache>
                <c:ptCount val="3"/>
                <c:pt idx="0">
                  <c:v>2017/18</c:v>
                </c:pt>
                <c:pt idx="1">
                  <c:v>2018/19</c:v>
                </c:pt>
                <c:pt idx="2">
                  <c:v>2019/20</c:v>
                </c:pt>
              </c:strCache>
            </c:strRef>
          </c:cat>
          <c:val>
            <c:numRef>
              <c:f>Sheet2!$F$9:$I$9</c:f>
              <c:numCache>
                <c:formatCode>General</c:formatCode>
                <c:ptCount val="4"/>
                <c:pt idx="0">
                  <c:v>158</c:v>
                </c:pt>
              </c:numCache>
            </c:numRef>
          </c:val>
          <c:extLst>
            <c:ext xmlns:c16="http://schemas.microsoft.com/office/drawing/2014/chart" uri="{C3380CC4-5D6E-409C-BE32-E72D297353CC}">
              <c16:uniqueId val="{00000001-DA7D-42A1-97E3-036BDBA79E76}"/>
            </c:ext>
          </c:extLst>
        </c:ser>
        <c:ser>
          <c:idx val="2"/>
          <c:order val="2"/>
          <c:tx>
            <c:strRef>
              <c:f>Sheet2!$E$10</c:f>
              <c:strCache>
                <c:ptCount val="1"/>
                <c:pt idx="0">
                  <c:v>Technology and Engineering Services </c:v>
                </c:pt>
              </c:strCache>
            </c:strRef>
          </c:tx>
          <c:spPr>
            <a:solidFill>
              <a:schemeClr val="accent3">
                <a:alpha val="85000"/>
              </a:schemeClr>
            </a:solidFill>
            <a:ln w="9525" cap="flat" cmpd="sng" algn="ctr">
              <a:solidFill>
                <a:schemeClr val="accent3">
                  <a:lumMod val="75000"/>
                </a:schemeClr>
              </a:solidFill>
              <a:round/>
            </a:ln>
            <a:effectLst/>
            <a:sp3d contourW="9525">
              <a:contourClr>
                <a:schemeClr val="accent3">
                  <a:lumMod val="75000"/>
                </a:schemeClr>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Sheet2!$F$7:$I$7</c:f>
              <c:strCache>
                <c:ptCount val="3"/>
                <c:pt idx="0">
                  <c:v>2017/18</c:v>
                </c:pt>
                <c:pt idx="1">
                  <c:v>2018/19</c:v>
                </c:pt>
                <c:pt idx="2">
                  <c:v>2019/20</c:v>
                </c:pt>
              </c:strCache>
            </c:strRef>
          </c:cat>
          <c:val>
            <c:numRef>
              <c:f>Sheet2!$F$10:$I$10</c:f>
              <c:numCache>
                <c:formatCode>#,##0</c:formatCode>
                <c:ptCount val="4"/>
                <c:pt idx="0">
                  <c:v>1382</c:v>
                </c:pt>
                <c:pt idx="1">
                  <c:v>2712</c:v>
                </c:pt>
                <c:pt idx="2">
                  <c:v>1750</c:v>
                </c:pt>
              </c:numCache>
            </c:numRef>
          </c:val>
          <c:extLst>
            <c:ext xmlns:c16="http://schemas.microsoft.com/office/drawing/2014/chart" uri="{C3380CC4-5D6E-409C-BE32-E72D297353CC}">
              <c16:uniqueId val="{00000002-DA7D-42A1-97E3-036BDBA79E76}"/>
            </c:ext>
          </c:extLst>
        </c:ser>
        <c:dLbls>
          <c:showLegendKey val="0"/>
          <c:showVal val="1"/>
          <c:showCatName val="0"/>
          <c:showSerName val="0"/>
          <c:showPercent val="0"/>
          <c:showBubbleSize val="0"/>
        </c:dLbls>
        <c:gapWidth val="65"/>
        <c:shape val="box"/>
        <c:axId val="395526191"/>
        <c:axId val="395532431"/>
        <c:axId val="0"/>
      </c:bar3DChart>
      <c:catAx>
        <c:axId val="395526191"/>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395532431"/>
        <c:crosses val="autoZero"/>
        <c:auto val="1"/>
        <c:lblAlgn val="ctr"/>
        <c:lblOffset val="100"/>
        <c:noMultiLvlLbl val="0"/>
      </c:catAx>
      <c:valAx>
        <c:axId val="395532431"/>
        <c:scaling>
          <c:orientation val="minMax"/>
        </c:scaling>
        <c:delete val="0"/>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395526191"/>
        <c:crosses val="autoZero"/>
        <c:crossBetween val="between"/>
      </c:valAx>
      <c:spPr>
        <a:noFill/>
        <a:ln>
          <a:noFill/>
        </a:ln>
        <a:effectLst/>
      </c:spPr>
    </c:plotArea>
    <c:legend>
      <c:legendPos val="b"/>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Sheet3!$F$5</c:f>
              <c:strCache>
                <c:ptCount val="1"/>
                <c:pt idx="0">
                  <c:v>2017/18</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50000"/>
                        </a:schemeClr>
                      </a:solidFill>
                      <a:round/>
                    </a:ln>
                    <a:effectLst/>
                  </c:spPr>
                </c15:leaderLines>
              </c:ext>
            </c:extLst>
          </c:dLbls>
          <c:cat>
            <c:strRef>
              <c:f>Sheet3!$E$6:$E$9</c:f>
              <c:strCache>
                <c:ptCount val="4"/>
                <c:pt idx="0">
                  <c:v>Enterprise Development </c:v>
                </c:pt>
                <c:pt idx="1">
                  <c:v>Broadcasting Digital Migration </c:v>
                </c:pt>
                <c:pt idx="2">
                  <c:v>Industry Research and Analysis</c:v>
                </c:pt>
                <c:pt idx="3">
                  <c:v>Intergivernmental Relations and Stakeholder Management  </c:v>
                </c:pt>
              </c:strCache>
            </c:strRef>
          </c:cat>
          <c:val>
            <c:numRef>
              <c:f>Sheet3!$F$6:$F$9</c:f>
              <c:numCache>
                <c:formatCode>#,##0</c:formatCode>
                <c:ptCount val="4"/>
                <c:pt idx="0" formatCode="General">
                  <c:v>2754</c:v>
                </c:pt>
                <c:pt idx="1">
                  <c:v>20540</c:v>
                </c:pt>
                <c:pt idx="2">
                  <c:v>2922</c:v>
                </c:pt>
                <c:pt idx="3" formatCode="General">
                  <c:v>1940</c:v>
                </c:pt>
              </c:numCache>
            </c:numRef>
          </c:val>
          <c:extLst>
            <c:ext xmlns:c16="http://schemas.microsoft.com/office/drawing/2014/chart" uri="{C3380CC4-5D6E-409C-BE32-E72D297353CC}">
              <c16:uniqueId val="{00000000-0255-4E90-9F46-991B30A4BBBB}"/>
            </c:ext>
          </c:extLst>
        </c:ser>
        <c:ser>
          <c:idx val="1"/>
          <c:order val="1"/>
          <c:tx>
            <c:strRef>
              <c:f>Sheet3!$G$5</c:f>
              <c:strCache>
                <c:ptCount val="1"/>
                <c:pt idx="0">
                  <c:v>2018/19</c:v>
                </c:pt>
              </c:strCache>
            </c:strRef>
          </c:tx>
          <c:spPr>
            <a:solidFill>
              <a:schemeClr val="accent2">
                <a:alpha val="88000"/>
              </a:schemeClr>
            </a:solidFill>
            <a:ln>
              <a:solidFill>
                <a:schemeClr val="accent2">
                  <a:lumMod val="50000"/>
                </a:schemeClr>
              </a:solidFill>
            </a:ln>
            <a:effectLst/>
            <a:scene3d>
              <a:camera prst="orthographicFront"/>
              <a:lightRig rig="threePt" dir="t"/>
            </a:scene3d>
            <a:sp3d prstMaterial="flat">
              <a:contourClr>
                <a:schemeClr val="accent2">
                  <a:lumMod val="50000"/>
                </a:schemeClr>
              </a:contourClr>
            </a:sp3d>
          </c:spPr>
          <c:invertIfNegative val="0"/>
          <c:dLbls>
            <c:spPr>
              <a:solidFill>
                <a:schemeClr val="accent2">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50000"/>
                        </a:schemeClr>
                      </a:solidFill>
                      <a:round/>
                    </a:ln>
                    <a:effectLst/>
                  </c:spPr>
                </c15:leaderLines>
              </c:ext>
            </c:extLst>
          </c:dLbls>
          <c:cat>
            <c:strRef>
              <c:f>Sheet3!$E$6:$E$9</c:f>
              <c:strCache>
                <c:ptCount val="4"/>
                <c:pt idx="0">
                  <c:v>Enterprise Development </c:v>
                </c:pt>
                <c:pt idx="1">
                  <c:v>Broadcasting Digital Migration </c:v>
                </c:pt>
                <c:pt idx="2">
                  <c:v>Industry Research and Analysis</c:v>
                </c:pt>
                <c:pt idx="3">
                  <c:v>Intergivernmental Relations and Stakeholder Management  </c:v>
                </c:pt>
              </c:strCache>
            </c:strRef>
          </c:cat>
          <c:val>
            <c:numRef>
              <c:f>Sheet3!$G$6:$G$9</c:f>
              <c:numCache>
                <c:formatCode>#,##0</c:formatCode>
                <c:ptCount val="4"/>
                <c:pt idx="1">
                  <c:v>48062</c:v>
                </c:pt>
                <c:pt idx="2">
                  <c:v>3289</c:v>
                </c:pt>
                <c:pt idx="3">
                  <c:v>2321</c:v>
                </c:pt>
              </c:numCache>
            </c:numRef>
          </c:val>
          <c:extLst>
            <c:ext xmlns:c16="http://schemas.microsoft.com/office/drawing/2014/chart" uri="{C3380CC4-5D6E-409C-BE32-E72D297353CC}">
              <c16:uniqueId val="{00000001-0255-4E90-9F46-991B30A4BBBB}"/>
            </c:ext>
          </c:extLst>
        </c:ser>
        <c:ser>
          <c:idx val="2"/>
          <c:order val="2"/>
          <c:tx>
            <c:strRef>
              <c:f>Sheet3!$H$5</c:f>
              <c:strCache>
                <c:ptCount val="1"/>
                <c:pt idx="0">
                  <c:v>2019/20</c:v>
                </c:pt>
              </c:strCache>
            </c:strRef>
          </c:tx>
          <c:spPr>
            <a:solidFill>
              <a:schemeClr val="accent3">
                <a:alpha val="88000"/>
              </a:schemeClr>
            </a:solidFill>
            <a:ln>
              <a:solidFill>
                <a:schemeClr val="accent3">
                  <a:lumMod val="50000"/>
                </a:schemeClr>
              </a:solidFill>
            </a:ln>
            <a:effectLst/>
            <a:scene3d>
              <a:camera prst="orthographicFront"/>
              <a:lightRig rig="threePt" dir="t"/>
            </a:scene3d>
            <a:sp3d prstMaterial="flat">
              <a:contourClr>
                <a:schemeClr val="accent3">
                  <a:lumMod val="50000"/>
                </a:schemeClr>
              </a:contourClr>
            </a:sp3d>
          </c:spPr>
          <c:invertIfNegative val="0"/>
          <c:dLbls>
            <c:spPr>
              <a:solidFill>
                <a:schemeClr val="accent3">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50000"/>
                        </a:schemeClr>
                      </a:solidFill>
                      <a:round/>
                    </a:ln>
                    <a:effectLst/>
                  </c:spPr>
                </c15:leaderLines>
              </c:ext>
            </c:extLst>
          </c:dLbls>
          <c:cat>
            <c:strRef>
              <c:f>Sheet3!$E$6:$E$9</c:f>
              <c:strCache>
                <c:ptCount val="4"/>
                <c:pt idx="0">
                  <c:v>Enterprise Development </c:v>
                </c:pt>
                <c:pt idx="1">
                  <c:v>Broadcasting Digital Migration </c:v>
                </c:pt>
                <c:pt idx="2">
                  <c:v>Industry Research and Analysis</c:v>
                </c:pt>
                <c:pt idx="3">
                  <c:v>Intergivernmental Relations and Stakeholder Management  </c:v>
                </c:pt>
              </c:strCache>
            </c:strRef>
          </c:cat>
          <c:val>
            <c:numRef>
              <c:f>Sheet3!$H$6:$H$9</c:f>
              <c:numCache>
                <c:formatCode>#,##0</c:formatCode>
                <c:ptCount val="4"/>
                <c:pt idx="1">
                  <c:v>47196</c:v>
                </c:pt>
                <c:pt idx="2">
                  <c:v>3530</c:v>
                </c:pt>
                <c:pt idx="3">
                  <c:v>2321</c:v>
                </c:pt>
              </c:numCache>
            </c:numRef>
          </c:val>
          <c:extLst>
            <c:ext xmlns:c16="http://schemas.microsoft.com/office/drawing/2014/chart" uri="{C3380CC4-5D6E-409C-BE32-E72D297353CC}">
              <c16:uniqueId val="{00000002-0255-4E90-9F46-991B30A4BBBB}"/>
            </c:ext>
          </c:extLst>
        </c:ser>
        <c:dLbls>
          <c:showLegendKey val="0"/>
          <c:showVal val="1"/>
          <c:showCatName val="0"/>
          <c:showSerName val="0"/>
          <c:showPercent val="0"/>
          <c:showBubbleSize val="0"/>
        </c:dLbls>
        <c:gapWidth val="84"/>
        <c:gapDepth val="53"/>
        <c:shape val="box"/>
        <c:axId val="341110815"/>
        <c:axId val="341111231"/>
        <c:axId val="0"/>
      </c:bar3DChart>
      <c:catAx>
        <c:axId val="341110815"/>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341111231"/>
        <c:crosses val="autoZero"/>
        <c:auto val="1"/>
        <c:lblAlgn val="ctr"/>
        <c:lblOffset val="100"/>
        <c:noMultiLvlLbl val="0"/>
      </c:catAx>
      <c:valAx>
        <c:axId val="341111231"/>
        <c:scaling>
          <c:orientation val="minMax"/>
        </c:scaling>
        <c:delete val="1"/>
        <c:axPos val="l"/>
        <c:numFmt formatCode="General" sourceLinked="1"/>
        <c:majorTickMark val="out"/>
        <c:minorTickMark val="none"/>
        <c:tickLblPos val="nextTo"/>
        <c:crossAx val="341110815"/>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2017/18</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50000"/>
                        </a:schemeClr>
                      </a:solidFill>
                      <a:round/>
                    </a:ln>
                    <a:effectLst/>
                  </c:spPr>
                </c15:leaderLines>
              </c:ext>
            </c:extLst>
          </c:dLbls>
          <c:cat>
            <c:strRef>
              <c:f>Sheet1!$A$2:$A$6</c:f>
              <c:strCache>
                <c:ptCount val="5"/>
                <c:pt idx="0">
                  <c:v>Programme Management for Entity Oversight </c:v>
                </c:pt>
                <c:pt idx="1">
                  <c:v>Broadcasting and Community Media </c:v>
                </c:pt>
                <c:pt idx="2">
                  <c:v>Communication and Branding </c:v>
                </c:pt>
                <c:pt idx="3">
                  <c:v>Regulatory Institutions</c:v>
                </c:pt>
                <c:pt idx="4">
                  <c:v>Strategy and Policy Alignment </c:v>
                </c:pt>
              </c:strCache>
            </c:strRef>
          </c:cat>
          <c:val>
            <c:numRef>
              <c:f>Sheet1!$B$2:$B$6</c:f>
              <c:numCache>
                <c:formatCode>General</c:formatCode>
                <c:ptCount val="5"/>
                <c:pt idx="0">
                  <c:v>1500</c:v>
                </c:pt>
                <c:pt idx="1">
                  <c:v>205121</c:v>
                </c:pt>
                <c:pt idx="2">
                  <c:v>595750</c:v>
                </c:pt>
                <c:pt idx="3">
                  <c:v>523489</c:v>
                </c:pt>
              </c:numCache>
            </c:numRef>
          </c:val>
          <c:extLst>
            <c:ext xmlns:c16="http://schemas.microsoft.com/office/drawing/2014/chart" uri="{C3380CC4-5D6E-409C-BE32-E72D297353CC}">
              <c16:uniqueId val="{00000000-603A-48AA-BA4C-E7DEAAA1FDBA}"/>
            </c:ext>
          </c:extLst>
        </c:ser>
        <c:ser>
          <c:idx val="1"/>
          <c:order val="1"/>
          <c:tx>
            <c:strRef>
              <c:f>Sheet1!$C$1</c:f>
              <c:strCache>
                <c:ptCount val="1"/>
                <c:pt idx="0">
                  <c:v>2018/19</c:v>
                </c:pt>
              </c:strCache>
            </c:strRef>
          </c:tx>
          <c:spPr>
            <a:solidFill>
              <a:schemeClr val="accent2">
                <a:alpha val="88000"/>
              </a:schemeClr>
            </a:solidFill>
            <a:ln>
              <a:solidFill>
                <a:schemeClr val="accent2">
                  <a:lumMod val="50000"/>
                </a:schemeClr>
              </a:solidFill>
            </a:ln>
            <a:effectLst/>
            <a:scene3d>
              <a:camera prst="orthographicFront"/>
              <a:lightRig rig="threePt" dir="t"/>
            </a:scene3d>
            <a:sp3d prstMaterial="flat">
              <a:contourClr>
                <a:schemeClr val="accent2">
                  <a:lumMod val="50000"/>
                </a:schemeClr>
              </a:contourClr>
            </a:sp3d>
          </c:spPr>
          <c:invertIfNegative val="0"/>
          <c:dLbls>
            <c:spPr>
              <a:solidFill>
                <a:schemeClr val="accent2">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50000"/>
                        </a:schemeClr>
                      </a:solidFill>
                      <a:round/>
                    </a:ln>
                    <a:effectLst/>
                  </c:spPr>
                </c15:leaderLines>
              </c:ext>
            </c:extLst>
          </c:dLbls>
          <c:cat>
            <c:strRef>
              <c:f>Sheet1!$A$2:$A$6</c:f>
              <c:strCache>
                <c:ptCount val="5"/>
                <c:pt idx="0">
                  <c:v>Programme Management for Entity Oversight </c:v>
                </c:pt>
                <c:pt idx="1">
                  <c:v>Broadcasting and Community Media </c:v>
                </c:pt>
                <c:pt idx="2">
                  <c:v>Communication and Branding </c:v>
                </c:pt>
                <c:pt idx="3">
                  <c:v>Regulatory Institutions</c:v>
                </c:pt>
                <c:pt idx="4">
                  <c:v>Strategy and Policy Alignment </c:v>
                </c:pt>
              </c:strCache>
            </c:strRef>
          </c:cat>
          <c:val>
            <c:numRef>
              <c:f>Sheet1!$C$2:$C$6</c:f>
              <c:numCache>
                <c:formatCode>General</c:formatCode>
                <c:ptCount val="5"/>
                <c:pt idx="0">
                  <c:v>1780</c:v>
                </c:pt>
                <c:pt idx="1">
                  <c:v>220674</c:v>
                </c:pt>
                <c:pt idx="2">
                  <c:v>637359</c:v>
                </c:pt>
                <c:pt idx="3">
                  <c:v>554372</c:v>
                </c:pt>
              </c:numCache>
            </c:numRef>
          </c:val>
          <c:extLst>
            <c:ext xmlns:c16="http://schemas.microsoft.com/office/drawing/2014/chart" uri="{C3380CC4-5D6E-409C-BE32-E72D297353CC}">
              <c16:uniqueId val="{00000001-603A-48AA-BA4C-E7DEAAA1FDBA}"/>
            </c:ext>
          </c:extLst>
        </c:ser>
        <c:ser>
          <c:idx val="2"/>
          <c:order val="2"/>
          <c:tx>
            <c:strRef>
              <c:f>Sheet1!$D$1</c:f>
              <c:strCache>
                <c:ptCount val="1"/>
                <c:pt idx="0">
                  <c:v>2019/20</c:v>
                </c:pt>
              </c:strCache>
            </c:strRef>
          </c:tx>
          <c:spPr>
            <a:solidFill>
              <a:schemeClr val="accent3">
                <a:alpha val="88000"/>
              </a:schemeClr>
            </a:solidFill>
            <a:ln>
              <a:solidFill>
                <a:schemeClr val="accent3">
                  <a:lumMod val="50000"/>
                </a:schemeClr>
              </a:solidFill>
            </a:ln>
            <a:effectLst/>
            <a:scene3d>
              <a:camera prst="orthographicFront"/>
              <a:lightRig rig="threePt" dir="t"/>
            </a:scene3d>
            <a:sp3d prstMaterial="flat">
              <a:contourClr>
                <a:schemeClr val="accent3">
                  <a:lumMod val="50000"/>
                </a:schemeClr>
              </a:contourClr>
            </a:sp3d>
          </c:spPr>
          <c:invertIfNegative val="0"/>
          <c:dLbls>
            <c:spPr>
              <a:solidFill>
                <a:schemeClr val="accent3">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lt1">
                          <a:lumMod val="50000"/>
                        </a:schemeClr>
                      </a:solidFill>
                      <a:round/>
                    </a:ln>
                    <a:effectLst/>
                  </c:spPr>
                </c15:leaderLines>
              </c:ext>
            </c:extLst>
          </c:dLbls>
          <c:cat>
            <c:strRef>
              <c:f>Sheet1!$A$2:$A$6</c:f>
              <c:strCache>
                <c:ptCount val="5"/>
                <c:pt idx="0">
                  <c:v>Programme Management for Entity Oversight </c:v>
                </c:pt>
                <c:pt idx="1">
                  <c:v>Broadcasting and Community Media </c:v>
                </c:pt>
                <c:pt idx="2">
                  <c:v>Communication and Branding </c:v>
                </c:pt>
                <c:pt idx="3">
                  <c:v>Regulatory Institutions</c:v>
                </c:pt>
                <c:pt idx="4">
                  <c:v>Strategy and Policy Alignment </c:v>
                </c:pt>
              </c:strCache>
            </c:strRef>
          </c:cat>
          <c:val>
            <c:numRef>
              <c:f>Sheet1!$D$2:$D$6</c:f>
              <c:numCache>
                <c:formatCode>General</c:formatCode>
                <c:ptCount val="5"/>
                <c:pt idx="0">
                  <c:v>1670</c:v>
                </c:pt>
                <c:pt idx="1">
                  <c:v>233762</c:v>
                </c:pt>
                <c:pt idx="2">
                  <c:v>678089</c:v>
                </c:pt>
                <c:pt idx="3">
                  <c:v>585447</c:v>
                </c:pt>
              </c:numCache>
            </c:numRef>
          </c:val>
          <c:extLst>
            <c:ext xmlns:c16="http://schemas.microsoft.com/office/drawing/2014/chart" uri="{C3380CC4-5D6E-409C-BE32-E72D297353CC}">
              <c16:uniqueId val="{00000002-603A-48AA-BA4C-E7DEAAA1FDBA}"/>
            </c:ext>
          </c:extLst>
        </c:ser>
        <c:dLbls>
          <c:showLegendKey val="0"/>
          <c:showVal val="1"/>
          <c:showCatName val="0"/>
          <c:showSerName val="0"/>
          <c:showPercent val="0"/>
          <c:showBubbleSize val="0"/>
        </c:dLbls>
        <c:gapWidth val="84"/>
        <c:gapDepth val="53"/>
        <c:shape val="box"/>
        <c:axId val="342995695"/>
        <c:axId val="342996943"/>
        <c:axId val="0"/>
      </c:bar3DChart>
      <c:catAx>
        <c:axId val="342995695"/>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crossAx val="342996943"/>
        <c:crosses val="autoZero"/>
        <c:auto val="1"/>
        <c:lblAlgn val="ctr"/>
        <c:lblOffset val="100"/>
        <c:noMultiLvlLbl val="0"/>
      </c:catAx>
      <c:valAx>
        <c:axId val="342996943"/>
        <c:scaling>
          <c:orientation val="minMax"/>
        </c:scaling>
        <c:delete val="1"/>
        <c:axPos val="l"/>
        <c:numFmt formatCode="General" sourceLinked="1"/>
        <c:majorTickMark val="out"/>
        <c:minorTickMark val="none"/>
        <c:tickLblPos val="nextTo"/>
        <c:crossAx val="342995695"/>
        <c:crosses val="autoZero"/>
        <c:crossBetween val="between"/>
      </c:valAx>
      <c:spPr>
        <a:noFill/>
        <a:ln>
          <a:noFill/>
        </a:ln>
        <a:effectLst/>
      </c:spPr>
    </c:plotArea>
    <c:legend>
      <c:legendPos val="t"/>
      <c:layout/>
      <c:overlay val="0"/>
      <c:spPr>
        <a:noFill/>
        <a:ln>
          <a:noFill/>
        </a:ln>
        <a:effectLst/>
      </c:spPr>
      <c:txPr>
        <a:bodyPr rot="0" spcFirstLastPara="1" vertOverflow="ellipsis" vert="horz" wrap="square" anchor="ctr" anchorCtr="1"/>
        <a:lstStyle/>
        <a:p>
          <a:pPr>
            <a:defRPr sz="900" b="0" i="0" u="none" strike="noStrike" kern="1200" baseline="0">
              <a:solidFill>
                <a:schemeClr val="lt1">
                  <a:lumMod val="75000"/>
                </a:schemeClr>
              </a:solidFill>
              <a:latin typeface="+mn-lt"/>
              <a:ea typeface="+mn-ea"/>
              <a:cs typeface="+mn-cs"/>
            </a:defRPr>
          </a:pPr>
          <a:endParaRPr lang="en-US"/>
        </a:p>
      </c:txPr>
    </c:legend>
    <c:plotVisOnly val="1"/>
    <c:dispBlanksAs val="gap"/>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n-US"/>
    </a:p>
  </c:txPr>
  <c:externalData r:id="rId4">
    <c:autoUpdate val="0"/>
  </c:externalData>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solidFill>
        <a:schemeClr val="phClr">
          <a:alpha val="85000"/>
        </a:schemeClr>
      </a:solidFill>
      <a:ln w="9525" cap="flat" cmpd="sng" algn="ctr">
        <a:solidFill>
          <a:schemeClr val="phClr">
            <a:lumMod val="75000"/>
          </a:schemeClr>
        </a:solidFill>
        <a:round/>
      </a:ln>
    </cs:spPr>
  </cs:dataPoint>
  <cs:dataPoint3D>
    <cs:lnRef idx="0">
      <cs:styleClr val="auto"/>
    </cs:lnRef>
    <cs:fillRef idx="0">
      <cs:styleClr val="auto"/>
    </cs:fillRef>
    <cs:effectRef idx="0">
      <cs:styleClr val="auto"/>
    </cs:effectRef>
    <cs:fontRef idx="minor">
      <a:schemeClr val="dk1"/>
    </cs:fontRef>
    <cs:spPr>
      <a:solidFill>
        <a:schemeClr val="phClr">
          <a:alpha val="85000"/>
        </a:schemeClr>
      </a:solidFill>
      <a:ln w="9525" cap="flat" cmpd="sng" algn="ctr">
        <a:solidFill>
          <a:schemeClr val="phClr">
            <a:lumMod val="75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spPr>
      <a:solidFill>
        <a:schemeClr val="lt1">
          <a:lumMod val="95000"/>
        </a:schemeClr>
      </a:solidFill>
      <a:sp3d/>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900"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00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18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tx1"/>
    </cs:fontRef>
    <cs:spPr>
      <a:sp3d/>
    </cs:spPr>
  </cs:wall>
</cs:chartStyle>
</file>

<file path=ppt/charts/style3.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900" kern="1200"/>
  </cs:axisTitle>
  <cs:categoryAxis>
    <cs:lnRef idx="0"/>
    <cs:fillRef idx="0"/>
    <cs:effectRef idx="0"/>
    <cs:fontRef idx="minor">
      <a:schemeClr val="lt1">
        <a:lumMod val="75000"/>
      </a:schemeClr>
    </cs:fontRef>
    <cs:defRPr sz="900"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00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900"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900"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900"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900"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18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900"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900" kern="1200"/>
  </cs:valueAxis>
  <cs:wall>
    <cs:lnRef idx="0"/>
    <cs:fillRef idx="0"/>
    <cs:effectRef idx="0"/>
    <cs:fontRef idx="minor">
      <a:schemeClr val="tx1"/>
    </cs:fontRef>
    <cs:spPr>
      <a:sp3d/>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ZA"/>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0224EBB6-8BCD-47CE-BC5F-314CCFE72DDB}" type="datetimeFigureOut">
              <a:rPr lang="en-ZA" smtClean="0"/>
              <a:t>2018/04/17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29E8CE5E-3B0A-41AC-8C25-F66BA7099AA6}" type="slidenum">
              <a:rPr lang="en-ZA" smtClean="0"/>
              <a:t>‹#›</a:t>
            </a:fld>
            <a:endParaRPr lang="en-ZA" dirty="0"/>
          </a:p>
        </p:txBody>
      </p:sp>
    </p:spTree>
    <p:extLst>
      <p:ext uri="{BB962C8B-B14F-4D97-AF65-F5344CB8AC3E}">
        <p14:creationId xmlns:p14="http://schemas.microsoft.com/office/powerpoint/2010/main" val="40737995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224EBB6-8BCD-47CE-BC5F-314CCFE72DDB}" type="datetimeFigureOut">
              <a:rPr lang="en-ZA" smtClean="0"/>
              <a:t>2018/04/17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29E8CE5E-3B0A-41AC-8C25-F66BA7099AA6}" type="slidenum">
              <a:rPr lang="en-ZA" smtClean="0"/>
              <a:t>‹#›</a:t>
            </a:fld>
            <a:endParaRPr lang="en-ZA" dirty="0"/>
          </a:p>
        </p:txBody>
      </p:sp>
    </p:spTree>
    <p:extLst>
      <p:ext uri="{BB962C8B-B14F-4D97-AF65-F5344CB8AC3E}">
        <p14:creationId xmlns:p14="http://schemas.microsoft.com/office/powerpoint/2010/main" val="46924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224EBB6-8BCD-47CE-BC5F-314CCFE72DDB}" type="datetimeFigureOut">
              <a:rPr lang="en-ZA" smtClean="0"/>
              <a:t>2018/04/17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29E8CE5E-3B0A-41AC-8C25-F66BA7099AA6}" type="slidenum">
              <a:rPr lang="en-ZA" smtClean="0"/>
              <a:t>‹#›</a:t>
            </a:fld>
            <a:endParaRPr lang="en-ZA" dirty="0"/>
          </a:p>
        </p:txBody>
      </p:sp>
    </p:spTree>
    <p:extLst>
      <p:ext uri="{BB962C8B-B14F-4D97-AF65-F5344CB8AC3E}">
        <p14:creationId xmlns:p14="http://schemas.microsoft.com/office/powerpoint/2010/main" val="3887444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0224EBB6-8BCD-47CE-BC5F-314CCFE72DDB}" type="datetimeFigureOut">
              <a:rPr lang="en-ZA" smtClean="0"/>
              <a:t>2018/04/17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29E8CE5E-3B0A-41AC-8C25-F66BA7099AA6}" type="slidenum">
              <a:rPr lang="en-ZA" smtClean="0"/>
              <a:t>‹#›</a:t>
            </a:fld>
            <a:endParaRPr lang="en-ZA" dirty="0"/>
          </a:p>
        </p:txBody>
      </p:sp>
    </p:spTree>
    <p:extLst>
      <p:ext uri="{BB962C8B-B14F-4D97-AF65-F5344CB8AC3E}">
        <p14:creationId xmlns:p14="http://schemas.microsoft.com/office/powerpoint/2010/main" val="147529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ZA"/>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24EBB6-8BCD-47CE-BC5F-314CCFE72DDB}" type="datetimeFigureOut">
              <a:rPr lang="en-ZA" smtClean="0"/>
              <a:t>2018/04/17</a:t>
            </a:fld>
            <a:endParaRPr lang="en-ZA" dirty="0"/>
          </a:p>
        </p:txBody>
      </p:sp>
      <p:sp>
        <p:nvSpPr>
          <p:cNvPr id="5" name="Footer Placeholder 4"/>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29E8CE5E-3B0A-41AC-8C25-F66BA7099AA6}" type="slidenum">
              <a:rPr lang="en-ZA" smtClean="0"/>
              <a:t>‹#›</a:t>
            </a:fld>
            <a:endParaRPr lang="en-ZA" dirty="0"/>
          </a:p>
        </p:txBody>
      </p:sp>
    </p:spTree>
    <p:extLst>
      <p:ext uri="{BB962C8B-B14F-4D97-AF65-F5344CB8AC3E}">
        <p14:creationId xmlns:p14="http://schemas.microsoft.com/office/powerpoint/2010/main" val="1695385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0224EBB6-8BCD-47CE-BC5F-314CCFE72DDB}" type="datetimeFigureOut">
              <a:rPr lang="en-ZA" smtClean="0"/>
              <a:t>2018/04/17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29E8CE5E-3B0A-41AC-8C25-F66BA7099AA6}" type="slidenum">
              <a:rPr lang="en-ZA" smtClean="0"/>
              <a:t>‹#›</a:t>
            </a:fld>
            <a:endParaRPr lang="en-ZA" dirty="0"/>
          </a:p>
        </p:txBody>
      </p:sp>
    </p:spTree>
    <p:extLst>
      <p:ext uri="{BB962C8B-B14F-4D97-AF65-F5344CB8AC3E}">
        <p14:creationId xmlns:p14="http://schemas.microsoft.com/office/powerpoint/2010/main" val="25144259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ZA"/>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0224EBB6-8BCD-47CE-BC5F-314CCFE72DDB}" type="datetimeFigureOut">
              <a:rPr lang="en-ZA" smtClean="0"/>
              <a:t>2018/04/17</a:t>
            </a:fld>
            <a:endParaRPr lang="en-ZA" dirty="0"/>
          </a:p>
        </p:txBody>
      </p:sp>
      <p:sp>
        <p:nvSpPr>
          <p:cNvPr id="8" name="Footer Placeholder 7"/>
          <p:cNvSpPr>
            <a:spLocks noGrp="1"/>
          </p:cNvSpPr>
          <p:nvPr>
            <p:ph type="ftr" sz="quarter" idx="11"/>
          </p:nvPr>
        </p:nvSpPr>
        <p:spPr/>
        <p:txBody>
          <a:bodyPr/>
          <a:lstStyle/>
          <a:p>
            <a:endParaRPr lang="en-ZA" dirty="0"/>
          </a:p>
        </p:txBody>
      </p:sp>
      <p:sp>
        <p:nvSpPr>
          <p:cNvPr id="9" name="Slide Number Placeholder 8"/>
          <p:cNvSpPr>
            <a:spLocks noGrp="1"/>
          </p:cNvSpPr>
          <p:nvPr>
            <p:ph type="sldNum" sz="quarter" idx="12"/>
          </p:nvPr>
        </p:nvSpPr>
        <p:spPr/>
        <p:txBody>
          <a:bodyPr/>
          <a:lstStyle/>
          <a:p>
            <a:fld id="{29E8CE5E-3B0A-41AC-8C25-F66BA7099AA6}" type="slidenum">
              <a:rPr lang="en-ZA" smtClean="0"/>
              <a:t>‹#›</a:t>
            </a:fld>
            <a:endParaRPr lang="en-ZA" dirty="0"/>
          </a:p>
        </p:txBody>
      </p:sp>
    </p:spTree>
    <p:extLst>
      <p:ext uri="{BB962C8B-B14F-4D97-AF65-F5344CB8AC3E}">
        <p14:creationId xmlns:p14="http://schemas.microsoft.com/office/powerpoint/2010/main" val="3531543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0224EBB6-8BCD-47CE-BC5F-314CCFE72DDB}" type="datetimeFigureOut">
              <a:rPr lang="en-ZA" smtClean="0"/>
              <a:t>2018/04/17</a:t>
            </a:fld>
            <a:endParaRPr lang="en-ZA" dirty="0"/>
          </a:p>
        </p:txBody>
      </p:sp>
      <p:sp>
        <p:nvSpPr>
          <p:cNvPr id="4" name="Footer Placeholder 3"/>
          <p:cNvSpPr>
            <a:spLocks noGrp="1"/>
          </p:cNvSpPr>
          <p:nvPr>
            <p:ph type="ftr" sz="quarter" idx="11"/>
          </p:nvPr>
        </p:nvSpPr>
        <p:spPr/>
        <p:txBody>
          <a:bodyPr/>
          <a:lstStyle/>
          <a:p>
            <a:endParaRPr lang="en-ZA" dirty="0"/>
          </a:p>
        </p:txBody>
      </p:sp>
      <p:sp>
        <p:nvSpPr>
          <p:cNvPr id="5" name="Slide Number Placeholder 4"/>
          <p:cNvSpPr>
            <a:spLocks noGrp="1"/>
          </p:cNvSpPr>
          <p:nvPr>
            <p:ph type="sldNum" sz="quarter" idx="12"/>
          </p:nvPr>
        </p:nvSpPr>
        <p:spPr/>
        <p:txBody>
          <a:bodyPr/>
          <a:lstStyle/>
          <a:p>
            <a:fld id="{29E8CE5E-3B0A-41AC-8C25-F66BA7099AA6}" type="slidenum">
              <a:rPr lang="en-ZA" smtClean="0"/>
              <a:t>‹#›</a:t>
            </a:fld>
            <a:endParaRPr lang="en-ZA" dirty="0"/>
          </a:p>
        </p:txBody>
      </p:sp>
    </p:spTree>
    <p:extLst>
      <p:ext uri="{BB962C8B-B14F-4D97-AF65-F5344CB8AC3E}">
        <p14:creationId xmlns:p14="http://schemas.microsoft.com/office/powerpoint/2010/main" val="3409149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24EBB6-8BCD-47CE-BC5F-314CCFE72DDB}" type="datetimeFigureOut">
              <a:rPr lang="en-ZA" smtClean="0"/>
              <a:t>2018/04/17</a:t>
            </a:fld>
            <a:endParaRPr lang="en-ZA" dirty="0"/>
          </a:p>
        </p:txBody>
      </p:sp>
      <p:sp>
        <p:nvSpPr>
          <p:cNvPr id="3" name="Footer Placeholder 2"/>
          <p:cNvSpPr>
            <a:spLocks noGrp="1"/>
          </p:cNvSpPr>
          <p:nvPr>
            <p:ph type="ftr" sz="quarter" idx="11"/>
          </p:nvPr>
        </p:nvSpPr>
        <p:spPr/>
        <p:txBody>
          <a:bodyPr/>
          <a:lstStyle/>
          <a:p>
            <a:endParaRPr lang="en-ZA" dirty="0"/>
          </a:p>
        </p:txBody>
      </p:sp>
      <p:sp>
        <p:nvSpPr>
          <p:cNvPr id="4" name="Slide Number Placeholder 3"/>
          <p:cNvSpPr>
            <a:spLocks noGrp="1"/>
          </p:cNvSpPr>
          <p:nvPr>
            <p:ph type="sldNum" sz="quarter" idx="12"/>
          </p:nvPr>
        </p:nvSpPr>
        <p:spPr/>
        <p:txBody>
          <a:bodyPr/>
          <a:lstStyle/>
          <a:p>
            <a:fld id="{29E8CE5E-3B0A-41AC-8C25-F66BA7099AA6}" type="slidenum">
              <a:rPr lang="en-ZA" smtClean="0"/>
              <a:t>‹#›</a:t>
            </a:fld>
            <a:endParaRPr lang="en-ZA" dirty="0"/>
          </a:p>
        </p:txBody>
      </p:sp>
    </p:spTree>
    <p:extLst>
      <p:ext uri="{BB962C8B-B14F-4D97-AF65-F5344CB8AC3E}">
        <p14:creationId xmlns:p14="http://schemas.microsoft.com/office/powerpoint/2010/main" val="2135089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24EBB6-8BCD-47CE-BC5F-314CCFE72DDB}" type="datetimeFigureOut">
              <a:rPr lang="en-ZA" smtClean="0"/>
              <a:t>2018/04/17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29E8CE5E-3B0A-41AC-8C25-F66BA7099AA6}" type="slidenum">
              <a:rPr lang="en-ZA" smtClean="0"/>
              <a:t>‹#›</a:t>
            </a:fld>
            <a:endParaRPr lang="en-ZA" dirty="0"/>
          </a:p>
        </p:txBody>
      </p:sp>
    </p:spTree>
    <p:extLst>
      <p:ext uri="{BB962C8B-B14F-4D97-AF65-F5344CB8AC3E}">
        <p14:creationId xmlns:p14="http://schemas.microsoft.com/office/powerpoint/2010/main" val="2138269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ZA"/>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224EBB6-8BCD-47CE-BC5F-314CCFE72DDB}" type="datetimeFigureOut">
              <a:rPr lang="en-ZA" smtClean="0"/>
              <a:t>2018/04/17</a:t>
            </a:fld>
            <a:endParaRPr lang="en-ZA" dirty="0"/>
          </a:p>
        </p:txBody>
      </p:sp>
      <p:sp>
        <p:nvSpPr>
          <p:cNvPr id="6" name="Footer Placeholder 5"/>
          <p:cNvSpPr>
            <a:spLocks noGrp="1"/>
          </p:cNvSpPr>
          <p:nvPr>
            <p:ph type="ftr" sz="quarter" idx="11"/>
          </p:nvPr>
        </p:nvSpPr>
        <p:spPr/>
        <p:txBody>
          <a:bodyPr/>
          <a:lstStyle/>
          <a:p>
            <a:endParaRPr lang="en-ZA" dirty="0"/>
          </a:p>
        </p:txBody>
      </p:sp>
      <p:sp>
        <p:nvSpPr>
          <p:cNvPr id="7" name="Slide Number Placeholder 6"/>
          <p:cNvSpPr>
            <a:spLocks noGrp="1"/>
          </p:cNvSpPr>
          <p:nvPr>
            <p:ph type="sldNum" sz="quarter" idx="12"/>
          </p:nvPr>
        </p:nvSpPr>
        <p:spPr/>
        <p:txBody>
          <a:bodyPr/>
          <a:lstStyle/>
          <a:p>
            <a:fld id="{29E8CE5E-3B0A-41AC-8C25-F66BA7099AA6}" type="slidenum">
              <a:rPr lang="en-ZA" smtClean="0"/>
              <a:t>‹#›</a:t>
            </a:fld>
            <a:endParaRPr lang="en-ZA" dirty="0"/>
          </a:p>
        </p:txBody>
      </p:sp>
    </p:spTree>
    <p:extLst>
      <p:ext uri="{BB962C8B-B14F-4D97-AF65-F5344CB8AC3E}">
        <p14:creationId xmlns:p14="http://schemas.microsoft.com/office/powerpoint/2010/main" val="2806998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24EBB6-8BCD-47CE-BC5F-314CCFE72DDB}" type="datetimeFigureOut">
              <a:rPr lang="en-ZA" smtClean="0"/>
              <a:t>2018/04/17</a:t>
            </a:fld>
            <a:endParaRPr lang="en-ZA"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E8CE5E-3B0A-41AC-8C25-F66BA7099AA6}" type="slidenum">
              <a:rPr lang="en-ZA" smtClean="0"/>
              <a:t>‹#›</a:t>
            </a:fld>
            <a:endParaRPr lang="en-ZA" dirty="0"/>
          </a:p>
        </p:txBody>
      </p:sp>
    </p:spTree>
    <p:extLst>
      <p:ext uri="{BB962C8B-B14F-4D97-AF65-F5344CB8AC3E}">
        <p14:creationId xmlns:p14="http://schemas.microsoft.com/office/powerpoint/2010/main" val="3331571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2400" b="1" dirty="0">
                <a:latin typeface="Arial" panose="020B0604020202020204" pitchFamily="34" charset="0"/>
                <a:cs typeface="Arial" panose="020B0604020202020204" pitchFamily="34" charset="0"/>
              </a:rPr>
              <a:t>Portfolio Committee on Communications</a:t>
            </a:r>
          </a:p>
        </p:txBody>
      </p:sp>
      <p:sp>
        <p:nvSpPr>
          <p:cNvPr id="3" name="Subtitle 2"/>
          <p:cNvSpPr>
            <a:spLocks noGrp="1"/>
          </p:cNvSpPr>
          <p:nvPr>
            <p:ph type="subTitle" idx="1"/>
          </p:nvPr>
        </p:nvSpPr>
        <p:spPr/>
        <p:txBody>
          <a:bodyPr/>
          <a:lstStyle/>
          <a:p>
            <a:r>
              <a:rPr lang="en-ZA" b="1" dirty="0">
                <a:effectLst>
                  <a:outerShdw blurRad="38100" dist="38100" dir="2700000" algn="tl">
                    <a:srgbClr val="000000">
                      <a:alpha val="43137"/>
                    </a:srgbClr>
                  </a:outerShdw>
                </a:effectLst>
                <a:latin typeface="Arial" panose="020B0604020202020204" pitchFamily="34" charset="0"/>
                <a:cs typeface="Arial" panose="020B0604020202020204" pitchFamily="34" charset="0"/>
              </a:rPr>
              <a:t>Analysis of Annual Performance Plans 2018 – 2019</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5246" y="446515"/>
            <a:ext cx="2864929" cy="1351695"/>
          </a:xfrm>
          <a:prstGeom prst="rect">
            <a:avLst/>
          </a:prstGeom>
          <a:noFill/>
          <a:ln>
            <a:noFill/>
          </a:ln>
        </p:spPr>
      </p:pic>
      <p:pic>
        <p:nvPicPr>
          <p:cNvPr id="6" name="0AC45949-7221-1645-3A4C3046307B"/>
          <p:cNvPicPr/>
          <p:nvPr/>
        </p:nvPicPr>
        <p:blipFill>
          <a:blip r:embed="rId3">
            <a:extLst>
              <a:ext uri="{28A0092B-C50C-407E-A947-70E740481C1C}">
                <a14:useLocalDpi xmlns:a14="http://schemas.microsoft.com/office/drawing/2010/main" val="0"/>
              </a:ext>
            </a:extLst>
          </a:blip>
          <a:srcRect/>
          <a:stretch>
            <a:fillRect/>
          </a:stretch>
        </p:blipFill>
        <p:spPr bwMode="auto">
          <a:xfrm>
            <a:off x="7853754" y="636325"/>
            <a:ext cx="2679658" cy="972076"/>
          </a:xfrm>
          <a:prstGeom prst="rect">
            <a:avLst/>
          </a:prstGeom>
          <a:noFill/>
          <a:ln>
            <a:noFill/>
          </a:ln>
        </p:spPr>
      </p:pic>
    </p:spTree>
    <p:extLst>
      <p:ext uri="{BB962C8B-B14F-4D97-AF65-F5344CB8AC3E}">
        <p14:creationId xmlns:p14="http://schemas.microsoft.com/office/powerpoint/2010/main" val="40498323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
            </a:r>
            <a:br>
              <a:rPr lang="en-ZA" dirty="0"/>
            </a:br>
            <a:r>
              <a:rPr lang="en-ZA" dirty="0"/>
              <a:t/>
            </a:r>
            <a:br>
              <a:rPr lang="en-ZA" dirty="0"/>
            </a:br>
            <a:endParaRPr lang="en-ZA" dirty="0"/>
          </a:p>
        </p:txBody>
      </p:sp>
      <p:sp>
        <p:nvSpPr>
          <p:cNvPr id="3" name="Content Placeholder 2"/>
          <p:cNvSpPr>
            <a:spLocks noGrp="1"/>
          </p:cNvSpPr>
          <p:nvPr>
            <p:ph idx="1"/>
          </p:nvPr>
        </p:nvSpPr>
        <p:spPr/>
        <p:txBody>
          <a:bodyPr>
            <a:normAutofit/>
          </a:bodyPr>
          <a:lstStyle/>
          <a:p>
            <a:pPr marL="0" indent="0">
              <a:buNone/>
            </a:pPr>
            <a:r>
              <a:rPr lang="en-ZA" sz="2000" b="1" dirty="0">
                <a:latin typeface="Arial" panose="020B0604020202020204" pitchFamily="34" charset="0"/>
                <a:cs typeface="Arial" panose="020B0604020202020204" pitchFamily="34" charset="0"/>
              </a:rPr>
              <a:t>Timeframes</a:t>
            </a:r>
          </a:p>
          <a:p>
            <a:pPr algn="just">
              <a:lnSpc>
                <a:spcPct val="150000"/>
              </a:lnSpc>
            </a:pPr>
            <a:r>
              <a:rPr lang="en-ZA" sz="2000" dirty="0">
                <a:latin typeface="Arial" panose="020B0604020202020204" pitchFamily="34" charset="0"/>
                <a:cs typeface="Arial" panose="020B0604020202020204" pitchFamily="34" charset="0"/>
              </a:rPr>
              <a:t>The Annual Performance Plan covers the upcoming financial year and the MTEF period. </a:t>
            </a:r>
          </a:p>
          <a:p>
            <a:pPr algn="just">
              <a:lnSpc>
                <a:spcPct val="150000"/>
              </a:lnSpc>
            </a:pPr>
            <a:r>
              <a:rPr lang="en-ZA" sz="2000" dirty="0">
                <a:latin typeface="Arial" panose="020B0604020202020204" pitchFamily="34" charset="0"/>
                <a:cs typeface="Arial" panose="020B0604020202020204" pitchFamily="34" charset="0"/>
              </a:rPr>
              <a:t>Departments should aim to table their Annual Performance Plan within a month after the tabling of the budget in respect of the year to which it relates. Public entities must submit the plan to their executive authorities and responsible departments by the end of January prior to the start of the first financial year covered in the plan.</a:t>
            </a:r>
          </a:p>
        </p:txBody>
      </p:sp>
      <p:pic>
        <p:nvPicPr>
          <p:cNvPr id="4" name="Picture 3"/>
          <p:cNvPicPr>
            <a:picLocks noChangeAspect="1"/>
          </p:cNvPicPr>
          <p:nvPr/>
        </p:nvPicPr>
        <p:blipFill>
          <a:blip r:embed="rId2"/>
          <a:stretch>
            <a:fillRect/>
          </a:stretch>
        </p:blipFill>
        <p:spPr>
          <a:xfrm>
            <a:off x="0" y="0"/>
            <a:ext cx="2865368" cy="1347333"/>
          </a:xfrm>
          <a:prstGeom prst="rect">
            <a:avLst/>
          </a:prstGeom>
        </p:spPr>
      </p:pic>
    </p:spTree>
    <p:extLst>
      <p:ext uri="{BB962C8B-B14F-4D97-AF65-F5344CB8AC3E}">
        <p14:creationId xmlns:p14="http://schemas.microsoft.com/office/powerpoint/2010/main" val="38618466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2448"/>
            <a:ext cx="10515600" cy="4351338"/>
          </a:xfrm>
        </p:spPr>
        <p:txBody>
          <a:bodyPr>
            <a:normAutofit/>
          </a:bodyPr>
          <a:lstStyle/>
          <a:p>
            <a:pPr marL="0" indent="0">
              <a:buNone/>
            </a:pPr>
            <a:r>
              <a:rPr lang="en-ZA" sz="2000" dirty="0">
                <a:latin typeface="Arial" panose="020B0604020202020204" pitchFamily="34" charset="0"/>
                <a:cs typeface="Arial" panose="020B0604020202020204" pitchFamily="34" charset="0"/>
              </a:rPr>
              <a:t>The DoC has set itself 3 strategic goals which will be achieved when implementing the mandates: </a:t>
            </a:r>
          </a:p>
          <a:p>
            <a:pPr marL="0" indent="0">
              <a:buNone/>
            </a:pPr>
            <a:endParaRPr lang="en-ZA" sz="1800" dirty="0">
              <a:latin typeface="Arial" panose="020B0604020202020204" pitchFamily="34" charset="0"/>
              <a:cs typeface="Arial" panose="020B0604020202020204" pitchFamily="34" charset="0"/>
            </a:endParaRPr>
          </a:p>
          <a:p>
            <a:pPr lvl="1"/>
            <a:r>
              <a:rPr lang="en-ZA" sz="2000" dirty="0">
                <a:latin typeface="Arial" panose="020B0604020202020204" pitchFamily="34" charset="0"/>
                <a:cs typeface="Arial" panose="020B0604020202020204" pitchFamily="34" charset="0"/>
              </a:rPr>
              <a:t>Effective and efficient strategic leadership, governance and administration</a:t>
            </a:r>
            <a:endParaRPr lang="en-US" sz="2000" dirty="0">
              <a:latin typeface="Arial" panose="020B0604020202020204" pitchFamily="34" charset="0"/>
              <a:cs typeface="Arial" panose="020B0604020202020204" pitchFamily="34" charset="0"/>
            </a:endParaRPr>
          </a:p>
          <a:p>
            <a:pPr lvl="1"/>
            <a:r>
              <a:rPr lang="en-ZA" sz="2000" dirty="0">
                <a:latin typeface="Arial" panose="020B0604020202020204" pitchFamily="34" charset="0"/>
                <a:cs typeface="Arial" panose="020B0604020202020204" pitchFamily="34" charset="0"/>
              </a:rPr>
              <a:t>A responsive communications policy regulatory environment and improved country branding</a:t>
            </a:r>
            <a:endParaRPr lang="en-US" sz="2000" dirty="0">
              <a:latin typeface="Arial" panose="020B0604020202020204" pitchFamily="34" charset="0"/>
              <a:cs typeface="Arial" panose="020B0604020202020204" pitchFamily="34" charset="0"/>
            </a:endParaRPr>
          </a:p>
          <a:p>
            <a:pPr lvl="1"/>
            <a:r>
              <a:rPr lang="en-ZA" sz="2000" dirty="0">
                <a:latin typeface="Arial" panose="020B0604020202020204" pitchFamily="34" charset="0"/>
                <a:cs typeface="Arial" panose="020B0604020202020204" pitchFamily="34" charset="0"/>
              </a:rPr>
              <a:t>Transformed communications sector</a:t>
            </a:r>
            <a:endParaRPr lang="en-US" sz="2000" dirty="0">
              <a:latin typeface="Arial" panose="020B0604020202020204" pitchFamily="34" charset="0"/>
              <a:cs typeface="Arial" panose="020B0604020202020204" pitchFamily="34" charset="0"/>
            </a:endParaRPr>
          </a:p>
          <a:p>
            <a:pPr marL="457200" lvl="1" indent="0">
              <a:buNone/>
            </a:pPr>
            <a:endParaRPr lang="en-ZA" sz="2600" dirty="0">
              <a:latin typeface="Arial" panose="020B0604020202020204" pitchFamily="34" charset="0"/>
              <a:cs typeface="Arial" panose="020B0604020202020204" pitchFamily="34" charset="0"/>
            </a:endParaRPr>
          </a:p>
          <a:p>
            <a:pPr marL="0" indent="0">
              <a:buNone/>
            </a:pPr>
            <a:r>
              <a:rPr lang="en-ZA" sz="2000" dirty="0">
                <a:latin typeface="Arial" panose="020B0604020202020204" pitchFamily="34" charset="0"/>
                <a:cs typeface="Arial" panose="020B0604020202020204" pitchFamily="34" charset="0"/>
              </a:rPr>
              <a:t>In order to meet its mandate; the department’s functions are divided into 4 programmes namely (i) Administration; (ii) Communications Policy, Research and development; (iii) Industry and Capacity development; and (iv) Entity Oversight</a:t>
            </a:r>
          </a:p>
        </p:txBody>
      </p:sp>
      <p:pic>
        <p:nvPicPr>
          <p:cNvPr id="4" name="Picture 3"/>
          <p:cNvPicPr>
            <a:picLocks noChangeAspect="1"/>
          </p:cNvPicPr>
          <p:nvPr/>
        </p:nvPicPr>
        <p:blipFill>
          <a:blip r:embed="rId2"/>
          <a:stretch>
            <a:fillRect/>
          </a:stretch>
        </p:blipFill>
        <p:spPr>
          <a:xfrm>
            <a:off x="0" y="0"/>
            <a:ext cx="2865368" cy="1347333"/>
          </a:xfrm>
          <a:prstGeom prst="rect">
            <a:avLst/>
          </a:prstGeom>
        </p:spPr>
      </p:pic>
      <p:sp>
        <p:nvSpPr>
          <p:cNvPr id="7" name="Rectangle 6">
            <a:extLst>
              <a:ext uri="{FF2B5EF4-FFF2-40B4-BE49-F238E27FC236}">
                <a16:creationId xmlns:a16="http://schemas.microsoft.com/office/drawing/2014/main" id="{A01005BC-9977-444E-B1DD-FC6F90261C10}"/>
              </a:ext>
            </a:extLst>
          </p:cNvPr>
          <p:cNvSpPr/>
          <p:nvPr/>
        </p:nvSpPr>
        <p:spPr>
          <a:xfrm>
            <a:off x="3584767" y="489000"/>
            <a:ext cx="4663584" cy="400110"/>
          </a:xfrm>
          <a:prstGeom prst="rect">
            <a:avLst/>
          </a:prstGeom>
        </p:spPr>
        <p:txBody>
          <a:bodyPr wrap="none">
            <a:spAutoFit/>
          </a:bodyPr>
          <a:lstStyle/>
          <a:p>
            <a:r>
              <a:rPr lang="en-ZA" sz="2000" b="1" dirty="0">
                <a:latin typeface="Arial" panose="020B0604020202020204" pitchFamily="34" charset="0"/>
                <a:cs typeface="Arial" panose="020B0604020202020204" pitchFamily="34" charset="0"/>
              </a:rPr>
              <a:t>Department of Communications APP</a:t>
            </a:r>
          </a:p>
        </p:txBody>
      </p:sp>
    </p:spTree>
    <p:extLst>
      <p:ext uri="{BB962C8B-B14F-4D97-AF65-F5344CB8AC3E}">
        <p14:creationId xmlns:p14="http://schemas.microsoft.com/office/powerpoint/2010/main" val="172283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
            </a:r>
            <a:br>
              <a:rPr lang="en-ZA" dirty="0"/>
            </a:br>
            <a:r>
              <a:rPr lang="en-ZA" dirty="0"/>
              <a:t/>
            </a:r>
            <a:br>
              <a:rPr lang="en-ZA" dirty="0"/>
            </a:br>
            <a:endParaRPr lang="en-ZA" dirty="0"/>
          </a:p>
        </p:txBody>
      </p:sp>
      <p:sp>
        <p:nvSpPr>
          <p:cNvPr id="3" name="Content Placeholder 2"/>
          <p:cNvSpPr>
            <a:spLocks noGrp="1"/>
          </p:cNvSpPr>
          <p:nvPr>
            <p:ph idx="1"/>
          </p:nvPr>
        </p:nvSpPr>
        <p:spPr>
          <a:xfrm>
            <a:off x="533400" y="1442448"/>
            <a:ext cx="10515600" cy="1650376"/>
          </a:xfrm>
        </p:spPr>
        <p:txBody>
          <a:bodyPr>
            <a:normAutofit/>
          </a:bodyPr>
          <a:lstStyle/>
          <a:p>
            <a:pPr marL="0" indent="0">
              <a:buNone/>
            </a:pPr>
            <a:r>
              <a:rPr lang="en-ZA" sz="2000" b="1" dirty="0">
                <a:latin typeface="Arial" panose="020B0604020202020204" pitchFamily="34" charset="0"/>
                <a:cs typeface="Arial" panose="020B0604020202020204" pitchFamily="34" charset="0"/>
              </a:rPr>
              <a:t>Programme 1: Administration </a:t>
            </a:r>
          </a:p>
          <a:p>
            <a:pPr marL="0" indent="0" algn="just">
              <a:buNone/>
            </a:pPr>
            <a:r>
              <a:rPr lang="en-ZA" sz="2000" dirty="0">
                <a:latin typeface="Arial" panose="020B0604020202020204" pitchFamily="34" charset="0"/>
                <a:cs typeface="Arial" panose="020B0604020202020204" pitchFamily="34" charset="0"/>
              </a:rPr>
              <a:t>The purpose of this programme is to provide strategic leadership, management and support services to the department. Under this programme the department has ten sub programmes with annual targets</a:t>
            </a:r>
          </a:p>
        </p:txBody>
      </p:sp>
      <p:pic>
        <p:nvPicPr>
          <p:cNvPr id="4" name="Picture 3"/>
          <p:cNvPicPr>
            <a:picLocks noChangeAspect="1"/>
          </p:cNvPicPr>
          <p:nvPr/>
        </p:nvPicPr>
        <p:blipFill>
          <a:blip r:embed="rId2"/>
          <a:stretch>
            <a:fillRect/>
          </a:stretch>
        </p:blipFill>
        <p:spPr>
          <a:xfrm>
            <a:off x="0" y="0"/>
            <a:ext cx="2865368" cy="1347333"/>
          </a:xfrm>
          <a:prstGeom prst="rect">
            <a:avLst/>
          </a:prstGeom>
        </p:spPr>
      </p:pic>
      <p:sp>
        <p:nvSpPr>
          <p:cNvPr id="5" name="Rectangle 4">
            <a:extLst>
              <a:ext uri="{FF2B5EF4-FFF2-40B4-BE49-F238E27FC236}">
                <a16:creationId xmlns:a16="http://schemas.microsoft.com/office/drawing/2014/main" id="{E19C64EB-6F63-413F-8CC1-C19F13A27079}"/>
              </a:ext>
            </a:extLst>
          </p:cNvPr>
          <p:cNvSpPr/>
          <p:nvPr/>
        </p:nvSpPr>
        <p:spPr>
          <a:xfrm>
            <a:off x="2865368" y="3187939"/>
            <a:ext cx="6096000" cy="2554545"/>
          </a:xfrm>
          <a:prstGeom prst="rect">
            <a:avLst/>
          </a:prstGeom>
          <a:solidFill>
            <a:schemeClr val="accent2"/>
          </a:solidFill>
        </p:spPr>
        <p:txBody>
          <a:bodyPr>
            <a:spAutoFit/>
          </a:bodyPr>
          <a:lstStyle/>
          <a:p>
            <a:pPr algn="ctr"/>
            <a:r>
              <a:rPr lang="en-ZA" sz="2000" dirty="0">
                <a:latin typeface="Arial" panose="020B0604020202020204" pitchFamily="34" charset="0"/>
                <a:cs typeface="Arial" panose="020B0604020202020204" pitchFamily="34" charset="0"/>
              </a:rPr>
              <a:t>Human Resource Management and Development (HRM&amp;D), Information and Technology management (IMT), Facilities and Security management services; Communications, Legal Services, Strategic planning and Performance Monitoring, Financial management, Accounting and Administration; Supply Chain Management, Risk Management and Internal Audit. </a:t>
            </a:r>
          </a:p>
        </p:txBody>
      </p:sp>
    </p:spTree>
    <p:extLst>
      <p:ext uri="{BB962C8B-B14F-4D97-AF65-F5344CB8AC3E}">
        <p14:creationId xmlns:p14="http://schemas.microsoft.com/office/powerpoint/2010/main" val="423000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88475" y="309044"/>
            <a:ext cx="4656117" cy="718862"/>
          </a:xfrm>
        </p:spPr>
        <p:txBody>
          <a:bodyPr>
            <a:normAutofit/>
          </a:bodyPr>
          <a:lstStyle/>
          <a:p>
            <a:pPr marL="0" indent="0">
              <a:buNone/>
            </a:pPr>
            <a:r>
              <a:rPr lang="en-ZA" sz="2000" b="1" dirty="0">
                <a:latin typeface="Arial" panose="020B0604020202020204" pitchFamily="34" charset="0"/>
                <a:cs typeface="Arial" panose="020B0604020202020204" pitchFamily="34" charset="0"/>
              </a:rPr>
              <a:t>Programme 1: Administration </a:t>
            </a:r>
          </a:p>
        </p:txBody>
      </p:sp>
      <p:pic>
        <p:nvPicPr>
          <p:cNvPr id="4" name="Picture 3"/>
          <p:cNvPicPr>
            <a:picLocks noChangeAspect="1"/>
          </p:cNvPicPr>
          <p:nvPr/>
        </p:nvPicPr>
        <p:blipFill>
          <a:blip r:embed="rId2"/>
          <a:stretch>
            <a:fillRect/>
          </a:stretch>
        </p:blipFill>
        <p:spPr>
          <a:xfrm>
            <a:off x="0" y="0"/>
            <a:ext cx="2865368" cy="1347333"/>
          </a:xfrm>
          <a:prstGeom prst="rect">
            <a:avLst/>
          </a:prstGeom>
        </p:spPr>
      </p:pic>
      <p:graphicFrame>
        <p:nvGraphicFramePr>
          <p:cNvPr id="6" name="Chart 5"/>
          <p:cNvGraphicFramePr/>
          <p:nvPr>
            <p:extLst>
              <p:ext uri="{D42A27DB-BD31-4B8C-83A1-F6EECF244321}">
                <p14:modId xmlns:p14="http://schemas.microsoft.com/office/powerpoint/2010/main" val="3667866072"/>
              </p:ext>
            </p:extLst>
          </p:nvPr>
        </p:nvGraphicFramePr>
        <p:xfrm>
          <a:off x="2289958" y="1083987"/>
          <a:ext cx="7612083" cy="4560124"/>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438891" y="5714979"/>
            <a:ext cx="11223171" cy="707886"/>
          </a:xfrm>
          <a:prstGeom prst="rect">
            <a:avLst/>
          </a:prstGeom>
          <a:solidFill>
            <a:schemeClr val="accent2"/>
          </a:solidFill>
        </p:spPr>
        <p:txBody>
          <a:bodyPr wrap="square">
            <a:spAutoFit/>
          </a:bodyPr>
          <a:lstStyle/>
          <a:p>
            <a:pPr algn="ctr"/>
            <a:r>
              <a:rPr lang="en-US" sz="2000" dirty="0">
                <a:latin typeface="Arial" panose="020B0604020202020204" pitchFamily="34" charset="0"/>
                <a:ea typeface="Times New Roman" panose="02020603050405020304" pitchFamily="18" charset="0"/>
              </a:rPr>
              <a:t>The Department remains with unfunded posts, which form part of the departmental approved organizational structure. </a:t>
            </a:r>
            <a:endParaRPr lang="en-US" sz="2000" dirty="0"/>
          </a:p>
        </p:txBody>
      </p:sp>
    </p:spTree>
    <p:extLst>
      <p:ext uri="{BB962C8B-B14F-4D97-AF65-F5344CB8AC3E}">
        <p14:creationId xmlns:p14="http://schemas.microsoft.com/office/powerpoint/2010/main" val="13874011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442447"/>
            <a:ext cx="10515600" cy="4685221"/>
          </a:xfrm>
        </p:spPr>
        <p:txBody>
          <a:bodyPr>
            <a:normAutofit/>
          </a:bodyPr>
          <a:lstStyle/>
          <a:p>
            <a:pPr algn="just"/>
            <a:r>
              <a:rPr lang="en-ZA" sz="2400" dirty="0">
                <a:latin typeface="Arial" panose="020B0604020202020204" pitchFamily="34" charset="0"/>
                <a:cs typeface="Arial" panose="020B0604020202020204" pitchFamily="34" charset="0"/>
              </a:rPr>
              <a:t>The purpose of this programme is to conduct research and develop communications and broadcasting policies. The programme has three sub-programmes with four annual targets. The three sub-programmes are Broadcasting Policy, Media Policy and Technology and Engineering Level.</a:t>
            </a:r>
          </a:p>
          <a:p>
            <a:pPr algn="just"/>
            <a:endParaRPr lang="en-ZA" sz="2400" dirty="0">
              <a:latin typeface="Arial" panose="020B0604020202020204" pitchFamily="34" charset="0"/>
              <a:cs typeface="Arial" panose="020B0604020202020204" pitchFamily="34" charset="0"/>
            </a:endParaRPr>
          </a:p>
          <a:p>
            <a:pPr algn="just"/>
            <a:r>
              <a:rPr lang="en-ZA" sz="2400" dirty="0">
                <a:latin typeface="Arial" panose="020B0604020202020204" pitchFamily="34" charset="0"/>
                <a:cs typeface="Arial" panose="020B0604020202020204" pitchFamily="34" charset="0"/>
              </a:rPr>
              <a:t>The number of targets in this programme for the financial year 2018/19 have decreased from ten to four. </a:t>
            </a:r>
          </a:p>
          <a:p>
            <a:pPr algn="just"/>
            <a:endParaRPr lang="en-ZA" sz="2400" dirty="0">
              <a:latin typeface="Arial" panose="020B0604020202020204" pitchFamily="34" charset="0"/>
              <a:cs typeface="Arial" panose="020B0604020202020204" pitchFamily="34" charset="0"/>
            </a:endParaRPr>
          </a:p>
          <a:p>
            <a:pPr algn="just"/>
            <a:r>
              <a:rPr lang="en-ZA" sz="2400" dirty="0">
                <a:latin typeface="Arial" panose="020B0604020202020204" pitchFamily="34" charset="0"/>
                <a:cs typeface="Arial" panose="020B0604020202020204" pitchFamily="34" charset="0"/>
              </a:rPr>
              <a:t>During the medium term, the programme will focus on legislation and policy overhaul in order for policy and legislation to meet the changing needs of the sector as a result of the convergence and rapid advances in technology.</a:t>
            </a:r>
          </a:p>
          <a:p>
            <a:endParaRPr lang="en-ZA" sz="2400" dirty="0">
              <a:latin typeface="Arial" panose="020B0604020202020204" pitchFamily="34" charset="0"/>
              <a:cs typeface="Arial" panose="020B0604020202020204" pitchFamily="34" charset="0"/>
            </a:endParaRPr>
          </a:p>
          <a:p>
            <a:pPr marL="0" indent="0">
              <a:buNone/>
            </a:pPr>
            <a:endParaRPr lang="en-ZA" sz="2400" b="1"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0" y="0"/>
            <a:ext cx="2865368" cy="1347333"/>
          </a:xfrm>
          <a:prstGeom prst="rect">
            <a:avLst/>
          </a:prstGeom>
        </p:spPr>
      </p:pic>
      <p:sp>
        <p:nvSpPr>
          <p:cNvPr id="5" name="Rectangle 4"/>
          <p:cNvSpPr/>
          <p:nvPr/>
        </p:nvSpPr>
        <p:spPr>
          <a:xfrm>
            <a:off x="2865368" y="386812"/>
            <a:ext cx="8793232" cy="400110"/>
          </a:xfrm>
          <a:prstGeom prst="rect">
            <a:avLst/>
          </a:prstGeom>
        </p:spPr>
        <p:txBody>
          <a:bodyPr wrap="square">
            <a:spAutoFit/>
          </a:bodyPr>
          <a:lstStyle/>
          <a:p>
            <a:r>
              <a:rPr lang="en-ZA" sz="2000" b="1" dirty="0">
                <a:latin typeface="Arial" panose="020B0604020202020204" pitchFamily="34" charset="0"/>
                <a:cs typeface="Arial" panose="020B0604020202020204" pitchFamily="34" charset="0"/>
              </a:rPr>
              <a:t>Programme 2: Communications Policy, Research and Development  </a:t>
            </a:r>
          </a:p>
        </p:txBody>
      </p:sp>
    </p:spTree>
    <p:extLst>
      <p:ext uri="{BB962C8B-B14F-4D97-AF65-F5344CB8AC3E}">
        <p14:creationId xmlns:p14="http://schemas.microsoft.com/office/powerpoint/2010/main" val="18987798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
            </a:r>
            <a:br>
              <a:rPr lang="en-ZA" dirty="0"/>
            </a:br>
            <a:r>
              <a:rPr lang="en-ZA" dirty="0"/>
              <a:t/>
            </a:r>
            <a:br>
              <a:rPr lang="en-ZA" dirty="0"/>
            </a:br>
            <a:endParaRPr lang="en-ZA" dirty="0"/>
          </a:p>
        </p:txBody>
      </p:sp>
      <p:pic>
        <p:nvPicPr>
          <p:cNvPr id="4" name="Picture 3"/>
          <p:cNvPicPr>
            <a:picLocks noChangeAspect="1"/>
          </p:cNvPicPr>
          <p:nvPr/>
        </p:nvPicPr>
        <p:blipFill>
          <a:blip r:embed="rId2"/>
          <a:stretch>
            <a:fillRect/>
          </a:stretch>
        </p:blipFill>
        <p:spPr>
          <a:xfrm>
            <a:off x="0" y="0"/>
            <a:ext cx="2865368" cy="1347333"/>
          </a:xfrm>
          <a:prstGeom prst="rect">
            <a:avLst/>
          </a:prstGeom>
        </p:spPr>
      </p:pic>
      <p:sp>
        <p:nvSpPr>
          <p:cNvPr id="5" name="Rectangle 4"/>
          <p:cNvSpPr/>
          <p:nvPr/>
        </p:nvSpPr>
        <p:spPr>
          <a:xfrm>
            <a:off x="2865368" y="400259"/>
            <a:ext cx="8793232" cy="400110"/>
          </a:xfrm>
          <a:prstGeom prst="rect">
            <a:avLst/>
          </a:prstGeom>
        </p:spPr>
        <p:txBody>
          <a:bodyPr wrap="square">
            <a:spAutoFit/>
          </a:bodyPr>
          <a:lstStyle/>
          <a:p>
            <a:r>
              <a:rPr lang="en-ZA" sz="2000" b="1" dirty="0">
                <a:latin typeface="Arial" panose="020B0604020202020204" pitchFamily="34" charset="0"/>
                <a:cs typeface="Arial" panose="020B0604020202020204" pitchFamily="34" charset="0"/>
              </a:rPr>
              <a:t>Programme 2: Communications Policy, Research and Development  </a:t>
            </a:r>
          </a:p>
        </p:txBody>
      </p:sp>
      <p:graphicFrame>
        <p:nvGraphicFramePr>
          <p:cNvPr id="6" name="Chart 5"/>
          <p:cNvGraphicFramePr/>
          <p:nvPr>
            <p:extLst>
              <p:ext uri="{D42A27DB-BD31-4B8C-83A1-F6EECF244321}">
                <p14:modId xmlns:p14="http://schemas.microsoft.com/office/powerpoint/2010/main" val="447102365"/>
              </p:ext>
            </p:extLst>
          </p:nvPr>
        </p:nvGraphicFramePr>
        <p:xfrm>
          <a:off x="3379397" y="1843813"/>
          <a:ext cx="7873341" cy="4889496"/>
        </p:xfrm>
        <a:graphic>
          <a:graphicData uri="http://schemas.openxmlformats.org/drawingml/2006/chart">
            <c:chart xmlns:c="http://schemas.openxmlformats.org/drawingml/2006/chart" xmlns:r="http://schemas.openxmlformats.org/officeDocument/2006/relationships" r:id="rId3"/>
          </a:graphicData>
        </a:graphic>
      </p:graphicFrame>
      <p:sp>
        <p:nvSpPr>
          <p:cNvPr id="3" name="Content Placeholder 2"/>
          <p:cNvSpPr>
            <a:spLocks noGrp="1"/>
          </p:cNvSpPr>
          <p:nvPr>
            <p:ph idx="1"/>
          </p:nvPr>
        </p:nvSpPr>
        <p:spPr>
          <a:xfrm>
            <a:off x="390896" y="1157112"/>
            <a:ext cx="10515600" cy="1158248"/>
          </a:xfrm>
        </p:spPr>
        <p:txBody>
          <a:bodyPr>
            <a:normAutofit/>
          </a:bodyPr>
          <a:lstStyle/>
          <a:p>
            <a:pPr marL="0" indent="0" algn="just">
              <a:buNone/>
            </a:pPr>
            <a:r>
              <a:rPr lang="en-ZA" sz="2000" dirty="0">
                <a:latin typeface="Arial" panose="020B0604020202020204" pitchFamily="34" charset="0"/>
                <a:cs typeface="Arial" panose="020B0604020202020204" pitchFamily="34" charset="0"/>
              </a:rPr>
              <a:t>Budget allocated for Media Policy sub-programme is combined with the budget for sub-programme Broadcasting Policy for this financial year</a:t>
            </a:r>
          </a:p>
          <a:p>
            <a:endParaRPr lang="en-ZA" sz="2000" b="1" dirty="0">
              <a:latin typeface="Arial" panose="020B06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0ABB645D-D0F0-4822-8E6E-9AF051FDBF2B}"/>
              </a:ext>
            </a:extLst>
          </p:cNvPr>
          <p:cNvSpPr/>
          <p:nvPr/>
        </p:nvSpPr>
        <p:spPr>
          <a:xfrm>
            <a:off x="104956" y="2230184"/>
            <a:ext cx="3189573" cy="3785652"/>
          </a:xfrm>
          <a:prstGeom prst="rect">
            <a:avLst/>
          </a:prstGeom>
          <a:solidFill>
            <a:schemeClr val="accent2"/>
          </a:solidFill>
        </p:spPr>
        <p:txBody>
          <a:bodyPr wrap="square">
            <a:spAutoFit/>
          </a:bodyPr>
          <a:lstStyle/>
          <a:p>
            <a:r>
              <a:rPr lang="en-US" sz="2000" dirty="0">
                <a:latin typeface="Arial" panose="020B0604020202020204" pitchFamily="34" charset="0"/>
                <a:ea typeface="Times New Roman" panose="02020603050405020304" pitchFamily="18" charset="0"/>
              </a:rPr>
              <a:t>Broadcasting Amendment Bill must be expedited. Of importance, the Bill will address the many (public) contradictions that have taken place in the past regarding the process for the appointment of Board members and a need to clarify whether the Broadcasting Act or the Companies Act applies</a:t>
            </a:r>
            <a:endParaRPr lang="en-ZA" sz="2000" dirty="0"/>
          </a:p>
        </p:txBody>
      </p:sp>
    </p:spTree>
    <p:extLst>
      <p:ext uri="{BB962C8B-B14F-4D97-AF65-F5344CB8AC3E}">
        <p14:creationId xmlns:p14="http://schemas.microsoft.com/office/powerpoint/2010/main" val="39001987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
            </a:r>
            <a:br>
              <a:rPr lang="en-ZA" dirty="0"/>
            </a:br>
            <a:r>
              <a:rPr lang="en-ZA" dirty="0"/>
              <a:t/>
            </a:r>
            <a:br>
              <a:rPr lang="en-ZA" dirty="0"/>
            </a:br>
            <a:endParaRPr lang="en-ZA" dirty="0"/>
          </a:p>
        </p:txBody>
      </p:sp>
      <p:sp>
        <p:nvSpPr>
          <p:cNvPr id="3" name="Content Placeholder 2"/>
          <p:cNvSpPr>
            <a:spLocks noGrp="1"/>
          </p:cNvSpPr>
          <p:nvPr>
            <p:ph idx="1"/>
          </p:nvPr>
        </p:nvSpPr>
        <p:spPr>
          <a:xfrm>
            <a:off x="533400" y="1442448"/>
            <a:ext cx="10515600" cy="4351338"/>
          </a:xfrm>
        </p:spPr>
        <p:txBody>
          <a:bodyPr>
            <a:normAutofit/>
          </a:bodyPr>
          <a:lstStyle/>
          <a:p>
            <a:pPr marL="0" indent="0">
              <a:buNone/>
            </a:pPr>
            <a:endParaRPr lang="en-ZA" sz="2000" b="1" dirty="0">
              <a:latin typeface="Arial" panose="020B0604020202020204" pitchFamily="34" charset="0"/>
              <a:cs typeface="Arial" panose="020B0604020202020204" pitchFamily="34" charset="0"/>
            </a:endParaRPr>
          </a:p>
          <a:p>
            <a:pPr algn="just"/>
            <a:r>
              <a:rPr lang="en-ZA" sz="2000" dirty="0">
                <a:latin typeface="Arial" panose="020B0604020202020204" pitchFamily="34" charset="0"/>
                <a:cs typeface="Arial" panose="020B0604020202020204" pitchFamily="34" charset="0"/>
              </a:rPr>
              <a:t>The purpose of this programme is to manage enterprise development, digital migration, and industry research and analysis. </a:t>
            </a:r>
          </a:p>
          <a:p>
            <a:pPr algn="just"/>
            <a:endParaRPr lang="en-ZA" sz="2000" dirty="0">
              <a:latin typeface="Arial" panose="020B0604020202020204" pitchFamily="34" charset="0"/>
              <a:cs typeface="Arial" panose="020B0604020202020204" pitchFamily="34" charset="0"/>
            </a:endParaRPr>
          </a:p>
          <a:p>
            <a:pPr algn="just"/>
            <a:r>
              <a:rPr lang="en-ZA" sz="2000" dirty="0">
                <a:latin typeface="Arial" panose="020B0604020202020204" pitchFamily="34" charset="0"/>
                <a:cs typeface="Arial" panose="020B0604020202020204" pitchFamily="34" charset="0"/>
              </a:rPr>
              <a:t>Furthermore, it’s to ensure the implementation of a structured programme of engagement with stakeholders in support of the department’s programmes and projects. </a:t>
            </a:r>
          </a:p>
          <a:p>
            <a:pPr algn="just"/>
            <a:endParaRPr lang="en-ZA" sz="2000" dirty="0">
              <a:latin typeface="Arial" panose="020B0604020202020204" pitchFamily="34" charset="0"/>
              <a:cs typeface="Arial" panose="020B0604020202020204" pitchFamily="34" charset="0"/>
            </a:endParaRPr>
          </a:p>
          <a:p>
            <a:pPr algn="just"/>
            <a:r>
              <a:rPr lang="en-ZA" sz="2000" dirty="0">
                <a:latin typeface="Arial" panose="020B0604020202020204" pitchFamily="34" charset="0"/>
                <a:cs typeface="Arial" panose="020B0604020202020204" pitchFamily="34" charset="0"/>
              </a:rPr>
              <a:t>This programme has four sub-programmes with a total of 4 annual targets.</a:t>
            </a:r>
          </a:p>
        </p:txBody>
      </p:sp>
      <p:pic>
        <p:nvPicPr>
          <p:cNvPr id="4" name="Picture 3"/>
          <p:cNvPicPr>
            <a:picLocks noChangeAspect="1"/>
          </p:cNvPicPr>
          <p:nvPr/>
        </p:nvPicPr>
        <p:blipFill>
          <a:blip r:embed="rId2"/>
          <a:stretch>
            <a:fillRect/>
          </a:stretch>
        </p:blipFill>
        <p:spPr>
          <a:xfrm>
            <a:off x="0" y="0"/>
            <a:ext cx="2865368" cy="1347333"/>
          </a:xfrm>
          <a:prstGeom prst="rect">
            <a:avLst/>
          </a:prstGeom>
        </p:spPr>
      </p:pic>
      <p:sp>
        <p:nvSpPr>
          <p:cNvPr id="5" name="Rectangle 4">
            <a:extLst>
              <a:ext uri="{FF2B5EF4-FFF2-40B4-BE49-F238E27FC236}">
                <a16:creationId xmlns:a16="http://schemas.microsoft.com/office/drawing/2014/main" id="{BA751421-359B-495F-85BF-F8445C242BC9}"/>
              </a:ext>
            </a:extLst>
          </p:cNvPr>
          <p:cNvSpPr/>
          <p:nvPr/>
        </p:nvSpPr>
        <p:spPr>
          <a:xfrm>
            <a:off x="3047999" y="391925"/>
            <a:ext cx="7252447" cy="400110"/>
          </a:xfrm>
          <a:prstGeom prst="rect">
            <a:avLst/>
          </a:prstGeom>
        </p:spPr>
        <p:txBody>
          <a:bodyPr wrap="square">
            <a:spAutoFit/>
          </a:bodyPr>
          <a:lstStyle/>
          <a:p>
            <a:r>
              <a:rPr lang="en-ZA" sz="2000" b="1" dirty="0">
                <a:latin typeface="Arial" panose="020B0604020202020204" pitchFamily="34" charset="0"/>
                <a:cs typeface="Arial" panose="020B0604020202020204" pitchFamily="34" charset="0"/>
              </a:rPr>
              <a:t>Programme 3: Industry and Capacity Development </a:t>
            </a:r>
            <a:endParaRPr lang="en-ZA" sz="2000" dirty="0"/>
          </a:p>
        </p:txBody>
      </p:sp>
    </p:spTree>
    <p:extLst>
      <p:ext uri="{BB962C8B-B14F-4D97-AF65-F5344CB8AC3E}">
        <p14:creationId xmlns:p14="http://schemas.microsoft.com/office/powerpoint/2010/main" val="2381643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03568" y="189544"/>
            <a:ext cx="6746174" cy="968243"/>
          </a:xfrm>
        </p:spPr>
        <p:txBody>
          <a:bodyPr>
            <a:normAutofit/>
          </a:bodyPr>
          <a:lstStyle/>
          <a:p>
            <a:pPr marL="0" indent="0">
              <a:buNone/>
            </a:pPr>
            <a:r>
              <a:rPr lang="en-ZA" sz="2000" b="1" dirty="0">
                <a:latin typeface="Arial" panose="020B0604020202020204" pitchFamily="34" charset="0"/>
                <a:cs typeface="Arial" panose="020B0604020202020204" pitchFamily="34" charset="0"/>
              </a:rPr>
              <a:t>Department of Communications APP</a:t>
            </a:r>
          </a:p>
          <a:p>
            <a:pPr marL="0" indent="0">
              <a:buNone/>
            </a:pPr>
            <a:r>
              <a:rPr lang="en-ZA" sz="2000" b="1" dirty="0">
                <a:latin typeface="Arial" panose="020B0604020202020204" pitchFamily="34" charset="0"/>
                <a:cs typeface="Arial" panose="020B0604020202020204" pitchFamily="34" charset="0"/>
              </a:rPr>
              <a:t>Programme 3: Industry and Capacity Development </a:t>
            </a:r>
          </a:p>
        </p:txBody>
      </p:sp>
      <p:pic>
        <p:nvPicPr>
          <p:cNvPr id="4" name="Picture 3"/>
          <p:cNvPicPr>
            <a:picLocks noChangeAspect="1"/>
          </p:cNvPicPr>
          <p:nvPr/>
        </p:nvPicPr>
        <p:blipFill>
          <a:blip r:embed="rId2"/>
          <a:stretch>
            <a:fillRect/>
          </a:stretch>
        </p:blipFill>
        <p:spPr>
          <a:xfrm>
            <a:off x="0" y="0"/>
            <a:ext cx="2865368" cy="1347333"/>
          </a:xfrm>
          <a:prstGeom prst="rect">
            <a:avLst/>
          </a:prstGeom>
        </p:spPr>
      </p:pic>
      <p:graphicFrame>
        <p:nvGraphicFramePr>
          <p:cNvPr id="6" name="Chart 5"/>
          <p:cNvGraphicFramePr/>
          <p:nvPr>
            <p:extLst>
              <p:ext uri="{D42A27DB-BD31-4B8C-83A1-F6EECF244321}">
                <p14:modId xmlns:p14="http://schemas.microsoft.com/office/powerpoint/2010/main" val="2032172070"/>
              </p:ext>
            </p:extLst>
          </p:nvPr>
        </p:nvGraphicFramePr>
        <p:xfrm>
          <a:off x="1065290" y="1752322"/>
          <a:ext cx="8716488" cy="5008976"/>
        </p:xfrm>
        <a:graphic>
          <a:graphicData uri="http://schemas.openxmlformats.org/drawingml/2006/chart">
            <c:chart xmlns:c="http://schemas.openxmlformats.org/drawingml/2006/chart" xmlns:r="http://schemas.openxmlformats.org/officeDocument/2006/relationships" r:id="rId3"/>
          </a:graphicData>
        </a:graphic>
      </p:graphicFrame>
      <p:sp>
        <p:nvSpPr>
          <p:cNvPr id="7" name="Rectangle 6"/>
          <p:cNvSpPr/>
          <p:nvPr/>
        </p:nvSpPr>
        <p:spPr>
          <a:xfrm>
            <a:off x="1065290" y="1025052"/>
            <a:ext cx="10738783" cy="496996"/>
          </a:xfrm>
          <a:prstGeom prst="rect">
            <a:avLst/>
          </a:prstGeom>
        </p:spPr>
        <p:txBody>
          <a:bodyPr wrap="square">
            <a:spAutoFit/>
          </a:bodyPr>
          <a:lstStyle/>
          <a:p>
            <a:pPr algn="just">
              <a:lnSpc>
                <a:spcPct val="150000"/>
              </a:lnSpc>
              <a:spcAft>
                <a:spcPts val="800"/>
              </a:spcAft>
            </a:pPr>
            <a:r>
              <a:rPr lang="en-ZA" sz="2000" dirty="0">
                <a:solidFill>
                  <a:srgbClr val="000000"/>
                </a:solidFill>
                <a:latin typeface="Arial" panose="020B0604020202020204" pitchFamily="34" charset="0"/>
                <a:ea typeface="Calibri" panose="020F0502020204030204" pitchFamily="34" charset="0"/>
                <a:cs typeface="Arial" panose="020B0604020202020204" pitchFamily="34" charset="0"/>
              </a:rPr>
              <a:t>The department’s flagship project with budget allocation of R48 062 000</a:t>
            </a:r>
            <a:endParaRPr lang="en-US" sz="2000" spc="3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
        <p:nvSpPr>
          <p:cNvPr id="8" name="Rectangle 7"/>
          <p:cNvSpPr/>
          <p:nvPr/>
        </p:nvSpPr>
        <p:spPr>
          <a:xfrm>
            <a:off x="9991165" y="2377691"/>
            <a:ext cx="2172135" cy="3170099"/>
          </a:xfrm>
          <a:prstGeom prst="rect">
            <a:avLst/>
          </a:prstGeom>
          <a:solidFill>
            <a:schemeClr val="accent2">
              <a:lumMod val="40000"/>
              <a:lumOff val="60000"/>
            </a:schemeClr>
          </a:solidFill>
        </p:spPr>
        <p:txBody>
          <a:bodyPr wrap="square">
            <a:spAutoFit/>
          </a:bodyPr>
          <a:lstStyle/>
          <a:p>
            <a:r>
              <a:rPr lang="en-ZA" sz="2000" dirty="0">
                <a:latin typeface="Arial" panose="020B0604020202020204" pitchFamily="34" charset="0"/>
                <a:ea typeface="Times New Roman" panose="02020603050405020304" pitchFamily="18" charset="0"/>
              </a:rPr>
              <a:t>R6.6bn to successfully complete the implementation of the broadcasting digital migration policy before the worldwide June 2019 deadline.</a:t>
            </a:r>
            <a:endParaRPr lang="en-US" sz="2000" dirty="0"/>
          </a:p>
        </p:txBody>
      </p:sp>
    </p:spTree>
    <p:extLst>
      <p:ext uri="{BB962C8B-B14F-4D97-AF65-F5344CB8AC3E}">
        <p14:creationId xmlns:p14="http://schemas.microsoft.com/office/powerpoint/2010/main" val="924913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
            </a:r>
            <a:br>
              <a:rPr lang="en-ZA" dirty="0"/>
            </a:br>
            <a:r>
              <a:rPr lang="en-ZA" dirty="0"/>
              <a:t/>
            </a:r>
            <a:br>
              <a:rPr lang="en-ZA" dirty="0"/>
            </a:br>
            <a:endParaRPr lang="en-ZA" dirty="0"/>
          </a:p>
        </p:txBody>
      </p:sp>
      <p:sp>
        <p:nvSpPr>
          <p:cNvPr id="3" name="Content Placeholder 2"/>
          <p:cNvSpPr>
            <a:spLocks noGrp="1"/>
          </p:cNvSpPr>
          <p:nvPr>
            <p:ph idx="1"/>
          </p:nvPr>
        </p:nvSpPr>
        <p:spPr>
          <a:xfrm>
            <a:off x="604606" y="2589971"/>
            <a:ext cx="10515600" cy="1686194"/>
          </a:xfrm>
        </p:spPr>
        <p:txBody>
          <a:bodyPr>
            <a:normAutofit/>
          </a:bodyPr>
          <a:lstStyle/>
          <a:p>
            <a:pPr marL="0" indent="0" algn="ctr">
              <a:buNone/>
            </a:pPr>
            <a:r>
              <a:rPr lang="en-ZA" sz="2000" dirty="0">
                <a:latin typeface="Arial" panose="020B0604020202020204" pitchFamily="34" charset="0"/>
                <a:cs typeface="Arial" panose="020B0604020202020204" pitchFamily="34" charset="0"/>
              </a:rPr>
              <a:t>The purpose of this programme is to monitor the implementation of policies by SOEs and regulatory institutions, and provide guidance and oversight on their governance matters. There are four sub-programmes under this programme with 5 annual targets.</a:t>
            </a:r>
          </a:p>
          <a:p>
            <a:pPr algn="just"/>
            <a:endParaRPr lang="en-ZA" sz="20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0" y="0"/>
            <a:ext cx="2865368" cy="1347333"/>
          </a:xfrm>
          <a:prstGeom prst="rect">
            <a:avLst/>
          </a:prstGeom>
        </p:spPr>
      </p:pic>
      <p:sp>
        <p:nvSpPr>
          <p:cNvPr id="5" name="Rectangle 4">
            <a:extLst>
              <a:ext uri="{FF2B5EF4-FFF2-40B4-BE49-F238E27FC236}">
                <a16:creationId xmlns:a16="http://schemas.microsoft.com/office/drawing/2014/main" id="{1540C6D9-4891-43B7-89AB-566BF29D2D02}"/>
              </a:ext>
            </a:extLst>
          </p:cNvPr>
          <p:cNvSpPr/>
          <p:nvPr/>
        </p:nvSpPr>
        <p:spPr>
          <a:xfrm>
            <a:off x="3357283" y="365125"/>
            <a:ext cx="6096000" cy="400110"/>
          </a:xfrm>
          <a:prstGeom prst="rect">
            <a:avLst/>
          </a:prstGeom>
        </p:spPr>
        <p:txBody>
          <a:bodyPr>
            <a:spAutoFit/>
          </a:bodyPr>
          <a:lstStyle/>
          <a:p>
            <a:r>
              <a:rPr lang="en-ZA" sz="2000" b="1" dirty="0">
                <a:latin typeface="Arial" panose="020B0604020202020204" pitchFamily="34" charset="0"/>
                <a:cs typeface="Arial" panose="020B0604020202020204" pitchFamily="34" charset="0"/>
              </a:rPr>
              <a:t>Programme 4: Entity Oversight </a:t>
            </a:r>
          </a:p>
        </p:txBody>
      </p:sp>
    </p:spTree>
    <p:extLst>
      <p:ext uri="{BB962C8B-B14F-4D97-AF65-F5344CB8AC3E}">
        <p14:creationId xmlns:p14="http://schemas.microsoft.com/office/powerpoint/2010/main" val="33110999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
            </a:r>
            <a:br>
              <a:rPr lang="en-ZA" dirty="0"/>
            </a:br>
            <a:r>
              <a:rPr lang="en-ZA" dirty="0"/>
              <a:t/>
            </a:r>
            <a:br>
              <a:rPr lang="en-ZA" dirty="0"/>
            </a:br>
            <a:endParaRPr lang="en-ZA" dirty="0"/>
          </a:p>
        </p:txBody>
      </p:sp>
      <p:pic>
        <p:nvPicPr>
          <p:cNvPr id="4" name="Picture 3"/>
          <p:cNvPicPr>
            <a:picLocks noChangeAspect="1"/>
          </p:cNvPicPr>
          <p:nvPr/>
        </p:nvPicPr>
        <p:blipFill>
          <a:blip r:embed="rId2"/>
          <a:stretch>
            <a:fillRect/>
          </a:stretch>
        </p:blipFill>
        <p:spPr>
          <a:xfrm>
            <a:off x="0" y="0"/>
            <a:ext cx="2865368" cy="1347333"/>
          </a:xfrm>
          <a:prstGeom prst="rect">
            <a:avLst/>
          </a:prstGeom>
        </p:spPr>
      </p:pic>
      <p:sp>
        <p:nvSpPr>
          <p:cNvPr id="5" name="Rectangle 4">
            <a:extLst>
              <a:ext uri="{FF2B5EF4-FFF2-40B4-BE49-F238E27FC236}">
                <a16:creationId xmlns:a16="http://schemas.microsoft.com/office/drawing/2014/main" id="{1540C6D9-4891-43B7-89AB-566BF29D2D02}"/>
              </a:ext>
            </a:extLst>
          </p:cNvPr>
          <p:cNvSpPr/>
          <p:nvPr/>
        </p:nvSpPr>
        <p:spPr>
          <a:xfrm>
            <a:off x="3357283" y="365125"/>
            <a:ext cx="6096000" cy="400110"/>
          </a:xfrm>
          <a:prstGeom prst="rect">
            <a:avLst/>
          </a:prstGeom>
        </p:spPr>
        <p:txBody>
          <a:bodyPr>
            <a:spAutoFit/>
          </a:bodyPr>
          <a:lstStyle/>
          <a:p>
            <a:r>
              <a:rPr lang="en-ZA" sz="2000" b="1" dirty="0">
                <a:latin typeface="Arial" panose="020B0604020202020204" pitchFamily="34" charset="0"/>
                <a:cs typeface="Arial" panose="020B0604020202020204" pitchFamily="34" charset="0"/>
              </a:rPr>
              <a:t>Programme 4: Entity Oversight </a:t>
            </a:r>
          </a:p>
        </p:txBody>
      </p:sp>
      <p:graphicFrame>
        <p:nvGraphicFramePr>
          <p:cNvPr id="8" name="Chart 7">
            <a:extLst>
              <a:ext uri="{FF2B5EF4-FFF2-40B4-BE49-F238E27FC236}">
                <a16:creationId xmlns:a16="http://schemas.microsoft.com/office/drawing/2014/main" id="{7CAEEB2E-3712-4C93-ACE1-C446B551F240}"/>
              </a:ext>
            </a:extLst>
          </p:cNvPr>
          <p:cNvGraphicFramePr/>
          <p:nvPr>
            <p:extLst>
              <p:ext uri="{D42A27DB-BD31-4B8C-83A1-F6EECF244321}">
                <p14:modId xmlns:p14="http://schemas.microsoft.com/office/powerpoint/2010/main" val="2644087344"/>
              </p:ext>
            </p:extLst>
          </p:nvPr>
        </p:nvGraphicFramePr>
        <p:xfrm>
          <a:off x="806825" y="1281747"/>
          <a:ext cx="8834718" cy="5515865"/>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a:extLst>
              <a:ext uri="{FF2B5EF4-FFF2-40B4-BE49-F238E27FC236}">
                <a16:creationId xmlns:a16="http://schemas.microsoft.com/office/drawing/2014/main" id="{B191E940-0F69-4666-8BF9-72371E7CD688}"/>
              </a:ext>
            </a:extLst>
          </p:cNvPr>
          <p:cNvSpPr/>
          <p:nvPr/>
        </p:nvSpPr>
        <p:spPr>
          <a:xfrm>
            <a:off x="9870142" y="2377691"/>
            <a:ext cx="2172135" cy="2246769"/>
          </a:xfrm>
          <a:prstGeom prst="rect">
            <a:avLst/>
          </a:prstGeom>
          <a:solidFill>
            <a:schemeClr val="accent2">
              <a:lumMod val="40000"/>
              <a:lumOff val="60000"/>
            </a:schemeClr>
          </a:solidFill>
        </p:spPr>
        <p:txBody>
          <a:bodyPr wrap="square">
            <a:spAutoFit/>
          </a:bodyPr>
          <a:lstStyle/>
          <a:p>
            <a:r>
              <a:rPr lang="en-ZA" sz="2000" dirty="0">
                <a:latin typeface="Arial" panose="020B0604020202020204" pitchFamily="34" charset="0"/>
                <a:ea typeface="Times New Roman" panose="02020603050405020304" pitchFamily="18" charset="0"/>
              </a:rPr>
              <a:t>Stable Leadership</a:t>
            </a:r>
          </a:p>
          <a:p>
            <a:r>
              <a:rPr lang="en-ZA" sz="2000" dirty="0">
                <a:latin typeface="Arial" panose="020B0604020202020204" pitchFamily="34" charset="0"/>
              </a:rPr>
              <a:t> and</a:t>
            </a:r>
          </a:p>
          <a:p>
            <a:r>
              <a:rPr lang="en-ZA" sz="2000" dirty="0">
                <a:latin typeface="Arial" panose="020B0604020202020204" pitchFamily="34" charset="0"/>
              </a:rPr>
              <a:t>Strengthening the Oversight over troubled entities</a:t>
            </a:r>
            <a:endParaRPr lang="en-US" sz="2000" dirty="0"/>
          </a:p>
        </p:txBody>
      </p:sp>
    </p:spTree>
    <p:extLst>
      <p:ext uri="{BB962C8B-B14F-4D97-AF65-F5344CB8AC3E}">
        <p14:creationId xmlns:p14="http://schemas.microsoft.com/office/powerpoint/2010/main" val="188044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
            </a:r>
            <a:br>
              <a:rPr lang="en-ZA" dirty="0"/>
            </a:br>
            <a:r>
              <a:rPr lang="en-ZA" dirty="0"/>
              <a:t/>
            </a:r>
            <a:br>
              <a:rPr lang="en-ZA" dirty="0"/>
            </a:br>
            <a:endParaRPr lang="en-ZA" dirty="0"/>
          </a:p>
        </p:txBody>
      </p:sp>
      <p:sp>
        <p:nvSpPr>
          <p:cNvPr id="3" name="Content Placeholder 2"/>
          <p:cNvSpPr>
            <a:spLocks noGrp="1"/>
          </p:cNvSpPr>
          <p:nvPr>
            <p:ph idx="1"/>
          </p:nvPr>
        </p:nvSpPr>
        <p:spPr/>
        <p:txBody>
          <a:bodyPr/>
          <a:lstStyle/>
          <a:p>
            <a:pPr marL="0" indent="0">
              <a:buNone/>
            </a:pPr>
            <a:r>
              <a:rPr lang="en-ZA" sz="2000" b="1" dirty="0">
                <a:latin typeface="Arial" panose="020B0604020202020204" pitchFamily="34" charset="0"/>
                <a:cs typeface="Arial" panose="020B0604020202020204" pitchFamily="34" charset="0"/>
              </a:rPr>
              <a:t>Purpose of Annual Performance Plans </a:t>
            </a:r>
          </a:p>
          <a:p>
            <a:pPr marL="0" indent="0">
              <a:buNone/>
            </a:pPr>
            <a:endParaRPr lang="en-GB" sz="2000" dirty="0">
              <a:latin typeface="Arial" panose="020B0604020202020204" pitchFamily="34" charset="0"/>
              <a:cs typeface="Arial" panose="020B0604020202020204" pitchFamily="34" charset="0"/>
            </a:endParaRPr>
          </a:p>
          <a:p>
            <a:pPr>
              <a:lnSpc>
                <a:spcPct val="150000"/>
              </a:lnSpc>
            </a:pPr>
            <a:r>
              <a:rPr lang="en-ZA" sz="2000" dirty="0">
                <a:latin typeface="Arial" panose="020B0604020202020204" pitchFamily="34" charset="0"/>
                <a:cs typeface="Arial" panose="020B0604020202020204" pitchFamily="34" charset="0"/>
              </a:rPr>
              <a:t>Sets out what the institution intends doing in the upcoming financial year and during the Medium Term Expenditure Framework (MTEF) to implement its Strategic Plan. </a:t>
            </a:r>
          </a:p>
          <a:p>
            <a:pPr>
              <a:lnSpc>
                <a:spcPct val="150000"/>
              </a:lnSpc>
            </a:pPr>
            <a:r>
              <a:rPr lang="en-ZA" sz="2000" dirty="0">
                <a:latin typeface="Arial" panose="020B0604020202020204" pitchFamily="34" charset="0"/>
                <a:cs typeface="Arial" panose="020B0604020202020204" pitchFamily="34" charset="0"/>
              </a:rPr>
              <a:t>Sets out performance indicators and targets for budget programmes, and sub-programmes where relevant, to facilitate the institution realising its goals and objectives set out in the Strategic Plan. </a:t>
            </a:r>
          </a:p>
          <a:p>
            <a:pPr>
              <a:lnSpc>
                <a:spcPct val="150000"/>
              </a:lnSpc>
            </a:pPr>
            <a:r>
              <a:rPr lang="en-ZA" sz="2000" dirty="0">
                <a:latin typeface="Arial" panose="020B0604020202020204" pitchFamily="34" charset="0"/>
                <a:cs typeface="Arial" panose="020B0604020202020204" pitchFamily="34" charset="0"/>
              </a:rPr>
              <a:t>Where appropriate, the plan should include a quarterly breakdown of performance targets for the upcoming financial year</a:t>
            </a:r>
          </a:p>
        </p:txBody>
      </p:sp>
      <p:pic>
        <p:nvPicPr>
          <p:cNvPr id="4" name="Picture 3"/>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0243" y="4514"/>
            <a:ext cx="2864929" cy="1351695"/>
          </a:xfrm>
          <a:prstGeom prst="rect">
            <a:avLst/>
          </a:prstGeom>
          <a:noFill/>
          <a:ln>
            <a:noFill/>
          </a:ln>
        </p:spPr>
      </p:pic>
    </p:spTree>
    <p:extLst>
      <p:ext uri="{BB962C8B-B14F-4D97-AF65-F5344CB8AC3E}">
        <p14:creationId xmlns:p14="http://schemas.microsoft.com/office/powerpoint/2010/main" val="18309057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
            </a:r>
            <a:br>
              <a:rPr lang="en-ZA" dirty="0"/>
            </a:br>
            <a:r>
              <a:rPr lang="en-ZA" dirty="0"/>
              <a:t/>
            </a:r>
            <a:br>
              <a:rPr lang="en-ZA" dirty="0"/>
            </a:br>
            <a:endParaRPr lang="en-ZA" dirty="0"/>
          </a:p>
        </p:txBody>
      </p:sp>
      <p:sp>
        <p:nvSpPr>
          <p:cNvPr id="3" name="Content Placeholder 2"/>
          <p:cNvSpPr>
            <a:spLocks noGrp="1"/>
          </p:cNvSpPr>
          <p:nvPr>
            <p:ph idx="1"/>
          </p:nvPr>
        </p:nvSpPr>
        <p:spPr>
          <a:xfrm>
            <a:off x="298268" y="1257751"/>
            <a:ext cx="10515600" cy="4351338"/>
          </a:xfrm>
        </p:spPr>
        <p:txBody>
          <a:bodyPr>
            <a:normAutofit/>
          </a:bodyPr>
          <a:lstStyle/>
          <a:p>
            <a:pPr marL="0" indent="0">
              <a:buNone/>
            </a:pPr>
            <a:r>
              <a:rPr lang="en-ZA" sz="2000" b="1" dirty="0">
                <a:latin typeface="Arial" panose="020B0604020202020204" pitchFamily="34" charset="0"/>
                <a:cs typeface="Arial" panose="020B0604020202020204" pitchFamily="34" charset="0"/>
              </a:rPr>
              <a:t>Issues for the Committee to consider </a:t>
            </a:r>
          </a:p>
          <a:p>
            <a:pPr marL="0" indent="0">
              <a:buNone/>
            </a:pPr>
            <a:endParaRPr lang="en-ZA" sz="2000" b="1"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0" y="0"/>
            <a:ext cx="2865368" cy="1347333"/>
          </a:xfrm>
          <a:prstGeom prst="rect">
            <a:avLst/>
          </a:prstGeom>
        </p:spPr>
      </p:pic>
      <p:graphicFrame>
        <p:nvGraphicFramePr>
          <p:cNvPr id="5" name="Table 4"/>
          <p:cNvGraphicFramePr>
            <a:graphicFrameLocks noGrp="1"/>
          </p:cNvGraphicFramePr>
          <p:nvPr>
            <p:extLst>
              <p:ext uri="{D42A27DB-BD31-4B8C-83A1-F6EECF244321}">
                <p14:modId xmlns:p14="http://schemas.microsoft.com/office/powerpoint/2010/main" val="3528811722"/>
              </p:ext>
            </p:extLst>
          </p:nvPr>
        </p:nvGraphicFramePr>
        <p:xfrm>
          <a:off x="1132114" y="1828800"/>
          <a:ext cx="9548078" cy="4244340"/>
        </p:xfrm>
        <a:graphic>
          <a:graphicData uri="http://schemas.openxmlformats.org/drawingml/2006/table">
            <a:tbl>
              <a:tblPr firstRow="1" firstCol="1" bandRow="1">
                <a:tableStyleId>{5C22544A-7EE6-4342-B048-85BDC9FD1C3A}</a:tableStyleId>
              </a:tblPr>
              <a:tblGrid>
                <a:gridCol w="9548078">
                  <a:extLst>
                    <a:ext uri="{9D8B030D-6E8A-4147-A177-3AD203B41FA5}">
                      <a16:colId xmlns:a16="http://schemas.microsoft.com/office/drawing/2014/main" val="819624717"/>
                    </a:ext>
                  </a:extLst>
                </a:gridCol>
              </a:tblGrid>
              <a:tr h="3361509">
                <a:tc>
                  <a:txBody>
                    <a:bodyPr/>
                    <a:lstStyle/>
                    <a:p>
                      <a:pPr algn="just">
                        <a:lnSpc>
                          <a:spcPts val="1400"/>
                        </a:lnSpc>
                        <a:spcAft>
                          <a:spcPts val="0"/>
                        </a:spcAft>
                      </a:pPr>
                      <a:r>
                        <a:rPr lang="en-ZA" sz="1800" b="0" spc="0" dirty="0">
                          <a:solidFill>
                            <a:schemeClr val="tx1"/>
                          </a:solidFill>
                          <a:effectLst/>
                          <a:latin typeface="Arial" panose="020B0604020202020204" pitchFamily="34" charset="0"/>
                          <a:cs typeface="Arial" panose="020B0604020202020204" pitchFamily="34" charset="0"/>
                        </a:rPr>
                        <a:t> </a:t>
                      </a:r>
                      <a:endParaRPr lang="en-ZA" sz="1800" b="0" spc="30" dirty="0">
                        <a:solidFill>
                          <a:schemeClr val="tx1"/>
                        </a:solidFill>
                        <a:effectLst/>
                        <a:latin typeface="Arial" panose="020B0604020202020204" pitchFamily="34" charset="0"/>
                        <a:cs typeface="Arial" panose="020B0604020202020204" pitchFamily="34" charset="0"/>
                      </a:endParaRPr>
                    </a:p>
                    <a:p>
                      <a:pPr marL="285750" indent="-285750" algn="just">
                        <a:lnSpc>
                          <a:spcPts val="1400"/>
                        </a:lnSpc>
                        <a:spcAft>
                          <a:spcPts val="0"/>
                        </a:spcAft>
                        <a:buFont typeface="Arial" panose="020B0604020202020204" pitchFamily="34" charset="0"/>
                        <a:buChar char="•"/>
                      </a:pPr>
                      <a:r>
                        <a:rPr lang="en-ZA" sz="1800" b="0" spc="0" dirty="0">
                          <a:solidFill>
                            <a:schemeClr val="tx1"/>
                          </a:solidFill>
                          <a:effectLst/>
                          <a:latin typeface="Arial" panose="020B0604020202020204" pitchFamily="34" charset="0"/>
                          <a:cs typeface="Arial" panose="020B0604020202020204" pitchFamily="34" charset="0"/>
                        </a:rPr>
                        <a:t>Funding of the department has been the major challenge (since 2014)</a:t>
                      </a:r>
                    </a:p>
                    <a:p>
                      <a:pPr marL="742950" lvl="1" indent="-285750" algn="just">
                        <a:lnSpc>
                          <a:spcPct val="150000"/>
                        </a:lnSpc>
                        <a:spcAft>
                          <a:spcPts val="0"/>
                        </a:spcAft>
                        <a:buFont typeface="Arial" panose="020B0604020202020204" pitchFamily="34" charset="0"/>
                        <a:buChar char="•"/>
                      </a:pPr>
                      <a:r>
                        <a:rPr lang="en-ZA" sz="1800" b="0" spc="30" dirty="0">
                          <a:solidFill>
                            <a:schemeClr val="tx1"/>
                          </a:solidFill>
                          <a:effectLst/>
                          <a:latin typeface="Arial" panose="020B0604020202020204" pitchFamily="34" charset="0"/>
                          <a:cs typeface="Arial" panose="020B0604020202020204" pitchFamily="34" charset="0"/>
                        </a:rPr>
                        <a:t>Office of the Chairperson is engaging the Parliament Budget Office on strategies to resolve the challenge</a:t>
                      </a:r>
                    </a:p>
                    <a:p>
                      <a:pPr marL="285750" lvl="0" indent="-285750" algn="just">
                        <a:lnSpc>
                          <a:spcPct val="150000"/>
                        </a:lnSpc>
                        <a:spcAft>
                          <a:spcPts val="0"/>
                        </a:spcAft>
                        <a:buFont typeface="Arial" panose="020B0604020202020204" pitchFamily="34" charset="0"/>
                        <a:buChar char="•"/>
                      </a:pPr>
                      <a:r>
                        <a:rPr lang="en-ZA" sz="1800" b="0" spc="30" dirty="0">
                          <a:solidFill>
                            <a:schemeClr val="tx1"/>
                          </a:solidFill>
                          <a:effectLst/>
                          <a:latin typeface="Arial" panose="020B0604020202020204" pitchFamily="34" charset="0"/>
                          <a:cs typeface="Arial" panose="020B0604020202020204" pitchFamily="34" charset="0"/>
                        </a:rPr>
                        <a:t>Approved unfunded posts</a:t>
                      </a:r>
                    </a:p>
                    <a:p>
                      <a:pPr marL="742950" lvl="1" indent="-285750" algn="just">
                        <a:lnSpc>
                          <a:spcPct val="150000"/>
                        </a:lnSpc>
                        <a:spcAft>
                          <a:spcPts val="0"/>
                        </a:spcAft>
                        <a:buFont typeface="Arial" panose="020B0604020202020204" pitchFamily="34" charset="0"/>
                        <a:buChar char="•"/>
                      </a:pPr>
                      <a:r>
                        <a:rPr lang="en-ZA" sz="1800" b="0" spc="30" dirty="0">
                          <a:solidFill>
                            <a:schemeClr val="tx1"/>
                          </a:solidFill>
                          <a:effectLst/>
                          <a:latin typeface="Arial" panose="020B0604020202020204" pitchFamily="34" charset="0"/>
                          <a:cs typeface="Arial" panose="020B0604020202020204" pitchFamily="34" charset="0"/>
                        </a:rPr>
                        <a:t>Questions the capacity of the DoC to deliver on its legislative mandate</a:t>
                      </a:r>
                    </a:p>
                    <a:p>
                      <a:pPr marL="285750" lvl="0" indent="-285750" algn="just">
                        <a:lnSpc>
                          <a:spcPct val="150000"/>
                        </a:lnSpc>
                        <a:spcAft>
                          <a:spcPts val="0"/>
                        </a:spcAft>
                        <a:buFont typeface="Arial" panose="020B0604020202020204" pitchFamily="34" charset="0"/>
                        <a:buChar char="•"/>
                      </a:pPr>
                      <a:r>
                        <a:rPr lang="en-ZA" sz="1800" b="0" spc="30" dirty="0">
                          <a:solidFill>
                            <a:schemeClr val="tx1"/>
                          </a:solidFill>
                          <a:effectLst/>
                          <a:latin typeface="Arial" panose="020B0604020202020204" pitchFamily="34" charset="0"/>
                          <a:cs typeface="Arial" panose="020B0604020202020204" pitchFamily="34" charset="0"/>
                        </a:rPr>
                        <a:t>DTT Deadline </a:t>
                      </a:r>
                    </a:p>
                    <a:p>
                      <a:pPr marL="742950" lvl="1" indent="-285750" algn="just">
                        <a:lnSpc>
                          <a:spcPct val="150000"/>
                        </a:lnSpc>
                        <a:spcAft>
                          <a:spcPts val="0"/>
                        </a:spcAft>
                        <a:buFont typeface="Arial" panose="020B0604020202020204" pitchFamily="34" charset="0"/>
                        <a:buChar char="•"/>
                      </a:pPr>
                      <a:r>
                        <a:rPr lang="en-ZA" sz="1800" b="0" spc="30" dirty="0">
                          <a:solidFill>
                            <a:schemeClr val="tx1"/>
                          </a:solidFill>
                          <a:effectLst/>
                          <a:latin typeface="Arial" panose="020B0604020202020204" pitchFamily="34" charset="0"/>
                          <a:cs typeface="Arial" panose="020B0604020202020204" pitchFamily="34" charset="0"/>
                        </a:rPr>
                        <a:t>Planned Colloquium will assist PCC to assess </a:t>
                      </a:r>
                      <a:r>
                        <a:rPr lang="en-ZA" sz="1800" b="0" spc="30" dirty="0" smtClean="0">
                          <a:solidFill>
                            <a:schemeClr val="tx1"/>
                          </a:solidFill>
                          <a:effectLst/>
                          <a:latin typeface="Arial" panose="020B0604020202020204" pitchFamily="34" charset="0"/>
                          <a:cs typeface="Arial" panose="020B0604020202020204" pitchFamily="34" charset="0"/>
                        </a:rPr>
                        <a:t>the state </a:t>
                      </a:r>
                      <a:r>
                        <a:rPr lang="en-ZA" sz="1800" b="0" spc="30" dirty="0">
                          <a:solidFill>
                            <a:schemeClr val="tx1"/>
                          </a:solidFill>
                          <a:effectLst/>
                          <a:latin typeface="Arial" panose="020B0604020202020204" pitchFamily="34" charset="0"/>
                          <a:cs typeface="Arial" panose="020B0604020202020204" pitchFamily="34" charset="0"/>
                        </a:rPr>
                        <a:t>of </a:t>
                      </a:r>
                      <a:r>
                        <a:rPr lang="en-ZA" sz="1800" b="0" spc="30" dirty="0" smtClean="0">
                          <a:solidFill>
                            <a:schemeClr val="tx1"/>
                          </a:solidFill>
                          <a:effectLst/>
                          <a:latin typeface="Arial" panose="020B0604020202020204" pitchFamily="34" charset="0"/>
                          <a:cs typeface="Arial" panose="020B0604020202020204" pitchFamily="34" charset="0"/>
                        </a:rPr>
                        <a:t>readiness for RSA </a:t>
                      </a:r>
                      <a:r>
                        <a:rPr lang="en-ZA" sz="1800" b="0" spc="30" dirty="0">
                          <a:solidFill>
                            <a:schemeClr val="tx1"/>
                          </a:solidFill>
                          <a:effectLst/>
                          <a:latin typeface="Arial" panose="020B0604020202020204" pitchFamily="34" charset="0"/>
                          <a:cs typeface="Arial" panose="020B0604020202020204" pitchFamily="34" charset="0"/>
                        </a:rPr>
                        <a:t>and </a:t>
                      </a:r>
                      <a:r>
                        <a:rPr lang="en-ZA" sz="1800" b="0" spc="30" dirty="0" smtClean="0">
                          <a:solidFill>
                            <a:schemeClr val="tx1"/>
                          </a:solidFill>
                          <a:effectLst/>
                          <a:latin typeface="Arial" panose="020B0604020202020204" pitchFamily="34" charset="0"/>
                          <a:cs typeface="Arial" panose="020B0604020202020204" pitchFamily="34" charset="0"/>
                        </a:rPr>
                        <a:t>the impact </a:t>
                      </a:r>
                      <a:r>
                        <a:rPr lang="en-ZA" sz="1800" b="0" spc="30" dirty="0">
                          <a:solidFill>
                            <a:schemeClr val="tx1"/>
                          </a:solidFill>
                          <a:effectLst/>
                          <a:latin typeface="Arial" panose="020B0604020202020204" pitchFamily="34" charset="0"/>
                          <a:cs typeface="Arial" panose="020B0604020202020204" pitchFamily="34" charset="0"/>
                        </a:rPr>
                        <a:t>of proliferation of </a:t>
                      </a:r>
                      <a:r>
                        <a:rPr lang="en-ZA" sz="1800" b="0" spc="30" dirty="0" smtClean="0">
                          <a:solidFill>
                            <a:schemeClr val="tx1"/>
                          </a:solidFill>
                          <a:effectLst/>
                          <a:latin typeface="Arial" panose="020B0604020202020204" pitchFamily="34" charset="0"/>
                          <a:cs typeface="Arial" panose="020B0604020202020204" pitchFamily="34" charset="0"/>
                        </a:rPr>
                        <a:t>technology into the government BDM Policy</a:t>
                      </a:r>
                      <a:endParaRPr lang="en-ZA" sz="1800" b="0" spc="30" dirty="0">
                        <a:solidFill>
                          <a:schemeClr val="tx1"/>
                        </a:solidFill>
                        <a:effectLst/>
                        <a:latin typeface="Arial" panose="020B0604020202020204" pitchFamily="34" charset="0"/>
                        <a:cs typeface="Arial" panose="020B0604020202020204" pitchFamily="34" charset="0"/>
                      </a:endParaRPr>
                    </a:p>
                    <a:p>
                      <a:pPr marL="285750" lvl="0" indent="-285750" algn="just">
                        <a:lnSpc>
                          <a:spcPct val="150000"/>
                        </a:lnSpc>
                        <a:spcAft>
                          <a:spcPts val="0"/>
                        </a:spcAft>
                        <a:buFont typeface="Arial" panose="020B0604020202020204" pitchFamily="34" charset="0"/>
                        <a:buChar char="•"/>
                      </a:pPr>
                      <a:r>
                        <a:rPr lang="en-ZA" sz="1800" b="0" spc="30" dirty="0">
                          <a:solidFill>
                            <a:schemeClr val="tx1"/>
                          </a:solidFill>
                          <a:effectLst/>
                          <a:latin typeface="Arial" panose="020B0604020202020204" pitchFamily="34" charset="0"/>
                          <a:cs typeface="Arial" panose="020B0604020202020204" pitchFamily="34" charset="0"/>
                        </a:rPr>
                        <a:t>Accountability of Entities</a:t>
                      </a:r>
                    </a:p>
                    <a:p>
                      <a:pPr marL="742950" lvl="1" indent="-285750" algn="just">
                        <a:lnSpc>
                          <a:spcPct val="150000"/>
                        </a:lnSpc>
                        <a:spcAft>
                          <a:spcPts val="0"/>
                        </a:spcAft>
                        <a:buFont typeface="Arial" panose="020B0604020202020204" pitchFamily="34" charset="0"/>
                        <a:buChar char="•"/>
                      </a:pPr>
                      <a:r>
                        <a:rPr lang="en-ZA" sz="1800" b="0" spc="30" dirty="0">
                          <a:solidFill>
                            <a:schemeClr val="tx1"/>
                          </a:solidFill>
                          <a:effectLst/>
                          <a:latin typeface="Arial" panose="020B0604020202020204" pitchFamily="34" charset="0"/>
                          <a:cs typeface="Arial" panose="020B0604020202020204" pitchFamily="34" charset="0"/>
                        </a:rPr>
                        <a:t>(MDDA, FPB, ICASA, SABC)</a:t>
                      </a:r>
                    </a:p>
                    <a:p>
                      <a:pPr algn="just">
                        <a:lnSpc>
                          <a:spcPts val="1400"/>
                        </a:lnSpc>
                        <a:spcAft>
                          <a:spcPts val="0"/>
                        </a:spcAft>
                      </a:pPr>
                      <a:r>
                        <a:rPr lang="en-ZA" sz="1800" b="0" spc="0" dirty="0">
                          <a:solidFill>
                            <a:schemeClr val="tx1"/>
                          </a:solidFill>
                          <a:effectLst/>
                          <a:latin typeface="Arial" panose="020B0604020202020204" pitchFamily="34" charset="0"/>
                          <a:cs typeface="Arial" panose="020B0604020202020204" pitchFamily="34" charset="0"/>
                        </a:rPr>
                        <a:t> </a:t>
                      </a:r>
                      <a:endParaRPr lang="en-ZA" sz="1800" b="0" spc="3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oFill/>
                  </a:tcPr>
                </a:tc>
                <a:extLst>
                  <a:ext uri="{0D108BD9-81ED-4DB2-BD59-A6C34878D82A}">
                    <a16:rowId xmlns:a16="http://schemas.microsoft.com/office/drawing/2014/main" val="1719816510"/>
                  </a:ext>
                </a:extLst>
              </a:tr>
            </a:tbl>
          </a:graphicData>
        </a:graphic>
      </p:graphicFrame>
    </p:spTree>
    <p:extLst>
      <p:ext uri="{BB962C8B-B14F-4D97-AF65-F5344CB8AC3E}">
        <p14:creationId xmlns:p14="http://schemas.microsoft.com/office/powerpoint/2010/main" val="388477444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
            </a:r>
            <a:br>
              <a:rPr lang="en-ZA" dirty="0"/>
            </a:br>
            <a:r>
              <a:rPr lang="en-ZA" dirty="0"/>
              <a:t/>
            </a:r>
            <a:br>
              <a:rPr lang="en-ZA" dirty="0"/>
            </a:br>
            <a:endParaRPr lang="en-ZA" dirty="0"/>
          </a:p>
        </p:txBody>
      </p:sp>
      <p:pic>
        <p:nvPicPr>
          <p:cNvPr id="4" name="Picture 3"/>
          <p:cNvPicPr>
            <a:picLocks noChangeAspect="1"/>
          </p:cNvPicPr>
          <p:nvPr/>
        </p:nvPicPr>
        <p:blipFill>
          <a:blip r:embed="rId2"/>
          <a:stretch>
            <a:fillRect/>
          </a:stretch>
        </p:blipFill>
        <p:spPr>
          <a:xfrm>
            <a:off x="0" y="0"/>
            <a:ext cx="2865368" cy="1347333"/>
          </a:xfrm>
          <a:prstGeom prst="rect">
            <a:avLst/>
          </a:prstGeom>
        </p:spPr>
      </p:pic>
      <p:sp>
        <p:nvSpPr>
          <p:cNvPr id="3" name="Content Placeholder 2"/>
          <p:cNvSpPr>
            <a:spLocks noGrp="1"/>
          </p:cNvSpPr>
          <p:nvPr>
            <p:ph idx="1"/>
          </p:nvPr>
        </p:nvSpPr>
        <p:spPr>
          <a:xfrm>
            <a:off x="298268" y="1294327"/>
            <a:ext cx="10515600" cy="4351338"/>
          </a:xfrm>
        </p:spPr>
        <p:txBody>
          <a:bodyPr>
            <a:normAutofit/>
          </a:bodyPr>
          <a:lstStyle/>
          <a:p>
            <a:pPr marL="0" indent="0">
              <a:buNone/>
            </a:pPr>
            <a:r>
              <a:rPr lang="en-ZA" sz="2000" b="1" dirty="0">
                <a:latin typeface="Arial" panose="020B0604020202020204" pitchFamily="34" charset="0"/>
                <a:cs typeface="Arial" panose="020B0604020202020204" pitchFamily="34" charset="0"/>
              </a:rPr>
              <a:t>Issues for the Committee to consider </a:t>
            </a:r>
            <a:r>
              <a:rPr lang="en-ZA" sz="2000" b="1" dirty="0" smtClean="0">
                <a:latin typeface="Arial" panose="020B0604020202020204" pitchFamily="34" charset="0"/>
                <a:cs typeface="Arial" panose="020B0604020202020204" pitchFamily="34" charset="0"/>
              </a:rPr>
              <a:t>BRRR Recommendations</a:t>
            </a:r>
            <a:endParaRPr lang="en-ZA" sz="2000" b="1" dirty="0">
              <a:latin typeface="Arial" panose="020B0604020202020204" pitchFamily="34" charset="0"/>
              <a:cs typeface="Arial" panose="020B0604020202020204" pitchFamily="34" charset="0"/>
            </a:endParaRPr>
          </a:p>
          <a:p>
            <a:pPr marL="0" indent="0">
              <a:buNone/>
            </a:pPr>
            <a:endParaRPr lang="en-ZA" sz="2000" b="1"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391855107"/>
              </p:ext>
            </p:extLst>
          </p:nvPr>
        </p:nvGraphicFramePr>
        <p:xfrm>
          <a:off x="1085088" y="1560575"/>
          <a:ext cx="10268712" cy="4524499"/>
        </p:xfrm>
        <a:graphic>
          <a:graphicData uri="http://schemas.openxmlformats.org/drawingml/2006/table">
            <a:tbl>
              <a:tblPr firstRow="1" firstCol="1" bandRow="1">
                <a:tableStyleId>{5C22544A-7EE6-4342-B048-85BDC9FD1C3A}</a:tableStyleId>
              </a:tblPr>
              <a:tblGrid>
                <a:gridCol w="10268712">
                  <a:extLst>
                    <a:ext uri="{9D8B030D-6E8A-4147-A177-3AD203B41FA5}">
                      <a16:colId xmlns:a16="http://schemas.microsoft.com/office/drawing/2014/main" val="819624717"/>
                    </a:ext>
                  </a:extLst>
                </a:gridCol>
              </a:tblGrid>
              <a:tr h="4524499">
                <a:tc>
                  <a:txBody>
                    <a:bodyPr/>
                    <a:lstStyle/>
                    <a:p>
                      <a:pPr algn="just">
                        <a:lnSpc>
                          <a:spcPts val="1400"/>
                        </a:lnSpc>
                        <a:spcAft>
                          <a:spcPts val="0"/>
                        </a:spcAft>
                      </a:pPr>
                      <a:r>
                        <a:rPr lang="en-ZA" sz="1400" spc="0" dirty="0">
                          <a:solidFill>
                            <a:schemeClr val="tx1"/>
                          </a:solidFill>
                          <a:effectLst/>
                          <a:latin typeface="Arial" panose="020B0604020202020204" pitchFamily="34" charset="0"/>
                          <a:cs typeface="Arial" panose="020B0604020202020204" pitchFamily="34" charset="0"/>
                        </a:rPr>
                        <a:t> </a:t>
                      </a:r>
                      <a:endParaRPr lang="en-ZA" sz="1400" spc="30" dirty="0">
                        <a:solidFill>
                          <a:schemeClr val="tx1"/>
                        </a:solidFill>
                        <a:effectLst/>
                        <a:latin typeface="Arial" panose="020B0604020202020204" pitchFamily="34" charset="0"/>
                        <a:cs typeface="Arial" panose="020B0604020202020204" pitchFamily="34" charset="0"/>
                      </a:endParaRPr>
                    </a:p>
                    <a:p>
                      <a:r>
                        <a:rPr lang="en-ZA" sz="1800" b="0" i="0" u="none" strike="noStrike" kern="1200" baseline="0" dirty="0" smtClean="0">
                          <a:solidFill>
                            <a:schemeClr val="tx1"/>
                          </a:solidFill>
                          <a:latin typeface="Arial" panose="020B0604020202020204" pitchFamily="34" charset="0"/>
                          <a:ea typeface="+mn-ea"/>
                          <a:cs typeface="Arial" panose="020B0604020202020204" pitchFamily="34" charset="0"/>
                        </a:rPr>
                        <a:t>The Committee recommends that the Minister should ensure that: </a:t>
                      </a:r>
                    </a:p>
                    <a:p>
                      <a:endParaRPr lang="en-ZA" sz="18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marL="623888" indent="-342900">
                        <a:lnSpc>
                          <a:spcPct val="150000"/>
                        </a:lnSpc>
                        <a:buFont typeface="+mj-lt"/>
                        <a:buAutoNum type="alphaLcParenR"/>
                      </a:pPr>
                      <a:r>
                        <a:rPr lang="en-ZA" sz="1800" b="0" i="0" u="none" strike="noStrike" kern="1200" baseline="0" dirty="0" smtClean="0">
                          <a:solidFill>
                            <a:schemeClr val="tx1"/>
                          </a:solidFill>
                          <a:latin typeface="Arial" panose="020B0604020202020204" pitchFamily="34" charset="0"/>
                          <a:ea typeface="+mn-ea"/>
                          <a:cs typeface="Arial" panose="020B0604020202020204" pitchFamily="34" charset="0"/>
                        </a:rPr>
                        <a:t>the Department and entities present their plans to mitigate AGSA findings; </a:t>
                      </a:r>
                    </a:p>
                    <a:p>
                      <a:pPr marL="623888" indent="-342900">
                        <a:lnSpc>
                          <a:spcPct val="150000"/>
                        </a:lnSpc>
                        <a:buFont typeface="+mj-lt"/>
                        <a:buAutoNum type="alphaLcParenR"/>
                      </a:pPr>
                      <a:r>
                        <a:rPr lang="en-ZA" sz="1800" b="0" i="0" u="none" strike="noStrike" kern="1200" baseline="0" dirty="0" smtClean="0">
                          <a:solidFill>
                            <a:schemeClr val="tx1"/>
                          </a:solidFill>
                          <a:latin typeface="Arial" panose="020B0604020202020204" pitchFamily="34" charset="0"/>
                          <a:ea typeface="+mn-ea"/>
                          <a:cs typeface="Arial" panose="020B0604020202020204" pitchFamily="34" charset="0"/>
                        </a:rPr>
                        <a:t>the Department’s Entity Oversight Directorate plays its role on overseeing entities; </a:t>
                      </a:r>
                    </a:p>
                    <a:p>
                      <a:pPr marL="623888" indent="-342900">
                        <a:lnSpc>
                          <a:spcPct val="150000"/>
                        </a:lnSpc>
                        <a:buFont typeface="+mj-lt"/>
                        <a:buAutoNum type="alphaLcParenR"/>
                      </a:pPr>
                      <a:r>
                        <a:rPr lang="en-ZA" sz="1800" b="0" i="0" u="none" strike="noStrike" kern="1200" baseline="0" dirty="0" smtClean="0">
                          <a:solidFill>
                            <a:schemeClr val="tx1"/>
                          </a:solidFill>
                          <a:latin typeface="Arial" panose="020B0604020202020204" pitchFamily="34" charset="0"/>
                          <a:ea typeface="+mn-ea"/>
                          <a:cs typeface="Arial" panose="020B0604020202020204" pitchFamily="34" charset="0"/>
                        </a:rPr>
                        <a:t>the Department and entities consistently respond to issues raised by the Committee; </a:t>
                      </a:r>
                    </a:p>
                    <a:p>
                      <a:pPr marL="623888" indent="-342900">
                        <a:lnSpc>
                          <a:spcPct val="150000"/>
                        </a:lnSpc>
                        <a:buFont typeface="+mj-lt"/>
                        <a:buAutoNum type="alphaLcParenR"/>
                      </a:pPr>
                      <a:r>
                        <a:rPr lang="en-ZA" sz="2000" b="0" i="0" u="none" strike="noStrike" kern="1200" baseline="0" dirty="0" smtClean="0">
                          <a:solidFill>
                            <a:schemeClr val="tx1"/>
                          </a:solidFill>
                          <a:latin typeface="Arial" panose="020B0604020202020204" pitchFamily="34" charset="0"/>
                          <a:ea typeface="+mn-ea"/>
                          <a:cs typeface="Arial" panose="020B0604020202020204" pitchFamily="34" charset="0"/>
                        </a:rPr>
                        <a:t>broadcasting</a:t>
                      </a:r>
                      <a:r>
                        <a:rPr lang="en-ZA" sz="1800" b="0" i="0" u="none" strike="noStrike" kern="1200" baseline="0" dirty="0" smtClean="0">
                          <a:solidFill>
                            <a:schemeClr val="tx1"/>
                          </a:solidFill>
                          <a:latin typeface="Arial" panose="020B0604020202020204" pitchFamily="34" charset="0"/>
                          <a:ea typeface="+mn-ea"/>
                          <a:cs typeface="Arial" panose="020B0604020202020204" pitchFamily="34" charset="0"/>
                        </a:rPr>
                        <a:t> services are made available to the people living with disabilities, particularly the deaf community; </a:t>
                      </a:r>
                    </a:p>
                    <a:p>
                      <a:pPr marL="623888" indent="-342900">
                        <a:lnSpc>
                          <a:spcPct val="150000"/>
                        </a:lnSpc>
                        <a:buFont typeface="+mj-lt"/>
                        <a:buAutoNum type="alphaLcParenR"/>
                      </a:pPr>
                      <a:r>
                        <a:rPr lang="en-ZA" sz="1800" b="0" i="0" u="none" strike="noStrike" kern="1200" baseline="0" dirty="0" smtClean="0">
                          <a:solidFill>
                            <a:schemeClr val="tx1"/>
                          </a:solidFill>
                          <a:latin typeface="Arial" panose="020B0604020202020204" pitchFamily="34" charset="0"/>
                          <a:ea typeface="+mn-ea"/>
                          <a:cs typeface="Arial" panose="020B0604020202020204" pitchFamily="34" charset="0"/>
                        </a:rPr>
                        <a:t>the Department provides a list of international trips undertaken during the year under review; </a:t>
                      </a:r>
                    </a:p>
                    <a:p>
                      <a:pPr marL="623888" indent="-342900">
                        <a:lnSpc>
                          <a:spcPct val="150000"/>
                        </a:lnSpc>
                        <a:buFont typeface="+mj-lt"/>
                        <a:buAutoNum type="alphaLcParenR"/>
                      </a:pPr>
                      <a:r>
                        <a:rPr lang="en-ZA" sz="1800" b="0" i="0" u="none" strike="noStrike" kern="1200" baseline="0" dirty="0" smtClean="0">
                          <a:solidFill>
                            <a:schemeClr val="tx1"/>
                          </a:solidFill>
                          <a:latin typeface="Arial" panose="020B0604020202020204" pitchFamily="34" charset="0"/>
                          <a:ea typeface="+mn-ea"/>
                          <a:cs typeface="Arial" panose="020B0604020202020204" pitchFamily="34" charset="0"/>
                        </a:rPr>
                        <a:t>the Department presents the Performance Management System of ICASA Councillors; </a:t>
                      </a:r>
                    </a:p>
                  </a:txBody>
                  <a:tcPr marL="68580" marR="68580" marT="0" marB="0">
                    <a:noFill/>
                  </a:tcPr>
                </a:tc>
                <a:extLst>
                  <a:ext uri="{0D108BD9-81ED-4DB2-BD59-A6C34878D82A}">
                    <a16:rowId xmlns:a16="http://schemas.microsoft.com/office/drawing/2014/main" val="1719816510"/>
                  </a:ext>
                </a:extLst>
              </a:tr>
            </a:tbl>
          </a:graphicData>
        </a:graphic>
      </p:graphicFrame>
    </p:spTree>
    <p:extLst>
      <p:ext uri="{BB962C8B-B14F-4D97-AF65-F5344CB8AC3E}">
        <p14:creationId xmlns:p14="http://schemas.microsoft.com/office/powerpoint/2010/main" val="10074368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
            </a:r>
            <a:br>
              <a:rPr lang="en-ZA" dirty="0"/>
            </a:br>
            <a:r>
              <a:rPr lang="en-ZA" dirty="0"/>
              <a:t/>
            </a:r>
            <a:br>
              <a:rPr lang="en-ZA" dirty="0"/>
            </a:br>
            <a:endParaRPr lang="en-ZA" dirty="0"/>
          </a:p>
        </p:txBody>
      </p:sp>
      <p:pic>
        <p:nvPicPr>
          <p:cNvPr id="4" name="Picture 3"/>
          <p:cNvPicPr>
            <a:picLocks noChangeAspect="1"/>
          </p:cNvPicPr>
          <p:nvPr/>
        </p:nvPicPr>
        <p:blipFill>
          <a:blip r:embed="rId2"/>
          <a:stretch>
            <a:fillRect/>
          </a:stretch>
        </p:blipFill>
        <p:spPr>
          <a:xfrm>
            <a:off x="0" y="0"/>
            <a:ext cx="2865368" cy="1347333"/>
          </a:xfrm>
          <a:prstGeom prst="rect">
            <a:avLst/>
          </a:prstGeom>
        </p:spPr>
      </p:pic>
      <p:sp>
        <p:nvSpPr>
          <p:cNvPr id="3" name="Content Placeholder 2"/>
          <p:cNvSpPr>
            <a:spLocks noGrp="1"/>
          </p:cNvSpPr>
          <p:nvPr>
            <p:ph idx="1"/>
          </p:nvPr>
        </p:nvSpPr>
        <p:spPr>
          <a:xfrm>
            <a:off x="298268" y="1294327"/>
            <a:ext cx="10515600" cy="4351338"/>
          </a:xfrm>
        </p:spPr>
        <p:txBody>
          <a:bodyPr>
            <a:normAutofit/>
          </a:bodyPr>
          <a:lstStyle/>
          <a:p>
            <a:pPr marL="0" indent="0">
              <a:buNone/>
            </a:pPr>
            <a:r>
              <a:rPr lang="en-ZA" sz="2000" b="1" dirty="0">
                <a:latin typeface="Arial" panose="020B0604020202020204" pitchFamily="34" charset="0"/>
                <a:cs typeface="Arial" panose="020B0604020202020204" pitchFamily="34" charset="0"/>
              </a:rPr>
              <a:t>Issues for the Committee to consider </a:t>
            </a:r>
            <a:r>
              <a:rPr lang="en-ZA" sz="2000" b="1" dirty="0" smtClean="0">
                <a:latin typeface="Arial" panose="020B0604020202020204" pitchFamily="34" charset="0"/>
                <a:cs typeface="Arial" panose="020B0604020202020204" pitchFamily="34" charset="0"/>
              </a:rPr>
              <a:t>BRRR Recommendations (cont.)</a:t>
            </a:r>
            <a:endParaRPr lang="en-ZA" sz="2000" b="1" dirty="0">
              <a:latin typeface="Arial" panose="020B0604020202020204" pitchFamily="34" charset="0"/>
              <a:cs typeface="Arial" panose="020B0604020202020204" pitchFamily="34" charset="0"/>
            </a:endParaRPr>
          </a:p>
          <a:p>
            <a:pPr marL="0" indent="0">
              <a:buNone/>
            </a:pPr>
            <a:endParaRPr lang="en-ZA" sz="2000" b="1" dirty="0">
              <a:latin typeface="Arial" panose="020B0604020202020204" pitchFamily="34" charset="0"/>
              <a:cs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441498647"/>
              </p:ext>
            </p:extLst>
          </p:nvPr>
        </p:nvGraphicFramePr>
        <p:xfrm>
          <a:off x="1085088" y="1560575"/>
          <a:ext cx="10268712" cy="4524499"/>
        </p:xfrm>
        <a:graphic>
          <a:graphicData uri="http://schemas.openxmlformats.org/drawingml/2006/table">
            <a:tbl>
              <a:tblPr firstRow="1" firstCol="1" bandRow="1">
                <a:tableStyleId>{5C22544A-7EE6-4342-B048-85BDC9FD1C3A}</a:tableStyleId>
              </a:tblPr>
              <a:tblGrid>
                <a:gridCol w="10268712">
                  <a:extLst>
                    <a:ext uri="{9D8B030D-6E8A-4147-A177-3AD203B41FA5}">
                      <a16:colId xmlns:a16="http://schemas.microsoft.com/office/drawing/2014/main" val="819624717"/>
                    </a:ext>
                  </a:extLst>
                </a:gridCol>
              </a:tblGrid>
              <a:tr h="4524499">
                <a:tc>
                  <a:txBody>
                    <a:bodyPr/>
                    <a:lstStyle/>
                    <a:p>
                      <a:pPr algn="just">
                        <a:lnSpc>
                          <a:spcPct val="150000"/>
                        </a:lnSpc>
                        <a:spcAft>
                          <a:spcPts val="0"/>
                        </a:spcAft>
                      </a:pPr>
                      <a:r>
                        <a:rPr lang="en-ZA" sz="2000" spc="0" dirty="0">
                          <a:solidFill>
                            <a:schemeClr val="tx1"/>
                          </a:solidFill>
                          <a:effectLst/>
                          <a:latin typeface="Arial" panose="020B0604020202020204" pitchFamily="34" charset="0"/>
                          <a:cs typeface="Arial" panose="020B0604020202020204" pitchFamily="34" charset="0"/>
                        </a:rPr>
                        <a:t> </a:t>
                      </a:r>
                      <a:endParaRPr lang="en-ZA" sz="2000" spc="30" dirty="0" smtClean="0">
                        <a:solidFill>
                          <a:schemeClr val="tx1"/>
                        </a:solidFill>
                        <a:effectLst/>
                        <a:latin typeface="Arial" panose="020B0604020202020204" pitchFamily="34" charset="0"/>
                        <a:cs typeface="Arial" panose="020B0604020202020204" pitchFamily="34" charset="0"/>
                      </a:endParaRPr>
                    </a:p>
                    <a:p>
                      <a:pPr>
                        <a:lnSpc>
                          <a:spcPct val="150000"/>
                        </a:lnSpc>
                      </a:pPr>
                      <a:r>
                        <a:rPr lang="en-ZA" sz="2000" b="0" i="0" u="none" strike="noStrike" kern="1200" baseline="0" dirty="0" smtClean="0">
                          <a:solidFill>
                            <a:schemeClr val="tx1"/>
                          </a:solidFill>
                          <a:latin typeface="Arial" panose="020B0604020202020204" pitchFamily="34" charset="0"/>
                          <a:ea typeface="+mn-ea"/>
                          <a:cs typeface="Arial" panose="020B0604020202020204" pitchFamily="34" charset="0"/>
                        </a:rPr>
                        <a:t>The Committee recommends that the Minister should ensure that: </a:t>
                      </a:r>
                    </a:p>
                    <a:p>
                      <a:pPr marL="623888" indent="-342900">
                        <a:lnSpc>
                          <a:spcPct val="150000"/>
                        </a:lnSpc>
                        <a:buFont typeface="+mj-lt"/>
                        <a:buAutoNum type="alphaLcParenR"/>
                      </a:pPr>
                      <a:r>
                        <a:rPr lang="en-ZA" sz="2000" b="0" i="0" u="none" strike="noStrike" kern="1200" baseline="0" dirty="0" smtClean="0">
                          <a:solidFill>
                            <a:schemeClr val="tx1"/>
                          </a:solidFill>
                          <a:latin typeface="Arial" panose="020B0604020202020204" pitchFamily="34" charset="0"/>
                          <a:ea typeface="+mn-ea"/>
                          <a:cs typeface="Arial" panose="020B0604020202020204" pitchFamily="34" charset="0"/>
                        </a:rPr>
                        <a:t>the FPB presents to the Committee comprehensive reports leading to the pay-out of senior managers before the end of 2017/18 financial years; </a:t>
                      </a:r>
                    </a:p>
                    <a:p>
                      <a:pPr marL="623888" indent="-342900">
                        <a:lnSpc>
                          <a:spcPct val="150000"/>
                        </a:lnSpc>
                        <a:buFont typeface="+mj-lt"/>
                        <a:buAutoNum type="alphaLcParenR"/>
                      </a:pPr>
                      <a:r>
                        <a:rPr lang="en-ZA" sz="2000" b="0" i="0" u="none" strike="noStrike" kern="1200" baseline="0" dirty="0" smtClean="0">
                          <a:solidFill>
                            <a:schemeClr val="tx1"/>
                          </a:solidFill>
                          <a:latin typeface="Arial" panose="020B0604020202020204" pitchFamily="34" charset="0"/>
                          <a:ea typeface="+mn-ea"/>
                          <a:cs typeface="Arial" panose="020B0604020202020204" pitchFamily="34" charset="0"/>
                        </a:rPr>
                        <a:t>the Department presents to the Committee an entity oversight strategy before the end 2017/18 financial year. </a:t>
                      </a:r>
                      <a:endParaRPr lang="en-US" sz="2000" b="0" i="0" u="none" strike="noStrike" kern="1200" baseline="0" dirty="0" smtClean="0">
                        <a:solidFill>
                          <a:schemeClr val="tx1"/>
                        </a:solidFill>
                        <a:latin typeface="Arial" panose="020B0604020202020204" pitchFamily="34" charset="0"/>
                        <a:ea typeface="+mn-ea"/>
                        <a:cs typeface="Arial" panose="020B0604020202020204" pitchFamily="34" charset="0"/>
                      </a:endParaRPr>
                    </a:p>
                    <a:p>
                      <a:pPr>
                        <a:lnSpc>
                          <a:spcPct val="150000"/>
                        </a:lnSpc>
                      </a:pPr>
                      <a:r>
                        <a:rPr lang="en-ZA" sz="2000" b="0" i="0" u="none" strike="noStrike" kern="1200" baseline="0" dirty="0" smtClean="0">
                          <a:solidFill>
                            <a:schemeClr val="tx1"/>
                          </a:solidFill>
                          <a:latin typeface="Arial" panose="020B0604020202020204" pitchFamily="34" charset="0"/>
                          <a:ea typeface="+mn-ea"/>
                          <a:cs typeface="Arial" panose="020B0604020202020204" pitchFamily="34" charset="0"/>
                        </a:rPr>
                        <a:t>The Committee further recommends that the Minister should provide a detailed report responding to all recommendations within 30 working days after the adoption of this report by the House. </a:t>
                      </a:r>
                      <a:r>
                        <a:rPr lang="en-ZA" sz="2000" spc="0" dirty="0">
                          <a:solidFill>
                            <a:schemeClr val="tx1"/>
                          </a:solidFill>
                          <a:effectLst/>
                          <a:latin typeface="Arial" panose="020B0604020202020204" pitchFamily="34" charset="0"/>
                          <a:cs typeface="Arial" panose="020B0604020202020204" pitchFamily="34" charset="0"/>
                        </a:rPr>
                        <a:t> </a:t>
                      </a:r>
                      <a:endParaRPr lang="en-ZA" sz="2000" spc="3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oFill/>
                  </a:tcPr>
                </a:tc>
                <a:extLst>
                  <a:ext uri="{0D108BD9-81ED-4DB2-BD59-A6C34878D82A}">
                    <a16:rowId xmlns:a16="http://schemas.microsoft.com/office/drawing/2014/main" val="1719816510"/>
                  </a:ext>
                </a:extLst>
              </a:tr>
            </a:tbl>
          </a:graphicData>
        </a:graphic>
      </p:graphicFrame>
      <p:sp>
        <p:nvSpPr>
          <p:cNvPr id="6" name="Rectangle 5"/>
          <p:cNvSpPr/>
          <p:nvPr/>
        </p:nvSpPr>
        <p:spPr>
          <a:xfrm>
            <a:off x="298268" y="6085838"/>
            <a:ext cx="11302420" cy="707886"/>
          </a:xfrm>
          <a:prstGeom prst="rect">
            <a:avLst/>
          </a:prstGeom>
          <a:solidFill>
            <a:schemeClr val="accent2">
              <a:lumMod val="40000"/>
              <a:lumOff val="60000"/>
            </a:schemeClr>
          </a:solidFill>
        </p:spPr>
        <p:txBody>
          <a:bodyPr wrap="square">
            <a:spAutoFit/>
          </a:bodyPr>
          <a:lstStyle/>
          <a:p>
            <a:pPr algn="ctr"/>
            <a:r>
              <a:rPr lang="en-ZA" sz="2000" dirty="0">
                <a:latin typeface="Arial" panose="020B0604020202020204" pitchFamily="34" charset="0"/>
                <a:cs typeface="Arial" panose="020B0604020202020204" pitchFamily="34" charset="0"/>
              </a:rPr>
              <a:t>the Minister must also present a report regarding the underfunding of the Department so that the Committee can </a:t>
            </a:r>
            <a:r>
              <a:rPr lang="en-ZA" sz="2000" dirty="0" smtClean="0">
                <a:latin typeface="Arial" panose="020B0604020202020204" pitchFamily="34" charset="0"/>
                <a:cs typeface="Arial" panose="020B0604020202020204" pitchFamily="34" charset="0"/>
              </a:rPr>
              <a:t>engage </a:t>
            </a:r>
            <a:r>
              <a:rPr lang="en-ZA" sz="2000" dirty="0">
                <a:latin typeface="Arial" panose="020B0604020202020204" pitchFamily="34" charset="0"/>
                <a:cs typeface="Arial" panose="020B0604020202020204" pitchFamily="34" charset="0"/>
              </a:rPr>
              <a:t>other relevant institutions </a:t>
            </a:r>
            <a:r>
              <a:rPr lang="en-ZA" sz="2000" dirty="0" smtClean="0">
                <a:latin typeface="Arial" panose="020B0604020202020204" pitchFamily="34" charset="0"/>
                <a:cs typeface="Arial" panose="020B0604020202020204" pitchFamily="34" charset="0"/>
              </a:rPr>
              <a:t>such </a:t>
            </a:r>
            <a:r>
              <a:rPr lang="en-ZA" sz="2000" dirty="0">
                <a:latin typeface="Arial" panose="020B0604020202020204" pitchFamily="34" charset="0"/>
                <a:cs typeface="Arial" panose="020B0604020202020204" pitchFamily="34" charset="0"/>
              </a:rPr>
              <a:t>as the National Treasury</a:t>
            </a:r>
            <a:endParaRPr lang="en-ZA" sz="2000" spc="30"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65200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
            </a:r>
            <a:br>
              <a:rPr lang="en-ZA" dirty="0"/>
            </a:br>
            <a:r>
              <a:rPr lang="en-ZA" dirty="0"/>
              <a:t/>
            </a:r>
            <a:br>
              <a:rPr lang="en-ZA" dirty="0"/>
            </a:br>
            <a:endParaRPr lang="en-ZA" dirty="0"/>
          </a:p>
        </p:txBody>
      </p:sp>
      <p:sp>
        <p:nvSpPr>
          <p:cNvPr id="3" name="Content Placeholder 2"/>
          <p:cNvSpPr>
            <a:spLocks noGrp="1"/>
          </p:cNvSpPr>
          <p:nvPr>
            <p:ph idx="1"/>
          </p:nvPr>
        </p:nvSpPr>
        <p:spPr>
          <a:xfrm>
            <a:off x="298268" y="1257750"/>
            <a:ext cx="10515600" cy="5169175"/>
          </a:xfrm>
        </p:spPr>
        <p:txBody>
          <a:bodyPr>
            <a:noAutofit/>
          </a:bodyPr>
          <a:lstStyle/>
          <a:p>
            <a:pPr algn="just"/>
            <a:endParaRPr lang="en-ZA" sz="2000" dirty="0">
              <a:latin typeface="Arial" panose="020B0604020202020204" pitchFamily="34" charset="0"/>
              <a:cs typeface="Arial" panose="020B0604020202020204" pitchFamily="34" charset="0"/>
            </a:endParaRPr>
          </a:p>
          <a:p>
            <a:pPr algn="just"/>
            <a:endParaRPr lang="en-ZA" sz="2000" dirty="0">
              <a:latin typeface="Arial" panose="020B0604020202020204" pitchFamily="34" charset="0"/>
              <a:cs typeface="Arial" panose="020B0604020202020204" pitchFamily="34" charset="0"/>
            </a:endParaRPr>
          </a:p>
          <a:p>
            <a:pPr marL="0" indent="0" algn="just">
              <a:buNone/>
            </a:pPr>
            <a:r>
              <a:rPr lang="en-ZA" sz="2000" dirty="0">
                <a:latin typeface="Arial" panose="020B0604020202020204" pitchFamily="34" charset="0"/>
                <a:cs typeface="Arial" panose="020B0604020202020204" pitchFamily="34" charset="0"/>
              </a:rPr>
              <a:t>                                               </a:t>
            </a:r>
          </a:p>
          <a:p>
            <a:pPr algn="just"/>
            <a:endParaRPr lang="en-ZA" sz="2000" dirty="0">
              <a:latin typeface="Arial" panose="020B0604020202020204" pitchFamily="34" charset="0"/>
              <a:cs typeface="Arial" panose="020B0604020202020204" pitchFamily="34" charset="0"/>
            </a:endParaRPr>
          </a:p>
          <a:p>
            <a:pPr marL="0" indent="0" algn="just">
              <a:buNone/>
            </a:pPr>
            <a:r>
              <a:rPr lang="en-ZA" sz="2000" dirty="0">
                <a:latin typeface="Arial" panose="020B0604020202020204" pitchFamily="34" charset="0"/>
                <a:cs typeface="Arial" panose="020B0604020202020204" pitchFamily="34" charset="0"/>
              </a:rPr>
              <a:t>                                                              </a:t>
            </a:r>
            <a:r>
              <a:rPr lang="en-ZA" sz="3600" b="1" dirty="0">
                <a:latin typeface="Arial" panose="020B0604020202020204" pitchFamily="34" charset="0"/>
                <a:cs typeface="Arial" panose="020B0604020202020204" pitchFamily="34" charset="0"/>
              </a:rPr>
              <a:t>END</a:t>
            </a:r>
          </a:p>
          <a:p>
            <a:pPr marL="0" indent="0" algn="just">
              <a:buNone/>
            </a:pPr>
            <a:endParaRPr lang="en-ZA" sz="2000" dirty="0">
              <a:latin typeface="Arial" panose="020B0604020202020204" pitchFamily="34" charset="0"/>
              <a:cs typeface="Arial" panose="020B0604020202020204" pitchFamily="34" charset="0"/>
            </a:endParaRPr>
          </a:p>
          <a:p>
            <a:pPr marL="0" indent="0" algn="just">
              <a:buNone/>
            </a:pPr>
            <a:endParaRPr lang="en-ZA" sz="2000" dirty="0">
              <a:latin typeface="Arial" panose="020B0604020202020204" pitchFamily="34" charset="0"/>
              <a:cs typeface="Arial" panose="020B0604020202020204" pitchFamily="34" charset="0"/>
            </a:endParaRPr>
          </a:p>
          <a:p>
            <a:pPr marL="0" indent="0" algn="just">
              <a:buNone/>
            </a:pPr>
            <a:endParaRPr lang="en-ZA" sz="2000"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0" y="0"/>
            <a:ext cx="2865368" cy="1347333"/>
          </a:xfrm>
          <a:prstGeom prst="rect">
            <a:avLst/>
          </a:prstGeom>
        </p:spPr>
      </p:pic>
    </p:spTree>
    <p:extLst>
      <p:ext uri="{BB962C8B-B14F-4D97-AF65-F5344CB8AC3E}">
        <p14:creationId xmlns:p14="http://schemas.microsoft.com/office/powerpoint/2010/main" val="3966480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257578" y="115910"/>
            <a:ext cx="2865368" cy="1347333"/>
          </a:xfrm>
          <a:prstGeom prst="rect">
            <a:avLst/>
          </a:prstGeom>
        </p:spPr>
      </p:pic>
      <p:sp>
        <p:nvSpPr>
          <p:cNvPr id="2" name="Title 1"/>
          <p:cNvSpPr>
            <a:spLocks noGrp="1"/>
          </p:cNvSpPr>
          <p:nvPr>
            <p:ph type="title"/>
          </p:nvPr>
        </p:nvSpPr>
        <p:spPr/>
        <p:txBody>
          <a:bodyPr>
            <a:normAutofit fontScale="90000"/>
          </a:bodyPr>
          <a:lstStyle/>
          <a:p>
            <a:r>
              <a:rPr lang="en-ZA" dirty="0"/>
              <a:t/>
            </a:r>
            <a:br>
              <a:rPr lang="en-ZA" dirty="0"/>
            </a:br>
            <a:r>
              <a:rPr lang="en-ZA" dirty="0"/>
              <a:t/>
            </a:r>
            <a:br>
              <a:rPr lang="en-ZA" dirty="0"/>
            </a:br>
            <a:r>
              <a:rPr lang="en-ZA" dirty="0"/>
              <a:t/>
            </a:r>
            <a:br>
              <a:rPr lang="en-ZA" dirty="0"/>
            </a:br>
            <a:endParaRPr lang="en-ZA" dirty="0"/>
          </a:p>
        </p:txBody>
      </p:sp>
      <p:sp>
        <p:nvSpPr>
          <p:cNvPr id="3" name="Content Placeholder 2"/>
          <p:cNvSpPr>
            <a:spLocks noGrp="1"/>
          </p:cNvSpPr>
          <p:nvPr>
            <p:ph idx="1"/>
          </p:nvPr>
        </p:nvSpPr>
        <p:spPr>
          <a:xfrm>
            <a:off x="124097" y="1189900"/>
            <a:ext cx="10515600" cy="4351338"/>
          </a:xfrm>
        </p:spPr>
        <p:txBody>
          <a:bodyPr/>
          <a:lstStyle/>
          <a:p>
            <a:pPr marL="0" indent="0">
              <a:buNone/>
            </a:pPr>
            <a:r>
              <a:rPr lang="en-ZA" sz="2000" b="1" dirty="0">
                <a:latin typeface="Arial" panose="020B0604020202020204" pitchFamily="34" charset="0"/>
                <a:cs typeface="Arial" panose="020B0604020202020204" pitchFamily="34" charset="0"/>
              </a:rPr>
              <a:t>Structure of Annual Performance Plan</a:t>
            </a:r>
          </a:p>
          <a:p>
            <a:pPr marL="0" indent="0">
              <a:buNone/>
            </a:pPr>
            <a:r>
              <a:rPr lang="en-ZA" b="1" dirty="0"/>
              <a:t> </a:t>
            </a:r>
          </a:p>
          <a:p>
            <a:pPr marL="0" indent="0">
              <a:buNone/>
            </a:pPr>
            <a:endParaRPr lang="en-ZA" sz="2000" dirty="0"/>
          </a:p>
        </p:txBody>
      </p:sp>
      <p:pic>
        <p:nvPicPr>
          <p:cNvPr id="6" name="Picture 5"/>
          <p:cNvPicPr/>
          <p:nvPr/>
        </p:nvPicPr>
        <p:blipFill>
          <a:blip r:embed="rId3">
            <a:extLst>
              <a:ext uri="{28A0092B-C50C-407E-A947-70E740481C1C}">
                <a14:useLocalDpi xmlns:a14="http://schemas.microsoft.com/office/drawing/2010/main" val="0"/>
              </a:ext>
            </a:extLst>
          </a:blip>
          <a:stretch>
            <a:fillRect/>
          </a:stretch>
        </p:blipFill>
        <p:spPr>
          <a:xfrm>
            <a:off x="2621279" y="1567542"/>
            <a:ext cx="6165669" cy="5290458"/>
          </a:xfrm>
          <a:prstGeom prst="rect">
            <a:avLst/>
          </a:prstGeom>
        </p:spPr>
      </p:pic>
    </p:spTree>
    <p:extLst>
      <p:ext uri="{BB962C8B-B14F-4D97-AF65-F5344CB8AC3E}">
        <p14:creationId xmlns:p14="http://schemas.microsoft.com/office/powerpoint/2010/main" val="4650071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28789" y="103031"/>
            <a:ext cx="2865368" cy="1347333"/>
          </a:xfrm>
          <a:prstGeom prst="rect">
            <a:avLst/>
          </a:prstGeom>
        </p:spPr>
      </p:pic>
      <p:sp>
        <p:nvSpPr>
          <p:cNvPr id="2" name="Title 1"/>
          <p:cNvSpPr>
            <a:spLocks noGrp="1"/>
          </p:cNvSpPr>
          <p:nvPr>
            <p:ph type="title"/>
          </p:nvPr>
        </p:nvSpPr>
        <p:spPr/>
        <p:txBody>
          <a:bodyPr>
            <a:normAutofit fontScale="90000"/>
          </a:bodyPr>
          <a:lstStyle/>
          <a:p>
            <a:r>
              <a:rPr lang="en-ZA" dirty="0"/>
              <a:t/>
            </a:r>
            <a:br>
              <a:rPr lang="en-ZA" dirty="0"/>
            </a:br>
            <a:r>
              <a:rPr lang="en-ZA" dirty="0"/>
              <a:t/>
            </a:r>
            <a:br>
              <a:rPr lang="en-ZA" dirty="0"/>
            </a:br>
            <a:endParaRPr lang="en-ZA" dirty="0"/>
          </a:p>
        </p:txBody>
      </p:sp>
      <p:sp>
        <p:nvSpPr>
          <p:cNvPr id="3" name="Content Placeholder 2"/>
          <p:cNvSpPr>
            <a:spLocks noGrp="1"/>
          </p:cNvSpPr>
          <p:nvPr>
            <p:ph idx="1"/>
          </p:nvPr>
        </p:nvSpPr>
        <p:spPr>
          <a:xfrm>
            <a:off x="244699" y="1096796"/>
            <a:ext cx="11109101" cy="4726599"/>
          </a:xfrm>
        </p:spPr>
        <p:txBody>
          <a:bodyPr>
            <a:normAutofit fontScale="25000" lnSpcReduction="20000"/>
          </a:bodyPr>
          <a:lstStyle/>
          <a:p>
            <a:pPr marL="0" indent="0">
              <a:buNone/>
            </a:pPr>
            <a:r>
              <a:rPr lang="en-ZA" sz="8000" b="1" dirty="0">
                <a:latin typeface="Arial" panose="020B0604020202020204" pitchFamily="34" charset="0"/>
                <a:cs typeface="Arial" panose="020B0604020202020204" pitchFamily="34" charset="0"/>
              </a:rPr>
              <a:t>Programme Performance Information </a:t>
            </a:r>
          </a:p>
          <a:p>
            <a:pPr marL="0" indent="0">
              <a:buNone/>
            </a:pPr>
            <a:endParaRPr lang="en-ZA" sz="6200" b="1" dirty="0">
              <a:latin typeface="Arial" panose="020B0604020202020204" pitchFamily="34" charset="0"/>
              <a:cs typeface="Arial" panose="020B0604020202020204" pitchFamily="34" charset="0"/>
            </a:endParaRPr>
          </a:p>
          <a:p>
            <a:pPr algn="just">
              <a:lnSpc>
                <a:spcPct val="170000"/>
              </a:lnSpc>
            </a:pPr>
            <a:r>
              <a:rPr lang="en-ZA" sz="8000" dirty="0">
                <a:latin typeface="Arial" panose="020B0604020202020204" pitchFamily="34" charset="0"/>
                <a:cs typeface="Arial" panose="020B0604020202020204" pitchFamily="34" charset="0"/>
              </a:rPr>
              <a:t>Programme performance information focuses on information that is collected by government institutions in the course of fulfilling their mandates and implementing government policies. This information is vital in enhancing transparency, accountability and oversight.</a:t>
            </a:r>
          </a:p>
          <a:p>
            <a:pPr lvl="0">
              <a:lnSpc>
                <a:spcPct val="170000"/>
              </a:lnSpc>
            </a:pPr>
            <a:r>
              <a:rPr lang="en-ZA" sz="8000" dirty="0">
                <a:latin typeface="Arial" panose="020B0604020202020204" pitchFamily="34" charset="0"/>
                <a:cs typeface="Arial" panose="020B0604020202020204" pitchFamily="34" charset="0"/>
              </a:rPr>
              <a:t>National and provincial treasuries make use of programme performance information for assessing the value-for-money of government activities. </a:t>
            </a:r>
          </a:p>
          <a:p>
            <a:pPr lvl="0">
              <a:lnSpc>
                <a:spcPct val="170000"/>
              </a:lnSpc>
            </a:pPr>
            <a:r>
              <a:rPr lang="en-ZA" sz="8000" dirty="0">
                <a:latin typeface="Arial" panose="020B0604020202020204" pitchFamily="34" charset="0"/>
                <a:cs typeface="Arial" panose="020B0604020202020204" pitchFamily="34" charset="0"/>
              </a:rPr>
              <a:t>The S.M.A.R.T principle becomes an important criterion when setting out programme performance information. </a:t>
            </a:r>
          </a:p>
          <a:p>
            <a:pPr lvl="0">
              <a:lnSpc>
                <a:spcPct val="170000"/>
              </a:lnSpc>
            </a:pPr>
            <a:r>
              <a:rPr lang="en-ZA" sz="8000" dirty="0">
                <a:latin typeface="Arial" panose="020B0604020202020204" pitchFamily="34" charset="0"/>
                <a:cs typeface="Arial" panose="020B0604020202020204" pitchFamily="34" charset="0"/>
              </a:rPr>
              <a:t>S.M.A.R.T goal setting brings structure and </a:t>
            </a:r>
            <a:r>
              <a:rPr lang="en-ZA" sz="8000" dirty="0">
                <a:latin typeface="Arial" panose="020B0604020202020204" pitchFamily="34" charset="0"/>
                <a:cs typeface="Arial" panose="020B0604020202020204" pitchFamily="34" charset="0"/>
              </a:rPr>
              <a:t>trackability</a:t>
            </a:r>
            <a:r>
              <a:rPr lang="en-ZA" sz="8000" dirty="0">
                <a:latin typeface="Arial" panose="020B0604020202020204" pitchFamily="34" charset="0"/>
                <a:cs typeface="Arial" panose="020B0604020202020204" pitchFamily="34" charset="0"/>
              </a:rPr>
              <a:t> into your goals and objectives. Instead of vague resolutions, S.M.A.R.T goal setting creates verifiable trajectories towards a certain objective, with clear milestones and an estimation of the goal's attainability. </a:t>
            </a:r>
          </a:p>
          <a:p>
            <a:pPr lvl="0"/>
            <a:endParaRPr lang="en-ZA" sz="6200" dirty="0">
              <a:latin typeface="Arial" panose="020B0604020202020204" pitchFamily="34" charset="0"/>
              <a:cs typeface="Arial" panose="020B0604020202020204" pitchFamily="34" charset="0"/>
            </a:endParaRPr>
          </a:p>
          <a:p>
            <a:endParaRPr lang="en-ZA" sz="6200" dirty="0">
              <a:latin typeface="Arial" panose="020B0604020202020204" pitchFamily="34" charset="0"/>
              <a:cs typeface="Arial" panose="020B0604020202020204" pitchFamily="34" charset="0"/>
            </a:endParaRPr>
          </a:p>
          <a:p>
            <a:endParaRPr lang="en-ZA" sz="6200" dirty="0">
              <a:latin typeface="Arial" panose="020B0604020202020204" pitchFamily="34" charset="0"/>
              <a:cs typeface="Arial" panose="020B0604020202020204" pitchFamily="34" charset="0"/>
            </a:endParaRPr>
          </a:p>
          <a:p>
            <a:pPr marL="0" indent="0">
              <a:buNone/>
            </a:pPr>
            <a:endParaRPr lang="en-ZA" sz="6200" b="1" dirty="0">
              <a:latin typeface="Arial" panose="020B0604020202020204" pitchFamily="34" charset="0"/>
              <a:cs typeface="Arial" panose="020B0604020202020204" pitchFamily="34" charset="0"/>
            </a:endParaRPr>
          </a:p>
          <a:p>
            <a:pPr marL="0" indent="0">
              <a:buNone/>
            </a:pPr>
            <a:r>
              <a:rPr lang="en-ZA" b="1" dirty="0"/>
              <a:t> </a:t>
            </a:r>
          </a:p>
          <a:p>
            <a:endParaRPr lang="en-ZA" dirty="0"/>
          </a:p>
        </p:txBody>
      </p:sp>
    </p:spTree>
    <p:extLst>
      <p:ext uri="{BB962C8B-B14F-4D97-AF65-F5344CB8AC3E}">
        <p14:creationId xmlns:p14="http://schemas.microsoft.com/office/powerpoint/2010/main" val="3708304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
            </a:r>
            <a:br>
              <a:rPr lang="en-ZA" dirty="0"/>
            </a:br>
            <a:r>
              <a:rPr lang="en-ZA" dirty="0"/>
              <a:t/>
            </a:r>
            <a:br>
              <a:rPr lang="en-ZA" dirty="0"/>
            </a:br>
            <a:r>
              <a:rPr lang="en-ZA" dirty="0"/>
              <a:t/>
            </a:r>
            <a:br>
              <a:rPr lang="en-ZA" dirty="0"/>
            </a:br>
            <a:endParaRPr lang="en-ZA" dirty="0"/>
          </a:p>
        </p:txBody>
      </p:sp>
      <p:sp>
        <p:nvSpPr>
          <p:cNvPr id="3" name="Content Placeholder 2"/>
          <p:cNvSpPr>
            <a:spLocks noGrp="1"/>
          </p:cNvSpPr>
          <p:nvPr>
            <p:ph idx="1"/>
          </p:nvPr>
        </p:nvSpPr>
        <p:spPr/>
        <p:txBody>
          <a:bodyPr>
            <a:normAutofit/>
          </a:bodyPr>
          <a:lstStyle/>
          <a:p>
            <a:pPr marL="0" indent="0">
              <a:buNone/>
            </a:pPr>
            <a:r>
              <a:rPr lang="en-ZA" sz="2000" b="1" dirty="0">
                <a:latin typeface="Arial" panose="020B0604020202020204" pitchFamily="34" charset="0"/>
                <a:cs typeface="Arial" panose="020B0604020202020204" pitchFamily="34" charset="0"/>
              </a:rPr>
              <a:t>Programme Performance Information </a:t>
            </a:r>
            <a:r>
              <a:rPr lang="en-ZA" sz="2000" b="1" dirty="0" smtClean="0">
                <a:latin typeface="Arial" panose="020B0604020202020204" pitchFamily="34" charset="0"/>
                <a:cs typeface="Arial" panose="020B0604020202020204" pitchFamily="34" charset="0"/>
              </a:rPr>
              <a:t>(cont.)</a:t>
            </a:r>
            <a:endParaRPr lang="en-ZA" sz="2000" b="1" dirty="0">
              <a:latin typeface="Arial" panose="020B0604020202020204" pitchFamily="34" charset="0"/>
              <a:cs typeface="Arial" panose="020B0604020202020204" pitchFamily="34" charset="0"/>
            </a:endParaRPr>
          </a:p>
          <a:p>
            <a:r>
              <a:rPr lang="en-ZA" sz="2000" dirty="0">
                <a:latin typeface="Arial" panose="020B0604020202020204" pitchFamily="34" charset="0"/>
                <a:cs typeface="Arial" panose="020B0604020202020204" pitchFamily="34" charset="0"/>
              </a:rPr>
              <a:t>In order for goals or objectives to be clear and reachable, each one should be: </a:t>
            </a:r>
          </a:p>
          <a:p>
            <a:pPr lvl="0"/>
            <a:r>
              <a:rPr lang="en-ZA" sz="2000" b="1" dirty="0">
                <a:latin typeface="Arial" panose="020B0604020202020204" pitchFamily="34" charset="0"/>
                <a:cs typeface="Arial" panose="020B0604020202020204" pitchFamily="34" charset="0"/>
              </a:rPr>
              <a:t>S</a:t>
            </a:r>
            <a:r>
              <a:rPr lang="en-ZA" sz="2000" dirty="0">
                <a:latin typeface="Arial" panose="020B0604020202020204" pitchFamily="34" charset="0"/>
                <a:cs typeface="Arial" panose="020B0604020202020204" pitchFamily="34" charset="0"/>
              </a:rPr>
              <a:t>pecific (simple, sensible, significant).</a:t>
            </a:r>
          </a:p>
          <a:p>
            <a:pPr lvl="0"/>
            <a:r>
              <a:rPr lang="en-ZA" sz="2000" b="1" dirty="0">
                <a:latin typeface="Arial" panose="020B0604020202020204" pitchFamily="34" charset="0"/>
                <a:cs typeface="Arial" panose="020B0604020202020204" pitchFamily="34" charset="0"/>
              </a:rPr>
              <a:t>M</a:t>
            </a:r>
            <a:r>
              <a:rPr lang="en-ZA" sz="2000" dirty="0">
                <a:latin typeface="Arial" panose="020B0604020202020204" pitchFamily="34" charset="0"/>
                <a:cs typeface="Arial" panose="020B0604020202020204" pitchFamily="34" charset="0"/>
              </a:rPr>
              <a:t>easurable (meaningful, motivating).</a:t>
            </a:r>
          </a:p>
          <a:p>
            <a:pPr lvl="0"/>
            <a:r>
              <a:rPr lang="en-ZA" sz="2000" b="1" dirty="0">
                <a:latin typeface="Arial" panose="020B0604020202020204" pitchFamily="34" charset="0"/>
                <a:cs typeface="Arial" panose="020B0604020202020204" pitchFamily="34" charset="0"/>
              </a:rPr>
              <a:t>A</a:t>
            </a:r>
            <a:r>
              <a:rPr lang="en-ZA" sz="2000" dirty="0">
                <a:latin typeface="Arial" panose="020B0604020202020204" pitchFamily="34" charset="0"/>
                <a:cs typeface="Arial" panose="020B0604020202020204" pitchFamily="34" charset="0"/>
              </a:rPr>
              <a:t>chievable (agreed, attainable).</a:t>
            </a:r>
          </a:p>
          <a:p>
            <a:pPr lvl="0"/>
            <a:r>
              <a:rPr lang="en-ZA" sz="2000" b="1" dirty="0">
                <a:latin typeface="Arial" panose="020B0604020202020204" pitchFamily="34" charset="0"/>
                <a:cs typeface="Arial" panose="020B0604020202020204" pitchFamily="34" charset="0"/>
              </a:rPr>
              <a:t>R</a:t>
            </a:r>
            <a:r>
              <a:rPr lang="en-ZA" sz="2000" dirty="0">
                <a:latin typeface="Arial" panose="020B0604020202020204" pitchFamily="34" charset="0"/>
                <a:cs typeface="Arial" panose="020B0604020202020204" pitchFamily="34" charset="0"/>
              </a:rPr>
              <a:t>elevant (reasonable, realistic and resourced, results-based).</a:t>
            </a:r>
          </a:p>
          <a:p>
            <a:pPr lvl="0"/>
            <a:r>
              <a:rPr lang="en-ZA" sz="2000" b="1" dirty="0">
                <a:latin typeface="Arial" panose="020B0604020202020204" pitchFamily="34" charset="0"/>
                <a:cs typeface="Arial" panose="020B0604020202020204" pitchFamily="34" charset="0"/>
              </a:rPr>
              <a:t>T</a:t>
            </a:r>
            <a:r>
              <a:rPr lang="en-ZA" sz="2000" dirty="0">
                <a:latin typeface="Arial" panose="020B0604020202020204" pitchFamily="34" charset="0"/>
                <a:cs typeface="Arial" panose="020B0604020202020204" pitchFamily="34" charset="0"/>
              </a:rPr>
              <a:t>ime bound (time-based, time limited, time/cost limited, timely, time-sensitive).</a:t>
            </a:r>
          </a:p>
          <a:p>
            <a:endParaRPr lang="en-ZA" sz="2000" dirty="0">
              <a:latin typeface="Arial" panose="020B0604020202020204" pitchFamily="34" charset="0"/>
              <a:cs typeface="Arial" panose="020B0604020202020204" pitchFamily="34" charset="0"/>
            </a:endParaRPr>
          </a:p>
          <a:p>
            <a:pPr lvl="0"/>
            <a:endParaRPr lang="en-ZA" sz="2000" dirty="0"/>
          </a:p>
          <a:p>
            <a:endParaRPr lang="en-ZA" sz="2000" dirty="0"/>
          </a:p>
          <a:p>
            <a:pPr marL="0" indent="0">
              <a:buNone/>
            </a:pPr>
            <a:endParaRPr lang="en-ZA" sz="2000" b="1" dirty="0"/>
          </a:p>
          <a:p>
            <a:endParaRPr lang="en-ZA" dirty="0"/>
          </a:p>
        </p:txBody>
      </p:sp>
      <p:pic>
        <p:nvPicPr>
          <p:cNvPr id="4" name="Picture 3"/>
          <p:cNvPicPr>
            <a:picLocks noChangeAspect="1"/>
          </p:cNvPicPr>
          <p:nvPr/>
        </p:nvPicPr>
        <p:blipFill>
          <a:blip r:embed="rId2"/>
          <a:stretch>
            <a:fillRect/>
          </a:stretch>
        </p:blipFill>
        <p:spPr>
          <a:xfrm>
            <a:off x="26831" y="128789"/>
            <a:ext cx="2865368" cy="1347333"/>
          </a:xfrm>
          <a:prstGeom prst="rect">
            <a:avLst/>
          </a:prstGeom>
        </p:spPr>
      </p:pic>
    </p:spTree>
    <p:extLst>
      <p:ext uri="{BB962C8B-B14F-4D97-AF65-F5344CB8AC3E}">
        <p14:creationId xmlns:p14="http://schemas.microsoft.com/office/powerpoint/2010/main" val="158257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
            </a:r>
            <a:br>
              <a:rPr lang="en-ZA" dirty="0"/>
            </a:br>
            <a:r>
              <a:rPr lang="en-ZA" dirty="0"/>
              <a:t/>
            </a:r>
            <a:br>
              <a:rPr lang="en-ZA" dirty="0"/>
            </a:br>
            <a:endParaRPr lang="en-ZA" dirty="0"/>
          </a:p>
        </p:txBody>
      </p:sp>
      <p:sp>
        <p:nvSpPr>
          <p:cNvPr id="3" name="Content Placeholder 2"/>
          <p:cNvSpPr>
            <a:spLocks noGrp="1"/>
          </p:cNvSpPr>
          <p:nvPr>
            <p:ph idx="1"/>
          </p:nvPr>
        </p:nvSpPr>
        <p:spPr/>
        <p:txBody>
          <a:bodyPr>
            <a:normAutofit fontScale="92500"/>
          </a:bodyPr>
          <a:lstStyle/>
          <a:p>
            <a:pPr marL="0" indent="0">
              <a:buNone/>
            </a:pPr>
            <a:r>
              <a:rPr lang="en-ZA" sz="2000" b="1" dirty="0">
                <a:latin typeface="Arial" panose="020B0604020202020204" pitchFamily="34" charset="0"/>
                <a:cs typeface="Arial" panose="020B0604020202020204" pitchFamily="34" charset="0"/>
              </a:rPr>
              <a:t>Relationship between legislation, plans and budgets</a:t>
            </a:r>
          </a:p>
          <a:p>
            <a:pPr marL="0" indent="0">
              <a:buNone/>
            </a:pPr>
            <a:endParaRPr lang="en-ZA" sz="2000" dirty="0"/>
          </a:p>
          <a:p>
            <a:pPr algn="just">
              <a:lnSpc>
                <a:spcPct val="150000"/>
              </a:lnSpc>
            </a:pPr>
            <a:r>
              <a:rPr lang="en-ZA" sz="2200" dirty="0">
                <a:latin typeface="Arial" panose="020B0604020202020204" pitchFamily="34" charset="0"/>
                <a:cs typeface="Arial" panose="020B0604020202020204" pitchFamily="34" charset="0"/>
              </a:rPr>
              <a:t>When developing Strategic Plans and Annual Performance Plans it is also useful to conduct a situational analysis on the sectors or spheres of responsibility that fall within the institution’s mandate, the present delivery environment and the state of the institution itself, taking into account relevant government policies and long term plans. </a:t>
            </a:r>
          </a:p>
          <a:p>
            <a:pPr algn="just">
              <a:lnSpc>
                <a:spcPct val="150000"/>
              </a:lnSpc>
            </a:pPr>
            <a:r>
              <a:rPr lang="en-ZA" sz="2200" dirty="0">
                <a:latin typeface="Arial" panose="020B0604020202020204" pitchFamily="34" charset="0"/>
                <a:cs typeface="Arial" panose="020B0604020202020204" pitchFamily="34" charset="0"/>
              </a:rPr>
              <a:t>Strategic Plans and Annual Performance Plans should include a description of how institutions give effect to their statutory obligations, powers and responsibilities. In this regard the hierarchy of the different legal instruments should be noted</a:t>
            </a:r>
          </a:p>
        </p:txBody>
      </p:sp>
      <p:pic>
        <p:nvPicPr>
          <p:cNvPr id="4" name="Picture 3"/>
          <p:cNvPicPr>
            <a:picLocks noChangeAspect="1"/>
          </p:cNvPicPr>
          <p:nvPr/>
        </p:nvPicPr>
        <p:blipFill>
          <a:blip r:embed="rId2"/>
          <a:stretch>
            <a:fillRect/>
          </a:stretch>
        </p:blipFill>
        <p:spPr>
          <a:xfrm>
            <a:off x="129862" y="131122"/>
            <a:ext cx="2865368" cy="1347333"/>
          </a:xfrm>
          <a:prstGeom prst="rect">
            <a:avLst/>
          </a:prstGeom>
        </p:spPr>
      </p:pic>
    </p:spTree>
    <p:extLst>
      <p:ext uri="{BB962C8B-B14F-4D97-AF65-F5344CB8AC3E}">
        <p14:creationId xmlns:p14="http://schemas.microsoft.com/office/powerpoint/2010/main" val="4105163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
            </a:r>
            <a:br>
              <a:rPr lang="en-ZA" dirty="0"/>
            </a:br>
            <a:r>
              <a:rPr lang="en-ZA" dirty="0"/>
              <a:t/>
            </a:r>
            <a:br>
              <a:rPr lang="en-ZA" dirty="0"/>
            </a:br>
            <a:endParaRPr lang="en-ZA" dirty="0"/>
          </a:p>
        </p:txBody>
      </p:sp>
      <p:sp>
        <p:nvSpPr>
          <p:cNvPr id="3" name="Content Placeholder 2"/>
          <p:cNvSpPr>
            <a:spLocks noGrp="1"/>
          </p:cNvSpPr>
          <p:nvPr>
            <p:ph idx="1"/>
          </p:nvPr>
        </p:nvSpPr>
        <p:spPr>
          <a:xfrm>
            <a:off x="394062" y="1347333"/>
            <a:ext cx="10515600" cy="4351338"/>
          </a:xfrm>
        </p:spPr>
        <p:txBody>
          <a:bodyPr>
            <a:normAutofit/>
          </a:bodyPr>
          <a:lstStyle/>
          <a:p>
            <a:pPr marL="0" indent="0">
              <a:buNone/>
            </a:pPr>
            <a:r>
              <a:rPr lang="en-ZA" sz="2000" b="1" dirty="0">
                <a:latin typeface="Arial" panose="020B0604020202020204" pitchFamily="34" charset="0"/>
                <a:cs typeface="Arial" panose="020B0604020202020204" pitchFamily="34" charset="0"/>
              </a:rPr>
              <a:t>Relationship between legislation, plans and budgets </a:t>
            </a:r>
            <a:r>
              <a:rPr lang="en-ZA" sz="2000" b="1" dirty="0" smtClean="0">
                <a:latin typeface="Arial" panose="020B0604020202020204" pitchFamily="34" charset="0"/>
                <a:cs typeface="Arial" panose="020B0604020202020204" pitchFamily="34" charset="0"/>
              </a:rPr>
              <a:t>(cont.)</a:t>
            </a:r>
            <a:endParaRPr lang="en-ZA" sz="2000" b="1" dirty="0">
              <a:latin typeface="Arial" panose="020B0604020202020204" pitchFamily="34" charset="0"/>
              <a:cs typeface="Arial" panose="020B0604020202020204" pitchFamily="34" charset="0"/>
            </a:endParaRPr>
          </a:p>
          <a:p>
            <a:pPr marL="0" indent="0">
              <a:buNone/>
            </a:pPr>
            <a:endParaRPr lang="en-ZA" sz="2000" b="1" dirty="0">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0" y="0"/>
            <a:ext cx="2865368" cy="1347333"/>
          </a:xfrm>
          <a:prstGeom prst="rect">
            <a:avLst/>
          </a:prstGeom>
        </p:spPr>
      </p:pic>
      <p:pic>
        <p:nvPicPr>
          <p:cNvPr id="5" name="Picture 4"/>
          <p:cNvPicPr/>
          <p:nvPr/>
        </p:nvPicPr>
        <p:blipFill>
          <a:blip r:embed="rId3"/>
          <a:stretch>
            <a:fillRect/>
          </a:stretch>
        </p:blipFill>
        <p:spPr>
          <a:xfrm>
            <a:off x="1576251" y="1712457"/>
            <a:ext cx="7707086" cy="4818971"/>
          </a:xfrm>
          <a:prstGeom prst="rect">
            <a:avLst/>
          </a:prstGeom>
        </p:spPr>
      </p:pic>
    </p:spTree>
    <p:extLst>
      <p:ext uri="{BB962C8B-B14F-4D97-AF65-F5344CB8AC3E}">
        <p14:creationId xmlns:p14="http://schemas.microsoft.com/office/powerpoint/2010/main" val="4151276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
            </a:r>
            <a:br>
              <a:rPr lang="en-ZA" dirty="0"/>
            </a:br>
            <a:r>
              <a:rPr lang="en-ZA" dirty="0"/>
              <a:t/>
            </a:r>
            <a:br>
              <a:rPr lang="en-ZA" dirty="0"/>
            </a:br>
            <a:endParaRPr lang="en-ZA" dirty="0"/>
          </a:p>
        </p:txBody>
      </p:sp>
      <p:pic>
        <p:nvPicPr>
          <p:cNvPr id="4" name="Picture 3"/>
          <p:cNvPicPr>
            <a:picLocks noChangeAspect="1"/>
          </p:cNvPicPr>
          <p:nvPr/>
        </p:nvPicPr>
        <p:blipFill>
          <a:blip r:embed="rId2"/>
          <a:stretch>
            <a:fillRect/>
          </a:stretch>
        </p:blipFill>
        <p:spPr>
          <a:xfrm>
            <a:off x="0" y="0"/>
            <a:ext cx="2865368" cy="1347333"/>
          </a:xfrm>
          <a:prstGeom prst="rect">
            <a:avLst/>
          </a:prstGeom>
        </p:spPr>
      </p:pic>
      <p:sp>
        <p:nvSpPr>
          <p:cNvPr id="3" name="Content Placeholder 2"/>
          <p:cNvSpPr>
            <a:spLocks noGrp="1"/>
          </p:cNvSpPr>
          <p:nvPr>
            <p:ph idx="1"/>
          </p:nvPr>
        </p:nvSpPr>
        <p:spPr>
          <a:xfrm>
            <a:off x="984504" y="1027906"/>
            <a:ext cx="10515600" cy="4351338"/>
          </a:xfrm>
        </p:spPr>
        <p:txBody>
          <a:bodyPr>
            <a:noAutofit/>
          </a:bodyPr>
          <a:lstStyle/>
          <a:p>
            <a:pPr marL="0" indent="0">
              <a:buNone/>
            </a:pPr>
            <a:r>
              <a:rPr lang="en-ZA" sz="2000" b="1" dirty="0">
                <a:latin typeface="Arial" panose="020B0604020202020204" pitchFamily="34" charset="0"/>
                <a:cs typeface="Arial" panose="020B0604020202020204" pitchFamily="34" charset="0"/>
              </a:rPr>
              <a:t>Relationship between legislation, plans and budgets </a:t>
            </a:r>
            <a:r>
              <a:rPr lang="en-ZA" sz="2000" b="1" dirty="0" smtClean="0">
                <a:latin typeface="Arial" panose="020B0604020202020204" pitchFamily="34" charset="0"/>
                <a:cs typeface="Arial" panose="020B0604020202020204" pitchFamily="34" charset="0"/>
              </a:rPr>
              <a:t>(cont.)</a:t>
            </a:r>
            <a:endParaRPr lang="en-ZA" sz="2000" b="1" dirty="0">
              <a:latin typeface="Arial" panose="020B0604020202020204" pitchFamily="34" charset="0"/>
              <a:cs typeface="Arial" panose="020B0604020202020204" pitchFamily="34" charset="0"/>
            </a:endParaRPr>
          </a:p>
          <a:p>
            <a:pPr algn="just">
              <a:lnSpc>
                <a:spcPct val="150000"/>
              </a:lnSpc>
            </a:pPr>
            <a:r>
              <a:rPr lang="en-ZA" sz="2000" dirty="0">
                <a:latin typeface="Arial" panose="020B0604020202020204" pitchFamily="34" charset="0"/>
                <a:cs typeface="Arial" panose="020B0604020202020204" pitchFamily="34" charset="0"/>
              </a:rPr>
              <a:t>The Constitution of South Africa, 1996 is the highest law of our country, and applies to all institutions. The Constitution prevails over any other legislation, regulations and directives. Following the Constitution, departments are then required to comply with other legislation, Money Bills, regulations; as well as directives and agreements issued in terms of the legislation. </a:t>
            </a:r>
          </a:p>
          <a:p>
            <a:pPr algn="just">
              <a:lnSpc>
                <a:spcPct val="150000"/>
              </a:lnSpc>
            </a:pPr>
            <a:r>
              <a:rPr lang="en-ZA" sz="2000" dirty="0">
                <a:latin typeface="Arial" panose="020B0604020202020204" pitchFamily="34" charset="0"/>
                <a:cs typeface="Arial" panose="020B0604020202020204" pitchFamily="34" charset="0"/>
              </a:rPr>
              <a:t>If there are any specific court rulings that have a significant ongoing impact on operations or service delivery obligations, the Executive is under obligation to give effect to these.</a:t>
            </a:r>
          </a:p>
          <a:p>
            <a:pPr algn="just">
              <a:lnSpc>
                <a:spcPct val="150000"/>
              </a:lnSpc>
            </a:pPr>
            <a:r>
              <a:rPr lang="en-ZA" sz="2000" dirty="0">
                <a:latin typeface="Arial" panose="020B0604020202020204" pitchFamily="34" charset="0"/>
                <a:cs typeface="Arial" panose="020B0604020202020204" pitchFamily="34" charset="0"/>
              </a:rPr>
              <a:t>In addition, some departments’ activities may be subject to a regulatory body. A regulatory body is a public authority or government agency responsible for exercising autonomous authority over and monitoring some area of government activity in a regulatory or supervisory capacity. </a:t>
            </a:r>
          </a:p>
        </p:txBody>
      </p:sp>
    </p:spTree>
    <p:extLst>
      <p:ext uri="{BB962C8B-B14F-4D97-AF65-F5344CB8AC3E}">
        <p14:creationId xmlns:p14="http://schemas.microsoft.com/office/powerpoint/2010/main" val="831235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a:t/>
            </a:r>
            <a:br>
              <a:rPr lang="en-ZA" dirty="0"/>
            </a:br>
            <a:r>
              <a:rPr lang="en-ZA" dirty="0"/>
              <a:t/>
            </a:r>
            <a:br>
              <a:rPr lang="en-ZA" dirty="0"/>
            </a:br>
            <a:endParaRPr lang="en-ZA" dirty="0"/>
          </a:p>
        </p:txBody>
      </p:sp>
      <p:pic>
        <p:nvPicPr>
          <p:cNvPr id="4" name="Picture 3"/>
          <p:cNvPicPr>
            <a:picLocks noChangeAspect="1"/>
          </p:cNvPicPr>
          <p:nvPr/>
        </p:nvPicPr>
        <p:blipFill>
          <a:blip r:embed="rId2"/>
          <a:stretch>
            <a:fillRect/>
          </a:stretch>
        </p:blipFill>
        <p:spPr>
          <a:xfrm>
            <a:off x="0" y="0"/>
            <a:ext cx="2865368" cy="1347333"/>
          </a:xfrm>
          <a:prstGeom prst="rect">
            <a:avLst/>
          </a:prstGeom>
        </p:spPr>
      </p:pic>
      <p:pic>
        <p:nvPicPr>
          <p:cNvPr id="6" name="Picture 5"/>
          <p:cNvPicPr/>
          <p:nvPr/>
        </p:nvPicPr>
        <p:blipFill>
          <a:blip r:embed="rId3"/>
          <a:stretch>
            <a:fillRect/>
          </a:stretch>
        </p:blipFill>
        <p:spPr>
          <a:xfrm>
            <a:off x="2078182" y="1009403"/>
            <a:ext cx="7968343" cy="5522025"/>
          </a:xfrm>
          <a:prstGeom prst="rect">
            <a:avLst/>
          </a:prstGeom>
        </p:spPr>
      </p:pic>
      <p:sp>
        <p:nvSpPr>
          <p:cNvPr id="7" name="Rectangle 6"/>
          <p:cNvSpPr/>
          <p:nvPr/>
        </p:nvSpPr>
        <p:spPr>
          <a:xfrm>
            <a:off x="95005" y="1991611"/>
            <a:ext cx="1959429" cy="3139321"/>
          </a:xfrm>
          <a:prstGeom prst="rect">
            <a:avLst/>
          </a:prstGeom>
          <a:solidFill>
            <a:schemeClr val="accent2">
              <a:lumMod val="40000"/>
              <a:lumOff val="60000"/>
            </a:schemeClr>
          </a:solidFill>
        </p:spPr>
        <p:txBody>
          <a:bodyPr wrap="square">
            <a:spAutoFit/>
          </a:bodyPr>
          <a:lstStyle/>
          <a:p>
            <a:r>
              <a:rPr lang="en-US" dirty="0">
                <a:latin typeface="Arial" panose="020B0604020202020204" pitchFamily="34" charset="0"/>
                <a:ea typeface="Times New Roman" panose="02020603050405020304" pitchFamily="18" charset="0"/>
              </a:rPr>
              <a:t>The Committee needs to endeavor to ensure that it regularly reviews Quarterly financial and non-financial performance of the Department and entities. </a:t>
            </a:r>
            <a:endParaRPr lang="en-US" dirty="0"/>
          </a:p>
        </p:txBody>
      </p:sp>
    </p:spTree>
    <p:extLst>
      <p:ext uri="{BB962C8B-B14F-4D97-AF65-F5344CB8AC3E}">
        <p14:creationId xmlns:p14="http://schemas.microsoft.com/office/powerpoint/2010/main" val="37143878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otalTime>477</TotalTime>
  <Words>1238</Words>
  <Application>Microsoft Office PowerPoint</Application>
  <PresentationFormat>Widescreen</PresentationFormat>
  <Paragraphs>138</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Portfolio Committee on Communications</vt:lpstr>
      <vt:lpstr>  </vt:lpstr>
      <vt:lpstr>   </vt:lpstr>
      <vt:lpstr>  </vt:lpstr>
      <vt:lpstr>   </vt:lpstr>
      <vt:lpstr>  </vt:lpstr>
      <vt:lpstr>  </vt:lpstr>
      <vt:lpstr>  </vt:lpstr>
      <vt:lpstr>  </vt:lpstr>
      <vt:lpstr>  </vt:lpstr>
      <vt:lpstr>PowerPoint Presentation</vt:lpstr>
      <vt:lpstr>  </vt:lpstr>
      <vt:lpstr>PowerPoint Presentation</vt:lpstr>
      <vt:lpstr>PowerPoint Presentation</vt:lpstr>
      <vt:lpstr>  </vt:lpstr>
      <vt:lpstr>  </vt:lpstr>
      <vt:lpstr>PowerPoint Presentation</vt:lpstr>
      <vt:lpstr>  </vt:lpstr>
      <vt:lpstr>  </vt:lpstr>
      <vt:lpstr>  </vt:lpstr>
      <vt:lpstr>  </vt:lpstr>
      <vt:lpstr>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Committee on Communications</dc:title>
  <dc:creator>Lethabo Dibetso</dc:creator>
  <cp:lastModifiedBy>mmaleka</cp:lastModifiedBy>
  <cp:revision>35</cp:revision>
  <dcterms:created xsi:type="dcterms:W3CDTF">2016-09-19T07:59:37Z</dcterms:created>
  <dcterms:modified xsi:type="dcterms:W3CDTF">2018-04-17T07:19:57Z</dcterms:modified>
</cp:coreProperties>
</file>