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9" r:id="rId3"/>
    <p:sldMasterId id="2147483673" r:id="rId4"/>
    <p:sldMasterId id="2147483685" r:id="rId5"/>
    <p:sldMasterId id="2147483689" r:id="rId6"/>
    <p:sldMasterId id="2147483693" r:id="rId7"/>
    <p:sldMasterId id="2147483697" r:id="rId8"/>
    <p:sldMasterId id="2147483701" r:id="rId9"/>
    <p:sldMasterId id="2147483705" r:id="rId10"/>
    <p:sldMasterId id="2147483709" r:id="rId11"/>
  </p:sldMasterIdLst>
  <p:notesMasterIdLst>
    <p:notesMasterId r:id="rId47"/>
  </p:notesMasterIdLst>
  <p:handoutMasterIdLst>
    <p:handoutMasterId r:id="rId48"/>
  </p:handoutMasterIdLst>
  <p:sldIdLst>
    <p:sldId id="258" r:id="rId12"/>
    <p:sldId id="499" r:id="rId13"/>
    <p:sldId id="533" r:id="rId14"/>
    <p:sldId id="519" r:id="rId15"/>
    <p:sldId id="531" r:id="rId16"/>
    <p:sldId id="576" r:id="rId17"/>
    <p:sldId id="532" r:id="rId18"/>
    <p:sldId id="534" r:id="rId19"/>
    <p:sldId id="521" r:id="rId20"/>
    <p:sldId id="517" r:id="rId21"/>
    <p:sldId id="520" r:id="rId22"/>
    <p:sldId id="430" r:id="rId23"/>
    <p:sldId id="535" r:id="rId24"/>
    <p:sldId id="536" r:id="rId25"/>
    <p:sldId id="537" r:id="rId26"/>
    <p:sldId id="538" r:id="rId27"/>
    <p:sldId id="539" r:id="rId28"/>
    <p:sldId id="540" r:id="rId29"/>
    <p:sldId id="541" r:id="rId30"/>
    <p:sldId id="542" r:id="rId31"/>
    <p:sldId id="524" r:id="rId32"/>
    <p:sldId id="525" r:id="rId33"/>
    <p:sldId id="545" r:id="rId34"/>
    <p:sldId id="546" r:id="rId35"/>
    <p:sldId id="547" r:id="rId36"/>
    <p:sldId id="548" r:id="rId37"/>
    <p:sldId id="549" r:id="rId38"/>
    <p:sldId id="550" r:id="rId39"/>
    <p:sldId id="523" r:id="rId40"/>
    <p:sldId id="399" r:id="rId41"/>
    <p:sldId id="566" r:id="rId42"/>
    <p:sldId id="567" r:id="rId43"/>
    <p:sldId id="575" r:id="rId44"/>
    <p:sldId id="283" r:id="rId45"/>
    <p:sldId id="401" r:id="rId4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dy Smit" initials="CS" lastIdx="2" clrIdx="0"/>
  <p:cmAuthor id="1" name="EgashneeP" initials="E" lastIdx="2" clrIdx="1"/>
  <p:cmAuthor id="2" name="Mdluli,Ziphozonke (SM)" initials="M(" lastIdx="25" clrIdx="2"/>
  <p:cmAuthor id="3" name="Ravele,Mashudu" initials="R" lastIdx="1" clrIdx="3"/>
  <p:cmAuthor id="4" name="Muller,Alice (CE)" initials="M(" lastIdx="21" clrIdx="4"/>
  <p:cmAuthor id="5" name="Sekgetho,Andries (SM)" initials="S(" lastIdx="0" clrIdx="5"/>
  <p:cmAuthor id="6" name="Fefe,Nosipho" initials="F" lastIdx="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1A1"/>
    <a:srgbClr val="97E59E"/>
    <a:srgbClr val="29A535"/>
    <a:srgbClr val="FEBC18"/>
    <a:srgbClr val="A2C88D"/>
    <a:srgbClr val="AC3E43"/>
    <a:srgbClr val="00A9A4"/>
    <a:srgbClr val="64ADCF"/>
    <a:srgbClr val="66FF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7887" autoAdjust="0"/>
  </p:normalViewPr>
  <p:slideViewPr>
    <p:cSldViewPr>
      <p:cViewPr varScale="1">
        <p:scale>
          <a:sx n="68" d="100"/>
          <a:sy n="68" d="100"/>
        </p:scale>
        <p:origin x="189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249703188051774E-2"/>
          <c:y val="2.3462162114003669E-2"/>
          <c:w val="0.96399345335515552"/>
          <c:h val="0.900608107431082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Audit outstanding (blue)</c:v>
                </c:pt>
              </c:strCache>
            </c:strRef>
          </c:tx>
          <c:spPr>
            <a:solidFill>
              <a:srgbClr val="0D70BD"/>
            </a:solidFill>
          </c:spPr>
          <c:invertIfNegative val="0"/>
          <c:dLbls>
            <c:delete val="1"/>
          </c:dLbls>
          <c:cat>
            <c:strRef>
              <c:f>Sheet1!$A$6:$A$8</c:f>
              <c:strCache>
                <c:ptCount val="3"/>
                <c:pt idx="0">
                  <c:v>2016-17</c:v>
                </c:pt>
                <c:pt idx="1">
                  <c:v>2015-16</c:v>
                </c:pt>
                <c:pt idx="2">
                  <c:v>2014-15</c:v>
                </c:pt>
              </c:strCache>
            </c:strRef>
          </c:cat>
          <c:val>
            <c:numRef>
              <c:f>Sheet1!$B$6:$B$8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F-4F0A-AD05-179C20B3A0CC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Disclaimed (red)</c:v>
                </c:pt>
              </c:strCache>
            </c:strRef>
          </c:tx>
          <c:spPr>
            <a:solidFill>
              <a:srgbClr val="E0001B"/>
            </a:solidFill>
          </c:spPr>
          <c:invertIfNegative val="0"/>
          <c:dLbls>
            <c:delete val="1"/>
          </c:dLbls>
          <c:cat>
            <c:strRef>
              <c:f>Sheet1!$A$6:$A$8</c:f>
              <c:strCache>
                <c:ptCount val="3"/>
                <c:pt idx="0">
                  <c:v>2016-17</c:v>
                </c:pt>
                <c:pt idx="1">
                  <c:v>2015-16</c:v>
                </c:pt>
                <c:pt idx="2">
                  <c:v>2014-15</c:v>
                </c:pt>
              </c:strCache>
            </c:strRef>
          </c:cat>
          <c:val>
            <c:numRef>
              <c:f>Sheet1!$C$6:$C$8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CF-4F0A-AD05-179C20B3A0CC}"/>
            </c:ext>
          </c:extLst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Adverse (pink)</c:v>
                </c:pt>
              </c:strCache>
            </c:strRef>
          </c:tx>
          <c:spPr>
            <a:solidFill>
              <a:srgbClr val="CE3F91"/>
            </a:solidFill>
          </c:spPr>
          <c:invertIfNegative val="0"/>
          <c:dLbls>
            <c:delete val="1"/>
          </c:dLbls>
          <c:cat>
            <c:strRef>
              <c:f>Sheet1!$A$6:$A$8</c:f>
              <c:strCache>
                <c:ptCount val="3"/>
                <c:pt idx="0">
                  <c:v>2016-17</c:v>
                </c:pt>
                <c:pt idx="1">
                  <c:v>2015-16</c:v>
                </c:pt>
                <c:pt idx="2">
                  <c:v>2014-15</c:v>
                </c:pt>
              </c:strCache>
            </c:strRef>
          </c:cat>
          <c:val>
            <c:numRef>
              <c:f>Sheet1!$D$6:$D$8</c:f>
              <c:numCache>
                <c:formatCode>0%</c:formatCode>
                <c:ptCount val="3"/>
                <c:pt idx="0">
                  <c:v>0.14000000000000001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CF-4F0A-AD05-179C20B3A0CC}"/>
            </c:ext>
          </c:extLst>
        </c:ser>
        <c:ser>
          <c:idx val="3"/>
          <c:order val="3"/>
          <c:tx>
            <c:strRef>
              <c:f>Sheet1!$E$5</c:f>
              <c:strCache>
                <c:ptCount val="1"/>
                <c:pt idx="0">
                  <c:v>Qualified (purple)</c:v>
                </c:pt>
              </c:strCache>
            </c:strRef>
          </c:tx>
          <c:spPr>
            <a:solidFill>
              <a:srgbClr val="592786"/>
            </a:solidFill>
          </c:spPr>
          <c:invertIfNegative val="0"/>
          <c:dLbls>
            <c:dLbl>
              <c:idx val="0"/>
              <c:layout>
                <c:manualLayout>
                  <c:x val="5.7535157605559072E-3"/>
                  <c:y val="5.7328510420935827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Arial Narrow" pitchFamily="34" charset="0"/>
                        <a:cs typeface="Arial" panose="020B0604020202020204" pitchFamily="34" charset="0"/>
                      </a:rPr>
                      <a:t>14%</a:t>
                    </a:r>
                  </a:p>
                  <a:p>
                    <a:r>
                      <a:rPr lang="en-US" sz="1000" b="1" dirty="0" smtClean="0">
                        <a:latin typeface="Arial Narrow" pitchFamily="34" charset="0"/>
                        <a:cs typeface="Arial" panose="020B0604020202020204" pitchFamily="34" charset="0"/>
                      </a:rPr>
                      <a:t>(SABC)</a:t>
                    </a:r>
                    <a:endParaRPr lang="en-US" b="0" dirty="0">
                      <a:latin typeface="Arial Narrow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CF-4F0A-AD05-179C20B3A0CC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Arial Narrow" pitchFamily="34" charset="0"/>
                        <a:cs typeface="Arial" panose="020B0604020202020204" pitchFamily="34" charset="0"/>
                      </a:rPr>
                      <a:t>14%</a:t>
                    </a:r>
                  </a:p>
                  <a:p>
                    <a:r>
                      <a:rPr lang="en-US" sz="1000" b="1" dirty="0" smtClean="0">
                        <a:latin typeface="Arial Narrow" pitchFamily="34" charset="0"/>
                        <a:cs typeface="Arial" panose="020B0604020202020204" pitchFamily="34" charset="0"/>
                      </a:rPr>
                      <a:t> (SABC)</a:t>
                    </a:r>
                    <a:endParaRPr lang="en-US" b="0" dirty="0">
                      <a:latin typeface="Arial Narrow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ECF-4F0A-AD05-179C20B3A0C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CF-4F0A-AD05-179C20B3A0C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24</a:t>
                    </a:r>
                    <a:r>
                      <a:rPr 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(68)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CF-4F0A-AD05-179C20B3A0C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</a:t>
                    </a:r>
                    <a:r>
                      <a:rPr 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(55)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CF-4F0A-AD05-179C20B3A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Sheet1!$A$6:$A$8</c:f>
              <c:strCache>
                <c:ptCount val="3"/>
                <c:pt idx="0">
                  <c:v>2016-17</c:v>
                </c:pt>
                <c:pt idx="1">
                  <c:v>2015-16</c:v>
                </c:pt>
                <c:pt idx="2">
                  <c:v>2014-15</c:v>
                </c:pt>
              </c:strCache>
            </c:strRef>
          </c:cat>
          <c:val>
            <c:numRef>
              <c:f>Sheet1!$E$6:$E$8</c:f>
              <c:numCache>
                <c:formatCode>0%</c:formatCode>
                <c:ptCount val="3"/>
                <c:pt idx="0">
                  <c:v>0</c:v>
                </c:pt>
                <c:pt idx="1">
                  <c:v>0.14000000000000001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CF-4F0A-AD05-179C20B3A0CC}"/>
            </c:ext>
          </c:extLst>
        </c:ser>
        <c:ser>
          <c:idx val="4"/>
          <c:order val="4"/>
          <c:tx>
            <c:strRef>
              <c:f>Sheet1!$F$5</c:f>
              <c:strCache>
                <c:ptCount val="1"/>
                <c:pt idx="0">
                  <c:v>Unqualified with (yellow)</c:v>
                </c:pt>
              </c:strCache>
            </c:strRef>
          </c:tx>
          <c:spPr>
            <a:solidFill>
              <a:srgbClr val="FEC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43%</a:t>
                    </a:r>
                  </a:p>
                  <a:p>
                    <a:pPr>
                      <a:defRPr sz="10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(ICASA/ MDDA/ FPB)</a:t>
                    </a:r>
                    <a:endPara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ECF-4F0A-AD05-179C20B3A0C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1" i="0" baseline="0" dirty="0" smtClean="0">
                        <a:effectLst/>
                      </a:rPr>
                      <a:t>43%</a:t>
                    </a:r>
                    <a:endParaRPr lang="en-US" sz="1000" dirty="0" smtClean="0">
                      <a:effectLst/>
                    </a:endParaRPr>
                  </a:p>
                  <a:p>
                    <a:pPr>
                      <a:defRPr sz="1000" b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1" i="0" baseline="0" dirty="0" smtClean="0">
                        <a:effectLst/>
                      </a:rPr>
                      <a:t>(ICASA/ MDDA/ FPB)</a:t>
                    </a:r>
                    <a:endParaRPr lang="en-US" sz="1000" dirty="0"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ECF-4F0A-AD05-179C20B3A0C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000" b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pt-BR" sz="1000" b="1" i="0" u="none" strike="noStrike" baseline="0" dirty="0" smtClean="0">
                        <a:effectLst/>
                      </a:rPr>
                      <a:t>43%                   (ICASA/ MDDA/ FPB/ BSA)</a:t>
                    </a:r>
                    <a:endParaRPr lang="pt-BR" sz="1000" b="0" dirty="0">
                      <a:latin typeface="Arial Narrow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ECF-4F0A-AD05-179C20B3A0C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39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(107)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ECF-4F0A-AD05-179C20B3A0C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42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(117)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ECF-4F0A-AD05-179C20B3A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Sheet1!$A$6:$A$8</c:f>
              <c:strCache>
                <c:ptCount val="3"/>
                <c:pt idx="0">
                  <c:v>2016-17</c:v>
                </c:pt>
                <c:pt idx="1">
                  <c:v>2015-16</c:v>
                </c:pt>
                <c:pt idx="2">
                  <c:v>2014-15</c:v>
                </c:pt>
              </c:strCache>
            </c:strRef>
          </c:cat>
          <c:val>
            <c:numRef>
              <c:f>Sheet1!$F$6:$F$8</c:f>
              <c:numCache>
                <c:formatCode>0%</c:formatCode>
                <c:ptCount val="3"/>
                <c:pt idx="0">
                  <c:v>0.42</c:v>
                </c:pt>
                <c:pt idx="1">
                  <c:v>0.42</c:v>
                </c:pt>
                <c:pt idx="2">
                  <c:v>0.55999999999999994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ECF-4F0A-AD05-179C20B3A0CC}"/>
            </c:ext>
          </c:extLst>
        </c:ser>
        <c:ser>
          <c:idx val="5"/>
          <c:order val="5"/>
          <c:tx>
            <c:strRef>
              <c:f>Sheet1!$G$5</c:f>
              <c:strCache>
                <c:ptCount val="1"/>
                <c:pt idx="0">
                  <c:v>Unqualified without (green)</c:v>
                </c:pt>
              </c:strCache>
            </c:strRef>
          </c:tx>
          <c:spPr>
            <a:solidFill>
              <a:srgbClr val="29A535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43%                   (DOC/ GCIS/ BSA)</a:t>
                    </a:r>
                    <a:endParaRPr lang="en-US" sz="1000" b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ECF-4F0A-AD05-179C20B3A0C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43%                   (DOC/ GCIS/ BSA)</a:t>
                    </a:r>
                    <a:endParaRPr lang="en-US" sz="1000" b="0" dirty="0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ECF-4F0A-AD05-179C20B3A0C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17%                   (GCIS)</a:t>
                    </a:r>
                    <a:endParaRPr lang="en-US" sz="1000" b="0" dirty="0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ECF-4F0A-AD05-179C20B3A0C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(9)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ECF-4F0A-AD05-179C20B3A0C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 (13)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CF-4F0A-AD05-179C20B3A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Sheet1!$A$6:$A$8</c:f>
              <c:strCache>
                <c:ptCount val="3"/>
                <c:pt idx="0">
                  <c:v>2016-17</c:v>
                </c:pt>
                <c:pt idx="1">
                  <c:v>2015-16</c:v>
                </c:pt>
                <c:pt idx="2">
                  <c:v>2014-15</c:v>
                </c:pt>
              </c:strCache>
            </c:strRef>
          </c:cat>
          <c:val>
            <c:numRef>
              <c:f>Sheet1!$G$6:$G$8</c:f>
              <c:numCache>
                <c:formatCode>0%</c:formatCode>
                <c:ptCount val="3"/>
                <c:pt idx="0">
                  <c:v>0.43</c:v>
                </c:pt>
                <c:pt idx="1">
                  <c:v>0.43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ECF-4F0A-AD05-179C20B3A0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9969920"/>
        <c:axId val="149975808"/>
      </c:barChart>
      <c:catAx>
        <c:axId val="14996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9975808"/>
        <c:crosses val="autoZero"/>
        <c:auto val="1"/>
        <c:lblAlgn val="ctr"/>
        <c:lblOffset val="100"/>
        <c:noMultiLvlLbl val="0"/>
      </c:catAx>
      <c:valAx>
        <c:axId val="1499758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4996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3349432377317E-2"/>
          <c:y val="3.4815163974279938E-2"/>
          <c:w val="0.84972588710512931"/>
          <c:h val="0.8359265609064775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material misstatements (red)</c:v>
                </c:pt>
              </c:strCache>
            </c:strRef>
          </c:tx>
          <c:spPr>
            <a:solidFill>
              <a:srgbClr val="F9A1A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00" b="0">
                        <a:latin typeface="Arial Narrow" panose="020B0606020202030204" pitchFamily="34" charset="0"/>
                        <a:cs typeface="Arial" panose="020B0604020202020204" pitchFamily="34" charset="0"/>
                      </a:defRPr>
                    </a:pPr>
                    <a:r>
                      <a:rPr lang="pt-BR" sz="1100" b="1" i="0" baseline="0" dirty="0" smtClean="0">
                        <a:effectLst/>
                        <a:latin typeface="Arial Narrow" panose="020B0606020202030204" pitchFamily="34" charset="0"/>
                      </a:rPr>
                      <a:t>57%</a:t>
                    </a:r>
                  </a:p>
                  <a:p>
                    <a:pPr>
                      <a:defRPr sz="1100" b="0">
                        <a:latin typeface="Arial Narrow" panose="020B0606020202030204" pitchFamily="34" charset="0"/>
                        <a:cs typeface="Arial" panose="020B0604020202020204" pitchFamily="34" charset="0"/>
                      </a:defRPr>
                    </a:pPr>
                    <a:endParaRPr lang="pt-BR" sz="1100" dirty="0" smtClean="0">
                      <a:effectLst/>
                      <a:latin typeface="Arial Narrow" panose="020B0606020202030204" pitchFamily="34" charset="0"/>
                    </a:endParaRPr>
                  </a:p>
                  <a:p>
                    <a:pPr>
                      <a:defRPr sz="1100" b="0">
                        <a:latin typeface="Arial Narrow" panose="020B0606020202030204" pitchFamily="34" charset="0"/>
                        <a:cs typeface="Arial" panose="020B0604020202020204" pitchFamily="34" charset="0"/>
                      </a:defRPr>
                    </a:pPr>
                    <a:r>
                      <a:rPr lang="pt-BR" sz="1100" b="0" i="0" baseline="0" dirty="0" smtClean="0">
                        <a:effectLst/>
                        <a:latin typeface="Arial Narrow" panose="020B0606020202030204" pitchFamily="34" charset="0"/>
                      </a:rPr>
                      <a:t>(ICASA/ MDDA/ FPB/ SABC)</a:t>
                    </a:r>
                    <a:endParaRPr lang="pt-BR" sz="1100" dirty="0">
                      <a:effectLst/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3FE-479F-869E-CF8083235863}"/>
                </c:ext>
              </c:extLst>
            </c:dLbl>
            <c:dLbl>
              <c:idx val="1"/>
              <c:layout>
                <c:manualLayout>
                  <c:x val="-1.2271493714003759E-2"/>
                  <c:y val="-8.8587829776043681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kern="1200" baseline="0" dirty="0" smtClean="0">
                        <a:solidFill>
                          <a:prstClr val="black"/>
                        </a:solidFill>
                        <a:latin typeface="Arial Narrow" pitchFamily="34" charset="0"/>
                        <a:cs typeface="Arial" panose="020B0604020202020204" pitchFamily="34" charset="0"/>
                      </a:rPr>
                      <a:t>29%</a:t>
                    </a:r>
                  </a:p>
                  <a:p>
                    <a:endParaRPr lang="en-US" sz="1100" b="0" i="0" u="none" strike="noStrike" kern="1200" baseline="0" dirty="0" smtClean="0">
                      <a:solidFill>
                        <a:prstClr val="black"/>
                      </a:solidFill>
                      <a:latin typeface="Arial Narrow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 Narrow" pitchFamily="34" charset="0"/>
                        <a:cs typeface="Arial" panose="020B0604020202020204" pitchFamily="34" charset="0"/>
                      </a:rPr>
                      <a:t>(ICASA/ SABC)</a:t>
                    </a:r>
                    <a:endParaRPr lang="en-US" sz="1100" b="0" i="0" u="none" strike="noStrike" kern="1200" baseline="0" dirty="0">
                      <a:solidFill>
                        <a:prstClr val="black"/>
                      </a:solidFill>
                      <a:latin typeface="Arial Narrow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FE-479F-869E-CF808323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2016-17</c:v>
                </c:pt>
                <c:pt idx="1">
                  <c:v>2015-16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FE-479F-869E-CF80832358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no material misstatements (green)</c:v>
                </c:pt>
              </c:strCache>
            </c:strRef>
          </c:tx>
          <c:spPr>
            <a:solidFill>
              <a:srgbClr val="97E59E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3FE-479F-869E-CF808323586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3FE-479F-869E-CF808323586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3FE-479F-869E-CF808323586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00" b="0">
                        <a:latin typeface="Arial Narrow" panose="020B060602020203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100" b="1" i="0" baseline="0" dirty="0" smtClean="0">
                        <a:effectLst/>
                        <a:latin typeface="Arial Narrow" panose="020B0606020202030204" pitchFamily="34" charset="0"/>
                      </a:rPr>
                      <a:t>43%</a:t>
                    </a:r>
                    <a:endParaRPr lang="en-US" sz="1100" dirty="0" smtClean="0">
                      <a:effectLst/>
                      <a:latin typeface="Arial Narrow" panose="020B0606020202030204" pitchFamily="34" charset="0"/>
                    </a:endParaRPr>
                  </a:p>
                  <a:p>
                    <a:pPr>
                      <a:defRPr sz="1100" b="0">
                        <a:latin typeface="Arial Narrow" panose="020B0606020202030204" pitchFamily="34" charset="0"/>
                        <a:cs typeface="Arial" panose="020B0604020202020204" pitchFamily="34" charset="0"/>
                      </a:defRPr>
                    </a:pPr>
                    <a:endParaRPr lang="en-US" sz="1100" b="0" i="0" baseline="0" dirty="0" smtClean="0">
                      <a:effectLst/>
                      <a:latin typeface="Arial Narrow" panose="020B0606020202030204" pitchFamily="34" charset="0"/>
                    </a:endParaRPr>
                  </a:p>
                  <a:p>
                    <a:pPr>
                      <a:defRPr sz="1100" b="0">
                        <a:latin typeface="Arial Narrow" panose="020B060602020203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100" b="0" i="0" baseline="0" dirty="0" smtClean="0">
                        <a:effectLst/>
                        <a:latin typeface="Arial Narrow" panose="020B0606020202030204" pitchFamily="34" charset="0"/>
                      </a:rPr>
                      <a:t>(DOC/ GCIS/ BSA)</a:t>
                    </a:r>
                    <a:endParaRPr lang="en-US" sz="1100" dirty="0">
                      <a:effectLst/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3FE-479F-869E-CF808323586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00" b="0">
                        <a:latin typeface="Arial Narrow" panose="020B060602020203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100" b="1" i="0" baseline="0" dirty="0" smtClean="0">
                        <a:effectLst/>
                        <a:latin typeface="Arial Narrow" panose="020B0606020202030204" pitchFamily="34" charset="0"/>
                      </a:rPr>
                      <a:t>71%</a:t>
                    </a:r>
                    <a:endParaRPr lang="en-US" sz="1100" dirty="0" smtClean="0">
                      <a:effectLst/>
                      <a:latin typeface="Arial Narrow" panose="020B0606020202030204" pitchFamily="34" charset="0"/>
                    </a:endParaRPr>
                  </a:p>
                  <a:p>
                    <a:pPr>
                      <a:defRPr sz="1100" b="0">
                        <a:latin typeface="Arial Narrow" panose="020B0606020202030204" pitchFamily="34" charset="0"/>
                        <a:cs typeface="Arial" panose="020B0604020202020204" pitchFamily="34" charset="0"/>
                      </a:defRPr>
                    </a:pPr>
                    <a:endParaRPr lang="en-US" sz="1100" b="0" i="0" baseline="0" dirty="0" smtClean="0">
                      <a:effectLst/>
                      <a:latin typeface="Arial Narrow" panose="020B0606020202030204" pitchFamily="34" charset="0"/>
                    </a:endParaRPr>
                  </a:p>
                  <a:p>
                    <a:pPr>
                      <a:defRPr sz="1100" b="0">
                        <a:latin typeface="Arial Narrow" panose="020B060602020203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100" b="0" i="0" baseline="0" dirty="0" smtClean="0">
                        <a:effectLst/>
                        <a:latin typeface="Arial Narrow" panose="020B0606020202030204" pitchFamily="34" charset="0"/>
                      </a:rPr>
                      <a:t>(DOC/ GCIS/ BSA/ FPB/ MDDA)</a:t>
                    </a:r>
                    <a:endParaRPr lang="en-US" sz="1100" dirty="0">
                      <a:effectLst/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3FE-479F-869E-CF808323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2016-17</c:v>
                </c:pt>
                <c:pt idx="1">
                  <c:v>2015-16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FE-479F-869E-CF80832358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overlap val="100"/>
        <c:axId val="96412416"/>
        <c:axId val="96413952"/>
      </c:barChart>
      <c:catAx>
        <c:axId val="9641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6413952"/>
        <c:crosses val="autoZero"/>
        <c:auto val="1"/>
        <c:lblAlgn val="ctr"/>
        <c:lblOffset val="100"/>
        <c:noMultiLvlLbl val="0"/>
      </c:catAx>
      <c:valAx>
        <c:axId val="964139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9641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="1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54555111843209E-2"/>
          <c:y val="6.2148277960406492E-2"/>
          <c:w val="0.81610169413326505"/>
          <c:h val="0.8593700436071142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Audits outstanding</c:v>
                </c:pt>
              </c:strCache>
            </c:strRef>
          </c:tx>
          <c:spPr>
            <a:solidFill>
              <a:srgbClr val="0D70BD"/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2016-17</c:v>
                </c:pt>
                <c:pt idx="1">
                  <c:v>2015-16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E-4331-8B2B-42FE782BA9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Late or no APR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46E-4331-8B2B-42FE782BA9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46E-4331-8B2B-42FE782BA91D}"/>
              </c:ext>
            </c:extLst>
          </c:dPt>
          <c:dPt>
            <c:idx val="2"/>
            <c:invertIfNegative val="0"/>
            <c:bubble3D val="0"/>
            <c:spPr>
              <a:solidFill>
                <a:srgbClr val="17375E"/>
              </a:solidFill>
            </c:spPr>
            <c:extLst>
              <c:ext xmlns:c16="http://schemas.microsoft.com/office/drawing/2014/chart" uri="{C3380CC4-5D6E-409C-BE32-E72D297353CC}">
                <c16:uniqueId val="{00000004-546E-4331-8B2B-42FE782BA91D}"/>
              </c:ext>
            </c:extLst>
          </c:dPt>
          <c:dPt>
            <c:idx val="4"/>
            <c:invertIfNegative val="0"/>
            <c:bubble3D val="0"/>
            <c:spPr>
              <a:solidFill>
                <a:srgbClr val="17375E"/>
              </a:solidFill>
            </c:spPr>
            <c:extLst>
              <c:ext xmlns:c16="http://schemas.microsoft.com/office/drawing/2014/chart" uri="{C3380CC4-5D6E-409C-BE32-E72D297353CC}">
                <c16:uniqueId val="{00000006-546E-4331-8B2B-42FE782BA91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2016-17</c:v>
                </c:pt>
                <c:pt idx="1">
                  <c:v>2015-16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6E-4331-8B2B-42FE782BA9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With findings (red)</c:v>
                </c:pt>
              </c:strCache>
            </c:strRef>
          </c:tx>
          <c:spPr>
            <a:solidFill>
              <a:srgbClr val="F9A1A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t-BR" b="1" dirty="0" smtClean="0">
                        <a:latin typeface="Arial Narrow" pitchFamily="34" charset="0"/>
                        <a:cs typeface="Arial" panose="020B0604020202020204" pitchFamily="34" charset="0"/>
                      </a:rPr>
                      <a:t>57%</a:t>
                    </a:r>
                  </a:p>
                  <a:p>
                    <a:endParaRPr lang="pt-BR" b="0" dirty="0" smtClean="0">
                      <a:latin typeface="Arial Narrow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pt-BR" b="0" dirty="0" smtClean="0">
                        <a:latin typeface="Arial Narrow" pitchFamily="34" charset="0"/>
                        <a:cs typeface="Arial" panose="020B0604020202020204" pitchFamily="34" charset="0"/>
                      </a:rPr>
                      <a:t>(ICASA/ MDDA/ FPB/ SABC)</a:t>
                    </a:r>
                    <a:endParaRPr lang="pt-BR" b="0" dirty="0">
                      <a:latin typeface="Arial Narrow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46E-4331-8B2B-42FE782BA91D}"/>
                </c:ext>
              </c:extLst>
            </c:dLbl>
            <c:dLbl>
              <c:idx val="1"/>
              <c:layout>
                <c:manualLayout>
                  <c:x val="-1.26582278481012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kern="1200" baseline="0" dirty="0" smtClean="0">
                        <a:solidFill>
                          <a:prstClr val="black"/>
                        </a:solidFill>
                        <a:latin typeface="Arial Narrow" pitchFamily="34" charset="0"/>
                        <a:cs typeface="Arial" panose="020B0604020202020204" pitchFamily="34" charset="0"/>
                      </a:rPr>
                      <a:t>29%</a:t>
                    </a:r>
                  </a:p>
                  <a:p>
                    <a:endParaRPr lang="en-US" sz="1100" b="0" i="0" u="none" strike="noStrike" kern="1200" baseline="0" dirty="0" smtClean="0">
                      <a:solidFill>
                        <a:prstClr val="black"/>
                      </a:solidFill>
                      <a:latin typeface="Arial Narrow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 Narrow" pitchFamily="34" charset="0"/>
                        <a:cs typeface="Arial" panose="020B0604020202020204" pitchFamily="34" charset="0"/>
                      </a:rPr>
                      <a:t>(ICASA/ SABC)</a:t>
                    </a:r>
                    <a:endParaRPr lang="en-US" sz="1100" b="0" i="0" u="none" strike="noStrike" kern="1200" baseline="0" dirty="0">
                      <a:solidFill>
                        <a:prstClr val="black"/>
                      </a:solidFill>
                      <a:latin typeface="Arial Narrow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46E-4331-8B2B-42FE782BA9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2016-17</c:v>
                </c:pt>
                <c:pt idx="1">
                  <c:v>2015-16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6E-4331-8B2B-42FE782BA9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With no findings (green)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7E59E"/>
              </a:solidFill>
            </c:spPr>
            <c:extLst>
              <c:ext xmlns:c16="http://schemas.microsoft.com/office/drawing/2014/chart" uri="{C3380CC4-5D6E-409C-BE32-E72D297353CC}">
                <c16:uniqueId val="{0000000B-546E-4331-8B2B-42FE782BA91D}"/>
              </c:ext>
            </c:extLst>
          </c:dPt>
          <c:dPt>
            <c:idx val="1"/>
            <c:invertIfNegative val="0"/>
            <c:bubble3D val="0"/>
            <c:spPr>
              <a:solidFill>
                <a:srgbClr val="97E59E"/>
              </a:solidFill>
            </c:spPr>
            <c:extLst>
              <c:ext xmlns:c16="http://schemas.microsoft.com/office/drawing/2014/chart" uri="{C3380CC4-5D6E-409C-BE32-E72D297353CC}">
                <c16:uniqueId val="{0000000C-546E-4331-8B2B-42FE782BA91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latin typeface="Arial Narrow" pitchFamily="34" charset="0"/>
                        <a:cs typeface="Arial" panose="020B0604020202020204" pitchFamily="34" charset="0"/>
                      </a:rPr>
                      <a:t>43%</a:t>
                    </a:r>
                  </a:p>
                  <a:p>
                    <a:endParaRPr lang="en-US" b="0" dirty="0" smtClean="0">
                      <a:latin typeface="Arial Narrow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b="0" dirty="0" smtClean="0">
                        <a:latin typeface="Arial Narrow" pitchFamily="34" charset="0"/>
                        <a:cs typeface="Arial" panose="020B0604020202020204" pitchFamily="34" charset="0"/>
                      </a:rPr>
                      <a:t>(DOC/ GCIS/ BSA)</a:t>
                    </a:r>
                    <a:endParaRPr lang="en-US" b="0" dirty="0">
                      <a:latin typeface="Arial Narrow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46E-4331-8B2B-42FE782BA91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latin typeface="Arial Narrow" pitchFamily="34" charset="0"/>
                        <a:cs typeface="Arial" panose="020B0604020202020204" pitchFamily="34" charset="0"/>
                      </a:rPr>
                      <a:t>71%</a:t>
                    </a:r>
                  </a:p>
                  <a:p>
                    <a:endParaRPr lang="en-US" b="0" dirty="0" smtClean="0">
                      <a:latin typeface="Arial Narrow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 Narrow" pitchFamily="34" charset="0"/>
                        <a:cs typeface="Arial" panose="020B0604020202020204" pitchFamily="34" charset="0"/>
                      </a:rPr>
                      <a:t>(DOC/ GCIS/ BSA/ FPB/ MDDA)</a:t>
                    </a:r>
                    <a:endParaRPr lang="en-US" sz="1100" b="0" i="0" u="none" strike="noStrike" kern="1200" baseline="0" dirty="0">
                      <a:solidFill>
                        <a:prstClr val="black"/>
                      </a:solidFill>
                      <a:latin typeface="Arial Narrow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46E-4331-8B2B-42FE782BA9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2016-17</c:v>
                </c:pt>
                <c:pt idx="1">
                  <c:v>2015-16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0.42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46E-4331-8B2B-42FE782BA9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97755136"/>
        <c:axId val="97756672"/>
      </c:barChart>
      <c:catAx>
        <c:axId val="9775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7756672"/>
        <c:crosses val="autoZero"/>
        <c:auto val="1"/>
        <c:lblAlgn val="ctr"/>
        <c:lblOffset val="100"/>
        <c:noMultiLvlLbl val="0"/>
      </c:catAx>
      <c:valAx>
        <c:axId val="977566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9775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8E03B-217E-4EF8-9AA8-BE9F1A6DEE45}" type="doc">
      <dgm:prSet loTypeId="urn:microsoft.com/office/officeart/2005/8/layout/radial4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ZA"/>
        </a:p>
      </dgm:t>
    </dgm:pt>
    <dgm:pt modelId="{F627192A-AF68-4685-AE07-30707A06153A}">
      <dgm:prSet phldrT="[Text]"/>
      <dgm:spPr/>
      <dgm:t>
        <a:bodyPr/>
        <a:lstStyle/>
        <a:p>
          <a:r>
            <a:rPr lang="en-ZA" b="1" dirty="0" smtClean="0">
              <a:latin typeface="Arial Narrow" pitchFamily="34" charset="0"/>
            </a:rPr>
            <a:t>Department of Communications (DOC)</a:t>
          </a:r>
          <a:endParaRPr lang="en-ZA" b="1" dirty="0">
            <a:latin typeface="Arial Narrow" pitchFamily="34" charset="0"/>
          </a:endParaRPr>
        </a:p>
      </dgm:t>
    </dgm:pt>
    <dgm:pt modelId="{3D1902AE-FFB8-4E1E-8F5B-20AB076188AB}" type="parTrans" cxnId="{5F1E1AD1-C55F-4A2E-AA3B-C49E10C4D611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B6AA4FE6-2588-49B5-A469-CDE628278224}" type="sibTrans" cxnId="{5F1E1AD1-C55F-4A2E-AA3B-C49E10C4D611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B5281ECA-33DD-495B-9551-7F6157EC226E}">
      <dgm:prSet phldrT="[Text]"/>
      <dgm:spPr/>
      <dgm:t>
        <a:bodyPr/>
        <a:lstStyle/>
        <a:p>
          <a:r>
            <a:rPr lang="en-Z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Government Communications Information Systems (GCIS)</a:t>
          </a:r>
          <a:endParaRPr lang="en-ZA" dirty="0">
            <a:solidFill>
              <a:schemeClr val="tx1"/>
            </a:solidFill>
            <a:latin typeface="Arial Narrow" pitchFamily="34" charset="0"/>
          </a:endParaRPr>
        </a:p>
      </dgm:t>
    </dgm:pt>
    <dgm:pt modelId="{784EBC5F-0DC6-4643-97C6-1AD4AB6B4F40}" type="parTrans" cxnId="{C7F4A9AB-5DED-4E59-80A4-218CDD8BABE3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61EEB0AF-5B8F-4291-9537-7672D4DC7375}" type="sibTrans" cxnId="{C7F4A9AB-5DED-4E59-80A4-218CDD8BABE3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78B51288-5679-48BF-B1A9-D291B06DAC7A}">
      <dgm:prSet phldrT="[Text]"/>
      <dgm:spPr/>
      <dgm:t>
        <a:bodyPr/>
        <a:lstStyle/>
        <a:p>
          <a:r>
            <a:rPr lang="en-Z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Film and Publication Board (FPB)</a:t>
          </a:r>
          <a:endParaRPr lang="en-ZA" dirty="0">
            <a:solidFill>
              <a:schemeClr val="tx1"/>
            </a:solidFill>
            <a:latin typeface="Arial Narrow" pitchFamily="34" charset="0"/>
          </a:endParaRPr>
        </a:p>
      </dgm:t>
    </dgm:pt>
    <dgm:pt modelId="{83F9C397-0EB8-4D6B-A08D-1B22E3E31D7C}" type="parTrans" cxnId="{12DAE37E-E2D5-4D5D-A54E-41855E0CD20C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06870B7D-89AE-407D-8E96-AB0A43E50FC9}" type="sibTrans" cxnId="{12DAE37E-E2D5-4D5D-A54E-41855E0CD20C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F107FC85-DF88-4F23-8CDC-0CD84D6DEAB1}">
      <dgm:prSet phldrT="[Text]"/>
      <dgm:spPr/>
      <dgm:t>
        <a:bodyPr/>
        <a:lstStyle/>
        <a:p>
          <a:r>
            <a:rPr lang="en-Z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Independent Communications Authority of South Africa (ICASA)</a:t>
          </a:r>
          <a:endParaRPr lang="en-ZA" dirty="0">
            <a:solidFill>
              <a:schemeClr val="tx1"/>
            </a:solidFill>
            <a:latin typeface="Arial Narrow" pitchFamily="34" charset="0"/>
          </a:endParaRPr>
        </a:p>
      </dgm:t>
    </dgm:pt>
    <dgm:pt modelId="{37A9B28B-FE37-4EB4-8C6F-B92058879E7E}" type="parTrans" cxnId="{4DE3881E-D68E-4578-85FB-ACBCE4DE4BD7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6A142621-ED14-4103-978F-FC6261240EC8}" type="sibTrans" cxnId="{4DE3881E-D68E-4578-85FB-ACBCE4DE4BD7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59822F1F-0721-4DCE-9E14-2795EB678F83}">
      <dgm:prSet phldrT="[Text]"/>
      <dgm:spPr/>
      <dgm:t>
        <a:bodyPr/>
        <a:lstStyle/>
        <a:p>
          <a:r>
            <a:rPr lang="en-Z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South African Broadcasting Corporation (SABC)</a:t>
          </a:r>
          <a:endParaRPr lang="en-ZA" dirty="0">
            <a:solidFill>
              <a:schemeClr val="tx1"/>
            </a:solidFill>
            <a:latin typeface="Arial Narrow" pitchFamily="34" charset="0"/>
          </a:endParaRPr>
        </a:p>
      </dgm:t>
    </dgm:pt>
    <dgm:pt modelId="{0A78F87E-649B-4FE4-91FE-E74EA970B0C9}" type="parTrans" cxnId="{49321C4B-5963-4891-8D41-03EFA68CFABC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F7D21F6D-CB76-46E9-A7AF-C51E6C8865B9}" type="sibTrans" cxnId="{49321C4B-5963-4891-8D41-03EFA68CFABC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E29C2BAB-3201-43B1-8905-10A17FE4BEAC}">
      <dgm:prSet phldrT="[Text]"/>
      <dgm:spPr/>
      <dgm:t>
        <a:bodyPr/>
        <a:lstStyle/>
        <a:p>
          <a:r>
            <a:rPr lang="en-Z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Media Development and Diversity Agency (MDDA)</a:t>
          </a:r>
          <a:endParaRPr lang="en-ZA" dirty="0">
            <a:solidFill>
              <a:schemeClr val="tx1"/>
            </a:solidFill>
            <a:latin typeface="Arial Narrow" pitchFamily="34" charset="0"/>
          </a:endParaRPr>
        </a:p>
      </dgm:t>
    </dgm:pt>
    <dgm:pt modelId="{709A3641-AA3C-4AA0-B44C-4705013C0960}" type="parTrans" cxnId="{4E84206D-5CEF-42B9-9AD6-C5D75CEB3D99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279EFD5E-99AF-473F-8415-E3A1F13A7586}" type="sibTrans" cxnId="{4E84206D-5CEF-42B9-9AD6-C5D75CEB3D99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58D5082E-145B-470A-90E7-3C977728FAAD}">
      <dgm:prSet phldrT="[Text]"/>
      <dgm:spPr/>
      <dgm:t>
        <a:bodyPr/>
        <a:lstStyle/>
        <a:p>
          <a:r>
            <a:rPr lang="en-Z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Brand SA (BSA)</a:t>
          </a:r>
          <a:endParaRPr lang="en-ZA" dirty="0">
            <a:solidFill>
              <a:schemeClr val="tx1"/>
            </a:solidFill>
            <a:latin typeface="Arial Narrow" pitchFamily="34" charset="0"/>
          </a:endParaRPr>
        </a:p>
      </dgm:t>
    </dgm:pt>
    <dgm:pt modelId="{928DBF34-A93C-4E06-B36B-D9932B22A580}" type="parTrans" cxnId="{560743B1-2368-4698-8257-C52BD70A00DC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304C85FC-586A-4018-8B22-367ABBB65CB5}" type="sibTrans" cxnId="{560743B1-2368-4698-8257-C52BD70A00DC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338B7780-02F4-4D74-888B-CD50CB91CC76}" type="pres">
      <dgm:prSet presAssocID="{E518E03B-217E-4EF8-9AA8-BE9F1A6DEE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16C057A-961D-4C0D-9F7E-A7D2A6D3FDFA}" type="pres">
      <dgm:prSet presAssocID="{F627192A-AF68-4685-AE07-30707A06153A}" presName="centerShape" presStyleLbl="node0" presStyleIdx="0" presStyleCnt="1"/>
      <dgm:spPr/>
      <dgm:t>
        <a:bodyPr/>
        <a:lstStyle/>
        <a:p>
          <a:endParaRPr lang="en-ZA"/>
        </a:p>
      </dgm:t>
    </dgm:pt>
    <dgm:pt modelId="{58D6B23C-B8F3-4FC8-A93F-AD446DE0AFB3}" type="pres">
      <dgm:prSet presAssocID="{784EBC5F-0DC6-4643-97C6-1AD4AB6B4F40}" presName="parTrans" presStyleLbl="bgSibTrans2D1" presStyleIdx="0" presStyleCnt="6"/>
      <dgm:spPr/>
      <dgm:t>
        <a:bodyPr/>
        <a:lstStyle/>
        <a:p>
          <a:endParaRPr lang="en-ZA"/>
        </a:p>
      </dgm:t>
    </dgm:pt>
    <dgm:pt modelId="{5E7EEF79-846B-4B87-9DD5-6914E5993878}" type="pres">
      <dgm:prSet presAssocID="{B5281ECA-33DD-495B-9551-7F6157EC226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BCE7EB1-EB34-4A34-9CF5-E4F8288248CE}" type="pres">
      <dgm:prSet presAssocID="{37A9B28B-FE37-4EB4-8C6F-B92058879E7E}" presName="parTrans" presStyleLbl="bgSibTrans2D1" presStyleIdx="1" presStyleCnt="6"/>
      <dgm:spPr/>
      <dgm:t>
        <a:bodyPr/>
        <a:lstStyle/>
        <a:p>
          <a:endParaRPr lang="en-ZA"/>
        </a:p>
      </dgm:t>
    </dgm:pt>
    <dgm:pt modelId="{E0E7BEE0-9BDC-4968-A85B-DBCA5C18E1A0}" type="pres">
      <dgm:prSet presAssocID="{F107FC85-DF88-4F23-8CDC-0CD84D6DEAB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08E4AD7-F8C4-4E3E-A99A-F249CE263819}" type="pres">
      <dgm:prSet presAssocID="{0A78F87E-649B-4FE4-91FE-E74EA970B0C9}" presName="parTrans" presStyleLbl="bgSibTrans2D1" presStyleIdx="2" presStyleCnt="6"/>
      <dgm:spPr/>
      <dgm:t>
        <a:bodyPr/>
        <a:lstStyle/>
        <a:p>
          <a:endParaRPr lang="en-ZA"/>
        </a:p>
      </dgm:t>
    </dgm:pt>
    <dgm:pt modelId="{B123EFB4-F64C-4A44-A309-8878658BEB28}" type="pres">
      <dgm:prSet presAssocID="{59822F1F-0721-4DCE-9E14-2795EB678F8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F86F4B9-B8A2-4627-8731-4F8B9309557D}" type="pres">
      <dgm:prSet presAssocID="{709A3641-AA3C-4AA0-B44C-4705013C0960}" presName="parTrans" presStyleLbl="bgSibTrans2D1" presStyleIdx="3" presStyleCnt="6"/>
      <dgm:spPr/>
      <dgm:t>
        <a:bodyPr/>
        <a:lstStyle/>
        <a:p>
          <a:endParaRPr lang="en-ZA"/>
        </a:p>
      </dgm:t>
    </dgm:pt>
    <dgm:pt modelId="{A8EB7794-FF2E-457F-A95D-8F46E1B38919}" type="pres">
      <dgm:prSet presAssocID="{E29C2BAB-3201-43B1-8905-10A17FE4BE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DD8DEA9-6EEF-4FEE-BCEA-43B2FB1491AB}" type="pres">
      <dgm:prSet presAssocID="{928DBF34-A93C-4E06-B36B-D9932B22A580}" presName="parTrans" presStyleLbl="bgSibTrans2D1" presStyleIdx="4" presStyleCnt="6"/>
      <dgm:spPr/>
      <dgm:t>
        <a:bodyPr/>
        <a:lstStyle/>
        <a:p>
          <a:endParaRPr lang="en-ZA"/>
        </a:p>
      </dgm:t>
    </dgm:pt>
    <dgm:pt modelId="{C741B9B9-E0AF-4F24-8BE1-DE96AA00835C}" type="pres">
      <dgm:prSet presAssocID="{58D5082E-145B-470A-90E7-3C977728FAA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4CEFD01-1799-4897-B1EE-9F2923319C02}" type="pres">
      <dgm:prSet presAssocID="{83F9C397-0EB8-4D6B-A08D-1B22E3E31D7C}" presName="parTrans" presStyleLbl="bgSibTrans2D1" presStyleIdx="5" presStyleCnt="6"/>
      <dgm:spPr/>
      <dgm:t>
        <a:bodyPr/>
        <a:lstStyle/>
        <a:p>
          <a:endParaRPr lang="en-ZA"/>
        </a:p>
      </dgm:t>
    </dgm:pt>
    <dgm:pt modelId="{4A9D41EA-6A87-4886-8F90-53B2D16337CE}" type="pres">
      <dgm:prSet presAssocID="{78B51288-5679-48BF-B1A9-D291B06DAC7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B2574A0-F807-4A84-B525-F0AFE0A58B60}" type="presOf" srcId="{F107FC85-DF88-4F23-8CDC-0CD84D6DEAB1}" destId="{E0E7BEE0-9BDC-4968-A85B-DBCA5C18E1A0}" srcOrd="0" destOrd="0" presId="urn:microsoft.com/office/officeart/2005/8/layout/radial4"/>
    <dgm:cxn modelId="{2EAAE414-24B4-4447-86BC-43CFB49F5D04}" type="presOf" srcId="{37A9B28B-FE37-4EB4-8C6F-B92058879E7E}" destId="{4BCE7EB1-EB34-4A34-9CF5-E4F8288248CE}" srcOrd="0" destOrd="0" presId="urn:microsoft.com/office/officeart/2005/8/layout/radial4"/>
    <dgm:cxn modelId="{4DE3881E-D68E-4578-85FB-ACBCE4DE4BD7}" srcId="{F627192A-AF68-4685-AE07-30707A06153A}" destId="{F107FC85-DF88-4F23-8CDC-0CD84D6DEAB1}" srcOrd="1" destOrd="0" parTransId="{37A9B28B-FE37-4EB4-8C6F-B92058879E7E}" sibTransId="{6A142621-ED14-4103-978F-FC6261240EC8}"/>
    <dgm:cxn modelId="{9F5B8FAE-7B63-4A81-A91E-0DB2F5F977AE}" type="presOf" srcId="{F627192A-AF68-4685-AE07-30707A06153A}" destId="{C16C057A-961D-4C0D-9F7E-A7D2A6D3FDFA}" srcOrd="0" destOrd="0" presId="urn:microsoft.com/office/officeart/2005/8/layout/radial4"/>
    <dgm:cxn modelId="{E9B54E68-197F-4C02-AFC4-1FC77FAC3FB9}" type="presOf" srcId="{709A3641-AA3C-4AA0-B44C-4705013C0960}" destId="{EF86F4B9-B8A2-4627-8731-4F8B9309557D}" srcOrd="0" destOrd="0" presId="urn:microsoft.com/office/officeart/2005/8/layout/radial4"/>
    <dgm:cxn modelId="{12DAE37E-E2D5-4D5D-A54E-41855E0CD20C}" srcId="{F627192A-AF68-4685-AE07-30707A06153A}" destId="{78B51288-5679-48BF-B1A9-D291B06DAC7A}" srcOrd="5" destOrd="0" parTransId="{83F9C397-0EB8-4D6B-A08D-1B22E3E31D7C}" sibTransId="{06870B7D-89AE-407D-8E96-AB0A43E50FC9}"/>
    <dgm:cxn modelId="{C2B6268B-4233-4EF6-B4F0-E90CBCAF913E}" type="presOf" srcId="{78B51288-5679-48BF-B1A9-D291B06DAC7A}" destId="{4A9D41EA-6A87-4886-8F90-53B2D16337CE}" srcOrd="0" destOrd="0" presId="urn:microsoft.com/office/officeart/2005/8/layout/radial4"/>
    <dgm:cxn modelId="{A515B290-0009-4478-B0DE-911B8BB32703}" type="presOf" srcId="{83F9C397-0EB8-4D6B-A08D-1B22E3E31D7C}" destId="{44CEFD01-1799-4897-B1EE-9F2923319C02}" srcOrd="0" destOrd="0" presId="urn:microsoft.com/office/officeart/2005/8/layout/radial4"/>
    <dgm:cxn modelId="{0DC5DBC9-47A1-481A-B1E1-215CF1D736CF}" type="presOf" srcId="{784EBC5F-0DC6-4643-97C6-1AD4AB6B4F40}" destId="{58D6B23C-B8F3-4FC8-A93F-AD446DE0AFB3}" srcOrd="0" destOrd="0" presId="urn:microsoft.com/office/officeart/2005/8/layout/radial4"/>
    <dgm:cxn modelId="{D855C600-8B6C-4587-8E8D-DA7C06CDE711}" type="presOf" srcId="{E29C2BAB-3201-43B1-8905-10A17FE4BEAC}" destId="{A8EB7794-FF2E-457F-A95D-8F46E1B38919}" srcOrd="0" destOrd="0" presId="urn:microsoft.com/office/officeart/2005/8/layout/radial4"/>
    <dgm:cxn modelId="{49321C4B-5963-4891-8D41-03EFA68CFABC}" srcId="{F627192A-AF68-4685-AE07-30707A06153A}" destId="{59822F1F-0721-4DCE-9E14-2795EB678F83}" srcOrd="2" destOrd="0" parTransId="{0A78F87E-649B-4FE4-91FE-E74EA970B0C9}" sibTransId="{F7D21F6D-CB76-46E9-A7AF-C51E6C8865B9}"/>
    <dgm:cxn modelId="{4DE87FB6-40A4-4CAF-A1F0-65B74126DC76}" type="presOf" srcId="{B5281ECA-33DD-495B-9551-7F6157EC226E}" destId="{5E7EEF79-846B-4B87-9DD5-6914E5993878}" srcOrd="0" destOrd="0" presId="urn:microsoft.com/office/officeart/2005/8/layout/radial4"/>
    <dgm:cxn modelId="{962D461B-116A-4346-A11D-617940D31732}" type="presOf" srcId="{928DBF34-A93C-4E06-B36B-D9932B22A580}" destId="{3DD8DEA9-6EEF-4FEE-BCEA-43B2FB1491AB}" srcOrd="0" destOrd="0" presId="urn:microsoft.com/office/officeart/2005/8/layout/radial4"/>
    <dgm:cxn modelId="{560743B1-2368-4698-8257-C52BD70A00DC}" srcId="{F627192A-AF68-4685-AE07-30707A06153A}" destId="{58D5082E-145B-470A-90E7-3C977728FAAD}" srcOrd="4" destOrd="0" parTransId="{928DBF34-A93C-4E06-B36B-D9932B22A580}" sibTransId="{304C85FC-586A-4018-8B22-367ABBB65CB5}"/>
    <dgm:cxn modelId="{5F1E1AD1-C55F-4A2E-AA3B-C49E10C4D611}" srcId="{E518E03B-217E-4EF8-9AA8-BE9F1A6DEE45}" destId="{F627192A-AF68-4685-AE07-30707A06153A}" srcOrd="0" destOrd="0" parTransId="{3D1902AE-FFB8-4E1E-8F5B-20AB076188AB}" sibTransId="{B6AA4FE6-2588-49B5-A469-CDE628278224}"/>
    <dgm:cxn modelId="{C7F4A9AB-5DED-4E59-80A4-218CDD8BABE3}" srcId="{F627192A-AF68-4685-AE07-30707A06153A}" destId="{B5281ECA-33DD-495B-9551-7F6157EC226E}" srcOrd="0" destOrd="0" parTransId="{784EBC5F-0DC6-4643-97C6-1AD4AB6B4F40}" sibTransId="{61EEB0AF-5B8F-4291-9537-7672D4DC7375}"/>
    <dgm:cxn modelId="{06B7CD3D-7DA5-4465-8981-9263D9DF75B3}" type="presOf" srcId="{59822F1F-0721-4DCE-9E14-2795EB678F83}" destId="{B123EFB4-F64C-4A44-A309-8878658BEB28}" srcOrd="0" destOrd="0" presId="urn:microsoft.com/office/officeart/2005/8/layout/radial4"/>
    <dgm:cxn modelId="{4E84206D-5CEF-42B9-9AD6-C5D75CEB3D99}" srcId="{F627192A-AF68-4685-AE07-30707A06153A}" destId="{E29C2BAB-3201-43B1-8905-10A17FE4BEAC}" srcOrd="3" destOrd="0" parTransId="{709A3641-AA3C-4AA0-B44C-4705013C0960}" sibTransId="{279EFD5E-99AF-473F-8415-E3A1F13A7586}"/>
    <dgm:cxn modelId="{F06E2EE8-5731-4CB1-8568-2808F260A515}" type="presOf" srcId="{E518E03B-217E-4EF8-9AA8-BE9F1A6DEE45}" destId="{338B7780-02F4-4D74-888B-CD50CB91CC76}" srcOrd="0" destOrd="0" presId="urn:microsoft.com/office/officeart/2005/8/layout/radial4"/>
    <dgm:cxn modelId="{287066A0-FB3D-47C2-8857-FAEDD6EF8C6C}" type="presOf" srcId="{0A78F87E-649B-4FE4-91FE-E74EA970B0C9}" destId="{308E4AD7-F8C4-4E3E-A99A-F249CE263819}" srcOrd="0" destOrd="0" presId="urn:microsoft.com/office/officeart/2005/8/layout/radial4"/>
    <dgm:cxn modelId="{82AA2355-ADC2-4F0A-BCE9-8E79431DA584}" type="presOf" srcId="{58D5082E-145B-470A-90E7-3C977728FAAD}" destId="{C741B9B9-E0AF-4F24-8BE1-DE96AA00835C}" srcOrd="0" destOrd="0" presId="urn:microsoft.com/office/officeart/2005/8/layout/radial4"/>
    <dgm:cxn modelId="{6EDECEB2-2C46-468F-9597-FAA295AB3BEF}" type="presParOf" srcId="{338B7780-02F4-4D74-888B-CD50CB91CC76}" destId="{C16C057A-961D-4C0D-9F7E-A7D2A6D3FDFA}" srcOrd="0" destOrd="0" presId="urn:microsoft.com/office/officeart/2005/8/layout/radial4"/>
    <dgm:cxn modelId="{D38F10A4-3CF4-4B99-8D59-E2C33F7AD2C4}" type="presParOf" srcId="{338B7780-02F4-4D74-888B-CD50CB91CC76}" destId="{58D6B23C-B8F3-4FC8-A93F-AD446DE0AFB3}" srcOrd="1" destOrd="0" presId="urn:microsoft.com/office/officeart/2005/8/layout/radial4"/>
    <dgm:cxn modelId="{35DF9EFD-7140-40DA-9D04-252FEBC461C6}" type="presParOf" srcId="{338B7780-02F4-4D74-888B-CD50CB91CC76}" destId="{5E7EEF79-846B-4B87-9DD5-6914E5993878}" srcOrd="2" destOrd="0" presId="urn:microsoft.com/office/officeart/2005/8/layout/radial4"/>
    <dgm:cxn modelId="{0EEBEF5B-0AF8-42AC-91BA-80B22EB27731}" type="presParOf" srcId="{338B7780-02F4-4D74-888B-CD50CB91CC76}" destId="{4BCE7EB1-EB34-4A34-9CF5-E4F8288248CE}" srcOrd="3" destOrd="0" presId="urn:microsoft.com/office/officeart/2005/8/layout/radial4"/>
    <dgm:cxn modelId="{EA14D628-0443-4BA4-B951-E0C5D51CE32A}" type="presParOf" srcId="{338B7780-02F4-4D74-888B-CD50CB91CC76}" destId="{E0E7BEE0-9BDC-4968-A85B-DBCA5C18E1A0}" srcOrd="4" destOrd="0" presId="urn:microsoft.com/office/officeart/2005/8/layout/radial4"/>
    <dgm:cxn modelId="{12026413-5449-46D3-9A63-02AB5699BB14}" type="presParOf" srcId="{338B7780-02F4-4D74-888B-CD50CB91CC76}" destId="{308E4AD7-F8C4-4E3E-A99A-F249CE263819}" srcOrd="5" destOrd="0" presId="urn:microsoft.com/office/officeart/2005/8/layout/radial4"/>
    <dgm:cxn modelId="{C86C3357-3FDF-4ADD-B91A-F88C778B3243}" type="presParOf" srcId="{338B7780-02F4-4D74-888B-CD50CB91CC76}" destId="{B123EFB4-F64C-4A44-A309-8878658BEB28}" srcOrd="6" destOrd="0" presId="urn:microsoft.com/office/officeart/2005/8/layout/radial4"/>
    <dgm:cxn modelId="{D8372439-B441-4EAE-AE9D-03855F65E877}" type="presParOf" srcId="{338B7780-02F4-4D74-888B-CD50CB91CC76}" destId="{EF86F4B9-B8A2-4627-8731-4F8B9309557D}" srcOrd="7" destOrd="0" presId="urn:microsoft.com/office/officeart/2005/8/layout/radial4"/>
    <dgm:cxn modelId="{CDC05CE8-4FDA-420E-8EA8-D9D376872251}" type="presParOf" srcId="{338B7780-02F4-4D74-888B-CD50CB91CC76}" destId="{A8EB7794-FF2E-457F-A95D-8F46E1B38919}" srcOrd="8" destOrd="0" presId="urn:microsoft.com/office/officeart/2005/8/layout/radial4"/>
    <dgm:cxn modelId="{A184BC1D-6F69-4DBD-950C-CB6384ECC6F3}" type="presParOf" srcId="{338B7780-02F4-4D74-888B-CD50CB91CC76}" destId="{3DD8DEA9-6EEF-4FEE-BCEA-43B2FB1491AB}" srcOrd="9" destOrd="0" presId="urn:microsoft.com/office/officeart/2005/8/layout/radial4"/>
    <dgm:cxn modelId="{7D2C3C5C-5D57-4876-A7D9-7BB907806EC2}" type="presParOf" srcId="{338B7780-02F4-4D74-888B-CD50CB91CC76}" destId="{C741B9B9-E0AF-4F24-8BE1-DE96AA00835C}" srcOrd="10" destOrd="0" presId="urn:microsoft.com/office/officeart/2005/8/layout/radial4"/>
    <dgm:cxn modelId="{F3F2EE1B-2E23-4DC1-8DB8-DAEEB4677689}" type="presParOf" srcId="{338B7780-02F4-4D74-888B-CD50CB91CC76}" destId="{44CEFD01-1799-4897-B1EE-9F2923319C02}" srcOrd="11" destOrd="0" presId="urn:microsoft.com/office/officeart/2005/8/layout/radial4"/>
    <dgm:cxn modelId="{7F139EF1-8393-485E-9243-A1F640031E84}" type="presParOf" srcId="{338B7780-02F4-4D74-888B-CD50CB91CC76}" destId="{4A9D41EA-6A87-4886-8F90-53B2D16337CE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B435E9-8ACD-440B-88AC-8DCCE6A5DB2F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3D79C58-50BA-4DB5-B731-7819681B693E}">
      <dgm:prSet custT="1"/>
      <dgm:spPr/>
      <dgm:t>
        <a:bodyPr/>
        <a:lstStyle/>
        <a:p>
          <a:pPr rtl="0"/>
          <a:r>
            <a:rPr lang="en-ZA" sz="120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rPr>
            <a:t>Financial viability still concerning</a:t>
          </a:r>
          <a:endParaRPr lang="en-ZA" sz="1200" dirty="0"/>
        </a:p>
      </dgm:t>
    </dgm:pt>
    <dgm:pt modelId="{4166A1E2-2CF5-403C-8FAF-FBC9F539E715}" type="parTrans" cxnId="{31C8A681-2CFB-4A46-96C8-E2AE881378CF}">
      <dgm:prSet/>
      <dgm:spPr/>
      <dgm:t>
        <a:bodyPr/>
        <a:lstStyle/>
        <a:p>
          <a:endParaRPr lang="en-ZA"/>
        </a:p>
      </dgm:t>
    </dgm:pt>
    <dgm:pt modelId="{CDB5144C-1879-47FB-BA84-95781C11941F}" type="sibTrans" cxnId="{31C8A681-2CFB-4A46-96C8-E2AE881378CF}">
      <dgm:prSet/>
      <dgm:spPr/>
      <dgm:t>
        <a:bodyPr/>
        <a:lstStyle/>
        <a:p>
          <a:endParaRPr lang="en-ZA"/>
        </a:p>
      </dgm:t>
    </dgm:pt>
    <dgm:pt modelId="{3BE8E2DA-31FD-492E-A912-5924395F6752}" type="pres">
      <dgm:prSet presAssocID="{67B435E9-8ACD-440B-88AC-8DCCE6A5DB2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3C7726-CA12-4430-9B6D-4888B9A395EB}" type="pres">
      <dgm:prSet presAssocID="{33D79C58-50BA-4DB5-B731-7819681B693E}" presName="circ1TxSh" presStyleLbl="vennNode1" presStyleIdx="0" presStyleCnt="1" custScaleX="155957" custLinFactX="70180" custLinFactNeighborX="100000" custLinFactNeighborY="-50722"/>
      <dgm:spPr/>
      <dgm:t>
        <a:bodyPr/>
        <a:lstStyle/>
        <a:p>
          <a:endParaRPr lang="en-ZA"/>
        </a:p>
      </dgm:t>
    </dgm:pt>
  </dgm:ptLst>
  <dgm:cxnLst>
    <dgm:cxn modelId="{2B8DE3A0-82C3-4566-8802-D1B8A67B7372}" type="presOf" srcId="{67B435E9-8ACD-440B-88AC-8DCCE6A5DB2F}" destId="{3BE8E2DA-31FD-492E-A912-5924395F6752}" srcOrd="0" destOrd="0" presId="urn:microsoft.com/office/officeart/2005/8/layout/venn1"/>
    <dgm:cxn modelId="{31C8A681-2CFB-4A46-96C8-E2AE881378CF}" srcId="{67B435E9-8ACD-440B-88AC-8DCCE6A5DB2F}" destId="{33D79C58-50BA-4DB5-B731-7819681B693E}" srcOrd="0" destOrd="0" parTransId="{4166A1E2-2CF5-403C-8FAF-FBC9F539E715}" sibTransId="{CDB5144C-1879-47FB-BA84-95781C11941F}"/>
    <dgm:cxn modelId="{DFABE4C9-5ACE-44E1-8C60-428544EA0E19}" type="presOf" srcId="{33D79C58-50BA-4DB5-B731-7819681B693E}" destId="{933C7726-CA12-4430-9B6D-4888B9A395EB}" srcOrd="0" destOrd="0" presId="urn:microsoft.com/office/officeart/2005/8/layout/venn1"/>
    <dgm:cxn modelId="{AEC7A459-5312-434A-830B-C34D940950F7}" type="presParOf" srcId="{3BE8E2DA-31FD-492E-A912-5924395F6752}" destId="{933C7726-CA12-4430-9B6D-4888B9A395E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2579E-CF21-49F9-BD64-0255016A665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5BE921E-0632-4D39-B5A2-FF5554D43FB8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b="1" dirty="0" smtClean="0">
              <a:latin typeface="Arial Narrow" pitchFamily="34" charset="0"/>
            </a:rPr>
            <a:t>Review process</a:t>
          </a:r>
          <a:endParaRPr lang="en-ZA" b="1" dirty="0">
            <a:latin typeface="Arial Narrow" pitchFamily="34" charset="0"/>
          </a:endParaRPr>
        </a:p>
      </dgm:t>
    </dgm:pt>
    <dgm:pt modelId="{E0E57075-7530-40F9-9D97-9290D59D97A1}" type="parTrans" cxnId="{0EB1747C-8FCD-436E-BCB8-3F161AE28B3B}">
      <dgm:prSet/>
      <dgm:spPr/>
      <dgm:t>
        <a:bodyPr/>
        <a:lstStyle/>
        <a:p>
          <a:endParaRPr lang="en-ZA"/>
        </a:p>
      </dgm:t>
    </dgm:pt>
    <dgm:pt modelId="{D4C9DDD6-F812-4A3E-AED9-0C94C0F65BA1}" type="sibTrans" cxnId="{0EB1747C-8FCD-436E-BCB8-3F161AE28B3B}">
      <dgm:prSet/>
      <dgm:spPr/>
      <dgm:t>
        <a:bodyPr/>
        <a:lstStyle/>
        <a:p>
          <a:endParaRPr lang="en-ZA"/>
        </a:p>
      </dgm:t>
    </dgm:pt>
    <dgm:pt modelId="{596F7933-9217-4C6E-9256-0A54F359CECB}">
      <dgm:prSet phldrT="[Text]" custT="1"/>
      <dgm:spPr/>
      <dgm:t>
        <a:bodyPr/>
        <a:lstStyle/>
        <a:p>
          <a:pPr algn="just"/>
          <a:r>
            <a:rPr lang="en-ZA" sz="1600" dirty="0" smtClean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rPr>
            <a:t>Assessed  the process followed  by departments and entities to prepare and submit  strategic plans and APPs. </a:t>
          </a:r>
          <a:endParaRPr lang="en-ZA" sz="1600" dirty="0">
            <a:latin typeface="Arial Narrow" pitchFamily="34" charset="0"/>
            <a:cs typeface="Arial" panose="020B0604020202020204" pitchFamily="34" charset="0"/>
          </a:endParaRPr>
        </a:p>
      </dgm:t>
    </dgm:pt>
    <dgm:pt modelId="{AEAAE22A-7350-44A8-B67D-094CF83EA2DD}" type="parTrans" cxnId="{12CAD1C9-F73A-4146-9940-04482FADF4EB}">
      <dgm:prSet/>
      <dgm:spPr/>
      <dgm:t>
        <a:bodyPr/>
        <a:lstStyle/>
        <a:p>
          <a:endParaRPr lang="en-ZA"/>
        </a:p>
      </dgm:t>
    </dgm:pt>
    <dgm:pt modelId="{DFAE949D-B5AE-489F-8744-097C6F6BAEAD}" type="sibTrans" cxnId="{12CAD1C9-F73A-4146-9940-04482FADF4EB}">
      <dgm:prSet/>
      <dgm:spPr/>
      <dgm:t>
        <a:bodyPr/>
        <a:lstStyle/>
        <a:p>
          <a:endParaRPr lang="en-ZA"/>
        </a:p>
      </dgm:t>
    </dgm:pt>
    <dgm:pt modelId="{DF54405E-A3D5-4351-AFBA-6BD1E1D6D4B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b="1" dirty="0" smtClean="0">
              <a:latin typeface="Arial Narrow" pitchFamily="34" charset="0"/>
            </a:rPr>
            <a:t>Reporting</a:t>
          </a:r>
          <a:endParaRPr lang="en-ZA" b="1" dirty="0">
            <a:latin typeface="Arial Narrow" pitchFamily="34" charset="0"/>
          </a:endParaRPr>
        </a:p>
      </dgm:t>
    </dgm:pt>
    <dgm:pt modelId="{6C2EDC53-B9C1-4929-ACA3-81AFF0FA4BFF}" type="parTrans" cxnId="{9BA033AE-2468-412E-82DA-C0FF6DFC73BB}">
      <dgm:prSet/>
      <dgm:spPr/>
      <dgm:t>
        <a:bodyPr/>
        <a:lstStyle/>
        <a:p>
          <a:endParaRPr lang="en-ZA"/>
        </a:p>
      </dgm:t>
    </dgm:pt>
    <dgm:pt modelId="{EC12C537-B6D3-47F5-8A5D-805C523674DA}" type="sibTrans" cxnId="{9BA033AE-2468-412E-82DA-C0FF6DFC73BB}">
      <dgm:prSet/>
      <dgm:spPr/>
      <dgm:t>
        <a:bodyPr/>
        <a:lstStyle/>
        <a:p>
          <a:endParaRPr lang="en-ZA"/>
        </a:p>
      </dgm:t>
    </dgm:pt>
    <dgm:pt modelId="{638DA421-4F5F-431C-BFC3-9D286582A802}">
      <dgm:prSet phldrT="[Text]" custT="1"/>
      <dgm:spPr/>
      <dgm:t>
        <a:bodyPr/>
        <a:lstStyle/>
        <a:p>
          <a:pPr algn="just"/>
          <a:r>
            <a:rPr lang="en-ZA" sz="1600" b="0" dirty="0" smtClean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rPr>
            <a:t>Findings from the review </a:t>
          </a:r>
          <a:r>
            <a:rPr lang="en-ZA" sz="1600" dirty="0" smtClean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rPr>
            <a:t>are  communicated in the 2017-18 interim management report to enable changes to be made.</a:t>
          </a:r>
          <a:endParaRPr lang="en-ZA" sz="1600" dirty="0">
            <a:solidFill>
              <a:srgbClr val="002060"/>
            </a:solidFill>
            <a:latin typeface="Arial Narrow" pitchFamily="34" charset="0"/>
            <a:cs typeface="Arial" panose="020B0604020202020204" pitchFamily="34" charset="0"/>
          </a:endParaRPr>
        </a:p>
      </dgm:t>
    </dgm:pt>
    <dgm:pt modelId="{78AE6FB2-9A0E-4D83-9C40-2BA577D17BA3}" type="parTrans" cxnId="{7DA4DF70-7B7B-48C2-B8B4-A0CD51E2514C}">
      <dgm:prSet/>
      <dgm:spPr/>
      <dgm:t>
        <a:bodyPr/>
        <a:lstStyle/>
        <a:p>
          <a:endParaRPr lang="en-ZA"/>
        </a:p>
      </dgm:t>
    </dgm:pt>
    <dgm:pt modelId="{7ECC61E3-AC90-4FD6-8AB7-6E8E2D7B847F}" type="sibTrans" cxnId="{7DA4DF70-7B7B-48C2-B8B4-A0CD51E2514C}">
      <dgm:prSet/>
      <dgm:spPr/>
      <dgm:t>
        <a:bodyPr/>
        <a:lstStyle/>
        <a:p>
          <a:endParaRPr lang="en-ZA"/>
        </a:p>
      </dgm:t>
    </dgm:pt>
    <dgm:pt modelId="{E6A16731-BC77-42FB-BDDD-048BE1D78DF5}">
      <dgm:prSet phldrT="[Text]" custT="1"/>
      <dgm:spPr/>
      <dgm:t>
        <a:bodyPr/>
        <a:lstStyle/>
        <a:p>
          <a:pPr algn="just"/>
          <a:r>
            <a:rPr lang="en-ZA" sz="1600" dirty="0" smtClean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rPr>
            <a:t>Findings relevant to the interim review do not have an impact on the audit conclusion on usefulness or reliability of the selected programmes for the PFMA 2017-18  year end audit. </a:t>
          </a:r>
          <a:endParaRPr lang="en-ZA" sz="1600" dirty="0">
            <a:solidFill>
              <a:srgbClr val="002060"/>
            </a:solidFill>
            <a:latin typeface="Arial Narrow" pitchFamily="34" charset="0"/>
            <a:cs typeface="Arial" panose="020B0604020202020204" pitchFamily="34" charset="0"/>
          </a:endParaRPr>
        </a:p>
      </dgm:t>
    </dgm:pt>
    <dgm:pt modelId="{0DD8B7EB-2B58-416A-8A84-E1796BE87940}" type="parTrans" cxnId="{DF08E5B1-BEAD-4C2C-ADAC-954DEFDE9A0B}">
      <dgm:prSet/>
      <dgm:spPr/>
      <dgm:t>
        <a:bodyPr/>
        <a:lstStyle/>
        <a:p>
          <a:endParaRPr lang="en-ZA"/>
        </a:p>
      </dgm:t>
    </dgm:pt>
    <dgm:pt modelId="{DD7766DF-9CDD-49F3-8413-1126ACA7521B}" type="sibTrans" cxnId="{DF08E5B1-BEAD-4C2C-ADAC-954DEFDE9A0B}">
      <dgm:prSet/>
      <dgm:spPr/>
      <dgm:t>
        <a:bodyPr/>
        <a:lstStyle/>
        <a:p>
          <a:endParaRPr lang="en-ZA"/>
        </a:p>
      </dgm:t>
    </dgm:pt>
    <dgm:pt modelId="{0D941674-3A85-4802-8375-FD070DE813D7}">
      <dgm:prSet phldrT="[Text]" custT="1"/>
      <dgm:spPr/>
      <dgm:t>
        <a:bodyPr/>
        <a:lstStyle/>
        <a:p>
          <a:pPr algn="just"/>
          <a:r>
            <a:rPr lang="en-ZA" sz="1600" dirty="0" smtClean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rPr>
            <a:t>Assessed the </a:t>
          </a:r>
          <a:r>
            <a:rPr lang="en-ZA" sz="1600" b="1" dirty="0" smtClean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rPr>
            <a:t>measurability and relevance</a:t>
          </a:r>
          <a:r>
            <a:rPr lang="en-ZA" sz="1600" dirty="0" smtClean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rPr>
            <a:t> of the final draft indicators and targets planned for selected programmes </a:t>
          </a:r>
          <a:endParaRPr lang="en-ZA" sz="1600" dirty="0">
            <a:latin typeface="Arial Narrow" pitchFamily="34" charset="0"/>
            <a:cs typeface="Arial" panose="020B0604020202020204" pitchFamily="34" charset="0"/>
          </a:endParaRPr>
        </a:p>
      </dgm:t>
    </dgm:pt>
    <dgm:pt modelId="{D1D07634-8029-4230-9D3C-C46002CC072F}" type="parTrans" cxnId="{A845F156-2A90-443D-B089-40640A5BAECA}">
      <dgm:prSet/>
      <dgm:spPr/>
      <dgm:t>
        <a:bodyPr/>
        <a:lstStyle/>
        <a:p>
          <a:endParaRPr lang="en-ZA"/>
        </a:p>
      </dgm:t>
    </dgm:pt>
    <dgm:pt modelId="{70B9990F-ED01-41DC-BC48-43AAAF771228}" type="sibTrans" cxnId="{A845F156-2A90-443D-B089-40640A5BAECA}">
      <dgm:prSet/>
      <dgm:spPr/>
      <dgm:t>
        <a:bodyPr/>
        <a:lstStyle/>
        <a:p>
          <a:endParaRPr lang="en-ZA"/>
        </a:p>
      </dgm:t>
    </dgm:pt>
    <dgm:pt modelId="{02C2C898-C3E0-4EB7-906D-6FAA621BF7A2}" type="pres">
      <dgm:prSet presAssocID="{7332579E-CF21-49F9-BD64-0255016A66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12B57AE-6D73-4CE0-A345-8F376011258F}" type="pres">
      <dgm:prSet presAssocID="{85BE921E-0632-4D39-B5A2-FF5554D43FB8}" presName="composite" presStyleCnt="0"/>
      <dgm:spPr/>
    </dgm:pt>
    <dgm:pt modelId="{A038F76C-C99C-4024-94D1-3F3FCA6A1AE8}" type="pres">
      <dgm:prSet presAssocID="{85BE921E-0632-4D39-B5A2-FF5554D43FB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0A3C9F1-F84A-4B9C-A057-9C38D99B64E4}" type="pres">
      <dgm:prSet presAssocID="{85BE921E-0632-4D39-B5A2-FF5554D43FB8}" presName="descendantText" presStyleLbl="alignAcc1" presStyleIdx="0" presStyleCnt="2" custScaleY="10024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E58087A-A6E7-4284-8C76-BA6F957CC9D6}" type="pres">
      <dgm:prSet presAssocID="{D4C9DDD6-F812-4A3E-AED9-0C94C0F65BA1}" presName="sp" presStyleCnt="0"/>
      <dgm:spPr/>
    </dgm:pt>
    <dgm:pt modelId="{DA93E90B-7A00-48A6-8462-F405E691B62A}" type="pres">
      <dgm:prSet presAssocID="{DF54405E-A3D5-4351-AFBA-6BD1E1D6D4B0}" presName="composite" presStyleCnt="0"/>
      <dgm:spPr/>
    </dgm:pt>
    <dgm:pt modelId="{12300269-6050-44F2-A829-EB47629E1751}" type="pres">
      <dgm:prSet presAssocID="{DF54405E-A3D5-4351-AFBA-6BD1E1D6D4B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ADB453C-4FDD-4980-9DE8-B33400CC1D68}" type="pres">
      <dgm:prSet presAssocID="{DF54405E-A3D5-4351-AFBA-6BD1E1D6D4B0}" presName="descendantText" presStyleLbl="alignAcc1" presStyleIdx="1" presStyleCnt="2" custScaleY="90022" custLinFactNeighborX="892" custLinFactNeighborY="-305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8DA0562-9405-4014-9B88-C69F5CA51B5D}" type="presOf" srcId="{85BE921E-0632-4D39-B5A2-FF5554D43FB8}" destId="{A038F76C-C99C-4024-94D1-3F3FCA6A1AE8}" srcOrd="0" destOrd="0" presId="urn:microsoft.com/office/officeart/2005/8/layout/chevron2"/>
    <dgm:cxn modelId="{7DA4DF70-7B7B-48C2-B8B4-A0CD51E2514C}" srcId="{DF54405E-A3D5-4351-AFBA-6BD1E1D6D4B0}" destId="{638DA421-4F5F-431C-BFC3-9D286582A802}" srcOrd="0" destOrd="0" parTransId="{78AE6FB2-9A0E-4D83-9C40-2BA577D17BA3}" sibTransId="{7ECC61E3-AC90-4FD6-8AB7-6E8E2D7B847F}"/>
    <dgm:cxn modelId="{5B35DCC3-C1B9-4A32-9A1F-40815927D205}" type="presOf" srcId="{0D941674-3A85-4802-8375-FD070DE813D7}" destId="{F0A3C9F1-F84A-4B9C-A057-9C38D99B64E4}" srcOrd="0" destOrd="1" presId="urn:microsoft.com/office/officeart/2005/8/layout/chevron2"/>
    <dgm:cxn modelId="{0EB1747C-8FCD-436E-BCB8-3F161AE28B3B}" srcId="{7332579E-CF21-49F9-BD64-0255016A665E}" destId="{85BE921E-0632-4D39-B5A2-FF5554D43FB8}" srcOrd="0" destOrd="0" parTransId="{E0E57075-7530-40F9-9D97-9290D59D97A1}" sibTransId="{D4C9DDD6-F812-4A3E-AED9-0C94C0F65BA1}"/>
    <dgm:cxn modelId="{12CAD1C9-F73A-4146-9940-04482FADF4EB}" srcId="{85BE921E-0632-4D39-B5A2-FF5554D43FB8}" destId="{596F7933-9217-4C6E-9256-0A54F359CECB}" srcOrd="0" destOrd="0" parTransId="{AEAAE22A-7350-44A8-B67D-094CF83EA2DD}" sibTransId="{DFAE949D-B5AE-489F-8744-097C6F6BAEAD}"/>
    <dgm:cxn modelId="{9019C023-19D8-466D-9A90-231A62A00824}" type="presOf" srcId="{7332579E-CF21-49F9-BD64-0255016A665E}" destId="{02C2C898-C3E0-4EB7-906D-6FAA621BF7A2}" srcOrd="0" destOrd="0" presId="urn:microsoft.com/office/officeart/2005/8/layout/chevron2"/>
    <dgm:cxn modelId="{7FABB626-B197-4585-8482-A2ABAAAE622D}" type="presOf" srcId="{638DA421-4F5F-431C-BFC3-9D286582A802}" destId="{6ADB453C-4FDD-4980-9DE8-B33400CC1D68}" srcOrd="0" destOrd="0" presId="urn:microsoft.com/office/officeart/2005/8/layout/chevron2"/>
    <dgm:cxn modelId="{9BA033AE-2468-412E-82DA-C0FF6DFC73BB}" srcId="{7332579E-CF21-49F9-BD64-0255016A665E}" destId="{DF54405E-A3D5-4351-AFBA-6BD1E1D6D4B0}" srcOrd="1" destOrd="0" parTransId="{6C2EDC53-B9C1-4929-ACA3-81AFF0FA4BFF}" sibTransId="{EC12C537-B6D3-47F5-8A5D-805C523674DA}"/>
    <dgm:cxn modelId="{DF08E5B1-BEAD-4C2C-ADAC-954DEFDE9A0B}" srcId="{DF54405E-A3D5-4351-AFBA-6BD1E1D6D4B0}" destId="{E6A16731-BC77-42FB-BDDD-048BE1D78DF5}" srcOrd="1" destOrd="0" parTransId="{0DD8B7EB-2B58-416A-8A84-E1796BE87940}" sibTransId="{DD7766DF-9CDD-49F3-8413-1126ACA7521B}"/>
    <dgm:cxn modelId="{49DB05BA-E3E7-4968-AB30-FD251B5D49E5}" type="presOf" srcId="{596F7933-9217-4C6E-9256-0A54F359CECB}" destId="{F0A3C9F1-F84A-4B9C-A057-9C38D99B64E4}" srcOrd="0" destOrd="0" presId="urn:microsoft.com/office/officeart/2005/8/layout/chevron2"/>
    <dgm:cxn modelId="{47F61790-C2E2-4EB9-9B90-BBC3A628A9A8}" type="presOf" srcId="{E6A16731-BC77-42FB-BDDD-048BE1D78DF5}" destId="{6ADB453C-4FDD-4980-9DE8-B33400CC1D68}" srcOrd="0" destOrd="1" presId="urn:microsoft.com/office/officeart/2005/8/layout/chevron2"/>
    <dgm:cxn modelId="{5EEABEED-DAE2-41AF-9B4C-DE2408DDFAB5}" type="presOf" srcId="{DF54405E-A3D5-4351-AFBA-6BD1E1D6D4B0}" destId="{12300269-6050-44F2-A829-EB47629E1751}" srcOrd="0" destOrd="0" presId="urn:microsoft.com/office/officeart/2005/8/layout/chevron2"/>
    <dgm:cxn modelId="{A845F156-2A90-443D-B089-40640A5BAECA}" srcId="{85BE921E-0632-4D39-B5A2-FF5554D43FB8}" destId="{0D941674-3A85-4802-8375-FD070DE813D7}" srcOrd="1" destOrd="0" parTransId="{D1D07634-8029-4230-9D3C-C46002CC072F}" sibTransId="{70B9990F-ED01-41DC-BC48-43AAAF771228}"/>
    <dgm:cxn modelId="{617EAE3B-6544-4292-8740-E547F3BAB362}" type="presParOf" srcId="{02C2C898-C3E0-4EB7-906D-6FAA621BF7A2}" destId="{712B57AE-6D73-4CE0-A345-8F376011258F}" srcOrd="0" destOrd="0" presId="urn:microsoft.com/office/officeart/2005/8/layout/chevron2"/>
    <dgm:cxn modelId="{C7CBC61E-CA64-482F-BFFC-7762DF9E3F89}" type="presParOf" srcId="{712B57AE-6D73-4CE0-A345-8F376011258F}" destId="{A038F76C-C99C-4024-94D1-3F3FCA6A1AE8}" srcOrd="0" destOrd="0" presId="urn:microsoft.com/office/officeart/2005/8/layout/chevron2"/>
    <dgm:cxn modelId="{669EDAB5-0815-495B-909F-15F2E111915D}" type="presParOf" srcId="{712B57AE-6D73-4CE0-A345-8F376011258F}" destId="{F0A3C9F1-F84A-4B9C-A057-9C38D99B64E4}" srcOrd="1" destOrd="0" presId="urn:microsoft.com/office/officeart/2005/8/layout/chevron2"/>
    <dgm:cxn modelId="{0D0228A0-E462-45BD-BAFD-791EFA741037}" type="presParOf" srcId="{02C2C898-C3E0-4EB7-906D-6FAA621BF7A2}" destId="{3E58087A-A6E7-4284-8C76-BA6F957CC9D6}" srcOrd="1" destOrd="0" presId="urn:microsoft.com/office/officeart/2005/8/layout/chevron2"/>
    <dgm:cxn modelId="{9371C365-D52D-4C66-A4E6-28A5D977D2DA}" type="presParOf" srcId="{02C2C898-C3E0-4EB7-906D-6FAA621BF7A2}" destId="{DA93E90B-7A00-48A6-8462-F405E691B62A}" srcOrd="2" destOrd="0" presId="urn:microsoft.com/office/officeart/2005/8/layout/chevron2"/>
    <dgm:cxn modelId="{D737CBB7-0734-435A-A9A4-0736A7976770}" type="presParOf" srcId="{DA93E90B-7A00-48A6-8462-F405E691B62A}" destId="{12300269-6050-44F2-A829-EB47629E1751}" srcOrd="0" destOrd="0" presId="urn:microsoft.com/office/officeart/2005/8/layout/chevron2"/>
    <dgm:cxn modelId="{805438D3-DB76-4ADB-8A80-C90F9C325CD3}" type="presParOf" srcId="{DA93E90B-7A00-48A6-8462-F405E691B62A}" destId="{6ADB453C-4FDD-4980-9DE8-B33400CC1D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887850-489F-4800-BBA3-163E38FC4697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25D26B92-FF5D-40D1-8840-F8129F01FDCE}" type="pres">
      <dgm:prSet presAssocID="{4E887850-489F-4800-BBA3-163E38FC46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</dgm:ptLst>
  <dgm:cxnLst>
    <dgm:cxn modelId="{A1E59695-7DAD-4B6D-B772-1444FDB89EB5}" type="presOf" srcId="{4E887850-489F-4800-BBA3-163E38FC4697}" destId="{25D26B92-FF5D-40D1-8840-F8129F01FDCE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B79F3A-7ED1-4832-ABA7-29C95112BFD7}" type="doc">
      <dgm:prSet loTypeId="urn:microsoft.com/office/officeart/2005/8/layout/hierarchy4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5F0E5D50-6746-436C-AE26-F421F65A867E}">
      <dgm:prSet phldrT="[Text]" custT="1"/>
      <dgm:spPr/>
      <dgm:t>
        <a:bodyPr/>
        <a:lstStyle/>
        <a:p>
          <a:r>
            <a:rPr lang="en-ZA" sz="1600" b="1" dirty="0" smtClean="0">
              <a:latin typeface="Arial Narrow" pitchFamily="34" charset="0"/>
              <a:cs typeface="Arial" panose="020B0604020202020204" pitchFamily="34" charset="0"/>
            </a:rPr>
            <a:t>Measurability of indicators and targets</a:t>
          </a:r>
          <a:endParaRPr lang="en-ZA" sz="1600" b="1" dirty="0">
            <a:latin typeface="Arial Narrow" pitchFamily="34" charset="0"/>
            <a:cs typeface="Arial" panose="020B0604020202020204" pitchFamily="34" charset="0"/>
          </a:endParaRPr>
        </a:p>
      </dgm:t>
    </dgm:pt>
    <dgm:pt modelId="{8B8F0FFA-8C19-4F51-B77F-B97FDC3FD523}" type="parTrans" cxnId="{1D013834-B437-4AAE-92D1-AF1BDCC056D9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C6BA7C9F-67E2-4A7E-A1A3-001B7C9041BD}" type="sibTrans" cxnId="{1D013834-B437-4AAE-92D1-AF1BDCC056D9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68FAFE90-14F4-4B8D-AF84-514143438906}">
      <dgm:prSet phldrT="[Text]" custT="1"/>
      <dgm:spPr/>
      <dgm:t>
        <a:bodyPr/>
        <a:lstStyle/>
        <a:p>
          <a:r>
            <a:rPr lang="en-ZA" sz="1600" b="1" dirty="0" smtClean="0">
              <a:latin typeface="Arial Narrow" pitchFamily="34" charset="0"/>
              <a:cs typeface="Arial" panose="020B0604020202020204" pitchFamily="34" charset="0"/>
            </a:rPr>
            <a:t>Indicators are well-defined</a:t>
          </a:r>
          <a:endParaRPr lang="en-ZA" sz="1600" b="1" dirty="0">
            <a:latin typeface="Arial Narrow" pitchFamily="34" charset="0"/>
            <a:cs typeface="Arial" panose="020B0604020202020204" pitchFamily="34" charset="0"/>
          </a:endParaRPr>
        </a:p>
      </dgm:t>
    </dgm:pt>
    <dgm:pt modelId="{A032CBCD-B921-4223-96CA-E2BA4A271CCB}" type="parTrans" cxnId="{EA5827D7-F598-4FE6-B72D-7F0BA8863B31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627F57F4-6995-4DFF-B546-24DA046E2633}" type="sibTrans" cxnId="{EA5827D7-F598-4FE6-B72D-7F0BA8863B31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E4F81583-BFF0-477D-B955-768F3E741699}">
      <dgm:prSet phldrT="[Text]" custT="1"/>
      <dgm:spPr/>
      <dgm:t>
        <a:bodyPr/>
        <a:lstStyle/>
        <a:p>
          <a:r>
            <a:rPr lang="en-ZA" sz="1600" b="1" dirty="0" smtClean="0">
              <a:latin typeface="Arial Narrow" pitchFamily="34" charset="0"/>
              <a:cs typeface="Arial" panose="020B0604020202020204" pitchFamily="34" charset="0"/>
            </a:rPr>
            <a:t>Indicators are verifiable</a:t>
          </a:r>
          <a:endParaRPr lang="en-ZA" sz="1600" b="1" dirty="0">
            <a:latin typeface="Arial Narrow" pitchFamily="34" charset="0"/>
            <a:cs typeface="Arial" panose="020B0604020202020204" pitchFamily="34" charset="0"/>
          </a:endParaRPr>
        </a:p>
      </dgm:t>
    </dgm:pt>
    <dgm:pt modelId="{EB1A35D9-E932-4426-99FE-D7B588CA9CAA}" type="parTrans" cxnId="{E9DADAF3-B8CC-4E2A-82FD-F409B738A9EC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9C591E41-103B-4628-8EDC-C3DE61D75FDA}" type="sibTrans" cxnId="{E9DADAF3-B8CC-4E2A-82FD-F409B738A9EC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DB8826F1-6FBB-4D98-B2AE-40D26C67F3DC}">
      <dgm:prSet phldrT="[Text]" custT="1"/>
      <dgm:spPr/>
      <dgm:t>
        <a:bodyPr/>
        <a:lstStyle/>
        <a:p>
          <a:r>
            <a:rPr lang="en-ZA" sz="1600" b="1" dirty="0" smtClean="0">
              <a:latin typeface="Arial Narrow" pitchFamily="34" charset="0"/>
              <a:cs typeface="Arial" panose="020B0604020202020204" pitchFamily="34" charset="0"/>
            </a:rPr>
            <a:t>Relevance of indicators and targets</a:t>
          </a:r>
          <a:endParaRPr lang="en-ZA" sz="1600" b="1" dirty="0">
            <a:latin typeface="Arial Narrow" pitchFamily="34" charset="0"/>
            <a:cs typeface="Arial" panose="020B0604020202020204" pitchFamily="34" charset="0"/>
          </a:endParaRPr>
        </a:p>
      </dgm:t>
    </dgm:pt>
    <dgm:pt modelId="{46C0C08B-C9BC-4B36-88C9-BEA5846EA9DC}" type="parTrans" cxnId="{040AE6FB-CE34-444D-A898-A9448AAF099B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00C606BA-3BFB-48E5-8914-A56700C993D2}" type="sibTrans" cxnId="{040AE6FB-CE34-444D-A898-A9448AAF099B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9A49C8D1-6858-4B99-8158-615B5613C134}">
      <dgm:prSet phldrT="[Text]" custT="1"/>
      <dgm:spPr/>
      <dgm:t>
        <a:bodyPr/>
        <a:lstStyle/>
        <a:p>
          <a:r>
            <a:rPr lang="en-ZA" sz="1600" b="1" dirty="0" smtClean="0">
              <a:latin typeface="Arial Narrow" pitchFamily="34" charset="0"/>
              <a:cs typeface="Arial" panose="020B0604020202020204" pitchFamily="34" charset="0"/>
            </a:rPr>
            <a:t>Indicators and targets are relevant to the mandate and realisation of strategic goals and objectives</a:t>
          </a:r>
          <a:endParaRPr lang="en-ZA" sz="1600" b="1" dirty="0">
            <a:latin typeface="Arial Narrow" pitchFamily="34" charset="0"/>
            <a:cs typeface="Arial" panose="020B0604020202020204" pitchFamily="34" charset="0"/>
          </a:endParaRPr>
        </a:p>
      </dgm:t>
    </dgm:pt>
    <dgm:pt modelId="{BE0FBE34-A84F-4EC3-9DF2-0AC8805CFAD4}" type="parTrans" cxnId="{87A19BE1-D82F-419B-A976-1FEA05060632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D993D93D-1993-44C0-A0EC-B09243C4CCE4}" type="sibTrans" cxnId="{87A19BE1-D82F-419B-A976-1FEA05060632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94620AF8-184C-4688-98E4-469A9BBD7273}">
      <dgm:prSet phldrT="[Text]" custT="1"/>
      <dgm:spPr/>
      <dgm:t>
        <a:bodyPr/>
        <a:lstStyle/>
        <a:p>
          <a:r>
            <a:rPr lang="en-ZA" sz="1600" b="1" dirty="0" smtClean="0">
              <a:latin typeface="Arial Narrow" pitchFamily="34" charset="0"/>
              <a:cs typeface="Arial" panose="020B0604020202020204" pitchFamily="34" charset="0"/>
            </a:rPr>
            <a:t>Targets are specific, measurable and time-bound.</a:t>
          </a:r>
          <a:endParaRPr lang="en-ZA" sz="1600" b="1" dirty="0">
            <a:latin typeface="Arial Narrow" pitchFamily="34" charset="0"/>
            <a:cs typeface="Arial" panose="020B0604020202020204" pitchFamily="34" charset="0"/>
          </a:endParaRPr>
        </a:p>
      </dgm:t>
    </dgm:pt>
    <dgm:pt modelId="{D8A8D936-4816-4A43-8DE1-9F7D7C8D09C4}" type="parTrans" cxnId="{132CFA44-3E6F-4AB0-BA4D-BD3A43A02ED3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52BB04F5-0621-44CD-AF0F-156FAE657A0A}" type="sibTrans" cxnId="{132CFA44-3E6F-4AB0-BA4D-BD3A43A02ED3}">
      <dgm:prSet/>
      <dgm:spPr/>
      <dgm:t>
        <a:bodyPr/>
        <a:lstStyle/>
        <a:p>
          <a:endParaRPr lang="en-ZA">
            <a:latin typeface="Arial Narrow" pitchFamily="34" charset="0"/>
          </a:endParaRPr>
        </a:p>
      </dgm:t>
    </dgm:pt>
    <dgm:pt modelId="{DA7C5E6C-FB87-4D2A-AF82-517D838DA748}" type="pres">
      <dgm:prSet presAssocID="{34B79F3A-7ED1-4832-ABA7-29C95112BF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EEC2CE62-3C89-4563-821B-7C679940B29F}" type="pres">
      <dgm:prSet presAssocID="{5F0E5D50-6746-436C-AE26-F421F65A867E}" presName="vertOne" presStyleCnt="0"/>
      <dgm:spPr/>
    </dgm:pt>
    <dgm:pt modelId="{53384E7C-AF29-4324-8B06-1D6ED560AEB5}" type="pres">
      <dgm:prSet presAssocID="{5F0E5D50-6746-436C-AE26-F421F65A867E}" presName="txOne" presStyleLbl="node0" presStyleIdx="0" presStyleCnt="2" custScaleX="97382" custScaleY="3700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5ED8EC3-A8DC-4418-9D36-1B2366EF7FCE}" type="pres">
      <dgm:prSet presAssocID="{5F0E5D50-6746-436C-AE26-F421F65A867E}" presName="parTransOne" presStyleCnt="0"/>
      <dgm:spPr/>
    </dgm:pt>
    <dgm:pt modelId="{33F8D6B2-E819-4414-BD59-98235C5642A5}" type="pres">
      <dgm:prSet presAssocID="{5F0E5D50-6746-436C-AE26-F421F65A867E}" presName="horzOne" presStyleCnt="0"/>
      <dgm:spPr/>
    </dgm:pt>
    <dgm:pt modelId="{0AB86B2D-B462-48B2-93A6-39746B33D1D3}" type="pres">
      <dgm:prSet presAssocID="{68FAFE90-14F4-4B8D-AF84-514143438906}" presName="vertTwo" presStyleCnt="0"/>
      <dgm:spPr/>
    </dgm:pt>
    <dgm:pt modelId="{54D8996A-88AD-450B-8BEF-7B2411805265}" type="pres">
      <dgm:prSet presAssocID="{68FAFE90-14F4-4B8D-AF84-514143438906}" presName="txTwo" presStyleLbl="node2" presStyleIdx="0" presStyleCnt="4" custScaleX="74757" custLinFactNeighborX="3640" custLinFactNeighborY="476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40C0A2F-530C-4C28-805D-94E48D882EFF}" type="pres">
      <dgm:prSet presAssocID="{68FAFE90-14F4-4B8D-AF84-514143438906}" presName="horzTwo" presStyleCnt="0"/>
      <dgm:spPr/>
    </dgm:pt>
    <dgm:pt modelId="{C0948A8A-2533-4F45-B1E4-E231BAF59342}" type="pres">
      <dgm:prSet presAssocID="{627F57F4-6995-4DFF-B546-24DA046E2633}" presName="sibSpaceTwo" presStyleCnt="0"/>
      <dgm:spPr/>
    </dgm:pt>
    <dgm:pt modelId="{CF618E89-EB01-4279-831A-8D8996F2AC98}" type="pres">
      <dgm:prSet presAssocID="{E4F81583-BFF0-477D-B955-768F3E741699}" presName="vertTwo" presStyleCnt="0"/>
      <dgm:spPr/>
    </dgm:pt>
    <dgm:pt modelId="{C14D0CC8-BB72-434B-8C53-3A92908E0BE2}" type="pres">
      <dgm:prSet presAssocID="{E4F81583-BFF0-477D-B955-768F3E741699}" presName="txTwo" presStyleLbl="node2" presStyleIdx="1" presStyleCnt="4" custScaleX="7084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247E6D8-26FC-4F82-BF14-F827C1FB96F6}" type="pres">
      <dgm:prSet presAssocID="{E4F81583-BFF0-477D-B955-768F3E741699}" presName="horzTwo" presStyleCnt="0"/>
      <dgm:spPr/>
    </dgm:pt>
    <dgm:pt modelId="{6AFDCF90-9D3A-4948-BC92-A912BA137F32}" type="pres">
      <dgm:prSet presAssocID="{9C591E41-103B-4628-8EDC-C3DE61D75FDA}" presName="sibSpaceTwo" presStyleCnt="0"/>
      <dgm:spPr/>
    </dgm:pt>
    <dgm:pt modelId="{9E31B86D-5A2B-499E-A07C-C620BD37E4F0}" type="pres">
      <dgm:prSet presAssocID="{94620AF8-184C-4688-98E4-469A9BBD7273}" presName="vertTwo" presStyleCnt="0"/>
      <dgm:spPr/>
    </dgm:pt>
    <dgm:pt modelId="{50CBC086-3F18-4BC9-9972-20E22E3A55D8}" type="pres">
      <dgm:prSet presAssocID="{94620AF8-184C-4688-98E4-469A9BBD7273}" presName="txTwo" presStyleLbl="node2" presStyleIdx="2" presStyleCnt="4" custScaleX="92311" custLinFactNeighborX="-298" custLinFactNeighborY="-99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9123FB2-C1EA-4649-8334-F5AA58F640AE}" type="pres">
      <dgm:prSet presAssocID="{94620AF8-184C-4688-98E4-469A9BBD7273}" presName="horzTwo" presStyleCnt="0"/>
      <dgm:spPr/>
    </dgm:pt>
    <dgm:pt modelId="{A4BC3057-2778-40DF-B8D7-C49F76614228}" type="pres">
      <dgm:prSet presAssocID="{C6BA7C9F-67E2-4A7E-A1A3-001B7C9041BD}" presName="sibSpaceOne" presStyleCnt="0"/>
      <dgm:spPr/>
    </dgm:pt>
    <dgm:pt modelId="{F10E0301-D5F9-40BE-8C23-3E8F4F5A25BE}" type="pres">
      <dgm:prSet presAssocID="{DB8826F1-6FBB-4D98-B2AE-40D26C67F3DC}" presName="vertOne" presStyleCnt="0"/>
      <dgm:spPr/>
    </dgm:pt>
    <dgm:pt modelId="{70219308-4048-4CEF-8C42-D98A5FAC83E9}" type="pres">
      <dgm:prSet presAssocID="{DB8826F1-6FBB-4D98-B2AE-40D26C67F3DC}" presName="txOne" presStyleLbl="node0" presStyleIdx="1" presStyleCnt="2" custScaleY="3767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173C9B1-031E-4A1D-A5CF-837787987A4B}" type="pres">
      <dgm:prSet presAssocID="{DB8826F1-6FBB-4D98-B2AE-40D26C67F3DC}" presName="parTransOne" presStyleCnt="0"/>
      <dgm:spPr/>
    </dgm:pt>
    <dgm:pt modelId="{82BD770B-0FAB-47DF-AD97-9C98AED884E6}" type="pres">
      <dgm:prSet presAssocID="{DB8826F1-6FBB-4D98-B2AE-40D26C67F3DC}" presName="horzOne" presStyleCnt="0"/>
      <dgm:spPr/>
    </dgm:pt>
    <dgm:pt modelId="{368522C7-DA42-4533-ADE4-D656DAE826C4}" type="pres">
      <dgm:prSet presAssocID="{9A49C8D1-6858-4B99-8158-615B5613C134}" presName="vertTwo" presStyleCnt="0"/>
      <dgm:spPr/>
    </dgm:pt>
    <dgm:pt modelId="{E0B402C6-F70F-43B7-A317-4B50D700BD60}" type="pres">
      <dgm:prSet presAssocID="{9A49C8D1-6858-4B99-8158-615B5613C134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4A6246D-FA76-482E-BE61-2C231C13CC11}" type="pres">
      <dgm:prSet presAssocID="{9A49C8D1-6858-4B99-8158-615B5613C134}" presName="horzTwo" presStyleCnt="0"/>
      <dgm:spPr/>
    </dgm:pt>
  </dgm:ptLst>
  <dgm:cxnLst>
    <dgm:cxn modelId="{5FA7476C-AF94-4F0B-8D4A-70EC1955878C}" type="presOf" srcId="{5F0E5D50-6746-436C-AE26-F421F65A867E}" destId="{53384E7C-AF29-4324-8B06-1D6ED560AEB5}" srcOrd="0" destOrd="0" presId="urn:microsoft.com/office/officeart/2005/8/layout/hierarchy4"/>
    <dgm:cxn modelId="{E350DCDD-3089-4572-9AC6-D8B7C237F9A1}" type="presOf" srcId="{94620AF8-184C-4688-98E4-469A9BBD7273}" destId="{50CBC086-3F18-4BC9-9972-20E22E3A55D8}" srcOrd="0" destOrd="0" presId="urn:microsoft.com/office/officeart/2005/8/layout/hierarchy4"/>
    <dgm:cxn modelId="{1D013834-B437-4AAE-92D1-AF1BDCC056D9}" srcId="{34B79F3A-7ED1-4832-ABA7-29C95112BFD7}" destId="{5F0E5D50-6746-436C-AE26-F421F65A867E}" srcOrd="0" destOrd="0" parTransId="{8B8F0FFA-8C19-4F51-B77F-B97FDC3FD523}" sibTransId="{C6BA7C9F-67E2-4A7E-A1A3-001B7C9041BD}"/>
    <dgm:cxn modelId="{040AE6FB-CE34-444D-A898-A9448AAF099B}" srcId="{34B79F3A-7ED1-4832-ABA7-29C95112BFD7}" destId="{DB8826F1-6FBB-4D98-B2AE-40D26C67F3DC}" srcOrd="1" destOrd="0" parTransId="{46C0C08B-C9BC-4B36-88C9-BEA5846EA9DC}" sibTransId="{00C606BA-3BFB-48E5-8914-A56700C993D2}"/>
    <dgm:cxn modelId="{C149D05F-76DC-49F5-838C-F0F622CCB9F6}" type="presOf" srcId="{E4F81583-BFF0-477D-B955-768F3E741699}" destId="{C14D0CC8-BB72-434B-8C53-3A92908E0BE2}" srcOrd="0" destOrd="0" presId="urn:microsoft.com/office/officeart/2005/8/layout/hierarchy4"/>
    <dgm:cxn modelId="{E9DADAF3-B8CC-4E2A-82FD-F409B738A9EC}" srcId="{5F0E5D50-6746-436C-AE26-F421F65A867E}" destId="{E4F81583-BFF0-477D-B955-768F3E741699}" srcOrd="1" destOrd="0" parTransId="{EB1A35D9-E932-4426-99FE-D7B588CA9CAA}" sibTransId="{9C591E41-103B-4628-8EDC-C3DE61D75FDA}"/>
    <dgm:cxn modelId="{132CFA44-3E6F-4AB0-BA4D-BD3A43A02ED3}" srcId="{5F0E5D50-6746-436C-AE26-F421F65A867E}" destId="{94620AF8-184C-4688-98E4-469A9BBD7273}" srcOrd="2" destOrd="0" parTransId="{D8A8D936-4816-4A43-8DE1-9F7D7C8D09C4}" sibTransId="{52BB04F5-0621-44CD-AF0F-156FAE657A0A}"/>
    <dgm:cxn modelId="{6B17803A-81D8-462A-8E93-8EAFD7C72E26}" type="presOf" srcId="{34B79F3A-7ED1-4832-ABA7-29C95112BFD7}" destId="{DA7C5E6C-FB87-4D2A-AF82-517D838DA748}" srcOrd="0" destOrd="0" presId="urn:microsoft.com/office/officeart/2005/8/layout/hierarchy4"/>
    <dgm:cxn modelId="{F053F759-BC74-4E3F-ACE7-C2F3E95D3FC9}" type="presOf" srcId="{DB8826F1-6FBB-4D98-B2AE-40D26C67F3DC}" destId="{70219308-4048-4CEF-8C42-D98A5FAC83E9}" srcOrd="0" destOrd="0" presId="urn:microsoft.com/office/officeart/2005/8/layout/hierarchy4"/>
    <dgm:cxn modelId="{A4171027-289C-451D-9917-E69FACD7F3A5}" type="presOf" srcId="{9A49C8D1-6858-4B99-8158-615B5613C134}" destId="{E0B402C6-F70F-43B7-A317-4B50D700BD60}" srcOrd="0" destOrd="0" presId="urn:microsoft.com/office/officeart/2005/8/layout/hierarchy4"/>
    <dgm:cxn modelId="{EA5827D7-F598-4FE6-B72D-7F0BA8863B31}" srcId="{5F0E5D50-6746-436C-AE26-F421F65A867E}" destId="{68FAFE90-14F4-4B8D-AF84-514143438906}" srcOrd="0" destOrd="0" parTransId="{A032CBCD-B921-4223-96CA-E2BA4A271CCB}" sibTransId="{627F57F4-6995-4DFF-B546-24DA046E2633}"/>
    <dgm:cxn modelId="{87A19BE1-D82F-419B-A976-1FEA05060632}" srcId="{DB8826F1-6FBB-4D98-B2AE-40D26C67F3DC}" destId="{9A49C8D1-6858-4B99-8158-615B5613C134}" srcOrd="0" destOrd="0" parTransId="{BE0FBE34-A84F-4EC3-9DF2-0AC8805CFAD4}" sibTransId="{D993D93D-1993-44C0-A0EC-B09243C4CCE4}"/>
    <dgm:cxn modelId="{31341385-64EE-44E7-B0C4-B54884FCF839}" type="presOf" srcId="{68FAFE90-14F4-4B8D-AF84-514143438906}" destId="{54D8996A-88AD-450B-8BEF-7B2411805265}" srcOrd="0" destOrd="0" presId="urn:microsoft.com/office/officeart/2005/8/layout/hierarchy4"/>
    <dgm:cxn modelId="{532D285A-A3B4-4D0E-8EC5-391C8A27B969}" type="presParOf" srcId="{DA7C5E6C-FB87-4D2A-AF82-517D838DA748}" destId="{EEC2CE62-3C89-4563-821B-7C679940B29F}" srcOrd="0" destOrd="0" presId="urn:microsoft.com/office/officeart/2005/8/layout/hierarchy4"/>
    <dgm:cxn modelId="{933794A2-AD60-446D-8961-87656AB7F57E}" type="presParOf" srcId="{EEC2CE62-3C89-4563-821B-7C679940B29F}" destId="{53384E7C-AF29-4324-8B06-1D6ED560AEB5}" srcOrd="0" destOrd="0" presId="urn:microsoft.com/office/officeart/2005/8/layout/hierarchy4"/>
    <dgm:cxn modelId="{FE6092F4-1BA5-4E6F-9D0D-A1D4C596332F}" type="presParOf" srcId="{EEC2CE62-3C89-4563-821B-7C679940B29F}" destId="{15ED8EC3-A8DC-4418-9D36-1B2366EF7FCE}" srcOrd="1" destOrd="0" presId="urn:microsoft.com/office/officeart/2005/8/layout/hierarchy4"/>
    <dgm:cxn modelId="{E2B6C11C-DA31-4EAF-8BE0-D9E28EF4D324}" type="presParOf" srcId="{EEC2CE62-3C89-4563-821B-7C679940B29F}" destId="{33F8D6B2-E819-4414-BD59-98235C5642A5}" srcOrd="2" destOrd="0" presId="urn:microsoft.com/office/officeart/2005/8/layout/hierarchy4"/>
    <dgm:cxn modelId="{790AE414-0297-49FF-B78C-9DA2A30A3C7B}" type="presParOf" srcId="{33F8D6B2-E819-4414-BD59-98235C5642A5}" destId="{0AB86B2D-B462-48B2-93A6-39746B33D1D3}" srcOrd="0" destOrd="0" presId="urn:microsoft.com/office/officeart/2005/8/layout/hierarchy4"/>
    <dgm:cxn modelId="{AC531553-CD8E-42C1-9B3D-BC8C795FF5B5}" type="presParOf" srcId="{0AB86B2D-B462-48B2-93A6-39746B33D1D3}" destId="{54D8996A-88AD-450B-8BEF-7B2411805265}" srcOrd="0" destOrd="0" presId="urn:microsoft.com/office/officeart/2005/8/layout/hierarchy4"/>
    <dgm:cxn modelId="{1AF9A690-8194-4526-B09D-A706AD7AD44B}" type="presParOf" srcId="{0AB86B2D-B462-48B2-93A6-39746B33D1D3}" destId="{C40C0A2F-530C-4C28-805D-94E48D882EFF}" srcOrd="1" destOrd="0" presId="urn:microsoft.com/office/officeart/2005/8/layout/hierarchy4"/>
    <dgm:cxn modelId="{242D47D3-7A6A-479E-A5FD-CA9F60C0FB85}" type="presParOf" srcId="{33F8D6B2-E819-4414-BD59-98235C5642A5}" destId="{C0948A8A-2533-4F45-B1E4-E231BAF59342}" srcOrd="1" destOrd="0" presId="urn:microsoft.com/office/officeart/2005/8/layout/hierarchy4"/>
    <dgm:cxn modelId="{408821FF-1798-472B-9F59-7917E5F0C3F2}" type="presParOf" srcId="{33F8D6B2-E819-4414-BD59-98235C5642A5}" destId="{CF618E89-EB01-4279-831A-8D8996F2AC98}" srcOrd="2" destOrd="0" presId="urn:microsoft.com/office/officeart/2005/8/layout/hierarchy4"/>
    <dgm:cxn modelId="{40C315D2-CC3B-4619-B5EA-C8C8EAB0505F}" type="presParOf" srcId="{CF618E89-EB01-4279-831A-8D8996F2AC98}" destId="{C14D0CC8-BB72-434B-8C53-3A92908E0BE2}" srcOrd="0" destOrd="0" presId="urn:microsoft.com/office/officeart/2005/8/layout/hierarchy4"/>
    <dgm:cxn modelId="{4EE0E618-E714-417D-AA65-75BE90D1FE2B}" type="presParOf" srcId="{CF618E89-EB01-4279-831A-8D8996F2AC98}" destId="{5247E6D8-26FC-4F82-BF14-F827C1FB96F6}" srcOrd="1" destOrd="0" presId="urn:microsoft.com/office/officeart/2005/8/layout/hierarchy4"/>
    <dgm:cxn modelId="{6BDA1762-34B0-40A7-B77B-395FA482F578}" type="presParOf" srcId="{33F8D6B2-E819-4414-BD59-98235C5642A5}" destId="{6AFDCF90-9D3A-4948-BC92-A912BA137F32}" srcOrd="3" destOrd="0" presId="urn:microsoft.com/office/officeart/2005/8/layout/hierarchy4"/>
    <dgm:cxn modelId="{D9A6569C-8115-4317-8129-2ABA4545F62C}" type="presParOf" srcId="{33F8D6B2-E819-4414-BD59-98235C5642A5}" destId="{9E31B86D-5A2B-499E-A07C-C620BD37E4F0}" srcOrd="4" destOrd="0" presId="urn:microsoft.com/office/officeart/2005/8/layout/hierarchy4"/>
    <dgm:cxn modelId="{72F76C54-E7D7-421A-AC1A-83CBE67CA8E7}" type="presParOf" srcId="{9E31B86D-5A2B-499E-A07C-C620BD37E4F0}" destId="{50CBC086-3F18-4BC9-9972-20E22E3A55D8}" srcOrd="0" destOrd="0" presId="urn:microsoft.com/office/officeart/2005/8/layout/hierarchy4"/>
    <dgm:cxn modelId="{7E75792F-EB66-4F4A-8123-E1802EB7FAF1}" type="presParOf" srcId="{9E31B86D-5A2B-499E-A07C-C620BD37E4F0}" destId="{59123FB2-C1EA-4649-8334-F5AA58F640AE}" srcOrd="1" destOrd="0" presId="urn:microsoft.com/office/officeart/2005/8/layout/hierarchy4"/>
    <dgm:cxn modelId="{6A30D498-F4EF-4955-8C41-D8A77971C0FD}" type="presParOf" srcId="{DA7C5E6C-FB87-4D2A-AF82-517D838DA748}" destId="{A4BC3057-2778-40DF-B8D7-C49F76614228}" srcOrd="1" destOrd="0" presId="urn:microsoft.com/office/officeart/2005/8/layout/hierarchy4"/>
    <dgm:cxn modelId="{A6F0EAE7-56C8-4BF0-9570-64292428E46E}" type="presParOf" srcId="{DA7C5E6C-FB87-4D2A-AF82-517D838DA748}" destId="{F10E0301-D5F9-40BE-8C23-3E8F4F5A25BE}" srcOrd="2" destOrd="0" presId="urn:microsoft.com/office/officeart/2005/8/layout/hierarchy4"/>
    <dgm:cxn modelId="{124985D6-39AE-4CC6-9837-65A0A327C7D6}" type="presParOf" srcId="{F10E0301-D5F9-40BE-8C23-3E8F4F5A25BE}" destId="{70219308-4048-4CEF-8C42-D98A5FAC83E9}" srcOrd="0" destOrd="0" presId="urn:microsoft.com/office/officeart/2005/8/layout/hierarchy4"/>
    <dgm:cxn modelId="{B00CE788-34B6-4D9F-8648-5F779B29954C}" type="presParOf" srcId="{F10E0301-D5F9-40BE-8C23-3E8F4F5A25BE}" destId="{4173C9B1-031E-4A1D-A5CF-837787987A4B}" srcOrd="1" destOrd="0" presId="urn:microsoft.com/office/officeart/2005/8/layout/hierarchy4"/>
    <dgm:cxn modelId="{6E149CB4-6672-4902-8FD4-84D66EED28AE}" type="presParOf" srcId="{F10E0301-D5F9-40BE-8C23-3E8F4F5A25BE}" destId="{82BD770B-0FAB-47DF-AD97-9C98AED884E6}" srcOrd="2" destOrd="0" presId="urn:microsoft.com/office/officeart/2005/8/layout/hierarchy4"/>
    <dgm:cxn modelId="{79D0D4E2-1160-4B60-A2C4-0A0A336D6C04}" type="presParOf" srcId="{82BD770B-0FAB-47DF-AD97-9C98AED884E6}" destId="{368522C7-DA42-4533-ADE4-D656DAE826C4}" srcOrd="0" destOrd="0" presId="urn:microsoft.com/office/officeart/2005/8/layout/hierarchy4"/>
    <dgm:cxn modelId="{F7C02516-5AAF-4800-BFAB-512597EF2B9D}" type="presParOf" srcId="{368522C7-DA42-4533-ADE4-D656DAE826C4}" destId="{E0B402C6-F70F-43B7-A317-4B50D700BD60}" srcOrd="0" destOrd="0" presId="urn:microsoft.com/office/officeart/2005/8/layout/hierarchy4"/>
    <dgm:cxn modelId="{A1A6B2E5-020D-4F1A-B885-217B2C1E61A6}" type="presParOf" srcId="{368522C7-DA42-4533-ADE4-D656DAE826C4}" destId="{94A6246D-FA76-482E-BE61-2C231C13CC1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5AF0B6-7A7D-469A-BDB6-B4C6B66BE53B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C4ACDE86-D253-42D9-8FD0-8BCD06851266}">
      <dgm:prSet phldrT="[Text]"/>
      <dgm:spPr/>
      <dgm:t>
        <a:bodyPr/>
        <a:lstStyle/>
        <a:p>
          <a:endParaRPr lang="en-ZA" dirty="0"/>
        </a:p>
      </dgm:t>
    </dgm:pt>
    <dgm:pt modelId="{04B0D447-2FA4-4B64-8CFA-4F1B465472FC}" type="parTrans" cxnId="{41005A36-3E2B-4E7A-9DFE-BC428C1D4715}">
      <dgm:prSet/>
      <dgm:spPr/>
      <dgm:t>
        <a:bodyPr/>
        <a:lstStyle/>
        <a:p>
          <a:endParaRPr lang="en-ZA"/>
        </a:p>
      </dgm:t>
    </dgm:pt>
    <dgm:pt modelId="{25BE869F-1F9C-48C0-AD27-56FE1C0B49CC}" type="sibTrans" cxnId="{41005A36-3E2B-4E7A-9DFE-BC428C1D4715}">
      <dgm:prSet/>
      <dgm:spPr/>
      <dgm:t>
        <a:bodyPr/>
        <a:lstStyle/>
        <a:p>
          <a:endParaRPr lang="en-ZA"/>
        </a:p>
      </dgm:t>
    </dgm:pt>
    <dgm:pt modelId="{E7AAF227-A9C3-4368-A92A-16B807929F18}">
      <dgm:prSet phldrT="[Text]"/>
      <dgm:spPr/>
      <dgm:t>
        <a:bodyPr/>
        <a:lstStyle/>
        <a:p>
          <a:endParaRPr lang="en-ZA" dirty="0"/>
        </a:p>
      </dgm:t>
    </dgm:pt>
    <dgm:pt modelId="{9166C50C-5853-48E9-931F-A452C3AF6557}" type="parTrans" cxnId="{254E99DF-025C-477A-8032-A8CAD7ADE8D7}">
      <dgm:prSet/>
      <dgm:spPr/>
      <dgm:t>
        <a:bodyPr/>
        <a:lstStyle/>
        <a:p>
          <a:endParaRPr lang="en-ZA"/>
        </a:p>
      </dgm:t>
    </dgm:pt>
    <dgm:pt modelId="{55EA0021-E006-4C4F-8069-3895EBBC0CC5}" type="sibTrans" cxnId="{254E99DF-025C-477A-8032-A8CAD7ADE8D7}">
      <dgm:prSet/>
      <dgm:spPr/>
      <dgm:t>
        <a:bodyPr/>
        <a:lstStyle/>
        <a:p>
          <a:endParaRPr lang="en-ZA"/>
        </a:p>
      </dgm:t>
    </dgm:pt>
    <dgm:pt modelId="{737E9D35-7E60-422E-9170-45A3CADAE91E}">
      <dgm:prSet phldrT="[Text]"/>
      <dgm:spPr/>
      <dgm:t>
        <a:bodyPr/>
        <a:lstStyle/>
        <a:p>
          <a:endParaRPr lang="en-ZA" dirty="0"/>
        </a:p>
      </dgm:t>
    </dgm:pt>
    <dgm:pt modelId="{02FB3AD7-A355-4809-A5F6-4621223B5861}" type="parTrans" cxnId="{EA401D8E-0A47-4DB7-914F-9F43A46ED561}">
      <dgm:prSet/>
      <dgm:spPr/>
      <dgm:t>
        <a:bodyPr/>
        <a:lstStyle/>
        <a:p>
          <a:endParaRPr lang="en-ZA"/>
        </a:p>
      </dgm:t>
    </dgm:pt>
    <dgm:pt modelId="{177959A0-B4FF-4A90-98BE-64483128AAA3}" type="sibTrans" cxnId="{EA401D8E-0A47-4DB7-914F-9F43A46ED561}">
      <dgm:prSet/>
      <dgm:spPr/>
      <dgm:t>
        <a:bodyPr/>
        <a:lstStyle/>
        <a:p>
          <a:endParaRPr lang="en-ZA"/>
        </a:p>
      </dgm:t>
    </dgm:pt>
    <dgm:pt modelId="{B5F3516C-206C-4B6F-AB99-4E072D0CBB64}" type="pres">
      <dgm:prSet presAssocID="{C15AF0B6-7A7D-469A-BDB6-B4C6B66BE53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59585DB-EEBA-40DA-A55D-E08CD092B168}" type="pres">
      <dgm:prSet presAssocID="{C4ACDE86-D253-42D9-8FD0-8BCD0685126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25D8D41-454A-409E-9506-BD8AA3D8AF7B}" type="pres">
      <dgm:prSet presAssocID="{C4ACDE86-D253-42D9-8FD0-8BCD06851266}" presName="gear1srcNode" presStyleLbl="node1" presStyleIdx="0" presStyleCnt="3"/>
      <dgm:spPr/>
      <dgm:t>
        <a:bodyPr/>
        <a:lstStyle/>
        <a:p>
          <a:endParaRPr lang="en-ZA"/>
        </a:p>
      </dgm:t>
    </dgm:pt>
    <dgm:pt modelId="{ADA61729-FA26-46BE-BA13-64C31C9D8F29}" type="pres">
      <dgm:prSet presAssocID="{C4ACDE86-D253-42D9-8FD0-8BCD06851266}" presName="gear1dstNode" presStyleLbl="node1" presStyleIdx="0" presStyleCnt="3"/>
      <dgm:spPr/>
      <dgm:t>
        <a:bodyPr/>
        <a:lstStyle/>
        <a:p>
          <a:endParaRPr lang="en-ZA"/>
        </a:p>
      </dgm:t>
    </dgm:pt>
    <dgm:pt modelId="{1FE3DD9B-13F9-40B6-A3D5-926D0C9FA50D}" type="pres">
      <dgm:prSet presAssocID="{E7AAF227-A9C3-4368-A92A-16B807929F1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FE71D9F-93E0-4173-B4D6-15C79B408364}" type="pres">
      <dgm:prSet presAssocID="{E7AAF227-A9C3-4368-A92A-16B807929F18}" presName="gear2srcNode" presStyleLbl="node1" presStyleIdx="1" presStyleCnt="3"/>
      <dgm:spPr/>
      <dgm:t>
        <a:bodyPr/>
        <a:lstStyle/>
        <a:p>
          <a:endParaRPr lang="en-ZA"/>
        </a:p>
      </dgm:t>
    </dgm:pt>
    <dgm:pt modelId="{A20BFF1D-01FB-44CF-92E9-53BEF923DA9D}" type="pres">
      <dgm:prSet presAssocID="{E7AAF227-A9C3-4368-A92A-16B807929F18}" presName="gear2dstNode" presStyleLbl="node1" presStyleIdx="1" presStyleCnt="3"/>
      <dgm:spPr/>
      <dgm:t>
        <a:bodyPr/>
        <a:lstStyle/>
        <a:p>
          <a:endParaRPr lang="en-ZA"/>
        </a:p>
      </dgm:t>
    </dgm:pt>
    <dgm:pt modelId="{F6D6AC58-20EC-4824-B68B-430B6EDA9B64}" type="pres">
      <dgm:prSet presAssocID="{737E9D35-7E60-422E-9170-45A3CADAE91E}" presName="gear3" presStyleLbl="node1" presStyleIdx="2" presStyleCnt="3"/>
      <dgm:spPr/>
      <dgm:t>
        <a:bodyPr/>
        <a:lstStyle/>
        <a:p>
          <a:endParaRPr lang="en-ZA"/>
        </a:p>
      </dgm:t>
    </dgm:pt>
    <dgm:pt modelId="{1E258AD1-5FC7-4FA5-B8DA-3CFECD00F1CD}" type="pres">
      <dgm:prSet presAssocID="{737E9D35-7E60-422E-9170-45A3CADAE91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C9642FA-C2BC-4C16-8BFF-99B3E8B00B8B}" type="pres">
      <dgm:prSet presAssocID="{737E9D35-7E60-422E-9170-45A3CADAE91E}" presName="gear3srcNode" presStyleLbl="node1" presStyleIdx="2" presStyleCnt="3"/>
      <dgm:spPr/>
      <dgm:t>
        <a:bodyPr/>
        <a:lstStyle/>
        <a:p>
          <a:endParaRPr lang="en-ZA"/>
        </a:p>
      </dgm:t>
    </dgm:pt>
    <dgm:pt modelId="{91EE93B6-918A-4946-B581-E5F003935F2B}" type="pres">
      <dgm:prSet presAssocID="{737E9D35-7E60-422E-9170-45A3CADAE91E}" presName="gear3dstNode" presStyleLbl="node1" presStyleIdx="2" presStyleCnt="3"/>
      <dgm:spPr/>
      <dgm:t>
        <a:bodyPr/>
        <a:lstStyle/>
        <a:p>
          <a:endParaRPr lang="en-ZA"/>
        </a:p>
      </dgm:t>
    </dgm:pt>
    <dgm:pt modelId="{FD837352-2605-4880-957C-148BF843EEE4}" type="pres">
      <dgm:prSet presAssocID="{25BE869F-1F9C-48C0-AD27-56FE1C0B49CC}" presName="connector1" presStyleLbl="sibTrans2D1" presStyleIdx="0" presStyleCnt="3"/>
      <dgm:spPr/>
      <dgm:t>
        <a:bodyPr/>
        <a:lstStyle/>
        <a:p>
          <a:endParaRPr lang="en-ZA"/>
        </a:p>
      </dgm:t>
    </dgm:pt>
    <dgm:pt modelId="{461877BC-99AD-46B6-B3AB-078586C88336}" type="pres">
      <dgm:prSet presAssocID="{55EA0021-E006-4C4F-8069-3895EBBC0CC5}" presName="connector2" presStyleLbl="sibTrans2D1" presStyleIdx="1" presStyleCnt="3"/>
      <dgm:spPr/>
      <dgm:t>
        <a:bodyPr/>
        <a:lstStyle/>
        <a:p>
          <a:endParaRPr lang="en-ZA"/>
        </a:p>
      </dgm:t>
    </dgm:pt>
    <dgm:pt modelId="{4ACD9C76-CEC3-4B88-9139-F6E0A599D7ED}" type="pres">
      <dgm:prSet presAssocID="{177959A0-B4FF-4A90-98BE-64483128AAA3}" presName="connector3" presStyleLbl="sibTrans2D1" presStyleIdx="2" presStyleCnt="3"/>
      <dgm:spPr/>
      <dgm:t>
        <a:bodyPr/>
        <a:lstStyle/>
        <a:p>
          <a:endParaRPr lang="en-ZA"/>
        </a:p>
      </dgm:t>
    </dgm:pt>
  </dgm:ptLst>
  <dgm:cxnLst>
    <dgm:cxn modelId="{1226554E-662E-4807-AF63-CAA5F915E30D}" type="presOf" srcId="{737E9D35-7E60-422E-9170-45A3CADAE91E}" destId="{1E258AD1-5FC7-4FA5-B8DA-3CFECD00F1CD}" srcOrd="1" destOrd="0" presId="urn:microsoft.com/office/officeart/2005/8/layout/gear1"/>
    <dgm:cxn modelId="{D62F59C7-757A-4DEC-8E38-3EC7CBBE78BA}" type="presOf" srcId="{C15AF0B6-7A7D-469A-BDB6-B4C6B66BE53B}" destId="{B5F3516C-206C-4B6F-AB99-4E072D0CBB64}" srcOrd="0" destOrd="0" presId="urn:microsoft.com/office/officeart/2005/8/layout/gear1"/>
    <dgm:cxn modelId="{D2B3097D-6CF8-4B73-9827-FD874E6645C1}" type="presOf" srcId="{25BE869F-1F9C-48C0-AD27-56FE1C0B49CC}" destId="{FD837352-2605-4880-957C-148BF843EEE4}" srcOrd="0" destOrd="0" presId="urn:microsoft.com/office/officeart/2005/8/layout/gear1"/>
    <dgm:cxn modelId="{8E35BBE7-DC16-4CB4-A0FD-A689205A0B6D}" type="presOf" srcId="{C4ACDE86-D253-42D9-8FD0-8BCD06851266}" destId="{559585DB-EEBA-40DA-A55D-E08CD092B168}" srcOrd="0" destOrd="0" presId="urn:microsoft.com/office/officeart/2005/8/layout/gear1"/>
    <dgm:cxn modelId="{CD625F72-2973-453F-8E12-76C5F93B1265}" type="presOf" srcId="{55EA0021-E006-4C4F-8069-3895EBBC0CC5}" destId="{461877BC-99AD-46B6-B3AB-078586C88336}" srcOrd="0" destOrd="0" presId="urn:microsoft.com/office/officeart/2005/8/layout/gear1"/>
    <dgm:cxn modelId="{C2D72807-1833-4B3C-AC12-449BD61BC89A}" type="presOf" srcId="{E7AAF227-A9C3-4368-A92A-16B807929F18}" destId="{A20BFF1D-01FB-44CF-92E9-53BEF923DA9D}" srcOrd="2" destOrd="0" presId="urn:microsoft.com/office/officeart/2005/8/layout/gear1"/>
    <dgm:cxn modelId="{806DB896-8154-4DE2-A82E-530A350C1416}" type="presOf" srcId="{E7AAF227-A9C3-4368-A92A-16B807929F18}" destId="{1FE3DD9B-13F9-40B6-A3D5-926D0C9FA50D}" srcOrd="0" destOrd="0" presId="urn:microsoft.com/office/officeart/2005/8/layout/gear1"/>
    <dgm:cxn modelId="{EA401D8E-0A47-4DB7-914F-9F43A46ED561}" srcId="{C15AF0B6-7A7D-469A-BDB6-B4C6B66BE53B}" destId="{737E9D35-7E60-422E-9170-45A3CADAE91E}" srcOrd="2" destOrd="0" parTransId="{02FB3AD7-A355-4809-A5F6-4621223B5861}" sibTransId="{177959A0-B4FF-4A90-98BE-64483128AAA3}"/>
    <dgm:cxn modelId="{B64FBCF4-45E6-4C51-8189-1606A3E1D74F}" type="presOf" srcId="{177959A0-B4FF-4A90-98BE-64483128AAA3}" destId="{4ACD9C76-CEC3-4B88-9139-F6E0A599D7ED}" srcOrd="0" destOrd="0" presId="urn:microsoft.com/office/officeart/2005/8/layout/gear1"/>
    <dgm:cxn modelId="{254E99DF-025C-477A-8032-A8CAD7ADE8D7}" srcId="{C15AF0B6-7A7D-469A-BDB6-B4C6B66BE53B}" destId="{E7AAF227-A9C3-4368-A92A-16B807929F18}" srcOrd="1" destOrd="0" parTransId="{9166C50C-5853-48E9-931F-A452C3AF6557}" sibTransId="{55EA0021-E006-4C4F-8069-3895EBBC0CC5}"/>
    <dgm:cxn modelId="{C15A5FBD-5AD1-4585-A9C7-7342930781D5}" type="presOf" srcId="{737E9D35-7E60-422E-9170-45A3CADAE91E}" destId="{91EE93B6-918A-4946-B581-E5F003935F2B}" srcOrd="3" destOrd="0" presId="urn:microsoft.com/office/officeart/2005/8/layout/gear1"/>
    <dgm:cxn modelId="{9355F38D-7852-432F-9DEE-CA5CF7BB6C63}" type="presOf" srcId="{C4ACDE86-D253-42D9-8FD0-8BCD06851266}" destId="{ADA61729-FA26-46BE-BA13-64C31C9D8F29}" srcOrd="2" destOrd="0" presId="urn:microsoft.com/office/officeart/2005/8/layout/gear1"/>
    <dgm:cxn modelId="{8AB8410D-C885-4F46-805A-B2468F3EB67D}" type="presOf" srcId="{737E9D35-7E60-422E-9170-45A3CADAE91E}" destId="{F6D6AC58-20EC-4824-B68B-430B6EDA9B64}" srcOrd="0" destOrd="0" presId="urn:microsoft.com/office/officeart/2005/8/layout/gear1"/>
    <dgm:cxn modelId="{85C5DE6B-24B9-460B-8B39-F872F8AF61BF}" type="presOf" srcId="{737E9D35-7E60-422E-9170-45A3CADAE91E}" destId="{8C9642FA-C2BC-4C16-8BFF-99B3E8B00B8B}" srcOrd="2" destOrd="0" presId="urn:microsoft.com/office/officeart/2005/8/layout/gear1"/>
    <dgm:cxn modelId="{2DA2FC27-8842-4DBF-A82C-14E865B3BCF9}" type="presOf" srcId="{C4ACDE86-D253-42D9-8FD0-8BCD06851266}" destId="{925D8D41-454A-409E-9506-BD8AA3D8AF7B}" srcOrd="1" destOrd="0" presId="urn:microsoft.com/office/officeart/2005/8/layout/gear1"/>
    <dgm:cxn modelId="{2C88FC8A-FABB-4279-85C1-79E8A20A0264}" type="presOf" srcId="{E7AAF227-A9C3-4368-A92A-16B807929F18}" destId="{FFE71D9F-93E0-4173-B4D6-15C79B408364}" srcOrd="1" destOrd="0" presId="urn:microsoft.com/office/officeart/2005/8/layout/gear1"/>
    <dgm:cxn modelId="{41005A36-3E2B-4E7A-9DFE-BC428C1D4715}" srcId="{C15AF0B6-7A7D-469A-BDB6-B4C6B66BE53B}" destId="{C4ACDE86-D253-42D9-8FD0-8BCD06851266}" srcOrd="0" destOrd="0" parTransId="{04B0D447-2FA4-4B64-8CFA-4F1B465472FC}" sibTransId="{25BE869F-1F9C-48C0-AD27-56FE1C0B49CC}"/>
    <dgm:cxn modelId="{1E4F6B90-D9E8-4E49-B2B7-E5905C58C765}" type="presParOf" srcId="{B5F3516C-206C-4B6F-AB99-4E072D0CBB64}" destId="{559585DB-EEBA-40DA-A55D-E08CD092B168}" srcOrd="0" destOrd="0" presId="urn:microsoft.com/office/officeart/2005/8/layout/gear1"/>
    <dgm:cxn modelId="{267CE5B3-6F97-4DDC-AE97-9AFD91621233}" type="presParOf" srcId="{B5F3516C-206C-4B6F-AB99-4E072D0CBB64}" destId="{925D8D41-454A-409E-9506-BD8AA3D8AF7B}" srcOrd="1" destOrd="0" presId="urn:microsoft.com/office/officeart/2005/8/layout/gear1"/>
    <dgm:cxn modelId="{B2E0432B-BCC6-4D53-9E28-6DBD4B359295}" type="presParOf" srcId="{B5F3516C-206C-4B6F-AB99-4E072D0CBB64}" destId="{ADA61729-FA26-46BE-BA13-64C31C9D8F29}" srcOrd="2" destOrd="0" presId="urn:microsoft.com/office/officeart/2005/8/layout/gear1"/>
    <dgm:cxn modelId="{11ABB52C-C5EC-4DD3-A897-06C7861B5DD4}" type="presParOf" srcId="{B5F3516C-206C-4B6F-AB99-4E072D0CBB64}" destId="{1FE3DD9B-13F9-40B6-A3D5-926D0C9FA50D}" srcOrd="3" destOrd="0" presId="urn:microsoft.com/office/officeart/2005/8/layout/gear1"/>
    <dgm:cxn modelId="{98078C19-AF16-44D3-AAD0-49C661C55A5C}" type="presParOf" srcId="{B5F3516C-206C-4B6F-AB99-4E072D0CBB64}" destId="{FFE71D9F-93E0-4173-B4D6-15C79B408364}" srcOrd="4" destOrd="0" presId="urn:microsoft.com/office/officeart/2005/8/layout/gear1"/>
    <dgm:cxn modelId="{DAA72681-C9DC-441A-8B6C-7A2EEAB2E3AC}" type="presParOf" srcId="{B5F3516C-206C-4B6F-AB99-4E072D0CBB64}" destId="{A20BFF1D-01FB-44CF-92E9-53BEF923DA9D}" srcOrd="5" destOrd="0" presId="urn:microsoft.com/office/officeart/2005/8/layout/gear1"/>
    <dgm:cxn modelId="{421DA44C-FBA0-4D33-9B71-4FE587010802}" type="presParOf" srcId="{B5F3516C-206C-4B6F-AB99-4E072D0CBB64}" destId="{F6D6AC58-20EC-4824-B68B-430B6EDA9B64}" srcOrd="6" destOrd="0" presId="urn:microsoft.com/office/officeart/2005/8/layout/gear1"/>
    <dgm:cxn modelId="{F84FFEED-F5ED-430D-B267-0316EAFEC97B}" type="presParOf" srcId="{B5F3516C-206C-4B6F-AB99-4E072D0CBB64}" destId="{1E258AD1-5FC7-4FA5-B8DA-3CFECD00F1CD}" srcOrd="7" destOrd="0" presId="urn:microsoft.com/office/officeart/2005/8/layout/gear1"/>
    <dgm:cxn modelId="{2EA23E0C-A532-4B6F-887C-5116961B062A}" type="presParOf" srcId="{B5F3516C-206C-4B6F-AB99-4E072D0CBB64}" destId="{8C9642FA-C2BC-4C16-8BFF-99B3E8B00B8B}" srcOrd="8" destOrd="0" presId="urn:microsoft.com/office/officeart/2005/8/layout/gear1"/>
    <dgm:cxn modelId="{FDDF9C59-167D-429C-82AA-174D486F4AFA}" type="presParOf" srcId="{B5F3516C-206C-4B6F-AB99-4E072D0CBB64}" destId="{91EE93B6-918A-4946-B581-E5F003935F2B}" srcOrd="9" destOrd="0" presId="urn:microsoft.com/office/officeart/2005/8/layout/gear1"/>
    <dgm:cxn modelId="{221010F7-432C-4327-B7F1-BBFF922F05A2}" type="presParOf" srcId="{B5F3516C-206C-4B6F-AB99-4E072D0CBB64}" destId="{FD837352-2605-4880-957C-148BF843EEE4}" srcOrd="10" destOrd="0" presId="urn:microsoft.com/office/officeart/2005/8/layout/gear1"/>
    <dgm:cxn modelId="{B44F5942-4BE5-4387-9D9C-A0B5FAE5347B}" type="presParOf" srcId="{B5F3516C-206C-4B6F-AB99-4E072D0CBB64}" destId="{461877BC-99AD-46B6-B3AB-078586C88336}" srcOrd="11" destOrd="0" presId="urn:microsoft.com/office/officeart/2005/8/layout/gear1"/>
    <dgm:cxn modelId="{E26A0310-502D-4AF8-98D9-9CC97C81C8CB}" type="presParOf" srcId="{B5F3516C-206C-4B6F-AB99-4E072D0CBB64}" destId="{4ACD9C76-CEC3-4B88-9139-F6E0A599D7E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5AF0B6-7A7D-469A-BDB6-B4C6B66BE53B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C4ACDE86-D253-42D9-8FD0-8BCD06851266}">
      <dgm:prSet phldrT="[Text]"/>
      <dgm:spPr/>
      <dgm:t>
        <a:bodyPr/>
        <a:lstStyle/>
        <a:p>
          <a:endParaRPr lang="en-ZA" dirty="0"/>
        </a:p>
      </dgm:t>
    </dgm:pt>
    <dgm:pt modelId="{04B0D447-2FA4-4B64-8CFA-4F1B465472FC}" type="parTrans" cxnId="{41005A36-3E2B-4E7A-9DFE-BC428C1D4715}">
      <dgm:prSet/>
      <dgm:spPr/>
      <dgm:t>
        <a:bodyPr/>
        <a:lstStyle/>
        <a:p>
          <a:endParaRPr lang="en-ZA"/>
        </a:p>
      </dgm:t>
    </dgm:pt>
    <dgm:pt modelId="{25BE869F-1F9C-48C0-AD27-56FE1C0B49CC}" type="sibTrans" cxnId="{41005A36-3E2B-4E7A-9DFE-BC428C1D4715}">
      <dgm:prSet/>
      <dgm:spPr/>
      <dgm:t>
        <a:bodyPr/>
        <a:lstStyle/>
        <a:p>
          <a:endParaRPr lang="en-ZA"/>
        </a:p>
      </dgm:t>
    </dgm:pt>
    <dgm:pt modelId="{E7AAF227-A9C3-4368-A92A-16B807929F18}">
      <dgm:prSet phldrT="[Text]"/>
      <dgm:spPr/>
      <dgm:t>
        <a:bodyPr/>
        <a:lstStyle/>
        <a:p>
          <a:endParaRPr lang="en-ZA" dirty="0"/>
        </a:p>
      </dgm:t>
    </dgm:pt>
    <dgm:pt modelId="{9166C50C-5853-48E9-931F-A452C3AF6557}" type="parTrans" cxnId="{254E99DF-025C-477A-8032-A8CAD7ADE8D7}">
      <dgm:prSet/>
      <dgm:spPr/>
      <dgm:t>
        <a:bodyPr/>
        <a:lstStyle/>
        <a:p>
          <a:endParaRPr lang="en-ZA"/>
        </a:p>
      </dgm:t>
    </dgm:pt>
    <dgm:pt modelId="{55EA0021-E006-4C4F-8069-3895EBBC0CC5}" type="sibTrans" cxnId="{254E99DF-025C-477A-8032-A8CAD7ADE8D7}">
      <dgm:prSet/>
      <dgm:spPr/>
      <dgm:t>
        <a:bodyPr/>
        <a:lstStyle/>
        <a:p>
          <a:endParaRPr lang="en-ZA"/>
        </a:p>
      </dgm:t>
    </dgm:pt>
    <dgm:pt modelId="{737E9D35-7E60-422E-9170-45A3CADAE91E}">
      <dgm:prSet phldrT="[Text]"/>
      <dgm:spPr/>
      <dgm:t>
        <a:bodyPr/>
        <a:lstStyle/>
        <a:p>
          <a:endParaRPr lang="en-ZA" dirty="0"/>
        </a:p>
      </dgm:t>
    </dgm:pt>
    <dgm:pt modelId="{02FB3AD7-A355-4809-A5F6-4621223B5861}" type="parTrans" cxnId="{EA401D8E-0A47-4DB7-914F-9F43A46ED561}">
      <dgm:prSet/>
      <dgm:spPr/>
      <dgm:t>
        <a:bodyPr/>
        <a:lstStyle/>
        <a:p>
          <a:endParaRPr lang="en-ZA"/>
        </a:p>
      </dgm:t>
    </dgm:pt>
    <dgm:pt modelId="{177959A0-B4FF-4A90-98BE-64483128AAA3}" type="sibTrans" cxnId="{EA401D8E-0A47-4DB7-914F-9F43A46ED561}">
      <dgm:prSet/>
      <dgm:spPr/>
      <dgm:t>
        <a:bodyPr/>
        <a:lstStyle/>
        <a:p>
          <a:endParaRPr lang="en-ZA"/>
        </a:p>
      </dgm:t>
    </dgm:pt>
    <dgm:pt modelId="{B5F3516C-206C-4B6F-AB99-4E072D0CBB64}" type="pres">
      <dgm:prSet presAssocID="{C15AF0B6-7A7D-469A-BDB6-B4C6B66BE53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59585DB-EEBA-40DA-A55D-E08CD092B168}" type="pres">
      <dgm:prSet presAssocID="{C4ACDE86-D253-42D9-8FD0-8BCD0685126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25D8D41-454A-409E-9506-BD8AA3D8AF7B}" type="pres">
      <dgm:prSet presAssocID="{C4ACDE86-D253-42D9-8FD0-8BCD06851266}" presName="gear1srcNode" presStyleLbl="node1" presStyleIdx="0" presStyleCnt="3"/>
      <dgm:spPr/>
      <dgm:t>
        <a:bodyPr/>
        <a:lstStyle/>
        <a:p>
          <a:endParaRPr lang="en-ZA"/>
        </a:p>
      </dgm:t>
    </dgm:pt>
    <dgm:pt modelId="{ADA61729-FA26-46BE-BA13-64C31C9D8F29}" type="pres">
      <dgm:prSet presAssocID="{C4ACDE86-D253-42D9-8FD0-8BCD06851266}" presName="gear1dstNode" presStyleLbl="node1" presStyleIdx="0" presStyleCnt="3"/>
      <dgm:spPr/>
      <dgm:t>
        <a:bodyPr/>
        <a:lstStyle/>
        <a:p>
          <a:endParaRPr lang="en-ZA"/>
        </a:p>
      </dgm:t>
    </dgm:pt>
    <dgm:pt modelId="{1FE3DD9B-13F9-40B6-A3D5-926D0C9FA50D}" type="pres">
      <dgm:prSet presAssocID="{E7AAF227-A9C3-4368-A92A-16B807929F1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FE71D9F-93E0-4173-B4D6-15C79B408364}" type="pres">
      <dgm:prSet presAssocID="{E7AAF227-A9C3-4368-A92A-16B807929F18}" presName="gear2srcNode" presStyleLbl="node1" presStyleIdx="1" presStyleCnt="3"/>
      <dgm:spPr/>
      <dgm:t>
        <a:bodyPr/>
        <a:lstStyle/>
        <a:p>
          <a:endParaRPr lang="en-ZA"/>
        </a:p>
      </dgm:t>
    </dgm:pt>
    <dgm:pt modelId="{A20BFF1D-01FB-44CF-92E9-53BEF923DA9D}" type="pres">
      <dgm:prSet presAssocID="{E7AAF227-A9C3-4368-A92A-16B807929F18}" presName="gear2dstNode" presStyleLbl="node1" presStyleIdx="1" presStyleCnt="3"/>
      <dgm:spPr/>
      <dgm:t>
        <a:bodyPr/>
        <a:lstStyle/>
        <a:p>
          <a:endParaRPr lang="en-ZA"/>
        </a:p>
      </dgm:t>
    </dgm:pt>
    <dgm:pt modelId="{F6D6AC58-20EC-4824-B68B-430B6EDA9B64}" type="pres">
      <dgm:prSet presAssocID="{737E9D35-7E60-422E-9170-45A3CADAE91E}" presName="gear3" presStyleLbl="node1" presStyleIdx="2" presStyleCnt="3"/>
      <dgm:spPr/>
      <dgm:t>
        <a:bodyPr/>
        <a:lstStyle/>
        <a:p>
          <a:endParaRPr lang="en-ZA"/>
        </a:p>
      </dgm:t>
    </dgm:pt>
    <dgm:pt modelId="{1E258AD1-5FC7-4FA5-B8DA-3CFECD00F1CD}" type="pres">
      <dgm:prSet presAssocID="{737E9D35-7E60-422E-9170-45A3CADAE91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C9642FA-C2BC-4C16-8BFF-99B3E8B00B8B}" type="pres">
      <dgm:prSet presAssocID="{737E9D35-7E60-422E-9170-45A3CADAE91E}" presName="gear3srcNode" presStyleLbl="node1" presStyleIdx="2" presStyleCnt="3"/>
      <dgm:spPr/>
      <dgm:t>
        <a:bodyPr/>
        <a:lstStyle/>
        <a:p>
          <a:endParaRPr lang="en-ZA"/>
        </a:p>
      </dgm:t>
    </dgm:pt>
    <dgm:pt modelId="{91EE93B6-918A-4946-B581-E5F003935F2B}" type="pres">
      <dgm:prSet presAssocID="{737E9D35-7E60-422E-9170-45A3CADAE91E}" presName="gear3dstNode" presStyleLbl="node1" presStyleIdx="2" presStyleCnt="3"/>
      <dgm:spPr/>
      <dgm:t>
        <a:bodyPr/>
        <a:lstStyle/>
        <a:p>
          <a:endParaRPr lang="en-ZA"/>
        </a:p>
      </dgm:t>
    </dgm:pt>
    <dgm:pt modelId="{FD837352-2605-4880-957C-148BF843EEE4}" type="pres">
      <dgm:prSet presAssocID="{25BE869F-1F9C-48C0-AD27-56FE1C0B49CC}" presName="connector1" presStyleLbl="sibTrans2D1" presStyleIdx="0" presStyleCnt="3"/>
      <dgm:spPr/>
      <dgm:t>
        <a:bodyPr/>
        <a:lstStyle/>
        <a:p>
          <a:endParaRPr lang="en-ZA"/>
        </a:p>
      </dgm:t>
    </dgm:pt>
    <dgm:pt modelId="{461877BC-99AD-46B6-B3AB-078586C88336}" type="pres">
      <dgm:prSet presAssocID="{55EA0021-E006-4C4F-8069-3895EBBC0CC5}" presName="connector2" presStyleLbl="sibTrans2D1" presStyleIdx="1" presStyleCnt="3"/>
      <dgm:spPr/>
      <dgm:t>
        <a:bodyPr/>
        <a:lstStyle/>
        <a:p>
          <a:endParaRPr lang="en-ZA"/>
        </a:p>
      </dgm:t>
    </dgm:pt>
    <dgm:pt modelId="{4ACD9C76-CEC3-4B88-9139-F6E0A599D7ED}" type="pres">
      <dgm:prSet presAssocID="{177959A0-B4FF-4A90-98BE-64483128AAA3}" presName="connector3" presStyleLbl="sibTrans2D1" presStyleIdx="2" presStyleCnt="3"/>
      <dgm:spPr/>
      <dgm:t>
        <a:bodyPr/>
        <a:lstStyle/>
        <a:p>
          <a:endParaRPr lang="en-ZA"/>
        </a:p>
      </dgm:t>
    </dgm:pt>
  </dgm:ptLst>
  <dgm:cxnLst>
    <dgm:cxn modelId="{EDAD0F6E-295B-4745-85C4-4A9C471BD102}" type="presOf" srcId="{C4ACDE86-D253-42D9-8FD0-8BCD06851266}" destId="{559585DB-EEBA-40DA-A55D-E08CD092B168}" srcOrd="0" destOrd="0" presId="urn:microsoft.com/office/officeart/2005/8/layout/gear1"/>
    <dgm:cxn modelId="{4FBAC3F1-758B-4F5F-95D7-B618378F4C45}" type="presOf" srcId="{737E9D35-7E60-422E-9170-45A3CADAE91E}" destId="{F6D6AC58-20EC-4824-B68B-430B6EDA9B64}" srcOrd="0" destOrd="0" presId="urn:microsoft.com/office/officeart/2005/8/layout/gear1"/>
    <dgm:cxn modelId="{646E0019-8186-479F-9DB1-D045927E6586}" type="presOf" srcId="{737E9D35-7E60-422E-9170-45A3CADAE91E}" destId="{1E258AD1-5FC7-4FA5-B8DA-3CFECD00F1CD}" srcOrd="1" destOrd="0" presId="urn:microsoft.com/office/officeart/2005/8/layout/gear1"/>
    <dgm:cxn modelId="{40650957-F76D-4C83-A3A6-27BBF91CEA55}" type="presOf" srcId="{E7AAF227-A9C3-4368-A92A-16B807929F18}" destId="{A20BFF1D-01FB-44CF-92E9-53BEF923DA9D}" srcOrd="2" destOrd="0" presId="urn:microsoft.com/office/officeart/2005/8/layout/gear1"/>
    <dgm:cxn modelId="{F7E70AE5-2D19-4FEF-9C46-9FFA6BB4C554}" type="presOf" srcId="{25BE869F-1F9C-48C0-AD27-56FE1C0B49CC}" destId="{FD837352-2605-4880-957C-148BF843EEE4}" srcOrd="0" destOrd="0" presId="urn:microsoft.com/office/officeart/2005/8/layout/gear1"/>
    <dgm:cxn modelId="{4B6CFED2-09F0-4BE9-AD15-FCBC096C4AC8}" type="presOf" srcId="{55EA0021-E006-4C4F-8069-3895EBBC0CC5}" destId="{461877BC-99AD-46B6-B3AB-078586C88336}" srcOrd="0" destOrd="0" presId="urn:microsoft.com/office/officeart/2005/8/layout/gear1"/>
    <dgm:cxn modelId="{ECB27ADA-4BB5-42FA-A635-55A202FD1FFA}" type="presOf" srcId="{E7AAF227-A9C3-4368-A92A-16B807929F18}" destId="{1FE3DD9B-13F9-40B6-A3D5-926D0C9FA50D}" srcOrd="0" destOrd="0" presId="urn:microsoft.com/office/officeart/2005/8/layout/gear1"/>
    <dgm:cxn modelId="{561C79D3-0EF5-4F9D-AE5B-BE5DC50CBB8D}" type="presOf" srcId="{737E9D35-7E60-422E-9170-45A3CADAE91E}" destId="{8C9642FA-C2BC-4C16-8BFF-99B3E8B00B8B}" srcOrd="2" destOrd="0" presId="urn:microsoft.com/office/officeart/2005/8/layout/gear1"/>
    <dgm:cxn modelId="{A3284EEE-4A6F-4659-AB8E-FA18719CF93C}" type="presOf" srcId="{C4ACDE86-D253-42D9-8FD0-8BCD06851266}" destId="{925D8D41-454A-409E-9506-BD8AA3D8AF7B}" srcOrd="1" destOrd="0" presId="urn:microsoft.com/office/officeart/2005/8/layout/gear1"/>
    <dgm:cxn modelId="{254E99DF-025C-477A-8032-A8CAD7ADE8D7}" srcId="{C15AF0B6-7A7D-469A-BDB6-B4C6B66BE53B}" destId="{E7AAF227-A9C3-4368-A92A-16B807929F18}" srcOrd="1" destOrd="0" parTransId="{9166C50C-5853-48E9-931F-A452C3AF6557}" sibTransId="{55EA0021-E006-4C4F-8069-3895EBBC0CC5}"/>
    <dgm:cxn modelId="{1BD5CCD6-CB5E-4DFC-A122-EAC070C4BC09}" type="presOf" srcId="{E7AAF227-A9C3-4368-A92A-16B807929F18}" destId="{FFE71D9F-93E0-4173-B4D6-15C79B408364}" srcOrd="1" destOrd="0" presId="urn:microsoft.com/office/officeart/2005/8/layout/gear1"/>
    <dgm:cxn modelId="{4DF46E4E-51F0-4E85-A671-8F726FDBFED5}" type="presOf" srcId="{C15AF0B6-7A7D-469A-BDB6-B4C6B66BE53B}" destId="{B5F3516C-206C-4B6F-AB99-4E072D0CBB64}" srcOrd="0" destOrd="0" presId="urn:microsoft.com/office/officeart/2005/8/layout/gear1"/>
    <dgm:cxn modelId="{41005A36-3E2B-4E7A-9DFE-BC428C1D4715}" srcId="{C15AF0B6-7A7D-469A-BDB6-B4C6B66BE53B}" destId="{C4ACDE86-D253-42D9-8FD0-8BCD06851266}" srcOrd="0" destOrd="0" parTransId="{04B0D447-2FA4-4B64-8CFA-4F1B465472FC}" sibTransId="{25BE869F-1F9C-48C0-AD27-56FE1C0B49CC}"/>
    <dgm:cxn modelId="{FE7B95C5-27B6-46A8-B4F3-6247C4688017}" type="presOf" srcId="{177959A0-B4FF-4A90-98BE-64483128AAA3}" destId="{4ACD9C76-CEC3-4B88-9139-F6E0A599D7ED}" srcOrd="0" destOrd="0" presId="urn:microsoft.com/office/officeart/2005/8/layout/gear1"/>
    <dgm:cxn modelId="{BA05A8D5-F30F-4778-B27B-A96ED66D8D3F}" type="presOf" srcId="{737E9D35-7E60-422E-9170-45A3CADAE91E}" destId="{91EE93B6-918A-4946-B581-E5F003935F2B}" srcOrd="3" destOrd="0" presId="urn:microsoft.com/office/officeart/2005/8/layout/gear1"/>
    <dgm:cxn modelId="{3D05EA33-7AA2-4233-B1F4-AD594611E07A}" type="presOf" srcId="{C4ACDE86-D253-42D9-8FD0-8BCD06851266}" destId="{ADA61729-FA26-46BE-BA13-64C31C9D8F29}" srcOrd="2" destOrd="0" presId="urn:microsoft.com/office/officeart/2005/8/layout/gear1"/>
    <dgm:cxn modelId="{EA401D8E-0A47-4DB7-914F-9F43A46ED561}" srcId="{C15AF0B6-7A7D-469A-BDB6-B4C6B66BE53B}" destId="{737E9D35-7E60-422E-9170-45A3CADAE91E}" srcOrd="2" destOrd="0" parTransId="{02FB3AD7-A355-4809-A5F6-4621223B5861}" sibTransId="{177959A0-B4FF-4A90-98BE-64483128AAA3}"/>
    <dgm:cxn modelId="{53C810DB-9838-4A21-BCFF-D806FE85D7E7}" type="presParOf" srcId="{B5F3516C-206C-4B6F-AB99-4E072D0CBB64}" destId="{559585DB-EEBA-40DA-A55D-E08CD092B168}" srcOrd="0" destOrd="0" presId="urn:microsoft.com/office/officeart/2005/8/layout/gear1"/>
    <dgm:cxn modelId="{F02D04CC-7562-44E9-A81B-F00CE87E0426}" type="presParOf" srcId="{B5F3516C-206C-4B6F-AB99-4E072D0CBB64}" destId="{925D8D41-454A-409E-9506-BD8AA3D8AF7B}" srcOrd="1" destOrd="0" presId="urn:microsoft.com/office/officeart/2005/8/layout/gear1"/>
    <dgm:cxn modelId="{2C17CB4D-1274-4AA6-8189-72E528970256}" type="presParOf" srcId="{B5F3516C-206C-4B6F-AB99-4E072D0CBB64}" destId="{ADA61729-FA26-46BE-BA13-64C31C9D8F29}" srcOrd="2" destOrd="0" presId="urn:microsoft.com/office/officeart/2005/8/layout/gear1"/>
    <dgm:cxn modelId="{22B9DC75-B850-4CD6-B653-0669B5E0427D}" type="presParOf" srcId="{B5F3516C-206C-4B6F-AB99-4E072D0CBB64}" destId="{1FE3DD9B-13F9-40B6-A3D5-926D0C9FA50D}" srcOrd="3" destOrd="0" presId="urn:microsoft.com/office/officeart/2005/8/layout/gear1"/>
    <dgm:cxn modelId="{99C2A4F7-0452-44A1-9B08-9D79FF7A6902}" type="presParOf" srcId="{B5F3516C-206C-4B6F-AB99-4E072D0CBB64}" destId="{FFE71D9F-93E0-4173-B4D6-15C79B408364}" srcOrd="4" destOrd="0" presId="urn:microsoft.com/office/officeart/2005/8/layout/gear1"/>
    <dgm:cxn modelId="{E754D753-E1CC-4C4A-B15C-93A2FB58A808}" type="presParOf" srcId="{B5F3516C-206C-4B6F-AB99-4E072D0CBB64}" destId="{A20BFF1D-01FB-44CF-92E9-53BEF923DA9D}" srcOrd="5" destOrd="0" presId="urn:microsoft.com/office/officeart/2005/8/layout/gear1"/>
    <dgm:cxn modelId="{11A7E26A-998A-41FC-9337-E4673C9DFE0C}" type="presParOf" srcId="{B5F3516C-206C-4B6F-AB99-4E072D0CBB64}" destId="{F6D6AC58-20EC-4824-B68B-430B6EDA9B64}" srcOrd="6" destOrd="0" presId="urn:microsoft.com/office/officeart/2005/8/layout/gear1"/>
    <dgm:cxn modelId="{F2EEFBB6-527C-4B9A-AA7F-E5486B8DF5B6}" type="presParOf" srcId="{B5F3516C-206C-4B6F-AB99-4E072D0CBB64}" destId="{1E258AD1-5FC7-4FA5-B8DA-3CFECD00F1CD}" srcOrd="7" destOrd="0" presId="urn:microsoft.com/office/officeart/2005/8/layout/gear1"/>
    <dgm:cxn modelId="{D49F0236-C097-4B66-A903-BC088A846D54}" type="presParOf" srcId="{B5F3516C-206C-4B6F-AB99-4E072D0CBB64}" destId="{8C9642FA-C2BC-4C16-8BFF-99B3E8B00B8B}" srcOrd="8" destOrd="0" presId="urn:microsoft.com/office/officeart/2005/8/layout/gear1"/>
    <dgm:cxn modelId="{97EC538D-3EE6-4884-A9EF-8D65AC7C283C}" type="presParOf" srcId="{B5F3516C-206C-4B6F-AB99-4E072D0CBB64}" destId="{91EE93B6-918A-4946-B581-E5F003935F2B}" srcOrd="9" destOrd="0" presId="urn:microsoft.com/office/officeart/2005/8/layout/gear1"/>
    <dgm:cxn modelId="{3EFBBEDD-F730-44EF-A755-0EC2DAFFD151}" type="presParOf" srcId="{B5F3516C-206C-4B6F-AB99-4E072D0CBB64}" destId="{FD837352-2605-4880-957C-148BF843EEE4}" srcOrd="10" destOrd="0" presId="urn:microsoft.com/office/officeart/2005/8/layout/gear1"/>
    <dgm:cxn modelId="{488EC04E-6220-4125-9AD9-5BFA71801413}" type="presParOf" srcId="{B5F3516C-206C-4B6F-AB99-4E072D0CBB64}" destId="{461877BC-99AD-46B6-B3AB-078586C88336}" srcOrd="11" destOrd="0" presId="urn:microsoft.com/office/officeart/2005/8/layout/gear1"/>
    <dgm:cxn modelId="{C6378D9A-0065-48B8-9082-B17AB63BD302}" type="presParOf" srcId="{B5F3516C-206C-4B6F-AB99-4E072D0CBB64}" destId="{4ACD9C76-CEC3-4B88-9139-F6E0A599D7E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5AF0B6-7A7D-469A-BDB6-B4C6B66BE53B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C4ACDE86-D253-42D9-8FD0-8BCD06851266}">
      <dgm:prSet phldrT="[Text]"/>
      <dgm:spPr/>
      <dgm:t>
        <a:bodyPr/>
        <a:lstStyle/>
        <a:p>
          <a:endParaRPr lang="en-ZA" dirty="0"/>
        </a:p>
      </dgm:t>
    </dgm:pt>
    <dgm:pt modelId="{04B0D447-2FA4-4B64-8CFA-4F1B465472FC}" type="parTrans" cxnId="{41005A36-3E2B-4E7A-9DFE-BC428C1D4715}">
      <dgm:prSet/>
      <dgm:spPr/>
      <dgm:t>
        <a:bodyPr/>
        <a:lstStyle/>
        <a:p>
          <a:endParaRPr lang="en-ZA"/>
        </a:p>
      </dgm:t>
    </dgm:pt>
    <dgm:pt modelId="{25BE869F-1F9C-48C0-AD27-56FE1C0B49CC}" type="sibTrans" cxnId="{41005A36-3E2B-4E7A-9DFE-BC428C1D4715}">
      <dgm:prSet/>
      <dgm:spPr/>
      <dgm:t>
        <a:bodyPr/>
        <a:lstStyle/>
        <a:p>
          <a:endParaRPr lang="en-ZA"/>
        </a:p>
      </dgm:t>
    </dgm:pt>
    <dgm:pt modelId="{E7AAF227-A9C3-4368-A92A-16B807929F18}">
      <dgm:prSet phldrT="[Text]"/>
      <dgm:spPr/>
      <dgm:t>
        <a:bodyPr/>
        <a:lstStyle/>
        <a:p>
          <a:endParaRPr lang="en-ZA" dirty="0"/>
        </a:p>
      </dgm:t>
    </dgm:pt>
    <dgm:pt modelId="{9166C50C-5853-48E9-931F-A452C3AF6557}" type="parTrans" cxnId="{254E99DF-025C-477A-8032-A8CAD7ADE8D7}">
      <dgm:prSet/>
      <dgm:spPr/>
      <dgm:t>
        <a:bodyPr/>
        <a:lstStyle/>
        <a:p>
          <a:endParaRPr lang="en-ZA"/>
        </a:p>
      </dgm:t>
    </dgm:pt>
    <dgm:pt modelId="{55EA0021-E006-4C4F-8069-3895EBBC0CC5}" type="sibTrans" cxnId="{254E99DF-025C-477A-8032-A8CAD7ADE8D7}">
      <dgm:prSet/>
      <dgm:spPr/>
      <dgm:t>
        <a:bodyPr/>
        <a:lstStyle/>
        <a:p>
          <a:endParaRPr lang="en-ZA"/>
        </a:p>
      </dgm:t>
    </dgm:pt>
    <dgm:pt modelId="{737E9D35-7E60-422E-9170-45A3CADAE91E}">
      <dgm:prSet phldrT="[Text]"/>
      <dgm:spPr/>
      <dgm:t>
        <a:bodyPr/>
        <a:lstStyle/>
        <a:p>
          <a:endParaRPr lang="en-ZA" dirty="0"/>
        </a:p>
      </dgm:t>
    </dgm:pt>
    <dgm:pt modelId="{02FB3AD7-A355-4809-A5F6-4621223B5861}" type="parTrans" cxnId="{EA401D8E-0A47-4DB7-914F-9F43A46ED561}">
      <dgm:prSet/>
      <dgm:spPr/>
      <dgm:t>
        <a:bodyPr/>
        <a:lstStyle/>
        <a:p>
          <a:endParaRPr lang="en-ZA"/>
        </a:p>
      </dgm:t>
    </dgm:pt>
    <dgm:pt modelId="{177959A0-B4FF-4A90-98BE-64483128AAA3}" type="sibTrans" cxnId="{EA401D8E-0A47-4DB7-914F-9F43A46ED561}">
      <dgm:prSet/>
      <dgm:spPr/>
      <dgm:t>
        <a:bodyPr/>
        <a:lstStyle/>
        <a:p>
          <a:endParaRPr lang="en-ZA"/>
        </a:p>
      </dgm:t>
    </dgm:pt>
    <dgm:pt modelId="{B5F3516C-206C-4B6F-AB99-4E072D0CBB64}" type="pres">
      <dgm:prSet presAssocID="{C15AF0B6-7A7D-469A-BDB6-B4C6B66BE53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59585DB-EEBA-40DA-A55D-E08CD092B168}" type="pres">
      <dgm:prSet presAssocID="{C4ACDE86-D253-42D9-8FD0-8BCD0685126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25D8D41-454A-409E-9506-BD8AA3D8AF7B}" type="pres">
      <dgm:prSet presAssocID="{C4ACDE86-D253-42D9-8FD0-8BCD06851266}" presName="gear1srcNode" presStyleLbl="node1" presStyleIdx="0" presStyleCnt="3"/>
      <dgm:spPr/>
      <dgm:t>
        <a:bodyPr/>
        <a:lstStyle/>
        <a:p>
          <a:endParaRPr lang="en-ZA"/>
        </a:p>
      </dgm:t>
    </dgm:pt>
    <dgm:pt modelId="{ADA61729-FA26-46BE-BA13-64C31C9D8F29}" type="pres">
      <dgm:prSet presAssocID="{C4ACDE86-D253-42D9-8FD0-8BCD06851266}" presName="gear1dstNode" presStyleLbl="node1" presStyleIdx="0" presStyleCnt="3"/>
      <dgm:spPr/>
      <dgm:t>
        <a:bodyPr/>
        <a:lstStyle/>
        <a:p>
          <a:endParaRPr lang="en-ZA"/>
        </a:p>
      </dgm:t>
    </dgm:pt>
    <dgm:pt modelId="{1FE3DD9B-13F9-40B6-A3D5-926D0C9FA50D}" type="pres">
      <dgm:prSet presAssocID="{E7AAF227-A9C3-4368-A92A-16B807929F1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FE71D9F-93E0-4173-B4D6-15C79B408364}" type="pres">
      <dgm:prSet presAssocID="{E7AAF227-A9C3-4368-A92A-16B807929F18}" presName="gear2srcNode" presStyleLbl="node1" presStyleIdx="1" presStyleCnt="3"/>
      <dgm:spPr/>
      <dgm:t>
        <a:bodyPr/>
        <a:lstStyle/>
        <a:p>
          <a:endParaRPr lang="en-ZA"/>
        </a:p>
      </dgm:t>
    </dgm:pt>
    <dgm:pt modelId="{A20BFF1D-01FB-44CF-92E9-53BEF923DA9D}" type="pres">
      <dgm:prSet presAssocID="{E7AAF227-A9C3-4368-A92A-16B807929F18}" presName="gear2dstNode" presStyleLbl="node1" presStyleIdx="1" presStyleCnt="3"/>
      <dgm:spPr/>
      <dgm:t>
        <a:bodyPr/>
        <a:lstStyle/>
        <a:p>
          <a:endParaRPr lang="en-ZA"/>
        </a:p>
      </dgm:t>
    </dgm:pt>
    <dgm:pt modelId="{F6D6AC58-20EC-4824-B68B-430B6EDA9B64}" type="pres">
      <dgm:prSet presAssocID="{737E9D35-7E60-422E-9170-45A3CADAE91E}" presName="gear3" presStyleLbl="node1" presStyleIdx="2" presStyleCnt="3"/>
      <dgm:spPr/>
      <dgm:t>
        <a:bodyPr/>
        <a:lstStyle/>
        <a:p>
          <a:endParaRPr lang="en-ZA"/>
        </a:p>
      </dgm:t>
    </dgm:pt>
    <dgm:pt modelId="{1E258AD1-5FC7-4FA5-B8DA-3CFECD00F1CD}" type="pres">
      <dgm:prSet presAssocID="{737E9D35-7E60-422E-9170-45A3CADAE91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C9642FA-C2BC-4C16-8BFF-99B3E8B00B8B}" type="pres">
      <dgm:prSet presAssocID="{737E9D35-7E60-422E-9170-45A3CADAE91E}" presName="gear3srcNode" presStyleLbl="node1" presStyleIdx="2" presStyleCnt="3"/>
      <dgm:spPr/>
      <dgm:t>
        <a:bodyPr/>
        <a:lstStyle/>
        <a:p>
          <a:endParaRPr lang="en-ZA"/>
        </a:p>
      </dgm:t>
    </dgm:pt>
    <dgm:pt modelId="{91EE93B6-918A-4946-B581-E5F003935F2B}" type="pres">
      <dgm:prSet presAssocID="{737E9D35-7E60-422E-9170-45A3CADAE91E}" presName="gear3dstNode" presStyleLbl="node1" presStyleIdx="2" presStyleCnt="3"/>
      <dgm:spPr/>
      <dgm:t>
        <a:bodyPr/>
        <a:lstStyle/>
        <a:p>
          <a:endParaRPr lang="en-ZA"/>
        </a:p>
      </dgm:t>
    </dgm:pt>
    <dgm:pt modelId="{FD837352-2605-4880-957C-148BF843EEE4}" type="pres">
      <dgm:prSet presAssocID="{25BE869F-1F9C-48C0-AD27-56FE1C0B49CC}" presName="connector1" presStyleLbl="sibTrans2D1" presStyleIdx="0" presStyleCnt="3"/>
      <dgm:spPr/>
      <dgm:t>
        <a:bodyPr/>
        <a:lstStyle/>
        <a:p>
          <a:endParaRPr lang="en-ZA"/>
        </a:p>
      </dgm:t>
    </dgm:pt>
    <dgm:pt modelId="{461877BC-99AD-46B6-B3AB-078586C88336}" type="pres">
      <dgm:prSet presAssocID="{55EA0021-E006-4C4F-8069-3895EBBC0CC5}" presName="connector2" presStyleLbl="sibTrans2D1" presStyleIdx="1" presStyleCnt="3"/>
      <dgm:spPr/>
      <dgm:t>
        <a:bodyPr/>
        <a:lstStyle/>
        <a:p>
          <a:endParaRPr lang="en-ZA"/>
        </a:p>
      </dgm:t>
    </dgm:pt>
    <dgm:pt modelId="{4ACD9C76-CEC3-4B88-9139-F6E0A599D7ED}" type="pres">
      <dgm:prSet presAssocID="{177959A0-B4FF-4A90-98BE-64483128AAA3}" presName="connector3" presStyleLbl="sibTrans2D1" presStyleIdx="2" presStyleCnt="3"/>
      <dgm:spPr/>
      <dgm:t>
        <a:bodyPr/>
        <a:lstStyle/>
        <a:p>
          <a:endParaRPr lang="en-ZA"/>
        </a:p>
      </dgm:t>
    </dgm:pt>
  </dgm:ptLst>
  <dgm:cxnLst>
    <dgm:cxn modelId="{B4C09294-1B21-4B9E-9286-524191FBF467}" type="presOf" srcId="{E7AAF227-A9C3-4368-A92A-16B807929F18}" destId="{1FE3DD9B-13F9-40B6-A3D5-926D0C9FA50D}" srcOrd="0" destOrd="0" presId="urn:microsoft.com/office/officeart/2005/8/layout/gear1"/>
    <dgm:cxn modelId="{1559ED78-E86C-44DD-B0BA-AF6A0342CF87}" type="presOf" srcId="{177959A0-B4FF-4A90-98BE-64483128AAA3}" destId="{4ACD9C76-CEC3-4B88-9139-F6E0A599D7ED}" srcOrd="0" destOrd="0" presId="urn:microsoft.com/office/officeart/2005/8/layout/gear1"/>
    <dgm:cxn modelId="{00630088-8E68-4F61-94A8-396771CCC916}" type="presOf" srcId="{C15AF0B6-7A7D-469A-BDB6-B4C6B66BE53B}" destId="{B5F3516C-206C-4B6F-AB99-4E072D0CBB64}" srcOrd="0" destOrd="0" presId="urn:microsoft.com/office/officeart/2005/8/layout/gear1"/>
    <dgm:cxn modelId="{EA401D8E-0A47-4DB7-914F-9F43A46ED561}" srcId="{C15AF0B6-7A7D-469A-BDB6-B4C6B66BE53B}" destId="{737E9D35-7E60-422E-9170-45A3CADAE91E}" srcOrd="2" destOrd="0" parTransId="{02FB3AD7-A355-4809-A5F6-4621223B5861}" sibTransId="{177959A0-B4FF-4A90-98BE-64483128AAA3}"/>
    <dgm:cxn modelId="{9D437853-F429-4BA7-AE3A-3BBFC40979D9}" type="presOf" srcId="{737E9D35-7E60-422E-9170-45A3CADAE91E}" destId="{F6D6AC58-20EC-4824-B68B-430B6EDA9B64}" srcOrd="0" destOrd="0" presId="urn:microsoft.com/office/officeart/2005/8/layout/gear1"/>
    <dgm:cxn modelId="{254E99DF-025C-477A-8032-A8CAD7ADE8D7}" srcId="{C15AF0B6-7A7D-469A-BDB6-B4C6B66BE53B}" destId="{E7AAF227-A9C3-4368-A92A-16B807929F18}" srcOrd="1" destOrd="0" parTransId="{9166C50C-5853-48E9-931F-A452C3AF6557}" sibTransId="{55EA0021-E006-4C4F-8069-3895EBBC0CC5}"/>
    <dgm:cxn modelId="{22302CBD-F5FD-4067-AD93-ADEB08C792B9}" type="presOf" srcId="{55EA0021-E006-4C4F-8069-3895EBBC0CC5}" destId="{461877BC-99AD-46B6-B3AB-078586C88336}" srcOrd="0" destOrd="0" presId="urn:microsoft.com/office/officeart/2005/8/layout/gear1"/>
    <dgm:cxn modelId="{AC8A8147-A6D7-40F0-A7FB-35567B2ECA3D}" type="presOf" srcId="{C4ACDE86-D253-42D9-8FD0-8BCD06851266}" destId="{ADA61729-FA26-46BE-BA13-64C31C9D8F29}" srcOrd="2" destOrd="0" presId="urn:microsoft.com/office/officeart/2005/8/layout/gear1"/>
    <dgm:cxn modelId="{101ECE3C-9377-4CB5-8BD6-E8532FC9D94A}" type="presOf" srcId="{C4ACDE86-D253-42D9-8FD0-8BCD06851266}" destId="{559585DB-EEBA-40DA-A55D-E08CD092B168}" srcOrd="0" destOrd="0" presId="urn:microsoft.com/office/officeart/2005/8/layout/gear1"/>
    <dgm:cxn modelId="{AAC7EDA4-7F35-43E6-95C9-3BDB77736FC5}" type="presOf" srcId="{E7AAF227-A9C3-4368-A92A-16B807929F18}" destId="{FFE71D9F-93E0-4173-B4D6-15C79B408364}" srcOrd="1" destOrd="0" presId="urn:microsoft.com/office/officeart/2005/8/layout/gear1"/>
    <dgm:cxn modelId="{C4BBA718-58A8-4322-BD21-3B59E8983FC8}" type="presOf" srcId="{25BE869F-1F9C-48C0-AD27-56FE1C0B49CC}" destId="{FD837352-2605-4880-957C-148BF843EEE4}" srcOrd="0" destOrd="0" presId="urn:microsoft.com/office/officeart/2005/8/layout/gear1"/>
    <dgm:cxn modelId="{8FCD7244-C542-4193-A2E9-755A4E47CF3F}" type="presOf" srcId="{C4ACDE86-D253-42D9-8FD0-8BCD06851266}" destId="{925D8D41-454A-409E-9506-BD8AA3D8AF7B}" srcOrd="1" destOrd="0" presId="urn:microsoft.com/office/officeart/2005/8/layout/gear1"/>
    <dgm:cxn modelId="{BAD3CAB2-10D6-4D8A-B172-D70D3188A206}" type="presOf" srcId="{737E9D35-7E60-422E-9170-45A3CADAE91E}" destId="{91EE93B6-918A-4946-B581-E5F003935F2B}" srcOrd="3" destOrd="0" presId="urn:microsoft.com/office/officeart/2005/8/layout/gear1"/>
    <dgm:cxn modelId="{9A83685B-6975-4EFA-8CBA-CC8220E039FC}" type="presOf" srcId="{737E9D35-7E60-422E-9170-45A3CADAE91E}" destId="{1E258AD1-5FC7-4FA5-B8DA-3CFECD00F1CD}" srcOrd="1" destOrd="0" presId="urn:microsoft.com/office/officeart/2005/8/layout/gear1"/>
    <dgm:cxn modelId="{9ECEC231-6C44-4C5B-88CF-FC398EE73813}" type="presOf" srcId="{E7AAF227-A9C3-4368-A92A-16B807929F18}" destId="{A20BFF1D-01FB-44CF-92E9-53BEF923DA9D}" srcOrd="2" destOrd="0" presId="urn:microsoft.com/office/officeart/2005/8/layout/gear1"/>
    <dgm:cxn modelId="{E5383980-7EA7-444B-AFA2-84240DF1F7B5}" type="presOf" srcId="{737E9D35-7E60-422E-9170-45A3CADAE91E}" destId="{8C9642FA-C2BC-4C16-8BFF-99B3E8B00B8B}" srcOrd="2" destOrd="0" presId="urn:microsoft.com/office/officeart/2005/8/layout/gear1"/>
    <dgm:cxn modelId="{41005A36-3E2B-4E7A-9DFE-BC428C1D4715}" srcId="{C15AF0B6-7A7D-469A-BDB6-B4C6B66BE53B}" destId="{C4ACDE86-D253-42D9-8FD0-8BCD06851266}" srcOrd="0" destOrd="0" parTransId="{04B0D447-2FA4-4B64-8CFA-4F1B465472FC}" sibTransId="{25BE869F-1F9C-48C0-AD27-56FE1C0B49CC}"/>
    <dgm:cxn modelId="{2E5BF048-3D1B-4075-B343-7B3ED15DEF8D}" type="presParOf" srcId="{B5F3516C-206C-4B6F-AB99-4E072D0CBB64}" destId="{559585DB-EEBA-40DA-A55D-E08CD092B168}" srcOrd="0" destOrd="0" presId="urn:microsoft.com/office/officeart/2005/8/layout/gear1"/>
    <dgm:cxn modelId="{CEE9CA64-0DC7-437A-A918-AFBA216B95DC}" type="presParOf" srcId="{B5F3516C-206C-4B6F-AB99-4E072D0CBB64}" destId="{925D8D41-454A-409E-9506-BD8AA3D8AF7B}" srcOrd="1" destOrd="0" presId="urn:microsoft.com/office/officeart/2005/8/layout/gear1"/>
    <dgm:cxn modelId="{70DCEA19-1519-4645-90B7-35E8894847C9}" type="presParOf" srcId="{B5F3516C-206C-4B6F-AB99-4E072D0CBB64}" destId="{ADA61729-FA26-46BE-BA13-64C31C9D8F29}" srcOrd="2" destOrd="0" presId="urn:microsoft.com/office/officeart/2005/8/layout/gear1"/>
    <dgm:cxn modelId="{8C978DF2-A93D-4620-8F15-DA5462CA42D0}" type="presParOf" srcId="{B5F3516C-206C-4B6F-AB99-4E072D0CBB64}" destId="{1FE3DD9B-13F9-40B6-A3D5-926D0C9FA50D}" srcOrd="3" destOrd="0" presId="urn:microsoft.com/office/officeart/2005/8/layout/gear1"/>
    <dgm:cxn modelId="{A9762D7B-E887-4B22-B535-DB1BB6C32EA1}" type="presParOf" srcId="{B5F3516C-206C-4B6F-AB99-4E072D0CBB64}" destId="{FFE71D9F-93E0-4173-B4D6-15C79B408364}" srcOrd="4" destOrd="0" presId="urn:microsoft.com/office/officeart/2005/8/layout/gear1"/>
    <dgm:cxn modelId="{27005B37-5EF9-45E5-BCB7-77C694A07711}" type="presParOf" srcId="{B5F3516C-206C-4B6F-AB99-4E072D0CBB64}" destId="{A20BFF1D-01FB-44CF-92E9-53BEF923DA9D}" srcOrd="5" destOrd="0" presId="urn:microsoft.com/office/officeart/2005/8/layout/gear1"/>
    <dgm:cxn modelId="{D64A340B-8F9E-4596-80F7-95ED42C575C0}" type="presParOf" srcId="{B5F3516C-206C-4B6F-AB99-4E072D0CBB64}" destId="{F6D6AC58-20EC-4824-B68B-430B6EDA9B64}" srcOrd="6" destOrd="0" presId="urn:microsoft.com/office/officeart/2005/8/layout/gear1"/>
    <dgm:cxn modelId="{FA2AFCD8-2250-415C-82DD-BEA0497FDA0A}" type="presParOf" srcId="{B5F3516C-206C-4B6F-AB99-4E072D0CBB64}" destId="{1E258AD1-5FC7-4FA5-B8DA-3CFECD00F1CD}" srcOrd="7" destOrd="0" presId="urn:microsoft.com/office/officeart/2005/8/layout/gear1"/>
    <dgm:cxn modelId="{D2EDD1DA-CABD-4354-876D-307A960502A1}" type="presParOf" srcId="{B5F3516C-206C-4B6F-AB99-4E072D0CBB64}" destId="{8C9642FA-C2BC-4C16-8BFF-99B3E8B00B8B}" srcOrd="8" destOrd="0" presId="urn:microsoft.com/office/officeart/2005/8/layout/gear1"/>
    <dgm:cxn modelId="{A0888354-E5DF-4AF3-8227-269954A7B69D}" type="presParOf" srcId="{B5F3516C-206C-4B6F-AB99-4E072D0CBB64}" destId="{91EE93B6-918A-4946-B581-E5F003935F2B}" srcOrd="9" destOrd="0" presId="urn:microsoft.com/office/officeart/2005/8/layout/gear1"/>
    <dgm:cxn modelId="{6A0B9E4B-D4CF-4647-B0A6-BFF08F0A02F0}" type="presParOf" srcId="{B5F3516C-206C-4B6F-AB99-4E072D0CBB64}" destId="{FD837352-2605-4880-957C-148BF843EEE4}" srcOrd="10" destOrd="0" presId="urn:microsoft.com/office/officeart/2005/8/layout/gear1"/>
    <dgm:cxn modelId="{4CD34CA3-E179-4D93-88C8-7F76F1E5CCC1}" type="presParOf" srcId="{B5F3516C-206C-4B6F-AB99-4E072D0CBB64}" destId="{461877BC-99AD-46B6-B3AB-078586C88336}" srcOrd="11" destOrd="0" presId="urn:microsoft.com/office/officeart/2005/8/layout/gear1"/>
    <dgm:cxn modelId="{472B7150-5A64-4CF7-A309-278B54D24506}" type="presParOf" srcId="{B5F3516C-206C-4B6F-AB99-4E072D0CBB64}" destId="{4ACD9C76-CEC3-4B88-9139-F6E0A599D7E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5AF0B6-7A7D-469A-BDB6-B4C6B66BE53B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C4ACDE86-D253-42D9-8FD0-8BCD06851266}">
      <dgm:prSet phldrT="[Text]"/>
      <dgm:spPr/>
      <dgm:t>
        <a:bodyPr/>
        <a:lstStyle/>
        <a:p>
          <a:endParaRPr lang="en-ZA" dirty="0"/>
        </a:p>
      </dgm:t>
    </dgm:pt>
    <dgm:pt modelId="{04B0D447-2FA4-4B64-8CFA-4F1B465472FC}" type="parTrans" cxnId="{41005A36-3E2B-4E7A-9DFE-BC428C1D4715}">
      <dgm:prSet/>
      <dgm:spPr/>
      <dgm:t>
        <a:bodyPr/>
        <a:lstStyle/>
        <a:p>
          <a:endParaRPr lang="en-ZA"/>
        </a:p>
      </dgm:t>
    </dgm:pt>
    <dgm:pt modelId="{25BE869F-1F9C-48C0-AD27-56FE1C0B49CC}" type="sibTrans" cxnId="{41005A36-3E2B-4E7A-9DFE-BC428C1D4715}">
      <dgm:prSet/>
      <dgm:spPr/>
      <dgm:t>
        <a:bodyPr/>
        <a:lstStyle/>
        <a:p>
          <a:endParaRPr lang="en-ZA"/>
        </a:p>
      </dgm:t>
    </dgm:pt>
    <dgm:pt modelId="{E7AAF227-A9C3-4368-A92A-16B807929F18}">
      <dgm:prSet phldrT="[Text]"/>
      <dgm:spPr/>
      <dgm:t>
        <a:bodyPr/>
        <a:lstStyle/>
        <a:p>
          <a:endParaRPr lang="en-ZA" dirty="0"/>
        </a:p>
      </dgm:t>
    </dgm:pt>
    <dgm:pt modelId="{9166C50C-5853-48E9-931F-A452C3AF6557}" type="parTrans" cxnId="{254E99DF-025C-477A-8032-A8CAD7ADE8D7}">
      <dgm:prSet/>
      <dgm:spPr/>
      <dgm:t>
        <a:bodyPr/>
        <a:lstStyle/>
        <a:p>
          <a:endParaRPr lang="en-ZA"/>
        </a:p>
      </dgm:t>
    </dgm:pt>
    <dgm:pt modelId="{55EA0021-E006-4C4F-8069-3895EBBC0CC5}" type="sibTrans" cxnId="{254E99DF-025C-477A-8032-A8CAD7ADE8D7}">
      <dgm:prSet/>
      <dgm:spPr/>
      <dgm:t>
        <a:bodyPr/>
        <a:lstStyle/>
        <a:p>
          <a:endParaRPr lang="en-ZA"/>
        </a:p>
      </dgm:t>
    </dgm:pt>
    <dgm:pt modelId="{737E9D35-7E60-422E-9170-45A3CADAE91E}">
      <dgm:prSet phldrT="[Text]"/>
      <dgm:spPr/>
      <dgm:t>
        <a:bodyPr/>
        <a:lstStyle/>
        <a:p>
          <a:endParaRPr lang="en-ZA" dirty="0"/>
        </a:p>
      </dgm:t>
    </dgm:pt>
    <dgm:pt modelId="{02FB3AD7-A355-4809-A5F6-4621223B5861}" type="parTrans" cxnId="{EA401D8E-0A47-4DB7-914F-9F43A46ED561}">
      <dgm:prSet/>
      <dgm:spPr/>
      <dgm:t>
        <a:bodyPr/>
        <a:lstStyle/>
        <a:p>
          <a:endParaRPr lang="en-ZA"/>
        </a:p>
      </dgm:t>
    </dgm:pt>
    <dgm:pt modelId="{177959A0-B4FF-4A90-98BE-64483128AAA3}" type="sibTrans" cxnId="{EA401D8E-0A47-4DB7-914F-9F43A46ED561}">
      <dgm:prSet/>
      <dgm:spPr/>
      <dgm:t>
        <a:bodyPr/>
        <a:lstStyle/>
        <a:p>
          <a:endParaRPr lang="en-ZA"/>
        </a:p>
      </dgm:t>
    </dgm:pt>
    <dgm:pt modelId="{B5F3516C-206C-4B6F-AB99-4E072D0CBB64}" type="pres">
      <dgm:prSet presAssocID="{C15AF0B6-7A7D-469A-BDB6-B4C6B66BE53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59585DB-EEBA-40DA-A55D-E08CD092B168}" type="pres">
      <dgm:prSet presAssocID="{C4ACDE86-D253-42D9-8FD0-8BCD0685126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25D8D41-454A-409E-9506-BD8AA3D8AF7B}" type="pres">
      <dgm:prSet presAssocID="{C4ACDE86-D253-42D9-8FD0-8BCD06851266}" presName="gear1srcNode" presStyleLbl="node1" presStyleIdx="0" presStyleCnt="3"/>
      <dgm:spPr/>
      <dgm:t>
        <a:bodyPr/>
        <a:lstStyle/>
        <a:p>
          <a:endParaRPr lang="en-ZA"/>
        </a:p>
      </dgm:t>
    </dgm:pt>
    <dgm:pt modelId="{ADA61729-FA26-46BE-BA13-64C31C9D8F29}" type="pres">
      <dgm:prSet presAssocID="{C4ACDE86-D253-42D9-8FD0-8BCD06851266}" presName="gear1dstNode" presStyleLbl="node1" presStyleIdx="0" presStyleCnt="3"/>
      <dgm:spPr/>
      <dgm:t>
        <a:bodyPr/>
        <a:lstStyle/>
        <a:p>
          <a:endParaRPr lang="en-ZA"/>
        </a:p>
      </dgm:t>
    </dgm:pt>
    <dgm:pt modelId="{1FE3DD9B-13F9-40B6-A3D5-926D0C9FA50D}" type="pres">
      <dgm:prSet presAssocID="{E7AAF227-A9C3-4368-A92A-16B807929F1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FE71D9F-93E0-4173-B4D6-15C79B408364}" type="pres">
      <dgm:prSet presAssocID="{E7AAF227-A9C3-4368-A92A-16B807929F18}" presName="gear2srcNode" presStyleLbl="node1" presStyleIdx="1" presStyleCnt="3"/>
      <dgm:spPr/>
      <dgm:t>
        <a:bodyPr/>
        <a:lstStyle/>
        <a:p>
          <a:endParaRPr lang="en-ZA"/>
        </a:p>
      </dgm:t>
    </dgm:pt>
    <dgm:pt modelId="{A20BFF1D-01FB-44CF-92E9-53BEF923DA9D}" type="pres">
      <dgm:prSet presAssocID="{E7AAF227-A9C3-4368-A92A-16B807929F18}" presName="gear2dstNode" presStyleLbl="node1" presStyleIdx="1" presStyleCnt="3"/>
      <dgm:spPr/>
      <dgm:t>
        <a:bodyPr/>
        <a:lstStyle/>
        <a:p>
          <a:endParaRPr lang="en-ZA"/>
        </a:p>
      </dgm:t>
    </dgm:pt>
    <dgm:pt modelId="{F6D6AC58-20EC-4824-B68B-430B6EDA9B64}" type="pres">
      <dgm:prSet presAssocID="{737E9D35-7E60-422E-9170-45A3CADAE91E}" presName="gear3" presStyleLbl="node1" presStyleIdx="2" presStyleCnt="3"/>
      <dgm:spPr/>
      <dgm:t>
        <a:bodyPr/>
        <a:lstStyle/>
        <a:p>
          <a:endParaRPr lang="en-ZA"/>
        </a:p>
      </dgm:t>
    </dgm:pt>
    <dgm:pt modelId="{1E258AD1-5FC7-4FA5-B8DA-3CFECD00F1CD}" type="pres">
      <dgm:prSet presAssocID="{737E9D35-7E60-422E-9170-45A3CADAE91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C9642FA-C2BC-4C16-8BFF-99B3E8B00B8B}" type="pres">
      <dgm:prSet presAssocID="{737E9D35-7E60-422E-9170-45A3CADAE91E}" presName="gear3srcNode" presStyleLbl="node1" presStyleIdx="2" presStyleCnt="3"/>
      <dgm:spPr/>
      <dgm:t>
        <a:bodyPr/>
        <a:lstStyle/>
        <a:p>
          <a:endParaRPr lang="en-ZA"/>
        </a:p>
      </dgm:t>
    </dgm:pt>
    <dgm:pt modelId="{91EE93B6-918A-4946-B581-E5F003935F2B}" type="pres">
      <dgm:prSet presAssocID="{737E9D35-7E60-422E-9170-45A3CADAE91E}" presName="gear3dstNode" presStyleLbl="node1" presStyleIdx="2" presStyleCnt="3"/>
      <dgm:spPr/>
      <dgm:t>
        <a:bodyPr/>
        <a:lstStyle/>
        <a:p>
          <a:endParaRPr lang="en-ZA"/>
        </a:p>
      </dgm:t>
    </dgm:pt>
    <dgm:pt modelId="{FD837352-2605-4880-957C-148BF843EEE4}" type="pres">
      <dgm:prSet presAssocID="{25BE869F-1F9C-48C0-AD27-56FE1C0B49CC}" presName="connector1" presStyleLbl="sibTrans2D1" presStyleIdx="0" presStyleCnt="3"/>
      <dgm:spPr/>
      <dgm:t>
        <a:bodyPr/>
        <a:lstStyle/>
        <a:p>
          <a:endParaRPr lang="en-ZA"/>
        </a:p>
      </dgm:t>
    </dgm:pt>
    <dgm:pt modelId="{461877BC-99AD-46B6-B3AB-078586C88336}" type="pres">
      <dgm:prSet presAssocID="{55EA0021-E006-4C4F-8069-3895EBBC0CC5}" presName="connector2" presStyleLbl="sibTrans2D1" presStyleIdx="1" presStyleCnt="3"/>
      <dgm:spPr/>
      <dgm:t>
        <a:bodyPr/>
        <a:lstStyle/>
        <a:p>
          <a:endParaRPr lang="en-ZA"/>
        </a:p>
      </dgm:t>
    </dgm:pt>
    <dgm:pt modelId="{4ACD9C76-CEC3-4B88-9139-F6E0A599D7ED}" type="pres">
      <dgm:prSet presAssocID="{177959A0-B4FF-4A90-98BE-64483128AAA3}" presName="connector3" presStyleLbl="sibTrans2D1" presStyleIdx="2" presStyleCnt="3"/>
      <dgm:spPr/>
      <dgm:t>
        <a:bodyPr/>
        <a:lstStyle/>
        <a:p>
          <a:endParaRPr lang="en-ZA"/>
        </a:p>
      </dgm:t>
    </dgm:pt>
  </dgm:ptLst>
  <dgm:cxnLst>
    <dgm:cxn modelId="{183200CF-4120-4008-A005-511BC74DDE52}" type="presOf" srcId="{55EA0021-E006-4C4F-8069-3895EBBC0CC5}" destId="{461877BC-99AD-46B6-B3AB-078586C88336}" srcOrd="0" destOrd="0" presId="urn:microsoft.com/office/officeart/2005/8/layout/gear1"/>
    <dgm:cxn modelId="{1D4F323F-C664-42C9-9043-A51C3C9F325E}" type="presOf" srcId="{E7AAF227-A9C3-4368-A92A-16B807929F18}" destId="{FFE71D9F-93E0-4173-B4D6-15C79B408364}" srcOrd="1" destOrd="0" presId="urn:microsoft.com/office/officeart/2005/8/layout/gear1"/>
    <dgm:cxn modelId="{5F8CC528-D7D7-429C-B902-29B19C37D584}" type="presOf" srcId="{C15AF0B6-7A7D-469A-BDB6-B4C6B66BE53B}" destId="{B5F3516C-206C-4B6F-AB99-4E072D0CBB64}" srcOrd="0" destOrd="0" presId="urn:microsoft.com/office/officeart/2005/8/layout/gear1"/>
    <dgm:cxn modelId="{3634C618-59AD-4AF5-8008-AF3DCBAD8C25}" type="presOf" srcId="{C4ACDE86-D253-42D9-8FD0-8BCD06851266}" destId="{925D8D41-454A-409E-9506-BD8AA3D8AF7B}" srcOrd="1" destOrd="0" presId="urn:microsoft.com/office/officeart/2005/8/layout/gear1"/>
    <dgm:cxn modelId="{F4A7C8BC-9EB2-4835-B616-5D3E4FC900E7}" type="presOf" srcId="{177959A0-B4FF-4A90-98BE-64483128AAA3}" destId="{4ACD9C76-CEC3-4B88-9139-F6E0A599D7ED}" srcOrd="0" destOrd="0" presId="urn:microsoft.com/office/officeart/2005/8/layout/gear1"/>
    <dgm:cxn modelId="{4629FEE1-CE0F-464E-9C0A-1FF8420D8BC8}" type="presOf" srcId="{C4ACDE86-D253-42D9-8FD0-8BCD06851266}" destId="{559585DB-EEBA-40DA-A55D-E08CD092B168}" srcOrd="0" destOrd="0" presId="urn:microsoft.com/office/officeart/2005/8/layout/gear1"/>
    <dgm:cxn modelId="{D7D9E03F-E57B-4388-BEA0-85A680DE1A4F}" type="presOf" srcId="{737E9D35-7E60-422E-9170-45A3CADAE91E}" destId="{1E258AD1-5FC7-4FA5-B8DA-3CFECD00F1CD}" srcOrd="1" destOrd="0" presId="urn:microsoft.com/office/officeart/2005/8/layout/gear1"/>
    <dgm:cxn modelId="{182D6940-F708-4D1C-82D1-E7206FC5A913}" type="presOf" srcId="{737E9D35-7E60-422E-9170-45A3CADAE91E}" destId="{8C9642FA-C2BC-4C16-8BFF-99B3E8B00B8B}" srcOrd="2" destOrd="0" presId="urn:microsoft.com/office/officeart/2005/8/layout/gear1"/>
    <dgm:cxn modelId="{EA401D8E-0A47-4DB7-914F-9F43A46ED561}" srcId="{C15AF0B6-7A7D-469A-BDB6-B4C6B66BE53B}" destId="{737E9D35-7E60-422E-9170-45A3CADAE91E}" srcOrd="2" destOrd="0" parTransId="{02FB3AD7-A355-4809-A5F6-4621223B5861}" sibTransId="{177959A0-B4FF-4A90-98BE-64483128AAA3}"/>
    <dgm:cxn modelId="{254E99DF-025C-477A-8032-A8CAD7ADE8D7}" srcId="{C15AF0B6-7A7D-469A-BDB6-B4C6B66BE53B}" destId="{E7AAF227-A9C3-4368-A92A-16B807929F18}" srcOrd="1" destOrd="0" parTransId="{9166C50C-5853-48E9-931F-A452C3AF6557}" sibTransId="{55EA0021-E006-4C4F-8069-3895EBBC0CC5}"/>
    <dgm:cxn modelId="{D5E40CC9-0EFC-4F4A-BEB0-D17ADDDD0B92}" type="presOf" srcId="{737E9D35-7E60-422E-9170-45A3CADAE91E}" destId="{F6D6AC58-20EC-4824-B68B-430B6EDA9B64}" srcOrd="0" destOrd="0" presId="urn:microsoft.com/office/officeart/2005/8/layout/gear1"/>
    <dgm:cxn modelId="{2BAB3159-DD45-41C1-AF5E-65AB7162EB39}" type="presOf" srcId="{25BE869F-1F9C-48C0-AD27-56FE1C0B49CC}" destId="{FD837352-2605-4880-957C-148BF843EEE4}" srcOrd="0" destOrd="0" presId="urn:microsoft.com/office/officeart/2005/8/layout/gear1"/>
    <dgm:cxn modelId="{49FB3161-ECF5-4673-82BB-AF2836E86E40}" type="presOf" srcId="{737E9D35-7E60-422E-9170-45A3CADAE91E}" destId="{91EE93B6-918A-4946-B581-E5F003935F2B}" srcOrd="3" destOrd="0" presId="urn:microsoft.com/office/officeart/2005/8/layout/gear1"/>
    <dgm:cxn modelId="{B1AA87B6-B1ED-4EBE-9508-6F38E1E86B9F}" type="presOf" srcId="{E7AAF227-A9C3-4368-A92A-16B807929F18}" destId="{1FE3DD9B-13F9-40B6-A3D5-926D0C9FA50D}" srcOrd="0" destOrd="0" presId="urn:microsoft.com/office/officeart/2005/8/layout/gear1"/>
    <dgm:cxn modelId="{D3D0DAA8-1CF4-4443-9627-4BB08E99592B}" type="presOf" srcId="{E7AAF227-A9C3-4368-A92A-16B807929F18}" destId="{A20BFF1D-01FB-44CF-92E9-53BEF923DA9D}" srcOrd="2" destOrd="0" presId="urn:microsoft.com/office/officeart/2005/8/layout/gear1"/>
    <dgm:cxn modelId="{EA5244A9-F857-4093-A5D0-A9D49A2C555A}" type="presOf" srcId="{C4ACDE86-D253-42D9-8FD0-8BCD06851266}" destId="{ADA61729-FA26-46BE-BA13-64C31C9D8F29}" srcOrd="2" destOrd="0" presId="urn:microsoft.com/office/officeart/2005/8/layout/gear1"/>
    <dgm:cxn modelId="{41005A36-3E2B-4E7A-9DFE-BC428C1D4715}" srcId="{C15AF0B6-7A7D-469A-BDB6-B4C6B66BE53B}" destId="{C4ACDE86-D253-42D9-8FD0-8BCD06851266}" srcOrd="0" destOrd="0" parTransId="{04B0D447-2FA4-4B64-8CFA-4F1B465472FC}" sibTransId="{25BE869F-1F9C-48C0-AD27-56FE1C0B49CC}"/>
    <dgm:cxn modelId="{443C427E-07F2-4A84-B5B2-A1EBBE85CB5B}" type="presParOf" srcId="{B5F3516C-206C-4B6F-AB99-4E072D0CBB64}" destId="{559585DB-EEBA-40DA-A55D-E08CD092B168}" srcOrd="0" destOrd="0" presId="urn:microsoft.com/office/officeart/2005/8/layout/gear1"/>
    <dgm:cxn modelId="{283B8080-236E-40F5-BA29-B876E0F02A5C}" type="presParOf" srcId="{B5F3516C-206C-4B6F-AB99-4E072D0CBB64}" destId="{925D8D41-454A-409E-9506-BD8AA3D8AF7B}" srcOrd="1" destOrd="0" presId="urn:microsoft.com/office/officeart/2005/8/layout/gear1"/>
    <dgm:cxn modelId="{FCFCA6DD-D01D-4DFE-9B92-4A398615AC25}" type="presParOf" srcId="{B5F3516C-206C-4B6F-AB99-4E072D0CBB64}" destId="{ADA61729-FA26-46BE-BA13-64C31C9D8F29}" srcOrd="2" destOrd="0" presId="urn:microsoft.com/office/officeart/2005/8/layout/gear1"/>
    <dgm:cxn modelId="{3EA73769-E50D-49F4-8466-7D1CB52A5DF0}" type="presParOf" srcId="{B5F3516C-206C-4B6F-AB99-4E072D0CBB64}" destId="{1FE3DD9B-13F9-40B6-A3D5-926D0C9FA50D}" srcOrd="3" destOrd="0" presId="urn:microsoft.com/office/officeart/2005/8/layout/gear1"/>
    <dgm:cxn modelId="{74D7398B-FF7A-49EF-9B73-8A76E1FF1D8C}" type="presParOf" srcId="{B5F3516C-206C-4B6F-AB99-4E072D0CBB64}" destId="{FFE71D9F-93E0-4173-B4D6-15C79B408364}" srcOrd="4" destOrd="0" presId="urn:microsoft.com/office/officeart/2005/8/layout/gear1"/>
    <dgm:cxn modelId="{466D385C-9BD7-4430-AB32-8C8A3CFF10C8}" type="presParOf" srcId="{B5F3516C-206C-4B6F-AB99-4E072D0CBB64}" destId="{A20BFF1D-01FB-44CF-92E9-53BEF923DA9D}" srcOrd="5" destOrd="0" presId="urn:microsoft.com/office/officeart/2005/8/layout/gear1"/>
    <dgm:cxn modelId="{601B5E95-9138-4FA4-858B-63A9FC492364}" type="presParOf" srcId="{B5F3516C-206C-4B6F-AB99-4E072D0CBB64}" destId="{F6D6AC58-20EC-4824-B68B-430B6EDA9B64}" srcOrd="6" destOrd="0" presId="urn:microsoft.com/office/officeart/2005/8/layout/gear1"/>
    <dgm:cxn modelId="{13B94C09-CF49-4052-BDAD-8B4526440C23}" type="presParOf" srcId="{B5F3516C-206C-4B6F-AB99-4E072D0CBB64}" destId="{1E258AD1-5FC7-4FA5-B8DA-3CFECD00F1CD}" srcOrd="7" destOrd="0" presId="urn:microsoft.com/office/officeart/2005/8/layout/gear1"/>
    <dgm:cxn modelId="{2C268BA2-31CD-4690-9A2F-38E38D5AF72B}" type="presParOf" srcId="{B5F3516C-206C-4B6F-AB99-4E072D0CBB64}" destId="{8C9642FA-C2BC-4C16-8BFF-99B3E8B00B8B}" srcOrd="8" destOrd="0" presId="urn:microsoft.com/office/officeart/2005/8/layout/gear1"/>
    <dgm:cxn modelId="{35B97587-A91D-4EC1-B60F-B9E755145691}" type="presParOf" srcId="{B5F3516C-206C-4B6F-AB99-4E072D0CBB64}" destId="{91EE93B6-918A-4946-B581-E5F003935F2B}" srcOrd="9" destOrd="0" presId="urn:microsoft.com/office/officeart/2005/8/layout/gear1"/>
    <dgm:cxn modelId="{554334F7-C5AE-4DB3-A68A-036ED5DE595A}" type="presParOf" srcId="{B5F3516C-206C-4B6F-AB99-4E072D0CBB64}" destId="{FD837352-2605-4880-957C-148BF843EEE4}" srcOrd="10" destOrd="0" presId="urn:microsoft.com/office/officeart/2005/8/layout/gear1"/>
    <dgm:cxn modelId="{E28580D4-D21A-4DA3-8449-705B168E91DE}" type="presParOf" srcId="{B5F3516C-206C-4B6F-AB99-4E072D0CBB64}" destId="{461877BC-99AD-46B6-B3AB-078586C88336}" srcOrd="11" destOrd="0" presId="urn:microsoft.com/office/officeart/2005/8/layout/gear1"/>
    <dgm:cxn modelId="{71626C18-0CFA-43BC-B4B1-A13052F9FADC}" type="presParOf" srcId="{B5F3516C-206C-4B6F-AB99-4E072D0CBB64}" destId="{4ACD9C76-CEC3-4B88-9139-F6E0A599D7E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8EF0F7-FCA9-4972-9C82-77C5A647B2C7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58AF88E-6AC7-4601-A8E6-1D585E499D47}">
      <dgm:prSet phldrT="[Text]" custT="1"/>
      <dgm:spPr>
        <a:solidFill>
          <a:srgbClr val="4F81BD">
            <a:alpha val="49804"/>
          </a:srgbClr>
        </a:solidFill>
      </dgm:spPr>
      <dgm:t>
        <a:bodyPr/>
        <a:lstStyle/>
        <a:p>
          <a:r>
            <a:rPr lang="en-ZA" sz="1200" b="1" dirty="0" smtClean="0"/>
            <a:t>Status of key focus areas</a:t>
          </a:r>
          <a:endParaRPr lang="en-ZA" sz="1200" b="1" dirty="0"/>
        </a:p>
      </dgm:t>
    </dgm:pt>
    <dgm:pt modelId="{BB8BAB2D-73CC-4EC8-8FBC-E8FDC3F7F911}" type="parTrans" cxnId="{95C01F86-ED0E-436D-A98F-A020A26424EF}">
      <dgm:prSet/>
      <dgm:spPr/>
      <dgm:t>
        <a:bodyPr/>
        <a:lstStyle/>
        <a:p>
          <a:endParaRPr lang="en-ZA"/>
        </a:p>
      </dgm:t>
    </dgm:pt>
    <dgm:pt modelId="{64822B7C-C839-437C-82CF-00D8BAAD0949}" type="sibTrans" cxnId="{95C01F86-ED0E-436D-A98F-A020A26424EF}">
      <dgm:prSet/>
      <dgm:spPr/>
      <dgm:t>
        <a:bodyPr/>
        <a:lstStyle/>
        <a:p>
          <a:endParaRPr lang="en-ZA"/>
        </a:p>
      </dgm:t>
    </dgm:pt>
    <dgm:pt modelId="{A767F93A-7753-4F7C-BBB7-F177A1CD93AB}">
      <dgm:prSet phldrT="[Text]"/>
      <dgm:spPr>
        <a:solidFill>
          <a:srgbClr val="F9A1A1"/>
        </a:solidFill>
      </dgm:spPr>
      <dgm:t>
        <a:bodyPr/>
        <a:lstStyle/>
        <a:p>
          <a:r>
            <a:rPr lang="en-ZA" b="1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Oversight and monitoring</a:t>
          </a:r>
        </a:p>
        <a:p>
          <a:endParaRPr lang="en-ZA" b="1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1EA40-AA61-4B6A-BD5E-A7478417E343}" type="parTrans" cxnId="{AC7B54DE-8621-4AF9-B25D-971940D0921A}">
      <dgm:prSet/>
      <dgm:spPr/>
      <dgm:t>
        <a:bodyPr/>
        <a:lstStyle/>
        <a:p>
          <a:endParaRPr lang="en-ZA"/>
        </a:p>
      </dgm:t>
    </dgm:pt>
    <dgm:pt modelId="{D4F0F9C6-DBD0-476B-AC5F-F47B45205D72}" type="sibTrans" cxnId="{AC7B54DE-8621-4AF9-B25D-971940D0921A}">
      <dgm:prSet/>
      <dgm:spPr/>
      <dgm:t>
        <a:bodyPr/>
        <a:lstStyle/>
        <a:p>
          <a:endParaRPr lang="en-ZA"/>
        </a:p>
      </dgm:t>
    </dgm:pt>
    <dgm:pt modelId="{5D83CF92-4765-4E5A-A796-4BA984B0A932}">
      <dgm:prSet phldrT="[Text]"/>
      <dgm:spPr>
        <a:solidFill>
          <a:srgbClr val="F9A1A1"/>
        </a:solidFill>
      </dgm:spPr>
      <dgm:t>
        <a:bodyPr/>
        <a:lstStyle/>
        <a:p>
          <a:r>
            <a:rPr lang="en-Z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HR management</a:t>
          </a:r>
        </a:p>
        <a:p>
          <a:endParaRPr lang="en-Z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433989-876C-4DFF-A93F-9D95B2BD9E9E}" type="parTrans" cxnId="{36686DA9-A7EE-4AA7-9EB6-ABD8D4F01DC3}">
      <dgm:prSet/>
      <dgm:spPr/>
      <dgm:t>
        <a:bodyPr/>
        <a:lstStyle/>
        <a:p>
          <a:endParaRPr lang="en-ZA"/>
        </a:p>
      </dgm:t>
    </dgm:pt>
    <dgm:pt modelId="{98C5BC76-7BFC-4671-8476-D90336443DF3}" type="sibTrans" cxnId="{36686DA9-A7EE-4AA7-9EB6-ABD8D4F01DC3}">
      <dgm:prSet/>
      <dgm:spPr/>
      <dgm:t>
        <a:bodyPr/>
        <a:lstStyle/>
        <a:p>
          <a:endParaRPr lang="en-ZA"/>
        </a:p>
      </dgm:t>
    </dgm:pt>
    <dgm:pt modelId="{FA6A1A76-7F66-4D64-9316-2C34A3C03C2D}">
      <dgm:prSet phldrT="[Text]"/>
      <dgm:spPr>
        <a:solidFill>
          <a:srgbClr val="F9A1A1"/>
        </a:solidFill>
      </dgm:spPr>
      <dgm:t>
        <a:bodyPr/>
        <a:lstStyle/>
        <a:p>
          <a:r>
            <a:rPr lang="en-Z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 management</a:t>
          </a:r>
        </a:p>
        <a:p>
          <a:endParaRPr lang="en-Z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CC0CD4-1BC2-4E33-9EF7-325683EA8E5A}" type="parTrans" cxnId="{8E7E9F65-C579-4CAC-BC18-22768956B4F6}">
      <dgm:prSet/>
      <dgm:spPr/>
      <dgm:t>
        <a:bodyPr/>
        <a:lstStyle/>
        <a:p>
          <a:endParaRPr lang="en-ZA"/>
        </a:p>
      </dgm:t>
    </dgm:pt>
    <dgm:pt modelId="{E53D10CD-EECE-4147-A4E1-9BA7DE0C5237}" type="sibTrans" cxnId="{8E7E9F65-C579-4CAC-BC18-22768956B4F6}">
      <dgm:prSet/>
      <dgm:spPr/>
      <dgm:t>
        <a:bodyPr/>
        <a:lstStyle/>
        <a:p>
          <a:endParaRPr lang="en-ZA"/>
        </a:p>
      </dgm:t>
    </dgm:pt>
    <dgm:pt modelId="{39B8728B-CBA4-4471-9310-D3DC011E8CC7}">
      <dgm:prSet phldrT="[Text]"/>
      <dgm:spPr>
        <a:solidFill>
          <a:srgbClr val="F9A1A1"/>
        </a:solidFill>
      </dgm:spPr>
      <dgm:t>
        <a:bodyPr/>
        <a:lstStyle/>
        <a:p>
          <a:r>
            <a:rPr lang="en-Z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health</a:t>
          </a:r>
        </a:p>
        <a:p>
          <a:endParaRPr lang="en-Z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C3D5CC-1E1D-43DA-A6EA-3903334152B5}" type="parTrans" cxnId="{0A8D55CC-6E88-43DF-BD37-C6062C4C2FC0}">
      <dgm:prSet/>
      <dgm:spPr/>
      <dgm:t>
        <a:bodyPr/>
        <a:lstStyle/>
        <a:p>
          <a:endParaRPr lang="en-ZA"/>
        </a:p>
      </dgm:t>
    </dgm:pt>
    <dgm:pt modelId="{AB451031-7E37-4C5D-BD65-8318FE3043D5}" type="sibTrans" cxnId="{0A8D55CC-6E88-43DF-BD37-C6062C4C2FC0}">
      <dgm:prSet/>
      <dgm:spPr/>
      <dgm:t>
        <a:bodyPr/>
        <a:lstStyle/>
        <a:p>
          <a:endParaRPr lang="en-ZA"/>
        </a:p>
      </dgm:t>
    </dgm:pt>
    <dgm:pt modelId="{4ACA83D6-990F-41AF-AE02-73394BB4325C}">
      <dgm:prSet custT="1"/>
      <dgm:spPr>
        <a:solidFill>
          <a:srgbClr val="F9A1A1"/>
        </a:solidFill>
      </dgm:spPr>
      <dgm:t>
        <a:bodyPr/>
        <a:lstStyle/>
        <a:p>
          <a:r>
            <a:rPr lang="en-ZA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management</a:t>
          </a:r>
        </a:p>
        <a:p>
          <a:endParaRPr lang="en-ZA" sz="800" b="1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C906E-8EC0-4A33-A08C-4DC0AC9AF275}" type="parTrans" cxnId="{AE610BEA-E929-4813-AE08-C0A01B2E3949}">
      <dgm:prSet/>
      <dgm:spPr/>
      <dgm:t>
        <a:bodyPr/>
        <a:lstStyle/>
        <a:p>
          <a:endParaRPr lang="en-ZA"/>
        </a:p>
      </dgm:t>
    </dgm:pt>
    <dgm:pt modelId="{CB18B3C4-AF8B-402C-BDC7-904AD0DAD520}" type="sibTrans" cxnId="{AE610BEA-E929-4813-AE08-C0A01B2E3949}">
      <dgm:prSet/>
      <dgm:spPr/>
      <dgm:t>
        <a:bodyPr/>
        <a:lstStyle/>
        <a:p>
          <a:endParaRPr lang="en-ZA"/>
        </a:p>
      </dgm:t>
    </dgm:pt>
    <dgm:pt modelId="{51A5EB52-1C10-499F-8254-6884AC52829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ZA" b="1" dirty="0" smtClean="0">
              <a:latin typeface="Arial" panose="020B0604020202020204" pitchFamily="34" charset="0"/>
              <a:cs typeface="Arial" panose="020B0604020202020204" pitchFamily="34" charset="0"/>
            </a:rPr>
            <a:t>Performance management </a:t>
          </a:r>
        </a:p>
        <a:p>
          <a:endParaRPr lang="en-Z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72B387-574C-44E9-84C3-10C1D7797627}" type="parTrans" cxnId="{95C726B1-54FA-46EE-949B-5AF912A869DD}">
      <dgm:prSet/>
      <dgm:spPr/>
      <dgm:t>
        <a:bodyPr/>
        <a:lstStyle/>
        <a:p>
          <a:endParaRPr lang="en-ZA"/>
        </a:p>
      </dgm:t>
    </dgm:pt>
    <dgm:pt modelId="{7BA5FA30-B733-4C8B-8098-725696DF94C0}" type="sibTrans" cxnId="{95C726B1-54FA-46EE-949B-5AF912A869DD}">
      <dgm:prSet/>
      <dgm:spPr/>
      <dgm:t>
        <a:bodyPr/>
        <a:lstStyle/>
        <a:p>
          <a:endParaRPr lang="en-ZA"/>
        </a:p>
      </dgm:t>
    </dgm:pt>
    <dgm:pt modelId="{062658AC-072A-46CB-9B74-5296C99B80CB}">
      <dgm:prSet/>
      <dgm:spPr>
        <a:solidFill>
          <a:srgbClr val="F9A1A1"/>
        </a:solidFill>
      </dgm:spPr>
      <dgm:t>
        <a:bodyPr/>
        <a:lstStyle/>
        <a:p>
          <a:r>
            <a:rPr lang="en-Z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Compliance</a:t>
          </a:r>
          <a:r>
            <a:rPr lang="en-ZA" dirty="0" smtClean="0">
              <a:solidFill>
                <a:schemeClr val="tx1"/>
              </a:solidFill>
            </a:rPr>
            <a:t> </a:t>
          </a:r>
          <a:r>
            <a:rPr lang="en-Z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</a:p>
        <a:p>
          <a:endParaRPr lang="en-ZA" b="1" dirty="0"/>
        </a:p>
      </dgm:t>
    </dgm:pt>
    <dgm:pt modelId="{CEF70822-8FA7-4D09-8E18-2C5B2905463D}" type="parTrans" cxnId="{71EE703C-5588-4F6D-8634-701588025522}">
      <dgm:prSet/>
      <dgm:spPr/>
      <dgm:t>
        <a:bodyPr/>
        <a:lstStyle/>
        <a:p>
          <a:endParaRPr lang="en-ZA"/>
        </a:p>
      </dgm:t>
    </dgm:pt>
    <dgm:pt modelId="{F6D6E848-6A5D-4164-B742-F00C510444FB}" type="sibTrans" cxnId="{71EE703C-5588-4F6D-8634-701588025522}">
      <dgm:prSet/>
      <dgm:spPr/>
      <dgm:t>
        <a:bodyPr/>
        <a:lstStyle/>
        <a:p>
          <a:endParaRPr lang="en-ZA"/>
        </a:p>
      </dgm:t>
    </dgm:pt>
    <dgm:pt modelId="{3FF0A174-CB8D-4BC1-A727-02F74D718005}">
      <dgm:prSet/>
      <dgm:spPr>
        <a:solidFill>
          <a:srgbClr val="F9A1A1"/>
        </a:solidFill>
      </dgm:spPr>
      <dgm:t>
        <a:bodyPr/>
        <a:lstStyle/>
        <a:p>
          <a:r>
            <a:rPr lang="en-ZA" b="1" dirty="0" smtClean="0">
              <a:latin typeface="Arial" panose="020B0604020202020204" pitchFamily="34" charset="0"/>
              <a:cs typeface="Arial" panose="020B0604020202020204" pitchFamily="34" charset="0"/>
            </a:rPr>
            <a:t>Procurement and contract management</a:t>
          </a:r>
        </a:p>
        <a:p>
          <a:endParaRPr lang="en-Z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A16D0E-1D5B-4990-88FD-FDADC2B1B2A0}" type="parTrans" cxnId="{0F308586-FF67-416C-8426-6D76D42C8BA3}">
      <dgm:prSet/>
      <dgm:spPr/>
      <dgm:t>
        <a:bodyPr/>
        <a:lstStyle/>
        <a:p>
          <a:endParaRPr lang="en-ZA"/>
        </a:p>
      </dgm:t>
    </dgm:pt>
    <dgm:pt modelId="{00D0CDE6-DF8C-4C8F-92DE-B66340C21A3C}" type="sibTrans" cxnId="{0F308586-FF67-416C-8426-6D76D42C8BA3}">
      <dgm:prSet/>
      <dgm:spPr/>
      <dgm:t>
        <a:bodyPr/>
        <a:lstStyle/>
        <a:p>
          <a:endParaRPr lang="en-ZA"/>
        </a:p>
      </dgm:t>
    </dgm:pt>
    <dgm:pt modelId="{9C590967-052B-4020-93EF-20DC880F4387}">
      <dgm:prSet/>
      <dgm:spPr/>
      <dgm:t>
        <a:bodyPr/>
        <a:lstStyle/>
        <a:p>
          <a:endParaRPr lang="en-US"/>
        </a:p>
      </dgm:t>
    </dgm:pt>
    <dgm:pt modelId="{52F2B920-B60A-46D0-BFD9-FA19149BA28B}" type="parTrans" cxnId="{C0A12F92-4A61-4BC9-A43D-C1D97B2341A0}">
      <dgm:prSet/>
      <dgm:spPr/>
      <dgm:t>
        <a:bodyPr/>
        <a:lstStyle/>
        <a:p>
          <a:endParaRPr lang="en-ZA"/>
        </a:p>
      </dgm:t>
    </dgm:pt>
    <dgm:pt modelId="{A46036E9-7C80-4401-8238-353AC82A2837}" type="sibTrans" cxnId="{C0A12F92-4A61-4BC9-A43D-C1D97B2341A0}">
      <dgm:prSet/>
      <dgm:spPr/>
      <dgm:t>
        <a:bodyPr/>
        <a:lstStyle/>
        <a:p>
          <a:endParaRPr lang="en-ZA"/>
        </a:p>
      </dgm:t>
    </dgm:pt>
    <dgm:pt modelId="{B981D8C6-CDDD-4BF7-9B75-2D3D573EC0CF}">
      <dgm:prSet/>
      <dgm:spPr/>
      <dgm:t>
        <a:bodyPr/>
        <a:lstStyle/>
        <a:p>
          <a:endParaRPr lang="en-US"/>
        </a:p>
      </dgm:t>
    </dgm:pt>
    <dgm:pt modelId="{46A0BED9-08CD-483A-A4EA-30C449D02530}" type="parTrans" cxnId="{4E41EFB2-D006-4BBC-82A0-65608CB0BD0A}">
      <dgm:prSet/>
      <dgm:spPr/>
      <dgm:t>
        <a:bodyPr/>
        <a:lstStyle/>
        <a:p>
          <a:endParaRPr lang="en-ZA"/>
        </a:p>
      </dgm:t>
    </dgm:pt>
    <dgm:pt modelId="{BB0C9029-CB30-45FB-92F7-C23AF1819D0B}" type="sibTrans" cxnId="{4E41EFB2-D006-4BBC-82A0-65608CB0BD0A}">
      <dgm:prSet/>
      <dgm:spPr/>
      <dgm:t>
        <a:bodyPr/>
        <a:lstStyle/>
        <a:p>
          <a:endParaRPr lang="en-ZA"/>
        </a:p>
      </dgm:t>
    </dgm:pt>
    <dgm:pt modelId="{CF1D573E-3B47-4ADA-ADDC-603E8AFE5FE3}" type="pres">
      <dgm:prSet presAssocID="{BE8EF0F7-FCA9-4972-9C82-77C5A647B2C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5311D49-B19E-4FF8-8EDA-3E28FB6E81F1}" type="pres">
      <dgm:prSet presAssocID="{BE8EF0F7-FCA9-4972-9C82-77C5A647B2C7}" presName="radial" presStyleCnt="0">
        <dgm:presLayoutVars>
          <dgm:animLvl val="ctr"/>
        </dgm:presLayoutVars>
      </dgm:prSet>
      <dgm:spPr/>
    </dgm:pt>
    <dgm:pt modelId="{6D23519B-EB5E-4C2A-81A7-8D6A0F72A02B}" type="pres">
      <dgm:prSet presAssocID="{358AF88E-6AC7-4601-A8E6-1D585E499D47}" presName="centerShape" presStyleLbl="vennNode1" presStyleIdx="0" presStyleCnt="9"/>
      <dgm:spPr>
        <a:prstGeom prst="hexagon">
          <a:avLst/>
        </a:prstGeom>
      </dgm:spPr>
      <dgm:t>
        <a:bodyPr/>
        <a:lstStyle/>
        <a:p>
          <a:endParaRPr lang="en-ZA"/>
        </a:p>
      </dgm:t>
    </dgm:pt>
    <dgm:pt modelId="{7AEADA36-D9F0-4AD4-A6B5-1B20D2EC5F49}" type="pres">
      <dgm:prSet presAssocID="{A767F93A-7753-4F7C-BBB7-F177A1CD93AB}" presName="node" presStyleLbl="vennNode1" presStyleIdx="1" presStyleCnt="9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ZA"/>
        </a:p>
      </dgm:t>
    </dgm:pt>
    <dgm:pt modelId="{E1ED5273-6D7D-4E68-BC91-481D0D31B8B2}" type="pres">
      <dgm:prSet presAssocID="{4ACA83D6-990F-41AF-AE02-73394BB4325C}" presName="node" presStyleLbl="vennNode1" presStyleIdx="2" presStyleCnt="9" custScaleX="109597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ZA"/>
        </a:p>
      </dgm:t>
    </dgm:pt>
    <dgm:pt modelId="{4C2DE700-E050-4F32-BA84-CF00ECA07B27}" type="pres">
      <dgm:prSet presAssocID="{51A5EB52-1C10-499F-8254-6884AC528295}" presName="node" presStyleLbl="vennNode1" presStyleIdx="3" presStyleCnt="9" custRadScaleRad="98692" custRadScaleInc="4410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ZA"/>
        </a:p>
      </dgm:t>
    </dgm:pt>
    <dgm:pt modelId="{D931D1C0-2042-4B05-9585-83F44BBCDBA8}" type="pres">
      <dgm:prSet presAssocID="{3FF0A174-CB8D-4BC1-A727-02F74D718005}" presName="node" presStyleLbl="vennNode1" presStyleIdx="4" presStyleCnt="9" custRadScaleRad="102973" custRadScaleInc="478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ZA"/>
        </a:p>
      </dgm:t>
    </dgm:pt>
    <dgm:pt modelId="{FAC4EFBA-3E3E-43D7-84A4-3C9A7DCAADE5}" type="pres">
      <dgm:prSet presAssocID="{062658AC-072A-46CB-9B74-5296C99B80CB}" presName="node" presStyleLbl="vennNode1" presStyleIdx="5" presStyleCnt="9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ZA"/>
        </a:p>
      </dgm:t>
    </dgm:pt>
    <dgm:pt modelId="{821D502A-8A20-46F7-A297-C024107D4DB5}" type="pres">
      <dgm:prSet presAssocID="{5D83CF92-4765-4E5A-A796-4BA984B0A932}" presName="node" presStyleLbl="vennNode1" presStyleIdx="6" presStyleCnt="9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ZA"/>
        </a:p>
      </dgm:t>
    </dgm:pt>
    <dgm:pt modelId="{6EF46C30-7051-4BD5-83CC-18D9574991CD}" type="pres">
      <dgm:prSet presAssocID="{FA6A1A76-7F66-4D64-9316-2C34A3C03C2D}" presName="node" presStyleLbl="vennNode1" presStyleIdx="7" presStyleCnt="9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ZA"/>
        </a:p>
      </dgm:t>
    </dgm:pt>
    <dgm:pt modelId="{59FE528A-BB06-42D8-89B5-8133DCBCF2D6}" type="pres">
      <dgm:prSet presAssocID="{39B8728B-CBA4-4471-9310-D3DC011E8CC7}" presName="node" presStyleLbl="vennNode1" presStyleIdx="8" presStyleCnt="9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ZA"/>
        </a:p>
      </dgm:t>
    </dgm:pt>
  </dgm:ptLst>
  <dgm:cxnLst>
    <dgm:cxn modelId="{19A6CA1A-0D75-4565-989A-DD1F6CE928A7}" type="presOf" srcId="{062658AC-072A-46CB-9B74-5296C99B80CB}" destId="{FAC4EFBA-3E3E-43D7-84A4-3C9A7DCAADE5}" srcOrd="0" destOrd="0" presId="urn:microsoft.com/office/officeart/2005/8/layout/radial3"/>
    <dgm:cxn modelId="{0A8D55CC-6E88-43DF-BD37-C6062C4C2FC0}" srcId="{358AF88E-6AC7-4601-A8E6-1D585E499D47}" destId="{39B8728B-CBA4-4471-9310-D3DC011E8CC7}" srcOrd="7" destOrd="0" parTransId="{6AC3D5CC-1E1D-43DA-A6EA-3903334152B5}" sibTransId="{AB451031-7E37-4C5D-BD65-8318FE3043D5}"/>
    <dgm:cxn modelId="{95C726B1-54FA-46EE-949B-5AF912A869DD}" srcId="{358AF88E-6AC7-4601-A8E6-1D585E499D47}" destId="{51A5EB52-1C10-499F-8254-6884AC528295}" srcOrd="2" destOrd="0" parTransId="{0B72B387-574C-44E9-84C3-10C1D7797627}" sibTransId="{7BA5FA30-B733-4C8B-8098-725696DF94C0}"/>
    <dgm:cxn modelId="{0150C1D3-B945-4F8F-AD3C-F3A5C30A924B}" type="presOf" srcId="{39B8728B-CBA4-4471-9310-D3DC011E8CC7}" destId="{59FE528A-BB06-42D8-89B5-8133DCBCF2D6}" srcOrd="0" destOrd="0" presId="urn:microsoft.com/office/officeart/2005/8/layout/radial3"/>
    <dgm:cxn modelId="{8E7E9F65-C579-4CAC-BC18-22768956B4F6}" srcId="{358AF88E-6AC7-4601-A8E6-1D585E499D47}" destId="{FA6A1A76-7F66-4D64-9316-2C34A3C03C2D}" srcOrd="6" destOrd="0" parTransId="{EACC0CD4-1BC2-4E33-9EF7-325683EA8E5A}" sibTransId="{E53D10CD-EECE-4147-A4E1-9BA7DE0C5237}"/>
    <dgm:cxn modelId="{71EE703C-5588-4F6D-8634-701588025522}" srcId="{358AF88E-6AC7-4601-A8E6-1D585E499D47}" destId="{062658AC-072A-46CB-9B74-5296C99B80CB}" srcOrd="4" destOrd="0" parTransId="{CEF70822-8FA7-4D09-8E18-2C5B2905463D}" sibTransId="{F6D6E848-6A5D-4164-B742-F00C510444FB}"/>
    <dgm:cxn modelId="{C0A12F92-4A61-4BC9-A43D-C1D97B2341A0}" srcId="{BE8EF0F7-FCA9-4972-9C82-77C5A647B2C7}" destId="{9C590967-052B-4020-93EF-20DC880F4387}" srcOrd="1" destOrd="0" parTransId="{52F2B920-B60A-46D0-BFD9-FA19149BA28B}" sibTransId="{A46036E9-7C80-4401-8238-353AC82A2837}"/>
    <dgm:cxn modelId="{36686DA9-A7EE-4AA7-9EB6-ABD8D4F01DC3}" srcId="{358AF88E-6AC7-4601-A8E6-1D585E499D47}" destId="{5D83CF92-4765-4E5A-A796-4BA984B0A932}" srcOrd="5" destOrd="0" parTransId="{CD433989-876C-4DFF-A93F-9D95B2BD9E9E}" sibTransId="{98C5BC76-7BFC-4671-8476-D90336443DF3}"/>
    <dgm:cxn modelId="{9E1964E3-069D-42C4-9C85-7FBAC36CB484}" type="presOf" srcId="{A767F93A-7753-4F7C-BBB7-F177A1CD93AB}" destId="{7AEADA36-D9F0-4AD4-A6B5-1B20D2EC5F49}" srcOrd="0" destOrd="0" presId="urn:microsoft.com/office/officeart/2005/8/layout/radial3"/>
    <dgm:cxn modelId="{4E41EFB2-D006-4BBC-82A0-65608CB0BD0A}" srcId="{BE8EF0F7-FCA9-4972-9C82-77C5A647B2C7}" destId="{B981D8C6-CDDD-4BF7-9B75-2D3D573EC0CF}" srcOrd="2" destOrd="0" parTransId="{46A0BED9-08CD-483A-A4EA-30C449D02530}" sibTransId="{BB0C9029-CB30-45FB-92F7-C23AF1819D0B}"/>
    <dgm:cxn modelId="{AE610BEA-E929-4813-AE08-C0A01B2E3949}" srcId="{358AF88E-6AC7-4601-A8E6-1D585E499D47}" destId="{4ACA83D6-990F-41AF-AE02-73394BB4325C}" srcOrd="1" destOrd="0" parTransId="{DB6C906E-8EC0-4A33-A08C-4DC0AC9AF275}" sibTransId="{CB18B3C4-AF8B-402C-BDC7-904AD0DAD520}"/>
    <dgm:cxn modelId="{0F308586-FF67-416C-8426-6D76D42C8BA3}" srcId="{358AF88E-6AC7-4601-A8E6-1D585E499D47}" destId="{3FF0A174-CB8D-4BC1-A727-02F74D718005}" srcOrd="3" destOrd="0" parTransId="{88A16D0E-1D5B-4990-88FD-FDADC2B1B2A0}" sibTransId="{00D0CDE6-DF8C-4C8F-92DE-B66340C21A3C}"/>
    <dgm:cxn modelId="{22D43FDD-3440-4D89-986C-EA7834AC444F}" type="presOf" srcId="{BE8EF0F7-FCA9-4972-9C82-77C5A647B2C7}" destId="{CF1D573E-3B47-4ADA-ADDC-603E8AFE5FE3}" srcOrd="0" destOrd="0" presId="urn:microsoft.com/office/officeart/2005/8/layout/radial3"/>
    <dgm:cxn modelId="{AC7B54DE-8621-4AF9-B25D-971940D0921A}" srcId="{358AF88E-6AC7-4601-A8E6-1D585E499D47}" destId="{A767F93A-7753-4F7C-BBB7-F177A1CD93AB}" srcOrd="0" destOrd="0" parTransId="{1E31EA40-AA61-4B6A-BD5E-A7478417E343}" sibTransId="{D4F0F9C6-DBD0-476B-AC5F-F47B45205D72}"/>
    <dgm:cxn modelId="{E544D0F4-4FC6-4729-A5F7-CD7A1681682C}" type="presOf" srcId="{4ACA83D6-990F-41AF-AE02-73394BB4325C}" destId="{E1ED5273-6D7D-4E68-BC91-481D0D31B8B2}" srcOrd="0" destOrd="0" presId="urn:microsoft.com/office/officeart/2005/8/layout/radial3"/>
    <dgm:cxn modelId="{02E441A9-A506-41B5-A8B4-F7BD1DD79415}" type="presOf" srcId="{51A5EB52-1C10-499F-8254-6884AC528295}" destId="{4C2DE700-E050-4F32-BA84-CF00ECA07B27}" srcOrd="0" destOrd="0" presId="urn:microsoft.com/office/officeart/2005/8/layout/radial3"/>
    <dgm:cxn modelId="{87C0C157-A528-4476-AA5F-E8A03C58631E}" type="presOf" srcId="{358AF88E-6AC7-4601-A8E6-1D585E499D47}" destId="{6D23519B-EB5E-4C2A-81A7-8D6A0F72A02B}" srcOrd="0" destOrd="0" presId="urn:microsoft.com/office/officeart/2005/8/layout/radial3"/>
    <dgm:cxn modelId="{95C01F86-ED0E-436D-A98F-A020A26424EF}" srcId="{BE8EF0F7-FCA9-4972-9C82-77C5A647B2C7}" destId="{358AF88E-6AC7-4601-A8E6-1D585E499D47}" srcOrd="0" destOrd="0" parTransId="{BB8BAB2D-73CC-4EC8-8FBC-E8FDC3F7F911}" sibTransId="{64822B7C-C839-437C-82CF-00D8BAAD0949}"/>
    <dgm:cxn modelId="{99315CB0-F027-4616-9B0B-0372775E1CA5}" type="presOf" srcId="{3FF0A174-CB8D-4BC1-A727-02F74D718005}" destId="{D931D1C0-2042-4B05-9585-83F44BBCDBA8}" srcOrd="0" destOrd="0" presId="urn:microsoft.com/office/officeart/2005/8/layout/radial3"/>
    <dgm:cxn modelId="{87BE5711-4C9D-4F84-9AB4-CBD4D4B2E4EF}" type="presOf" srcId="{5D83CF92-4765-4E5A-A796-4BA984B0A932}" destId="{821D502A-8A20-46F7-A297-C024107D4DB5}" srcOrd="0" destOrd="0" presId="urn:microsoft.com/office/officeart/2005/8/layout/radial3"/>
    <dgm:cxn modelId="{8CC17BCD-45B8-4239-BDF7-352CA86CEC21}" type="presOf" srcId="{FA6A1A76-7F66-4D64-9316-2C34A3C03C2D}" destId="{6EF46C30-7051-4BD5-83CC-18D9574991CD}" srcOrd="0" destOrd="0" presId="urn:microsoft.com/office/officeart/2005/8/layout/radial3"/>
    <dgm:cxn modelId="{0CC50C96-8AF6-48AD-8D42-78B80D3B2D7E}" type="presParOf" srcId="{CF1D573E-3B47-4ADA-ADDC-603E8AFE5FE3}" destId="{25311D49-B19E-4FF8-8EDA-3E28FB6E81F1}" srcOrd="0" destOrd="0" presId="urn:microsoft.com/office/officeart/2005/8/layout/radial3"/>
    <dgm:cxn modelId="{298CD299-C1A1-4EFC-96D9-CFAAF9FA79A0}" type="presParOf" srcId="{25311D49-B19E-4FF8-8EDA-3E28FB6E81F1}" destId="{6D23519B-EB5E-4C2A-81A7-8D6A0F72A02B}" srcOrd="0" destOrd="0" presId="urn:microsoft.com/office/officeart/2005/8/layout/radial3"/>
    <dgm:cxn modelId="{9E20513C-66C9-4515-87C3-91234E79FBF7}" type="presParOf" srcId="{25311D49-B19E-4FF8-8EDA-3E28FB6E81F1}" destId="{7AEADA36-D9F0-4AD4-A6B5-1B20D2EC5F49}" srcOrd="1" destOrd="0" presId="urn:microsoft.com/office/officeart/2005/8/layout/radial3"/>
    <dgm:cxn modelId="{B3C7148E-5986-4BCF-8393-8563B6F048BF}" type="presParOf" srcId="{25311D49-B19E-4FF8-8EDA-3E28FB6E81F1}" destId="{E1ED5273-6D7D-4E68-BC91-481D0D31B8B2}" srcOrd="2" destOrd="0" presId="urn:microsoft.com/office/officeart/2005/8/layout/radial3"/>
    <dgm:cxn modelId="{730F76DF-2472-420F-926F-4C78ABC4FFF5}" type="presParOf" srcId="{25311D49-B19E-4FF8-8EDA-3E28FB6E81F1}" destId="{4C2DE700-E050-4F32-BA84-CF00ECA07B27}" srcOrd="3" destOrd="0" presId="urn:microsoft.com/office/officeart/2005/8/layout/radial3"/>
    <dgm:cxn modelId="{AF37157C-F286-405A-A27F-40665D851BF2}" type="presParOf" srcId="{25311D49-B19E-4FF8-8EDA-3E28FB6E81F1}" destId="{D931D1C0-2042-4B05-9585-83F44BBCDBA8}" srcOrd="4" destOrd="0" presId="urn:microsoft.com/office/officeart/2005/8/layout/radial3"/>
    <dgm:cxn modelId="{9194D24D-D2B2-4FC6-B25C-54D7EA2988AC}" type="presParOf" srcId="{25311D49-B19E-4FF8-8EDA-3E28FB6E81F1}" destId="{FAC4EFBA-3E3E-43D7-84A4-3C9A7DCAADE5}" srcOrd="5" destOrd="0" presId="urn:microsoft.com/office/officeart/2005/8/layout/radial3"/>
    <dgm:cxn modelId="{7536008D-4ABA-43B3-AC01-35FC5B76308A}" type="presParOf" srcId="{25311D49-B19E-4FF8-8EDA-3E28FB6E81F1}" destId="{821D502A-8A20-46F7-A297-C024107D4DB5}" srcOrd="6" destOrd="0" presId="urn:microsoft.com/office/officeart/2005/8/layout/radial3"/>
    <dgm:cxn modelId="{2A53D56F-ED55-4425-858F-733CC495F1A3}" type="presParOf" srcId="{25311D49-B19E-4FF8-8EDA-3E28FB6E81F1}" destId="{6EF46C30-7051-4BD5-83CC-18D9574991CD}" srcOrd="7" destOrd="0" presId="urn:microsoft.com/office/officeart/2005/8/layout/radial3"/>
    <dgm:cxn modelId="{D43B4E4D-6A77-49F7-BDE1-17F83BFF6891}" type="presParOf" srcId="{25311D49-B19E-4FF8-8EDA-3E28FB6E81F1}" destId="{59FE528A-BB06-42D8-89B5-8133DCBCF2D6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C057A-961D-4C0D-9F7E-A7D2A6D3FDFA}">
      <dsp:nvSpPr>
        <dsp:cNvPr id="0" name=""/>
        <dsp:cNvSpPr/>
      </dsp:nvSpPr>
      <dsp:spPr>
        <a:xfrm>
          <a:off x="3161950" y="2232809"/>
          <a:ext cx="1829498" cy="18294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b="1" kern="1200" dirty="0" smtClean="0">
              <a:latin typeface="Arial Narrow" pitchFamily="34" charset="0"/>
            </a:rPr>
            <a:t>Department of Communications (DOC)</a:t>
          </a:r>
          <a:endParaRPr lang="en-ZA" sz="1500" b="1" kern="1200" dirty="0">
            <a:latin typeface="Arial Narrow" pitchFamily="34" charset="0"/>
          </a:endParaRPr>
        </a:p>
      </dsp:txBody>
      <dsp:txXfrm>
        <a:off x="3429874" y="2500733"/>
        <a:ext cx="1293650" cy="1293650"/>
      </dsp:txXfrm>
    </dsp:sp>
    <dsp:sp modelId="{58D6B23C-B8F3-4FC8-A93F-AD446DE0AFB3}">
      <dsp:nvSpPr>
        <dsp:cNvPr id="0" name=""/>
        <dsp:cNvSpPr/>
      </dsp:nvSpPr>
      <dsp:spPr>
        <a:xfrm rot="10800000">
          <a:off x="1307560" y="2886855"/>
          <a:ext cx="1752398" cy="521407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EEF79-846B-4B87-9DD5-6914E5993878}">
      <dsp:nvSpPr>
        <dsp:cNvPr id="0" name=""/>
        <dsp:cNvSpPr/>
      </dsp:nvSpPr>
      <dsp:spPr>
        <a:xfrm>
          <a:off x="667235" y="2635299"/>
          <a:ext cx="1280649" cy="10245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Government Communications Information Systems (GCIS)</a:t>
          </a:r>
          <a:endParaRPr lang="en-ZA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697242" y="2665306"/>
        <a:ext cx="1220635" cy="964505"/>
      </dsp:txXfrm>
    </dsp:sp>
    <dsp:sp modelId="{4BCE7EB1-EB34-4A34-9CF5-E4F8288248CE}">
      <dsp:nvSpPr>
        <dsp:cNvPr id="0" name=""/>
        <dsp:cNvSpPr/>
      </dsp:nvSpPr>
      <dsp:spPr>
        <a:xfrm rot="12960000">
          <a:off x="1669079" y="1774213"/>
          <a:ext cx="1752398" cy="521407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7BEE0-9BDC-4968-A85B-DBCA5C18E1A0}">
      <dsp:nvSpPr>
        <dsp:cNvPr id="0" name=""/>
        <dsp:cNvSpPr/>
      </dsp:nvSpPr>
      <dsp:spPr>
        <a:xfrm>
          <a:off x="1196094" y="1007640"/>
          <a:ext cx="1280649" cy="10245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Independent Communications Authority of South Africa (ICASA)</a:t>
          </a:r>
          <a:endParaRPr lang="en-ZA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226101" y="1037647"/>
        <a:ext cx="1220635" cy="964505"/>
      </dsp:txXfrm>
    </dsp:sp>
    <dsp:sp modelId="{308E4AD7-F8C4-4E3E-A99A-F249CE263819}">
      <dsp:nvSpPr>
        <dsp:cNvPr id="0" name=""/>
        <dsp:cNvSpPr/>
      </dsp:nvSpPr>
      <dsp:spPr>
        <a:xfrm rot="15120000">
          <a:off x="2615549" y="1086562"/>
          <a:ext cx="1752398" cy="521407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3EFB4-F64C-4A44-A309-8878658BEB28}">
      <dsp:nvSpPr>
        <dsp:cNvPr id="0" name=""/>
        <dsp:cNvSpPr/>
      </dsp:nvSpPr>
      <dsp:spPr>
        <a:xfrm>
          <a:off x="2580664" y="1691"/>
          <a:ext cx="1280649" cy="10245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South African Broadcasting Corporation (SABC)</a:t>
          </a:r>
          <a:endParaRPr lang="en-ZA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610671" y="31698"/>
        <a:ext cx="1220635" cy="964505"/>
      </dsp:txXfrm>
    </dsp:sp>
    <dsp:sp modelId="{EF86F4B9-B8A2-4627-8731-4F8B9309557D}">
      <dsp:nvSpPr>
        <dsp:cNvPr id="0" name=""/>
        <dsp:cNvSpPr/>
      </dsp:nvSpPr>
      <dsp:spPr>
        <a:xfrm rot="17280000">
          <a:off x="3785451" y="1086562"/>
          <a:ext cx="1752398" cy="521407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B7794-FF2E-457F-A95D-8F46E1B38919}">
      <dsp:nvSpPr>
        <dsp:cNvPr id="0" name=""/>
        <dsp:cNvSpPr/>
      </dsp:nvSpPr>
      <dsp:spPr>
        <a:xfrm>
          <a:off x="4292086" y="1691"/>
          <a:ext cx="1280649" cy="10245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Media Development and Diversity Agency (MDDA)</a:t>
          </a:r>
          <a:endParaRPr lang="en-ZA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322093" y="31698"/>
        <a:ext cx="1220635" cy="964505"/>
      </dsp:txXfrm>
    </dsp:sp>
    <dsp:sp modelId="{3DD8DEA9-6EEF-4FEE-BCEA-43B2FB1491AB}">
      <dsp:nvSpPr>
        <dsp:cNvPr id="0" name=""/>
        <dsp:cNvSpPr/>
      </dsp:nvSpPr>
      <dsp:spPr>
        <a:xfrm rot="19440000">
          <a:off x="4731921" y="1774213"/>
          <a:ext cx="1752398" cy="521407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1B9B9-E0AF-4F24-8BE1-DE96AA00835C}">
      <dsp:nvSpPr>
        <dsp:cNvPr id="0" name=""/>
        <dsp:cNvSpPr/>
      </dsp:nvSpPr>
      <dsp:spPr>
        <a:xfrm>
          <a:off x="5676656" y="1007640"/>
          <a:ext cx="1280649" cy="10245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Brand SA (BSA)</a:t>
          </a:r>
          <a:endParaRPr lang="en-ZA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706663" y="1037647"/>
        <a:ext cx="1220635" cy="964505"/>
      </dsp:txXfrm>
    </dsp:sp>
    <dsp:sp modelId="{44CEFD01-1799-4897-B1EE-9F2923319C02}">
      <dsp:nvSpPr>
        <dsp:cNvPr id="0" name=""/>
        <dsp:cNvSpPr/>
      </dsp:nvSpPr>
      <dsp:spPr>
        <a:xfrm>
          <a:off x="5093440" y="2886855"/>
          <a:ext cx="1752398" cy="521407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D41EA-6A87-4886-8F90-53B2D16337CE}">
      <dsp:nvSpPr>
        <dsp:cNvPr id="0" name=""/>
        <dsp:cNvSpPr/>
      </dsp:nvSpPr>
      <dsp:spPr>
        <a:xfrm>
          <a:off x="6205515" y="2635299"/>
          <a:ext cx="1280649" cy="10245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Film and Publication Board (FPB)</a:t>
          </a:r>
          <a:endParaRPr lang="en-ZA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6235522" y="2665306"/>
        <a:ext cx="1220635" cy="9645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C7726-CA12-4430-9B6D-4888B9A395EB}">
      <dsp:nvSpPr>
        <dsp:cNvPr id="0" name=""/>
        <dsp:cNvSpPr/>
      </dsp:nvSpPr>
      <dsp:spPr>
        <a:xfrm>
          <a:off x="-2" y="0"/>
          <a:ext cx="1371604" cy="8794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rPr>
            <a:t>Financial viability still concerning</a:t>
          </a:r>
          <a:endParaRPr lang="en-ZA" sz="1200" kern="1200" dirty="0"/>
        </a:p>
      </dsp:txBody>
      <dsp:txXfrm>
        <a:off x="200865" y="128796"/>
        <a:ext cx="969870" cy="621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8F76C-C99C-4024-94D1-3F3FCA6A1AE8}">
      <dsp:nvSpPr>
        <dsp:cNvPr id="0" name=""/>
        <dsp:cNvSpPr/>
      </dsp:nvSpPr>
      <dsp:spPr>
        <a:xfrm rot="5400000">
          <a:off x="-347034" y="350435"/>
          <a:ext cx="2313565" cy="1619495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b="1" kern="1200" dirty="0" smtClean="0">
              <a:latin typeface="Arial Narrow" pitchFamily="34" charset="0"/>
            </a:rPr>
            <a:t>Review process</a:t>
          </a:r>
          <a:endParaRPr lang="en-ZA" sz="2500" b="1" kern="1200" dirty="0">
            <a:latin typeface="Arial Narrow" pitchFamily="34" charset="0"/>
          </a:endParaRPr>
        </a:p>
      </dsp:txBody>
      <dsp:txXfrm rot="-5400000">
        <a:off x="2" y="813148"/>
        <a:ext cx="1619495" cy="694070"/>
      </dsp:txXfrm>
    </dsp:sp>
    <dsp:sp modelId="{F0A3C9F1-F84A-4B9C-A057-9C38D99B64E4}">
      <dsp:nvSpPr>
        <dsp:cNvPr id="0" name=""/>
        <dsp:cNvSpPr/>
      </dsp:nvSpPr>
      <dsp:spPr>
        <a:xfrm rot="5400000">
          <a:off x="4056466" y="-2435443"/>
          <a:ext cx="1507562" cy="6381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rPr>
            <a:t>Assessed  the process followed  by departments and entities to prepare and submit  strategic plans and APPs. </a:t>
          </a:r>
          <a:endParaRPr lang="en-ZA" sz="1600" kern="1200" dirty="0">
            <a:latin typeface="Arial Narrow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rPr>
            <a:t>Assessed the </a:t>
          </a:r>
          <a:r>
            <a:rPr lang="en-ZA" sz="1600" b="1" kern="1200" dirty="0" smtClean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rPr>
            <a:t>measurability and relevance</a:t>
          </a:r>
          <a:r>
            <a:rPr lang="en-ZA" sz="1600" kern="1200" dirty="0" smtClean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rPr>
            <a:t> of the final draft indicators and targets planned for selected programmes </a:t>
          </a:r>
          <a:endParaRPr lang="en-ZA" sz="1600" kern="1200" dirty="0">
            <a:latin typeface="Arial Narrow" pitchFamily="34" charset="0"/>
            <a:cs typeface="Arial" panose="020B0604020202020204" pitchFamily="34" charset="0"/>
          </a:endParaRPr>
        </a:p>
      </dsp:txBody>
      <dsp:txXfrm rot="-5400000">
        <a:off x="1619496" y="75120"/>
        <a:ext cx="6307911" cy="1360376"/>
      </dsp:txXfrm>
    </dsp:sp>
    <dsp:sp modelId="{12300269-6050-44F2-A829-EB47629E1751}">
      <dsp:nvSpPr>
        <dsp:cNvPr id="0" name=""/>
        <dsp:cNvSpPr/>
      </dsp:nvSpPr>
      <dsp:spPr>
        <a:xfrm rot="5400000">
          <a:off x="-347034" y="2378897"/>
          <a:ext cx="2313565" cy="1619495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b="1" kern="1200" dirty="0" smtClean="0">
              <a:latin typeface="Arial Narrow" pitchFamily="34" charset="0"/>
            </a:rPr>
            <a:t>Reporting</a:t>
          </a:r>
          <a:endParaRPr lang="en-ZA" sz="2500" b="1" kern="1200" dirty="0">
            <a:latin typeface="Arial Narrow" pitchFamily="34" charset="0"/>
          </a:endParaRPr>
        </a:p>
      </dsp:txBody>
      <dsp:txXfrm rot="-5400000">
        <a:off x="2" y="2841610"/>
        <a:ext cx="1619495" cy="694070"/>
      </dsp:txXfrm>
    </dsp:sp>
    <dsp:sp modelId="{6ADB453C-4FDD-4980-9DE8-B33400CC1D68}">
      <dsp:nvSpPr>
        <dsp:cNvPr id="0" name=""/>
        <dsp:cNvSpPr/>
      </dsp:nvSpPr>
      <dsp:spPr>
        <a:xfrm rot="5400000">
          <a:off x="4133364" y="-452907"/>
          <a:ext cx="1353766" cy="6381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b="0" kern="1200" dirty="0" smtClean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rPr>
            <a:t>Findings from the review </a:t>
          </a:r>
          <a:r>
            <a:rPr lang="en-ZA" sz="1600" kern="1200" dirty="0" smtClean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rPr>
            <a:t>are  communicated in the 2017-18 interim management report to enable changes to be made.</a:t>
          </a:r>
          <a:endParaRPr lang="en-ZA" sz="1600" kern="1200" dirty="0">
            <a:solidFill>
              <a:srgbClr val="002060"/>
            </a:solidFill>
            <a:latin typeface="Arial Narrow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kern="1200" dirty="0" smtClean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rPr>
            <a:t>Findings relevant to the interim review do not have an impact on the audit conclusion on usefulness or reliability of the selected programmes for the PFMA 2017-18  year end audit. </a:t>
          </a:r>
          <a:endParaRPr lang="en-ZA" sz="1600" kern="1200" dirty="0">
            <a:solidFill>
              <a:srgbClr val="002060"/>
            </a:solidFill>
            <a:latin typeface="Arial Narrow" pitchFamily="34" charset="0"/>
            <a:cs typeface="Arial" panose="020B0604020202020204" pitchFamily="34" charset="0"/>
          </a:endParaRPr>
        </a:p>
      </dsp:txBody>
      <dsp:txXfrm rot="-5400000">
        <a:off x="1619496" y="2127046"/>
        <a:ext cx="6315419" cy="1221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84E7C-AF29-4324-8B06-1D6ED560AEB5}">
      <dsp:nvSpPr>
        <dsp:cNvPr id="0" name=""/>
        <dsp:cNvSpPr/>
      </dsp:nvSpPr>
      <dsp:spPr>
        <a:xfrm>
          <a:off x="77161" y="883"/>
          <a:ext cx="5593699" cy="514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Arial Narrow" pitchFamily="34" charset="0"/>
              <a:cs typeface="Arial" panose="020B0604020202020204" pitchFamily="34" charset="0"/>
            </a:rPr>
            <a:t>Measurability of indicators and targets</a:t>
          </a:r>
          <a:endParaRPr lang="en-ZA" sz="1600" b="1" kern="1200" dirty="0">
            <a:latin typeface="Arial Narrow" pitchFamily="34" charset="0"/>
            <a:cs typeface="Arial" panose="020B0604020202020204" pitchFamily="34" charset="0"/>
          </a:endParaRPr>
        </a:p>
      </dsp:txBody>
      <dsp:txXfrm>
        <a:off x="92220" y="15942"/>
        <a:ext cx="5563581" cy="484034"/>
      </dsp:txXfrm>
    </dsp:sp>
    <dsp:sp modelId="{54D8996A-88AD-450B-8BEF-7B2411805265}">
      <dsp:nvSpPr>
        <dsp:cNvPr id="0" name=""/>
        <dsp:cNvSpPr/>
      </dsp:nvSpPr>
      <dsp:spPr>
        <a:xfrm>
          <a:off x="84057" y="820386"/>
          <a:ext cx="1685858" cy="1389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Arial Narrow" pitchFamily="34" charset="0"/>
              <a:cs typeface="Arial" panose="020B0604020202020204" pitchFamily="34" charset="0"/>
            </a:rPr>
            <a:t>Indicators are well-defined</a:t>
          </a:r>
          <a:endParaRPr lang="en-ZA" sz="1600" b="1" kern="1200" dirty="0">
            <a:latin typeface="Arial Narrow" pitchFamily="34" charset="0"/>
            <a:cs typeface="Arial" panose="020B0604020202020204" pitchFamily="34" charset="0"/>
          </a:endParaRPr>
        </a:p>
      </dsp:txBody>
      <dsp:txXfrm>
        <a:off x="124752" y="861081"/>
        <a:ext cx="1604468" cy="1308023"/>
      </dsp:txXfrm>
    </dsp:sp>
    <dsp:sp modelId="{C14D0CC8-BB72-434B-8C53-3A92908E0BE2}">
      <dsp:nvSpPr>
        <dsp:cNvPr id="0" name=""/>
        <dsp:cNvSpPr/>
      </dsp:nvSpPr>
      <dsp:spPr>
        <a:xfrm>
          <a:off x="1877260" y="810166"/>
          <a:ext cx="1597638" cy="1389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Arial Narrow" pitchFamily="34" charset="0"/>
              <a:cs typeface="Arial" panose="020B0604020202020204" pitchFamily="34" charset="0"/>
            </a:rPr>
            <a:t>Indicators are verifiable</a:t>
          </a:r>
          <a:endParaRPr lang="en-ZA" sz="1600" b="1" kern="1200" dirty="0">
            <a:latin typeface="Arial Narrow" pitchFamily="34" charset="0"/>
            <a:cs typeface="Arial" panose="020B0604020202020204" pitchFamily="34" charset="0"/>
          </a:endParaRPr>
        </a:p>
      </dsp:txBody>
      <dsp:txXfrm>
        <a:off x="1917955" y="850861"/>
        <a:ext cx="1516248" cy="1308023"/>
      </dsp:txXfrm>
    </dsp:sp>
    <dsp:sp modelId="{50CBC086-3F18-4BC9-9972-20E22E3A55D8}">
      <dsp:nvSpPr>
        <dsp:cNvPr id="0" name=""/>
        <dsp:cNvSpPr/>
      </dsp:nvSpPr>
      <dsp:spPr>
        <a:xfrm>
          <a:off x="3657608" y="796411"/>
          <a:ext cx="2081722" cy="1389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Arial Narrow" pitchFamily="34" charset="0"/>
              <a:cs typeface="Arial" panose="020B0604020202020204" pitchFamily="34" charset="0"/>
            </a:rPr>
            <a:t>Targets are specific, measurable and time-bound.</a:t>
          </a:r>
          <a:endParaRPr lang="en-ZA" sz="1600" b="1" kern="1200" dirty="0">
            <a:latin typeface="Arial Narrow" pitchFamily="34" charset="0"/>
            <a:cs typeface="Arial" panose="020B0604020202020204" pitchFamily="34" charset="0"/>
          </a:endParaRPr>
        </a:p>
      </dsp:txBody>
      <dsp:txXfrm>
        <a:off x="3698303" y="837106"/>
        <a:ext cx="2000332" cy="1308023"/>
      </dsp:txXfrm>
    </dsp:sp>
    <dsp:sp modelId="{70219308-4048-4CEF-8C42-D98A5FAC83E9}">
      <dsp:nvSpPr>
        <dsp:cNvPr id="0" name=""/>
        <dsp:cNvSpPr/>
      </dsp:nvSpPr>
      <dsp:spPr>
        <a:xfrm>
          <a:off x="6124910" y="883"/>
          <a:ext cx="2255118" cy="523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Arial Narrow" pitchFamily="34" charset="0"/>
              <a:cs typeface="Arial" panose="020B0604020202020204" pitchFamily="34" charset="0"/>
            </a:rPr>
            <a:t>Relevance of indicators and targets</a:t>
          </a:r>
          <a:endParaRPr lang="en-ZA" sz="1600" b="1" kern="1200" dirty="0">
            <a:latin typeface="Arial Narrow" pitchFamily="34" charset="0"/>
            <a:cs typeface="Arial" panose="020B0604020202020204" pitchFamily="34" charset="0"/>
          </a:endParaRPr>
        </a:p>
      </dsp:txBody>
      <dsp:txXfrm>
        <a:off x="6140242" y="16215"/>
        <a:ext cx="2224454" cy="492825"/>
      </dsp:txXfrm>
    </dsp:sp>
    <dsp:sp modelId="{E0B402C6-F70F-43B7-A317-4B50D700BD60}">
      <dsp:nvSpPr>
        <dsp:cNvPr id="0" name=""/>
        <dsp:cNvSpPr/>
      </dsp:nvSpPr>
      <dsp:spPr>
        <a:xfrm>
          <a:off x="6124910" y="819503"/>
          <a:ext cx="2255118" cy="1389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Arial Narrow" pitchFamily="34" charset="0"/>
              <a:cs typeface="Arial" panose="020B0604020202020204" pitchFamily="34" charset="0"/>
            </a:rPr>
            <a:t>Indicators and targets are relevant to the mandate and realisation of strategic goals and objectives</a:t>
          </a:r>
          <a:endParaRPr lang="en-ZA" sz="1600" b="1" kern="1200" dirty="0">
            <a:latin typeface="Arial Narrow" pitchFamily="34" charset="0"/>
            <a:cs typeface="Arial" panose="020B0604020202020204" pitchFamily="34" charset="0"/>
          </a:endParaRPr>
        </a:p>
      </dsp:txBody>
      <dsp:txXfrm>
        <a:off x="6165605" y="860198"/>
        <a:ext cx="2173728" cy="13080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585DB-EEBA-40DA-A55D-E08CD092B168}">
      <dsp:nvSpPr>
        <dsp:cNvPr id="0" name=""/>
        <dsp:cNvSpPr/>
      </dsp:nvSpPr>
      <dsp:spPr>
        <a:xfrm>
          <a:off x="1412829" y="674860"/>
          <a:ext cx="824828" cy="824828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500" kern="1200" dirty="0"/>
        </a:p>
      </dsp:txBody>
      <dsp:txXfrm>
        <a:off x="1578656" y="868072"/>
        <a:ext cx="493174" cy="423979"/>
      </dsp:txXfrm>
    </dsp:sp>
    <dsp:sp modelId="{1FE3DD9B-13F9-40B6-A3D5-926D0C9FA50D}">
      <dsp:nvSpPr>
        <dsp:cNvPr id="0" name=""/>
        <dsp:cNvSpPr/>
      </dsp:nvSpPr>
      <dsp:spPr>
        <a:xfrm>
          <a:off x="932928" y="479900"/>
          <a:ext cx="599875" cy="59987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700" kern="1200" dirty="0"/>
        </a:p>
      </dsp:txBody>
      <dsp:txXfrm>
        <a:off x="1083948" y="631833"/>
        <a:ext cx="297835" cy="296009"/>
      </dsp:txXfrm>
    </dsp:sp>
    <dsp:sp modelId="{F6D6AC58-20EC-4824-B68B-430B6EDA9B64}">
      <dsp:nvSpPr>
        <dsp:cNvPr id="0" name=""/>
        <dsp:cNvSpPr/>
      </dsp:nvSpPr>
      <dsp:spPr>
        <a:xfrm rot="20700000">
          <a:off x="1268920" y="66047"/>
          <a:ext cx="587755" cy="58775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000" kern="1200" dirty="0"/>
        </a:p>
      </dsp:txBody>
      <dsp:txXfrm rot="-20700000">
        <a:off x="1397832" y="194959"/>
        <a:ext cx="329931" cy="329931"/>
      </dsp:txXfrm>
    </dsp:sp>
    <dsp:sp modelId="{FD837352-2605-4880-957C-148BF843EEE4}">
      <dsp:nvSpPr>
        <dsp:cNvPr id="0" name=""/>
        <dsp:cNvSpPr/>
      </dsp:nvSpPr>
      <dsp:spPr>
        <a:xfrm>
          <a:off x="1323626" y="564256"/>
          <a:ext cx="1055781" cy="1055781"/>
        </a:xfrm>
        <a:prstGeom prst="circularArrow">
          <a:avLst>
            <a:gd name="adj1" fmla="val 4688"/>
            <a:gd name="adj2" fmla="val 299029"/>
            <a:gd name="adj3" fmla="val 2372319"/>
            <a:gd name="adj4" fmla="val 1621615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1877BC-99AD-46B6-B3AB-078586C88336}">
      <dsp:nvSpPr>
        <dsp:cNvPr id="0" name=""/>
        <dsp:cNvSpPr/>
      </dsp:nvSpPr>
      <dsp:spPr>
        <a:xfrm>
          <a:off x="826691" y="358734"/>
          <a:ext cx="767090" cy="76709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CD9C76-CEC3-4B88-9139-F6E0A599D7ED}">
      <dsp:nvSpPr>
        <dsp:cNvPr id="0" name=""/>
        <dsp:cNvSpPr/>
      </dsp:nvSpPr>
      <dsp:spPr>
        <a:xfrm>
          <a:off x="1132966" y="-51129"/>
          <a:ext cx="827078" cy="8270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585DB-EEBA-40DA-A55D-E08CD092B168}">
      <dsp:nvSpPr>
        <dsp:cNvPr id="0" name=""/>
        <dsp:cNvSpPr/>
      </dsp:nvSpPr>
      <dsp:spPr>
        <a:xfrm>
          <a:off x="1136921" y="857249"/>
          <a:ext cx="1047750" cy="104775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200" kern="1200" dirty="0"/>
        </a:p>
      </dsp:txBody>
      <dsp:txXfrm>
        <a:off x="1347565" y="1102679"/>
        <a:ext cx="626462" cy="538566"/>
      </dsp:txXfrm>
    </dsp:sp>
    <dsp:sp modelId="{1FE3DD9B-13F9-40B6-A3D5-926D0C9FA50D}">
      <dsp:nvSpPr>
        <dsp:cNvPr id="0" name=""/>
        <dsp:cNvSpPr/>
      </dsp:nvSpPr>
      <dsp:spPr>
        <a:xfrm>
          <a:off x="527320" y="609600"/>
          <a:ext cx="762000" cy="76200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200" kern="1200" dirty="0"/>
        </a:p>
      </dsp:txBody>
      <dsp:txXfrm>
        <a:off x="719156" y="802595"/>
        <a:ext cx="378328" cy="376010"/>
      </dsp:txXfrm>
    </dsp:sp>
    <dsp:sp modelId="{F6D6AC58-20EC-4824-B68B-430B6EDA9B64}">
      <dsp:nvSpPr>
        <dsp:cNvPr id="0" name=""/>
        <dsp:cNvSpPr/>
      </dsp:nvSpPr>
      <dsp:spPr>
        <a:xfrm rot="20700000">
          <a:off x="954118" y="83897"/>
          <a:ext cx="746604" cy="746604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500" kern="1200" dirty="0"/>
        </a:p>
      </dsp:txBody>
      <dsp:txXfrm rot="-20700000">
        <a:off x="1117871" y="247649"/>
        <a:ext cx="419100" cy="419100"/>
      </dsp:txXfrm>
    </dsp:sp>
    <dsp:sp modelId="{FD837352-2605-4880-957C-148BF843EEE4}">
      <dsp:nvSpPr>
        <dsp:cNvPr id="0" name=""/>
        <dsp:cNvSpPr/>
      </dsp:nvSpPr>
      <dsp:spPr>
        <a:xfrm>
          <a:off x="1033543" y="711661"/>
          <a:ext cx="1341120" cy="1341120"/>
        </a:xfrm>
        <a:prstGeom prst="circularArrow">
          <a:avLst>
            <a:gd name="adj1" fmla="val 4687"/>
            <a:gd name="adj2" fmla="val 299029"/>
            <a:gd name="adj3" fmla="val 2413325"/>
            <a:gd name="adj4" fmla="val 16103937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1877BC-99AD-46B6-B3AB-078586C88336}">
      <dsp:nvSpPr>
        <dsp:cNvPr id="0" name=""/>
        <dsp:cNvSpPr/>
      </dsp:nvSpPr>
      <dsp:spPr>
        <a:xfrm>
          <a:off x="392372" y="450822"/>
          <a:ext cx="974407" cy="97440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CD9C76-CEC3-4B88-9139-F6E0A599D7ED}">
      <dsp:nvSpPr>
        <dsp:cNvPr id="0" name=""/>
        <dsp:cNvSpPr/>
      </dsp:nvSpPr>
      <dsp:spPr>
        <a:xfrm>
          <a:off x="781421" y="-69812"/>
          <a:ext cx="1050607" cy="10506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585DB-EEBA-40DA-A55D-E08CD092B168}">
      <dsp:nvSpPr>
        <dsp:cNvPr id="0" name=""/>
        <dsp:cNvSpPr/>
      </dsp:nvSpPr>
      <dsp:spPr>
        <a:xfrm>
          <a:off x="1115045" y="822960"/>
          <a:ext cx="1005840" cy="100584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100" kern="1200" dirty="0"/>
        </a:p>
      </dsp:txBody>
      <dsp:txXfrm>
        <a:off x="1317264" y="1058573"/>
        <a:ext cx="601402" cy="517023"/>
      </dsp:txXfrm>
    </dsp:sp>
    <dsp:sp modelId="{1FE3DD9B-13F9-40B6-A3D5-926D0C9FA50D}">
      <dsp:nvSpPr>
        <dsp:cNvPr id="0" name=""/>
        <dsp:cNvSpPr/>
      </dsp:nvSpPr>
      <dsp:spPr>
        <a:xfrm>
          <a:off x="529829" y="585216"/>
          <a:ext cx="731520" cy="73152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100" kern="1200" dirty="0"/>
        </a:p>
      </dsp:txBody>
      <dsp:txXfrm>
        <a:off x="713991" y="770491"/>
        <a:ext cx="363196" cy="360970"/>
      </dsp:txXfrm>
    </dsp:sp>
    <dsp:sp modelId="{F6D6AC58-20EC-4824-B68B-430B6EDA9B64}">
      <dsp:nvSpPr>
        <dsp:cNvPr id="0" name=""/>
        <dsp:cNvSpPr/>
      </dsp:nvSpPr>
      <dsp:spPr>
        <a:xfrm rot="20700000">
          <a:off x="939555" y="80541"/>
          <a:ext cx="716740" cy="71674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400" kern="1200" dirty="0"/>
        </a:p>
      </dsp:txBody>
      <dsp:txXfrm rot="-20700000">
        <a:off x="1096757" y="237744"/>
        <a:ext cx="402336" cy="402336"/>
      </dsp:txXfrm>
    </dsp:sp>
    <dsp:sp modelId="{FD837352-2605-4880-957C-148BF843EEE4}">
      <dsp:nvSpPr>
        <dsp:cNvPr id="0" name=""/>
        <dsp:cNvSpPr/>
      </dsp:nvSpPr>
      <dsp:spPr>
        <a:xfrm>
          <a:off x="1014283" y="683989"/>
          <a:ext cx="1287475" cy="1287475"/>
        </a:xfrm>
        <a:prstGeom prst="circularArrow">
          <a:avLst>
            <a:gd name="adj1" fmla="val 4687"/>
            <a:gd name="adj2" fmla="val 299029"/>
            <a:gd name="adj3" fmla="val 2406623"/>
            <a:gd name="adj4" fmla="val 1612153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1877BC-99AD-46B6-B3AB-078586C88336}">
      <dsp:nvSpPr>
        <dsp:cNvPr id="0" name=""/>
        <dsp:cNvSpPr/>
      </dsp:nvSpPr>
      <dsp:spPr>
        <a:xfrm>
          <a:off x="400278" y="433509"/>
          <a:ext cx="935431" cy="93543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CD9C76-CEC3-4B88-9139-F6E0A599D7ED}">
      <dsp:nvSpPr>
        <dsp:cNvPr id="0" name=""/>
        <dsp:cNvSpPr/>
      </dsp:nvSpPr>
      <dsp:spPr>
        <a:xfrm>
          <a:off x="773765" y="-66299"/>
          <a:ext cx="1008583" cy="10085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585DB-EEBA-40DA-A55D-E08CD092B168}">
      <dsp:nvSpPr>
        <dsp:cNvPr id="0" name=""/>
        <dsp:cNvSpPr/>
      </dsp:nvSpPr>
      <dsp:spPr>
        <a:xfrm>
          <a:off x="1115045" y="822960"/>
          <a:ext cx="1005840" cy="100584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100" kern="1200" dirty="0"/>
        </a:p>
      </dsp:txBody>
      <dsp:txXfrm>
        <a:off x="1317264" y="1058573"/>
        <a:ext cx="601402" cy="517023"/>
      </dsp:txXfrm>
    </dsp:sp>
    <dsp:sp modelId="{1FE3DD9B-13F9-40B6-A3D5-926D0C9FA50D}">
      <dsp:nvSpPr>
        <dsp:cNvPr id="0" name=""/>
        <dsp:cNvSpPr/>
      </dsp:nvSpPr>
      <dsp:spPr>
        <a:xfrm>
          <a:off x="529829" y="585216"/>
          <a:ext cx="731520" cy="73152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100" kern="1200" dirty="0"/>
        </a:p>
      </dsp:txBody>
      <dsp:txXfrm>
        <a:off x="713991" y="770491"/>
        <a:ext cx="363196" cy="360970"/>
      </dsp:txXfrm>
    </dsp:sp>
    <dsp:sp modelId="{F6D6AC58-20EC-4824-B68B-430B6EDA9B64}">
      <dsp:nvSpPr>
        <dsp:cNvPr id="0" name=""/>
        <dsp:cNvSpPr/>
      </dsp:nvSpPr>
      <dsp:spPr>
        <a:xfrm rot="20700000">
          <a:off x="939555" y="80541"/>
          <a:ext cx="716740" cy="71674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400" kern="1200" dirty="0"/>
        </a:p>
      </dsp:txBody>
      <dsp:txXfrm rot="-20700000">
        <a:off x="1096757" y="237744"/>
        <a:ext cx="402336" cy="402336"/>
      </dsp:txXfrm>
    </dsp:sp>
    <dsp:sp modelId="{FD837352-2605-4880-957C-148BF843EEE4}">
      <dsp:nvSpPr>
        <dsp:cNvPr id="0" name=""/>
        <dsp:cNvSpPr/>
      </dsp:nvSpPr>
      <dsp:spPr>
        <a:xfrm>
          <a:off x="1014283" y="683989"/>
          <a:ext cx="1287475" cy="1287475"/>
        </a:xfrm>
        <a:prstGeom prst="circularArrow">
          <a:avLst>
            <a:gd name="adj1" fmla="val 4687"/>
            <a:gd name="adj2" fmla="val 299029"/>
            <a:gd name="adj3" fmla="val 2406623"/>
            <a:gd name="adj4" fmla="val 1612153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1877BC-99AD-46B6-B3AB-078586C88336}">
      <dsp:nvSpPr>
        <dsp:cNvPr id="0" name=""/>
        <dsp:cNvSpPr/>
      </dsp:nvSpPr>
      <dsp:spPr>
        <a:xfrm>
          <a:off x="400278" y="433509"/>
          <a:ext cx="935431" cy="93543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CD9C76-CEC3-4B88-9139-F6E0A599D7ED}">
      <dsp:nvSpPr>
        <dsp:cNvPr id="0" name=""/>
        <dsp:cNvSpPr/>
      </dsp:nvSpPr>
      <dsp:spPr>
        <a:xfrm>
          <a:off x="773765" y="-66299"/>
          <a:ext cx="1008583" cy="10085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3519B-EB5E-4C2A-81A7-8D6A0F72A02B}">
      <dsp:nvSpPr>
        <dsp:cNvPr id="0" name=""/>
        <dsp:cNvSpPr/>
      </dsp:nvSpPr>
      <dsp:spPr>
        <a:xfrm>
          <a:off x="2414587" y="814387"/>
          <a:ext cx="2028824" cy="2028824"/>
        </a:xfrm>
        <a:prstGeom prst="hexagon">
          <a:avLst/>
        </a:prstGeom>
        <a:solidFill>
          <a:srgbClr val="4F81BD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/>
            <a:t>Status of key focus areas</a:t>
          </a:r>
          <a:endParaRPr lang="en-ZA" sz="1200" b="1" kern="1200" dirty="0"/>
        </a:p>
      </dsp:txBody>
      <dsp:txXfrm>
        <a:off x="2752724" y="1152524"/>
        <a:ext cx="1352550" cy="1352550"/>
      </dsp:txXfrm>
    </dsp:sp>
    <dsp:sp modelId="{7AEADA36-D9F0-4AD4-A6B5-1B20D2EC5F49}">
      <dsp:nvSpPr>
        <dsp:cNvPr id="0" name=""/>
        <dsp:cNvSpPr/>
      </dsp:nvSpPr>
      <dsp:spPr>
        <a:xfrm>
          <a:off x="2921793" y="362"/>
          <a:ext cx="1014412" cy="1014412"/>
        </a:xfrm>
        <a:prstGeom prst="hexagon">
          <a:avLst/>
        </a:prstGeom>
        <a:solidFill>
          <a:srgbClr val="F9A1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800" b="1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Oversight and monitoring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800" b="1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0862" y="169431"/>
        <a:ext cx="676274" cy="676274"/>
      </dsp:txXfrm>
    </dsp:sp>
    <dsp:sp modelId="{E1ED5273-6D7D-4E68-BC91-481D0D31B8B2}">
      <dsp:nvSpPr>
        <dsp:cNvPr id="0" name=""/>
        <dsp:cNvSpPr/>
      </dsp:nvSpPr>
      <dsp:spPr>
        <a:xfrm>
          <a:off x="3807369" y="387341"/>
          <a:ext cx="1111765" cy="1014412"/>
        </a:xfrm>
        <a:prstGeom prst="hexagon">
          <a:avLst/>
        </a:prstGeom>
        <a:solidFill>
          <a:srgbClr val="F9A1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management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800" b="1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4550" y="549007"/>
        <a:ext cx="757403" cy="691080"/>
      </dsp:txXfrm>
    </dsp:sp>
    <dsp:sp modelId="{4C2DE700-E050-4F32-BA84-CF00ECA07B27}">
      <dsp:nvSpPr>
        <dsp:cNvPr id="0" name=""/>
        <dsp:cNvSpPr/>
      </dsp:nvSpPr>
      <dsp:spPr>
        <a:xfrm>
          <a:off x="4224961" y="1366748"/>
          <a:ext cx="1014412" cy="1014412"/>
        </a:xfrm>
        <a:prstGeom prst="hexag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Performance management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4030" y="1535817"/>
        <a:ext cx="676274" cy="676274"/>
      </dsp:txXfrm>
    </dsp:sp>
    <dsp:sp modelId="{D931D1C0-2042-4B05-9585-83F44BBCDBA8}">
      <dsp:nvSpPr>
        <dsp:cNvPr id="0" name=""/>
        <dsp:cNvSpPr/>
      </dsp:nvSpPr>
      <dsp:spPr>
        <a:xfrm>
          <a:off x="3847019" y="2319065"/>
          <a:ext cx="1014412" cy="1014412"/>
        </a:xfrm>
        <a:prstGeom prst="hexagon">
          <a:avLst/>
        </a:prstGeom>
        <a:solidFill>
          <a:srgbClr val="F9A1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Procurement and contract management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6088" y="2488134"/>
        <a:ext cx="676274" cy="676274"/>
      </dsp:txXfrm>
    </dsp:sp>
    <dsp:sp modelId="{FAC4EFBA-3E3E-43D7-84A4-3C9A7DCAADE5}">
      <dsp:nvSpPr>
        <dsp:cNvPr id="0" name=""/>
        <dsp:cNvSpPr/>
      </dsp:nvSpPr>
      <dsp:spPr>
        <a:xfrm>
          <a:off x="2921793" y="2642825"/>
          <a:ext cx="1014412" cy="1014412"/>
        </a:xfrm>
        <a:prstGeom prst="hexagon">
          <a:avLst/>
        </a:prstGeom>
        <a:solidFill>
          <a:srgbClr val="F9A1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Compliance</a:t>
          </a:r>
          <a:r>
            <a:rPr lang="en-ZA" sz="800" kern="1200" dirty="0" smtClean="0">
              <a:solidFill>
                <a:schemeClr val="tx1"/>
              </a:solidFill>
            </a:rPr>
            <a:t> </a:t>
          </a:r>
          <a:r>
            <a:rPr lang="en-ZA" sz="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800" b="1" kern="1200" dirty="0"/>
        </a:p>
      </dsp:txBody>
      <dsp:txXfrm>
        <a:off x="3090862" y="2811894"/>
        <a:ext cx="676274" cy="676274"/>
      </dsp:txXfrm>
    </dsp:sp>
    <dsp:sp modelId="{821D502A-8A20-46F7-A297-C024107D4DB5}">
      <dsp:nvSpPr>
        <dsp:cNvPr id="0" name=""/>
        <dsp:cNvSpPr/>
      </dsp:nvSpPr>
      <dsp:spPr>
        <a:xfrm>
          <a:off x="1987541" y="2255845"/>
          <a:ext cx="1014412" cy="1014412"/>
        </a:xfrm>
        <a:prstGeom prst="hexagon">
          <a:avLst/>
        </a:prstGeom>
        <a:solidFill>
          <a:srgbClr val="F9A1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HR management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6610" y="2424914"/>
        <a:ext cx="676274" cy="676274"/>
      </dsp:txXfrm>
    </dsp:sp>
    <dsp:sp modelId="{6EF46C30-7051-4BD5-83CC-18D9574991CD}">
      <dsp:nvSpPr>
        <dsp:cNvPr id="0" name=""/>
        <dsp:cNvSpPr/>
      </dsp:nvSpPr>
      <dsp:spPr>
        <a:xfrm>
          <a:off x="1600562" y="1321593"/>
          <a:ext cx="1014412" cy="1014412"/>
        </a:xfrm>
        <a:prstGeom prst="hexagon">
          <a:avLst/>
        </a:prstGeom>
        <a:solidFill>
          <a:srgbClr val="F9A1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 management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9631" y="1490662"/>
        <a:ext cx="676274" cy="676274"/>
      </dsp:txXfrm>
    </dsp:sp>
    <dsp:sp modelId="{59FE528A-BB06-42D8-89B5-8133DCBCF2D6}">
      <dsp:nvSpPr>
        <dsp:cNvPr id="0" name=""/>
        <dsp:cNvSpPr/>
      </dsp:nvSpPr>
      <dsp:spPr>
        <a:xfrm>
          <a:off x="1987541" y="387341"/>
          <a:ext cx="1014412" cy="1014412"/>
        </a:xfrm>
        <a:prstGeom prst="hexagon">
          <a:avLst/>
        </a:prstGeom>
        <a:solidFill>
          <a:srgbClr val="F9A1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health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6610" y="556410"/>
        <a:ext cx="676274" cy="676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0.79287</cdr:x>
      <cdr:y>0.78276</cdr:y>
    </cdr:from>
    <cdr:to>
      <cdr:x>0.93096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0438" y="3352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0.74931</cdr:x>
      <cdr:y>0.79656</cdr:y>
    </cdr:from>
    <cdr:to>
      <cdr:x>0.8989</cdr:x>
      <cdr:y>0.94139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4961974" y="3352800"/>
          <a:ext cx="99059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defRPr sz="1400" b="0" i="0" u="none" strike="noStrike" kern="1200" baseline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ZA" sz="1000" b="1" kern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rPr>
            <a:t>17%</a:t>
          </a:r>
          <a:endParaRPr lang="en-ZA" sz="1000" b="1" kern="1200" dirty="0">
            <a:solidFill>
              <a:prstClr val="white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rtl="0">
            <a:defRPr sz="1400" b="0" i="0" u="none" strike="noStrike" kern="1200" baseline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ZA" sz="1000" b="1" kern="12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rPr>
            <a:t>(SABC)</a:t>
          </a:r>
          <a:endParaRPr lang="en-ZA" sz="1000" b="1" kern="1200" dirty="0">
            <a:solidFill>
              <a:prstClr val="white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3180-0F86-4B65-8823-FA10379C74C6}" type="datetimeFigureOut">
              <a:rPr lang="en-ZA" smtClean="0"/>
              <a:t>2018/04/16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4695D-4546-47E8-B245-AE4FE9480DD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541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59D48-9C85-4357-888E-599C651D56CD}" type="datetimeFigureOut">
              <a:rPr lang="en-ZA" smtClean="0"/>
              <a:t>2018/04/16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98B31-3A7F-4E7A-A387-FF77159F946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462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094D-B046-2E43-82B1-89AEB85484A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33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8B31-3A7F-4E7A-A387-FF77159F946E}" type="slidenum">
              <a:rPr lang="en-ZA" smtClean="0"/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967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8B31-3A7F-4E7A-A387-FF77159F946E}" type="slidenum">
              <a:rPr lang="en-ZA" smtClean="0"/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1139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8B31-3A7F-4E7A-A387-FF77159F946E}" type="slidenum">
              <a:rPr lang="en-ZA" smtClean="0"/>
              <a:t>31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37080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094D-B046-2E43-82B1-89AEB85484A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85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094D-B046-2E43-82B1-89AEB85484A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45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8B31-3A7F-4E7A-A387-FF77159F946E}" type="slidenum">
              <a:rPr lang="en-ZA" smtClean="0"/>
              <a:t>34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817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SABC – 2016/17 – Going Concern/ PPE/ Irregular/ Trade and other payables/</a:t>
            </a:r>
            <a:r>
              <a:rPr lang="en-ZA" baseline="0" dirty="0" smtClean="0"/>
              <a:t> Deferred Government Grants/ Accumulation of immaterial uncorrected misstatements</a:t>
            </a:r>
          </a:p>
          <a:p>
            <a:r>
              <a:rPr lang="en-ZA" baseline="0" dirty="0" smtClean="0"/>
              <a:t>SABC – 2015/16 – Irregular, Fruitless and Wasteful </a:t>
            </a:r>
          </a:p>
          <a:p>
            <a:r>
              <a:rPr lang="en-ZA" baseline="0" dirty="0" smtClean="0"/>
              <a:t>SABC – 2014/15 – License fee revenue and related receivable, Deferred Tax, Tax Payable and Income Tax/ Irregular, Fruitless and Wasteful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8593-C716-4DCD-A7C8-8E2B0CD2CE08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547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8593-C716-4DCD-A7C8-8E2B0CD2CE08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443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8B31-3A7F-4E7A-A387-FF77159F946E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113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8B31-3A7F-4E7A-A387-FF77159F946E}" type="slidenum">
              <a:rPr lang="en-ZA" smtClean="0"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6233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8B31-3A7F-4E7A-A387-FF77159F946E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120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8B31-3A7F-4E7A-A387-FF77159F946E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492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8B31-3A7F-4E7A-A387-FF77159F946E}" type="slidenum">
              <a:rPr lang="en-ZA" smtClean="0"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2240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8B31-3A7F-4E7A-A387-FF77159F946E}" type="slidenum">
              <a:rPr lang="en-ZA" smtClean="0"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499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3A56-0E45-45FD-B7C3-3B7BAA1ED639}" type="datetimeFigureOut">
              <a:rPr lang="en-ZA" smtClean="0"/>
              <a:t>2018/04/16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EF3-B64A-4727-9AD9-B9DFF33B772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709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3A56-0E45-45FD-B7C3-3B7BAA1ED639}" type="datetimeFigureOut">
              <a:rPr lang="en-ZA" smtClean="0"/>
              <a:t>2018/04/16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EF3-B64A-4727-9AD9-B9DFF33B772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938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3A56-0E45-45FD-B7C3-3B7BAA1ED639}" type="datetimeFigureOut">
              <a:rPr lang="en-ZA" smtClean="0"/>
              <a:t>2018/04/16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EF3-B64A-4727-9AD9-B9DFF33B772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33787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3A56-0E45-45FD-B7C3-3B7BAA1ED639}" type="datetimeFigureOut">
              <a:rPr lang="en-ZA" smtClean="0"/>
              <a:t>2018/04/16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EF3-B64A-4727-9AD9-B9DFF33B772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3196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3A56-0E45-45FD-B7C3-3B7BAA1ED639}" type="datetimeFigureOut">
              <a:rPr lang="en-ZA" smtClean="0"/>
              <a:t>2018/04/16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EF3-B64A-4727-9AD9-B9DFF33B772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366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3A56-0E45-45FD-B7C3-3B7BAA1ED639}" type="datetimeFigureOut">
              <a:rPr lang="en-ZA" smtClean="0"/>
              <a:t>2018/04/16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EF3-B64A-4727-9AD9-B9DFF33B772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0266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3A56-0E45-45FD-B7C3-3B7BAA1ED639}" type="datetimeFigureOut">
              <a:rPr lang="en-ZA" smtClean="0"/>
              <a:t>2018/04/16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EF3-B64A-4727-9AD9-B9DFF33B772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5387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3A56-0E45-45FD-B7C3-3B7BAA1ED639}" type="datetimeFigureOut">
              <a:rPr lang="en-ZA" smtClean="0"/>
              <a:t>2018/04/16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EF3-B64A-4727-9AD9-B9DFF33B772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4438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3A56-0E45-45FD-B7C3-3B7BAA1ED639}" type="datetimeFigureOut">
              <a:rPr lang="en-ZA" smtClean="0"/>
              <a:t>2018/04/16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EF3-B64A-4727-9AD9-B9DFF33B772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431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3A56-0E45-45FD-B7C3-3B7BAA1ED639}" type="datetimeFigureOut">
              <a:rPr lang="en-ZA" smtClean="0"/>
              <a:t>2018/04/16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EF3-B64A-4727-9AD9-B9DFF33B772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3294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00A9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868418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39508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00A9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546561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24724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200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>
                <a:solidFill>
                  <a:srgbClr val="00AC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543800" cy="51355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3B7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3B7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rgbClr val="003B79"/>
                </a:solidFill>
              </a:defRPr>
            </a:lvl3pPr>
            <a:lvl4pPr>
              <a:defRPr>
                <a:solidFill>
                  <a:srgbClr val="003B79"/>
                </a:solidFill>
              </a:defRPr>
            </a:lvl4pPr>
            <a:lvl5pPr>
              <a:defRPr>
                <a:solidFill>
                  <a:srgbClr val="003B7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00800"/>
            <a:ext cx="6858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00" dirty="0">
              <a:solidFill>
                <a:srgbClr val="003B7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fld id="{FDF0BD9E-3506-47C6-8FA6-89E16FDD8501}" type="slidenum">
              <a:rPr lang="en-US" sz="1200">
                <a:solidFill>
                  <a:srgbClr val="003B79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200" dirty="0">
              <a:solidFill>
                <a:srgbClr val="003B7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56551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00A9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759487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26017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200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>
                <a:solidFill>
                  <a:srgbClr val="00AC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543800" cy="51355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3B7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3B7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rgbClr val="003B79"/>
                </a:solidFill>
              </a:defRPr>
            </a:lvl3pPr>
            <a:lvl4pPr>
              <a:defRPr>
                <a:solidFill>
                  <a:srgbClr val="003B79"/>
                </a:solidFill>
              </a:defRPr>
            </a:lvl4pPr>
            <a:lvl5pPr>
              <a:defRPr>
                <a:solidFill>
                  <a:srgbClr val="003B7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00800"/>
            <a:ext cx="6858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00" dirty="0">
              <a:solidFill>
                <a:srgbClr val="003B7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fld id="{FDF0BD9E-3506-47C6-8FA6-89E16FDD8501}" type="slidenum">
              <a:rPr lang="en-US" sz="1200">
                <a:solidFill>
                  <a:srgbClr val="003B79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200" dirty="0">
              <a:solidFill>
                <a:srgbClr val="003B7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61608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00A9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130997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0435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4800600"/>
            <a:ext cx="7086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64AD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200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>
                <a:solidFill>
                  <a:srgbClr val="00AC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543800" cy="51355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3B7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3B7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rgbClr val="003B79"/>
                </a:solidFill>
              </a:defRPr>
            </a:lvl3pPr>
            <a:lvl4pPr>
              <a:defRPr>
                <a:solidFill>
                  <a:srgbClr val="003B79"/>
                </a:solidFill>
              </a:defRPr>
            </a:lvl4pPr>
            <a:lvl5pPr>
              <a:defRPr>
                <a:solidFill>
                  <a:srgbClr val="003B7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00800"/>
            <a:ext cx="6858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00" dirty="0">
              <a:solidFill>
                <a:srgbClr val="003B7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fld id="{FDF0BD9E-3506-47C6-8FA6-89E16FDD8501}" type="slidenum">
              <a:rPr lang="en-US" sz="1200">
                <a:solidFill>
                  <a:srgbClr val="003B79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200" dirty="0">
              <a:solidFill>
                <a:srgbClr val="003B7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79893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00A9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188842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62874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200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>
                <a:solidFill>
                  <a:srgbClr val="00AC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543800" cy="51355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3B7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3B7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rgbClr val="003B79"/>
                </a:solidFill>
              </a:defRPr>
            </a:lvl3pPr>
            <a:lvl4pPr>
              <a:defRPr>
                <a:solidFill>
                  <a:srgbClr val="003B79"/>
                </a:solidFill>
              </a:defRPr>
            </a:lvl4pPr>
            <a:lvl5pPr>
              <a:defRPr>
                <a:solidFill>
                  <a:srgbClr val="003B7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00800"/>
            <a:ext cx="6858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00" dirty="0">
              <a:solidFill>
                <a:srgbClr val="003B7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fld id="{FDF0BD9E-3506-47C6-8FA6-89E16FDD8501}" type="slidenum">
              <a:rPr lang="en-US" sz="1200">
                <a:solidFill>
                  <a:srgbClr val="003B79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200" dirty="0">
              <a:solidFill>
                <a:srgbClr val="003B7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29297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00A9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596959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08460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200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>
                <a:solidFill>
                  <a:srgbClr val="00AC8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543800" cy="51355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3B7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3B7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rgbClr val="003B79"/>
                </a:solidFill>
              </a:defRPr>
            </a:lvl3pPr>
            <a:lvl4pPr>
              <a:defRPr>
                <a:solidFill>
                  <a:srgbClr val="003B79"/>
                </a:solidFill>
              </a:defRPr>
            </a:lvl4pPr>
            <a:lvl5pPr>
              <a:defRPr>
                <a:solidFill>
                  <a:srgbClr val="003B7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00800"/>
            <a:ext cx="6858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00" dirty="0">
              <a:solidFill>
                <a:srgbClr val="003B7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fld id="{FDF0BD9E-3506-47C6-8FA6-89E16FDD8501}" type="slidenum">
              <a:rPr lang="en-US" sz="1200">
                <a:solidFill>
                  <a:srgbClr val="003B79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200" dirty="0">
              <a:solidFill>
                <a:srgbClr val="003B7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68775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00A9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285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17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29CBAE0-C9DC-48E5-BC21-54F13D4EB4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solidFill>
                  <a:srgbClr val="64ADC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29CBAE0-C9DC-48E5-BC21-54F13D4EB4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00A9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762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2999"/>
          </a:xfrm>
          <a:prstGeom prst="rect">
            <a:avLst/>
          </a:prstGeom>
        </p:spPr>
        <p:txBody>
          <a:bodyPr lIns="80147" tIns="40074" rIns="80147" bIns="4007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lIns="80147" tIns="40074" rIns="80147" bIns="4007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BF7728E7-6E26-40D4-A17C-14CFCABBBE11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6434ABD1-81A3-44C0-ADD6-DB07EAD19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3A56-0E45-45FD-B7C3-3B7BAA1ED639}" type="datetimeFigureOut">
              <a:rPr lang="en-ZA" smtClean="0"/>
              <a:t>2018/04/16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AEF3-B64A-4727-9AD9-B9DFF33B772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921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239" y="0"/>
            <a:ext cx="914152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t1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9" y="0"/>
            <a:ext cx="9141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8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2p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39" y="0"/>
            <a:ext cx="9141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2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1p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39" y="0"/>
            <a:ext cx="914152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t1p3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239" y="0"/>
            <a:ext cx="914152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71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3A56-0E45-45FD-B7C3-3B7BAA1ED639}" type="datetimeFigureOut">
              <a:rPr lang="en-ZA" smtClean="0"/>
              <a:t>2018/04/16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EAEF3-B64A-4727-9AD9-B9DFF33B772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8614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t1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9" y="0"/>
            <a:ext cx="9141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9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t1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9" y="0"/>
            <a:ext cx="9141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4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t1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9" y="0"/>
            <a:ext cx="9141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t1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9" y="0"/>
            <a:ext cx="9141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1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t1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9" y="0"/>
            <a:ext cx="9141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6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800600"/>
            <a:ext cx="7556500" cy="10668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Briefing to the</a:t>
            </a:r>
            <a:r>
              <a:rPr lang="en-US" sz="18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Portfolio Committee on the Communications Portfolio</a:t>
            </a:r>
            <a:br>
              <a:rPr lang="en-US" sz="1800" dirty="0" smtClean="0">
                <a:latin typeface="Arial Narrow" pitchFamily="34" charset="0"/>
                <a:cs typeface="Arial" pitchFamily="34" charset="0"/>
              </a:rPr>
            </a:b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Review of the 2018-19 draft APPs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4237038"/>
            <a:ext cx="2971800" cy="33496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A7612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1" dirty="0" smtClean="0">
                <a:solidFill>
                  <a:srgbClr val="A2C88D"/>
                </a:solidFill>
                <a:latin typeface="Arial Narrow" pitchFamily="34" charset="0"/>
                <a:ea typeface="+mj-ea"/>
                <a:cs typeface="+mj-cs"/>
              </a:rPr>
              <a:t>17 April </a:t>
            </a:r>
            <a:r>
              <a:rPr kumimoji="0" lang="en-US" sz="1800" b="0" i="1" u="none" strike="noStrike" kern="1200" cap="none" spc="0" normalizeH="0" noProof="0" dirty="0" smtClean="0">
                <a:ln>
                  <a:noFill/>
                </a:ln>
                <a:solidFill>
                  <a:srgbClr val="A2C88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2018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A2C88D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2896788"/>
              </p:ext>
            </p:extLst>
          </p:nvPr>
        </p:nvGraphicFramePr>
        <p:xfrm>
          <a:off x="533400" y="1368044"/>
          <a:ext cx="8001000" cy="434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 smtClean="0">
                <a:solidFill>
                  <a:srgbClr val="00A9A4"/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Scope of the </a:t>
            </a:r>
            <a:r>
              <a:rPr lang="en-ZA" sz="2100" b="1" dirty="0">
                <a:solidFill>
                  <a:srgbClr val="00A9A4"/>
                </a:solidFill>
                <a:latin typeface="Arial Narrow" pitchFamily="34" charset="0"/>
                <a:cs typeface="Arial" panose="020B0604020202020204" pitchFamily="34" charset="0"/>
              </a:rPr>
              <a:t>2018/19 </a:t>
            </a:r>
            <a:r>
              <a:rPr lang="en-ZA" sz="2100" b="1" dirty="0" smtClean="0">
                <a:solidFill>
                  <a:srgbClr val="00A9A4"/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APPs review (cont.)</a:t>
            </a:r>
            <a:endParaRPr lang="en-ZA" sz="2100" b="1" dirty="0">
              <a:solidFill>
                <a:srgbClr val="00A9A4"/>
              </a:solidFill>
              <a:latin typeface="Arial Narrow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130217"/>
              </p:ext>
            </p:extLst>
          </p:nvPr>
        </p:nvGraphicFramePr>
        <p:xfrm>
          <a:off x="228600" y="1143000"/>
          <a:ext cx="85344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14486486"/>
              </p:ext>
            </p:extLst>
          </p:nvPr>
        </p:nvGraphicFramePr>
        <p:xfrm>
          <a:off x="228600" y="1219200"/>
          <a:ext cx="8382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03486" y="3581400"/>
            <a:ext cx="1600200" cy="2667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ZA" sz="1200" b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Well-defined </a:t>
            </a:r>
            <a:r>
              <a:rPr lang="en-ZA" sz="1200" b="1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= </a:t>
            </a:r>
            <a:r>
              <a:rPr lang="en-ZA" sz="12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clear</a:t>
            </a:r>
            <a:r>
              <a:rPr lang="en-ZA" sz="120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, unambiguous definition so that data will be collected consistently and will be easy to understand and use</a:t>
            </a:r>
            <a:r>
              <a:rPr lang="en-ZA" sz="1200" dirty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</a:p>
          <a:p>
            <a:endParaRPr lang="en-ZA" sz="1200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3567021"/>
            <a:ext cx="1600200" cy="26813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defRPr/>
            </a:pPr>
            <a:r>
              <a:rPr lang="en-ZA" sz="1200" b="1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Verifiable = </a:t>
            </a:r>
            <a:r>
              <a:rPr lang="en-ZA" sz="12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it </a:t>
            </a:r>
            <a:r>
              <a:rPr lang="en-ZA" sz="120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must be possible to validate the processes and systems.</a:t>
            </a:r>
          </a:p>
          <a:p>
            <a:pPr marL="0" lvl="1" algn="ctr">
              <a:defRPr/>
            </a:pPr>
            <a:endParaRPr lang="en-US" sz="1200" b="1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2400" y="3581400"/>
            <a:ext cx="1981200" cy="2667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Specific</a:t>
            </a:r>
            <a:r>
              <a:rPr lang="en-US" sz="120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=  </a:t>
            </a:r>
            <a:r>
              <a:rPr lang="en-US" sz="120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the nature and the required level of performance can be clearly identified  </a:t>
            </a:r>
            <a:endParaRPr lang="en-US" sz="1200" dirty="0" smtClean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0" lvl="1" algn="ctr"/>
            <a:endParaRPr lang="en-US" sz="1200" dirty="0" smtClean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0" lvl="1"/>
            <a:r>
              <a:rPr lang="en-ZA" sz="1200" b="1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Measurable</a:t>
            </a:r>
            <a:r>
              <a:rPr lang="en-ZA" sz="12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 = the </a:t>
            </a:r>
            <a:r>
              <a:rPr lang="en-ZA" sz="120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required performance can be </a:t>
            </a:r>
            <a:r>
              <a:rPr lang="en-ZA" sz="12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measured</a:t>
            </a:r>
          </a:p>
          <a:p>
            <a:pPr marL="0" lvl="1" algn="ctr"/>
            <a:endParaRPr lang="en-ZA" sz="1200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0" lvl="1"/>
            <a:r>
              <a:rPr lang="en-ZA" sz="1200" b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Time </a:t>
            </a:r>
            <a:r>
              <a:rPr lang="en-ZA" sz="1200" b="1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bound</a:t>
            </a:r>
            <a:r>
              <a:rPr lang="en-ZA" sz="1200" b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ZA" sz="12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=  </a:t>
            </a:r>
            <a:r>
              <a:rPr lang="en-ZA" sz="120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the time period or deadline for delivery is </a:t>
            </a:r>
            <a:r>
              <a:rPr lang="en-ZA" sz="12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specified</a:t>
            </a:r>
            <a:endParaRPr lang="en-ZA" sz="1200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0800" y="3581400"/>
            <a:ext cx="2253600" cy="2667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200" dirty="0">
                <a:latin typeface="Arial Narrow" pitchFamily="34" charset="0"/>
                <a:cs typeface="Arial" panose="020B0604020202020204" pitchFamily="34" charset="0"/>
              </a:rPr>
              <a:t>The performance measure/ indicator and target relates logically and directly to an aspect of the entity’s mandate and the realisation of its </a:t>
            </a:r>
            <a:r>
              <a:rPr lang="en-ZA" sz="1200" dirty="0" smtClean="0">
                <a:latin typeface="Arial Narrow" pitchFamily="34" charset="0"/>
                <a:cs typeface="Arial" panose="020B0604020202020204" pitchFamily="34" charset="0"/>
              </a:rPr>
              <a:t>strategic goals </a:t>
            </a:r>
            <a:r>
              <a:rPr lang="en-ZA" sz="1200" dirty="0">
                <a:latin typeface="Arial Narrow" pitchFamily="34" charset="0"/>
                <a:cs typeface="Arial" panose="020B0604020202020204" pitchFamily="34" charset="0"/>
              </a:rPr>
              <a:t>and objectives</a:t>
            </a:r>
            <a:r>
              <a:rPr lang="en-ZA" dirty="0">
                <a:latin typeface="Arial Narrow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90600" y="3352800"/>
            <a:ext cx="228600" cy="3048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Down Arrow 16"/>
          <p:cNvSpPr/>
          <p:nvPr/>
        </p:nvSpPr>
        <p:spPr>
          <a:xfrm>
            <a:off x="2743200" y="3352800"/>
            <a:ext cx="228600" cy="3048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Down Arrow 17"/>
          <p:cNvSpPr/>
          <p:nvPr/>
        </p:nvSpPr>
        <p:spPr>
          <a:xfrm>
            <a:off x="4800600" y="3352800"/>
            <a:ext cx="228600" cy="3048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Down Arrow 18"/>
          <p:cNvSpPr/>
          <p:nvPr/>
        </p:nvSpPr>
        <p:spPr>
          <a:xfrm>
            <a:off x="7315200" y="3352800"/>
            <a:ext cx="228600" cy="3048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>
            <a:off x="1371600" y="6858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b="1" dirty="0" smtClean="0">
                <a:solidFill>
                  <a:srgbClr val="00A9A4"/>
                </a:solidFill>
                <a:latin typeface="Arial Narrow" pitchFamily="34" charset="0"/>
                <a:cs typeface="Arial" panose="020B0604020202020204" pitchFamily="34" charset="0"/>
              </a:rPr>
              <a:t>Criteria used to assess the draft APP</a:t>
            </a:r>
            <a:endParaRPr lang="en-ZA" b="1" dirty="0">
              <a:solidFill>
                <a:srgbClr val="00A9A4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Scope of the 2018/19 APPs </a:t>
            </a:r>
            <a:r>
              <a:rPr lang="en-ZA" sz="2100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review (cont.)</a:t>
            </a:r>
            <a:endParaRPr lang="en-ZA" sz="2100" b="1" dirty="0">
              <a:solidFill>
                <a:srgbClr val="00A9A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 smtClean="0">
                <a:solidFill>
                  <a:srgbClr val="00A9A4"/>
                </a:solidFill>
                <a:latin typeface="Arial" pitchFamily="34" charset="0"/>
                <a:ea typeface="+mj-ea"/>
                <a:cs typeface="Arial" pitchFamily="34" charset="0"/>
              </a:rPr>
              <a:t>Overview of the 2018/19 APP review</a:t>
            </a:r>
            <a:endParaRPr lang="en-ZA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6858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b="1" dirty="0">
                <a:solidFill>
                  <a:srgbClr val="00A9A4"/>
                </a:solidFill>
                <a:latin typeface="Arial Narrow" pitchFamily="34" charset="0"/>
                <a:cs typeface="Arial" panose="020B0604020202020204" pitchFamily="34" charset="0"/>
              </a:rPr>
              <a:t>O</a:t>
            </a:r>
            <a:r>
              <a:rPr lang="en-ZA" b="1" dirty="0" smtClean="0">
                <a:solidFill>
                  <a:srgbClr val="00A9A4"/>
                </a:solidFill>
                <a:latin typeface="Arial Narrow" pitchFamily="34" charset="0"/>
                <a:cs typeface="Arial" panose="020B0604020202020204" pitchFamily="34" charset="0"/>
              </a:rPr>
              <a:t>verview of entities within the Communication portfolio where a review was performed on the 2018/19 APP’s</a:t>
            </a:r>
          </a:p>
          <a:p>
            <a:pPr algn="ctr">
              <a:spcBef>
                <a:spcPct val="0"/>
              </a:spcBef>
            </a:pPr>
            <a:endParaRPr lang="en-ZA" b="1" dirty="0">
              <a:solidFill>
                <a:srgbClr val="00A9A4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71690"/>
              </p:ext>
            </p:extLst>
          </p:nvPr>
        </p:nvGraphicFramePr>
        <p:xfrm>
          <a:off x="198607" y="1371600"/>
          <a:ext cx="8564392" cy="47243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326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0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2610">
                <a:tc>
                  <a:txBody>
                    <a:bodyPr/>
                    <a:lstStyle/>
                    <a:p>
                      <a:pPr lvl="1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dirty="0" smtClean="0">
                          <a:effectLst/>
                          <a:latin typeface="Arial Narrow" panose="020B0606020202030204" pitchFamily="34" charset="0"/>
                        </a:rPr>
                        <a:t>ENTITY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dirty="0" smtClean="0">
                          <a:effectLst/>
                          <a:latin typeface="Arial Narrow" panose="020B0606020202030204" pitchFamily="34" charset="0"/>
                        </a:rPr>
                        <a:t>APP </a:t>
                      </a: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</a:rPr>
                        <a:t>reviewed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ZA" sz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dirty="0" smtClean="0">
                          <a:effectLst/>
                          <a:latin typeface="Arial Narrow" panose="020B0606020202030204" pitchFamily="34" charset="0"/>
                        </a:rPr>
                        <a:t>Findings </a:t>
                      </a: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</a:rPr>
                        <a:t>noted on usefulness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200" dirty="0" smtClean="0">
                          <a:effectLst/>
                          <a:latin typeface="Arial Narrow" panose="020B0606020202030204" pitchFamily="34" charset="0"/>
                        </a:rPr>
                        <a:t>Management</a:t>
                      </a:r>
                      <a:r>
                        <a:rPr lang="en-ZA" sz="1200" baseline="0" dirty="0" smtClean="0">
                          <a:effectLst/>
                          <a:latin typeface="Arial Narrow" panose="020B0606020202030204" pitchFamily="34" charset="0"/>
                        </a:rPr>
                        <a:t> agreed to recommended changes</a:t>
                      </a:r>
                      <a:endParaRPr lang="en-ZA" sz="120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Department of Communications (</a:t>
                      </a:r>
                      <a:r>
                        <a:rPr lang="en-ZA" sz="1400" b="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DoC</a:t>
                      </a:r>
                      <a:r>
                        <a:rPr lang="en-ZA" sz="14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9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Government Communications Information Systems (GCIS)</a:t>
                      </a:r>
                      <a:endParaRPr lang="en-ZA" sz="14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9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Independent Communications Authority of South Africa (ICASA)            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9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South African Broadcasting Corporation (SABC)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Partially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9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 Development and Diversity Agency (MDDA)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2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Brand SA (BSA)</a:t>
                      </a:r>
                      <a:endParaRPr lang="en-ZA" sz="14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6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ZA" sz="14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Film and Publication Board (FPB)</a:t>
                      </a:r>
                      <a:endParaRPr lang="en-ZA" sz="1400" b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0" y="923192"/>
            <a:ext cx="9144000" cy="609777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b="1" dirty="0" smtClean="0">
              <a:solidFill>
                <a:srgbClr val="00A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b="1" dirty="0" smtClean="0">
                <a:solidFill>
                  <a:srgbClr val="00A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000" dirty="0">
              <a:solidFill>
                <a:srgbClr val="00A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b="1" dirty="0">
              <a:solidFill>
                <a:srgbClr val="00A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9701" y="685800"/>
            <a:ext cx="4800600" cy="5715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Objectives as per the ENE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1000" y="3219450"/>
            <a:ext cx="1440000" cy="9144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Administering the transfers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81200" y="3200400"/>
            <a:ext cx="1620000" cy="9144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Researches and develops broadcasting policies for communication cluster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40001" y="3200400"/>
            <a:ext cx="1620000" cy="9144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 standards, manages technology and engineering services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69000" y="3200400"/>
            <a:ext cx="1620000" cy="9144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 print Media, new Media and </a:t>
            </a:r>
            <a:r>
              <a:rPr lang="en-Z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br>
              <a:rPr lang="en-Z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en-ZA" sz="1100" dirty="0" smtClean="0">
                <a:solidFill>
                  <a:schemeClr val="bg1"/>
                </a:solidFill>
              </a:rPr>
              <a:t> </a:t>
            </a:r>
            <a:endParaRPr lang="en-ZA" sz="11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72119" y="3222551"/>
            <a:ext cx="1620000" cy="9144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 and messaging policies 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914400" y="4476750"/>
            <a:ext cx="478534" cy="78105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457198" y="5410200"/>
            <a:ext cx="1440001" cy="77307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 : Industry </a:t>
            </a: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Capacity </a:t>
            </a:r>
            <a:r>
              <a:rPr lang="en-Z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ZA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75590" y="5562600"/>
            <a:ext cx="4520610" cy="4572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Communication </a:t>
            </a: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policy, Research and </a:t>
            </a:r>
            <a:r>
              <a:rPr lang="en-Z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ZA" sz="1100" dirty="0">
              <a:solidFill>
                <a:schemeClr val="bg1"/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5400000">
            <a:off x="4331245" y="-1207045"/>
            <a:ext cx="557710" cy="8610600"/>
          </a:xfrm>
          <a:prstGeom prst="leftBrace">
            <a:avLst/>
          </a:prstGeom>
          <a:ln>
            <a:solidFill>
              <a:srgbClr val="00A9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b="1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5097146" y="822145"/>
            <a:ext cx="557710" cy="6942000"/>
          </a:xfrm>
          <a:prstGeom prst="leftBrace">
            <a:avLst/>
          </a:prstGeom>
          <a:ln>
            <a:solidFill>
              <a:srgbClr val="00A9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Down Arrow 23"/>
          <p:cNvSpPr/>
          <p:nvPr/>
        </p:nvSpPr>
        <p:spPr>
          <a:xfrm>
            <a:off x="5160266" y="4648200"/>
            <a:ext cx="478534" cy="78105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25" name="Diagram 24"/>
          <p:cNvGraphicFramePr/>
          <p:nvPr>
            <p:extLst/>
          </p:nvPr>
        </p:nvGraphicFramePr>
        <p:xfrm>
          <a:off x="3136844" y="1447800"/>
          <a:ext cx="2975627" cy="1499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Strategic alignment of portfolio – </a:t>
            </a:r>
            <a:r>
              <a:rPr lang="en-ZA" sz="2100" b="1" dirty="0" err="1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DoC</a:t>
            </a: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 (APP)</a:t>
            </a:r>
            <a:endParaRPr lang="en-ZA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85800"/>
          <a:ext cx="8763000" cy="541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275">
                <a:tc gridSpan="3"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Programme 2:</a:t>
                      </a:r>
                      <a:r>
                        <a:rPr lang="en-ZA" baseline="0" dirty="0" smtClean="0"/>
                        <a:t> Communications Policy, Research and Development</a:t>
                      </a:r>
                      <a:endParaRPr lang="en-Z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17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Objective per ENE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Objective in included APP 2018-19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Comment/Observation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913">
                <a:tc>
                  <a:txBody>
                    <a:bodyPr/>
                    <a:lstStyle/>
                    <a:p>
                      <a:r>
                        <a:rPr lang="en-ZA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 universal access to broadcasting services by conducting research on</a:t>
                      </a:r>
                      <a:r>
                        <a:rPr lang="en-ZA" sz="12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number of South African households with access to television and radio services by 31 March 2019.</a:t>
                      </a:r>
                      <a:endParaRPr lang="en-ZA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universal access to broadcasting services and information by all citizens in 2019</a:t>
                      </a:r>
                      <a:endParaRPr lang="en-ZA" sz="1200" b="0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b="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Audio-Visual and Digital Content Bill for South Africa developed.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b="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South African Audio-Visual Digital Content Industry strategy implemented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b="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MDDA  amendment Act Implemented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15">
                <a:tc>
                  <a:txBody>
                    <a:bodyPr/>
                    <a:lstStyle/>
                    <a:p>
                      <a:r>
                        <a:rPr lang="en-ZA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Broaden access to information to all citizens by conducting research</a:t>
                      </a:r>
                      <a:r>
                        <a:rPr lang="en-ZA" sz="12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the number of South African households with access to information in order to develop appropriate media policies by 31 March 2019.</a:t>
                      </a:r>
                      <a:endParaRPr lang="en-ZA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00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864">
                <a:tc>
                  <a:txBody>
                    <a:bodyPr/>
                    <a:lstStyle/>
                    <a:p>
                      <a:r>
                        <a:rPr lang="en-ZA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the equitable allocation of broadcasting</a:t>
                      </a:r>
                      <a:r>
                        <a:rPr lang="en-ZA" sz="12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spectrum to public, private and community stakeholder by conducting research on broadcaster requirements and developing the appropriate casting spectrum policy by 31 March 2019.</a:t>
                      </a:r>
                      <a:endParaRPr lang="en-ZA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715">
                <a:tc>
                  <a:txBody>
                    <a:bodyPr/>
                    <a:lstStyle/>
                    <a:p>
                      <a:r>
                        <a:rPr lang="en-ZA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socioeconomic development and</a:t>
                      </a:r>
                      <a:r>
                        <a:rPr lang="en-ZA" sz="12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investment by 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2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conducting research in order to assess South African and international stakeholder views on the reputation of South Africa by 31 march 2019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2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appropriate branding policies by March 2019. </a:t>
                      </a:r>
                      <a:endParaRPr lang="en-ZA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 the growth and development of the creative industries sector by 2019</a:t>
                      </a:r>
                      <a:endParaRPr lang="en-ZA" sz="1200" b="0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Draft Media Transformation and Diversity Charter developed.</a:t>
                      </a:r>
                      <a:endParaRPr lang="en-ZA" sz="1200" b="0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Key Objectives per ENE </a:t>
            </a:r>
            <a:r>
              <a:rPr lang="en-ZA" sz="2100" b="1" dirty="0" err="1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 Targets per APP - DOC</a:t>
            </a:r>
            <a:endParaRPr lang="en-ZA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85800"/>
          <a:ext cx="8763000" cy="5414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875">
                <a:tc gridSpan="3"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Programme 3:</a:t>
                      </a:r>
                      <a:r>
                        <a:rPr lang="en-ZA" baseline="0" dirty="0" smtClean="0"/>
                        <a:t> Industry and Capacity Development</a:t>
                      </a:r>
                      <a:endParaRPr lang="en-Z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573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Objective per ENE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Objective in included APP 2018-19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Comment/Observation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845">
                <a:tc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Build a competitive communications industry through the implementation of targeted interventions to</a:t>
                      </a:r>
                    </a:p>
                    <a:p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 the growth and development of the creative industries by 31 March 2019.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 the growth and development of the creative industries sector by 2019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Four multilateral structures engaged (WIPO, ITEC, ITU, SADC, ATU)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digital broadcasting migration 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 digital broadcasting migration by 2019 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ZA" sz="1200" b="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integrated digital migration communication and marketing strategy for subsidised and unsubsidised markets implemented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200" b="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reports showing consumer access to digital devices, installations and aftercare compiled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532">
                <a:tc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Conduct industry research and analysis to ensure evidence –based policy making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Strengthen support, guidance and interrelations with stakeholders by 2019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Two position papers tabled at multilateral engagements</a:t>
                      </a:r>
                    </a:p>
                    <a:p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(WPO and WRC-19)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0491">
                <a:tc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 and Implement structured programmes of intergovernmental and stakeholder engagement 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Market the country locally and  internationally to provide enabling environment for  investment by 2019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- 7 bilateral engagements coordinated ( (China, Russia, India, Lesotho, Botswana Rwanda, UK) 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Key Objectives per ENE </a:t>
            </a:r>
            <a:r>
              <a:rPr lang="en-ZA" sz="2100" b="1" dirty="0" err="1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 Targets per APP - DOC</a:t>
            </a:r>
            <a:endParaRPr lang="en-ZA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85800"/>
          <a:ext cx="8763000" cy="3036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329">
                <a:tc gridSpan="3"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Programme 4:</a:t>
                      </a:r>
                      <a:r>
                        <a:rPr lang="en-ZA" baseline="0" dirty="0" smtClean="0"/>
                        <a:t> Entity Oversight</a:t>
                      </a:r>
                      <a:endParaRPr lang="en-Z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271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Objective per ENE</a:t>
                      </a:r>
                      <a:endParaRPr lang="en-ZA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Objective in included APP 2018-19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Comment/Observation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671">
                <a:tc>
                  <a:txBody>
                    <a:bodyPr/>
                    <a:lstStyle/>
                    <a:p>
                      <a:r>
                        <a:rPr lang="en-ZA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Strategic alignment with departmental priorities by monitoring state-owned</a:t>
                      </a:r>
                      <a:r>
                        <a:rPr lang="en-ZA" sz="12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entities‘ implementation of communications and branding  policies </a:t>
                      </a:r>
                      <a:endParaRPr lang="en-ZA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capacity of the entities to deliver by 2019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Two </a:t>
                      </a:r>
                      <a:r>
                        <a:rPr lang="en-ZA" sz="12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(2) shareholder Compacts (SABC &amp; BSA), and three ( 3) accountability agreements (ICASA, FPB &amp; MDDA) signed 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r>
                        <a:rPr lang="en-ZA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Strategic alignment with departmental priorities by</a:t>
                      </a:r>
                      <a:r>
                        <a:rPr lang="en-ZA" sz="12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issuing policy directives to the regulatory institutions 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ZA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- 20 SOC Quarterly Performance Review (QPR) sessions coordinated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 the</a:t>
                      </a:r>
                      <a:r>
                        <a:rPr lang="en-ZA" sz="1200" b="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viability and sustainability of state-owned entities by providing funding on an ongoing basis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 viability and sustainability of SOCs by 2019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Eight reports on the governance and financial viability of entities compiled. 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Key Objectives per ENE </a:t>
            </a:r>
            <a:r>
              <a:rPr lang="en-ZA" sz="2100" b="1" dirty="0" err="1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 Targets per APP - DOC</a:t>
            </a:r>
            <a:endParaRPr lang="en-ZA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-228600" y="685800"/>
            <a:ext cx="9372600" cy="6705599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100" b="1" dirty="0" smtClean="0">
              <a:solidFill>
                <a:srgbClr val="00A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100" b="1" dirty="0" smtClean="0">
                <a:solidFill>
                  <a:srgbClr val="00A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100" dirty="0">
              <a:solidFill>
                <a:srgbClr val="00A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100" b="1" dirty="0">
              <a:solidFill>
                <a:srgbClr val="00A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9699" y="762000"/>
            <a:ext cx="6324600" cy="614689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Objectives as per the ENE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1955" y="3980202"/>
            <a:ext cx="11924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Professional Services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56484" y="3971500"/>
            <a:ext cx="2335486" cy="896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and Influence adherence to standards for an effective government communication system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74695" y="3962400"/>
            <a:ext cx="185221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Drives Coherent government messaging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89536" y="3971499"/>
            <a:ext cx="2640454" cy="896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Proactively communicates with public about government policies, plans programmes and achievements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5673" y="5334000"/>
            <a:ext cx="1414527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Content Processing and Dissemination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43131" y="5486400"/>
            <a:ext cx="5129269" cy="495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Intergovernmental Coordination and Stakeholder 	  Management </a:t>
            </a:r>
          </a:p>
        </p:txBody>
      </p:sp>
      <p:sp>
        <p:nvSpPr>
          <p:cNvPr id="22" name="Left Brace 21"/>
          <p:cNvSpPr/>
          <p:nvPr/>
        </p:nvSpPr>
        <p:spPr>
          <a:xfrm rot="5400000">
            <a:off x="4216945" y="-559344"/>
            <a:ext cx="557710" cy="8686800"/>
          </a:xfrm>
          <a:prstGeom prst="leftBrace">
            <a:avLst/>
          </a:prstGeom>
          <a:ln>
            <a:solidFill>
              <a:srgbClr val="00A9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Left Brace 22"/>
          <p:cNvSpPr/>
          <p:nvPr/>
        </p:nvSpPr>
        <p:spPr>
          <a:xfrm rot="16200000">
            <a:off x="4912703" y="1488098"/>
            <a:ext cx="557710" cy="7182716"/>
          </a:xfrm>
          <a:prstGeom prst="leftBrace">
            <a:avLst/>
          </a:prstGeom>
          <a:ln>
            <a:solidFill>
              <a:srgbClr val="00A9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Down Arrow 23"/>
          <p:cNvSpPr/>
          <p:nvPr/>
        </p:nvSpPr>
        <p:spPr>
          <a:xfrm>
            <a:off x="582168" y="5029200"/>
            <a:ext cx="484632" cy="189109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26" name="Diagram 25"/>
          <p:cNvGraphicFramePr/>
          <p:nvPr>
            <p:extLst/>
          </p:nvPr>
        </p:nvGraphicFramePr>
        <p:xfrm>
          <a:off x="3072829" y="1524000"/>
          <a:ext cx="2464342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Rectangle 26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Strategic alignment of portfolio – </a:t>
            </a:r>
            <a:r>
              <a:rPr lang="en-ZA" sz="2100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GCIS </a:t>
            </a: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(APP)</a:t>
            </a:r>
            <a:endParaRPr lang="en-ZA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85800"/>
          <a:ext cx="8763000" cy="5388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329">
                <a:tc gridSpan="3"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Programme 2:</a:t>
                      </a:r>
                      <a:r>
                        <a:rPr lang="en-ZA" baseline="0" dirty="0" smtClean="0"/>
                        <a:t> Content Processing and Dissemination </a:t>
                      </a:r>
                      <a:endParaRPr lang="en-Z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271">
                <a:tc>
                  <a:txBody>
                    <a:bodyPr/>
                    <a:lstStyle/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 Objective per ENE</a:t>
                      </a:r>
                      <a:endParaRPr lang="en-ZA" sz="11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Objective included in APP 2018-19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Comment/Observation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71">
                <a:tc>
                  <a:txBody>
                    <a:bodyPr/>
                    <a:lstStyle/>
                    <a:p>
                      <a:r>
                        <a:rPr lang="en-ZA" sz="10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strategic</a:t>
                      </a:r>
                      <a:r>
                        <a:rPr lang="en-ZA" sz="105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leadership and support in government communication to ensure coherence, coordination, consistency, quality, impact and responsiveness. </a:t>
                      </a:r>
                      <a:endParaRPr lang="en-ZA" sz="105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05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 strategic leadership and support in government communication through public opinion research and analysis of media coverage to understand the communication environment and inform government messages.</a:t>
                      </a:r>
                      <a:endParaRPr lang="en-ZA" sz="105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05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cluster reports on perceptions of government priorities produced    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reports on government communication monitoring and evaluation produced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insight newsletters published, Percentage of requested key messages produced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opinion pieces produced.</a:t>
                      </a:r>
                      <a:endParaRPr lang="en-ZA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8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</a:t>
                      </a:r>
                      <a:r>
                        <a:rPr lang="en-ZA" sz="105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ZA" sz="105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share</a:t>
                      </a:r>
                      <a:r>
                        <a:rPr lang="en-ZA" sz="105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government's voice and messages in the public domain by producing government’s communication products and services over the medium term. </a:t>
                      </a:r>
                      <a:endParaRPr lang="en-ZA" sz="105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05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Produce government communication products and provide services to grow the share of voice of government messages in the public arena.</a:t>
                      </a:r>
                      <a:r>
                        <a:rPr lang="en-ZA" sz="105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ZA" sz="105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editions of Vukuzenzele published 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editions of PSM magazine published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online edition of SAYB and pocket guide to S.A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language services requested completed    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 updates on key government programmes and activities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Updated content on website per items received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social media accounts as per content received.</a:t>
                      </a:r>
                      <a:endParaRPr lang="en-ZA" sz="105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ZA" sz="105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information</a:t>
                      </a:r>
                      <a:r>
                        <a:rPr lang="en-ZA" sz="1050" b="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dissemination by providing effective and efficient marketing and distribution services, cost effective media bulk-buying services, and media products and services for government on an ongoing basis.</a:t>
                      </a:r>
                      <a:endParaRPr lang="en-ZA" sz="105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 efficient and effective communication </a:t>
                      </a:r>
                      <a:r>
                        <a:rPr lang="en-ZA" sz="105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services.</a:t>
                      </a:r>
                      <a:endParaRPr lang="en-ZA" sz="105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approved media buying campaigns implemented, Number of photographic services provided 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Number of videos provided, Number of radio products and services provided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graphic design completed percentage of approved marketing services requests implemented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0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GCIS print products distributed.</a:t>
                      </a:r>
                      <a:endParaRPr lang="en-ZA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r>
                        <a:rPr lang="en-ZA" sz="11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ZA" sz="1100" b="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positive image of government through the management of government’s corporate identity by conducting identity workshops annually over the medium term.</a:t>
                      </a:r>
                      <a:endParaRPr lang="en-ZA" sz="11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-3111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Key Objectives per ENE </a:t>
            </a:r>
            <a:r>
              <a:rPr lang="en-ZA" sz="2100" b="1" dirty="0" err="1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 Targets per APP - </a:t>
            </a:r>
            <a:r>
              <a:rPr lang="en-ZA" sz="2100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GCIS</a:t>
            </a:r>
            <a:endParaRPr lang="en-ZA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85800"/>
          <a:ext cx="8763000" cy="5335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329">
                <a:tc gridSpan="3">
                  <a:txBody>
                    <a:bodyPr/>
                    <a:lstStyle/>
                    <a:p>
                      <a:pPr algn="l"/>
                      <a:r>
                        <a:rPr lang="en-ZA" dirty="0" smtClean="0"/>
                        <a:t>Programme 3:</a:t>
                      </a:r>
                      <a:r>
                        <a:rPr lang="en-ZA" baseline="0" dirty="0" smtClean="0"/>
                        <a:t> Intergovernmental Coordination and Stakeholder Management</a:t>
                      </a:r>
                      <a:endParaRPr lang="en-Z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271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</a:t>
                      </a:r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</a:t>
                      </a:r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ENE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 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included in APP 2018-19</a:t>
                      </a:r>
                      <a:endParaRPr lang="en-ZA" sz="12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Comment/Observation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r>
                        <a:rPr lang="en-ZA" sz="11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interdepartmental</a:t>
                      </a:r>
                      <a:r>
                        <a:rPr lang="en-ZA" sz="115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coordination to ensure that all government messages are coherent and aligned by jointly planning and  sharing communication messages across the three spheres of government over the medium term. </a:t>
                      </a:r>
                      <a:endParaRPr lang="en-ZA" sz="115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interdepartmental coordination by joint planning and sharing of messages across the three spheres of government to ensure coherence and alignment of government messages.</a:t>
                      </a:r>
                      <a:endParaRPr lang="en-ZA" sz="115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15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ZA" sz="11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Number of engagements with Heads of communication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1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ICF held, Number of cluster communication plans developed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1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reports on the implementation of CCP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1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reports on government communication training produced.</a:t>
                      </a:r>
                      <a:endParaRPr lang="en-ZA" sz="11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r>
                        <a:rPr lang="en-ZA" sz="115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an informed</a:t>
                      </a:r>
                      <a:r>
                        <a:rPr lang="en-ZA" sz="115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empowered citizenry on government’s policies, plans, programmes and achievements; and increase public participation in government’s activities through the implementation of stakeholder engagement over the medium term. </a:t>
                      </a:r>
                      <a:endParaRPr lang="en-ZA" sz="115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15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informed and empowered citizenry on government’s policies, plans, programmes and achievements to increase public participation in government.</a:t>
                      </a:r>
                      <a:endParaRPr lang="en-ZA" sz="115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15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reports on support to the functioning of government communication systems produced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1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development communication activations aligned to the GCP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1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Marketing events for </a:t>
                      </a:r>
                      <a:r>
                        <a:rPr lang="en-ZA" sz="115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Thusong</a:t>
                      </a:r>
                      <a:r>
                        <a:rPr lang="en-ZA" sz="11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programme held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1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community and stakeholder liaison visits undertaken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1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reports on izimbizo events held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1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electronic my district today newsletters published.</a:t>
                      </a:r>
                      <a:endParaRPr lang="en-ZA" sz="11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171">
                <a:tc>
                  <a:txBody>
                    <a:bodyPr/>
                    <a:lstStyle/>
                    <a:p>
                      <a:r>
                        <a:rPr lang="en-ZA" sz="115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</a:t>
                      </a:r>
                      <a:r>
                        <a:rPr lang="en-ZA" sz="1150" b="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proactive and reactive media engagement system by building, maintaining and improving relations with the media, and driving government’s communication agenda over the medium term</a:t>
                      </a:r>
                      <a:endParaRPr lang="en-ZA" sz="115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5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 a proactive media engagement system by building, maintaining and improving relations with the media and drive the government communication agenda.</a:t>
                      </a:r>
                      <a:endParaRPr lang="en-ZA" sz="115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15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engagements between governments</a:t>
                      </a:r>
                      <a:r>
                        <a:rPr lang="en-ZA" sz="11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journalists on the  </a:t>
                      </a:r>
                      <a:r>
                        <a:rPr lang="en-ZA" sz="115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PoA</a:t>
                      </a:r>
                      <a:r>
                        <a:rPr lang="en-ZA" sz="11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held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1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on post cabinet media briefings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15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biweekly Rapid Response reports produced.</a:t>
                      </a:r>
                      <a:endParaRPr lang="en-ZA" sz="11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Key Objectives per ENE </a:t>
            </a:r>
            <a:r>
              <a:rPr lang="en-ZA" sz="2100" b="1" dirty="0" err="1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 Targets per APP - </a:t>
            </a:r>
            <a:r>
              <a:rPr lang="en-ZA" sz="2100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GCIS</a:t>
            </a:r>
            <a:endParaRPr lang="en-ZA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1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rtlCol="0" anchor="ctr"/>
          <a:lstStyle/>
          <a:p>
            <a:pPr algn="ctr" defTabSz="913755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501" y="300823"/>
            <a:ext cx="7942998" cy="584711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ctr" defTabSz="913755"/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reputation promise/mission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266700" y="1120098"/>
            <a:ext cx="8610600" cy="1981200"/>
          </a:xfrm>
          <a:prstGeom prst="rect">
            <a:avLst/>
          </a:prstGeom>
        </p:spPr>
        <p:txBody>
          <a:bodyPr lIns="91376" tIns="45688" rIns="91376" bIns="4568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Auditor-General of South Africa has a constitutional mandate and, as the Supreme Audit Institution (SAI) of South Africa, exists to strengthen our country’s democracy by</a:t>
            </a:r>
            <a:r>
              <a:rPr lang="en-Z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oversight, accountability </a:t>
            </a:r>
            <a:r>
              <a:rPr lang="en-Z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</a:t>
            </a:r>
            <a:r>
              <a:rPr lang="en-Z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sector</a:t>
            </a:r>
            <a:r>
              <a:rPr lang="en-ZA" sz="2000" b="1" dirty="0">
                <a:solidFill>
                  <a:srgbClr val="00A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auditing, </a:t>
            </a:r>
            <a:r>
              <a:rPr lang="en-Z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thereby building public confidence</a:t>
            </a:r>
            <a:r>
              <a:rPr lang="en-Z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76330"/>
            <a:ext cx="9144001" cy="3406098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3160" y="3657600"/>
            <a:ext cx="1682095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television audience share</a:t>
            </a:r>
          </a:p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 per year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95670" y="3669567"/>
            <a:ext cx="1633330" cy="89620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radio share achieved per year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59896" y="3711180"/>
            <a:ext cx="1852218" cy="8875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companies controlled/owned by</a:t>
            </a:r>
          </a:p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disabilities from which content</a:t>
            </a:r>
          </a:p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procured per year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96866" y="3667935"/>
            <a:ext cx="1910021" cy="89620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new/additional programmes</a:t>
            </a:r>
          </a:p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 with sign language per year</a:t>
            </a:r>
          </a:p>
        </p:txBody>
      </p:sp>
      <p:sp>
        <p:nvSpPr>
          <p:cNvPr id="9" name="Left Brace 8"/>
          <p:cNvSpPr/>
          <p:nvPr/>
        </p:nvSpPr>
        <p:spPr>
          <a:xfrm rot="5400000">
            <a:off x="4366284" y="-1043917"/>
            <a:ext cx="373594" cy="9029438"/>
          </a:xfrm>
          <a:prstGeom prst="leftBrace">
            <a:avLst/>
          </a:prstGeom>
          <a:ln>
            <a:solidFill>
              <a:srgbClr val="00A9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Left Brace 15"/>
          <p:cNvSpPr/>
          <p:nvPr/>
        </p:nvSpPr>
        <p:spPr>
          <a:xfrm rot="16200000">
            <a:off x="4387380" y="247780"/>
            <a:ext cx="381000" cy="9029440"/>
          </a:xfrm>
          <a:prstGeom prst="leftBrace">
            <a:avLst/>
          </a:prstGeom>
          <a:ln>
            <a:solidFill>
              <a:srgbClr val="00A9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ounded Rectangle 2"/>
          <p:cNvSpPr/>
          <p:nvPr/>
        </p:nvSpPr>
        <p:spPr>
          <a:xfrm>
            <a:off x="1949778" y="5490407"/>
            <a:ext cx="5594022" cy="60559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Strategic Objective  2 : Content and Platforms</a:t>
            </a: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319937" y="5022409"/>
            <a:ext cx="556863" cy="387791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 22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 smtClean="0">
                <a:solidFill>
                  <a:srgbClr val="00A9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APPs 2018/19 review of the portfolio SABC (cont.)</a:t>
            </a:r>
            <a:endParaRPr lang="en-ZA" sz="2100" b="1" dirty="0">
              <a:solidFill>
                <a:srgbClr val="00A9A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92780" y="3687989"/>
            <a:ext cx="1699818" cy="8875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companies controlled/owned by</a:t>
            </a:r>
          </a:p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disabilities from which content</a:t>
            </a:r>
          </a:p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procured per year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409699" y="762000"/>
            <a:ext cx="6324600" cy="614689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Objectives as per the ENE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Diagram 23"/>
          <p:cNvGraphicFramePr/>
          <p:nvPr>
            <p:extLst/>
          </p:nvPr>
        </p:nvGraphicFramePr>
        <p:xfrm>
          <a:off x="3124199" y="1371600"/>
          <a:ext cx="2412971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72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6858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solidFill>
                  <a:srgbClr val="00A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objectives per  Mandate vs Targets – SABC (Corporate Plan 2018/19)</a:t>
            </a:r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 smtClean="0">
                <a:solidFill>
                  <a:srgbClr val="00A9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2018/19 Review of the  SABC corporate plan </a:t>
            </a:r>
            <a:endParaRPr lang="en-ZA" sz="2100" b="1" dirty="0">
              <a:solidFill>
                <a:srgbClr val="00A9A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336745"/>
              </p:ext>
            </p:extLst>
          </p:nvPr>
        </p:nvGraphicFramePr>
        <p:xfrm>
          <a:off x="152400" y="1143000"/>
          <a:ext cx="8686800" cy="371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507">
                <a:tc gridSpan="3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Strategic</a:t>
                      </a:r>
                      <a:r>
                        <a:rPr lang="en-ZA" baseline="0" dirty="0" smtClean="0"/>
                        <a:t> objective 2</a:t>
                      </a:r>
                      <a:r>
                        <a:rPr lang="en-ZA" dirty="0" smtClean="0"/>
                        <a:t> :</a:t>
                      </a:r>
                      <a:r>
                        <a:rPr lang="en-ZA" baseline="0" dirty="0" smtClean="0"/>
                        <a:t> Content and Platforms</a:t>
                      </a:r>
                      <a:endParaRPr lang="en-Z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70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Objective per the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mandate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included in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Corporate Plan 2018-19</a:t>
                      </a:r>
                      <a:endParaRPr lang="en-ZA" sz="12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Comment/Observation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be responsive to audience needs, including the needs of the deaf and the blind and account on how to meet those needs.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indicator/target</a:t>
                      </a:r>
                      <a:r>
                        <a:rPr lang="en-ZA" sz="120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was not included in 2018/19 corporate plan. 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carry out research and development work in relation to any technology relevant to the objects of the Corporation and to acquire by operation of law, registration, purchase, assignment, </a:t>
                      </a: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license 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otherwise copyright and designs, trademarks, trade names and any other intellectual, industrial and commercial property rights.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indicator/target</a:t>
                      </a:r>
                      <a:r>
                        <a:rPr lang="en-ZA" sz="120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was not included in 2018/19 corporate plan. 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develop and extend the services of the Corporation beyond the borders of South Africa.</a:t>
                      </a:r>
                      <a:endParaRPr lang="en-ZA" sz="12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indicator/target</a:t>
                      </a:r>
                      <a:r>
                        <a:rPr lang="en-ZA" sz="120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was not included in 2018/19 corporate plan. 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Retaining sports broadcasting rights for production.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indicator/target</a:t>
                      </a:r>
                      <a:r>
                        <a:rPr lang="en-ZA" sz="120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was not included in 2018/19 corporate plan. 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0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6858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solidFill>
                  <a:srgbClr val="00A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objectives per  ENE vs Targets – SABC (Corporate Plan 2018/19)</a:t>
            </a:r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169985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2018/19 Review of the  SABC corporate </a:t>
            </a:r>
            <a:r>
              <a:rPr lang="en-ZA" sz="2100" b="1" dirty="0" smtClean="0">
                <a:solidFill>
                  <a:srgbClr val="00A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ZA" sz="2100" b="1" dirty="0" smtClean="0">
                <a:solidFill>
                  <a:srgbClr val="00A9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(cont.)</a:t>
            </a:r>
            <a:endParaRPr lang="en-ZA" sz="2100" b="1" dirty="0">
              <a:solidFill>
                <a:srgbClr val="00A9A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553713"/>
              </p:ext>
            </p:extLst>
          </p:nvPr>
        </p:nvGraphicFramePr>
        <p:xfrm>
          <a:off x="152400" y="1143000"/>
          <a:ext cx="8686800" cy="3625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507">
                <a:tc gridSpan="3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Strategic</a:t>
                      </a:r>
                      <a:r>
                        <a:rPr lang="en-ZA" baseline="0" dirty="0" smtClean="0"/>
                        <a:t> objective 2</a:t>
                      </a:r>
                      <a:r>
                        <a:rPr lang="en-ZA" dirty="0" smtClean="0"/>
                        <a:t> :</a:t>
                      </a:r>
                      <a:r>
                        <a:rPr lang="en-ZA" baseline="0" dirty="0" smtClean="0"/>
                        <a:t> Content and Platforms</a:t>
                      </a:r>
                      <a:endParaRPr lang="en-Z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70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Objective per the ENE</a:t>
                      </a:r>
                      <a:endParaRPr lang="en-ZA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included in</a:t>
                      </a:r>
                      <a:r>
                        <a:rPr lang="en-ZA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Corporate Plan 2018-19</a:t>
                      </a:r>
                      <a:endParaRPr lang="en-ZA" sz="12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Comment/Observation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television audience share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achieved per year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indicator/target</a:t>
                      </a:r>
                      <a:r>
                        <a:rPr lang="en-ZA" sz="120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was not included in 2018/19 corporate plan. 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radio share achieved per year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indicator/target</a:t>
                      </a:r>
                      <a:r>
                        <a:rPr lang="en-ZA" sz="120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was not included in 2018/19 corporate plan. 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new/additional programmes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broadcast with sign language per year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indicator/target</a:t>
                      </a:r>
                      <a:r>
                        <a:rPr lang="en-ZA" sz="120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was not included in 2018/19 corporate plan. 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companies controlled/owned by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people with disabilities from which content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was procured per year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indicator/target</a:t>
                      </a:r>
                      <a:r>
                        <a:rPr lang="en-ZA" sz="1200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was not included in 2018/19 corporate plan. 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provincial programmes and inserts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broadcast per year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 number of provincial programmes.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included in the APP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59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3641" y="3569980"/>
            <a:ext cx="1682095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access to meet the high demand for wireless broadband services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55776" y="3588177"/>
            <a:ext cx="1633330" cy="89620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competition in the broadcasting sector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21346" y="3608300"/>
            <a:ext cx="1852218" cy="8875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consumers against harmful practices employed by operators in the use of premium rated services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62179" y="3588177"/>
            <a:ext cx="1910021" cy="89620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regulatory framework for dynamic spectrum management</a:t>
            </a:r>
          </a:p>
        </p:txBody>
      </p:sp>
      <p:sp>
        <p:nvSpPr>
          <p:cNvPr id="9" name="Left Brace 8"/>
          <p:cNvSpPr/>
          <p:nvPr/>
        </p:nvSpPr>
        <p:spPr>
          <a:xfrm rot="5400000">
            <a:off x="4347104" y="-873325"/>
            <a:ext cx="373594" cy="8521045"/>
          </a:xfrm>
          <a:prstGeom prst="leftBrace">
            <a:avLst/>
          </a:prstGeom>
          <a:ln>
            <a:solidFill>
              <a:srgbClr val="00A9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ounded Rectangle 2"/>
          <p:cNvSpPr/>
          <p:nvPr/>
        </p:nvSpPr>
        <p:spPr>
          <a:xfrm>
            <a:off x="513641" y="5181600"/>
            <a:ext cx="1682095" cy="101919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SOOG1: To facilitate investment in and access to broadband infrastructure for sustainable socio-economic development</a:t>
            </a: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043608" y="4725144"/>
            <a:ext cx="556863" cy="387791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 22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ZA" sz="2100" b="1" dirty="0" smtClean="0">
                <a:solidFill>
                  <a:srgbClr val="00A9A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APPs 2018/19 review of the portfolio - ICASA (cont.)</a:t>
            </a:r>
            <a:endParaRPr lang="en-ZA" sz="2100" b="1" dirty="0">
              <a:solidFill>
                <a:srgbClr val="00A9A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151041" y="4725144"/>
            <a:ext cx="556863" cy="387791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Down Arrow 18"/>
          <p:cNvSpPr/>
          <p:nvPr/>
        </p:nvSpPr>
        <p:spPr>
          <a:xfrm>
            <a:off x="5167265" y="4725144"/>
            <a:ext cx="556863" cy="387791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Down Arrow 19"/>
          <p:cNvSpPr/>
          <p:nvPr/>
        </p:nvSpPr>
        <p:spPr>
          <a:xfrm>
            <a:off x="7327505" y="4725144"/>
            <a:ext cx="556863" cy="387791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ounded Rectangle 23"/>
          <p:cNvSpPr/>
          <p:nvPr/>
        </p:nvSpPr>
        <p:spPr>
          <a:xfrm>
            <a:off x="2486473" y="5181600"/>
            <a:ext cx="1702633" cy="94299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SOOG2: To promote competition and facilitate access to a broad range of communication services at an affordable cost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60268" y="5181600"/>
            <a:ext cx="1811931" cy="1019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SOOG3: To promote respect, social integration, inclusivity and nation building through the regulation of broadcasting services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79827" y="5181600"/>
            <a:ext cx="1852217" cy="1019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SOOG4:To position ICASA as an independent and credible regulator that inspires the confidence of consumers and other stakeholders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409699" y="762000"/>
            <a:ext cx="6324600" cy="614689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Objectives as per the ENE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Diagram 27"/>
          <p:cNvGraphicFramePr/>
          <p:nvPr>
            <p:extLst/>
          </p:nvPr>
        </p:nvGraphicFramePr>
        <p:xfrm>
          <a:off x="3124199" y="1371600"/>
          <a:ext cx="2412971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52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85800"/>
          <a:ext cx="8763000" cy="524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329">
                <a:tc gridSpan="3">
                  <a:txBody>
                    <a:bodyPr/>
                    <a:lstStyle/>
                    <a:p>
                      <a:pPr algn="l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 2: Licensing</a:t>
                      </a:r>
                      <a:endParaRPr lang="en-Z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79"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 Objective per ENE</a:t>
                      </a:r>
                      <a:endParaRPr lang="en-ZA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Objective in included APP 2018-19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Comment/Observation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71">
                <a:tc>
                  <a:txBody>
                    <a:bodyPr/>
                    <a:lstStyle/>
                    <a:p>
                      <a:r>
                        <a:rPr lang="en-ZA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Increasing access to meet the high demand for wireless broadband services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SO1.1: To increase access to broadband spectrum from 566MHz to 958MHz by 2019/20 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completed licensing processes for broadband (IMT) spectrum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ZA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Increasing competition in the broadcasting sector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SO2.1: To promote competition and reduce costs of electronic communications, electronic communications networks, postal and broadcasting services by 2019/20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Licensing processes for commercial free-to-air television broadcasting services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licensing of 55% of multiplex (MUX 3) spectrum capacity for free-to-air television broadcasting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Licensing of 45% of multiplex (MUX 3) spectrum capacity for subscription television broadcasting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Developing a regulatory framework for dynamic spectrum management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SO3.1: To foster the creation of a common national identity through necessary regulatory frameworks for ICT platforms by 2019/20 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Licensing of digital community television broadcasting services on MUX 1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 paper on Equity Ownership by Historically disadvantaged groups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ZA" sz="1200" b="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SO5.2: To improve organisational performance by 20 percentage points by 2019/20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Conformity assessment framework for equipment authorisations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broadcasting licence applications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approval applications processed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Numbering applications processed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licence applications processed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 frequency spectrum license applications processed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Key Objectives per ENE </a:t>
            </a:r>
            <a:r>
              <a:rPr lang="en-ZA" sz="2100" b="1" dirty="0" err="1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 Targets per APP - </a:t>
            </a:r>
            <a:r>
              <a:rPr lang="en-ZA" sz="2100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ICASA</a:t>
            </a:r>
            <a:endParaRPr lang="en-ZA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4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85800"/>
          <a:ext cx="8763000" cy="541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225">
                <a:tc gridSpan="3">
                  <a:txBody>
                    <a:bodyPr/>
                    <a:lstStyle/>
                    <a:p>
                      <a:pPr algn="l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 3: Policy Research &amp; Analysis</a:t>
                      </a:r>
                      <a:endParaRPr lang="en-Z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94"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 Objective per ENE</a:t>
                      </a:r>
                      <a:endParaRPr lang="en-ZA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Objective in included APP 2018-19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Comment/Observation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394"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Increasing competition in the broadcasting sector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SO2.1: To promote competition and reduce costs of electronic communications, electronic communications networks, postal and broadcasting services by 2019/20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Findings documents on subscription broadcasting services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Statistical  Reports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Market reviews in terms of section 67(4) of the ECA.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Analysis reports on SAPO annual tariff increase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Analysis reports on SAPO Regulated Financial Statements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Position papers on unreserved postal services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of the 2014 call Terminations Regulations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 regulatory framework for dynamic spectrum management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SO3.1: To foster the creation of a common national identity through necessary regulatory frameworks for ICT platforms by 2019/20 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Regulations on broadcasting of national elections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Reviews of the broadcasting of national sporting events regulations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Regulations on broadcasting of national elections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94">
                <a:tc rowSpan="3"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Protecting consumers against harmful practices employed by operators in the use of premium rated services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SO4.1: To protect the rights of consumers 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Tariffs analysis reports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Reports on </a:t>
                      </a:r>
                      <a:r>
                        <a:rPr lang="en-ZA" sz="12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cybersecurity</a:t>
                      </a:r>
                      <a:endParaRPr lang="en-ZA" sz="120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94">
                <a:tc vMerge="1">
                  <a:txBody>
                    <a:bodyPr/>
                    <a:lstStyle/>
                    <a:p>
                      <a:endParaRPr lang="en-ZA" sz="10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SO4.3: To influence policy and legislation through advocacy by 2019/20 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Comments on policy changes submitted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131">
                <a:tc vMerge="1">
                  <a:txBody>
                    <a:bodyPr/>
                    <a:lstStyle/>
                    <a:p>
                      <a:endParaRPr lang="en-ZA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SO4.4: To continuously track and determine the impact of regulatory decisions by 2019/20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Impact assessment studies conducted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Key Objectives per ENE </a:t>
            </a:r>
            <a:r>
              <a:rPr lang="en-ZA" sz="2100" b="1" dirty="0" err="1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 Targets per APP - </a:t>
            </a:r>
            <a:r>
              <a:rPr lang="en-ZA" sz="2100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ICASA</a:t>
            </a:r>
            <a:endParaRPr lang="en-ZA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85800"/>
          <a:ext cx="8915400" cy="5426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329">
                <a:tc gridSpan="3">
                  <a:txBody>
                    <a:bodyPr/>
                    <a:lstStyle/>
                    <a:p>
                      <a:pPr lvl="0" algn="l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 4: Engineering and Technology</a:t>
                      </a: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79"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 Objective per ENE</a:t>
                      </a:r>
                      <a:endParaRPr lang="en-ZA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Objective in included APP 2018-19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Comment/Observation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 rowSpan="2"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Increasing access to meet the high demand for wireless broadband services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SO1.1: To increase access to broadband spectrum from 566MHz to 958MHz by 2019/20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 Migration Plan revised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International Mobile Telecommunication (IMT) roadmap revised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Radio Frequency spectrum assignment plans (RFSAPs)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Reports produced with recommendations on South Africa's readiness for 5G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0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SO1.2: To develop regulatory frameworks for dynamic and opportunistic spectrum use by 2019/20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Research reports on regulatory frameworks for dynamic and opportunistic spectrum management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Regulatory frameworks on the use of TV whitespace spectrum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Commissioning of a geo-location database for coordinating spectrum use for TV whitespace technologies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Increasing competition in the broadcasting sector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SO2.1: To promote competition and reduce costs of electronic communications, electronic communications networks, postal and broadcasting services by 2019/20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Position papers on the use of digital sound broadcasting. 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ZA" sz="12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Protecting consumers against harmful practices employed by operators in the use of premium rated services</a:t>
                      </a:r>
                      <a:endParaRPr lang="en-ZA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SO4.1: To protect the rights of consumers 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Provinces monitored for </a:t>
                      </a:r>
                      <a:r>
                        <a:rPr lang="en-ZA" sz="12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QoS</a:t>
                      </a: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with monitoring extended to seven provinces, of which all five will be monitored for voice and two will be monitored for data services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Key Objectives per ENE </a:t>
            </a:r>
            <a:r>
              <a:rPr lang="en-ZA" sz="2100" b="1" dirty="0" err="1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 Targets per APP - </a:t>
            </a:r>
            <a:r>
              <a:rPr lang="en-ZA" sz="2100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ICASA</a:t>
            </a:r>
            <a:endParaRPr lang="en-ZA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4123" y="685800"/>
          <a:ext cx="8763000" cy="3597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329">
                <a:tc gridSpan="3">
                  <a:txBody>
                    <a:bodyPr/>
                    <a:lstStyle/>
                    <a:p>
                      <a:pPr algn="l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 5: Regions</a:t>
                      </a:r>
                      <a:endParaRPr lang="en-Z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79"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 Objective per ENE</a:t>
                      </a:r>
                      <a:endParaRPr lang="en-ZA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Objective in included APP 2018-19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Comment/Observation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71">
                <a:tc>
                  <a:txBody>
                    <a:bodyPr/>
                    <a:lstStyle/>
                    <a:p>
                      <a:r>
                        <a:rPr lang="en-ZA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Protecting consumers against harmful practices employed by operators in the use of premium rated services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SO4.1: To protect the rights of consumers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Reported Radio Frequency Interference cases resolved or mitigation.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Additional services offered in the regional office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Per-determined list of broadcasting compliance inspections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High-site investigations conducted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 Approval Compliance conducted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 letters posted with agreed timeline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NATJOINTS instructions executed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Consumer education plans implemented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A" sz="12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SO5.2: To improve organisational performance by 20 percentage points by 2019/20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Pre- assigned radio frequency spectrum applications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 ECS/ ECNS and unreserved postal license applications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Key Objectives per ENE </a:t>
            </a:r>
            <a:r>
              <a:rPr lang="en-ZA" sz="2100" b="1" dirty="0" err="1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 Targets per APP - </a:t>
            </a:r>
            <a:r>
              <a:rPr lang="en-ZA" sz="2100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ICASA</a:t>
            </a:r>
            <a:endParaRPr lang="en-ZA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52400" y="685800"/>
          <a:ext cx="8763000" cy="3414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329">
                <a:tc gridSpan="3">
                  <a:txBody>
                    <a:bodyPr/>
                    <a:lstStyle/>
                    <a:p>
                      <a:pPr algn="l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 6: Compliance and Consumer Affairs</a:t>
                      </a:r>
                      <a:endParaRPr lang="en-Z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79"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 Objective per ENE</a:t>
                      </a:r>
                      <a:endParaRPr lang="en-ZA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Objective in included APP 2018-19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Comment/Observation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71">
                <a:tc rowSpan="2">
                  <a:txBody>
                    <a:bodyPr/>
                    <a:lstStyle/>
                    <a:p>
                      <a:r>
                        <a:rPr lang="en-ZA" sz="12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Protecting consumers against harmful practices employed by operators in the use of premium rated services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SO4.1: To protect the rights of consumers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Established Consumer Advisory Panels (CAPs)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of Consumer Complaint resolved 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ZA" sz="10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SO4.2: To monitor licensee compliance with licence terms and conditions and applicable legislation and regulations </a:t>
                      </a:r>
                      <a:endParaRPr lang="en-ZA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compliance reports of broadcaster's coverage of 2019 National and Provincial elections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Broadcasting licensees monitored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ECS/ECNS licensees monitored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Postal licensees monitored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Inter-licensee disputes decided on within given time frame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Interconnection and facilities leasing agreements reviewed within the regulated time frame</a:t>
                      </a:r>
                      <a:endParaRPr lang="en-ZA" sz="12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Key Objectives per ENE </a:t>
            </a:r>
            <a:r>
              <a:rPr lang="en-ZA" sz="2100" b="1" dirty="0" err="1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 Targets per APP - </a:t>
            </a:r>
            <a:r>
              <a:rPr lang="en-ZA" sz="2100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ICASA</a:t>
            </a:r>
            <a:endParaRPr lang="en-ZA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0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305200" cy="415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ZA" altLang="en-US" sz="2100" b="1" dirty="0" smtClean="0">
                <a:solidFill>
                  <a:srgbClr val="00A9A4"/>
                </a:solidFill>
                <a:latin typeface="Arial" pitchFamily="34" charset="0"/>
                <a:ea typeface="+mj-ea"/>
                <a:cs typeface="Arial" pitchFamily="34" charset="0"/>
              </a:rPr>
              <a:t>4. Overview of key findings on the review of the 2018-19 APPs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5211763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ZA" sz="2000" b="1" dirty="0" smtClean="0">
                <a:solidFill>
                  <a:schemeClr val="tx1"/>
                </a:solidFill>
                <a:latin typeface="Arial Narrow" pitchFamily="34" charset="0"/>
              </a:rPr>
              <a:t>Note:  Review was done on the  draft APP – </a:t>
            </a:r>
            <a:br>
              <a:rPr lang="en-ZA" sz="20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ZA" sz="2000" b="1" dirty="0" smtClean="0">
                <a:solidFill>
                  <a:schemeClr val="tx1"/>
                </a:solidFill>
                <a:latin typeface="Arial Narrow" pitchFamily="34" charset="0"/>
              </a:rPr>
              <a:t>for the DOC, GCIS, SABC and ICASA</a:t>
            </a:r>
            <a:endParaRPr lang="en-ZA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marL="0" lvl="0" indent="0"/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marL="0" lvl="0" indent="0"/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lvl="0" indent="0"/>
            <a:r>
              <a:rPr lang="en-ZA" sz="1600" b="1" dirty="0" smtClean="0">
                <a:solidFill>
                  <a:schemeClr val="tx1"/>
                </a:solidFill>
                <a:latin typeface="Arial Narrow" pitchFamily="34" charset="0"/>
              </a:rPr>
              <a:t>* Technical Indicator Description (TIDs) =  provide  further information eg. the short definition, calculation type, source, </a:t>
            </a: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p</a:t>
            </a:r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</a:rPr>
              <a:t>urpose</a:t>
            </a:r>
            <a:r>
              <a:rPr lang="en-US" sz="1600" b="1" dirty="0">
                <a:solidFill>
                  <a:schemeClr val="tx1"/>
                </a:solidFill>
                <a:latin typeface="Arial Narrow" pitchFamily="34" charset="0"/>
              </a:rPr>
              <a:t>/ </a:t>
            </a:r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</a:rPr>
              <a:t>importance, indicator responsibility</a:t>
            </a:r>
            <a:r>
              <a:rPr lang="en-ZA" sz="1600" b="1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</a:rPr>
              <a:t>data limitations</a:t>
            </a:r>
            <a:r>
              <a:rPr lang="en-ZA" sz="1600" b="1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</a:rPr>
              <a:t>desired performance, etc.</a:t>
            </a:r>
          </a:p>
          <a:p>
            <a:endParaRPr lang="en-US" sz="16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en-ZA" sz="1600" b="1" strike="sngStrike" dirty="0">
              <a:solidFill>
                <a:srgbClr val="FF0000"/>
              </a:solidFill>
              <a:latin typeface="Arial Narrow" pitchFamily="34" charset="0"/>
            </a:endParaRPr>
          </a:p>
          <a:p>
            <a:pPr marL="0" indent="0"/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89" y="838200"/>
            <a:ext cx="157638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25012"/>
              </p:ext>
            </p:extLst>
          </p:nvPr>
        </p:nvGraphicFramePr>
        <p:xfrm>
          <a:off x="609600" y="1607344"/>
          <a:ext cx="6400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Findings addressed by management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Indicators not well defined (DOC/ GCIS/ ICASA/ SABC)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Indicators were not verifiable (ICASA)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Targets were not specific and measurable (DOC/ GCIS/ ICASA)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TID* not accurate/consistent in relation to the indicators and targets (DOC/ GCIS)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852055"/>
              </p:ext>
            </p:extLst>
          </p:nvPr>
        </p:nvGraphicFramePr>
        <p:xfrm>
          <a:off x="609600" y="3886200"/>
          <a:ext cx="64008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Findings not addressed by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Relevance – Core functions not measured in the corporate plan (SABC)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1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8734" y="1143000"/>
            <a:ext cx="8093242" cy="1066800"/>
          </a:xfrm>
        </p:spPr>
        <p:txBody>
          <a:bodyPr>
            <a:normAutofit/>
          </a:bodyPr>
          <a:lstStyle/>
          <a:p>
            <a:pPr marL="57150" indent="0"/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provide the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Portfolio Committee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(PC) with audit insights on the interim review of the D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epartments’ and entity’s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draft annual performance plan (APP) in order to add value to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oversight.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" indent="0"/>
            <a:endParaRPr lang="en-ZA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348299"/>
            <a:ext cx="7918938" cy="3004802"/>
          </a:xfrm>
          <a:prstGeom prst="rect">
            <a:avLst/>
          </a:prstGeom>
          <a:noFill/>
        </p:spPr>
        <p:txBody>
          <a:bodyPr wrap="square" lIns="80143" tIns="40071" rIns="80143" bIns="40071" rtlCol="0" anchor="ctr">
            <a:spAutoFit/>
          </a:bodyPr>
          <a:lstStyle/>
          <a:p>
            <a:r>
              <a:rPr 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Index</a:t>
            </a:r>
          </a:p>
          <a:p>
            <a:pPr algn="ctr"/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1. Overview of the performance reporting process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2. Audit outcomes of the portfolio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3. Annual Performance Plans  (APPs)  2018/19 review of the portfolio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4. Overview of key findings of the 2018/19 APP review</a:t>
            </a:r>
          </a:p>
          <a:p>
            <a:pPr lvl="0"/>
            <a:r>
              <a:rPr lang="en-ZA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Key recommendations for improvements in the portfolio</a:t>
            </a:r>
          </a:p>
          <a:p>
            <a:pPr lvl="0"/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6. Key matters for noting – Status of key positions </a:t>
            </a:r>
          </a:p>
          <a:p>
            <a:pPr lvl="0"/>
            <a:r>
              <a:rPr lang="en-ZA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7. Status of Records Review – SABC</a:t>
            </a:r>
          </a:p>
          <a:p>
            <a:pPr lvl="0"/>
            <a:r>
              <a:rPr lang="en-ZA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8. Commitments from </a:t>
            </a:r>
            <a:r>
              <a:rPr lang="en-ZA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management</a:t>
            </a:r>
            <a:endParaRPr lang="en-ZA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758" y="304800"/>
            <a:ext cx="7942998" cy="584711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ctr" defTabSz="913755"/>
            <a:r>
              <a:rPr lang="en-ZA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the briefing and Index</a:t>
            </a:r>
            <a:endParaRPr lang="en-US" altLang="en-US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1371600" y="2895600"/>
            <a:ext cx="0" cy="252000"/>
          </a:xfrm>
          <a:prstGeom prst="straightConnector1">
            <a:avLst/>
          </a:prstGeom>
          <a:ln w="15875" cmpd="sng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28600" y="1128429"/>
            <a:ext cx="8382000" cy="495300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ZA" sz="1600" dirty="0">
              <a:solidFill>
                <a:schemeClr val="dk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ZA" sz="2000" dirty="0">
                <a:solidFill>
                  <a:schemeClr val="dk1"/>
                </a:solidFill>
              </a:rPr>
              <a:t>Management should implement adequate </a:t>
            </a:r>
            <a:r>
              <a:rPr lang="en-ZA" sz="2000" dirty="0" smtClean="0">
                <a:solidFill>
                  <a:schemeClr val="dk1"/>
                </a:solidFill>
              </a:rPr>
              <a:t>reviews </a:t>
            </a:r>
            <a:r>
              <a:rPr lang="en-ZA" sz="2000" dirty="0">
                <a:solidFill>
                  <a:schemeClr val="dk1"/>
                </a:solidFill>
              </a:rPr>
              <a:t>to ensure that the performance indicators set out in the strategic plan and annual performance plan are well-defined as required by the Framework for Managing Programme Performance Information.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ZA" sz="2000" dirty="0">
              <a:solidFill>
                <a:schemeClr val="dk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ZA" sz="2000" dirty="0" smtClean="0">
                <a:solidFill>
                  <a:schemeClr val="dk1"/>
                </a:solidFill>
              </a:rPr>
              <a:t>More </a:t>
            </a:r>
            <a:r>
              <a:rPr lang="en-ZA" sz="2000" dirty="0">
                <a:solidFill>
                  <a:schemeClr val="dk1"/>
                </a:solidFill>
              </a:rPr>
              <a:t>awareness and/or training on the requirements of the Framework for Managing Programme Performance Information to be provided to divisional staff responsible for inputs into the performance process.</a:t>
            </a:r>
          </a:p>
          <a:p>
            <a:pPr marL="0" lvl="0" indent="0">
              <a:spcBef>
                <a:spcPts val="0"/>
              </a:spcBef>
              <a:defRPr/>
            </a:pPr>
            <a:endParaRPr lang="en-ZA" sz="1600" dirty="0">
              <a:solidFill>
                <a:schemeClr val="dk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794266"/>
            <a:ext cx="8886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A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b="1" dirty="0">
                <a:solidFill>
                  <a:srgbClr val="00A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the 2018/19 </a:t>
            </a:r>
            <a:r>
              <a:rPr lang="en-US" b="1" dirty="0" smtClean="0">
                <a:solidFill>
                  <a:srgbClr val="00A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152400" y="152400"/>
            <a:ext cx="8305200" cy="415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ZA" altLang="en-US" sz="2100" b="1" dirty="0">
                <a:solidFill>
                  <a:srgbClr val="00A9A4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lang="en-ZA" altLang="en-US" sz="2100" b="1" dirty="0" smtClean="0">
                <a:solidFill>
                  <a:srgbClr val="00A9A4"/>
                </a:solidFill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Key recommendations for improvements in the portfolio</a:t>
            </a:r>
            <a:endParaRPr lang="en-ZA" altLang="en-US" sz="2100" b="1" dirty="0">
              <a:solidFill>
                <a:srgbClr val="00A9A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000" y="152400"/>
            <a:ext cx="8305200" cy="415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GB" altLang="en-US" sz="2100" b="1" dirty="0">
                <a:solidFill>
                  <a:srgbClr val="00A9A4"/>
                </a:solidFill>
                <a:latin typeface="Arial" pitchFamily="34" charset="0"/>
                <a:ea typeface="+mj-ea"/>
                <a:cs typeface="Arial" pitchFamily="34" charset="0"/>
              </a:rPr>
              <a:t>6</a:t>
            </a:r>
            <a:r>
              <a:rPr lang="en-GB" altLang="en-US" sz="2100" b="1" dirty="0" smtClean="0">
                <a:solidFill>
                  <a:srgbClr val="00A9A4"/>
                </a:solidFill>
                <a:latin typeface="Arial" pitchFamily="34" charset="0"/>
                <a:ea typeface="+mj-ea"/>
                <a:cs typeface="Arial" pitchFamily="34" charset="0"/>
              </a:rPr>
              <a:t>. Key matters for noting – Status of key positions </a:t>
            </a:r>
            <a:endParaRPr lang="en-GB" altLang="en-US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/>
            <a:endParaRPr lang="en-ZA" sz="20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ZA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/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498257"/>
              </p:ext>
            </p:extLst>
          </p:nvPr>
        </p:nvGraphicFramePr>
        <p:xfrm>
          <a:off x="217202" y="838200"/>
          <a:ext cx="8276167" cy="182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506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/>
                      <a:r>
                        <a:rPr lang="en-ZA" sz="1800" baseline="0" dirty="0" smtClean="0">
                          <a:latin typeface="Arial" pitchFamily="34" charset="0"/>
                          <a:cs typeface="Arial" pitchFamily="34" charset="0"/>
                        </a:rPr>
                        <a:t>Entity</a:t>
                      </a:r>
                      <a:endParaRPr lang="en-ZA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Arial" pitchFamily="34" charset="0"/>
                          <a:cs typeface="Arial" pitchFamily="34" charset="0"/>
                        </a:rPr>
                        <a:t>Status – 31 March 2018</a:t>
                      </a:r>
                      <a:endParaRPr lang="en-ZA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Arial" pitchFamily="34" charset="0"/>
                          <a:cs typeface="Arial" pitchFamily="34" charset="0"/>
                        </a:rPr>
                        <a:t>DOC</a:t>
                      </a:r>
                      <a:endParaRPr lang="en-ZA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latin typeface="Arial" pitchFamily="34" charset="0"/>
                          <a:cs typeface="Arial" pitchFamily="34" charset="0"/>
                        </a:rPr>
                        <a:t>DG Vacant</a:t>
                      </a:r>
                      <a:endParaRPr lang="en-ZA" sz="18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16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Arial" pitchFamily="34" charset="0"/>
                          <a:cs typeface="Arial" pitchFamily="34" charset="0"/>
                        </a:rPr>
                        <a:t>GCIS</a:t>
                      </a:r>
                      <a:endParaRPr lang="en-ZA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aseline="0" dirty="0" smtClean="0">
                          <a:latin typeface="Arial" pitchFamily="34" charset="0"/>
                          <a:cs typeface="Arial" pitchFamily="34" charset="0"/>
                        </a:rPr>
                        <a:t>DG and CFO Vacant</a:t>
                      </a:r>
                      <a:endParaRPr lang="en-ZA" sz="1800" b="0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16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Arial" pitchFamily="34" charset="0"/>
                          <a:cs typeface="Arial" pitchFamily="34" charset="0"/>
                        </a:rPr>
                        <a:t>ICASA</a:t>
                      </a:r>
                      <a:endParaRPr lang="en-ZA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aseline="0" dirty="0" smtClean="0">
                          <a:latin typeface="Arial" pitchFamily="34" charset="0"/>
                          <a:cs typeface="Arial" pitchFamily="34" charset="0"/>
                        </a:rPr>
                        <a:t>COO Vacant</a:t>
                      </a:r>
                      <a:endParaRPr lang="en-ZA" sz="1800" b="0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Arial" pitchFamily="34" charset="0"/>
                          <a:cs typeface="Arial" pitchFamily="34" charset="0"/>
                        </a:rPr>
                        <a:t>SABC</a:t>
                      </a:r>
                      <a:endParaRPr lang="en-ZA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aseline="0" dirty="0" smtClean="0">
                          <a:latin typeface="Arial" pitchFamily="34" charset="0"/>
                          <a:cs typeface="Arial" pitchFamily="34" charset="0"/>
                        </a:rPr>
                        <a:t>CEO and CFO Vacant</a:t>
                      </a:r>
                      <a:endParaRPr lang="en-ZA" sz="1800" b="0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AutoShape 4" descr="Image result for clipart pictures of vacancie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9" name="AutoShape 7" descr="Image result for free clipart for board meetings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51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562584"/>
              </p:ext>
            </p:extLst>
          </p:nvPr>
        </p:nvGraphicFramePr>
        <p:xfrm>
          <a:off x="1066800" y="1134853"/>
          <a:ext cx="6858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40658"/>
              </p:ext>
            </p:extLst>
          </p:nvPr>
        </p:nvGraphicFramePr>
        <p:xfrm>
          <a:off x="274263" y="4855831"/>
          <a:ext cx="4038600" cy="14031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5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3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64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  <a:endParaRPr lang="en-ZA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7E5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basics are in place as no concerns were identified.</a:t>
                      </a:r>
                      <a:endParaRPr lang="en-ZA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Concerning</a:t>
                      </a:r>
                      <a:endParaRPr lang="en-ZA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Concerns identified.</a:t>
                      </a:r>
                      <a:endParaRPr lang="en-ZA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6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Intervention required</a:t>
                      </a:r>
                      <a:endParaRPr lang="en-ZA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A1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Level of concerns identified is an indicator that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urgent intervention is required to prevent audit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failure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ZA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Started</a:t>
                      </a:r>
                      <a:endParaRPr lang="en-ZA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still in progress</a:t>
                      </a:r>
                      <a:endParaRPr lang="en-ZA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Left-Right Arrow 11"/>
          <p:cNvSpPr/>
          <p:nvPr/>
        </p:nvSpPr>
        <p:spPr>
          <a:xfrm>
            <a:off x="4419600" y="1788903"/>
            <a:ext cx="179705" cy="107950"/>
          </a:xfrm>
          <a:prstGeom prst="leftRightArrow">
            <a:avLst/>
          </a:prstGeom>
          <a:solidFill>
            <a:srgbClr val="0099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13" name="Left-Right Arrow 12"/>
          <p:cNvSpPr/>
          <p:nvPr/>
        </p:nvSpPr>
        <p:spPr>
          <a:xfrm>
            <a:off x="5334000" y="2125453"/>
            <a:ext cx="179705" cy="107950"/>
          </a:xfrm>
          <a:prstGeom prst="leftRightArrow">
            <a:avLst/>
          </a:prstGeom>
          <a:solidFill>
            <a:srgbClr val="0099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14" name="Left-Right Arrow 13"/>
          <p:cNvSpPr/>
          <p:nvPr/>
        </p:nvSpPr>
        <p:spPr>
          <a:xfrm>
            <a:off x="5715000" y="3084303"/>
            <a:ext cx="179705" cy="107950"/>
          </a:xfrm>
          <a:prstGeom prst="leftRightArrow">
            <a:avLst/>
          </a:prstGeom>
          <a:solidFill>
            <a:srgbClr val="0099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15" name="Left-Right Arrow 14"/>
          <p:cNvSpPr/>
          <p:nvPr/>
        </p:nvSpPr>
        <p:spPr>
          <a:xfrm>
            <a:off x="5334000" y="4106653"/>
            <a:ext cx="179705" cy="107950"/>
          </a:xfrm>
          <a:prstGeom prst="leftRightArrow">
            <a:avLst/>
          </a:prstGeom>
          <a:solidFill>
            <a:srgbClr val="0099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16" name="Left-Right Arrow 15"/>
          <p:cNvSpPr/>
          <p:nvPr/>
        </p:nvSpPr>
        <p:spPr>
          <a:xfrm>
            <a:off x="3096895" y="3039853"/>
            <a:ext cx="179705" cy="107950"/>
          </a:xfrm>
          <a:prstGeom prst="leftRightArrow">
            <a:avLst/>
          </a:prstGeom>
          <a:solidFill>
            <a:srgbClr val="0099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17" name="Left-Right Arrow 16"/>
          <p:cNvSpPr/>
          <p:nvPr/>
        </p:nvSpPr>
        <p:spPr>
          <a:xfrm>
            <a:off x="3477895" y="3998703"/>
            <a:ext cx="179705" cy="107950"/>
          </a:xfrm>
          <a:prstGeom prst="leftRightArrow">
            <a:avLst/>
          </a:prstGeom>
          <a:solidFill>
            <a:srgbClr val="0099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20" name="Down Arrow 19"/>
          <p:cNvSpPr/>
          <p:nvPr/>
        </p:nvSpPr>
        <p:spPr>
          <a:xfrm>
            <a:off x="2684463" y="12288838"/>
            <a:ext cx="107950" cy="144462"/>
          </a:xfrm>
          <a:prstGeom prst="downArrow">
            <a:avLst/>
          </a:prstGeom>
          <a:solidFill>
            <a:srgbClr val="0099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4724400" y="5029200"/>
          <a:ext cx="3962400" cy="9143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5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9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Improved</a:t>
                      </a:r>
                      <a:endParaRPr lang="en-ZA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7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Unchanged</a:t>
                      </a:r>
                      <a:endParaRPr lang="en-ZA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ZA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Regressed</a:t>
                      </a:r>
                      <a:endParaRPr lang="en-ZA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Left-Right Arrow 21"/>
          <p:cNvSpPr/>
          <p:nvPr/>
        </p:nvSpPr>
        <p:spPr>
          <a:xfrm>
            <a:off x="5143660" y="5334000"/>
            <a:ext cx="179705" cy="107950"/>
          </a:xfrm>
          <a:prstGeom prst="leftRightArrow">
            <a:avLst/>
          </a:prstGeom>
          <a:solidFill>
            <a:srgbClr val="0099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23" name="Down Arrow 22"/>
          <p:cNvSpPr/>
          <p:nvPr/>
        </p:nvSpPr>
        <p:spPr>
          <a:xfrm>
            <a:off x="5181600" y="5638800"/>
            <a:ext cx="107950" cy="143510"/>
          </a:xfrm>
          <a:prstGeom prst="downArrow">
            <a:avLst/>
          </a:prstGeom>
          <a:solidFill>
            <a:srgbClr val="0099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24" name="AutoShape 17220"/>
          <p:cNvSpPr>
            <a:spLocks noChangeArrowheads="1"/>
          </p:cNvSpPr>
          <p:nvPr/>
        </p:nvSpPr>
        <p:spPr bwMode="auto">
          <a:xfrm rot="16200000">
            <a:off x="5191603" y="5103495"/>
            <a:ext cx="111125" cy="114935"/>
          </a:xfrm>
          <a:prstGeom prst="rightArrow">
            <a:avLst>
              <a:gd name="adj1" fmla="val 50000"/>
              <a:gd name="adj2" fmla="val 34400"/>
            </a:avLst>
          </a:prstGeom>
          <a:solidFill>
            <a:srgbClr val="00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ZA"/>
          </a:p>
        </p:txBody>
      </p:sp>
      <p:sp>
        <p:nvSpPr>
          <p:cNvPr id="19" name="Left-Right Arrow 18"/>
          <p:cNvSpPr/>
          <p:nvPr/>
        </p:nvSpPr>
        <p:spPr>
          <a:xfrm>
            <a:off x="4419600" y="4379703"/>
            <a:ext cx="179705" cy="107950"/>
          </a:xfrm>
          <a:prstGeom prst="leftRightArrow">
            <a:avLst/>
          </a:prstGeom>
          <a:solidFill>
            <a:srgbClr val="0099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25" name="Left-Right Arrow 24"/>
          <p:cNvSpPr/>
          <p:nvPr/>
        </p:nvSpPr>
        <p:spPr>
          <a:xfrm>
            <a:off x="3477894" y="2123336"/>
            <a:ext cx="179705" cy="107950"/>
          </a:xfrm>
          <a:prstGeom prst="leftRightArrow">
            <a:avLst/>
          </a:prstGeom>
          <a:solidFill>
            <a:srgbClr val="0099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70942" y="1191025"/>
            <a:ext cx="101272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33600" y="1842878"/>
            <a:ext cx="105314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894705" y="1896853"/>
            <a:ext cx="882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724400" y="4243178"/>
            <a:ext cx="1830161" cy="473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5715000" y="4214604"/>
            <a:ext cx="804229" cy="285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248400" y="3039853"/>
            <a:ext cx="6096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019573" y="4106653"/>
            <a:ext cx="1167174" cy="107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286000" y="3192253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9848541"/>
              </p:ext>
            </p:extLst>
          </p:nvPr>
        </p:nvGraphicFramePr>
        <p:xfrm>
          <a:off x="733152" y="1403140"/>
          <a:ext cx="1371600" cy="879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833427" y="618915"/>
            <a:ext cx="1371604" cy="879476"/>
            <a:chOff x="-2" y="0"/>
            <a:chExt cx="1371604" cy="87947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8" name="Oval 37"/>
            <p:cNvSpPr/>
            <p:nvPr/>
          </p:nvSpPr>
          <p:spPr>
            <a:xfrm>
              <a:off x="-2" y="0"/>
              <a:ext cx="1371604" cy="879476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200865" y="128796"/>
              <a:ext cx="969870" cy="621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2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2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</a:rPr>
                <a:t>Key </a:t>
              </a:r>
              <a:r>
                <a:rPr lang="en-ZA" sz="1200" dirty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</a:rPr>
                <a:t>positions still vacant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200" kern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76777" y="1517647"/>
            <a:ext cx="1530238" cy="879476"/>
            <a:chOff x="-2" y="0"/>
            <a:chExt cx="1371604" cy="87947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2" name="Oval 41"/>
            <p:cNvSpPr/>
            <p:nvPr/>
          </p:nvSpPr>
          <p:spPr>
            <a:xfrm>
              <a:off x="-2" y="0"/>
              <a:ext cx="1371604" cy="879476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200865" y="128796"/>
              <a:ext cx="969870" cy="621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2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endParaRPr>
            </a:p>
            <a:p>
              <a:pPr algn="ctr"/>
              <a:r>
                <a:rPr lang="en-ZA" sz="1200" dirty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</a:rPr>
                <a:t>Correction of prior year findings still in progress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200" kern="12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54561" y="3720890"/>
            <a:ext cx="1530238" cy="879476"/>
            <a:chOff x="-2" y="0"/>
            <a:chExt cx="1371604" cy="87947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1" name="Oval 50"/>
            <p:cNvSpPr/>
            <p:nvPr/>
          </p:nvSpPr>
          <p:spPr>
            <a:xfrm>
              <a:off x="-2" y="0"/>
              <a:ext cx="1371604" cy="879476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2" name="Oval 4"/>
            <p:cNvSpPr/>
            <p:nvPr/>
          </p:nvSpPr>
          <p:spPr>
            <a:xfrm>
              <a:off x="200865" y="128796"/>
              <a:ext cx="969870" cy="621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2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endParaRPr>
            </a:p>
            <a:p>
              <a:pPr algn="ctr"/>
              <a:r>
                <a:rPr lang="en-ZA" sz="1200" dirty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</a:rPr>
                <a:t>Correction of prior year findings still in progress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200" kern="12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858001" y="2644565"/>
            <a:ext cx="1530238" cy="879476"/>
            <a:chOff x="-2" y="0"/>
            <a:chExt cx="1371604" cy="87947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4" name="Oval 53"/>
            <p:cNvSpPr/>
            <p:nvPr/>
          </p:nvSpPr>
          <p:spPr>
            <a:xfrm>
              <a:off x="-2" y="0"/>
              <a:ext cx="1371604" cy="879476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5" name="Oval 4"/>
            <p:cNvSpPr/>
            <p:nvPr/>
          </p:nvSpPr>
          <p:spPr>
            <a:xfrm>
              <a:off x="200865" y="128796"/>
              <a:ext cx="969870" cy="621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2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endParaRPr>
            </a:p>
            <a:p>
              <a:pPr algn="ctr"/>
              <a:r>
                <a:rPr lang="en-ZA" sz="1200" dirty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</a:rPr>
                <a:t>Audit work still in progress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200" kern="12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66725" y="2451098"/>
            <a:ext cx="1819275" cy="1285460"/>
            <a:chOff x="-2" y="0"/>
            <a:chExt cx="1371604" cy="87947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0" name="Oval 59"/>
            <p:cNvSpPr/>
            <p:nvPr/>
          </p:nvSpPr>
          <p:spPr>
            <a:xfrm>
              <a:off x="-2" y="0"/>
              <a:ext cx="1371604" cy="879476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2" name="Oval 4"/>
            <p:cNvSpPr/>
            <p:nvPr/>
          </p:nvSpPr>
          <p:spPr>
            <a:xfrm>
              <a:off x="200865" y="128796"/>
              <a:ext cx="969870" cy="621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2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endParaRPr>
            </a:p>
            <a:p>
              <a:pPr algn="ctr"/>
              <a:r>
                <a:rPr lang="en-ZA" sz="1200" dirty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</a:rPr>
                <a:t>Limited progress in addressing findings from the prior year relating to IT governance and IT systems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200" kern="12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39364" y="3810000"/>
            <a:ext cx="1530238" cy="879476"/>
            <a:chOff x="-2" y="0"/>
            <a:chExt cx="1371604" cy="87947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4" name="Oval 63"/>
            <p:cNvSpPr/>
            <p:nvPr/>
          </p:nvSpPr>
          <p:spPr>
            <a:xfrm>
              <a:off x="-2" y="0"/>
              <a:ext cx="1371604" cy="879476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5" name="Oval 4"/>
            <p:cNvSpPr/>
            <p:nvPr/>
          </p:nvSpPr>
          <p:spPr>
            <a:xfrm>
              <a:off x="200865" y="128796"/>
              <a:ext cx="969870" cy="621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2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endParaRPr>
            </a:p>
            <a:p>
              <a:pPr algn="ctr"/>
              <a:r>
                <a:rPr lang="en-ZA" sz="1200" dirty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</a:rPr>
                <a:t>Performance management systems not fully implemented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200" kern="12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BAE0-C9DC-48E5-BC21-54F13D4EB49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52400" y="152400"/>
            <a:ext cx="8305200" cy="415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ZA" altLang="en-US" sz="2100" b="1" dirty="0" smtClean="0">
                <a:solidFill>
                  <a:srgbClr val="00A9A4"/>
                </a:solidFill>
                <a:latin typeface="Arial" pitchFamily="34" charset="0"/>
                <a:ea typeface="+mj-ea"/>
                <a:cs typeface="Arial" pitchFamily="34" charset="0"/>
              </a:rPr>
              <a:t>7. Status of Records Review - SABC</a:t>
            </a:r>
            <a:endParaRPr lang="en-ZA" altLang="en-US" sz="2100" b="1" dirty="0">
              <a:solidFill>
                <a:srgbClr val="00A9A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532490"/>
              </p:ext>
            </p:extLst>
          </p:nvPr>
        </p:nvGraphicFramePr>
        <p:xfrm>
          <a:off x="228600" y="914400"/>
          <a:ext cx="8229600" cy="29260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Commitments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 of commitment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Corrections</a:t>
                      </a:r>
                      <a:r>
                        <a:rPr lang="en-US" sz="1600" baseline="0" dirty="0" smtClean="0"/>
                        <a:t> to prior year qualification matters to be provided for audit by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28 February 2018: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Updated fixed asset register (current and prior year)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Complete</a:t>
                      </a:r>
                      <a:r>
                        <a:rPr lang="en-US" sz="1600" baseline="0" dirty="0" smtClean="0"/>
                        <a:t> irregular expenditure listings (current and prior year)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Reconciliation of deferred grants (current and prior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 January 2018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Awaiting</a:t>
                      </a:r>
                      <a:r>
                        <a:rPr lang="en-US" sz="1600" baseline="0" dirty="0" smtClean="0"/>
                        <a:t> final registers and supporting schedules for audit at 17 April 2018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BAE0-C9DC-48E5-BC21-54F13D4EB49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305200" cy="415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ZA" altLang="en-US" sz="2100" b="1" dirty="0" smtClean="0">
                <a:solidFill>
                  <a:srgbClr val="00A9A4"/>
                </a:solidFill>
                <a:latin typeface="Arial" pitchFamily="34" charset="0"/>
                <a:ea typeface="+mj-ea"/>
                <a:cs typeface="Arial" pitchFamily="34" charset="0"/>
              </a:rPr>
              <a:t>8. Commitments from management</a:t>
            </a:r>
            <a:endParaRPr lang="en-ZA" altLang="en-US" sz="2100" b="1" dirty="0">
              <a:solidFill>
                <a:srgbClr val="00A9A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381000"/>
            <a:ext cx="8077200" cy="5257800"/>
          </a:xfrm>
        </p:spPr>
        <p:txBody>
          <a:bodyPr>
            <a:noAutofit/>
          </a:bodyPr>
          <a:lstStyle/>
          <a:p>
            <a:pPr algn="ctr"/>
            <a:r>
              <a:rPr lang="en-ZA" sz="5400" dirty="0" smtClean="0">
                <a:solidFill>
                  <a:schemeClr val="accent2"/>
                </a:solidFill>
              </a:rPr>
              <a:t>QUESTIONS</a:t>
            </a:r>
            <a:br>
              <a:rPr lang="en-ZA" sz="5400" dirty="0" smtClean="0">
                <a:solidFill>
                  <a:schemeClr val="accent2"/>
                </a:solidFill>
              </a:rPr>
            </a:br>
            <a:r>
              <a:rPr lang="en-ZA" sz="5400" dirty="0"/>
              <a:t/>
            </a:r>
            <a:br>
              <a:rPr lang="en-ZA" sz="5400" dirty="0"/>
            </a:br>
            <a:r>
              <a:rPr lang="en-ZA" sz="5400" dirty="0" smtClean="0"/>
              <a:t/>
            </a:r>
            <a:br>
              <a:rPr lang="en-ZA" sz="5400" dirty="0" smtClean="0"/>
            </a:br>
            <a:endParaRPr lang="en-ZA" sz="5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3700" y="1752600"/>
            <a:ext cx="82296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endParaRPr lang="en-ZA" sz="2000" dirty="0"/>
          </a:p>
        </p:txBody>
      </p:sp>
      <p:pic>
        <p:nvPicPr>
          <p:cNvPr id="1029" name="Picture 5" descr="D:\My Documents\Pictures\question-mark-69061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562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" y="4549042"/>
            <a:ext cx="9143999" cy="1699375"/>
            <a:chOff x="0" y="3962400"/>
            <a:chExt cx="9143999" cy="1699375"/>
          </a:xfrm>
        </p:grpSpPr>
        <p:pic>
          <p:nvPicPr>
            <p:cNvPr id="12" name="Picture 11" descr="http://blogs.reuters.com/environment/files/2008/12/wat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3962400"/>
              <a:ext cx="2478637" cy="1676400"/>
            </a:xfrm>
            <a:prstGeom prst="rect">
              <a:avLst/>
            </a:prstGeom>
            <a:noFill/>
          </p:spPr>
        </p:pic>
        <p:pic>
          <p:nvPicPr>
            <p:cNvPr id="13" name="Picture 12" descr="http://s3.amazonaws.com/production.mediajoint.prx.org/public/piece_images/1297/RDPHouse_mediu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970608"/>
              <a:ext cx="2209800" cy="1682260"/>
            </a:xfrm>
            <a:prstGeom prst="rect">
              <a:avLst/>
            </a:prstGeom>
            <a:noFill/>
          </p:spPr>
        </p:pic>
        <p:pic>
          <p:nvPicPr>
            <p:cNvPr id="14" name="Picture 13" descr="http://orthodoxalumni.com/wp-content/uploads/2012/02/south-africa-education-system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970608"/>
              <a:ext cx="2543478" cy="1691167"/>
            </a:xfrm>
            <a:prstGeom prst="rect">
              <a:avLst/>
            </a:prstGeom>
            <a:noFill/>
          </p:spPr>
        </p:pic>
        <p:pic>
          <p:nvPicPr>
            <p:cNvPr id="15" name="Picture 14" descr="http://whsc.emory.edu/home/publications/public-health/public-health/fall2009/img/oladele_head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3218" y="3962400"/>
              <a:ext cx="2430781" cy="1676401"/>
            </a:xfrm>
            <a:prstGeom prst="rect">
              <a:avLst/>
            </a:prstGeom>
            <a:noFill/>
          </p:spPr>
        </p:pic>
      </p:grpSp>
      <p:sp>
        <p:nvSpPr>
          <p:cNvPr id="1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7772400" cy="762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accent1"/>
                </a:solidFill>
              </a:rPr>
              <a:t>How to get in touch with the AGSA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1" y="1580763"/>
            <a:ext cx="4953000" cy="2547709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05800" cy="38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ZA" sz="2100" dirty="0" smtClean="0">
                <a:latin typeface="Arial" pitchFamily="34" charset="0"/>
                <a:cs typeface="Arial" pitchFamily="34" charset="0"/>
              </a:rPr>
              <a:t>1. Overview of the performance reporting process</a:t>
            </a:r>
            <a:endParaRPr lang="en-ZA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7467600" cy="5257800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05800" cy="38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ZA" sz="2100" dirty="0" smtClean="0">
                <a:latin typeface="Arial" pitchFamily="34" charset="0"/>
                <a:cs typeface="Arial" pitchFamily="34" charset="0"/>
              </a:rPr>
              <a:t>1. Overview of the performance reporting process (cont.)</a:t>
            </a:r>
            <a:endParaRPr lang="en-ZA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"/>
            <a:ext cx="8723577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2286000"/>
            <a:ext cx="4419600" cy="381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chemeClr val="bg1"/>
                </a:solidFill>
              </a:rPr>
              <a:t>ANNUAL PERFORMANCE PLAN (APP)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9762" y="151800"/>
            <a:ext cx="8305200" cy="38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39849" tIns="104887" rIns="0" bIns="0" rtlCol="0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2. Audit </a:t>
            </a:r>
            <a:r>
              <a:rPr lang="en-ZA" sz="2100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outcomes </a:t>
            </a:r>
            <a:r>
              <a:rPr lang="en-ZA" sz="2100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of the portfolio</a:t>
            </a:r>
            <a:endParaRPr lang="en-US" sz="2100" b="1" dirty="0">
              <a:solidFill>
                <a:srgbClr val="00A9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5800" y="5678003"/>
            <a:ext cx="1328063" cy="26559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ZA" sz="1200" b="1" dirty="0">
                <a:latin typeface="Arial Narrow" panose="020B0606020202030204" pitchFamily="34" charset="0"/>
              </a:rPr>
              <a:t>7</a:t>
            </a:r>
            <a:r>
              <a:rPr lang="en-ZA" sz="1200" b="1" dirty="0" smtClean="0">
                <a:latin typeface="Arial Narrow" panose="020B0606020202030204" pitchFamily="34" charset="0"/>
              </a:rPr>
              <a:t> </a:t>
            </a:r>
            <a:r>
              <a:rPr lang="en-ZA" sz="1200" b="1" dirty="0">
                <a:latin typeface="Arial Narrow" panose="020B0606020202030204" pitchFamily="34" charset="0"/>
              </a:rPr>
              <a:t>auditees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19400" y="5678002"/>
            <a:ext cx="1328063" cy="26559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ZA" sz="1200" b="1" dirty="0">
                <a:latin typeface="Arial Narrow" panose="020B0606020202030204" pitchFamily="34" charset="0"/>
              </a:rPr>
              <a:t>7</a:t>
            </a:r>
            <a:r>
              <a:rPr lang="en-ZA" sz="1200" b="1" dirty="0" smtClean="0">
                <a:latin typeface="Arial Narrow" panose="020B0606020202030204" pitchFamily="34" charset="0"/>
              </a:rPr>
              <a:t> </a:t>
            </a:r>
            <a:r>
              <a:rPr lang="en-ZA" sz="1200" b="1" dirty="0">
                <a:latin typeface="Arial Narrow" panose="020B0606020202030204" pitchFamily="34" charset="0"/>
              </a:rPr>
              <a:t>auditees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53000" y="5678003"/>
            <a:ext cx="1328063" cy="26559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ZA" sz="1200" b="1" dirty="0">
                <a:latin typeface="Arial Narrow" panose="020B0606020202030204" pitchFamily="34" charset="0"/>
              </a:rPr>
              <a:t>6</a:t>
            </a:r>
            <a:r>
              <a:rPr lang="en-ZA" sz="1200" b="1" dirty="0" smtClean="0">
                <a:latin typeface="Arial Narrow" panose="020B0606020202030204" pitchFamily="34" charset="0"/>
              </a:rPr>
              <a:t> </a:t>
            </a:r>
            <a:r>
              <a:rPr lang="en-ZA" sz="1200" b="1" dirty="0">
                <a:latin typeface="Arial Narrow" panose="020B0606020202030204" pitchFamily="34" charset="0"/>
              </a:rPr>
              <a:t>auditees</a:t>
            </a:r>
          </a:p>
        </p:txBody>
      </p:sp>
      <p:sp>
        <p:nvSpPr>
          <p:cNvPr id="28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609599"/>
            <a:ext cx="8365402" cy="914401"/>
          </a:xfrm>
          <a:prstGeom prst="rect">
            <a:avLst/>
          </a:prstGeom>
        </p:spPr>
        <p:txBody>
          <a:bodyPr vert="horz" lIns="159554" tIns="119666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ZA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Audit outcomes over three years – </a:t>
            </a:r>
            <a:r>
              <a:rPr lang="en-ZA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Communications portfolio </a:t>
            </a:r>
            <a:endParaRPr lang="en-US" b="1" dirty="0">
              <a:solidFill>
                <a:srgbClr val="00A9A4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4249833156"/>
              </p:ext>
            </p:extLst>
          </p:nvPr>
        </p:nvGraphicFramePr>
        <p:xfrm>
          <a:off x="533400" y="1219200"/>
          <a:ext cx="6622038" cy="420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52" y="1565031"/>
            <a:ext cx="10477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6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800" y="1054643"/>
            <a:ext cx="8101711" cy="519375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481646" y="3452005"/>
            <a:ext cx="5692060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>
                    <a:lumMod val="75000"/>
                  </a:schemeClr>
                </a:solidFill>
              </a:rPr>
              <a:t>-----------------------------------------------------------------------</a:t>
            </a:r>
            <a:endParaRPr lang="en-ZA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29311" y="990600"/>
            <a:ext cx="2721863" cy="396894"/>
          </a:xfrm>
          <a:prstGeom prst="rect">
            <a:avLst/>
          </a:prstGeom>
        </p:spPr>
        <p:txBody>
          <a:bodyPr vert="horz" lIns="139974" tIns="10498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052"/>
              </a:spcAft>
            </a:pPr>
            <a:r>
              <a:rPr lang="en-ZA" sz="12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/>
              </a:rPr>
              <a:t>Usefulness of annual </a:t>
            </a:r>
            <a:br>
              <a:rPr lang="en-ZA" sz="12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/>
              </a:rPr>
            </a:br>
            <a:r>
              <a:rPr lang="en-ZA" sz="12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/>
              </a:rPr>
              <a:t>performance information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464754" y="990600"/>
            <a:ext cx="2655757" cy="545557"/>
          </a:xfrm>
          <a:prstGeom prst="rect">
            <a:avLst/>
          </a:prstGeom>
        </p:spPr>
        <p:txBody>
          <a:bodyPr vert="horz" lIns="139974" tIns="10498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1052"/>
              </a:spcAft>
            </a:pPr>
            <a:r>
              <a:rPr lang="en-ZA" sz="12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/>
              </a:rPr>
              <a:t>Reliability of</a:t>
            </a:r>
            <a:br>
              <a:rPr lang="en-ZA" sz="12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/>
              </a:rPr>
            </a:br>
            <a:r>
              <a:rPr lang="en-ZA" sz="1200" b="1" dirty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  <a:cs typeface="Arial"/>
              </a:rPr>
              <a:t> performance information</a:t>
            </a:r>
          </a:p>
        </p:txBody>
      </p:sp>
      <p:sp>
        <p:nvSpPr>
          <p:cNvPr id="25" name="Rectangle 23"/>
          <p:cNvSpPr/>
          <p:nvPr/>
        </p:nvSpPr>
        <p:spPr>
          <a:xfrm>
            <a:off x="7171725" y="2819400"/>
            <a:ext cx="1234786" cy="1323449"/>
          </a:xfrm>
          <a:prstGeom prst="rect">
            <a:avLst/>
          </a:prstGeom>
        </p:spPr>
        <p:txBody>
          <a:bodyPr wrap="square" lIns="91449" tIns="45725" rIns="91449" bIns="45725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 smtClean="0">
                <a:latin typeface="Arial Narrow" pitchFamily="34" charset="0"/>
              </a:rPr>
              <a:t>With no </a:t>
            </a:r>
            <a:br>
              <a:rPr lang="en-US" sz="1200" b="1" dirty="0" smtClean="0">
                <a:latin typeface="Arial Narrow" pitchFamily="34" charset="0"/>
              </a:rPr>
            </a:br>
            <a:r>
              <a:rPr lang="en-US" sz="1200" b="1" dirty="0" smtClean="0">
                <a:latin typeface="Arial Narrow" pitchFamily="34" charset="0"/>
              </a:rPr>
              <a:t>material findings</a:t>
            </a:r>
          </a:p>
          <a:p>
            <a:pPr>
              <a:spcAft>
                <a:spcPts val="1200"/>
              </a:spcAft>
            </a:pPr>
            <a:endParaRPr lang="en-US" sz="1200" b="1" dirty="0"/>
          </a:p>
          <a:p>
            <a:pPr>
              <a:spcAft>
                <a:spcPts val="1200"/>
              </a:spcAft>
            </a:pPr>
            <a:r>
              <a:rPr lang="en-US" sz="1200" b="1" dirty="0" smtClean="0">
                <a:latin typeface="Arial Narrow" pitchFamily="34" charset="0"/>
              </a:rPr>
              <a:t>With material </a:t>
            </a:r>
            <a:br>
              <a:rPr lang="en-US" sz="1200" b="1" dirty="0" smtClean="0">
                <a:latin typeface="Arial Narrow" pitchFamily="34" charset="0"/>
              </a:rPr>
            </a:br>
            <a:r>
              <a:rPr lang="en-US" sz="1200" b="1" dirty="0" smtClean="0">
                <a:latin typeface="Arial Narrow" pitchFamily="34" charset="0"/>
              </a:rPr>
              <a:t>findings </a:t>
            </a:r>
            <a:endParaRPr lang="en-US" sz="1200" b="1" dirty="0">
              <a:latin typeface="Arial Narrow" pitchFamily="34" charset="0"/>
            </a:endParaRPr>
          </a:p>
        </p:txBody>
      </p:sp>
      <p:sp>
        <p:nvSpPr>
          <p:cNvPr id="26" name="Rectangle 24"/>
          <p:cNvSpPr/>
          <p:nvPr/>
        </p:nvSpPr>
        <p:spPr>
          <a:xfrm>
            <a:off x="7010400" y="2886031"/>
            <a:ext cx="209581" cy="209594"/>
          </a:xfrm>
          <a:prstGeom prst="rect">
            <a:avLst/>
          </a:prstGeom>
          <a:solidFill>
            <a:srgbClr val="97E59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1"/>
          <p:cNvSpPr/>
          <p:nvPr/>
        </p:nvSpPr>
        <p:spPr>
          <a:xfrm>
            <a:off x="6962144" y="3724209"/>
            <a:ext cx="209581" cy="209594"/>
          </a:xfrm>
          <a:prstGeom prst="rect">
            <a:avLst/>
          </a:prstGeom>
          <a:solidFill>
            <a:srgbClr val="F9A1A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337201" y="5295900"/>
            <a:ext cx="3494233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Reliability</a:t>
            </a:r>
            <a:endParaRPr lang="en-ZA" sz="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ZA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most common findings on reliability of information were the following:</a:t>
            </a:r>
          </a:p>
          <a:p>
            <a:pPr>
              <a:buFontTx/>
              <a:buChar char="-"/>
            </a:pPr>
            <a:r>
              <a:rPr lang="en-ZA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Reported information not complete</a:t>
            </a:r>
          </a:p>
          <a:p>
            <a:pPr>
              <a:buFontTx/>
              <a:buChar char="-"/>
            </a:pPr>
            <a:r>
              <a:rPr lang="en-ZA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Reported information not valid</a:t>
            </a:r>
          </a:p>
          <a:p>
            <a:pPr>
              <a:buFontTx/>
              <a:buChar char="-"/>
            </a:pPr>
            <a:r>
              <a:rPr lang="en-ZA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Reported information not accurate</a:t>
            </a:r>
          </a:p>
          <a:p>
            <a:pPr>
              <a:buFontTx/>
              <a:buChar char="-"/>
            </a:pPr>
            <a:endParaRPr lang="en-ZA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1000" dirty="0">
              <a:solidFill>
                <a:srgbClr val="479B87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1000" b="1" i="1" dirty="0">
              <a:solidFill>
                <a:srgbClr val="479B87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ZA" sz="1000" b="1" i="1" dirty="0">
              <a:solidFill>
                <a:srgbClr val="479B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56319" y="5300296"/>
            <a:ext cx="2971357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Usefulness</a:t>
            </a:r>
          </a:p>
          <a:p>
            <a:pPr marL="0" indent="0"/>
            <a:r>
              <a:rPr lang="en-ZA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most common findings on the usefulness of information were the following:</a:t>
            </a:r>
          </a:p>
          <a:p>
            <a:pPr>
              <a:buFontTx/>
              <a:buChar char="-"/>
            </a:pPr>
            <a:r>
              <a:rPr lang="en-ZA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Indicators/measures not well defined/ verifiable</a:t>
            </a:r>
          </a:p>
          <a:p>
            <a:pPr>
              <a:buFontTx/>
              <a:buChar char="-"/>
            </a:pPr>
            <a:r>
              <a:rPr lang="en-ZA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Performance targets did not meet the SMART criteria</a:t>
            </a:r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9762" y="151800"/>
            <a:ext cx="8305200" cy="38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39849" tIns="104887" rIns="0" bIns="0" rtlCol="0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2. Audit outcomes of the portfolio (cont.)</a:t>
            </a:r>
            <a:endParaRPr lang="en-US" sz="2100" b="1" dirty="0">
              <a:solidFill>
                <a:srgbClr val="00A9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078" y="621268"/>
            <a:ext cx="545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Quality of performance information over 2 years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3985404" y="3452005"/>
            <a:ext cx="5692060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>
                    <a:lumMod val="75000"/>
                  </a:schemeClr>
                </a:solidFill>
              </a:rPr>
              <a:t>-----------------------------------------------------------------------</a:t>
            </a:r>
            <a:endParaRPr lang="en-ZA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24" name="Chart 23"/>
          <p:cNvGraphicFramePr/>
          <p:nvPr>
            <p:extLst/>
          </p:nvPr>
        </p:nvGraphicFramePr>
        <p:xfrm>
          <a:off x="3506642" y="1387494"/>
          <a:ext cx="3104838" cy="417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/>
          <p:cNvGraphicFramePr/>
          <p:nvPr>
            <p:extLst/>
          </p:nvPr>
        </p:nvGraphicFramePr>
        <p:xfrm>
          <a:off x="496742" y="1251655"/>
          <a:ext cx="3009900" cy="4101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03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 smtClean="0">
                <a:solidFill>
                  <a:srgbClr val="00A9A4"/>
                </a:solidFill>
                <a:latin typeface="Arial" pitchFamily="34" charset="0"/>
                <a:ea typeface="+mj-ea"/>
                <a:cs typeface="Arial" pitchFamily="34" charset="0"/>
              </a:rPr>
              <a:t>3. APPs 2018/19 review of the portfolio</a:t>
            </a:r>
            <a:endParaRPr lang="en-ZA" sz="2100" b="1" dirty="0">
              <a:solidFill>
                <a:srgbClr val="00A9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7620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ZA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Structure of </a:t>
            </a:r>
            <a:r>
              <a:rPr lang="en-ZA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ZA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epartment </a:t>
            </a:r>
            <a:r>
              <a:rPr lang="en-ZA" b="1" dirty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and entities in the </a:t>
            </a:r>
            <a:r>
              <a:rPr lang="en-ZA" b="1" dirty="0" smtClean="0">
                <a:solidFill>
                  <a:srgbClr val="00A9A4"/>
                </a:solidFill>
                <a:latin typeface="Arial" pitchFamily="34" charset="0"/>
                <a:cs typeface="Arial" pitchFamily="34" charset="0"/>
              </a:rPr>
              <a:t>portfolio </a:t>
            </a:r>
            <a:endParaRPr lang="en-ZA" b="1" dirty="0">
              <a:solidFill>
                <a:srgbClr val="00A9A4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228600" y="13970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2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800600"/>
          </a:xfrm>
        </p:spPr>
        <p:txBody>
          <a:bodyPr>
            <a:normAutofit/>
          </a:bodyPr>
          <a:lstStyle/>
          <a:p>
            <a:pPr marL="400050" algn="just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The interim review provides an early warning where concerns with regards to </a:t>
            </a: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the measurability and relevance of the indicators and 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targets have been identified</a:t>
            </a:r>
          </a:p>
          <a:p>
            <a:pPr marL="400050" algn="just">
              <a:buFont typeface="Arial" panose="020B0604020202020204" pitchFamily="34" charset="0"/>
              <a:buChar char="•"/>
            </a:pPr>
            <a:endParaRPr lang="en-ZA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400050" algn="just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The interim review does not entail the performance of detail procedures where underlying systems and supporting documentation is inspected to give assurance on the verifiability of indicators and targets</a:t>
            </a:r>
          </a:p>
          <a:p>
            <a:pPr marL="400050" algn="just">
              <a:buFont typeface="Arial" panose="020B0604020202020204" pitchFamily="34" charset="0"/>
              <a:buChar char="•"/>
            </a:pPr>
            <a:endParaRPr lang="en-ZA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400050" algn="just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The interim review is only performed on a selection of significant programmes</a:t>
            </a:r>
            <a:endParaRPr lang="en-ZA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382000" y="6248400"/>
            <a:ext cx="762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9CBAE0-C9DC-48E5-BC21-54F13D4EB498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52399"/>
            <a:ext cx="8305200" cy="381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ZA" sz="2100" b="1" dirty="0">
                <a:solidFill>
                  <a:srgbClr val="00A9A4"/>
                </a:solidFill>
                <a:latin typeface="Arial Narrow" pitchFamily="34" charset="0"/>
                <a:cs typeface="Arial" panose="020B0604020202020204" pitchFamily="34" charset="0"/>
              </a:rPr>
              <a:t>Scope of the 2018/19 APPs </a:t>
            </a:r>
            <a:r>
              <a:rPr lang="en-ZA" sz="2100" b="1" dirty="0" smtClean="0">
                <a:solidFill>
                  <a:srgbClr val="00A9A4"/>
                </a:solidFill>
                <a:latin typeface="Arial Narrow" pitchFamily="34" charset="0"/>
                <a:cs typeface="Arial" panose="020B0604020202020204" pitchFamily="34" charset="0"/>
              </a:rPr>
              <a:t>review</a:t>
            </a:r>
            <a:endParaRPr lang="en-ZA" sz="2100" b="1" dirty="0">
              <a:solidFill>
                <a:srgbClr val="00A9A4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8413</TotalTime>
  <Words>4160</Words>
  <Application>Microsoft Office PowerPoint</Application>
  <PresentationFormat>On-screen Show (4:3)</PresentationFormat>
  <Paragraphs>590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Arial</vt:lpstr>
      <vt:lpstr>Arial Narrow</vt:lpstr>
      <vt:lpstr>Calibri</vt:lpstr>
      <vt:lpstr>Times New Roman</vt:lpstr>
      <vt:lpstr>Wingdings</vt:lpstr>
      <vt:lpstr>Office Theme</vt:lpstr>
      <vt:lpstr>Custom Design</vt:lpstr>
      <vt:lpstr>3_Custom Design</vt:lpstr>
      <vt:lpstr>1_Custom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Briefing to the Portfolio Committee on the Communications Portfolio Review of the 2018-19 draft APPs </vt:lpstr>
      <vt:lpstr>PowerPoint Presentation</vt:lpstr>
      <vt:lpstr>PowerPoint Presentation</vt:lpstr>
      <vt:lpstr>1. Overview of the performance reporting process</vt:lpstr>
      <vt:lpstr>1. Overview of the performance reporting process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  </vt:lpstr>
      <vt:lpstr>PowerPoint Presentation</vt:lpstr>
    </vt:vector>
  </TitlesOfParts>
  <Company>Auditor General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Gerharddt</dc:creator>
  <cp:lastModifiedBy>Pillay,Jolene (SM)</cp:lastModifiedBy>
  <cp:revision>936</cp:revision>
  <cp:lastPrinted>2018-04-16T16:27:07Z</cp:lastPrinted>
  <dcterms:created xsi:type="dcterms:W3CDTF">2013-05-24T12:21:16Z</dcterms:created>
  <dcterms:modified xsi:type="dcterms:W3CDTF">2018-04-16T17:03:30Z</dcterms:modified>
</cp:coreProperties>
</file>