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72" r:id="rId3"/>
    <p:sldId id="270" r:id="rId4"/>
    <p:sldId id="258" r:id="rId5"/>
    <p:sldId id="289" r:id="rId6"/>
    <p:sldId id="299" r:id="rId7"/>
    <p:sldId id="292" r:id="rId8"/>
    <p:sldId id="295" r:id="rId9"/>
    <p:sldId id="296" r:id="rId10"/>
    <p:sldId id="300" r:id="rId11"/>
    <p:sldId id="297" r:id="rId12"/>
    <p:sldId id="298" r:id="rId13"/>
    <p:sldId id="262" r:id="rId14"/>
    <p:sldId id="26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58"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44363B-0F48-41F2-90EF-46143D0E1A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xmlns="" id="{B554387D-E151-42B1-83A0-1150DF0CE9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xmlns="" id="{33187BC0-ABBB-4999-923D-0D7F3F704144}"/>
              </a:ext>
            </a:extLst>
          </p:cNvPr>
          <p:cNvSpPr>
            <a:spLocks noGrp="1"/>
          </p:cNvSpPr>
          <p:nvPr>
            <p:ph type="dt" sz="half" idx="10"/>
          </p:nvPr>
        </p:nvSpPr>
        <p:spPr/>
        <p:txBody>
          <a:bodyPr/>
          <a:lstStyle/>
          <a:p>
            <a:fld id="{F24B3E23-FF3B-4043-9FDC-5DBB24D0E5A0}" type="datetimeFigureOut">
              <a:rPr lang="en-ZA" smtClean="0"/>
              <a:pPr/>
              <a:t>2018/04/19</a:t>
            </a:fld>
            <a:endParaRPr lang="en-ZA"/>
          </a:p>
        </p:txBody>
      </p:sp>
      <p:sp>
        <p:nvSpPr>
          <p:cNvPr id="5" name="Footer Placeholder 4">
            <a:extLst>
              <a:ext uri="{FF2B5EF4-FFF2-40B4-BE49-F238E27FC236}">
                <a16:creationId xmlns:a16="http://schemas.microsoft.com/office/drawing/2014/main" xmlns="" id="{83594DB8-ECA7-4E7C-BC13-13495FC4638F}"/>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7A6E79EB-4B5A-41A4-9947-7FA7EA383EA5}"/>
              </a:ext>
            </a:extLst>
          </p:cNvPr>
          <p:cNvSpPr>
            <a:spLocks noGrp="1"/>
          </p:cNvSpPr>
          <p:nvPr>
            <p:ph type="sldNum" sz="quarter" idx="12"/>
          </p:nvPr>
        </p:nvSpPr>
        <p:spPr/>
        <p:txBody>
          <a:bodyPr/>
          <a:lstStyle/>
          <a:p>
            <a:fld id="{49250A17-EDAF-4098-8580-7B1C9AA6B878}" type="slidenum">
              <a:rPr lang="en-ZA" smtClean="0"/>
              <a:pPr/>
              <a:t>‹#›</a:t>
            </a:fld>
            <a:endParaRPr lang="en-ZA"/>
          </a:p>
        </p:txBody>
      </p:sp>
    </p:spTree>
    <p:extLst>
      <p:ext uri="{BB962C8B-B14F-4D97-AF65-F5344CB8AC3E}">
        <p14:creationId xmlns:p14="http://schemas.microsoft.com/office/powerpoint/2010/main" xmlns="" val="3504881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AA6EBB-443D-4F52-8335-15F1007284E2}"/>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xmlns="" id="{AC88A2FB-5441-4D8D-9504-0302DC1377C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D7EF5F97-3C73-4A48-944E-D15C46DC483D}"/>
              </a:ext>
            </a:extLst>
          </p:cNvPr>
          <p:cNvSpPr>
            <a:spLocks noGrp="1"/>
          </p:cNvSpPr>
          <p:nvPr>
            <p:ph type="dt" sz="half" idx="10"/>
          </p:nvPr>
        </p:nvSpPr>
        <p:spPr/>
        <p:txBody>
          <a:bodyPr/>
          <a:lstStyle/>
          <a:p>
            <a:fld id="{F24B3E23-FF3B-4043-9FDC-5DBB24D0E5A0}" type="datetimeFigureOut">
              <a:rPr lang="en-ZA" smtClean="0"/>
              <a:pPr/>
              <a:t>2018/04/19</a:t>
            </a:fld>
            <a:endParaRPr lang="en-ZA"/>
          </a:p>
        </p:txBody>
      </p:sp>
      <p:sp>
        <p:nvSpPr>
          <p:cNvPr id="5" name="Footer Placeholder 4">
            <a:extLst>
              <a:ext uri="{FF2B5EF4-FFF2-40B4-BE49-F238E27FC236}">
                <a16:creationId xmlns:a16="http://schemas.microsoft.com/office/drawing/2014/main" xmlns="" id="{BFF82DAC-447B-4740-B556-B527B467D143}"/>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622F9CC0-08A9-477E-A16D-4117F428CBC8}"/>
              </a:ext>
            </a:extLst>
          </p:cNvPr>
          <p:cNvSpPr>
            <a:spLocks noGrp="1"/>
          </p:cNvSpPr>
          <p:nvPr>
            <p:ph type="sldNum" sz="quarter" idx="12"/>
          </p:nvPr>
        </p:nvSpPr>
        <p:spPr/>
        <p:txBody>
          <a:bodyPr/>
          <a:lstStyle/>
          <a:p>
            <a:fld id="{49250A17-EDAF-4098-8580-7B1C9AA6B878}" type="slidenum">
              <a:rPr lang="en-ZA" smtClean="0"/>
              <a:pPr/>
              <a:t>‹#›</a:t>
            </a:fld>
            <a:endParaRPr lang="en-ZA"/>
          </a:p>
        </p:txBody>
      </p:sp>
    </p:spTree>
    <p:extLst>
      <p:ext uri="{BB962C8B-B14F-4D97-AF65-F5344CB8AC3E}">
        <p14:creationId xmlns:p14="http://schemas.microsoft.com/office/powerpoint/2010/main" xmlns="" val="3281021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8E32333-06CB-4B6D-A189-BD6FB9864CB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xmlns="" id="{11C660F0-FAC8-495C-A5AC-0AF0CDF3C73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7D35E6DF-92C2-45EE-887C-BB393399FFAD}"/>
              </a:ext>
            </a:extLst>
          </p:cNvPr>
          <p:cNvSpPr>
            <a:spLocks noGrp="1"/>
          </p:cNvSpPr>
          <p:nvPr>
            <p:ph type="dt" sz="half" idx="10"/>
          </p:nvPr>
        </p:nvSpPr>
        <p:spPr/>
        <p:txBody>
          <a:bodyPr/>
          <a:lstStyle/>
          <a:p>
            <a:fld id="{F24B3E23-FF3B-4043-9FDC-5DBB24D0E5A0}" type="datetimeFigureOut">
              <a:rPr lang="en-ZA" smtClean="0"/>
              <a:pPr/>
              <a:t>2018/04/19</a:t>
            </a:fld>
            <a:endParaRPr lang="en-ZA"/>
          </a:p>
        </p:txBody>
      </p:sp>
      <p:sp>
        <p:nvSpPr>
          <p:cNvPr id="5" name="Footer Placeholder 4">
            <a:extLst>
              <a:ext uri="{FF2B5EF4-FFF2-40B4-BE49-F238E27FC236}">
                <a16:creationId xmlns:a16="http://schemas.microsoft.com/office/drawing/2014/main" xmlns="" id="{C2F64CC8-C302-419B-B78E-2799DF1B32AE}"/>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18CD57B8-D0DC-4FA2-BFAD-E30DCC72DC33}"/>
              </a:ext>
            </a:extLst>
          </p:cNvPr>
          <p:cNvSpPr>
            <a:spLocks noGrp="1"/>
          </p:cNvSpPr>
          <p:nvPr>
            <p:ph type="sldNum" sz="quarter" idx="12"/>
          </p:nvPr>
        </p:nvSpPr>
        <p:spPr/>
        <p:txBody>
          <a:bodyPr/>
          <a:lstStyle/>
          <a:p>
            <a:fld id="{49250A17-EDAF-4098-8580-7B1C9AA6B878}" type="slidenum">
              <a:rPr lang="en-ZA" smtClean="0"/>
              <a:pPr/>
              <a:t>‹#›</a:t>
            </a:fld>
            <a:endParaRPr lang="en-ZA"/>
          </a:p>
        </p:txBody>
      </p:sp>
    </p:spTree>
    <p:extLst>
      <p:ext uri="{BB962C8B-B14F-4D97-AF65-F5344CB8AC3E}">
        <p14:creationId xmlns:p14="http://schemas.microsoft.com/office/powerpoint/2010/main" xmlns="" val="2425246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2C367E-9B4E-4171-88E8-67E398C860C0}"/>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5E46DCB5-1138-4FEA-8412-CAEC7EF7671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DC708595-5D62-4BD1-8290-90D3C6BB471E}"/>
              </a:ext>
            </a:extLst>
          </p:cNvPr>
          <p:cNvSpPr>
            <a:spLocks noGrp="1"/>
          </p:cNvSpPr>
          <p:nvPr>
            <p:ph type="dt" sz="half" idx="10"/>
          </p:nvPr>
        </p:nvSpPr>
        <p:spPr/>
        <p:txBody>
          <a:bodyPr/>
          <a:lstStyle/>
          <a:p>
            <a:fld id="{F24B3E23-FF3B-4043-9FDC-5DBB24D0E5A0}" type="datetimeFigureOut">
              <a:rPr lang="en-ZA" smtClean="0"/>
              <a:pPr/>
              <a:t>2018/04/19</a:t>
            </a:fld>
            <a:endParaRPr lang="en-ZA"/>
          </a:p>
        </p:txBody>
      </p:sp>
      <p:sp>
        <p:nvSpPr>
          <p:cNvPr id="5" name="Footer Placeholder 4">
            <a:extLst>
              <a:ext uri="{FF2B5EF4-FFF2-40B4-BE49-F238E27FC236}">
                <a16:creationId xmlns:a16="http://schemas.microsoft.com/office/drawing/2014/main" xmlns="" id="{93244EA7-B622-4116-A350-5488A72EDFA3}"/>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DDBD1173-B8D7-4A2A-BB1C-9EACCFC24FD6}"/>
              </a:ext>
            </a:extLst>
          </p:cNvPr>
          <p:cNvSpPr>
            <a:spLocks noGrp="1"/>
          </p:cNvSpPr>
          <p:nvPr>
            <p:ph type="sldNum" sz="quarter" idx="12"/>
          </p:nvPr>
        </p:nvSpPr>
        <p:spPr/>
        <p:txBody>
          <a:bodyPr/>
          <a:lstStyle/>
          <a:p>
            <a:fld id="{49250A17-EDAF-4098-8580-7B1C9AA6B878}" type="slidenum">
              <a:rPr lang="en-ZA" smtClean="0"/>
              <a:pPr/>
              <a:t>‹#›</a:t>
            </a:fld>
            <a:endParaRPr lang="en-ZA"/>
          </a:p>
        </p:txBody>
      </p:sp>
    </p:spTree>
    <p:extLst>
      <p:ext uri="{BB962C8B-B14F-4D97-AF65-F5344CB8AC3E}">
        <p14:creationId xmlns:p14="http://schemas.microsoft.com/office/powerpoint/2010/main" xmlns="" val="54751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5F6D5C-09D4-47BE-817E-4D41B85553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xmlns="" id="{42090D9C-60E7-4BF6-925E-790E8C3FAD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C71A9EBD-C297-4318-A714-8198A7F9E144}"/>
              </a:ext>
            </a:extLst>
          </p:cNvPr>
          <p:cNvSpPr>
            <a:spLocks noGrp="1"/>
          </p:cNvSpPr>
          <p:nvPr>
            <p:ph type="dt" sz="half" idx="10"/>
          </p:nvPr>
        </p:nvSpPr>
        <p:spPr/>
        <p:txBody>
          <a:bodyPr/>
          <a:lstStyle/>
          <a:p>
            <a:fld id="{F24B3E23-FF3B-4043-9FDC-5DBB24D0E5A0}" type="datetimeFigureOut">
              <a:rPr lang="en-ZA" smtClean="0"/>
              <a:pPr/>
              <a:t>2018/04/19</a:t>
            </a:fld>
            <a:endParaRPr lang="en-ZA"/>
          </a:p>
        </p:txBody>
      </p:sp>
      <p:sp>
        <p:nvSpPr>
          <p:cNvPr id="5" name="Footer Placeholder 4">
            <a:extLst>
              <a:ext uri="{FF2B5EF4-FFF2-40B4-BE49-F238E27FC236}">
                <a16:creationId xmlns:a16="http://schemas.microsoft.com/office/drawing/2014/main" xmlns="" id="{BE6387B6-E697-4984-BB16-BC526A559C25}"/>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D3F8259D-9509-4400-B002-F989443ED837}"/>
              </a:ext>
            </a:extLst>
          </p:cNvPr>
          <p:cNvSpPr>
            <a:spLocks noGrp="1"/>
          </p:cNvSpPr>
          <p:nvPr>
            <p:ph type="sldNum" sz="quarter" idx="12"/>
          </p:nvPr>
        </p:nvSpPr>
        <p:spPr/>
        <p:txBody>
          <a:bodyPr/>
          <a:lstStyle/>
          <a:p>
            <a:fld id="{49250A17-EDAF-4098-8580-7B1C9AA6B878}" type="slidenum">
              <a:rPr lang="en-ZA" smtClean="0"/>
              <a:pPr/>
              <a:t>‹#›</a:t>
            </a:fld>
            <a:endParaRPr lang="en-ZA"/>
          </a:p>
        </p:txBody>
      </p:sp>
    </p:spTree>
    <p:extLst>
      <p:ext uri="{BB962C8B-B14F-4D97-AF65-F5344CB8AC3E}">
        <p14:creationId xmlns:p14="http://schemas.microsoft.com/office/powerpoint/2010/main" xmlns="" val="826912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320A0D-704D-4112-A303-AB209FE03DF9}"/>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3F80142A-FFC0-4E52-8341-F32B566BD20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xmlns="" id="{552D2940-5DD3-4364-B5AA-E8F7377E1E5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xmlns="" id="{B1454D99-865A-4EA0-B2AD-AFAB76FDE562}"/>
              </a:ext>
            </a:extLst>
          </p:cNvPr>
          <p:cNvSpPr>
            <a:spLocks noGrp="1"/>
          </p:cNvSpPr>
          <p:nvPr>
            <p:ph type="dt" sz="half" idx="10"/>
          </p:nvPr>
        </p:nvSpPr>
        <p:spPr/>
        <p:txBody>
          <a:bodyPr/>
          <a:lstStyle/>
          <a:p>
            <a:fld id="{F24B3E23-FF3B-4043-9FDC-5DBB24D0E5A0}" type="datetimeFigureOut">
              <a:rPr lang="en-ZA" smtClean="0"/>
              <a:pPr/>
              <a:t>2018/04/19</a:t>
            </a:fld>
            <a:endParaRPr lang="en-ZA"/>
          </a:p>
        </p:txBody>
      </p:sp>
      <p:sp>
        <p:nvSpPr>
          <p:cNvPr id="6" name="Footer Placeholder 5">
            <a:extLst>
              <a:ext uri="{FF2B5EF4-FFF2-40B4-BE49-F238E27FC236}">
                <a16:creationId xmlns:a16="http://schemas.microsoft.com/office/drawing/2014/main" xmlns="" id="{A24117D9-1433-4A88-BBAF-4CDF0DB1B0FD}"/>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xmlns="" id="{AC4D0805-DDF5-4EB5-8DF5-F5DF37DB54F5}"/>
              </a:ext>
            </a:extLst>
          </p:cNvPr>
          <p:cNvSpPr>
            <a:spLocks noGrp="1"/>
          </p:cNvSpPr>
          <p:nvPr>
            <p:ph type="sldNum" sz="quarter" idx="12"/>
          </p:nvPr>
        </p:nvSpPr>
        <p:spPr/>
        <p:txBody>
          <a:bodyPr/>
          <a:lstStyle/>
          <a:p>
            <a:fld id="{49250A17-EDAF-4098-8580-7B1C9AA6B878}" type="slidenum">
              <a:rPr lang="en-ZA" smtClean="0"/>
              <a:pPr/>
              <a:t>‹#›</a:t>
            </a:fld>
            <a:endParaRPr lang="en-ZA"/>
          </a:p>
        </p:txBody>
      </p:sp>
    </p:spTree>
    <p:extLst>
      <p:ext uri="{BB962C8B-B14F-4D97-AF65-F5344CB8AC3E}">
        <p14:creationId xmlns:p14="http://schemas.microsoft.com/office/powerpoint/2010/main" xmlns="" val="2739727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92A512-81C8-4793-BA3E-D7FD8AB21E67}"/>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xmlns="" id="{EFF6F2CD-610B-42EF-9321-3771D0DEF9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EE0CC6BF-6DC8-4FD7-820D-957E419C730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xmlns="" id="{70B65343-9D0A-4AEB-82C4-96E20D0171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65CA0769-C016-4307-90CC-241EEDF1C88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xmlns="" id="{57DEA93A-C02F-41A1-856F-6E97B18DA384}"/>
              </a:ext>
            </a:extLst>
          </p:cNvPr>
          <p:cNvSpPr>
            <a:spLocks noGrp="1"/>
          </p:cNvSpPr>
          <p:nvPr>
            <p:ph type="dt" sz="half" idx="10"/>
          </p:nvPr>
        </p:nvSpPr>
        <p:spPr/>
        <p:txBody>
          <a:bodyPr/>
          <a:lstStyle/>
          <a:p>
            <a:fld id="{F24B3E23-FF3B-4043-9FDC-5DBB24D0E5A0}" type="datetimeFigureOut">
              <a:rPr lang="en-ZA" smtClean="0"/>
              <a:pPr/>
              <a:t>2018/04/19</a:t>
            </a:fld>
            <a:endParaRPr lang="en-ZA"/>
          </a:p>
        </p:txBody>
      </p:sp>
      <p:sp>
        <p:nvSpPr>
          <p:cNvPr id="8" name="Footer Placeholder 7">
            <a:extLst>
              <a:ext uri="{FF2B5EF4-FFF2-40B4-BE49-F238E27FC236}">
                <a16:creationId xmlns:a16="http://schemas.microsoft.com/office/drawing/2014/main" xmlns="" id="{CABF50A8-9E4E-4452-9AB3-0D300B96FBF9}"/>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xmlns="" id="{E0581350-EEEB-489F-8FB7-B7CB29E69757}"/>
              </a:ext>
            </a:extLst>
          </p:cNvPr>
          <p:cNvSpPr>
            <a:spLocks noGrp="1"/>
          </p:cNvSpPr>
          <p:nvPr>
            <p:ph type="sldNum" sz="quarter" idx="12"/>
          </p:nvPr>
        </p:nvSpPr>
        <p:spPr/>
        <p:txBody>
          <a:bodyPr/>
          <a:lstStyle/>
          <a:p>
            <a:fld id="{49250A17-EDAF-4098-8580-7B1C9AA6B878}" type="slidenum">
              <a:rPr lang="en-ZA" smtClean="0"/>
              <a:pPr/>
              <a:t>‹#›</a:t>
            </a:fld>
            <a:endParaRPr lang="en-ZA"/>
          </a:p>
        </p:txBody>
      </p:sp>
    </p:spTree>
    <p:extLst>
      <p:ext uri="{BB962C8B-B14F-4D97-AF65-F5344CB8AC3E}">
        <p14:creationId xmlns:p14="http://schemas.microsoft.com/office/powerpoint/2010/main" xmlns="" val="1130779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F02910-9E8C-4AF4-8BD0-3CA452886EB8}"/>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xmlns="" id="{33AEF6BA-7009-4F5A-8D7E-DC683564D000}"/>
              </a:ext>
            </a:extLst>
          </p:cNvPr>
          <p:cNvSpPr>
            <a:spLocks noGrp="1"/>
          </p:cNvSpPr>
          <p:nvPr>
            <p:ph type="dt" sz="half" idx="10"/>
          </p:nvPr>
        </p:nvSpPr>
        <p:spPr/>
        <p:txBody>
          <a:bodyPr/>
          <a:lstStyle/>
          <a:p>
            <a:fld id="{F24B3E23-FF3B-4043-9FDC-5DBB24D0E5A0}" type="datetimeFigureOut">
              <a:rPr lang="en-ZA" smtClean="0"/>
              <a:pPr/>
              <a:t>2018/04/19</a:t>
            </a:fld>
            <a:endParaRPr lang="en-ZA"/>
          </a:p>
        </p:txBody>
      </p:sp>
      <p:sp>
        <p:nvSpPr>
          <p:cNvPr id="4" name="Footer Placeholder 3">
            <a:extLst>
              <a:ext uri="{FF2B5EF4-FFF2-40B4-BE49-F238E27FC236}">
                <a16:creationId xmlns:a16="http://schemas.microsoft.com/office/drawing/2014/main" xmlns="" id="{CCC2A6D9-CF7C-4280-AD83-3B408B124C45}"/>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xmlns="" id="{5B5364AD-B084-4E21-B92D-D5E879E70313}"/>
              </a:ext>
            </a:extLst>
          </p:cNvPr>
          <p:cNvSpPr>
            <a:spLocks noGrp="1"/>
          </p:cNvSpPr>
          <p:nvPr>
            <p:ph type="sldNum" sz="quarter" idx="12"/>
          </p:nvPr>
        </p:nvSpPr>
        <p:spPr/>
        <p:txBody>
          <a:bodyPr/>
          <a:lstStyle/>
          <a:p>
            <a:fld id="{49250A17-EDAF-4098-8580-7B1C9AA6B878}" type="slidenum">
              <a:rPr lang="en-ZA" smtClean="0"/>
              <a:pPr/>
              <a:t>‹#›</a:t>
            </a:fld>
            <a:endParaRPr lang="en-ZA"/>
          </a:p>
        </p:txBody>
      </p:sp>
    </p:spTree>
    <p:extLst>
      <p:ext uri="{BB962C8B-B14F-4D97-AF65-F5344CB8AC3E}">
        <p14:creationId xmlns:p14="http://schemas.microsoft.com/office/powerpoint/2010/main" xmlns="" val="1447511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B49D8F2-7F36-489F-9AC6-B53361286925}"/>
              </a:ext>
            </a:extLst>
          </p:cNvPr>
          <p:cNvSpPr>
            <a:spLocks noGrp="1"/>
          </p:cNvSpPr>
          <p:nvPr>
            <p:ph type="dt" sz="half" idx="10"/>
          </p:nvPr>
        </p:nvSpPr>
        <p:spPr/>
        <p:txBody>
          <a:bodyPr/>
          <a:lstStyle/>
          <a:p>
            <a:fld id="{F24B3E23-FF3B-4043-9FDC-5DBB24D0E5A0}" type="datetimeFigureOut">
              <a:rPr lang="en-ZA" smtClean="0"/>
              <a:pPr/>
              <a:t>2018/04/19</a:t>
            </a:fld>
            <a:endParaRPr lang="en-ZA"/>
          </a:p>
        </p:txBody>
      </p:sp>
      <p:sp>
        <p:nvSpPr>
          <p:cNvPr id="3" name="Footer Placeholder 2">
            <a:extLst>
              <a:ext uri="{FF2B5EF4-FFF2-40B4-BE49-F238E27FC236}">
                <a16:creationId xmlns:a16="http://schemas.microsoft.com/office/drawing/2014/main" xmlns="" id="{E1EC510B-92D1-461F-B58A-7BB4485FE1B7}"/>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xmlns="" id="{F32F94B9-BF17-4C58-98A6-9FB47F6B1175}"/>
              </a:ext>
            </a:extLst>
          </p:cNvPr>
          <p:cNvSpPr>
            <a:spLocks noGrp="1"/>
          </p:cNvSpPr>
          <p:nvPr>
            <p:ph type="sldNum" sz="quarter" idx="12"/>
          </p:nvPr>
        </p:nvSpPr>
        <p:spPr/>
        <p:txBody>
          <a:bodyPr/>
          <a:lstStyle/>
          <a:p>
            <a:fld id="{49250A17-EDAF-4098-8580-7B1C9AA6B878}" type="slidenum">
              <a:rPr lang="en-ZA" smtClean="0"/>
              <a:pPr/>
              <a:t>‹#›</a:t>
            </a:fld>
            <a:endParaRPr lang="en-ZA"/>
          </a:p>
        </p:txBody>
      </p:sp>
    </p:spTree>
    <p:extLst>
      <p:ext uri="{BB962C8B-B14F-4D97-AF65-F5344CB8AC3E}">
        <p14:creationId xmlns:p14="http://schemas.microsoft.com/office/powerpoint/2010/main" xmlns="" val="3828936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11A5AE-565E-4B2B-8534-3FDDDE3754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7E595AE3-FF8A-4C08-A11E-0FB8C71136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xmlns="" id="{AC1C45B3-8831-464A-88E0-149EAB10BD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08756285-F5ED-4270-9277-F6387CA4AC7F}"/>
              </a:ext>
            </a:extLst>
          </p:cNvPr>
          <p:cNvSpPr>
            <a:spLocks noGrp="1"/>
          </p:cNvSpPr>
          <p:nvPr>
            <p:ph type="dt" sz="half" idx="10"/>
          </p:nvPr>
        </p:nvSpPr>
        <p:spPr/>
        <p:txBody>
          <a:bodyPr/>
          <a:lstStyle/>
          <a:p>
            <a:fld id="{F24B3E23-FF3B-4043-9FDC-5DBB24D0E5A0}" type="datetimeFigureOut">
              <a:rPr lang="en-ZA" smtClean="0"/>
              <a:pPr/>
              <a:t>2018/04/19</a:t>
            </a:fld>
            <a:endParaRPr lang="en-ZA"/>
          </a:p>
        </p:txBody>
      </p:sp>
      <p:sp>
        <p:nvSpPr>
          <p:cNvPr id="6" name="Footer Placeholder 5">
            <a:extLst>
              <a:ext uri="{FF2B5EF4-FFF2-40B4-BE49-F238E27FC236}">
                <a16:creationId xmlns:a16="http://schemas.microsoft.com/office/drawing/2014/main" xmlns="" id="{49FE5329-FAF7-43CB-932A-2301933C92F7}"/>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xmlns="" id="{527CC4BA-AD5D-495B-8006-18331A1D3FD3}"/>
              </a:ext>
            </a:extLst>
          </p:cNvPr>
          <p:cNvSpPr>
            <a:spLocks noGrp="1"/>
          </p:cNvSpPr>
          <p:nvPr>
            <p:ph type="sldNum" sz="quarter" idx="12"/>
          </p:nvPr>
        </p:nvSpPr>
        <p:spPr/>
        <p:txBody>
          <a:bodyPr/>
          <a:lstStyle/>
          <a:p>
            <a:fld id="{49250A17-EDAF-4098-8580-7B1C9AA6B878}" type="slidenum">
              <a:rPr lang="en-ZA" smtClean="0"/>
              <a:pPr/>
              <a:t>‹#›</a:t>
            </a:fld>
            <a:endParaRPr lang="en-ZA"/>
          </a:p>
        </p:txBody>
      </p:sp>
    </p:spTree>
    <p:extLst>
      <p:ext uri="{BB962C8B-B14F-4D97-AF65-F5344CB8AC3E}">
        <p14:creationId xmlns:p14="http://schemas.microsoft.com/office/powerpoint/2010/main" xmlns="" val="4005657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FB92B8-5C88-401A-90A6-EA1C98786B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xmlns="" id="{D58398BB-DBC4-4CB7-A6A3-88A6812481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xmlns="" id="{C30444D0-4214-46D2-96A4-5B3A830A30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47C00CC1-769E-42EF-86C8-64C7CC42D11C}"/>
              </a:ext>
            </a:extLst>
          </p:cNvPr>
          <p:cNvSpPr>
            <a:spLocks noGrp="1"/>
          </p:cNvSpPr>
          <p:nvPr>
            <p:ph type="dt" sz="half" idx="10"/>
          </p:nvPr>
        </p:nvSpPr>
        <p:spPr/>
        <p:txBody>
          <a:bodyPr/>
          <a:lstStyle/>
          <a:p>
            <a:fld id="{F24B3E23-FF3B-4043-9FDC-5DBB24D0E5A0}" type="datetimeFigureOut">
              <a:rPr lang="en-ZA" smtClean="0"/>
              <a:pPr/>
              <a:t>2018/04/19</a:t>
            </a:fld>
            <a:endParaRPr lang="en-ZA"/>
          </a:p>
        </p:txBody>
      </p:sp>
      <p:sp>
        <p:nvSpPr>
          <p:cNvPr id="6" name="Footer Placeholder 5">
            <a:extLst>
              <a:ext uri="{FF2B5EF4-FFF2-40B4-BE49-F238E27FC236}">
                <a16:creationId xmlns:a16="http://schemas.microsoft.com/office/drawing/2014/main" xmlns="" id="{7C1CFFDB-23BC-4640-845C-BE99E1984DAC}"/>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xmlns="" id="{85CC1812-FB46-4CA1-8328-7D93305415E5}"/>
              </a:ext>
            </a:extLst>
          </p:cNvPr>
          <p:cNvSpPr>
            <a:spLocks noGrp="1"/>
          </p:cNvSpPr>
          <p:nvPr>
            <p:ph type="sldNum" sz="quarter" idx="12"/>
          </p:nvPr>
        </p:nvSpPr>
        <p:spPr/>
        <p:txBody>
          <a:bodyPr/>
          <a:lstStyle/>
          <a:p>
            <a:fld id="{49250A17-EDAF-4098-8580-7B1C9AA6B878}" type="slidenum">
              <a:rPr lang="en-ZA" smtClean="0"/>
              <a:pPr/>
              <a:t>‹#›</a:t>
            </a:fld>
            <a:endParaRPr lang="en-ZA"/>
          </a:p>
        </p:txBody>
      </p:sp>
    </p:spTree>
    <p:extLst>
      <p:ext uri="{BB962C8B-B14F-4D97-AF65-F5344CB8AC3E}">
        <p14:creationId xmlns:p14="http://schemas.microsoft.com/office/powerpoint/2010/main" xmlns="" val="1798588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106A1A0B-1E9E-4125-851F-92FD910131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xmlns="" id="{260538FA-E870-40BE-A2D9-ADE841A644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2EBADE79-1226-418D-9CFB-6A2FAFA00E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B3E23-FF3B-4043-9FDC-5DBB24D0E5A0}" type="datetimeFigureOut">
              <a:rPr lang="en-ZA" smtClean="0"/>
              <a:pPr/>
              <a:t>2018/04/19</a:t>
            </a:fld>
            <a:endParaRPr lang="en-ZA"/>
          </a:p>
        </p:txBody>
      </p:sp>
      <p:sp>
        <p:nvSpPr>
          <p:cNvPr id="5" name="Footer Placeholder 4">
            <a:extLst>
              <a:ext uri="{FF2B5EF4-FFF2-40B4-BE49-F238E27FC236}">
                <a16:creationId xmlns:a16="http://schemas.microsoft.com/office/drawing/2014/main" xmlns="" id="{1D0101B2-5F9E-4E8C-98B2-F6F24B297B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xmlns="" id="{20050491-9896-4ECA-9EC6-31B57E4DA1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250A17-EDAF-4098-8580-7B1C9AA6B878}" type="slidenum">
              <a:rPr lang="en-ZA" smtClean="0"/>
              <a:pPr/>
              <a:t>‹#›</a:t>
            </a:fld>
            <a:endParaRPr lang="en-ZA"/>
          </a:p>
        </p:txBody>
      </p:sp>
    </p:spTree>
    <p:extLst>
      <p:ext uri="{BB962C8B-B14F-4D97-AF65-F5344CB8AC3E}">
        <p14:creationId xmlns:p14="http://schemas.microsoft.com/office/powerpoint/2010/main" xmlns="" val="78336613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B1071A-3CF1-436C-AC3D-F86B6775D9C3}"/>
              </a:ext>
            </a:extLst>
          </p:cNvPr>
          <p:cNvSpPr>
            <a:spLocks noGrp="1"/>
          </p:cNvSpPr>
          <p:nvPr>
            <p:ph type="ctrTitle"/>
          </p:nvPr>
        </p:nvSpPr>
        <p:spPr>
          <a:xfrm>
            <a:off x="236807" y="1658112"/>
            <a:ext cx="11718386" cy="2938272"/>
          </a:xfrm>
        </p:spPr>
        <p:txBody>
          <a:bodyPr>
            <a:normAutofit fontScale="90000"/>
          </a:bodyPr>
          <a:lstStyle/>
          <a:p>
            <a:r>
              <a:rPr lang="en-ZA" dirty="0"/>
              <a:t>BRIEFING THE PORTFOLIO COMMITTEE ON POLICE REGARDING THE ANNUAL PERFORMANCE PLAN 2018/2019 OF THE SAPS </a:t>
            </a:r>
          </a:p>
        </p:txBody>
      </p:sp>
      <p:sp>
        <p:nvSpPr>
          <p:cNvPr id="3" name="Subtitle 2">
            <a:extLst>
              <a:ext uri="{FF2B5EF4-FFF2-40B4-BE49-F238E27FC236}">
                <a16:creationId xmlns:a16="http://schemas.microsoft.com/office/drawing/2014/main" xmlns="" id="{20872987-3DBE-4D3A-9751-6AA9FCAAEA50}"/>
              </a:ext>
            </a:extLst>
          </p:cNvPr>
          <p:cNvSpPr>
            <a:spLocks noGrp="1"/>
          </p:cNvSpPr>
          <p:nvPr>
            <p:ph type="subTitle" idx="1"/>
          </p:nvPr>
        </p:nvSpPr>
        <p:spPr>
          <a:xfrm>
            <a:off x="1524000" y="4507291"/>
            <a:ext cx="9144000" cy="1752832"/>
          </a:xfrm>
        </p:spPr>
        <p:txBody>
          <a:bodyPr>
            <a:normAutofit lnSpcReduction="10000"/>
          </a:bodyPr>
          <a:lstStyle/>
          <a:p>
            <a:endParaRPr lang="en-ZA" dirty="0"/>
          </a:p>
          <a:p>
            <a:r>
              <a:rPr lang="en-ZA" dirty="0"/>
              <a:t>BY TUMELO MOGODISENG</a:t>
            </a:r>
          </a:p>
          <a:p>
            <a:r>
              <a:rPr lang="en-ZA" dirty="0"/>
              <a:t>DEPUTY PRESIDENT OF THE SOUTH AFRICAN POLICING UNION (SAPU)</a:t>
            </a:r>
          </a:p>
          <a:p>
            <a:r>
              <a:rPr lang="en-ZA" dirty="0"/>
              <a:t>17 APRIL 2018</a:t>
            </a:r>
          </a:p>
        </p:txBody>
      </p:sp>
      <p:pic>
        <p:nvPicPr>
          <p:cNvPr id="1026" name="Picture 18" descr="Sapulogo">
            <a:extLst>
              <a:ext uri="{FF2B5EF4-FFF2-40B4-BE49-F238E27FC236}">
                <a16:creationId xmlns:a16="http://schemas.microsoft.com/office/drawing/2014/main" xmlns="" id="{E631EE2B-E339-4083-8EBD-2C0CDA1CBB6E}"/>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181600" y="0"/>
            <a:ext cx="1828800" cy="1658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244556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3F3822F-CFDB-45CF-9A77-7324ADEF9D25}"/>
              </a:ext>
            </a:extLst>
          </p:cNvPr>
          <p:cNvSpPr>
            <a:spLocks noGrp="1"/>
          </p:cNvSpPr>
          <p:nvPr>
            <p:ph idx="1"/>
          </p:nvPr>
        </p:nvSpPr>
        <p:spPr/>
        <p:txBody>
          <a:bodyPr>
            <a:normAutofit/>
          </a:bodyPr>
          <a:lstStyle/>
          <a:p>
            <a:pPr algn="just"/>
            <a:r>
              <a:rPr lang="en-ZA" dirty="0"/>
              <a:t> The following are concern about the DPCI’s plan:</a:t>
            </a:r>
          </a:p>
          <a:p>
            <a:pPr lvl="1" algn="just"/>
            <a:r>
              <a:rPr lang="en-ZA" dirty="0"/>
              <a:t>It is not measuring conviction rate </a:t>
            </a:r>
            <a:r>
              <a:rPr lang="en-ZA" sz="1800" dirty="0"/>
              <a:t>[</a:t>
            </a:r>
            <a:r>
              <a:rPr lang="en-ZA" sz="1800" i="1" dirty="0">
                <a:solidFill>
                  <a:srgbClr val="FF0000"/>
                </a:solidFill>
              </a:rPr>
              <a:t>TID </a:t>
            </a:r>
            <a:r>
              <a:rPr lang="en-ZA" sz="1800" dirty="0">
                <a:solidFill>
                  <a:srgbClr val="FF0000"/>
                </a:solidFill>
              </a:rPr>
              <a:t>page 130 </a:t>
            </a:r>
            <a:r>
              <a:rPr lang="en-ZA" sz="1800" i="1" dirty="0">
                <a:solidFill>
                  <a:srgbClr val="FF0000"/>
                </a:solidFill>
              </a:rPr>
              <a:t>and APP page 51</a:t>
            </a:r>
            <a:r>
              <a:rPr lang="en-ZA" sz="1800" i="1" dirty="0"/>
              <a:t>].</a:t>
            </a:r>
          </a:p>
          <a:p>
            <a:pPr lvl="1" algn="just"/>
            <a:r>
              <a:rPr lang="en-ZA" dirty="0"/>
              <a:t>It has abandoned a measurement about prosecution in terms of the Prevention of Organised Crime Act 121 of 1998 (</a:t>
            </a:r>
            <a:r>
              <a:rPr lang="en-ZA" b="1" dirty="0"/>
              <a:t>POCA</a:t>
            </a:r>
            <a:r>
              <a:rPr lang="en-ZA" dirty="0"/>
              <a:t>).</a:t>
            </a:r>
          </a:p>
          <a:p>
            <a:pPr lvl="1" algn="just"/>
            <a:r>
              <a:rPr lang="en-ZA" dirty="0"/>
              <a:t>The plan is silent about the statutory Ministerial Committee as provided in </a:t>
            </a:r>
            <a:r>
              <a:rPr lang="en-ZA" b="1" dirty="0"/>
              <a:t>Section 17I </a:t>
            </a:r>
            <a:r>
              <a:rPr lang="en-ZA" dirty="0"/>
              <a:t>of the Police Act.</a:t>
            </a:r>
          </a:p>
          <a:p>
            <a:pPr lvl="1" algn="just"/>
            <a:r>
              <a:rPr lang="en-ZA" dirty="0"/>
              <a:t>The plan is silent about the statutory Operational Committee as required in </a:t>
            </a:r>
            <a:r>
              <a:rPr lang="en-ZA" b="1" dirty="0"/>
              <a:t>Section 17J </a:t>
            </a:r>
            <a:r>
              <a:rPr lang="en-ZA" dirty="0"/>
              <a:t>of the Police Act.</a:t>
            </a:r>
          </a:p>
          <a:p>
            <a:pPr algn="just"/>
            <a:r>
              <a:rPr lang="en-ZA" dirty="0"/>
              <a:t>The Criminal Record </a:t>
            </a:r>
            <a:r>
              <a:rPr lang="en-ZA" dirty="0" err="1"/>
              <a:t>Center</a:t>
            </a:r>
            <a:r>
              <a:rPr lang="en-ZA" dirty="0"/>
              <a:t> is not measured on the performance around the crime scene and identification of perpetrators [</a:t>
            </a:r>
            <a:r>
              <a:rPr lang="en-ZA" sz="1800" i="1" dirty="0">
                <a:solidFill>
                  <a:srgbClr val="FF0000"/>
                </a:solidFill>
              </a:rPr>
              <a:t>APP </a:t>
            </a:r>
            <a:r>
              <a:rPr lang="en-ZA" sz="1800" dirty="0">
                <a:solidFill>
                  <a:srgbClr val="FF0000"/>
                </a:solidFill>
              </a:rPr>
              <a:t>page 52 and 53</a:t>
            </a:r>
            <a:r>
              <a:rPr lang="en-ZA" dirty="0"/>
              <a:t>].</a:t>
            </a:r>
          </a:p>
          <a:p>
            <a:pPr algn="just"/>
            <a:endParaRPr lang="en-ZA" dirty="0"/>
          </a:p>
          <a:p>
            <a:endParaRPr lang="en-ZA" dirty="0"/>
          </a:p>
          <a:p>
            <a:endParaRPr lang="en-ZA" dirty="0"/>
          </a:p>
          <a:p>
            <a:pPr lvl="1"/>
            <a:endParaRPr lang="en-ZA" dirty="0"/>
          </a:p>
          <a:p>
            <a:pPr lvl="1"/>
            <a:endParaRPr lang="en-ZA" dirty="0"/>
          </a:p>
        </p:txBody>
      </p:sp>
      <p:sp>
        <p:nvSpPr>
          <p:cNvPr id="4" name="Title 1">
            <a:extLst>
              <a:ext uri="{FF2B5EF4-FFF2-40B4-BE49-F238E27FC236}">
                <a16:creationId xmlns:a16="http://schemas.microsoft.com/office/drawing/2014/main" xmlns="" id="{302116DE-F511-4F1A-B4BB-BEC1AF1BFDAA}"/>
              </a:ext>
            </a:extLst>
          </p:cNvPr>
          <p:cNvSpPr>
            <a:spLocks noGrp="1"/>
          </p:cNvSpPr>
          <p:nvPr>
            <p:ph type="title"/>
          </p:nvPr>
        </p:nvSpPr>
        <p:spPr>
          <a:solidFill>
            <a:schemeClr val="accent1">
              <a:lumMod val="40000"/>
              <a:lumOff val="60000"/>
            </a:schemeClr>
          </a:solidFill>
          <a:ln>
            <a:noFill/>
          </a:ln>
          <a:effectLst/>
          <a:scene3d>
            <a:camera prst="orthographicFront">
              <a:rot lat="0" lon="0" rev="0"/>
            </a:camera>
            <a:lightRig rig="chilly" dir="t">
              <a:rot lat="0" lon="0" rev="18480000"/>
            </a:lightRig>
          </a:scene3d>
          <a:sp3d prstMaterial="clear">
            <a:bevelT h="63500" prst="softRound"/>
          </a:sp3d>
        </p:spPr>
        <p:txBody>
          <a:bodyPr/>
          <a:lstStyle/>
          <a:p>
            <a:r>
              <a:rPr lang="en-ZA" dirty="0"/>
              <a:t>Programme 3: Detective Services</a:t>
            </a:r>
          </a:p>
        </p:txBody>
      </p:sp>
    </p:spTree>
    <p:extLst>
      <p:ext uri="{BB962C8B-B14F-4D97-AF65-F5344CB8AC3E}">
        <p14:creationId xmlns:p14="http://schemas.microsoft.com/office/powerpoint/2010/main" xmlns="" val="2874858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3F3822F-CFDB-45CF-9A77-7324ADEF9D25}"/>
              </a:ext>
            </a:extLst>
          </p:cNvPr>
          <p:cNvSpPr>
            <a:spLocks noGrp="1"/>
          </p:cNvSpPr>
          <p:nvPr>
            <p:ph idx="1"/>
          </p:nvPr>
        </p:nvSpPr>
        <p:spPr>
          <a:xfrm>
            <a:off x="499872" y="1182624"/>
            <a:ext cx="11033760" cy="5529071"/>
          </a:xfrm>
        </p:spPr>
        <p:txBody>
          <a:bodyPr>
            <a:normAutofit lnSpcReduction="10000"/>
          </a:bodyPr>
          <a:lstStyle/>
          <a:p>
            <a:pPr algn="just"/>
            <a:r>
              <a:rPr lang="en-ZA" dirty="0"/>
              <a:t>The division should have clear targets regarding the finalisation of security clearance certificates. It must be known as to how many members of the organisation, who are required to have, have security clearances and how many are still outstanding. The division should also be in a position to know as to when are the existing certificates expiring. In that way, it will not only clear members for the purpose of appointments or when there is public outcry but will do so at all times. </a:t>
            </a:r>
          </a:p>
          <a:p>
            <a:pPr algn="just"/>
            <a:endParaRPr lang="en-ZA" dirty="0"/>
          </a:p>
          <a:p>
            <a:pPr algn="just"/>
            <a:r>
              <a:rPr lang="en-ZA" dirty="0"/>
              <a:t>While the division generates profiles for reactive policing, there is no performance indicator to measure the number of organised criminal groups identified. This explains the minimal Organised Crime Projects Investigations in the DPCI.  The drop on the number of criminal groups from </a:t>
            </a:r>
            <a:r>
              <a:rPr lang="en-ZA" b="1" dirty="0">
                <a:solidFill>
                  <a:srgbClr val="FF0000"/>
                </a:solidFill>
              </a:rPr>
              <a:t>500</a:t>
            </a:r>
            <a:r>
              <a:rPr lang="en-ZA" dirty="0"/>
              <a:t> in 1999/2000 to </a:t>
            </a:r>
            <a:r>
              <a:rPr lang="en-ZA" b="1" dirty="0">
                <a:solidFill>
                  <a:srgbClr val="FF0000"/>
                </a:solidFill>
              </a:rPr>
              <a:t>62</a:t>
            </a:r>
            <a:r>
              <a:rPr lang="en-ZA" dirty="0"/>
              <a:t> in 2016/2017, does not  suggest eradication of criminality but a handicap in gathering of intelligence. </a:t>
            </a:r>
            <a:r>
              <a:rPr lang="en-ZA" sz="1800" i="1" dirty="0">
                <a:solidFill>
                  <a:srgbClr val="FF0000"/>
                </a:solidFill>
              </a:rPr>
              <a:t>[APP page 58]</a:t>
            </a:r>
          </a:p>
        </p:txBody>
      </p:sp>
      <p:sp>
        <p:nvSpPr>
          <p:cNvPr id="4" name="Title 1">
            <a:extLst>
              <a:ext uri="{FF2B5EF4-FFF2-40B4-BE49-F238E27FC236}">
                <a16:creationId xmlns:a16="http://schemas.microsoft.com/office/drawing/2014/main" xmlns="" id="{302116DE-F511-4F1A-B4BB-BEC1AF1BFDAA}"/>
              </a:ext>
            </a:extLst>
          </p:cNvPr>
          <p:cNvSpPr>
            <a:spLocks noGrp="1"/>
          </p:cNvSpPr>
          <p:nvPr>
            <p:ph type="title"/>
          </p:nvPr>
        </p:nvSpPr>
        <p:spPr>
          <a:xfrm>
            <a:off x="838200" y="146305"/>
            <a:ext cx="10515600" cy="853439"/>
          </a:xfrm>
          <a:solidFill>
            <a:schemeClr val="accent1">
              <a:lumMod val="40000"/>
              <a:lumOff val="60000"/>
            </a:schemeClr>
          </a:solidFill>
          <a:ln>
            <a:noFill/>
          </a:ln>
          <a:effectLst/>
          <a:scene3d>
            <a:camera prst="orthographicFront">
              <a:rot lat="0" lon="0" rev="0"/>
            </a:camera>
            <a:lightRig rig="chilly" dir="t">
              <a:rot lat="0" lon="0" rev="18480000"/>
            </a:lightRig>
          </a:scene3d>
          <a:sp3d prstMaterial="clear">
            <a:bevelT h="63500" prst="softRound"/>
          </a:sp3d>
        </p:spPr>
        <p:txBody>
          <a:bodyPr/>
          <a:lstStyle/>
          <a:p>
            <a:r>
              <a:rPr lang="en-ZA" dirty="0"/>
              <a:t>Programme 4: Crime Intelligence</a:t>
            </a:r>
          </a:p>
        </p:txBody>
      </p:sp>
    </p:spTree>
    <p:extLst>
      <p:ext uri="{BB962C8B-B14F-4D97-AF65-F5344CB8AC3E}">
        <p14:creationId xmlns:p14="http://schemas.microsoft.com/office/powerpoint/2010/main" xmlns="" val="1060017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3F3822F-CFDB-45CF-9A77-7324ADEF9D25}"/>
              </a:ext>
            </a:extLst>
          </p:cNvPr>
          <p:cNvSpPr>
            <a:spLocks noGrp="1"/>
          </p:cNvSpPr>
          <p:nvPr>
            <p:ph idx="1"/>
          </p:nvPr>
        </p:nvSpPr>
        <p:spPr/>
        <p:txBody>
          <a:bodyPr>
            <a:normAutofit/>
          </a:bodyPr>
          <a:lstStyle/>
          <a:p>
            <a:r>
              <a:rPr lang="en-ZA" dirty="0"/>
              <a:t> We are comfortable with the plan around the Protection and Security Services (PSS) programme. </a:t>
            </a:r>
          </a:p>
        </p:txBody>
      </p:sp>
      <p:sp>
        <p:nvSpPr>
          <p:cNvPr id="4" name="Title 1">
            <a:extLst>
              <a:ext uri="{FF2B5EF4-FFF2-40B4-BE49-F238E27FC236}">
                <a16:creationId xmlns:a16="http://schemas.microsoft.com/office/drawing/2014/main" xmlns="" id="{302116DE-F511-4F1A-B4BB-BEC1AF1BFDAA}"/>
              </a:ext>
            </a:extLst>
          </p:cNvPr>
          <p:cNvSpPr>
            <a:spLocks noGrp="1"/>
          </p:cNvSpPr>
          <p:nvPr>
            <p:ph type="title"/>
          </p:nvPr>
        </p:nvSpPr>
        <p:spPr>
          <a:solidFill>
            <a:schemeClr val="accent1">
              <a:lumMod val="40000"/>
              <a:lumOff val="60000"/>
            </a:schemeClr>
          </a:solidFill>
          <a:ln>
            <a:noFill/>
          </a:ln>
          <a:effectLst/>
          <a:scene3d>
            <a:camera prst="orthographicFront">
              <a:rot lat="0" lon="0" rev="0"/>
            </a:camera>
            <a:lightRig rig="chilly" dir="t">
              <a:rot lat="0" lon="0" rev="18480000"/>
            </a:lightRig>
          </a:scene3d>
          <a:sp3d prstMaterial="clear">
            <a:bevelT h="63500" prst="softRound"/>
          </a:sp3d>
        </p:spPr>
        <p:txBody>
          <a:bodyPr/>
          <a:lstStyle/>
          <a:p>
            <a:r>
              <a:rPr lang="en-ZA" dirty="0"/>
              <a:t>Programme 5: Protection an Security Services</a:t>
            </a:r>
          </a:p>
        </p:txBody>
      </p:sp>
    </p:spTree>
    <p:extLst>
      <p:ext uri="{BB962C8B-B14F-4D97-AF65-F5344CB8AC3E}">
        <p14:creationId xmlns:p14="http://schemas.microsoft.com/office/powerpoint/2010/main" xmlns="" val="502087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8330A2-0EF6-43A5-BF65-C966D5C3162B}"/>
              </a:ext>
            </a:extLst>
          </p:cNvPr>
          <p:cNvSpPr>
            <a:spLocks noGrp="1"/>
          </p:cNvSpPr>
          <p:nvPr>
            <p:ph type="title"/>
          </p:nvPr>
        </p:nvSpPr>
        <p:spPr>
          <a:xfrm>
            <a:off x="323557" y="365125"/>
            <a:ext cx="11535507" cy="1325563"/>
          </a:xfrm>
          <a:solidFill>
            <a:schemeClr val="accent4">
              <a:lumMod val="20000"/>
              <a:lumOff val="80000"/>
            </a:schemeClr>
          </a:solidFill>
          <a:effectLst>
            <a:glow rad="139700">
              <a:schemeClr val="accent4">
                <a:satMod val="175000"/>
                <a:alpha val="40000"/>
              </a:schemeClr>
            </a:glow>
          </a:effectLst>
          <a:scene3d>
            <a:camera prst="orthographicFront"/>
            <a:lightRig rig="threePt" dir="t"/>
          </a:scene3d>
          <a:sp3d>
            <a:bevelT w="152400" h="50800" prst="softRound"/>
          </a:sp3d>
        </p:spPr>
        <p:txBody>
          <a:bodyPr/>
          <a:lstStyle/>
          <a:p>
            <a:r>
              <a:rPr lang="en-ZA" dirty="0"/>
              <a:t>Recommendations</a:t>
            </a:r>
          </a:p>
        </p:txBody>
      </p:sp>
      <p:sp>
        <p:nvSpPr>
          <p:cNvPr id="3" name="Content Placeholder 2">
            <a:extLst>
              <a:ext uri="{FF2B5EF4-FFF2-40B4-BE49-F238E27FC236}">
                <a16:creationId xmlns:a16="http://schemas.microsoft.com/office/drawing/2014/main" xmlns="" id="{C7FCD301-B0AE-40D3-ABFD-52F48D9F4CE0}"/>
              </a:ext>
            </a:extLst>
          </p:cNvPr>
          <p:cNvSpPr>
            <a:spLocks noGrp="1"/>
          </p:cNvSpPr>
          <p:nvPr>
            <p:ph idx="1"/>
          </p:nvPr>
        </p:nvSpPr>
        <p:spPr>
          <a:xfrm>
            <a:off x="548641" y="1825625"/>
            <a:ext cx="11310424" cy="4351338"/>
          </a:xfrm>
        </p:spPr>
        <p:txBody>
          <a:bodyPr>
            <a:normAutofit lnSpcReduction="10000"/>
          </a:bodyPr>
          <a:lstStyle/>
          <a:p>
            <a:pPr algn="just"/>
            <a:r>
              <a:rPr lang="en-ZA" dirty="0"/>
              <a:t>We recommend that sections 17H(4)(d) and 17K(2) of the Police Act  regarding a distinct performance programme of the Directorate be amended. If not, a distinct programme, as opposed to </a:t>
            </a:r>
            <a:r>
              <a:rPr lang="en-ZA" dirty="0" err="1"/>
              <a:t>subprogramme</a:t>
            </a:r>
            <a:r>
              <a:rPr lang="en-ZA" dirty="0"/>
              <a:t> within Detective Services Programme must be designed.</a:t>
            </a:r>
          </a:p>
          <a:p>
            <a:pPr marL="0" indent="0" algn="just">
              <a:buNone/>
            </a:pPr>
            <a:endParaRPr lang="en-ZA" dirty="0"/>
          </a:p>
          <a:p>
            <a:pPr algn="just"/>
            <a:r>
              <a:rPr lang="en-ZA" dirty="0"/>
              <a:t>Crime Intelligence Division and DPCI must refocus and deal with organised criminal groups as a joint venture. </a:t>
            </a:r>
          </a:p>
          <a:p>
            <a:pPr marL="0" indent="0" algn="just">
              <a:buNone/>
            </a:pPr>
            <a:endParaRPr lang="en-ZA" dirty="0"/>
          </a:p>
          <a:p>
            <a:pPr algn="just"/>
            <a:r>
              <a:rPr lang="en-ZA" dirty="0"/>
              <a:t>Crime Intelligence must be capacitated to conduct security clearances to ensure that members are assessed. </a:t>
            </a:r>
          </a:p>
          <a:p>
            <a:endParaRPr lang="en-ZA" dirty="0"/>
          </a:p>
          <a:p>
            <a:endParaRPr lang="en-ZA" dirty="0"/>
          </a:p>
        </p:txBody>
      </p:sp>
    </p:spTree>
    <p:extLst>
      <p:ext uri="{BB962C8B-B14F-4D97-AF65-F5344CB8AC3E}">
        <p14:creationId xmlns:p14="http://schemas.microsoft.com/office/powerpoint/2010/main" xmlns="" val="248358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8D1498-16EE-4A14-AA06-4E62D7C6BF92}"/>
              </a:ext>
            </a:extLst>
          </p:cNvPr>
          <p:cNvSpPr>
            <a:spLocks noGrp="1"/>
          </p:cNvSpPr>
          <p:nvPr>
            <p:ph type="title"/>
          </p:nvPr>
        </p:nvSpPr>
        <p:spPr>
          <a:xfrm>
            <a:off x="267286" y="126609"/>
            <a:ext cx="11086514" cy="1167619"/>
          </a:xfrm>
          <a:solidFill>
            <a:schemeClr val="accent1">
              <a:lumMod val="40000"/>
              <a:lumOff val="60000"/>
            </a:schemeClr>
          </a:solidFill>
          <a:scene3d>
            <a:camera prst="orthographicFront"/>
            <a:lightRig rig="threePt" dir="t"/>
          </a:scene3d>
          <a:sp3d>
            <a:bevelT w="152400" h="50800" prst="softRound"/>
          </a:sp3d>
        </p:spPr>
        <p:txBody>
          <a:bodyPr/>
          <a:lstStyle/>
          <a:p>
            <a:r>
              <a:rPr lang="en-ZA" dirty="0"/>
              <a:t>Conclusion</a:t>
            </a:r>
          </a:p>
        </p:txBody>
      </p:sp>
      <p:sp>
        <p:nvSpPr>
          <p:cNvPr id="3" name="Content Placeholder 2">
            <a:extLst>
              <a:ext uri="{FF2B5EF4-FFF2-40B4-BE49-F238E27FC236}">
                <a16:creationId xmlns:a16="http://schemas.microsoft.com/office/drawing/2014/main" xmlns="" id="{33E7E3EB-8025-498C-9A3B-A240B348F830}"/>
              </a:ext>
            </a:extLst>
          </p:cNvPr>
          <p:cNvSpPr>
            <a:spLocks noGrp="1"/>
          </p:cNvSpPr>
          <p:nvPr>
            <p:ph idx="1"/>
          </p:nvPr>
        </p:nvSpPr>
        <p:spPr>
          <a:xfrm>
            <a:off x="0" y="1533378"/>
            <a:ext cx="12070080" cy="5078437"/>
          </a:xfrm>
        </p:spPr>
        <p:txBody>
          <a:bodyPr/>
          <a:lstStyle/>
          <a:p>
            <a:pPr marL="0" indent="0">
              <a:buNone/>
            </a:pPr>
            <a:endParaRPr lang="en-ZA" dirty="0"/>
          </a:p>
          <a:p>
            <a:r>
              <a:rPr lang="en-ZA" dirty="0"/>
              <a:t>We are, as always, offer our contributions to Police leadership.</a:t>
            </a:r>
          </a:p>
          <a:p>
            <a:pPr marL="0" indent="0">
              <a:buNone/>
            </a:pPr>
            <a:r>
              <a:rPr lang="en-ZA" dirty="0"/>
              <a:t> </a:t>
            </a:r>
          </a:p>
          <a:p>
            <a:r>
              <a:rPr lang="en-ZA" dirty="0"/>
              <a:t>I thank you.</a:t>
            </a:r>
          </a:p>
        </p:txBody>
      </p:sp>
    </p:spTree>
    <p:extLst>
      <p:ext uri="{BB962C8B-B14F-4D97-AF65-F5344CB8AC3E}">
        <p14:creationId xmlns:p14="http://schemas.microsoft.com/office/powerpoint/2010/main" xmlns="" val="3866777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3F3822F-CFDB-45CF-9A77-7324ADEF9D25}"/>
              </a:ext>
            </a:extLst>
          </p:cNvPr>
          <p:cNvSpPr>
            <a:spLocks noGrp="1"/>
          </p:cNvSpPr>
          <p:nvPr>
            <p:ph idx="1"/>
          </p:nvPr>
        </p:nvSpPr>
        <p:spPr/>
        <p:txBody>
          <a:bodyPr>
            <a:normAutofit lnSpcReduction="10000"/>
          </a:bodyPr>
          <a:lstStyle/>
          <a:p>
            <a:r>
              <a:rPr lang="en-ZA" dirty="0"/>
              <a:t>Introduction</a:t>
            </a:r>
          </a:p>
          <a:p>
            <a:r>
              <a:rPr lang="en-ZA" dirty="0"/>
              <a:t>General observation by SAPU</a:t>
            </a:r>
          </a:p>
          <a:p>
            <a:r>
              <a:rPr lang="en-ZA" dirty="0"/>
              <a:t>Programme 1: Administration</a:t>
            </a:r>
          </a:p>
          <a:p>
            <a:r>
              <a:rPr lang="en-ZA" dirty="0"/>
              <a:t>Programme 2: Visible Policing</a:t>
            </a:r>
          </a:p>
          <a:p>
            <a:r>
              <a:rPr lang="en-ZA" dirty="0"/>
              <a:t>Programme 3: Detective Services</a:t>
            </a:r>
          </a:p>
          <a:p>
            <a:r>
              <a:rPr lang="en-ZA" dirty="0"/>
              <a:t>Programme 4: Crime Intelligence</a:t>
            </a:r>
          </a:p>
          <a:p>
            <a:r>
              <a:rPr lang="en-ZA" dirty="0"/>
              <a:t>Programme 5: Protection and Security Services</a:t>
            </a:r>
          </a:p>
          <a:p>
            <a:r>
              <a:rPr lang="en-ZA" dirty="0"/>
              <a:t>Recommendations</a:t>
            </a:r>
          </a:p>
          <a:p>
            <a:r>
              <a:rPr lang="en-ZA" dirty="0"/>
              <a:t>Conclusion</a:t>
            </a:r>
          </a:p>
        </p:txBody>
      </p:sp>
      <p:sp>
        <p:nvSpPr>
          <p:cNvPr id="4" name="Title 1">
            <a:extLst>
              <a:ext uri="{FF2B5EF4-FFF2-40B4-BE49-F238E27FC236}">
                <a16:creationId xmlns:a16="http://schemas.microsoft.com/office/drawing/2014/main" xmlns="" id="{302116DE-F511-4F1A-B4BB-BEC1AF1BFDAA}"/>
              </a:ext>
            </a:extLst>
          </p:cNvPr>
          <p:cNvSpPr>
            <a:spLocks noGrp="1"/>
          </p:cNvSpPr>
          <p:nvPr>
            <p:ph type="title"/>
          </p:nvPr>
        </p:nvSpPr>
        <p:spPr>
          <a:solidFill>
            <a:schemeClr val="accent1">
              <a:lumMod val="40000"/>
              <a:lumOff val="60000"/>
            </a:schemeClr>
          </a:solidFill>
          <a:ln>
            <a:noFill/>
          </a:ln>
          <a:effectLst/>
          <a:scene3d>
            <a:camera prst="orthographicFront">
              <a:rot lat="0" lon="0" rev="0"/>
            </a:camera>
            <a:lightRig rig="chilly" dir="t">
              <a:rot lat="0" lon="0" rev="18480000"/>
            </a:lightRig>
          </a:scene3d>
          <a:sp3d prstMaterial="clear">
            <a:bevelT h="63500" prst="softRound"/>
          </a:sp3d>
        </p:spPr>
        <p:txBody>
          <a:bodyPr/>
          <a:lstStyle/>
          <a:p>
            <a:r>
              <a:rPr lang="en-ZA" dirty="0"/>
              <a:t>OUTLINE OF THE PRESENTATION</a:t>
            </a:r>
          </a:p>
        </p:txBody>
      </p:sp>
    </p:spTree>
    <p:extLst>
      <p:ext uri="{BB962C8B-B14F-4D97-AF65-F5344CB8AC3E}">
        <p14:creationId xmlns:p14="http://schemas.microsoft.com/office/powerpoint/2010/main" xmlns="" val="960779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13EA80-1079-4520-8331-3C2E94668820}"/>
              </a:ext>
            </a:extLst>
          </p:cNvPr>
          <p:cNvSpPr>
            <a:spLocks noGrp="1"/>
          </p:cNvSpPr>
          <p:nvPr>
            <p:ph type="title"/>
          </p:nvPr>
        </p:nvSpPr>
        <p:spPr>
          <a:xfrm>
            <a:off x="154746" y="126610"/>
            <a:ext cx="11882508" cy="942536"/>
          </a:xfrm>
          <a:solidFill>
            <a:schemeClr val="accent1">
              <a:lumMod val="20000"/>
              <a:lumOff val="80000"/>
            </a:schemeClr>
          </a:solidFill>
          <a:scene3d>
            <a:camera prst="orthographicFront"/>
            <a:lightRig rig="threePt" dir="t"/>
          </a:scene3d>
          <a:sp3d>
            <a:bevelT w="152400" h="50800" prst="softRound"/>
          </a:sp3d>
        </p:spPr>
        <p:txBody>
          <a:bodyPr/>
          <a:lstStyle/>
          <a:p>
            <a:r>
              <a:rPr lang="en-ZA" dirty="0"/>
              <a:t>Introduction</a:t>
            </a:r>
          </a:p>
        </p:txBody>
      </p:sp>
      <p:sp>
        <p:nvSpPr>
          <p:cNvPr id="3" name="Content Placeholder 2">
            <a:extLst>
              <a:ext uri="{FF2B5EF4-FFF2-40B4-BE49-F238E27FC236}">
                <a16:creationId xmlns:a16="http://schemas.microsoft.com/office/drawing/2014/main" xmlns="" id="{BE710461-3D71-4A83-AFC2-9A958C564A69}"/>
              </a:ext>
            </a:extLst>
          </p:cNvPr>
          <p:cNvSpPr>
            <a:spLocks noGrp="1"/>
          </p:cNvSpPr>
          <p:nvPr>
            <p:ph idx="1"/>
          </p:nvPr>
        </p:nvSpPr>
        <p:spPr>
          <a:xfrm>
            <a:off x="154746" y="1069146"/>
            <a:ext cx="11929402" cy="5788853"/>
          </a:xfrm>
        </p:spPr>
        <p:txBody>
          <a:bodyPr>
            <a:normAutofit/>
          </a:bodyPr>
          <a:lstStyle/>
          <a:p>
            <a:r>
              <a:rPr lang="en-GB" dirty="0"/>
              <a:t>The Chairperson of the Portfolio Committee on Police,</a:t>
            </a:r>
            <a:endParaRPr lang="en-ZA" dirty="0"/>
          </a:p>
          <a:p>
            <a:r>
              <a:rPr lang="en-GB" dirty="0"/>
              <a:t>Honourable members of the Committee,</a:t>
            </a:r>
            <a:endParaRPr lang="en-ZA" dirty="0"/>
          </a:p>
          <a:p>
            <a:r>
              <a:rPr lang="en-GB" dirty="0"/>
              <a:t>Distinguished and invited guests, </a:t>
            </a:r>
            <a:endParaRPr lang="en-ZA" dirty="0"/>
          </a:p>
          <a:p>
            <a:r>
              <a:rPr lang="en-GB" dirty="0"/>
              <a:t>Ladies and gentlemen,</a:t>
            </a:r>
            <a:endParaRPr lang="en-ZA" dirty="0"/>
          </a:p>
          <a:p>
            <a:pPr marL="0" indent="0">
              <a:buNone/>
            </a:pPr>
            <a:endParaRPr lang="en-ZA" dirty="0"/>
          </a:p>
          <a:p>
            <a:pPr algn="just"/>
            <a:r>
              <a:rPr lang="en-GB" dirty="0"/>
              <a:t>First and foremost, may I, on behalf of my organisation, the South African Policing Union (</a:t>
            </a:r>
            <a:r>
              <a:rPr lang="en-GB" b="1" dirty="0"/>
              <a:t>SAPU</a:t>
            </a:r>
            <a:r>
              <a:rPr lang="en-GB" dirty="0"/>
              <a:t>) express our sincere gratitude to this Committee for extending an invitation to us to make our submissions regarding the Annual Performance Plan (</a:t>
            </a:r>
            <a:r>
              <a:rPr lang="en-GB" b="1" dirty="0"/>
              <a:t>APP</a:t>
            </a:r>
            <a:r>
              <a:rPr lang="en-GB" dirty="0"/>
              <a:t>) of the South African Police Service (</a:t>
            </a:r>
            <a:r>
              <a:rPr lang="en-GB" b="1" dirty="0"/>
              <a:t>SAPS</a:t>
            </a:r>
            <a:r>
              <a:rPr lang="en-GB" dirty="0"/>
              <a:t>).</a:t>
            </a:r>
          </a:p>
          <a:p>
            <a:pPr algn="just"/>
            <a:r>
              <a:rPr lang="en-ZA" dirty="0"/>
              <a:t>As indicated in the past, we shall always support management in order to ensure success. In doing so, we shall constructively point out the issues that negatively affect the SAPS as a whole.</a:t>
            </a:r>
          </a:p>
          <a:p>
            <a:pPr algn="just"/>
            <a:endParaRPr lang="en-GB" dirty="0"/>
          </a:p>
        </p:txBody>
      </p:sp>
    </p:spTree>
    <p:extLst>
      <p:ext uri="{BB962C8B-B14F-4D97-AF65-F5344CB8AC3E}">
        <p14:creationId xmlns:p14="http://schemas.microsoft.com/office/powerpoint/2010/main" xmlns="" val="2060152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B962F2-19F7-4B7A-880D-C824E8F54B59}"/>
              </a:ext>
            </a:extLst>
          </p:cNvPr>
          <p:cNvSpPr>
            <a:spLocks noGrp="1"/>
          </p:cNvSpPr>
          <p:nvPr>
            <p:ph type="title"/>
          </p:nvPr>
        </p:nvSpPr>
        <p:spPr>
          <a:xfrm>
            <a:off x="281354" y="112542"/>
            <a:ext cx="11619914" cy="1139483"/>
          </a:xfrm>
          <a:solidFill>
            <a:schemeClr val="accent1">
              <a:lumMod val="20000"/>
              <a:lumOff val="80000"/>
            </a:schemeClr>
          </a:solidFill>
          <a:scene3d>
            <a:camera prst="orthographicFront"/>
            <a:lightRig rig="threePt" dir="t"/>
          </a:scene3d>
          <a:sp3d>
            <a:bevelT w="152400" h="50800" prst="softRound"/>
          </a:sp3d>
        </p:spPr>
        <p:txBody>
          <a:bodyPr>
            <a:normAutofit/>
          </a:bodyPr>
          <a:lstStyle/>
          <a:p>
            <a:r>
              <a:rPr lang="en-ZA" sz="3800" dirty="0"/>
              <a:t>General Observation by SAPU</a:t>
            </a:r>
          </a:p>
        </p:txBody>
      </p:sp>
      <p:sp>
        <p:nvSpPr>
          <p:cNvPr id="3" name="Content Placeholder 2">
            <a:extLst>
              <a:ext uri="{FF2B5EF4-FFF2-40B4-BE49-F238E27FC236}">
                <a16:creationId xmlns:a16="http://schemas.microsoft.com/office/drawing/2014/main" xmlns="" id="{2D80FD88-C093-4F2A-8D82-81612E1553FD}"/>
              </a:ext>
            </a:extLst>
          </p:cNvPr>
          <p:cNvSpPr>
            <a:spLocks noGrp="1"/>
          </p:cNvSpPr>
          <p:nvPr>
            <p:ph idx="1"/>
          </p:nvPr>
        </p:nvSpPr>
        <p:spPr>
          <a:xfrm>
            <a:off x="281354" y="1505242"/>
            <a:ext cx="11619914" cy="5240216"/>
          </a:xfrm>
        </p:spPr>
        <p:txBody>
          <a:bodyPr>
            <a:normAutofit fontScale="92500" lnSpcReduction="20000"/>
          </a:bodyPr>
          <a:lstStyle/>
          <a:p>
            <a:pPr algn="just"/>
            <a:r>
              <a:rPr lang="en-ZA" sz="3200" dirty="0"/>
              <a:t>As a point of departure, we would like to remind the house that the Annual Performance Plan are statutory prescripts as set  out in terms of Section 11(2)(a) of the South African Police Service Act 68 of 1995 (</a:t>
            </a:r>
            <a:r>
              <a:rPr lang="en-ZA" sz="3200" b="1" dirty="0"/>
              <a:t>Police Act</a:t>
            </a:r>
            <a:r>
              <a:rPr lang="en-ZA" sz="3200" dirty="0"/>
              <a:t>). The record of these reports become a source of reference for future use and development of future managers. The educational element of this should be guarded against deterioration and accuracy is critical.</a:t>
            </a:r>
          </a:p>
          <a:p>
            <a:pPr marL="0" indent="0" algn="just">
              <a:buNone/>
            </a:pPr>
            <a:endParaRPr lang="en-ZA" sz="3200" dirty="0"/>
          </a:p>
          <a:p>
            <a:pPr algn="just"/>
            <a:r>
              <a:rPr lang="en-ZA" sz="3200" dirty="0"/>
              <a:t>On the 13 March 2018, we raised the concerns about Top management calling its Detective Service as Detective Services, a practice that exacerbate the confusion. Today, management has changed Programme 3 from Detective Services to Detective Service. It seems that the confusion of </a:t>
            </a:r>
            <a:r>
              <a:rPr lang="en-ZA" sz="3200" b="1" dirty="0"/>
              <a:t>Detective Services as a programme</a:t>
            </a:r>
            <a:r>
              <a:rPr lang="en-ZA" sz="3200" dirty="0"/>
              <a:t> and </a:t>
            </a:r>
            <a:r>
              <a:rPr lang="en-ZA" sz="3200" b="1" dirty="0"/>
              <a:t>Detective Service as a division </a:t>
            </a:r>
            <a:r>
              <a:rPr lang="en-ZA" sz="3200" dirty="0"/>
              <a:t>still reigns </a:t>
            </a:r>
            <a:r>
              <a:rPr lang="en-ZA" sz="1900" dirty="0">
                <a:solidFill>
                  <a:srgbClr val="FF0000"/>
                </a:solidFill>
              </a:rPr>
              <a:t>[APP page xvii and 41].</a:t>
            </a:r>
          </a:p>
          <a:p>
            <a:pPr algn="just"/>
            <a:endParaRPr lang="en-ZA" sz="3200" dirty="0"/>
          </a:p>
        </p:txBody>
      </p:sp>
    </p:spTree>
    <p:extLst>
      <p:ext uri="{BB962C8B-B14F-4D97-AF65-F5344CB8AC3E}">
        <p14:creationId xmlns:p14="http://schemas.microsoft.com/office/powerpoint/2010/main" xmlns="" val="3117588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B962F2-19F7-4B7A-880D-C824E8F54B59}"/>
              </a:ext>
            </a:extLst>
          </p:cNvPr>
          <p:cNvSpPr>
            <a:spLocks noGrp="1"/>
          </p:cNvSpPr>
          <p:nvPr>
            <p:ph type="title"/>
          </p:nvPr>
        </p:nvSpPr>
        <p:spPr>
          <a:xfrm>
            <a:off x="281354" y="112542"/>
            <a:ext cx="11619914" cy="1139483"/>
          </a:xfrm>
          <a:solidFill>
            <a:schemeClr val="accent1">
              <a:lumMod val="20000"/>
              <a:lumOff val="80000"/>
            </a:schemeClr>
          </a:solidFill>
          <a:scene3d>
            <a:camera prst="orthographicFront"/>
            <a:lightRig rig="threePt" dir="t"/>
          </a:scene3d>
          <a:sp3d>
            <a:bevelT w="152400" h="50800" prst="softRound"/>
          </a:sp3d>
        </p:spPr>
        <p:txBody>
          <a:bodyPr>
            <a:normAutofit/>
          </a:bodyPr>
          <a:lstStyle/>
          <a:p>
            <a:r>
              <a:rPr lang="en-ZA" sz="3800" dirty="0"/>
              <a:t>General Observation by SAPU</a:t>
            </a:r>
          </a:p>
        </p:txBody>
      </p:sp>
      <p:sp>
        <p:nvSpPr>
          <p:cNvPr id="3" name="Content Placeholder 2">
            <a:extLst>
              <a:ext uri="{FF2B5EF4-FFF2-40B4-BE49-F238E27FC236}">
                <a16:creationId xmlns:a16="http://schemas.microsoft.com/office/drawing/2014/main" xmlns="" id="{2D80FD88-C093-4F2A-8D82-81612E1553FD}"/>
              </a:ext>
            </a:extLst>
          </p:cNvPr>
          <p:cNvSpPr>
            <a:spLocks noGrp="1"/>
          </p:cNvSpPr>
          <p:nvPr>
            <p:ph idx="1"/>
          </p:nvPr>
        </p:nvSpPr>
        <p:spPr>
          <a:xfrm>
            <a:off x="281354" y="1505242"/>
            <a:ext cx="11619914" cy="4965895"/>
          </a:xfrm>
        </p:spPr>
        <p:txBody>
          <a:bodyPr>
            <a:normAutofit fontScale="92500" lnSpcReduction="10000"/>
          </a:bodyPr>
          <a:lstStyle/>
          <a:p>
            <a:pPr algn="just"/>
            <a:r>
              <a:rPr lang="en-ZA" sz="3200" dirty="0"/>
              <a:t> The incorporation of abbreviations in the report is appreciated and assist in facilitating the understanding thereof. However, we are disappointed to observe that, even the Technical Indicator Description (</a:t>
            </a:r>
            <a:r>
              <a:rPr lang="en-ZA" sz="3200" b="1" dirty="0"/>
              <a:t>TID</a:t>
            </a:r>
            <a:r>
              <a:rPr lang="en-ZA" sz="3200" dirty="0"/>
              <a:t>), does not describe the abbreviations </a:t>
            </a:r>
            <a:r>
              <a:rPr lang="en-ZA" sz="3200" b="1" dirty="0"/>
              <a:t>DFL, FAFI, ACTT</a:t>
            </a:r>
            <a:r>
              <a:rPr lang="en-ZA" sz="3200" dirty="0"/>
              <a:t> </a:t>
            </a:r>
            <a:r>
              <a:rPr lang="en-ZA" sz="2000" dirty="0"/>
              <a:t>[</a:t>
            </a:r>
            <a:r>
              <a:rPr lang="en-ZA" sz="2000" i="1" dirty="0">
                <a:solidFill>
                  <a:srgbClr val="FF0000"/>
                </a:solidFill>
              </a:rPr>
              <a:t>TID</a:t>
            </a:r>
            <a:r>
              <a:rPr lang="en-ZA" sz="2000" dirty="0"/>
              <a:t> </a:t>
            </a:r>
            <a:r>
              <a:rPr lang="en-ZA" sz="2000" i="1" dirty="0">
                <a:solidFill>
                  <a:srgbClr val="FF0000"/>
                </a:solidFill>
              </a:rPr>
              <a:t>pages 198 and 200</a:t>
            </a:r>
            <a:r>
              <a:rPr lang="en-ZA" sz="2000" i="1" dirty="0"/>
              <a:t>].</a:t>
            </a:r>
            <a:endParaRPr lang="en-ZA" sz="3200" dirty="0"/>
          </a:p>
          <a:p>
            <a:pPr algn="just"/>
            <a:r>
              <a:rPr lang="en-ZA" sz="3200" dirty="0"/>
              <a:t>In the 2017/2018 TID report, the abbreviation of </a:t>
            </a:r>
            <a:r>
              <a:rPr lang="en-ZA" sz="3200" b="1" dirty="0"/>
              <a:t>TID</a:t>
            </a:r>
            <a:r>
              <a:rPr lang="en-ZA" sz="3200" dirty="0"/>
              <a:t> was reflected </a:t>
            </a:r>
            <a:r>
              <a:rPr lang="en-ZA" sz="2000" dirty="0"/>
              <a:t>[</a:t>
            </a:r>
            <a:r>
              <a:rPr lang="en-ZA" sz="2000" i="1" dirty="0">
                <a:solidFill>
                  <a:srgbClr val="FF0000"/>
                </a:solidFill>
              </a:rPr>
              <a:t>TID page iii</a:t>
            </a:r>
            <a:r>
              <a:rPr lang="en-ZA" sz="2000" dirty="0">
                <a:solidFill>
                  <a:srgbClr val="FF0000"/>
                </a:solidFill>
              </a:rPr>
              <a:t>] </a:t>
            </a:r>
            <a:r>
              <a:rPr lang="en-ZA" sz="3200" dirty="0"/>
              <a:t>but it is omitted in the current, which suggest inconsistency.</a:t>
            </a:r>
          </a:p>
          <a:p>
            <a:pPr algn="just"/>
            <a:r>
              <a:rPr lang="en-ZA" sz="3200" dirty="0"/>
              <a:t>The Annual Performance Plan (APP) and TID plan refers to National Department of Public Works (</a:t>
            </a:r>
            <a:r>
              <a:rPr lang="en-ZA" sz="3200" b="1" dirty="0"/>
              <a:t>NDPW</a:t>
            </a:r>
            <a:r>
              <a:rPr lang="en-ZA" sz="3200" dirty="0"/>
              <a:t>), this is not one of the Government Departments [</a:t>
            </a:r>
            <a:r>
              <a:rPr lang="en-ZA" sz="1900" i="1" dirty="0">
                <a:solidFill>
                  <a:srgbClr val="FF0000"/>
                </a:solidFill>
              </a:rPr>
              <a:t>APP page v and TID page iii]</a:t>
            </a:r>
            <a:r>
              <a:rPr lang="en-ZA" sz="3200" dirty="0"/>
              <a:t>.</a:t>
            </a:r>
          </a:p>
          <a:p>
            <a:pPr algn="just"/>
            <a:r>
              <a:rPr lang="en-ZA" sz="3200" dirty="0"/>
              <a:t>We have previously advised management that the Constitution is never referred t as an </a:t>
            </a:r>
            <a:r>
              <a:rPr lang="en-ZA" sz="3200" b="1" dirty="0">
                <a:solidFill>
                  <a:srgbClr val="FF0000"/>
                </a:solidFill>
              </a:rPr>
              <a:t>Act 108 of 1996</a:t>
            </a:r>
            <a:r>
              <a:rPr lang="en-ZA" sz="3200" dirty="0"/>
              <a:t> or small letters[</a:t>
            </a:r>
            <a:r>
              <a:rPr lang="en-ZA" sz="1900" i="1" dirty="0">
                <a:solidFill>
                  <a:srgbClr val="FF0000"/>
                </a:solidFill>
              </a:rPr>
              <a:t>APP page vii and ix</a:t>
            </a:r>
            <a:r>
              <a:rPr lang="en-ZA" sz="1700" b="1" dirty="0">
                <a:solidFill>
                  <a:srgbClr val="FF0000"/>
                </a:solidFill>
              </a:rPr>
              <a:t>] .</a:t>
            </a:r>
            <a:r>
              <a:rPr lang="en-ZA" sz="3200" dirty="0"/>
              <a:t> </a:t>
            </a:r>
          </a:p>
          <a:p>
            <a:pPr algn="just"/>
            <a:endParaRPr lang="en-ZA" sz="3200" dirty="0"/>
          </a:p>
          <a:p>
            <a:pPr algn="just"/>
            <a:endParaRPr lang="en-ZA" sz="3200" dirty="0"/>
          </a:p>
        </p:txBody>
      </p:sp>
    </p:spTree>
    <p:extLst>
      <p:ext uri="{BB962C8B-B14F-4D97-AF65-F5344CB8AC3E}">
        <p14:creationId xmlns:p14="http://schemas.microsoft.com/office/powerpoint/2010/main" xmlns="" val="3701090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B962F2-19F7-4B7A-880D-C824E8F54B59}"/>
              </a:ext>
            </a:extLst>
          </p:cNvPr>
          <p:cNvSpPr>
            <a:spLocks noGrp="1"/>
          </p:cNvSpPr>
          <p:nvPr>
            <p:ph type="title"/>
          </p:nvPr>
        </p:nvSpPr>
        <p:spPr>
          <a:xfrm>
            <a:off x="281354" y="112542"/>
            <a:ext cx="11619914" cy="1139483"/>
          </a:xfrm>
          <a:solidFill>
            <a:schemeClr val="accent1">
              <a:lumMod val="20000"/>
              <a:lumOff val="80000"/>
            </a:schemeClr>
          </a:solidFill>
          <a:scene3d>
            <a:camera prst="orthographicFront"/>
            <a:lightRig rig="threePt" dir="t"/>
          </a:scene3d>
          <a:sp3d>
            <a:bevelT w="152400" h="50800" prst="softRound"/>
          </a:sp3d>
        </p:spPr>
        <p:txBody>
          <a:bodyPr>
            <a:normAutofit/>
          </a:bodyPr>
          <a:lstStyle/>
          <a:p>
            <a:r>
              <a:rPr lang="en-ZA" sz="3800" dirty="0"/>
              <a:t>General Observation by SAPU</a:t>
            </a:r>
          </a:p>
        </p:txBody>
      </p:sp>
      <p:sp>
        <p:nvSpPr>
          <p:cNvPr id="3" name="Content Placeholder 2">
            <a:extLst>
              <a:ext uri="{FF2B5EF4-FFF2-40B4-BE49-F238E27FC236}">
                <a16:creationId xmlns:a16="http://schemas.microsoft.com/office/drawing/2014/main" xmlns="" id="{2D80FD88-C093-4F2A-8D82-81612E1553FD}"/>
              </a:ext>
            </a:extLst>
          </p:cNvPr>
          <p:cNvSpPr>
            <a:spLocks noGrp="1"/>
          </p:cNvSpPr>
          <p:nvPr>
            <p:ph idx="1"/>
          </p:nvPr>
        </p:nvSpPr>
        <p:spPr>
          <a:xfrm>
            <a:off x="281354" y="1505242"/>
            <a:ext cx="11619914" cy="4965895"/>
          </a:xfrm>
        </p:spPr>
        <p:txBody>
          <a:bodyPr>
            <a:normAutofit/>
          </a:bodyPr>
          <a:lstStyle/>
          <a:p>
            <a:pPr algn="just"/>
            <a:r>
              <a:rPr lang="en-ZA" sz="3200" dirty="0"/>
              <a:t> The abbreviation of SADC is incorrectly cited as South African Development Community in the TID, but correctly cited as Southern African Development Community in the APP </a:t>
            </a:r>
            <a:r>
              <a:rPr lang="en-ZA" sz="1800" i="1" dirty="0">
                <a:solidFill>
                  <a:srgbClr val="FF0000"/>
                </a:solidFill>
              </a:rPr>
              <a:t>[TID page iii and APP page vi]. </a:t>
            </a:r>
          </a:p>
          <a:p>
            <a:pPr algn="just"/>
            <a:r>
              <a:rPr lang="en-ZA" sz="3200" dirty="0"/>
              <a:t>However top management use an incorrect abbreviation </a:t>
            </a:r>
            <a:r>
              <a:rPr lang="en-ZA" sz="3200" b="1" dirty="0">
                <a:solidFill>
                  <a:srgbClr val="FF0000"/>
                </a:solidFill>
              </a:rPr>
              <a:t>SADEC</a:t>
            </a:r>
            <a:r>
              <a:rPr lang="en-ZA" sz="3200" dirty="0"/>
              <a:t> [</a:t>
            </a:r>
            <a:r>
              <a:rPr lang="en-ZA" sz="1800" i="1" dirty="0">
                <a:solidFill>
                  <a:srgbClr val="FF0000"/>
                </a:solidFill>
              </a:rPr>
              <a:t>APP page xii]</a:t>
            </a:r>
          </a:p>
          <a:p>
            <a:pPr algn="just"/>
            <a:r>
              <a:rPr lang="en-ZA" sz="3200" dirty="0"/>
              <a:t>The SAPS still refers to itself as </a:t>
            </a:r>
            <a:r>
              <a:rPr lang="en-ZA" sz="3200" b="1" dirty="0">
                <a:solidFill>
                  <a:srgbClr val="FF0000"/>
                </a:solidFill>
              </a:rPr>
              <a:t>SAP</a:t>
            </a:r>
            <a:r>
              <a:rPr lang="en-ZA" sz="3200" dirty="0"/>
              <a:t> in 2018!!! </a:t>
            </a:r>
            <a:r>
              <a:rPr lang="en-ZA" sz="1800" i="1" dirty="0">
                <a:solidFill>
                  <a:srgbClr val="FF0000"/>
                </a:solidFill>
              </a:rPr>
              <a:t>[TID </a:t>
            </a:r>
            <a:r>
              <a:rPr lang="en-ZA" sz="1800" dirty="0">
                <a:solidFill>
                  <a:srgbClr val="FF0000"/>
                </a:solidFill>
              </a:rPr>
              <a:t>page 245 bullet 4].</a:t>
            </a:r>
            <a:r>
              <a:rPr lang="en-ZA" sz="3200" dirty="0">
                <a:solidFill>
                  <a:srgbClr val="FF0000"/>
                </a:solidFill>
              </a:rPr>
              <a:t> </a:t>
            </a:r>
            <a:r>
              <a:rPr lang="en-ZA" sz="3200" dirty="0">
                <a:solidFill>
                  <a:schemeClr val="tx2"/>
                </a:solidFill>
              </a:rPr>
              <a:t>It goes further to call its law South African Police Amendment Bill instead of South African Police Service Amendment Bill.[</a:t>
            </a:r>
            <a:r>
              <a:rPr lang="en-ZA" sz="1800" i="1" dirty="0">
                <a:solidFill>
                  <a:srgbClr val="FF0000"/>
                </a:solidFill>
              </a:rPr>
              <a:t>APP page 8</a:t>
            </a:r>
            <a:r>
              <a:rPr lang="en-ZA" sz="3200" dirty="0">
                <a:solidFill>
                  <a:schemeClr val="tx2"/>
                </a:solidFill>
              </a:rPr>
              <a:t>]</a:t>
            </a:r>
            <a:r>
              <a:rPr lang="en-ZA" sz="3200" dirty="0">
                <a:solidFill>
                  <a:srgbClr val="FF0000"/>
                </a:solidFill>
              </a:rPr>
              <a:t> </a:t>
            </a:r>
            <a:endParaRPr lang="en-ZA" sz="1800" dirty="0">
              <a:solidFill>
                <a:srgbClr val="FF0000"/>
              </a:solidFill>
            </a:endParaRPr>
          </a:p>
          <a:p>
            <a:pPr marL="0" indent="0" algn="just">
              <a:buNone/>
            </a:pPr>
            <a:endParaRPr lang="en-ZA" sz="1800" dirty="0">
              <a:solidFill>
                <a:srgbClr val="FF0000"/>
              </a:solidFill>
            </a:endParaRPr>
          </a:p>
          <a:p>
            <a:pPr algn="just"/>
            <a:r>
              <a:rPr lang="en-ZA" sz="3200" dirty="0"/>
              <a:t>The </a:t>
            </a:r>
            <a:r>
              <a:rPr lang="en-ZA" sz="3200" b="1" dirty="0"/>
              <a:t>Republic</a:t>
            </a:r>
            <a:r>
              <a:rPr lang="en-ZA" sz="3200" dirty="0"/>
              <a:t> must always be referred to in capital letter</a:t>
            </a:r>
            <a:r>
              <a:rPr lang="en-ZA" sz="1800" dirty="0">
                <a:solidFill>
                  <a:srgbClr val="FF0000"/>
                </a:solidFill>
              </a:rPr>
              <a:t>. [APP page ix]</a:t>
            </a:r>
          </a:p>
          <a:p>
            <a:pPr algn="just"/>
            <a:endParaRPr lang="en-ZA" sz="3200" dirty="0"/>
          </a:p>
          <a:p>
            <a:pPr marL="0" indent="0" algn="just">
              <a:buNone/>
            </a:pPr>
            <a:endParaRPr lang="en-ZA" sz="3200" dirty="0"/>
          </a:p>
          <a:p>
            <a:pPr algn="just"/>
            <a:endParaRPr lang="en-ZA" sz="3200" dirty="0"/>
          </a:p>
          <a:p>
            <a:pPr algn="just"/>
            <a:endParaRPr lang="en-ZA" sz="3200" dirty="0"/>
          </a:p>
        </p:txBody>
      </p:sp>
    </p:spTree>
    <p:extLst>
      <p:ext uri="{BB962C8B-B14F-4D97-AF65-F5344CB8AC3E}">
        <p14:creationId xmlns:p14="http://schemas.microsoft.com/office/powerpoint/2010/main" xmlns="" val="1513409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3F3822F-CFDB-45CF-9A77-7324ADEF9D25}"/>
              </a:ext>
            </a:extLst>
          </p:cNvPr>
          <p:cNvSpPr>
            <a:spLocks noGrp="1"/>
          </p:cNvSpPr>
          <p:nvPr>
            <p:ph idx="1"/>
          </p:nvPr>
        </p:nvSpPr>
        <p:spPr/>
        <p:txBody>
          <a:bodyPr>
            <a:normAutofit fontScale="85000" lnSpcReduction="20000"/>
          </a:bodyPr>
          <a:lstStyle/>
          <a:p>
            <a:pPr marL="0" indent="0">
              <a:buNone/>
            </a:pPr>
            <a:r>
              <a:rPr lang="en-ZA" dirty="0"/>
              <a:t>We have no major concerns about programme 1 and hope that in filling vacant posts they shall stick to policies and offer all members an equal opportunity.</a:t>
            </a:r>
          </a:p>
          <a:p>
            <a:pPr marL="0" indent="0">
              <a:buNone/>
            </a:pPr>
            <a:endParaRPr lang="en-ZA" dirty="0"/>
          </a:p>
          <a:p>
            <a:pPr marL="0" indent="0">
              <a:buNone/>
            </a:pPr>
            <a:r>
              <a:rPr lang="en-ZA" dirty="0"/>
              <a:t>The structure as reflected in the APP suggests that there is vacancy in the posts of </a:t>
            </a:r>
            <a:r>
              <a:rPr lang="en-ZA" b="1" dirty="0"/>
              <a:t>Provincial Commissioner KZN </a:t>
            </a:r>
            <a:r>
              <a:rPr lang="en-ZA" dirty="0"/>
              <a:t>and </a:t>
            </a:r>
            <a:r>
              <a:rPr lang="en-ZA" b="1" dirty="0"/>
              <a:t>Divisional Commissioner Forensic Services</a:t>
            </a:r>
            <a:r>
              <a:rPr lang="en-ZA" dirty="0"/>
              <a:t>, it is incorrect as such post are not vacant</a:t>
            </a:r>
            <a:r>
              <a:rPr lang="en-ZA" b="1" dirty="0"/>
              <a:t>. If you reflect the Acting in DPCI, why not reflect the acting in other posts?</a:t>
            </a:r>
            <a:r>
              <a:rPr lang="en-ZA" dirty="0"/>
              <a:t> [</a:t>
            </a:r>
            <a:r>
              <a:rPr lang="en-ZA" sz="1900" dirty="0">
                <a:solidFill>
                  <a:srgbClr val="FF0000"/>
                </a:solidFill>
              </a:rPr>
              <a:t>APP page 7</a:t>
            </a:r>
            <a:r>
              <a:rPr lang="en-ZA" dirty="0"/>
              <a:t>].</a:t>
            </a:r>
          </a:p>
          <a:p>
            <a:pPr marL="0" indent="0">
              <a:buNone/>
            </a:pPr>
            <a:endParaRPr lang="en-ZA" dirty="0"/>
          </a:p>
          <a:p>
            <a:pPr marL="0" indent="0">
              <a:buNone/>
            </a:pPr>
            <a:r>
              <a:rPr lang="en-ZA" dirty="0"/>
              <a:t>Attention should be paid to counselling of members and the building of  capacity to do so.</a:t>
            </a:r>
          </a:p>
          <a:p>
            <a:pPr marL="0" indent="0">
              <a:buNone/>
            </a:pPr>
            <a:endParaRPr lang="en-ZA" dirty="0"/>
          </a:p>
          <a:p>
            <a:pPr marL="0" indent="0">
              <a:buNone/>
            </a:pPr>
            <a:r>
              <a:rPr lang="en-ZA" dirty="0"/>
              <a:t>  </a:t>
            </a:r>
          </a:p>
        </p:txBody>
      </p:sp>
      <p:sp>
        <p:nvSpPr>
          <p:cNvPr id="4" name="Title 1">
            <a:extLst>
              <a:ext uri="{FF2B5EF4-FFF2-40B4-BE49-F238E27FC236}">
                <a16:creationId xmlns:a16="http://schemas.microsoft.com/office/drawing/2014/main" xmlns="" id="{302116DE-F511-4F1A-B4BB-BEC1AF1BFDAA}"/>
              </a:ext>
            </a:extLst>
          </p:cNvPr>
          <p:cNvSpPr>
            <a:spLocks noGrp="1"/>
          </p:cNvSpPr>
          <p:nvPr>
            <p:ph type="title"/>
          </p:nvPr>
        </p:nvSpPr>
        <p:spPr>
          <a:solidFill>
            <a:schemeClr val="accent1">
              <a:lumMod val="40000"/>
              <a:lumOff val="60000"/>
            </a:schemeClr>
          </a:solidFill>
          <a:ln>
            <a:noFill/>
          </a:ln>
          <a:effectLst/>
          <a:scene3d>
            <a:camera prst="orthographicFront">
              <a:rot lat="0" lon="0" rev="0"/>
            </a:camera>
            <a:lightRig rig="chilly" dir="t">
              <a:rot lat="0" lon="0" rev="18480000"/>
            </a:lightRig>
          </a:scene3d>
          <a:sp3d prstMaterial="clear">
            <a:bevelT h="63500" prst="softRound"/>
          </a:sp3d>
        </p:spPr>
        <p:txBody>
          <a:bodyPr/>
          <a:lstStyle/>
          <a:p>
            <a:r>
              <a:rPr lang="en-ZA" dirty="0"/>
              <a:t>Programme 1: Administration</a:t>
            </a:r>
          </a:p>
        </p:txBody>
      </p:sp>
    </p:spTree>
    <p:extLst>
      <p:ext uri="{BB962C8B-B14F-4D97-AF65-F5344CB8AC3E}">
        <p14:creationId xmlns:p14="http://schemas.microsoft.com/office/powerpoint/2010/main" xmlns="" val="2286530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3F3822F-CFDB-45CF-9A77-7324ADEF9D25}"/>
              </a:ext>
            </a:extLst>
          </p:cNvPr>
          <p:cNvSpPr>
            <a:spLocks noGrp="1"/>
          </p:cNvSpPr>
          <p:nvPr>
            <p:ph idx="1"/>
          </p:nvPr>
        </p:nvSpPr>
        <p:spPr/>
        <p:txBody>
          <a:bodyPr>
            <a:normAutofit lnSpcReduction="10000"/>
          </a:bodyPr>
          <a:lstStyle/>
          <a:p>
            <a:r>
              <a:rPr lang="en-ZA" dirty="0"/>
              <a:t>The current Crime Prevention does not seem to deter criminality.</a:t>
            </a:r>
          </a:p>
          <a:p>
            <a:pPr marL="0" indent="0">
              <a:buNone/>
            </a:pPr>
            <a:endParaRPr lang="en-ZA" dirty="0"/>
          </a:p>
          <a:p>
            <a:r>
              <a:rPr lang="en-ZA" dirty="0"/>
              <a:t>We should guard against descending into a situation where everyone will loot goods from derailed vehicles instead of assisting. </a:t>
            </a:r>
          </a:p>
          <a:p>
            <a:pPr marL="0" indent="0">
              <a:buNone/>
            </a:pPr>
            <a:endParaRPr lang="en-ZA" dirty="0"/>
          </a:p>
          <a:p>
            <a:r>
              <a:rPr lang="en-ZA" dirty="0"/>
              <a:t>Police killings does not seem to receive the attention that it deserves. While police continue to lose their lives, there is </a:t>
            </a:r>
            <a:r>
              <a:rPr lang="en-ZA" b="1" dirty="0"/>
              <a:t>not a single word </a:t>
            </a:r>
            <a:r>
              <a:rPr lang="en-ZA" dirty="0"/>
              <a:t>on police killings in this TDI document. The previous plans ended in planning stages with an ineffective implementation. The injection of such intention by the Minister is appreciated [</a:t>
            </a:r>
            <a:r>
              <a:rPr lang="en-ZA" sz="1800" i="1" dirty="0">
                <a:solidFill>
                  <a:srgbClr val="FF0000"/>
                </a:solidFill>
              </a:rPr>
              <a:t>APP page vii</a:t>
            </a:r>
            <a:r>
              <a:rPr lang="en-ZA" dirty="0"/>
              <a:t>]</a:t>
            </a:r>
          </a:p>
        </p:txBody>
      </p:sp>
      <p:sp>
        <p:nvSpPr>
          <p:cNvPr id="4" name="Title 1">
            <a:extLst>
              <a:ext uri="{FF2B5EF4-FFF2-40B4-BE49-F238E27FC236}">
                <a16:creationId xmlns:a16="http://schemas.microsoft.com/office/drawing/2014/main" xmlns="" id="{302116DE-F511-4F1A-B4BB-BEC1AF1BFDAA}"/>
              </a:ext>
            </a:extLst>
          </p:cNvPr>
          <p:cNvSpPr>
            <a:spLocks noGrp="1"/>
          </p:cNvSpPr>
          <p:nvPr>
            <p:ph type="title"/>
          </p:nvPr>
        </p:nvSpPr>
        <p:spPr>
          <a:solidFill>
            <a:schemeClr val="accent1">
              <a:lumMod val="40000"/>
              <a:lumOff val="60000"/>
            </a:schemeClr>
          </a:solidFill>
          <a:ln>
            <a:noFill/>
          </a:ln>
          <a:effectLst/>
          <a:scene3d>
            <a:camera prst="orthographicFront">
              <a:rot lat="0" lon="0" rev="0"/>
            </a:camera>
            <a:lightRig rig="chilly" dir="t">
              <a:rot lat="0" lon="0" rev="18480000"/>
            </a:lightRig>
          </a:scene3d>
          <a:sp3d prstMaterial="clear">
            <a:bevelT h="63500" prst="softRound"/>
          </a:sp3d>
        </p:spPr>
        <p:txBody>
          <a:bodyPr/>
          <a:lstStyle/>
          <a:p>
            <a:r>
              <a:rPr lang="en-ZA" dirty="0"/>
              <a:t>Programme 2: Visible Policing</a:t>
            </a:r>
          </a:p>
        </p:txBody>
      </p:sp>
    </p:spTree>
    <p:extLst>
      <p:ext uri="{BB962C8B-B14F-4D97-AF65-F5344CB8AC3E}">
        <p14:creationId xmlns:p14="http://schemas.microsoft.com/office/powerpoint/2010/main" xmlns="" val="2153064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3F3822F-CFDB-45CF-9A77-7324ADEF9D25}"/>
              </a:ext>
            </a:extLst>
          </p:cNvPr>
          <p:cNvSpPr>
            <a:spLocks noGrp="1"/>
          </p:cNvSpPr>
          <p:nvPr>
            <p:ph idx="1"/>
          </p:nvPr>
        </p:nvSpPr>
        <p:spPr>
          <a:xfrm>
            <a:off x="426720" y="1825625"/>
            <a:ext cx="11301984" cy="4667250"/>
          </a:xfrm>
        </p:spPr>
        <p:txBody>
          <a:bodyPr>
            <a:normAutofit/>
          </a:bodyPr>
          <a:lstStyle/>
          <a:p>
            <a:pPr algn="just"/>
            <a:r>
              <a:rPr lang="en-ZA" dirty="0"/>
              <a:t>The  setting of detection rate for property related crime at </a:t>
            </a:r>
            <a:r>
              <a:rPr lang="en-ZA" b="1" dirty="0"/>
              <a:t>14.43%</a:t>
            </a:r>
            <a:r>
              <a:rPr lang="en-ZA" dirty="0"/>
              <a:t> means that we are planning to have </a:t>
            </a:r>
            <a:r>
              <a:rPr lang="en-ZA" b="1" dirty="0">
                <a:solidFill>
                  <a:srgbClr val="FF0000"/>
                </a:solidFill>
              </a:rPr>
              <a:t>85.57%</a:t>
            </a:r>
            <a:r>
              <a:rPr lang="en-ZA" dirty="0"/>
              <a:t> undetected rate [</a:t>
            </a:r>
            <a:r>
              <a:rPr lang="en-ZA" sz="1800" i="1" dirty="0">
                <a:solidFill>
                  <a:srgbClr val="FF0000"/>
                </a:solidFill>
              </a:rPr>
              <a:t>TID </a:t>
            </a:r>
            <a:r>
              <a:rPr lang="en-ZA" sz="1800" dirty="0">
                <a:solidFill>
                  <a:srgbClr val="FF0000"/>
                </a:solidFill>
              </a:rPr>
              <a:t>page 167 </a:t>
            </a:r>
            <a:r>
              <a:rPr lang="en-ZA" sz="1800" i="1" dirty="0">
                <a:solidFill>
                  <a:srgbClr val="FF0000"/>
                </a:solidFill>
              </a:rPr>
              <a:t>and APP page 45</a:t>
            </a:r>
            <a:r>
              <a:rPr lang="en-ZA" dirty="0"/>
              <a:t>]. This may be interpreted as adoption of a pessimistic approach which will not instil confidence in our ability.</a:t>
            </a:r>
          </a:p>
          <a:p>
            <a:pPr marL="0" indent="0" algn="just">
              <a:buNone/>
            </a:pPr>
            <a:endParaRPr lang="en-ZA" dirty="0"/>
          </a:p>
          <a:p>
            <a:pPr algn="just"/>
            <a:r>
              <a:rPr lang="en-ZA" dirty="0"/>
              <a:t>The programme has a sub-programme for Specialised Investigations </a:t>
            </a:r>
            <a:r>
              <a:rPr lang="en-ZA" sz="1800" dirty="0">
                <a:solidFill>
                  <a:srgbClr val="FF0000"/>
                </a:solidFill>
              </a:rPr>
              <a:t>[APP page 49]</a:t>
            </a:r>
            <a:r>
              <a:rPr lang="en-ZA" dirty="0"/>
              <a:t>. There is direct contrast with </a:t>
            </a:r>
            <a:r>
              <a:rPr lang="en-ZA" b="1" dirty="0"/>
              <a:t>sections 17H(4)(d) and 17K(2) </a:t>
            </a:r>
            <a:r>
              <a:rPr lang="en-ZA" dirty="0"/>
              <a:t>of the Police Act that requires a programme. It seems that compliance with the provisions of this law is not going to be realised. There are two options, management should either implement the law or ask the Legislature to remove the stumbling block by amending the Act. </a:t>
            </a:r>
          </a:p>
          <a:p>
            <a:endParaRPr lang="en-ZA" dirty="0"/>
          </a:p>
          <a:p>
            <a:endParaRPr lang="en-ZA" dirty="0"/>
          </a:p>
          <a:p>
            <a:pPr lvl="1"/>
            <a:endParaRPr lang="en-ZA" dirty="0"/>
          </a:p>
          <a:p>
            <a:pPr lvl="1"/>
            <a:endParaRPr lang="en-ZA" dirty="0"/>
          </a:p>
        </p:txBody>
      </p:sp>
      <p:sp>
        <p:nvSpPr>
          <p:cNvPr id="4" name="Title 1">
            <a:extLst>
              <a:ext uri="{FF2B5EF4-FFF2-40B4-BE49-F238E27FC236}">
                <a16:creationId xmlns:a16="http://schemas.microsoft.com/office/drawing/2014/main" xmlns="" id="{302116DE-F511-4F1A-B4BB-BEC1AF1BFDAA}"/>
              </a:ext>
            </a:extLst>
          </p:cNvPr>
          <p:cNvSpPr>
            <a:spLocks noGrp="1"/>
          </p:cNvSpPr>
          <p:nvPr>
            <p:ph type="title"/>
          </p:nvPr>
        </p:nvSpPr>
        <p:spPr>
          <a:solidFill>
            <a:schemeClr val="accent1">
              <a:lumMod val="40000"/>
              <a:lumOff val="60000"/>
            </a:schemeClr>
          </a:solidFill>
          <a:ln>
            <a:noFill/>
          </a:ln>
          <a:effectLst/>
          <a:scene3d>
            <a:camera prst="orthographicFront">
              <a:rot lat="0" lon="0" rev="0"/>
            </a:camera>
            <a:lightRig rig="chilly" dir="t">
              <a:rot lat="0" lon="0" rev="18480000"/>
            </a:lightRig>
          </a:scene3d>
          <a:sp3d prstMaterial="clear">
            <a:bevelT h="63500" prst="softRound"/>
          </a:sp3d>
        </p:spPr>
        <p:txBody>
          <a:bodyPr/>
          <a:lstStyle/>
          <a:p>
            <a:r>
              <a:rPr lang="en-ZA" dirty="0"/>
              <a:t>Programme 3: Detective Services</a:t>
            </a:r>
          </a:p>
        </p:txBody>
      </p:sp>
    </p:spTree>
    <p:extLst>
      <p:ext uri="{BB962C8B-B14F-4D97-AF65-F5344CB8AC3E}">
        <p14:creationId xmlns:p14="http://schemas.microsoft.com/office/powerpoint/2010/main" xmlns="" val="16199903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3184</TotalTime>
  <Words>1345</Words>
  <Application>Microsoft Office PowerPoint</Application>
  <PresentationFormat>Custom</PresentationFormat>
  <Paragraphs>87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BRIEFING THE PORTFOLIO COMMITTEE ON POLICE REGARDING THE ANNUAL PERFORMANCE PLAN 2018/2019 OF THE SAPS </vt:lpstr>
      <vt:lpstr>OUTLINE OF THE PRESENTATION</vt:lpstr>
      <vt:lpstr>Introduction</vt:lpstr>
      <vt:lpstr>General Observation by SAPU</vt:lpstr>
      <vt:lpstr>General Observation by SAPU</vt:lpstr>
      <vt:lpstr>General Observation by SAPU</vt:lpstr>
      <vt:lpstr>Programme 1: Administration</vt:lpstr>
      <vt:lpstr>Programme 2: Visible Policing</vt:lpstr>
      <vt:lpstr>Programme 3: Detective Services</vt:lpstr>
      <vt:lpstr>Programme 3: Detective Services</vt:lpstr>
      <vt:lpstr>Programme 4: Crime Intelligence</vt:lpstr>
      <vt:lpstr>Programme 5: Protection an Security Services</vt:lpstr>
      <vt:lpstr>Recommendations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BRIEFING THE PORTFOLIO COMMITTEE ON POLICE ON FIXED ESTABLISHMENT OF THE SAPS</dc:title>
  <dc:creator>seswantsho lebeya</dc:creator>
  <cp:lastModifiedBy>PUMZA</cp:lastModifiedBy>
  <cp:revision>235</cp:revision>
  <dcterms:created xsi:type="dcterms:W3CDTF">2018-02-22T03:04:23Z</dcterms:created>
  <dcterms:modified xsi:type="dcterms:W3CDTF">2018-04-19T13:45:21Z</dcterms:modified>
</cp:coreProperties>
</file>