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notesMasterIdLst>
    <p:notesMasterId r:id="rId11"/>
  </p:notesMasterIdLst>
  <p:handoutMasterIdLst>
    <p:handoutMasterId r:id="rId12"/>
  </p:handoutMasterIdLst>
  <p:sldIdLst>
    <p:sldId id="310" r:id="rId2"/>
    <p:sldId id="314" r:id="rId3"/>
    <p:sldId id="303" r:id="rId4"/>
    <p:sldId id="307" r:id="rId5"/>
    <p:sldId id="311" r:id="rId6"/>
    <p:sldId id="308" r:id="rId7"/>
    <p:sldId id="309" r:id="rId8"/>
    <p:sldId id="312" r:id="rId9"/>
    <p:sldId id="31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800000"/>
    <a:srgbClr val="EA0011"/>
    <a:srgbClr val="006699"/>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33" autoAdjust="0"/>
    <p:restoredTop sz="93103" autoAdjust="0"/>
  </p:normalViewPr>
  <p:slideViewPr>
    <p:cSldViewPr>
      <p:cViewPr varScale="1">
        <p:scale>
          <a:sx n="108" d="100"/>
          <a:sy n="108" d="100"/>
        </p:scale>
        <p:origin x="-18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CF0569-6F8F-C647-9D39-FAE25DC82F28}" type="datetimeFigureOut">
              <a:rPr lang="en-US" smtClean="0"/>
              <a:pPr/>
              <a:t>4/19/2018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35104A-5A23-5B48-A754-D247A8718BF6}" type="slidenum">
              <a:rPr lang="en-US" smtClean="0"/>
              <a:pPr/>
              <a:t>‹#›</a:t>
            </a:fld>
            <a:endParaRPr lang="en-US"/>
          </a:p>
        </p:txBody>
      </p:sp>
    </p:spTree>
    <p:extLst>
      <p:ext uri="{BB962C8B-B14F-4D97-AF65-F5344CB8AC3E}">
        <p14:creationId xmlns:p14="http://schemas.microsoft.com/office/powerpoint/2010/main" xmlns="" val="215845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Narrow"/>
                <a:ea typeface="+mn-ea"/>
                <a:cs typeface="Arial Narrow"/>
              </a:defRPr>
            </a:lvl1pPr>
          </a:lstStyle>
          <a:p>
            <a:pPr>
              <a:defRPr/>
            </a:pPr>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Narrow"/>
                <a:cs typeface="Arial Narrow"/>
              </a:defRPr>
            </a:lvl1pPr>
          </a:lstStyle>
          <a:p>
            <a:pPr>
              <a:defRPr/>
            </a:pPr>
            <a:fld id="{15C757A5-7B95-9E4E-AB8C-0761F4831045}" type="datetimeFigureOut">
              <a:rPr lang="en-US" smtClean="0"/>
              <a:pPr>
                <a:defRPr/>
              </a:pPr>
              <a:t>4/19/2018</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Narrow"/>
                <a:ea typeface="+mn-ea"/>
                <a:cs typeface="Arial Narrow"/>
              </a:defRPr>
            </a:lvl1pPr>
          </a:lstStyle>
          <a:p>
            <a:pPr>
              <a:defRPr/>
            </a:pPr>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Arial Narrow"/>
                <a:cs typeface="Arial Narrow"/>
              </a:defRPr>
            </a:lvl1pPr>
          </a:lstStyle>
          <a:p>
            <a:pPr>
              <a:defRPr/>
            </a:pPr>
            <a:fld id="{0AC9E273-AAF4-A34A-B591-452E5FC6255A}" type="slidenum">
              <a:rPr lang="en-ZA" smtClean="0"/>
              <a:pPr>
                <a:defRPr/>
              </a:pPr>
              <a:t>‹#›</a:t>
            </a:fld>
            <a:endParaRPr lang="en-ZA" dirty="0"/>
          </a:p>
        </p:txBody>
      </p:sp>
    </p:spTree>
    <p:extLst>
      <p:ext uri="{BB962C8B-B14F-4D97-AF65-F5344CB8AC3E}">
        <p14:creationId xmlns:p14="http://schemas.microsoft.com/office/powerpoint/2010/main" xmlns="" val="27457152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en-US" altLang="en-US"/>
          </a:p>
        </p:txBody>
      </p:sp>
      <p:sp>
        <p:nvSpPr>
          <p:cNvPr id="34820" name="Slide Number Placeholder 3"/>
          <p:cNvSpPr>
            <a:spLocks noGrp="1"/>
          </p:cNvSpPr>
          <p:nvPr>
            <p:ph type="sldNum" sz="quarter" idx="5"/>
          </p:nvPr>
        </p:nvSpPr>
        <p:spPr>
          <a:noFill/>
        </p:spPr>
        <p:txBody>
          <a:bodyPr/>
          <a:lstStyle/>
          <a:p>
            <a:fld id="{84DAF555-306B-4C49-A684-F4A18BC02120}" type="slidenum">
              <a:rPr lang="en-GB" altLang="en-US">
                <a:solidFill>
                  <a:srgbClr val="000000"/>
                </a:solidFill>
              </a:rPr>
              <a:pPr/>
              <a:t>1</a:t>
            </a:fld>
            <a:endParaRPr lang="en-GB" altLang="en-US">
              <a:solidFill>
                <a:srgbClr val="000000"/>
              </a:solidFill>
            </a:endParaRPr>
          </a:p>
        </p:txBody>
      </p:sp>
      <p:sp>
        <p:nvSpPr>
          <p:cNvPr id="2" name="Footer Placeholder 1"/>
          <p:cNvSpPr>
            <a:spLocks noGrp="1"/>
          </p:cNvSpPr>
          <p:nvPr>
            <p:ph type="ftr" sz="quarter" idx="10"/>
          </p:nvPr>
        </p:nvSpPr>
        <p:spPr/>
        <p:txBody>
          <a:bodyPr/>
          <a:lstStyle/>
          <a:p>
            <a:pPr>
              <a:defRPr/>
            </a:pPr>
            <a:r>
              <a:rPr lang="en-GB">
                <a:solidFill>
                  <a:srgbClr val="000000"/>
                </a:solidFill>
              </a:rPr>
              <a:t>Presented at EDU Sub-Com. meeting 23/03/2017 by Amanda Claassen-Smithers</a:t>
            </a:r>
            <a:endParaRPr lang="en-GB" dirty="0">
              <a:solidFill>
                <a:srgbClr val="000000"/>
              </a:solidFill>
            </a:endParaRPr>
          </a:p>
        </p:txBody>
      </p:sp>
    </p:spTree>
    <p:extLst>
      <p:ext uri="{BB962C8B-B14F-4D97-AF65-F5344CB8AC3E}">
        <p14:creationId xmlns:p14="http://schemas.microsoft.com/office/powerpoint/2010/main" xmlns="" val="213279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en-US" altLang="en-US"/>
          </a:p>
        </p:txBody>
      </p:sp>
      <p:sp>
        <p:nvSpPr>
          <p:cNvPr id="34820" name="Slide Number Placeholder 3"/>
          <p:cNvSpPr>
            <a:spLocks noGrp="1"/>
          </p:cNvSpPr>
          <p:nvPr>
            <p:ph type="sldNum" sz="quarter" idx="5"/>
          </p:nvPr>
        </p:nvSpPr>
        <p:spPr>
          <a:noFill/>
        </p:spPr>
        <p:txBody>
          <a:bodyPr/>
          <a:lstStyle/>
          <a:p>
            <a:fld id="{84DAF555-306B-4C49-A684-F4A18BC02120}" type="slidenum">
              <a:rPr lang="en-GB" altLang="en-US">
                <a:solidFill>
                  <a:srgbClr val="000000"/>
                </a:solidFill>
              </a:rPr>
              <a:pPr/>
              <a:t>2</a:t>
            </a:fld>
            <a:endParaRPr lang="en-GB" altLang="en-US">
              <a:solidFill>
                <a:srgbClr val="000000"/>
              </a:solidFill>
            </a:endParaRPr>
          </a:p>
        </p:txBody>
      </p:sp>
      <p:sp>
        <p:nvSpPr>
          <p:cNvPr id="2" name="Footer Placeholder 1"/>
          <p:cNvSpPr>
            <a:spLocks noGrp="1"/>
          </p:cNvSpPr>
          <p:nvPr>
            <p:ph type="ftr" sz="quarter" idx="10"/>
          </p:nvPr>
        </p:nvSpPr>
        <p:spPr/>
        <p:txBody>
          <a:bodyPr/>
          <a:lstStyle/>
          <a:p>
            <a:pPr>
              <a:defRPr/>
            </a:pPr>
            <a:r>
              <a:rPr lang="en-GB">
                <a:solidFill>
                  <a:srgbClr val="000000"/>
                </a:solidFill>
              </a:rPr>
              <a:t>Presented at EDU Sub-Com. meeting 23/03/2017 by Amanda Claassen-Smithers</a:t>
            </a:r>
            <a:endParaRPr lang="en-GB" dirty="0">
              <a:solidFill>
                <a:srgbClr val="000000"/>
              </a:solidFill>
            </a:endParaRPr>
          </a:p>
        </p:txBody>
      </p:sp>
    </p:spTree>
    <p:extLst>
      <p:ext uri="{BB962C8B-B14F-4D97-AF65-F5344CB8AC3E}">
        <p14:creationId xmlns:p14="http://schemas.microsoft.com/office/powerpoint/2010/main" xmlns="" val="155299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en-US" altLang="en-US" dirty="0"/>
          </a:p>
        </p:txBody>
      </p:sp>
      <p:sp>
        <p:nvSpPr>
          <p:cNvPr id="34820" name="Slide Number Placeholder 3"/>
          <p:cNvSpPr>
            <a:spLocks noGrp="1"/>
          </p:cNvSpPr>
          <p:nvPr>
            <p:ph type="sldNum" sz="quarter" idx="5"/>
          </p:nvPr>
        </p:nvSpPr>
        <p:spPr>
          <a:noFill/>
        </p:spPr>
        <p:txBody>
          <a:bodyPr/>
          <a:lstStyle/>
          <a:p>
            <a:fld id="{84DAF555-306B-4C49-A684-F4A18BC02120}" type="slidenum">
              <a:rPr lang="en-GB" altLang="en-US">
                <a:solidFill>
                  <a:srgbClr val="000000"/>
                </a:solidFill>
              </a:rPr>
              <a:pPr/>
              <a:t>3</a:t>
            </a:fld>
            <a:endParaRPr lang="en-GB" altLang="en-US">
              <a:solidFill>
                <a:srgbClr val="000000"/>
              </a:solidFill>
            </a:endParaRPr>
          </a:p>
        </p:txBody>
      </p:sp>
      <p:sp>
        <p:nvSpPr>
          <p:cNvPr id="2" name="Footer Placeholder 1"/>
          <p:cNvSpPr>
            <a:spLocks noGrp="1"/>
          </p:cNvSpPr>
          <p:nvPr>
            <p:ph type="ftr" sz="quarter" idx="10"/>
          </p:nvPr>
        </p:nvSpPr>
        <p:spPr/>
        <p:txBody>
          <a:bodyPr/>
          <a:lstStyle/>
          <a:p>
            <a:pPr>
              <a:defRPr/>
            </a:pPr>
            <a:r>
              <a:rPr lang="en-GB">
                <a:solidFill>
                  <a:srgbClr val="000000"/>
                </a:solidFill>
              </a:rPr>
              <a:t>Presented at EDU Sub-Com. meeting 23/03/2017 by Amanda Claassen-Smithers</a:t>
            </a:r>
            <a:endParaRPr lang="en-GB" dirty="0">
              <a:solidFill>
                <a:srgbClr val="000000"/>
              </a:solidFill>
            </a:endParaRPr>
          </a:p>
        </p:txBody>
      </p:sp>
    </p:spTree>
    <p:extLst>
      <p:ext uri="{BB962C8B-B14F-4D97-AF65-F5344CB8AC3E}">
        <p14:creationId xmlns:p14="http://schemas.microsoft.com/office/powerpoint/2010/main" xmlns="" val="213107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en-US" altLang="en-US"/>
          </a:p>
        </p:txBody>
      </p:sp>
      <p:sp>
        <p:nvSpPr>
          <p:cNvPr id="34820" name="Slide Number Placeholder 3"/>
          <p:cNvSpPr>
            <a:spLocks noGrp="1"/>
          </p:cNvSpPr>
          <p:nvPr>
            <p:ph type="sldNum" sz="quarter" idx="5"/>
          </p:nvPr>
        </p:nvSpPr>
        <p:spPr>
          <a:noFill/>
        </p:spPr>
        <p:txBody>
          <a:bodyPr/>
          <a:lstStyle/>
          <a:p>
            <a:fld id="{84DAF555-306B-4C49-A684-F4A18BC02120}" type="slidenum">
              <a:rPr lang="en-GB" altLang="en-US">
                <a:solidFill>
                  <a:srgbClr val="000000"/>
                </a:solidFill>
              </a:rPr>
              <a:pPr/>
              <a:t>4</a:t>
            </a:fld>
            <a:endParaRPr lang="en-GB" altLang="en-US">
              <a:solidFill>
                <a:srgbClr val="000000"/>
              </a:solidFill>
            </a:endParaRPr>
          </a:p>
        </p:txBody>
      </p:sp>
      <p:sp>
        <p:nvSpPr>
          <p:cNvPr id="2" name="Footer Placeholder 1"/>
          <p:cNvSpPr>
            <a:spLocks noGrp="1"/>
          </p:cNvSpPr>
          <p:nvPr>
            <p:ph type="ftr" sz="quarter" idx="10"/>
          </p:nvPr>
        </p:nvSpPr>
        <p:spPr/>
        <p:txBody>
          <a:bodyPr/>
          <a:lstStyle/>
          <a:p>
            <a:pPr>
              <a:defRPr/>
            </a:pPr>
            <a:r>
              <a:rPr lang="en-GB">
                <a:solidFill>
                  <a:srgbClr val="000000"/>
                </a:solidFill>
              </a:rPr>
              <a:t>Presented at EDU Sub-Com. meeting 23/03/2017 by Amanda Claassen-Smithers</a:t>
            </a:r>
            <a:endParaRPr lang="en-GB" dirty="0">
              <a:solidFill>
                <a:srgbClr val="000000"/>
              </a:solidFill>
            </a:endParaRPr>
          </a:p>
        </p:txBody>
      </p:sp>
    </p:spTree>
    <p:extLst>
      <p:ext uri="{BB962C8B-B14F-4D97-AF65-F5344CB8AC3E}">
        <p14:creationId xmlns:p14="http://schemas.microsoft.com/office/powerpoint/2010/main" xmlns="" val="1255465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en-US" altLang="en-US"/>
          </a:p>
        </p:txBody>
      </p:sp>
      <p:sp>
        <p:nvSpPr>
          <p:cNvPr id="34820" name="Slide Number Placeholder 3"/>
          <p:cNvSpPr>
            <a:spLocks noGrp="1"/>
          </p:cNvSpPr>
          <p:nvPr>
            <p:ph type="sldNum" sz="quarter" idx="5"/>
          </p:nvPr>
        </p:nvSpPr>
        <p:spPr>
          <a:noFill/>
        </p:spPr>
        <p:txBody>
          <a:bodyPr/>
          <a:lstStyle/>
          <a:p>
            <a:fld id="{84DAF555-306B-4C49-A684-F4A18BC02120}" type="slidenum">
              <a:rPr lang="en-GB" altLang="en-US">
                <a:solidFill>
                  <a:srgbClr val="000000"/>
                </a:solidFill>
              </a:rPr>
              <a:pPr/>
              <a:t>5</a:t>
            </a:fld>
            <a:endParaRPr lang="en-GB" altLang="en-US">
              <a:solidFill>
                <a:srgbClr val="000000"/>
              </a:solidFill>
            </a:endParaRPr>
          </a:p>
        </p:txBody>
      </p:sp>
      <p:sp>
        <p:nvSpPr>
          <p:cNvPr id="2" name="Footer Placeholder 1"/>
          <p:cNvSpPr>
            <a:spLocks noGrp="1"/>
          </p:cNvSpPr>
          <p:nvPr>
            <p:ph type="ftr" sz="quarter" idx="10"/>
          </p:nvPr>
        </p:nvSpPr>
        <p:spPr/>
        <p:txBody>
          <a:bodyPr/>
          <a:lstStyle/>
          <a:p>
            <a:pPr>
              <a:defRPr/>
            </a:pPr>
            <a:r>
              <a:rPr lang="en-GB">
                <a:solidFill>
                  <a:srgbClr val="000000"/>
                </a:solidFill>
              </a:rPr>
              <a:t>Presented at EDU Sub-Com. meeting 23/03/2017 by Amanda Claassen-Smithers</a:t>
            </a:r>
            <a:endParaRPr lang="en-GB" dirty="0">
              <a:solidFill>
                <a:srgbClr val="000000"/>
              </a:solidFill>
            </a:endParaRPr>
          </a:p>
        </p:txBody>
      </p:sp>
    </p:spTree>
    <p:extLst>
      <p:ext uri="{BB962C8B-B14F-4D97-AF65-F5344CB8AC3E}">
        <p14:creationId xmlns:p14="http://schemas.microsoft.com/office/powerpoint/2010/main" xmlns="" val="1372206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en-US" altLang="en-US"/>
          </a:p>
        </p:txBody>
      </p:sp>
      <p:sp>
        <p:nvSpPr>
          <p:cNvPr id="34820" name="Slide Number Placeholder 3"/>
          <p:cNvSpPr>
            <a:spLocks noGrp="1"/>
          </p:cNvSpPr>
          <p:nvPr>
            <p:ph type="sldNum" sz="quarter" idx="5"/>
          </p:nvPr>
        </p:nvSpPr>
        <p:spPr>
          <a:noFill/>
        </p:spPr>
        <p:txBody>
          <a:bodyPr/>
          <a:lstStyle/>
          <a:p>
            <a:fld id="{84DAF555-306B-4C49-A684-F4A18BC02120}" type="slidenum">
              <a:rPr lang="en-GB" altLang="en-US">
                <a:solidFill>
                  <a:srgbClr val="000000"/>
                </a:solidFill>
              </a:rPr>
              <a:pPr/>
              <a:t>6</a:t>
            </a:fld>
            <a:endParaRPr lang="en-GB" altLang="en-US">
              <a:solidFill>
                <a:srgbClr val="000000"/>
              </a:solidFill>
            </a:endParaRPr>
          </a:p>
        </p:txBody>
      </p:sp>
      <p:sp>
        <p:nvSpPr>
          <p:cNvPr id="2" name="Footer Placeholder 1"/>
          <p:cNvSpPr>
            <a:spLocks noGrp="1"/>
          </p:cNvSpPr>
          <p:nvPr>
            <p:ph type="ftr" sz="quarter" idx="10"/>
          </p:nvPr>
        </p:nvSpPr>
        <p:spPr/>
        <p:txBody>
          <a:bodyPr/>
          <a:lstStyle/>
          <a:p>
            <a:pPr>
              <a:defRPr/>
            </a:pPr>
            <a:r>
              <a:rPr lang="en-GB">
                <a:solidFill>
                  <a:srgbClr val="000000"/>
                </a:solidFill>
              </a:rPr>
              <a:t>Presented at EDU Sub-Com. meeting 23/03/2017 by Amanda Claassen-Smithers</a:t>
            </a:r>
            <a:endParaRPr lang="en-GB" dirty="0">
              <a:solidFill>
                <a:srgbClr val="000000"/>
              </a:solidFill>
            </a:endParaRPr>
          </a:p>
        </p:txBody>
      </p:sp>
    </p:spTree>
    <p:extLst>
      <p:ext uri="{BB962C8B-B14F-4D97-AF65-F5344CB8AC3E}">
        <p14:creationId xmlns:p14="http://schemas.microsoft.com/office/powerpoint/2010/main" xmlns="" val="925109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en-US" altLang="en-US"/>
          </a:p>
        </p:txBody>
      </p:sp>
      <p:sp>
        <p:nvSpPr>
          <p:cNvPr id="34820" name="Slide Number Placeholder 3"/>
          <p:cNvSpPr>
            <a:spLocks noGrp="1"/>
          </p:cNvSpPr>
          <p:nvPr>
            <p:ph type="sldNum" sz="quarter" idx="5"/>
          </p:nvPr>
        </p:nvSpPr>
        <p:spPr>
          <a:noFill/>
        </p:spPr>
        <p:txBody>
          <a:bodyPr/>
          <a:lstStyle/>
          <a:p>
            <a:fld id="{84DAF555-306B-4C49-A684-F4A18BC02120}" type="slidenum">
              <a:rPr lang="en-GB" altLang="en-US">
                <a:solidFill>
                  <a:srgbClr val="000000"/>
                </a:solidFill>
              </a:rPr>
              <a:pPr/>
              <a:t>7</a:t>
            </a:fld>
            <a:endParaRPr lang="en-GB" altLang="en-US">
              <a:solidFill>
                <a:srgbClr val="000000"/>
              </a:solidFill>
            </a:endParaRPr>
          </a:p>
        </p:txBody>
      </p:sp>
      <p:sp>
        <p:nvSpPr>
          <p:cNvPr id="2" name="Footer Placeholder 1"/>
          <p:cNvSpPr>
            <a:spLocks noGrp="1"/>
          </p:cNvSpPr>
          <p:nvPr>
            <p:ph type="ftr" sz="quarter" idx="10"/>
          </p:nvPr>
        </p:nvSpPr>
        <p:spPr/>
        <p:txBody>
          <a:bodyPr/>
          <a:lstStyle/>
          <a:p>
            <a:pPr>
              <a:defRPr/>
            </a:pPr>
            <a:r>
              <a:rPr lang="en-GB">
                <a:solidFill>
                  <a:srgbClr val="000000"/>
                </a:solidFill>
              </a:rPr>
              <a:t>Presented at EDU Sub-Com. meeting 23/03/2017 by Amanda Claassen-Smithers</a:t>
            </a:r>
            <a:endParaRPr lang="en-GB" dirty="0">
              <a:solidFill>
                <a:srgbClr val="000000"/>
              </a:solidFill>
            </a:endParaRPr>
          </a:p>
        </p:txBody>
      </p:sp>
    </p:spTree>
    <p:extLst>
      <p:ext uri="{BB962C8B-B14F-4D97-AF65-F5344CB8AC3E}">
        <p14:creationId xmlns:p14="http://schemas.microsoft.com/office/powerpoint/2010/main" xmlns="" val="1125761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en-US" altLang="en-US"/>
          </a:p>
        </p:txBody>
      </p:sp>
      <p:sp>
        <p:nvSpPr>
          <p:cNvPr id="34820" name="Slide Number Placeholder 3"/>
          <p:cNvSpPr>
            <a:spLocks noGrp="1"/>
          </p:cNvSpPr>
          <p:nvPr>
            <p:ph type="sldNum" sz="quarter" idx="5"/>
          </p:nvPr>
        </p:nvSpPr>
        <p:spPr>
          <a:noFill/>
        </p:spPr>
        <p:txBody>
          <a:bodyPr/>
          <a:lstStyle/>
          <a:p>
            <a:fld id="{84DAF555-306B-4C49-A684-F4A18BC02120}" type="slidenum">
              <a:rPr lang="en-GB" altLang="en-US">
                <a:solidFill>
                  <a:srgbClr val="000000"/>
                </a:solidFill>
              </a:rPr>
              <a:pPr/>
              <a:t>8</a:t>
            </a:fld>
            <a:endParaRPr lang="en-GB" altLang="en-US">
              <a:solidFill>
                <a:srgbClr val="000000"/>
              </a:solidFill>
            </a:endParaRPr>
          </a:p>
        </p:txBody>
      </p:sp>
      <p:sp>
        <p:nvSpPr>
          <p:cNvPr id="2" name="Footer Placeholder 1"/>
          <p:cNvSpPr>
            <a:spLocks noGrp="1"/>
          </p:cNvSpPr>
          <p:nvPr>
            <p:ph type="ftr" sz="quarter" idx="10"/>
          </p:nvPr>
        </p:nvSpPr>
        <p:spPr/>
        <p:txBody>
          <a:bodyPr/>
          <a:lstStyle/>
          <a:p>
            <a:pPr>
              <a:defRPr/>
            </a:pPr>
            <a:r>
              <a:rPr lang="en-GB">
                <a:solidFill>
                  <a:srgbClr val="000000"/>
                </a:solidFill>
              </a:rPr>
              <a:t>Presented at EDU Sub-Com. meeting 23/03/2017 by Amanda Claassen-Smithers</a:t>
            </a:r>
            <a:endParaRPr lang="en-GB" dirty="0">
              <a:solidFill>
                <a:srgbClr val="000000"/>
              </a:solidFill>
            </a:endParaRPr>
          </a:p>
        </p:txBody>
      </p:sp>
    </p:spTree>
    <p:extLst>
      <p:ext uri="{BB962C8B-B14F-4D97-AF65-F5344CB8AC3E}">
        <p14:creationId xmlns:p14="http://schemas.microsoft.com/office/powerpoint/2010/main" xmlns="" val="719604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en-US" altLang="en-US"/>
          </a:p>
        </p:txBody>
      </p:sp>
      <p:sp>
        <p:nvSpPr>
          <p:cNvPr id="34820" name="Slide Number Placeholder 3"/>
          <p:cNvSpPr>
            <a:spLocks noGrp="1"/>
          </p:cNvSpPr>
          <p:nvPr>
            <p:ph type="sldNum" sz="quarter" idx="5"/>
          </p:nvPr>
        </p:nvSpPr>
        <p:spPr>
          <a:noFill/>
        </p:spPr>
        <p:txBody>
          <a:bodyPr/>
          <a:lstStyle/>
          <a:p>
            <a:fld id="{84DAF555-306B-4C49-A684-F4A18BC02120}" type="slidenum">
              <a:rPr lang="en-GB" altLang="en-US">
                <a:solidFill>
                  <a:srgbClr val="000000"/>
                </a:solidFill>
              </a:rPr>
              <a:pPr/>
              <a:t>9</a:t>
            </a:fld>
            <a:endParaRPr lang="en-GB" altLang="en-US">
              <a:solidFill>
                <a:srgbClr val="000000"/>
              </a:solidFill>
            </a:endParaRPr>
          </a:p>
        </p:txBody>
      </p:sp>
      <p:sp>
        <p:nvSpPr>
          <p:cNvPr id="2" name="Footer Placeholder 1"/>
          <p:cNvSpPr>
            <a:spLocks noGrp="1"/>
          </p:cNvSpPr>
          <p:nvPr>
            <p:ph type="ftr" sz="quarter" idx="10"/>
          </p:nvPr>
        </p:nvSpPr>
        <p:spPr/>
        <p:txBody>
          <a:bodyPr/>
          <a:lstStyle/>
          <a:p>
            <a:pPr>
              <a:defRPr/>
            </a:pPr>
            <a:r>
              <a:rPr lang="en-GB">
                <a:solidFill>
                  <a:srgbClr val="000000"/>
                </a:solidFill>
              </a:rPr>
              <a:t>Presented at EDU Sub-Com. meeting 23/03/2017 by Amanda Claassen-Smithers</a:t>
            </a:r>
            <a:endParaRPr lang="en-GB" dirty="0">
              <a:solidFill>
                <a:srgbClr val="000000"/>
              </a:solidFill>
            </a:endParaRPr>
          </a:p>
        </p:txBody>
      </p:sp>
    </p:spTree>
    <p:extLst>
      <p:ext uri="{BB962C8B-B14F-4D97-AF65-F5344CB8AC3E}">
        <p14:creationId xmlns:p14="http://schemas.microsoft.com/office/powerpoint/2010/main" xmlns="" val="1966458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09D24F26-A2F8-B946-B226-BA3BC181FFAF}" type="datetime3">
              <a:rPr lang="en-US" smtClean="0">
                <a:solidFill>
                  <a:srgbClr val="000000"/>
                </a:solidFill>
              </a:rPr>
              <a:pPr>
                <a:defRPr/>
              </a:pPr>
              <a:t>19 April 2018</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6" name="Rectangle 6"/>
          <p:cNvSpPr>
            <a:spLocks noGrp="1" noChangeArrowheads="1"/>
          </p:cNvSpPr>
          <p:nvPr>
            <p:ph type="sldNum" sz="quarter" idx="12"/>
          </p:nvPr>
        </p:nvSpPr>
        <p:spPr>
          <a:ln/>
        </p:spPr>
        <p:txBody>
          <a:bodyPr/>
          <a:lstStyle>
            <a:lvl1pPr>
              <a:defRPr/>
            </a:lvl1pPr>
          </a:lstStyle>
          <a:p>
            <a:pPr>
              <a:defRPr/>
            </a:pPr>
            <a:fld id="{516C1CF4-0C78-4978-B9B6-61E87696339E}"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77044DEE-C373-9340-BEC5-1CBA16502196}" type="datetime3">
              <a:rPr lang="en-US" smtClean="0">
                <a:solidFill>
                  <a:srgbClr val="000000"/>
                </a:solidFill>
              </a:rPr>
              <a:pPr>
                <a:defRPr/>
              </a:pPr>
              <a:t>19 April 2018</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6" name="Rectangle 6"/>
          <p:cNvSpPr>
            <a:spLocks noGrp="1" noChangeArrowheads="1"/>
          </p:cNvSpPr>
          <p:nvPr>
            <p:ph type="sldNum" sz="quarter" idx="12"/>
          </p:nvPr>
        </p:nvSpPr>
        <p:spPr>
          <a:ln/>
        </p:spPr>
        <p:txBody>
          <a:bodyPr/>
          <a:lstStyle>
            <a:lvl1pPr>
              <a:defRPr/>
            </a:lvl1pPr>
          </a:lstStyle>
          <a:p>
            <a:pPr>
              <a:defRPr/>
            </a:pPr>
            <a:fld id="{92D69FEE-2639-489C-90FD-CF8266147E8F}"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E83B0113-696A-CB45-A6D9-04E05BB35B95}" type="datetime3">
              <a:rPr lang="en-US" smtClean="0">
                <a:solidFill>
                  <a:srgbClr val="000000"/>
                </a:solidFill>
              </a:rPr>
              <a:pPr>
                <a:defRPr/>
              </a:pPr>
              <a:t>19 April 2018</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6" name="Rectangle 6"/>
          <p:cNvSpPr>
            <a:spLocks noGrp="1" noChangeArrowheads="1"/>
          </p:cNvSpPr>
          <p:nvPr>
            <p:ph type="sldNum" sz="quarter" idx="12"/>
          </p:nvPr>
        </p:nvSpPr>
        <p:spPr>
          <a:ln/>
        </p:spPr>
        <p:txBody>
          <a:bodyPr/>
          <a:lstStyle>
            <a:lvl1pPr>
              <a:defRPr/>
            </a:lvl1pPr>
          </a:lstStyle>
          <a:p>
            <a:pPr>
              <a:defRPr/>
            </a:pPr>
            <a:fld id="{97A83649-B85B-49C2-999A-21741F86F0C2}"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2AFFBF9E-7154-DC4D-9E14-D6C4379488B5}" type="datetime3">
              <a:rPr lang="en-US" smtClean="0">
                <a:solidFill>
                  <a:srgbClr val="000000"/>
                </a:solidFill>
              </a:rPr>
              <a:pPr>
                <a:defRPr/>
              </a:pPr>
              <a:t>19 April 2018</a:t>
            </a:fld>
            <a:endParaRPr lang="en-GB"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5" name="Rectangle 6"/>
          <p:cNvSpPr>
            <a:spLocks noGrp="1" noChangeArrowheads="1"/>
          </p:cNvSpPr>
          <p:nvPr>
            <p:ph type="sldNum" sz="quarter" idx="12"/>
          </p:nvPr>
        </p:nvSpPr>
        <p:spPr>
          <a:ln/>
        </p:spPr>
        <p:txBody>
          <a:bodyPr/>
          <a:lstStyle>
            <a:lvl1pPr>
              <a:defRPr/>
            </a:lvl1pPr>
          </a:lstStyle>
          <a:p>
            <a:pPr>
              <a:defRPr/>
            </a:pPr>
            <a:fld id="{8373B40C-8EE2-4F27-90FF-4C592B857E00}"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ZA"/>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B688C4ED-6298-DE4D-BB8E-97F4F7EDE991}" type="datetime3">
              <a:rPr lang="en-US" smtClean="0">
                <a:solidFill>
                  <a:srgbClr val="000000"/>
                </a:solidFill>
              </a:rPr>
              <a:pPr>
                <a:defRPr/>
              </a:pPr>
              <a:t>19 April 2018</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7" name="Rectangle 6"/>
          <p:cNvSpPr>
            <a:spLocks noGrp="1" noChangeArrowheads="1"/>
          </p:cNvSpPr>
          <p:nvPr>
            <p:ph type="sldNum" sz="quarter" idx="12"/>
          </p:nvPr>
        </p:nvSpPr>
        <p:spPr>
          <a:ln/>
        </p:spPr>
        <p:txBody>
          <a:bodyPr/>
          <a:lstStyle>
            <a:lvl1pPr>
              <a:defRPr/>
            </a:lvl1pPr>
          </a:lstStyle>
          <a:p>
            <a:pPr>
              <a:defRPr/>
            </a:pPr>
            <a:fld id="{567C7E7A-A54B-4F76-9B29-5140EE906CDF}"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ZA"/>
          </a:p>
        </p:txBody>
      </p:sp>
      <p:sp>
        <p:nvSpPr>
          <p:cNvPr id="3" name="Table Placeholder 2"/>
          <p:cNvSpPr>
            <a:spLocks noGrp="1"/>
          </p:cNvSpPr>
          <p:nvPr>
            <p:ph type="tbl" idx="1"/>
          </p:nvPr>
        </p:nvSpPr>
        <p:spPr>
          <a:xfrm>
            <a:off x="685800" y="1981200"/>
            <a:ext cx="7772400" cy="4114800"/>
          </a:xfrm>
        </p:spPr>
        <p:txBody>
          <a:bodyPr/>
          <a:lstStyle/>
          <a:p>
            <a:pPr lvl="0"/>
            <a:endParaRPr lang="en-ZA" noProof="0" dirty="0"/>
          </a:p>
        </p:txBody>
      </p:sp>
      <p:sp>
        <p:nvSpPr>
          <p:cNvPr id="4" name="Rectangle 4"/>
          <p:cNvSpPr>
            <a:spLocks noGrp="1" noChangeArrowheads="1"/>
          </p:cNvSpPr>
          <p:nvPr>
            <p:ph type="dt" sz="half" idx="10"/>
          </p:nvPr>
        </p:nvSpPr>
        <p:spPr>
          <a:ln/>
        </p:spPr>
        <p:txBody>
          <a:bodyPr/>
          <a:lstStyle>
            <a:lvl1pPr>
              <a:defRPr/>
            </a:lvl1pPr>
          </a:lstStyle>
          <a:p>
            <a:pPr>
              <a:defRPr/>
            </a:pPr>
            <a:fld id="{7411F005-7A23-9F48-B3E4-BD00A38C45FD}" type="datetime3">
              <a:rPr lang="en-US" smtClean="0">
                <a:solidFill>
                  <a:srgbClr val="000000"/>
                </a:solidFill>
              </a:rPr>
              <a:pPr>
                <a:defRPr/>
              </a:pPr>
              <a:t>19 April 2018</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6" name="Rectangle 6"/>
          <p:cNvSpPr>
            <a:spLocks noGrp="1" noChangeArrowheads="1"/>
          </p:cNvSpPr>
          <p:nvPr>
            <p:ph type="sldNum" sz="quarter" idx="12"/>
          </p:nvPr>
        </p:nvSpPr>
        <p:spPr>
          <a:ln/>
        </p:spPr>
        <p:txBody>
          <a:bodyPr/>
          <a:lstStyle>
            <a:lvl1pPr>
              <a:defRPr/>
            </a:lvl1pPr>
          </a:lstStyle>
          <a:p>
            <a:pPr>
              <a:defRPr/>
            </a:pPr>
            <a:fld id="{1B0E16BF-F989-4C54-A93F-2787774E8B17}"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525492E8-F5B7-D745-88FE-5E78B5DAB9E5}" type="datetime3">
              <a:rPr lang="en-US" smtClean="0">
                <a:solidFill>
                  <a:srgbClr val="000000"/>
                </a:solidFill>
              </a:rPr>
              <a:pPr>
                <a:defRPr/>
              </a:pPr>
              <a:t>19 April 2018</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6" name="Rectangle 6"/>
          <p:cNvSpPr>
            <a:spLocks noGrp="1" noChangeArrowheads="1"/>
          </p:cNvSpPr>
          <p:nvPr>
            <p:ph type="sldNum" sz="quarter" idx="12"/>
          </p:nvPr>
        </p:nvSpPr>
        <p:spPr>
          <a:ln/>
        </p:spPr>
        <p:txBody>
          <a:bodyPr/>
          <a:lstStyle>
            <a:lvl1pPr>
              <a:defRPr/>
            </a:lvl1pPr>
          </a:lstStyle>
          <a:p>
            <a:pPr>
              <a:defRPr/>
            </a:pPr>
            <a:fld id="{6805B559-18EA-40A7-8082-2309F530F82D}"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70CAB2F-F8B5-A54D-855E-79D72C6B77EA}" type="datetime3">
              <a:rPr lang="en-US" smtClean="0">
                <a:solidFill>
                  <a:srgbClr val="000000"/>
                </a:solidFill>
              </a:rPr>
              <a:pPr>
                <a:defRPr/>
              </a:pPr>
              <a:t>19 April 2018</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6" name="Rectangle 6"/>
          <p:cNvSpPr>
            <a:spLocks noGrp="1" noChangeArrowheads="1"/>
          </p:cNvSpPr>
          <p:nvPr>
            <p:ph type="sldNum" sz="quarter" idx="12"/>
          </p:nvPr>
        </p:nvSpPr>
        <p:spPr>
          <a:ln/>
        </p:spPr>
        <p:txBody>
          <a:bodyPr/>
          <a:lstStyle>
            <a:lvl1pPr>
              <a:defRPr/>
            </a:lvl1pPr>
          </a:lstStyle>
          <a:p>
            <a:pPr>
              <a:defRPr/>
            </a:pPr>
            <a:fld id="{9F844F86-2B99-4321-8356-F8E9A6517C1A}"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757126EE-C307-2F47-B72B-07E4B251AD19}" type="datetime3">
              <a:rPr lang="en-US" smtClean="0">
                <a:solidFill>
                  <a:srgbClr val="000000"/>
                </a:solidFill>
              </a:rPr>
              <a:pPr>
                <a:defRPr/>
              </a:pPr>
              <a:t>19 April 2018</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7" name="Rectangle 6"/>
          <p:cNvSpPr>
            <a:spLocks noGrp="1" noChangeArrowheads="1"/>
          </p:cNvSpPr>
          <p:nvPr>
            <p:ph type="sldNum" sz="quarter" idx="12"/>
          </p:nvPr>
        </p:nvSpPr>
        <p:spPr>
          <a:ln/>
        </p:spPr>
        <p:txBody>
          <a:bodyPr/>
          <a:lstStyle>
            <a:lvl1pPr>
              <a:defRPr/>
            </a:lvl1pPr>
          </a:lstStyle>
          <a:p>
            <a:pPr>
              <a:defRPr/>
            </a:pPr>
            <a:fld id="{E628E413-4DDC-41EC-A2EE-D0B29D3724B6}"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1E821CE4-C4B9-FD49-999D-3020846767FD}" type="datetime3">
              <a:rPr lang="en-US" smtClean="0">
                <a:solidFill>
                  <a:srgbClr val="000000"/>
                </a:solidFill>
              </a:rPr>
              <a:pPr>
                <a:defRPr/>
              </a:pPr>
              <a:t>19 April 2018</a:t>
            </a:fld>
            <a:endParaRPr lang="en-GB"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9" name="Rectangle 6"/>
          <p:cNvSpPr>
            <a:spLocks noGrp="1" noChangeArrowheads="1"/>
          </p:cNvSpPr>
          <p:nvPr>
            <p:ph type="sldNum" sz="quarter" idx="12"/>
          </p:nvPr>
        </p:nvSpPr>
        <p:spPr>
          <a:ln/>
        </p:spPr>
        <p:txBody>
          <a:bodyPr/>
          <a:lstStyle>
            <a:lvl1pPr>
              <a:defRPr/>
            </a:lvl1pPr>
          </a:lstStyle>
          <a:p>
            <a:pPr>
              <a:defRPr/>
            </a:pPr>
            <a:fld id="{DE7801AD-9F12-47B7-A480-85BFF163B302}"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F26F4ADD-8340-F942-B1E7-A96BB249B155}" type="datetime3">
              <a:rPr lang="en-US" smtClean="0">
                <a:solidFill>
                  <a:srgbClr val="000000"/>
                </a:solidFill>
              </a:rPr>
              <a:pPr>
                <a:defRPr/>
              </a:pPr>
              <a:t>19 April 2018</a:t>
            </a:fld>
            <a:endParaRPr lang="en-GB"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5" name="Rectangle 6"/>
          <p:cNvSpPr>
            <a:spLocks noGrp="1" noChangeArrowheads="1"/>
          </p:cNvSpPr>
          <p:nvPr>
            <p:ph type="sldNum" sz="quarter" idx="12"/>
          </p:nvPr>
        </p:nvSpPr>
        <p:spPr>
          <a:ln/>
        </p:spPr>
        <p:txBody>
          <a:bodyPr/>
          <a:lstStyle>
            <a:lvl1pPr>
              <a:defRPr/>
            </a:lvl1pPr>
          </a:lstStyle>
          <a:p>
            <a:pPr>
              <a:defRPr/>
            </a:pPr>
            <a:fld id="{FA955601-338D-4C7D-AF10-F4CD5E07496B}"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304A217-8AE3-1043-9C5E-EA240F2D5DB9}" type="datetime3">
              <a:rPr lang="en-US" smtClean="0">
                <a:solidFill>
                  <a:srgbClr val="000000"/>
                </a:solidFill>
              </a:rPr>
              <a:pPr>
                <a:defRPr/>
              </a:pPr>
              <a:t>19 April 2018</a:t>
            </a:fld>
            <a:endParaRPr lang="en-GB"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4" name="Rectangle 6"/>
          <p:cNvSpPr>
            <a:spLocks noGrp="1" noChangeArrowheads="1"/>
          </p:cNvSpPr>
          <p:nvPr>
            <p:ph type="sldNum" sz="quarter" idx="12"/>
          </p:nvPr>
        </p:nvSpPr>
        <p:spPr>
          <a:ln/>
        </p:spPr>
        <p:txBody>
          <a:bodyPr/>
          <a:lstStyle>
            <a:lvl1pPr>
              <a:defRPr/>
            </a:lvl1pPr>
          </a:lstStyle>
          <a:p>
            <a:pPr>
              <a:defRPr/>
            </a:pPr>
            <a:fld id="{780BE5D3-3CD8-4297-81C9-81952139E84D}"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1EB83FA-89A2-4344-94BB-9DD4A2A36127}" type="datetime3">
              <a:rPr lang="en-US" smtClean="0">
                <a:solidFill>
                  <a:srgbClr val="000000"/>
                </a:solidFill>
              </a:rPr>
              <a:pPr>
                <a:defRPr/>
              </a:pPr>
              <a:t>19 April 2018</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7" name="Rectangle 6"/>
          <p:cNvSpPr>
            <a:spLocks noGrp="1" noChangeArrowheads="1"/>
          </p:cNvSpPr>
          <p:nvPr>
            <p:ph type="sldNum" sz="quarter" idx="12"/>
          </p:nvPr>
        </p:nvSpPr>
        <p:spPr>
          <a:ln/>
        </p:spPr>
        <p:txBody>
          <a:bodyPr/>
          <a:lstStyle>
            <a:lvl1pPr>
              <a:defRPr/>
            </a:lvl1pPr>
          </a:lstStyle>
          <a:p>
            <a:pPr>
              <a:defRPr/>
            </a:pPr>
            <a:fld id="{6BDA6189-9011-4E77-8035-8BDFF671FF5F}"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16DD693-1F77-554F-BB70-A0C240254BD6}" type="datetime3">
              <a:rPr lang="en-US" smtClean="0">
                <a:solidFill>
                  <a:srgbClr val="000000"/>
                </a:solidFill>
              </a:rPr>
              <a:pPr>
                <a:defRPr/>
              </a:pPr>
              <a:t>19 April 2018</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Presented to EDU Sub-Committee 23-03-2017  - Dr Amanda Claassen-Smithers</a:t>
            </a:r>
          </a:p>
        </p:txBody>
      </p:sp>
      <p:sp>
        <p:nvSpPr>
          <p:cNvPr id="7" name="Rectangle 6"/>
          <p:cNvSpPr>
            <a:spLocks noGrp="1" noChangeArrowheads="1"/>
          </p:cNvSpPr>
          <p:nvPr>
            <p:ph type="sldNum" sz="quarter" idx="12"/>
          </p:nvPr>
        </p:nvSpPr>
        <p:spPr>
          <a:ln/>
        </p:spPr>
        <p:txBody>
          <a:bodyPr/>
          <a:lstStyle>
            <a:lvl1pPr>
              <a:defRPr/>
            </a:lvl1pPr>
          </a:lstStyle>
          <a:p>
            <a:pPr>
              <a:defRPr/>
            </a:pPr>
            <a:fld id="{350EBC3D-A06D-4818-B88A-B8432232C4DF}" type="slidenum">
              <a:rPr lang="en-GB">
                <a:solidFill>
                  <a:srgbClr val="000000"/>
                </a:solidFill>
              </a:rPr>
              <a:pPr>
                <a:defRPr/>
              </a:pPr>
              <a:t>‹#›</a:t>
            </a:fld>
            <a:endParaRPr lang="en-GB"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4C77DEF6-BE02-DC45-9A50-8EE1E1A0D0BA}" type="datetime3">
              <a:rPr lang="en-US" smtClean="0">
                <a:solidFill>
                  <a:srgbClr val="000000"/>
                </a:solidFill>
                <a:latin typeface="Times New Roman" pitchFamily="18" charset="0"/>
                <a:ea typeface="MS PGothic" pitchFamily="34" charset="-128"/>
                <a:cs typeface=""/>
              </a:rPr>
              <a:pPr>
                <a:defRPr/>
              </a:pPr>
              <a:t>19 April 2018</a:t>
            </a:fld>
            <a:endParaRPr lang="en-GB" dirty="0">
              <a:solidFill>
                <a:srgbClr val="000000"/>
              </a:solidFill>
              <a:latin typeface="Times New Roman" pitchFamily="18" charset="0"/>
              <a:ea typeface="MS PGothic" pitchFamily="34" charset="-128"/>
              <a:cs typeface=""/>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cs typeface="+mn-cs"/>
              </a:defRPr>
            </a:lvl1pPr>
          </a:lstStyle>
          <a:p>
            <a:pPr>
              <a:defRPr/>
            </a:pPr>
            <a:r>
              <a:rPr lang="en-GB">
                <a:solidFill>
                  <a:srgbClr val="000000"/>
                </a:solidFill>
              </a:rPr>
              <a:t>Presented to EDU Sub-Committee 23-03-2017  - Dr Amanda Claassen-Smithers</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E18F389-E2EC-46E5-B3CA-2A94574B8C10}" type="slidenum">
              <a:rPr lang="en-GB">
                <a:solidFill>
                  <a:srgbClr val="000000"/>
                </a:solidFill>
                <a:latin typeface="Times New Roman" pitchFamily="18" charset="0"/>
                <a:ea typeface="MS PGothic" pitchFamily="34" charset="-128"/>
                <a:cs typeface=""/>
              </a:rPr>
              <a:pPr>
                <a:defRPr/>
              </a:pPr>
              <a:t>‹#›</a:t>
            </a:fld>
            <a:endParaRPr lang="en-GB" dirty="0">
              <a:solidFill>
                <a:srgbClr val="000000"/>
              </a:solidFill>
              <a:latin typeface="Times New Roman" pitchFamily="18" charset="0"/>
              <a:ea typeface="MS PGothic" pitchFamily="34" charset="-128"/>
              <a:cs typeface=""/>
            </a:endParaRPr>
          </a:p>
        </p:txBody>
      </p:sp>
    </p:spTree>
    <p:extLst>
      <p:ext uri="{BB962C8B-B14F-4D97-AF65-F5344CB8AC3E}">
        <p14:creationId xmlns:p14="http://schemas.microsoft.com/office/powerpoint/2010/main" xmlns="" val="1235336502"/>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 id="2147483891" r:id="rId13"/>
    <p:sldLayoutId id="2147483892" r:id="rId14"/>
  </p:sldLayoutIdLst>
  <p:hf sldNum="0" hd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755576" y="2060848"/>
            <a:ext cx="7772400" cy="1143000"/>
          </a:xfrm>
        </p:spPr>
        <p:txBody>
          <a:bodyPr/>
          <a:lstStyle/>
          <a:p>
            <a:r>
              <a:rPr lang="en-US" sz="2400" dirty="0" smtClean="0">
                <a:solidFill>
                  <a:srgbClr val="C00000"/>
                </a:solidFill>
              </a:rPr>
              <a:t>Presentation to Portfolio Committee on Sport and Recreation – 17 April 2018</a:t>
            </a:r>
            <a:endParaRPr lang="en-US" sz="2400" dirty="0">
              <a:solidFill>
                <a:srgbClr val="C00000"/>
              </a:solidFill>
            </a:endParaRPr>
          </a:p>
        </p:txBody>
      </p:sp>
    </p:spTree>
    <p:extLst>
      <p:ext uri="{BB962C8B-B14F-4D97-AF65-F5344CB8AC3E}">
        <p14:creationId xmlns:p14="http://schemas.microsoft.com/office/powerpoint/2010/main" xmlns="" val="215617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endParaRPr lang="en-GB" altLang="en-US" dirty="0">
              <a:solidFill>
                <a:srgbClr val="000000"/>
              </a:solidFill>
              <a:ea typeface="MS PGothic" pitchFamily="34" charset="-128"/>
            </a:endParaRPr>
          </a:p>
        </p:txBody>
      </p:sp>
      <p:sp>
        <p:nvSpPr>
          <p:cNvPr id="15" name="Title 3"/>
          <p:cNvSpPr>
            <a:spLocks noGrp="1"/>
          </p:cNvSpPr>
          <p:nvPr>
            <p:ph type="title"/>
          </p:nvPr>
        </p:nvSpPr>
        <p:spPr>
          <a:xfrm>
            <a:off x="2483768" y="1340768"/>
            <a:ext cx="3962400" cy="2016224"/>
          </a:xfrm>
        </p:spPr>
        <p:txBody>
          <a:bodyPr/>
          <a:lstStyle/>
          <a:p>
            <a:pPr algn="ct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endParaRPr lang="en-ZA" sz="3200" dirty="0">
              <a:solidFill>
                <a:schemeClr val="tx2">
                  <a:lumMod val="50000"/>
                </a:schemeClr>
              </a:solidFill>
            </a:endParaRPr>
          </a:p>
        </p:txBody>
      </p:sp>
      <p:sp>
        <p:nvSpPr>
          <p:cNvPr id="2" name="TextBox 1">
            <a:extLst>
              <a:ext uri="{FF2B5EF4-FFF2-40B4-BE49-F238E27FC236}">
                <a16:creationId xmlns="" xmlns:a16="http://schemas.microsoft.com/office/drawing/2014/main" id="{90FEB5A1-5CBD-CA4D-96B1-1A79FD3288BB}"/>
              </a:ext>
            </a:extLst>
          </p:cNvPr>
          <p:cNvSpPr txBox="1"/>
          <p:nvPr/>
        </p:nvSpPr>
        <p:spPr>
          <a:xfrm>
            <a:off x="1475656" y="188640"/>
            <a:ext cx="3647152" cy="369332"/>
          </a:xfrm>
          <a:prstGeom prst="rect">
            <a:avLst/>
          </a:prstGeom>
          <a:noFill/>
        </p:spPr>
        <p:txBody>
          <a:bodyPr wrap="none" rtlCol="0">
            <a:spAutoFit/>
          </a:bodyPr>
          <a:lstStyle/>
          <a:p>
            <a:r>
              <a:rPr lang="en-US" b="1" dirty="0"/>
              <a:t>Annual Performance Plan: 2018</a:t>
            </a:r>
          </a:p>
        </p:txBody>
      </p:sp>
      <p:sp>
        <p:nvSpPr>
          <p:cNvPr id="3" name="TextBox 2">
            <a:extLst>
              <a:ext uri="{FF2B5EF4-FFF2-40B4-BE49-F238E27FC236}">
                <a16:creationId xmlns="" xmlns:a16="http://schemas.microsoft.com/office/drawing/2014/main" id="{91F13639-D742-6443-AEBF-FB401814FA23}"/>
              </a:ext>
            </a:extLst>
          </p:cNvPr>
          <p:cNvSpPr txBox="1"/>
          <p:nvPr/>
        </p:nvSpPr>
        <p:spPr>
          <a:xfrm>
            <a:off x="233772" y="879103"/>
            <a:ext cx="8676456" cy="3416320"/>
          </a:xfrm>
          <a:prstGeom prst="rect">
            <a:avLst/>
          </a:prstGeom>
          <a:noFill/>
        </p:spPr>
        <p:txBody>
          <a:bodyPr wrap="square" rtlCol="0">
            <a:spAutoFit/>
          </a:bodyPr>
          <a:lstStyle/>
          <a:p>
            <a:r>
              <a:rPr lang="en-US" b="1" dirty="0"/>
              <a:t>Legislative Environment:</a:t>
            </a:r>
          </a:p>
          <a:p>
            <a:pPr marL="742950" lvl="1" indent="-285750">
              <a:buFont typeface="Arial" panose="020B0604020202020204" pitchFamily="34" charset="0"/>
              <a:buChar char="•"/>
            </a:pPr>
            <a:r>
              <a:rPr lang="en-US" dirty="0"/>
              <a:t>The strategic plan is shaped from the mandate emanating out of the Drug-Free Sport Act  (Act No 14, 1997 and amended 2005).  The core strategic objectives are reflected in the Act; </a:t>
            </a:r>
            <a:r>
              <a:rPr lang="en-US" u="sng" dirty="0"/>
              <a:t>governance </a:t>
            </a:r>
            <a:r>
              <a:rPr lang="en-US" dirty="0"/>
              <a:t>and </a:t>
            </a:r>
            <a:r>
              <a:rPr lang="en-US" u="sng" dirty="0"/>
              <a:t>finance, drug testing</a:t>
            </a:r>
            <a:r>
              <a:rPr lang="en-US" dirty="0"/>
              <a:t>, </a:t>
            </a:r>
            <a:r>
              <a:rPr lang="en-US" u="sng" dirty="0"/>
              <a:t>anti-doping education</a:t>
            </a:r>
            <a:r>
              <a:rPr lang="en-US" dirty="0"/>
              <a:t>, </a:t>
            </a:r>
            <a:r>
              <a:rPr lang="en-US" u="sng" dirty="0"/>
              <a:t>results management </a:t>
            </a:r>
            <a:r>
              <a:rPr lang="en-US" dirty="0"/>
              <a:t>and </a:t>
            </a:r>
            <a:r>
              <a:rPr lang="en-US" u="sng" dirty="0"/>
              <a:t>international collaboration</a:t>
            </a:r>
          </a:p>
          <a:p>
            <a:pPr marL="742950" lvl="1" indent="-285750">
              <a:buFont typeface="Arial" panose="020B0604020202020204" pitchFamily="34" charset="0"/>
              <a:buChar char="•"/>
            </a:pPr>
            <a:r>
              <a:rPr lang="en-US" dirty="0"/>
              <a:t>Governance and finance objectives are shaped by compliance to the PFMA and King IV regulations</a:t>
            </a:r>
          </a:p>
          <a:p>
            <a:pPr marL="742950" lvl="1" indent="-285750">
              <a:buFont typeface="Arial" panose="020B0604020202020204" pitchFamily="34" charset="0"/>
              <a:buChar char="•"/>
            </a:pPr>
            <a:r>
              <a:rPr lang="en-US" dirty="0"/>
              <a:t>Drug testing, anti-doping education and results management are shaped by compliance to the World Anti-doping Code and the National Anti-Doping Rules.</a:t>
            </a:r>
          </a:p>
          <a:p>
            <a:pPr marL="742950" lvl="1" indent="-285750">
              <a:buFont typeface="Arial" panose="020B0604020202020204" pitchFamily="34" charset="0"/>
              <a:buChar char="•"/>
            </a:pPr>
            <a:r>
              <a:rPr lang="en-US" dirty="0"/>
              <a:t>International Collaboration is shaped by the UNESCO Convention Against Doping in Sport, to which the SA government is a signatory</a:t>
            </a:r>
          </a:p>
        </p:txBody>
      </p:sp>
    </p:spTree>
    <p:extLst>
      <p:ext uri="{BB962C8B-B14F-4D97-AF65-F5344CB8AC3E}">
        <p14:creationId xmlns:p14="http://schemas.microsoft.com/office/powerpoint/2010/main" xmlns="" val="214080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endParaRPr lang="en-GB" altLang="en-US" dirty="0">
              <a:solidFill>
                <a:srgbClr val="000000"/>
              </a:solidFill>
              <a:ea typeface="MS PGothic" pitchFamily="34" charset="-128"/>
            </a:endParaRPr>
          </a:p>
        </p:txBody>
      </p:sp>
      <p:sp>
        <p:nvSpPr>
          <p:cNvPr id="15" name="Title 3"/>
          <p:cNvSpPr>
            <a:spLocks noGrp="1"/>
          </p:cNvSpPr>
          <p:nvPr>
            <p:ph type="title"/>
          </p:nvPr>
        </p:nvSpPr>
        <p:spPr>
          <a:xfrm>
            <a:off x="2483768" y="1340768"/>
            <a:ext cx="3962400" cy="2016224"/>
          </a:xfrm>
        </p:spPr>
        <p:txBody>
          <a:bodyPr/>
          <a:lstStyle/>
          <a:p>
            <a:pPr algn="ct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endParaRPr lang="en-ZA" sz="3200" dirty="0">
              <a:solidFill>
                <a:schemeClr val="tx2">
                  <a:lumMod val="50000"/>
                </a:schemeClr>
              </a:solidFill>
            </a:endParaRPr>
          </a:p>
        </p:txBody>
      </p:sp>
      <p:sp>
        <p:nvSpPr>
          <p:cNvPr id="2" name="TextBox 1">
            <a:extLst>
              <a:ext uri="{FF2B5EF4-FFF2-40B4-BE49-F238E27FC236}">
                <a16:creationId xmlns="" xmlns:a16="http://schemas.microsoft.com/office/drawing/2014/main" id="{AE5E77DC-65B5-784E-9F75-68905EEE136C}"/>
              </a:ext>
            </a:extLst>
          </p:cNvPr>
          <p:cNvSpPr txBox="1"/>
          <p:nvPr/>
        </p:nvSpPr>
        <p:spPr>
          <a:xfrm>
            <a:off x="1331640" y="188640"/>
            <a:ext cx="4968552" cy="369332"/>
          </a:xfrm>
          <a:prstGeom prst="rect">
            <a:avLst/>
          </a:prstGeom>
          <a:noFill/>
        </p:spPr>
        <p:txBody>
          <a:bodyPr wrap="square" rtlCol="0">
            <a:spAutoFit/>
          </a:bodyPr>
          <a:lstStyle/>
          <a:p>
            <a:r>
              <a:rPr lang="en-US" b="1" dirty="0"/>
              <a:t>Performance Environment: APP 2018</a:t>
            </a:r>
          </a:p>
        </p:txBody>
      </p:sp>
      <p:sp>
        <p:nvSpPr>
          <p:cNvPr id="4" name="TextBox 3">
            <a:extLst>
              <a:ext uri="{FF2B5EF4-FFF2-40B4-BE49-F238E27FC236}">
                <a16:creationId xmlns="" xmlns:a16="http://schemas.microsoft.com/office/drawing/2014/main" id="{A5D7CEB2-EED9-6346-B4B4-C6DA6CBACCC5}"/>
              </a:ext>
            </a:extLst>
          </p:cNvPr>
          <p:cNvSpPr txBox="1"/>
          <p:nvPr/>
        </p:nvSpPr>
        <p:spPr>
          <a:xfrm>
            <a:off x="179512" y="764704"/>
            <a:ext cx="7550377" cy="3693319"/>
          </a:xfrm>
          <a:prstGeom prst="rect">
            <a:avLst/>
          </a:prstGeom>
          <a:noFill/>
        </p:spPr>
        <p:txBody>
          <a:bodyPr wrap="square" rtlCol="0">
            <a:spAutoFit/>
          </a:bodyPr>
          <a:lstStyle/>
          <a:p>
            <a:r>
              <a:rPr lang="en-US" dirty="0"/>
              <a:t>There has been no substantive changes to the performance delivery environment as envisaged in the strategic plan, however, due to austerity measures and the implementation of aspects of the SAIDS Risk Mitigation Plan, selected performance indicator values have been reduced</a:t>
            </a:r>
          </a:p>
          <a:p>
            <a:pPr marL="742950" lvl="1" indent="-285750">
              <a:buFont typeface="Arial" panose="020B0604020202020204" pitchFamily="34" charset="0"/>
              <a:buChar char="•"/>
            </a:pPr>
            <a:r>
              <a:rPr lang="en-US" dirty="0"/>
              <a:t>	Loss of accredited national doping control laboratory</a:t>
            </a:r>
          </a:p>
          <a:p>
            <a:pPr marL="1200150" lvl="2" indent="-285750">
              <a:buFont typeface="Arial" panose="020B0604020202020204" pitchFamily="34" charset="0"/>
              <a:buChar char="•"/>
            </a:pPr>
            <a:r>
              <a:rPr lang="en-US" dirty="0"/>
              <a:t>Initiated risk mitigation plan</a:t>
            </a:r>
          </a:p>
          <a:p>
            <a:pPr marL="742950" lvl="1" indent="-285750">
              <a:buFont typeface="Arial" panose="020B0604020202020204" pitchFamily="34" charset="0"/>
              <a:buChar char="•"/>
            </a:pPr>
            <a:r>
              <a:rPr lang="en-US" dirty="0"/>
              <a:t>Increased costs of testing and transportation costs</a:t>
            </a:r>
          </a:p>
          <a:p>
            <a:pPr marL="1200150" lvl="2" indent="-285750">
              <a:buFont typeface="Arial" panose="020B0604020202020204" pitchFamily="34" charset="0"/>
              <a:buChar char="•"/>
            </a:pPr>
            <a:r>
              <a:rPr lang="en-US" dirty="0"/>
              <a:t>”Smarter” and more efficient testing</a:t>
            </a:r>
          </a:p>
          <a:p>
            <a:pPr marL="1200150" lvl="2" indent="-285750">
              <a:buFont typeface="Arial" panose="020B0604020202020204" pitchFamily="34" charset="0"/>
              <a:buChar char="•"/>
            </a:pPr>
            <a:r>
              <a:rPr lang="en-US" dirty="0"/>
              <a:t>Testing allocated to high and medium risk sports</a:t>
            </a:r>
          </a:p>
          <a:p>
            <a:pPr marL="1200150" lvl="2" indent="-285750">
              <a:buFont typeface="Arial" panose="020B0604020202020204" pitchFamily="34" charset="0"/>
              <a:buChar char="•"/>
            </a:pPr>
            <a:r>
              <a:rPr lang="en-US" dirty="0"/>
              <a:t>Reduction in annual tests allocation</a:t>
            </a:r>
          </a:p>
          <a:p>
            <a:pPr marL="742950" lvl="1" indent="-285750">
              <a:buFont typeface="Arial" panose="020B0604020202020204" pitchFamily="34" charset="0"/>
              <a:buChar char="•"/>
            </a:pPr>
            <a:r>
              <a:rPr lang="en-US" dirty="0"/>
              <a:t>Stagnant budget </a:t>
            </a:r>
          </a:p>
          <a:p>
            <a:pPr marL="1200150" lvl="2" indent="-285750">
              <a:buFont typeface="Arial" panose="020B0604020202020204" pitchFamily="34" charset="0"/>
              <a:buChar char="•"/>
            </a:pPr>
            <a:r>
              <a:rPr lang="en-US" dirty="0"/>
              <a:t>Work with what we have</a:t>
            </a:r>
          </a:p>
        </p:txBody>
      </p:sp>
    </p:spTree>
    <p:extLst>
      <p:ext uri="{BB962C8B-B14F-4D97-AF65-F5344CB8AC3E}">
        <p14:creationId xmlns:p14="http://schemas.microsoft.com/office/powerpoint/2010/main" xmlns="" val="178332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endParaRPr lang="en-GB" altLang="en-US" dirty="0">
              <a:solidFill>
                <a:srgbClr val="000000"/>
              </a:solidFill>
              <a:ea typeface="MS PGothic" pitchFamily="34" charset="-128"/>
            </a:endParaRPr>
          </a:p>
        </p:txBody>
      </p:sp>
      <p:sp>
        <p:nvSpPr>
          <p:cNvPr id="15" name="Title 3"/>
          <p:cNvSpPr>
            <a:spLocks noGrp="1"/>
          </p:cNvSpPr>
          <p:nvPr>
            <p:ph type="title"/>
          </p:nvPr>
        </p:nvSpPr>
        <p:spPr>
          <a:xfrm>
            <a:off x="2483768" y="1340768"/>
            <a:ext cx="3962400" cy="2016224"/>
          </a:xfrm>
        </p:spPr>
        <p:txBody>
          <a:bodyPr/>
          <a:lstStyle/>
          <a:p>
            <a:pPr algn="ct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endParaRPr lang="en-ZA" sz="3200" dirty="0">
              <a:solidFill>
                <a:schemeClr val="tx2">
                  <a:lumMod val="50000"/>
                </a:schemeClr>
              </a:solidFill>
            </a:endParaRPr>
          </a:p>
        </p:txBody>
      </p:sp>
      <p:sp>
        <p:nvSpPr>
          <p:cNvPr id="2" name="TextBox 1">
            <a:extLst>
              <a:ext uri="{FF2B5EF4-FFF2-40B4-BE49-F238E27FC236}">
                <a16:creationId xmlns="" xmlns:a16="http://schemas.microsoft.com/office/drawing/2014/main" id="{14882F47-973F-C441-A01F-20343C8CDB7C}"/>
              </a:ext>
            </a:extLst>
          </p:cNvPr>
          <p:cNvSpPr txBox="1"/>
          <p:nvPr/>
        </p:nvSpPr>
        <p:spPr>
          <a:xfrm flipH="1">
            <a:off x="1187624" y="188640"/>
            <a:ext cx="5040560" cy="369332"/>
          </a:xfrm>
          <a:prstGeom prst="rect">
            <a:avLst/>
          </a:prstGeom>
          <a:noFill/>
        </p:spPr>
        <p:txBody>
          <a:bodyPr wrap="square" rtlCol="0">
            <a:spAutoFit/>
          </a:bodyPr>
          <a:lstStyle/>
          <a:p>
            <a:r>
              <a:rPr lang="en-US" b="1" dirty="0"/>
              <a:t>MTEF Budget Estimates: Vote 40 SRSA</a:t>
            </a:r>
          </a:p>
        </p:txBody>
      </p:sp>
      <p:sp>
        <p:nvSpPr>
          <p:cNvPr id="4" name="TextBox 3">
            <a:extLst>
              <a:ext uri="{FF2B5EF4-FFF2-40B4-BE49-F238E27FC236}">
                <a16:creationId xmlns="" xmlns:a16="http://schemas.microsoft.com/office/drawing/2014/main" id="{802A25A7-0E76-C94A-8DBE-709C65A92D13}"/>
              </a:ext>
            </a:extLst>
          </p:cNvPr>
          <p:cNvSpPr txBox="1"/>
          <p:nvPr/>
        </p:nvSpPr>
        <p:spPr>
          <a:xfrm>
            <a:off x="361734" y="1039450"/>
            <a:ext cx="6692340" cy="2308324"/>
          </a:xfrm>
          <a:prstGeom prst="rect">
            <a:avLst/>
          </a:prstGeom>
          <a:noFill/>
        </p:spPr>
        <p:txBody>
          <a:bodyPr wrap="square" rtlCol="0">
            <a:spAutoFit/>
          </a:bodyPr>
          <a:lstStyle/>
          <a:p>
            <a:r>
              <a:rPr lang="en-US" dirty="0"/>
              <a:t>2018/19</a:t>
            </a:r>
          </a:p>
          <a:p>
            <a:r>
              <a:rPr lang="en-US" dirty="0"/>
              <a:t>	R30 million (24 Million = SRSA grant)</a:t>
            </a:r>
          </a:p>
          <a:p>
            <a:endParaRPr lang="en-US" dirty="0"/>
          </a:p>
          <a:p>
            <a:r>
              <a:rPr lang="en-US" dirty="0"/>
              <a:t>2019/20 </a:t>
            </a:r>
          </a:p>
          <a:p>
            <a:r>
              <a:rPr lang="en-US" dirty="0"/>
              <a:t>	R32 million (25 million = SRSA grant)</a:t>
            </a:r>
          </a:p>
          <a:p>
            <a:endParaRPr lang="en-US" dirty="0"/>
          </a:p>
          <a:p>
            <a:r>
              <a:rPr lang="en-US" dirty="0"/>
              <a:t>2020/21</a:t>
            </a:r>
          </a:p>
          <a:p>
            <a:r>
              <a:rPr lang="en-US" dirty="0"/>
              <a:t>	R34 Million (27 million = SRSA grant)</a:t>
            </a:r>
          </a:p>
        </p:txBody>
      </p:sp>
    </p:spTree>
    <p:extLst>
      <p:ext uri="{BB962C8B-B14F-4D97-AF65-F5344CB8AC3E}">
        <p14:creationId xmlns:p14="http://schemas.microsoft.com/office/powerpoint/2010/main" xmlns="" val="153827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endParaRPr lang="en-GB" altLang="en-US" dirty="0">
              <a:solidFill>
                <a:srgbClr val="000000"/>
              </a:solidFill>
              <a:ea typeface="MS PGothic" pitchFamily="34" charset="-128"/>
            </a:endParaRPr>
          </a:p>
        </p:txBody>
      </p:sp>
      <p:sp>
        <p:nvSpPr>
          <p:cNvPr id="15" name="Title 3"/>
          <p:cNvSpPr>
            <a:spLocks noGrp="1"/>
          </p:cNvSpPr>
          <p:nvPr>
            <p:ph type="title"/>
          </p:nvPr>
        </p:nvSpPr>
        <p:spPr>
          <a:xfrm>
            <a:off x="2483768" y="1340768"/>
            <a:ext cx="3962400" cy="2016224"/>
          </a:xfrm>
        </p:spPr>
        <p:txBody>
          <a:bodyPr/>
          <a:lstStyle/>
          <a:p>
            <a:pPr algn="ct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endParaRPr lang="en-ZA" sz="3200" dirty="0">
              <a:solidFill>
                <a:schemeClr val="tx2">
                  <a:lumMod val="50000"/>
                </a:schemeClr>
              </a:solidFill>
            </a:endParaRPr>
          </a:p>
        </p:txBody>
      </p:sp>
      <p:sp>
        <p:nvSpPr>
          <p:cNvPr id="2" name="TextBox 1">
            <a:extLst>
              <a:ext uri="{FF2B5EF4-FFF2-40B4-BE49-F238E27FC236}">
                <a16:creationId xmlns="" xmlns:a16="http://schemas.microsoft.com/office/drawing/2014/main" id="{FCDF194E-CCCE-0B40-A48D-54E79FC3D3DE}"/>
              </a:ext>
            </a:extLst>
          </p:cNvPr>
          <p:cNvSpPr txBox="1"/>
          <p:nvPr/>
        </p:nvSpPr>
        <p:spPr>
          <a:xfrm>
            <a:off x="1115616" y="116632"/>
            <a:ext cx="4536504" cy="369332"/>
          </a:xfrm>
          <a:prstGeom prst="rect">
            <a:avLst/>
          </a:prstGeom>
          <a:noFill/>
        </p:spPr>
        <p:txBody>
          <a:bodyPr wrap="square" rtlCol="0">
            <a:spAutoFit/>
          </a:bodyPr>
          <a:lstStyle/>
          <a:p>
            <a:r>
              <a:rPr lang="en-US" b="1" dirty="0"/>
              <a:t>Operational Program Divisions</a:t>
            </a:r>
          </a:p>
        </p:txBody>
      </p:sp>
      <p:sp>
        <p:nvSpPr>
          <p:cNvPr id="3" name="TextBox 2">
            <a:extLst>
              <a:ext uri="{FF2B5EF4-FFF2-40B4-BE49-F238E27FC236}">
                <a16:creationId xmlns="" xmlns:a16="http://schemas.microsoft.com/office/drawing/2014/main" id="{38293FE0-3D55-5641-AA33-E1EF5B7D63F7}"/>
              </a:ext>
            </a:extLst>
          </p:cNvPr>
          <p:cNvSpPr txBox="1"/>
          <p:nvPr/>
        </p:nvSpPr>
        <p:spPr>
          <a:xfrm>
            <a:off x="796413" y="1150374"/>
            <a:ext cx="5503779" cy="1631216"/>
          </a:xfrm>
          <a:prstGeom prst="rect">
            <a:avLst/>
          </a:prstGeom>
          <a:noFill/>
        </p:spPr>
        <p:txBody>
          <a:bodyPr wrap="square" rtlCol="0">
            <a:spAutoFit/>
          </a:bodyPr>
          <a:lstStyle/>
          <a:p>
            <a:pPr marL="342900" indent="-342900">
              <a:buFont typeface="+mj-lt"/>
              <a:buAutoNum type="arabicPeriod"/>
            </a:pPr>
            <a:r>
              <a:rPr lang="en-US" sz="2000" dirty="0"/>
              <a:t>Administration: International Relations, Finance and Compliance</a:t>
            </a:r>
          </a:p>
          <a:p>
            <a:pPr marL="342900" indent="-342900">
              <a:buFont typeface="+mj-lt"/>
              <a:buAutoNum type="arabicPeriod"/>
            </a:pPr>
            <a:r>
              <a:rPr lang="en-US" sz="2000" dirty="0"/>
              <a:t>Doping Control, Results Management and Investigations</a:t>
            </a:r>
          </a:p>
          <a:p>
            <a:pPr marL="342900" indent="-342900">
              <a:buFont typeface="+mj-lt"/>
              <a:buAutoNum type="arabicPeriod"/>
            </a:pPr>
            <a:r>
              <a:rPr lang="en-US" sz="2000" dirty="0"/>
              <a:t>Education, Research and Outreach</a:t>
            </a:r>
          </a:p>
        </p:txBody>
      </p:sp>
    </p:spTree>
    <p:extLst>
      <p:ext uri="{BB962C8B-B14F-4D97-AF65-F5344CB8AC3E}">
        <p14:creationId xmlns:p14="http://schemas.microsoft.com/office/powerpoint/2010/main" xmlns="" val="1835307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endParaRPr lang="en-GB" altLang="en-US" dirty="0">
              <a:solidFill>
                <a:srgbClr val="000000"/>
              </a:solidFill>
              <a:ea typeface="MS PGothic" pitchFamily="34" charset="-128"/>
            </a:endParaRPr>
          </a:p>
        </p:txBody>
      </p:sp>
      <p:sp>
        <p:nvSpPr>
          <p:cNvPr id="15" name="Title 3"/>
          <p:cNvSpPr>
            <a:spLocks noGrp="1"/>
          </p:cNvSpPr>
          <p:nvPr>
            <p:ph type="title"/>
          </p:nvPr>
        </p:nvSpPr>
        <p:spPr>
          <a:xfrm>
            <a:off x="2483768" y="1340768"/>
            <a:ext cx="3962400" cy="2016224"/>
          </a:xfrm>
        </p:spPr>
        <p:txBody>
          <a:bodyPr/>
          <a:lstStyle/>
          <a:p>
            <a:pPr algn="ct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endParaRPr lang="en-ZA" sz="3200" dirty="0">
              <a:solidFill>
                <a:schemeClr val="tx2">
                  <a:lumMod val="50000"/>
                </a:schemeClr>
              </a:solidFill>
            </a:endParaRPr>
          </a:p>
        </p:txBody>
      </p:sp>
      <p:sp>
        <p:nvSpPr>
          <p:cNvPr id="2" name="Rectangle 1">
            <a:extLst>
              <a:ext uri="{FF2B5EF4-FFF2-40B4-BE49-F238E27FC236}">
                <a16:creationId xmlns="" xmlns:a16="http://schemas.microsoft.com/office/drawing/2014/main" id="{BEE58F3E-FC07-264D-AD0E-6AA89E85A6BD}"/>
              </a:ext>
            </a:extLst>
          </p:cNvPr>
          <p:cNvSpPr/>
          <p:nvPr/>
        </p:nvSpPr>
        <p:spPr>
          <a:xfrm>
            <a:off x="1043608" y="116632"/>
            <a:ext cx="7776864" cy="369332"/>
          </a:xfrm>
          <a:prstGeom prst="rect">
            <a:avLst/>
          </a:prstGeom>
        </p:spPr>
        <p:txBody>
          <a:bodyPr wrap="square">
            <a:spAutoFit/>
          </a:bodyPr>
          <a:lstStyle/>
          <a:p>
            <a:r>
              <a:rPr lang="en-US" b="1" dirty="0"/>
              <a:t>Administration: International Relations, Finance and Compliance</a:t>
            </a:r>
          </a:p>
        </p:txBody>
      </p:sp>
      <p:sp>
        <p:nvSpPr>
          <p:cNvPr id="3" name="TextBox 2">
            <a:extLst>
              <a:ext uri="{FF2B5EF4-FFF2-40B4-BE49-F238E27FC236}">
                <a16:creationId xmlns="" xmlns:a16="http://schemas.microsoft.com/office/drawing/2014/main" id="{B12B598D-F15D-0142-B645-E33A538C90E7}"/>
              </a:ext>
            </a:extLst>
          </p:cNvPr>
          <p:cNvSpPr txBox="1"/>
          <p:nvPr/>
        </p:nvSpPr>
        <p:spPr>
          <a:xfrm>
            <a:off x="539552" y="971436"/>
            <a:ext cx="6624736" cy="923330"/>
          </a:xfrm>
          <a:prstGeom prst="rect">
            <a:avLst/>
          </a:prstGeom>
          <a:noFill/>
        </p:spPr>
        <p:txBody>
          <a:bodyPr wrap="square" rtlCol="0">
            <a:spAutoFit/>
          </a:bodyPr>
          <a:lstStyle/>
          <a:p>
            <a:pPr marL="285750" indent="-285750">
              <a:buFont typeface="Arial" panose="020B0604020202020204" pitchFamily="34" charset="0"/>
              <a:buChar char="•"/>
            </a:pPr>
            <a:r>
              <a:rPr lang="en-US" dirty="0"/>
              <a:t>Quarterly Performance Reports</a:t>
            </a:r>
          </a:p>
          <a:p>
            <a:pPr marL="285750" indent="-285750">
              <a:buFont typeface="Arial" panose="020B0604020202020204" pitchFamily="34" charset="0"/>
              <a:buChar char="•"/>
            </a:pPr>
            <a:r>
              <a:rPr lang="en-US" dirty="0"/>
              <a:t>Updated Risk Plan</a:t>
            </a:r>
          </a:p>
          <a:p>
            <a:pPr marL="285750" indent="-285750">
              <a:buFont typeface="Arial" panose="020B0604020202020204" pitchFamily="34" charset="0"/>
              <a:buChar char="•"/>
            </a:pPr>
            <a:r>
              <a:rPr lang="en-US" dirty="0"/>
              <a:t>Clean Audit Opinion</a:t>
            </a:r>
          </a:p>
        </p:txBody>
      </p:sp>
    </p:spTree>
    <p:extLst>
      <p:ext uri="{BB962C8B-B14F-4D97-AF65-F5344CB8AC3E}">
        <p14:creationId xmlns:p14="http://schemas.microsoft.com/office/powerpoint/2010/main" xmlns="" val="906450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endParaRPr lang="en-GB" altLang="en-US" dirty="0">
              <a:solidFill>
                <a:srgbClr val="000000"/>
              </a:solidFill>
              <a:ea typeface="MS PGothic" pitchFamily="34" charset="-128"/>
            </a:endParaRPr>
          </a:p>
        </p:txBody>
      </p:sp>
      <p:sp>
        <p:nvSpPr>
          <p:cNvPr id="15" name="Title 3"/>
          <p:cNvSpPr>
            <a:spLocks noGrp="1"/>
          </p:cNvSpPr>
          <p:nvPr>
            <p:ph type="title"/>
          </p:nvPr>
        </p:nvSpPr>
        <p:spPr>
          <a:xfrm>
            <a:off x="2483768" y="1340768"/>
            <a:ext cx="3962400" cy="2016224"/>
          </a:xfrm>
        </p:spPr>
        <p:txBody>
          <a:bodyPr/>
          <a:lstStyle/>
          <a:p>
            <a:pPr algn="ct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endParaRPr lang="en-ZA" sz="3200" dirty="0">
              <a:solidFill>
                <a:schemeClr val="tx2">
                  <a:lumMod val="50000"/>
                </a:schemeClr>
              </a:solidFill>
            </a:endParaRPr>
          </a:p>
        </p:txBody>
      </p:sp>
      <p:sp>
        <p:nvSpPr>
          <p:cNvPr id="2" name="TextBox 1">
            <a:extLst>
              <a:ext uri="{FF2B5EF4-FFF2-40B4-BE49-F238E27FC236}">
                <a16:creationId xmlns="" xmlns:a16="http://schemas.microsoft.com/office/drawing/2014/main" id="{065E0384-CE79-CB45-BF22-1678DDCBE0FB}"/>
              </a:ext>
            </a:extLst>
          </p:cNvPr>
          <p:cNvSpPr txBox="1"/>
          <p:nvPr/>
        </p:nvSpPr>
        <p:spPr>
          <a:xfrm>
            <a:off x="899592" y="188640"/>
            <a:ext cx="6391493" cy="369332"/>
          </a:xfrm>
          <a:prstGeom prst="rect">
            <a:avLst/>
          </a:prstGeom>
          <a:noFill/>
        </p:spPr>
        <p:txBody>
          <a:bodyPr wrap="none" rtlCol="0">
            <a:spAutoFit/>
          </a:bodyPr>
          <a:lstStyle/>
          <a:p>
            <a:r>
              <a:rPr lang="en-US" b="1" dirty="0"/>
              <a:t>Doping Control, Results Management and Investigations</a:t>
            </a:r>
          </a:p>
        </p:txBody>
      </p:sp>
      <p:sp>
        <p:nvSpPr>
          <p:cNvPr id="3" name="TextBox 2">
            <a:extLst>
              <a:ext uri="{FF2B5EF4-FFF2-40B4-BE49-F238E27FC236}">
                <a16:creationId xmlns="" xmlns:a16="http://schemas.microsoft.com/office/drawing/2014/main" id="{DA9BF2CB-DBC6-CA4C-8F25-7870E625EA96}"/>
              </a:ext>
            </a:extLst>
          </p:cNvPr>
          <p:cNvSpPr txBox="1"/>
          <p:nvPr/>
        </p:nvSpPr>
        <p:spPr>
          <a:xfrm>
            <a:off x="357350" y="908720"/>
            <a:ext cx="878665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Doping Control tests</a:t>
            </a:r>
          </a:p>
          <a:p>
            <a:pPr marL="742950" lvl="1" indent="-285750">
              <a:buFont typeface="Arial" panose="020B0604020202020204" pitchFamily="34" charset="0"/>
              <a:buChar char="•"/>
            </a:pPr>
            <a:r>
              <a:rPr lang="en-US" dirty="0"/>
              <a:t>Urine</a:t>
            </a:r>
          </a:p>
          <a:p>
            <a:pPr marL="742950" lvl="1" indent="-285750">
              <a:buFont typeface="Arial" panose="020B0604020202020204" pitchFamily="34" charset="0"/>
              <a:buChar char="•"/>
            </a:pPr>
            <a:r>
              <a:rPr lang="en-US" dirty="0"/>
              <a:t>Blood</a:t>
            </a:r>
          </a:p>
          <a:p>
            <a:pPr marL="742950" lvl="1" indent="-285750">
              <a:buFont typeface="Arial" panose="020B0604020202020204" pitchFamily="34" charset="0"/>
              <a:buChar char="•"/>
            </a:pPr>
            <a:r>
              <a:rPr lang="en-US" dirty="0" err="1"/>
              <a:t>Erythpoetin</a:t>
            </a:r>
            <a:r>
              <a:rPr lang="en-US" dirty="0"/>
              <a:t> (EPO)</a:t>
            </a:r>
          </a:p>
          <a:p>
            <a:pPr marL="285750" indent="-285750">
              <a:buFont typeface="Arial" panose="020B0604020202020204" pitchFamily="34" charset="0"/>
              <a:buChar char="•"/>
            </a:pPr>
            <a:r>
              <a:rPr lang="en-US" dirty="0"/>
              <a:t>Continuous Process Improvement</a:t>
            </a:r>
          </a:p>
          <a:p>
            <a:pPr marL="742950" lvl="1" indent="-285750">
              <a:buFont typeface="Arial" panose="020B0604020202020204" pitchFamily="34" charset="0"/>
              <a:buChar char="•"/>
            </a:pPr>
            <a:r>
              <a:rPr lang="en-US" dirty="0"/>
              <a:t>Annual training and assessment of Doping Control Officers</a:t>
            </a:r>
          </a:p>
          <a:p>
            <a:pPr marL="285750" indent="-285750">
              <a:buFont typeface="Arial" panose="020B0604020202020204" pitchFamily="34" charset="0"/>
              <a:buChar char="•"/>
            </a:pPr>
            <a:r>
              <a:rPr lang="en-US" dirty="0"/>
              <a:t>Collaboration and sharing information with Law Enforcement (Hawks and Crime Intelligence directorates) to build cases against manufacturers and traffickers of steroids</a:t>
            </a:r>
          </a:p>
        </p:txBody>
      </p:sp>
    </p:spTree>
    <p:extLst>
      <p:ext uri="{BB962C8B-B14F-4D97-AF65-F5344CB8AC3E}">
        <p14:creationId xmlns:p14="http://schemas.microsoft.com/office/powerpoint/2010/main" xmlns="" val="16340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endParaRPr lang="en-GB" altLang="en-US" dirty="0">
              <a:solidFill>
                <a:srgbClr val="000000"/>
              </a:solidFill>
              <a:ea typeface="MS PGothic" pitchFamily="34" charset="-128"/>
            </a:endParaRPr>
          </a:p>
        </p:txBody>
      </p:sp>
      <p:sp>
        <p:nvSpPr>
          <p:cNvPr id="15" name="Title 3"/>
          <p:cNvSpPr>
            <a:spLocks noGrp="1"/>
          </p:cNvSpPr>
          <p:nvPr>
            <p:ph type="title"/>
          </p:nvPr>
        </p:nvSpPr>
        <p:spPr>
          <a:xfrm>
            <a:off x="2483768" y="1340768"/>
            <a:ext cx="3962400" cy="2016224"/>
          </a:xfrm>
        </p:spPr>
        <p:txBody>
          <a:bodyPr/>
          <a:lstStyle/>
          <a:p>
            <a:pPr algn="ct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endParaRPr lang="en-ZA" sz="3200" dirty="0">
              <a:solidFill>
                <a:schemeClr val="tx2">
                  <a:lumMod val="50000"/>
                </a:schemeClr>
              </a:solidFill>
            </a:endParaRPr>
          </a:p>
        </p:txBody>
      </p:sp>
      <p:sp>
        <p:nvSpPr>
          <p:cNvPr id="2" name="TextBox 1">
            <a:extLst>
              <a:ext uri="{FF2B5EF4-FFF2-40B4-BE49-F238E27FC236}">
                <a16:creationId xmlns="" xmlns:a16="http://schemas.microsoft.com/office/drawing/2014/main" id="{065E0384-CE79-CB45-BF22-1678DDCBE0FB}"/>
              </a:ext>
            </a:extLst>
          </p:cNvPr>
          <p:cNvSpPr txBox="1"/>
          <p:nvPr/>
        </p:nvSpPr>
        <p:spPr>
          <a:xfrm>
            <a:off x="899592" y="188640"/>
            <a:ext cx="4019049" cy="646331"/>
          </a:xfrm>
          <a:prstGeom prst="rect">
            <a:avLst/>
          </a:prstGeom>
          <a:noFill/>
        </p:spPr>
        <p:txBody>
          <a:bodyPr wrap="none" rtlCol="0">
            <a:spAutoFit/>
          </a:bodyPr>
          <a:lstStyle/>
          <a:p>
            <a:r>
              <a:rPr lang="en-US" b="1" dirty="0"/>
              <a:t>Education, Research and Outreach</a:t>
            </a:r>
          </a:p>
          <a:p>
            <a:endParaRPr lang="en-US" b="1" dirty="0"/>
          </a:p>
        </p:txBody>
      </p:sp>
      <p:sp>
        <p:nvSpPr>
          <p:cNvPr id="4" name="TextBox 3">
            <a:extLst>
              <a:ext uri="{FF2B5EF4-FFF2-40B4-BE49-F238E27FC236}">
                <a16:creationId xmlns="" xmlns:a16="http://schemas.microsoft.com/office/drawing/2014/main" id="{A310787B-482E-A642-851F-2FB0454F8EF1}"/>
              </a:ext>
            </a:extLst>
          </p:cNvPr>
          <p:cNvSpPr txBox="1"/>
          <p:nvPr/>
        </p:nvSpPr>
        <p:spPr>
          <a:xfrm>
            <a:off x="611560" y="971436"/>
            <a:ext cx="7372531" cy="1754326"/>
          </a:xfrm>
          <a:prstGeom prst="rect">
            <a:avLst/>
          </a:prstGeom>
          <a:noFill/>
        </p:spPr>
        <p:txBody>
          <a:bodyPr wrap="none" rtlCol="0">
            <a:spAutoFit/>
          </a:bodyPr>
          <a:lstStyle/>
          <a:p>
            <a:pPr marL="285750" indent="-285750">
              <a:buFont typeface="Arial" panose="020B0604020202020204" pitchFamily="34" charset="0"/>
              <a:buChar char="•"/>
            </a:pPr>
            <a:r>
              <a:rPr lang="en-US" dirty="0"/>
              <a:t>Outreach events and workshops to schools</a:t>
            </a:r>
          </a:p>
          <a:p>
            <a:pPr marL="285750" indent="-285750">
              <a:buFont typeface="Arial" panose="020B0604020202020204" pitchFamily="34" charset="0"/>
              <a:buChar char="•"/>
            </a:pPr>
            <a:r>
              <a:rPr lang="en-US" dirty="0"/>
              <a:t>Education seminars and talks to university sports entities and </a:t>
            </a:r>
          </a:p>
          <a:p>
            <a:r>
              <a:rPr lang="en-US" dirty="0"/>
              <a:t>     provincial/national sports federations</a:t>
            </a:r>
          </a:p>
          <a:p>
            <a:pPr marL="285750" indent="-285750">
              <a:buFont typeface="Arial" panose="020B0604020202020204" pitchFamily="34" charset="0"/>
              <a:buChar char="•"/>
            </a:pPr>
            <a:r>
              <a:rPr lang="en-US" dirty="0"/>
              <a:t>Co-operative partnerships around research and education program </a:t>
            </a:r>
          </a:p>
          <a:p>
            <a:r>
              <a:rPr lang="en-US" dirty="0"/>
              <a:t>    with African counterparts in Sport</a:t>
            </a:r>
          </a:p>
          <a:p>
            <a:endParaRPr lang="en-US" dirty="0"/>
          </a:p>
        </p:txBody>
      </p:sp>
    </p:spTree>
    <p:extLst>
      <p:ext uri="{BB962C8B-B14F-4D97-AF65-F5344CB8AC3E}">
        <p14:creationId xmlns:p14="http://schemas.microsoft.com/office/powerpoint/2010/main" xmlns="" val="385524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endParaRPr lang="en-GB" altLang="en-US" dirty="0">
              <a:solidFill>
                <a:srgbClr val="000000"/>
              </a:solidFill>
              <a:ea typeface="MS PGothic" pitchFamily="34" charset="-128"/>
            </a:endParaRPr>
          </a:p>
        </p:txBody>
      </p:sp>
      <p:sp>
        <p:nvSpPr>
          <p:cNvPr id="15" name="Title 3"/>
          <p:cNvSpPr>
            <a:spLocks noGrp="1"/>
          </p:cNvSpPr>
          <p:nvPr>
            <p:ph type="title"/>
          </p:nvPr>
        </p:nvSpPr>
        <p:spPr>
          <a:xfrm>
            <a:off x="2483768" y="1340768"/>
            <a:ext cx="3962400" cy="2016224"/>
          </a:xfrm>
        </p:spPr>
        <p:txBody>
          <a:bodyPr/>
          <a:lstStyle/>
          <a:p>
            <a:pPr algn="ct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r>
              <a:rPr lang="en-ZA" sz="3200" dirty="0">
                <a:solidFill>
                  <a:schemeClr val="tx2">
                    <a:lumMod val="50000"/>
                  </a:schemeClr>
                </a:solidFill>
              </a:rPr>
              <a:t/>
            </a:r>
            <a:br>
              <a:rPr lang="en-ZA" sz="3200" dirty="0">
                <a:solidFill>
                  <a:schemeClr val="tx2">
                    <a:lumMod val="50000"/>
                  </a:schemeClr>
                </a:solidFill>
              </a:rPr>
            </a:br>
            <a:endParaRPr lang="en-ZA" sz="3200" dirty="0">
              <a:solidFill>
                <a:schemeClr val="tx2">
                  <a:lumMod val="50000"/>
                </a:schemeClr>
              </a:solidFill>
            </a:endParaRPr>
          </a:p>
        </p:txBody>
      </p:sp>
      <p:sp>
        <p:nvSpPr>
          <p:cNvPr id="3" name="TextBox 2">
            <a:extLst>
              <a:ext uri="{FF2B5EF4-FFF2-40B4-BE49-F238E27FC236}">
                <a16:creationId xmlns="" xmlns:a16="http://schemas.microsoft.com/office/drawing/2014/main" id="{DA9BF2CB-DBC6-CA4C-8F25-7870E625EA96}"/>
              </a:ext>
            </a:extLst>
          </p:cNvPr>
          <p:cNvSpPr txBox="1"/>
          <p:nvPr/>
        </p:nvSpPr>
        <p:spPr>
          <a:xfrm>
            <a:off x="357350" y="908720"/>
            <a:ext cx="8786650" cy="1569660"/>
          </a:xfrm>
          <a:prstGeom prst="rect">
            <a:avLst/>
          </a:prstGeom>
          <a:noFill/>
        </p:spPr>
        <p:txBody>
          <a:bodyPr wrap="square" rtlCol="0">
            <a:spAutoFit/>
          </a:bodyPr>
          <a:lstStyle/>
          <a:p>
            <a:pPr marL="285750" indent="-285750">
              <a:buFont typeface="Arial" panose="020B0604020202020204" pitchFamily="34" charset="0"/>
              <a:buChar char="•"/>
            </a:pPr>
            <a:r>
              <a:rPr lang="en-US" dirty="0"/>
              <a:t>The management team of SAIDS is confident that the agency has sufficient resources and human capital to implement the 2018 APP against the documented indicators.</a:t>
            </a:r>
          </a:p>
          <a:p>
            <a:pPr marL="285750" indent="-285750">
              <a:buFont typeface="Arial" panose="020B0604020202020204" pitchFamily="34" charset="0"/>
              <a:buChar char="•"/>
            </a:pPr>
            <a:endParaRPr lang="en-US" dirty="0"/>
          </a:p>
          <a:p>
            <a:pPr algn="ctr"/>
            <a:r>
              <a:rPr lang="en-US" sz="2400" b="1"/>
              <a:t>THANK YOU</a:t>
            </a:r>
            <a:endParaRPr lang="en-US" sz="2400" b="1" dirty="0"/>
          </a:p>
        </p:txBody>
      </p:sp>
      <p:sp>
        <p:nvSpPr>
          <p:cNvPr id="4" name="TextBox 3">
            <a:extLst>
              <a:ext uri="{FF2B5EF4-FFF2-40B4-BE49-F238E27FC236}">
                <a16:creationId xmlns="" xmlns:a16="http://schemas.microsoft.com/office/drawing/2014/main" id="{B41543C5-AFDB-3A43-A80E-E9899B8343ED}"/>
              </a:ext>
            </a:extLst>
          </p:cNvPr>
          <p:cNvSpPr txBox="1"/>
          <p:nvPr/>
        </p:nvSpPr>
        <p:spPr>
          <a:xfrm>
            <a:off x="971600" y="188640"/>
            <a:ext cx="3108608" cy="369332"/>
          </a:xfrm>
          <a:prstGeom prst="rect">
            <a:avLst/>
          </a:prstGeom>
          <a:noFill/>
        </p:spPr>
        <p:txBody>
          <a:bodyPr wrap="none" rtlCol="0">
            <a:spAutoFit/>
          </a:bodyPr>
          <a:lstStyle/>
          <a:p>
            <a:r>
              <a:rPr lang="en-US" dirty="0"/>
              <a:t>Implementation of 2018 APP</a:t>
            </a:r>
          </a:p>
        </p:txBody>
      </p:sp>
    </p:spTree>
    <p:extLst>
      <p:ext uri="{BB962C8B-B14F-4D97-AF65-F5344CB8AC3E}">
        <p14:creationId xmlns:p14="http://schemas.microsoft.com/office/powerpoint/2010/main" xmlns="" val="321819604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DFS - PPT Template.potx</Template>
  <TotalTime>6487</TotalTime>
  <Words>443</Words>
  <Application>Microsoft Office PowerPoint</Application>
  <PresentationFormat>On-screen Show (4:3)</PresentationFormat>
  <Paragraphs>78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Presentation to Portfolio Committee on Sport and Recreation – 17 April 2018</vt:lpstr>
      <vt:lpstr>        </vt:lpstr>
      <vt:lpstr>        </vt:lpstr>
      <vt:lpstr>        </vt:lpstr>
      <vt:lpstr>        </vt:lpstr>
      <vt:lpstr>        </vt:lpstr>
      <vt:lpstr>        </vt:lpstr>
      <vt:lpstr>        </vt:lpstr>
      <vt:lpstr>        </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Page Title Goes here</dc:title>
  <dc:creator>Nur Ahmad Furlong</dc:creator>
  <cp:lastModifiedBy>PUMZA</cp:lastModifiedBy>
  <cp:revision>178</cp:revision>
  <cp:lastPrinted>2017-04-06T09:09:57Z</cp:lastPrinted>
  <dcterms:created xsi:type="dcterms:W3CDTF">2008-07-09T09:18:16Z</dcterms:created>
  <dcterms:modified xsi:type="dcterms:W3CDTF">2018-04-19T08:45:45Z</dcterms:modified>
</cp:coreProperties>
</file>