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32.xml" ContentType="application/vnd.openxmlformats-officedocument.presentationml.slideLayout+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90" r:id="rId3"/>
  </p:sldMasterIdLst>
  <p:notesMasterIdLst>
    <p:notesMasterId r:id="rId41"/>
  </p:notesMasterIdLst>
  <p:handoutMasterIdLst>
    <p:handoutMasterId r:id="rId42"/>
  </p:handoutMasterIdLst>
  <p:sldIdLst>
    <p:sldId id="256" r:id="rId4"/>
    <p:sldId id="409" r:id="rId5"/>
    <p:sldId id="427" r:id="rId6"/>
    <p:sldId id="428" r:id="rId7"/>
    <p:sldId id="429" r:id="rId8"/>
    <p:sldId id="411" r:id="rId9"/>
    <p:sldId id="431" r:id="rId10"/>
    <p:sldId id="416" r:id="rId11"/>
    <p:sldId id="447" r:id="rId12"/>
    <p:sldId id="467" r:id="rId13"/>
    <p:sldId id="468" r:id="rId14"/>
    <p:sldId id="436" r:id="rId15"/>
    <p:sldId id="450" r:id="rId16"/>
    <p:sldId id="458" r:id="rId17"/>
    <p:sldId id="460" r:id="rId18"/>
    <p:sldId id="461" r:id="rId19"/>
    <p:sldId id="438" r:id="rId20"/>
    <p:sldId id="466" r:id="rId21"/>
    <p:sldId id="379" r:id="rId22"/>
    <p:sldId id="441" r:id="rId23"/>
    <p:sldId id="469" r:id="rId24"/>
    <p:sldId id="462" r:id="rId25"/>
    <p:sldId id="463" r:id="rId26"/>
    <p:sldId id="470" r:id="rId27"/>
    <p:sldId id="471" r:id="rId28"/>
    <p:sldId id="442" r:id="rId29"/>
    <p:sldId id="376" r:id="rId30"/>
    <p:sldId id="472" r:id="rId31"/>
    <p:sldId id="377" r:id="rId32"/>
    <p:sldId id="375" r:id="rId33"/>
    <p:sldId id="473" r:id="rId34"/>
    <p:sldId id="444" r:id="rId35"/>
    <p:sldId id="464" r:id="rId36"/>
    <p:sldId id="454" r:id="rId37"/>
    <p:sldId id="455" r:id="rId38"/>
    <p:sldId id="452" r:id="rId39"/>
    <p:sldId id="311"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15" autoAdjust="0"/>
    <p:restoredTop sz="97554" autoAdjust="0"/>
  </p:normalViewPr>
  <p:slideViewPr>
    <p:cSldViewPr snapToGrid="0" snapToObjects="1" showGuides="1">
      <p:cViewPr>
        <p:scale>
          <a:sx n="80" d="100"/>
          <a:sy n="80" d="100"/>
        </p:scale>
        <p:origin x="-2514" y="-810"/>
      </p:cViewPr>
      <p:guideLst>
        <p:guide orient="horz" pos="2278"/>
        <p:guide pos="2812"/>
      </p:guideLst>
    </p:cSldViewPr>
  </p:slideViewPr>
  <p:notesTextViewPr>
    <p:cViewPr>
      <p:scale>
        <a:sx n="100" d="100"/>
        <a:sy n="100" d="100"/>
      </p:scale>
      <p:origin x="0" y="0"/>
    </p:cViewPr>
  </p:notesTextViewPr>
  <p:sorterViewPr>
    <p:cViewPr>
      <p:scale>
        <a:sx n="140" d="100"/>
        <a:sy n="140" d="100"/>
      </p:scale>
      <p:origin x="0" y="66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0454E8-D741-4CB9-B4A7-5CCF343572E8}" type="datetimeFigureOut">
              <a:rPr lang="en-US" smtClean="0"/>
              <a:pPr/>
              <a:t>4/24/2018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37210C-A5C1-4533-9A3A-1BC9455CBC85}" type="slidenum">
              <a:rPr lang="en-US" smtClean="0"/>
              <a:pPr/>
              <a:t>‹#›</a:t>
            </a:fld>
            <a:endParaRPr lang="en-US"/>
          </a:p>
        </p:txBody>
      </p:sp>
    </p:spTree>
    <p:extLst>
      <p:ext uri="{BB962C8B-B14F-4D97-AF65-F5344CB8AC3E}">
        <p14:creationId xmlns:p14="http://schemas.microsoft.com/office/powerpoint/2010/main" xmlns="" val="2699653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0049E3-59AF-426A-84C3-98392A71F4DD}" type="datetimeFigureOut">
              <a:rPr lang="en-US" smtClean="0"/>
              <a:pPr/>
              <a:t>4/24/2018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C9597A-FBB5-414A-98A4-740C5EFEB58F}" type="slidenum">
              <a:rPr lang="en-US" smtClean="0"/>
              <a:pPr/>
              <a:t>‹#›</a:t>
            </a:fld>
            <a:endParaRPr lang="en-US"/>
          </a:p>
        </p:txBody>
      </p:sp>
    </p:spTree>
    <p:extLst>
      <p:ext uri="{BB962C8B-B14F-4D97-AF65-F5344CB8AC3E}">
        <p14:creationId xmlns:p14="http://schemas.microsoft.com/office/powerpoint/2010/main" xmlns="" val="406772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a:t>
            </a:fld>
            <a:endParaRPr lang="en-US"/>
          </a:p>
        </p:txBody>
      </p:sp>
    </p:spTree>
    <p:extLst>
      <p:ext uri="{BB962C8B-B14F-4D97-AF65-F5344CB8AC3E}">
        <p14:creationId xmlns:p14="http://schemas.microsoft.com/office/powerpoint/2010/main" xmlns="" val="92434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10</a:t>
            </a:fld>
            <a:endParaRPr lang="en-US"/>
          </a:p>
        </p:txBody>
      </p:sp>
    </p:spTree>
    <p:extLst>
      <p:ext uri="{BB962C8B-B14F-4D97-AF65-F5344CB8AC3E}">
        <p14:creationId xmlns:p14="http://schemas.microsoft.com/office/powerpoint/2010/main" xmlns="" val="246071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11</a:t>
            </a:fld>
            <a:endParaRPr lang="en-US"/>
          </a:p>
        </p:txBody>
      </p:sp>
    </p:spTree>
    <p:extLst>
      <p:ext uri="{BB962C8B-B14F-4D97-AF65-F5344CB8AC3E}">
        <p14:creationId xmlns:p14="http://schemas.microsoft.com/office/powerpoint/2010/main" xmlns="" val="246071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12</a:t>
            </a:fld>
            <a:endParaRPr lang="en-US"/>
          </a:p>
        </p:txBody>
      </p:sp>
    </p:spTree>
    <p:extLst>
      <p:ext uri="{BB962C8B-B14F-4D97-AF65-F5344CB8AC3E}">
        <p14:creationId xmlns:p14="http://schemas.microsoft.com/office/powerpoint/2010/main" xmlns="" val="348158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13</a:t>
            </a:fld>
            <a:endParaRPr lang="en-US"/>
          </a:p>
        </p:txBody>
      </p:sp>
    </p:spTree>
    <p:extLst>
      <p:ext uri="{BB962C8B-B14F-4D97-AF65-F5344CB8AC3E}">
        <p14:creationId xmlns:p14="http://schemas.microsoft.com/office/powerpoint/2010/main" xmlns="" val="289937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14</a:t>
            </a:fld>
            <a:endParaRPr lang="en-US"/>
          </a:p>
        </p:txBody>
      </p:sp>
    </p:spTree>
    <p:extLst>
      <p:ext uri="{BB962C8B-B14F-4D97-AF65-F5344CB8AC3E}">
        <p14:creationId xmlns:p14="http://schemas.microsoft.com/office/powerpoint/2010/main" xmlns="" val="390532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15</a:t>
            </a:fld>
            <a:endParaRPr lang="en-US"/>
          </a:p>
        </p:txBody>
      </p:sp>
    </p:spTree>
    <p:extLst>
      <p:ext uri="{BB962C8B-B14F-4D97-AF65-F5344CB8AC3E}">
        <p14:creationId xmlns:p14="http://schemas.microsoft.com/office/powerpoint/2010/main" xmlns="" val="45192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16</a:t>
            </a:fld>
            <a:endParaRPr lang="en-US"/>
          </a:p>
        </p:txBody>
      </p:sp>
    </p:spTree>
    <p:extLst>
      <p:ext uri="{BB962C8B-B14F-4D97-AF65-F5344CB8AC3E}">
        <p14:creationId xmlns:p14="http://schemas.microsoft.com/office/powerpoint/2010/main" xmlns="" val="16254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17</a:t>
            </a:fld>
            <a:endParaRPr lang="en-US"/>
          </a:p>
        </p:txBody>
      </p:sp>
    </p:spTree>
    <p:extLst>
      <p:ext uri="{BB962C8B-B14F-4D97-AF65-F5344CB8AC3E}">
        <p14:creationId xmlns:p14="http://schemas.microsoft.com/office/powerpoint/2010/main" xmlns="" val="348158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18</a:t>
            </a:fld>
            <a:endParaRPr lang="en-US"/>
          </a:p>
        </p:txBody>
      </p:sp>
    </p:spTree>
    <p:extLst>
      <p:ext uri="{BB962C8B-B14F-4D97-AF65-F5344CB8AC3E}">
        <p14:creationId xmlns:p14="http://schemas.microsoft.com/office/powerpoint/2010/main" xmlns="" val="150049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19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2</a:t>
            </a:fld>
            <a:endParaRPr lang="en-US"/>
          </a:p>
        </p:txBody>
      </p:sp>
    </p:spTree>
    <p:extLst>
      <p:ext uri="{BB962C8B-B14F-4D97-AF65-F5344CB8AC3E}">
        <p14:creationId xmlns:p14="http://schemas.microsoft.com/office/powerpoint/2010/main" xmlns="" val="47905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a:t>
            </a:fld>
            <a:endParaRPr lang="en-US"/>
          </a:p>
        </p:txBody>
      </p:sp>
    </p:spTree>
    <p:extLst>
      <p:ext uri="{BB962C8B-B14F-4D97-AF65-F5344CB8AC3E}">
        <p14:creationId xmlns:p14="http://schemas.microsoft.com/office/powerpoint/2010/main" xmlns="" val="114466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30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xmlns="" val="571638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31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xmlns="" val="571638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32</a:t>
            </a:fld>
            <a:endParaRPr lang="en-US"/>
          </a:p>
        </p:txBody>
      </p:sp>
    </p:spTree>
    <p:extLst>
      <p:ext uri="{BB962C8B-B14F-4D97-AF65-F5344CB8AC3E}">
        <p14:creationId xmlns:p14="http://schemas.microsoft.com/office/powerpoint/2010/main" xmlns="" val="2160194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33</a:t>
            </a:fld>
            <a:endParaRPr lang="en-US"/>
          </a:p>
        </p:txBody>
      </p:sp>
    </p:spTree>
    <p:extLst>
      <p:ext uri="{BB962C8B-B14F-4D97-AF65-F5344CB8AC3E}">
        <p14:creationId xmlns:p14="http://schemas.microsoft.com/office/powerpoint/2010/main" xmlns="" val="1715445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C9597A-FBB5-414A-98A4-740C5EFEB58F}" type="slidenum">
              <a:rPr lang="en-US" smtClean="0"/>
              <a:pPr/>
              <a:t>34</a:t>
            </a:fld>
            <a:endParaRPr lang="en-US"/>
          </a:p>
        </p:txBody>
      </p:sp>
    </p:spTree>
    <p:extLst>
      <p:ext uri="{BB962C8B-B14F-4D97-AF65-F5344CB8AC3E}">
        <p14:creationId xmlns:p14="http://schemas.microsoft.com/office/powerpoint/2010/main" xmlns="" val="263458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35</a:t>
            </a:fld>
            <a:endParaRPr lang="en-US"/>
          </a:p>
        </p:txBody>
      </p:sp>
    </p:spTree>
    <p:extLst>
      <p:ext uri="{BB962C8B-B14F-4D97-AF65-F5344CB8AC3E}">
        <p14:creationId xmlns:p14="http://schemas.microsoft.com/office/powerpoint/2010/main" xmlns="" val="3897774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36</a:t>
            </a:fld>
            <a:endParaRPr lang="en-US"/>
          </a:p>
        </p:txBody>
      </p:sp>
    </p:spTree>
    <p:extLst>
      <p:ext uri="{BB962C8B-B14F-4D97-AF65-F5344CB8AC3E}">
        <p14:creationId xmlns:p14="http://schemas.microsoft.com/office/powerpoint/2010/main" xmlns="" val="1183722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37</a:t>
            </a:fld>
            <a:endParaRPr lang="en-US"/>
          </a:p>
        </p:txBody>
      </p:sp>
    </p:spTree>
    <p:extLst>
      <p:ext uri="{BB962C8B-B14F-4D97-AF65-F5344CB8AC3E}">
        <p14:creationId xmlns:p14="http://schemas.microsoft.com/office/powerpoint/2010/main" xmlns="" val="423133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4</a:t>
            </a:fld>
            <a:endParaRPr lang="en-US"/>
          </a:p>
        </p:txBody>
      </p:sp>
    </p:spTree>
    <p:extLst>
      <p:ext uri="{BB962C8B-B14F-4D97-AF65-F5344CB8AC3E}">
        <p14:creationId xmlns:p14="http://schemas.microsoft.com/office/powerpoint/2010/main" xmlns="" val="19973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5</a:t>
            </a:fld>
            <a:endParaRPr lang="en-US"/>
          </a:p>
        </p:txBody>
      </p:sp>
    </p:spTree>
    <p:extLst>
      <p:ext uri="{BB962C8B-B14F-4D97-AF65-F5344CB8AC3E}">
        <p14:creationId xmlns:p14="http://schemas.microsoft.com/office/powerpoint/2010/main" xmlns="" val="188235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6</a:t>
            </a:fld>
            <a:endParaRPr lang="en-US"/>
          </a:p>
        </p:txBody>
      </p:sp>
    </p:spTree>
    <p:extLst>
      <p:ext uri="{BB962C8B-B14F-4D97-AF65-F5344CB8AC3E}">
        <p14:creationId xmlns:p14="http://schemas.microsoft.com/office/powerpoint/2010/main" xmlns="" val="14816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7</a:t>
            </a:fld>
            <a:endParaRPr lang="en-US"/>
          </a:p>
        </p:txBody>
      </p:sp>
    </p:spTree>
    <p:extLst>
      <p:ext uri="{BB962C8B-B14F-4D97-AF65-F5344CB8AC3E}">
        <p14:creationId xmlns:p14="http://schemas.microsoft.com/office/powerpoint/2010/main" xmlns="" val="114466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8</a:t>
            </a:fld>
            <a:endParaRPr lang="en-US"/>
          </a:p>
        </p:txBody>
      </p:sp>
    </p:spTree>
    <p:extLst>
      <p:ext uri="{BB962C8B-B14F-4D97-AF65-F5344CB8AC3E}">
        <p14:creationId xmlns:p14="http://schemas.microsoft.com/office/powerpoint/2010/main" xmlns="" val="383970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9</a:t>
            </a:fld>
            <a:endParaRPr lang="en-US"/>
          </a:p>
        </p:txBody>
      </p:sp>
    </p:spTree>
    <p:extLst>
      <p:ext uri="{BB962C8B-B14F-4D97-AF65-F5344CB8AC3E}">
        <p14:creationId xmlns:p14="http://schemas.microsoft.com/office/powerpoint/2010/main" xmlns="" val="2046846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oleObject" Target="../embeddings/oleObject2.bin"/><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xml"/><Relationship Id="rId7" Type="http://schemas.openxmlformats.org/officeDocument/2006/relationships/oleObject" Target="../embeddings/oleObject4.bin"/><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xml"/><Relationship Id="rId7" Type="http://schemas.openxmlformats.org/officeDocument/2006/relationships/oleObject" Target="../embeddings/oleObject6.bin"/><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xml"/><Relationship Id="rId7" Type="http://schemas.openxmlformats.org/officeDocument/2006/relationships/oleObject" Target="../embeddings/oleObject10.bin"/><Relationship Id="rId2" Type="http://schemas.openxmlformats.org/officeDocument/2006/relationships/tags" Target="../tags/tag2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29.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xml"/><Relationship Id="rId7" Type="http://schemas.openxmlformats.org/officeDocument/2006/relationships/oleObject" Target="../embeddings/oleObject12.bin"/><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3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png"/><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oleObject" Target="../embeddings/oleObject16.bin"/><Relationship Id="rId2" Type="http://schemas.openxmlformats.org/officeDocument/2006/relationships/tags" Target="../tags/tag35.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xml"/><Relationship Id="rId7" Type="http://schemas.openxmlformats.org/officeDocument/2006/relationships/oleObject" Target="../embeddings/oleObject18.bin"/><Relationship Id="rId2" Type="http://schemas.openxmlformats.org/officeDocument/2006/relationships/tags" Target="../tags/tag38.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2.xml"/><Relationship Id="rId7" Type="http://schemas.openxmlformats.org/officeDocument/2006/relationships/oleObject" Target="../embeddings/oleObject20.bin"/><Relationship Id="rId2" Type="http://schemas.openxmlformats.org/officeDocument/2006/relationships/tags" Target="../tags/tag41.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slideMaster" Target="../slideMasters/slideMaster2.xml"/><Relationship Id="rId4" Type="http://schemas.openxmlformats.org/officeDocument/2006/relationships/tags" Target="../tags/tag4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5.xml"/><Relationship Id="rId7" Type="http://schemas.openxmlformats.org/officeDocument/2006/relationships/oleObject" Target="../embeddings/oleObject22.bin"/><Relationship Id="rId2" Type="http://schemas.openxmlformats.org/officeDocument/2006/relationships/tags" Target="../tags/tag44.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8.xml"/><Relationship Id="rId7" Type="http://schemas.openxmlformats.org/officeDocument/2006/relationships/oleObject" Target="../embeddings/oleObject24.bin"/><Relationship Id="rId2" Type="http://schemas.openxmlformats.org/officeDocument/2006/relationships/tags" Target="../tags/tag4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1.xml"/><Relationship Id="rId7" Type="http://schemas.openxmlformats.org/officeDocument/2006/relationships/oleObject" Target="../embeddings/oleObject26.bin"/><Relationship Id="rId2" Type="http://schemas.openxmlformats.org/officeDocument/2006/relationships/tags" Target="../tags/tag50.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6.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oleObject" Target="../embeddings/oleObject28.bin"/><Relationship Id="rId2" Type="http://schemas.openxmlformats.org/officeDocument/2006/relationships/tags" Target="../tags/tag67.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slideMaster" Target="../slideMasters/slideMaster3.xml"/><Relationship Id="rId4" Type="http://schemas.openxmlformats.org/officeDocument/2006/relationships/tags" Target="../tags/tag69.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1.xml"/><Relationship Id="rId7" Type="http://schemas.openxmlformats.org/officeDocument/2006/relationships/oleObject" Target="../embeddings/oleObject30.bin"/><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slideMaster" Target="../slideMasters/slideMaster3.xml"/><Relationship Id="rId4" Type="http://schemas.openxmlformats.org/officeDocument/2006/relationships/tags" Target="../tags/tag7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4.xml"/><Relationship Id="rId7" Type="http://schemas.openxmlformats.org/officeDocument/2006/relationships/oleObject" Target="../embeddings/oleObject32.bin"/><Relationship Id="rId2" Type="http://schemas.openxmlformats.org/officeDocument/2006/relationships/tags" Target="../tags/tag73.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slideMaster" Target="../slideMasters/slideMaster3.xml"/><Relationship Id="rId4" Type="http://schemas.openxmlformats.org/officeDocument/2006/relationships/tags" Target="../tags/tag75.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7.xml"/><Relationship Id="rId7" Type="http://schemas.openxmlformats.org/officeDocument/2006/relationships/oleObject" Target="../embeddings/oleObject34.bin"/><Relationship Id="rId2" Type="http://schemas.openxmlformats.org/officeDocument/2006/relationships/tags" Target="../tags/tag76.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slideMaster" Target="../slideMasters/slideMaster3.xml"/><Relationship Id="rId4" Type="http://schemas.openxmlformats.org/officeDocument/2006/relationships/tags" Target="../tags/tag78.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0.xml"/><Relationship Id="rId7" Type="http://schemas.openxmlformats.org/officeDocument/2006/relationships/oleObject" Target="../embeddings/oleObject36.bin"/><Relationship Id="rId2" Type="http://schemas.openxmlformats.org/officeDocument/2006/relationships/tags" Target="../tags/tag79.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slideMaster" Target="../slideMasters/slideMaster3.xml"/><Relationship Id="rId4" Type="http://schemas.openxmlformats.org/officeDocument/2006/relationships/tags" Target="../tags/tag8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3.xml"/><Relationship Id="rId7" Type="http://schemas.openxmlformats.org/officeDocument/2006/relationships/oleObject" Target="../embeddings/oleObject38.bin"/><Relationship Id="rId2" Type="http://schemas.openxmlformats.org/officeDocument/2006/relationships/tags" Target="../tags/tag82.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slideMaster" Target="../slideMasters/slideMaster3.xml"/><Relationship Id="rId4" Type="http://schemas.openxmlformats.org/officeDocument/2006/relationships/tags" Target="../tags/tag8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86.xml"/><Relationship Id="rId7" Type="http://schemas.openxmlformats.org/officeDocument/2006/relationships/oleObject" Target="../embeddings/oleObject40.bin"/><Relationship Id="rId2" Type="http://schemas.openxmlformats.org/officeDocument/2006/relationships/tags" Target="../tags/tag85.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6.jpeg"/><Relationship Id="rId4"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8.xml"/><Relationship Id="rId7" Type="http://schemas.openxmlformats.org/officeDocument/2006/relationships/oleObject" Target="../embeddings/oleObject42.bin"/><Relationship Id="rId2" Type="http://schemas.openxmlformats.org/officeDocument/2006/relationships/tags" Target="../tags/tag8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slideMaster" Target="../slideMasters/slideMaster3.xml"/><Relationship Id="rId4" Type="http://schemas.openxmlformats.org/officeDocument/2006/relationships/tags" Target="../tags/tag8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91.xml"/><Relationship Id="rId7" Type="http://schemas.openxmlformats.org/officeDocument/2006/relationships/oleObject" Target="../embeddings/oleObject44.bin"/><Relationship Id="rId2" Type="http://schemas.openxmlformats.org/officeDocument/2006/relationships/tags" Target="../tags/tag90.xml"/><Relationship Id="rId1" Type="http://schemas.openxmlformats.org/officeDocument/2006/relationships/vmlDrawing" Target="../drawings/vmlDrawing23.vml"/><Relationship Id="rId6" Type="http://schemas.openxmlformats.org/officeDocument/2006/relationships/oleObject" Target="../embeddings/oleObject43.bin"/><Relationship Id="rId5" Type="http://schemas.openxmlformats.org/officeDocument/2006/relationships/image" Target="../media/image6.jpeg"/><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93.xml"/><Relationship Id="rId7" Type="http://schemas.openxmlformats.org/officeDocument/2006/relationships/oleObject" Target="../embeddings/oleObject46.bin"/><Relationship Id="rId2" Type="http://schemas.openxmlformats.org/officeDocument/2006/relationships/tags" Target="../tags/tag92.xml"/><Relationship Id="rId1" Type="http://schemas.openxmlformats.org/officeDocument/2006/relationships/vmlDrawing" Target="../drawings/vmlDrawing24.vml"/><Relationship Id="rId6" Type="http://schemas.openxmlformats.org/officeDocument/2006/relationships/oleObject" Target="../embeddings/oleObject45.bin"/><Relationship Id="rId5" Type="http://schemas.openxmlformats.org/officeDocument/2006/relationships/image" Target="../media/image6.jpeg"/><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PPT_Image.jpg"/>
          <p:cNvPicPr>
            <a:picLocks noChangeAspect="1"/>
          </p:cNvPicPr>
          <p:nvPr userDrawn="1"/>
        </p:nvPicPr>
        <p:blipFill>
          <a:blip r:embed="rId2"/>
          <a:stretch>
            <a:fillRect/>
          </a:stretch>
        </p:blipFill>
        <p:spPr>
          <a:xfrm>
            <a:off x="7607" y="0"/>
            <a:ext cx="9128785" cy="6858000"/>
          </a:xfrm>
          <a:prstGeom prst="rect">
            <a:avLst/>
          </a:prstGeom>
        </p:spPr>
      </p:pic>
      <p:sp>
        <p:nvSpPr>
          <p:cNvPr id="2" name="Title 1"/>
          <p:cNvSpPr>
            <a:spLocks noGrp="1"/>
          </p:cNvSpPr>
          <p:nvPr>
            <p:ph type="ctrTitle"/>
          </p:nvPr>
        </p:nvSpPr>
        <p:spPr>
          <a:xfrm>
            <a:off x="222295" y="1895317"/>
            <a:ext cx="5803809" cy="470215"/>
          </a:xfrm>
          <a:prstGeom prst="rect">
            <a:avLst/>
          </a:prstGeom>
        </p:spPr>
        <p:txBody>
          <a:bodyPr>
            <a:no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17616" y="2460572"/>
            <a:ext cx="5802184" cy="511588"/>
          </a:xfrm>
          <a:prstGeom prst="rect">
            <a:avLst/>
          </a:prstGeom>
        </p:spPr>
        <p:txBody>
          <a:bodyPr>
            <a:normAutofit/>
          </a:bodyPr>
          <a:lstStyle>
            <a:lvl1pPr marL="0" indent="0" algn="l">
              <a:buNone/>
              <a:defRPr sz="2500">
                <a:solidFill>
                  <a:srgbClr val="3944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22295" y="3063875"/>
            <a:ext cx="2133600" cy="365125"/>
          </a:xfrm>
          <a:prstGeom prst="rect">
            <a:avLst/>
          </a:prstGeom>
        </p:spPr>
        <p:txBody>
          <a:bodyPr/>
          <a:lstStyle>
            <a:lvl1pPr>
              <a:defRPr>
                <a:solidFill>
                  <a:srgbClr val="394449"/>
                </a:solidFill>
                <a:latin typeface="Arial"/>
                <a:cs typeface="Arial"/>
              </a:defRPr>
            </a:lvl1pPr>
          </a:lstStyle>
          <a:p>
            <a:fld id="{94F8157D-294A-4F82-BF82-5635A3C684BA}" type="datetime1">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63B4C-0C89-4D03-9201-C2DAB68D0436}" type="datetime1">
              <a:rPr lang="en-US" smtClean="0"/>
              <a:pPr/>
              <a:t>4/24/2018</a:t>
            </a:fld>
            <a:endParaRPr lang="en-US"/>
          </a:p>
        </p:txBody>
      </p:sp>
      <p:sp>
        <p:nvSpPr>
          <p:cNvPr id="3" name="Footer Placeholder 2"/>
          <p:cNvSpPr>
            <a:spLocks noGrp="1"/>
          </p:cNvSpPr>
          <p:nvPr>
            <p:ph type="ftr" sz="quarter" idx="11"/>
          </p:nvPr>
        </p:nvSpPr>
        <p:spPr/>
        <p:txBody>
          <a:bodyPr/>
          <a:lstStyle/>
          <a:p>
            <a:r>
              <a:rPr lang="en-US" smtClean="0"/>
              <a:t>DRAFT</a:t>
            </a:r>
            <a:endParaRPr lang="en-US"/>
          </a:p>
        </p:txBody>
      </p:sp>
      <p:sp>
        <p:nvSpPr>
          <p:cNvPr id="4" name="Slide Number Placeholder 3"/>
          <p:cNvSpPr>
            <a:spLocks noGrp="1"/>
          </p:cNvSpPr>
          <p:nvPr>
            <p:ph type="sldNum" sz="quarter" idx="12"/>
          </p:nvPr>
        </p:nvSpPr>
        <p:spPr/>
        <p:txBody>
          <a:bodyPr/>
          <a:lstStyle/>
          <a:p>
            <a:fld id="{24B56656-6770-8940-8401-EA3EDE04B3E1}" type="slidenum">
              <a:rPr lang="en-US" smtClean="0"/>
              <a:pPr/>
              <a:t>‹#›</a:t>
            </a:fld>
            <a:endParaRPr lang="en-US"/>
          </a:p>
        </p:txBody>
      </p:sp>
      <p:grpSp>
        <p:nvGrpSpPr>
          <p:cNvPr id="5" name="Group 4"/>
          <p:cNvGrpSpPr/>
          <p:nvPr userDrawn="1"/>
        </p:nvGrpSpPr>
        <p:grpSpPr>
          <a:xfrm>
            <a:off x="128384" y="149915"/>
            <a:ext cx="8887231" cy="384016"/>
            <a:chOff x="128384" y="149915"/>
            <a:chExt cx="8887231" cy="384016"/>
          </a:xfrm>
        </p:grpSpPr>
        <p:pic>
          <p:nvPicPr>
            <p:cNvPr id="6" name="Picture 5"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7" name="Picture 6"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8"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95FE1-E0FC-45F8-92ED-A03BBCBC6CBC}" type="datetime1">
              <a:rPr lang="en-US" smtClean="0"/>
              <a:pPr/>
              <a:t>4/24/2018</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1"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7E21-12B8-4407-ACE9-F06622E049AC}" type="datetime1">
              <a:rPr lang="en-US" smtClean="0"/>
              <a:pPr/>
              <a:t>4/24/2018</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1"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1F458-7E49-4E87-A369-263EB9BE00CF}" type="datetime1">
              <a:rPr lang="en-US" smtClean="0"/>
              <a:pPr/>
              <a:t>4/24/2018</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D72D3-546D-41AD-B212-D4A7D2406DDB}" type="datetime1">
              <a:rPr lang="en-US" smtClean="0"/>
              <a:pPr/>
              <a:t>4/24/2018</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Rounded MT Bold" panose="020F070403050403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26E18F-AC83-47B4-BF8D-5C2EB47D5867}" type="datetime1">
              <a:rPr lang="en-US" smtClean="0"/>
              <a:pPr/>
              <a:t>4/24/2018</a:t>
            </a:fld>
            <a:endParaRPr lang="en-US"/>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a:t>
            </a:fld>
            <a:endParaRPr lang="en-US"/>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519403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14569"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14570"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p>
          <a:p>
            <a:pPr marL="819150" lvl="1" indent="-361950">
              <a:buFont typeface="Wingdings" pitchFamily="2" charset="2"/>
              <a:buChar char="Ø"/>
              <a:defRPr/>
            </a:pPr>
            <a:endParaRPr lang="en-ZA" dirty="0"/>
          </a:p>
          <a:p>
            <a:pPr marL="819150" lvl="1" indent="-361950">
              <a:buFont typeface="Wingdings" pitchFamily="2" charset="2"/>
              <a:buChar char="Ø"/>
              <a:defRPr/>
            </a:pPr>
            <a:endParaRPr lang="en-ZA" dirty="0"/>
          </a:p>
          <a:p>
            <a:pPr marL="1276350" lvl="2" indent="-361950">
              <a:buFont typeface="Wingdings" pitchFamily="2" charset="2"/>
              <a:buChar char="§"/>
              <a:defRPr/>
            </a:pPr>
            <a:endParaRPr lang="en-ZA" dirty="0"/>
          </a:p>
          <a:p>
            <a:pPr marL="1276350" lvl="2" indent="-361950">
              <a:buFont typeface="Wingdings" pitchFamily="2" charset="2"/>
              <a:buChar char="§"/>
              <a:defRPr/>
            </a:pPr>
            <a:endParaRPr lang="en-ZA" dirty="0"/>
          </a:p>
          <a:p>
            <a:pPr lvl="2">
              <a:buFont typeface="Wingdings" pitchFamily="2" charset="2"/>
              <a:buNone/>
              <a:defRPr/>
            </a:pPr>
            <a:endParaRPr lang="en-ZA" dirty="0"/>
          </a:p>
          <a:p>
            <a:pPr marL="819150" lvl="1" indent="-361950">
              <a:buFont typeface="Wingdings" pitchFamily="2" charset="2"/>
              <a:buChar char="§"/>
              <a:defRPr/>
            </a:pPr>
            <a:endParaRPr lang="en-ZA" dirty="0"/>
          </a:p>
          <a:p>
            <a:pPr marL="819150" lvl="1" indent="-361950">
              <a:buFont typeface="Wingdings" pitchFamily="2" charset="2"/>
              <a:buChar char="§"/>
              <a:defRPr/>
            </a:pPr>
            <a:endParaRPr lang="en-ZA" dirty="0"/>
          </a:p>
          <a:p>
            <a:pPr marL="742950" lvl="1" indent="-285750">
              <a:buFont typeface="Wingdings" pitchFamily="2" charset="2"/>
              <a:buChar char="§"/>
              <a:defRPr/>
            </a:pPr>
            <a:endParaRPr lang="en-ZA" dirty="0"/>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117810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30834"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30835"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p>
          <a:p>
            <a:pPr marL="819150" lvl="1" indent="-361950">
              <a:buFont typeface="Wingdings" pitchFamily="2" charset="2"/>
              <a:buChar char="Ø"/>
              <a:defRPr/>
            </a:pPr>
            <a:endParaRPr lang="en-ZA" dirty="0"/>
          </a:p>
          <a:p>
            <a:pPr marL="819150" lvl="1" indent="-361950">
              <a:buFont typeface="Wingdings" pitchFamily="2" charset="2"/>
              <a:buChar char="Ø"/>
              <a:defRPr/>
            </a:pPr>
            <a:endParaRPr lang="en-ZA" dirty="0"/>
          </a:p>
          <a:p>
            <a:pPr marL="1276350" lvl="2" indent="-361950">
              <a:buFont typeface="Wingdings" pitchFamily="2" charset="2"/>
              <a:buChar char="§"/>
              <a:defRPr/>
            </a:pPr>
            <a:endParaRPr lang="en-ZA" dirty="0"/>
          </a:p>
          <a:p>
            <a:pPr marL="1276350" lvl="2" indent="-361950">
              <a:buFont typeface="Wingdings" pitchFamily="2" charset="2"/>
              <a:buChar char="§"/>
              <a:defRPr/>
            </a:pPr>
            <a:endParaRPr lang="en-ZA" dirty="0"/>
          </a:p>
          <a:p>
            <a:pPr lvl="2">
              <a:buFont typeface="Wingdings" pitchFamily="2" charset="2"/>
              <a:buNone/>
              <a:defRPr/>
            </a:pPr>
            <a:endParaRPr lang="en-ZA" dirty="0"/>
          </a:p>
          <a:p>
            <a:pPr marL="819150" lvl="1" indent="-361950">
              <a:buFont typeface="Wingdings" pitchFamily="2" charset="2"/>
              <a:buChar char="§"/>
              <a:defRPr/>
            </a:pPr>
            <a:endParaRPr lang="en-ZA" dirty="0"/>
          </a:p>
          <a:p>
            <a:pPr marL="819150" lvl="1" indent="-361950">
              <a:buFont typeface="Wingdings" pitchFamily="2" charset="2"/>
              <a:buChar char="§"/>
              <a:defRPr/>
            </a:pPr>
            <a:endParaRPr lang="en-ZA" dirty="0"/>
          </a:p>
          <a:p>
            <a:pPr marL="742950" lvl="1" indent="-285750">
              <a:buFont typeface="Wingdings" pitchFamily="2" charset="2"/>
              <a:buChar char="§"/>
              <a:defRPr/>
            </a:pPr>
            <a:endParaRPr lang="en-ZA" dirty="0"/>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285750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49236"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49237"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p>
          <a:p>
            <a:pPr marL="819150" lvl="1" indent="-361950">
              <a:buFont typeface="Wingdings" pitchFamily="2" charset="2"/>
              <a:buChar char="Ø"/>
              <a:defRPr/>
            </a:pPr>
            <a:endParaRPr lang="en-ZA" dirty="0"/>
          </a:p>
          <a:p>
            <a:pPr marL="819150" lvl="1" indent="-361950">
              <a:buFont typeface="Wingdings" pitchFamily="2" charset="2"/>
              <a:buChar char="Ø"/>
              <a:defRPr/>
            </a:pPr>
            <a:endParaRPr lang="en-ZA" dirty="0"/>
          </a:p>
          <a:p>
            <a:pPr marL="1276350" lvl="2" indent="-361950">
              <a:buFont typeface="Wingdings" pitchFamily="2" charset="2"/>
              <a:buChar char="§"/>
              <a:defRPr/>
            </a:pPr>
            <a:endParaRPr lang="en-ZA" dirty="0"/>
          </a:p>
          <a:p>
            <a:pPr marL="1276350" lvl="2" indent="-361950">
              <a:buFont typeface="Wingdings" pitchFamily="2" charset="2"/>
              <a:buChar char="§"/>
              <a:defRPr/>
            </a:pPr>
            <a:endParaRPr lang="en-ZA" dirty="0"/>
          </a:p>
          <a:p>
            <a:pPr lvl="2">
              <a:buFont typeface="Wingdings" pitchFamily="2" charset="2"/>
              <a:buNone/>
              <a:defRPr/>
            </a:pPr>
            <a:endParaRPr lang="en-ZA" dirty="0"/>
          </a:p>
          <a:p>
            <a:pPr marL="819150" lvl="1" indent="-361950">
              <a:buFont typeface="Wingdings" pitchFamily="2" charset="2"/>
              <a:buChar char="§"/>
              <a:defRPr/>
            </a:pPr>
            <a:endParaRPr lang="en-ZA" dirty="0"/>
          </a:p>
          <a:p>
            <a:pPr marL="819150" lvl="1" indent="-361950">
              <a:buFont typeface="Wingdings" pitchFamily="2" charset="2"/>
              <a:buChar char="§"/>
              <a:defRPr/>
            </a:pPr>
            <a:endParaRPr lang="en-ZA" dirty="0"/>
          </a:p>
          <a:p>
            <a:pPr marL="742950" lvl="1" indent="-285750">
              <a:buFont typeface="Wingdings" pitchFamily="2" charset="2"/>
              <a:buChar char="§"/>
              <a:defRPr/>
            </a:pPr>
            <a:endParaRPr lang="en-ZA" dirty="0"/>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117968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0" y="0"/>
          <a:ext cx="158750" cy="158750"/>
        </p:xfrm>
        <a:graphic>
          <a:graphicData uri="http://schemas.openxmlformats.org/presentationml/2006/ole">
            <p:oleObj spid="_x0000_s2176" name="think-cell Slide" r:id="rId4" imgW="360" imgH="360" progId="">
              <p:embed/>
            </p:oleObj>
          </a:graphicData>
        </a:graphic>
      </p:graphicFrame>
      <p:cxnSp>
        <p:nvCxnSpPr>
          <p:cNvPr id="5" name="Straight Connector 6"/>
          <p:cNvCxnSpPr>
            <a:cxnSpLocks noChangeShapeType="1"/>
          </p:cNvCxnSpPr>
          <p:nvPr userDrawn="1">
            <p:custDataLst>
              <p:tags r:id="rId2"/>
            </p:custDataLst>
          </p:nvPr>
        </p:nvCxnSpPr>
        <p:spPr bwMode="auto">
          <a:xfrm>
            <a:off x="179388" y="579438"/>
            <a:ext cx="8785225" cy="0"/>
          </a:xfrm>
          <a:prstGeom prst="line">
            <a:avLst/>
          </a:prstGeom>
          <a:noFill/>
          <a:ln w="25400" algn="ctr">
            <a:solidFill>
              <a:schemeClr val="accent1"/>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7" name="Group 8"/>
          <p:cNvGrpSpPr>
            <a:grpSpLocks/>
          </p:cNvGrpSpPr>
          <p:nvPr userDrawn="1"/>
        </p:nvGrpSpPr>
        <p:grpSpPr bwMode="auto">
          <a:xfrm>
            <a:off x="0" y="0"/>
            <a:ext cx="9144000" cy="1857375"/>
            <a:chOff x="0" y="0"/>
            <a:chExt cx="9144000" cy="1857364"/>
          </a:xfrm>
        </p:grpSpPr>
        <p:sp>
          <p:nvSpPr>
            <p:cNvPr id="8" name="Rectangle 7"/>
            <p:cNvSpPr/>
            <p:nvPr/>
          </p:nvSpPr>
          <p:spPr>
            <a:xfrm>
              <a:off x="7215188" y="0"/>
              <a:ext cx="1928812"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9" name="Rectangle 8"/>
            <p:cNvSpPr/>
            <p:nvPr/>
          </p:nvSpPr>
          <p:spPr>
            <a:xfrm>
              <a:off x="0" y="0"/>
              <a:ext cx="1928813"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grpSp>
      <p:sp>
        <p:nvSpPr>
          <p:cNvPr id="11" name="Rectangle 3"/>
          <p:cNvSpPr/>
          <p:nvPr userDrawn="1"/>
        </p:nvSpPr>
        <p:spPr>
          <a:xfrm>
            <a:off x="0" y="0"/>
            <a:ext cx="9144000"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3" name="Rectangle 12"/>
          <p:cNvSpPr/>
          <p:nvPr userDrawn="1"/>
        </p:nvSpPr>
        <p:spPr>
          <a:xfrm>
            <a:off x="3571875" y="5033963"/>
            <a:ext cx="2643188"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4" name="Rectangle 13"/>
          <p:cNvSpPr/>
          <p:nvPr userDrawn="1"/>
        </p:nvSpPr>
        <p:spPr>
          <a:xfrm>
            <a:off x="6215063" y="4857750"/>
            <a:ext cx="1000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5" name="Rectangle 14"/>
          <p:cNvSpPr/>
          <p:nvPr userDrawn="1"/>
        </p:nvSpPr>
        <p:spPr>
          <a:xfrm>
            <a:off x="6845300" y="5026025"/>
            <a:ext cx="1000125"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6" name="Rectangle 15"/>
          <p:cNvSpPr/>
          <p:nvPr userDrawn="1"/>
        </p:nvSpPr>
        <p:spPr>
          <a:xfrm>
            <a:off x="7072313" y="4643438"/>
            <a:ext cx="10001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schemeClr val="tx1">
                    <a:tint val="75000"/>
                  </a:schemeClr>
                </a:solidFill>
                <a:latin typeface="+mn-lt"/>
                <a:cs typeface="+mn-cs"/>
              </a:defRPr>
            </a:lvl1pPr>
          </a:lstStyle>
          <a:p>
            <a:pPr defTabSz="914400">
              <a:defRPr/>
            </a:pPr>
            <a:fld id="{122DF92A-C833-410E-91D6-0578781DD065}" type="datetime1">
              <a:rPr lang="en-US" smtClean="0">
                <a:solidFill>
                  <a:prstClr val="black">
                    <a:tint val="75000"/>
                  </a:prstClr>
                </a:solidFill>
              </a:rPr>
              <a:pPr defTabSz="914400">
                <a:defRPr/>
              </a:pPr>
              <a:t>4/24/2018</a:t>
            </a:fld>
            <a:endParaRPr lang="en-US" dirty="0">
              <a:solidFill>
                <a:prstClr val="black">
                  <a:tint val="75000"/>
                </a:prstClr>
              </a:solidFill>
            </a:endParaRPr>
          </a:p>
        </p:txBody>
      </p:sp>
      <p:sp>
        <p:nvSpPr>
          <p:cNvPr id="1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r>
              <a:rPr lang="en-GB" smtClean="0">
                <a:solidFill>
                  <a:prstClr val="black"/>
                </a:solidFill>
              </a:rPr>
              <a:t>DRAFT</a:t>
            </a:r>
            <a:endParaRPr lang="en-GB" dirty="0">
              <a:solidFill>
                <a:prstClr val="black"/>
              </a:solidFill>
            </a:endParaRPr>
          </a:p>
        </p:txBody>
      </p:sp>
    </p:spTree>
    <p:extLst>
      <p:ext uri="{BB962C8B-B14F-4D97-AF65-F5344CB8AC3E}">
        <p14:creationId xmlns:p14="http://schemas.microsoft.com/office/powerpoint/2010/main" xmlns="" val="250830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Rectangle 6"/>
          <p:cNvSpPr/>
          <p:nvPr userDrawn="1"/>
        </p:nvSpPr>
        <p:spPr>
          <a:xfrm>
            <a:off x="0" y="43585"/>
            <a:ext cx="9144000" cy="6858000"/>
          </a:xfrm>
          <a:prstGeom prst="rect">
            <a:avLst/>
          </a:prstGeom>
          <a:solidFill>
            <a:srgbClr val="00A9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383" y="1628978"/>
            <a:ext cx="8229600" cy="3077133"/>
          </a:xfrm>
          <a:prstGeom prst="rect">
            <a:avLst/>
          </a:prstGeom>
        </p:spPr>
        <p:txBody>
          <a:bodyPr>
            <a:normAutofit/>
          </a:bodyPr>
          <a:lstStyle>
            <a:lvl1pPr algn="ctr">
              <a:defRPr sz="2500">
                <a:solidFill>
                  <a:schemeClr val="bg1"/>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9085AC-02C3-4E23-85FD-4A6F7544A5F8}" type="datetime1">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r>
              <a:rPr lang="en-US" dirty="0" smtClean="0"/>
              <a:t>DRAFT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33541650-E3F6-3B4A-BA01-174404A697F9}" type="slidenum">
              <a:rPr lang="en-US" smtClean="0"/>
              <a:pPr/>
              <a:t>‹#›</a:t>
            </a:fld>
            <a:endParaRPr lang="en-US" dirty="0"/>
          </a:p>
        </p:txBody>
      </p:sp>
      <p:pic>
        <p:nvPicPr>
          <p:cNvPr id="8" name="Picture 7" descr="PowerPoint_header-07.png"/>
          <p:cNvPicPr>
            <a:picLocks noChangeAspect="1"/>
          </p:cNvPicPr>
          <p:nvPr userDrawn="1"/>
        </p:nvPicPr>
        <p:blipFill>
          <a:blip r:embed="rId2"/>
          <a:stretch>
            <a:fillRect/>
          </a:stretch>
        </p:blipFill>
        <p:spPr>
          <a:xfrm>
            <a:off x="128383" y="99910"/>
            <a:ext cx="8887233" cy="3840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3315"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3316"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879808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ller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4339"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764704"/>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4340"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388" y="58738"/>
            <a:ext cx="8785225" cy="705966"/>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9282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5363" name="think-cell Slide" r:id="rId5" imgW="360" imgH="360" progId="">
              <p:embed/>
            </p:oleObj>
          </a:graphicData>
        </a:graphic>
      </p:graphicFrame>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5364" name="think-cell Slide" r:id="rId6" imgW="360" imgH="360" progId="">
              <p:embed/>
            </p:oleObj>
          </a:graphicData>
        </a:graphic>
      </p:graphicFrame>
      <p:pic>
        <p:nvPicPr>
          <p:cNvPr id="6" name="Picture 2"/>
          <p:cNvPicPr>
            <a:picLocks noChangeAspect="1" noChangeArrowheads="1"/>
          </p:cNvPicPr>
          <p:nvPr userDrawn="1">
            <p:custDataLst>
              <p:tags r:id="rId2"/>
            </p:custDataLst>
          </p:nvPr>
        </p:nvPicPr>
        <p:blipFill>
          <a:blip r:embed="rId7"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388" y="58738"/>
            <a:ext cx="8785225" cy="705966"/>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3"/>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87962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6387"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6388"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3791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411"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412"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08747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8435"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8436"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96669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9459"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9460"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59314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10483"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10484"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1565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11507"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11508"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25843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1BA27F3B-6722-4631-AC62-0F5CF30D7D45}" type="datetime1">
              <a:rPr lang="en-US" smtClean="0">
                <a:solidFill>
                  <a:prstClr val="black"/>
                </a:solidFill>
                <a:latin typeface="Arial" pitchFamily="34" charset="0"/>
                <a:cs typeface="Arial" pitchFamily="34" charset="0"/>
              </a:rPr>
              <a:pPr defTabSz="914400" fontAlgn="base">
                <a:spcBef>
                  <a:spcPct val="0"/>
                </a:spcBef>
                <a:spcAft>
                  <a:spcPct val="0"/>
                </a:spcAft>
              </a:pPr>
              <a:t>4/24/2018</a:t>
            </a:fld>
            <a:endParaRPr lang="en-US">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r>
              <a:rPr lang="en-US" smtClean="0">
                <a:solidFill>
                  <a:prstClr val="black"/>
                </a:solidFill>
                <a:latin typeface="Arial" pitchFamily="34" charset="0"/>
                <a:cs typeface="Arial" pitchFamily="34" charset="0"/>
              </a:rPr>
              <a:t>DRAFT</a:t>
            </a:r>
            <a:endParaRPr lang="en-US">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0" name="Straight Connector 9"/>
          <p:cNvCxnSpPr>
            <a:cxnSpLocks noChangeShapeType="1"/>
          </p:cNvCxnSpPr>
          <p:nvPr userDrawn="1"/>
        </p:nvCxnSpPr>
        <p:spPr bwMode="auto">
          <a:xfrm>
            <a:off x="457200" y="1443240"/>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46648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83" y="2019012"/>
            <a:ext cx="8229600" cy="4190803"/>
          </a:xfrm>
          <a:prstGeom prst="rect">
            <a:avLst/>
          </a:prstGeom>
        </p:spPr>
        <p:txBody>
          <a:bodyPr>
            <a:normAutofit/>
          </a:bodyPr>
          <a:lstStyle>
            <a:lvl1pPr>
              <a:buClr>
                <a:schemeClr val="accent5"/>
              </a:buClr>
              <a:buFont typeface="Wingdings" pitchFamily="2" charset="2"/>
              <a:buChar char="£"/>
              <a:defRPr sz="1800" baseline="0">
                <a:solidFill>
                  <a:srgbClr val="394449"/>
                </a:solidFill>
                <a:latin typeface="Arial"/>
                <a:cs typeface="Arial"/>
              </a:defRPr>
            </a:lvl1pPr>
            <a:lvl2pPr>
              <a:buClr>
                <a:schemeClr val="accent5"/>
              </a:buClr>
              <a:buFont typeface="Courier New" pitchFamily="49" charset="0"/>
              <a:buChar char="o"/>
              <a:defRPr sz="1600">
                <a:latin typeface="Arial"/>
                <a:cs typeface="Arial"/>
              </a:defRPr>
            </a:lvl2pPr>
            <a:lvl3pPr>
              <a:buClr>
                <a:schemeClr val="accent5"/>
              </a:buClr>
              <a:defRPr sz="1400">
                <a:latin typeface="Arial"/>
                <a:cs typeface="Arial"/>
              </a:defRPr>
            </a:lvl3pPr>
            <a:lvl4pPr>
              <a:buClr>
                <a:schemeClr val="accent5"/>
              </a:buClr>
              <a:defRPr sz="1200">
                <a:latin typeface="Arial"/>
                <a:cs typeface="Arial"/>
              </a:defRPr>
            </a:lvl4pPr>
            <a:lvl5pPr>
              <a:defRPr>
                <a:latin typeface="Arial"/>
                <a:cs typeface="Arial"/>
              </a:defRPr>
            </a:lvl5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5FDD72-09F7-46EB-BDE2-A5C394D8DA67}" type="datetime1">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a:p>
        </p:txBody>
      </p:sp>
      <p:sp>
        <p:nvSpPr>
          <p:cNvPr id="10" name="Title 1"/>
          <p:cNvSpPr>
            <a:spLocks noGrp="1"/>
          </p:cNvSpPr>
          <p:nvPr>
            <p:ph type="title"/>
          </p:nvPr>
        </p:nvSpPr>
        <p:spPr>
          <a:xfrm>
            <a:off x="128383" y="1560414"/>
            <a:ext cx="8229600" cy="458598"/>
          </a:xfrm>
          <a:prstGeom prst="rect">
            <a:avLst/>
          </a:prstGeom>
        </p:spPr>
        <p:txBody>
          <a:bodyPr>
            <a:normAutofit/>
          </a:bodyPr>
          <a:lstStyle>
            <a:lvl1pPr algn="l">
              <a:defRPr sz="2000">
                <a:solidFill>
                  <a:srgbClr val="394449"/>
                </a:solidFill>
                <a:latin typeface="Arial"/>
                <a:cs typeface="Aria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128384" y="755552"/>
            <a:ext cx="5486400" cy="804862"/>
          </a:xfrm>
        </p:spPr>
        <p:txBody>
          <a:bodyPr>
            <a:normAutofit/>
          </a:bodyPr>
          <a:lstStyle>
            <a:lvl1pPr marL="0" indent="0">
              <a:buNone/>
              <a:defRPr sz="2500" b="1" i="0">
                <a:solidFill>
                  <a:srgbClr val="00A9E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1"/>
          <p:cNvGrpSpPr/>
          <p:nvPr userDrawn="1"/>
        </p:nvGrpSpPr>
        <p:grpSpPr>
          <a:xfrm>
            <a:off x="128384" y="149915"/>
            <a:ext cx="8887231" cy="384016"/>
            <a:chOff x="128384" y="149915"/>
            <a:chExt cx="8887231" cy="384016"/>
          </a:xfrm>
        </p:grpSpPr>
        <p:pic>
          <p:nvPicPr>
            <p:cNvPr id="14" name="Picture 13"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128384" y="1558826"/>
            <a:ext cx="8229599"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pic>
        <p:nvPicPr>
          <p:cNvPr id="12"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PPT_Image.jpg"/>
          <p:cNvPicPr>
            <a:picLocks noChangeAspect="1"/>
          </p:cNvPicPr>
          <p:nvPr userDrawn="1"/>
        </p:nvPicPr>
        <p:blipFill>
          <a:blip r:embed="rId2"/>
          <a:stretch>
            <a:fillRect/>
          </a:stretch>
        </p:blipFill>
        <p:spPr>
          <a:xfrm>
            <a:off x="7607" y="0"/>
            <a:ext cx="9128785" cy="6858000"/>
          </a:xfrm>
          <a:prstGeom prst="rect">
            <a:avLst/>
          </a:prstGeom>
        </p:spPr>
      </p:pic>
      <p:sp>
        <p:nvSpPr>
          <p:cNvPr id="2" name="Title 1"/>
          <p:cNvSpPr>
            <a:spLocks noGrp="1"/>
          </p:cNvSpPr>
          <p:nvPr>
            <p:ph type="ctrTitle"/>
          </p:nvPr>
        </p:nvSpPr>
        <p:spPr>
          <a:xfrm>
            <a:off x="222295" y="1895317"/>
            <a:ext cx="5803809" cy="470215"/>
          </a:xfrm>
          <a:prstGeom prst="rect">
            <a:avLst/>
          </a:prstGeom>
        </p:spPr>
        <p:txBody>
          <a:bodyPr>
            <a:no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17616" y="2460572"/>
            <a:ext cx="5802184" cy="511588"/>
          </a:xfrm>
          <a:prstGeom prst="rect">
            <a:avLst/>
          </a:prstGeom>
        </p:spPr>
        <p:txBody>
          <a:bodyPr>
            <a:normAutofit/>
          </a:bodyPr>
          <a:lstStyle>
            <a:lvl1pPr marL="0" indent="0" algn="l">
              <a:buNone/>
              <a:defRPr sz="2500">
                <a:solidFill>
                  <a:srgbClr val="3944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22295" y="3063875"/>
            <a:ext cx="2133600" cy="365125"/>
          </a:xfrm>
          <a:prstGeom prst="rect">
            <a:avLst/>
          </a:prstGeom>
        </p:spPr>
        <p:txBody>
          <a:bodyPr/>
          <a:lstStyle>
            <a:lvl1pPr>
              <a:defRPr>
                <a:solidFill>
                  <a:srgbClr val="394449"/>
                </a:solidFill>
                <a:latin typeface="Arial"/>
                <a:cs typeface="Arial"/>
              </a:defRPr>
            </a:lvl1pPr>
          </a:lstStyle>
          <a:p>
            <a:fld id="{BF26B186-D486-4C6E-BF59-3393A3900384}" type="datetime1">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0">
                <a:solidFill>
                  <a:schemeClr val="tx1"/>
                </a:solidFill>
              </a:defRPr>
            </a:lvl1pPr>
          </a:lstStyle>
          <a:p>
            <a:fld id="{33541650-E3F6-3B4A-BA01-174404A697F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7801215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Rectangle 6"/>
          <p:cNvSpPr/>
          <p:nvPr userDrawn="1"/>
        </p:nvSpPr>
        <p:spPr>
          <a:xfrm>
            <a:off x="0" y="-136525"/>
            <a:ext cx="9144000" cy="6858000"/>
          </a:xfrm>
          <a:prstGeom prst="rect">
            <a:avLst/>
          </a:prstGeom>
          <a:solidFill>
            <a:srgbClr val="00A9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199" y="1627939"/>
            <a:ext cx="8229600" cy="3077133"/>
          </a:xfrm>
          <a:prstGeom prst="rect">
            <a:avLst/>
          </a:prstGeom>
        </p:spPr>
        <p:txBody>
          <a:bodyPr>
            <a:normAutofit/>
          </a:bodyPr>
          <a:lstStyle>
            <a:lvl1pPr algn="ctr">
              <a:defRPr sz="2800">
                <a:solidFill>
                  <a:schemeClr val="bg1"/>
                </a:solidFill>
                <a:latin typeface="Arial Rounded MT Bold" panose="020F0704030504030204" pitchFamily="34" charset="0"/>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57F071-7DF6-4E65-941B-93E25252B192}"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solidFill>
                  <a:prstClr val="white"/>
                </a:solidFill>
              </a:rPr>
              <a:pPr/>
              <a:t>‹#›</a:t>
            </a:fld>
            <a:endParaRPr lang="en-US">
              <a:solidFill>
                <a:prstClr val="white"/>
              </a:solidFill>
            </a:endParaRPr>
          </a:p>
        </p:txBody>
      </p:sp>
      <p:pic>
        <p:nvPicPr>
          <p:cNvPr id="8" name="Picture 7" descr="PowerPoint_header-07.png"/>
          <p:cNvPicPr>
            <a:picLocks noChangeAspect="1"/>
          </p:cNvPicPr>
          <p:nvPr userDrawn="1"/>
        </p:nvPicPr>
        <p:blipFill>
          <a:blip r:embed="rId2"/>
          <a:stretch>
            <a:fillRect/>
          </a:stretch>
        </p:blipFill>
        <p:spPr>
          <a:xfrm>
            <a:off x="128383" y="99910"/>
            <a:ext cx="8887233" cy="384016"/>
          </a:xfrm>
          <a:prstGeom prst="rect">
            <a:avLst/>
          </a:prstGeom>
        </p:spPr>
      </p:pic>
    </p:spTree>
    <p:extLst>
      <p:ext uri="{BB962C8B-B14F-4D97-AF65-F5344CB8AC3E}">
        <p14:creationId xmlns:p14="http://schemas.microsoft.com/office/powerpoint/2010/main" xmlns="" val="23893067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285749" y="1746268"/>
            <a:ext cx="8305801" cy="4190803"/>
          </a:xfrm>
          <a:prstGeom prst="rect">
            <a:avLst/>
          </a:prstGeom>
        </p:spPr>
        <p:txBody>
          <a:bodyPr>
            <a:normAutofit/>
          </a:bodyPr>
          <a:lstStyle>
            <a:lvl1pPr>
              <a:buClr>
                <a:schemeClr val="accent5"/>
              </a:buClr>
              <a:buFont typeface="Wingdings" pitchFamily="2" charset="2"/>
              <a:buChar char="£"/>
              <a:defRPr sz="1600" baseline="0">
                <a:solidFill>
                  <a:srgbClr val="394449"/>
                </a:solidFill>
                <a:latin typeface="Arial"/>
                <a:cs typeface="Arial"/>
              </a:defRPr>
            </a:lvl1pPr>
            <a:lvl2pPr>
              <a:buClr>
                <a:schemeClr val="accent5"/>
              </a:buClr>
              <a:buFont typeface="Courier New" pitchFamily="49" charset="0"/>
              <a:buChar char="o"/>
              <a:defRPr sz="1400">
                <a:latin typeface="Arial"/>
                <a:cs typeface="Arial"/>
              </a:defRPr>
            </a:lvl2pPr>
            <a:lvl3pPr>
              <a:buClr>
                <a:schemeClr val="accent5"/>
              </a:buClr>
              <a:defRPr sz="1200">
                <a:latin typeface="Arial"/>
                <a:cs typeface="Arial"/>
              </a:defRPr>
            </a:lvl3pPr>
            <a:lvl4pPr>
              <a:buClr>
                <a:schemeClr val="accent5"/>
              </a:buClr>
              <a:defRPr sz="1000">
                <a:latin typeface="Arial"/>
                <a:cs typeface="Arial"/>
              </a:defRPr>
            </a:lvl4pPr>
            <a:lvl5pPr>
              <a:defRPr>
                <a:latin typeface="Arial"/>
                <a:cs typeface="Arial"/>
              </a:defRPr>
            </a:lvl5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983864-5005-46AF-819C-0813EF50CFC5}"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solidFill>
                  <a:prstClr val="white"/>
                </a:solidFill>
              </a:rPr>
              <a:pPr/>
              <a:t>‹#›</a:t>
            </a:fld>
            <a:endParaRPr lang="en-US">
              <a:solidFill>
                <a:prstClr val="white"/>
              </a:solidFill>
            </a:endParaRPr>
          </a:p>
        </p:txBody>
      </p:sp>
      <p:sp>
        <p:nvSpPr>
          <p:cNvPr id="10" name="Title 1"/>
          <p:cNvSpPr>
            <a:spLocks noGrp="1"/>
          </p:cNvSpPr>
          <p:nvPr>
            <p:ph type="title"/>
          </p:nvPr>
        </p:nvSpPr>
        <p:spPr>
          <a:xfrm>
            <a:off x="285748" y="1293465"/>
            <a:ext cx="8305801" cy="458598"/>
          </a:xfrm>
          <a:prstGeom prst="rect">
            <a:avLst/>
          </a:prstGeom>
        </p:spPr>
        <p:txBody>
          <a:bodyPr>
            <a:normAutofit/>
          </a:bodyPr>
          <a:lstStyle>
            <a:lvl1pPr algn="l">
              <a:defRPr sz="2000">
                <a:solidFill>
                  <a:srgbClr val="394449"/>
                </a:solidFill>
                <a:latin typeface="Arial"/>
                <a:cs typeface="Aria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285748" y="653854"/>
            <a:ext cx="8305802" cy="445095"/>
          </a:xfrm>
        </p:spPr>
        <p:txBody>
          <a:bodyPr>
            <a:noAutofit/>
          </a:bodyPr>
          <a:lstStyle>
            <a:lvl1pPr marL="0" indent="0">
              <a:buNone/>
              <a:defRPr sz="2400" b="1" i="0">
                <a:solidFill>
                  <a:srgbClr val="00A9E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2" name="Group 1"/>
          <p:cNvGrpSpPr/>
          <p:nvPr userDrawn="1"/>
        </p:nvGrpSpPr>
        <p:grpSpPr>
          <a:xfrm>
            <a:off x="128384" y="149915"/>
            <a:ext cx="8887231" cy="384016"/>
            <a:chOff x="128384" y="149915"/>
            <a:chExt cx="8887231" cy="384016"/>
          </a:xfrm>
        </p:grpSpPr>
        <p:pic>
          <p:nvPicPr>
            <p:cNvPr id="14" name="Picture 13"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222246" y="1186981"/>
            <a:ext cx="8369304"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5821516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1DCCD-72FC-4BD8-AD84-05345C6CE79D}"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spTree>
    <p:extLst>
      <p:ext uri="{BB962C8B-B14F-4D97-AF65-F5344CB8AC3E}">
        <p14:creationId xmlns:p14="http://schemas.microsoft.com/office/powerpoint/2010/main" xmlns="" val="1509503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533931"/>
            <a:ext cx="8229600" cy="657360"/>
          </a:xfrm>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9674"/>
            <a:ext cx="8229600" cy="4766490"/>
          </a:xfrm>
        </p:spPr>
        <p:txBody>
          <a:bodyPr/>
          <a:lstStyle>
            <a:lvl1pPr marL="342900" indent="-342900">
              <a:buClr>
                <a:srgbClr val="00B0F0"/>
              </a:buClr>
              <a:buFont typeface="Arial Rounded MT Bold" panose="020F0704030504030204" pitchFamily="34" charset="0"/>
              <a:buChar char="o"/>
              <a:defRPr lang="en-US" sz="1600" kern="1200" baseline="0" dirty="0" smtClean="0">
                <a:solidFill>
                  <a:srgbClr val="394449"/>
                </a:solidFill>
                <a:latin typeface="Arial"/>
                <a:ea typeface="+mn-ea"/>
                <a:cs typeface="Arial"/>
              </a:defRPr>
            </a:lvl1pPr>
            <a:lvl2pPr marL="742950" indent="-285750">
              <a:buClr>
                <a:srgbClr val="00B0F0"/>
              </a:buClr>
              <a:buFont typeface="Wingdings" panose="05000000000000000000" pitchFamily="2" charset="2"/>
              <a:buChar char="§"/>
              <a:defRPr sz="1600"/>
            </a:lvl2pPr>
            <a:lvl3pPr marL="1143000" indent="-228600">
              <a:buClr>
                <a:srgbClr val="00B0F0"/>
              </a:buClr>
              <a:buFont typeface="Wingdings" panose="05000000000000000000" pitchFamily="2" charset="2"/>
              <a:buChar char="ü"/>
              <a:defRPr sz="1400"/>
            </a:lvl3pPr>
            <a:lvl4pPr>
              <a:buClr>
                <a:srgbClr val="00B0F0"/>
              </a:buCl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FF000F-9C3E-4A6E-8723-F3802A52AA2C}"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4B56656-6770-8940-8401-EA3EDE04B3E1}" type="slidenum">
              <a:rPr lang="en-US" smtClean="0">
                <a:solidFill>
                  <a:prstClr val="white"/>
                </a:solidFill>
              </a:rPr>
              <a:pPr/>
              <a:t>‹#›</a:t>
            </a:fld>
            <a:endParaRPr lang="en-US">
              <a:solidFill>
                <a:prstClr val="white"/>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cxnSp>
        <p:nvCxnSpPr>
          <p:cNvPr id="10" name="Straight Connector 9"/>
          <p:cNvCxnSpPr>
            <a:cxnSpLocks noChangeShapeType="1"/>
          </p:cNvCxnSpPr>
          <p:nvPr userDrawn="1"/>
        </p:nvCxnSpPr>
        <p:spPr bwMode="auto">
          <a:xfrm>
            <a:off x="457200" y="1252409"/>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24068793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FF9D6-38AC-46B1-8BA6-3858310F43FA}"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spTree>
    <p:extLst>
      <p:ext uri="{BB962C8B-B14F-4D97-AF65-F5344CB8AC3E}">
        <p14:creationId xmlns:p14="http://schemas.microsoft.com/office/powerpoint/2010/main" xmlns="" val="32891239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D3CE1-6C1B-4706-9C2F-80B4E5E44098}" type="datetime1">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457200" y="1443240"/>
            <a:ext cx="8229600"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90201532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26E5F-4DC6-4F48-BD80-FCC61CCBA85E}" type="datetime1">
              <a:rPr lang="en-US" smtClean="0">
                <a:solidFill>
                  <a:prstClr val="black">
                    <a:tint val="75000"/>
                  </a:prstClr>
                </a:solidFill>
              </a:rPr>
              <a:pPr/>
              <a:t>4/24/2018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10" name="Group 9"/>
          <p:cNvGrpSpPr/>
          <p:nvPr userDrawn="1"/>
        </p:nvGrpSpPr>
        <p:grpSpPr>
          <a:xfrm>
            <a:off x="128384" y="149915"/>
            <a:ext cx="8887231" cy="384016"/>
            <a:chOff x="128384" y="149915"/>
            <a:chExt cx="8887231" cy="384016"/>
          </a:xfrm>
        </p:grpSpPr>
        <p:pic>
          <p:nvPicPr>
            <p:cNvPr id="11" name="Picture 10"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12" name="Picture 11"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cxnSp>
        <p:nvCxnSpPr>
          <p:cNvPr id="13" name="Straight Connector 12"/>
          <p:cNvCxnSpPr>
            <a:cxnSpLocks noChangeShapeType="1"/>
          </p:cNvCxnSpPr>
          <p:nvPr userDrawn="1"/>
        </p:nvCxnSpPr>
        <p:spPr bwMode="auto">
          <a:xfrm>
            <a:off x="457200" y="1456965"/>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41046978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2E44615-8DD9-4EE5-BB3B-D3D0EA5E376A}" type="datetime1">
              <a:rPr lang="en-US" smtClean="0">
                <a:solidFill>
                  <a:prstClr val="black">
                    <a:tint val="75000"/>
                  </a:prstClr>
                </a:solidFill>
              </a:rPr>
              <a:pPr/>
              <a:t>4/24/2018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z="1400"/>
            </a:lvl1pPr>
          </a:lstStyle>
          <a:p>
            <a:fld id="{24B56656-6770-8940-8401-EA3EDE04B3E1}" type="slidenum">
              <a:rPr lang="en-US" smtClean="0">
                <a:solidFill>
                  <a:prstClr val="white"/>
                </a:solidFill>
              </a:rPr>
              <a:pPr/>
              <a:t>‹#›</a:t>
            </a:fld>
            <a:endParaRPr lang="en-US" dirty="0">
              <a:solidFill>
                <a:prstClr val="white"/>
              </a:solidFill>
            </a:endParaRPr>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cxnSp>
        <p:nvCxnSpPr>
          <p:cNvPr id="9" name="Straight Connector 8"/>
          <p:cNvCxnSpPr>
            <a:cxnSpLocks noChangeShapeType="1"/>
          </p:cNvCxnSpPr>
          <p:nvPr userDrawn="1"/>
        </p:nvCxnSpPr>
        <p:spPr bwMode="auto">
          <a:xfrm>
            <a:off x="457200" y="1443240"/>
            <a:ext cx="8306656"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1653760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8148D6B-36A5-4FC7-B11E-6219934959CB}" type="datetime1">
              <a:rPr lang="en-US" smtClean="0">
                <a:solidFill>
                  <a:prstClr val="black">
                    <a:tint val="75000"/>
                  </a:prstClr>
                </a:solidFill>
              </a:rPr>
              <a:pPr/>
              <a:t>4/24/2018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5" name="Group 4"/>
          <p:cNvGrpSpPr/>
          <p:nvPr userDrawn="1"/>
        </p:nvGrpSpPr>
        <p:grpSpPr>
          <a:xfrm>
            <a:off x="128384" y="149915"/>
            <a:ext cx="8887231" cy="384016"/>
            <a:chOff x="128384" y="149915"/>
            <a:chExt cx="8887231" cy="384016"/>
          </a:xfrm>
        </p:grpSpPr>
        <p:pic>
          <p:nvPicPr>
            <p:cNvPr id="6" name="Picture 5"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7" name="Picture 6"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spTree>
    <p:extLst>
      <p:ext uri="{BB962C8B-B14F-4D97-AF65-F5344CB8AC3E}">
        <p14:creationId xmlns:p14="http://schemas.microsoft.com/office/powerpoint/2010/main" xmlns="" val="366488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B63AE-E678-48F7-81EA-1EB2637298FF}" type="datetime1">
              <a:rPr lang="en-US" smtClean="0"/>
              <a:pPr/>
              <a:t>4/24/2018</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5B3FA-11A8-44B0-860B-565AF72D21A0}" type="datetime1">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spTree>
    <p:extLst>
      <p:ext uri="{BB962C8B-B14F-4D97-AF65-F5344CB8AC3E}">
        <p14:creationId xmlns:p14="http://schemas.microsoft.com/office/powerpoint/2010/main" xmlns="" val="28409776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F3AF0-7915-41A6-8F64-0BEABB3A2419}" type="datetime1">
              <a:rPr lang="en-US" smtClean="0">
                <a:solidFill>
                  <a:prstClr val="black">
                    <a:tint val="75000"/>
                  </a:prstClr>
                </a:solidFill>
              </a:rPr>
              <a:pPr/>
              <a:t>4/24/2018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1"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3792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864D1-E231-47F7-9AD6-24A2663E7B18}"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83886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0A4A1-A474-4E5F-BC77-D4A67B07BC15}"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666215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2C564-B467-4B3B-8A7B-6003F29274E1}" type="datetime1">
              <a:rPr lang="en-US" smtClean="0">
                <a:solidFill>
                  <a:prstClr val="black">
                    <a:tint val="75000"/>
                  </a:prstClr>
                </a:solidFill>
              </a:rPr>
              <a:pPr/>
              <a:t>4/24/2018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DRAFT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B56656-6770-8940-8401-EA3EDE04B3E1}" type="slidenum">
              <a:rPr lang="en-US" smtClean="0">
                <a:solidFill>
                  <a:prstClr val="white"/>
                </a:solidFill>
              </a:rPr>
              <a:pPr/>
              <a:t>‹#›</a:t>
            </a:fld>
            <a:endParaRPr lang="en-US">
              <a:solidFill>
                <a:prstClr val="white"/>
              </a:solidFill>
            </a:endParaRPr>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4"/>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4"/>
            <a:srcRect l="87313"/>
            <a:stretch/>
          </p:blipFill>
          <p:spPr>
            <a:xfrm>
              <a:off x="7888076" y="149915"/>
              <a:ext cx="1127539" cy="384016"/>
            </a:xfrm>
            <a:prstGeom prst="rect">
              <a:avLst/>
            </a:prstGeom>
          </p:spPr>
        </p:pic>
      </p:grpSp>
    </p:spTree>
    <p:extLst>
      <p:ext uri="{BB962C8B-B14F-4D97-AF65-F5344CB8AC3E}">
        <p14:creationId xmlns:p14="http://schemas.microsoft.com/office/powerpoint/2010/main" xmlns="" val="23364200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67638"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67639"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84880143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68662"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68663"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6205440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69686"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69687"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809702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0710"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0711"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6826111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1734"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1735"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41204414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DA70FD7-01F1-4520-8A12-8EC6394F4436}" type="datetime1">
              <a:rPr lang="en-US" smtClean="0"/>
              <a:pPr/>
              <a:t>4/24/2018</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cxnSp>
        <p:nvCxnSpPr>
          <p:cNvPr id="10" name="Straight Connector 9"/>
          <p:cNvCxnSpPr>
            <a:cxnSpLocks noChangeShapeType="1"/>
          </p:cNvCxnSpPr>
          <p:nvPr userDrawn="1"/>
        </p:nvCxnSpPr>
        <p:spPr bwMode="auto">
          <a:xfrm>
            <a:off x="457200" y="1443240"/>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pic>
        <p:nvPicPr>
          <p:cNvPr id="11"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2758"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2759"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41973074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13" name="Picture 12"/>
          <p:cNvPicPr/>
          <p:nvPr userDrawn="1"/>
        </p:nvPicPr>
        <p:blipFill>
          <a:blip r:embed="rId5" cstate="email">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graphicFrame>
        <p:nvGraphicFramePr>
          <p:cNvPr id="3" name="Object 1" hidden="1"/>
          <p:cNvGraphicFramePr>
            <a:graphicFrameLocks noChangeAspect="1"/>
          </p:cNvGraphicFramePr>
          <p:nvPr/>
        </p:nvGraphicFramePr>
        <p:xfrm>
          <a:off x="1" y="1"/>
          <a:ext cx="158751" cy="158750"/>
        </p:xfrm>
        <a:graphic>
          <a:graphicData uri="http://schemas.openxmlformats.org/presentationml/2006/ole">
            <p:oleObj spid="_x0000_s73782" name="think-cell Slide" r:id="rId6" imgW="360" imgH="360" progId="">
              <p:embed/>
            </p:oleObj>
          </a:graphicData>
        </a:graphic>
      </p:graphicFrame>
      <p:graphicFrame>
        <p:nvGraphicFramePr>
          <p:cNvPr id="4" name="Object 5" hidden="1"/>
          <p:cNvGraphicFramePr>
            <a:graphicFrameLocks noChangeAspect="1"/>
          </p:cNvGraphicFramePr>
          <p:nvPr/>
        </p:nvGraphicFramePr>
        <p:xfrm>
          <a:off x="1" y="1"/>
          <a:ext cx="158751" cy="158750"/>
        </p:xfrm>
        <a:graphic>
          <a:graphicData uri="http://schemas.openxmlformats.org/presentationml/2006/ole">
            <p:oleObj spid="_x0000_s73783" name="think-cell Slide" r:id="rId7" imgW="360" imgH="360" progId="">
              <p:embed/>
            </p:oleObj>
          </a:graphicData>
        </a:graphic>
      </p:graphicFrame>
      <p:cxnSp>
        <p:nvCxnSpPr>
          <p:cNvPr id="6" name="Straight Connector 5"/>
          <p:cNvCxnSpPr>
            <a:cxnSpLocks noChangeShapeType="1"/>
          </p:cNvCxnSpPr>
          <p:nvPr userDrawn="1">
            <p:custDataLst>
              <p:tags r:id="rId2"/>
            </p:custDataLst>
          </p:nvPr>
        </p:nvCxnSpPr>
        <p:spPr bwMode="auto">
          <a:xfrm>
            <a:off x="65640" y="652504"/>
            <a:ext cx="8970856"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xfrm>
            <a:off x="80388" y="64547"/>
            <a:ext cx="7626699" cy="490537"/>
          </a:xfrm>
          <a:prstGeom prst="rect">
            <a:avLst/>
          </a:prstGeom>
          <a:noFill/>
          <a:ln>
            <a:noFill/>
          </a:ln>
          <a:extLst/>
        </p:spPr>
        <p:txBody>
          <a:bodyPr lIns="0" anchor="ctr" anchorCtr="0"/>
          <a:lstStyle>
            <a:lvl1pPr algn="l">
              <a:defRPr lang="en-ZA"/>
            </a:lvl1pPr>
          </a:lstStyle>
          <a:p>
            <a:pPr lvl="0"/>
            <a:r>
              <a:rPr lang="en-US" smtClean="0"/>
              <a:t>Click to edit Master title style</a:t>
            </a:r>
            <a:endParaRPr lang="en-ZA"/>
          </a:p>
        </p:txBody>
      </p:sp>
      <p:pic>
        <p:nvPicPr>
          <p:cNvPr id="8" name="Picture 7"/>
          <p:cNvPicPr>
            <a:picLocks noChangeAspect="1"/>
          </p:cNvPicPr>
          <p:nvPr userDrawn="1"/>
        </p:nvPicPr>
        <p:blipFill rotWithShape="1">
          <a:blip r:embed="rId8" cstate="email">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4" name="Slide Number Placeholder 3"/>
          <p:cNvSpPr>
            <a:spLocks noGrp="1"/>
          </p:cNvSpPr>
          <p:nvPr>
            <p:ph type="sldNum" sz="quarter" idx="4"/>
            <p:custDataLst>
              <p:tags r:id="rId3"/>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8689641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4806"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4807"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a:buFont typeface="Wingdings" pitchFamily="2" charset="2"/>
              <a:buChar char="q"/>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819150" lvl="1" indent="-361950">
              <a:buFont typeface="Wingdings" pitchFamily="2" charset="2"/>
              <a:buChar char="Ø"/>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marL="1276350" lvl="2" indent="-361950">
              <a:buFont typeface="Wingdings" pitchFamily="2" charset="2"/>
              <a:buChar char="§"/>
              <a:defRPr/>
            </a:pPr>
            <a:endParaRPr lang="en-ZA" dirty="0">
              <a:solidFill>
                <a:prstClr val="black"/>
              </a:solidFill>
            </a:endParaRPr>
          </a:p>
          <a:p>
            <a:pPr lvl="2">
              <a:buFont typeface="Wingdings" pitchFamily="2" charset="2"/>
              <a:buNone/>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819150" lvl="1" indent="-361950">
              <a:buFont typeface="Wingdings" pitchFamily="2" charset="2"/>
              <a:buChar char="§"/>
              <a:defRPr/>
            </a:pPr>
            <a:endParaRPr lang="en-ZA" dirty="0">
              <a:solidFill>
                <a:prstClr val="black"/>
              </a:solidFill>
            </a:endParaRPr>
          </a:p>
          <a:p>
            <a:pPr marL="742950" lvl="1" indent="-285750">
              <a:buFont typeface="Wingdings" pitchFamily="2" charset="2"/>
              <a:buChar char="§"/>
              <a:defRPr/>
            </a:pPr>
            <a:endParaRPr lang="en-ZA" dirty="0">
              <a:solidFill>
                <a:prstClr val="black"/>
              </a:solidFill>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08612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extBox 6"/>
          <p:cNvSpPr txBox="1"/>
          <p:nvPr/>
        </p:nvSpPr>
        <p:spPr>
          <a:xfrm>
            <a:off x="6532563" y="6248400"/>
            <a:ext cx="1960562" cy="182563"/>
          </a:xfrm>
          <a:prstGeom prst="rect">
            <a:avLst/>
          </a:prstGeom>
          <a:noFill/>
        </p:spPr>
        <p:txBody>
          <a:bodyPr lIns="0" tIns="0" rIns="0" bIns="0">
            <a:spAutoFit/>
          </a:bodyPr>
          <a:lstStyle/>
          <a:p>
            <a:pPr algn="r">
              <a:defRPr/>
            </a:pPr>
            <a:fld id="{13DBD3F1-1AAB-480F-86CC-6C8F255F8DE0}" type="slidenum">
              <a:rPr lang="en-US" sz="1200">
                <a:solidFill>
                  <a:prstClr val="black"/>
                </a:solidFill>
                <a:latin typeface="Arial" pitchFamily="34" charset="0"/>
                <a:cs typeface="Arial" pitchFamily="34" charset="0"/>
              </a:rPr>
              <a:pPr algn="r">
                <a:defRPr/>
              </a:pPr>
              <a:t>‹#›</a:t>
            </a:fld>
            <a:endParaRPr lang="en-US" sz="1200"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670560" y="1076960"/>
            <a:ext cx="7823200" cy="640080"/>
          </a:xfrm>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670560" y="1868805"/>
            <a:ext cx="7833360" cy="457835"/>
          </a:xfrm>
        </p:spPr>
        <p:txBody>
          <a:bodyPr>
            <a:normAutofit/>
          </a:bodyPr>
          <a:lstStyle>
            <a:lvl1pPr marL="0" indent="0">
              <a:buNone/>
              <a:defRPr sz="2000" b="1"/>
            </a:lvl1pPr>
          </a:lstStyle>
          <a:p>
            <a:pPr lvl="0"/>
            <a:r>
              <a:rPr lang="en-US" dirty="0" smtClean="0"/>
              <a:t>Click to edit Master text styles</a:t>
            </a:r>
            <a:endParaRPr lang="en-US" dirty="0"/>
          </a:p>
        </p:txBody>
      </p:sp>
      <p:sp>
        <p:nvSpPr>
          <p:cNvPr id="8" name="Text Placeholder 7"/>
          <p:cNvSpPr>
            <a:spLocks noGrp="1"/>
          </p:cNvSpPr>
          <p:nvPr>
            <p:ph type="body" sz="quarter" idx="13"/>
          </p:nvPr>
        </p:nvSpPr>
        <p:spPr>
          <a:xfrm>
            <a:off x="670560" y="2489200"/>
            <a:ext cx="7823200" cy="3556000"/>
          </a:xfrm>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1" name="Text Placeholder 10"/>
          <p:cNvSpPr>
            <a:spLocks noGrp="1"/>
          </p:cNvSpPr>
          <p:nvPr>
            <p:ph type="body" sz="quarter" idx="14"/>
          </p:nvPr>
        </p:nvSpPr>
        <p:spPr>
          <a:xfrm>
            <a:off x="670561" y="6248400"/>
            <a:ext cx="4551680" cy="153888"/>
          </a:xfrm>
        </p:spPr>
        <p:txBody>
          <a:bodyPr>
            <a:spAutoFit/>
          </a:bodyPr>
          <a:lstStyle>
            <a:lvl1pPr marL="0" indent="0">
              <a:buNone/>
              <a:defRPr sz="1000" b="0" baseline="0"/>
            </a:lvl1pPr>
          </a:lstStyle>
          <a:p>
            <a:pPr lvl="0"/>
            <a:r>
              <a:rPr lang="en-US" smtClean="0"/>
              <a:t>Click to edit Master text styles</a:t>
            </a:r>
          </a:p>
        </p:txBody>
      </p:sp>
    </p:spTree>
    <p:extLst>
      <p:ext uri="{BB962C8B-B14F-4D97-AF65-F5344CB8AC3E}">
        <p14:creationId xmlns:p14="http://schemas.microsoft.com/office/powerpoint/2010/main" xmlns="" val="729474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extBox 6"/>
          <p:cNvSpPr txBox="1"/>
          <p:nvPr/>
        </p:nvSpPr>
        <p:spPr>
          <a:xfrm>
            <a:off x="6532563" y="6248400"/>
            <a:ext cx="1960562" cy="182563"/>
          </a:xfrm>
          <a:prstGeom prst="rect">
            <a:avLst/>
          </a:prstGeom>
          <a:noFill/>
        </p:spPr>
        <p:txBody>
          <a:bodyPr lIns="0" tIns="0" rIns="0" bIns="0">
            <a:spAutoFit/>
          </a:bodyPr>
          <a:lstStyle/>
          <a:p>
            <a:pPr algn="r">
              <a:defRPr/>
            </a:pPr>
            <a:fld id="{13DBD3F1-1AAB-480F-86CC-6C8F255F8DE0}" type="slidenum">
              <a:rPr lang="en-US" sz="1200">
                <a:solidFill>
                  <a:prstClr val="black"/>
                </a:solidFill>
                <a:latin typeface="Arial" pitchFamily="34" charset="0"/>
                <a:cs typeface="Arial" pitchFamily="34" charset="0"/>
              </a:rPr>
              <a:pPr algn="r">
                <a:defRPr/>
              </a:pPr>
              <a:t>‹#›</a:t>
            </a:fld>
            <a:endParaRPr lang="en-US" sz="1200"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670560" y="1076960"/>
            <a:ext cx="7823200" cy="640080"/>
          </a:xfrm>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670560" y="1868805"/>
            <a:ext cx="7833360" cy="457835"/>
          </a:xfrm>
        </p:spPr>
        <p:txBody>
          <a:bodyPr>
            <a:normAutofit/>
          </a:bodyPr>
          <a:lstStyle>
            <a:lvl1pPr marL="0" indent="0">
              <a:buNone/>
              <a:defRPr sz="2000" b="1"/>
            </a:lvl1pPr>
          </a:lstStyle>
          <a:p>
            <a:pPr lvl="0"/>
            <a:r>
              <a:rPr lang="en-US" dirty="0" smtClean="0"/>
              <a:t>Click to edit Master text styles</a:t>
            </a:r>
            <a:endParaRPr lang="en-US" dirty="0"/>
          </a:p>
        </p:txBody>
      </p:sp>
      <p:sp>
        <p:nvSpPr>
          <p:cNvPr id="8" name="Text Placeholder 7"/>
          <p:cNvSpPr>
            <a:spLocks noGrp="1"/>
          </p:cNvSpPr>
          <p:nvPr>
            <p:ph type="body" sz="quarter" idx="13"/>
          </p:nvPr>
        </p:nvSpPr>
        <p:spPr>
          <a:xfrm>
            <a:off x="670560" y="2489200"/>
            <a:ext cx="7823200" cy="3556000"/>
          </a:xfrm>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1" name="Text Placeholder 10"/>
          <p:cNvSpPr>
            <a:spLocks noGrp="1"/>
          </p:cNvSpPr>
          <p:nvPr>
            <p:ph type="body" sz="quarter" idx="14"/>
          </p:nvPr>
        </p:nvSpPr>
        <p:spPr>
          <a:xfrm>
            <a:off x="670561" y="6248400"/>
            <a:ext cx="4551680" cy="153888"/>
          </a:xfrm>
        </p:spPr>
        <p:txBody>
          <a:bodyPr>
            <a:spAutoFit/>
          </a:bodyPr>
          <a:lstStyle>
            <a:lvl1pPr marL="0" indent="0">
              <a:buNone/>
              <a:defRPr sz="1000" b="0" baseline="0"/>
            </a:lvl1pPr>
          </a:lstStyle>
          <a:p>
            <a:pPr lvl="0"/>
            <a:r>
              <a:rPr lang="en-US" smtClean="0"/>
              <a:t>Click to edit Master text styles</a:t>
            </a:r>
          </a:p>
        </p:txBody>
      </p:sp>
    </p:spTree>
    <p:extLst>
      <p:ext uri="{BB962C8B-B14F-4D97-AF65-F5344CB8AC3E}">
        <p14:creationId xmlns:p14="http://schemas.microsoft.com/office/powerpoint/2010/main" xmlns="" val="1011158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TextBox 6"/>
          <p:cNvSpPr txBox="1"/>
          <p:nvPr/>
        </p:nvSpPr>
        <p:spPr>
          <a:xfrm>
            <a:off x="6532563" y="6248400"/>
            <a:ext cx="1960562" cy="182563"/>
          </a:xfrm>
          <a:prstGeom prst="rect">
            <a:avLst/>
          </a:prstGeom>
          <a:noFill/>
        </p:spPr>
        <p:txBody>
          <a:bodyPr lIns="0" tIns="0" rIns="0" bIns="0">
            <a:spAutoFit/>
          </a:bodyPr>
          <a:lstStyle/>
          <a:p>
            <a:pPr algn="r">
              <a:defRPr/>
            </a:pPr>
            <a:fld id="{13DBD3F1-1AAB-480F-86CC-6C8F255F8DE0}" type="slidenum">
              <a:rPr lang="en-US" sz="1200">
                <a:solidFill>
                  <a:prstClr val="black"/>
                </a:solidFill>
                <a:latin typeface="Arial" pitchFamily="34" charset="0"/>
                <a:cs typeface="Arial" pitchFamily="34" charset="0"/>
              </a:rPr>
              <a:pPr algn="r">
                <a:defRPr/>
              </a:pPr>
              <a:t>‹#›</a:t>
            </a:fld>
            <a:endParaRPr lang="en-US" sz="1200"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670560" y="1076960"/>
            <a:ext cx="7823200" cy="640080"/>
          </a:xfrm>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670560" y="1868805"/>
            <a:ext cx="7833360" cy="457835"/>
          </a:xfrm>
        </p:spPr>
        <p:txBody>
          <a:bodyPr>
            <a:normAutofit/>
          </a:bodyPr>
          <a:lstStyle>
            <a:lvl1pPr marL="0" indent="0">
              <a:buNone/>
              <a:defRPr sz="2000" b="1"/>
            </a:lvl1pPr>
          </a:lstStyle>
          <a:p>
            <a:pPr lvl="0"/>
            <a:r>
              <a:rPr lang="en-US" dirty="0" smtClean="0"/>
              <a:t>Click to edit Master text styles</a:t>
            </a:r>
            <a:endParaRPr lang="en-US" dirty="0"/>
          </a:p>
        </p:txBody>
      </p:sp>
      <p:sp>
        <p:nvSpPr>
          <p:cNvPr id="8" name="Text Placeholder 7"/>
          <p:cNvSpPr>
            <a:spLocks noGrp="1"/>
          </p:cNvSpPr>
          <p:nvPr>
            <p:ph type="body" sz="quarter" idx="13"/>
          </p:nvPr>
        </p:nvSpPr>
        <p:spPr>
          <a:xfrm>
            <a:off x="670560" y="2489200"/>
            <a:ext cx="7823200" cy="3556000"/>
          </a:xfrm>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1" name="Text Placeholder 10"/>
          <p:cNvSpPr>
            <a:spLocks noGrp="1"/>
          </p:cNvSpPr>
          <p:nvPr>
            <p:ph type="body" sz="quarter" idx="14"/>
          </p:nvPr>
        </p:nvSpPr>
        <p:spPr>
          <a:xfrm>
            <a:off x="670561" y="6248400"/>
            <a:ext cx="4551680" cy="153888"/>
          </a:xfrm>
        </p:spPr>
        <p:txBody>
          <a:bodyPr>
            <a:spAutoFit/>
          </a:bodyPr>
          <a:lstStyle>
            <a:lvl1pPr marL="0" indent="0">
              <a:buNone/>
              <a:defRPr sz="1000" b="0" baseline="0"/>
            </a:lvl1pPr>
          </a:lstStyle>
          <a:p>
            <a:pPr lvl="0"/>
            <a:r>
              <a:rPr lang="en-US" smtClean="0"/>
              <a:t>Click to edit Master text styles</a:t>
            </a:r>
          </a:p>
        </p:txBody>
      </p:sp>
    </p:spTree>
    <p:extLst>
      <p:ext uri="{BB962C8B-B14F-4D97-AF65-F5344CB8AC3E}">
        <p14:creationId xmlns:p14="http://schemas.microsoft.com/office/powerpoint/2010/main" xmlns="" val="114969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pic>
        <p:nvPicPr>
          <p:cNvPr id="13" name="Picture 12"/>
          <p:cNvPicPr/>
          <p:nvPr userDrawn="1"/>
        </p:nvPicPr>
        <p:blipFill>
          <a:blip r:embed="rId5" cstate="email">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graphicFrame>
        <p:nvGraphicFramePr>
          <p:cNvPr id="3" name="Object 1" hidden="1"/>
          <p:cNvGraphicFramePr>
            <a:graphicFrameLocks noChangeAspect="1"/>
          </p:cNvGraphicFramePr>
          <p:nvPr/>
        </p:nvGraphicFramePr>
        <p:xfrm>
          <a:off x="1" y="1"/>
          <a:ext cx="158751" cy="158750"/>
        </p:xfrm>
        <a:graphic>
          <a:graphicData uri="http://schemas.openxmlformats.org/presentationml/2006/ole">
            <p:oleObj spid="_x0000_s75830" name="think-cell Slide" r:id="rId6" imgW="360" imgH="360" progId="">
              <p:embed/>
            </p:oleObj>
          </a:graphicData>
        </a:graphic>
      </p:graphicFrame>
      <p:graphicFrame>
        <p:nvGraphicFramePr>
          <p:cNvPr id="4" name="Object 5" hidden="1"/>
          <p:cNvGraphicFramePr>
            <a:graphicFrameLocks noChangeAspect="1"/>
          </p:cNvGraphicFramePr>
          <p:nvPr/>
        </p:nvGraphicFramePr>
        <p:xfrm>
          <a:off x="1" y="1"/>
          <a:ext cx="158751" cy="158750"/>
        </p:xfrm>
        <a:graphic>
          <a:graphicData uri="http://schemas.openxmlformats.org/presentationml/2006/ole">
            <p:oleObj spid="_x0000_s75831" name="think-cell Slide" r:id="rId7" imgW="360" imgH="360" progId="">
              <p:embed/>
            </p:oleObj>
          </a:graphicData>
        </a:graphic>
      </p:graphicFrame>
      <p:cxnSp>
        <p:nvCxnSpPr>
          <p:cNvPr id="6" name="Straight Connector 5"/>
          <p:cNvCxnSpPr>
            <a:cxnSpLocks noChangeShapeType="1"/>
          </p:cNvCxnSpPr>
          <p:nvPr userDrawn="1">
            <p:custDataLst>
              <p:tags r:id="rId2"/>
            </p:custDataLst>
          </p:nvPr>
        </p:nvCxnSpPr>
        <p:spPr bwMode="auto">
          <a:xfrm>
            <a:off x="65640" y="652504"/>
            <a:ext cx="8970856"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xfrm>
            <a:off x="80388" y="64547"/>
            <a:ext cx="7626699" cy="490537"/>
          </a:xfrm>
          <a:prstGeom prst="rect">
            <a:avLst/>
          </a:prstGeom>
          <a:noFill/>
          <a:ln>
            <a:noFill/>
          </a:ln>
          <a:extLst/>
        </p:spPr>
        <p:txBody>
          <a:bodyPr lIns="0" anchor="ctr" anchorCtr="0"/>
          <a:lstStyle>
            <a:lvl1pPr algn="l">
              <a:defRPr lang="en-ZA"/>
            </a:lvl1pPr>
          </a:lstStyle>
          <a:p>
            <a:pPr lvl="0"/>
            <a:r>
              <a:rPr lang="en-US" smtClean="0"/>
              <a:t>Click to edit Master title style</a:t>
            </a:r>
            <a:endParaRPr lang="en-ZA"/>
          </a:p>
        </p:txBody>
      </p:sp>
      <p:pic>
        <p:nvPicPr>
          <p:cNvPr id="8" name="Picture 7"/>
          <p:cNvPicPr>
            <a:picLocks noChangeAspect="1"/>
          </p:cNvPicPr>
          <p:nvPr userDrawn="1"/>
        </p:nvPicPr>
        <p:blipFill rotWithShape="1">
          <a:blip r:embed="rId8" cstate="email">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4" name="Slide Number Placeholder 3"/>
          <p:cNvSpPr>
            <a:spLocks noGrp="1"/>
          </p:cNvSpPr>
          <p:nvPr>
            <p:ph type="sldNum" sz="quarter" idx="4"/>
            <p:custDataLst>
              <p:tags r:id="rId3"/>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10683769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pic>
        <p:nvPicPr>
          <p:cNvPr id="13" name="Picture 12"/>
          <p:cNvPicPr/>
          <p:nvPr userDrawn="1"/>
        </p:nvPicPr>
        <p:blipFill>
          <a:blip r:embed="rId5" cstate="email">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graphicFrame>
        <p:nvGraphicFramePr>
          <p:cNvPr id="3" name="Object 1" hidden="1"/>
          <p:cNvGraphicFramePr>
            <a:graphicFrameLocks noChangeAspect="1"/>
          </p:cNvGraphicFramePr>
          <p:nvPr/>
        </p:nvGraphicFramePr>
        <p:xfrm>
          <a:off x="1" y="1"/>
          <a:ext cx="158751" cy="158750"/>
        </p:xfrm>
        <a:graphic>
          <a:graphicData uri="http://schemas.openxmlformats.org/presentationml/2006/ole">
            <p:oleObj spid="_x0000_s76854" name="think-cell Slide" r:id="rId6" imgW="360" imgH="360" progId="">
              <p:embed/>
            </p:oleObj>
          </a:graphicData>
        </a:graphic>
      </p:graphicFrame>
      <p:graphicFrame>
        <p:nvGraphicFramePr>
          <p:cNvPr id="4" name="Object 5" hidden="1"/>
          <p:cNvGraphicFramePr>
            <a:graphicFrameLocks noChangeAspect="1"/>
          </p:cNvGraphicFramePr>
          <p:nvPr/>
        </p:nvGraphicFramePr>
        <p:xfrm>
          <a:off x="1" y="1"/>
          <a:ext cx="158751" cy="158750"/>
        </p:xfrm>
        <a:graphic>
          <a:graphicData uri="http://schemas.openxmlformats.org/presentationml/2006/ole">
            <p:oleObj spid="_x0000_s76855" name="think-cell Slide" r:id="rId7" imgW="360" imgH="360" progId="">
              <p:embed/>
            </p:oleObj>
          </a:graphicData>
        </a:graphic>
      </p:graphicFrame>
      <p:cxnSp>
        <p:nvCxnSpPr>
          <p:cNvPr id="6" name="Straight Connector 5"/>
          <p:cNvCxnSpPr>
            <a:cxnSpLocks noChangeShapeType="1"/>
          </p:cNvCxnSpPr>
          <p:nvPr userDrawn="1">
            <p:custDataLst>
              <p:tags r:id="rId2"/>
            </p:custDataLst>
          </p:nvPr>
        </p:nvCxnSpPr>
        <p:spPr bwMode="auto">
          <a:xfrm>
            <a:off x="65640" y="652504"/>
            <a:ext cx="8970856"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xfrm>
            <a:off x="80388" y="64547"/>
            <a:ext cx="7626699" cy="490537"/>
          </a:xfrm>
          <a:prstGeom prst="rect">
            <a:avLst/>
          </a:prstGeom>
          <a:noFill/>
          <a:ln>
            <a:noFill/>
          </a:ln>
          <a:extLst/>
        </p:spPr>
        <p:txBody>
          <a:bodyPr lIns="0" anchor="ctr" anchorCtr="0"/>
          <a:lstStyle>
            <a:lvl1pPr algn="l">
              <a:defRPr lang="en-ZA"/>
            </a:lvl1pPr>
          </a:lstStyle>
          <a:p>
            <a:pPr lvl="0"/>
            <a:r>
              <a:rPr lang="en-US" smtClean="0"/>
              <a:t>Click to edit Master title style</a:t>
            </a:r>
            <a:endParaRPr lang="en-ZA"/>
          </a:p>
        </p:txBody>
      </p:sp>
      <p:pic>
        <p:nvPicPr>
          <p:cNvPr id="8" name="Picture 7"/>
          <p:cNvPicPr>
            <a:picLocks noChangeAspect="1"/>
          </p:cNvPicPr>
          <p:nvPr userDrawn="1"/>
        </p:nvPicPr>
        <p:blipFill rotWithShape="1">
          <a:blip r:embed="rId8" cstate="email">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4" name="Slide Number Placeholder 3"/>
          <p:cNvSpPr>
            <a:spLocks noGrp="1"/>
          </p:cNvSpPr>
          <p:nvPr>
            <p:ph type="sldNum" sz="quarter" idx="4"/>
            <p:custDataLst>
              <p:tags r:id="rId3"/>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1315556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152BE-A1DA-4695-91FC-280FD5F6056C}" type="datetime1">
              <a:rPr lang="en-US" smtClean="0"/>
              <a:pPr/>
              <a:t>4/24/2018</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A3FB97C-D7A6-4259-8597-7E1F17ECF8E0}" type="datetime1">
              <a:rPr lang="en-US" smtClean="0"/>
              <a:pPr/>
              <a:t>4/24/2018</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457200" y="1443240"/>
            <a:ext cx="8229600"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pic>
        <p:nvPicPr>
          <p:cNvPr id="12"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Rounded MT Bold" panose="020F07040305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437F2A6-DD1A-46C0-AE2D-40285996D9C5}" type="datetime1">
              <a:rPr lang="en-US" smtClean="0"/>
              <a:pPr/>
              <a:t>4/24/2018</a:t>
            </a:fld>
            <a:endParaRPr lang="en-US"/>
          </a:p>
        </p:txBody>
      </p:sp>
      <p:sp>
        <p:nvSpPr>
          <p:cNvPr id="8" name="Footer Placeholder 7"/>
          <p:cNvSpPr>
            <a:spLocks noGrp="1"/>
          </p:cNvSpPr>
          <p:nvPr>
            <p:ph type="ftr" sz="quarter" idx="11"/>
          </p:nvPr>
        </p:nvSpPr>
        <p:spPr/>
        <p:txBody>
          <a:bodyPr/>
          <a:lstStyle/>
          <a:p>
            <a:r>
              <a:rPr lang="en-US" smtClean="0"/>
              <a:t>DRAFT</a:t>
            </a:r>
            <a:endParaRPr lang="en-US"/>
          </a:p>
        </p:txBody>
      </p:sp>
      <p:sp>
        <p:nvSpPr>
          <p:cNvPr id="9" name="Slide Number Placeholder 8"/>
          <p:cNvSpPr>
            <a:spLocks noGrp="1"/>
          </p:cNvSpPr>
          <p:nvPr>
            <p:ph type="sldNum" sz="quarter" idx="12"/>
          </p:nvPr>
        </p:nvSpPr>
        <p:spPr/>
        <p:txBody>
          <a:bodyPr/>
          <a:lstStyle/>
          <a:p>
            <a:fld id="{24B56656-6770-8940-8401-EA3EDE04B3E1}" type="slidenum">
              <a:rPr lang="en-US" smtClean="0"/>
              <a:pPr/>
              <a:t>‹#›</a:t>
            </a:fld>
            <a:endParaRPr lang="en-US"/>
          </a:p>
        </p:txBody>
      </p:sp>
      <p:grpSp>
        <p:nvGrpSpPr>
          <p:cNvPr id="10" name="Group 9"/>
          <p:cNvGrpSpPr/>
          <p:nvPr userDrawn="1"/>
        </p:nvGrpSpPr>
        <p:grpSpPr>
          <a:xfrm>
            <a:off x="128384" y="149915"/>
            <a:ext cx="8887231" cy="384016"/>
            <a:chOff x="128384" y="149915"/>
            <a:chExt cx="8887231" cy="384016"/>
          </a:xfrm>
        </p:grpSpPr>
        <p:pic>
          <p:nvPicPr>
            <p:cNvPr id="11" name="Picture 10"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12" name="Picture 11"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cxnSp>
        <p:nvCxnSpPr>
          <p:cNvPr id="13" name="Straight Connector 12"/>
          <p:cNvCxnSpPr>
            <a:cxnSpLocks noChangeShapeType="1"/>
          </p:cNvCxnSpPr>
          <p:nvPr userDrawn="1"/>
        </p:nvCxnSpPr>
        <p:spPr bwMode="auto">
          <a:xfrm>
            <a:off x="457200" y="1456965"/>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pic>
        <p:nvPicPr>
          <p:cNvPr id="14"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Rounded MT Bold" panose="020F070403050403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04A3CC6-7F26-4ECD-8F4A-617E368612DE}" type="datetime1">
              <a:rPr lang="en-US" smtClean="0"/>
              <a:pPr/>
              <a:t>4/24/2018</a:t>
            </a:fld>
            <a:endParaRPr lang="en-US"/>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lvl1pPr>
              <a:defRPr sz="1400"/>
            </a:lvl1pPr>
          </a:lstStyle>
          <a:p>
            <a:fld id="{24B56656-6770-8940-8401-EA3EDE04B3E1}" type="slidenum">
              <a:rPr lang="en-US" smtClean="0"/>
              <a:pPr/>
              <a:t>‹#›</a:t>
            </a:fld>
            <a:endParaRPr lang="en-US" dirty="0"/>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3"/>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3"/>
            <a:srcRect l="87313"/>
            <a:stretch/>
          </p:blipFill>
          <p:spPr>
            <a:xfrm>
              <a:off x="7888076" y="149915"/>
              <a:ext cx="1127539" cy="384016"/>
            </a:xfrm>
            <a:prstGeom prst="rect">
              <a:avLst/>
            </a:prstGeom>
          </p:spPr>
        </p:pic>
      </p:grpSp>
      <p:cxnSp>
        <p:nvCxnSpPr>
          <p:cNvPr id="9" name="Straight Connector 8"/>
          <p:cNvCxnSpPr>
            <a:cxnSpLocks noChangeShapeType="1"/>
          </p:cNvCxnSpPr>
          <p:nvPr userDrawn="1"/>
        </p:nvCxnSpPr>
        <p:spPr bwMode="auto">
          <a:xfrm>
            <a:off x="457200" y="1443240"/>
            <a:ext cx="8306656"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pic>
        <p:nvPicPr>
          <p:cNvPr id="10" name="Picture 2"/>
          <p:cNvPicPr>
            <a:picLocks noChangeAspect="1" noChangeArrowheads="1"/>
          </p:cNvPicPr>
          <p:nvPr userDrawn="1">
            <p:custDataLst>
              <p:tags r:id="rId1"/>
            </p:custDataLst>
          </p:nvPr>
        </p:nvPicPr>
        <p:blipFill>
          <a:blip r:embed="rId4"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vmlDrawing" Target="../drawings/vmlDrawing4.v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17" Type="http://schemas.openxmlformats.org/officeDocument/2006/relationships/oleObject" Target="../embeddings/oleObject7.bin"/><Relationship Id="rId2" Type="http://schemas.openxmlformats.org/officeDocument/2006/relationships/slideLayout" Target="../slideLayouts/slideLayout20.xml"/><Relationship Id="rId16" Type="http://schemas.openxmlformats.org/officeDocument/2006/relationships/tags" Target="../tags/tag25.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2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4.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ags" Target="../tags/tag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5880"/>
            <a:ext cx="8229600" cy="657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07617-9DD0-474A-A313-C429EBD8294D}" type="datetime1">
              <a:rPr lang="en-US" smtClean="0"/>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schemeClr>
                </a:solidFill>
              </a:defRPr>
            </a:lvl1pPr>
          </a:lstStyle>
          <a:p>
            <a:r>
              <a:rPr lang="en-US" smtClean="0"/>
              <a:t>DRAFT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fld id="{24B56656-6770-8940-8401-EA3EDE04B3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78" r:id="rId16"/>
    <p:sldLayoutId id="2147483681" r:id="rId17"/>
    <p:sldLayoutId id="2147483682" r:id="rId18"/>
  </p:sldLayoutIdLst>
  <p:hf hdr="0" dt="0"/>
  <p:txStyles>
    <p:titleStyle>
      <a:lvl1pPr algn="l" defTabSz="457200" rtl="0" eaLnBrk="1" latinLnBrk="0" hangingPunct="1">
        <a:spcBef>
          <a:spcPct val="0"/>
        </a:spcBef>
        <a:buNone/>
        <a:defRPr sz="2500" b="1" i="0" kern="1200">
          <a:solidFill>
            <a:srgbClr val="00A9E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nvGraphicFramePr>
        <p:xfrm>
          <a:off x="0" y="0"/>
          <a:ext cx="158750" cy="158750"/>
        </p:xfrm>
        <a:graphic>
          <a:graphicData uri="http://schemas.openxmlformats.org/presentationml/2006/ole">
            <p:oleObj spid="_x0000_s1153" name="think-cell Slide" r:id="rId17" imgW="360" imgH="360" progId="">
              <p:embed/>
            </p:oleObj>
          </a:graphicData>
        </a:graphic>
      </p:graphicFrame>
      <p:sp>
        <p:nvSpPr>
          <p:cNvPr id="1027" name="Title Placeholder 1"/>
          <p:cNvSpPr>
            <a:spLocks noGrp="1"/>
          </p:cNvSpPr>
          <p:nvPr>
            <p:ph type="title"/>
            <p:custDataLst>
              <p:tags r:id="rId14"/>
            </p:custDataLst>
          </p:nvPr>
        </p:nvSpPr>
        <p:spPr bwMode="auto">
          <a:xfrm>
            <a:off x="179388" y="58738"/>
            <a:ext cx="8785225"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smtClean="0"/>
              <a:t>Click to edit Master title style</a:t>
            </a:r>
          </a:p>
        </p:txBody>
      </p:sp>
      <p:cxnSp>
        <p:nvCxnSpPr>
          <p:cNvPr id="2" name="Straight Connector 6"/>
          <p:cNvCxnSpPr>
            <a:cxnSpLocks noChangeShapeType="1"/>
          </p:cNvCxnSpPr>
          <p:nvPr>
            <p:custDataLst>
              <p:tags r:id="rId15"/>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14" name="Slide Number Placeholder 3"/>
          <p:cNvSpPr>
            <a:spLocks noGrp="1"/>
          </p:cNvSpPr>
          <p:nvPr>
            <p:ph type="sldNum" sz="quarter" idx="4"/>
            <p:custDataLst>
              <p:tags r:id="rId16"/>
            </p:custDataLst>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754BD0F-FDA7-4F65-A755-CEB080A1A49A}"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115663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rtl="0" eaLnBrk="0" fontAlgn="base" hangingPunct="0">
        <a:spcBef>
          <a:spcPct val="0"/>
        </a:spcBef>
        <a:spcAft>
          <a:spcPct val="0"/>
        </a:spcAft>
        <a:defRPr lang="en-US" sz="2000" kern="1200">
          <a:solidFill>
            <a:schemeClr val="tx1"/>
          </a:solidFill>
          <a:latin typeface="Arial Rounded MT Bold" panose="020F0704030504030204" pitchFamily="34"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custDataLst>
              <p:tags r:id="rId30"/>
            </p:custDataLst>
          </p:nvPr>
        </p:nvPicPr>
        <p:blipFill>
          <a:blip r:embed="rId31"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01541" y="523487"/>
            <a:ext cx="8229600" cy="6573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0160"/>
            <a:ext cx="8229600" cy="48460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958B8-9617-4FE4-ADCB-657C0611ADEF}" type="datetime1">
              <a:rPr lang="en-US" smtClean="0">
                <a:solidFill>
                  <a:prstClr val="black">
                    <a:tint val="75000"/>
                  </a:prstClr>
                </a:solidFill>
              </a:rPr>
              <a:pPr/>
              <a:t>4/24/2018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defRPr>
            </a:lvl1pPr>
          </a:lstStyle>
          <a:p>
            <a:fld id="{24B56656-6770-8940-8401-EA3EDE04B3E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18274044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Lst>
  <p:timing>
    <p:tnLst>
      <p:par>
        <p:cTn id="1" dur="indefinite" restart="never" nodeType="tmRoot"/>
      </p:par>
    </p:tnLst>
  </p:timing>
  <p:hf hdr="0" dt="0"/>
  <p:txStyles>
    <p:titleStyle>
      <a:lvl1pPr algn="l" defTabSz="457200" rtl="0" eaLnBrk="1" latinLnBrk="0" hangingPunct="1">
        <a:spcBef>
          <a:spcPct val="0"/>
        </a:spcBef>
        <a:buNone/>
        <a:defRPr sz="2400" b="1" i="0" kern="1200">
          <a:solidFill>
            <a:srgbClr val="00A9E2"/>
          </a:solidFill>
          <a:latin typeface="Arial"/>
          <a:ea typeface="+mj-ea"/>
          <a:cs typeface="Arial"/>
        </a:defRPr>
      </a:lvl1pPr>
    </p:titleStyle>
    <p:bodyStyle>
      <a:lvl1pPr marL="342900" indent="-342900" algn="l" defTabSz="457200" rtl="0" eaLnBrk="1" latinLnBrk="0" hangingPunct="1">
        <a:spcBef>
          <a:spcPct val="20000"/>
        </a:spcBef>
        <a:buClr>
          <a:srgbClr val="00B0F0"/>
        </a:buClr>
        <a:buFont typeface="Arial Rounded MT Bold" panose="020F0704030504030204" pitchFamily="34" charset="0"/>
        <a:buChar char="o"/>
        <a:defRPr sz="1600" kern="1200">
          <a:solidFill>
            <a:schemeClr val="tx1"/>
          </a:solidFill>
          <a:latin typeface="+mn-lt"/>
          <a:ea typeface="+mn-ea"/>
          <a:cs typeface="+mn-cs"/>
        </a:defRPr>
      </a:lvl1pPr>
      <a:lvl2pPr marL="742950" indent="-285750" algn="l" defTabSz="457200" rtl="0" eaLnBrk="1" latinLnBrk="0" hangingPunct="1">
        <a:spcBef>
          <a:spcPct val="20000"/>
        </a:spcBef>
        <a:buClr>
          <a:srgbClr val="00B0F0"/>
        </a:buClr>
        <a:buFont typeface="Wingdings" panose="05000000000000000000" pitchFamily="2"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B0F0"/>
        </a:buClr>
        <a:buFont typeface="Wingdings" panose="05000000000000000000" pitchFamily="2" charset="2"/>
        <a:buChar char="ü"/>
        <a:defRPr sz="1400" kern="1200">
          <a:solidFill>
            <a:schemeClr val="tx1"/>
          </a:solidFill>
          <a:latin typeface="+mn-lt"/>
          <a:ea typeface="+mn-ea"/>
          <a:cs typeface="+mn-cs"/>
        </a:defRPr>
      </a:lvl3pPr>
      <a:lvl4pPr marL="1600200" indent="-228600" algn="l" defTabSz="457200" rtl="0" eaLnBrk="1" latinLnBrk="0" hangingPunct="1">
        <a:spcBef>
          <a:spcPct val="20000"/>
        </a:spcBef>
        <a:buClr>
          <a:srgbClr val="00B0F0"/>
        </a:buClr>
        <a:buFont typeface="Arial"/>
        <a:buChar char="–"/>
        <a:defRPr sz="11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tags" Target="../tags/tag95.xml"/><Relationship Id="rId6" Type="http://schemas.openxmlformats.org/officeDocument/2006/relationships/image" Target="../media/image12.jpeg"/><Relationship Id="rId5" Type="http://schemas.openxmlformats.org/officeDocument/2006/relationships/hyperlink" Target="http://www.google.co.za/url?sa=i&amp;rct=j&amp;q=&amp;esrc=s&amp;frm=1&amp;source=images&amp;cd=&amp;docid=fq3USdTq_h6BEM&amp;tbnid=LbT0JASwqPt02M:&amp;ved=0CAUQjRw&amp;url=http://www.cyprusbybus.com/blogdetail.aspx?id=1&amp;ei=u6ykUYDFLa-b1AX9uIGwAQ&amp;bvm=bv.47008514,d.ZGU&amp;psig=AFQjCNE0EFwvZcbf0MfVfJqknFm6I6brOQ&amp;ust=1369832736202973"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6607175" y="2819400"/>
            <a:ext cx="1755737" cy="400110"/>
          </a:xfrm>
          <a:prstGeom prst="rect">
            <a:avLst/>
          </a:prstGeom>
          <a:noFill/>
        </p:spPr>
        <p:txBody>
          <a:bodyPr wrap="none" rtlCol="0">
            <a:spAutoFit/>
          </a:bodyPr>
          <a:lstStyle/>
          <a:p>
            <a:r>
              <a:rPr lang="en-ZA" sz="2000" b="1" dirty="0" smtClean="0">
                <a:latin typeface="Copperplate"/>
                <a:cs typeface="Copperplate"/>
              </a:rPr>
              <a:t>17 April 2018</a:t>
            </a:r>
            <a:endParaRPr lang="en-ZA" sz="2000" b="1" dirty="0">
              <a:latin typeface="Copperplate"/>
              <a:cs typeface="Copperplate"/>
            </a:endParaRPr>
          </a:p>
        </p:txBody>
      </p:sp>
      <p:sp>
        <p:nvSpPr>
          <p:cNvPr id="9" name="Title 3"/>
          <p:cNvSpPr>
            <a:spLocks noGrp="1"/>
          </p:cNvSpPr>
          <p:nvPr>
            <p:ph type="ctrTitle"/>
          </p:nvPr>
        </p:nvSpPr>
        <p:spPr>
          <a:xfrm>
            <a:off x="166262" y="2030680"/>
            <a:ext cx="6354288" cy="1318161"/>
          </a:xfrm>
        </p:spPr>
        <p:txBody>
          <a:bodyPr/>
          <a:lstStyle/>
          <a:p>
            <a:pPr algn="ctr"/>
            <a:r>
              <a:rPr lang="en-US" b="0" dirty="0" smtClean="0">
                <a:latin typeface="Arial Rounded MT Bold" panose="020F0704030504030204" pitchFamily="34" charset="0"/>
                <a:cs typeface="Impact"/>
              </a:rPr>
              <a:t>2018/19 – 2020/21 CORPORATE PLAN </a:t>
            </a:r>
            <a:br>
              <a:rPr lang="en-US" b="0" dirty="0" smtClean="0">
                <a:latin typeface="Arial Rounded MT Bold" panose="020F0704030504030204" pitchFamily="34" charset="0"/>
                <a:cs typeface="Impact"/>
              </a:rPr>
            </a:br>
            <a:r>
              <a:rPr lang="en-US" b="0" dirty="0" smtClean="0">
                <a:latin typeface="Arial Rounded MT Bold" panose="020F0704030504030204" pitchFamily="34" charset="0"/>
                <a:cs typeface="Impact"/>
              </a:rPr>
              <a:t>- Presentation </a:t>
            </a:r>
            <a:r>
              <a:rPr lang="en-US" b="0" dirty="0" err="1" smtClean="0">
                <a:latin typeface="Arial Rounded MT Bold" panose="020F0704030504030204" pitchFamily="34" charset="0"/>
                <a:cs typeface="Impact"/>
              </a:rPr>
              <a:t>PCoT</a:t>
            </a:r>
            <a:r>
              <a:rPr lang="en-US" b="0" dirty="0" smtClean="0">
                <a:latin typeface="Arial Rounded MT Bold" panose="020F0704030504030204" pitchFamily="34" charset="0"/>
                <a:cs typeface="Impact"/>
              </a:rPr>
              <a:t>-</a:t>
            </a:r>
            <a:endParaRPr lang="en-US" sz="2800" i="1"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fld id="{33541650-E3F6-3B4A-BA01-174404A697F9}" type="slidenum">
              <a:rPr lang="en-US" smtClean="0"/>
              <a:pPr/>
              <a:t>1</a:t>
            </a:fld>
            <a:endParaRPr lang="en-US"/>
          </a:p>
        </p:txBody>
      </p:sp>
      <p:sp>
        <p:nvSpPr>
          <p:cNvPr id="3" name="Footer Placeholder 2"/>
          <p:cNvSpPr>
            <a:spLocks noGrp="1"/>
          </p:cNvSpPr>
          <p:nvPr>
            <p:ph type="ftr" sz="quarter" idx="11"/>
          </p:nvPr>
        </p:nvSpPr>
        <p:spPr/>
        <p:txBody>
          <a:bodyPr/>
          <a:lstStyle/>
          <a:p>
            <a:r>
              <a:rPr lang="en-US" smtClean="0"/>
              <a:t>DRAFT</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82053"/>
            <a:ext cx="8229600" cy="49685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buFont typeface="Arial" pitchFamily="34" charset="0"/>
              <a:buNone/>
            </a:pPr>
            <a:r>
              <a:rPr lang="en-US" sz="1600" dirty="0" smtClean="0">
                <a:solidFill>
                  <a:prstClr val="black"/>
                </a:solidFill>
              </a:rPr>
              <a:t>The Corporate Plan responds to NDP which </a:t>
            </a:r>
            <a:r>
              <a:rPr lang="en-US" sz="1600" dirty="0">
                <a:solidFill>
                  <a:prstClr val="black"/>
                </a:solidFill>
              </a:rPr>
              <a:t>calls for Integrated, holistic, long-term perspective on all transport networks informed by growth priorities, the environment, inclusivity and access</a:t>
            </a:r>
            <a:r>
              <a:rPr lang="en-US" sz="1600" dirty="0" smtClean="0">
                <a:solidFill>
                  <a:prstClr val="black"/>
                </a:solidFill>
              </a:rPr>
              <a:t>.</a:t>
            </a:r>
          </a:p>
          <a:p>
            <a:pPr marL="0" indent="0" defTabSz="914400">
              <a:lnSpc>
                <a:spcPct val="90000"/>
              </a:lnSpc>
              <a:buNone/>
            </a:pPr>
            <a:endParaRPr lang="en-US" sz="1600" dirty="0">
              <a:solidFill>
                <a:prstClr val="black"/>
              </a:solidFill>
            </a:endParaRPr>
          </a:p>
          <a:p>
            <a:pPr marL="0" indent="0" defTabSz="914400">
              <a:lnSpc>
                <a:spcPct val="90000"/>
              </a:lnSpc>
              <a:buFont typeface="Arial" pitchFamily="34" charset="0"/>
              <a:buNone/>
            </a:pPr>
            <a:r>
              <a:rPr lang="en-US" sz="1600" dirty="0" smtClean="0">
                <a:solidFill>
                  <a:prstClr val="black"/>
                </a:solidFill>
              </a:rPr>
              <a:t>PRASA has noted from the NDP the following strategic focus areas and planning priorities focusing on the creation of workable urban transit solutions that will streamline an effective urban transport system, thus contributing to:</a:t>
            </a:r>
          </a:p>
          <a:p>
            <a:pPr marL="0" indent="0" defTabSz="914400">
              <a:lnSpc>
                <a:spcPct val="90000"/>
              </a:lnSpc>
              <a:buFont typeface="Arial" pitchFamily="34" charset="0"/>
              <a:buNone/>
            </a:pPr>
            <a:endParaRPr lang="en-ZA" sz="1600" dirty="0" smtClean="0">
              <a:solidFill>
                <a:prstClr val="black"/>
              </a:solidFill>
            </a:endParaRPr>
          </a:p>
          <a:p>
            <a:pPr lvl="0">
              <a:buFont typeface="Wingdings" panose="05000000000000000000" pitchFamily="2" charset="2"/>
              <a:buChar char="q"/>
            </a:pPr>
            <a:r>
              <a:rPr lang="en-ZA" sz="1600" dirty="0"/>
              <a:t>Increasing investment in public transport and resolving existing public-transport policy </a:t>
            </a:r>
            <a:r>
              <a:rPr lang="en-ZA" sz="1600" dirty="0" smtClean="0"/>
              <a:t>challenges </a:t>
            </a:r>
            <a:endParaRPr lang="en-ZA" sz="1600" dirty="0"/>
          </a:p>
          <a:p>
            <a:pPr lvl="0">
              <a:buFont typeface="Wingdings" panose="05000000000000000000" pitchFamily="2" charset="2"/>
              <a:buChar char="q"/>
            </a:pPr>
            <a:r>
              <a:rPr lang="en-ZA" sz="1600" dirty="0"/>
              <a:t>Provision of affordable, faster, reliable and safe transport </a:t>
            </a:r>
          </a:p>
          <a:p>
            <a:pPr lvl="0">
              <a:buFont typeface="Wingdings" panose="05000000000000000000" pitchFamily="2" charset="2"/>
              <a:buChar char="q"/>
            </a:pPr>
            <a:r>
              <a:rPr lang="en-ZA" sz="1600" dirty="0"/>
              <a:t>Transport plans that are aligned with spatial development </a:t>
            </a:r>
            <a:endParaRPr lang="en-ZA" sz="1600" dirty="0" smtClean="0"/>
          </a:p>
          <a:p>
            <a:pPr lvl="0">
              <a:buFont typeface="Wingdings" panose="05000000000000000000" pitchFamily="2" charset="2"/>
              <a:buChar char="q"/>
            </a:pPr>
            <a:r>
              <a:rPr lang="en-ZA" sz="1600" dirty="0" smtClean="0"/>
              <a:t>Devolving transport management to local government</a:t>
            </a:r>
          </a:p>
          <a:p>
            <a:pPr lvl="0">
              <a:buFont typeface="Wingdings" panose="05000000000000000000" pitchFamily="2" charset="2"/>
              <a:buChar char="q"/>
            </a:pPr>
            <a:r>
              <a:rPr lang="en-ZA" sz="1600" dirty="0" smtClean="0"/>
              <a:t>Providing incentives for public transport use</a:t>
            </a:r>
            <a:endParaRPr lang="en-ZA" sz="1600" dirty="0"/>
          </a:p>
          <a:p>
            <a:pPr lvl="0">
              <a:buFont typeface="Wingdings" panose="05000000000000000000" pitchFamily="2" charset="2"/>
              <a:buChar char="q"/>
            </a:pPr>
            <a:r>
              <a:rPr lang="en-ZA" sz="1600" dirty="0"/>
              <a:t>Renewing the commuter train fleet </a:t>
            </a:r>
          </a:p>
          <a:p>
            <a:pPr lvl="0">
              <a:buFont typeface="Wingdings" panose="05000000000000000000" pitchFamily="2" charset="2"/>
              <a:buChar char="q"/>
            </a:pPr>
            <a:r>
              <a:rPr lang="en-ZA" sz="1600" dirty="0" smtClean="0"/>
              <a:t>Broadband </a:t>
            </a:r>
            <a:r>
              <a:rPr lang="en-ZA" sz="1600" dirty="0"/>
              <a:t>Connectivity </a:t>
            </a:r>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ZA" sz="1600" dirty="0">
              <a:solidFill>
                <a:prstClr val="black"/>
              </a:solidFill>
            </a:endParaRPr>
          </a:p>
        </p:txBody>
      </p:sp>
      <p:sp>
        <p:nvSpPr>
          <p:cNvPr id="5" name="Title 1"/>
          <p:cNvSpPr>
            <a:spLocks noGrp="1"/>
          </p:cNvSpPr>
          <p:nvPr>
            <p:ph type="title"/>
          </p:nvPr>
        </p:nvSpPr>
        <p:spPr/>
        <p:txBody>
          <a:bodyPr/>
          <a:lstStyle/>
          <a:p>
            <a:pPr lvl="0"/>
            <a:r>
              <a:rPr lang="en-US" sz="2400" dirty="0" smtClean="0">
                <a:latin typeface="Arial Rounded MT Bold" panose="020F0704030504030204" pitchFamily="34" charset="0"/>
                <a:cs typeface="Impact"/>
              </a:rPr>
              <a:t>Responding to the National Development Plan (NDP)</a:t>
            </a:r>
            <a:endParaRPr lang="en-ZA" sz="2400" dirty="0">
              <a:latin typeface="Arial Rounded MT Bold" panose="020F0704030504030204" pitchFamily="34" charset="0"/>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10</a:t>
            </a:fld>
            <a:endParaRPr lang="en-US"/>
          </a:p>
        </p:txBody>
      </p:sp>
    </p:spTree>
    <p:extLst>
      <p:ext uri="{BB962C8B-B14F-4D97-AF65-F5344CB8AC3E}">
        <p14:creationId xmlns:p14="http://schemas.microsoft.com/office/powerpoint/2010/main" xmlns="" val="152055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82053"/>
            <a:ext cx="8229600" cy="49685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The </a:t>
            </a:r>
            <a:r>
              <a:rPr lang="en-US" sz="1600" dirty="0" smtClean="0"/>
              <a:t>PRASA </a:t>
            </a:r>
            <a:r>
              <a:rPr lang="en-US" sz="1600" dirty="0"/>
              <a:t>Corporate Plan</a:t>
            </a:r>
            <a:r>
              <a:rPr lang="en-US" sz="1600" b="1" dirty="0"/>
              <a:t> </a:t>
            </a:r>
            <a:r>
              <a:rPr lang="en-US" sz="1600" dirty="0"/>
              <a:t>is aligned to</a:t>
            </a:r>
            <a:r>
              <a:rPr lang="en-US" sz="1600" b="1" dirty="0"/>
              <a:t> </a:t>
            </a:r>
            <a:r>
              <a:rPr lang="en-US" sz="1600" dirty="0"/>
              <a:t>the White Paper on National Transport policy which seeks to provide safe, reliable, effective, efficient, and fully integrated transport operations and infrastructure which will best meet the needs </a:t>
            </a:r>
            <a:r>
              <a:rPr lang="en-US" sz="1600" dirty="0" smtClean="0"/>
              <a:t>of </a:t>
            </a:r>
            <a:r>
              <a:rPr lang="en-US" sz="1600" dirty="0"/>
              <a:t>passenger </a:t>
            </a:r>
            <a:r>
              <a:rPr lang="en-US" sz="1600" dirty="0" smtClean="0"/>
              <a:t>whilst improving </a:t>
            </a:r>
            <a:r>
              <a:rPr lang="en-US" sz="1600" dirty="0"/>
              <a:t>levels of service and cost in a fashion which supports Government strategies for economic and social development whilst being economically and environmentally sustainable. </a:t>
            </a:r>
            <a:endParaRPr lang="en-US" sz="1600" dirty="0" smtClean="0"/>
          </a:p>
          <a:p>
            <a:pPr marL="0" indent="0">
              <a:buNone/>
            </a:pPr>
            <a:endParaRPr lang="en-ZA" sz="1600" dirty="0"/>
          </a:p>
          <a:p>
            <a:pPr marL="0" indent="0">
              <a:buNone/>
            </a:pPr>
            <a:r>
              <a:rPr lang="en-US" sz="1600" dirty="0"/>
              <a:t>The Corporate Plan also contributes to resolving prevalent problem areas as identified by the DoT within its next </a:t>
            </a:r>
            <a:r>
              <a:rPr lang="en-US" sz="1600" dirty="0" smtClean="0"/>
              <a:t>Medium Term Strategic Framework (MTSF), </a:t>
            </a:r>
            <a:r>
              <a:rPr lang="en-US" sz="1600" dirty="0"/>
              <a:t>as identified below:</a:t>
            </a:r>
            <a:endParaRPr lang="en-ZA" sz="1600" dirty="0"/>
          </a:p>
          <a:p>
            <a:pPr marL="0" indent="0">
              <a:buNone/>
            </a:pPr>
            <a:endParaRPr lang="en-ZA" sz="1600" dirty="0"/>
          </a:p>
          <a:p>
            <a:pPr lvl="0">
              <a:buFont typeface="Wingdings" charset="2"/>
              <a:buAutoNum type="arabicPlain"/>
            </a:pPr>
            <a:r>
              <a:rPr lang="en-US" sz="1600" dirty="0"/>
              <a:t>Improving the level of integration of transport infrastructure network and operations </a:t>
            </a:r>
            <a:endParaRPr lang="en-ZA" sz="1600" dirty="0"/>
          </a:p>
          <a:p>
            <a:pPr lvl="0">
              <a:buFont typeface="Wingdings" charset="2"/>
              <a:buAutoNum type="arabicPlain"/>
            </a:pPr>
            <a:r>
              <a:rPr lang="en-US" sz="1600" dirty="0"/>
              <a:t>Decreasing accidents and incidents (and fatalities) across all transport modes. </a:t>
            </a:r>
            <a:endParaRPr lang="en-ZA" sz="1600" dirty="0"/>
          </a:p>
          <a:p>
            <a:pPr lvl="0">
              <a:buFont typeface="Wingdings" charset="2"/>
              <a:buAutoNum type="arabicPlain"/>
            </a:pPr>
            <a:r>
              <a:rPr lang="en-US" sz="1600" dirty="0"/>
              <a:t>Improving infrastructure, access and mobility in rural and </a:t>
            </a:r>
            <a:r>
              <a:rPr lang="en-US" sz="1600" dirty="0" err="1"/>
              <a:t>peri</a:t>
            </a:r>
            <a:r>
              <a:rPr lang="en-US" sz="1600" dirty="0"/>
              <a:t>-urban areas. </a:t>
            </a:r>
            <a:endParaRPr lang="en-ZA" sz="1600" dirty="0"/>
          </a:p>
          <a:p>
            <a:pPr lvl="0">
              <a:buFont typeface="Wingdings" charset="2"/>
              <a:buAutoNum type="arabicPlain"/>
            </a:pPr>
            <a:r>
              <a:rPr lang="en-US" sz="1600" dirty="0"/>
              <a:t>Ensuring reliability, affordability, accessibility, efficiency, effectiveness and safety of public transport. </a:t>
            </a:r>
            <a:endParaRPr lang="en-ZA" sz="1600" dirty="0"/>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ZA" sz="1600" dirty="0">
              <a:solidFill>
                <a:prstClr val="black"/>
              </a:solidFill>
            </a:endParaRPr>
          </a:p>
        </p:txBody>
      </p:sp>
      <p:sp>
        <p:nvSpPr>
          <p:cNvPr id="5" name="Title 1"/>
          <p:cNvSpPr>
            <a:spLocks noGrp="1"/>
          </p:cNvSpPr>
          <p:nvPr>
            <p:ph type="title"/>
          </p:nvPr>
        </p:nvSpPr>
        <p:spPr/>
        <p:txBody>
          <a:bodyPr/>
          <a:lstStyle/>
          <a:p>
            <a:pPr lvl="0"/>
            <a:r>
              <a:rPr lang="en-US" sz="2400" b="0" dirty="0" smtClean="0">
                <a:latin typeface="Arial Rounded MT Bold" panose="020F0704030504030204" pitchFamily="34" charset="0"/>
                <a:cs typeface="Impact"/>
              </a:rPr>
              <a:t>Aligning with DoT National Strategic Plan (MTSF)</a:t>
            </a:r>
            <a:endParaRPr lang="en-ZA" sz="2400" b="0" dirty="0">
              <a:latin typeface="Arial Rounded MT Bold" panose="020F0704030504030204" pitchFamily="34" charset="0"/>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11</a:t>
            </a:fld>
            <a:endParaRPr lang="en-US"/>
          </a:p>
        </p:txBody>
      </p:sp>
    </p:spTree>
    <p:extLst>
      <p:ext uri="{BB962C8B-B14F-4D97-AF65-F5344CB8AC3E}">
        <p14:creationId xmlns:p14="http://schemas.microsoft.com/office/powerpoint/2010/main" xmlns="" val="2448163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56792"/>
            <a:ext cx="8229600" cy="482453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buNone/>
            </a:pPr>
            <a:endParaRPr lang="en-US" sz="1600" dirty="0" smtClean="0">
              <a:solidFill>
                <a:prstClr val="black"/>
              </a:solidFill>
            </a:endParaRPr>
          </a:p>
        </p:txBody>
      </p:sp>
      <p:sp>
        <p:nvSpPr>
          <p:cNvPr id="7" name="Title 1"/>
          <p:cNvSpPr>
            <a:spLocks noGrp="1"/>
          </p:cNvSpPr>
          <p:nvPr>
            <p:ph type="title"/>
          </p:nvPr>
        </p:nvSpPr>
        <p:spPr/>
        <p:txBody>
          <a:bodyPr>
            <a:normAutofit/>
          </a:bodyPr>
          <a:lstStyle/>
          <a:p>
            <a:pPr lvl="0">
              <a:lnSpc>
                <a:spcPct val="90000"/>
              </a:lnSpc>
            </a:pPr>
            <a:r>
              <a:rPr lang="en-US" sz="2400" dirty="0" smtClean="0">
                <a:cs typeface="Impact"/>
              </a:rPr>
              <a:t>Aligning</a:t>
            </a:r>
            <a:r>
              <a:rPr lang="en-US" dirty="0" smtClean="0">
                <a:cs typeface="Impact"/>
              </a:rPr>
              <a:t> </a:t>
            </a:r>
            <a:r>
              <a:rPr lang="en-US" sz="2400" dirty="0" smtClean="0">
                <a:cs typeface="Impact"/>
              </a:rPr>
              <a:t>with PRASA National Strategic Plan</a:t>
            </a:r>
            <a:r>
              <a:rPr lang="en-ZA" sz="2400" dirty="0" smtClean="0">
                <a:cs typeface="Impact"/>
              </a:rPr>
              <a:t> </a:t>
            </a:r>
            <a:endParaRPr lang="en-ZA" sz="2400" dirty="0">
              <a:cs typeface="Impact"/>
            </a:endParaRPr>
          </a:p>
        </p:txBody>
      </p:sp>
      <p:sp>
        <p:nvSpPr>
          <p:cNvPr id="5" name="Content Placeholder 4"/>
          <p:cNvSpPr>
            <a:spLocks noGrp="1"/>
          </p:cNvSpPr>
          <p:nvPr>
            <p:ph idx="1"/>
          </p:nvPr>
        </p:nvSpPr>
        <p:spPr/>
        <p:txBody>
          <a:bodyPr>
            <a:normAutofit fontScale="85000" lnSpcReduction="20000"/>
          </a:bodyPr>
          <a:lstStyle/>
          <a:p>
            <a:pPr marL="0" indent="0" defTabSz="914400">
              <a:lnSpc>
                <a:spcPct val="90000"/>
              </a:lnSpc>
              <a:buFont typeface="Arial" pitchFamily="34" charset="0"/>
              <a:buNone/>
            </a:pPr>
            <a:r>
              <a:rPr lang="en-US" dirty="0">
                <a:solidFill>
                  <a:prstClr val="black"/>
                </a:solidFill>
              </a:rPr>
              <a:t>The Corporate Plan continues to advance PRASA’s National Strategic Plan (NSP) which is aligned with the National Transport Masterplan 2050 and has a long-term horizon that is implemented on various phases of the MTEF Period(s). </a:t>
            </a:r>
          </a:p>
          <a:p>
            <a:pPr marL="0" indent="0" defTabSz="914400">
              <a:lnSpc>
                <a:spcPct val="90000"/>
              </a:lnSpc>
              <a:buFont typeface="Arial" pitchFamily="34" charset="0"/>
              <a:buNone/>
            </a:pPr>
            <a:endParaRPr lang="en-US" dirty="0">
              <a:solidFill>
                <a:prstClr val="black"/>
              </a:solidFill>
            </a:endParaRPr>
          </a:p>
          <a:p>
            <a:pPr marL="0" indent="0" defTabSz="914400">
              <a:lnSpc>
                <a:spcPct val="90000"/>
              </a:lnSpc>
              <a:buFont typeface="Arial" pitchFamily="34" charset="0"/>
              <a:buNone/>
            </a:pPr>
            <a:r>
              <a:rPr lang="en-US" dirty="0">
                <a:solidFill>
                  <a:prstClr val="black"/>
                </a:solidFill>
              </a:rPr>
              <a:t>The implementation and the roll-out of PRASA’s National Strategic Plan is dependent on agreements to be signed with the relevant transport authorities as articulated in the National Transport Policy.</a:t>
            </a:r>
          </a:p>
          <a:p>
            <a:pPr marL="0" indent="0" defTabSz="914400">
              <a:lnSpc>
                <a:spcPct val="90000"/>
              </a:lnSpc>
              <a:buFont typeface="Arial" pitchFamily="34" charset="0"/>
              <a:buNone/>
            </a:pPr>
            <a:endParaRPr lang="en-US" dirty="0">
              <a:solidFill>
                <a:prstClr val="black"/>
              </a:solidFill>
            </a:endParaRPr>
          </a:p>
          <a:p>
            <a:pPr marL="0" indent="0" defTabSz="914400">
              <a:lnSpc>
                <a:spcPct val="90000"/>
              </a:lnSpc>
              <a:buFont typeface="Arial" pitchFamily="34" charset="0"/>
              <a:buNone/>
            </a:pPr>
            <a:r>
              <a:rPr lang="en-US" dirty="0">
                <a:solidFill>
                  <a:prstClr val="black"/>
                </a:solidFill>
              </a:rPr>
              <a:t>The PRASA NSP focuses on the following. </a:t>
            </a:r>
          </a:p>
          <a:p>
            <a:pPr marL="0" indent="0" defTabSz="914400">
              <a:lnSpc>
                <a:spcPct val="90000"/>
              </a:lnSpc>
              <a:buFont typeface="Arial" pitchFamily="34" charset="0"/>
              <a:buNone/>
            </a:pPr>
            <a:endParaRPr lang="en-US" dirty="0">
              <a:solidFill>
                <a:prstClr val="black"/>
              </a:solidFill>
            </a:endParaRPr>
          </a:p>
          <a:p>
            <a:pPr marL="0" indent="0" defTabSz="914400">
              <a:lnSpc>
                <a:spcPct val="90000"/>
              </a:lnSpc>
              <a:buFont typeface="Arial" pitchFamily="34" charset="0"/>
              <a:buNone/>
            </a:pPr>
            <a:r>
              <a:rPr lang="en-US" b="1" dirty="0">
                <a:solidFill>
                  <a:prstClr val="black"/>
                </a:solidFill>
              </a:rPr>
              <a:t>A prioritized list of rail service and network expansion interventions tha</a:t>
            </a:r>
            <a:r>
              <a:rPr lang="en-US" dirty="0">
                <a:solidFill>
                  <a:prstClr val="black"/>
                </a:solidFill>
              </a:rPr>
              <a:t>t:</a:t>
            </a:r>
          </a:p>
          <a:p>
            <a:pPr marL="0" indent="0" defTabSz="914400">
              <a:lnSpc>
                <a:spcPct val="90000"/>
              </a:lnSpc>
              <a:buFont typeface="Arial" pitchFamily="34" charset="0"/>
              <a:buNone/>
            </a:pPr>
            <a:endParaRPr lang="en-ZA" dirty="0">
              <a:solidFill>
                <a:prstClr val="black"/>
              </a:solidFill>
            </a:endParaRPr>
          </a:p>
          <a:p>
            <a:pPr defTabSz="914400">
              <a:lnSpc>
                <a:spcPct val="90000"/>
              </a:lnSpc>
              <a:buFont typeface="Wingdings" panose="05000000000000000000" pitchFamily="2" charset="2"/>
              <a:buChar char="q"/>
            </a:pPr>
            <a:r>
              <a:rPr lang="en-US" dirty="0">
                <a:solidFill>
                  <a:prstClr val="black"/>
                </a:solidFill>
              </a:rPr>
              <a:t>provide more capacity to accommodate forecast growth, </a:t>
            </a:r>
            <a:endParaRPr lang="en-ZA" dirty="0">
              <a:solidFill>
                <a:prstClr val="black"/>
              </a:solidFill>
            </a:endParaRPr>
          </a:p>
          <a:p>
            <a:pPr defTabSz="914400">
              <a:lnSpc>
                <a:spcPct val="90000"/>
              </a:lnSpc>
              <a:buFont typeface="Wingdings" panose="05000000000000000000" pitchFamily="2" charset="2"/>
              <a:buChar char="q"/>
            </a:pPr>
            <a:r>
              <a:rPr lang="en-US" dirty="0">
                <a:solidFill>
                  <a:prstClr val="black"/>
                </a:solidFill>
              </a:rPr>
              <a:t>transform the rail product on many corridors,</a:t>
            </a:r>
            <a:endParaRPr lang="en-ZA" dirty="0">
              <a:solidFill>
                <a:prstClr val="black"/>
              </a:solidFill>
            </a:endParaRPr>
          </a:p>
          <a:p>
            <a:pPr defTabSz="914400">
              <a:lnSpc>
                <a:spcPct val="90000"/>
              </a:lnSpc>
              <a:buFont typeface="Wingdings" panose="05000000000000000000" pitchFamily="2" charset="2"/>
              <a:buChar char="q"/>
            </a:pPr>
            <a:r>
              <a:rPr lang="en-US" dirty="0">
                <a:solidFill>
                  <a:prstClr val="black"/>
                </a:solidFill>
              </a:rPr>
              <a:t>seek to make better use of the network, and</a:t>
            </a:r>
            <a:endParaRPr lang="en-ZA" dirty="0">
              <a:solidFill>
                <a:prstClr val="black"/>
              </a:solidFill>
            </a:endParaRPr>
          </a:p>
          <a:p>
            <a:pPr defTabSz="914400">
              <a:lnSpc>
                <a:spcPct val="90000"/>
              </a:lnSpc>
              <a:buFont typeface="Wingdings" panose="05000000000000000000" pitchFamily="2" charset="2"/>
              <a:buChar char="q"/>
            </a:pPr>
            <a:r>
              <a:rPr lang="en-US" dirty="0">
                <a:solidFill>
                  <a:prstClr val="black"/>
                </a:solidFill>
              </a:rPr>
              <a:t>propose corridor extensions to new or growing settlement.</a:t>
            </a:r>
          </a:p>
          <a:p>
            <a:pPr defTabSz="914400">
              <a:lnSpc>
                <a:spcPct val="90000"/>
              </a:lnSpc>
              <a:buFont typeface="Wingdings" panose="05000000000000000000" pitchFamily="2" charset="2"/>
              <a:buChar char="q"/>
            </a:pPr>
            <a:endParaRPr lang="en-US" dirty="0">
              <a:solidFill>
                <a:prstClr val="black"/>
              </a:solidFill>
            </a:endParaRPr>
          </a:p>
          <a:p>
            <a:endParaRPr lang="en-ZA"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12</a:t>
            </a:fld>
            <a:endParaRPr lang="en-US"/>
          </a:p>
        </p:txBody>
      </p:sp>
    </p:spTree>
    <p:extLst>
      <p:ext uri="{BB962C8B-B14F-4D97-AF65-F5344CB8AC3E}">
        <p14:creationId xmlns:p14="http://schemas.microsoft.com/office/powerpoint/2010/main" xmlns="" val="988223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latin typeface="Arial Rounded MT Bold" panose="020F0704030504030204" pitchFamily="34" charset="0"/>
              </a:rPr>
              <a:t>Driving the Corporate Plan </a:t>
            </a:r>
            <a:endParaRPr lang="en-ZA" sz="32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13</a:t>
            </a:fld>
            <a:endParaRPr lang="en-US"/>
          </a:p>
        </p:txBody>
      </p:sp>
      <p:sp>
        <p:nvSpPr>
          <p:cNvPr id="4" name="Footer Placeholder 3"/>
          <p:cNvSpPr>
            <a:spLocks noGrp="1"/>
          </p:cNvSpPr>
          <p:nvPr>
            <p:ph type="ftr" sz="quarter" idx="11"/>
          </p:nvPr>
        </p:nvSpPr>
        <p:spPr/>
        <p:txBody>
          <a:bodyPr/>
          <a:lstStyle/>
          <a:p>
            <a:r>
              <a:rPr lang="en-US" b="1" dirty="0">
                <a:solidFill>
                  <a:schemeClr val="bg1"/>
                </a:solidFill>
              </a:rPr>
              <a:t>DRAFT</a:t>
            </a:r>
          </a:p>
        </p:txBody>
      </p:sp>
    </p:spTree>
    <p:extLst>
      <p:ext uri="{BB962C8B-B14F-4D97-AF65-F5344CB8AC3E}">
        <p14:creationId xmlns:p14="http://schemas.microsoft.com/office/powerpoint/2010/main" xmlns="" val="145871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Corporate Plan Context</a:t>
            </a:r>
            <a:endParaRPr lang="en-ZA" sz="2400" dirty="0"/>
          </a:p>
        </p:txBody>
      </p:sp>
      <p:sp>
        <p:nvSpPr>
          <p:cNvPr id="3" name="Content Placeholder 2"/>
          <p:cNvSpPr>
            <a:spLocks noGrp="1"/>
          </p:cNvSpPr>
          <p:nvPr>
            <p:ph idx="1"/>
          </p:nvPr>
        </p:nvSpPr>
        <p:spPr/>
        <p:txBody>
          <a:bodyPr>
            <a:noAutofit/>
          </a:bodyPr>
          <a:lstStyle/>
          <a:p>
            <a:r>
              <a:rPr lang="en-ZA" sz="1800" dirty="0" smtClean="0"/>
              <a:t>Overarching question for PRASA</a:t>
            </a:r>
          </a:p>
          <a:p>
            <a:pPr lvl="1"/>
            <a:r>
              <a:rPr lang="en-ZA" sz="1600" dirty="0" smtClean="0"/>
              <a:t>“How does PRASA plan on working towards Retaining and Recovering customers whilst Gaining new business”</a:t>
            </a:r>
          </a:p>
          <a:p>
            <a:r>
              <a:rPr lang="en-ZA" sz="1800" dirty="0" smtClean="0"/>
              <a:t>This is informed by</a:t>
            </a:r>
          </a:p>
          <a:p>
            <a:pPr lvl="1"/>
            <a:r>
              <a:rPr lang="en-ZA" sz="1600" dirty="0" smtClean="0"/>
              <a:t>Current state of the business performance and operational challenges in delivering on PRIMARY MANDATE and</a:t>
            </a:r>
          </a:p>
          <a:p>
            <a:pPr lvl="1"/>
            <a:r>
              <a:rPr lang="en-ZA" sz="1600" dirty="0" smtClean="0"/>
              <a:t>PRASA’s commitment that rail ultimately become the backbone of public transport &amp; mode of choice.</a:t>
            </a:r>
          </a:p>
          <a:p>
            <a:r>
              <a:rPr lang="en-ZA" sz="1800" dirty="0" smtClean="0"/>
              <a:t>Respond to the </a:t>
            </a:r>
          </a:p>
          <a:p>
            <a:pPr lvl="1"/>
            <a:r>
              <a:rPr lang="en-ZA" sz="1600" dirty="0" smtClean="0"/>
              <a:t>Decline in passenger patronage and thus decline in revenues.</a:t>
            </a:r>
          </a:p>
          <a:p>
            <a:r>
              <a:rPr lang="en-ZA" sz="1800" dirty="0" smtClean="0"/>
              <a:t>Turnaround plan aim</a:t>
            </a:r>
          </a:p>
          <a:p>
            <a:pPr lvl="1"/>
            <a:r>
              <a:rPr lang="en-ZA" sz="1600" dirty="0" smtClean="0"/>
              <a:t>To improve customer satisfaction to 80% over five years</a:t>
            </a:r>
          </a:p>
          <a:p>
            <a:pPr lvl="1"/>
            <a:r>
              <a:rPr lang="en-ZA" sz="1600" dirty="0" smtClean="0"/>
              <a:t>Realisation of at least R1bn by 2021 in exploitation &amp; pursuit of secondary mandate</a:t>
            </a:r>
            <a:endParaRPr lang="en-ZA" sz="1600" dirty="0"/>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14</a:t>
            </a:fld>
            <a:endParaRPr lang="en-US"/>
          </a:p>
        </p:txBody>
      </p:sp>
    </p:spTree>
    <p:extLst>
      <p:ext uri="{BB962C8B-B14F-4D97-AF65-F5344CB8AC3E}">
        <p14:creationId xmlns:p14="http://schemas.microsoft.com/office/powerpoint/2010/main" xmlns="" val="2597035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Corporate Plan Context</a:t>
            </a:r>
            <a:endParaRPr lang="en-ZA" sz="2400" dirty="0"/>
          </a:p>
        </p:txBody>
      </p:sp>
      <p:sp>
        <p:nvSpPr>
          <p:cNvPr id="3" name="Content Placeholder 2"/>
          <p:cNvSpPr>
            <a:spLocks noGrp="1"/>
          </p:cNvSpPr>
          <p:nvPr>
            <p:ph idx="1"/>
          </p:nvPr>
        </p:nvSpPr>
        <p:spPr/>
        <p:txBody>
          <a:bodyPr>
            <a:normAutofit/>
          </a:bodyPr>
          <a:lstStyle/>
          <a:p>
            <a:r>
              <a:rPr lang="en-ZA" sz="1800" dirty="0" smtClean="0"/>
              <a:t>This plan does not replace current strategy. </a:t>
            </a:r>
          </a:p>
          <a:p>
            <a:r>
              <a:rPr lang="en-ZA" sz="1800" dirty="0" smtClean="0"/>
              <a:t>A better articulation of how each Division, Subsidiary and Support functions will contribute to:</a:t>
            </a:r>
          </a:p>
          <a:p>
            <a:pPr marL="857250" lvl="1" indent="-457200">
              <a:buFont typeface="+mj-lt"/>
              <a:buAutoNum type="arabicPeriod"/>
            </a:pPr>
            <a:r>
              <a:rPr lang="en-ZA" sz="1600" dirty="0" smtClean="0"/>
              <a:t>A marked improvement in customer service excellence;</a:t>
            </a:r>
          </a:p>
          <a:p>
            <a:pPr marL="857250" lvl="1" indent="-457200">
              <a:buFont typeface="+mj-lt"/>
              <a:buAutoNum type="arabicPeriod"/>
            </a:pPr>
            <a:r>
              <a:rPr lang="en-ZA" sz="1600" dirty="0" smtClean="0"/>
              <a:t>A rail operation that is efficient, reliable, safe, predictable and sustainable;</a:t>
            </a:r>
          </a:p>
          <a:p>
            <a:pPr marL="857250" lvl="1" indent="-457200">
              <a:buFont typeface="+mj-lt"/>
              <a:buAutoNum type="arabicPeriod"/>
            </a:pPr>
            <a:r>
              <a:rPr lang="en-ZA" sz="1600" dirty="0" smtClean="0"/>
              <a:t>A viable and sustainable long-distance bus service;</a:t>
            </a:r>
          </a:p>
          <a:p>
            <a:pPr marL="857250" lvl="1" indent="-457200">
              <a:buFont typeface="+mj-lt"/>
              <a:buAutoNum type="arabicPeriod"/>
            </a:pPr>
            <a:r>
              <a:rPr lang="en-ZA" sz="1600" dirty="0" smtClean="0"/>
              <a:t>A Secondary mandate that clearly respond to Primary mandate;</a:t>
            </a:r>
          </a:p>
          <a:p>
            <a:pPr marL="857250" lvl="1" indent="-457200">
              <a:buFont typeface="+mj-lt"/>
              <a:buAutoNum type="arabicPeriod"/>
            </a:pPr>
            <a:r>
              <a:rPr lang="en-ZA" sz="1600" dirty="0" smtClean="0"/>
              <a:t>An efficient and effective organisation  that assist the business in achieving its objectives;</a:t>
            </a:r>
          </a:p>
          <a:p>
            <a:pPr marL="857250" lvl="1" indent="-457200">
              <a:buFont typeface="+mj-lt"/>
              <a:buAutoNum type="arabicPeriod"/>
            </a:pPr>
            <a:r>
              <a:rPr lang="en-ZA" sz="1600" dirty="0" smtClean="0"/>
              <a:t>A modernisation programme that prepares the business for future needs of commuters and passengers. </a:t>
            </a:r>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15</a:t>
            </a:fld>
            <a:endParaRPr lang="en-US"/>
          </a:p>
        </p:txBody>
      </p:sp>
    </p:spTree>
    <p:extLst>
      <p:ext uri="{BB962C8B-B14F-4D97-AF65-F5344CB8AC3E}">
        <p14:creationId xmlns:p14="http://schemas.microsoft.com/office/powerpoint/2010/main" xmlns="" val="56011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Board Oversight and Performance Monitoring</a:t>
            </a:r>
            <a:endParaRPr lang="en-ZA" sz="2400" dirty="0"/>
          </a:p>
        </p:txBody>
      </p:sp>
      <p:sp>
        <p:nvSpPr>
          <p:cNvPr id="3" name="Content Placeholder 2"/>
          <p:cNvSpPr>
            <a:spLocks noGrp="1"/>
          </p:cNvSpPr>
          <p:nvPr>
            <p:ph idx="1"/>
          </p:nvPr>
        </p:nvSpPr>
        <p:spPr/>
        <p:txBody>
          <a:bodyPr>
            <a:normAutofit/>
          </a:bodyPr>
          <a:lstStyle/>
          <a:p>
            <a:r>
              <a:rPr lang="en-ZA" sz="1800" dirty="0" smtClean="0"/>
              <a:t>Objectives to assist BOC  to monitor business plans and measurable action plans of Divisions, Subsidiaries and Support Functions</a:t>
            </a:r>
          </a:p>
          <a:p>
            <a:r>
              <a:rPr lang="en-ZA" sz="1800" dirty="0" smtClean="0"/>
              <a:t>BOC to introduce measures to strengthen performance &amp; development of Divisions and Subsidiaries.</a:t>
            </a:r>
          </a:p>
          <a:p>
            <a:pPr lvl="1"/>
            <a:r>
              <a:rPr lang="en-ZA" sz="1600" dirty="0" smtClean="0"/>
              <a:t>Introduce Professionalism anchored on Commitment to Discipline and Performance. </a:t>
            </a:r>
          </a:p>
          <a:p>
            <a:pPr lvl="1"/>
            <a:r>
              <a:rPr lang="en-ZA" sz="1600" dirty="0" smtClean="0"/>
              <a:t>Where necessary restructure certain functions including ensuring job fit for each official tasked with carrying out key functions.</a:t>
            </a:r>
          </a:p>
          <a:p>
            <a:pPr lvl="1"/>
            <a:r>
              <a:rPr lang="en-ZA" sz="1600" dirty="0" smtClean="0"/>
              <a:t>Enabling Supply Chain Management</a:t>
            </a:r>
          </a:p>
          <a:p>
            <a:pPr lvl="2"/>
            <a:r>
              <a:rPr lang="en-ZA" sz="1600" dirty="0" smtClean="0"/>
              <a:t>Review SCM policy to streamline procurement </a:t>
            </a:r>
          </a:p>
          <a:p>
            <a:pPr lvl="2"/>
            <a:r>
              <a:rPr lang="en-ZA" sz="1600" dirty="0" smtClean="0"/>
              <a:t>Revise procurement delegations </a:t>
            </a:r>
          </a:p>
          <a:p>
            <a:pPr lvl="2"/>
            <a:r>
              <a:rPr lang="en-ZA" sz="1600" dirty="0" smtClean="0"/>
              <a:t>Procurement plan aligned to business demand plans</a:t>
            </a:r>
          </a:p>
          <a:p>
            <a:pPr lvl="2"/>
            <a:r>
              <a:rPr lang="en-ZA" sz="1600" dirty="0" smtClean="0"/>
              <a:t>Efficient contract management lifecycle</a:t>
            </a:r>
          </a:p>
          <a:p>
            <a:pPr lvl="2"/>
            <a:r>
              <a:rPr lang="en-ZA" sz="1600" dirty="0" smtClean="0"/>
              <a:t>Improvement in efficiency of procurement from specification to award</a:t>
            </a:r>
          </a:p>
          <a:p>
            <a:pPr lvl="2"/>
            <a:r>
              <a:rPr lang="en-ZA" sz="1600" dirty="0" smtClean="0"/>
              <a:t>SCM architecture to enhance business </a:t>
            </a:r>
            <a:endParaRPr lang="en-ZA" sz="1600" dirty="0"/>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16</a:t>
            </a:fld>
            <a:endParaRPr lang="en-US"/>
          </a:p>
        </p:txBody>
      </p:sp>
    </p:spTree>
    <p:extLst>
      <p:ext uri="{BB962C8B-B14F-4D97-AF65-F5344CB8AC3E}">
        <p14:creationId xmlns:p14="http://schemas.microsoft.com/office/powerpoint/2010/main" xmlns="" val="2789319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07751"/>
            <a:ext cx="8229600" cy="657360"/>
          </a:xfrm>
        </p:spPr>
        <p:txBody>
          <a:bodyPr>
            <a:normAutofit/>
          </a:bodyPr>
          <a:lstStyle/>
          <a:p>
            <a:pPr lvl="0">
              <a:lnSpc>
                <a:spcPct val="90000"/>
              </a:lnSpc>
            </a:pPr>
            <a:r>
              <a:rPr lang="en-US" sz="2400" dirty="0" smtClean="0">
                <a:cs typeface="Impact"/>
              </a:rPr>
              <a:t>MTEF Strategic Objectives</a:t>
            </a:r>
            <a:endParaRPr lang="en-ZA" sz="2400" dirty="0">
              <a:cs typeface="Impact"/>
            </a:endParaRPr>
          </a:p>
        </p:txBody>
      </p:sp>
      <p:sp>
        <p:nvSpPr>
          <p:cNvPr id="5" name="Content Placeholder 4"/>
          <p:cNvSpPr>
            <a:spLocks noGrp="1"/>
          </p:cNvSpPr>
          <p:nvPr>
            <p:ph idx="1"/>
          </p:nvPr>
        </p:nvSpPr>
        <p:spPr>
          <a:xfrm>
            <a:off x="457199" y="1448790"/>
            <a:ext cx="8229601" cy="4907560"/>
          </a:xfrm>
        </p:spPr>
        <p:txBody>
          <a:bodyPr>
            <a:noAutofit/>
          </a:bodyPr>
          <a:lstStyle/>
          <a:p>
            <a:pPr marL="0" indent="0">
              <a:buNone/>
            </a:pPr>
            <a:r>
              <a:rPr lang="en-ZA" sz="1800" dirty="0" smtClean="0"/>
              <a:t>Core of the Corporate Plan against which BOC will monitor PRASA’s achievement:  </a:t>
            </a:r>
          </a:p>
          <a:p>
            <a:pPr marL="0" indent="0">
              <a:buNone/>
            </a:pPr>
            <a:endParaRPr lang="en-ZA" sz="1800" dirty="0" smtClean="0"/>
          </a:p>
          <a:p>
            <a:pPr lvl="0">
              <a:buFont typeface="+mj-ea"/>
              <a:buAutoNum type="circleNumDbPlain"/>
            </a:pPr>
            <a:r>
              <a:rPr lang="en-US" sz="1800" b="1" dirty="0" smtClean="0"/>
              <a:t>Improve </a:t>
            </a:r>
            <a:r>
              <a:rPr lang="en-US" sz="1800" b="1" dirty="0"/>
              <a:t>the Customer Experience </a:t>
            </a:r>
            <a:r>
              <a:rPr lang="en-US" sz="1800" b="1" dirty="0" smtClean="0"/>
              <a:t>focusing on </a:t>
            </a:r>
            <a:r>
              <a:rPr lang="en-US" sz="1800" dirty="0" smtClean="0"/>
              <a:t>safety &amp; security of passengers, customer satisfaction &amp;  end-to-end passenger journey.</a:t>
            </a:r>
            <a:endParaRPr lang="en-ZA" sz="1800" dirty="0"/>
          </a:p>
          <a:p>
            <a:pPr lvl="0">
              <a:buFont typeface="+mj-ea"/>
              <a:buAutoNum type="circleNumDbPlain"/>
            </a:pPr>
            <a:r>
              <a:rPr lang="en-US" sz="1800" b="1" dirty="0"/>
              <a:t>Improve Rail System </a:t>
            </a:r>
            <a:r>
              <a:rPr lang="en-US" sz="1800" b="1" dirty="0" smtClean="0"/>
              <a:t>performance over the MTEF </a:t>
            </a:r>
            <a:r>
              <a:rPr lang="en-US" sz="1800" dirty="0" smtClean="0"/>
              <a:t>by increasing revenue by 10%, raise train performance (88% on time trains;  &lt; 6% trains cancelled in peak) &amp; improve customer satisfaction to 80%. </a:t>
            </a:r>
            <a:r>
              <a:rPr lang="en-US" sz="1800" b="1" dirty="0" smtClean="0"/>
              <a:t> </a:t>
            </a:r>
          </a:p>
          <a:p>
            <a:pPr lvl="0">
              <a:buFont typeface="+mj-ea"/>
              <a:buAutoNum type="circleNumDbPlain"/>
            </a:pPr>
            <a:r>
              <a:rPr lang="en-US" sz="1800" b="1" dirty="0" smtClean="0"/>
              <a:t>Realign </a:t>
            </a:r>
            <a:r>
              <a:rPr lang="en-US" sz="1800" b="1" dirty="0"/>
              <a:t>support functions to achieve an efficient Rail and Bus </a:t>
            </a:r>
            <a:r>
              <a:rPr lang="en-US" sz="1800" b="1" dirty="0" smtClean="0"/>
              <a:t>business </a:t>
            </a:r>
            <a:r>
              <a:rPr lang="en-US" sz="1800" dirty="0" smtClean="0"/>
              <a:t>through integration of divisions, departments &amp; subsidiaries, long-distance transport services, cost containment through efficiencies. </a:t>
            </a:r>
            <a:endParaRPr lang="en-ZA" sz="1800" dirty="0"/>
          </a:p>
          <a:p>
            <a:pPr lvl="0">
              <a:buFont typeface="+mj-ea"/>
              <a:buAutoNum type="circleNumDbPlain"/>
            </a:pPr>
            <a:r>
              <a:rPr lang="en-US" sz="1800" b="1" dirty="0" err="1"/>
              <a:t>Modernise</a:t>
            </a:r>
            <a:r>
              <a:rPr lang="en-US" sz="1800" b="1" dirty="0"/>
              <a:t> the Rail System </a:t>
            </a:r>
            <a:r>
              <a:rPr lang="en-US" sz="1800" b="1" dirty="0" smtClean="0"/>
              <a:t>through </a:t>
            </a:r>
            <a:r>
              <a:rPr lang="en-US" sz="1800" dirty="0"/>
              <a:t>investment </a:t>
            </a:r>
            <a:r>
              <a:rPr lang="en-US" sz="1800" dirty="0" smtClean="0"/>
              <a:t> </a:t>
            </a:r>
            <a:r>
              <a:rPr lang="en-US" sz="1800" dirty="0" err="1" smtClean="0"/>
              <a:t>programme</a:t>
            </a:r>
            <a:r>
              <a:rPr lang="en-US" sz="1800" dirty="0" smtClean="0"/>
              <a:t> of </a:t>
            </a:r>
            <a:r>
              <a:rPr lang="en-US" sz="1800" dirty="0"/>
              <a:t>R173 </a:t>
            </a:r>
            <a:r>
              <a:rPr lang="en-US" sz="1800" dirty="0" smtClean="0"/>
              <a:t>billion  aimed at Rolling </a:t>
            </a:r>
            <a:r>
              <a:rPr lang="en-US" sz="1800" dirty="0"/>
              <a:t>Stock Fleet Renewal, </a:t>
            </a:r>
            <a:r>
              <a:rPr lang="en-US" sz="1800" dirty="0" smtClean="0"/>
              <a:t>Re-signaling</a:t>
            </a:r>
            <a:r>
              <a:rPr lang="en-US" sz="1800" dirty="0"/>
              <a:t>, and corridor </a:t>
            </a:r>
            <a:r>
              <a:rPr lang="en-US" sz="1800" dirty="0" smtClean="0"/>
              <a:t>modernization. </a:t>
            </a:r>
            <a:endParaRPr lang="en-ZA" sz="1800" dirty="0"/>
          </a:p>
          <a:p>
            <a:pPr lvl="0">
              <a:buFont typeface="+mj-ea"/>
              <a:buAutoNum type="circleNumDbPlain"/>
            </a:pPr>
            <a:r>
              <a:rPr lang="en-US" sz="1800" b="1" dirty="0" smtClean="0"/>
              <a:t>Expand </a:t>
            </a:r>
            <a:r>
              <a:rPr lang="en-US" sz="1800" b="1" dirty="0"/>
              <a:t>Rail</a:t>
            </a:r>
            <a:r>
              <a:rPr lang="en-US" sz="1800" dirty="0"/>
              <a:t> network and services</a:t>
            </a:r>
            <a:r>
              <a:rPr lang="en-US" sz="1800" b="1" dirty="0"/>
              <a:t> </a:t>
            </a:r>
            <a:r>
              <a:rPr lang="en-US" sz="1800" dirty="0" smtClean="0"/>
              <a:t>through regional / provincial corridor expansions.  </a:t>
            </a:r>
          </a:p>
          <a:p>
            <a:pPr lvl="0">
              <a:buFont typeface="+mj-ea"/>
              <a:buAutoNum type="circleNumDbPlain"/>
            </a:pPr>
            <a:r>
              <a:rPr lang="en-US" sz="1800" b="1" dirty="0" smtClean="0"/>
              <a:t>Exploit </a:t>
            </a:r>
            <a:r>
              <a:rPr lang="en-US" sz="1800" b="1" dirty="0"/>
              <a:t>assets</a:t>
            </a:r>
            <a:r>
              <a:rPr lang="en-US" sz="1800" dirty="0"/>
              <a:t> to </a:t>
            </a:r>
            <a:r>
              <a:rPr lang="en-US" sz="1800" dirty="0" smtClean="0"/>
              <a:t>generate revenue through real estate and other non-core assets. </a:t>
            </a:r>
            <a:endParaRPr lang="en-ZA" sz="1800"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17</a:t>
            </a:fld>
            <a:endParaRPr lang="en-US"/>
          </a:p>
        </p:txBody>
      </p:sp>
    </p:spTree>
    <p:extLst>
      <p:ext uri="{BB962C8B-B14F-4D97-AF65-F5344CB8AC3E}">
        <p14:creationId xmlns:p14="http://schemas.microsoft.com/office/powerpoint/2010/main" xmlns="" val="2326564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Principles for Indicator Targets for 2018/19</a:t>
            </a:r>
            <a:endParaRPr lang="en-ZA" sz="2400" dirty="0"/>
          </a:p>
        </p:txBody>
      </p:sp>
      <p:sp>
        <p:nvSpPr>
          <p:cNvPr id="3" name="Content Placeholder 2"/>
          <p:cNvSpPr>
            <a:spLocks noGrp="1"/>
          </p:cNvSpPr>
          <p:nvPr>
            <p:ph idx="1"/>
          </p:nvPr>
        </p:nvSpPr>
        <p:spPr/>
        <p:txBody>
          <a:bodyPr>
            <a:normAutofit/>
          </a:bodyPr>
          <a:lstStyle/>
          <a:p>
            <a:r>
              <a:rPr lang="en-ZA" sz="1800" b="1" dirty="0" smtClean="0"/>
              <a:t>Achieve stabilisation </a:t>
            </a:r>
            <a:r>
              <a:rPr lang="en-ZA" sz="1800" dirty="0" smtClean="0"/>
              <a:t>i.e. Stop in decline before increasing targets in subsequent financial years. </a:t>
            </a:r>
          </a:p>
          <a:p>
            <a:r>
              <a:rPr lang="en-ZA" sz="1800" dirty="0" smtClean="0"/>
              <a:t>Baseline take into consideration </a:t>
            </a:r>
            <a:r>
              <a:rPr lang="en-ZA" sz="1800" b="1" dirty="0" smtClean="0"/>
              <a:t>trend in performance</a:t>
            </a:r>
            <a:r>
              <a:rPr lang="en-ZA" sz="1800" dirty="0" smtClean="0"/>
              <a:t> from previous 2 – 5 years (Forecasting principles). </a:t>
            </a:r>
          </a:p>
          <a:p>
            <a:r>
              <a:rPr lang="en-ZA" sz="1800" dirty="0" smtClean="0"/>
              <a:t>Application of a </a:t>
            </a:r>
            <a:r>
              <a:rPr lang="en-ZA" sz="1800" b="1" dirty="0" smtClean="0"/>
              <a:t>range target </a:t>
            </a:r>
            <a:r>
              <a:rPr lang="en-ZA" sz="1800" dirty="0" smtClean="0"/>
              <a:t>where it addresses NT’s  Framework for Managing Programme Performance requirement “dichotomy” of realistic yet challenging targets. </a:t>
            </a:r>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18</a:t>
            </a:fld>
            <a:endParaRPr lang="en-US"/>
          </a:p>
        </p:txBody>
      </p:sp>
      <p:grpSp>
        <p:nvGrpSpPr>
          <p:cNvPr id="11" name="Group 10"/>
          <p:cNvGrpSpPr/>
          <p:nvPr/>
        </p:nvGrpSpPr>
        <p:grpSpPr>
          <a:xfrm>
            <a:off x="890650" y="3794996"/>
            <a:ext cx="7522522" cy="2050065"/>
            <a:chOff x="831273" y="4630738"/>
            <a:chExt cx="7807530" cy="1495425"/>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07647" y="4630738"/>
              <a:ext cx="4983801"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ine Callout 1 8"/>
            <p:cNvSpPr/>
            <p:nvPr/>
          </p:nvSpPr>
          <p:spPr>
            <a:xfrm>
              <a:off x="831274" y="4747984"/>
              <a:ext cx="1244929" cy="439387"/>
            </a:xfrm>
            <a:prstGeom prst="borderCallout1">
              <a:avLst>
                <a:gd name="adj1" fmla="val 7174"/>
                <a:gd name="adj2" fmla="val 106498"/>
                <a:gd name="adj3" fmla="val 110511"/>
                <a:gd name="adj4" fmla="val 3167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Realistic</a:t>
              </a:r>
              <a:endParaRPr lang="en-ZA" sz="1400" dirty="0"/>
            </a:p>
          </p:txBody>
        </p:sp>
        <p:sp>
          <p:nvSpPr>
            <p:cNvPr id="13" name="Line Callout 1 12"/>
            <p:cNvSpPr/>
            <p:nvPr/>
          </p:nvSpPr>
          <p:spPr>
            <a:xfrm>
              <a:off x="7497783" y="5617194"/>
              <a:ext cx="1141020" cy="439387"/>
            </a:xfrm>
            <a:prstGeom prst="borderCallout1">
              <a:avLst>
                <a:gd name="adj1" fmla="val 101769"/>
                <a:gd name="adj2" fmla="val -2246"/>
                <a:gd name="adj3" fmla="val 53754"/>
                <a:gd name="adj4" fmla="val -2044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Realistic</a:t>
              </a:r>
              <a:endParaRPr lang="en-ZA" sz="1400" dirty="0"/>
            </a:p>
          </p:txBody>
        </p:sp>
        <p:sp>
          <p:nvSpPr>
            <p:cNvPr id="14" name="Line Callout 1 13"/>
            <p:cNvSpPr/>
            <p:nvPr/>
          </p:nvSpPr>
          <p:spPr>
            <a:xfrm>
              <a:off x="7497783" y="4950937"/>
              <a:ext cx="1141020" cy="380013"/>
            </a:xfrm>
            <a:prstGeom prst="borderCallout1">
              <a:avLst>
                <a:gd name="adj1" fmla="val 12580"/>
                <a:gd name="adj2" fmla="val -3159"/>
                <a:gd name="adj3" fmla="val 75376"/>
                <a:gd name="adj4" fmla="val -18634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Challenging</a:t>
              </a:r>
              <a:endParaRPr lang="en-ZA" sz="1400" dirty="0"/>
            </a:p>
          </p:txBody>
        </p:sp>
        <p:sp>
          <p:nvSpPr>
            <p:cNvPr id="15" name="Line Callout 1 14"/>
            <p:cNvSpPr/>
            <p:nvPr/>
          </p:nvSpPr>
          <p:spPr>
            <a:xfrm>
              <a:off x="831273" y="5580495"/>
              <a:ext cx="1244930" cy="439387"/>
            </a:xfrm>
            <a:prstGeom prst="borderCallout1">
              <a:avLst>
                <a:gd name="adj1" fmla="val 107175"/>
                <a:gd name="adj2" fmla="val 97614"/>
                <a:gd name="adj3" fmla="val 53754"/>
                <a:gd name="adj4" fmla="val 2982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Challenging</a:t>
              </a:r>
              <a:endParaRPr lang="en-ZA" sz="1400" dirty="0"/>
            </a:p>
          </p:txBody>
        </p:sp>
      </p:grpSp>
    </p:spTree>
    <p:extLst>
      <p:ext uri="{BB962C8B-B14F-4D97-AF65-F5344CB8AC3E}">
        <p14:creationId xmlns:p14="http://schemas.microsoft.com/office/powerpoint/2010/main" xmlns="" val="5456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454728"/>
            <a:ext cx="8229600" cy="44060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ZA" sz="1600" dirty="0"/>
          </a:p>
        </p:txBody>
      </p:sp>
      <p:sp>
        <p:nvSpPr>
          <p:cNvPr id="5"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1:  Improving Customer Experience</a:t>
            </a:r>
            <a:endParaRPr lang="en-US" sz="2400" dirty="0">
              <a:solidFill>
                <a:srgbClr val="00B0F0"/>
              </a:solidFill>
              <a:cs typeface="Impact"/>
            </a:endParaRPr>
          </a:p>
        </p:txBody>
      </p:sp>
      <p:sp>
        <p:nvSpPr>
          <p:cNvPr id="6" name="Content Placeholder 5"/>
          <p:cNvSpPr>
            <a:spLocks noGrp="1"/>
          </p:cNvSpPr>
          <p:nvPr>
            <p:ph idx="1"/>
          </p:nvPr>
        </p:nvSpPr>
        <p:spPr/>
        <p:txBody>
          <a:bodyPr>
            <a:normAutofit/>
          </a:bodyPr>
          <a:lstStyle/>
          <a:p>
            <a:pPr marL="0" indent="0">
              <a:buNone/>
            </a:pPr>
            <a:r>
              <a:rPr lang="en-US" sz="1600" dirty="0"/>
              <a:t>Rail as the backbone of public transport supported by an efficient bus service </a:t>
            </a:r>
            <a:r>
              <a:rPr lang="en-US" sz="1600" dirty="0" smtClean="0"/>
              <a:t>requires a </a:t>
            </a:r>
            <a:r>
              <a:rPr lang="en-US" sz="1600" dirty="0"/>
              <a:t>deep commitment to customer centric superior performance. </a:t>
            </a:r>
            <a:endParaRPr lang="en-US" sz="1600" dirty="0" smtClean="0"/>
          </a:p>
          <a:p>
            <a:pPr marL="0" indent="0">
              <a:buNone/>
            </a:pPr>
            <a:endParaRPr lang="en-US" sz="700" dirty="0"/>
          </a:p>
          <a:p>
            <a:pPr marL="0" indent="0">
              <a:buNone/>
            </a:pPr>
            <a:r>
              <a:rPr lang="en-US" sz="1600" dirty="0"/>
              <a:t>Action plans that drive the improvement in customer experience are: </a:t>
            </a:r>
          </a:p>
          <a:p>
            <a:pPr lvl="0">
              <a:buFont typeface="+mj-lt"/>
              <a:buAutoNum type="alphaLcParenR"/>
            </a:pPr>
            <a:r>
              <a:rPr lang="en-ZA" sz="1600" dirty="0" smtClean="0"/>
              <a:t>Functional </a:t>
            </a:r>
            <a:r>
              <a:rPr lang="en-ZA" sz="1600" dirty="0"/>
              <a:t>communication platforms such as </a:t>
            </a:r>
            <a:r>
              <a:rPr lang="en-US" sz="1600" dirty="0"/>
              <a:t>Integrated website(s), </a:t>
            </a:r>
            <a:r>
              <a:rPr lang="en-US" sz="1600" dirty="0" smtClean="0"/>
              <a:t>Smartphone </a:t>
            </a:r>
            <a:r>
              <a:rPr lang="en-US" sz="1600" dirty="0"/>
              <a:t>Applications (APPs), Social Network, Public Address systems and Loudhailers</a:t>
            </a:r>
            <a:endParaRPr lang="en-ZA" sz="1600" dirty="0"/>
          </a:p>
          <a:p>
            <a:pPr lvl="0">
              <a:buFont typeface="+mj-lt"/>
              <a:buAutoNum type="alphaLcParenR"/>
            </a:pPr>
            <a:r>
              <a:rPr lang="en-ZA" sz="1600" dirty="0"/>
              <a:t>Integration of </a:t>
            </a:r>
            <a:r>
              <a:rPr lang="en-ZA" sz="1600" dirty="0" err="1"/>
              <a:t>Railcom</a:t>
            </a:r>
            <a:r>
              <a:rPr lang="en-ZA" sz="1600" dirty="0"/>
              <a:t> / ISAMS to provide commuters with real time service level information </a:t>
            </a:r>
          </a:p>
          <a:p>
            <a:pPr lvl="0">
              <a:buFont typeface="+mj-lt"/>
              <a:buAutoNum type="alphaLcParenR"/>
            </a:pPr>
            <a:r>
              <a:rPr lang="en-ZA" sz="1600" dirty="0"/>
              <a:t>Establishment of  Customer Desks at Key Stations </a:t>
            </a:r>
          </a:p>
          <a:p>
            <a:pPr lvl="0">
              <a:buFont typeface="+mj-lt"/>
              <a:buAutoNum type="alphaLcParenR"/>
            </a:pPr>
            <a:r>
              <a:rPr lang="en-ZA" sz="1600" dirty="0"/>
              <a:t>Integration of Call </a:t>
            </a:r>
            <a:r>
              <a:rPr lang="en-ZA" sz="1600" dirty="0" err="1"/>
              <a:t>Centers</a:t>
            </a:r>
            <a:r>
              <a:rPr lang="en-ZA" sz="1600" dirty="0"/>
              <a:t> for Metrorail/MLPS and </a:t>
            </a:r>
            <a:r>
              <a:rPr lang="en-ZA" sz="1600" dirty="0" err="1"/>
              <a:t>Autopax</a:t>
            </a:r>
            <a:endParaRPr lang="en-ZA" sz="1600" dirty="0"/>
          </a:p>
          <a:p>
            <a:pPr lvl="0">
              <a:buFont typeface="+mj-lt"/>
              <a:buAutoNum type="alphaLcParenR"/>
            </a:pPr>
            <a:r>
              <a:rPr lang="en-ZA" sz="1600" dirty="0"/>
              <a:t>Driving the total station management programme that ensures accountability at a frontline level for service performance. </a:t>
            </a:r>
          </a:p>
          <a:p>
            <a:endParaRPr lang="en-ZA"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19</a:t>
            </a:fld>
            <a:endParaRPr lang="en-US" dirty="0"/>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4572763"/>
            <a:ext cx="8229601" cy="155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5100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199" y="1535306"/>
            <a:ext cx="8156575" cy="518457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200000"/>
              </a:lnSpc>
              <a:buFont typeface="Wingdings" charset="2"/>
              <a:buChar char="q"/>
            </a:pPr>
            <a:r>
              <a:rPr lang="en-US" sz="1600" b="1" dirty="0" smtClean="0">
                <a:solidFill>
                  <a:prstClr val="black"/>
                </a:solidFill>
              </a:rPr>
              <a:t>The PRASA Mandate</a:t>
            </a:r>
            <a:endParaRPr lang="en-ZA" sz="1600" b="1" dirty="0" smtClean="0">
              <a:solidFill>
                <a:prstClr val="black"/>
              </a:solidFill>
            </a:endParaRPr>
          </a:p>
          <a:p>
            <a:pPr defTabSz="914400">
              <a:lnSpc>
                <a:spcPct val="200000"/>
              </a:lnSpc>
              <a:buFont typeface="Wingdings" charset="2"/>
              <a:buChar char="q"/>
            </a:pPr>
            <a:r>
              <a:rPr lang="en-ZA" sz="1600" b="1" dirty="0" smtClean="0">
                <a:solidFill>
                  <a:prstClr val="black"/>
                </a:solidFill>
              </a:rPr>
              <a:t>Rail</a:t>
            </a:r>
            <a:r>
              <a:rPr lang="en-ZA" sz="1600" b="1" dirty="0">
                <a:solidFill>
                  <a:prstClr val="black"/>
                </a:solidFill>
              </a:rPr>
              <a:t>: The Back-bone of Public </a:t>
            </a:r>
            <a:r>
              <a:rPr lang="en-ZA" sz="1600" b="1" dirty="0" smtClean="0">
                <a:solidFill>
                  <a:prstClr val="black"/>
                </a:solidFill>
              </a:rPr>
              <a:t>Transport </a:t>
            </a:r>
          </a:p>
          <a:p>
            <a:pPr defTabSz="914400">
              <a:lnSpc>
                <a:spcPct val="200000"/>
              </a:lnSpc>
              <a:buFont typeface="Wingdings" charset="2"/>
              <a:buChar char="q"/>
            </a:pPr>
            <a:r>
              <a:rPr lang="en-ZA" sz="1600" b="1" dirty="0" smtClean="0">
                <a:solidFill>
                  <a:prstClr val="black"/>
                </a:solidFill>
              </a:rPr>
              <a:t>Driving the Corporate Plan</a:t>
            </a:r>
          </a:p>
          <a:p>
            <a:pPr defTabSz="914400">
              <a:lnSpc>
                <a:spcPct val="200000"/>
              </a:lnSpc>
              <a:buFont typeface="Wingdings" charset="2"/>
              <a:buChar char="q"/>
            </a:pPr>
            <a:r>
              <a:rPr lang="en-US" sz="1600" b="1" dirty="0" smtClean="0">
                <a:solidFill>
                  <a:prstClr val="black"/>
                </a:solidFill>
              </a:rPr>
              <a:t>Budget and Capital </a:t>
            </a:r>
            <a:r>
              <a:rPr lang="en-US" sz="1600" b="1" dirty="0" err="1" smtClean="0">
                <a:solidFill>
                  <a:prstClr val="black"/>
                </a:solidFill>
              </a:rPr>
              <a:t>Programme</a:t>
            </a:r>
            <a:endParaRPr lang="en-US" sz="1600" b="1" dirty="0" smtClean="0">
              <a:solidFill>
                <a:prstClr val="black"/>
              </a:solidFill>
            </a:endParaRPr>
          </a:p>
          <a:p>
            <a:pPr defTabSz="914400">
              <a:lnSpc>
                <a:spcPct val="200000"/>
              </a:lnSpc>
              <a:buFont typeface="Wingdings" charset="2"/>
              <a:buChar char="q"/>
            </a:pPr>
            <a:r>
              <a:rPr lang="en-US" sz="1600" b="1" dirty="0" smtClean="0">
                <a:solidFill>
                  <a:prstClr val="black"/>
                </a:solidFill>
              </a:rPr>
              <a:t>Annual Performance Plan</a:t>
            </a:r>
          </a:p>
          <a:p>
            <a:pPr marL="0" indent="0" defTabSz="914400">
              <a:lnSpc>
                <a:spcPct val="90000"/>
              </a:lnSpc>
              <a:buNone/>
            </a:pPr>
            <a:endParaRPr lang="en-US" sz="1600" b="1" dirty="0">
              <a:solidFill>
                <a:prstClr val="black"/>
              </a:solidFill>
            </a:endParaRPr>
          </a:p>
          <a:p>
            <a:pPr marL="0" lvl="1" indent="0" defTabSz="914400">
              <a:lnSpc>
                <a:spcPct val="90000"/>
              </a:lnSpc>
              <a:buNone/>
            </a:pPr>
            <a:endParaRPr lang="en-US" sz="1600" b="1" dirty="0">
              <a:solidFill>
                <a:prstClr val="black"/>
              </a:solidFill>
            </a:endParaRPr>
          </a:p>
          <a:p>
            <a:pPr defTabSz="914400">
              <a:lnSpc>
                <a:spcPct val="90000"/>
              </a:lnSpc>
            </a:pPr>
            <a:endParaRPr lang="en-ZA" sz="1600" b="1" dirty="0">
              <a:solidFill>
                <a:prstClr val="black"/>
              </a:solidFill>
            </a:endParaRPr>
          </a:p>
          <a:p>
            <a:pPr marL="457200" lvl="1" indent="0" defTabSz="914400">
              <a:lnSpc>
                <a:spcPct val="90000"/>
              </a:lnSpc>
              <a:buFont typeface="Arial" pitchFamily="34" charset="0"/>
              <a:buNone/>
            </a:pPr>
            <a:endParaRPr lang="en-ZA" sz="1600" b="1" i="1" dirty="0">
              <a:solidFill>
                <a:prstClr val="black"/>
              </a:solidFill>
            </a:endParaRPr>
          </a:p>
        </p:txBody>
      </p:sp>
      <p:sp>
        <p:nvSpPr>
          <p:cNvPr id="6" name="Title 1"/>
          <p:cNvSpPr>
            <a:spLocks noGrp="1"/>
          </p:cNvSpPr>
          <p:nvPr>
            <p:ph type="title"/>
          </p:nvPr>
        </p:nvSpPr>
        <p:spPr>
          <a:xfrm>
            <a:off x="457200" y="676894"/>
            <a:ext cx="8229600" cy="766346"/>
          </a:xfrm>
        </p:spPr>
        <p:txBody>
          <a:bodyPr>
            <a:noAutofit/>
          </a:bodyPr>
          <a:lstStyle/>
          <a:p>
            <a:pPr lvl="0">
              <a:lnSpc>
                <a:spcPct val="90000"/>
              </a:lnSpc>
            </a:pPr>
            <a:r>
              <a:rPr lang="en-US" sz="2400" dirty="0">
                <a:cs typeface="Impact"/>
              </a:rPr>
              <a:t>Structure and </a:t>
            </a:r>
            <a:r>
              <a:rPr lang="en-US" sz="2400" dirty="0" smtClean="0">
                <a:cs typeface="Impact"/>
              </a:rPr>
              <a:t>Format: </a:t>
            </a:r>
            <a:br>
              <a:rPr lang="en-US" sz="2400" dirty="0" smtClean="0">
                <a:cs typeface="Impact"/>
              </a:rPr>
            </a:br>
            <a:r>
              <a:rPr lang="en-US" sz="2400" dirty="0" smtClean="0">
                <a:cs typeface="Impact"/>
              </a:rPr>
              <a:t>2018/19 – 2020/21 </a:t>
            </a:r>
            <a:r>
              <a:rPr lang="en-US" sz="2400" dirty="0">
                <a:cs typeface="Impact"/>
              </a:rPr>
              <a:t>Corporate </a:t>
            </a:r>
            <a:r>
              <a:rPr lang="en-US" sz="2400" dirty="0" smtClean="0">
                <a:cs typeface="Impact"/>
              </a:rPr>
              <a:t>Plan </a:t>
            </a:r>
            <a:endParaRPr lang="en-ZA" sz="2400" dirty="0">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2</a:t>
            </a:fld>
            <a:endParaRPr lang="en-US"/>
          </a:p>
        </p:txBody>
      </p:sp>
      <p:sp>
        <p:nvSpPr>
          <p:cNvPr id="3" name="Footer Placeholder 2"/>
          <p:cNvSpPr>
            <a:spLocks noGrp="1"/>
          </p:cNvSpPr>
          <p:nvPr>
            <p:ph type="ftr" sz="quarter" idx="11"/>
          </p:nvPr>
        </p:nvSpPr>
        <p:spPr/>
        <p:txBody>
          <a:bodyPr/>
          <a:lstStyle/>
          <a:p>
            <a:r>
              <a:rPr lang="en-US" b="1" dirty="0" smtClean="0">
                <a:solidFill>
                  <a:schemeClr val="bg1"/>
                </a:solidFill>
              </a:rPr>
              <a:t>DRAFT</a:t>
            </a:r>
            <a:endParaRPr lang="en-US" b="1" dirty="0">
              <a:solidFill>
                <a:schemeClr val="bg1"/>
              </a:solidFill>
            </a:endParaRPr>
          </a:p>
        </p:txBody>
      </p:sp>
    </p:spTree>
    <p:extLst>
      <p:ext uri="{BB962C8B-B14F-4D97-AF65-F5344CB8AC3E}">
        <p14:creationId xmlns:p14="http://schemas.microsoft.com/office/powerpoint/2010/main" xmlns="" val="3084137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454728"/>
            <a:ext cx="8140700" cy="44060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smtClean="0"/>
              <a:t>Rail Operations </a:t>
            </a:r>
            <a:r>
              <a:rPr lang="en-GB" sz="1800" dirty="0" smtClean="0"/>
              <a:t>true custodian of mandate to deliver commuter rail services &amp; long-distance rail services: </a:t>
            </a:r>
          </a:p>
          <a:p>
            <a:pPr marL="0" indent="0">
              <a:buNone/>
            </a:pPr>
            <a:r>
              <a:rPr lang="en-GB" sz="1800" dirty="0" smtClean="0"/>
              <a:t>Stabilising the rail system require drastic interventions. </a:t>
            </a:r>
          </a:p>
          <a:p>
            <a:pPr marL="0" indent="0">
              <a:buNone/>
            </a:pPr>
            <a:r>
              <a:rPr lang="en-GB" sz="1800" dirty="0" smtClean="0"/>
              <a:t>Two areas of focus:</a:t>
            </a:r>
          </a:p>
          <a:p>
            <a:pPr lvl="1">
              <a:buFont typeface="+mj-lt"/>
              <a:buAutoNum type="arabicPeriod"/>
            </a:pPr>
            <a:r>
              <a:rPr lang="en-GB" sz="1800" dirty="0" smtClean="0"/>
              <a:t>Curbing a further decline in passenger patronage whilst </a:t>
            </a:r>
          </a:p>
          <a:p>
            <a:pPr lvl="1">
              <a:buFont typeface="+mj-lt"/>
              <a:buAutoNum type="arabicPeriod"/>
            </a:pPr>
            <a:r>
              <a:rPr lang="en-GB" sz="1800" dirty="0" smtClean="0"/>
              <a:t>Endeavouring to recover lost customers;</a:t>
            </a:r>
          </a:p>
          <a:p>
            <a:pPr marL="0" indent="0">
              <a:buNone/>
            </a:pPr>
            <a:endParaRPr lang="en-GB" sz="1800" dirty="0" smtClean="0"/>
          </a:p>
          <a:p>
            <a:pPr marL="0" indent="0">
              <a:buNone/>
            </a:pPr>
            <a:r>
              <a:rPr lang="en-GB" sz="1800" dirty="0" smtClean="0"/>
              <a:t>Premised on successful implementation of the Engineering Division’s plan to improve the availability and reliability of Rolling Stock and Infrastructure. </a:t>
            </a:r>
          </a:p>
          <a:p>
            <a:pPr marL="0" indent="0">
              <a:buNone/>
            </a:pPr>
            <a:endParaRPr lang="en-GB" sz="1800" dirty="0" smtClean="0"/>
          </a:p>
          <a:p>
            <a:pPr marL="0" indent="0">
              <a:buNone/>
            </a:pPr>
            <a:r>
              <a:rPr lang="en-GB" sz="1800" dirty="0" smtClean="0"/>
              <a:t>PRASA Rail Action Plans contribute to </a:t>
            </a:r>
            <a:endParaRPr lang="en-ZA" sz="1800" b="1" dirty="0"/>
          </a:p>
          <a:p>
            <a:pPr lvl="1">
              <a:buFont typeface="+mj-lt"/>
              <a:buAutoNum type="arabicPeriod"/>
            </a:pPr>
            <a:r>
              <a:rPr lang="en-ZA" sz="1800" dirty="0"/>
              <a:t>Marked improvement in operational performance </a:t>
            </a:r>
            <a:r>
              <a:rPr lang="en-ZA" sz="1800" dirty="0" smtClean="0"/>
              <a:t>to </a:t>
            </a:r>
            <a:r>
              <a:rPr lang="en-ZA" sz="1800" dirty="0"/>
              <a:t>restore to the 2008/09 levels </a:t>
            </a:r>
            <a:r>
              <a:rPr lang="en-ZA" sz="1800" dirty="0" smtClean="0"/>
              <a:t>of performance</a:t>
            </a:r>
          </a:p>
          <a:p>
            <a:pPr lvl="1">
              <a:buFont typeface="+mj-lt"/>
              <a:buAutoNum type="arabicPeriod"/>
            </a:pPr>
            <a:r>
              <a:rPr lang="en-ZA" sz="1800" dirty="0" smtClean="0"/>
              <a:t>Marked </a:t>
            </a:r>
            <a:r>
              <a:rPr lang="en-ZA" sz="1800" dirty="0"/>
              <a:t>improvement in financial performance and sustainability </a:t>
            </a:r>
            <a:endParaRPr lang="en-ZA" sz="1800" dirty="0" smtClean="0"/>
          </a:p>
          <a:p>
            <a:pPr lvl="1">
              <a:buFont typeface="+mj-lt"/>
              <a:buAutoNum type="arabicPeriod"/>
            </a:pPr>
            <a:r>
              <a:rPr lang="en-ZA" sz="1800" dirty="0" smtClean="0"/>
              <a:t>Marked </a:t>
            </a:r>
            <a:r>
              <a:rPr lang="en-ZA" sz="1800" dirty="0"/>
              <a:t>improvement in passenger safety </a:t>
            </a:r>
            <a:r>
              <a:rPr lang="en-ZA" sz="1800" dirty="0" smtClean="0"/>
              <a:t> </a:t>
            </a:r>
            <a:endParaRPr lang="en-ZA" sz="1800" dirty="0"/>
          </a:p>
        </p:txBody>
      </p:sp>
      <p:sp>
        <p:nvSpPr>
          <p:cNvPr id="5"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20</a:t>
            </a:fld>
            <a:endParaRPr lang="en-US"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Tree>
    <p:extLst>
      <p:ext uri="{BB962C8B-B14F-4D97-AF65-F5344CB8AC3E}">
        <p14:creationId xmlns:p14="http://schemas.microsoft.com/office/powerpoint/2010/main" xmlns="" val="4082267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454728"/>
            <a:ext cx="8140700" cy="44060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smtClean="0"/>
              <a:t>Rail Operations</a:t>
            </a:r>
          </a:p>
          <a:p>
            <a:pPr marL="0" indent="0">
              <a:buNone/>
            </a:pPr>
            <a:endParaRPr lang="en-ZA" sz="1800" dirty="0"/>
          </a:p>
        </p:txBody>
      </p:sp>
      <p:sp>
        <p:nvSpPr>
          <p:cNvPr id="5"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21</a:t>
            </a:fld>
            <a:endParaRPr lang="en-US"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pic>
        <p:nvPicPr>
          <p:cNvPr id="788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884422"/>
            <a:ext cx="8229600" cy="4471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7009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7" name="Content Placeholder 6"/>
          <p:cNvSpPr>
            <a:spLocks noGrp="1"/>
          </p:cNvSpPr>
          <p:nvPr>
            <p:ph idx="1"/>
          </p:nvPr>
        </p:nvSpPr>
        <p:spPr/>
        <p:txBody>
          <a:bodyPr>
            <a:normAutofit/>
          </a:bodyPr>
          <a:lstStyle/>
          <a:p>
            <a:pPr marL="0" indent="0">
              <a:lnSpc>
                <a:spcPct val="90000"/>
              </a:lnSpc>
              <a:buNone/>
            </a:pPr>
            <a:r>
              <a:rPr lang="en-GB" sz="1800" b="1" dirty="0"/>
              <a:t>Rail Engineering </a:t>
            </a:r>
            <a:r>
              <a:rPr lang="en-GB" sz="1800" dirty="0"/>
              <a:t>crucial to ensure Availability, Reliability and Safety of Rolling Stock and Infrastructure. </a:t>
            </a:r>
          </a:p>
          <a:p>
            <a:pPr marL="0" indent="0">
              <a:lnSpc>
                <a:spcPct val="90000"/>
              </a:lnSpc>
              <a:buNone/>
            </a:pPr>
            <a:endParaRPr lang="en-US" sz="1800" b="1" dirty="0" smtClean="0"/>
          </a:p>
          <a:p>
            <a:pPr marL="0" indent="0">
              <a:lnSpc>
                <a:spcPct val="90000"/>
              </a:lnSpc>
              <a:buNone/>
            </a:pPr>
            <a:r>
              <a:rPr lang="en-US" sz="1800" b="1" dirty="0" smtClean="0"/>
              <a:t>Key Interventions address low performance of Infrastructure and Rolling stock </a:t>
            </a:r>
            <a:endParaRPr lang="en-US" sz="1800" b="1" dirty="0"/>
          </a:p>
          <a:p>
            <a:pPr marL="457200" indent="-457200">
              <a:lnSpc>
                <a:spcPct val="150000"/>
              </a:lnSpc>
              <a:buFont typeface="+mj-lt"/>
              <a:buAutoNum type="arabicPeriod"/>
            </a:pPr>
            <a:r>
              <a:rPr lang="en-US" sz="1800" dirty="0" smtClean="0"/>
              <a:t>Recovery of coaches out of service (OOS) due to refurbishment, vandalism wrecks or due to maintenance </a:t>
            </a:r>
          </a:p>
          <a:p>
            <a:pPr marL="857250" lvl="1" indent="-457200">
              <a:lnSpc>
                <a:spcPct val="150000"/>
              </a:lnSpc>
              <a:buFont typeface="Arial" panose="020B0604020202020204" pitchFamily="34" charset="0"/>
              <a:buChar char="•"/>
            </a:pPr>
            <a:r>
              <a:rPr lang="en-US" sz="1600" dirty="0" smtClean="0"/>
              <a:t>Use Refurbishment contractors and rotating machine contracts to recover coaches. </a:t>
            </a:r>
          </a:p>
          <a:p>
            <a:pPr marL="857250" lvl="1" indent="-457200">
              <a:lnSpc>
                <a:spcPct val="150000"/>
              </a:lnSpc>
              <a:buFont typeface="Arial" panose="020B0604020202020204" pitchFamily="34" charset="0"/>
              <a:buChar char="•"/>
            </a:pPr>
            <a:r>
              <a:rPr lang="en-US" sz="1600" dirty="0" smtClean="0"/>
              <a:t>Deliver reliable coaches from Refurbishment </a:t>
            </a:r>
            <a:r>
              <a:rPr lang="en-US" sz="1600" dirty="0" err="1" smtClean="0"/>
              <a:t>programme</a:t>
            </a:r>
            <a:r>
              <a:rPr lang="en-US" sz="1600" dirty="0" smtClean="0"/>
              <a:t> back into service</a:t>
            </a:r>
          </a:p>
          <a:p>
            <a:pPr marL="457200" indent="-457200">
              <a:lnSpc>
                <a:spcPct val="150000"/>
              </a:lnSpc>
              <a:buFont typeface="+mj-lt"/>
              <a:buAutoNum type="arabicPeriod"/>
            </a:pPr>
            <a:r>
              <a:rPr lang="en-US" sz="1800" dirty="0" smtClean="0"/>
              <a:t>Improve reliability of the coaches in service.</a:t>
            </a:r>
            <a:r>
              <a:rPr lang="en-US" sz="1800" b="1" dirty="0" smtClean="0"/>
              <a:t> </a:t>
            </a:r>
          </a:p>
          <a:p>
            <a:pPr marL="857250" lvl="1" indent="-457200">
              <a:lnSpc>
                <a:spcPct val="150000"/>
              </a:lnSpc>
              <a:buFont typeface="Arial" panose="020B0604020202020204" pitchFamily="34" charset="0"/>
              <a:buChar char="•"/>
            </a:pPr>
            <a:r>
              <a:rPr lang="en-US" sz="1600" dirty="0" smtClean="0"/>
              <a:t>Revise maintenance regime</a:t>
            </a:r>
            <a:endParaRPr lang="en-US" sz="1400" dirty="0" smtClean="0"/>
          </a:p>
          <a:p>
            <a:pPr marL="857250" lvl="1" indent="-457200">
              <a:lnSpc>
                <a:spcPct val="150000"/>
              </a:lnSpc>
              <a:buFont typeface="Arial" panose="020B0604020202020204" pitchFamily="34" charset="0"/>
              <a:buChar char="•"/>
            </a:pPr>
            <a:r>
              <a:rPr lang="en-US" sz="1600" dirty="0"/>
              <a:t>Re-establish modern, integrated maintenance management system </a:t>
            </a:r>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22</a:t>
            </a:fld>
            <a:endParaRPr lang="en-US" dirty="0"/>
          </a:p>
        </p:txBody>
      </p:sp>
    </p:spTree>
    <p:extLst>
      <p:ext uri="{BB962C8B-B14F-4D97-AF65-F5344CB8AC3E}">
        <p14:creationId xmlns:p14="http://schemas.microsoft.com/office/powerpoint/2010/main" xmlns="" val="74743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7" name="Content Placeholder 6"/>
          <p:cNvSpPr>
            <a:spLocks noGrp="1"/>
          </p:cNvSpPr>
          <p:nvPr>
            <p:ph idx="1"/>
          </p:nvPr>
        </p:nvSpPr>
        <p:spPr/>
        <p:txBody>
          <a:bodyPr>
            <a:noAutofit/>
          </a:bodyPr>
          <a:lstStyle/>
          <a:p>
            <a:pPr>
              <a:lnSpc>
                <a:spcPct val="90000"/>
              </a:lnSpc>
              <a:buFont typeface="+mj-lt"/>
              <a:buAutoNum type="arabicPeriod" startAt="3"/>
            </a:pPr>
            <a:r>
              <a:rPr lang="en-ZA" sz="2000" dirty="0" smtClean="0"/>
              <a:t>Reducing Infrastructure Faults</a:t>
            </a:r>
          </a:p>
          <a:p>
            <a:pPr marL="800100" lvl="1" indent="-342900">
              <a:lnSpc>
                <a:spcPct val="90000"/>
              </a:lnSpc>
              <a:buFont typeface="+mj-lt"/>
              <a:buAutoNum type="arabicPeriod"/>
            </a:pPr>
            <a:r>
              <a:rPr lang="en-ZA" sz="1600" b="1" dirty="0" smtClean="0"/>
              <a:t>Signals &amp; Telecoms </a:t>
            </a:r>
            <a:r>
              <a:rPr lang="en-ZA" sz="1600" dirty="0" smtClean="0"/>
              <a:t>through </a:t>
            </a:r>
          </a:p>
          <a:p>
            <a:pPr lvl="2">
              <a:lnSpc>
                <a:spcPct val="90000"/>
              </a:lnSpc>
              <a:buFont typeface="+mj-lt"/>
              <a:buAutoNum type="alphaLcParenR"/>
            </a:pPr>
            <a:r>
              <a:rPr lang="en-ZA" sz="1600" dirty="0"/>
              <a:t>C</a:t>
            </a:r>
            <a:r>
              <a:rPr lang="en-ZA" sz="1600" dirty="0" smtClean="0"/>
              <a:t>ontractors to supplement internal capacity; </a:t>
            </a:r>
          </a:p>
          <a:p>
            <a:pPr lvl="2">
              <a:lnSpc>
                <a:spcPct val="90000"/>
              </a:lnSpc>
              <a:buFont typeface="+mj-lt"/>
              <a:buAutoNum type="alphaLcParenR"/>
            </a:pPr>
            <a:r>
              <a:rPr lang="en-ZA" sz="1600" dirty="0" smtClean="0"/>
              <a:t>Migrate from copper to fibre on control systems, </a:t>
            </a:r>
          </a:p>
          <a:p>
            <a:pPr lvl="2">
              <a:lnSpc>
                <a:spcPct val="90000"/>
              </a:lnSpc>
              <a:buFont typeface="+mj-lt"/>
              <a:buAutoNum type="alphaLcParenR"/>
            </a:pPr>
            <a:r>
              <a:rPr lang="en-ZA" sz="1600" dirty="0" smtClean="0"/>
              <a:t>Reconditioning and replacement of back-up power supplies, </a:t>
            </a:r>
          </a:p>
          <a:p>
            <a:pPr lvl="2">
              <a:lnSpc>
                <a:spcPct val="90000"/>
              </a:lnSpc>
              <a:buFont typeface="+mj-lt"/>
              <a:buAutoNum type="alphaLcParenR"/>
            </a:pPr>
            <a:r>
              <a:rPr lang="en-ZA" sz="1600" dirty="0" smtClean="0"/>
              <a:t>Provide safety critical spares, </a:t>
            </a:r>
          </a:p>
          <a:p>
            <a:pPr lvl="2">
              <a:lnSpc>
                <a:spcPct val="90000"/>
              </a:lnSpc>
              <a:buFont typeface="+mj-lt"/>
              <a:buAutoNum type="alphaLcParenR"/>
            </a:pPr>
            <a:r>
              <a:rPr lang="en-ZA" sz="1600" dirty="0" smtClean="0"/>
              <a:t>Vandal proof signal equipment. </a:t>
            </a:r>
          </a:p>
          <a:p>
            <a:pPr lvl="1">
              <a:lnSpc>
                <a:spcPct val="90000"/>
              </a:lnSpc>
              <a:buFont typeface="+mj-lt"/>
              <a:buAutoNum type="arabicPeriod"/>
            </a:pPr>
            <a:r>
              <a:rPr lang="en-ZA" sz="1600" b="1" dirty="0" smtClean="0"/>
              <a:t>Electrical Overhead Equipment and Substations </a:t>
            </a:r>
            <a:r>
              <a:rPr lang="en-ZA" sz="1600" dirty="0" smtClean="0"/>
              <a:t>through </a:t>
            </a:r>
          </a:p>
          <a:p>
            <a:pPr lvl="2">
              <a:lnSpc>
                <a:spcPct val="90000"/>
              </a:lnSpc>
              <a:buFont typeface="+mj-lt"/>
              <a:buAutoNum type="alphaLcParenR"/>
            </a:pPr>
            <a:r>
              <a:rPr lang="en-ZA" sz="1600" dirty="0" smtClean="0"/>
              <a:t>Rehabilitation with Rail-Road Vehicles, </a:t>
            </a:r>
          </a:p>
          <a:p>
            <a:pPr lvl="2">
              <a:lnSpc>
                <a:spcPct val="90000"/>
              </a:lnSpc>
              <a:buFont typeface="+mj-lt"/>
              <a:buAutoNum type="alphaLcParenR"/>
            </a:pPr>
            <a:r>
              <a:rPr lang="en-ZA" sz="1600" dirty="0"/>
              <a:t>C</a:t>
            </a:r>
            <a:r>
              <a:rPr lang="en-ZA" sz="1600" dirty="0" smtClean="0"/>
              <a:t>ontractors for rehabilitation of substations and power supply, </a:t>
            </a:r>
          </a:p>
          <a:p>
            <a:pPr lvl="2">
              <a:lnSpc>
                <a:spcPct val="90000"/>
              </a:lnSpc>
              <a:buFont typeface="+mj-lt"/>
              <a:buAutoNum type="alphaLcParenR"/>
            </a:pPr>
            <a:r>
              <a:rPr lang="en-ZA" sz="1600" dirty="0" smtClean="0"/>
              <a:t>Improve substation reliability </a:t>
            </a:r>
          </a:p>
          <a:p>
            <a:pPr lvl="1">
              <a:lnSpc>
                <a:spcPct val="90000"/>
              </a:lnSpc>
              <a:buFont typeface="+mj-lt"/>
              <a:buAutoNum type="arabicPeriod"/>
            </a:pPr>
            <a:r>
              <a:rPr lang="en-ZA" sz="1600" b="1" dirty="0" err="1" smtClean="0"/>
              <a:t>Perway</a:t>
            </a:r>
            <a:r>
              <a:rPr lang="en-ZA" sz="1600" b="1" dirty="0" smtClean="0"/>
              <a:t> (track)  and </a:t>
            </a:r>
            <a:r>
              <a:rPr lang="en-ZA" sz="1600" b="1" dirty="0" err="1" smtClean="0"/>
              <a:t>Perway</a:t>
            </a:r>
            <a:r>
              <a:rPr lang="en-ZA" sz="1600" b="1" dirty="0" smtClean="0"/>
              <a:t> speed restrictions </a:t>
            </a:r>
            <a:r>
              <a:rPr lang="en-ZA" sz="1600" dirty="0" smtClean="0"/>
              <a:t>through </a:t>
            </a:r>
          </a:p>
          <a:p>
            <a:pPr lvl="2">
              <a:lnSpc>
                <a:spcPct val="90000"/>
              </a:lnSpc>
              <a:buFont typeface="+mj-lt"/>
              <a:buAutoNum type="alphaLcParenR"/>
            </a:pPr>
            <a:r>
              <a:rPr lang="en-ZA" sz="1600" dirty="0" smtClean="0"/>
              <a:t>Procurement of on-track machine resources, rails and rail components, </a:t>
            </a:r>
          </a:p>
          <a:p>
            <a:pPr lvl="2">
              <a:lnSpc>
                <a:spcPct val="90000"/>
              </a:lnSpc>
              <a:buFont typeface="+mj-lt"/>
              <a:buAutoNum type="alphaLcParenR"/>
            </a:pPr>
            <a:r>
              <a:rPr lang="en-ZA" sz="1600" dirty="0" smtClean="0"/>
              <a:t>Rehabilitate foundations and drainage, </a:t>
            </a:r>
          </a:p>
          <a:p>
            <a:pPr lvl="2">
              <a:lnSpc>
                <a:spcPct val="90000"/>
              </a:lnSpc>
              <a:buFont typeface="+mj-lt"/>
              <a:buAutoNum type="alphaLcParenR"/>
            </a:pPr>
            <a:r>
              <a:rPr lang="en-ZA" sz="1600" dirty="0" smtClean="0"/>
              <a:t>Track condition monitoring, rail defects tests, tamping and ballast screening</a:t>
            </a:r>
            <a:r>
              <a:rPr lang="en-ZA" dirty="0" smtClean="0"/>
              <a:t>. </a:t>
            </a:r>
            <a:endParaRPr lang="en-ZA" sz="2400"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23</a:t>
            </a:fld>
            <a:endParaRPr lang="en-US" dirty="0"/>
          </a:p>
        </p:txBody>
      </p:sp>
    </p:spTree>
    <p:extLst>
      <p:ext uri="{BB962C8B-B14F-4D97-AF65-F5344CB8AC3E}">
        <p14:creationId xmlns:p14="http://schemas.microsoft.com/office/powerpoint/2010/main" xmlns="" val="177389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7" name="Content Placeholder 6"/>
          <p:cNvSpPr>
            <a:spLocks noGrp="1"/>
          </p:cNvSpPr>
          <p:nvPr>
            <p:ph idx="1"/>
          </p:nvPr>
        </p:nvSpPr>
        <p:spPr/>
        <p:txBody>
          <a:bodyPr>
            <a:normAutofit/>
          </a:bodyPr>
          <a:lstStyle/>
          <a:p>
            <a:pPr marL="0" indent="0">
              <a:lnSpc>
                <a:spcPct val="90000"/>
              </a:lnSpc>
              <a:buNone/>
            </a:pPr>
            <a:r>
              <a:rPr lang="en-GB" sz="1800" b="1" dirty="0" smtClean="0"/>
              <a:t>Engineering (PRASA Technical)</a:t>
            </a:r>
            <a:endParaRPr lang="en-US" sz="1600"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24</a:t>
            </a:fld>
            <a:endParaRPr lang="en-US" dirty="0"/>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052488"/>
            <a:ext cx="8093034" cy="4246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286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cs typeface="Impact"/>
              </a:rPr>
              <a:t>Objective 2:  Improve Rail System Performance</a:t>
            </a:r>
            <a:endParaRPr lang="en-US" sz="2400" dirty="0">
              <a:solidFill>
                <a:srgbClr val="00B0F0"/>
              </a:solidFill>
              <a:cs typeface="Impact"/>
            </a:endParaRPr>
          </a:p>
        </p:txBody>
      </p:sp>
      <p:sp>
        <p:nvSpPr>
          <p:cNvPr id="7" name="Content Placeholder 6"/>
          <p:cNvSpPr>
            <a:spLocks noGrp="1"/>
          </p:cNvSpPr>
          <p:nvPr>
            <p:ph idx="1"/>
          </p:nvPr>
        </p:nvSpPr>
        <p:spPr/>
        <p:txBody>
          <a:bodyPr>
            <a:normAutofit/>
          </a:bodyPr>
          <a:lstStyle/>
          <a:p>
            <a:pPr marL="0" indent="0">
              <a:lnSpc>
                <a:spcPct val="90000"/>
              </a:lnSpc>
              <a:buNone/>
            </a:pPr>
            <a:r>
              <a:rPr lang="en-GB" sz="1800" b="1" dirty="0" smtClean="0"/>
              <a:t>PRASA CRES</a:t>
            </a:r>
            <a:endParaRPr lang="en-US" sz="1600"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25</a:t>
            </a:fld>
            <a:endParaRPr lang="en-US" dirty="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2199677"/>
            <a:ext cx="8152663" cy="1885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168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1887538" lvl="0" indent="-1887538" defTabSz="1778000">
              <a:lnSpc>
                <a:spcPct val="90000"/>
              </a:lnSpc>
              <a:spcAft>
                <a:spcPct val="35000"/>
              </a:spcAft>
            </a:pPr>
            <a:r>
              <a:rPr lang="en-US" sz="2400" dirty="0" smtClean="0">
                <a:solidFill>
                  <a:srgbClr val="00B0F0"/>
                </a:solidFill>
                <a:cs typeface="Impact"/>
              </a:rPr>
              <a:t>Objective 3:  Re-align Support Functions to Achieve an Efficient  Rail  Business</a:t>
            </a:r>
            <a:r>
              <a:rPr lang="en-ZA" sz="2400" dirty="0" smtClean="0">
                <a:solidFill>
                  <a:srgbClr val="00B0F0"/>
                </a:solidFill>
                <a:cs typeface="Impact"/>
              </a:rPr>
              <a:t> </a:t>
            </a:r>
            <a:endParaRPr lang="en-US" sz="2400" dirty="0">
              <a:solidFill>
                <a:srgbClr val="00B0F0"/>
              </a:solidFill>
              <a:cs typeface="Impact"/>
            </a:endParaRPr>
          </a:p>
        </p:txBody>
      </p:sp>
      <p:sp>
        <p:nvSpPr>
          <p:cNvPr id="5" name="Content Placeholder 4"/>
          <p:cNvSpPr>
            <a:spLocks noGrp="1"/>
          </p:cNvSpPr>
          <p:nvPr>
            <p:ph idx="1"/>
          </p:nvPr>
        </p:nvSpPr>
        <p:spPr/>
        <p:txBody>
          <a:bodyPr/>
          <a:lstStyle/>
          <a:p>
            <a:pPr lvl="0"/>
            <a:r>
              <a:rPr lang="en-US" sz="1800" dirty="0" smtClean="0"/>
              <a:t>Integration </a:t>
            </a:r>
            <a:r>
              <a:rPr lang="en-US" sz="1800" dirty="0"/>
              <a:t>of divisions, departments &amp; </a:t>
            </a:r>
            <a:r>
              <a:rPr lang="en-US" sz="1800" dirty="0" smtClean="0"/>
              <a:t>subsidiaries</a:t>
            </a:r>
          </a:p>
          <a:p>
            <a:pPr lvl="1"/>
            <a:r>
              <a:rPr lang="en-US" sz="1600" dirty="0" smtClean="0"/>
              <a:t>Consolidation of real estate entities</a:t>
            </a:r>
          </a:p>
          <a:p>
            <a:pPr lvl="1"/>
            <a:r>
              <a:rPr lang="en-US" sz="1600" dirty="0" smtClean="0"/>
              <a:t>Design and develop an </a:t>
            </a:r>
            <a:r>
              <a:rPr lang="en-US" sz="1600" dirty="0" err="1" smtClean="0"/>
              <a:t>organisational</a:t>
            </a:r>
            <a:r>
              <a:rPr lang="en-US" sz="1600" dirty="0" smtClean="0"/>
              <a:t> structure and operating model through business </a:t>
            </a:r>
            <a:r>
              <a:rPr lang="en-US" sz="1600" dirty="0" err="1" smtClean="0"/>
              <a:t>rationalisation</a:t>
            </a:r>
            <a:r>
              <a:rPr lang="en-US" sz="1600" dirty="0" smtClean="0"/>
              <a:t> that right sizes PRASA. </a:t>
            </a:r>
          </a:p>
          <a:p>
            <a:pPr lvl="0"/>
            <a:r>
              <a:rPr lang="en-US" sz="1800" dirty="0" smtClean="0"/>
              <a:t>Long-distance </a:t>
            </a:r>
            <a:r>
              <a:rPr lang="en-US" sz="1800" dirty="0"/>
              <a:t>transport </a:t>
            </a:r>
            <a:r>
              <a:rPr lang="en-US" sz="1800" dirty="0" smtClean="0"/>
              <a:t>services to focus on</a:t>
            </a:r>
          </a:p>
          <a:p>
            <a:pPr lvl="1"/>
            <a:r>
              <a:rPr lang="en-US" sz="1600" dirty="0" smtClean="0"/>
              <a:t>Route, Asset, Cost, Control and Procurement </a:t>
            </a:r>
            <a:r>
              <a:rPr lang="en-US" sz="1600" dirty="0" err="1" smtClean="0"/>
              <a:t>Optimisation</a:t>
            </a:r>
            <a:endParaRPr lang="en-US" sz="1600" dirty="0" smtClean="0"/>
          </a:p>
          <a:p>
            <a:pPr lvl="1"/>
            <a:r>
              <a:rPr lang="en-US" sz="1600" dirty="0" smtClean="0"/>
              <a:t>Customer Centricity </a:t>
            </a:r>
          </a:p>
          <a:p>
            <a:pPr lvl="0"/>
            <a:r>
              <a:rPr lang="en-US" sz="1800" dirty="0" smtClean="0"/>
              <a:t>Cost </a:t>
            </a:r>
            <a:r>
              <a:rPr lang="en-US" sz="1800" dirty="0"/>
              <a:t>containment through </a:t>
            </a:r>
            <a:r>
              <a:rPr lang="en-US" sz="1800" dirty="0" smtClean="0"/>
              <a:t>efficiencies</a:t>
            </a:r>
          </a:p>
          <a:p>
            <a:pPr lvl="1"/>
            <a:r>
              <a:rPr lang="en-US" sz="1600" dirty="0" smtClean="0"/>
              <a:t>Business </a:t>
            </a:r>
            <a:r>
              <a:rPr lang="en-US" sz="1600" dirty="0" err="1" smtClean="0"/>
              <a:t>Rationalisation</a:t>
            </a:r>
            <a:endParaRPr lang="en-ZA" sz="1600" dirty="0"/>
          </a:p>
          <a:p>
            <a:pPr marL="0" indent="0">
              <a:buNone/>
            </a:pPr>
            <a:endParaRPr lang="en-ZA" dirty="0"/>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2" name="Slide Number Placeholder 1"/>
          <p:cNvSpPr>
            <a:spLocks noGrp="1"/>
          </p:cNvSpPr>
          <p:nvPr>
            <p:ph type="sldNum" sz="quarter" idx="12"/>
          </p:nvPr>
        </p:nvSpPr>
        <p:spPr/>
        <p:txBody>
          <a:bodyPr/>
          <a:lstStyle/>
          <a:p>
            <a:fld id="{24B56656-6770-8940-8401-EA3EDE04B3E1}" type="slidenum">
              <a:rPr lang="en-US" smtClean="0"/>
              <a:pPr/>
              <a:t>26</a:t>
            </a:fld>
            <a:endParaRPr lang="en-US" dirty="0"/>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4421188"/>
            <a:ext cx="8354292" cy="183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6193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1887538" lvl="0" indent="-1887538" defTabSz="1778000">
              <a:lnSpc>
                <a:spcPct val="90000"/>
              </a:lnSpc>
              <a:spcAft>
                <a:spcPct val="35000"/>
              </a:spcAft>
            </a:pPr>
            <a:r>
              <a:rPr lang="en-US" sz="2400" dirty="0" smtClean="0">
                <a:solidFill>
                  <a:srgbClr val="00B0F0"/>
                </a:solidFill>
                <a:cs typeface="Impact"/>
              </a:rPr>
              <a:t>Objective 4:  </a:t>
            </a:r>
            <a:r>
              <a:rPr lang="en-US" sz="2400" dirty="0">
                <a:solidFill>
                  <a:srgbClr val="00B0F0"/>
                </a:solidFill>
                <a:cs typeface="Impact"/>
              </a:rPr>
              <a:t>Modernise the Rail System through investment programme of R173 billion </a:t>
            </a:r>
          </a:p>
        </p:txBody>
      </p:sp>
      <p:sp>
        <p:nvSpPr>
          <p:cNvPr id="5" name="Content Placeholder 4"/>
          <p:cNvSpPr>
            <a:spLocks noGrp="1"/>
          </p:cNvSpPr>
          <p:nvPr>
            <p:ph idx="1"/>
          </p:nvPr>
        </p:nvSpPr>
        <p:spPr/>
        <p:txBody>
          <a:bodyPr>
            <a:normAutofit/>
          </a:bodyPr>
          <a:lstStyle/>
          <a:p>
            <a:pPr marL="0" indent="0" defTabSz="914400">
              <a:spcBef>
                <a:spcPct val="0"/>
              </a:spcBef>
              <a:buNone/>
            </a:pPr>
            <a:r>
              <a:rPr lang="en-ZA" sz="1800" dirty="0" smtClean="0">
                <a:solidFill>
                  <a:prstClr val="black"/>
                </a:solidFill>
                <a:latin typeface="Arial"/>
                <a:cs typeface="Arial"/>
              </a:rPr>
              <a:t>Key programmes in Modernisation of PRASA in multi-year </a:t>
            </a:r>
            <a:r>
              <a:rPr lang="en-ZA" sz="1800" dirty="0">
                <a:solidFill>
                  <a:prstClr val="black"/>
                </a:solidFill>
                <a:latin typeface="Arial"/>
                <a:cs typeface="Arial"/>
              </a:rPr>
              <a:t>implementation phase: </a:t>
            </a:r>
          </a:p>
          <a:p>
            <a:pPr defTabSz="914400">
              <a:buFont typeface="+mj-lt"/>
              <a:buAutoNum type="arabicPeriod"/>
            </a:pPr>
            <a:r>
              <a:rPr lang="en-GB" sz="1600" dirty="0" smtClean="0">
                <a:solidFill>
                  <a:prstClr val="black"/>
                </a:solidFill>
                <a:latin typeface="Arial"/>
                <a:cs typeface="Arial"/>
              </a:rPr>
              <a:t>Rolling </a:t>
            </a:r>
            <a:r>
              <a:rPr lang="en-GB" sz="1600" dirty="0">
                <a:solidFill>
                  <a:prstClr val="black"/>
                </a:solidFill>
                <a:latin typeface="Arial"/>
                <a:cs typeface="Arial"/>
              </a:rPr>
              <a:t>Stock Fleet Renewal</a:t>
            </a:r>
          </a:p>
          <a:p>
            <a:pPr lvl="1" defTabSz="914400">
              <a:buFont typeface="Arial" panose="020B0604020202020204" pitchFamily="34" charset="0"/>
              <a:buChar char="•"/>
            </a:pPr>
            <a:r>
              <a:rPr lang="en-GB" sz="1600" dirty="0">
                <a:solidFill>
                  <a:prstClr val="black"/>
                </a:solidFill>
                <a:latin typeface="Arial"/>
                <a:cs typeface="Arial"/>
              </a:rPr>
              <a:t>Train Manufacturing </a:t>
            </a:r>
          </a:p>
          <a:p>
            <a:pPr lvl="1" defTabSz="914400">
              <a:buFont typeface="Arial" panose="020B0604020202020204" pitchFamily="34" charset="0"/>
              <a:buChar char="•"/>
            </a:pPr>
            <a:r>
              <a:rPr lang="en-GB" sz="1600" dirty="0">
                <a:solidFill>
                  <a:prstClr val="black"/>
                </a:solidFill>
                <a:latin typeface="Arial"/>
                <a:cs typeface="Arial"/>
              </a:rPr>
              <a:t>Local Factory Development</a:t>
            </a:r>
          </a:p>
          <a:p>
            <a:pPr defTabSz="914400">
              <a:buFont typeface="+mj-ea"/>
              <a:buAutoNum type="arabicPeriod"/>
            </a:pPr>
            <a:r>
              <a:rPr lang="en-GB" sz="1600" dirty="0" err="1">
                <a:solidFill>
                  <a:prstClr val="black"/>
                </a:solidFill>
                <a:latin typeface="Arial"/>
                <a:cs typeface="Arial"/>
              </a:rPr>
              <a:t>Signaling</a:t>
            </a:r>
            <a:r>
              <a:rPr lang="en-GB" sz="1600" dirty="0">
                <a:solidFill>
                  <a:prstClr val="black"/>
                </a:solidFill>
                <a:latin typeface="Arial"/>
                <a:cs typeface="Arial"/>
              </a:rPr>
              <a:t> Programme</a:t>
            </a:r>
          </a:p>
          <a:p>
            <a:pPr lvl="1" defTabSz="914400">
              <a:buFont typeface="Arial" panose="020B0604020202020204" pitchFamily="34" charset="0"/>
              <a:buChar char="•"/>
            </a:pPr>
            <a:r>
              <a:rPr lang="en-GB" sz="1600" dirty="0">
                <a:solidFill>
                  <a:prstClr val="black"/>
                </a:solidFill>
                <a:latin typeface="Arial"/>
                <a:cs typeface="Arial"/>
              </a:rPr>
              <a:t>Gauteng, KZN and Western Cape. </a:t>
            </a:r>
          </a:p>
          <a:p>
            <a:pPr defTabSz="914400">
              <a:buFont typeface="+mj-ea"/>
              <a:buAutoNum type="arabicPeriod"/>
            </a:pPr>
            <a:r>
              <a:rPr lang="en-GB" sz="1600" dirty="0">
                <a:solidFill>
                  <a:prstClr val="black"/>
                </a:solidFill>
                <a:latin typeface="Arial"/>
                <a:cs typeface="Arial"/>
              </a:rPr>
              <a:t>Depot Modernisation</a:t>
            </a:r>
          </a:p>
          <a:p>
            <a:pPr lvl="1" defTabSz="914400">
              <a:buFont typeface="Arial" panose="020B0604020202020204" pitchFamily="34" charset="0"/>
              <a:buChar char="•"/>
            </a:pPr>
            <a:r>
              <a:rPr lang="en-GB" sz="1600" dirty="0">
                <a:solidFill>
                  <a:prstClr val="black"/>
                </a:solidFill>
                <a:latin typeface="Arial"/>
                <a:cs typeface="Arial"/>
              </a:rPr>
              <a:t>5  Depots to be modernised (2 in Gauteng, 2 in KZN and 1 in Western Cape)</a:t>
            </a:r>
          </a:p>
          <a:p>
            <a:pPr defTabSz="914400">
              <a:buFont typeface="+mj-ea"/>
              <a:buAutoNum type="arabicPeriod"/>
            </a:pPr>
            <a:r>
              <a:rPr lang="en-GB" sz="1600" dirty="0">
                <a:solidFill>
                  <a:prstClr val="black"/>
                </a:solidFill>
                <a:latin typeface="Arial"/>
                <a:cs typeface="Arial"/>
              </a:rPr>
              <a:t>120km/H Perway Programme</a:t>
            </a:r>
          </a:p>
          <a:p>
            <a:pPr lvl="1">
              <a:buFont typeface="Arial" panose="020B0604020202020204" pitchFamily="34" charset="0"/>
              <a:buChar char="•"/>
            </a:pPr>
            <a:r>
              <a:rPr lang="en-ZA" sz="1800" dirty="0" smtClean="0"/>
              <a:t>In support of new Rolling Stock for Metrorail. </a:t>
            </a:r>
            <a:endParaRPr lang="en-ZA" sz="1800" dirty="0"/>
          </a:p>
        </p:txBody>
      </p:sp>
      <p:sp>
        <p:nvSpPr>
          <p:cNvPr id="2" name="Footer Placeholder 1"/>
          <p:cNvSpPr>
            <a:spLocks noGrp="1"/>
          </p:cNvSpPr>
          <p:nvPr>
            <p:ph type="ftr" sz="quarter" idx="11"/>
          </p:nvPr>
        </p:nvSpPr>
        <p:spPr/>
        <p:txBody>
          <a:bodyPr/>
          <a:lstStyle/>
          <a:p>
            <a:r>
              <a:rPr lang="en-US" smtClean="0"/>
              <a:t>DRAFT</a:t>
            </a:r>
            <a:endParaRPr lang="en-US"/>
          </a:p>
        </p:txBody>
      </p:sp>
      <p:sp>
        <p:nvSpPr>
          <p:cNvPr id="3" name="Slide Number Placeholder 2"/>
          <p:cNvSpPr>
            <a:spLocks noGrp="1"/>
          </p:cNvSpPr>
          <p:nvPr>
            <p:ph type="sldNum" sz="quarter" idx="12"/>
          </p:nvPr>
        </p:nvSpPr>
        <p:spPr/>
        <p:txBody>
          <a:bodyPr/>
          <a:lstStyle/>
          <a:p>
            <a:fld id="{24B56656-6770-8940-8401-EA3EDE04B3E1}" type="slidenum">
              <a:rPr lang="en-US" smtClean="0"/>
              <a:pPr/>
              <a:t>27</a:t>
            </a:fld>
            <a:endParaRPr lang="en-US"/>
          </a:p>
        </p:txBody>
      </p:sp>
    </p:spTree>
    <p:extLst>
      <p:ext uri="{BB962C8B-B14F-4D97-AF65-F5344CB8AC3E}">
        <p14:creationId xmlns:p14="http://schemas.microsoft.com/office/powerpoint/2010/main" xmlns="" val="647693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1971675" lvl="0" indent="-1971675" defTabSz="1778000">
              <a:lnSpc>
                <a:spcPct val="90000"/>
              </a:lnSpc>
              <a:spcAft>
                <a:spcPct val="35000"/>
              </a:spcAft>
            </a:pPr>
            <a:r>
              <a:rPr lang="en-US" sz="2400" b="0" dirty="0" smtClean="0">
                <a:solidFill>
                  <a:srgbClr val="00B0F0"/>
                </a:solidFill>
                <a:cs typeface="Impact"/>
              </a:rPr>
              <a:t>Objective 4:  </a:t>
            </a:r>
            <a:r>
              <a:rPr lang="en-US" sz="2400" b="0" dirty="0">
                <a:solidFill>
                  <a:srgbClr val="00B0F0"/>
                </a:solidFill>
                <a:cs typeface="Impact"/>
              </a:rPr>
              <a:t>Modernise the Rail System through investment programme of R173 billion </a:t>
            </a:r>
          </a:p>
        </p:txBody>
      </p:sp>
      <p:sp>
        <p:nvSpPr>
          <p:cNvPr id="2" name="Footer Placeholder 1"/>
          <p:cNvSpPr>
            <a:spLocks noGrp="1"/>
          </p:cNvSpPr>
          <p:nvPr>
            <p:ph type="ftr" sz="quarter" idx="11"/>
          </p:nvPr>
        </p:nvSpPr>
        <p:spPr/>
        <p:txBody>
          <a:bodyPr/>
          <a:lstStyle/>
          <a:p>
            <a:r>
              <a:rPr lang="en-US" smtClean="0"/>
              <a:t>DRAFT</a:t>
            </a:r>
            <a:endParaRPr lang="en-US"/>
          </a:p>
        </p:txBody>
      </p:sp>
      <p:sp>
        <p:nvSpPr>
          <p:cNvPr id="3" name="Slide Number Placeholder 2"/>
          <p:cNvSpPr>
            <a:spLocks noGrp="1"/>
          </p:cNvSpPr>
          <p:nvPr>
            <p:ph type="sldNum" sz="quarter" idx="12"/>
          </p:nvPr>
        </p:nvSpPr>
        <p:spPr/>
        <p:txBody>
          <a:bodyPr/>
          <a:lstStyle/>
          <a:p>
            <a:fld id="{24B56656-6770-8940-8401-EA3EDE04B3E1}" type="slidenum">
              <a:rPr lang="en-US" smtClean="0"/>
              <a:pPr/>
              <a:t>28</a:t>
            </a:fld>
            <a:endParaRPr lang="en-US"/>
          </a:p>
        </p:txBody>
      </p:sp>
      <p:sp>
        <p:nvSpPr>
          <p:cNvPr id="4" name="Content Placeholder 3"/>
          <p:cNvSpPr>
            <a:spLocks noGrp="1"/>
          </p:cNvSpPr>
          <p:nvPr>
            <p:ph idx="1"/>
          </p:nvPr>
        </p:nvSpPr>
        <p:spPr/>
        <p:txBody>
          <a:bodyPr/>
          <a:lstStyle/>
          <a:p>
            <a:endParaRPr lang="en-ZA"/>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1600200"/>
            <a:ext cx="8229601" cy="4576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8813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1971675" lvl="0" indent="-1971675" defTabSz="1778000">
              <a:lnSpc>
                <a:spcPct val="90000"/>
              </a:lnSpc>
              <a:spcAft>
                <a:spcPct val="35000"/>
              </a:spcAft>
            </a:pPr>
            <a:r>
              <a:rPr lang="en-US" sz="2400" dirty="0" smtClean="0">
                <a:solidFill>
                  <a:srgbClr val="00B0F0"/>
                </a:solidFill>
                <a:cs typeface="Impact"/>
              </a:rPr>
              <a:t>Objective 5:  </a:t>
            </a:r>
            <a:r>
              <a:rPr lang="en-US" sz="2400" dirty="0">
                <a:solidFill>
                  <a:srgbClr val="00B0F0"/>
                </a:solidFill>
                <a:cs typeface="Impact"/>
              </a:rPr>
              <a:t>Expand Rail network and </a:t>
            </a:r>
            <a:r>
              <a:rPr lang="en-US" sz="2400" dirty="0" smtClean="0">
                <a:solidFill>
                  <a:srgbClr val="00B0F0"/>
                </a:solidFill>
                <a:cs typeface="Impact"/>
              </a:rPr>
              <a:t>services </a:t>
            </a:r>
            <a:endParaRPr lang="en-US" sz="2400" dirty="0">
              <a:solidFill>
                <a:srgbClr val="00B0F0"/>
              </a:solidFill>
              <a:cs typeface="Impact"/>
            </a:endParaRPr>
          </a:p>
        </p:txBody>
      </p:sp>
      <p:sp>
        <p:nvSpPr>
          <p:cNvPr id="5" name="Content Placeholder 4"/>
          <p:cNvSpPr>
            <a:spLocks noGrp="1"/>
          </p:cNvSpPr>
          <p:nvPr>
            <p:ph idx="1"/>
          </p:nvPr>
        </p:nvSpPr>
        <p:spPr>
          <a:xfrm>
            <a:off x="457200" y="1443240"/>
            <a:ext cx="8229600" cy="4525963"/>
          </a:xfrm>
        </p:spPr>
        <p:txBody>
          <a:bodyPr>
            <a:normAutofit/>
          </a:bodyPr>
          <a:lstStyle/>
          <a:p>
            <a:pPr marL="0" indent="0" defTabSz="914400">
              <a:spcBef>
                <a:spcPct val="0"/>
              </a:spcBef>
              <a:buNone/>
            </a:pPr>
            <a:r>
              <a:rPr lang="en-ZA" sz="1600" dirty="0">
                <a:solidFill>
                  <a:prstClr val="black"/>
                </a:solidFill>
                <a:latin typeface="Arial"/>
                <a:cs typeface="Arial"/>
              </a:rPr>
              <a:t>Expansions are through regional / provincial corridor expansions and introduction of new </a:t>
            </a:r>
            <a:r>
              <a:rPr lang="en-ZA" sz="1600" dirty="0" smtClean="0">
                <a:solidFill>
                  <a:prstClr val="black"/>
                </a:solidFill>
                <a:latin typeface="Arial"/>
                <a:cs typeface="Arial"/>
              </a:rPr>
              <a:t>services that are in </a:t>
            </a:r>
            <a:r>
              <a:rPr lang="en-ZA" sz="1600" dirty="0">
                <a:solidFill>
                  <a:prstClr val="black"/>
                </a:solidFill>
                <a:latin typeface="Arial"/>
                <a:cs typeface="Arial"/>
              </a:rPr>
              <a:t>line with Cities Integrated Public Transport </a:t>
            </a:r>
            <a:r>
              <a:rPr lang="en-ZA" sz="1600" dirty="0" smtClean="0">
                <a:solidFill>
                  <a:prstClr val="black"/>
                </a:solidFill>
                <a:latin typeface="Arial"/>
                <a:cs typeface="Arial"/>
              </a:rPr>
              <a:t>Networks(IPTN;s) &amp;  </a:t>
            </a:r>
            <a:r>
              <a:rPr lang="en-ZA" sz="1600" dirty="0">
                <a:solidFill>
                  <a:prstClr val="black"/>
                </a:solidFill>
                <a:latin typeface="Arial"/>
                <a:cs typeface="Arial"/>
              </a:rPr>
              <a:t>Integrated Transport </a:t>
            </a:r>
            <a:r>
              <a:rPr lang="en-ZA" sz="1600" dirty="0" smtClean="0">
                <a:solidFill>
                  <a:prstClr val="black"/>
                </a:solidFill>
                <a:latin typeface="Arial"/>
                <a:cs typeface="Arial"/>
              </a:rPr>
              <a:t>Plans (ITP’s). </a:t>
            </a:r>
            <a:endParaRPr lang="en-ZA" sz="1600" dirty="0">
              <a:solidFill>
                <a:prstClr val="black"/>
              </a:solidFill>
              <a:latin typeface="Arial"/>
              <a:cs typeface="Arial"/>
            </a:endParaRPr>
          </a:p>
          <a:p>
            <a:pPr marL="0" indent="0" defTabSz="914400">
              <a:spcBef>
                <a:spcPct val="0"/>
              </a:spcBef>
              <a:buNone/>
            </a:pPr>
            <a:endParaRPr lang="en-ZA" sz="1600" dirty="0" smtClean="0">
              <a:solidFill>
                <a:prstClr val="black"/>
              </a:solidFill>
              <a:latin typeface="Arial"/>
              <a:cs typeface="Arial"/>
            </a:endParaRPr>
          </a:p>
          <a:p>
            <a:pPr marL="0" indent="0" defTabSz="914400">
              <a:spcBef>
                <a:spcPct val="0"/>
              </a:spcBef>
              <a:buNone/>
            </a:pPr>
            <a:r>
              <a:rPr lang="en-ZA" sz="1600" dirty="0" smtClean="0">
                <a:solidFill>
                  <a:prstClr val="black"/>
                </a:solidFill>
                <a:latin typeface="Arial"/>
                <a:cs typeface="Arial"/>
              </a:rPr>
              <a:t>Securing </a:t>
            </a:r>
            <a:r>
              <a:rPr lang="en-ZA" sz="1600" dirty="0">
                <a:solidFill>
                  <a:prstClr val="black"/>
                </a:solidFill>
                <a:latin typeface="Arial"/>
                <a:cs typeface="Arial"/>
              </a:rPr>
              <a:t>the future business of PRASA  through the PRASA Strategic Plan (2050) for </a:t>
            </a:r>
            <a:r>
              <a:rPr lang="en-ZA" sz="1600" dirty="0" smtClean="0">
                <a:solidFill>
                  <a:prstClr val="black"/>
                </a:solidFill>
                <a:latin typeface="Arial"/>
                <a:cs typeface="Arial"/>
              </a:rPr>
              <a:t>transformational, </a:t>
            </a:r>
            <a:r>
              <a:rPr lang="en-ZA" sz="1600" dirty="0">
                <a:solidFill>
                  <a:prstClr val="black"/>
                </a:solidFill>
                <a:latin typeface="Arial"/>
                <a:cs typeface="Arial"/>
              </a:rPr>
              <a:t>integrated and holistic approach to Rail.</a:t>
            </a:r>
          </a:p>
          <a:p>
            <a:pPr marL="0" indent="0" defTabSz="914400">
              <a:spcBef>
                <a:spcPct val="0"/>
              </a:spcBef>
              <a:buNone/>
            </a:pPr>
            <a:r>
              <a:rPr lang="en-ZA" sz="1600" u="sng" dirty="0" smtClean="0">
                <a:solidFill>
                  <a:prstClr val="black"/>
                </a:solidFill>
                <a:latin typeface="Arial"/>
                <a:cs typeface="Arial"/>
              </a:rPr>
              <a:t>Planning </a:t>
            </a:r>
            <a:r>
              <a:rPr lang="en-ZA" sz="1600" u="sng" dirty="0">
                <a:solidFill>
                  <a:prstClr val="black"/>
                </a:solidFill>
                <a:latin typeface="Arial"/>
                <a:cs typeface="Arial"/>
              </a:rPr>
              <a:t>for </a:t>
            </a:r>
            <a:r>
              <a:rPr lang="en-ZA" sz="1600" u="sng" dirty="0" smtClean="0">
                <a:solidFill>
                  <a:prstClr val="black"/>
                </a:solidFill>
                <a:latin typeface="Arial"/>
                <a:cs typeface="Arial"/>
              </a:rPr>
              <a:t>Growth</a:t>
            </a:r>
            <a:r>
              <a:rPr lang="en-ZA" sz="1600" dirty="0" smtClean="0">
                <a:solidFill>
                  <a:prstClr val="black"/>
                </a:solidFill>
                <a:latin typeface="Arial"/>
                <a:cs typeface="Arial"/>
              </a:rPr>
              <a:t>: </a:t>
            </a:r>
            <a:endParaRPr lang="en-ZA" sz="1600" dirty="0">
              <a:solidFill>
                <a:prstClr val="black"/>
              </a:solidFill>
              <a:latin typeface="Arial"/>
              <a:cs typeface="Arial"/>
            </a:endParaRPr>
          </a:p>
          <a:p>
            <a:pPr defTabSz="914400">
              <a:spcBef>
                <a:spcPct val="0"/>
              </a:spcBef>
              <a:buFont typeface="+mj-lt"/>
              <a:buAutoNum type="arabicPeriod"/>
            </a:pPr>
            <a:r>
              <a:rPr lang="en-ZA" sz="1400" dirty="0">
                <a:solidFill>
                  <a:prstClr val="black"/>
                </a:solidFill>
                <a:latin typeface="Arial"/>
                <a:cs typeface="Arial"/>
              </a:rPr>
              <a:t>Western Cape</a:t>
            </a:r>
            <a:r>
              <a:rPr lang="en-ZA" sz="1400" dirty="0" smtClean="0">
                <a:solidFill>
                  <a:prstClr val="black"/>
                </a:solidFill>
                <a:latin typeface="Arial"/>
                <a:cs typeface="Arial"/>
              </a:rPr>
              <a:t>: Blue </a:t>
            </a:r>
            <a:r>
              <a:rPr lang="en-ZA" sz="1400" dirty="0">
                <a:solidFill>
                  <a:prstClr val="black"/>
                </a:solidFill>
                <a:latin typeface="Arial"/>
                <a:cs typeface="Arial"/>
              </a:rPr>
              <a:t>Downs Rail Link </a:t>
            </a:r>
            <a:r>
              <a:rPr lang="en-ZA" sz="1400" dirty="0" smtClean="0">
                <a:solidFill>
                  <a:prstClr val="black"/>
                </a:solidFill>
                <a:latin typeface="Arial"/>
                <a:cs typeface="Arial"/>
              </a:rPr>
              <a:t>&amp; Cape </a:t>
            </a:r>
            <a:r>
              <a:rPr lang="en-ZA" sz="1400" dirty="0">
                <a:solidFill>
                  <a:prstClr val="black"/>
                </a:solidFill>
                <a:latin typeface="Arial"/>
                <a:cs typeface="Arial"/>
              </a:rPr>
              <a:t>Town International Airport Rail Link</a:t>
            </a:r>
          </a:p>
          <a:p>
            <a:pPr defTabSz="914400">
              <a:spcBef>
                <a:spcPct val="0"/>
              </a:spcBef>
              <a:buFont typeface="+mj-lt"/>
              <a:buAutoNum type="arabicPeriod"/>
            </a:pPr>
            <a:r>
              <a:rPr lang="en-ZA" sz="1400" dirty="0" smtClean="0">
                <a:solidFill>
                  <a:prstClr val="black"/>
                </a:solidFill>
                <a:latin typeface="Arial"/>
                <a:cs typeface="Arial"/>
              </a:rPr>
              <a:t>KZN:  King </a:t>
            </a:r>
            <a:r>
              <a:rPr lang="en-ZA" sz="1400" dirty="0" err="1">
                <a:solidFill>
                  <a:prstClr val="black"/>
                </a:solidFill>
                <a:latin typeface="Arial"/>
                <a:cs typeface="Arial"/>
              </a:rPr>
              <a:t>Shaka</a:t>
            </a:r>
            <a:r>
              <a:rPr lang="en-ZA" sz="1400" dirty="0">
                <a:solidFill>
                  <a:prstClr val="black"/>
                </a:solidFill>
                <a:latin typeface="Arial"/>
                <a:cs typeface="Arial"/>
              </a:rPr>
              <a:t> Airport and Northern Links as well as  Bridge City</a:t>
            </a:r>
          </a:p>
          <a:p>
            <a:pPr defTabSz="914400">
              <a:spcBef>
                <a:spcPct val="0"/>
              </a:spcBef>
              <a:buFont typeface="+mj-lt"/>
              <a:buAutoNum type="arabicPeriod"/>
            </a:pPr>
            <a:r>
              <a:rPr lang="en-ZA" sz="1400" dirty="0">
                <a:solidFill>
                  <a:prstClr val="black"/>
                </a:solidFill>
                <a:latin typeface="Arial"/>
                <a:cs typeface="Arial"/>
              </a:rPr>
              <a:t>Eastern </a:t>
            </a:r>
            <a:r>
              <a:rPr lang="en-ZA" sz="1400" dirty="0" smtClean="0">
                <a:solidFill>
                  <a:prstClr val="black"/>
                </a:solidFill>
                <a:latin typeface="Arial"/>
                <a:cs typeface="Arial"/>
              </a:rPr>
              <a:t>Cape: Motherwell </a:t>
            </a:r>
            <a:r>
              <a:rPr lang="en-ZA" sz="1400" dirty="0">
                <a:solidFill>
                  <a:prstClr val="black"/>
                </a:solidFill>
                <a:latin typeface="Arial"/>
                <a:cs typeface="Arial"/>
              </a:rPr>
              <a:t>Rail Link </a:t>
            </a:r>
          </a:p>
          <a:p>
            <a:pPr defTabSz="914400">
              <a:spcBef>
                <a:spcPct val="0"/>
              </a:spcBef>
              <a:buFont typeface="+mj-lt"/>
              <a:buAutoNum type="arabicPeriod"/>
            </a:pPr>
            <a:r>
              <a:rPr lang="en-ZA" sz="1400" dirty="0" smtClean="0">
                <a:solidFill>
                  <a:prstClr val="black"/>
                </a:solidFill>
                <a:latin typeface="Arial"/>
                <a:cs typeface="Arial"/>
              </a:rPr>
              <a:t>Gauteng: </a:t>
            </a:r>
            <a:r>
              <a:rPr lang="en-ZA" sz="1400" dirty="0" err="1" smtClean="0">
                <a:solidFill>
                  <a:prstClr val="black"/>
                </a:solidFill>
                <a:latin typeface="Arial"/>
                <a:cs typeface="Arial"/>
              </a:rPr>
              <a:t>Daveyton-Etwatwa</a:t>
            </a:r>
            <a:r>
              <a:rPr lang="en-ZA" sz="1400" dirty="0" smtClean="0">
                <a:solidFill>
                  <a:prstClr val="black"/>
                </a:solidFill>
                <a:latin typeface="Arial"/>
                <a:cs typeface="Arial"/>
              </a:rPr>
              <a:t> </a:t>
            </a:r>
            <a:r>
              <a:rPr lang="en-ZA" sz="1400" dirty="0">
                <a:solidFill>
                  <a:prstClr val="black"/>
                </a:solidFill>
                <a:latin typeface="Arial"/>
                <a:cs typeface="Arial"/>
              </a:rPr>
              <a:t>Rail Corridor; </a:t>
            </a:r>
            <a:r>
              <a:rPr lang="en-ZA" sz="1400" dirty="0" err="1">
                <a:solidFill>
                  <a:prstClr val="black"/>
                </a:solidFill>
                <a:latin typeface="Arial"/>
                <a:cs typeface="Arial"/>
              </a:rPr>
              <a:t>Hammanskraal</a:t>
            </a:r>
            <a:r>
              <a:rPr lang="en-ZA" sz="1400" dirty="0">
                <a:solidFill>
                  <a:prstClr val="black"/>
                </a:solidFill>
                <a:latin typeface="Arial"/>
                <a:cs typeface="Arial"/>
              </a:rPr>
              <a:t> and </a:t>
            </a:r>
            <a:r>
              <a:rPr lang="en-ZA" sz="1400" dirty="0" err="1">
                <a:solidFill>
                  <a:prstClr val="black"/>
                </a:solidFill>
                <a:latin typeface="Arial"/>
                <a:cs typeface="Arial"/>
              </a:rPr>
              <a:t>Moloto</a:t>
            </a:r>
            <a:r>
              <a:rPr lang="en-ZA" sz="1400" dirty="0">
                <a:solidFill>
                  <a:prstClr val="black"/>
                </a:solidFill>
                <a:latin typeface="Arial"/>
                <a:cs typeface="Arial"/>
              </a:rPr>
              <a:t> </a:t>
            </a:r>
            <a:r>
              <a:rPr lang="en-ZA" sz="1400" dirty="0" smtClean="0">
                <a:solidFill>
                  <a:prstClr val="black"/>
                </a:solidFill>
                <a:latin typeface="Arial"/>
                <a:cs typeface="Arial"/>
              </a:rPr>
              <a:t>Corridor</a:t>
            </a:r>
            <a:endParaRPr lang="en-ZA" sz="1200" dirty="0">
              <a:solidFill>
                <a:prstClr val="black"/>
              </a:solidFill>
              <a:latin typeface="Arial"/>
              <a:cs typeface="Arial"/>
            </a:endParaRPr>
          </a:p>
          <a:p>
            <a:pPr marL="0" indent="0" defTabSz="914400">
              <a:spcBef>
                <a:spcPct val="0"/>
              </a:spcBef>
              <a:buNone/>
            </a:pPr>
            <a:r>
              <a:rPr lang="en-ZA" sz="1600" u="sng" dirty="0" smtClean="0">
                <a:solidFill>
                  <a:prstClr val="black"/>
                </a:solidFill>
                <a:latin typeface="Arial"/>
                <a:cs typeface="Arial"/>
              </a:rPr>
              <a:t>Product Development</a:t>
            </a:r>
            <a:r>
              <a:rPr lang="en-ZA" sz="1600" dirty="0" smtClean="0">
                <a:solidFill>
                  <a:prstClr val="black"/>
                </a:solidFill>
                <a:latin typeface="Arial"/>
                <a:cs typeface="Arial"/>
              </a:rPr>
              <a:t>: </a:t>
            </a:r>
            <a:endParaRPr lang="en-ZA" sz="1600" dirty="0">
              <a:solidFill>
                <a:prstClr val="black"/>
              </a:solidFill>
              <a:latin typeface="Arial"/>
              <a:cs typeface="Arial"/>
            </a:endParaRPr>
          </a:p>
          <a:p>
            <a:pPr defTabSz="914400">
              <a:spcBef>
                <a:spcPct val="0"/>
              </a:spcBef>
              <a:buFont typeface="+mj-lt"/>
              <a:buAutoNum type="arabicPeriod"/>
            </a:pPr>
            <a:r>
              <a:rPr lang="en-ZA" sz="1400" dirty="0">
                <a:solidFill>
                  <a:prstClr val="black"/>
                </a:solidFill>
                <a:latin typeface="Arial"/>
                <a:cs typeface="Arial"/>
              </a:rPr>
              <a:t>Light Rail solutions</a:t>
            </a:r>
          </a:p>
          <a:p>
            <a:pPr defTabSz="914400">
              <a:spcBef>
                <a:spcPct val="0"/>
              </a:spcBef>
              <a:buFont typeface="+mj-lt"/>
              <a:buAutoNum type="arabicPeriod"/>
            </a:pPr>
            <a:r>
              <a:rPr lang="en-ZA" sz="1400" dirty="0">
                <a:solidFill>
                  <a:prstClr val="black"/>
                </a:solidFill>
                <a:latin typeface="Arial"/>
                <a:cs typeface="Arial"/>
              </a:rPr>
              <a:t>High-Speed Rail </a:t>
            </a:r>
          </a:p>
          <a:p>
            <a:pPr defTabSz="914400">
              <a:spcBef>
                <a:spcPct val="0"/>
              </a:spcBef>
              <a:buFont typeface="+mj-lt"/>
              <a:buAutoNum type="arabicPeriod"/>
            </a:pPr>
            <a:r>
              <a:rPr lang="en-ZA" sz="1400" dirty="0">
                <a:solidFill>
                  <a:prstClr val="black"/>
                </a:solidFill>
                <a:latin typeface="Arial"/>
                <a:cs typeface="Arial"/>
              </a:rPr>
              <a:t>Integrated Ticketing </a:t>
            </a:r>
          </a:p>
          <a:p>
            <a:endParaRPr lang="en-ZA" dirty="0"/>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
        <p:nvSpPr>
          <p:cNvPr id="3" name="Slide Number Placeholder 2"/>
          <p:cNvSpPr>
            <a:spLocks noGrp="1"/>
          </p:cNvSpPr>
          <p:nvPr>
            <p:ph type="sldNum" sz="quarter" idx="12"/>
          </p:nvPr>
        </p:nvSpPr>
        <p:spPr/>
        <p:txBody>
          <a:bodyPr/>
          <a:lstStyle/>
          <a:p>
            <a:fld id="{24B56656-6770-8940-8401-EA3EDE04B3E1}" type="slidenum">
              <a:rPr lang="en-US" smtClean="0"/>
              <a:pPr/>
              <a:t>29</a:t>
            </a:fld>
            <a:endParaRPr lang="en-US"/>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070" y="4942624"/>
            <a:ext cx="7581281" cy="141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245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83" y="1870278"/>
            <a:ext cx="8229600" cy="3077133"/>
          </a:xfrm>
        </p:spPr>
        <p:txBody>
          <a:bodyPr>
            <a:normAutofit/>
          </a:bodyPr>
          <a:lstStyle/>
          <a:p>
            <a:pPr algn="ctr"/>
            <a:r>
              <a:rPr lang="en-US" sz="3200" b="0" dirty="0" smtClean="0">
                <a:latin typeface="Arial Rounded MT Bold" panose="020F0704030504030204" pitchFamily="34" charset="0"/>
                <a:cs typeface="Impact"/>
              </a:rPr>
              <a:t>THE PRASA MANDATE</a:t>
            </a:r>
            <a:endParaRPr lang="en-US" sz="3200" b="0" dirty="0">
              <a:latin typeface="Arial Rounded MT Bold" panose="020F0704030504030204" pitchFamily="34" charset="0"/>
              <a:cs typeface="Impact"/>
            </a:endParaRPr>
          </a:p>
        </p:txBody>
      </p:sp>
      <p:sp>
        <p:nvSpPr>
          <p:cNvPr id="3" name="Footer Placeholder 2"/>
          <p:cNvSpPr>
            <a:spLocks noGrp="1"/>
          </p:cNvSpPr>
          <p:nvPr>
            <p:ph type="ftr" sz="quarter" idx="11"/>
          </p:nvPr>
        </p:nvSpPr>
        <p:spPr/>
        <p:txBody>
          <a:bodyPr/>
          <a:lstStyle/>
          <a:p>
            <a:r>
              <a:rPr lang="en-US" b="1" smtClean="0">
                <a:solidFill>
                  <a:schemeClr val="bg1"/>
                </a:solidFill>
              </a:rPr>
              <a:t>DRAFT</a:t>
            </a:r>
            <a:endParaRPr lang="en-US" dirty="0"/>
          </a:p>
        </p:txBody>
      </p:sp>
      <p:sp>
        <p:nvSpPr>
          <p:cNvPr id="4" name="Slide Number Placeholder 3"/>
          <p:cNvSpPr>
            <a:spLocks noGrp="1"/>
          </p:cNvSpPr>
          <p:nvPr>
            <p:ph type="sldNum" sz="quarter" idx="12"/>
          </p:nvPr>
        </p:nvSpPr>
        <p:spPr/>
        <p:txBody>
          <a:bodyPr/>
          <a:lstStyle/>
          <a:p>
            <a:fld id="{33541650-E3F6-3B4A-BA01-174404A697F9}" type="slidenum">
              <a:rPr lang="en-US" smtClean="0"/>
              <a:pPr/>
              <a:t>3</a:t>
            </a:fld>
            <a:endParaRPr lang="en-US"/>
          </a:p>
        </p:txBody>
      </p:sp>
    </p:spTree>
    <p:extLst>
      <p:ext uri="{BB962C8B-B14F-4D97-AF65-F5344CB8AC3E}">
        <p14:creationId xmlns:p14="http://schemas.microsoft.com/office/powerpoint/2010/main" xmlns="" val="1634236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543405"/>
            <a:ext cx="8229600" cy="48129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smtClean="0"/>
              <a:t>The </a:t>
            </a:r>
            <a:r>
              <a:rPr lang="en-US" sz="1800" dirty="0"/>
              <a:t>second objective i</a:t>
            </a:r>
            <a:r>
              <a:rPr lang="en-US" sz="1800" dirty="0" smtClean="0"/>
              <a:t>s </a:t>
            </a:r>
            <a:r>
              <a:rPr lang="en-US" sz="1800" dirty="0"/>
              <a:t>that PRASA shall generate income from the exploitation assets acquired by the </a:t>
            </a:r>
            <a:r>
              <a:rPr lang="en-US" sz="1800" dirty="0" err="1" smtClean="0"/>
              <a:t>organisation</a:t>
            </a:r>
            <a:r>
              <a:rPr lang="en-US" sz="1800" dirty="0" smtClean="0"/>
              <a:t>. The focus is to generate revenue through: </a:t>
            </a:r>
            <a:endParaRPr lang="en-ZA" sz="1800" dirty="0"/>
          </a:p>
          <a:p>
            <a:pPr lvl="0">
              <a:lnSpc>
                <a:spcPct val="90000"/>
              </a:lnSpc>
              <a:buFont typeface="+mj-lt"/>
              <a:buAutoNum type="arabicPeriod"/>
            </a:pPr>
            <a:r>
              <a:rPr lang="x-none" sz="1600" b="1" smtClean="0"/>
              <a:t>Real </a:t>
            </a:r>
            <a:r>
              <a:rPr lang="x-none" sz="1600" b="1" dirty="0"/>
              <a:t>Estate</a:t>
            </a:r>
            <a:endParaRPr lang="en-ZA" sz="1600" dirty="0"/>
          </a:p>
          <a:p>
            <a:pPr marL="698500">
              <a:lnSpc>
                <a:spcPct val="90000"/>
              </a:lnSpc>
              <a:buFont typeface="+mj-lt"/>
              <a:buAutoNum type="alphaLcParenR"/>
            </a:pPr>
            <a:r>
              <a:rPr lang="en-US" sz="1600" dirty="0" err="1" smtClean="0"/>
              <a:t>Commercialisation</a:t>
            </a:r>
            <a:endParaRPr lang="en-ZA" sz="1600" dirty="0"/>
          </a:p>
          <a:p>
            <a:pPr marL="698500">
              <a:lnSpc>
                <a:spcPct val="90000"/>
              </a:lnSpc>
              <a:buFont typeface="+mj-lt"/>
              <a:buAutoNum type="alphaLcParenR"/>
            </a:pPr>
            <a:r>
              <a:rPr lang="en-US" sz="1600" dirty="0"/>
              <a:t>Acquisition of development leases</a:t>
            </a:r>
            <a:endParaRPr lang="en-ZA" sz="1600" dirty="0"/>
          </a:p>
          <a:p>
            <a:pPr marL="698500">
              <a:lnSpc>
                <a:spcPct val="90000"/>
              </a:lnSpc>
              <a:buFont typeface="+mj-lt"/>
              <a:buAutoNum type="alphaLcParenR"/>
            </a:pPr>
            <a:r>
              <a:rPr lang="en-US" sz="1600" dirty="0"/>
              <a:t>Development of PRASA properties</a:t>
            </a:r>
            <a:endParaRPr lang="en-ZA" sz="1600" dirty="0"/>
          </a:p>
          <a:p>
            <a:pPr marL="698500">
              <a:lnSpc>
                <a:spcPct val="90000"/>
              </a:lnSpc>
              <a:buFont typeface="+mj-lt"/>
              <a:buAutoNum type="alphaLcParenR"/>
            </a:pPr>
            <a:r>
              <a:rPr lang="en-US" sz="1600" dirty="0" smtClean="0"/>
              <a:t>3</a:t>
            </a:r>
            <a:r>
              <a:rPr lang="en-US" sz="1600" baseline="30000" dirty="0" smtClean="0"/>
              <a:t>rd</a:t>
            </a:r>
            <a:r>
              <a:rPr lang="en-US" sz="1600" dirty="0" smtClean="0"/>
              <a:t> Party </a:t>
            </a:r>
            <a:r>
              <a:rPr lang="en-US" sz="1600" dirty="0"/>
              <a:t>Real Estate Development and </a:t>
            </a:r>
            <a:r>
              <a:rPr lang="en-US" sz="1600" dirty="0" smtClean="0"/>
              <a:t>Investment </a:t>
            </a:r>
            <a:endParaRPr lang="en-ZA" sz="1600" dirty="0"/>
          </a:p>
          <a:p>
            <a:pPr marL="698500">
              <a:lnSpc>
                <a:spcPct val="90000"/>
              </a:lnSpc>
              <a:buFont typeface="+mj-lt"/>
              <a:buAutoNum type="alphaLcParenR"/>
            </a:pPr>
            <a:r>
              <a:rPr lang="en-US" sz="1600" dirty="0" smtClean="0"/>
              <a:t>Station </a:t>
            </a:r>
            <a:r>
              <a:rPr lang="en-US" sz="1600" dirty="0"/>
              <a:t>Improvements and </a:t>
            </a:r>
            <a:r>
              <a:rPr lang="en-US" sz="1600" dirty="0" smtClean="0"/>
              <a:t>Upgrades</a:t>
            </a:r>
            <a:endParaRPr lang="en-ZA" sz="1600" dirty="0"/>
          </a:p>
          <a:p>
            <a:pPr lvl="0">
              <a:lnSpc>
                <a:spcPct val="90000"/>
              </a:lnSpc>
              <a:buFont typeface="+mj-lt"/>
              <a:buAutoNum type="arabicPeriod" startAt="2"/>
            </a:pPr>
            <a:r>
              <a:rPr lang="x-none" sz="1600" b="1" dirty="0"/>
              <a:t>Telecommunications Infrastructure Commercialisation</a:t>
            </a:r>
            <a:endParaRPr lang="en-ZA" sz="1600" dirty="0"/>
          </a:p>
          <a:p>
            <a:pPr marL="698500" lvl="0">
              <a:lnSpc>
                <a:spcPct val="90000"/>
              </a:lnSpc>
              <a:buFont typeface="+mj-lt"/>
              <a:buAutoNum type="alphaLcParenR"/>
            </a:pPr>
            <a:r>
              <a:rPr lang="en-US" sz="1600" dirty="0"/>
              <a:t>Leasing of Optic Fibre</a:t>
            </a:r>
            <a:endParaRPr lang="en-ZA" sz="1600" dirty="0"/>
          </a:p>
          <a:p>
            <a:pPr marL="698500" lvl="0">
              <a:lnSpc>
                <a:spcPct val="90000"/>
              </a:lnSpc>
              <a:buFont typeface="+mj-lt"/>
              <a:buAutoNum type="alphaLcParenR"/>
            </a:pPr>
            <a:r>
              <a:rPr lang="en-US" sz="1600" dirty="0"/>
              <a:t>Commercialisation of Telecoms Towers</a:t>
            </a:r>
            <a:endParaRPr lang="en-ZA" sz="1600" dirty="0"/>
          </a:p>
          <a:p>
            <a:pPr lvl="0">
              <a:lnSpc>
                <a:spcPct val="90000"/>
              </a:lnSpc>
              <a:buFont typeface="+mj-lt"/>
              <a:buAutoNum type="arabicPeriod" startAt="3"/>
            </a:pPr>
            <a:r>
              <a:rPr lang="x-none" sz="1600" b="1" smtClean="0"/>
              <a:t>ICT </a:t>
            </a:r>
            <a:r>
              <a:rPr lang="x-none" sz="1600" b="1" dirty="0"/>
              <a:t>Value Added Services</a:t>
            </a:r>
            <a:endParaRPr lang="en-ZA" sz="1600" b="1" dirty="0"/>
          </a:p>
          <a:p>
            <a:pPr marL="698500" lvl="1" indent="-342900">
              <a:lnSpc>
                <a:spcPct val="90000"/>
              </a:lnSpc>
              <a:buFont typeface="+mj-lt"/>
              <a:buAutoNum type="alphaLcParenR"/>
            </a:pPr>
            <a:r>
              <a:rPr lang="en-US" sz="1600" dirty="0"/>
              <a:t>Wi-Fi </a:t>
            </a:r>
            <a:r>
              <a:rPr lang="en-US" sz="1600" dirty="0" smtClean="0"/>
              <a:t>Solutions</a:t>
            </a:r>
            <a:endParaRPr lang="en-ZA" sz="2000" dirty="0"/>
          </a:p>
          <a:p>
            <a:pPr lvl="0">
              <a:lnSpc>
                <a:spcPct val="90000"/>
              </a:lnSpc>
              <a:buFont typeface="+mj-lt"/>
              <a:buAutoNum type="arabicPeriod" startAt="3"/>
            </a:pPr>
            <a:r>
              <a:rPr lang="x-none" sz="1600" b="1" dirty="0"/>
              <a:t>Alternative Energy Generation</a:t>
            </a:r>
            <a:endParaRPr lang="en-ZA" sz="1600" dirty="0"/>
          </a:p>
          <a:p>
            <a:pPr marL="698500" lvl="0">
              <a:lnSpc>
                <a:spcPct val="90000"/>
              </a:lnSpc>
              <a:buFont typeface="+mj-lt"/>
              <a:buAutoNum type="alphaLcParenR"/>
            </a:pPr>
            <a:r>
              <a:rPr lang="en-US" sz="1600" dirty="0"/>
              <a:t>Renewable Energy </a:t>
            </a:r>
            <a:r>
              <a:rPr lang="en-US" sz="1600" dirty="0" smtClean="0"/>
              <a:t>exploitation</a:t>
            </a:r>
            <a:endParaRPr lang="en-ZA" sz="1600" dirty="0"/>
          </a:p>
        </p:txBody>
      </p:sp>
      <p:sp>
        <p:nvSpPr>
          <p:cNvPr id="3" name="Slide Number Placeholder 2"/>
          <p:cNvSpPr>
            <a:spLocks noGrp="1"/>
          </p:cNvSpPr>
          <p:nvPr>
            <p:ph type="sldNum" sz="quarter" idx="12"/>
          </p:nvPr>
        </p:nvSpPr>
        <p:spPr/>
        <p:txBody>
          <a:bodyPr/>
          <a:lstStyle/>
          <a:p>
            <a:fld id="{24B56656-6770-8940-8401-EA3EDE04B3E1}" type="slidenum">
              <a:rPr lang="en-US" smtClean="0"/>
              <a:pPr/>
              <a:t>30</a:t>
            </a:fld>
            <a:endParaRPr lang="en-US"/>
          </a:p>
        </p:txBody>
      </p:sp>
      <p:sp>
        <p:nvSpPr>
          <p:cNvPr id="7" name="Title 1"/>
          <p:cNvSpPr>
            <a:spLocks noGrp="1"/>
          </p:cNvSpPr>
          <p:nvPr>
            <p:ph type="title"/>
          </p:nvPr>
        </p:nvSpPr>
        <p:spPr>
          <a:xfrm>
            <a:off x="457200" y="785880"/>
            <a:ext cx="8229600" cy="657360"/>
          </a:xfrm>
        </p:spPr>
        <p:txBody>
          <a:bodyPr>
            <a:noAutofit/>
          </a:bodyPr>
          <a:lstStyle/>
          <a:p>
            <a:pPr marL="1887538" indent="-1887538" defTabSz="1778000">
              <a:lnSpc>
                <a:spcPct val="90000"/>
              </a:lnSpc>
              <a:spcAft>
                <a:spcPct val="35000"/>
              </a:spcAft>
            </a:pPr>
            <a:r>
              <a:rPr lang="en-US" sz="2400" dirty="0" smtClean="0">
                <a:solidFill>
                  <a:srgbClr val="00B0F0"/>
                </a:solidFill>
                <a:cs typeface="Impact"/>
              </a:rPr>
              <a:t>Objective 6:  </a:t>
            </a:r>
            <a:r>
              <a:rPr lang="en-US" sz="2400" dirty="0">
                <a:solidFill>
                  <a:srgbClr val="00B0F0"/>
                </a:solidFill>
                <a:cs typeface="Impact"/>
              </a:rPr>
              <a:t>Exploit assets to support the primary </a:t>
            </a:r>
            <a:r>
              <a:rPr lang="en-US" sz="2400" dirty="0" smtClean="0">
                <a:solidFill>
                  <a:srgbClr val="00B0F0"/>
                </a:solidFill>
                <a:cs typeface="Impact"/>
              </a:rPr>
              <a:t>mandate</a:t>
            </a:r>
            <a:endParaRPr lang="en-US" sz="2400" dirty="0">
              <a:solidFill>
                <a:srgbClr val="00B0F0"/>
              </a:solidFill>
              <a:cs typeface="Impact"/>
            </a:endParaRPr>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Tree>
    <p:extLst>
      <p:ext uri="{BB962C8B-B14F-4D97-AF65-F5344CB8AC3E}">
        <p14:creationId xmlns:p14="http://schemas.microsoft.com/office/powerpoint/2010/main" xmlns="" val="1781556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543405"/>
            <a:ext cx="8229600" cy="48129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ZA" sz="1600" dirty="0"/>
          </a:p>
        </p:txBody>
      </p:sp>
      <p:sp>
        <p:nvSpPr>
          <p:cNvPr id="3" name="Slide Number Placeholder 2"/>
          <p:cNvSpPr>
            <a:spLocks noGrp="1"/>
          </p:cNvSpPr>
          <p:nvPr>
            <p:ph type="sldNum" sz="quarter" idx="12"/>
          </p:nvPr>
        </p:nvSpPr>
        <p:spPr/>
        <p:txBody>
          <a:bodyPr/>
          <a:lstStyle/>
          <a:p>
            <a:fld id="{24B56656-6770-8940-8401-EA3EDE04B3E1}" type="slidenum">
              <a:rPr lang="en-US" smtClean="0"/>
              <a:pPr/>
              <a:t>31</a:t>
            </a:fld>
            <a:endParaRPr lang="en-US"/>
          </a:p>
        </p:txBody>
      </p:sp>
      <p:sp>
        <p:nvSpPr>
          <p:cNvPr id="7" name="Title 1"/>
          <p:cNvSpPr>
            <a:spLocks noGrp="1"/>
          </p:cNvSpPr>
          <p:nvPr>
            <p:ph type="title"/>
          </p:nvPr>
        </p:nvSpPr>
        <p:spPr>
          <a:xfrm>
            <a:off x="457200" y="785880"/>
            <a:ext cx="8229600" cy="657360"/>
          </a:xfrm>
        </p:spPr>
        <p:txBody>
          <a:bodyPr>
            <a:noAutofit/>
          </a:bodyPr>
          <a:lstStyle/>
          <a:p>
            <a:pPr marL="1887538" indent="-1887538" defTabSz="1778000">
              <a:lnSpc>
                <a:spcPct val="90000"/>
              </a:lnSpc>
              <a:spcAft>
                <a:spcPct val="35000"/>
              </a:spcAft>
            </a:pPr>
            <a:r>
              <a:rPr lang="en-US" sz="2400" dirty="0" smtClean="0">
                <a:solidFill>
                  <a:srgbClr val="00B0F0"/>
                </a:solidFill>
                <a:cs typeface="Impact"/>
              </a:rPr>
              <a:t>Objective 6:  </a:t>
            </a:r>
            <a:r>
              <a:rPr lang="en-US" sz="2400" dirty="0">
                <a:solidFill>
                  <a:srgbClr val="00B0F0"/>
                </a:solidFill>
                <a:cs typeface="Impact"/>
              </a:rPr>
              <a:t>Exploit assets to support the primary </a:t>
            </a:r>
            <a:r>
              <a:rPr lang="en-US" sz="2400" dirty="0" smtClean="0">
                <a:solidFill>
                  <a:srgbClr val="00B0F0"/>
                </a:solidFill>
                <a:cs typeface="Impact"/>
              </a:rPr>
              <a:t>mandate</a:t>
            </a:r>
            <a:endParaRPr lang="en-US" sz="2400" dirty="0">
              <a:solidFill>
                <a:srgbClr val="00B0F0"/>
              </a:solidFill>
              <a:cs typeface="Impact"/>
            </a:endParaRPr>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1743157"/>
            <a:ext cx="8406541" cy="2662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1173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latin typeface="Arial Rounded MT Bold" panose="020F0704030504030204" pitchFamily="34" charset="0"/>
              </a:rPr>
              <a:t>Budget and Capital Programme</a:t>
            </a:r>
            <a:endParaRPr lang="en-ZA" sz="32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32</a:t>
            </a:fld>
            <a:endParaRPr lang="en-US"/>
          </a:p>
        </p:txBody>
      </p:sp>
      <p:sp>
        <p:nvSpPr>
          <p:cNvPr id="4" name="Footer Placeholder 3"/>
          <p:cNvSpPr>
            <a:spLocks noGrp="1"/>
          </p:cNvSpPr>
          <p:nvPr>
            <p:ph type="ftr" sz="quarter" idx="11"/>
          </p:nvPr>
        </p:nvSpPr>
        <p:spPr/>
        <p:txBody>
          <a:bodyPr/>
          <a:lstStyle/>
          <a:p>
            <a:r>
              <a:rPr lang="en-US" b="1" dirty="0">
                <a:solidFill>
                  <a:schemeClr val="bg1"/>
                </a:solidFill>
              </a:rPr>
              <a:t>DRAFT</a:t>
            </a:r>
          </a:p>
        </p:txBody>
      </p:sp>
    </p:spTree>
    <p:extLst>
      <p:ext uri="{BB962C8B-B14F-4D97-AF65-F5344CB8AC3E}">
        <p14:creationId xmlns:p14="http://schemas.microsoft.com/office/powerpoint/2010/main" xmlns="" val="764300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Financial Position</a:t>
            </a:r>
            <a:endParaRPr lang="en-ZA" sz="2400" dirty="0"/>
          </a:p>
        </p:txBody>
      </p:sp>
      <p:sp>
        <p:nvSpPr>
          <p:cNvPr id="3" name="Content Placeholder 2"/>
          <p:cNvSpPr>
            <a:spLocks noGrp="1"/>
          </p:cNvSpPr>
          <p:nvPr>
            <p:ph idx="1"/>
          </p:nvPr>
        </p:nvSpPr>
        <p:spPr/>
        <p:txBody>
          <a:bodyPr>
            <a:normAutofit fontScale="92500"/>
          </a:bodyPr>
          <a:lstStyle/>
          <a:p>
            <a:pPr marL="0" indent="0">
              <a:buNone/>
            </a:pPr>
            <a:r>
              <a:rPr lang="en-ZA" sz="1800" dirty="0" smtClean="0"/>
              <a:t>PRASA Group is faced with </a:t>
            </a:r>
          </a:p>
          <a:p>
            <a:r>
              <a:rPr lang="en-ZA" sz="1800" dirty="0" smtClean="0"/>
              <a:t>Cost challenges</a:t>
            </a:r>
          </a:p>
          <a:p>
            <a:pPr lvl="1"/>
            <a:r>
              <a:rPr lang="en-ZA" sz="1600" dirty="0" smtClean="0"/>
              <a:t>Operating costs increase at rate higher than revenue generated &amp; </a:t>
            </a:r>
            <a:r>
              <a:rPr lang="en-ZA" sz="1600" dirty="0"/>
              <a:t>s</a:t>
            </a:r>
            <a:r>
              <a:rPr lang="en-ZA" sz="1600" dirty="0" smtClean="0"/>
              <a:t>ubsidy </a:t>
            </a:r>
          </a:p>
          <a:p>
            <a:pPr lvl="1"/>
            <a:r>
              <a:rPr lang="en-ZA" sz="1600" dirty="0" smtClean="0"/>
              <a:t>Revenue decline as result of decline in paying passengers due to lack of maintenance, vandalism and theft of assets and closing of rail corridor (floods, safety status due to theft of assets and staff safety)  </a:t>
            </a:r>
          </a:p>
          <a:p>
            <a:r>
              <a:rPr lang="en-ZA" sz="1800" dirty="0" smtClean="0"/>
              <a:t>PRASA is by nature a Cash business &amp; great part of costs are fixed. </a:t>
            </a:r>
          </a:p>
          <a:p>
            <a:r>
              <a:rPr lang="en-ZA" sz="1800" dirty="0" smtClean="0"/>
              <a:t>Major part of cost increases subject to approval of regulatory bodies (Energy, Security, Municipal Councils) and negotiations with labour. </a:t>
            </a:r>
          </a:p>
          <a:p>
            <a:r>
              <a:rPr lang="en-ZA" sz="1800" dirty="0" smtClean="0"/>
              <a:t>VAT increase result in additional costs as PRASA is VAT Exempt.</a:t>
            </a:r>
          </a:p>
          <a:p>
            <a:pPr lvl="1"/>
            <a:r>
              <a:rPr lang="en-US" sz="1600" dirty="0" smtClean="0"/>
              <a:t>PRASA is </a:t>
            </a:r>
            <a:r>
              <a:rPr lang="en-US" sz="1600" dirty="0"/>
              <a:t>not subject to a primary </a:t>
            </a:r>
            <a:r>
              <a:rPr lang="en-US" sz="1600" dirty="0" smtClean="0"/>
              <a:t>tax. </a:t>
            </a:r>
            <a:r>
              <a:rPr lang="en-US" sz="1600" dirty="0"/>
              <a:t>I</a:t>
            </a:r>
            <a:r>
              <a:rPr lang="en-US" sz="1600" dirty="0" smtClean="0"/>
              <a:t>t </a:t>
            </a:r>
            <a:r>
              <a:rPr lang="en-US" sz="1600" dirty="0"/>
              <a:t>delivers a service that is </a:t>
            </a:r>
            <a:r>
              <a:rPr lang="en-US" sz="1600" dirty="0" smtClean="0"/>
              <a:t>exempt </a:t>
            </a:r>
            <a:r>
              <a:rPr lang="en-US" sz="1600" dirty="0"/>
              <a:t>(passenger fares) </a:t>
            </a:r>
            <a:endParaRPr lang="en-US" sz="1600" dirty="0" smtClean="0"/>
          </a:p>
          <a:p>
            <a:pPr lvl="1"/>
            <a:r>
              <a:rPr lang="en-US" sz="1600" dirty="0" err="1" smtClean="0"/>
              <a:t>I.t.o</a:t>
            </a:r>
            <a:r>
              <a:rPr lang="en-US" sz="1600" dirty="0" smtClean="0"/>
              <a:t>. VAT cannot </a:t>
            </a:r>
            <a:r>
              <a:rPr lang="en-US" sz="1600" dirty="0"/>
              <a:t>claim an input tax credit like normal companies do on this secondary tax. </a:t>
            </a:r>
            <a:endParaRPr lang="en-US" sz="1600" dirty="0" smtClean="0"/>
          </a:p>
          <a:p>
            <a:pPr lvl="1"/>
            <a:r>
              <a:rPr lang="en-US" sz="1600" dirty="0"/>
              <a:t>Significant impact on PRASA’s cash flows as about 40% of operational costs and 95% of capital costs are subject to VAT.</a:t>
            </a:r>
            <a:endParaRPr lang="en-ZA" sz="1600" dirty="0"/>
          </a:p>
          <a:p>
            <a:pPr lvl="1"/>
            <a:r>
              <a:rPr lang="en-US" sz="1600" dirty="0" smtClean="0"/>
              <a:t>The VAT increase of 1</a:t>
            </a:r>
            <a:r>
              <a:rPr lang="en-US" sz="1600" dirty="0"/>
              <a:t>% </a:t>
            </a:r>
            <a:r>
              <a:rPr lang="en-US" sz="1600" dirty="0" smtClean="0"/>
              <a:t>is estimated at R52m for 2018/19.</a:t>
            </a:r>
            <a:endParaRPr lang="en-ZA" sz="1600" dirty="0" smtClean="0"/>
          </a:p>
          <a:p>
            <a:r>
              <a:rPr lang="en-ZA" sz="1800" dirty="0"/>
              <a:t>Estimated Operating Cash Shortfall of R6,7bn over MTEF. </a:t>
            </a:r>
          </a:p>
          <a:p>
            <a:pPr marL="457200" lvl="1" indent="0">
              <a:buNone/>
            </a:pPr>
            <a:endParaRPr lang="en-ZA" dirty="0"/>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33</a:t>
            </a:fld>
            <a:endParaRPr lang="en-US"/>
          </a:p>
        </p:txBody>
      </p:sp>
    </p:spTree>
    <p:extLst>
      <p:ext uri="{BB962C8B-B14F-4D97-AF65-F5344CB8AC3E}">
        <p14:creationId xmlns:p14="http://schemas.microsoft.com/office/powerpoint/2010/main" xmlns="" val="3543009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Expenditure Distribution</a:t>
            </a:r>
            <a:endParaRPr lang="en-ZA" dirty="0"/>
          </a:p>
        </p:txBody>
      </p:sp>
      <p:sp>
        <p:nvSpPr>
          <p:cNvPr id="4" name="Slide Number Placeholder 3"/>
          <p:cNvSpPr>
            <a:spLocks noGrp="1"/>
          </p:cNvSpPr>
          <p:nvPr>
            <p:ph type="sldNum" sz="quarter" idx="12"/>
          </p:nvPr>
        </p:nvSpPr>
        <p:spPr/>
        <p:txBody>
          <a:bodyPr/>
          <a:lstStyle/>
          <a:p>
            <a:fld id="{24B56656-6770-8940-8401-EA3EDE04B3E1}" type="slidenum">
              <a:rPr lang="en-US" smtClean="0"/>
              <a:pPr/>
              <a:t>34</a:t>
            </a:fld>
            <a:endParaRPr lang="en-US"/>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pic>
        <p:nvPicPr>
          <p:cNvPr id="8704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805" r="11997"/>
          <a:stretch/>
        </p:blipFill>
        <p:spPr bwMode="auto">
          <a:xfrm>
            <a:off x="190434" y="1603167"/>
            <a:ext cx="8680433" cy="4346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1462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Operational Performance Historical and MTEF </a:t>
            </a:r>
            <a:endParaRPr lang="en-ZA" sz="2400" dirty="0"/>
          </a:p>
        </p:txBody>
      </p:sp>
      <p:sp>
        <p:nvSpPr>
          <p:cNvPr id="4" name="Slide Number Placeholder 3"/>
          <p:cNvSpPr>
            <a:spLocks noGrp="1"/>
          </p:cNvSpPr>
          <p:nvPr>
            <p:ph type="sldNum" sz="quarter" idx="12"/>
          </p:nvPr>
        </p:nvSpPr>
        <p:spPr/>
        <p:txBody>
          <a:bodyPr/>
          <a:lstStyle/>
          <a:p>
            <a:fld id="{24B56656-6770-8940-8401-EA3EDE04B3E1}" type="slidenum">
              <a:rPr lang="en-US" smtClean="0"/>
              <a:pPr/>
              <a:t>35</a:t>
            </a:fld>
            <a:endParaRPr lang="en-US"/>
          </a:p>
        </p:txBody>
      </p:sp>
      <p:sp>
        <p:nvSpPr>
          <p:cNvPr id="3" name="Footer Placeholder 2"/>
          <p:cNvSpPr>
            <a:spLocks noGrp="1"/>
          </p:cNvSpPr>
          <p:nvPr>
            <p:ph type="ftr" sz="quarter" idx="11"/>
          </p:nvPr>
        </p:nvSpPr>
        <p:spPr>
          <a:xfrm>
            <a:off x="3349831" y="6356350"/>
            <a:ext cx="2895600" cy="365125"/>
          </a:xfrm>
        </p:spPr>
        <p:txBody>
          <a:bodyPr/>
          <a:lstStyle/>
          <a:p>
            <a:endParaRPr lang="en-US" b="1" dirty="0">
              <a:solidFill>
                <a:schemeClr val="bg1"/>
              </a:solidFill>
            </a:endParaRP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636712"/>
            <a:ext cx="8126871" cy="4514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7567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657360"/>
          </a:xfrm>
        </p:spPr>
        <p:txBody>
          <a:bodyPr>
            <a:normAutofit/>
          </a:bodyPr>
          <a:lstStyle/>
          <a:p>
            <a:r>
              <a:rPr lang="en-ZA" sz="2400" dirty="0" smtClean="0"/>
              <a:t>Capital Allocation :</a:t>
            </a:r>
            <a:endParaRPr lang="en-ZA" sz="2400" dirty="0"/>
          </a:p>
        </p:txBody>
      </p:sp>
      <p:sp>
        <p:nvSpPr>
          <p:cNvPr id="3" name="Slide Number Placeholder 2"/>
          <p:cNvSpPr>
            <a:spLocks noGrp="1"/>
          </p:cNvSpPr>
          <p:nvPr>
            <p:ph type="sldNum" sz="quarter" idx="12"/>
          </p:nvPr>
        </p:nvSpPr>
        <p:spPr/>
        <p:txBody>
          <a:bodyPr/>
          <a:lstStyle/>
          <a:p>
            <a:fld id="{33541650-E3F6-3B4A-BA01-174404A697F9}" type="slidenum">
              <a:rPr lang="en-US" smtClean="0"/>
              <a:pPr/>
              <a:t>36</a:t>
            </a:fld>
            <a:endParaRPr lang="en-US"/>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pic>
        <p:nvPicPr>
          <p:cNvPr id="880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114560"/>
            <a:ext cx="8229600" cy="5241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7142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Trai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71500"/>
            <a:ext cx="9144000" cy="5715000"/>
          </a:xfrm>
          <a:prstGeom prst="rect">
            <a:avLst/>
          </a:prstGeom>
        </p:spPr>
      </p:pic>
      <p:sp>
        <p:nvSpPr>
          <p:cNvPr id="3" name="Slide Number Placeholder 2"/>
          <p:cNvSpPr>
            <a:spLocks noGrp="1"/>
          </p:cNvSpPr>
          <p:nvPr>
            <p:ph type="sldNum" sz="quarter" idx="10"/>
          </p:nvPr>
        </p:nvSpPr>
        <p:spPr/>
        <p:txBody>
          <a:bodyPr/>
          <a:lstStyle/>
          <a:p>
            <a:pPr>
              <a:defRPr/>
            </a:pPr>
            <a:fld id="{172A589D-2419-4430-9E43-8EEE3D2ECEC2}"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xmlns="" val="643624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8544" y="1596537"/>
            <a:ext cx="8229600" cy="473427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smtClean="0"/>
          </a:p>
          <a:p>
            <a:pPr marL="0" indent="0">
              <a:buFont typeface="Arial" pitchFamily="34" charset="0"/>
              <a:buNone/>
            </a:pPr>
            <a:endParaRPr lang="en-US" sz="1600" dirty="0" smtClean="0"/>
          </a:p>
        </p:txBody>
      </p:sp>
      <p:sp>
        <p:nvSpPr>
          <p:cNvPr id="7" name="Title 1"/>
          <p:cNvSpPr>
            <a:spLocks noGrp="1"/>
          </p:cNvSpPr>
          <p:nvPr>
            <p:ph type="title"/>
          </p:nvPr>
        </p:nvSpPr>
        <p:spPr/>
        <p:txBody>
          <a:bodyPr/>
          <a:lstStyle/>
          <a:p>
            <a:r>
              <a:rPr lang="en-US" sz="2400" dirty="0" smtClean="0">
                <a:latin typeface="Arial Rounded MT Bold" panose="020F0704030504030204" pitchFamily="34" charset="0"/>
                <a:cs typeface="Impact"/>
              </a:rPr>
              <a:t>PRASA Mandate</a:t>
            </a:r>
            <a:endParaRPr lang="en-US" sz="2400" dirty="0">
              <a:latin typeface="Arial Rounded MT Bold" panose="020F0704030504030204" pitchFamily="34" charset="0"/>
              <a:cs typeface="Impact"/>
            </a:endParaRPr>
          </a:p>
        </p:txBody>
      </p:sp>
      <p:sp>
        <p:nvSpPr>
          <p:cNvPr id="4" name="Content Placeholder 3"/>
          <p:cNvSpPr>
            <a:spLocks noGrp="1"/>
          </p:cNvSpPr>
          <p:nvPr>
            <p:ph idx="1"/>
          </p:nvPr>
        </p:nvSpPr>
        <p:spPr/>
        <p:txBody>
          <a:bodyPr>
            <a:normAutofit fontScale="70000" lnSpcReduction="20000"/>
          </a:bodyPr>
          <a:lstStyle/>
          <a:p>
            <a:pPr marL="0" indent="0">
              <a:buFont typeface="Arial" pitchFamily="34" charset="0"/>
              <a:buNone/>
            </a:pPr>
            <a:r>
              <a:rPr lang="en-US" dirty="0"/>
              <a:t>PRASA, as the implementing arm of the Department of Transport, the sole shareholder, is primarily focused on the mandate contained in the Legal Succession Act of South African Transport Services (SATS) Act of 1989, as amended.</a:t>
            </a:r>
            <a:endParaRPr lang="en-ZA" dirty="0"/>
          </a:p>
          <a:p>
            <a:pPr marL="0" indent="0">
              <a:buFont typeface="Arial" pitchFamily="34" charset="0"/>
              <a:buNone/>
            </a:pPr>
            <a:endParaRPr lang="en-ZA" dirty="0"/>
          </a:p>
          <a:p>
            <a:pPr marL="0" indent="0">
              <a:buFont typeface="Arial" pitchFamily="34" charset="0"/>
              <a:buNone/>
            </a:pPr>
            <a:r>
              <a:rPr lang="en-US" b="1" dirty="0"/>
              <a:t>The main objective and main business of PRASA is to:</a:t>
            </a:r>
            <a:endParaRPr lang="en-ZA" dirty="0"/>
          </a:p>
          <a:p>
            <a:r>
              <a:rPr lang="en-US" dirty="0"/>
              <a:t>Ensure that, at the request of the Department of Transport,  rail commuter services are provided within, to and from the Republic in the public interest, and</a:t>
            </a:r>
            <a:endParaRPr lang="en-ZA" dirty="0"/>
          </a:p>
          <a:p>
            <a:r>
              <a:rPr lang="en-US" dirty="0"/>
              <a:t>Provide, in accordance with the Department of Transport, for long haul passenger rail and bus services within, to and from the Republic in terms of the principles set out in section 4 of the National Land Transport Transition Act, 2000 (Act No. 22 of 2000</a:t>
            </a:r>
            <a:r>
              <a:rPr lang="en-US" dirty="0" smtClean="0"/>
              <a:t>)</a:t>
            </a:r>
          </a:p>
          <a:p>
            <a:pPr marL="0" indent="0">
              <a:buNone/>
            </a:pPr>
            <a:endParaRPr lang="en-US" dirty="0"/>
          </a:p>
          <a:p>
            <a:pPr marL="0" indent="0">
              <a:buNone/>
            </a:pPr>
            <a:r>
              <a:rPr lang="en-US" b="1" dirty="0"/>
              <a:t>The second objective and secondary business of PRASA is that:</a:t>
            </a:r>
            <a:endParaRPr lang="en-ZA" dirty="0"/>
          </a:p>
          <a:p>
            <a:r>
              <a:rPr lang="en-US" dirty="0"/>
              <a:t>PRASA shall generate income from the exploitation of assets acquired by it, which include real estate and property portfolio.</a:t>
            </a:r>
            <a:endParaRPr lang="en-ZA" dirty="0"/>
          </a:p>
          <a:p>
            <a:pPr marL="0" indent="0">
              <a:buNone/>
            </a:pPr>
            <a:endParaRPr lang="en-US" dirty="0"/>
          </a:p>
          <a:p>
            <a:pPr marL="0" indent="0">
              <a:buNone/>
            </a:pPr>
            <a:r>
              <a:rPr lang="en-US" dirty="0"/>
              <a:t>Importantly in carrying out its objectives and business, PRASA shall have due regard for key Government, social, economic and transport imperatives and policy objectives</a:t>
            </a:r>
            <a:r>
              <a:rPr lang="en-US" dirty="0" smtClean="0"/>
              <a:t>.</a:t>
            </a:r>
            <a:endParaRPr lang="en-ZA" dirty="0"/>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
        <p:nvSpPr>
          <p:cNvPr id="3" name="Slide Number Placeholder 2"/>
          <p:cNvSpPr>
            <a:spLocks noGrp="1"/>
          </p:cNvSpPr>
          <p:nvPr>
            <p:ph type="sldNum" sz="quarter" idx="12"/>
          </p:nvPr>
        </p:nvSpPr>
        <p:spPr/>
        <p:txBody>
          <a:bodyPr/>
          <a:lstStyle/>
          <a:p>
            <a:fld id="{24B56656-6770-8940-8401-EA3EDE04B3E1}" type="slidenum">
              <a:rPr lang="en-US" smtClean="0"/>
              <a:pPr/>
              <a:t>4</a:t>
            </a:fld>
            <a:endParaRPr lang="en-US"/>
          </a:p>
        </p:txBody>
      </p:sp>
    </p:spTree>
    <p:extLst>
      <p:ext uri="{BB962C8B-B14F-4D97-AF65-F5344CB8AC3E}">
        <p14:creationId xmlns:p14="http://schemas.microsoft.com/office/powerpoint/2010/main" xmlns="" val="6251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813" y="1600200"/>
            <a:ext cx="8229600" cy="381642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ZA" sz="1600" dirty="0"/>
          </a:p>
        </p:txBody>
      </p:sp>
      <p:sp>
        <p:nvSpPr>
          <p:cNvPr id="6" name="Title 1"/>
          <p:cNvSpPr>
            <a:spLocks noGrp="1"/>
          </p:cNvSpPr>
          <p:nvPr>
            <p:ph type="title"/>
          </p:nvPr>
        </p:nvSpPr>
        <p:spPr/>
        <p:txBody>
          <a:bodyPr>
            <a:normAutofit/>
          </a:bodyPr>
          <a:lstStyle/>
          <a:p>
            <a:r>
              <a:rPr lang="en-US" dirty="0" smtClean="0">
                <a:cs typeface="Impact"/>
              </a:rPr>
              <a:t>PRASA Mandate</a:t>
            </a:r>
            <a:endParaRPr lang="en-US" dirty="0">
              <a:cs typeface="Impact"/>
            </a:endParaRPr>
          </a:p>
        </p:txBody>
      </p:sp>
      <p:sp>
        <p:nvSpPr>
          <p:cNvPr id="7" name="Content Placeholder 6"/>
          <p:cNvSpPr>
            <a:spLocks noGrp="1"/>
          </p:cNvSpPr>
          <p:nvPr>
            <p:ph idx="1"/>
          </p:nvPr>
        </p:nvSpPr>
        <p:spPr/>
        <p:txBody>
          <a:bodyPr>
            <a:normAutofit/>
          </a:bodyPr>
          <a:lstStyle/>
          <a:p>
            <a:pPr marL="0" indent="0">
              <a:buNone/>
            </a:pPr>
            <a:r>
              <a:rPr lang="en-US" sz="1800" dirty="0"/>
              <a:t>As a public entity, the PRASA Corporate Plan finds expression through legislation, government policies and strategies such as:</a:t>
            </a:r>
          </a:p>
          <a:p>
            <a:pPr marL="0" indent="0">
              <a:buNone/>
            </a:pPr>
            <a:endParaRPr lang="en-ZA" sz="1800" dirty="0"/>
          </a:p>
          <a:p>
            <a:pPr lvl="0">
              <a:buFont typeface="Wingdings" charset="2"/>
              <a:buChar char="q"/>
            </a:pPr>
            <a:r>
              <a:rPr lang="en-US" sz="1800" dirty="0"/>
              <a:t>National Transport Policy</a:t>
            </a:r>
            <a:endParaRPr lang="en-ZA" sz="1800" dirty="0"/>
          </a:p>
          <a:p>
            <a:pPr lvl="0">
              <a:buFont typeface="Wingdings" charset="2"/>
              <a:buChar char="q"/>
            </a:pPr>
            <a:r>
              <a:rPr lang="en-US" sz="1800" dirty="0"/>
              <a:t>National Development Plan</a:t>
            </a:r>
            <a:endParaRPr lang="en-ZA" sz="1800" dirty="0"/>
          </a:p>
          <a:p>
            <a:pPr lvl="0">
              <a:buFont typeface="Wingdings" charset="2"/>
              <a:buChar char="q"/>
            </a:pPr>
            <a:r>
              <a:rPr lang="en-US" sz="1800" dirty="0"/>
              <a:t>Legislation such as the National Land Transport Act</a:t>
            </a:r>
            <a:endParaRPr lang="en-ZA" sz="1800" dirty="0"/>
          </a:p>
          <a:p>
            <a:pPr lvl="0">
              <a:buFont typeface="Wingdings" charset="2"/>
              <a:buChar char="q"/>
            </a:pPr>
            <a:r>
              <a:rPr lang="en-US" sz="1800" dirty="0"/>
              <a:t>Public Finance Management Act</a:t>
            </a:r>
            <a:endParaRPr lang="en-ZA" sz="1800" dirty="0"/>
          </a:p>
          <a:p>
            <a:pPr lvl="0">
              <a:buFont typeface="Wingdings" charset="2"/>
              <a:buChar char="q"/>
            </a:pPr>
            <a:r>
              <a:rPr lang="en-US" sz="1800" dirty="0"/>
              <a:t>National Rail Policy Green Paper</a:t>
            </a:r>
            <a:endParaRPr lang="en-ZA" sz="1800" dirty="0"/>
          </a:p>
          <a:p>
            <a:pPr lvl="0">
              <a:buFont typeface="Wingdings" charset="2"/>
              <a:buChar char="q"/>
            </a:pPr>
            <a:r>
              <a:rPr lang="en-US" sz="1800" dirty="0"/>
              <a:t>Public Transport Strategy</a:t>
            </a:r>
            <a:endParaRPr lang="en-ZA" sz="1800" dirty="0"/>
          </a:p>
          <a:p>
            <a:pPr lvl="0">
              <a:buFont typeface="Wingdings" charset="2"/>
              <a:buChar char="q"/>
            </a:pPr>
            <a:r>
              <a:rPr lang="en-US" sz="1800" dirty="0"/>
              <a:t>Economic Strategy and Job creation initiatives </a:t>
            </a:r>
            <a:endParaRPr lang="en-ZA" sz="1800" dirty="0"/>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
        <p:nvSpPr>
          <p:cNvPr id="3" name="Slide Number Placeholder 2"/>
          <p:cNvSpPr>
            <a:spLocks noGrp="1"/>
          </p:cNvSpPr>
          <p:nvPr>
            <p:ph type="sldNum" sz="quarter" idx="12"/>
          </p:nvPr>
        </p:nvSpPr>
        <p:spPr/>
        <p:txBody>
          <a:bodyPr/>
          <a:lstStyle/>
          <a:p>
            <a:fld id="{24B56656-6770-8940-8401-EA3EDE04B3E1}" type="slidenum">
              <a:rPr lang="en-US" smtClean="0"/>
              <a:pPr/>
              <a:t>5</a:t>
            </a:fld>
            <a:endParaRPr lang="en-US"/>
          </a:p>
        </p:txBody>
      </p:sp>
    </p:spTree>
    <p:extLst>
      <p:ext uri="{BB962C8B-B14F-4D97-AF65-F5344CB8AC3E}">
        <p14:creationId xmlns:p14="http://schemas.microsoft.com/office/powerpoint/2010/main" xmlns="" val="25635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8" descr="C:\Users\plala\Pictures\sma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926275"/>
            <a:ext cx="8784976" cy="5233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457200"/>
            <a:ext cx="8229600" cy="657360"/>
          </a:xfrm>
        </p:spPr>
        <p:txBody>
          <a:bodyPr>
            <a:normAutofit/>
          </a:bodyPr>
          <a:lstStyle/>
          <a:p>
            <a:r>
              <a:rPr lang="en-US" sz="2400" dirty="0" smtClean="0">
                <a:cs typeface="Impact"/>
              </a:rPr>
              <a:t>Legal Operating Structure</a:t>
            </a:r>
            <a:endParaRPr lang="en-US" sz="2400" dirty="0">
              <a:cs typeface="Impact"/>
            </a:endParaRPr>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
        <p:nvSpPr>
          <p:cNvPr id="3" name="Slide Number Placeholder 2"/>
          <p:cNvSpPr>
            <a:spLocks noGrp="1"/>
          </p:cNvSpPr>
          <p:nvPr>
            <p:ph type="sldNum" sz="quarter" idx="12"/>
          </p:nvPr>
        </p:nvSpPr>
        <p:spPr/>
        <p:txBody>
          <a:bodyPr/>
          <a:lstStyle/>
          <a:p>
            <a:fld id="{24B56656-6770-8940-8401-EA3EDE04B3E1}" type="slidenum">
              <a:rPr lang="en-US" smtClean="0"/>
              <a:pPr/>
              <a:t>6</a:t>
            </a:fld>
            <a:endParaRPr lang="en-US"/>
          </a:p>
        </p:txBody>
      </p:sp>
    </p:spTree>
    <p:extLst>
      <p:ext uri="{BB962C8B-B14F-4D97-AF65-F5344CB8AC3E}">
        <p14:creationId xmlns:p14="http://schemas.microsoft.com/office/powerpoint/2010/main" xmlns="" val="349136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83" y="1870278"/>
            <a:ext cx="8229600" cy="3077133"/>
          </a:xfrm>
        </p:spPr>
        <p:txBody>
          <a:bodyPr>
            <a:normAutofit/>
          </a:bodyPr>
          <a:lstStyle/>
          <a:p>
            <a:pPr algn="ctr"/>
            <a:r>
              <a:rPr lang="en-US" sz="3200" dirty="0" smtClean="0">
                <a:latin typeface="Arial Rounded MT Bold" panose="020F0704030504030204" pitchFamily="34" charset="0"/>
                <a:cs typeface="Impact"/>
              </a:rPr>
              <a:t>RAIL: THE BACKBONE OF PUBLIC TRANSPORT</a:t>
            </a:r>
            <a:endParaRPr lang="en-US" sz="3200" dirty="0">
              <a:latin typeface="Arial Rounded MT Bold" panose="020F0704030504030204" pitchFamily="34" charset="0"/>
              <a:cs typeface="Impact"/>
            </a:endParaRPr>
          </a:p>
        </p:txBody>
      </p:sp>
      <p:sp>
        <p:nvSpPr>
          <p:cNvPr id="3" name="Footer Placeholder 2"/>
          <p:cNvSpPr>
            <a:spLocks noGrp="1"/>
          </p:cNvSpPr>
          <p:nvPr>
            <p:ph type="ftr" sz="quarter" idx="11"/>
          </p:nvPr>
        </p:nvSpPr>
        <p:spPr/>
        <p:txBody>
          <a:bodyPr/>
          <a:lstStyle/>
          <a:p>
            <a:r>
              <a:rPr lang="en-US" b="1" dirty="0">
                <a:solidFill>
                  <a:schemeClr val="bg1"/>
                </a:solidFill>
              </a:rPr>
              <a:t>DRAFT</a:t>
            </a:r>
          </a:p>
        </p:txBody>
      </p:sp>
      <p:sp>
        <p:nvSpPr>
          <p:cNvPr id="4" name="Slide Number Placeholder 3"/>
          <p:cNvSpPr>
            <a:spLocks noGrp="1"/>
          </p:cNvSpPr>
          <p:nvPr>
            <p:ph type="sldNum" sz="quarter" idx="12"/>
          </p:nvPr>
        </p:nvSpPr>
        <p:spPr/>
        <p:txBody>
          <a:bodyPr/>
          <a:lstStyle/>
          <a:p>
            <a:fld id="{33541650-E3F6-3B4A-BA01-174404A697F9}" type="slidenum">
              <a:rPr lang="en-US" smtClean="0"/>
              <a:pPr/>
              <a:t>7</a:t>
            </a:fld>
            <a:endParaRPr lang="en-US"/>
          </a:p>
        </p:txBody>
      </p:sp>
    </p:spTree>
    <p:extLst>
      <p:ext uri="{BB962C8B-B14F-4D97-AF65-F5344CB8AC3E}">
        <p14:creationId xmlns:p14="http://schemas.microsoft.com/office/powerpoint/2010/main" xmlns="" val="2588850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a:spLocks noChangeArrowheads="1"/>
          </p:cNvSpPr>
          <p:nvPr>
            <p:custDataLst>
              <p:tags r:id="rId1"/>
            </p:custDataLst>
          </p:nvPr>
        </p:nvSpPr>
        <p:spPr bwMode="gray">
          <a:xfrm>
            <a:off x="179388" y="599499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100" kern="0">
              <a:solidFill>
                <a:srgbClr val="003896"/>
              </a:solidFill>
              <a:latin typeface="Arial" charset="0"/>
              <a:cs typeface="Arial" charset="0"/>
            </a:endParaRPr>
          </a:p>
        </p:txBody>
      </p:sp>
      <p:sp>
        <p:nvSpPr>
          <p:cNvPr id="89091" name="Title 1"/>
          <p:cNvSpPr>
            <a:spLocks noGrp="1"/>
          </p:cNvSpPr>
          <p:nvPr>
            <p:ph type="title"/>
          </p:nvPr>
        </p:nvSpPr>
        <p:spPr/>
        <p:txBody>
          <a:bodyPr>
            <a:normAutofit/>
          </a:bodyPr>
          <a:lstStyle/>
          <a:p>
            <a:r>
              <a:rPr lang="en-ZA" sz="2400" b="1" dirty="0" smtClean="0"/>
              <a:t>Responding to the Rate of </a:t>
            </a:r>
            <a:r>
              <a:rPr sz="2400" b="1" dirty="0" smtClean="0"/>
              <a:t>Urbanisatio</a:t>
            </a:r>
            <a:r>
              <a:rPr lang="en-ZA" sz="2400" b="1" dirty="0" smtClean="0"/>
              <a:t>n</a:t>
            </a:r>
            <a:endParaRPr sz="2400" dirty="0" smtClean="0"/>
          </a:p>
        </p:txBody>
      </p:sp>
      <p:sp>
        <p:nvSpPr>
          <p:cNvPr id="4" name="Content Placeholder 3"/>
          <p:cNvSpPr>
            <a:spLocks noGrp="1"/>
          </p:cNvSpPr>
          <p:nvPr>
            <p:ph idx="1"/>
          </p:nvPr>
        </p:nvSpPr>
        <p:spPr/>
        <p:txBody>
          <a:bodyPr>
            <a:normAutofit fontScale="92500"/>
          </a:bodyPr>
          <a:lstStyle/>
          <a:p>
            <a:pPr marL="379412" indent="-285750">
              <a:buFont typeface="Wingdings" panose="05000000000000000000" pitchFamily="2" charset="2"/>
              <a:buChar char="q"/>
            </a:pPr>
            <a:r>
              <a:rPr lang="en-ZA" sz="1800" dirty="0"/>
              <a:t>Urbanisation progressing at breakneck speed, particularly in developing countries</a:t>
            </a:r>
          </a:p>
          <a:p>
            <a:pPr lvl="1"/>
            <a:r>
              <a:rPr lang="en-ZA" sz="1600" dirty="0"/>
              <a:t>3% of earth’s population lived in Cities in the 1800s</a:t>
            </a:r>
          </a:p>
          <a:p>
            <a:pPr lvl="1"/>
            <a:r>
              <a:rPr lang="en-ZA" sz="1600" dirty="0"/>
              <a:t>30% by 1950</a:t>
            </a:r>
          </a:p>
          <a:p>
            <a:pPr lvl="1"/>
            <a:r>
              <a:rPr lang="en-ZA" sz="1600" dirty="0"/>
              <a:t>50% today</a:t>
            </a:r>
          </a:p>
          <a:p>
            <a:pPr lvl="1"/>
            <a:r>
              <a:rPr lang="en-ZA" sz="1600" dirty="0"/>
              <a:t>60-65% (two out of three people) by 2030. Additional 2 billion people</a:t>
            </a:r>
          </a:p>
          <a:p>
            <a:pPr marL="457200" indent="-374650">
              <a:buFont typeface="Wingdings" panose="05000000000000000000" pitchFamily="2" charset="2"/>
              <a:buChar char="q"/>
            </a:pPr>
            <a:r>
              <a:rPr lang="en-ZA" sz="1800" dirty="0"/>
              <a:t>Effective / sustainable transport, energy etc. solutions </a:t>
            </a:r>
            <a:r>
              <a:rPr lang="en-ZA" sz="1800" dirty="0" smtClean="0"/>
              <a:t>required</a:t>
            </a:r>
          </a:p>
          <a:p>
            <a:pPr marL="82550" indent="0">
              <a:buNone/>
            </a:pPr>
            <a:endParaRPr lang="en-ZA" sz="1800" dirty="0"/>
          </a:p>
          <a:p>
            <a:pPr marL="171450" indent="6350">
              <a:buNone/>
            </a:pPr>
            <a:r>
              <a:rPr lang="en-ZA" sz="1800" dirty="0" smtClean="0"/>
              <a:t>Rail </a:t>
            </a:r>
            <a:r>
              <a:rPr lang="en-ZA" sz="1800" dirty="0"/>
              <a:t>as the backbone of public transport address </a:t>
            </a:r>
          </a:p>
          <a:p>
            <a:pPr marL="379412" indent="-285750">
              <a:lnSpc>
                <a:spcPct val="200000"/>
              </a:lnSpc>
              <a:spcBef>
                <a:spcPts val="0"/>
              </a:spcBef>
              <a:buFont typeface="Wingdings" panose="05000000000000000000" pitchFamily="2" charset="2"/>
              <a:buChar char="q"/>
            </a:pPr>
            <a:r>
              <a:rPr lang="en-ZA" sz="1800" dirty="0"/>
              <a:t>Need for safe, efficient, reliable, affordable and customer focused public transport;</a:t>
            </a:r>
          </a:p>
          <a:p>
            <a:pPr marL="379412" indent="-285750">
              <a:lnSpc>
                <a:spcPct val="200000"/>
              </a:lnSpc>
              <a:spcBef>
                <a:spcPts val="0"/>
              </a:spcBef>
              <a:buFont typeface="Wingdings" panose="05000000000000000000" pitchFamily="2" charset="2"/>
              <a:buChar char="q"/>
            </a:pPr>
            <a:r>
              <a:rPr lang="en-ZA" sz="1800" dirty="0"/>
              <a:t>Reduction of congestion on SA roads and encourage modal shift toward rail; </a:t>
            </a:r>
          </a:p>
          <a:p>
            <a:pPr marL="379412" indent="-285750">
              <a:lnSpc>
                <a:spcPct val="200000"/>
              </a:lnSpc>
              <a:spcBef>
                <a:spcPts val="0"/>
              </a:spcBef>
              <a:buFont typeface="Wingdings" panose="05000000000000000000" pitchFamily="2" charset="2"/>
              <a:buChar char="q"/>
            </a:pPr>
            <a:r>
              <a:rPr lang="en-ZA" sz="1800" dirty="0"/>
              <a:t>Expand passenger rail and bus services and</a:t>
            </a:r>
          </a:p>
          <a:p>
            <a:pPr marL="379412" indent="-285750">
              <a:lnSpc>
                <a:spcPct val="200000"/>
              </a:lnSpc>
              <a:spcBef>
                <a:spcPts val="0"/>
              </a:spcBef>
              <a:buFont typeface="Wingdings" panose="05000000000000000000" pitchFamily="2" charset="2"/>
              <a:buChar char="q"/>
            </a:pPr>
            <a:r>
              <a:rPr lang="en-ZA" sz="1800" dirty="0"/>
              <a:t>Develop a modern integrated public transport service</a:t>
            </a:r>
          </a:p>
          <a:p>
            <a:endParaRPr lang="en-ZA" dirty="0"/>
          </a:p>
        </p:txBody>
      </p:sp>
      <p:sp>
        <p:nvSpPr>
          <p:cNvPr id="2" name="Footer Placeholder 1"/>
          <p:cNvSpPr>
            <a:spLocks noGrp="1"/>
          </p:cNvSpPr>
          <p:nvPr>
            <p:ph type="ftr" sz="quarter" idx="11"/>
          </p:nvPr>
        </p:nvSpPr>
        <p:spPr/>
        <p:txBody>
          <a:bodyPr/>
          <a:lstStyle/>
          <a:p>
            <a:r>
              <a:rPr lang="en-US" b="1" dirty="0">
                <a:solidFill>
                  <a:schemeClr val="bg1"/>
                </a:solidFill>
              </a:rPr>
              <a:t>DRAFT</a:t>
            </a:r>
          </a:p>
        </p:txBody>
      </p:sp>
      <p:sp>
        <p:nvSpPr>
          <p:cNvPr id="3" name="Slide Number Placeholder 2"/>
          <p:cNvSpPr>
            <a:spLocks noGrp="1"/>
          </p:cNvSpPr>
          <p:nvPr>
            <p:ph type="sldNum" sz="quarter" idx="12"/>
          </p:nvPr>
        </p:nvSpPr>
        <p:spPr/>
        <p:txBody>
          <a:bodyPr/>
          <a:lstStyle/>
          <a:p>
            <a:fld id="{24B56656-6770-8940-8401-EA3EDE04B3E1}" type="slidenum">
              <a:rPr lang="en-US" smtClean="0"/>
              <a:pPr/>
              <a:t>8</a:t>
            </a:fld>
            <a:endParaRPr lang="en-US" dirty="0"/>
          </a:p>
        </p:txBody>
      </p:sp>
      <p:sp>
        <p:nvSpPr>
          <p:cNvPr id="6" name="Content Placeholder 2"/>
          <p:cNvSpPr txBox="1">
            <a:spLocks/>
          </p:cNvSpPr>
          <p:nvPr/>
        </p:nvSpPr>
        <p:spPr>
          <a:xfrm>
            <a:off x="457201" y="1570080"/>
            <a:ext cx="8128660" cy="4752527"/>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7" indent="0">
              <a:buNone/>
            </a:pPr>
            <a:endParaRPr lang="en-ZA" sz="1600" dirty="0"/>
          </a:p>
          <a:p>
            <a:pPr marL="457200" lvl="1" indent="0">
              <a:buNone/>
            </a:pPr>
            <a:endParaRPr lang="en-ZA" sz="1600" dirty="0" smtClean="0"/>
          </a:p>
          <a:p>
            <a:endParaRPr lang="en-ZA" sz="1600" dirty="0" smtClean="0"/>
          </a:p>
        </p:txBody>
      </p:sp>
    </p:spTree>
    <p:extLst>
      <p:ext uri="{BB962C8B-B14F-4D97-AF65-F5344CB8AC3E}">
        <p14:creationId xmlns:p14="http://schemas.microsoft.com/office/powerpoint/2010/main" xmlns="" val="621518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a:spLocks noChangeArrowheads="1"/>
          </p:cNvSpPr>
          <p:nvPr>
            <p:custDataLst>
              <p:tags r:id="rId1"/>
            </p:custDataLst>
          </p:nvPr>
        </p:nvSpPr>
        <p:spPr bwMode="gray">
          <a:xfrm>
            <a:off x="179388" y="5994995"/>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a:defRPr/>
            </a:pPr>
            <a:endParaRPr lang="en-GB" sz="1100" kern="0">
              <a:solidFill>
                <a:srgbClr val="003896"/>
              </a:solidFill>
              <a:latin typeface="Arial" charset="0"/>
              <a:cs typeface="Arial" charset="0"/>
            </a:endParaRPr>
          </a:p>
        </p:txBody>
      </p:sp>
      <p:sp>
        <p:nvSpPr>
          <p:cNvPr id="89091" name="Title 1"/>
          <p:cNvSpPr>
            <a:spLocks noGrp="1"/>
          </p:cNvSpPr>
          <p:nvPr>
            <p:ph type="title"/>
          </p:nvPr>
        </p:nvSpPr>
        <p:spPr/>
        <p:txBody>
          <a:bodyPr>
            <a:normAutofit/>
          </a:bodyPr>
          <a:lstStyle/>
          <a:p>
            <a:r>
              <a:rPr lang="en-ZA" b="1" dirty="0" smtClean="0">
                <a:latin typeface="Arial Rounded MT Bold" panose="020F0704030504030204" pitchFamily="34" charset="0"/>
              </a:rPr>
              <a:t>Benefits of Rail</a:t>
            </a:r>
            <a:endParaRPr dirty="0" smtClean="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172A589D-2419-4430-9E43-8EEE3D2ECEC2}" type="slidenum">
              <a:rPr lang="en-US" smtClean="0">
                <a:solidFill>
                  <a:prstClr val="white"/>
                </a:solidFill>
              </a:rPr>
              <a:pPr>
                <a:defRPr/>
              </a:pPr>
              <a:t>9</a:t>
            </a:fld>
            <a:endParaRPr lang="en-US" dirty="0">
              <a:solidFill>
                <a:prstClr val="white"/>
              </a:solidFill>
            </a:endParaRPr>
          </a:p>
        </p:txBody>
      </p:sp>
      <p:sp>
        <p:nvSpPr>
          <p:cNvPr id="9" name="Content Placeholder 2"/>
          <p:cNvSpPr txBox="1">
            <a:spLocks/>
          </p:cNvSpPr>
          <p:nvPr/>
        </p:nvSpPr>
        <p:spPr>
          <a:xfrm>
            <a:off x="341660" y="1347614"/>
            <a:ext cx="8460680" cy="733772"/>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000" dirty="0" smtClean="0">
                <a:solidFill>
                  <a:prstClr val="black"/>
                </a:solidFill>
                <a:latin typeface="+mn-lt"/>
              </a:rPr>
              <a:t>Rail benefits cannot be ignored;  capacity, environmental, less land required, reduce car </a:t>
            </a:r>
            <a:r>
              <a:rPr lang="en-ZA" sz="2000" dirty="0">
                <a:solidFill>
                  <a:prstClr val="black"/>
                </a:solidFill>
                <a:latin typeface="+mn-lt"/>
              </a:rPr>
              <a:t>&amp;</a:t>
            </a:r>
            <a:r>
              <a:rPr lang="en-ZA" sz="2000" dirty="0" smtClean="0">
                <a:solidFill>
                  <a:prstClr val="black"/>
                </a:solidFill>
                <a:latin typeface="+mn-lt"/>
              </a:rPr>
              <a:t> fuel reliance etc.</a:t>
            </a:r>
            <a:endParaRPr lang="en-ZA" sz="2000" dirty="0">
              <a:solidFill>
                <a:prstClr val="black"/>
              </a:solidFill>
              <a:latin typeface="+mn-lt"/>
            </a:endParaRPr>
          </a:p>
        </p:txBody>
      </p:sp>
      <p:grpSp>
        <p:nvGrpSpPr>
          <p:cNvPr id="4" name="Group 3"/>
          <p:cNvGrpSpPr/>
          <p:nvPr/>
        </p:nvGrpSpPr>
        <p:grpSpPr>
          <a:xfrm>
            <a:off x="1424438" y="2118755"/>
            <a:ext cx="6021390" cy="4107440"/>
            <a:chOff x="2030080" y="2044717"/>
            <a:chExt cx="6021390" cy="410744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0081" y="2044717"/>
              <a:ext cx="6021389" cy="19784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descr="http://www.cyprusbybus.com/ApplicationImages/generalImages/publictransport_graph_2.jp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30080" y="4023207"/>
              <a:ext cx="6021390" cy="212895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Footer Placeholder 2"/>
          <p:cNvSpPr>
            <a:spLocks noGrp="1"/>
          </p:cNvSpPr>
          <p:nvPr>
            <p:ph type="ftr" sz="quarter" idx="11"/>
          </p:nvPr>
        </p:nvSpPr>
        <p:spPr/>
        <p:txBody>
          <a:bodyPr/>
          <a:lstStyle/>
          <a:p>
            <a:r>
              <a:rPr lang="en-US" b="1" dirty="0">
                <a:solidFill>
                  <a:schemeClr val="bg1"/>
                </a:solidFill>
              </a:rPr>
              <a:t>DRAFT</a:t>
            </a:r>
          </a:p>
        </p:txBody>
      </p:sp>
    </p:spTree>
    <p:extLst>
      <p:ext uri="{BB962C8B-B14F-4D97-AF65-F5344CB8AC3E}">
        <p14:creationId xmlns:p14="http://schemas.microsoft.com/office/powerpoint/2010/main" xmlns="" val="4253290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3vnOp6LGUab8M11FtWo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n62K90Vfe0ibqDHZiaDg0g"/>
</p:tagLst>
</file>

<file path=ppt/theme/theme1.xml><?xml version="1.0" encoding="utf-8"?>
<a:theme xmlns:a="http://schemas.openxmlformats.org/drawingml/2006/main" name="PRASA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ASA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PRASA Presentation</Template>
  <TotalTime>39426</TotalTime>
  <Words>2481</Words>
  <Application>Microsoft Office PowerPoint</Application>
  <PresentationFormat>On-screen Show (4:3)</PresentationFormat>
  <Paragraphs>364</Paragraphs>
  <Slides>37</Slides>
  <Notes>37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PRASA Presentation</vt:lpstr>
      <vt:lpstr>Office Theme</vt:lpstr>
      <vt:lpstr>1_PRASA Presentation</vt:lpstr>
      <vt:lpstr>think-cell Slide</vt:lpstr>
      <vt:lpstr>2018/19 – 2020/21 CORPORATE PLAN  - Presentation PCoT-</vt:lpstr>
      <vt:lpstr>Structure and Format:  2018/19 – 2020/21 Corporate Plan </vt:lpstr>
      <vt:lpstr>THE PRASA MANDATE</vt:lpstr>
      <vt:lpstr>PRASA Mandate</vt:lpstr>
      <vt:lpstr>PRASA Mandate</vt:lpstr>
      <vt:lpstr>Legal Operating Structure</vt:lpstr>
      <vt:lpstr>RAIL: THE BACKBONE OF PUBLIC TRANSPORT</vt:lpstr>
      <vt:lpstr>Responding to the Rate of Urbanisation</vt:lpstr>
      <vt:lpstr>Benefits of Rail</vt:lpstr>
      <vt:lpstr>Responding to the National Development Plan (NDP)</vt:lpstr>
      <vt:lpstr>Aligning with DoT National Strategic Plan (MTSF)</vt:lpstr>
      <vt:lpstr>Aligning with PRASA National Strategic Plan </vt:lpstr>
      <vt:lpstr>Driving the Corporate Plan </vt:lpstr>
      <vt:lpstr>Corporate Plan Context</vt:lpstr>
      <vt:lpstr>Corporate Plan Context</vt:lpstr>
      <vt:lpstr>Board Oversight and Performance Monitoring</vt:lpstr>
      <vt:lpstr>MTEF Strategic Objectives</vt:lpstr>
      <vt:lpstr>Principles for Indicator Targets for 2018/19</vt:lpstr>
      <vt:lpstr>Objective 1:  Improving Customer Experience</vt:lpstr>
      <vt:lpstr>Objective 2:  Improve Rail System Performance</vt:lpstr>
      <vt:lpstr>Objective 2:  Improve Rail System Performance</vt:lpstr>
      <vt:lpstr>Objective 2:  Improve Rail System Performance</vt:lpstr>
      <vt:lpstr>Objective 2:  Improve Rail System Performance</vt:lpstr>
      <vt:lpstr>Objective 2:  Improve Rail System Performance</vt:lpstr>
      <vt:lpstr>Objective 2:  Improve Rail System Performance</vt:lpstr>
      <vt:lpstr>Objective 3:  Re-align Support Functions to Achieve an Efficient  Rail  Business </vt:lpstr>
      <vt:lpstr>Objective 4:  Modernise the Rail System through investment programme of R173 billion </vt:lpstr>
      <vt:lpstr>Objective 4:  Modernise the Rail System through investment programme of R173 billion </vt:lpstr>
      <vt:lpstr>Objective 5:  Expand Rail network and services </vt:lpstr>
      <vt:lpstr>Objective 6:  Exploit assets to support the primary mandate</vt:lpstr>
      <vt:lpstr>Objective 6:  Exploit assets to support the primary mandate</vt:lpstr>
      <vt:lpstr>Budget and Capital Programme</vt:lpstr>
      <vt:lpstr>Financial Position</vt:lpstr>
      <vt:lpstr>Expenditure Distribution</vt:lpstr>
      <vt:lpstr>Operational Performance Historical and MTEF </vt:lpstr>
      <vt:lpstr>Capital Allocation :</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alubbe</dc:creator>
  <cp:lastModifiedBy>PUMZA</cp:lastModifiedBy>
  <cp:revision>379</cp:revision>
  <cp:lastPrinted>2018-04-13T07:56:02Z</cp:lastPrinted>
  <dcterms:created xsi:type="dcterms:W3CDTF">2011-11-16T11:01:12Z</dcterms:created>
  <dcterms:modified xsi:type="dcterms:W3CDTF">2018-04-24T09:49:34Z</dcterms:modified>
</cp:coreProperties>
</file>