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57" r:id="rId2"/>
    <p:sldId id="443" r:id="rId3"/>
    <p:sldId id="471" r:id="rId4"/>
    <p:sldId id="428" r:id="rId5"/>
    <p:sldId id="445" r:id="rId6"/>
    <p:sldId id="469" r:id="rId7"/>
    <p:sldId id="454" r:id="rId8"/>
    <p:sldId id="453" r:id="rId9"/>
    <p:sldId id="475" r:id="rId10"/>
    <p:sldId id="476" r:id="rId11"/>
    <p:sldId id="477" r:id="rId12"/>
    <p:sldId id="478" r:id="rId13"/>
    <p:sldId id="456" r:id="rId14"/>
    <p:sldId id="479" r:id="rId15"/>
    <p:sldId id="459" r:id="rId16"/>
    <p:sldId id="460" r:id="rId17"/>
    <p:sldId id="458" r:id="rId18"/>
    <p:sldId id="461" r:id="rId19"/>
    <p:sldId id="462" r:id="rId20"/>
    <p:sldId id="463" r:id="rId21"/>
    <p:sldId id="439" r:id="rId22"/>
    <p:sldId id="464" r:id="rId23"/>
    <p:sldId id="360" r:id="rId24"/>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B77727"/>
    <a:srgbClr val="CAA53B"/>
    <a:srgbClr val="A99F1B"/>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12" autoAdjust="0"/>
    <p:restoredTop sz="97158" autoAdjust="0"/>
  </p:normalViewPr>
  <p:slideViewPr>
    <p:cSldViewPr>
      <p:cViewPr>
        <p:scale>
          <a:sx n="80" d="100"/>
          <a:sy n="80" d="100"/>
        </p:scale>
        <p:origin x="-2514" y="-79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z="1000" dirty="0" smtClean="0">
                <a:latin typeface="Gill Sans"/>
                <a:cs typeface="Gill Sans"/>
              </a:rPr>
              <a:t>DEPARTMENT OF ARTS AND CULTURE</a:t>
            </a:r>
            <a:endParaRPr lang="en-US" sz="1000" dirty="0">
              <a:latin typeface="Gill Sans"/>
              <a:cs typeface="Gill Sans"/>
            </a:endParaRPr>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r>
              <a:rPr lang="en-US" sz="900" smtClean="0">
                <a:latin typeface="Gill Sans"/>
                <a:cs typeface="Gill Sans"/>
              </a:rPr>
              <a:t>9/20/2017</a:t>
            </a:r>
            <a:endParaRPr lang="en-US" sz="900" dirty="0">
              <a:latin typeface="Gill Sans"/>
              <a:cs typeface="Gill Sans"/>
            </a:endParaRPr>
          </a:p>
        </p:txBody>
      </p:sp>
      <p:sp>
        <p:nvSpPr>
          <p:cNvPr id="4" name="Footer Placeholder 3"/>
          <p:cNvSpPr>
            <a:spLocks noGrp="1"/>
          </p:cNvSpPr>
          <p:nvPr>
            <p:ph type="ftr" sz="quarter" idx="2"/>
          </p:nvPr>
        </p:nvSpPr>
        <p:spPr>
          <a:xfrm>
            <a:off x="0" y="9430306"/>
            <a:ext cx="2945659" cy="496332"/>
          </a:xfrm>
          <a:prstGeom prst="rect">
            <a:avLst/>
          </a:prstGeom>
        </p:spPr>
        <p:txBody>
          <a:bodyPr vert="horz" lIns="91440" tIns="45720" rIns="91440" bIns="45720" rtlCol="0" anchor="t"/>
          <a:lstStyle>
            <a:lvl1pPr algn="l">
              <a:defRPr sz="1200"/>
            </a:lvl1pPr>
          </a:lstStyle>
          <a:p>
            <a:r>
              <a:rPr lang="en-US" sz="900" smtClean="0">
                <a:latin typeface="Calibri (Body)"/>
                <a:cs typeface="Calibri (Body)"/>
              </a:rPr>
              <a:t>A total of 68% </a:t>
            </a:r>
            <a:endParaRPr lang="en-US" sz="900" dirty="0">
              <a:latin typeface="Calibri (Body)"/>
              <a:cs typeface="Calibri (Body)"/>
            </a:endParaRPr>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t"/>
          <a:lstStyle>
            <a:lvl1pPr algn="r">
              <a:defRPr sz="1200"/>
            </a:lvl1pPr>
          </a:lstStyle>
          <a:p>
            <a:fld id="{CD67EF3C-C429-054A-8787-30F50F0F2813}" type="slidenum">
              <a:rPr lang="en-US" sz="900" smtClean="0">
                <a:latin typeface="Gill Sans"/>
                <a:cs typeface="Gill Sans"/>
              </a:rPr>
              <a:pPr/>
              <a:t>‹#›</a:t>
            </a:fld>
            <a:endParaRPr lang="en-US" sz="900" dirty="0">
              <a:latin typeface="Gill Sans"/>
              <a:cs typeface="Gill Sans"/>
            </a:endParaRPr>
          </a:p>
        </p:txBody>
      </p:sp>
    </p:spTree>
    <p:extLst>
      <p:ext uri="{BB962C8B-B14F-4D97-AF65-F5344CB8AC3E}">
        <p14:creationId xmlns:p14="http://schemas.microsoft.com/office/powerpoint/2010/main" xmlns="" val="324942327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r>
              <a:rPr lang="en-US" smtClean="0"/>
              <a:t>DEPARTMENT OF ARTS AND CULTURE</a:t>
            </a:r>
            <a:endParaRPr lang="en-US"/>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r>
              <a:rPr lang="en-US" smtClean="0"/>
              <a:t>9/20/2017</a:t>
            </a:r>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r>
              <a:rPr lang="en-US" smtClean="0"/>
              <a:t>A total of 68% </a:t>
            </a:r>
            <a:endParaRPr lang="en-US"/>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B90E4B56-0DDA-AA4D-BBA2-B941666BDE94}" type="slidenum">
              <a:rPr lang="en-US" smtClean="0"/>
              <a:pPr/>
              <a:t>‹#›</a:t>
            </a:fld>
            <a:endParaRPr lang="en-US"/>
          </a:p>
        </p:txBody>
      </p:sp>
    </p:spTree>
    <p:extLst>
      <p:ext uri="{BB962C8B-B14F-4D97-AF65-F5344CB8AC3E}">
        <p14:creationId xmlns:p14="http://schemas.microsoft.com/office/powerpoint/2010/main" xmlns="" val="607759351"/>
      </p:ext>
    </p:extLst>
  </p:cSld>
  <p:clrMap bg1="lt1" tx1="dk1" bg2="lt2" tx2="dk2" accent1="accent1" accent2="accent2" accent3="accent3" accent4="accent4" accent5="accent5" accent6="accent6" hlink="hlink" folHlink="folHlink"/>
  <p:hf/>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r>
              <a:rPr lang="en-US" smtClean="0"/>
              <a:t>9/20/2017</a:t>
            </a:r>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a:t>
            </a:fld>
            <a:endParaRPr lang="en-US" dirty="0"/>
          </a:p>
        </p:txBody>
      </p:sp>
      <p:sp>
        <p:nvSpPr>
          <p:cNvPr id="7" name="Footer Placeholder 6"/>
          <p:cNvSpPr>
            <a:spLocks noGrp="1"/>
          </p:cNvSpPr>
          <p:nvPr>
            <p:ph type="ftr" sz="quarter" idx="13"/>
          </p:nvPr>
        </p:nvSpPr>
        <p:spPr/>
        <p:txBody>
          <a:bodyPr/>
          <a:lstStyle/>
          <a:p>
            <a:r>
              <a:rPr lang="en-US" smtClean="0"/>
              <a:t>A total of 68% </a:t>
            </a:r>
            <a:endParaRPr lang="en-US"/>
          </a:p>
        </p:txBody>
      </p:sp>
    </p:spTree>
    <p:extLst>
      <p:ext uri="{BB962C8B-B14F-4D97-AF65-F5344CB8AC3E}">
        <p14:creationId xmlns:p14="http://schemas.microsoft.com/office/powerpoint/2010/main" xmlns="" val="1801988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4/20/2018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7</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a:p>
        </p:txBody>
      </p:sp>
      <p:sp>
        <p:nvSpPr>
          <p:cNvPr id="4" name="Header Placeholder 3"/>
          <p:cNvSpPr>
            <a:spLocks noGrp="1"/>
          </p:cNvSpPr>
          <p:nvPr>
            <p:ph type="hdr" sz="quarter" idx="10"/>
          </p:nvPr>
        </p:nvSpPr>
        <p:spPr/>
        <p:txBody>
          <a:bodyPr/>
          <a:lstStyle/>
          <a:p>
            <a:r>
              <a:rPr lang="en-US" smtClean="0"/>
              <a:t>DEPARTMENT OF ARTS AND CULTURE</a:t>
            </a:r>
            <a:endParaRPr lang="en-US"/>
          </a:p>
        </p:txBody>
      </p:sp>
      <p:sp>
        <p:nvSpPr>
          <p:cNvPr id="5" name="Date Placeholder 4"/>
          <p:cNvSpPr>
            <a:spLocks noGrp="1"/>
          </p:cNvSpPr>
          <p:nvPr>
            <p:ph type="dt" idx="11"/>
          </p:nvPr>
        </p:nvSpPr>
        <p:spPr/>
        <p:txBody>
          <a:bodyPr/>
          <a:lstStyle/>
          <a:p>
            <a:r>
              <a:rPr lang="en-US" smtClean="0"/>
              <a:t>9/20/2017</a:t>
            </a:r>
            <a:endParaRPr lang="en-US"/>
          </a:p>
        </p:txBody>
      </p:sp>
      <p:sp>
        <p:nvSpPr>
          <p:cNvPr id="6" name="Slide Number Placeholder 5"/>
          <p:cNvSpPr>
            <a:spLocks noGrp="1"/>
          </p:cNvSpPr>
          <p:nvPr>
            <p:ph type="sldNum" sz="quarter" idx="12"/>
          </p:nvPr>
        </p:nvSpPr>
        <p:spPr/>
        <p:txBody>
          <a:bodyPr/>
          <a:lstStyle/>
          <a:p>
            <a:fld id="{B90E4B56-0DDA-AA4D-BBA2-B941666BDE94}" type="slidenum">
              <a:rPr lang="en-US" smtClean="0"/>
              <a:pPr/>
              <a:t>8</a:t>
            </a:fld>
            <a:endParaRPr lang="en-US"/>
          </a:p>
        </p:txBody>
      </p:sp>
      <p:sp>
        <p:nvSpPr>
          <p:cNvPr id="7" name="Footer Placeholder 6"/>
          <p:cNvSpPr>
            <a:spLocks noGrp="1"/>
          </p:cNvSpPr>
          <p:nvPr>
            <p:ph type="ftr" sz="quarter" idx="13"/>
          </p:nvPr>
        </p:nvSpPr>
        <p:spPr/>
        <p:txBody>
          <a:bodyPr/>
          <a:lstStyle/>
          <a:p>
            <a:r>
              <a:rPr lang="en-US" smtClean="0"/>
              <a:t>A total of 68% </a:t>
            </a:r>
            <a:endParaRPr lang="en-US"/>
          </a:p>
        </p:txBody>
      </p:sp>
    </p:spTree>
    <p:extLst>
      <p:ext uri="{BB962C8B-B14F-4D97-AF65-F5344CB8AC3E}">
        <p14:creationId xmlns:p14="http://schemas.microsoft.com/office/powerpoint/2010/main" xmlns="" val="15989193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4/20/2018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13</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4/20/2018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17</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fld id="{86F60FE2-17F6-6946-AE1B-DAB315879F09}" type="datetime1">
              <a:rPr lang="en-US" smtClean="0"/>
              <a:pPr/>
              <a:t>4/20/2018</a:t>
            </a:fld>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22</a:t>
            </a:fld>
            <a:endParaRPr lang="en-US" dirty="0"/>
          </a:p>
        </p:txBody>
      </p:sp>
    </p:spTree>
    <p:extLst>
      <p:ext uri="{BB962C8B-B14F-4D97-AF65-F5344CB8AC3E}">
        <p14:creationId xmlns:p14="http://schemas.microsoft.com/office/powerpoint/2010/main" xmlns="" val="23201826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Header Placeholder 3"/>
          <p:cNvSpPr>
            <a:spLocks noGrp="1"/>
          </p:cNvSpPr>
          <p:nvPr>
            <p:ph type="hdr" sz="quarter" idx="10"/>
          </p:nvPr>
        </p:nvSpPr>
        <p:spPr/>
        <p:txBody>
          <a:bodyPr/>
          <a:lstStyle/>
          <a:p>
            <a:r>
              <a:rPr lang="en-US" dirty="0" smtClean="0"/>
              <a:t>DEPARTMENT OF ARTS AND CULTURE</a:t>
            </a:r>
            <a:endParaRPr lang="en-US" dirty="0"/>
          </a:p>
        </p:txBody>
      </p:sp>
      <p:sp>
        <p:nvSpPr>
          <p:cNvPr id="5" name="Date Placeholder 4"/>
          <p:cNvSpPr>
            <a:spLocks noGrp="1"/>
          </p:cNvSpPr>
          <p:nvPr>
            <p:ph type="dt" idx="11"/>
          </p:nvPr>
        </p:nvSpPr>
        <p:spPr/>
        <p:txBody>
          <a:bodyPr/>
          <a:lstStyle/>
          <a:p>
            <a:r>
              <a:rPr lang="en-US" smtClean="0"/>
              <a:t>9/20/2017</a:t>
            </a:r>
            <a:endParaRPr lang="en-US" dirty="0"/>
          </a:p>
        </p:txBody>
      </p:sp>
      <p:sp>
        <p:nvSpPr>
          <p:cNvPr id="6" name="Slide Number Placeholder 5"/>
          <p:cNvSpPr>
            <a:spLocks noGrp="1"/>
          </p:cNvSpPr>
          <p:nvPr>
            <p:ph type="sldNum" sz="quarter" idx="12"/>
          </p:nvPr>
        </p:nvSpPr>
        <p:spPr/>
        <p:txBody>
          <a:bodyPr/>
          <a:lstStyle/>
          <a:p>
            <a:fld id="{B90E4B56-0DDA-AA4D-BBA2-B941666BDE94}" type="slidenum">
              <a:rPr lang="en-US" smtClean="0"/>
              <a:pPr/>
              <a:t>23</a:t>
            </a:fld>
            <a:endParaRPr lang="en-US" dirty="0"/>
          </a:p>
        </p:txBody>
      </p:sp>
      <p:sp>
        <p:nvSpPr>
          <p:cNvPr id="7" name="Footer Placeholder 6"/>
          <p:cNvSpPr>
            <a:spLocks noGrp="1"/>
          </p:cNvSpPr>
          <p:nvPr>
            <p:ph type="ftr" sz="quarter" idx="13"/>
          </p:nvPr>
        </p:nvSpPr>
        <p:spPr/>
        <p:txBody>
          <a:bodyPr/>
          <a:lstStyle/>
          <a:p>
            <a:r>
              <a:rPr lang="en-US" smtClean="0"/>
              <a:t>A total of 68% </a:t>
            </a:r>
            <a:endParaRPr lang="en-US"/>
          </a:p>
        </p:txBody>
      </p:sp>
    </p:spTree>
    <p:extLst>
      <p:ext uri="{BB962C8B-B14F-4D97-AF65-F5344CB8AC3E}">
        <p14:creationId xmlns:p14="http://schemas.microsoft.com/office/powerpoint/2010/main" xmlns="" val="232018261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Rectangle 7"/>
          <p:cNvSpPr/>
          <p:nvPr userDrawn="1"/>
        </p:nvSpPr>
        <p:spPr>
          <a:xfrm>
            <a:off x="0" y="2743200"/>
            <a:ext cx="9144000" cy="1828800"/>
          </a:xfrm>
          <a:prstGeom prst="rect">
            <a:avLst/>
          </a:prstGeom>
          <a:solidFill>
            <a:srgbClr val="B77727"/>
          </a:solidFill>
        </p:spPr>
        <p:style>
          <a:lnRef idx="3">
            <a:schemeClr val="lt1"/>
          </a:lnRef>
          <a:fillRef idx="1">
            <a:schemeClr val="accent2"/>
          </a:fillRef>
          <a:effectRef idx="1">
            <a:schemeClr val="accent2"/>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3163246" y="2986408"/>
            <a:ext cx="5591793" cy="721140"/>
          </a:xfrm>
        </p:spPr>
        <p:txBody>
          <a:bodyPr anchor="t" anchorCtr="0">
            <a:normAutofit/>
          </a:bodyPr>
          <a:lstStyle>
            <a:lvl1pPr algn="l">
              <a:defRPr sz="2400">
                <a:solidFill>
                  <a:schemeClr val="bg1"/>
                </a:solidFill>
              </a:defRPr>
            </a:lvl1pPr>
          </a:lstStyle>
          <a:p>
            <a:r>
              <a:rPr lang="en-ZA" dirty="0" smtClean="0"/>
              <a:t>Click here to add your main title</a:t>
            </a:r>
            <a:endParaRPr lang="en-ZA" dirty="0"/>
          </a:p>
        </p:txBody>
      </p:sp>
      <p:sp>
        <p:nvSpPr>
          <p:cNvPr id="3" name="Subtitle 2"/>
          <p:cNvSpPr>
            <a:spLocks noGrp="1"/>
          </p:cNvSpPr>
          <p:nvPr>
            <p:ph type="subTitle" idx="1"/>
          </p:nvPr>
        </p:nvSpPr>
        <p:spPr>
          <a:xfrm>
            <a:off x="3163246" y="3813960"/>
            <a:ext cx="5599754" cy="453240"/>
          </a:xfrm>
        </p:spPr>
        <p:txBody>
          <a:bodyPr anchor="t">
            <a:normAutofit/>
          </a:bodyPr>
          <a:lstStyle>
            <a:lvl1pPr marL="0" indent="0" algn="l">
              <a:buNone/>
              <a:defRPr sz="1800" b="0" i="1">
                <a:solidFill>
                  <a:schemeClr val="bg1"/>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6" name="Picture 5" descr="Letterhead logo.jpg"/>
          <p:cNvPicPr>
            <a:picLocks noChangeAspect="1"/>
          </p:cNvPicPr>
          <p:nvPr userDrawn="1"/>
        </p:nvPicPr>
        <p:blipFill>
          <a:blip r:embed="rId2" cstate="print"/>
          <a:stretch>
            <a:fillRect/>
          </a:stretch>
        </p:blipFill>
        <p:spPr>
          <a:xfrm>
            <a:off x="457200" y="533400"/>
            <a:ext cx="2286000" cy="829056"/>
          </a:xfrm>
          <a:prstGeom prst="rect">
            <a:avLst/>
          </a:prstGeom>
        </p:spPr>
      </p:pic>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66800" y="2209800"/>
            <a:ext cx="6954587" cy="566738"/>
          </a:xfrm>
        </p:spPr>
        <p:txBody>
          <a:bodyPr anchor="b"/>
          <a:lstStyle>
            <a:lvl1pPr algn="ctr">
              <a:defRPr sz="3200" b="1"/>
            </a:lvl1pPr>
          </a:lstStyle>
          <a:p>
            <a:r>
              <a:rPr lang="en-US" dirty="0" smtClean="0"/>
              <a:t>Thank you</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3" name="Content Placeholder 2"/>
          <p:cNvSpPr>
            <a:spLocks noGrp="1"/>
          </p:cNvSpPr>
          <p:nvPr>
            <p:ph idx="1"/>
          </p:nvPr>
        </p:nvSpPr>
        <p:spPr>
          <a:xfrm>
            <a:off x="1600200" y="1600201"/>
            <a:ext cx="6934200" cy="4343400"/>
          </a:xfrm>
        </p:spPr>
        <p:txBody>
          <a:bodyPr/>
          <a:lstStyle>
            <a:lvl1pPr>
              <a:defRPr>
                <a:latin typeface="Arial"/>
                <a:cs typeface="Arial"/>
              </a:defRPr>
            </a:lvl1pPr>
            <a:lvl2pPr>
              <a:defRPr>
                <a:latin typeface="Arial"/>
                <a:cs typeface="Arial"/>
              </a:defRPr>
            </a:lvl2pPr>
            <a:lvl3pPr>
              <a:defRPr>
                <a:latin typeface="Arial"/>
                <a:cs typeface="Arial"/>
              </a:defRPr>
            </a:lvl3pPr>
            <a:lvl4pPr>
              <a:defRPr>
                <a:latin typeface="Arial"/>
                <a:cs typeface="Arial"/>
              </a:defRPr>
            </a:lvl4pPr>
            <a:lvl5pPr>
              <a:defRPr>
                <a:latin typeface="Arial"/>
                <a:cs typeface="Aria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1"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199" y="2924944"/>
            <a:ext cx="6894513" cy="1362075"/>
          </a:xfrm>
        </p:spPr>
        <p:txBody>
          <a:bodyPr anchor="t">
            <a:normAutofit/>
          </a:bodyPr>
          <a:lstStyle>
            <a:lvl1pPr algn="l">
              <a:defRPr sz="1800" b="1" cap="all"/>
            </a:lvl1pPr>
          </a:lstStyle>
          <a:p>
            <a:r>
              <a:rPr lang="en-US" dirty="0" smtClean="0"/>
              <a:t>Click to edit Master title style</a:t>
            </a:r>
            <a:endParaRPr lang="en-ZA" dirty="0"/>
          </a:p>
        </p:txBody>
      </p:sp>
      <p:sp>
        <p:nvSpPr>
          <p:cNvPr id="3" name="Text Placeholder 2"/>
          <p:cNvSpPr>
            <a:spLocks noGrp="1"/>
          </p:cNvSpPr>
          <p:nvPr>
            <p:ph type="body" idx="1"/>
          </p:nvPr>
        </p:nvSpPr>
        <p:spPr>
          <a:xfrm>
            <a:off x="1600199" y="1268760"/>
            <a:ext cx="6894513" cy="1500187"/>
          </a:xfrm>
        </p:spPr>
        <p:txBody>
          <a:bodyPr anchor="b">
            <a:normAutofit/>
          </a:bodyPr>
          <a:lstStyle>
            <a:lvl1pPr marL="0" indent="0">
              <a:buNone/>
              <a:defRPr sz="1600">
                <a:solidFill>
                  <a:schemeClr val="tx1">
                    <a:tint val="75000"/>
                  </a:schemeClr>
                </a:solidFill>
                <a:latin typeface="Arial"/>
                <a:cs typeface="Aria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9"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5"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1800"/>
            </a:lvl1pPr>
          </a:lstStyle>
          <a:p>
            <a:r>
              <a:rPr lang="en-US" dirty="0" smtClean="0"/>
              <a:t>Click to edit Master title style</a:t>
            </a:r>
            <a:endParaRPr lang="en-ZA" dirty="0"/>
          </a:p>
        </p:txBody>
      </p:sp>
      <p:sp>
        <p:nvSpPr>
          <p:cNvPr id="3" name="Content Placeholder 2"/>
          <p:cNvSpPr>
            <a:spLocks noGrp="1"/>
          </p:cNvSpPr>
          <p:nvPr>
            <p:ph sz="half" idx="1"/>
          </p:nvPr>
        </p:nvSpPr>
        <p:spPr>
          <a:xfrm>
            <a:off x="457200" y="1600201"/>
            <a:ext cx="4038600" cy="4343399"/>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Content Placeholder 3"/>
          <p:cNvSpPr>
            <a:spLocks noGrp="1"/>
          </p:cNvSpPr>
          <p:nvPr>
            <p:ph sz="half" idx="2"/>
          </p:nvPr>
        </p:nvSpPr>
        <p:spPr>
          <a:xfrm>
            <a:off x="4648200" y="1600201"/>
            <a:ext cx="4038600" cy="4343400"/>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smtClean="0"/>
              <a:t>Click to edit Master title style</a:t>
            </a:r>
            <a:endParaRPr lang="en-ZA" dirty="0"/>
          </a:p>
        </p:txBody>
      </p:sp>
      <p:sp>
        <p:nvSpPr>
          <p:cNvPr id="3" name="Text Placeholder 2"/>
          <p:cNvSpPr>
            <a:spLocks noGrp="1"/>
          </p:cNvSpPr>
          <p:nvPr>
            <p:ph type="body" idx="1"/>
          </p:nvPr>
        </p:nvSpPr>
        <p:spPr>
          <a:xfrm>
            <a:off x="457200" y="1535113"/>
            <a:ext cx="4040188" cy="639762"/>
          </a:xfrm>
        </p:spPr>
        <p:txBody>
          <a:bodyPr anchor="t" anchorCtr="0">
            <a:no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5" name="Text Placeholder 4"/>
          <p:cNvSpPr>
            <a:spLocks noGrp="1"/>
          </p:cNvSpPr>
          <p:nvPr>
            <p:ph type="body" sz="quarter" idx="3"/>
          </p:nvPr>
        </p:nvSpPr>
        <p:spPr>
          <a:xfrm>
            <a:off x="4645025" y="1535113"/>
            <a:ext cx="4041775" cy="639762"/>
          </a:xfrm>
        </p:spPr>
        <p:txBody>
          <a:bodyPr anchor="t" anchorCtr="0">
            <a:normAutofit/>
          </a:bodyPr>
          <a:lstStyle>
            <a:lvl1pPr marL="0" indent="0">
              <a:buNone/>
              <a:defRPr sz="1600" b="1">
                <a:latin typeface="Arial"/>
                <a:cs typeface="Aria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2174875"/>
            <a:ext cx="4041775" cy="3768725"/>
          </a:xfrm>
        </p:spPr>
        <p:txBody>
          <a:bodyPr/>
          <a:lstStyle>
            <a:lvl1pPr>
              <a:defRPr sz="1600">
                <a:latin typeface="Arial"/>
                <a:cs typeface="Arial"/>
              </a:defRPr>
            </a:lvl1pPr>
            <a:lvl2pPr>
              <a:defRPr sz="1400">
                <a:latin typeface="Arial"/>
                <a:cs typeface="Arial"/>
              </a:defRPr>
            </a:lvl2pPr>
            <a:lvl3pPr>
              <a:defRPr sz="1050">
                <a:latin typeface="Arial"/>
                <a:cs typeface="Arial"/>
              </a:defRPr>
            </a:lvl3pPr>
            <a:lvl4pPr>
              <a:defRPr sz="1050">
                <a:latin typeface="Arial"/>
                <a:cs typeface="Arial"/>
              </a:defRPr>
            </a:lvl4pPr>
            <a:lvl5pPr>
              <a:defRPr sz="800">
                <a:latin typeface="Arial"/>
                <a:cs typeface="Arial"/>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8" name="Slide Number Placeholder 5"/>
          <p:cNvSpPr>
            <a:spLocks noGrp="1"/>
          </p:cNvSpPr>
          <p:nvPr>
            <p:ph type="sldNum" sz="quarter" idx="10"/>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ZA" dirty="0"/>
          </a:p>
        </p:txBody>
      </p:sp>
      <p:sp>
        <p:nvSpPr>
          <p:cNvPr id="8"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4"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3"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200" y="273050"/>
            <a:ext cx="1865313" cy="1162050"/>
          </a:xfrm>
        </p:spPr>
        <p:txBody>
          <a:bodyPr anchor="t" anchorCtr="0">
            <a:normAutofit/>
          </a:bodyPr>
          <a:lstStyle>
            <a:lvl1pPr algn="l">
              <a:defRPr sz="1400" b="1"/>
            </a:lvl1pPr>
          </a:lstStyle>
          <a:p>
            <a:r>
              <a:rPr lang="en-US" dirty="0" smtClean="0"/>
              <a:t>Click to edit Master title style</a:t>
            </a:r>
            <a:endParaRPr lang="en-ZA" dirty="0"/>
          </a:p>
        </p:txBody>
      </p:sp>
      <p:sp>
        <p:nvSpPr>
          <p:cNvPr id="3" name="Content Placeholder 2"/>
          <p:cNvSpPr>
            <a:spLocks noGrp="1"/>
          </p:cNvSpPr>
          <p:nvPr>
            <p:ph idx="1"/>
          </p:nvPr>
        </p:nvSpPr>
        <p:spPr>
          <a:xfrm>
            <a:off x="3575050" y="273051"/>
            <a:ext cx="5035550" cy="5670550"/>
          </a:xfrm>
        </p:spPr>
        <p:txBody>
          <a:bodyPr/>
          <a:lstStyle>
            <a:lvl1pPr>
              <a:defRPr sz="1800">
                <a:latin typeface="Arial"/>
                <a:cs typeface="Arial"/>
              </a:defRPr>
            </a:lvl1pPr>
            <a:lvl2pPr>
              <a:defRPr sz="1600">
                <a:latin typeface="Arial"/>
                <a:cs typeface="Arial"/>
              </a:defRPr>
            </a:lvl2pPr>
            <a:lvl3pPr>
              <a:defRPr sz="1400">
                <a:latin typeface="Arial"/>
                <a:cs typeface="Arial"/>
              </a:defRPr>
            </a:lvl3pPr>
            <a:lvl4pPr>
              <a:defRPr sz="1050">
                <a:latin typeface="Arial"/>
                <a:cs typeface="Arial"/>
              </a:defRPr>
            </a:lvl4pPr>
            <a:lvl5pPr>
              <a:defRPr sz="800">
                <a:latin typeface="Arial"/>
                <a:cs typeface="Arial"/>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Text Placeholder 3"/>
          <p:cNvSpPr>
            <a:spLocks noGrp="1"/>
          </p:cNvSpPr>
          <p:nvPr>
            <p:ph type="body" sz="half" idx="2"/>
          </p:nvPr>
        </p:nvSpPr>
        <p:spPr>
          <a:xfrm>
            <a:off x="1600200" y="1435101"/>
            <a:ext cx="1865313" cy="4508500"/>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0"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00199" y="4800600"/>
            <a:ext cx="6954587" cy="566738"/>
          </a:xfrm>
        </p:spPr>
        <p:txBody>
          <a:bodyPr anchor="b"/>
          <a:lstStyle>
            <a:lvl1pPr algn="l">
              <a:defRPr sz="2000" b="1"/>
            </a:lvl1pPr>
          </a:lstStyle>
          <a:p>
            <a:r>
              <a:rPr lang="en-US" dirty="0" smtClean="0"/>
              <a:t>Click to edit Master title style</a:t>
            </a:r>
            <a:endParaRPr lang="en-ZA" dirty="0"/>
          </a:p>
        </p:txBody>
      </p:sp>
      <p:sp>
        <p:nvSpPr>
          <p:cNvPr id="3" name="Picture Placeholder 2"/>
          <p:cNvSpPr>
            <a:spLocks noGrp="1"/>
          </p:cNvSpPr>
          <p:nvPr>
            <p:ph type="pic" idx="1"/>
          </p:nvPr>
        </p:nvSpPr>
        <p:spPr>
          <a:xfrm>
            <a:off x="1600199" y="612775"/>
            <a:ext cx="6954587" cy="4114800"/>
          </a:xfrm>
        </p:spPr>
        <p:txBody>
          <a:bodyPr/>
          <a:lstStyle>
            <a:lvl1pPr marL="0" indent="0">
              <a:buNone/>
              <a:defRPr sz="3200">
                <a:latin typeface="Arial"/>
                <a:cs typeface="Aria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dirty="0"/>
          </a:p>
        </p:txBody>
      </p:sp>
      <p:sp>
        <p:nvSpPr>
          <p:cNvPr id="4" name="Text Placeholder 3"/>
          <p:cNvSpPr>
            <a:spLocks noGrp="1"/>
          </p:cNvSpPr>
          <p:nvPr>
            <p:ph type="body" sz="half" idx="2"/>
          </p:nvPr>
        </p:nvSpPr>
        <p:spPr>
          <a:xfrm>
            <a:off x="1600199" y="5367338"/>
            <a:ext cx="6954587" cy="804862"/>
          </a:xfrm>
        </p:spPr>
        <p:txBody>
          <a:bodyPr/>
          <a:lstStyle>
            <a:lvl1pPr marL="0" indent="0">
              <a:buNone/>
              <a:defRPr sz="1400">
                <a:latin typeface="Arial"/>
                <a:cs typeface="Aria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Slide Number Placeholder 6"/>
          <p:cNvSpPr txBox="1">
            <a:spLocks/>
          </p:cNvSpPr>
          <p:nvPr userDrawn="1"/>
        </p:nvSpPr>
        <p:spPr>
          <a:xfrm>
            <a:off x="6237792" y="6400800"/>
            <a:ext cx="2133600" cy="365125"/>
          </a:xfrm>
          <a:prstGeom prst="rect">
            <a:avLst/>
          </a:prstGeom>
        </p:spPr>
        <p:txBody>
          <a:bodyPr vert="horz" lIns="91440" tIns="45720" rIns="91440" bIns="45720" rtlCol="0" anchor="ctr"/>
          <a:lstStyle/>
          <a:p>
            <a:pPr marL="0" marR="0" lvl="0" indent="0" algn="r" defTabSz="914400" rtl="0" eaLnBrk="1" fontAlgn="auto" latinLnBrk="0" hangingPunct="1">
              <a:lnSpc>
                <a:spcPct val="100000"/>
              </a:lnSpc>
              <a:spcBef>
                <a:spcPts val="0"/>
              </a:spcBef>
              <a:spcAft>
                <a:spcPts val="0"/>
              </a:spcAft>
              <a:buClrTx/>
              <a:buSzTx/>
              <a:buFontTx/>
              <a:buNone/>
              <a:tabLst/>
              <a:defRPr/>
            </a:pPr>
            <a:fld id="{427DFB86-66F3-4CD9-A537-2F823ECCABA8}" type="slidenum">
              <a:rPr kumimoji="0" lang="en-ZA" sz="1050" b="1" i="0" u="none" strike="noStrike" kern="1200" cap="none" spc="0" normalizeH="0" baseline="0" noProof="0" smtClean="0">
                <a:ln>
                  <a:noFill/>
                </a:ln>
                <a:solidFill>
                  <a:schemeClr val="bg1"/>
                </a:solidFill>
                <a:effectLst/>
                <a:uLnTx/>
                <a:uFillTx/>
                <a:latin typeface="Verdana"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ZA" sz="1050" b="1" i="0" u="none" strike="noStrike" kern="1200" cap="none" spc="0" normalizeH="0" baseline="0" noProof="0" dirty="0">
              <a:ln>
                <a:noFill/>
              </a:ln>
              <a:solidFill>
                <a:schemeClr val="bg1"/>
              </a:solidFill>
              <a:effectLst/>
              <a:uLnTx/>
              <a:uFillTx/>
              <a:latin typeface="Verdana" pitchFamily="34" charset="0"/>
              <a:ea typeface="+mn-ea"/>
              <a:cs typeface="+mn-cs"/>
            </a:endParaRPr>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701824"/>
            <a:ext cx="8229600" cy="710952"/>
          </a:xfrm>
          <a:prstGeom prst="rect">
            <a:avLst/>
          </a:prstGeom>
        </p:spPr>
        <p:txBody>
          <a:bodyPr vert="horz" lIns="91440" tIns="45720" rIns="91440" bIns="45720" rtlCol="0" anchor="t" anchorCtr="0">
            <a:normAutofit/>
          </a:bodyPr>
          <a:lstStyle/>
          <a:p>
            <a:r>
              <a:rPr lang="en-US" dirty="0" smtClean="0"/>
              <a:t>Click to edit Master title style</a:t>
            </a:r>
            <a:endParaRPr lang="en-ZA"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ZA" dirty="0"/>
          </a:p>
        </p:txBody>
      </p:sp>
      <p:sp>
        <p:nvSpPr>
          <p:cNvPr id="4" name="Date Placeholder 3"/>
          <p:cNvSpPr>
            <a:spLocks noGrp="1"/>
          </p:cNvSpPr>
          <p:nvPr>
            <p:ph type="dt" sz="half" idx="2"/>
          </p:nvPr>
        </p:nvSpPr>
        <p:spPr>
          <a:xfrm>
            <a:off x="1112674" y="6356350"/>
            <a:ext cx="2133600" cy="365125"/>
          </a:xfrm>
          <a:prstGeom prst="rect">
            <a:avLst/>
          </a:prstGeom>
        </p:spPr>
        <p:txBody>
          <a:bodyPr vert="horz" lIns="91440" tIns="45720" rIns="91440" bIns="45720" rtlCol="0" anchor="ctr"/>
          <a:lstStyle>
            <a:lvl1pPr algn="l">
              <a:defRPr sz="1050" b="1">
                <a:solidFill>
                  <a:schemeClr val="bg1"/>
                </a:solidFill>
              </a:defRPr>
            </a:lvl1pPr>
          </a:lstStyle>
          <a:p>
            <a:endParaRPr lang="en-ZA"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b="1">
                <a:solidFill>
                  <a:schemeClr val="bg1"/>
                </a:solidFill>
                <a:latin typeface="Verdana" pitchFamily="34" charset="0"/>
              </a:defRPr>
            </a:lvl1pPr>
          </a:lstStyle>
          <a:p>
            <a:endParaRPr lang="en-ZA" dirty="0"/>
          </a:p>
        </p:txBody>
      </p:sp>
      <p:sp>
        <p:nvSpPr>
          <p:cNvPr id="6" name="Slide Number Placeholder 5"/>
          <p:cNvSpPr>
            <a:spLocks noGrp="1"/>
          </p:cNvSpPr>
          <p:nvPr>
            <p:ph type="sldNum" sz="quarter" idx="4"/>
          </p:nvPr>
        </p:nvSpPr>
        <p:spPr>
          <a:xfrm>
            <a:off x="8077200" y="6172200"/>
            <a:ext cx="609600" cy="365125"/>
          </a:xfrm>
          <a:prstGeom prst="rect">
            <a:avLst/>
          </a:prstGeom>
        </p:spPr>
        <p:txBody>
          <a:bodyPr vert="horz" lIns="91440" tIns="45720" rIns="91440" bIns="45720" rtlCol="0" anchor="t"/>
          <a:lstStyle>
            <a:lvl1pPr algn="r">
              <a:defRPr sz="800" b="0" u="none">
                <a:solidFill>
                  <a:srgbClr val="660066"/>
                </a:solidFill>
                <a:latin typeface="Verdana" pitchFamily="34" charset="0"/>
              </a:defRPr>
            </a:lvl1pPr>
          </a:lstStyle>
          <a:p>
            <a:r>
              <a:rPr lang="en-ZA" dirty="0" smtClean="0"/>
              <a:t>1</a:t>
            </a:r>
          </a:p>
        </p:txBody>
      </p:sp>
      <p:pic>
        <p:nvPicPr>
          <p:cNvPr id="11" name="Picture 10" descr="Letterhead footer.jpg"/>
          <p:cNvPicPr>
            <a:picLocks noChangeAspect="1"/>
          </p:cNvPicPr>
          <p:nvPr/>
        </p:nvPicPr>
        <p:blipFill>
          <a:blip r:embed="rId12" cstate="print"/>
          <a:stretch>
            <a:fillRect/>
          </a:stretch>
        </p:blipFill>
        <p:spPr>
          <a:xfrm>
            <a:off x="76200" y="5742432"/>
            <a:ext cx="7559040" cy="111556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dt="0"/>
  <p:txStyles>
    <p:titleStyle>
      <a:lvl1pPr algn="l" defTabSz="914400" rtl="0" eaLnBrk="1" latinLnBrk="0" hangingPunct="1">
        <a:spcBef>
          <a:spcPct val="0"/>
        </a:spcBef>
        <a:buNone/>
        <a:defRPr sz="3600" b="1" kern="1200">
          <a:solidFill>
            <a:srgbClr val="800000"/>
          </a:solidFill>
          <a:latin typeface="Arial"/>
          <a:ea typeface="+mj-ea"/>
          <a:cs typeface="Arial"/>
        </a:defRPr>
      </a:lvl1pPr>
    </p:titleStyle>
    <p:bodyStyle>
      <a:lvl1pPr marL="342900" indent="-342900" algn="l" defTabSz="914400" rtl="0" eaLnBrk="1" latinLnBrk="0" hangingPunct="1">
        <a:spcBef>
          <a:spcPct val="20000"/>
        </a:spcBef>
        <a:buFont typeface="Arial" pitchFamily="34" charset="0"/>
        <a:buChar char="•"/>
        <a:defRPr sz="1600" b="1" kern="1200">
          <a:solidFill>
            <a:srgbClr val="800000"/>
          </a:solidFill>
          <a:latin typeface="Arial"/>
          <a:ea typeface="+mn-ea"/>
          <a:cs typeface="Arial"/>
        </a:defRPr>
      </a:lvl1pPr>
      <a:lvl2pPr marL="742950" indent="-285750" algn="l" defTabSz="914400" rtl="0" eaLnBrk="1" latinLnBrk="0" hangingPunct="1">
        <a:spcBef>
          <a:spcPct val="20000"/>
        </a:spcBef>
        <a:buFont typeface="Arial" pitchFamily="34" charset="0"/>
        <a:buChar char="–"/>
        <a:defRPr sz="1200" b="1" kern="1200">
          <a:solidFill>
            <a:srgbClr val="800000"/>
          </a:solidFill>
          <a:latin typeface="Arial"/>
          <a:ea typeface="+mn-ea"/>
          <a:cs typeface="Arial"/>
        </a:defRPr>
      </a:lvl2pPr>
      <a:lvl3pPr marL="11430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3pPr>
      <a:lvl4pPr marL="1600200" indent="-228600" algn="l" defTabSz="914400" rtl="0" eaLnBrk="1" latinLnBrk="0" hangingPunct="1">
        <a:spcBef>
          <a:spcPct val="20000"/>
        </a:spcBef>
        <a:buFont typeface="Arial" pitchFamily="34" charset="0"/>
        <a:buChar char="–"/>
        <a:defRPr sz="1200" kern="1200">
          <a:solidFill>
            <a:schemeClr val="tx1"/>
          </a:solidFill>
          <a:latin typeface="Arial"/>
          <a:ea typeface="+mn-ea"/>
          <a:cs typeface="Arial"/>
        </a:defRPr>
      </a:lvl4pPr>
      <a:lvl5pPr marL="2057400" indent="-228600" algn="l" defTabSz="914400" rtl="0" eaLnBrk="1" latinLnBrk="0" hangingPunct="1">
        <a:spcBef>
          <a:spcPct val="20000"/>
        </a:spcBef>
        <a:buFont typeface="Arial" pitchFamily="34" charset="0"/>
        <a:buChar char="»"/>
        <a:defRPr sz="1050" kern="1200">
          <a:solidFill>
            <a:schemeClr val="tx1">
              <a:lumMod val="65000"/>
              <a:lumOff val="35000"/>
            </a:schemeClr>
          </a:solidFill>
          <a:latin typeface="Arial"/>
          <a:ea typeface="+mn-ea"/>
          <a:cs typeface="Arial"/>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043608" y="4639300"/>
            <a:ext cx="7654818" cy="523220"/>
          </a:xfrm>
          <a:prstGeom prst="rect">
            <a:avLst/>
          </a:prstGeom>
        </p:spPr>
        <p:txBody>
          <a:bodyPr wrap="square">
            <a:noAutofit/>
          </a:bodyPr>
          <a:lstStyle/>
          <a:p>
            <a:pPr algn="r">
              <a:spcAft>
                <a:spcPts val="600"/>
              </a:spcAft>
            </a:pPr>
            <a:r>
              <a:rPr lang="en-US" sz="2800" b="1" dirty="0" smtClean="0">
                <a:solidFill>
                  <a:schemeClr val="accent2">
                    <a:lumMod val="50000"/>
                  </a:schemeClr>
                </a:solidFill>
                <a:latin typeface="+mj-lt"/>
                <a:cs typeface="Arial"/>
              </a:rPr>
              <a:t>DIRECTOR-GENERAL: ARTS AND CULTURE </a:t>
            </a:r>
          </a:p>
          <a:p>
            <a:pPr algn="r">
              <a:spcAft>
                <a:spcPts val="600"/>
              </a:spcAft>
            </a:pPr>
            <a:r>
              <a:rPr lang="en-ZA" sz="2800" b="1" dirty="0" smtClean="0">
                <a:solidFill>
                  <a:schemeClr val="accent2">
                    <a:lumMod val="50000"/>
                  </a:schemeClr>
                </a:solidFill>
                <a:latin typeface="+mj-lt"/>
                <a:cs typeface="Arial"/>
              </a:rPr>
              <a:t>DATE: 17/04/2018</a:t>
            </a:r>
            <a:endParaRPr lang="en-ZA" sz="2800" b="1" dirty="0">
              <a:solidFill>
                <a:schemeClr val="accent2">
                  <a:lumMod val="50000"/>
                </a:schemeClr>
              </a:solidFill>
              <a:latin typeface="+mj-lt"/>
              <a:cs typeface="Arial"/>
            </a:endParaRPr>
          </a:p>
        </p:txBody>
      </p:sp>
      <p:sp>
        <p:nvSpPr>
          <p:cNvPr id="5" name="Title 1"/>
          <p:cNvSpPr>
            <a:spLocks noGrp="1"/>
          </p:cNvSpPr>
          <p:nvPr>
            <p:ph type="ctrTitle"/>
          </p:nvPr>
        </p:nvSpPr>
        <p:spPr>
          <a:xfrm>
            <a:off x="1259632" y="2852936"/>
            <a:ext cx="6887937" cy="1786364"/>
          </a:xfrm>
        </p:spPr>
        <p:txBody>
          <a:bodyPr>
            <a:noAutofit/>
          </a:bodyPr>
          <a:lstStyle/>
          <a:p>
            <a:pPr algn="ctr"/>
            <a:r>
              <a:rPr lang="en-ZA" sz="4000" dirty="0" smtClean="0">
                <a:latin typeface="+mj-lt"/>
              </a:rPr>
              <a:t>OVERVIEW</a:t>
            </a:r>
            <a:br>
              <a:rPr lang="en-ZA" sz="4000" dirty="0" smtClean="0">
                <a:latin typeface="+mj-lt"/>
              </a:rPr>
            </a:br>
            <a:r>
              <a:rPr lang="en-ZA" sz="4000" dirty="0" smtClean="0">
                <a:latin typeface="+mj-lt"/>
              </a:rPr>
              <a:t>PACOFS</a:t>
            </a:r>
            <a:endParaRPr lang="en-ZA" sz="4000" dirty="0">
              <a:latin typeface="+mj-lt"/>
            </a:endParaRPr>
          </a:p>
        </p:txBody>
      </p:sp>
    </p:spTree>
    <p:extLst>
      <p:ext uri="{BB962C8B-B14F-4D97-AF65-F5344CB8AC3E}">
        <p14:creationId xmlns:p14="http://schemas.microsoft.com/office/powerpoint/2010/main" xmlns="" val="30968803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10952"/>
          </a:xfrm>
        </p:spPr>
        <p:txBody>
          <a:bodyPr>
            <a:noAutofit/>
          </a:bodyPr>
          <a:lstStyle/>
          <a:p>
            <a:pPr algn="ctr"/>
            <a:r>
              <a:rPr lang="en-ZA" dirty="0" smtClean="0">
                <a:latin typeface="+mj-lt"/>
              </a:rPr>
              <a:t>THREE YEAR INCOME AND EXPENDITURE TRENDS</a:t>
            </a:r>
            <a:endParaRPr lang="en-ZA" dirty="0">
              <a:latin typeface="+mj-lt"/>
            </a:endParaRPr>
          </a:p>
        </p:txBody>
      </p:sp>
      <p:sp>
        <p:nvSpPr>
          <p:cNvPr id="5" name="Title 1"/>
          <p:cNvSpPr txBox="1">
            <a:spLocks/>
          </p:cNvSpPr>
          <p:nvPr/>
        </p:nvSpPr>
        <p:spPr>
          <a:xfrm>
            <a:off x="159376" y="4005064"/>
            <a:ext cx="8784976" cy="151216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endParaRPr lang="en-ZA" sz="1600" dirty="0" smtClean="0">
              <a:solidFill>
                <a:schemeClr val="tx1"/>
              </a:solidFill>
              <a:latin typeface="+mj-lt"/>
            </a:endParaRPr>
          </a:p>
          <a:p>
            <a:pPr marL="285750" indent="-285750">
              <a:buFont typeface="Arial" pitchFamily="34" charset="0"/>
              <a:buChar char="•"/>
            </a:pPr>
            <a:endParaRPr lang="en-ZA" sz="1600" dirty="0" smtClean="0">
              <a:solidFill>
                <a:schemeClr val="tx1"/>
              </a:solidFill>
              <a:latin typeface="+mj-lt"/>
            </a:endParaRPr>
          </a:p>
          <a:p>
            <a:endParaRPr lang="en-ZA" sz="1600" dirty="0" smtClean="0">
              <a:solidFill>
                <a:schemeClr val="tx1"/>
              </a:solidFill>
              <a:latin typeface="+mj-lt"/>
            </a:endParaRPr>
          </a:p>
          <a:p>
            <a:pPr algn="ctr"/>
            <a:endParaRPr lang="en-ZA" sz="1600" dirty="0">
              <a:solidFill>
                <a:schemeClr val="tx1"/>
              </a:solidFill>
              <a:latin typeface="+mj-lt"/>
            </a:endParaRPr>
          </a:p>
        </p:txBody>
      </p:sp>
      <p:sp>
        <p:nvSpPr>
          <p:cNvPr id="8" name="Slide Number Placeholder 3"/>
          <p:cNvSpPr>
            <a:spLocks noGrp="1"/>
          </p:cNvSpPr>
          <p:nvPr>
            <p:ph type="sldNum" sz="quarter" idx="4"/>
          </p:nvPr>
        </p:nvSpPr>
        <p:spPr>
          <a:xfrm>
            <a:off x="8077200" y="6172200"/>
            <a:ext cx="609600" cy="365125"/>
          </a:xfrm>
        </p:spPr>
        <p:txBody>
          <a:bodyPr/>
          <a:lstStyle/>
          <a:p>
            <a:r>
              <a:rPr lang="en-ZA" sz="1200" b="1" dirty="0" smtClean="0"/>
              <a:t>10</a:t>
            </a:r>
          </a:p>
        </p:txBody>
      </p:sp>
      <p:sp>
        <p:nvSpPr>
          <p:cNvPr id="3" name="Content Placeholder 2"/>
          <p:cNvSpPr>
            <a:spLocks noGrp="1"/>
          </p:cNvSpPr>
          <p:nvPr>
            <p:ph idx="1"/>
          </p:nvPr>
        </p:nvSpPr>
        <p:spPr/>
        <p:txBody>
          <a:bodyPr/>
          <a:lstStyle/>
          <a:p>
            <a:endParaRPr lang="en-US"/>
          </a:p>
        </p:txBody>
      </p:sp>
      <p:graphicFrame>
        <p:nvGraphicFramePr>
          <p:cNvPr id="9" name="Content Placeholder 5"/>
          <p:cNvGraphicFramePr>
            <a:graphicFrameLocks/>
          </p:cNvGraphicFramePr>
          <p:nvPr>
            <p:extLst>
              <p:ext uri="{D42A27DB-BD31-4B8C-83A1-F6EECF244321}">
                <p14:modId xmlns:p14="http://schemas.microsoft.com/office/powerpoint/2010/main" xmlns="" val="312909517"/>
              </p:ext>
            </p:extLst>
          </p:nvPr>
        </p:nvGraphicFramePr>
        <p:xfrm>
          <a:off x="107504" y="1412776"/>
          <a:ext cx="8836848" cy="4614894"/>
        </p:xfrm>
        <a:graphic>
          <a:graphicData uri="http://schemas.openxmlformats.org/drawingml/2006/table">
            <a:tbl>
              <a:tblPr firstRow="1" bandRow="1">
                <a:tableStyleId>{5C22544A-7EE6-4342-B048-85BDC9FD1C3A}</a:tableStyleId>
              </a:tblPr>
              <a:tblGrid>
                <a:gridCol w="2304256"/>
                <a:gridCol w="1872208"/>
                <a:gridCol w="2349404"/>
                <a:gridCol w="2310980"/>
              </a:tblGrid>
              <a:tr h="622646">
                <a:tc>
                  <a:txBody>
                    <a:bodyPr/>
                    <a:lstStyle/>
                    <a:p>
                      <a:pPr algn="ctr"/>
                      <a:r>
                        <a:rPr lang="en-US" sz="2000" b="1" dirty="0" smtClean="0">
                          <a:latin typeface="+mn-lt"/>
                          <a:cs typeface="Arial" pitchFamily="34" charset="0"/>
                        </a:rPr>
                        <a:t>NAME</a:t>
                      </a:r>
                      <a:r>
                        <a:rPr lang="en-US" sz="2000" b="1" baseline="0" dirty="0" smtClean="0">
                          <a:latin typeface="+mn-lt"/>
                          <a:cs typeface="Arial" pitchFamily="34" charset="0"/>
                        </a:rPr>
                        <a:t> OF ENTITY</a:t>
                      </a:r>
                      <a:endParaRPr lang="en-ZA" sz="2000" b="1" dirty="0">
                        <a:latin typeface="+mn-lt"/>
                        <a:cs typeface="Arial" pitchFamily="34" charset="0"/>
                      </a:endParaRPr>
                    </a:p>
                  </a:txBody>
                  <a:tcPr>
                    <a:solidFill>
                      <a:schemeClr val="accent6">
                        <a:lumMod val="50000"/>
                      </a:schemeClr>
                    </a:solidFill>
                  </a:tcPr>
                </a:tc>
                <a:tc>
                  <a:txBody>
                    <a:bodyPr/>
                    <a:lstStyle/>
                    <a:p>
                      <a:pPr algn="ctr"/>
                      <a:r>
                        <a:rPr lang="en-ZA" sz="2000" b="1" dirty="0" smtClean="0">
                          <a:latin typeface="+mn-lt"/>
                          <a:cs typeface="Arial" pitchFamily="34" charset="0"/>
                        </a:rPr>
                        <a:t>2016/17</a:t>
                      </a:r>
                    </a:p>
                    <a:p>
                      <a:pPr algn="ctr"/>
                      <a:r>
                        <a:rPr lang="en-ZA" sz="2000" b="1" dirty="0" smtClean="0">
                          <a:latin typeface="+mn-lt"/>
                          <a:cs typeface="Arial" pitchFamily="34" charset="0"/>
                        </a:rPr>
                        <a:t>(Audited)</a:t>
                      </a:r>
                      <a:endParaRPr lang="en-ZA" sz="2000" b="1" dirty="0">
                        <a:latin typeface="+mn-lt"/>
                        <a:cs typeface="Arial" pitchFamily="34" charset="0"/>
                      </a:endParaRPr>
                    </a:p>
                  </a:txBody>
                  <a:tcPr>
                    <a:solidFill>
                      <a:schemeClr val="accent6">
                        <a:lumMod val="50000"/>
                      </a:schemeClr>
                    </a:solidFill>
                  </a:tcPr>
                </a:tc>
                <a:tc>
                  <a:txBody>
                    <a:bodyPr/>
                    <a:lstStyle/>
                    <a:p>
                      <a:pPr algn="ctr"/>
                      <a:r>
                        <a:rPr lang="en-ZA" sz="2000" dirty="0" smtClean="0">
                          <a:latin typeface="+mn-lt"/>
                          <a:cs typeface="Arial" panose="020B0604020202020204" pitchFamily="34" charset="0"/>
                        </a:rPr>
                        <a:t>2017/18</a:t>
                      </a:r>
                    </a:p>
                    <a:p>
                      <a:pPr algn="ctr"/>
                      <a:r>
                        <a:rPr lang="en-ZA" sz="2000" dirty="0" smtClean="0">
                          <a:latin typeface="+mn-lt"/>
                          <a:cs typeface="Arial" panose="020B0604020202020204" pitchFamily="34" charset="0"/>
                        </a:rPr>
                        <a:t>(Budgeted)</a:t>
                      </a:r>
                      <a:endParaRPr lang="en-ZA" sz="2000" dirty="0">
                        <a:latin typeface="+mn-lt"/>
                        <a:cs typeface="Arial" panose="020B0604020202020204" pitchFamily="34" charset="0"/>
                      </a:endParaRPr>
                    </a:p>
                  </a:txBody>
                  <a:tcPr>
                    <a:solidFill>
                      <a:schemeClr val="accent6">
                        <a:lumMod val="50000"/>
                      </a:schemeClr>
                    </a:solidFill>
                  </a:tcPr>
                </a:tc>
                <a:tc>
                  <a:txBody>
                    <a:bodyPr/>
                    <a:lstStyle/>
                    <a:p>
                      <a:pPr algn="ctr"/>
                      <a:r>
                        <a:rPr lang="en-ZA" sz="2000" dirty="0" smtClean="0">
                          <a:latin typeface="+mn-lt"/>
                          <a:cs typeface="Arial" panose="020B0604020202020204" pitchFamily="34" charset="0"/>
                        </a:rPr>
                        <a:t>2018/19</a:t>
                      </a:r>
                      <a:r>
                        <a:rPr lang="en-ZA" sz="2000" baseline="0" dirty="0" smtClean="0">
                          <a:latin typeface="+mn-lt"/>
                          <a:cs typeface="Arial" panose="020B0604020202020204" pitchFamily="34" charset="0"/>
                        </a:rPr>
                        <a:t> (envisaged)</a:t>
                      </a:r>
                      <a:endParaRPr lang="en-ZA" sz="2000" dirty="0">
                        <a:latin typeface="+mn-lt"/>
                        <a:cs typeface="Arial" panose="020B0604020202020204" pitchFamily="34" charset="0"/>
                      </a:endParaRPr>
                    </a:p>
                  </a:txBody>
                  <a:tcPr>
                    <a:solidFill>
                      <a:schemeClr val="accent6">
                        <a:lumMod val="50000"/>
                      </a:schemeClr>
                    </a:solidFill>
                  </a:tcPr>
                </a:tc>
              </a:tr>
              <a:tr h="622646">
                <a:tc>
                  <a:txBody>
                    <a:bodyPr/>
                    <a:lstStyle/>
                    <a:p>
                      <a:pPr algn="r"/>
                      <a:endParaRPr lang="en-ZA" sz="1800" b="1" dirty="0">
                        <a:latin typeface="+mn-lt"/>
                        <a:cs typeface="Arial"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cs typeface="Arial" pitchFamily="34" charset="0"/>
                        </a:rPr>
                        <a:t>R’000</a:t>
                      </a:r>
                      <a:endParaRPr lang="en-ZA" sz="1800" b="1" dirty="0" smtClean="0">
                        <a:latin typeface="+mn-lt"/>
                        <a:cs typeface="Arial"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cs typeface="Arial" panose="020B0604020202020204" pitchFamily="34" charset="0"/>
                        </a:rPr>
                        <a:t>R’000</a:t>
                      </a:r>
                      <a:endParaRPr lang="en-ZA" sz="1800" b="1" dirty="0">
                        <a:latin typeface="+mn-lt"/>
                        <a:cs typeface="Arial" panose="020B0604020202020204"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cs typeface="Arial" panose="020B0604020202020204" pitchFamily="34" charset="0"/>
                        </a:rPr>
                        <a:t>R’000</a:t>
                      </a:r>
                      <a:endParaRPr lang="en-ZA" sz="1800" b="1" dirty="0">
                        <a:latin typeface="+mn-lt"/>
                        <a:cs typeface="Arial" panose="020B0604020202020204" pitchFamily="34" charset="0"/>
                      </a:endParaRPr>
                    </a:p>
                  </a:txBody>
                  <a:tcPr>
                    <a:solidFill>
                      <a:schemeClr val="bg2">
                        <a:lumMod val="90000"/>
                      </a:schemeClr>
                    </a:solidFill>
                  </a:tcPr>
                </a:tc>
              </a:tr>
              <a:tr h="720702">
                <a:tc>
                  <a:txBody>
                    <a:bodyPr/>
                    <a:lstStyle/>
                    <a:p>
                      <a:r>
                        <a:rPr lang="en-ZA" sz="1800" b="1" dirty="0" smtClean="0">
                          <a:latin typeface="+mn-lt"/>
                          <a:cs typeface="Arial" pitchFamily="34" charset="0"/>
                        </a:rPr>
                        <a:t>Income </a:t>
                      </a:r>
                      <a:endParaRPr lang="en-ZA" sz="1800" b="1" dirty="0">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latin typeface="+mn-lt"/>
                          <a:cs typeface="Arial" pitchFamily="34" charset="0"/>
                        </a:rPr>
                        <a:t>48 974</a:t>
                      </a:r>
                      <a:endParaRPr lang="en-ZA" sz="1800" b="1" dirty="0">
                        <a:latin typeface="+mn-lt"/>
                        <a:cs typeface="Arial" pitchFamily="34" charset="0"/>
                      </a:endParaRPr>
                    </a:p>
                  </a:txBody>
                  <a:tcPr>
                    <a:solidFill>
                      <a:schemeClr val="bg2">
                        <a:lumMod val="75000"/>
                      </a:schemeClr>
                    </a:solidFill>
                  </a:tcPr>
                </a:tc>
                <a:tc>
                  <a:txBody>
                    <a:bodyPr/>
                    <a:lstStyle/>
                    <a:p>
                      <a:pPr algn="r"/>
                      <a:r>
                        <a:rPr lang="en-ZA" sz="1800" b="1" dirty="0" smtClean="0">
                          <a:latin typeface="+mn-lt"/>
                          <a:cs typeface="Arial" panose="020B0604020202020204" pitchFamily="34" charset="0"/>
                        </a:rPr>
                        <a:t>50 089</a:t>
                      </a:r>
                      <a:endParaRPr lang="en-ZA" sz="1800" b="1" dirty="0">
                        <a:latin typeface="+mn-lt"/>
                        <a:cs typeface="Arial" panose="020B0604020202020204" pitchFamily="34" charset="0"/>
                      </a:endParaRPr>
                    </a:p>
                  </a:txBody>
                  <a:tcPr>
                    <a:solidFill>
                      <a:schemeClr val="bg2">
                        <a:lumMod val="75000"/>
                      </a:schemeClr>
                    </a:solidFill>
                  </a:tcPr>
                </a:tc>
                <a:tc>
                  <a:txBody>
                    <a:bodyPr/>
                    <a:lstStyle/>
                    <a:p>
                      <a:pPr algn="r"/>
                      <a:r>
                        <a:rPr lang="en-ZA" sz="1800" b="1" dirty="0" smtClean="0">
                          <a:latin typeface="+mn-lt"/>
                          <a:cs typeface="Arial" panose="020B0604020202020204" pitchFamily="34" charset="0"/>
                        </a:rPr>
                        <a:t>48 056</a:t>
                      </a:r>
                      <a:endParaRPr lang="en-ZA" sz="1800" b="1" dirty="0">
                        <a:latin typeface="+mn-lt"/>
                        <a:cs typeface="Arial" panose="020B0604020202020204" pitchFamily="34" charset="0"/>
                      </a:endParaRPr>
                    </a:p>
                  </a:txBody>
                  <a:tcPr>
                    <a:solidFill>
                      <a:schemeClr val="bg2">
                        <a:lumMod val="75000"/>
                      </a:schemeClr>
                    </a:solidFill>
                  </a:tcPr>
                </a:tc>
              </a:tr>
              <a:tr h="702568">
                <a:tc>
                  <a:txBody>
                    <a:bodyPr/>
                    <a:lstStyle/>
                    <a:p>
                      <a:r>
                        <a:rPr lang="en-ZA" sz="1800" b="0" dirty="0" smtClean="0">
                          <a:latin typeface="+mn-lt"/>
                          <a:cs typeface="Arial" pitchFamily="34" charset="0"/>
                        </a:rPr>
                        <a:t>Government</a:t>
                      </a:r>
                      <a:r>
                        <a:rPr lang="en-ZA" sz="1800" b="0" baseline="0" dirty="0" smtClean="0">
                          <a:latin typeface="+mn-lt"/>
                          <a:cs typeface="Arial" pitchFamily="34" charset="0"/>
                        </a:rPr>
                        <a:t> Grant</a:t>
                      </a:r>
                      <a:endParaRPr lang="en-ZA" sz="1800" b="0" dirty="0">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0" dirty="0" smtClean="0">
                          <a:latin typeface="+mn-lt"/>
                          <a:cs typeface="Arial" pitchFamily="34" charset="0"/>
                        </a:rPr>
                        <a:t>41 513</a:t>
                      </a:r>
                      <a:endParaRPr lang="en-ZA" sz="1800" b="0" dirty="0">
                        <a:latin typeface="+mn-lt"/>
                        <a:cs typeface="Arial" pitchFamily="34" charset="0"/>
                      </a:endParaRPr>
                    </a:p>
                  </a:txBody>
                  <a:tcPr>
                    <a:solidFill>
                      <a:schemeClr val="bg2">
                        <a:lumMod val="75000"/>
                      </a:schemeClr>
                    </a:solidFill>
                  </a:tcPr>
                </a:tc>
                <a:tc>
                  <a:txBody>
                    <a:bodyPr/>
                    <a:lstStyle/>
                    <a:p>
                      <a:pPr algn="r"/>
                      <a:r>
                        <a:rPr lang="en-ZA" sz="1800" dirty="0" smtClean="0">
                          <a:latin typeface="+mn-lt"/>
                          <a:cs typeface="Arial" panose="020B0604020202020204" pitchFamily="34" charset="0"/>
                        </a:rPr>
                        <a:t>47 589</a:t>
                      </a:r>
                      <a:endParaRPr lang="en-ZA" sz="1800" dirty="0">
                        <a:latin typeface="+mn-lt"/>
                        <a:cs typeface="Arial" panose="020B0604020202020204" pitchFamily="34" charset="0"/>
                      </a:endParaRPr>
                    </a:p>
                  </a:txBody>
                  <a:tcPr>
                    <a:solidFill>
                      <a:schemeClr val="bg2">
                        <a:lumMod val="75000"/>
                      </a:schemeClr>
                    </a:solidFill>
                  </a:tcPr>
                </a:tc>
                <a:tc>
                  <a:txBody>
                    <a:bodyPr/>
                    <a:lstStyle/>
                    <a:p>
                      <a:pPr algn="r"/>
                      <a:r>
                        <a:rPr lang="en-ZA" sz="1800" dirty="0" smtClean="0">
                          <a:latin typeface="+mn-lt"/>
                          <a:cs typeface="Arial" panose="020B0604020202020204" pitchFamily="34" charset="0"/>
                        </a:rPr>
                        <a:t>45</a:t>
                      </a:r>
                      <a:r>
                        <a:rPr lang="en-ZA" sz="1800" baseline="0" dirty="0" smtClean="0">
                          <a:latin typeface="+mn-lt"/>
                          <a:cs typeface="Arial" panose="020B0604020202020204" pitchFamily="34" charset="0"/>
                        </a:rPr>
                        <a:t> 322</a:t>
                      </a:r>
                      <a:endParaRPr lang="en-ZA" sz="1800" dirty="0">
                        <a:latin typeface="+mn-lt"/>
                        <a:cs typeface="Arial" panose="020B0604020202020204" pitchFamily="34" charset="0"/>
                      </a:endParaRPr>
                    </a:p>
                  </a:txBody>
                  <a:tcPr>
                    <a:solidFill>
                      <a:schemeClr val="bg2">
                        <a:lumMod val="75000"/>
                      </a:schemeClr>
                    </a:solidFill>
                  </a:tcPr>
                </a:tc>
              </a:tr>
              <a:tr h="622646">
                <a:tc>
                  <a:txBody>
                    <a:bodyPr/>
                    <a:lstStyle/>
                    <a:p>
                      <a:r>
                        <a:rPr lang="en-ZA" sz="1800" b="0" dirty="0" smtClean="0">
                          <a:latin typeface="+mn-lt"/>
                          <a:cs typeface="Arial" pitchFamily="34" charset="0"/>
                        </a:rPr>
                        <a:t>Other Income</a:t>
                      </a:r>
                      <a:endParaRPr lang="en-ZA" sz="1800" b="0" dirty="0">
                        <a:latin typeface="+mn-lt"/>
                        <a:cs typeface="Arial" pitchFamily="34" charset="0"/>
                      </a:endParaRPr>
                    </a:p>
                  </a:txBody>
                  <a:tcPr>
                    <a:solidFill>
                      <a:schemeClr val="bg2">
                        <a:lumMod val="75000"/>
                      </a:schemeClr>
                    </a:solidFill>
                  </a:tcPr>
                </a:tc>
                <a:tc>
                  <a:txBody>
                    <a:bodyPr/>
                    <a:lstStyle/>
                    <a:p>
                      <a:pPr algn="r"/>
                      <a:r>
                        <a:rPr lang="en-ZA" sz="1800" b="0" dirty="0" smtClean="0">
                          <a:latin typeface="+mn-lt"/>
                          <a:cs typeface="Arial" pitchFamily="34" charset="0"/>
                        </a:rPr>
                        <a:t>7 461</a:t>
                      </a:r>
                      <a:endParaRPr lang="en-ZA" sz="1800" b="0" dirty="0">
                        <a:latin typeface="+mn-lt"/>
                        <a:cs typeface="Arial" pitchFamily="34" charset="0"/>
                      </a:endParaRPr>
                    </a:p>
                  </a:txBody>
                  <a:tcPr>
                    <a:solidFill>
                      <a:schemeClr val="bg2">
                        <a:lumMod val="75000"/>
                      </a:schemeClr>
                    </a:solidFill>
                  </a:tcPr>
                </a:tc>
                <a:tc>
                  <a:txBody>
                    <a:bodyPr/>
                    <a:lstStyle/>
                    <a:p>
                      <a:pPr algn="r"/>
                      <a:r>
                        <a:rPr lang="en-ZA" sz="1800" dirty="0" smtClean="0">
                          <a:latin typeface="+mn-lt"/>
                          <a:cs typeface="Arial" panose="020B0604020202020204" pitchFamily="34" charset="0"/>
                        </a:rPr>
                        <a:t>2 500</a:t>
                      </a:r>
                      <a:endParaRPr lang="en-ZA" sz="1800" dirty="0">
                        <a:latin typeface="+mn-lt"/>
                        <a:cs typeface="Arial" panose="020B0604020202020204" pitchFamily="34" charset="0"/>
                      </a:endParaRPr>
                    </a:p>
                  </a:txBody>
                  <a:tcPr>
                    <a:solidFill>
                      <a:schemeClr val="bg2">
                        <a:lumMod val="75000"/>
                      </a:schemeClr>
                    </a:solidFill>
                  </a:tcPr>
                </a:tc>
                <a:tc>
                  <a:txBody>
                    <a:bodyPr/>
                    <a:lstStyle/>
                    <a:p>
                      <a:pPr algn="r"/>
                      <a:r>
                        <a:rPr lang="en-ZA" sz="1800" dirty="0" smtClean="0">
                          <a:latin typeface="+mn-lt"/>
                          <a:cs typeface="Arial" panose="020B0604020202020204" pitchFamily="34" charset="0"/>
                        </a:rPr>
                        <a:t>2 734</a:t>
                      </a:r>
                      <a:endParaRPr lang="en-ZA" sz="1800" dirty="0">
                        <a:latin typeface="+mn-lt"/>
                        <a:cs typeface="Arial" panose="020B0604020202020204" pitchFamily="34" charset="0"/>
                      </a:endParaRPr>
                    </a:p>
                  </a:txBody>
                  <a:tcPr>
                    <a:solidFill>
                      <a:schemeClr val="bg2">
                        <a:lumMod val="75000"/>
                      </a:schemeClr>
                    </a:solidFill>
                  </a:tcPr>
                </a:tc>
              </a:tr>
              <a:tr h="622646">
                <a:tc>
                  <a:txBody>
                    <a:bodyPr/>
                    <a:lstStyle/>
                    <a:p>
                      <a:r>
                        <a:rPr lang="en-ZA" sz="1800" b="1" dirty="0" smtClean="0">
                          <a:latin typeface="+mn-lt"/>
                          <a:cs typeface="Arial" pitchFamily="34" charset="0"/>
                        </a:rPr>
                        <a:t>Expenditure</a:t>
                      </a:r>
                      <a:endParaRPr lang="en-ZA" sz="1800" b="1" dirty="0">
                        <a:latin typeface="+mn-lt"/>
                        <a:cs typeface="Arial"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0" dirty="0" smtClean="0">
                          <a:latin typeface="+mn-lt"/>
                          <a:cs typeface="Arial" pitchFamily="34" charset="0"/>
                        </a:rPr>
                        <a:t>46 346</a:t>
                      </a:r>
                      <a:endParaRPr lang="en-ZA" sz="1800" b="0" dirty="0">
                        <a:latin typeface="+mn-lt"/>
                        <a:cs typeface="Arial" pitchFamily="34" charset="0"/>
                      </a:endParaRPr>
                    </a:p>
                  </a:txBody>
                  <a:tcPr>
                    <a:solidFill>
                      <a:schemeClr val="bg2">
                        <a:lumMod val="90000"/>
                      </a:schemeClr>
                    </a:solidFill>
                  </a:tcPr>
                </a:tc>
                <a:tc>
                  <a:txBody>
                    <a:bodyPr/>
                    <a:lstStyle/>
                    <a:p>
                      <a:pPr algn="r"/>
                      <a:r>
                        <a:rPr lang="en-ZA" sz="1800" dirty="0" smtClean="0">
                          <a:latin typeface="+mn-lt"/>
                          <a:cs typeface="Arial" panose="020B0604020202020204" pitchFamily="34" charset="0"/>
                        </a:rPr>
                        <a:t>50 089</a:t>
                      </a:r>
                      <a:endParaRPr lang="en-ZA" sz="1800" dirty="0">
                        <a:latin typeface="+mn-lt"/>
                        <a:cs typeface="Arial" panose="020B0604020202020204" pitchFamily="34" charset="0"/>
                      </a:endParaRPr>
                    </a:p>
                  </a:txBody>
                  <a:tcPr>
                    <a:solidFill>
                      <a:schemeClr val="bg2">
                        <a:lumMod val="90000"/>
                      </a:schemeClr>
                    </a:solidFill>
                  </a:tcPr>
                </a:tc>
                <a:tc>
                  <a:txBody>
                    <a:bodyPr/>
                    <a:lstStyle/>
                    <a:p>
                      <a:pPr algn="r"/>
                      <a:r>
                        <a:rPr lang="en-ZA" sz="1800" dirty="0" smtClean="0">
                          <a:latin typeface="+mn-lt"/>
                          <a:cs typeface="Arial" panose="020B0604020202020204" pitchFamily="34" charset="0"/>
                        </a:rPr>
                        <a:t>48 056</a:t>
                      </a:r>
                      <a:endParaRPr lang="en-ZA" sz="1800" dirty="0">
                        <a:latin typeface="+mn-lt"/>
                        <a:cs typeface="Arial" panose="020B0604020202020204" pitchFamily="34" charset="0"/>
                      </a:endParaRPr>
                    </a:p>
                  </a:txBody>
                  <a:tcPr>
                    <a:solidFill>
                      <a:schemeClr val="bg2">
                        <a:lumMod val="90000"/>
                      </a:schemeClr>
                    </a:solidFill>
                  </a:tcPr>
                </a:tc>
              </a:tr>
              <a:tr h="622646">
                <a:tc>
                  <a:txBody>
                    <a:bodyPr/>
                    <a:lstStyle/>
                    <a:p>
                      <a:r>
                        <a:rPr lang="en-ZA" sz="1800" b="1" dirty="0" smtClean="0">
                          <a:latin typeface="+mn-lt"/>
                          <a:cs typeface="Arial" pitchFamily="34" charset="0"/>
                        </a:rPr>
                        <a:t>Surplus / (Deficit)</a:t>
                      </a:r>
                      <a:endParaRPr lang="en-ZA" sz="1800" b="1" dirty="0">
                        <a:latin typeface="+mn-lt"/>
                        <a:cs typeface="Arial" pitchFamily="34" charset="0"/>
                      </a:endParaRPr>
                    </a:p>
                  </a:txBody>
                  <a:tcPr>
                    <a:solidFill>
                      <a:schemeClr val="bg2">
                        <a:lumMod val="75000"/>
                      </a:schemeClr>
                    </a:solidFill>
                  </a:tcPr>
                </a:tc>
                <a:tc>
                  <a:txBody>
                    <a:bodyPr/>
                    <a:lstStyle/>
                    <a:p>
                      <a:pPr algn="r"/>
                      <a:r>
                        <a:rPr lang="en-ZA" sz="1800" b="1" dirty="0" smtClean="0">
                          <a:solidFill>
                            <a:schemeClr val="tx1"/>
                          </a:solidFill>
                          <a:latin typeface="+mn-lt"/>
                          <a:cs typeface="Arial" pitchFamily="34" charset="0"/>
                        </a:rPr>
                        <a:t>2</a:t>
                      </a:r>
                      <a:r>
                        <a:rPr lang="en-ZA" sz="1800" b="1" baseline="0" dirty="0" smtClean="0">
                          <a:solidFill>
                            <a:schemeClr val="tx1"/>
                          </a:solidFill>
                          <a:latin typeface="+mn-lt"/>
                          <a:cs typeface="Arial" pitchFamily="34" charset="0"/>
                        </a:rPr>
                        <a:t> 628</a:t>
                      </a:r>
                      <a:endParaRPr lang="en-ZA" sz="1800" b="1" dirty="0">
                        <a:solidFill>
                          <a:schemeClr val="tx1"/>
                        </a:solidFill>
                        <a:latin typeface="+mn-lt"/>
                        <a:cs typeface="Arial" pitchFamily="34" charset="0"/>
                      </a:endParaRPr>
                    </a:p>
                  </a:txBody>
                  <a:tcPr>
                    <a:solidFill>
                      <a:schemeClr val="bg2">
                        <a:lumMod val="75000"/>
                      </a:schemeClr>
                    </a:solidFill>
                  </a:tcPr>
                </a:tc>
                <a:tc>
                  <a:txBody>
                    <a:bodyPr/>
                    <a:lstStyle/>
                    <a:p>
                      <a:pPr algn="r"/>
                      <a:r>
                        <a:rPr lang="en-ZA" sz="1800" b="1" dirty="0" smtClean="0">
                          <a:latin typeface="+mn-lt"/>
                          <a:cs typeface="Arial" panose="020B0604020202020204" pitchFamily="34" charset="0"/>
                        </a:rPr>
                        <a:t>0</a:t>
                      </a:r>
                      <a:endParaRPr lang="en-ZA" sz="1800" b="1" dirty="0">
                        <a:latin typeface="+mn-lt"/>
                        <a:cs typeface="Arial" panose="020B0604020202020204" pitchFamily="34" charset="0"/>
                      </a:endParaRPr>
                    </a:p>
                  </a:txBody>
                  <a:tcPr>
                    <a:solidFill>
                      <a:schemeClr val="bg2">
                        <a:lumMod val="75000"/>
                      </a:schemeClr>
                    </a:solidFill>
                  </a:tcPr>
                </a:tc>
                <a:tc>
                  <a:txBody>
                    <a:bodyPr/>
                    <a:lstStyle/>
                    <a:p>
                      <a:pPr algn="r"/>
                      <a:r>
                        <a:rPr lang="en-ZA" sz="1800" b="1" dirty="0" smtClean="0">
                          <a:latin typeface="+mn-lt"/>
                          <a:cs typeface="Arial" panose="020B0604020202020204" pitchFamily="34" charset="0"/>
                        </a:rPr>
                        <a:t>0</a:t>
                      </a:r>
                      <a:endParaRPr lang="en-ZA" sz="1800" b="1" dirty="0">
                        <a:latin typeface="+mn-lt"/>
                        <a:cs typeface="Arial" panose="020B0604020202020204"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1448897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064" y="116632"/>
            <a:ext cx="8229600" cy="710952"/>
          </a:xfrm>
        </p:spPr>
        <p:txBody>
          <a:bodyPr>
            <a:noAutofit/>
          </a:bodyPr>
          <a:lstStyle/>
          <a:p>
            <a:pPr algn="ctr"/>
            <a:r>
              <a:rPr lang="en-ZA" dirty="0" smtClean="0">
                <a:latin typeface="+mj-lt"/>
              </a:rPr>
              <a:t>THREE YEAR STATEMENT OF FINANCIAL POSITION</a:t>
            </a:r>
            <a:endParaRPr lang="en-ZA" dirty="0">
              <a:latin typeface="+mj-lt"/>
            </a:endParaRPr>
          </a:p>
        </p:txBody>
      </p:sp>
      <p:sp>
        <p:nvSpPr>
          <p:cNvPr id="5" name="Title 1"/>
          <p:cNvSpPr txBox="1">
            <a:spLocks/>
          </p:cNvSpPr>
          <p:nvPr/>
        </p:nvSpPr>
        <p:spPr>
          <a:xfrm>
            <a:off x="159376" y="4005064"/>
            <a:ext cx="8784976" cy="151216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endParaRPr lang="en-ZA" sz="1600" dirty="0" smtClean="0">
              <a:solidFill>
                <a:schemeClr val="tx1"/>
              </a:solidFill>
              <a:latin typeface="+mj-lt"/>
            </a:endParaRPr>
          </a:p>
          <a:p>
            <a:pPr marL="285750" indent="-285750">
              <a:buFont typeface="Arial" pitchFamily="34" charset="0"/>
              <a:buChar char="•"/>
            </a:pPr>
            <a:endParaRPr lang="en-ZA" sz="1600" dirty="0" smtClean="0">
              <a:solidFill>
                <a:schemeClr val="tx1"/>
              </a:solidFill>
              <a:latin typeface="+mj-lt"/>
            </a:endParaRPr>
          </a:p>
          <a:p>
            <a:endParaRPr lang="en-ZA" sz="1600" dirty="0" smtClean="0">
              <a:solidFill>
                <a:schemeClr val="tx1"/>
              </a:solidFill>
              <a:latin typeface="+mj-lt"/>
            </a:endParaRPr>
          </a:p>
          <a:p>
            <a:pPr algn="ctr"/>
            <a:endParaRPr lang="en-ZA" sz="1600" dirty="0">
              <a:solidFill>
                <a:schemeClr val="tx1"/>
              </a:solidFill>
              <a:latin typeface="+mj-lt"/>
            </a:endParaRPr>
          </a:p>
        </p:txBody>
      </p:sp>
      <p:sp>
        <p:nvSpPr>
          <p:cNvPr id="8" name="Slide Number Placeholder 3"/>
          <p:cNvSpPr>
            <a:spLocks noGrp="1"/>
          </p:cNvSpPr>
          <p:nvPr>
            <p:ph type="sldNum" sz="quarter" idx="4"/>
          </p:nvPr>
        </p:nvSpPr>
        <p:spPr>
          <a:xfrm>
            <a:off x="8077200" y="6172200"/>
            <a:ext cx="609600" cy="365125"/>
          </a:xfrm>
        </p:spPr>
        <p:txBody>
          <a:bodyPr/>
          <a:lstStyle/>
          <a:p>
            <a:r>
              <a:rPr lang="en-ZA" sz="1200" b="1" dirty="0" smtClean="0"/>
              <a:t>11</a:t>
            </a:r>
          </a:p>
        </p:txBody>
      </p:sp>
      <p:sp>
        <p:nvSpPr>
          <p:cNvPr id="3" name="Content Placeholder 2"/>
          <p:cNvSpPr>
            <a:spLocks noGrp="1"/>
          </p:cNvSpPr>
          <p:nvPr>
            <p:ph idx="1"/>
          </p:nvPr>
        </p:nvSpPr>
        <p:spPr/>
        <p:txBody>
          <a:bodyPr/>
          <a:lstStyle/>
          <a:p>
            <a:endParaRPr lang="en-US"/>
          </a:p>
        </p:txBody>
      </p:sp>
      <p:graphicFrame>
        <p:nvGraphicFramePr>
          <p:cNvPr id="9" name="Content Placeholder 5"/>
          <p:cNvGraphicFramePr>
            <a:graphicFrameLocks/>
          </p:cNvGraphicFramePr>
          <p:nvPr>
            <p:extLst>
              <p:ext uri="{D42A27DB-BD31-4B8C-83A1-F6EECF244321}">
                <p14:modId xmlns:p14="http://schemas.microsoft.com/office/powerpoint/2010/main" xmlns="" val="4022975043"/>
              </p:ext>
            </p:extLst>
          </p:nvPr>
        </p:nvGraphicFramePr>
        <p:xfrm>
          <a:off x="159376" y="1340768"/>
          <a:ext cx="8784976" cy="4608510"/>
        </p:xfrm>
        <a:graphic>
          <a:graphicData uri="http://schemas.openxmlformats.org/drawingml/2006/table">
            <a:tbl>
              <a:tblPr firstRow="1" bandRow="1">
                <a:tableStyleId>{5C22544A-7EE6-4342-B048-85BDC9FD1C3A}</a:tableStyleId>
              </a:tblPr>
              <a:tblGrid>
                <a:gridCol w="2579881"/>
                <a:gridCol w="1816876"/>
                <a:gridCol w="2041456"/>
                <a:gridCol w="2346763"/>
              </a:tblGrid>
              <a:tr h="556191">
                <a:tc>
                  <a:txBody>
                    <a:bodyPr/>
                    <a:lstStyle/>
                    <a:p>
                      <a:pPr algn="ctr"/>
                      <a:r>
                        <a:rPr lang="en-US" sz="2000" b="1" dirty="0" smtClean="0">
                          <a:latin typeface="+mn-lt"/>
                          <a:cs typeface="Arial" pitchFamily="34" charset="0"/>
                        </a:rPr>
                        <a:t>NAME</a:t>
                      </a:r>
                      <a:r>
                        <a:rPr lang="en-US" sz="2000" b="1" baseline="0" dirty="0" smtClean="0">
                          <a:latin typeface="+mn-lt"/>
                          <a:cs typeface="Arial" pitchFamily="34" charset="0"/>
                        </a:rPr>
                        <a:t> OF ENTITY</a:t>
                      </a:r>
                      <a:endParaRPr lang="en-ZA" sz="2000" b="1" dirty="0">
                        <a:latin typeface="+mn-lt"/>
                        <a:cs typeface="Arial" pitchFamily="34" charset="0"/>
                      </a:endParaRPr>
                    </a:p>
                  </a:txBody>
                  <a:tcPr>
                    <a:solidFill>
                      <a:schemeClr val="accent6">
                        <a:lumMod val="50000"/>
                      </a:schemeClr>
                    </a:solidFill>
                  </a:tcPr>
                </a:tc>
                <a:tc>
                  <a:txBody>
                    <a:bodyPr/>
                    <a:lstStyle/>
                    <a:p>
                      <a:pPr algn="ctr"/>
                      <a:r>
                        <a:rPr lang="en-ZA" sz="2000" b="1" dirty="0" smtClean="0">
                          <a:latin typeface="+mn-lt"/>
                          <a:cs typeface="Arial" pitchFamily="34" charset="0"/>
                        </a:rPr>
                        <a:t>2015/16</a:t>
                      </a:r>
                      <a:endParaRPr lang="en-ZA" sz="2000" b="1" dirty="0">
                        <a:latin typeface="+mn-lt"/>
                        <a:cs typeface="Arial" pitchFamily="34" charset="0"/>
                      </a:endParaRPr>
                    </a:p>
                  </a:txBody>
                  <a:tcPr>
                    <a:solidFill>
                      <a:schemeClr val="accent6">
                        <a:lumMod val="50000"/>
                      </a:schemeClr>
                    </a:solidFill>
                  </a:tcPr>
                </a:tc>
                <a:tc>
                  <a:txBody>
                    <a:bodyPr/>
                    <a:lstStyle/>
                    <a:p>
                      <a:pPr algn="ctr"/>
                      <a:r>
                        <a:rPr lang="en-ZA" sz="2000" dirty="0" smtClean="0">
                          <a:latin typeface="+mn-lt"/>
                          <a:cs typeface="Arial" panose="020B0604020202020204" pitchFamily="34" charset="0"/>
                        </a:rPr>
                        <a:t>2016/17</a:t>
                      </a:r>
                      <a:endParaRPr lang="en-ZA" sz="2000" dirty="0">
                        <a:latin typeface="+mn-lt"/>
                        <a:cs typeface="Arial" panose="020B0604020202020204" pitchFamily="34" charset="0"/>
                      </a:endParaRPr>
                    </a:p>
                  </a:txBody>
                  <a:tcPr>
                    <a:solidFill>
                      <a:schemeClr val="accent6">
                        <a:lumMod val="50000"/>
                      </a:schemeClr>
                    </a:solidFill>
                  </a:tcPr>
                </a:tc>
                <a:tc>
                  <a:txBody>
                    <a:bodyPr/>
                    <a:lstStyle/>
                    <a:p>
                      <a:pPr algn="ctr"/>
                      <a:r>
                        <a:rPr lang="en-ZA" sz="2000" dirty="0" smtClean="0">
                          <a:latin typeface="+mn-lt"/>
                          <a:cs typeface="Arial" panose="020B0604020202020204" pitchFamily="34" charset="0"/>
                        </a:rPr>
                        <a:t>2017/18</a:t>
                      </a:r>
                      <a:endParaRPr lang="en-ZA" sz="2000" dirty="0">
                        <a:latin typeface="+mn-lt"/>
                        <a:cs typeface="Arial" panose="020B0604020202020204" pitchFamily="34" charset="0"/>
                      </a:endParaRPr>
                    </a:p>
                  </a:txBody>
                  <a:tcPr>
                    <a:solidFill>
                      <a:schemeClr val="accent6">
                        <a:lumMod val="50000"/>
                      </a:schemeClr>
                    </a:solidFill>
                  </a:tcPr>
                </a:tc>
              </a:tr>
              <a:tr h="556191">
                <a:tc>
                  <a:txBody>
                    <a:bodyPr/>
                    <a:lstStyle/>
                    <a:p>
                      <a:pPr algn="r"/>
                      <a:endParaRPr lang="en-ZA" sz="1800" b="1" dirty="0">
                        <a:latin typeface="+mn-lt"/>
                        <a:cs typeface="Arial"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cs typeface="Arial" pitchFamily="34" charset="0"/>
                        </a:rPr>
                        <a:t>R’000</a:t>
                      </a:r>
                      <a:endParaRPr lang="en-ZA" sz="1800" b="1" dirty="0" smtClean="0">
                        <a:latin typeface="+mn-lt"/>
                        <a:cs typeface="Arial"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cs typeface="Arial" panose="020B0604020202020204" pitchFamily="34" charset="0"/>
                        </a:rPr>
                        <a:t>R’000</a:t>
                      </a:r>
                      <a:endParaRPr lang="en-ZA" sz="1800" b="1" dirty="0">
                        <a:latin typeface="+mn-lt"/>
                        <a:cs typeface="Arial" panose="020B0604020202020204" pitchFamily="34" charset="0"/>
                      </a:endParaRPr>
                    </a:p>
                  </a:txBody>
                  <a:tcPr>
                    <a:solidFill>
                      <a:schemeClr val="bg2">
                        <a:lumMod val="9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800" b="1" dirty="0" smtClean="0">
                          <a:latin typeface="+mn-lt"/>
                          <a:cs typeface="Arial" panose="020B0604020202020204" pitchFamily="34" charset="0"/>
                        </a:rPr>
                        <a:t>R’000</a:t>
                      </a:r>
                      <a:endParaRPr lang="en-ZA" sz="1800" b="1" dirty="0">
                        <a:latin typeface="+mn-lt"/>
                        <a:cs typeface="Arial" panose="020B0604020202020204" pitchFamily="34" charset="0"/>
                      </a:endParaRPr>
                    </a:p>
                  </a:txBody>
                  <a:tcPr>
                    <a:solidFill>
                      <a:schemeClr val="bg2">
                        <a:lumMod val="90000"/>
                      </a:schemeClr>
                    </a:solidFill>
                  </a:tcPr>
                </a:tc>
              </a:tr>
              <a:tr h="643781">
                <a:tc>
                  <a:txBody>
                    <a:bodyPr/>
                    <a:lstStyle/>
                    <a:p>
                      <a:r>
                        <a:rPr lang="en-US" sz="1800" b="0" dirty="0" smtClean="0">
                          <a:latin typeface="+mn-lt"/>
                          <a:cs typeface="Arial" pitchFamily="34" charset="0"/>
                        </a:rPr>
                        <a:t>Current</a:t>
                      </a:r>
                      <a:r>
                        <a:rPr lang="en-US" sz="1800" b="0" baseline="0" dirty="0" smtClean="0">
                          <a:latin typeface="+mn-lt"/>
                          <a:cs typeface="Arial" pitchFamily="34" charset="0"/>
                        </a:rPr>
                        <a:t> Assets</a:t>
                      </a:r>
                      <a:endParaRPr lang="en-ZA" sz="1800" b="0" dirty="0">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0" dirty="0" smtClean="0">
                          <a:latin typeface="+mn-lt"/>
                          <a:cs typeface="Arial" pitchFamily="34" charset="0"/>
                        </a:rPr>
                        <a:t>22 102</a:t>
                      </a:r>
                      <a:endParaRPr lang="en-ZA" sz="1800" b="0" dirty="0">
                        <a:latin typeface="+mn-lt"/>
                        <a:cs typeface="Arial" pitchFamily="34" charset="0"/>
                      </a:endParaRPr>
                    </a:p>
                  </a:txBody>
                  <a:tcPr>
                    <a:solidFill>
                      <a:schemeClr val="bg2">
                        <a:lumMod val="75000"/>
                      </a:schemeClr>
                    </a:solidFill>
                  </a:tcPr>
                </a:tc>
                <a:tc>
                  <a:txBody>
                    <a:bodyPr/>
                    <a:lstStyle/>
                    <a:p>
                      <a:pPr algn="r"/>
                      <a:r>
                        <a:rPr lang="en-ZA" sz="1800" b="0" dirty="0" smtClean="0">
                          <a:latin typeface="+mn-lt"/>
                          <a:cs typeface="Arial" panose="020B0604020202020204" pitchFamily="34" charset="0"/>
                        </a:rPr>
                        <a:t>56 282</a:t>
                      </a:r>
                      <a:endParaRPr lang="en-ZA" sz="1800" b="0" dirty="0">
                        <a:latin typeface="+mn-lt"/>
                        <a:cs typeface="Arial" panose="020B0604020202020204" pitchFamily="34" charset="0"/>
                      </a:endParaRPr>
                    </a:p>
                  </a:txBody>
                  <a:tcPr>
                    <a:solidFill>
                      <a:schemeClr val="bg2">
                        <a:lumMod val="75000"/>
                      </a:schemeClr>
                    </a:solidFill>
                  </a:tcPr>
                </a:tc>
                <a:tc>
                  <a:txBody>
                    <a:bodyPr/>
                    <a:lstStyle/>
                    <a:p>
                      <a:pPr algn="r"/>
                      <a:r>
                        <a:rPr lang="en-ZA" sz="1800" b="0" dirty="0" smtClean="0">
                          <a:latin typeface="+mn-lt"/>
                          <a:cs typeface="Arial" panose="020B0604020202020204" pitchFamily="34" charset="0"/>
                        </a:rPr>
                        <a:t>Not yet available due to vacancy </a:t>
                      </a:r>
                      <a:r>
                        <a:rPr lang="en-ZA" sz="1800" b="0" smtClean="0">
                          <a:latin typeface="+mn-lt"/>
                          <a:cs typeface="Arial" panose="020B0604020202020204" pitchFamily="34" charset="0"/>
                        </a:rPr>
                        <a:t>of the CFO</a:t>
                      </a:r>
                      <a:endParaRPr lang="en-ZA" sz="1800" b="0" dirty="0">
                        <a:latin typeface="+mn-lt"/>
                        <a:cs typeface="Arial" panose="020B0604020202020204" pitchFamily="34" charset="0"/>
                      </a:endParaRPr>
                    </a:p>
                  </a:txBody>
                  <a:tcPr>
                    <a:solidFill>
                      <a:schemeClr val="bg2">
                        <a:lumMod val="75000"/>
                      </a:schemeClr>
                    </a:solidFill>
                  </a:tcPr>
                </a:tc>
              </a:tr>
              <a:tr h="627583">
                <a:tc>
                  <a:txBody>
                    <a:bodyPr/>
                    <a:lstStyle/>
                    <a:p>
                      <a:r>
                        <a:rPr lang="en-US" sz="1800" b="0" dirty="0" smtClean="0">
                          <a:latin typeface="+mn-lt"/>
                          <a:cs typeface="Arial" pitchFamily="34" charset="0"/>
                        </a:rPr>
                        <a:t>Non-Current</a:t>
                      </a:r>
                      <a:r>
                        <a:rPr lang="en-US" sz="1800" b="0" baseline="0" dirty="0" smtClean="0">
                          <a:latin typeface="+mn-lt"/>
                          <a:cs typeface="Arial" pitchFamily="34" charset="0"/>
                        </a:rPr>
                        <a:t> Assets</a:t>
                      </a:r>
                      <a:endParaRPr lang="en-ZA" sz="1800" b="0" dirty="0">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0" dirty="0" smtClean="0">
                          <a:latin typeface="+mn-lt"/>
                          <a:cs typeface="Arial" pitchFamily="34" charset="0"/>
                        </a:rPr>
                        <a:t>63 568</a:t>
                      </a:r>
                      <a:endParaRPr lang="en-ZA" sz="1800" b="0" dirty="0">
                        <a:latin typeface="+mn-lt"/>
                        <a:cs typeface="Arial" pitchFamily="34" charset="0"/>
                      </a:endParaRPr>
                    </a:p>
                  </a:txBody>
                  <a:tcPr>
                    <a:solidFill>
                      <a:schemeClr val="bg2">
                        <a:lumMod val="75000"/>
                      </a:schemeClr>
                    </a:solidFill>
                  </a:tcPr>
                </a:tc>
                <a:tc>
                  <a:txBody>
                    <a:bodyPr/>
                    <a:lstStyle/>
                    <a:p>
                      <a:pPr algn="r"/>
                      <a:r>
                        <a:rPr lang="en-ZA" sz="1800" dirty="0" smtClean="0">
                          <a:latin typeface="+mn-lt"/>
                          <a:cs typeface="Arial" panose="020B0604020202020204" pitchFamily="34" charset="0"/>
                        </a:rPr>
                        <a:t>62 805</a:t>
                      </a:r>
                      <a:endParaRPr lang="en-ZA" sz="1800" dirty="0">
                        <a:latin typeface="+mn-lt"/>
                        <a:cs typeface="Arial" panose="020B0604020202020204" pitchFamily="34" charset="0"/>
                      </a:endParaRPr>
                    </a:p>
                  </a:txBody>
                  <a:tcPr>
                    <a:solidFill>
                      <a:schemeClr val="bg2">
                        <a:lumMod val="75000"/>
                      </a:schemeClr>
                    </a:solidFill>
                  </a:tcPr>
                </a:tc>
                <a:tc>
                  <a:txBody>
                    <a:bodyPr/>
                    <a:lstStyle/>
                    <a:p>
                      <a:pPr algn="r"/>
                      <a:endParaRPr lang="en-ZA" sz="1800" dirty="0">
                        <a:latin typeface="+mn-lt"/>
                        <a:cs typeface="Arial" panose="020B0604020202020204" pitchFamily="34" charset="0"/>
                      </a:endParaRPr>
                    </a:p>
                  </a:txBody>
                  <a:tcPr>
                    <a:solidFill>
                      <a:schemeClr val="bg2">
                        <a:lumMod val="75000"/>
                      </a:schemeClr>
                    </a:solidFill>
                  </a:tcPr>
                </a:tc>
              </a:tr>
              <a:tr h="556191">
                <a:tc>
                  <a:txBody>
                    <a:bodyPr/>
                    <a:lstStyle/>
                    <a:p>
                      <a:r>
                        <a:rPr lang="en-US" sz="1800" b="1" dirty="0" smtClean="0">
                          <a:latin typeface="+mn-lt"/>
                          <a:cs typeface="Arial" pitchFamily="34" charset="0"/>
                        </a:rPr>
                        <a:t>Total</a:t>
                      </a:r>
                      <a:r>
                        <a:rPr lang="en-US" sz="1800" b="1" baseline="0" dirty="0" smtClean="0">
                          <a:latin typeface="+mn-lt"/>
                          <a:cs typeface="Arial" pitchFamily="34" charset="0"/>
                        </a:rPr>
                        <a:t> Assets</a:t>
                      </a:r>
                      <a:endParaRPr lang="en-ZA" sz="1800" b="1" dirty="0">
                        <a:latin typeface="+mn-lt"/>
                        <a:cs typeface="Arial" pitchFamily="34" charset="0"/>
                      </a:endParaRPr>
                    </a:p>
                  </a:txBody>
                  <a:tcPr>
                    <a:solidFill>
                      <a:schemeClr val="bg2">
                        <a:lumMod val="75000"/>
                      </a:schemeClr>
                    </a:solidFill>
                  </a:tcPr>
                </a:tc>
                <a:tc>
                  <a:txBody>
                    <a:bodyPr/>
                    <a:lstStyle/>
                    <a:p>
                      <a:pPr algn="r"/>
                      <a:r>
                        <a:rPr lang="en-ZA" sz="1800" b="1" dirty="0" smtClean="0">
                          <a:latin typeface="+mn-lt"/>
                          <a:cs typeface="Arial" pitchFamily="34" charset="0"/>
                        </a:rPr>
                        <a:t>85 670</a:t>
                      </a:r>
                      <a:endParaRPr lang="en-ZA" sz="1800" b="1" dirty="0">
                        <a:latin typeface="+mn-lt"/>
                        <a:cs typeface="Arial" pitchFamily="34" charset="0"/>
                      </a:endParaRPr>
                    </a:p>
                  </a:txBody>
                  <a:tcPr>
                    <a:solidFill>
                      <a:schemeClr val="bg2">
                        <a:lumMod val="75000"/>
                      </a:schemeClr>
                    </a:solidFill>
                  </a:tcPr>
                </a:tc>
                <a:tc>
                  <a:txBody>
                    <a:bodyPr/>
                    <a:lstStyle/>
                    <a:p>
                      <a:pPr algn="r"/>
                      <a:r>
                        <a:rPr lang="en-ZA" sz="1800" b="1" dirty="0" smtClean="0">
                          <a:latin typeface="+mn-lt"/>
                          <a:cs typeface="Arial" panose="020B0604020202020204" pitchFamily="34" charset="0"/>
                        </a:rPr>
                        <a:t>119 087</a:t>
                      </a:r>
                      <a:endParaRPr lang="en-ZA" sz="1800" b="1" dirty="0">
                        <a:latin typeface="+mn-lt"/>
                        <a:cs typeface="Arial" panose="020B0604020202020204" pitchFamily="34" charset="0"/>
                      </a:endParaRPr>
                    </a:p>
                  </a:txBody>
                  <a:tcPr>
                    <a:solidFill>
                      <a:schemeClr val="bg2">
                        <a:lumMod val="75000"/>
                      </a:schemeClr>
                    </a:solidFill>
                  </a:tcPr>
                </a:tc>
                <a:tc>
                  <a:txBody>
                    <a:bodyPr/>
                    <a:lstStyle/>
                    <a:p>
                      <a:pPr algn="r"/>
                      <a:endParaRPr lang="en-ZA" sz="1800" b="1" dirty="0">
                        <a:latin typeface="+mn-lt"/>
                        <a:cs typeface="Arial" panose="020B0604020202020204" pitchFamily="34" charset="0"/>
                      </a:endParaRPr>
                    </a:p>
                  </a:txBody>
                  <a:tcPr>
                    <a:solidFill>
                      <a:schemeClr val="bg2">
                        <a:lumMod val="75000"/>
                      </a:schemeClr>
                    </a:solidFill>
                  </a:tcPr>
                </a:tc>
              </a:tr>
              <a:tr h="556191">
                <a:tc>
                  <a:txBody>
                    <a:bodyPr/>
                    <a:lstStyle/>
                    <a:p>
                      <a:r>
                        <a:rPr lang="en-US" sz="1800" b="0" baseline="0" dirty="0" smtClean="0">
                          <a:latin typeface="+mn-lt"/>
                          <a:cs typeface="Arial" pitchFamily="34" charset="0"/>
                        </a:rPr>
                        <a:t>Current Liabilities</a:t>
                      </a:r>
                      <a:endParaRPr lang="en-ZA" sz="1800" b="0" dirty="0">
                        <a:latin typeface="+mn-lt"/>
                        <a:cs typeface="Arial" pitchFamily="34" charset="0"/>
                      </a:endParaRPr>
                    </a:p>
                  </a:txBody>
                  <a:tcPr>
                    <a:solidFill>
                      <a:schemeClr val="bg2">
                        <a:lumMod val="90000"/>
                      </a:schemeClr>
                    </a:solidFill>
                  </a:tcPr>
                </a:tc>
                <a:tc>
                  <a:txBody>
                    <a:bodyPr/>
                    <a:lstStyle/>
                    <a:p>
                      <a:pPr algn="r"/>
                      <a:r>
                        <a:rPr lang="en-ZA" sz="1800" b="0" dirty="0" smtClean="0">
                          <a:latin typeface="+mn-lt"/>
                          <a:cs typeface="Arial" pitchFamily="34" charset="0"/>
                        </a:rPr>
                        <a:t>64 784</a:t>
                      </a:r>
                      <a:endParaRPr lang="en-ZA" sz="1800" b="0" dirty="0">
                        <a:latin typeface="+mn-lt"/>
                        <a:cs typeface="Arial" pitchFamily="34" charset="0"/>
                      </a:endParaRPr>
                    </a:p>
                  </a:txBody>
                  <a:tcPr>
                    <a:solidFill>
                      <a:schemeClr val="bg2">
                        <a:lumMod val="90000"/>
                      </a:schemeClr>
                    </a:solidFill>
                  </a:tcPr>
                </a:tc>
                <a:tc>
                  <a:txBody>
                    <a:bodyPr/>
                    <a:lstStyle/>
                    <a:p>
                      <a:pPr algn="r"/>
                      <a:r>
                        <a:rPr lang="en-ZA" sz="1800" b="0" dirty="0" smtClean="0">
                          <a:latin typeface="+mn-lt"/>
                          <a:cs typeface="Arial" panose="020B0604020202020204" pitchFamily="34" charset="0"/>
                        </a:rPr>
                        <a:t>50 427</a:t>
                      </a:r>
                      <a:endParaRPr lang="en-ZA" sz="1800" b="0" dirty="0">
                        <a:latin typeface="+mn-lt"/>
                        <a:cs typeface="Arial" panose="020B0604020202020204" pitchFamily="34" charset="0"/>
                      </a:endParaRPr>
                    </a:p>
                  </a:txBody>
                  <a:tcPr>
                    <a:solidFill>
                      <a:schemeClr val="bg2">
                        <a:lumMod val="90000"/>
                      </a:schemeClr>
                    </a:solidFill>
                  </a:tcPr>
                </a:tc>
                <a:tc>
                  <a:txBody>
                    <a:bodyPr/>
                    <a:lstStyle/>
                    <a:p>
                      <a:pPr algn="r"/>
                      <a:endParaRPr lang="en-ZA" sz="1800" b="0" dirty="0">
                        <a:latin typeface="+mn-lt"/>
                        <a:cs typeface="Arial" panose="020B0604020202020204" pitchFamily="34" charset="0"/>
                      </a:endParaRPr>
                    </a:p>
                  </a:txBody>
                  <a:tcPr>
                    <a:solidFill>
                      <a:schemeClr val="bg2">
                        <a:lumMod val="90000"/>
                      </a:schemeClr>
                    </a:solidFill>
                  </a:tcPr>
                </a:tc>
              </a:tr>
              <a:tr h="556191">
                <a:tc>
                  <a:txBody>
                    <a:bodyPr/>
                    <a:lstStyle/>
                    <a:p>
                      <a:r>
                        <a:rPr lang="en-US" sz="1800" b="1" dirty="0" smtClean="0">
                          <a:latin typeface="+mn-lt"/>
                          <a:cs typeface="Arial" pitchFamily="34" charset="0"/>
                        </a:rPr>
                        <a:t>Total</a:t>
                      </a:r>
                      <a:r>
                        <a:rPr lang="en-US" sz="1800" b="1" baseline="0" dirty="0" smtClean="0">
                          <a:latin typeface="+mn-lt"/>
                          <a:cs typeface="Arial" pitchFamily="34" charset="0"/>
                        </a:rPr>
                        <a:t> Liabilities</a:t>
                      </a:r>
                      <a:endParaRPr lang="en-ZA" sz="1800" b="1" dirty="0">
                        <a:latin typeface="+mn-lt"/>
                        <a:cs typeface="Arial" pitchFamily="34" charset="0"/>
                      </a:endParaRPr>
                    </a:p>
                  </a:txBody>
                  <a:tcPr>
                    <a:solidFill>
                      <a:schemeClr val="bg2">
                        <a:lumMod val="75000"/>
                      </a:schemeClr>
                    </a:solidFill>
                  </a:tcPr>
                </a:tc>
                <a:tc>
                  <a:txBody>
                    <a:bodyPr/>
                    <a:lstStyle/>
                    <a:p>
                      <a:pPr algn="r"/>
                      <a:r>
                        <a:rPr lang="en-ZA" sz="1800" b="1" dirty="0" smtClean="0">
                          <a:solidFill>
                            <a:schemeClr val="tx1"/>
                          </a:solidFill>
                          <a:latin typeface="+mn-lt"/>
                          <a:cs typeface="Arial" pitchFamily="34" charset="0"/>
                        </a:rPr>
                        <a:t>73 597</a:t>
                      </a:r>
                      <a:endParaRPr lang="en-ZA" sz="1800" b="1" dirty="0">
                        <a:solidFill>
                          <a:schemeClr val="tx1"/>
                        </a:solidFill>
                        <a:latin typeface="+mn-lt"/>
                        <a:cs typeface="Arial" pitchFamily="34" charset="0"/>
                      </a:endParaRPr>
                    </a:p>
                  </a:txBody>
                  <a:tcPr>
                    <a:solidFill>
                      <a:schemeClr val="bg2">
                        <a:lumMod val="75000"/>
                      </a:schemeClr>
                    </a:solidFill>
                  </a:tcPr>
                </a:tc>
                <a:tc>
                  <a:txBody>
                    <a:bodyPr/>
                    <a:lstStyle/>
                    <a:p>
                      <a:pPr algn="r"/>
                      <a:r>
                        <a:rPr lang="en-ZA" sz="1800" b="1" dirty="0" smtClean="0">
                          <a:latin typeface="+mn-lt"/>
                          <a:cs typeface="Arial" panose="020B0604020202020204" pitchFamily="34" charset="0"/>
                        </a:rPr>
                        <a:t>105 297</a:t>
                      </a:r>
                      <a:endParaRPr lang="en-ZA" sz="1800" b="1" dirty="0">
                        <a:latin typeface="+mn-lt"/>
                        <a:cs typeface="Arial" panose="020B0604020202020204" pitchFamily="34" charset="0"/>
                      </a:endParaRPr>
                    </a:p>
                  </a:txBody>
                  <a:tcPr>
                    <a:solidFill>
                      <a:schemeClr val="bg2">
                        <a:lumMod val="75000"/>
                      </a:schemeClr>
                    </a:solidFill>
                  </a:tcPr>
                </a:tc>
                <a:tc>
                  <a:txBody>
                    <a:bodyPr/>
                    <a:lstStyle/>
                    <a:p>
                      <a:pPr algn="r"/>
                      <a:endParaRPr lang="en-ZA" sz="1800" b="1" dirty="0">
                        <a:latin typeface="+mn-lt"/>
                        <a:cs typeface="Arial" panose="020B0604020202020204" pitchFamily="34" charset="0"/>
                      </a:endParaRPr>
                    </a:p>
                  </a:txBody>
                  <a:tcPr>
                    <a:solidFill>
                      <a:schemeClr val="bg2">
                        <a:lumMod val="75000"/>
                      </a:schemeClr>
                    </a:solidFill>
                  </a:tcPr>
                </a:tc>
              </a:tr>
              <a:tr h="556191">
                <a:tc>
                  <a:txBody>
                    <a:bodyPr/>
                    <a:lstStyle/>
                    <a:p>
                      <a:r>
                        <a:rPr lang="en-US" sz="1800" b="1" dirty="0" smtClean="0">
                          <a:latin typeface="+mn-lt"/>
                          <a:cs typeface="Arial" pitchFamily="34" charset="0"/>
                        </a:rPr>
                        <a:t>Net Asset Value (NAV)</a:t>
                      </a:r>
                      <a:endParaRPr lang="en-ZA" sz="1800" b="1" dirty="0">
                        <a:latin typeface="+mn-lt"/>
                        <a:cs typeface="Arial" pitchFamily="34" charset="0"/>
                      </a:endParaRPr>
                    </a:p>
                  </a:txBody>
                  <a:tcPr>
                    <a:solidFill>
                      <a:schemeClr val="bg2">
                        <a:lumMod val="75000"/>
                      </a:schemeClr>
                    </a:solidFill>
                  </a:tcPr>
                </a:tc>
                <a:tc>
                  <a:txBody>
                    <a:bodyPr/>
                    <a:lstStyle/>
                    <a:p>
                      <a:pPr algn="r"/>
                      <a:r>
                        <a:rPr lang="en-ZA" sz="1800" b="1" dirty="0" smtClean="0">
                          <a:solidFill>
                            <a:schemeClr val="tx1"/>
                          </a:solidFill>
                          <a:latin typeface="+mn-lt"/>
                          <a:cs typeface="Arial" pitchFamily="34" charset="0"/>
                        </a:rPr>
                        <a:t>12 073</a:t>
                      </a:r>
                      <a:endParaRPr lang="en-ZA" sz="1800" b="1" dirty="0">
                        <a:solidFill>
                          <a:schemeClr val="tx1"/>
                        </a:solidFill>
                        <a:latin typeface="+mn-lt"/>
                        <a:cs typeface="Arial" pitchFamily="34" charset="0"/>
                      </a:endParaRPr>
                    </a:p>
                  </a:txBody>
                  <a:tcPr>
                    <a:solidFill>
                      <a:schemeClr val="bg2">
                        <a:lumMod val="75000"/>
                      </a:schemeClr>
                    </a:solidFill>
                  </a:tcPr>
                </a:tc>
                <a:tc>
                  <a:txBody>
                    <a:bodyPr/>
                    <a:lstStyle/>
                    <a:p>
                      <a:pPr algn="r"/>
                      <a:r>
                        <a:rPr lang="en-ZA" sz="1800" b="1" dirty="0" smtClean="0">
                          <a:latin typeface="+mn-lt"/>
                          <a:cs typeface="Arial" panose="020B0604020202020204" pitchFamily="34" charset="0"/>
                        </a:rPr>
                        <a:t>13 789</a:t>
                      </a:r>
                      <a:endParaRPr lang="en-ZA" sz="1800" b="1" dirty="0">
                        <a:latin typeface="+mn-lt"/>
                        <a:cs typeface="Arial" panose="020B0604020202020204" pitchFamily="34" charset="0"/>
                      </a:endParaRPr>
                    </a:p>
                  </a:txBody>
                  <a:tcPr>
                    <a:solidFill>
                      <a:schemeClr val="bg2">
                        <a:lumMod val="75000"/>
                      </a:schemeClr>
                    </a:solidFill>
                  </a:tcPr>
                </a:tc>
                <a:tc>
                  <a:txBody>
                    <a:bodyPr/>
                    <a:lstStyle/>
                    <a:p>
                      <a:pPr algn="r"/>
                      <a:endParaRPr lang="en-ZA" sz="1800" b="1" dirty="0">
                        <a:latin typeface="+mn-lt"/>
                        <a:cs typeface="Arial" panose="020B0604020202020204"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3882702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76" y="116632"/>
            <a:ext cx="8784976" cy="710952"/>
          </a:xfrm>
        </p:spPr>
        <p:txBody>
          <a:bodyPr>
            <a:noAutofit/>
          </a:bodyPr>
          <a:lstStyle/>
          <a:p>
            <a:pPr algn="ctr"/>
            <a:r>
              <a:rPr lang="en-US" dirty="0" smtClean="0">
                <a:latin typeface="+mj-lt"/>
              </a:rPr>
              <a:t>ANALYSIS OF CASH AND CASH EQUIVALENTS</a:t>
            </a:r>
            <a:endParaRPr lang="en-ZA" dirty="0">
              <a:latin typeface="+mj-lt"/>
            </a:endParaRPr>
          </a:p>
        </p:txBody>
      </p:sp>
      <p:sp>
        <p:nvSpPr>
          <p:cNvPr id="5" name="Title 1"/>
          <p:cNvSpPr txBox="1">
            <a:spLocks/>
          </p:cNvSpPr>
          <p:nvPr/>
        </p:nvSpPr>
        <p:spPr>
          <a:xfrm>
            <a:off x="159376" y="4005064"/>
            <a:ext cx="8784976" cy="151216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endParaRPr lang="en-ZA" sz="1600" dirty="0" smtClean="0">
              <a:solidFill>
                <a:schemeClr val="tx1"/>
              </a:solidFill>
              <a:latin typeface="+mj-lt"/>
            </a:endParaRPr>
          </a:p>
          <a:p>
            <a:pPr marL="285750" indent="-285750">
              <a:buFont typeface="Arial" pitchFamily="34" charset="0"/>
              <a:buChar char="•"/>
            </a:pPr>
            <a:endParaRPr lang="en-ZA" sz="1600" dirty="0" smtClean="0">
              <a:solidFill>
                <a:schemeClr val="tx1"/>
              </a:solidFill>
              <a:latin typeface="+mj-lt"/>
            </a:endParaRPr>
          </a:p>
          <a:p>
            <a:endParaRPr lang="en-ZA" sz="1600" dirty="0" smtClean="0">
              <a:solidFill>
                <a:schemeClr val="tx1"/>
              </a:solidFill>
              <a:latin typeface="+mj-lt"/>
            </a:endParaRPr>
          </a:p>
          <a:p>
            <a:pPr algn="ctr"/>
            <a:endParaRPr lang="en-ZA" sz="1600" dirty="0">
              <a:solidFill>
                <a:schemeClr val="tx1"/>
              </a:solidFill>
              <a:latin typeface="+mj-lt"/>
            </a:endParaRPr>
          </a:p>
        </p:txBody>
      </p:sp>
      <p:sp>
        <p:nvSpPr>
          <p:cNvPr id="8" name="Slide Number Placeholder 3"/>
          <p:cNvSpPr>
            <a:spLocks noGrp="1"/>
          </p:cNvSpPr>
          <p:nvPr>
            <p:ph type="sldNum" sz="quarter" idx="4"/>
          </p:nvPr>
        </p:nvSpPr>
        <p:spPr>
          <a:xfrm>
            <a:off x="8077200" y="6172200"/>
            <a:ext cx="609600" cy="365125"/>
          </a:xfrm>
        </p:spPr>
        <p:txBody>
          <a:bodyPr/>
          <a:lstStyle/>
          <a:p>
            <a:r>
              <a:rPr lang="en-ZA" sz="1200" b="1" dirty="0" smtClean="0"/>
              <a:t>12</a:t>
            </a:r>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76213" y="1117600"/>
            <a:ext cx="8791575" cy="49036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4" name="TextBox 3"/>
          <p:cNvSpPr txBox="1"/>
          <p:nvPr/>
        </p:nvSpPr>
        <p:spPr>
          <a:xfrm>
            <a:off x="7356876" y="2370366"/>
            <a:ext cx="1587476" cy="338554"/>
          </a:xfrm>
          <a:prstGeom prst="rect">
            <a:avLst/>
          </a:prstGeom>
          <a:noFill/>
        </p:spPr>
        <p:txBody>
          <a:bodyPr wrap="square" rtlCol="0">
            <a:spAutoFit/>
          </a:bodyPr>
          <a:lstStyle/>
          <a:p>
            <a:r>
              <a:rPr lang="en-US" sz="1600" dirty="0" smtClean="0"/>
              <a:t>Not yet available</a:t>
            </a:r>
            <a:endParaRPr lang="en-US" sz="1600" dirty="0"/>
          </a:p>
        </p:txBody>
      </p:sp>
    </p:spTree>
    <p:extLst>
      <p:ext uri="{BB962C8B-B14F-4D97-AF65-F5344CB8AC3E}">
        <p14:creationId xmlns:p14="http://schemas.microsoft.com/office/powerpoint/2010/main" xmlns="" val="11063314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323528" y="1772816"/>
            <a:ext cx="8496944" cy="1224136"/>
          </a:xfrm>
        </p:spPr>
        <p:txBody>
          <a:bodyPr>
            <a:noAutofit/>
          </a:bodyPr>
          <a:lstStyle/>
          <a:p>
            <a:pPr algn="ctr"/>
            <a:r>
              <a:rPr lang="en-US" sz="4800" dirty="0" smtClean="0">
                <a:latin typeface="+mj-lt"/>
              </a:rPr>
              <a:t/>
            </a:r>
            <a:br>
              <a:rPr lang="en-US" sz="4800" dirty="0" smtClean="0">
                <a:latin typeface="+mj-lt"/>
              </a:rPr>
            </a:br>
            <a:r>
              <a:rPr lang="en-US" sz="4800" dirty="0" smtClean="0">
                <a:latin typeface="+mj-lt"/>
              </a:rPr>
              <a:t>AUDIT IMPROVEMENT PLAN</a:t>
            </a:r>
            <a:br>
              <a:rPr lang="en-US" sz="4800" dirty="0" smtClean="0">
                <a:latin typeface="+mj-lt"/>
              </a:rPr>
            </a:br>
            <a:endParaRPr lang="en-US" sz="4800" dirty="0">
              <a:latin typeface="+mj-lt"/>
            </a:endParaRPr>
          </a:p>
        </p:txBody>
      </p:sp>
      <p:sp>
        <p:nvSpPr>
          <p:cNvPr id="6" name="Slide Number Placeholder 3"/>
          <p:cNvSpPr>
            <a:spLocks noGrp="1"/>
          </p:cNvSpPr>
          <p:nvPr>
            <p:ph type="sldNum" sz="quarter" idx="4"/>
          </p:nvPr>
        </p:nvSpPr>
        <p:spPr>
          <a:xfrm>
            <a:off x="8077200" y="6172200"/>
            <a:ext cx="609600" cy="365125"/>
          </a:xfrm>
        </p:spPr>
        <p:txBody>
          <a:bodyPr/>
          <a:lstStyle/>
          <a:p>
            <a:r>
              <a:rPr lang="en-ZA" sz="1200" b="1" dirty="0" smtClean="0"/>
              <a:t>13</a:t>
            </a:r>
          </a:p>
        </p:txBody>
      </p:sp>
    </p:spTree>
    <p:extLst>
      <p:ext uri="{BB962C8B-B14F-4D97-AF65-F5344CB8AC3E}">
        <p14:creationId xmlns:p14="http://schemas.microsoft.com/office/powerpoint/2010/main" xmlns="" val="267277382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710952"/>
          </a:xfrm>
        </p:spPr>
        <p:txBody>
          <a:bodyPr>
            <a:normAutofit/>
          </a:bodyPr>
          <a:lstStyle/>
          <a:p>
            <a:pPr algn="ctr"/>
            <a:r>
              <a:rPr lang="en-US" sz="4000" dirty="0" smtClean="0">
                <a:latin typeface="+mj-lt"/>
              </a:rPr>
              <a:t>AUDIT OUTCOMES</a:t>
            </a:r>
            <a:endParaRPr lang="en-ZA" sz="4000" dirty="0">
              <a:latin typeface="+mj-lt"/>
            </a:endParaRPr>
          </a:p>
        </p:txBody>
      </p:sp>
      <p:graphicFrame>
        <p:nvGraphicFramePr>
          <p:cNvPr id="6" name="Content Placeholder 3"/>
          <p:cNvGraphicFramePr>
            <a:graphicFrameLocks noGrp="1"/>
          </p:cNvGraphicFramePr>
          <p:nvPr>
            <p:ph idx="1"/>
            <p:extLst>
              <p:ext uri="{D42A27DB-BD31-4B8C-83A1-F6EECF244321}">
                <p14:modId xmlns:p14="http://schemas.microsoft.com/office/powerpoint/2010/main" xmlns="" val="4037848320"/>
              </p:ext>
            </p:extLst>
          </p:nvPr>
        </p:nvGraphicFramePr>
        <p:xfrm>
          <a:off x="107505" y="1340768"/>
          <a:ext cx="8928992" cy="936104"/>
        </p:xfrm>
        <a:graphic>
          <a:graphicData uri="http://schemas.openxmlformats.org/drawingml/2006/table">
            <a:tbl>
              <a:tblPr firstRow="1" bandRow="1">
                <a:tableStyleId>{5C22544A-7EE6-4342-B048-85BDC9FD1C3A}</a:tableStyleId>
              </a:tblPr>
              <a:tblGrid>
                <a:gridCol w="2090763"/>
                <a:gridCol w="2373732"/>
                <a:gridCol w="2191662"/>
                <a:gridCol w="2272835"/>
              </a:tblGrid>
              <a:tr h="468052">
                <a:tc>
                  <a:txBody>
                    <a:bodyPr/>
                    <a:lstStyle/>
                    <a:p>
                      <a:pPr algn="r"/>
                      <a:r>
                        <a:rPr lang="en-ZA" sz="1800" b="1" dirty="0" smtClean="0">
                          <a:latin typeface="Arial" pitchFamily="34" charset="0"/>
                          <a:cs typeface="Arial" pitchFamily="34" charset="0"/>
                        </a:rPr>
                        <a:t>PACOFS</a:t>
                      </a:r>
                      <a:r>
                        <a:rPr lang="en-ZA" sz="1800" b="1" baseline="0" dirty="0" smtClean="0">
                          <a:latin typeface="Arial" pitchFamily="34" charset="0"/>
                          <a:cs typeface="Arial" pitchFamily="34" charset="0"/>
                        </a:rPr>
                        <a:t> </a:t>
                      </a:r>
                      <a:r>
                        <a:rPr lang="en-ZA" sz="1800" b="1" dirty="0" smtClean="0">
                          <a:latin typeface="Arial" pitchFamily="34" charset="0"/>
                          <a:cs typeface="Arial" pitchFamily="34" charset="0"/>
                        </a:rPr>
                        <a:t>  </a:t>
                      </a:r>
                      <a:endParaRPr lang="en-ZA" sz="1800" b="1" dirty="0">
                        <a:latin typeface="Arial" pitchFamily="34" charset="0"/>
                        <a:cs typeface="Arial" pitchFamily="34" charset="0"/>
                      </a:endParaRPr>
                    </a:p>
                  </a:txBody>
                  <a:tcPr>
                    <a:solidFill>
                      <a:schemeClr val="accent6">
                        <a:lumMod val="50000"/>
                      </a:schemeClr>
                    </a:solidFill>
                  </a:tcPr>
                </a:tc>
                <a:tc>
                  <a:txBody>
                    <a:bodyPr/>
                    <a:lstStyle/>
                    <a:p>
                      <a:pPr algn="r"/>
                      <a:r>
                        <a:rPr lang="en-ZA" sz="1800" b="1" dirty="0" smtClean="0">
                          <a:latin typeface="Arial" pitchFamily="34" charset="0"/>
                          <a:cs typeface="Arial" pitchFamily="34" charset="0"/>
                        </a:rPr>
                        <a:t>2014/15</a:t>
                      </a:r>
                      <a:endParaRPr lang="en-ZA" sz="1800" b="1" dirty="0">
                        <a:latin typeface="Arial" pitchFamily="34" charset="0"/>
                        <a:cs typeface="Arial" pitchFamily="34" charset="0"/>
                      </a:endParaRPr>
                    </a:p>
                  </a:txBody>
                  <a:tcPr>
                    <a:solidFill>
                      <a:schemeClr val="accent6">
                        <a:lumMod val="50000"/>
                      </a:schemeClr>
                    </a:solidFill>
                  </a:tcPr>
                </a:tc>
                <a:tc>
                  <a:txBody>
                    <a:bodyPr/>
                    <a:lstStyle/>
                    <a:p>
                      <a:pPr algn="r"/>
                      <a:r>
                        <a:rPr lang="en-ZA" sz="1800" b="1" dirty="0" smtClean="0">
                          <a:latin typeface="Arial" pitchFamily="34" charset="0"/>
                          <a:cs typeface="Arial" pitchFamily="34" charset="0"/>
                        </a:rPr>
                        <a:t>2015/16</a:t>
                      </a:r>
                      <a:endParaRPr lang="en-ZA" sz="1800" b="1" dirty="0">
                        <a:latin typeface="Arial" pitchFamily="34" charset="0"/>
                        <a:cs typeface="Arial" pitchFamily="34" charset="0"/>
                      </a:endParaRPr>
                    </a:p>
                  </a:txBody>
                  <a:tcPr>
                    <a:solidFill>
                      <a:schemeClr val="accent6">
                        <a:lumMod val="50000"/>
                      </a:schemeClr>
                    </a:solidFill>
                  </a:tcPr>
                </a:tc>
                <a:tc>
                  <a:txBody>
                    <a:bodyPr/>
                    <a:lstStyle/>
                    <a:p>
                      <a:pPr algn="r"/>
                      <a:r>
                        <a:rPr lang="en-US" sz="1800" b="1" dirty="0" smtClean="0">
                          <a:latin typeface="Arial" pitchFamily="34" charset="0"/>
                          <a:cs typeface="Arial" pitchFamily="34" charset="0"/>
                        </a:rPr>
                        <a:t>2016/17</a:t>
                      </a:r>
                      <a:endParaRPr lang="en-ZA" sz="1800" b="1" dirty="0">
                        <a:latin typeface="Arial" pitchFamily="34" charset="0"/>
                        <a:cs typeface="Arial" pitchFamily="34" charset="0"/>
                      </a:endParaRPr>
                    </a:p>
                  </a:txBody>
                  <a:tcPr>
                    <a:solidFill>
                      <a:schemeClr val="accent6">
                        <a:lumMod val="50000"/>
                      </a:schemeClr>
                    </a:solidFill>
                  </a:tcPr>
                </a:tc>
              </a:tr>
              <a:tr h="468052">
                <a:tc>
                  <a:txBody>
                    <a:bodyPr/>
                    <a:lstStyle/>
                    <a:p>
                      <a:r>
                        <a:rPr lang="en-ZA" sz="1800" b="1" dirty="0" smtClean="0">
                          <a:latin typeface="Arial" pitchFamily="34" charset="0"/>
                          <a:cs typeface="Arial" pitchFamily="34" charset="0"/>
                        </a:rPr>
                        <a:t>Audit</a:t>
                      </a:r>
                      <a:r>
                        <a:rPr lang="en-ZA" sz="1800" b="1" baseline="0" dirty="0" smtClean="0">
                          <a:latin typeface="Arial" pitchFamily="34" charset="0"/>
                          <a:cs typeface="Arial" pitchFamily="34" charset="0"/>
                        </a:rPr>
                        <a:t> Outcome</a:t>
                      </a:r>
                      <a:endParaRPr lang="en-ZA" sz="1800" b="1" dirty="0">
                        <a:latin typeface="Arial" pitchFamily="34" charset="0"/>
                        <a:cs typeface="Arial" pitchFamily="34" charset="0"/>
                      </a:endParaRPr>
                    </a:p>
                  </a:txBody>
                  <a:tcPr>
                    <a:solidFill>
                      <a:schemeClr val="bg2">
                        <a:lumMod val="75000"/>
                      </a:schemeClr>
                    </a:solidFill>
                  </a:tcPr>
                </a:tc>
                <a:tc>
                  <a:txBody>
                    <a:bodyPr/>
                    <a:lstStyle/>
                    <a:p>
                      <a:pPr algn="r"/>
                      <a:r>
                        <a:rPr lang="en-US" sz="1800" b="1" dirty="0" smtClean="0">
                          <a:latin typeface="Arial" pitchFamily="34" charset="0"/>
                          <a:cs typeface="Arial" pitchFamily="34" charset="0"/>
                        </a:rPr>
                        <a:t>Unqualified</a:t>
                      </a:r>
                      <a:endParaRPr lang="en-ZA" sz="1800" b="1" dirty="0">
                        <a:latin typeface="Arial" pitchFamily="34" charset="0"/>
                        <a:cs typeface="Arial" pitchFamily="34" charset="0"/>
                      </a:endParaRPr>
                    </a:p>
                  </a:txBody>
                  <a:tcPr>
                    <a:solidFill>
                      <a:schemeClr val="bg2">
                        <a:lumMod val="75000"/>
                      </a:schemeClr>
                    </a:solidFill>
                  </a:tcPr>
                </a:tc>
                <a:tc>
                  <a:txBody>
                    <a:bodyPr/>
                    <a:lstStyle/>
                    <a:p>
                      <a:pPr algn="r"/>
                      <a:r>
                        <a:rPr lang="en-US" sz="1800" b="1" dirty="0" smtClean="0">
                          <a:latin typeface="Arial" pitchFamily="34" charset="0"/>
                          <a:cs typeface="Arial" pitchFamily="34" charset="0"/>
                        </a:rPr>
                        <a:t>Qualified</a:t>
                      </a:r>
                      <a:endParaRPr lang="en-ZA" sz="1800" b="1" dirty="0">
                        <a:latin typeface="Arial" pitchFamily="34" charset="0"/>
                        <a:cs typeface="Arial" pitchFamily="34" charset="0"/>
                      </a:endParaRPr>
                    </a:p>
                  </a:txBody>
                  <a:tcPr>
                    <a:solidFill>
                      <a:schemeClr val="bg2">
                        <a:lumMod val="75000"/>
                      </a:schemeClr>
                    </a:solidFill>
                  </a:tcPr>
                </a:tc>
                <a:tc>
                  <a:txBody>
                    <a:bodyPr/>
                    <a:lstStyle/>
                    <a:p>
                      <a:pPr algn="r"/>
                      <a:r>
                        <a:rPr lang="en-US" sz="1800" b="1" dirty="0" smtClean="0">
                          <a:latin typeface="Arial" pitchFamily="34" charset="0"/>
                          <a:cs typeface="Arial" pitchFamily="34" charset="0"/>
                        </a:rPr>
                        <a:t>Adverse</a:t>
                      </a:r>
                      <a:r>
                        <a:rPr lang="en-US" sz="1800" b="1" baseline="0" dirty="0" smtClean="0">
                          <a:latin typeface="Arial" pitchFamily="34" charset="0"/>
                          <a:cs typeface="Arial" pitchFamily="34" charset="0"/>
                        </a:rPr>
                        <a:t> </a:t>
                      </a:r>
                      <a:endParaRPr lang="en-ZA" sz="1800" b="1" dirty="0">
                        <a:latin typeface="Arial" pitchFamily="34" charset="0"/>
                        <a:cs typeface="Arial" pitchFamily="34" charset="0"/>
                      </a:endParaRPr>
                    </a:p>
                  </a:txBody>
                  <a:tcPr>
                    <a:solidFill>
                      <a:schemeClr val="bg2">
                        <a:lumMod val="75000"/>
                      </a:schemeClr>
                    </a:solidFill>
                  </a:tcPr>
                </a:tc>
              </a:tr>
            </a:tbl>
          </a:graphicData>
        </a:graphic>
      </p:graphicFrame>
      <p:sp>
        <p:nvSpPr>
          <p:cNvPr id="5" name="Slide Number Placeholder 3"/>
          <p:cNvSpPr>
            <a:spLocks noGrp="1"/>
          </p:cNvSpPr>
          <p:nvPr>
            <p:ph type="sldNum" sz="quarter" idx="4"/>
          </p:nvPr>
        </p:nvSpPr>
        <p:spPr>
          <a:xfrm>
            <a:off x="8077200" y="6172200"/>
            <a:ext cx="609600" cy="365125"/>
          </a:xfrm>
        </p:spPr>
        <p:txBody>
          <a:bodyPr/>
          <a:lstStyle/>
          <a:p>
            <a:r>
              <a:rPr lang="en-ZA" sz="1200" b="1" dirty="0" smtClean="0"/>
              <a:t>14</a:t>
            </a:r>
          </a:p>
        </p:txBody>
      </p:sp>
      <p:sp>
        <p:nvSpPr>
          <p:cNvPr id="3" name="TextBox 2"/>
          <p:cNvSpPr txBox="1"/>
          <p:nvPr/>
        </p:nvSpPr>
        <p:spPr>
          <a:xfrm>
            <a:off x="31220" y="2272129"/>
            <a:ext cx="8784976" cy="4585871"/>
          </a:xfrm>
          <a:prstGeom prst="rect">
            <a:avLst/>
          </a:prstGeom>
          <a:noFill/>
        </p:spPr>
        <p:txBody>
          <a:bodyPr wrap="square" rtlCol="0">
            <a:spAutoFit/>
          </a:bodyPr>
          <a:lstStyle/>
          <a:p>
            <a:pPr marL="285750" indent="-285750">
              <a:buFont typeface="Arial" panose="020B0604020202020204" pitchFamily="34" charset="0"/>
              <a:buChar char="•"/>
            </a:pPr>
            <a:r>
              <a:rPr lang="en-US" sz="1400" dirty="0" smtClean="0"/>
              <a:t>The </a:t>
            </a:r>
            <a:r>
              <a:rPr lang="en-US" sz="1400" dirty="0"/>
              <a:t>analysis </a:t>
            </a:r>
            <a:r>
              <a:rPr lang="en-US" sz="1400" dirty="0" smtClean="0"/>
              <a:t>of </a:t>
            </a:r>
            <a:r>
              <a:rPr lang="en-US" sz="1400" dirty="0"/>
              <a:t>Audit Improvements Plans revealed that the most frequent audit findings relate to the lack of accurate and complete financial and performance reports supported by the relevant verification sources, material misstatements of the Annual Financial Statements, non-compliance with Supply Chain Management prescripts </a:t>
            </a:r>
            <a:endParaRPr lang="en-US" sz="1400" dirty="0" smtClean="0"/>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smtClean="0"/>
              <a:t>The </a:t>
            </a:r>
            <a:r>
              <a:rPr lang="en-US" sz="1400" dirty="0"/>
              <a:t>analysis performed by the Department based on </a:t>
            </a:r>
            <a:r>
              <a:rPr lang="en-US" sz="1400" dirty="0" smtClean="0"/>
              <a:t>PACOFS </a:t>
            </a:r>
            <a:r>
              <a:rPr lang="en-US" sz="1400" dirty="0"/>
              <a:t>third quarter reports revealed that out of </a:t>
            </a:r>
            <a:r>
              <a:rPr lang="en-US" sz="1400" dirty="0" smtClean="0"/>
              <a:t>126 audit </a:t>
            </a:r>
            <a:r>
              <a:rPr lang="en-US" sz="1400" dirty="0"/>
              <a:t>findings received by </a:t>
            </a:r>
            <a:r>
              <a:rPr lang="en-US" sz="1400" dirty="0" smtClean="0"/>
              <a:t>PACOFS </a:t>
            </a:r>
            <a:r>
              <a:rPr lang="en-US" sz="1400" dirty="0"/>
              <a:t>in the 2016/17 financial year, 8</a:t>
            </a:r>
            <a:r>
              <a:rPr lang="en-US" sz="1400" dirty="0" smtClean="0"/>
              <a:t> </a:t>
            </a:r>
            <a:r>
              <a:rPr lang="en-US" sz="1400" dirty="0"/>
              <a:t>audit findings were resolved. This translates into 6</a:t>
            </a:r>
            <a:r>
              <a:rPr lang="en-US" sz="1400" dirty="0" smtClean="0"/>
              <a:t>% </a:t>
            </a:r>
            <a:r>
              <a:rPr lang="en-US" sz="1400" dirty="0"/>
              <a:t>of the total audit findings. Although some of the audit findings are expected to be achieved before 31 March 2018, the progress reported by </a:t>
            </a:r>
            <a:r>
              <a:rPr lang="en-US" sz="1400" dirty="0" smtClean="0"/>
              <a:t>PACOFS in </a:t>
            </a:r>
            <a:r>
              <a:rPr lang="en-US" sz="1400" dirty="0"/>
              <a:t>addressing their audit findings is not satisfactory. </a:t>
            </a:r>
            <a:endParaRPr lang="en-US" sz="1400" dirty="0" smtClean="0"/>
          </a:p>
          <a:p>
            <a:pPr marL="285750" indent="-285750">
              <a:buFont typeface="Arial" panose="020B0604020202020204" pitchFamily="34" charset="0"/>
              <a:buChar char="•"/>
            </a:pPr>
            <a:endParaRPr lang="en-US" sz="1400" dirty="0" smtClean="0"/>
          </a:p>
          <a:p>
            <a:pPr marL="285750" indent="-285750">
              <a:buFont typeface="Arial" panose="020B0604020202020204" pitchFamily="34" charset="0"/>
              <a:buChar char="•"/>
            </a:pPr>
            <a:r>
              <a:rPr lang="en-US" sz="1400" dirty="0"/>
              <a:t>Audit findings received by various entities formed part of Entities Management site visits deliberations. More site visits were directed to entities that received qualified and a</a:t>
            </a:r>
            <a:r>
              <a:rPr lang="en-US" sz="1400" dirty="0" smtClean="0"/>
              <a:t>dverse </a:t>
            </a:r>
            <a:r>
              <a:rPr lang="en-US" sz="1400" dirty="0"/>
              <a:t>audit opinions. </a:t>
            </a:r>
            <a:r>
              <a:rPr lang="en-US" sz="1400" dirty="0" smtClean="0"/>
              <a:t>Technical </a:t>
            </a:r>
            <a:r>
              <a:rPr lang="en-US" sz="1400" dirty="0"/>
              <a:t>advices were provided by Entities Management officials where applicable with a view to improve financial management in DAC aligned entities and to prevent recurrence of similar audit findings in the 2017/18 audit year. </a:t>
            </a:r>
            <a:endParaRPr lang="en-US" sz="1400" dirty="0" smtClean="0"/>
          </a:p>
          <a:p>
            <a:endParaRPr lang="en-US" sz="1400" dirty="0"/>
          </a:p>
          <a:p>
            <a:pPr marL="285750" indent="-285750">
              <a:buFont typeface="Arial" panose="020B0604020202020204" pitchFamily="34" charset="0"/>
              <a:buChar char="•"/>
            </a:pPr>
            <a:r>
              <a:rPr lang="en-US" sz="1400" dirty="0"/>
              <a:t>Furthermore, audit outcomes are </a:t>
            </a:r>
            <a:r>
              <a:rPr lang="en-US" sz="1400" dirty="0" smtClean="0"/>
              <a:t>constantly </a:t>
            </a:r>
            <a:r>
              <a:rPr lang="en-US" sz="1400" dirty="0"/>
              <a:t>discussed at the Chief Financial Officer’s Forum. Through this platform the Chief Financial Officers share tips on how to achieve improved audit outcomes. </a:t>
            </a:r>
          </a:p>
          <a:p>
            <a:pPr marL="285750" indent="-285750">
              <a:buFont typeface="Arial" panose="020B0604020202020204" pitchFamily="34" charset="0"/>
              <a:buChar char="•"/>
            </a:pPr>
            <a:endParaRPr lang="en-ZA" sz="1400" dirty="0" smtClean="0"/>
          </a:p>
          <a:p>
            <a:endParaRPr lang="en-ZA" dirty="0"/>
          </a:p>
          <a:p>
            <a:endParaRPr lang="en-ZA" dirty="0" smtClean="0"/>
          </a:p>
          <a:p>
            <a:endParaRPr lang="en-ZA" dirty="0"/>
          </a:p>
        </p:txBody>
      </p:sp>
    </p:spTree>
    <p:extLst>
      <p:ext uri="{BB962C8B-B14F-4D97-AF65-F5344CB8AC3E}">
        <p14:creationId xmlns:p14="http://schemas.microsoft.com/office/powerpoint/2010/main" xmlns="" val="18176790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76" y="116632"/>
            <a:ext cx="8784976" cy="710952"/>
          </a:xfrm>
        </p:spPr>
        <p:txBody>
          <a:bodyPr>
            <a:noAutofit/>
          </a:bodyPr>
          <a:lstStyle/>
          <a:p>
            <a:pPr algn="ctr"/>
            <a:r>
              <a:rPr lang="en-US" dirty="0" smtClean="0">
                <a:latin typeface="+mj-lt"/>
              </a:rPr>
              <a:t>DETAILS OF IRREGULAR EXPENDITURE </a:t>
            </a:r>
            <a:endParaRPr lang="en-ZA" dirty="0">
              <a:latin typeface="+mj-lt"/>
            </a:endParaRPr>
          </a:p>
        </p:txBody>
      </p:sp>
      <p:sp>
        <p:nvSpPr>
          <p:cNvPr id="5" name="Title 1"/>
          <p:cNvSpPr txBox="1">
            <a:spLocks/>
          </p:cNvSpPr>
          <p:nvPr/>
        </p:nvSpPr>
        <p:spPr>
          <a:xfrm>
            <a:off x="159376" y="4005064"/>
            <a:ext cx="8784976" cy="151216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endParaRPr lang="en-ZA" sz="1600" dirty="0" smtClean="0">
              <a:solidFill>
                <a:schemeClr val="tx1"/>
              </a:solidFill>
              <a:latin typeface="+mj-lt"/>
            </a:endParaRPr>
          </a:p>
          <a:p>
            <a:pPr marL="285750" indent="-285750">
              <a:buFont typeface="Arial" pitchFamily="34" charset="0"/>
              <a:buChar char="•"/>
            </a:pPr>
            <a:endParaRPr lang="en-ZA" sz="1600" dirty="0" smtClean="0">
              <a:solidFill>
                <a:schemeClr val="tx1"/>
              </a:solidFill>
              <a:latin typeface="+mj-lt"/>
            </a:endParaRPr>
          </a:p>
          <a:p>
            <a:endParaRPr lang="en-ZA" sz="1600" dirty="0" smtClean="0">
              <a:solidFill>
                <a:schemeClr val="tx1"/>
              </a:solidFill>
              <a:latin typeface="+mj-lt"/>
            </a:endParaRPr>
          </a:p>
          <a:p>
            <a:pPr algn="ctr"/>
            <a:endParaRPr lang="en-ZA" sz="1600" dirty="0">
              <a:solidFill>
                <a:schemeClr val="tx1"/>
              </a:solidFill>
              <a:latin typeface="+mj-lt"/>
            </a:endParaRPr>
          </a:p>
        </p:txBody>
      </p:sp>
      <p:sp>
        <p:nvSpPr>
          <p:cNvPr id="8" name="Slide Number Placeholder 3"/>
          <p:cNvSpPr>
            <a:spLocks noGrp="1"/>
          </p:cNvSpPr>
          <p:nvPr>
            <p:ph type="sldNum" sz="quarter" idx="4"/>
          </p:nvPr>
        </p:nvSpPr>
        <p:spPr>
          <a:xfrm>
            <a:off x="8077200" y="6172200"/>
            <a:ext cx="609600" cy="365125"/>
          </a:xfrm>
        </p:spPr>
        <p:txBody>
          <a:bodyPr/>
          <a:lstStyle/>
          <a:p>
            <a:r>
              <a:rPr lang="en-ZA" sz="1200" b="1" dirty="0" smtClean="0"/>
              <a:t>15</a:t>
            </a:r>
          </a:p>
        </p:txBody>
      </p:sp>
      <p:sp>
        <p:nvSpPr>
          <p:cNvPr id="3" name="Content Placeholder 2"/>
          <p:cNvSpPr>
            <a:spLocks noGrp="1"/>
          </p:cNvSpPr>
          <p:nvPr>
            <p:ph idx="1"/>
          </p:nvPr>
        </p:nvSpPr>
        <p:spPr/>
        <p:txBody>
          <a:bodyPr/>
          <a:lstStyle/>
          <a:p>
            <a:endParaRPr lang="en-US"/>
          </a:p>
        </p:txBody>
      </p:sp>
      <p:graphicFrame>
        <p:nvGraphicFramePr>
          <p:cNvPr id="9" name="Content Placeholder 5"/>
          <p:cNvGraphicFramePr>
            <a:graphicFrameLocks/>
          </p:cNvGraphicFramePr>
          <p:nvPr>
            <p:extLst>
              <p:ext uri="{D42A27DB-BD31-4B8C-83A1-F6EECF244321}">
                <p14:modId xmlns:p14="http://schemas.microsoft.com/office/powerpoint/2010/main" xmlns="" val="2076942277"/>
              </p:ext>
            </p:extLst>
          </p:nvPr>
        </p:nvGraphicFramePr>
        <p:xfrm>
          <a:off x="159376" y="926733"/>
          <a:ext cx="8784976" cy="5238570"/>
        </p:xfrm>
        <a:graphic>
          <a:graphicData uri="http://schemas.openxmlformats.org/drawingml/2006/table">
            <a:tbl>
              <a:tblPr firstRow="1" bandRow="1">
                <a:tableStyleId>{5C22544A-7EE6-4342-B048-85BDC9FD1C3A}</a:tableStyleId>
              </a:tblPr>
              <a:tblGrid>
                <a:gridCol w="2684432"/>
                <a:gridCol w="2376264"/>
                <a:gridCol w="1728192"/>
                <a:gridCol w="1996088"/>
              </a:tblGrid>
              <a:tr h="764358">
                <a:tc>
                  <a:txBody>
                    <a:bodyPr/>
                    <a:lstStyle/>
                    <a:p>
                      <a:pPr algn="ctr"/>
                      <a:r>
                        <a:rPr lang="en-US" sz="1400" b="1" dirty="0" smtClean="0">
                          <a:latin typeface="+mn-lt"/>
                          <a:cs typeface="Arial" pitchFamily="34" charset="0"/>
                        </a:rPr>
                        <a:t>DETAILS</a:t>
                      </a:r>
                      <a:endParaRPr lang="en-ZA" sz="1400" b="1" dirty="0">
                        <a:latin typeface="+mn-lt"/>
                        <a:cs typeface="Arial" pitchFamily="34" charset="0"/>
                      </a:endParaRPr>
                    </a:p>
                  </a:txBody>
                  <a:tcPr>
                    <a:solidFill>
                      <a:schemeClr val="accent6">
                        <a:lumMod val="50000"/>
                      </a:schemeClr>
                    </a:solidFill>
                  </a:tcPr>
                </a:tc>
                <a:tc>
                  <a:txBody>
                    <a:bodyPr/>
                    <a:lstStyle/>
                    <a:p>
                      <a:pPr algn="ctr"/>
                      <a:r>
                        <a:rPr lang="en-ZA" sz="1400" b="1" dirty="0" smtClean="0">
                          <a:latin typeface="+mn-lt"/>
                          <a:cs typeface="Arial" pitchFamily="34" charset="0"/>
                        </a:rPr>
                        <a:t>PRESCRIPT</a:t>
                      </a:r>
                      <a:r>
                        <a:rPr lang="en-ZA" sz="1400" b="1" baseline="0" dirty="0" smtClean="0">
                          <a:latin typeface="+mn-lt"/>
                          <a:cs typeface="Arial" pitchFamily="34" charset="0"/>
                        </a:rPr>
                        <a:t>  REGULATING ACTIVITY</a:t>
                      </a:r>
                      <a:endParaRPr lang="en-ZA" sz="1400" b="1" dirty="0">
                        <a:latin typeface="+mn-lt"/>
                        <a:cs typeface="Arial" pitchFamily="34" charset="0"/>
                      </a:endParaRPr>
                    </a:p>
                  </a:txBody>
                  <a:tcPr>
                    <a:solidFill>
                      <a:schemeClr val="accent6">
                        <a:lumMod val="50000"/>
                      </a:schemeClr>
                    </a:solidFill>
                  </a:tcPr>
                </a:tc>
                <a:tc>
                  <a:txBody>
                    <a:bodyPr/>
                    <a:lstStyle/>
                    <a:p>
                      <a:pPr algn="ctr"/>
                      <a:r>
                        <a:rPr lang="en-ZA" sz="1400" dirty="0" smtClean="0">
                          <a:latin typeface="+mn-lt"/>
                          <a:cs typeface="Arial" panose="020B0604020202020204" pitchFamily="34" charset="0"/>
                        </a:rPr>
                        <a:t>AMOUNT </a:t>
                      </a:r>
                      <a:endParaRPr lang="en-ZA" sz="1400" dirty="0">
                        <a:latin typeface="+mn-lt"/>
                        <a:cs typeface="Arial" panose="020B0604020202020204" pitchFamily="34" charset="0"/>
                      </a:endParaRPr>
                    </a:p>
                  </a:txBody>
                  <a:tcPr>
                    <a:solidFill>
                      <a:schemeClr val="accent6">
                        <a:lumMod val="50000"/>
                      </a:schemeClr>
                    </a:solidFill>
                  </a:tcPr>
                </a:tc>
                <a:tc>
                  <a:txBody>
                    <a:bodyPr/>
                    <a:lstStyle/>
                    <a:p>
                      <a:pPr algn="ctr"/>
                      <a:r>
                        <a:rPr lang="en-ZA" sz="1400" baseline="0" dirty="0" smtClean="0">
                          <a:latin typeface="+mn-lt"/>
                          <a:cs typeface="Arial" panose="020B0604020202020204" pitchFamily="34" charset="0"/>
                        </a:rPr>
                        <a:t>ACTION TAKEN</a:t>
                      </a:r>
                      <a:endParaRPr lang="en-ZA" sz="1400" dirty="0">
                        <a:latin typeface="+mn-lt"/>
                        <a:cs typeface="Arial" panose="020B0604020202020204" pitchFamily="34" charset="0"/>
                      </a:endParaRPr>
                    </a:p>
                  </a:txBody>
                  <a:tcPr>
                    <a:solidFill>
                      <a:schemeClr val="accent6">
                        <a:lumMod val="50000"/>
                      </a:schemeClr>
                    </a:solidFill>
                  </a:tcPr>
                </a:tc>
              </a:tr>
              <a:tr h="1922802">
                <a:tc>
                  <a:txBody>
                    <a:bodyPr/>
                    <a:lstStyle/>
                    <a:p>
                      <a:pPr algn="l"/>
                      <a:r>
                        <a:rPr lang="en-ZA" sz="1400" b="0" dirty="0" smtClean="0">
                          <a:latin typeface="+mj-lt"/>
                          <a:cs typeface="Arial" panose="020B0604020202020204" pitchFamily="34" charset="0"/>
                        </a:rPr>
                        <a:t>Non compliance</a:t>
                      </a:r>
                      <a:r>
                        <a:rPr lang="en-ZA" sz="1400" b="0" baseline="0" dirty="0" smtClean="0">
                          <a:latin typeface="+mj-lt"/>
                          <a:cs typeface="Arial" panose="020B0604020202020204" pitchFamily="34" charset="0"/>
                        </a:rPr>
                        <a:t> with Laws and regulations (opening balance from 2015/2016). The prior years opening balance (R57 006 990 and the 2016/2017 amount of</a:t>
                      </a:r>
                    </a:p>
                    <a:p>
                      <a:pPr algn="l"/>
                      <a:r>
                        <a:rPr lang="en-ZA" sz="1400" b="0" baseline="0" dirty="0" smtClean="0">
                          <a:latin typeface="+mj-lt"/>
                          <a:cs typeface="Arial" panose="020B0604020202020204" pitchFamily="34" charset="0"/>
                        </a:rPr>
                        <a:t> R3 958 324) </a:t>
                      </a:r>
                    </a:p>
                    <a:p>
                      <a:pPr algn="l"/>
                      <a:endParaRPr lang="en-ZA" sz="1400" b="0" dirty="0">
                        <a:latin typeface="+mj-lt"/>
                        <a:cs typeface="Arial" panose="020B0604020202020204" pitchFamily="34" charset="0"/>
                      </a:endParaRPr>
                    </a:p>
                  </a:txBody>
                  <a:tcPr>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smtClean="0">
                          <a:latin typeface="+mj-lt"/>
                          <a:cs typeface="Arial" panose="020B0604020202020204" pitchFamily="34" charset="0"/>
                        </a:rPr>
                        <a:t>PFMA</a:t>
                      </a:r>
                    </a:p>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smtClean="0">
                          <a:latin typeface="+mj-lt"/>
                          <a:cs typeface="Arial" panose="020B0604020202020204" pitchFamily="34" charset="0"/>
                        </a:rPr>
                        <a:t>Treasury</a:t>
                      </a:r>
                      <a:r>
                        <a:rPr lang="en-ZA" sz="1400" b="0" baseline="0" dirty="0" smtClean="0">
                          <a:latin typeface="+mj-lt"/>
                          <a:cs typeface="Arial" panose="020B0604020202020204" pitchFamily="34" charset="0"/>
                        </a:rPr>
                        <a:t> regulations</a:t>
                      </a:r>
                      <a:r>
                        <a:rPr lang="en-ZA" sz="1400" b="0" dirty="0" smtClean="0">
                          <a:latin typeface="+mj-lt"/>
                          <a:cs typeface="Arial" panose="020B0604020202020204" pitchFamily="34" charset="0"/>
                        </a:rPr>
                        <a:t> AND Practice</a:t>
                      </a:r>
                      <a:r>
                        <a:rPr lang="en-ZA" sz="1400" b="0" baseline="0" dirty="0" smtClean="0">
                          <a:latin typeface="+mj-lt"/>
                          <a:cs typeface="Arial" panose="020B0604020202020204" pitchFamily="34" charset="0"/>
                        </a:rPr>
                        <a:t> notes</a:t>
                      </a:r>
                      <a:endParaRPr lang="en-ZA" sz="1400" b="0" dirty="0" smtClean="0">
                        <a:latin typeface="+mj-lt"/>
                        <a:cs typeface="Arial" panose="020B0604020202020204" pitchFamily="34" charset="0"/>
                      </a:endParaRPr>
                    </a:p>
                  </a:txBody>
                  <a:tcPr>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smtClean="0">
                          <a:latin typeface="+mj-lt"/>
                          <a:cs typeface="Arial" panose="020B0604020202020204" pitchFamily="34" charset="0"/>
                        </a:rPr>
                        <a:t>R60 965 314</a:t>
                      </a:r>
                      <a:endParaRPr lang="en-ZA" sz="1400" b="0" dirty="0">
                        <a:latin typeface="+mj-lt"/>
                        <a:cs typeface="Arial" panose="020B0604020202020204" pitchFamily="34" charset="0"/>
                      </a:endParaRPr>
                    </a:p>
                  </a:txBody>
                  <a:tcPr>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smtClean="0">
                          <a:latin typeface="+mj-lt"/>
                          <a:cs typeface="Arial" panose="020B0604020202020204" pitchFamily="34" charset="0"/>
                        </a:rPr>
                        <a:t>Under investigation</a:t>
                      </a:r>
                      <a:endParaRPr lang="en-ZA" sz="1400" b="0" dirty="0">
                        <a:latin typeface="+mj-lt"/>
                        <a:cs typeface="Arial" panose="020B0604020202020204" pitchFamily="34" charset="0"/>
                      </a:endParaRPr>
                    </a:p>
                  </a:txBody>
                  <a:tcPr>
                    <a:solidFill>
                      <a:schemeClr val="bg2">
                        <a:lumMod val="90000"/>
                      </a:schemeClr>
                    </a:solidFill>
                  </a:tcPr>
                </a:tc>
              </a:tr>
              <a:tr h="887447">
                <a:tc>
                  <a:txBody>
                    <a:bodyPr/>
                    <a:lstStyle/>
                    <a:p>
                      <a:pPr algn="l"/>
                      <a:r>
                        <a:rPr lang="en-ZA" sz="1400" b="0" dirty="0" smtClean="0">
                          <a:latin typeface="+mj-lt"/>
                          <a:cs typeface="Arial" panose="020B0604020202020204" pitchFamily="34" charset="0"/>
                        </a:rPr>
                        <a:t>Non Compliance</a:t>
                      </a:r>
                      <a:r>
                        <a:rPr lang="en-ZA" sz="1400" b="0" baseline="0" dirty="0" smtClean="0">
                          <a:latin typeface="+mj-lt"/>
                          <a:cs typeface="Arial" panose="020B0604020202020204" pitchFamily="34" charset="0"/>
                        </a:rPr>
                        <a:t> with laws and regulations for 2017/2018 financial year</a:t>
                      </a:r>
                      <a:endParaRPr lang="en-ZA" sz="1400" b="0" dirty="0">
                        <a:latin typeface="+mj-lt"/>
                        <a:cs typeface="Arial" panose="020B0604020202020204" pitchFamily="34" charset="0"/>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smtClean="0">
                          <a:latin typeface="+mj-lt"/>
                          <a:cs typeface="Arial" panose="020B0604020202020204" pitchFamily="34" charset="0"/>
                        </a:rPr>
                        <a:t>PFMA</a:t>
                      </a:r>
                      <a:r>
                        <a:rPr lang="en-ZA" sz="1400" b="0" baseline="0" dirty="0" smtClean="0">
                          <a:latin typeface="+mj-lt"/>
                          <a:cs typeface="Arial" panose="020B0604020202020204" pitchFamily="34" charset="0"/>
                        </a:rPr>
                        <a:t>, Treasury regulations and practice notes </a:t>
                      </a:r>
                      <a:endParaRPr lang="en-ZA" sz="1400" b="0" dirty="0">
                        <a:latin typeface="+mj-lt"/>
                        <a:cs typeface="Arial" panose="020B0604020202020204" pitchFamily="34" charset="0"/>
                      </a:endParaRPr>
                    </a:p>
                  </a:txBody>
                  <a:tcPr>
                    <a:solidFill>
                      <a:schemeClr val="bg2">
                        <a:lumMod val="75000"/>
                      </a:schemeClr>
                    </a:solidFill>
                  </a:tcPr>
                </a:tc>
                <a:tc>
                  <a:txBody>
                    <a:bodyPr/>
                    <a:lstStyle/>
                    <a:p>
                      <a:pPr algn="l"/>
                      <a:r>
                        <a:rPr lang="en-ZA" sz="1400" b="0" dirty="0" smtClean="0">
                          <a:latin typeface="+mj-lt"/>
                          <a:cs typeface="Arial" panose="020B0604020202020204" pitchFamily="34" charset="0"/>
                        </a:rPr>
                        <a:t>R2 016 586</a:t>
                      </a:r>
                      <a:endParaRPr lang="en-ZA" sz="1400" b="0" dirty="0">
                        <a:latin typeface="+mj-lt"/>
                        <a:cs typeface="Arial" panose="020B0604020202020204" pitchFamily="34" charset="0"/>
                      </a:endParaRPr>
                    </a:p>
                  </a:txBody>
                  <a:tcPr>
                    <a:solidFill>
                      <a:schemeClr val="bg2">
                        <a:lumMod val="75000"/>
                      </a:schemeClr>
                    </a:solidFill>
                  </a:tcPr>
                </a:tc>
                <a:tc>
                  <a:txBody>
                    <a:bodyPr/>
                    <a:lstStyle/>
                    <a:p>
                      <a:pPr algn="l"/>
                      <a:r>
                        <a:rPr lang="en-ZA" sz="1400" b="0" dirty="0" smtClean="0">
                          <a:latin typeface="+mj-lt"/>
                          <a:cs typeface="Arial" panose="020B0604020202020204" pitchFamily="34" charset="0"/>
                        </a:rPr>
                        <a:t>Under investigation</a:t>
                      </a:r>
                      <a:endParaRPr lang="en-ZA" sz="1400" b="0" dirty="0">
                        <a:latin typeface="+mj-lt"/>
                        <a:cs typeface="Arial" panose="020B0604020202020204" pitchFamily="34" charset="0"/>
                      </a:endParaRPr>
                    </a:p>
                  </a:txBody>
                  <a:tcPr>
                    <a:solidFill>
                      <a:schemeClr val="bg2">
                        <a:lumMod val="75000"/>
                      </a:schemeClr>
                    </a:solidFill>
                  </a:tcPr>
                </a:tc>
              </a:tr>
              <a:tr h="1663963">
                <a:tc>
                  <a:txBody>
                    <a:bodyPr/>
                    <a:lstStyle/>
                    <a:p>
                      <a:pPr algn="l"/>
                      <a:r>
                        <a:rPr lang="en-ZA" sz="1400" b="0" dirty="0" smtClean="0">
                          <a:latin typeface="+mj-lt"/>
                          <a:cs typeface="Arial" pitchFamily="34" charset="0"/>
                        </a:rPr>
                        <a:t>Notes: The large</a:t>
                      </a:r>
                      <a:r>
                        <a:rPr lang="en-ZA" sz="1400" b="0" baseline="0" dirty="0" smtClean="0">
                          <a:latin typeface="+mj-lt"/>
                          <a:cs typeface="Arial" pitchFamily="34" charset="0"/>
                        </a:rPr>
                        <a:t> amount of the Irregular expenditure is based on the CAPEX projects which the forensic investigation has just been concluded and consequence management would take effect.</a:t>
                      </a:r>
                      <a:endParaRPr lang="en-ZA" sz="1400" b="0" dirty="0">
                        <a:latin typeface="+mj-lt"/>
                        <a:cs typeface="Arial" pitchFamily="34" charset="0"/>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ZA" sz="1400" b="0" dirty="0">
                        <a:latin typeface="+mj-lt"/>
                        <a:cs typeface="Arial" pitchFamily="34" charset="0"/>
                      </a:endParaRPr>
                    </a:p>
                  </a:txBody>
                  <a:tcPr>
                    <a:solidFill>
                      <a:schemeClr val="bg2">
                        <a:lumMod val="75000"/>
                      </a:schemeClr>
                    </a:solidFill>
                  </a:tcPr>
                </a:tc>
                <a:tc>
                  <a:txBody>
                    <a:bodyPr/>
                    <a:lstStyle/>
                    <a:p>
                      <a:pPr algn="l"/>
                      <a:endParaRPr lang="en-ZA" sz="1400" dirty="0">
                        <a:latin typeface="+mj-lt"/>
                        <a:cs typeface="Arial" panose="020B0604020202020204" pitchFamily="34" charset="0"/>
                      </a:endParaRPr>
                    </a:p>
                  </a:txBody>
                  <a:tcPr>
                    <a:solidFill>
                      <a:schemeClr val="bg2">
                        <a:lumMod val="75000"/>
                      </a:schemeClr>
                    </a:solidFill>
                  </a:tcPr>
                </a:tc>
                <a:tc>
                  <a:txBody>
                    <a:bodyPr/>
                    <a:lstStyle/>
                    <a:p>
                      <a:pPr algn="l"/>
                      <a:endParaRPr lang="en-ZA" sz="1400" dirty="0">
                        <a:latin typeface="+mj-lt"/>
                        <a:cs typeface="Arial" panose="020B0604020202020204"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12026557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76" y="116632"/>
            <a:ext cx="8784976" cy="710952"/>
          </a:xfrm>
        </p:spPr>
        <p:txBody>
          <a:bodyPr>
            <a:noAutofit/>
          </a:bodyPr>
          <a:lstStyle/>
          <a:p>
            <a:pPr algn="ctr"/>
            <a:r>
              <a:rPr lang="en-US" dirty="0" smtClean="0">
                <a:latin typeface="+mj-lt"/>
              </a:rPr>
              <a:t>DETAILS OF FRUITLESS AND WASTEFUL EXPENDITURE </a:t>
            </a:r>
            <a:endParaRPr lang="en-ZA" dirty="0">
              <a:latin typeface="+mj-lt"/>
            </a:endParaRPr>
          </a:p>
        </p:txBody>
      </p:sp>
      <p:sp>
        <p:nvSpPr>
          <p:cNvPr id="5" name="Title 1"/>
          <p:cNvSpPr txBox="1">
            <a:spLocks/>
          </p:cNvSpPr>
          <p:nvPr/>
        </p:nvSpPr>
        <p:spPr>
          <a:xfrm>
            <a:off x="159376" y="4005064"/>
            <a:ext cx="8784976" cy="151216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endParaRPr lang="en-ZA" sz="1600" dirty="0" smtClean="0">
              <a:solidFill>
                <a:schemeClr val="tx1"/>
              </a:solidFill>
              <a:latin typeface="+mj-lt"/>
            </a:endParaRPr>
          </a:p>
          <a:p>
            <a:pPr marL="285750" indent="-285750">
              <a:buFont typeface="Arial" pitchFamily="34" charset="0"/>
              <a:buChar char="•"/>
            </a:pPr>
            <a:endParaRPr lang="en-ZA" sz="1600" dirty="0" smtClean="0">
              <a:solidFill>
                <a:schemeClr val="tx1"/>
              </a:solidFill>
              <a:latin typeface="+mj-lt"/>
            </a:endParaRPr>
          </a:p>
          <a:p>
            <a:endParaRPr lang="en-ZA" sz="1600" dirty="0" smtClean="0">
              <a:solidFill>
                <a:schemeClr val="tx1"/>
              </a:solidFill>
              <a:latin typeface="+mj-lt"/>
            </a:endParaRPr>
          </a:p>
          <a:p>
            <a:pPr algn="ctr"/>
            <a:endParaRPr lang="en-ZA" sz="1600" dirty="0">
              <a:solidFill>
                <a:schemeClr val="tx1"/>
              </a:solidFill>
              <a:latin typeface="+mj-lt"/>
            </a:endParaRPr>
          </a:p>
        </p:txBody>
      </p:sp>
      <p:sp>
        <p:nvSpPr>
          <p:cNvPr id="8" name="Slide Number Placeholder 3"/>
          <p:cNvSpPr>
            <a:spLocks noGrp="1"/>
          </p:cNvSpPr>
          <p:nvPr>
            <p:ph type="sldNum" sz="quarter" idx="4"/>
          </p:nvPr>
        </p:nvSpPr>
        <p:spPr>
          <a:xfrm>
            <a:off x="8077200" y="6172200"/>
            <a:ext cx="609600" cy="365125"/>
          </a:xfrm>
        </p:spPr>
        <p:txBody>
          <a:bodyPr/>
          <a:lstStyle/>
          <a:p>
            <a:r>
              <a:rPr lang="en-US" sz="1200" b="1" dirty="0" smtClean="0"/>
              <a:t>16</a:t>
            </a:r>
            <a:endParaRPr lang="en-ZA" sz="1200" b="1" dirty="0" smtClean="0"/>
          </a:p>
        </p:txBody>
      </p:sp>
      <p:sp>
        <p:nvSpPr>
          <p:cNvPr id="3" name="Content Placeholder 2"/>
          <p:cNvSpPr>
            <a:spLocks noGrp="1"/>
          </p:cNvSpPr>
          <p:nvPr>
            <p:ph idx="1"/>
          </p:nvPr>
        </p:nvSpPr>
        <p:spPr/>
        <p:txBody>
          <a:bodyPr/>
          <a:lstStyle/>
          <a:p>
            <a:endParaRPr lang="en-US"/>
          </a:p>
        </p:txBody>
      </p:sp>
      <p:graphicFrame>
        <p:nvGraphicFramePr>
          <p:cNvPr id="9" name="Content Placeholder 5"/>
          <p:cNvGraphicFramePr>
            <a:graphicFrameLocks/>
          </p:cNvGraphicFramePr>
          <p:nvPr>
            <p:extLst>
              <p:ext uri="{D42A27DB-BD31-4B8C-83A1-F6EECF244321}">
                <p14:modId xmlns:p14="http://schemas.microsoft.com/office/powerpoint/2010/main" xmlns="" val="467267792"/>
              </p:ext>
            </p:extLst>
          </p:nvPr>
        </p:nvGraphicFramePr>
        <p:xfrm>
          <a:off x="129090" y="1268046"/>
          <a:ext cx="8784976" cy="4825250"/>
        </p:xfrm>
        <a:graphic>
          <a:graphicData uri="http://schemas.openxmlformats.org/drawingml/2006/table">
            <a:tbl>
              <a:tblPr firstRow="1" bandRow="1">
                <a:tableStyleId>{5C22544A-7EE6-4342-B048-85BDC9FD1C3A}</a:tableStyleId>
              </a:tblPr>
              <a:tblGrid>
                <a:gridCol w="2684432"/>
                <a:gridCol w="2376264"/>
                <a:gridCol w="1728192"/>
                <a:gridCol w="1996088"/>
              </a:tblGrid>
              <a:tr h="671233">
                <a:tc>
                  <a:txBody>
                    <a:bodyPr/>
                    <a:lstStyle/>
                    <a:p>
                      <a:pPr algn="ctr"/>
                      <a:r>
                        <a:rPr lang="en-US" sz="1400" b="1" dirty="0" smtClean="0">
                          <a:latin typeface="+mn-lt"/>
                          <a:cs typeface="Arial" pitchFamily="34" charset="0"/>
                        </a:rPr>
                        <a:t>DETAILS</a:t>
                      </a:r>
                      <a:endParaRPr lang="en-ZA" sz="1400" b="1" dirty="0">
                        <a:latin typeface="+mn-lt"/>
                        <a:cs typeface="Arial" pitchFamily="34" charset="0"/>
                      </a:endParaRPr>
                    </a:p>
                  </a:txBody>
                  <a:tcPr>
                    <a:solidFill>
                      <a:schemeClr val="accent6">
                        <a:lumMod val="50000"/>
                      </a:schemeClr>
                    </a:solidFill>
                  </a:tcPr>
                </a:tc>
                <a:tc>
                  <a:txBody>
                    <a:bodyPr/>
                    <a:lstStyle/>
                    <a:p>
                      <a:pPr algn="ctr"/>
                      <a:r>
                        <a:rPr lang="en-ZA" sz="1400" b="1" dirty="0" smtClean="0">
                          <a:latin typeface="+mn-lt"/>
                          <a:cs typeface="Arial" pitchFamily="34" charset="0"/>
                        </a:rPr>
                        <a:t>PRESCRIPT</a:t>
                      </a:r>
                      <a:r>
                        <a:rPr lang="en-ZA" sz="1400" b="1" baseline="0" dirty="0" smtClean="0">
                          <a:latin typeface="+mn-lt"/>
                          <a:cs typeface="Arial" pitchFamily="34" charset="0"/>
                        </a:rPr>
                        <a:t>  REGULATING ACTIVITY</a:t>
                      </a:r>
                      <a:endParaRPr lang="en-ZA" sz="1400" b="1" dirty="0">
                        <a:latin typeface="+mn-lt"/>
                        <a:cs typeface="Arial" pitchFamily="34" charset="0"/>
                      </a:endParaRPr>
                    </a:p>
                  </a:txBody>
                  <a:tcPr>
                    <a:solidFill>
                      <a:schemeClr val="accent6">
                        <a:lumMod val="50000"/>
                      </a:schemeClr>
                    </a:solidFill>
                  </a:tcPr>
                </a:tc>
                <a:tc>
                  <a:txBody>
                    <a:bodyPr/>
                    <a:lstStyle/>
                    <a:p>
                      <a:pPr algn="ctr"/>
                      <a:r>
                        <a:rPr lang="en-ZA" sz="1400" dirty="0" smtClean="0">
                          <a:latin typeface="+mn-lt"/>
                          <a:cs typeface="Arial" panose="020B0604020202020204" pitchFamily="34" charset="0"/>
                        </a:rPr>
                        <a:t>AMOUNT </a:t>
                      </a:r>
                      <a:endParaRPr lang="en-ZA" sz="1400" dirty="0">
                        <a:latin typeface="+mn-lt"/>
                        <a:cs typeface="Arial" panose="020B0604020202020204" pitchFamily="34" charset="0"/>
                      </a:endParaRPr>
                    </a:p>
                  </a:txBody>
                  <a:tcPr>
                    <a:solidFill>
                      <a:schemeClr val="accent6">
                        <a:lumMod val="50000"/>
                      </a:schemeClr>
                    </a:solidFill>
                  </a:tcPr>
                </a:tc>
                <a:tc>
                  <a:txBody>
                    <a:bodyPr/>
                    <a:lstStyle/>
                    <a:p>
                      <a:pPr algn="ctr"/>
                      <a:r>
                        <a:rPr lang="en-ZA" sz="1400" baseline="0" dirty="0" smtClean="0">
                          <a:latin typeface="+mn-lt"/>
                          <a:cs typeface="Arial" panose="020B0604020202020204" pitchFamily="34" charset="0"/>
                        </a:rPr>
                        <a:t>ACTION TAKEN</a:t>
                      </a:r>
                      <a:endParaRPr lang="en-ZA" sz="1400" dirty="0">
                        <a:latin typeface="+mn-lt"/>
                        <a:cs typeface="Arial" panose="020B0604020202020204" pitchFamily="34" charset="0"/>
                      </a:endParaRPr>
                    </a:p>
                  </a:txBody>
                  <a:tcPr>
                    <a:solidFill>
                      <a:schemeClr val="accent6">
                        <a:lumMod val="50000"/>
                      </a:schemeClr>
                    </a:solidFill>
                  </a:tcPr>
                </a:tc>
              </a:tr>
              <a:tr h="1461236">
                <a:tc>
                  <a:txBody>
                    <a:bodyPr/>
                    <a:lstStyle/>
                    <a:p>
                      <a:pPr algn="just"/>
                      <a:r>
                        <a:rPr lang="en-ZA" sz="1400" b="0" dirty="0" smtClean="0">
                          <a:latin typeface="+mj-lt"/>
                          <a:cs typeface="Arial" panose="020B0604020202020204" pitchFamily="34" charset="0"/>
                        </a:rPr>
                        <a:t>Non compliance with Laws and regulations (opening balance from 2015/2016). The prior years opening balance </a:t>
                      </a:r>
                    </a:p>
                    <a:p>
                      <a:pPr algn="just"/>
                      <a:r>
                        <a:rPr lang="en-ZA" sz="1400" b="0" dirty="0" smtClean="0">
                          <a:latin typeface="+mj-lt"/>
                          <a:cs typeface="Arial" panose="020B0604020202020204" pitchFamily="34" charset="0"/>
                        </a:rPr>
                        <a:t>(R2</a:t>
                      </a:r>
                      <a:r>
                        <a:rPr lang="en-ZA" sz="1400" b="0" baseline="0" dirty="0" smtClean="0">
                          <a:latin typeface="+mj-lt"/>
                          <a:cs typeface="Arial" panose="020B0604020202020204" pitchFamily="34" charset="0"/>
                        </a:rPr>
                        <a:t> 464 003</a:t>
                      </a:r>
                      <a:r>
                        <a:rPr lang="en-ZA" sz="1400" b="0" dirty="0" smtClean="0">
                          <a:latin typeface="+mj-lt"/>
                          <a:cs typeface="Arial" panose="020B0604020202020204" pitchFamily="34" charset="0"/>
                        </a:rPr>
                        <a:t> and the 2016/2017 amount of R86</a:t>
                      </a:r>
                      <a:r>
                        <a:rPr lang="en-ZA" sz="1400" b="0" baseline="0" dirty="0" smtClean="0">
                          <a:latin typeface="+mj-lt"/>
                          <a:cs typeface="Arial" panose="020B0604020202020204" pitchFamily="34" charset="0"/>
                        </a:rPr>
                        <a:t> 108</a:t>
                      </a:r>
                      <a:endParaRPr lang="en-ZA" sz="1400" b="0" dirty="0">
                        <a:latin typeface="+mj-lt"/>
                        <a:cs typeface="Arial" panose="020B0604020202020204" pitchFamily="34" charset="0"/>
                      </a:endParaRPr>
                    </a:p>
                  </a:txBody>
                  <a:tcPr>
                    <a:solidFill>
                      <a:schemeClr val="bg2">
                        <a:lumMod val="9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400" b="0" dirty="0" smtClean="0">
                          <a:latin typeface="+mj-lt"/>
                          <a:cs typeface="Arial" panose="020B0604020202020204" pitchFamily="34" charset="0"/>
                        </a:rPr>
                        <a:t>PFMA, Treasury Regulations AND Practice notes</a:t>
                      </a:r>
                    </a:p>
                    <a:p>
                      <a:pPr marL="0" marR="0" indent="0" algn="just" defTabSz="914400" rtl="0" eaLnBrk="1" fontAlgn="auto" latinLnBrk="0" hangingPunct="1">
                        <a:lnSpc>
                          <a:spcPct val="100000"/>
                        </a:lnSpc>
                        <a:spcBef>
                          <a:spcPts val="0"/>
                        </a:spcBef>
                        <a:spcAft>
                          <a:spcPts val="0"/>
                        </a:spcAft>
                        <a:buClrTx/>
                        <a:buSzTx/>
                        <a:buFontTx/>
                        <a:buNone/>
                        <a:tabLst/>
                        <a:defRPr/>
                      </a:pPr>
                      <a:endParaRPr lang="en-ZA" sz="1400" b="0" dirty="0" smtClean="0">
                        <a:latin typeface="+mj-lt"/>
                        <a:cs typeface="Arial" panose="020B0604020202020204" pitchFamily="34" charset="0"/>
                      </a:endParaRPr>
                    </a:p>
                  </a:txBody>
                  <a:tcPr>
                    <a:solidFill>
                      <a:schemeClr val="bg2">
                        <a:lumMod val="9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400" b="0" dirty="0" smtClean="0">
                          <a:latin typeface="+mj-lt"/>
                          <a:cs typeface="Arial" panose="020B0604020202020204" pitchFamily="34" charset="0"/>
                        </a:rPr>
                        <a:t>R2</a:t>
                      </a:r>
                      <a:r>
                        <a:rPr lang="en-ZA" sz="1400" b="0" baseline="0" dirty="0" smtClean="0">
                          <a:latin typeface="+mj-lt"/>
                          <a:cs typeface="Arial" panose="020B0604020202020204" pitchFamily="34" charset="0"/>
                        </a:rPr>
                        <a:t> 550 111</a:t>
                      </a:r>
                      <a:endParaRPr lang="en-ZA" sz="1400" b="0" dirty="0">
                        <a:latin typeface="+mj-lt"/>
                        <a:cs typeface="Arial" panose="020B0604020202020204" pitchFamily="34" charset="0"/>
                      </a:endParaRPr>
                    </a:p>
                  </a:txBody>
                  <a:tcPr>
                    <a:solidFill>
                      <a:schemeClr val="bg2">
                        <a:lumMod val="90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400" b="0" dirty="0" smtClean="0">
                          <a:latin typeface="+mj-lt"/>
                          <a:cs typeface="Arial" panose="020B0604020202020204" pitchFamily="34" charset="0"/>
                        </a:rPr>
                        <a:t>Under investigation</a:t>
                      </a:r>
                      <a:endParaRPr lang="en-ZA" sz="1400" b="0" dirty="0">
                        <a:latin typeface="+mj-lt"/>
                        <a:cs typeface="Arial" panose="020B0604020202020204" pitchFamily="34" charset="0"/>
                      </a:endParaRPr>
                    </a:p>
                  </a:txBody>
                  <a:tcPr>
                    <a:solidFill>
                      <a:schemeClr val="bg2">
                        <a:lumMod val="90000"/>
                      </a:schemeClr>
                    </a:solidFill>
                  </a:tcPr>
                </a:tc>
              </a:tr>
              <a:tr h="776938">
                <a:tc>
                  <a:txBody>
                    <a:bodyPr/>
                    <a:lstStyle/>
                    <a:p>
                      <a:pPr algn="just"/>
                      <a:r>
                        <a:rPr lang="en-ZA" sz="1400" b="0" dirty="0" smtClean="0">
                          <a:latin typeface="+mj-lt"/>
                          <a:cs typeface="Arial" panose="020B0604020202020204" pitchFamily="34" charset="0"/>
                        </a:rPr>
                        <a:t>2017/2018</a:t>
                      </a:r>
                      <a:r>
                        <a:rPr lang="en-ZA" sz="1400" b="0" baseline="0" dirty="0" smtClean="0">
                          <a:latin typeface="+mj-lt"/>
                          <a:cs typeface="Arial" panose="020B0604020202020204" pitchFamily="34" charset="0"/>
                        </a:rPr>
                        <a:t> Fruitless and wasteful expenditure</a:t>
                      </a:r>
                      <a:endParaRPr lang="en-ZA" sz="1400" b="0" dirty="0">
                        <a:latin typeface="+mj-lt"/>
                        <a:cs typeface="Arial" panose="020B0604020202020204" pitchFamily="34" charset="0"/>
                      </a:endParaRPr>
                    </a:p>
                  </a:txBody>
                  <a:tcPr>
                    <a:solidFill>
                      <a:schemeClr val="bg2">
                        <a:lumMod val="7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r>
                        <a:rPr lang="en-ZA" sz="1400" b="0" dirty="0" smtClean="0">
                          <a:latin typeface="+mj-lt"/>
                          <a:cs typeface="Arial" panose="020B0604020202020204" pitchFamily="34" charset="0"/>
                        </a:rPr>
                        <a:t>PFMA, Treasury</a:t>
                      </a:r>
                      <a:r>
                        <a:rPr lang="en-ZA" sz="1400" b="0" baseline="0" dirty="0" smtClean="0">
                          <a:latin typeface="+mj-lt"/>
                          <a:cs typeface="Arial" panose="020B0604020202020204" pitchFamily="34" charset="0"/>
                        </a:rPr>
                        <a:t> Regulations and Practice Notes</a:t>
                      </a:r>
                      <a:endParaRPr lang="en-ZA" sz="1400" b="0" dirty="0">
                        <a:latin typeface="+mj-lt"/>
                        <a:cs typeface="Arial" panose="020B0604020202020204" pitchFamily="34" charset="0"/>
                      </a:endParaRPr>
                    </a:p>
                  </a:txBody>
                  <a:tcPr>
                    <a:solidFill>
                      <a:schemeClr val="bg2">
                        <a:lumMod val="75000"/>
                      </a:schemeClr>
                    </a:solidFill>
                  </a:tcPr>
                </a:tc>
                <a:tc>
                  <a:txBody>
                    <a:bodyPr/>
                    <a:lstStyle/>
                    <a:p>
                      <a:pPr algn="just"/>
                      <a:r>
                        <a:rPr lang="en-ZA" sz="1400" b="0" dirty="0" smtClean="0">
                          <a:latin typeface="+mj-lt"/>
                          <a:cs typeface="Arial" panose="020B0604020202020204" pitchFamily="34" charset="0"/>
                        </a:rPr>
                        <a:t>R14 804</a:t>
                      </a:r>
                      <a:endParaRPr lang="en-ZA" sz="1400" b="0" dirty="0">
                        <a:latin typeface="+mj-lt"/>
                        <a:cs typeface="Arial" panose="020B0604020202020204" pitchFamily="34" charset="0"/>
                      </a:endParaRPr>
                    </a:p>
                  </a:txBody>
                  <a:tcPr>
                    <a:solidFill>
                      <a:schemeClr val="bg2">
                        <a:lumMod val="75000"/>
                      </a:schemeClr>
                    </a:solidFill>
                  </a:tcPr>
                </a:tc>
                <a:tc>
                  <a:txBody>
                    <a:bodyPr/>
                    <a:lstStyle/>
                    <a:p>
                      <a:pPr algn="just"/>
                      <a:r>
                        <a:rPr lang="en-ZA" sz="1400" b="0" dirty="0" smtClean="0">
                          <a:latin typeface="+mj-lt"/>
                          <a:cs typeface="Arial" panose="020B0604020202020204" pitchFamily="34" charset="0"/>
                        </a:rPr>
                        <a:t>Under investigation</a:t>
                      </a:r>
                      <a:endParaRPr lang="en-ZA" sz="1400" b="0" dirty="0">
                        <a:latin typeface="+mj-lt"/>
                        <a:cs typeface="Arial" panose="020B0604020202020204" pitchFamily="34" charset="0"/>
                      </a:endParaRPr>
                    </a:p>
                  </a:txBody>
                  <a:tcPr>
                    <a:solidFill>
                      <a:schemeClr val="bg2">
                        <a:lumMod val="75000"/>
                      </a:schemeClr>
                    </a:solidFill>
                  </a:tcPr>
                </a:tc>
              </a:tr>
              <a:tr h="1915843">
                <a:tc>
                  <a:txBody>
                    <a:bodyPr/>
                    <a:lstStyle/>
                    <a:p>
                      <a:pPr algn="just"/>
                      <a:r>
                        <a:rPr lang="en-ZA" sz="1400" b="0" dirty="0" smtClean="0">
                          <a:latin typeface="+mj-lt"/>
                          <a:cs typeface="Arial" pitchFamily="34" charset="0"/>
                        </a:rPr>
                        <a:t>Notes: The</a:t>
                      </a:r>
                      <a:r>
                        <a:rPr lang="en-ZA" sz="1400" b="0" baseline="0" dirty="0" smtClean="0">
                          <a:latin typeface="+mj-lt"/>
                          <a:cs typeface="Arial" pitchFamily="34" charset="0"/>
                        </a:rPr>
                        <a:t> fruitless and wasteful expenditure is largely caused by travel and accommodation, from the previous financial year to date. Due to financial limitation the bid for the travelling and accommodation would be entered into this financial year.  </a:t>
                      </a:r>
                      <a:endParaRPr lang="en-ZA" sz="1400" b="0" dirty="0">
                        <a:latin typeface="+mj-lt"/>
                        <a:cs typeface="Arial" pitchFamily="34" charset="0"/>
                      </a:endParaRPr>
                    </a:p>
                  </a:txBody>
                  <a:tcPr anchor="ctr">
                    <a:solidFill>
                      <a:schemeClr val="bg2">
                        <a:lumMod val="75000"/>
                      </a:schemeClr>
                    </a:solidFill>
                  </a:tcPr>
                </a:tc>
                <a:tc>
                  <a:txBody>
                    <a:bodyPr/>
                    <a:lstStyle/>
                    <a:p>
                      <a:pPr marL="0" marR="0" indent="0" algn="just" defTabSz="914400" rtl="0" eaLnBrk="1" fontAlgn="auto" latinLnBrk="0" hangingPunct="1">
                        <a:lnSpc>
                          <a:spcPct val="100000"/>
                        </a:lnSpc>
                        <a:spcBef>
                          <a:spcPts val="0"/>
                        </a:spcBef>
                        <a:spcAft>
                          <a:spcPts val="0"/>
                        </a:spcAft>
                        <a:buClrTx/>
                        <a:buSzTx/>
                        <a:buFontTx/>
                        <a:buNone/>
                        <a:tabLst/>
                        <a:defRPr/>
                      </a:pPr>
                      <a:endParaRPr lang="en-ZA" sz="1400" b="0" dirty="0">
                        <a:latin typeface="+mj-lt"/>
                        <a:cs typeface="Arial" pitchFamily="34" charset="0"/>
                      </a:endParaRPr>
                    </a:p>
                  </a:txBody>
                  <a:tcPr anchor="ctr">
                    <a:solidFill>
                      <a:schemeClr val="bg2">
                        <a:lumMod val="75000"/>
                      </a:schemeClr>
                    </a:solidFill>
                  </a:tcPr>
                </a:tc>
                <a:tc>
                  <a:txBody>
                    <a:bodyPr/>
                    <a:lstStyle/>
                    <a:p>
                      <a:pPr algn="just"/>
                      <a:endParaRPr lang="en-ZA" sz="1400" dirty="0">
                        <a:latin typeface="+mj-lt"/>
                        <a:cs typeface="Arial" panose="020B0604020202020204" pitchFamily="34" charset="0"/>
                      </a:endParaRPr>
                    </a:p>
                  </a:txBody>
                  <a:tcPr anchor="ctr">
                    <a:solidFill>
                      <a:schemeClr val="bg2">
                        <a:lumMod val="75000"/>
                      </a:schemeClr>
                    </a:solidFill>
                  </a:tcPr>
                </a:tc>
                <a:tc>
                  <a:txBody>
                    <a:bodyPr/>
                    <a:lstStyle/>
                    <a:p>
                      <a:pPr algn="just"/>
                      <a:endParaRPr lang="en-ZA" sz="1400" dirty="0">
                        <a:latin typeface="+mj-lt"/>
                        <a:cs typeface="Arial" panose="020B0604020202020204" pitchFamily="34" charset="0"/>
                      </a:endParaRPr>
                    </a:p>
                  </a:txBody>
                  <a:tcPr anchor="ctr">
                    <a:solidFill>
                      <a:schemeClr val="bg2">
                        <a:lumMod val="75000"/>
                      </a:schemeClr>
                    </a:solidFill>
                  </a:tcPr>
                </a:tc>
              </a:tr>
            </a:tbl>
          </a:graphicData>
        </a:graphic>
      </p:graphicFrame>
    </p:spTree>
    <p:extLst>
      <p:ext uri="{BB962C8B-B14F-4D97-AF65-F5344CB8AC3E}">
        <p14:creationId xmlns:p14="http://schemas.microsoft.com/office/powerpoint/2010/main" xmlns="" val="217904550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323528" y="1772816"/>
            <a:ext cx="8496944" cy="1224136"/>
          </a:xfrm>
        </p:spPr>
        <p:txBody>
          <a:bodyPr>
            <a:noAutofit/>
          </a:bodyPr>
          <a:lstStyle/>
          <a:p>
            <a:pPr algn="ctr"/>
            <a:r>
              <a:rPr lang="en-US" sz="4800" dirty="0" smtClean="0">
                <a:latin typeface="+mj-lt"/>
              </a:rPr>
              <a:t/>
            </a:r>
            <a:br>
              <a:rPr lang="en-US" sz="4800" dirty="0" smtClean="0">
                <a:latin typeface="+mj-lt"/>
              </a:rPr>
            </a:br>
            <a:r>
              <a:rPr lang="en-US" sz="4800" dirty="0" smtClean="0">
                <a:latin typeface="+mj-lt"/>
              </a:rPr>
              <a:t>GOVERNANCE</a:t>
            </a:r>
            <a:br>
              <a:rPr lang="en-US" sz="4800" dirty="0" smtClean="0">
                <a:latin typeface="+mj-lt"/>
              </a:rPr>
            </a:br>
            <a:endParaRPr lang="en-US" sz="4800" dirty="0">
              <a:latin typeface="+mj-lt"/>
            </a:endParaRPr>
          </a:p>
        </p:txBody>
      </p:sp>
      <p:sp>
        <p:nvSpPr>
          <p:cNvPr id="6" name="Slide Number Placeholder 3"/>
          <p:cNvSpPr>
            <a:spLocks noGrp="1"/>
          </p:cNvSpPr>
          <p:nvPr>
            <p:ph type="sldNum" sz="quarter" idx="4"/>
          </p:nvPr>
        </p:nvSpPr>
        <p:spPr>
          <a:xfrm>
            <a:off x="8077200" y="6172200"/>
            <a:ext cx="609600" cy="365125"/>
          </a:xfrm>
        </p:spPr>
        <p:txBody>
          <a:bodyPr/>
          <a:lstStyle/>
          <a:p>
            <a:r>
              <a:rPr lang="en-US" sz="1200" b="1" dirty="0" smtClean="0"/>
              <a:t>17</a:t>
            </a:r>
            <a:endParaRPr lang="en-ZA" sz="1200" b="1" dirty="0" smtClean="0"/>
          </a:p>
        </p:txBody>
      </p:sp>
    </p:spTree>
    <p:extLst>
      <p:ext uri="{BB962C8B-B14F-4D97-AF65-F5344CB8AC3E}">
        <p14:creationId xmlns:p14="http://schemas.microsoft.com/office/powerpoint/2010/main" xmlns="" val="39602517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76" y="116632"/>
            <a:ext cx="8784976" cy="710952"/>
          </a:xfrm>
        </p:spPr>
        <p:txBody>
          <a:bodyPr>
            <a:noAutofit/>
          </a:bodyPr>
          <a:lstStyle/>
          <a:p>
            <a:pPr algn="ctr"/>
            <a:r>
              <a:rPr lang="en-US" dirty="0" smtClean="0">
                <a:latin typeface="+mj-lt"/>
              </a:rPr>
              <a:t>COMPOSITION OF COUNCIL</a:t>
            </a:r>
            <a:endParaRPr lang="en-ZA" dirty="0">
              <a:latin typeface="+mj-lt"/>
            </a:endParaRPr>
          </a:p>
        </p:txBody>
      </p:sp>
      <p:sp>
        <p:nvSpPr>
          <p:cNvPr id="5" name="Title 1"/>
          <p:cNvSpPr txBox="1">
            <a:spLocks/>
          </p:cNvSpPr>
          <p:nvPr/>
        </p:nvSpPr>
        <p:spPr>
          <a:xfrm>
            <a:off x="159376" y="4005064"/>
            <a:ext cx="8784976" cy="151216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endParaRPr lang="en-ZA" sz="1600" dirty="0" smtClean="0">
              <a:solidFill>
                <a:schemeClr val="tx1"/>
              </a:solidFill>
              <a:latin typeface="+mj-lt"/>
            </a:endParaRPr>
          </a:p>
          <a:p>
            <a:pPr marL="285750" indent="-285750">
              <a:buFont typeface="Arial" pitchFamily="34" charset="0"/>
              <a:buChar char="•"/>
            </a:pPr>
            <a:endParaRPr lang="en-ZA" sz="1600" dirty="0" smtClean="0">
              <a:solidFill>
                <a:schemeClr val="tx1"/>
              </a:solidFill>
              <a:latin typeface="+mj-lt"/>
            </a:endParaRPr>
          </a:p>
          <a:p>
            <a:endParaRPr lang="en-ZA" sz="1600" dirty="0" smtClean="0">
              <a:solidFill>
                <a:schemeClr val="tx1"/>
              </a:solidFill>
              <a:latin typeface="+mj-lt"/>
            </a:endParaRPr>
          </a:p>
          <a:p>
            <a:pPr algn="ctr"/>
            <a:endParaRPr lang="en-ZA" sz="1600" dirty="0">
              <a:solidFill>
                <a:schemeClr val="tx1"/>
              </a:solidFill>
              <a:latin typeface="+mj-lt"/>
            </a:endParaRPr>
          </a:p>
        </p:txBody>
      </p:sp>
      <p:graphicFrame>
        <p:nvGraphicFramePr>
          <p:cNvPr id="7" name="Content Placeholder 5"/>
          <p:cNvGraphicFramePr>
            <a:graphicFrameLocks noGrp="1"/>
          </p:cNvGraphicFramePr>
          <p:nvPr>
            <p:ph idx="1"/>
            <p:extLst>
              <p:ext uri="{D42A27DB-BD31-4B8C-83A1-F6EECF244321}">
                <p14:modId xmlns:p14="http://schemas.microsoft.com/office/powerpoint/2010/main" xmlns="" val="1494249233"/>
              </p:ext>
            </p:extLst>
          </p:nvPr>
        </p:nvGraphicFramePr>
        <p:xfrm>
          <a:off x="129090" y="764705"/>
          <a:ext cx="8784976" cy="4657764"/>
        </p:xfrm>
        <a:graphic>
          <a:graphicData uri="http://schemas.openxmlformats.org/drawingml/2006/table">
            <a:tbl>
              <a:tblPr firstRow="1" bandRow="1">
                <a:tableStyleId>{5C22544A-7EE6-4342-B048-85BDC9FD1C3A}</a:tableStyleId>
              </a:tblPr>
              <a:tblGrid>
                <a:gridCol w="2684432"/>
                <a:gridCol w="2766590"/>
                <a:gridCol w="1337866"/>
                <a:gridCol w="1996088"/>
              </a:tblGrid>
              <a:tr h="720079">
                <a:tc>
                  <a:txBody>
                    <a:bodyPr/>
                    <a:lstStyle/>
                    <a:p>
                      <a:pPr algn="ctr"/>
                      <a:r>
                        <a:rPr lang="en-US" sz="1800" b="1" dirty="0" smtClean="0">
                          <a:latin typeface="+mn-lt"/>
                          <a:cs typeface="Arial" pitchFamily="34" charset="0"/>
                        </a:rPr>
                        <a:t>NAME</a:t>
                      </a:r>
                      <a:r>
                        <a:rPr lang="en-US" sz="1800" b="1" baseline="0" dirty="0" smtClean="0">
                          <a:latin typeface="+mn-lt"/>
                          <a:cs typeface="Arial" pitchFamily="34" charset="0"/>
                        </a:rPr>
                        <a:t> OF COUNCIL MEMBER</a:t>
                      </a:r>
                      <a:endParaRPr lang="en-ZA" sz="1800" b="1" dirty="0">
                        <a:latin typeface="+mn-lt"/>
                        <a:cs typeface="Arial" pitchFamily="34" charset="0"/>
                      </a:endParaRPr>
                    </a:p>
                  </a:txBody>
                  <a:tcPr>
                    <a:solidFill>
                      <a:schemeClr val="accent6">
                        <a:lumMod val="50000"/>
                      </a:schemeClr>
                    </a:solidFill>
                  </a:tcPr>
                </a:tc>
                <a:tc>
                  <a:txBody>
                    <a:bodyPr/>
                    <a:lstStyle/>
                    <a:p>
                      <a:pPr algn="ctr"/>
                      <a:r>
                        <a:rPr lang="en-ZA" sz="1800" b="1" dirty="0" smtClean="0">
                          <a:latin typeface="+mn-lt"/>
                          <a:cs typeface="Arial" pitchFamily="34" charset="0"/>
                        </a:rPr>
                        <a:t>EXPERTISE</a:t>
                      </a:r>
                      <a:endParaRPr lang="en-ZA" sz="1800" b="1" dirty="0">
                        <a:latin typeface="+mn-lt"/>
                        <a:cs typeface="Arial" pitchFamily="34" charset="0"/>
                      </a:endParaRPr>
                    </a:p>
                  </a:txBody>
                  <a:tcPr>
                    <a:solidFill>
                      <a:schemeClr val="accent6">
                        <a:lumMod val="50000"/>
                      </a:schemeClr>
                    </a:solidFill>
                  </a:tcPr>
                </a:tc>
                <a:tc>
                  <a:txBody>
                    <a:bodyPr/>
                    <a:lstStyle/>
                    <a:p>
                      <a:pPr algn="ctr"/>
                      <a:r>
                        <a:rPr lang="en-ZA" sz="1800" dirty="0" smtClean="0">
                          <a:latin typeface="+mn-lt"/>
                          <a:cs typeface="Arial" panose="020B0604020202020204" pitchFamily="34" charset="0"/>
                        </a:rPr>
                        <a:t>GENDER </a:t>
                      </a:r>
                      <a:endParaRPr lang="en-ZA" sz="1800" dirty="0">
                        <a:latin typeface="+mn-lt"/>
                        <a:cs typeface="Arial" panose="020B0604020202020204" pitchFamily="34" charset="0"/>
                      </a:endParaRPr>
                    </a:p>
                  </a:txBody>
                  <a:tcPr>
                    <a:solidFill>
                      <a:schemeClr val="accent6">
                        <a:lumMod val="50000"/>
                      </a:schemeClr>
                    </a:solidFill>
                  </a:tcPr>
                </a:tc>
                <a:tc>
                  <a:txBody>
                    <a:bodyPr/>
                    <a:lstStyle/>
                    <a:p>
                      <a:pPr algn="ctr"/>
                      <a:r>
                        <a:rPr lang="en-ZA" sz="1800" baseline="0" dirty="0" smtClean="0">
                          <a:latin typeface="+mn-lt"/>
                          <a:cs typeface="Arial" panose="020B0604020202020204" pitchFamily="34" charset="0"/>
                        </a:rPr>
                        <a:t>RACE</a:t>
                      </a:r>
                      <a:endParaRPr lang="en-ZA" sz="1800" dirty="0">
                        <a:latin typeface="+mn-lt"/>
                        <a:cs typeface="Arial" panose="020B0604020202020204" pitchFamily="34" charset="0"/>
                      </a:endParaRPr>
                    </a:p>
                  </a:txBody>
                  <a:tcPr>
                    <a:solidFill>
                      <a:schemeClr val="accent6">
                        <a:lumMod val="50000"/>
                      </a:schemeClr>
                    </a:solidFill>
                  </a:tcPr>
                </a:tc>
              </a:tr>
              <a:tr h="440040">
                <a:tc>
                  <a:txBody>
                    <a:bodyPr/>
                    <a:lstStyle/>
                    <a:p>
                      <a:pPr algn="l"/>
                      <a:r>
                        <a:rPr lang="en-ZA" sz="1400" b="0" dirty="0" smtClean="0">
                          <a:latin typeface="+mn-lt"/>
                          <a:cs typeface="Arial" pitchFamily="34" charset="0"/>
                        </a:rPr>
                        <a:t>Ms </a:t>
                      </a:r>
                      <a:r>
                        <a:rPr lang="en-ZA" sz="1400" b="0" dirty="0" err="1" smtClean="0">
                          <a:latin typeface="+mn-lt"/>
                          <a:cs typeface="Arial" pitchFamily="34" charset="0"/>
                        </a:rPr>
                        <a:t>Afrika</a:t>
                      </a:r>
                      <a:r>
                        <a:rPr lang="en-ZA" sz="1400" b="0" dirty="0" smtClean="0">
                          <a:latin typeface="+mn-lt"/>
                          <a:cs typeface="Arial" pitchFamily="34" charset="0"/>
                        </a:rPr>
                        <a:t> </a:t>
                      </a:r>
                      <a:r>
                        <a:rPr lang="en-ZA" sz="1400" b="0" dirty="0" err="1" smtClean="0">
                          <a:latin typeface="+mn-lt"/>
                          <a:cs typeface="Arial" pitchFamily="34" charset="0"/>
                        </a:rPr>
                        <a:t>Msimang</a:t>
                      </a:r>
                      <a:endParaRPr lang="en-ZA" sz="1400" b="0" dirty="0">
                        <a:latin typeface="+mn-lt"/>
                        <a:cs typeface="Arial" pitchFamily="34" charset="0"/>
                      </a:endParaRPr>
                    </a:p>
                  </a:txBody>
                  <a:tcPr>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smtClean="0">
                          <a:latin typeface="+mn-lt"/>
                          <a:cs typeface="Arial" pitchFamily="34" charset="0"/>
                        </a:rPr>
                        <a:t>Business Administration and Governance</a:t>
                      </a:r>
                    </a:p>
                  </a:txBody>
                  <a:tcPr>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smtClean="0">
                          <a:latin typeface="+mn-lt"/>
                          <a:cs typeface="Arial" panose="020B0604020202020204" pitchFamily="34" charset="0"/>
                        </a:rPr>
                        <a:t>Female </a:t>
                      </a:r>
                      <a:endParaRPr lang="en-ZA" sz="1400" b="0" dirty="0">
                        <a:latin typeface="+mn-lt"/>
                        <a:cs typeface="Arial" panose="020B0604020202020204" pitchFamily="34" charset="0"/>
                      </a:endParaRPr>
                    </a:p>
                  </a:txBody>
                  <a:tcPr>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smtClean="0">
                          <a:latin typeface="+mn-lt"/>
                          <a:cs typeface="Arial" panose="020B0604020202020204" pitchFamily="34" charset="0"/>
                        </a:rPr>
                        <a:t>African</a:t>
                      </a:r>
                      <a:endParaRPr lang="en-ZA" sz="1400" b="0" dirty="0">
                        <a:latin typeface="+mn-lt"/>
                        <a:cs typeface="Arial" panose="020B0604020202020204" pitchFamily="34" charset="0"/>
                      </a:endParaRPr>
                    </a:p>
                  </a:txBody>
                  <a:tcPr>
                    <a:solidFill>
                      <a:schemeClr val="bg2">
                        <a:lumMod val="90000"/>
                      </a:schemeClr>
                    </a:solidFill>
                  </a:tcPr>
                </a:tc>
              </a:tr>
              <a:tr h="353725">
                <a:tc>
                  <a:txBody>
                    <a:bodyPr/>
                    <a:lstStyle/>
                    <a:p>
                      <a:pPr algn="l"/>
                      <a:r>
                        <a:rPr lang="en-ZA" sz="1400" b="0" dirty="0" smtClean="0">
                          <a:latin typeface="+mn-lt"/>
                          <a:cs typeface="Arial" pitchFamily="34" charset="0"/>
                        </a:rPr>
                        <a:t>Mr </a:t>
                      </a:r>
                      <a:r>
                        <a:rPr lang="en-ZA" sz="1400" b="0" dirty="0" err="1" smtClean="0">
                          <a:latin typeface="+mn-lt"/>
                          <a:cs typeface="Arial" pitchFamily="34" charset="0"/>
                        </a:rPr>
                        <a:t>Abia</a:t>
                      </a:r>
                      <a:r>
                        <a:rPr lang="en-ZA" sz="1400" b="0" dirty="0" smtClean="0">
                          <a:latin typeface="+mn-lt"/>
                          <a:cs typeface="Arial" pitchFamily="34" charset="0"/>
                        </a:rPr>
                        <a:t> </a:t>
                      </a:r>
                      <a:r>
                        <a:rPr lang="en-ZA" sz="1400" b="0" dirty="0" err="1" smtClean="0">
                          <a:latin typeface="+mn-lt"/>
                          <a:cs typeface="Arial" pitchFamily="34" charset="0"/>
                        </a:rPr>
                        <a:t>Litheko</a:t>
                      </a:r>
                      <a:endParaRPr lang="en-ZA" sz="1400" b="0" dirty="0">
                        <a:latin typeface="+mn-lt"/>
                        <a:cs typeface="Arial" pitchFamily="34" charset="0"/>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smtClean="0">
                          <a:latin typeface="+mn-lt"/>
                          <a:cs typeface="Arial" pitchFamily="34" charset="0"/>
                        </a:rPr>
                        <a:t>Arts and Theatre Management </a:t>
                      </a:r>
                      <a:endParaRPr lang="en-ZA" sz="1400" b="0" dirty="0">
                        <a:latin typeface="+mn-lt"/>
                        <a:cs typeface="Arial" pitchFamily="34" charset="0"/>
                      </a:endParaRPr>
                    </a:p>
                  </a:txBody>
                  <a:tcPr>
                    <a:solidFill>
                      <a:schemeClr val="bg2">
                        <a:lumMod val="75000"/>
                      </a:schemeClr>
                    </a:solidFill>
                  </a:tcPr>
                </a:tc>
                <a:tc>
                  <a:txBody>
                    <a:bodyPr/>
                    <a:lstStyle/>
                    <a:p>
                      <a:pPr algn="l"/>
                      <a:r>
                        <a:rPr lang="en-ZA" sz="1400" b="0" dirty="0" smtClean="0">
                          <a:latin typeface="+mn-lt"/>
                          <a:cs typeface="Arial" panose="020B0604020202020204" pitchFamily="34" charset="0"/>
                        </a:rPr>
                        <a:t>Male </a:t>
                      </a:r>
                      <a:endParaRPr lang="en-ZA" sz="1400" b="0" dirty="0">
                        <a:latin typeface="+mn-lt"/>
                        <a:cs typeface="Arial" panose="020B0604020202020204" pitchFamily="34" charset="0"/>
                      </a:endParaRPr>
                    </a:p>
                  </a:txBody>
                  <a:tcPr>
                    <a:solidFill>
                      <a:schemeClr val="bg2">
                        <a:lumMod val="75000"/>
                      </a:schemeClr>
                    </a:solidFill>
                  </a:tcPr>
                </a:tc>
                <a:tc>
                  <a:txBody>
                    <a:bodyPr/>
                    <a:lstStyle/>
                    <a:p>
                      <a:pPr algn="l"/>
                      <a:r>
                        <a:rPr lang="en-ZA" sz="1400" b="0" dirty="0" smtClean="0">
                          <a:latin typeface="+mn-lt"/>
                          <a:cs typeface="Arial" panose="020B0604020202020204" pitchFamily="34" charset="0"/>
                        </a:rPr>
                        <a:t>African </a:t>
                      </a:r>
                      <a:endParaRPr lang="en-ZA" sz="1400" b="0" dirty="0">
                        <a:latin typeface="+mn-lt"/>
                        <a:cs typeface="Arial" panose="020B0604020202020204" pitchFamily="34" charset="0"/>
                      </a:endParaRPr>
                    </a:p>
                  </a:txBody>
                  <a:tcPr>
                    <a:solidFill>
                      <a:schemeClr val="bg2">
                        <a:lumMod val="75000"/>
                      </a:schemeClr>
                    </a:solidFill>
                  </a:tcPr>
                </a:tc>
              </a:tr>
              <a:tr h="396531">
                <a:tc>
                  <a:txBody>
                    <a:bodyPr/>
                    <a:lstStyle/>
                    <a:p>
                      <a:pPr algn="l"/>
                      <a:r>
                        <a:rPr lang="en-ZA" sz="1400" b="0" dirty="0" smtClean="0">
                          <a:latin typeface="+mn-lt"/>
                          <a:cs typeface="Arial" pitchFamily="34" charset="0"/>
                        </a:rPr>
                        <a:t>Ms Tina </a:t>
                      </a:r>
                      <a:r>
                        <a:rPr lang="en-ZA" sz="1400" b="0" dirty="0" err="1" smtClean="0">
                          <a:latin typeface="+mn-lt"/>
                          <a:cs typeface="Arial" pitchFamily="34" charset="0"/>
                        </a:rPr>
                        <a:t>Mnumzana</a:t>
                      </a:r>
                      <a:endParaRPr lang="en-ZA" sz="1400" b="0" dirty="0">
                        <a:latin typeface="+mn-lt"/>
                        <a:cs typeface="Arial" pitchFamily="34" charset="0"/>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400" b="0" dirty="0" smtClean="0">
                          <a:latin typeface="+mn-lt"/>
                          <a:cs typeface="Arial" pitchFamily="34" charset="0"/>
                        </a:rPr>
                        <a:t>Arts and Theatre</a:t>
                      </a:r>
                      <a:endParaRPr lang="en-ZA" sz="1400" b="0" dirty="0">
                        <a:latin typeface="+mn-lt"/>
                        <a:cs typeface="Arial" pitchFamily="34" charset="0"/>
                      </a:endParaRPr>
                    </a:p>
                  </a:txBody>
                  <a:tcPr>
                    <a:solidFill>
                      <a:schemeClr val="bg2">
                        <a:lumMod val="75000"/>
                      </a:schemeClr>
                    </a:solidFill>
                  </a:tcPr>
                </a:tc>
                <a:tc>
                  <a:txBody>
                    <a:bodyPr/>
                    <a:lstStyle/>
                    <a:p>
                      <a:pPr algn="l"/>
                      <a:r>
                        <a:rPr lang="en-ZA" sz="1400" b="0" dirty="0" smtClean="0">
                          <a:latin typeface="+mn-lt"/>
                          <a:cs typeface="Arial" panose="020B0604020202020204" pitchFamily="34" charset="0"/>
                        </a:rPr>
                        <a:t>Female </a:t>
                      </a:r>
                      <a:endParaRPr lang="en-ZA" sz="1400" b="0" dirty="0">
                        <a:latin typeface="+mn-lt"/>
                        <a:cs typeface="Arial" panose="020B0604020202020204" pitchFamily="34" charset="0"/>
                      </a:endParaRPr>
                    </a:p>
                  </a:txBody>
                  <a:tcPr>
                    <a:solidFill>
                      <a:schemeClr val="bg2">
                        <a:lumMod val="75000"/>
                      </a:schemeClr>
                    </a:solidFill>
                  </a:tcPr>
                </a:tc>
                <a:tc>
                  <a:txBody>
                    <a:bodyPr/>
                    <a:lstStyle/>
                    <a:p>
                      <a:pPr algn="l"/>
                      <a:r>
                        <a:rPr lang="en-ZA" sz="1400" b="0" dirty="0" smtClean="0">
                          <a:latin typeface="+mn-lt"/>
                          <a:cs typeface="Arial" panose="020B0604020202020204" pitchFamily="34" charset="0"/>
                        </a:rPr>
                        <a:t>African</a:t>
                      </a:r>
                      <a:endParaRPr lang="en-ZA" sz="1400" b="0" dirty="0">
                        <a:latin typeface="+mn-lt"/>
                        <a:cs typeface="Arial" panose="020B0604020202020204" pitchFamily="34" charset="0"/>
                      </a:endParaRPr>
                    </a:p>
                  </a:txBody>
                  <a:tcPr>
                    <a:solidFill>
                      <a:schemeClr val="bg2">
                        <a:lumMod val="75000"/>
                      </a:schemeClr>
                    </a:solidFill>
                  </a:tcPr>
                </a:tc>
              </a:tr>
              <a:tr h="401851">
                <a:tc>
                  <a:txBody>
                    <a:bodyPr/>
                    <a:lstStyle/>
                    <a:p>
                      <a:pPr algn="l"/>
                      <a:r>
                        <a:rPr lang="en-ZA" sz="1400" b="0" dirty="0" smtClean="0">
                          <a:latin typeface="+mn-lt"/>
                          <a:cs typeface="Arial" pitchFamily="34" charset="0"/>
                        </a:rPr>
                        <a:t>Ms Thoko </a:t>
                      </a:r>
                      <a:r>
                        <a:rPr lang="en-ZA" sz="1400" b="0" dirty="0" err="1" smtClean="0">
                          <a:latin typeface="+mn-lt"/>
                          <a:cs typeface="Arial" pitchFamily="34" charset="0"/>
                        </a:rPr>
                        <a:t>Nogabe</a:t>
                      </a:r>
                      <a:endParaRPr lang="en-ZA" sz="1400" b="0" dirty="0">
                        <a:latin typeface="+mn-lt"/>
                        <a:cs typeface="Arial" pitchFamily="34" charset="0"/>
                      </a:endParaRPr>
                    </a:p>
                  </a:txBody>
                  <a:tcPr>
                    <a:solidFill>
                      <a:schemeClr val="bg2">
                        <a:lumMod val="75000"/>
                      </a:schemeClr>
                    </a:solidFill>
                  </a:tcPr>
                </a:tc>
                <a:tc>
                  <a:txBody>
                    <a:bodyPr/>
                    <a:lstStyle/>
                    <a:p>
                      <a:pPr algn="l"/>
                      <a:r>
                        <a:rPr lang="en-ZA" sz="1400" b="0" baseline="0" dirty="0" smtClean="0">
                          <a:latin typeface="+mn-lt"/>
                          <a:cs typeface="Arial" pitchFamily="34" charset="0"/>
                        </a:rPr>
                        <a:t>Performing </a:t>
                      </a:r>
                      <a:r>
                        <a:rPr lang="en-ZA" sz="1400" b="0" dirty="0" smtClean="0">
                          <a:latin typeface="+mn-lt"/>
                          <a:cs typeface="Arial" pitchFamily="34" charset="0"/>
                        </a:rPr>
                        <a:t>Arts</a:t>
                      </a:r>
                      <a:r>
                        <a:rPr lang="en-ZA" sz="1400" b="0" baseline="0" dirty="0" smtClean="0">
                          <a:latin typeface="+mn-lt"/>
                          <a:cs typeface="Arial" pitchFamily="34" charset="0"/>
                        </a:rPr>
                        <a:t> </a:t>
                      </a:r>
                      <a:endParaRPr lang="en-ZA" sz="1400" b="0" dirty="0">
                        <a:latin typeface="+mn-lt"/>
                        <a:cs typeface="Arial" pitchFamily="34" charset="0"/>
                      </a:endParaRPr>
                    </a:p>
                  </a:txBody>
                  <a:tcPr>
                    <a:solidFill>
                      <a:schemeClr val="bg2">
                        <a:lumMod val="75000"/>
                      </a:schemeClr>
                    </a:solidFill>
                  </a:tcPr>
                </a:tc>
                <a:tc>
                  <a:txBody>
                    <a:bodyPr/>
                    <a:lstStyle/>
                    <a:p>
                      <a:pPr algn="l"/>
                      <a:r>
                        <a:rPr lang="en-ZA" sz="1400" b="0" dirty="0" smtClean="0">
                          <a:latin typeface="+mn-lt"/>
                          <a:cs typeface="Arial" panose="020B0604020202020204" pitchFamily="34" charset="0"/>
                        </a:rPr>
                        <a:t>Female </a:t>
                      </a:r>
                      <a:endParaRPr lang="en-ZA" sz="1400" b="0" dirty="0">
                        <a:latin typeface="+mn-lt"/>
                        <a:cs typeface="Arial" panose="020B0604020202020204" pitchFamily="34" charset="0"/>
                      </a:endParaRPr>
                    </a:p>
                  </a:txBody>
                  <a:tcPr>
                    <a:solidFill>
                      <a:schemeClr val="bg2">
                        <a:lumMod val="75000"/>
                      </a:schemeClr>
                    </a:solidFill>
                  </a:tcPr>
                </a:tc>
                <a:tc>
                  <a:txBody>
                    <a:bodyPr/>
                    <a:lstStyle/>
                    <a:p>
                      <a:pPr algn="l"/>
                      <a:r>
                        <a:rPr lang="en-ZA" sz="1400" b="0" dirty="0" smtClean="0">
                          <a:latin typeface="+mn-lt"/>
                          <a:cs typeface="Arial" panose="020B0604020202020204" pitchFamily="34" charset="0"/>
                        </a:rPr>
                        <a:t>African</a:t>
                      </a:r>
                      <a:endParaRPr lang="en-ZA" sz="1400" b="0" dirty="0">
                        <a:latin typeface="+mn-lt"/>
                        <a:cs typeface="Arial" panose="020B0604020202020204" pitchFamily="34" charset="0"/>
                      </a:endParaRPr>
                    </a:p>
                  </a:txBody>
                  <a:tcPr>
                    <a:solidFill>
                      <a:schemeClr val="bg2">
                        <a:lumMod val="75000"/>
                      </a:schemeClr>
                    </a:solidFill>
                  </a:tcPr>
                </a:tc>
              </a:tr>
              <a:tr h="401851">
                <a:tc>
                  <a:txBody>
                    <a:bodyPr/>
                    <a:lstStyle/>
                    <a:p>
                      <a:pPr algn="l"/>
                      <a:r>
                        <a:rPr lang="en-ZA" sz="1400" b="0" dirty="0" smtClean="0">
                          <a:latin typeface="+mn-lt"/>
                          <a:cs typeface="Arial" pitchFamily="34" charset="0"/>
                        </a:rPr>
                        <a:t>Ms </a:t>
                      </a:r>
                      <a:r>
                        <a:rPr lang="en-ZA" sz="1400" b="0" dirty="0" err="1" smtClean="0">
                          <a:latin typeface="+mn-lt"/>
                          <a:cs typeface="Arial" pitchFamily="34" charset="0"/>
                        </a:rPr>
                        <a:t>Maleshini</a:t>
                      </a:r>
                      <a:r>
                        <a:rPr lang="en-ZA" sz="1400" b="0" dirty="0" smtClean="0">
                          <a:latin typeface="+mn-lt"/>
                          <a:cs typeface="Arial" pitchFamily="34" charset="0"/>
                        </a:rPr>
                        <a:t> Naidoo</a:t>
                      </a:r>
                      <a:endParaRPr lang="en-ZA" sz="1400" b="0" dirty="0">
                        <a:latin typeface="+mn-lt"/>
                        <a:cs typeface="Arial" pitchFamily="34" charset="0"/>
                      </a:endParaRPr>
                    </a:p>
                  </a:txBody>
                  <a:tcPr>
                    <a:solidFill>
                      <a:schemeClr val="bg2">
                        <a:lumMod val="75000"/>
                      </a:schemeClr>
                    </a:solidFill>
                  </a:tcPr>
                </a:tc>
                <a:tc>
                  <a:txBody>
                    <a:bodyPr/>
                    <a:lstStyle/>
                    <a:p>
                      <a:pPr algn="l"/>
                      <a:r>
                        <a:rPr lang="en-ZA" sz="1400" b="0" dirty="0" smtClean="0">
                          <a:latin typeface="+mn-lt"/>
                          <a:cs typeface="Arial" pitchFamily="34" charset="0"/>
                        </a:rPr>
                        <a:t>Finance</a:t>
                      </a:r>
                      <a:r>
                        <a:rPr lang="en-ZA" sz="1400" b="0" baseline="0" dirty="0" smtClean="0">
                          <a:latin typeface="+mn-lt"/>
                          <a:cs typeface="Arial" pitchFamily="34" charset="0"/>
                        </a:rPr>
                        <a:t> and Audit </a:t>
                      </a:r>
                      <a:endParaRPr lang="en-ZA" sz="1400" b="0" dirty="0">
                        <a:latin typeface="+mn-lt"/>
                        <a:cs typeface="Arial" pitchFamily="34" charset="0"/>
                      </a:endParaRPr>
                    </a:p>
                  </a:txBody>
                  <a:tcPr>
                    <a:solidFill>
                      <a:schemeClr val="bg2">
                        <a:lumMod val="75000"/>
                      </a:schemeClr>
                    </a:solidFill>
                  </a:tcPr>
                </a:tc>
                <a:tc>
                  <a:txBody>
                    <a:bodyPr/>
                    <a:lstStyle/>
                    <a:p>
                      <a:pPr algn="l"/>
                      <a:r>
                        <a:rPr lang="en-ZA" sz="1400" b="0" dirty="0" smtClean="0">
                          <a:latin typeface="+mn-lt"/>
                          <a:cs typeface="Arial" panose="020B0604020202020204" pitchFamily="34" charset="0"/>
                        </a:rPr>
                        <a:t>Female</a:t>
                      </a:r>
                      <a:endParaRPr lang="en-ZA" sz="1400" b="0" dirty="0">
                        <a:latin typeface="+mn-lt"/>
                        <a:cs typeface="Arial" panose="020B0604020202020204" pitchFamily="34" charset="0"/>
                      </a:endParaRPr>
                    </a:p>
                  </a:txBody>
                  <a:tcPr>
                    <a:solidFill>
                      <a:schemeClr val="bg2">
                        <a:lumMod val="75000"/>
                      </a:schemeClr>
                    </a:solidFill>
                  </a:tcPr>
                </a:tc>
                <a:tc>
                  <a:txBody>
                    <a:bodyPr/>
                    <a:lstStyle/>
                    <a:p>
                      <a:pPr algn="l"/>
                      <a:r>
                        <a:rPr lang="en-ZA" sz="1400" b="0" dirty="0" smtClean="0">
                          <a:latin typeface="+mn-lt"/>
                          <a:cs typeface="Arial" panose="020B0604020202020204" pitchFamily="34" charset="0"/>
                        </a:rPr>
                        <a:t>Indian</a:t>
                      </a:r>
                      <a:endParaRPr lang="en-ZA" sz="1400" b="0" dirty="0">
                        <a:latin typeface="+mn-lt"/>
                        <a:cs typeface="Arial" panose="020B0604020202020204" pitchFamily="34" charset="0"/>
                      </a:endParaRPr>
                    </a:p>
                  </a:txBody>
                  <a:tcPr>
                    <a:solidFill>
                      <a:schemeClr val="bg2">
                        <a:lumMod val="75000"/>
                      </a:schemeClr>
                    </a:solidFill>
                  </a:tcPr>
                </a:tc>
              </a:tr>
              <a:tr h="384146">
                <a:tc>
                  <a:txBody>
                    <a:bodyPr/>
                    <a:lstStyle/>
                    <a:p>
                      <a:pPr algn="l"/>
                      <a:r>
                        <a:rPr lang="en-ZA" sz="1400" b="0" dirty="0" smtClean="0">
                          <a:latin typeface="+mn-lt"/>
                          <a:cs typeface="Arial" pitchFamily="34" charset="0"/>
                        </a:rPr>
                        <a:t>Mr </a:t>
                      </a:r>
                      <a:r>
                        <a:rPr lang="en-ZA" sz="1400" b="0" dirty="0" err="1" smtClean="0">
                          <a:latin typeface="+mn-lt"/>
                          <a:cs typeface="Arial" pitchFamily="34" charset="0"/>
                        </a:rPr>
                        <a:t>Haramraj</a:t>
                      </a:r>
                      <a:r>
                        <a:rPr lang="en-ZA" sz="1400" b="0" dirty="0" smtClean="0">
                          <a:latin typeface="+mn-lt"/>
                          <a:cs typeface="Arial" pitchFamily="34" charset="0"/>
                        </a:rPr>
                        <a:t> </a:t>
                      </a:r>
                      <a:r>
                        <a:rPr lang="en-ZA" sz="1400" b="0" dirty="0" err="1" smtClean="0">
                          <a:latin typeface="+mn-lt"/>
                          <a:cs typeface="Arial" pitchFamily="34" charset="0"/>
                        </a:rPr>
                        <a:t>Brijlal</a:t>
                      </a:r>
                      <a:endParaRPr lang="en-ZA" sz="1400" b="0" dirty="0">
                        <a:latin typeface="+mn-lt"/>
                        <a:cs typeface="Arial" pitchFamily="34" charset="0"/>
                      </a:endParaRPr>
                    </a:p>
                  </a:txBody>
                  <a:tcPr>
                    <a:solidFill>
                      <a:schemeClr val="bg2">
                        <a:lumMod val="90000"/>
                      </a:schemeClr>
                    </a:solidFill>
                  </a:tcPr>
                </a:tc>
                <a:tc>
                  <a:txBody>
                    <a:bodyPr/>
                    <a:lstStyle/>
                    <a:p>
                      <a:pPr algn="l"/>
                      <a:r>
                        <a:rPr lang="en-ZA" sz="1400" b="0" dirty="0" smtClean="0">
                          <a:latin typeface="+mn-lt"/>
                          <a:cs typeface="Arial" pitchFamily="34" charset="0"/>
                        </a:rPr>
                        <a:t>Human Resources And Labour </a:t>
                      </a:r>
                      <a:endParaRPr lang="en-ZA" sz="1400" b="0" dirty="0">
                        <a:latin typeface="+mn-lt"/>
                        <a:cs typeface="Arial" pitchFamily="34" charset="0"/>
                      </a:endParaRPr>
                    </a:p>
                  </a:txBody>
                  <a:tcPr>
                    <a:solidFill>
                      <a:schemeClr val="bg2">
                        <a:lumMod val="90000"/>
                      </a:schemeClr>
                    </a:solidFill>
                  </a:tcPr>
                </a:tc>
                <a:tc>
                  <a:txBody>
                    <a:bodyPr/>
                    <a:lstStyle/>
                    <a:p>
                      <a:pPr algn="l"/>
                      <a:r>
                        <a:rPr lang="en-ZA" sz="1400" b="0" dirty="0" smtClean="0">
                          <a:latin typeface="+mn-lt"/>
                          <a:cs typeface="Arial" panose="020B0604020202020204" pitchFamily="34" charset="0"/>
                        </a:rPr>
                        <a:t>Male </a:t>
                      </a:r>
                      <a:endParaRPr lang="en-ZA" sz="1400" b="0" dirty="0">
                        <a:latin typeface="+mn-lt"/>
                        <a:cs typeface="Arial" panose="020B0604020202020204" pitchFamily="34" charset="0"/>
                      </a:endParaRPr>
                    </a:p>
                  </a:txBody>
                  <a:tcPr>
                    <a:solidFill>
                      <a:schemeClr val="bg2">
                        <a:lumMod val="90000"/>
                      </a:schemeClr>
                    </a:solidFill>
                  </a:tcPr>
                </a:tc>
                <a:tc>
                  <a:txBody>
                    <a:bodyPr/>
                    <a:lstStyle/>
                    <a:p>
                      <a:pPr algn="l"/>
                      <a:r>
                        <a:rPr lang="en-ZA" sz="1400" b="0" dirty="0" smtClean="0">
                          <a:latin typeface="+mn-lt"/>
                          <a:cs typeface="Arial" panose="020B0604020202020204" pitchFamily="34" charset="0"/>
                        </a:rPr>
                        <a:t>Indian</a:t>
                      </a:r>
                      <a:endParaRPr lang="en-ZA" sz="1400" b="0" dirty="0">
                        <a:latin typeface="+mn-lt"/>
                        <a:cs typeface="Arial" panose="020B0604020202020204" pitchFamily="34" charset="0"/>
                      </a:endParaRPr>
                    </a:p>
                  </a:txBody>
                  <a:tcPr>
                    <a:solidFill>
                      <a:schemeClr val="bg2">
                        <a:lumMod val="90000"/>
                      </a:schemeClr>
                    </a:solidFill>
                  </a:tcPr>
                </a:tc>
              </a:tr>
              <a:tr h="429623">
                <a:tc>
                  <a:txBody>
                    <a:bodyPr/>
                    <a:lstStyle/>
                    <a:p>
                      <a:pPr algn="l"/>
                      <a:r>
                        <a:rPr lang="en-ZA" sz="1400" b="0" dirty="0" smtClean="0">
                          <a:latin typeface="+mn-lt"/>
                          <a:cs typeface="Arial" pitchFamily="34" charset="0"/>
                        </a:rPr>
                        <a:t>Advocate</a:t>
                      </a:r>
                      <a:r>
                        <a:rPr lang="en-ZA" sz="1400" b="0" baseline="0" dirty="0" smtClean="0">
                          <a:latin typeface="+mn-lt"/>
                          <a:cs typeface="Arial" pitchFamily="34" charset="0"/>
                        </a:rPr>
                        <a:t> </a:t>
                      </a:r>
                      <a:r>
                        <a:rPr lang="en-ZA" sz="1400" b="0" baseline="0" dirty="0" err="1" smtClean="0">
                          <a:latin typeface="+mn-lt"/>
                          <a:cs typeface="Arial" pitchFamily="34" charset="0"/>
                        </a:rPr>
                        <a:t>Khaya</a:t>
                      </a:r>
                      <a:r>
                        <a:rPr lang="en-ZA" sz="1400" b="0" baseline="0" dirty="0" smtClean="0">
                          <a:latin typeface="+mn-lt"/>
                          <a:cs typeface="Arial" pitchFamily="34" charset="0"/>
                        </a:rPr>
                        <a:t> </a:t>
                      </a:r>
                      <a:r>
                        <a:rPr lang="en-ZA" sz="1400" b="0" baseline="0" dirty="0" err="1" smtClean="0">
                          <a:latin typeface="+mn-lt"/>
                          <a:cs typeface="Arial" pitchFamily="34" charset="0"/>
                        </a:rPr>
                        <a:t>Thango</a:t>
                      </a:r>
                      <a:endParaRPr lang="en-ZA" sz="1400" b="0" dirty="0">
                        <a:latin typeface="+mn-lt"/>
                        <a:cs typeface="Arial" pitchFamily="34" charset="0"/>
                      </a:endParaRPr>
                    </a:p>
                  </a:txBody>
                  <a:tcPr>
                    <a:solidFill>
                      <a:schemeClr val="bg2">
                        <a:lumMod val="90000"/>
                      </a:schemeClr>
                    </a:solidFill>
                  </a:tcPr>
                </a:tc>
                <a:tc>
                  <a:txBody>
                    <a:bodyPr/>
                    <a:lstStyle/>
                    <a:p>
                      <a:pPr algn="l"/>
                      <a:r>
                        <a:rPr lang="en-ZA" sz="1400" b="0" dirty="0" smtClean="0">
                          <a:latin typeface="+mn-lt"/>
                          <a:cs typeface="Arial" pitchFamily="34" charset="0"/>
                        </a:rPr>
                        <a:t>Legal and Governance </a:t>
                      </a:r>
                      <a:endParaRPr lang="en-ZA" sz="1400" b="0" dirty="0">
                        <a:latin typeface="+mn-lt"/>
                        <a:cs typeface="Arial" pitchFamily="34" charset="0"/>
                      </a:endParaRPr>
                    </a:p>
                  </a:txBody>
                  <a:tcPr>
                    <a:solidFill>
                      <a:schemeClr val="bg2">
                        <a:lumMod val="90000"/>
                      </a:schemeClr>
                    </a:solidFill>
                  </a:tcPr>
                </a:tc>
                <a:tc>
                  <a:txBody>
                    <a:bodyPr/>
                    <a:lstStyle/>
                    <a:p>
                      <a:pPr algn="l"/>
                      <a:r>
                        <a:rPr lang="en-ZA" sz="1400" b="0" dirty="0" smtClean="0">
                          <a:latin typeface="+mn-lt"/>
                          <a:cs typeface="Arial" panose="020B0604020202020204" pitchFamily="34" charset="0"/>
                        </a:rPr>
                        <a:t>Male </a:t>
                      </a:r>
                      <a:endParaRPr lang="en-ZA" sz="1400" b="0" dirty="0">
                        <a:latin typeface="+mn-lt"/>
                        <a:cs typeface="Arial" panose="020B0604020202020204" pitchFamily="34" charset="0"/>
                      </a:endParaRPr>
                    </a:p>
                  </a:txBody>
                  <a:tcPr>
                    <a:solidFill>
                      <a:schemeClr val="bg2">
                        <a:lumMod val="90000"/>
                      </a:schemeClr>
                    </a:solidFill>
                  </a:tcPr>
                </a:tc>
                <a:tc>
                  <a:txBody>
                    <a:bodyPr/>
                    <a:lstStyle/>
                    <a:p>
                      <a:pPr algn="l"/>
                      <a:r>
                        <a:rPr lang="en-ZA" sz="1400" b="0" dirty="0" smtClean="0">
                          <a:latin typeface="+mn-lt"/>
                          <a:cs typeface="Arial" panose="020B0604020202020204" pitchFamily="34" charset="0"/>
                        </a:rPr>
                        <a:t>African</a:t>
                      </a:r>
                      <a:endParaRPr lang="en-ZA" sz="1400" b="0" dirty="0">
                        <a:latin typeface="+mn-lt"/>
                        <a:cs typeface="Arial" panose="020B0604020202020204" pitchFamily="34" charset="0"/>
                      </a:endParaRPr>
                    </a:p>
                  </a:txBody>
                  <a:tcPr>
                    <a:solidFill>
                      <a:schemeClr val="bg2">
                        <a:lumMod val="90000"/>
                      </a:schemeClr>
                    </a:solidFill>
                  </a:tcPr>
                </a:tc>
              </a:tr>
              <a:tr h="566882">
                <a:tc>
                  <a:txBody>
                    <a:bodyPr/>
                    <a:lstStyle/>
                    <a:p>
                      <a:pPr algn="l"/>
                      <a:r>
                        <a:rPr lang="en-ZA" sz="1400" b="0" dirty="0" smtClean="0">
                          <a:latin typeface="+mn-lt"/>
                          <a:cs typeface="Arial" pitchFamily="34" charset="0"/>
                        </a:rPr>
                        <a:t>Mr </a:t>
                      </a:r>
                      <a:r>
                        <a:rPr lang="en-ZA" sz="1400" b="0" dirty="0" err="1" smtClean="0">
                          <a:latin typeface="+mn-lt"/>
                          <a:cs typeface="Arial" pitchFamily="34" charset="0"/>
                        </a:rPr>
                        <a:t>Nkosana</a:t>
                      </a:r>
                      <a:r>
                        <a:rPr lang="en-ZA" sz="1400" b="0" dirty="0" smtClean="0">
                          <a:latin typeface="+mn-lt"/>
                          <a:cs typeface="Arial" pitchFamily="34" charset="0"/>
                        </a:rPr>
                        <a:t> </a:t>
                      </a:r>
                      <a:r>
                        <a:rPr lang="en-ZA" sz="1400" b="0" dirty="0" err="1" smtClean="0">
                          <a:latin typeface="+mn-lt"/>
                          <a:cs typeface="Arial" pitchFamily="34" charset="0"/>
                        </a:rPr>
                        <a:t>Sifumba</a:t>
                      </a:r>
                      <a:endParaRPr lang="en-ZA" sz="1400" b="0" dirty="0">
                        <a:latin typeface="+mn-lt"/>
                        <a:cs typeface="Arial" pitchFamily="34" charset="0"/>
                      </a:endParaRPr>
                    </a:p>
                  </a:txBody>
                  <a:tcPr>
                    <a:solidFill>
                      <a:schemeClr val="bg2">
                        <a:lumMod val="90000"/>
                      </a:schemeClr>
                    </a:solidFill>
                  </a:tcPr>
                </a:tc>
                <a:tc>
                  <a:txBody>
                    <a:bodyPr/>
                    <a:lstStyle/>
                    <a:p>
                      <a:pPr algn="l"/>
                      <a:r>
                        <a:rPr lang="en-ZA" sz="1400" b="0" dirty="0" smtClean="0">
                          <a:latin typeface="+mn-lt"/>
                          <a:cs typeface="Arial" pitchFamily="34" charset="0"/>
                        </a:rPr>
                        <a:t>Information</a:t>
                      </a:r>
                      <a:r>
                        <a:rPr lang="en-ZA" sz="1400" b="0" baseline="0" dirty="0" smtClean="0">
                          <a:latin typeface="+mn-lt"/>
                          <a:cs typeface="Arial" pitchFamily="34" charset="0"/>
                        </a:rPr>
                        <a:t> Technology and Economics </a:t>
                      </a:r>
                      <a:endParaRPr lang="en-ZA" sz="1400" b="0" dirty="0">
                        <a:latin typeface="+mn-lt"/>
                        <a:cs typeface="Arial" pitchFamily="34" charset="0"/>
                      </a:endParaRPr>
                    </a:p>
                  </a:txBody>
                  <a:tcPr>
                    <a:solidFill>
                      <a:schemeClr val="bg2">
                        <a:lumMod val="90000"/>
                      </a:schemeClr>
                    </a:solidFill>
                  </a:tcPr>
                </a:tc>
                <a:tc>
                  <a:txBody>
                    <a:bodyPr/>
                    <a:lstStyle/>
                    <a:p>
                      <a:pPr algn="l"/>
                      <a:r>
                        <a:rPr lang="en-ZA" sz="1400" b="0" dirty="0" smtClean="0">
                          <a:latin typeface="+mn-lt"/>
                          <a:cs typeface="Arial" panose="020B0604020202020204" pitchFamily="34" charset="0"/>
                        </a:rPr>
                        <a:t>Male </a:t>
                      </a:r>
                      <a:endParaRPr lang="en-ZA" sz="1400" b="0" dirty="0">
                        <a:latin typeface="+mn-lt"/>
                        <a:cs typeface="Arial" panose="020B0604020202020204" pitchFamily="34" charset="0"/>
                      </a:endParaRPr>
                    </a:p>
                  </a:txBody>
                  <a:tcPr>
                    <a:solidFill>
                      <a:schemeClr val="bg2">
                        <a:lumMod val="90000"/>
                      </a:schemeClr>
                    </a:solidFill>
                  </a:tcPr>
                </a:tc>
                <a:tc>
                  <a:txBody>
                    <a:bodyPr/>
                    <a:lstStyle/>
                    <a:p>
                      <a:pPr algn="l"/>
                      <a:r>
                        <a:rPr lang="en-ZA" sz="1400" b="0" dirty="0" smtClean="0">
                          <a:latin typeface="+mn-lt"/>
                          <a:cs typeface="Arial" panose="020B0604020202020204" pitchFamily="34" charset="0"/>
                        </a:rPr>
                        <a:t>African </a:t>
                      </a:r>
                      <a:endParaRPr lang="en-ZA" sz="1400" b="0" dirty="0">
                        <a:latin typeface="+mn-lt"/>
                        <a:cs typeface="Arial" panose="020B0604020202020204" pitchFamily="34" charset="0"/>
                      </a:endParaRPr>
                    </a:p>
                  </a:txBody>
                  <a:tcPr>
                    <a:solidFill>
                      <a:schemeClr val="bg2">
                        <a:lumMod val="90000"/>
                      </a:schemeClr>
                    </a:solidFill>
                  </a:tcPr>
                </a:tc>
              </a:tr>
              <a:tr h="484916">
                <a:tc>
                  <a:txBody>
                    <a:bodyPr/>
                    <a:lstStyle/>
                    <a:p>
                      <a:pPr algn="l"/>
                      <a:r>
                        <a:rPr lang="en-ZA" sz="1400" b="0" dirty="0" smtClean="0">
                          <a:latin typeface="+mn-lt"/>
                          <a:cs typeface="Arial" pitchFamily="34" charset="0"/>
                        </a:rPr>
                        <a:t>Mr Hubert Matlou</a:t>
                      </a:r>
                      <a:endParaRPr lang="en-ZA" sz="1400" b="0" dirty="0">
                        <a:latin typeface="+mn-lt"/>
                        <a:cs typeface="Arial" pitchFamily="34" charset="0"/>
                      </a:endParaRPr>
                    </a:p>
                  </a:txBody>
                  <a:tcPr>
                    <a:solidFill>
                      <a:schemeClr val="bg2">
                        <a:lumMod val="90000"/>
                      </a:schemeClr>
                    </a:solidFill>
                  </a:tcPr>
                </a:tc>
                <a:tc>
                  <a:txBody>
                    <a:bodyPr/>
                    <a:lstStyle/>
                    <a:p>
                      <a:pPr algn="l"/>
                      <a:r>
                        <a:rPr lang="en-ZA" sz="1400" b="0" dirty="0" smtClean="0">
                          <a:latin typeface="+mn-lt"/>
                          <a:cs typeface="Arial" pitchFamily="34" charset="0"/>
                        </a:rPr>
                        <a:t>Broadcasting and Arts and Culture </a:t>
                      </a:r>
                      <a:endParaRPr lang="en-ZA" sz="1400" b="0" dirty="0">
                        <a:latin typeface="+mn-lt"/>
                        <a:cs typeface="Arial" pitchFamily="34" charset="0"/>
                      </a:endParaRPr>
                    </a:p>
                  </a:txBody>
                  <a:tcPr>
                    <a:solidFill>
                      <a:schemeClr val="bg2">
                        <a:lumMod val="90000"/>
                      </a:schemeClr>
                    </a:solidFill>
                  </a:tcPr>
                </a:tc>
                <a:tc>
                  <a:txBody>
                    <a:bodyPr/>
                    <a:lstStyle/>
                    <a:p>
                      <a:pPr algn="l"/>
                      <a:r>
                        <a:rPr lang="en-ZA" sz="1400" b="0" dirty="0" smtClean="0">
                          <a:latin typeface="+mn-lt"/>
                          <a:cs typeface="Arial" panose="020B0604020202020204" pitchFamily="34" charset="0"/>
                        </a:rPr>
                        <a:t>Male </a:t>
                      </a:r>
                      <a:endParaRPr lang="en-ZA" sz="1400" b="0" dirty="0">
                        <a:latin typeface="+mn-lt"/>
                        <a:cs typeface="Arial" panose="020B0604020202020204" pitchFamily="34" charset="0"/>
                      </a:endParaRPr>
                    </a:p>
                  </a:txBody>
                  <a:tcPr>
                    <a:solidFill>
                      <a:schemeClr val="bg2">
                        <a:lumMod val="90000"/>
                      </a:schemeClr>
                    </a:solidFill>
                  </a:tcPr>
                </a:tc>
                <a:tc>
                  <a:txBody>
                    <a:bodyPr/>
                    <a:lstStyle/>
                    <a:p>
                      <a:pPr algn="l"/>
                      <a:r>
                        <a:rPr lang="en-ZA" sz="1400" b="0" dirty="0" smtClean="0">
                          <a:latin typeface="+mn-lt"/>
                          <a:cs typeface="Arial" panose="020B0604020202020204" pitchFamily="34" charset="0"/>
                        </a:rPr>
                        <a:t>African </a:t>
                      </a:r>
                      <a:endParaRPr lang="en-ZA" sz="1400" b="0" dirty="0">
                        <a:latin typeface="+mn-lt"/>
                        <a:cs typeface="Arial" panose="020B0604020202020204" pitchFamily="34" charset="0"/>
                      </a:endParaRPr>
                    </a:p>
                  </a:txBody>
                  <a:tcPr>
                    <a:solidFill>
                      <a:schemeClr val="bg2">
                        <a:lumMod val="90000"/>
                      </a:schemeClr>
                    </a:solidFill>
                  </a:tcPr>
                </a:tc>
              </a:tr>
            </a:tbl>
          </a:graphicData>
        </a:graphic>
      </p:graphicFrame>
      <p:sp>
        <p:nvSpPr>
          <p:cNvPr id="8" name="Slide Number Placeholder 3"/>
          <p:cNvSpPr>
            <a:spLocks noGrp="1"/>
          </p:cNvSpPr>
          <p:nvPr>
            <p:ph type="sldNum" sz="quarter" idx="4"/>
          </p:nvPr>
        </p:nvSpPr>
        <p:spPr>
          <a:xfrm>
            <a:off x="8077200" y="6172200"/>
            <a:ext cx="609600" cy="365125"/>
          </a:xfrm>
        </p:spPr>
        <p:txBody>
          <a:bodyPr/>
          <a:lstStyle/>
          <a:p>
            <a:r>
              <a:rPr lang="en-US" sz="1200" b="1" dirty="0" smtClean="0"/>
              <a:t>18</a:t>
            </a:r>
            <a:endParaRPr lang="en-ZA" sz="1200" b="1" dirty="0" smtClean="0"/>
          </a:p>
        </p:txBody>
      </p:sp>
      <p:sp>
        <p:nvSpPr>
          <p:cNvPr id="3" name="TextBox 2"/>
          <p:cNvSpPr txBox="1"/>
          <p:nvPr/>
        </p:nvSpPr>
        <p:spPr>
          <a:xfrm>
            <a:off x="323528" y="5445224"/>
            <a:ext cx="8620824" cy="461665"/>
          </a:xfrm>
          <a:prstGeom prst="rect">
            <a:avLst/>
          </a:prstGeom>
          <a:noFill/>
        </p:spPr>
        <p:txBody>
          <a:bodyPr wrap="square" rtlCol="0">
            <a:spAutoFit/>
          </a:bodyPr>
          <a:lstStyle/>
          <a:p>
            <a:r>
              <a:rPr lang="en-ZA" sz="1200" b="1" dirty="0" smtClean="0"/>
              <a:t>Note: </a:t>
            </a:r>
            <a:r>
              <a:rPr lang="en-ZA" sz="1200" dirty="0" smtClean="0"/>
              <a:t>To </a:t>
            </a:r>
            <a:r>
              <a:rPr lang="en-ZA" sz="1200" dirty="0"/>
              <a:t>ensure that governance is effective, the newly appointed Council went through a 2-day Induction workshop to address governance issues and was followed by the entity specific induction where DAC was also represented. </a:t>
            </a:r>
          </a:p>
        </p:txBody>
      </p:sp>
    </p:spTree>
    <p:extLst>
      <p:ext uri="{BB962C8B-B14F-4D97-AF65-F5344CB8AC3E}">
        <p14:creationId xmlns:p14="http://schemas.microsoft.com/office/powerpoint/2010/main" xmlns="" val="26779593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76" y="116632"/>
            <a:ext cx="8784976" cy="710952"/>
          </a:xfrm>
        </p:spPr>
        <p:txBody>
          <a:bodyPr>
            <a:noAutofit/>
          </a:bodyPr>
          <a:lstStyle/>
          <a:p>
            <a:pPr algn="ctr"/>
            <a:r>
              <a:rPr lang="en-US" dirty="0" smtClean="0">
                <a:latin typeface="+mj-lt"/>
              </a:rPr>
              <a:t>COMPOSITION OF MANAGEMENT</a:t>
            </a:r>
            <a:endParaRPr lang="en-ZA" dirty="0">
              <a:latin typeface="+mj-lt"/>
            </a:endParaRPr>
          </a:p>
        </p:txBody>
      </p:sp>
      <p:sp>
        <p:nvSpPr>
          <p:cNvPr id="5" name="Title 1"/>
          <p:cNvSpPr txBox="1">
            <a:spLocks/>
          </p:cNvSpPr>
          <p:nvPr/>
        </p:nvSpPr>
        <p:spPr>
          <a:xfrm>
            <a:off x="159376" y="4005064"/>
            <a:ext cx="8784976" cy="151216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endParaRPr lang="en-ZA" sz="1600" dirty="0" smtClean="0">
              <a:solidFill>
                <a:schemeClr val="tx1"/>
              </a:solidFill>
              <a:latin typeface="+mj-lt"/>
            </a:endParaRPr>
          </a:p>
          <a:p>
            <a:pPr marL="285750" indent="-285750">
              <a:buFont typeface="Arial" pitchFamily="34" charset="0"/>
              <a:buChar char="•"/>
            </a:pPr>
            <a:endParaRPr lang="en-ZA" sz="1600" dirty="0" smtClean="0">
              <a:solidFill>
                <a:schemeClr val="tx1"/>
              </a:solidFill>
              <a:latin typeface="+mj-lt"/>
            </a:endParaRPr>
          </a:p>
          <a:p>
            <a:endParaRPr lang="en-ZA" sz="1600" dirty="0" smtClean="0">
              <a:solidFill>
                <a:schemeClr val="tx1"/>
              </a:solidFill>
              <a:latin typeface="+mj-lt"/>
            </a:endParaRPr>
          </a:p>
          <a:p>
            <a:pPr algn="ctr"/>
            <a:endParaRPr lang="en-ZA" sz="1600" dirty="0">
              <a:solidFill>
                <a:schemeClr val="tx1"/>
              </a:solidFill>
              <a:latin typeface="+mj-lt"/>
            </a:endParaRPr>
          </a:p>
        </p:txBody>
      </p:sp>
      <p:sp>
        <p:nvSpPr>
          <p:cNvPr id="8" name="Slide Number Placeholder 3"/>
          <p:cNvSpPr>
            <a:spLocks noGrp="1"/>
          </p:cNvSpPr>
          <p:nvPr>
            <p:ph type="sldNum" sz="quarter" idx="4"/>
          </p:nvPr>
        </p:nvSpPr>
        <p:spPr>
          <a:xfrm>
            <a:off x="8077200" y="6172200"/>
            <a:ext cx="609600" cy="365125"/>
          </a:xfrm>
        </p:spPr>
        <p:txBody>
          <a:bodyPr/>
          <a:lstStyle/>
          <a:p>
            <a:r>
              <a:rPr lang="en-ZA" sz="1200" b="1" dirty="0" smtClean="0"/>
              <a:t>19</a:t>
            </a: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51520" y="764704"/>
            <a:ext cx="8784976" cy="525658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4672558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8640"/>
            <a:ext cx="8229600" cy="504056"/>
          </a:xfrm>
        </p:spPr>
        <p:txBody>
          <a:bodyPr>
            <a:noAutofit/>
          </a:bodyPr>
          <a:lstStyle/>
          <a:p>
            <a:pPr algn="ctr"/>
            <a:r>
              <a:rPr lang="en-ZA" sz="4000" dirty="0" smtClean="0">
                <a:latin typeface="+mj-lt"/>
              </a:rPr>
              <a:t>PRESENTATION OUTLINE</a:t>
            </a:r>
            <a:endParaRPr lang="en-ZA" sz="4000" dirty="0">
              <a:latin typeface="+mj-lt"/>
            </a:endParaRPr>
          </a:p>
        </p:txBody>
      </p:sp>
      <p:sp>
        <p:nvSpPr>
          <p:cNvPr id="3" name="Content Placeholder 2"/>
          <p:cNvSpPr>
            <a:spLocks noGrp="1"/>
          </p:cNvSpPr>
          <p:nvPr>
            <p:ph idx="1"/>
          </p:nvPr>
        </p:nvSpPr>
        <p:spPr>
          <a:xfrm>
            <a:off x="323528" y="1196752"/>
            <a:ext cx="8210872" cy="4602833"/>
          </a:xfrm>
        </p:spPr>
        <p:txBody>
          <a:bodyPr>
            <a:normAutofit/>
          </a:bodyPr>
          <a:lstStyle/>
          <a:p>
            <a:pPr>
              <a:lnSpc>
                <a:spcPct val="150000"/>
              </a:lnSpc>
              <a:buAutoNum type="arabicPeriod"/>
            </a:pPr>
            <a:r>
              <a:rPr lang="en-ZA" sz="2600" dirty="0" smtClean="0">
                <a:solidFill>
                  <a:schemeClr val="tx1"/>
                </a:solidFill>
                <a:latin typeface="+mn-lt"/>
              </a:rPr>
              <a:t>Strategic overview</a:t>
            </a:r>
          </a:p>
          <a:p>
            <a:pPr>
              <a:lnSpc>
                <a:spcPct val="150000"/>
              </a:lnSpc>
              <a:buAutoNum type="arabicPeriod"/>
            </a:pPr>
            <a:r>
              <a:rPr lang="en-ZA" sz="2600" dirty="0" smtClean="0">
                <a:solidFill>
                  <a:schemeClr val="tx1"/>
                </a:solidFill>
                <a:latin typeface="+mn-lt"/>
              </a:rPr>
              <a:t>Review of performance </a:t>
            </a:r>
          </a:p>
          <a:p>
            <a:pPr lvl="1">
              <a:lnSpc>
                <a:spcPct val="150000"/>
              </a:lnSpc>
              <a:buFont typeface="Wingdings" pitchFamily="2" charset="2"/>
              <a:buChar char="§"/>
            </a:pPr>
            <a:r>
              <a:rPr lang="en-ZA" sz="2200" dirty="0" smtClean="0">
                <a:solidFill>
                  <a:schemeClr val="tx1"/>
                </a:solidFill>
                <a:latin typeface="+mn-lt"/>
              </a:rPr>
              <a:t>Non-financial</a:t>
            </a:r>
          </a:p>
          <a:p>
            <a:pPr lvl="1">
              <a:lnSpc>
                <a:spcPct val="150000"/>
              </a:lnSpc>
              <a:buFont typeface="Wingdings" pitchFamily="2" charset="2"/>
              <a:buChar char="§"/>
            </a:pPr>
            <a:r>
              <a:rPr lang="en-ZA" sz="2200" dirty="0" smtClean="0">
                <a:solidFill>
                  <a:schemeClr val="tx1"/>
                </a:solidFill>
                <a:latin typeface="+mn-lt"/>
              </a:rPr>
              <a:t>Financial</a:t>
            </a:r>
          </a:p>
          <a:p>
            <a:pPr>
              <a:lnSpc>
                <a:spcPct val="150000"/>
              </a:lnSpc>
              <a:buAutoNum type="arabicPeriod"/>
            </a:pPr>
            <a:r>
              <a:rPr lang="en-ZA" sz="2600" dirty="0" smtClean="0">
                <a:solidFill>
                  <a:schemeClr val="tx1"/>
                </a:solidFill>
                <a:latin typeface="+mn-lt"/>
              </a:rPr>
              <a:t>Audit improvement plan</a:t>
            </a:r>
          </a:p>
          <a:p>
            <a:pPr>
              <a:lnSpc>
                <a:spcPct val="150000"/>
              </a:lnSpc>
              <a:buAutoNum type="arabicPeriod"/>
            </a:pPr>
            <a:r>
              <a:rPr lang="en-ZA" sz="2600" dirty="0" smtClean="0">
                <a:solidFill>
                  <a:schemeClr val="tx1"/>
                </a:solidFill>
                <a:latin typeface="+mn-lt"/>
              </a:rPr>
              <a:t>Governance</a:t>
            </a:r>
          </a:p>
          <a:p>
            <a:pPr>
              <a:lnSpc>
                <a:spcPct val="150000"/>
              </a:lnSpc>
              <a:buAutoNum type="arabicPeriod"/>
            </a:pPr>
            <a:r>
              <a:rPr lang="en-ZA" sz="2600" dirty="0" smtClean="0">
                <a:solidFill>
                  <a:schemeClr val="tx1"/>
                </a:solidFill>
                <a:latin typeface="+mn-lt"/>
              </a:rPr>
              <a:t>Challenges and interventions</a:t>
            </a:r>
          </a:p>
          <a:p>
            <a:pPr>
              <a:lnSpc>
                <a:spcPct val="150000"/>
              </a:lnSpc>
              <a:buAutoNum type="arabicPeriod"/>
            </a:pPr>
            <a:endParaRPr lang="en-ZA" sz="2600" dirty="0" smtClean="0">
              <a:latin typeface="+mn-lt"/>
            </a:endParaRPr>
          </a:p>
          <a:p>
            <a:pPr>
              <a:lnSpc>
                <a:spcPct val="150000"/>
              </a:lnSpc>
              <a:buAutoNum type="arabicPeriod"/>
            </a:pPr>
            <a:endParaRPr lang="en-ZA" sz="2600" dirty="0" smtClean="0">
              <a:latin typeface="+mn-lt"/>
            </a:endParaRPr>
          </a:p>
          <a:p>
            <a:pPr>
              <a:lnSpc>
                <a:spcPct val="150000"/>
              </a:lnSpc>
              <a:buAutoNum type="arabicPeriod"/>
            </a:pPr>
            <a:endParaRPr lang="en-ZA" sz="2600" dirty="0" smtClean="0">
              <a:latin typeface="+mn-lt"/>
            </a:endParaRPr>
          </a:p>
          <a:p>
            <a:pPr>
              <a:lnSpc>
                <a:spcPct val="150000"/>
              </a:lnSpc>
              <a:buAutoNum type="arabicPeriod"/>
            </a:pPr>
            <a:endParaRPr lang="en-ZA" sz="2600" dirty="0" smtClean="0">
              <a:latin typeface="+mn-lt"/>
            </a:endParaRPr>
          </a:p>
          <a:p>
            <a:pPr>
              <a:lnSpc>
                <a:spcPct val="150000"/>
              </a:lnSpc>
              <a:buAutoNum type="arabicPeriod"/>
            </a:pPr>
            <a:endParaRPr lang="en-ZA" sz="2600" dirty="0" smtClean="0">
              <a:latin typeface="+mn-lt"/>
            </a:endParaRPr>
          </a:p>
          <a:p>
            <a:pPr>
              <a:lnSpc>
                <a:spcPct val="150000"/>
              </a:lnSpc>
              <a:buAutoNum type="arabicPeriod"/>
            </a:pPr>
            <a:endParaRPr lang="en-ZA" sz="2600" dirty="0" smtClean="0">
              <a:latin typeface="+mn-lt"/>
            </a:endParaRPr>
          </a:p>
          <a:p>
            <a:pPr>
              <a:lnSpc>
                <a:spcPct val="150000"/>
              </a:lnSpc>
              <a:buAutoNum type="arabicPeriod"/>
            </a:pPr>
            <a:endParaRPr lang="en-ZA" sz="2600" dirty="0">
              <a:latin typeface="+mn-lt"/>
            </a:endParaRPr>
          </a:p>
        </p:txBody>
      </p:sp>
      <p:sp>
        <p:nvSpPr>
          <p:cNvPr id="5" name="Slide Number Placeholder 3"/>
          <p:cNvSpPr>
            <a:spLocks noGrp="1"/>
          </p:cNvSpPr>
          <p:nvPr>
            <p:ph type="sldNum" sz="quarter" idx="4"/>
          </p:nvPr>
        </p:nvSpPr>
        <p:spPr>
          <a:xfrm>
            <a:off x="8077200" y="6172200"/>
            <a:ext cx="609600" cy="365125"/>
          </a:xfrm>
        </p:spPr>
        <p:txBody>
          <a:bodyPr/>
          <a:lstStyle/>
          <a:p>
            <a:r>
              <a:rPr lang="en-ZA" sz="1200" b="1" dirty="0"/>
              <a:t>2</a:t>
            </a:r>
            <a:endParaRPr lang="en-ZA" sz="1200" b="1" dirty="0" smtClean="0"/>
          </a:p>
        </p:txBody>
      </p:sp>
    </p:spTree>
    <p:extLst>
      <p:ext uri="{BB962C8B-B14F-4D97-AF65-F5344CB8AC3E}">
        <p14:creationId xmlns:p14="http://schemas.microsoft.com/office/powerpoint/2010/main" xmlns="" val="35525490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76" y="116632"/>
            <a:ext cx="8784976" cy="710952"/>
          </a:xfrm>
        </p:spPr>
        <p:txBody>
          <a:bodyPr>
            <a:noAutofit/>
          </a:bodyPr>
          <a:lstStyle/>
          <a:p>
            <a:pPr algn="ctr"/>
            <a:r>
              <a:rPr lang="en-US" dirty="0" smtClean="0">
                <a:latin typeface="+mj-lt"/>
              </a:rPr>
              <a:t>COMPOSITION OF STAFF</a:t>
            </a:r>
            <a:endParaRPr lang="en-ZA" dirty="0">
              <a:latin typeface="+mj-lt"/>
            </a:endParaRPr>
          </a:p>
        </p:txBody>
      </p:sp>
      <p:sp>
        <p:nvSpPr>
          <p:cNvPr id="5" name="Title 1"/>
          <p:cNvSpPr txBox="1">
            <a:spLocks/>
          </p:cNvSpPr>
          <p:nvPr/>
        </p:nvSpPr>
        <p:spPr>
          <a:xfrm>
            <a:off x="159376" y="4005064"/>
            <a:ext cx="8784976" cy="1512168"/>
          </a:xfrm>
          <a:prstGeom prst="rect">
            <a:avLst/>
          </a:prstGeom>
        </p:spPr>
        <p:txBody>
          <a:bodyPr vert="horz" lIns="91440" tIns="45720" rIns="91440" bIns="45720" rtlCol="0" anchor="t" anchorCtr="0">
            <a:noAutofit/>
          </a:bodyPr>
          <a:lstStyle>
            <a:lvl1pPr algn="l" defTabSz="914400" rtl="0" eaLnBrk="1" latinLnBrk="0" hangingPunct="1">
              <a:spcBef>
                <a:spcPct val="0"/>
              </a:spcBef>
              <a:buNone/>
              <a:defRPr sz="3600" b="1" kern="1200">
                <a:solidFill>
                  <a:srgbClr val="800000"/>
                </a:solidFill>
                <a:latin typeface="Arial"/>
                <a:ea typeface="+mj-ea"/>
                <a:cs typeface="Arial"/>
              </a:defRPr>
            </a:lvl1pPr>
          </a:lstStyle>
          <a:p>
            <a:endParaRPr lang="en-ZA" sz="1600" dirty="0" smtClean="0">
              <a:solidFill>
                <a:schemeClr val="tx1"/>
              </a:solidFill>
              <a:latin typeface="+mj-lt"/>
            </a:endParaRPr>
          </a:p>
          <a:p>
            <a:pPr marL="285750" indent="-285750">
              <a:buFont typeface="Arial" pitchFamily="34" charset="0"/>
              <a:buChar char="•"/>
            </a:pPr>
            <a:endParaRPr lang="en-ZA" sz="1600" dirty="0" smtClean="0">
              <a:solidFill>
                <a:schemeClr val="tx1"/>
              </a:solidFill>
              <a:latin typeface="+mj-lt"/>
            </a:endParaRPr>
          </a:p>
          <a:p>
            <a:endParaRPr lang="en-ZA" sz="1600" dirty="0" smtClean="0">
              <a:solidFill>
                <a:schemeClr val="tx1"/>
              </a:solidFill>
              <a:latin typeface="+mj-lt"/>
            </a:endParaRPr>
          </a:p>
          <a:p>
            <a:pPr algn="ctr"/>
            <a:endParaRPr lang="en-ZA" sz="1600" dirty="0">
              <a:solidFill>
                <a:schemeClr val="tx1"/>
              </a:solidFill>
              <a:latin typeface="+mj-lt"/>
            </a:endParaRPr>
          </a:p>
        </p:txBody>
      </p:sp>
      <p:sp>
        <p:nvSpPr>
          <p:cNvPr id="8" name="Slide Number Placeholder 3"/>
          <p:cNvSpPr>
            <a:spLocks noGrp="1"/>
          </p:cNvSpPr>
          <p:nvPr>
            <p:ph type="sldNum" sz="quarter" idx="4"/>
          </p:nvPr>
        </p:nvSpPr>
        <p:spPr>
          <a:xfrm>
            <a:off x="8077200" y="6172200"/>
            <a:ext cx="609600" cy="365125"/>
          </a:xfrm>
        </p:spPr>
        <p:txBody>
          <a:bodyPr/>
          <a:lstStyle/>
          <a:p>
            <a:r>
              <a:rPr lang="en-ZA" sz="1200" b="1" dirty="0" smtClean="0"/>
              <a:t>20</a:t>
            </a:r>
          </a:p>
        </p:txBody>
      </p:sp>
      <p:sp>
        <p:nvSpPr>
          <p:cNvPr id="3" name="Content Placeholder 2"/>
          <p:cNvSpPr>
            <a:spLocks noGrp="1"/>
          </p:cNvSpPr>
          <p:nvPr>
            <p:ph idx="1"/>
          </p:nvPr>
        </p:nvSpPr>
        <p:spPr>
          <a:xfrm>
            <a:off x="159376" y="1196752"/>
            <a:ext cx="8984624" cy="4746849"/>
          </a:xfrm>
        </p:spPr>
        <p:txBody>
          <a:bodyPr/>
          <a:lstStyle/>
          <a:p>
            <a:endParaRPr lang="en-US" dirty="0"/>
          </a:p>
        </p:txBody>
      </p:sp>
      <p:graphicFrame>
        <p:nvGraphicFramePr>
          <p:cNvPr id="9" name="Content Placeholder 5"/>
          <p:cNvGraphicFramePr>
            <a:graphicFrameLocks/>
          </p:cNvGraphicFramePr>
          <p:nvPr>
            <p:extLst>
              <p:ext uri="{D42A27DB-BD31-4B8C-83A1-F6EECF244321}">
                <p14:modId xmlns:p14="http://schemas.microsoft.com/office/powerpoint/2010/main" xmlns="" val="2106979895"/>
              </p:ext>
            </p:extLst>
          </p:nvPr>
        </p:nvGraphicFramePr>
        <p:xfrm>
          <a:off x="129090" y="1196753"/>
          <a:ext cx="8784979" cy="2808311"/>
        </p:xfrm>
        <a:graphic>
          <a:graphicData uri="http://schemas.openxmlformats.org/drawingml/2006/table">
            <a:tbl>
              <a:tblPr firstRow="1" bandRow="1">
                <a:tableStyleId>{5C22544A-7EE6-4342-B048-85BDC9FD1C3A}</a:tableStyleId>
              </a:tblPr>
              <a:tblGrid>
                <a:gridCol w="1634598"/>
                <a:gridCol w="1299269"/>
                <a:gridCol w="1377606"/>
                <a:gridCol w="1001894"/>
                <a:gridCol w="1157204"/>
                <a:gridCol w="1157204"/>
                <a:gridCol w="1157204"/>
              </a:tblGrid>
              <a:tr h="899034">
                <a:tc rowSpan="2">
                  <a:txBody>
                    <a:bodyPr/>
                    <a:lstStyle/>
                    <a:p>
                      <a:pPr algn="ctr"/>
                      <a:r>
                        <a:rPr lang="en-US" sz="1800" b="1" dirty="0" smtClean="0">
                          <a:latin typeface="+mn-lt"/>
                          <a:cs typeface="Arial" pitchFamily="34" charset="0"/>
                        </a:rPr>
                        <a:t>TOTAL</a:t>
                      </a:r>
                      <a:r>
                        <a:rPr lang="en-US" sz="1800" b="1" baseline="0" dirty="0" smtClean="0">
                          <a:latin typeface="+mn-lt"/>
                          <a:cs typeface="Arial" pitchFamily="34" charset="0"/>
                        </a:rPr>
                        <a:t> STAFF COMPLEMENT</a:t>
                      </a:r>
                      <a:endParaRPr lang="en-ZA" sz="1800" b="1" dirty="0">
                        <a:latin typeface="+mn-lt"/>
                        <a:cs typeface="Arial" pitchFamily="34" charset="0"/>
                      </a:endParaRPr>
                    </a:p>
                  </a:txBody>
                  <a:tcPr anchor="ctr">
                    <a:solidFill>
                      <a:schemeClr val="accent6">
                        <a:lumMod val="50000"/>
                      </a:schemeClr>
                    </a:solidFill>
                  </a:tcPr>
                </a:tc>
                <a:tc gridSpan="2">
                  <a:txBody>
                    <a:bodyPr/>
                    <a:lstStyle/>
                    <a:p>
                      <a:pPr algn="ctr"/>
                      <a:r>
                        <a:rPr lang="en-ZA" sz="1800" b="1" dirty="0" smtClean="0">
                          <a:latin typeface="+mn-lt"/>
                          <a:cs typeface="Arial" pitchFamily="34" charset="0"/>
                        </a:rPr>
                        <a:t>GENDER</a:t>
                      </a:r>
                      <a:endParaRPr lang="en-ZA" sz="1800" b="1" dirty="0">
                        <a:latin typeface="+mn-lt"/>
                        <a:cs typeface="Arial" pitchFamily="34" charset="0"/>
                      </a:endParaRPr>
                    </a:p>
                  </a:txBody>
                  <a:tcPr>
                    <a:solidFill>
                      <a:schemeClr val="accent6">
                        <a:lumMod val="50000"/>
                      </a:schemeClr>
                    </a:solidFill>
                  </a:tcPr>
                </a:tc>
                <a:tc hMerge="1">
                  <a:txBody>
                    <a:bodyPr/>
                    <a:lstStyle/>
                    <a:p>
                      <a:pPr algn="ctr"/>
                      <a:endParaRPr lang="en-ZA" sz="1800" b="1" dirty="0">
                        <a:latin typeface="+mn-lt"/>
                        <a:cs typeface="Arial" pitchFamily="34" charset="0"/>
                      </a:endParaRPr>
                    </a:p>
                  </a:txBody>
                  <a:tcPr>
                    <a:solidFill>
                      <a:schemeClr val="accent6">
                        <a:lumMod val="50000"/>
                      </a:schemeClr>
                    </a:solidFill>
                  </a:tcPr>
                </a:tc>
                <a:tc gridSpan="4">
                  <a:txBody>
                    <a:bodyPr/>
                    <a:lstStyle/>
                    <a:p>
                      <a:pPr algn="ctr"/>
                      <a:r>
                        <a:rPr lang="en-ZA" sz="1800" dirty="0" smtClean="0">
                          <a:latin typeface="+mn-lt"/>
                          <a:cs typeface="Arial" panose="020B0604020202020204" pitchFamily="34" charset="0"/>
                        </a:rPr>
                        <a:t>RACE</a:t>
                      </a:r>
                      <a:endParaRPr lang="en-ZA" sz="1800" dirty="0">
                        <a:latin typeface="+mn-lt"/>
                        <a:cs typeface="Arial" panose="020B0604020202020204" pitchFamily="34" charset="0"/>
                      </a:endParaRPr>
                    </a:p>
                    <a:p>
                      <a:pPr algn="ctr"/>
                      <a:endParaRPr lang="en-ZA" sz="1800" dirty="0">
                        <a:latin typeface="+mn-lt"/>
                        <a:cs typeface="Arial" panose="020B0604020202020204" pitchFamily="34" charset="0"/>
                      </a:endParaRPr>
                    </a:p>
                  </a:txBody>
                  <a:tcPr>
                    <a:solidFill>
                      <a:schemeClr val="accent6">
                        <a:lumMod val="50000"/>
                      </a:schemeClr>
                    </a:solidFill>
                  </a:tcPr>
                </a:tc>
                <a:tc hMerge="1">
                  <a:txBody>
                    <a:bodyPr/>
                    <a:lstStyle/>
                    <a:p>
                      <a:pPr algn="ctr"/>
                      <a:endParaRPr lang="en-ZA" sz="1800" dirty="0">
                        <a:latin typeface="+mn-lt"/>
                        <a:cs typeface="Arial" panose="020B0604020202020204" pitchFamily="34" charset="0"/>
                      </a:endParaRPr>
                    </a:p>
                  </a:txBody>
                  <a:tcPr>
                    <a:solidFill>
                      <a:schemeClr val="accent6">
                        <a:lumMod val="50000"/>
                      </a:schemeClr>
                    </a:solidFill>
                  </a:tcPr>
                </a:tc>
                <a:tc hMerge="1">
                  <a:txBody>
                    <a:bodyPr/>
                    <a:lstStyle/>
                    <a:p>
                      <a:pPr algn="ctr"/>
                      <a:endParaRPr lang="en-ZA" sz="1800" dirty="0">
                        <a:latin typeface="+mn-lt"/>
                        <a:cs typeface="Arial" panose="020B0604020202020204" pitchFamily="34" charset="0"/>
                      </a:endParaRPr>
                    </a:p>
                  </a:txBody>
                  <a:tcPr>
                    <a:solidFill>
                      <a:schemeClr val="accent6">
                        <a:lumMod val="50000"/>
                      </a:schemeClr>
                    </a:solidFill>
                  </a:tcPr>
                </a:tc>
                <a:tc hMerge="1">
                  <a:txBody>
                    <a:bodyPr/>
                    <a:lstStyle/>
                    <a:p>
                      <a:pPr algn="ctr"/>
                      <a:endParaRPr lang="en-ZA" sz="1800" dirty="0">
                        <a:latin typeface="+mn-lt"/>
                        <a:cs typeface="Arial" panose="020B0604020202020204" pitchFamily="34" charset="0"/>
                      </a:endParaRPr>
                    </a:p>
                  </a:txBody>
                  <a:tcPr>
                    <a:solidFill>
                      <a:schemeClr val="accent6">
                        <a:lumMod val="50000"/>
                      </a:schemeClr>
                    </a:solidFill>
                  </a:tcPr>
                </a:tc>
              </a:tr>
              <a:tr h="884957">
                <a:tc vMerge="1">
                  <a:txBody>
                    <a:bodyPr/>
                    <a:lstStyle/>
                    <a:p>
                      <a:pPr algn="r"/>
                      <a:endParaRPr lang="en-ZA" sz="1800" b="1" dirty="0">
                        <a:latin typeface="+mn-lt"/>
                        <a:cs typeface="Arial" pitchFamily="34" charset="0"/>
                      </a:endParaRPr>
                    </a:p>
                  </a:txBody>
                  <a:tcPr>
                    <a:solidFill>
                      <a:schemeClr val="bg2">
                        <a:lumMod val="90000"/>
                      </a:schemeClr>
                    </a:solidFill>
                  </a:tcPr>
                </a:tc>
                <a:tc>
                  <a:txBody>
                    <a:bodyPr/>
                    <a:lstStyle/>
                    <a:p>
                      <a:pPr algn="ctr"/>
                      <a:r>
                        <a:rPr lang="en-ZA" b="1" dirty="0" smtClean="0"/>
                        <a:t>Male</a:t>
                      </a:r>
                      <a:endParaRPr lang="en-ZA" b="1" dirty="0"/>
                    </a:p>
                  </a:txBody>
                  <a:tcPr anchor="ctr">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800" b="1" dirty="0" smtClean="0">
                          <a:latin typeface="+mn-lt"/>
                          <a:cs typeface="Arial" pitchFamily="34" charset="0"/>
                        </a:rPr>
                        <a:t>Female</a:t>
                      </a:r>
                    </a:p>
                  </a:txBody>
                  <a:tcPr anchor="ctr">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800" b="1" dirty="0" smtClean="0">
                          <a:latin typeface="+mn-lt"/>
                          <a:cs typeface="Arial" panose="020B0604020202020204" pitchFamily="34" charset="0"/>
                        </a:rPr>
                        <a:t>B</a:t>
                      </a:r>
                      <a:endParaRPr lang="en-ZA" sz="1800" b="1" dirty="0">
                        <a:latin typeface="+mn-lt"/>
                        <a:cs typeface="Arial" panose="020B0604020202020204" pitchFamily="34" charset="0"/>
                      </a:endParaRPr>
                    </a:p>
                  </a:txBody>
                  <a:tcPr anchor="ctr">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800" b="1" dirty="0" smtClean="0">
                          <a:latin typeface="+mn-lt"/>
                          <a:cs typeface="Arial" panose="020B0604020202020204" pitchFamily="34" charset="0"/>
                        </a:rPr>
                        <a:t>C</a:t>
                      </a:r>
                      <a:endParaRPr lang="en-ZA" sz="1800" b="1" dirty="0">
                        <a:latin typeface="+mn-lt"/>
                        <a:cs typeface="Arial" panose="020B0604020202020204" pitchFamily="34" charset="0"/>
                      </a:endParaRPr>
                    </a:p>
                  </a:txBody>
                  <a:tcPr anchor="ctr">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800" b="1" dirty="0" smtClean="0">
                          <a:latin typeface="+mn-lt"/>
                          <a:cs typeface="Arial" panose="020B0604020202020204" pitchFamily="34" charset="0"/>
                        </a:rPr>
                        <a:t>I</a:t>
                      </a:r>
                      <a:endParaRPr lang="en-ZA" sz="1800" b="1" dirty="0">
                        <a:latin typeface="+mn-lt"/>
                        <a:cs typeface="Arial" panose="020B0604020202020204" pitchFamily="34" charset="0"/>
                      </a:endParaRPr>
                    </a:p>
                  </a:txBody>
                  <a:tcPr anchor="ctr">
                    <a:solidFill>
                      <a:schemeClr val="bg2">
                        <a:lumMod val="9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800" b="1" dirty="0" smtClean="0">
                          <a:latin typeface="+mn-lt"/>
                          <a:cs typeface="Arial" panose="020B0604020202020204" pitchFamily="34" charset="0"/>
                        </a:rPr>
                        <a:t>W</a:t>
                      </a:r>
                      <a:endParaRPr lang="en-ZA" sz="1800" b="1" dirty="0">
                        <a:latin typeface="+mn-lt"/>
                        <a:cs typeface="Arial" panose="020B0604020202020204" pitchFamily="34" charset="0"/>
                      </a:endParaRPr>
                    </a:p>
                  </a:txBody>
                  <a:tcPr anchor="ctr">
                    <a:solidFill>
                      <a:schemeClr val="bg2">
                        <a:lumMod val="90000"/>
                      </a:schemeClr>
                    </a:solidFill>
                  </a:tcPr>
                </a:tc>
              </a:tr>
              <a:tr h="1024320">
                <a:tc>
                  <a:txBody>
                    <a:bodyPr/>
                    <a:lstStyle/>
                    <a:p>
                      <a:pPr algn="ctr"/>
                      <a:r>
                        <a:rPr lang="en-ZA" sz="1800" b="1" dirty="0" smtClean="0">
                          <a:latin typeface="+mn-lt"/>
                          <a:cs typeface="Arial" pitchFamily="34" charset="0"/>
                        </a:rPr>
                        <a:t>75</a:t>
                      </a:r>
                      <a:endParaRPr lang="en-ZA" sz="1800" b="1" dirty="0">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latin typeface="+mn-lt"/>
                          <a:cs typeface="Arial" pitchFamily="34" charset="0"/>
                        </a:rPr>
                        <a:t>46</a:t>
                      </a:r>
                      <a:endParaRPr lang="en-ZA" sz="1800" b="1" dirty="0">
                        <a:latin typeface="+mn-lt"/>
                        <a:cs typeface="Arial" pitchFamily="34" charset="0"/>
                      </a:endParaRPr>
                    </a:p>
                  </a:txBody>
                  <a:tcPr>
                    <a:solidFill>
                      <a:schemeClr val="bg2">
                        <a:lumMod val="75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ZA" sz="1800" b="1" dirty="0" smtClean="0">
                          <a:latin typeface="+mn-lt"/>
                          <a:cs typeface="Arial" pitchFamily="34" charset="0"/>
                        </a:rPr>
                        <a:t>29</a:t>
                      </a:r>
                      <a:endParaRPr lang="en-ZA" sz="1800" b="1" dirty="0">
                        <a:latin typeface="+mn-lt"/>
                        <a:cs typeface="Arial" pitchFamily="34" charset="0"/>
                      </a:endParaRPr>
                    </a:p>
                  </a:txBody>
                  <a:tcPr>
                    <a:solidFill>
                      <a:schemeClr val="bg2">
                        <a:lumMod val="75000"/>
                      </a:schemeClr>
                    </a:solidFill>
                  </a:tcPr>
                </a:tc>
                <a:tc>
                  <a:txBody>
                    <a:bodyPr/>
                    <a:lstStyle/>
                    <a:p>
                      <a:pPr algn="r"/>
                      <a:r>
                        <a:rPr lang="en-ZA" sz="1800" b="1" dirty="0" smtClean="0">
                          <a:latin typeface="+mn-lt"/>
                          <a:cs typeface="Arial" panose="020B0604020202020204" pitchFamily="34" charset="0"/>
                        </a:rPr>
                        <a:t>66</a:t>
                      </a:r>
                      <a:endParaRPr lang="en-ZA" sz="1800" b="1" dirty="0">
                        <a:latin typeface="+mn-lt"/>
                        <a:cs typeface="Arial" panose="020B0604020202020204" pitchFamily="34" charset="0"/>
                      </a:endParaRPr>
                    </a:p>
                  </a:txBody>
                  <a:tcPr>
                    <a:solidFill>
                      <a:schemeClr val="bg2">
                        <a:lumMod val="75000"/>
                      </a:schemeClr>
                    </a:solidFill>
                  </a:tcPr>
                </a:tc>
                <a:tc>
                  <a:txBody>
                    <a:bodyPr/>
                    <a:lstStyle/>
                    <a:p>
                      <a:pPr algn="r"/>
                      <a:r>
                        <a:rPr lang="en-ZA" sz="1800" b="1" dirty="0" smtClean="0">
                          <a:latin typeface="+mn-lt"/>
                          <a:cs typeface="Arial" panose="020B0604020202020204" pitchFamily="34" charset="0"/>
                        </a:rPr>
                        <a:t>3</a:t>
                      </a:r>
                      <a:endParaRPr lang="en-ZA" sz="1800" b="1" dirty="0">
                        <a:latin typeface="+mn-lt"/>
                        <a:cs typeface="Arial" panose="020B0604020202020204" pitchFamily="34" charset="0"/>
                      </a:endParaRPr>
                    </a:p>
                  </a:txBody>
                  <a:tcPr>
                    <a:solidFill>
                      <a:schemeClr val="bg2">
                        <a:lumMod val="75000"/>
                      </a:schemeClr>
                    </a:solidFill>
                  </a:tcPr>
                </a:tc>
                <a:tc>
                  <a:txBody>
                    <a:bodyPr/>
                    <a:lstStyle/>
                    <a:p>
                      <a:pPr algn="r"/>
                      <a:r>
                        <a:rPr lang="en-ZA" sz="1800" b="1" dirty="0" smtClean="0">
                          <a:latin typeface="+mn-lt"/>
                          <a:cs typeface="Arial" panose="020B0604020202020204" pitchFamily="34" charset="0"/>
                        </a:rPr>
                        <a:t>0</a:t>
                      </a:r>
                      <a:endParaRPr lang="en-ZA" sz="1800" b="1" dirty="0">
                        <a:latin typeface="+mn-lt"/>
                        <a:cs typeface="Arial" panose="020B0604020202020204" pitchFamily="34" charset="0"/>
                      </a:endParaRPr>
                    </a:p>
                  </a:txBody>
                  <a:tcPr>
                    <a:solidFill>
                      <a:schemeClr val="bg2">
                        <a:lumMod val="75000"/>
                      </a:schemeClr>
                    </a:solidFill>
                  </a:tcPr>
                </a:tc>
                <a:tc>
                  <a:txBody>
                    <a:bodyPr/>
                    <a:lstStyle/>
                    <a:p>
                      <a:pPr algn="r"/>
                      <a:r>
                        <a:rPr lang="en-ZA" sz="1800" b="1" dirty="0" smtClean="0">
                          <a:latin typeface="+mn-lt"/>
                          <a:cs typeface="Arial" panose="020B0604020202020204" pitchFamily="34" charset="0"/>
                        </a:rPr>
                        <a:t>6</a:t>
                      </a:r>
                      <a:endParaRPr lang="en-ZA" sz="1800" b="1" dirty="0">
                        <a:latin typeface="+mn-lt"/>
                        <a:cs typeface="Arial" panose="020B0604020202020204" pitchFamily="34" charset="0"/>
                      </a:endParaRPr>
                    </a:p>
                  </a:txBody>
                  <a:tcPr>
                    <a:solidFill>
                      <a:schemeClr val="bg2">
                        <a:lumMod val="75000"/>
                      </a:schemeClr>
                    </a:solidFill>
                  </a:tcPr>
                </a:tc>
              </a:tr>
            </a:tbl>
          </a:graphicData>
        </a:graphic>
      </p:graphicFrame>
    </p:spTree>
    <p:extLst>
      <p:ext uri="{BB962C8B-B14F-4D97-AF65-F5344CB8AC3E}">
        <p14:creationId xmlns:p14="http://schemas.microsoft.com/office/powerpoint/2010/main" xmlns="" val="246725587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710952"/>
          </a:xfrm>
        </p:spPr>
        <p:txBody>
          <a:bodyPr>
            <a:noAutofit/>
          </a:bodyPr>
          <a:lstStyle/>
          <a:p>
            <a:pPr algn="ctr"/>
            <a:r>
              <a:rPr lang="en-ZA" sz="4400" dirty="0" smtClean="0">
                <a:latin typeface="+mj-lt"/>
              </a:rPr>
              <a:t>OVERSIGHT ACTIVITIES</a:t>
            </a:r>
            <a:endParaRPr lang="en-ZA" sz="4400" dirty="0">
              <a:latin typeface="+mj-lt"/>
            </a:endParaRPr>
          </a:p>
        </p:txBody>
      </p:sp>
      <p:sp>
        <p:nvSpPr>
          <p:cNvPr id="3" name="TextBox 2"/>
          <p:cNvSpPr txBox="1"/>
          <p:nvPr/>
        </p:nvSpPr>
        <p:spPr>
          <a:xfrm>
            <a:off x="395536" y="5589240"/>
            <a:ext cx="8352928" cy="261610"/>
          </a:xfrm>
          <a:prstGeom prst="rect">
            <a:avLst/>
          </a:prstGeom>
          <a:noFill/>
        </p:spPr>
        <p:txBody>
          <a:bodyPr wrap="square" rtlCol="0">
            <a:spAutoFit/>
          </a:bodyPr>
          <a:lstStyle/>
          <a:p>
            <a:r>
              <a:rPr lang="en-ZA" sz="1050" dirty="0" smtClean="0"/>
              <a:t>. </a:t>
            </a:r>
            <a:endParaRPr lang="en-ZA" sz="1050" dirty="0"/>
          </a:p>
        </p:txBody>
      </p:sp>
      <p:sp>
        <p:nvSpPr>
          <p:cNvPr id="7" name="Slide Number Placeholder 3"/>
          <p:cNvSpPr>
            <a:spLocks noGrp="1"/>
          </p:cNvSpPr>
          <p:nvPr>
            <p:ph type="sldNum" sz="quarter" idx="4"/>
          </p:nvPr>
        </p:nvSpPr>
        <p:spPr>
          <a:xfrm>
            <a:off x="8077200" y="6172200"/>
            <a:ext cx="609600" cy="365125"/>
          </a:xfrm>
        </p:spPr>
        <p:txBody>
          <a:bodyPr/>
          <a:lstStyle/>
          <a:p>
            <a:r>
              <a:rPr lang="en-ZA" sz="1200" b="1" dirty="0" smtClean="0"/>
              <a:t>21</a:t>
            </a:r>
          </a:p>
        </p:txBody>
      </p:sp>
      <p:graphicFrame>
        <p:nvGraphicFramePr>
          <p:cNvPr id="8" name="Content Placeholder 3"/>
          <p:cNvGraphicFramePr>
            <a:graphicFrameLocks noGrp="1"/>
          </p:cNvGraphicFramePr>
          <p:nvPr>
            <p:ph idx="1"/>
            <p:extLst>
              <p:ext uri="{D42A27DB-BD31-4B8C-83A1-F6EECF244321}">
                <p14:modId xmlns:p14="http://schemas.microsoft.com/office/powerpoint/2010/main" xmlns="" val="2884101081"/>
              </p:ext>
            </p:extLst>
          </p:nvPr>
        </p:nvGraphicFramePr>
        <p:xfrm>
          <a:off x="215517" y="1141304"/>
          <a:ext cx="8712966" cy="4447936"/>
        </p:xfrm>
        <a:graphic>
          <a:graphicData uri="http://schemas.openxmlformats.org/drawingml/2006/table">
            <a:tbl>
              <a:tblPr firstRow="1" bandRow="1">
                <a:tableStyleId>{5C22544A-7EE6-4342-B048-85BDC9FD1C3A}</a:tableStyleId>
              </a:tblPr>
              <a:tblGrid>
                <a:gridCol w="2827892"/>
                <a:gridCol w="1420579"/>
                <a:gridCol w="1407313"/>
                <a:gridCol w="1446314"/>
                <a:gridCol w="1610868"/>
              </a:tblGrid>
              <a:tr h="508664">
                <a:tc>
                  <a:txBody>
                    <a:bodyPr/>
                    <a:lstStyle/>
                    <a:p>
                      <a:endParaRPr lang="en-ZA" sz="1600" dirty="0">
                        <a:latin typeface="Arial" pitchFamily="34" charset="0"/>
                        <a:cs typeface="Arial" pitchFamily="34" charset="0"/>
                      </a:endParaRPr>
                    </a:p>
                  </a:txBody>
                  <a:tcPr>
                    <a:solidFill>
                      <a:schemeClr val="accent6">
                        <a:lumMod val="50000"/>
                      </a:schemeClr>
                    </a:solidFill>
                  </a:tcPr>
                </a:tc>
                <a:tc>
                  <a:txBody>
                    <a:bodyPr/>
                    <a:lstStyle/>
                    <a:p>
                      <a:r>
                        <a:rPr lang="en-ZA" sz="1600" dirty="0" smtClean="0">
                          <a:latin typeface="Arial" pitchFamily="34" charset="0"/>
                          <a:cs typeface="Arial" pitchFamily="34" charset="0"/>
                        </a:rPr>
                        <a:t>2014/15</a:t>
                      </a:r>
                      <a:endParaRPr lang="en-ZA" sz="1600" dirty="0">
                        <a:latin typeface="Arial" pitchFamily="34" charset="0"/>
                        <a:cs typeface="Arial" pitchFamily="34" charset="0"/>
                      </a:endParaRPr>
                    </a:p>
                  </a:txBody>
                  <a:tcPr>
                    <a:solidFill>
                      <a:schemeClr val="accent6">
                        <a:lumMod val="50000"/>
                      </a:schemeClr>
                    </a:solidFill>
                  </a:tcPr>
                </a:tc>
                <a:tc>
                  <a:txBody>
                    <a:bodyPr/>
                    <a:lstStyle/>
                    <a:p>
                      <a:r>
                        <a:rPr lang="en-ZA" sz="1600" dirty="0" smtClean="0">
                          <a:latin typeface="Arial" pitchFamily="34" charset="0"/>
                          <a:cs typeface="Arial" pitchFamily="34" charset="0"/>
                        </a:rPr>
                        <a:t>2015/16</a:t>
                      </a:r>
                      <a:endParaRPr lang="en-ZA" sz="1600" dirty="0">
                        <a:latin typeface="Arial" pitchFamily="34" charset="0"/>
                        <a:cs typeface="Arial" pitchFamily="34" charset="0"/>
                      </a:endParaRPr>
                    </a:p>
                  </a:txBody>
                  <a:tcPr>
                    <a:solidFill>
                      <a:schemeClr val="accent6">
                        <a:lumMod val="50000"/>
                      </a:schemeClr>
                    </a:solidFill>
                  </a:tcPr>
                </a:tc>
                <a:tc>
                  <a:txBody>
                    <a:bodyPr/>
                    <a:lstStyle/>
                    <a:p>
                      <a:r>
                        <a:rPr lang="en-ZA" sz="1600" dirty="0" smtClean="0">
                          <a:latin typeface="Arial" pitchFamily="34" charset="0"/>
                          <a:cs typeface="Arial" pitchFamily="34" charset="0"/>
                        </a:rPr>
                        <a:t>2016/17</a:t>
                      </a:r>
                      <a:endParaRPr lang="en-ZA" sz="1600" dirty="0">
                        <a:latin typeface="Arial" pitchFamily="34" charset="0"/>
                        <a:cs typeface="Arial" pitchFamily="34" charset="0"/>
                      </a:endParaRPr>
                    </a:p>
                  </a:txBody>
                  <a:tcPr>
                    <a:solidFill>
                      <a:schemeClr val="accent6">
                        <a:lumMod val="50000"/>
                      </a:schemeClr>
                    </a:solidFill>
                  </a:tcPr>
                </a:tc>
                <a:tc>
                  <a:txBody>
                    <a:bodyPr/>
                    <a:lstStyle/>
                    <a:p>
                      <a:r>
                        <a:rPr lang="en-ZA" sz="1600" dirty="0" smtClean="0">
                          <a:latin typeface="Arial" pitchFamily="34" charset="0"/>
                          <a:cs typeface="Arial" pitchFamily="34" charset="0"/>
                        </a:rPr>
                        <a:t>2017/18</a:t>
                      </a:r>
                      <a:endParaRPr lang="en-ZA" sz="1600" dirty="0">
                        <a:latin typeface="Arial" pitchFamily="34" charset="0"/>
                        <a:cs typeface="Arial" pitchFamily="34" charset="0"/>
                      </a:endParaRPr>
                    </a:p>
                  </a:txBody>
                  <a:tcPr>
                    <a:solidFill>
                      <a:schemeClr val="accent6">
                        <a:lumMod val="50000"/>
                      </a:schemeClr>
                    </a:solidFill>
                  </a:tcPr>
                </a:tc>
              </a:tr>
              <a:tr h="557064">
                <a:tc>
                  <a:txBody>
                    <a:bodyPr/>
                    <a:lstStyle/>
                    <a:p>
                      <a:r>
                        <a:rPr lang="en-ZA" sz="1600" dirty="0" smtClean="0">
                          <a:latin typeface="+mj-lt"/>
                          <a:cs typeface="Arial" pitchFamily="34" charset="0"/>
                        </a:rPr>
                        <a:t>Number of Council</a:t>
                      </a:r>
                      <a:r>
                        <a:rPr lang="en-ZA" sz="1600" baseline="0" dirty="0" smtClean="0">
                          <a:latin typeface="+mj-lt"/>
                          <a:cs typeface="Arial" pitchFamily="34" charset="0"/>
                        </a:rPr>
                        <a:t> members</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7</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7</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8</a:t>
                      </a:r>
                      <a:endParaRPr lang="en-ZA" sz="1600" dirty="0">
                        <a:latin typeface="+mj-lt"/>
                        <a:cs typeface="Arial"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ZA" sz="1600" dirty="0" smtClean="0">
                          <a:effectLst/>
                          <a:latin typeface="+mj-lt"/>
                          <a:ea typeface="Calibri"/>
                          <a:cs typeface="Arial" panose="020B0604020202020204" pitchFamily="34" charset="0"/>
                        </a:rPr>
                        <a:t>9</a:t>
                      </a:r>
                      <a:endParaRPr lang="en-ZA" sz="1600" dirty="0">
                        <a:effectLst/>
                        <a:latin typeface="+mj-lt"/>
                        <a:ea typeface="Calibri"/>
                        <a:cs typeface="Arial" panose="020B0604020202020204" pitchFamily="34" charset="0"/>
                      </a:endParaRPr>
                    </a:p>
                  </a:txBody>
                  <a:tcPr>
                    <a:solidFill>
                      <a:schemeClr val="bg2">
                        <a:lumMod val="90000"/>
                      </a:schemeClr>
                    </a:solidFill>
                  </a:tcPr>
                </a:tc>
              </a:tr>
              <a:tr h="557064">
                <a:tc>
                  <a:txBody>
                    <a:bodyPr/>
                    <a:lstStyle/>
                    <a:p>
                      <a:r>
                        <a:rPr lang="en-ZA" sz="1600" dirty="0" smtClean="0">
                          <a:latin typeface="+mj-lt"/>
                          <a:cs typeface="Arial" pitchFamily="34" charset="0"/>
                        </a:rPr>
                        <a:t>Number of Council meetings</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2</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6</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8</a:t>
                      </a:r>
                      <a:endParaRPr lang="en-ZA" sz="1600" dirty="0">
                        <a:latin typeface="+mj-lt"/>
                        <a:cs typeface="Arial"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ZA" sz="1600" dirty="0" smtClean="0">
                          <a:effectLst/>
                          <a:latin typeface="+mj-lt"/>
                          <a:ea typeface="Calibri"/>
                          <a:cs typeface="Arial" panose="020B0604020202020204" pitchFamily="34" charset="0"/>
                        </a:rPr>
                        <a:t>8</a:t>
                      </a:r>
                      <a:endParaRPr lang="en-ZA" sz="1600" dirty="0">
                        <a:effectLst/>
                        <a:latin typeface="+mj-lt"/>
                        <a:ea typeface="Calibri"/>
                        <a:cs typeface="Arial" panose="020B0604020202020204" pitchFamily="34" charset="0"/>
                      </a:endParaRPr>
                    </a:p>
                  </a:txBody>
                  <a:tcPr>
                    <a:solidFill>
                      <a:schemeClr val="bg2">
                        <a:lumMod val="90000"/>
                      </a:schemeClr>
                    </a:solidFill>
                  </a:tcPr>
                </a:tc>
              </a:tr>
              <a:tr h="557064">
                <a:tc>
                  <a:txBody>
                    <a:bodyPr/>
                    <a:lstStyle/>
                    <a:p>
                      <a:r>
                        <a:rPr lang="en-ZA" sz="1600" dirty="0" smtClean="0">
                          <a:latin typeface="+mj-lt"/>
                          <a:cs typeface="Arial" pitchFamily="34" charset="0"/>
                        </a:rPr>
                        <a:t>Number of Council committee meetings</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4</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2</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7</a:t>
                      </a:r>
                      <a:endParaRPr lang="en-ZA" sz="1600" dirty="0">
                        <a:latin typeface="+mj-lt"/>
                        <a:cs typeface="Arial"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ZA" sz="1600" dirty="0" smtClean="0">
                          <a:effectLst/>
                          <a:latin typeface="+mj-lt"/>
                          <a:ea typeface="Calibri"/>
                          <a:cs typeface="Arial" panose="020B0604020202020204" pitchFamily="34" charset="0"/>
                        </a:rPr>
                        <a:t>12</a:t>
                      </a:r>
                      <a:endParaRPr lang="en-ZA" sz="1600" dirty="0">
                        <a:effectLst/>
                        <a:latin typeface="+mj-lt"/>
                        <a:ea typeface="Calibri"/>
                        <a:cs typeface="Arial" panose="020B0604020202020204" pitchFamily="34" charset="0"/>
                      </a:endParaRPr>
                    </a:p>
                  </a:txBody>
                  <a:tcPr>
                    <a:solidFill>
                      <a:schemeClr val="bg2">
                        <a:lumMod val="90000"/>
                      </a:schemeClr>
                    </a:solidFill>
                  </a:tcPr>
                </a:tc>
              </a:tr>
              <a:tr h="557064">
                <a:tc>
                  <a:txBody>
                    <a:bodyPr/>
                    <a:lstStyle/>
                    <a:p>
                      <a:r>
                        <a:rPr lang="en-ZA" sz="1600" dirty="0" smtClean="0">
                          <a:latin typeface="+mj-lt"/>
                          <a:cs typeface="Arial" pitchFamily="34" charset="0"/>
                        </a:rPr>
                        <a:t>Attendance rate of Council meetings</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75%</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85%</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80%</a:t>
                      </a:r>
                      <a:endParaRPr lang="en-ZA" sz="1600" dirty="0">
                        <a:latin typeface="+mj-lt"/>
                        <a:cs typeface="Arial"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ZA" sz="1600" dirty="0" smtClean="0">
                          <a:effectLst/>
                          <a:latin typeface="+mj-lt"/>
                          <a:ea typeface="Calibri"/>
                          <a:cs typeface="Arial" panose="020B0604020202020204" pitchFamily="34" charset="0"/>
                        </a:rPr>
                        <a:t>90%</a:t>
                      </a:r>
                      <a:endParaRPr lang="en-ZA" sz="1600" dirty="0">
                        <a:effectLst/>
                        <a:latin typeface="+mj-lt"/>
                        <a:ea typeface="Calibri"/>
                        <a:cs typeface="Arial" panose="020B0604020202020204" pitchFamily="34" charset="0"/>
                      </a:endParaRPr>
                    </a:p>
                  </a:txBody>
                  <a:tcPr>
                    <a:solidFill>
                      <a:schemeClr val="bg2">
                        <a:lumMod val="90000"/>
                      </a:schemeClr>
                    </a:solidFill>
                  </a:tcPr>
                </a:tc>
              </a:tr>
              <a:tr h="557064">
                <a:tc>
                  <a:txBody>
                    <a:bodyPr/>
                    <a:lstStyle/>
                    <a:p>
                      <a:r>
                        <a:rPr lang="en-ZA" sz="1600" dirty="0" smtClean="0">
                          <a:latin typeface="+mj-lt"/>
                          <a:cs typeface="Arial" pitchFamily="34" charset="0"/>
                        </a:rPr>
                        <a:t>Number of Audit</a:t>
                      </a:r>
                      <a:r>
                        <a:rPr lang="en-ZA" sz="1600" baseline="0" dirty="0" smtClean="0">
                          <a:latin typeface="+mj-lt"/>
                          <a:cs typeface="Arial" pitchFamily="34" charset="0"/>
                        </a:rPr>
                        <a:t> Committee meetings</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2</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1</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2</a:t>
                      </a:r>
                      <a:endParaRPr lang="en-ZA" sz="1600" dirty="0">
                        <a:latin typeface="+mj-lt"/>
                        <a:cs typeface="Arial"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ZA" sz="1600" dirty="0" smtClean="0">
                          <a:effectLst/>
                          <a:latin typeface="+mj-lt"/>
                          <a:ea typeface="Calibri"/>
                          <a:cs typeface="Arial" panose="020B0604020202020204" pitchFamily="34" charset="0"/>
                        </a:rPr>
                        <a:t>7</a:t>
                      </a:r>
                      <a:endParaRPr lang="en-ZA" sz="1600" dirty="0">
                        <a:effectLst/>
                        <a:latin typeface="+mj-lt"/>
                        <a:ea typeface="Calibri"/>
                        <a:cs typeface="Arial" panose="020B0604020202020204" pitchFamily="34" charset="0"/>
                      </a:endParaRPr>
                    </a:p>
                  </a:txBody>
                  <a:tcPr>
                    <a:solidFill>
                      <a:schemeClr val="bg2">
                        <a:lumMod val="90000"/>
                      </a:schemeClr>
                    </a:solidFill>
                  </a:tcPr>
                </a:tc>
              </a:tr>
              <a:tr h="557064">
                <a:tc>
                  <a:txBody>
                    <a:bodyPr/>
                    <a:lstStyle/>
                    <a:p>
                      <a:r>
                        <a:rPr lang="en-ZA" sz="1600" dirty="0" smtClean="0">
                          <a:latin typeface="+mj-lt"/>
                          <a:cs typeface="Arial" pitchFamily="34" charset="0"/>
                        </a:rPr>
                        <a:t>Number</a:t>
                      </a:r>
                      <a:r>
                        <a:rPr lang="en-ZA" sz="1600" baseline="0" dirty="0" smtClean="0">
                          <a:latin typeface="+mj-lt"/>
                          <a:cs typeface="Arial" pitchFamily="34" charset="0"/>
                        </a:rPr>
                        <a:t> of Management meetings</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18</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8</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8</a:t>
                      </a:r>
                      <a:endParaRPr lang="en-ZA" sz="1600" dirty="0">
                        <a:latin typeface="+mj-lt"/>
                        <a:cs typeface="Arial"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ZA" sz="1600" dirty="0" smtClean="0">
                          <a:effectLst/>
                          <a:latin typeface="+mj-lt"/>
                          <a:ea typeface="Calibri"/>
                          <a:cs typeface="Arial" panose="020B0604020202020204" pitchFamily="34" charset="0"/>
                        </a:rPr>
                        <a:t>4</a:t>
                      </a:r>
                      <a:endParaRPr lang="en-ZA" sz="1600" dirty="0">
                        <a:effectLst/>
                        <a:latin typeface="+mj-lt"/>
                        <a:ea typeface="Calibri"/>
                        <a:cs typeface="Arial" panose="020B0604020202020204" pitchFamily="34" charset="0"/>
                      </a:endParaRPr>
                    </a:p>
                  </a:txBody>
                  <a:tcPr>
                    <a:solidFill>
                      <a:schemeClr val="bg2">
                        <a:lumMod val="90000"/>
                      </a:schemeClr>
                    </a:solidFill>
                  </a:tcPr>
                </a:tc>
              </a:tr>
              <a:tr h="508664">
                <a:tc>
                  <a:txBody>
                    <a:bodyPr/>
                    <a:lstStyle/>
                    <a:p>
                      <a:r>
                        <a:rPr lang="en-ZA" sz="1600" dirty="0" smtClean="0">
                          <a:latin typeface="+mj-lt"/>
                          <a:cs typeface="Arial" pitchFamily="34" charset="0"/>
                        </a:rPr>
                        <a:t>Number</a:t>
                      </a:r>
                      <a:r>
                        <a:rPr lang="en-ZA" sz="1600" baseline="0" dirty="0" smtClean="0">
                          <a:latin typeface="+mj-lt"/>
                          <a:cs typeface="Arial" pitchFamily="34" charset="0"/>
                        </a:rPr>
                        <a:t> of Staff meetings</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7</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11</a:t>
                      </a:r>
                      <a:endParaRPr lang="en-ZA" sz="1600" dirty="0">
                        <a:latin typeface="+mj-lt"/>
                        <a:cs typeface="Arial" pitchFamily="34" charset="0"/>
                      </a:endParaRPr>
                    </a:p>
                  </a:txBody>
                  <a:tcPr>
                    <a:solidFill>
                      <a:schemeClr val="bg2">
                        <a:lumMod val="90000"/>
                      </a:schemeClr>
                    </a:solidFill>
                  </a:tcPr>
                </a:tc>
                <a:tc>
                  <a:txBody>
                    <a:bodyPr/>
                    <a:lstStyle/>
                    <a:p>
                      <a:r>
                        <a:rPr lang="en-ZA" sz="1600" dirty="0" smtClean="0">
                          <a:latin typeface="+mj-lt"/>
                          <a:cs typeface="Arial" pitchFamily="34" charset="0"/>
                        </a:rPr>
                        <a:t>10</a:t>
                      </a:r>
                      <a:endParaRPr lang="en-ZA" sz="1600" dirty="0">
                        <a:latin typeface="+mj-lt"/>
                        <a:cs typeface="Arial" pitchFamily="34" charset="0"/>
                      </a:endParaRPr>
                    </a:p>
                  </a:txBody>
                  <a:tcPr>
                    <a:solidFill>
                      <a:schemeClr val="bg2">
                        <a:lumMod val="90000"/>
                      </a:schemeClr>
                    </a:solidFill>
                  </a:tcPr>
                </a:tc>
                <a:tc>
                  <a:txBody>
                    <a:bodyPr/>
                    <a:lstStyle/>
                    <a:p>
                      <a:pPr marL="0" marR="0">
                        <a:lnSpc>
                          <a:spcPct val="115000"/>
                        </a:lnSpc>
                        <a:spcBef>
                          <a:spcPts val="0"/>
                        </a:spcBef>
                        <a:spcAft>
                          <a:spcPts val="1000"/>
                        </a:spcAft>
                      </a:pPr>
                      <a:r>
                        <a:rPr lang="en-ZA" sz="1600" dirty="0" smtClean="0">
                          <a:effectLst/>
                          <a:latin typeface="+mj-lt"/>
                          <a:ea typeface="Calibri"/>
                          <a:cs typeface="Arial" panose="020B0604020202020204" pitchFamily="34" charset="0"/>
                        </a:rPr>
                        <a:t>5</a:t>
                      </a:r>
                      <a:endParaRPr lang="en-ZA" sz="1600" dirty="0">
                        <a:effectLst/>
                        <a:latin typeface="+mj-lt"/>
                        <a:ea typeface="Calibri"/>
                        <a:cs typeface="Arial" panose="020B0604020202020204" pitchFamily="34" charset="0"/>
                      </a:endParaRPr>
                    </a:p>
                  </a:txBody>
                  <a:tcPr>
                    <a:solidFill>
                      <a:schemeClr val="bg2">
                        <a:lumMod val="90000"/>
                      </a:schemeClr>
                    </a:solidFill>
                  </a:tcPr>
                </a:tc>
              </a:tr>
            </a:tbl>
          </a:graphicData>
        </a:graphic>
      </p:graphicFrame>
    </p:spTree>
    <p:extLst>
      <p:ext uri="{BB962C8B-B14F-4D97-AF65-F5344CB8AC3E}">
        <p14:creationId xmlns:p14="http://schemas.microsoft.com/office/powerpoint/2010/main" xmlns="" val="40659843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323528" y="188640"/>
            <a:ext cx="8496944" cy="792088"/>
          </a:xfrm>
        </p:spPr>
        <p:txBody>
          <a:bodyPr>
            <a:noAutofit/>
          </a:bodyPr>
          <a:lstStyle/>
          <a:p>
            <a:pPr algn="ctr"/>
            <a:r>
              <a:rPr lang="en-US" sz="4800" dirty="0" smtClean="0">
                <a:latin typeface="+mj-lt"/>
              </a:rPr>
              <a:t>CHALLENGES</a:t>
            </a:r>
            <a:br>
              <a:rPr lang="en-US" sz="4800" dirty="0" smtClean="0">
                <a:latin typeface="+mj-lt"/>
              </a:rPr>
            </a:br>
            <a:endParaRPr lang="en-US" sz="4800" dirty="0">
              <a:latin typeface="+mj-lt"/>
            </a:endParaRPr>
          </a:p>
        </p:txBody>
      </p:sp>
      <p:sp>
        <p:nvSpPr>
          <p:cNvPr id="6" name="Slide Number Placeholder 3"/>
          <p:cNvSpPr>
            <a:spLocks noGrp="1"/>
          </p:cNvSpPr>
          <p:nvPr>
            <p:ph type="sldNum" sz="quarter" idx="4"/>
          </p:nvPr>
        </p:nvSpPr>
        <p:spPr>
          <a:xfrm>
            <a:off x="8077200" y="6172200"/>
            <a:ext cx="609600" cy="365125"/>
          </a:xfrm>
        </p:spPr>
        <p:txBody>
          <a:bodyPr/>
          <a:lstStyle/>
          <a:p>
            <a:r>
              <a:rPr lang="en-ZA" sz="1200" b="1" dirty="0" smtClean="0"/>
              <a:t>22</a:t>
            </a:r>
          </a:p>
        </p:txBody>
      </p:sp>
      <p:sp>
        <p:nvSpPr>
          <p:cNvPr id="3" name="Rectangle 2"/>
          <p:cNvSpPr/>
          <p:nvPr/>
        </p:nvSpPr>
        <p:spPr>
          <a:xfrm>
            <a:off x="611560" y="1556792"/>
            <a:ext cx="7560840" cy="2677656"/>
          </a:xfrm>
          <a:prstGeom prst="rect">
            <a:avLst/>
          </a:prstGeom>
        </p:spPr>
        <p:txBody>
          <a:bodyPr wrap="square">
            <a:spAutoFit/>
          </a:bodyPr>
          <a:lstStyle/>
          <a:p>
            <a:pPr algn="just"/>
            <a:r>
              <a:rPr lang="en-US" sz="2800" dirty="0" smtClean="0"/>
              <a:t>The biggest threat at this entity is the on </a:t>
            </a:r>
            <a:r>
              <a:rPr lang="en-US" sz="2800" dirty="0"/>
              <a:t>going </a:t>
            </a:r>
            <a:r>
              <a:rPr lang="en-US" sz="2800" dirty="0" err="1"/>
              <a:t>labour</a:t>
            </a:r>
            <a:r>
              <a:rPr lang="en-US" sz="2800" dirty="0"/>
              <a:t> issues that </a:t>
            </a:r>
            <a:r>
              <a:rPr lang="en-US" sz="2800" dirty="0" smtClean="0"/>
              <a:t>leads </a:t>
            </a:r>
            <a:r>
              <a:rPr lang="en-US" sz="2800" dirty="0"/>
              <a:t>to litigation which continue to bear a negative </a:t>
            </a:r>
            <a:r>
              <a:rPr lang="en-US" sz="2800" dirty="0" smtClean="0"/>
              <a:t>impact on the entity’s </a:t>
            </a:r>
            <a:r>
              <a:rPr lang="en-US" sz="2800" dirty="0"/>
              <a:t>constrained </a:t>
            </a:r>
            <a:r>
              <a:rPr lang="en-US" sz="2800" dirty="0" smtClean="0"/>
              <a:t>budget which is perpetuated by the failure </a:t>
            </a:r>
            <a:r>
              <a:rPr lang="en-US" sz="2800" dirty="0"/>
              <a:t>to follow correct </a:t>
            </a:r>
            <a:r>
              <a:rPr lang="en-US" sz="2800" dirty="0" err="1"/>
              <a:t>labour</a:t>
            </a:r>
            <a:r>
              <a:rPr lang="en-US" sz="2800" dirty="0"/>
              <a:t> procedural </a:t>
            </a:r>
            <a:r>
              <a:rPr lang="en-US" sz="2800" dirty="0" smtClean="0"/>
              <a:t>processes. </a:t>
            </a:r>
            <a:endParaRPr lang="en-US" sz="2800" dirty="0"/>
          </a:p>
        </p:txBody>
      </p:sp>
    </p:spTree>
    <p:extLst>
      <p:ext uri="{BB962C8B-B14F-4D97-AF65-F5344CB8AC3E}">
        <p14:creationId xmlns:p14="http://schemas.microsoft.com/office/powerpoint/2010/main" xmlns="" val="339615773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1547664" y="2492896"/>
            <a:ext cx="5997352" cy="1224136"/>
          </a:xfrm>
        </p:spPr>
        <p:txBody>
          <a:bodyPr>
            <a:normAutofit/>
          </a:bodyPr>
          <a:lstStyle/>
          <a:p>
            <a:pPr algn="ctr"/>
            <a:r>
              <a:rPr lang="en-US" sz="4800" dirty="0" smtClean="0">
                <a:solidFill>
                  <a:schemeClr val="accent2">
                    <a:lumMod val="50000"/>
                  </a:schemeClr>
                </a:solidFill>
                <a:latin typeface="+mj-lt"/>
              </a:rPr>
              <a:t>THANK YOU</a:t>
            </a:r>
            <a:endParaRPr lang="en-US" sz="4800" dirty="0">
              <a:solidFill>
                <a:schemeClr val="accent2">
                  <a:lumMod val="50000"/>
                </a:schemeClr>
              </a:solidFill>
              <a:latin typeface="+mj-lt"/>
            </a:endParaRPr>
          </a:p>
        </p:txBody>
      </p:sp>
      <p:sp>
        <p:nvSpPr>
          <p:cNvPr id="6" name="Slide Number Placeholder 3"/>
          <p:cNvSpPr>
            <a:spLocks noGrp="1"/>
          </p:cNvSpPr>
          <p:nvPr>
            <p:ph type="sldNum" sz="quarter" idx="4"/>
          </p:nvPr>
        </p:nvSpPr>
        <p:spPr>
          <a:xfrm>
            <a:off x="8077200" y="6172200"/>
            <a:ext cx="609600" cy="365125"/>
          </a:xfrm>
        </p:spPr>
        <p:txBody>
          <a:bodyPr/>
          <a:lstStyle/>
          <a:p>
            <a:r>
              <a:rPr lang="en-ZA" sz="1200" b="1" smtClean="0"/>
              <a:t>23</a:t>
            </a:r>
            <a:endParaRPr lang="en-ZA" sz="1200" b="1" dirty="0" smtClean="0"/>
          </a:p>
        </p:txBody>
      </p:sp>
    </p:spTree>
    <p:extLst>
      <p:ext uri="{BB962C8B-B14F-4D97-AF65-F5344CB8AC3E}">
        <p14:creationId xmlns:p14="http://schemas.microsoft.com/office/powerpoint/2010/main" xmlns="" val="11090933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632"/>
            <a:ext cx="9036496" cy="710952"/>
          </a:xfrm>
        </p:spPr>
        <p:txBody>
          <a:bodyPr>
            <a:normAutofit/>
          </a:bodyPr>
          <a:lstStyle/>
          <a:p>
            <a:pPr algn="ctr"/>
            <a:r>
              <a:rPr lang="en-US" dirty="0" smtClean="0">
                <a:latin typeface="+mj-lt"/>
                <a:cs typeface="Arial Narrow"/>
              </a:rPr>
              <a:t>THE STORY LINE</a:t>
            </a:r>
            <a:endParaRPr lang="en-US" dirty="0">
              <a:latin typeface="+mj-lt"/>
              <a:cs typeface="Arial Narrow"/>
            </a:endParaRPr>
          </a:p>
        </p:txBody>
      </p:sp>
      <p:sp>
        <p:nvSpPr>
          <p:cNvPr id="4" name="Slide Number Placeholder 3"/>
          <p:cNvSpPr>
            <a:spLocks noGrp="1"/>
          </p:cNvSpPr>
          <p:nvPr>
            <p:ph type="sldNum" sz="quarter" idx="4"/>
          </p:nvPr>
        </p:nvSpPr>
        <p:spPr/>
        <p:txBody>
          <a:bodyPr/>
          <a:lstStyle/>
          <a:p>
            <a:r>
              <a:rPr lang="en-ZA" sz="1200" b="1" dirty="0" smtClean="0"/>
              <a:t>3</a:t>
            </a:r>
          </a:p>
        </p:txBody>
      </p:sp>
      <p:graphicFrame>
        <p:nvGraphicFramePr>
          <p:cNvPr id="6" name="Table 5"/>
          <p:cNvGraphicFramePr>
            <a:graphicFrameLocks noGrp="1"/>
          </p:cNvGraphicFramePr>
          <p:nvPr>
            <p:extLst>
              <p:ext uri="{D42A27DB-BD31-4B8C-83A1-F6EECF244321}">
                <p14:modId xmlns:p14="http://schemas.microsoft.com/office/powerpoint/2010/main" xmlns="" val="1017981660"/>
              </p:ext>
            </p:extLst>
          </p:nvPr>
        </p:nvGraphicFramePr>
        <p:xfrm>
          <a:off x="132279" y="692696"/>
          <a:ext cx="8328153" cy="5400600"/>
        </p:xfrm>
        <a:graphic>
          <a:graphicData uri="http://schemas.openxmlformats.org/drawingml/2006/table">
            <a:tbl>
              <a:tblPr firstRow="1" bandRow="1">
                <a:tableStyleId>{5C22544A-7EE6-4342-B048-85BDC9FD1C3A}</a:tableStyleId>
              </a:tblPr>
              <a:tblGrid>
                <a:gridCol w="1552555"/>
                <a:gridCol w="116840"/>
                <a:gridCol w="1401131"/>
                <a:gridCol w="1842632"/>
                <a:gridCol w="1308501"/>
                <a:gridCol w="2106494"/>
              </a:tblGrid>
              <a:tr h="504056">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VISION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rPr>
                        <a:t>The icon of arts in south Africa</a:t>
                      </a: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000" b="1" i="0" u="none" strike="noStrike" kern="1200" cap="none" spc="0" normalizeH="0" baseline="0" noProof="0" dirty="0" smtClean="0">
                        <a:ln>
                          <a:noFill/>
                        </a:ln>
                        <a:solidFill>
                          <a:prstClr val="white"/>
                        </a:solidFill>
                        <a:effectLst/>
                        <a:uLnTx/>
                        <a:uFillTx/>
                        <a:latin typeface="Arial" panose="020B0604020202020204" pitchFamily="34" charset="0"/>
                        <a:ea typeface="+mn-ea"/>
                        <a:cs typeface="Arial" panose="020B0604020202020204" pitchFamily="34" charset="0"/>
                      </a:endParaRPr>
                    </a:p>
                  </a:txBody>
                  <a:tcPr/>
                </a:tc>
              </a:tr>
              <a:tr h="432048">
                <a:tc gridSpan="6">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MISSION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rPr>
                        <a:t>Develop, promote and preserve the arts and African heritage</a:t>
                      </a:r>
                      <a:endParaRPr kumimoji="0" lang="en-ZA" sz="12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ZA" sz="1000" b="1" i="0" u="none" strike="noStrike" kern="1200" cap="none" spc="0" normalizeH="0" baseline="0" noProof="0" dirty="0" smtClean="0">
                        <a:ln>
                          <a:noFill/>
                        </a:ln>
                        <a:solidFill>
                          <a:prstClr val="black"/>
                        </a:solidFill>
                        <a:effectLst/>
                        <a:uLnTx/>
                        <a:uFillTx/>
                        <a:latin typeface="Arial" panose="020B0604020202020204" pitchFamily="34" charset="0"/>
                        <a:ea typeface="+mn-ea"/>
                        <a:cs typeface="Arial" panose="020B0604020202020204" pitchFamily="34" charset="0"/>
                      </a:endParaRPr>
                    </a:p>
                  </a:txBody>
                  <a:tcPr/>
                </a:tc>
              </a:tr>
              <a:tr h="370840">
                <a:tc gridSpan="6">
                  <a:txBody>
                    <a:bodyPr/>
                    <a:lstStyle/>
                    <a:p>
                      <a:pPr algn="ctr"/>
                      <a:r>
                        <a:rPr lang="en-ZA" sz="1200" b="1" dirty="0" smtClean="0">
                          <a:solidFill>
                            <a:schemeClr val="accent6">
                              <a:lumMod val="75000"/>
                            </a:schemeClr>
                          </a:solidFill>
                          <a:latin typeface="Arial" panose="020B0604020202020204" pitchFamily="34" charset="0"/>
                          <a:cs typeface="Arial" panose="020B0604020202020204" pitchFamily="34" charset="0"/>
                        </a:rPr>
                        <a:t>OUTCOME ORIENTED</a:t>
                      </a:r>
                      <a:r>
                        <a:rPr lang="en-ZA" sz="1200" b="1" baseline="0" dirty="0" smtClean="0">
                          <a:solidFill>
                            <a:schemeClr val="accent6">
                              <a:lumMod val="75000"/>
                            </a:schemeClr>
                          </a:solidFill>
                          <a:latin typeface="Arial" panose="020B0604020202020204" pitchFamily="34" charset="0"/>
                          <a:cs typeface="Arial" panose="020B0604020202020204" pitchFamily="34" charset="0"/>
                        </a:rPr>
                        <a:t> GOALS</a:t>
                      </a:r>
                      <a:endParaRPr lang="en-ZA" sz="1200" b="1" dirty="0">
                        <a:solidFill>
                          <a:schemeClr val="accent6">
                            <a:lumMod val="75000"/>
                          </a:schemeClr>
                        </a:solidFill>
                        <a:latin typeface="Arial" panose="020B0604020202020204" pitchFamily="34" charset="0"/>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pPr algn="ctr"/>
                      <a:endParaRPr lang="en-ZA" sz="1000" b="1" dirty="0">
                        <a:solidFill>
                          <a:schemeClr val="accent6">
                            <a:lumMod val="75000"/>
                          </a:schemeClr>
                        </a:solidFill>
                        <a:latin typeface="Arial" panose="020B0604020202020204" pitchFamily="34" charset="0"/>
                        <a:cs typeface="Arial" panose="020B0604020202020204" pitchFamily="34" charset="0"/>
                      </a:endParaRPr>
                    </a:p>
                  </a:txBody>
                  <a:tcPr/>
                </a:tc>
              </a:tr>
              <a:tr h="370840">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smtClean="0">
                          <a:latin typeface="+mj-lt"/>
                          <a:cs typeface="Arial" panose="020B0604020202020204" pitchFamily="34" charset="0"/>
                        </a:rPr>
                        <a:t>Organisation</a:t>
                      </a:r>
                      <a:r>
                        <a:rPr lang="en-ZA" sz="1200" baseline="0" dirty="0" smtClean="0">
                          <a:latin typeface="+mj-lt"/>
                          <a:cs typeface="Arial" panose="020B0604020202020204" pitchFamily="34" charset="0"/>
                        </a:rPr>
                        <a:t> Transformation to high performance</a:t>
                      </a:r>
                      <a:endParaRPr lang="en-ZA" sz="1200" b="0" i="0" dirty="0" smtClean="0">
                        <a:solidFill>
                          <a:schemeClr val="tx1"/>
                        </a:solidFill>
                        <a:latin typeface="+mj-lt"/>
                        <a:cs typeface="Arial" panose="020B0604020202020204" pitchFamily="34" charset="0"/>
                      </a:endParaRPr>
                    </a:p>
                  </a:txBody>
                  <a:tcPr/>
                </a:tc>
                <a:tc hMerge="1">
                  <a:txBody>
                    <a:bodyPr/>
                    <a:lstStyle/>
                    <a:p>
                      <a:endParaRPr lang="en-ZA"/>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dirty="0" smtClean="0">
                          <a:latin typeface="+mj-lt"/>
                          <a:cs typeface="Arial" panose="020B0604020202020204" pitchFamily="34" charset="0"/>
                        </a:rPr>
                        <a:t>Artistic</a:t>
                      </a:r>
                      <a:r>
                        <a:rPr lang="en-ZA" sz="1200" baseline="0" dirty="0" smtClean="0">
                          <a:latin typeface="+mj-lt"/>
                          <a:cs typeface="Arial" panose="020B0604020202020204" pitchFamily="34" charset="0"/>
                        </a:rPr>
                        <a:t> Programming</a:t>
                      </a:r>
                      <a:endParaRPr lang="en-ZA" sz="1200" b="0" i="0" dirty="0" smtClean="0">
                        <a:solidFill>
                          <a:schemeClr val="tx1"/>
                        </a:solidFill>
                        <a:latin typeface="+mj-lt"/>
                        <a:cs typeface="Arial" panose="020B0604020202020204"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mj-lt"/>
                          <a:cs typeface="Arial" panose="020B0604020202020204" pitchFamily="34" charset="0"/>
                        </a:rPr>
                        <a:t>Talent</a:t>
                      </a:r>
                      <a:r>
                        <a:rPr lang="en-GB" sz="1200" baseline="0" dirty="0" smtClean="0">
                          <a:latin typeface="+mj-lt"/>
                          <a:cs typeface="Arial" panose="020B0604020202020204" pitchFamily="34" charset="0"/>
                        </a:rPr>
                        <a:t> development and promotion of the Arts</a:t>
                      </a:r>
                      <a:endParaRPr lang="en-GB" sz="1200" b="0" i="0" dirty="0" smtClean="0">
                        <a:solidFill>
                          <a:schemeClr val="tx1"/>
                        </a:solidFill>
                        <a:latin typeface="+mj-lt"/>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dirty="0" smtClean="0">
                          <a:ln>
                            <a:noFill/>
                          </a:ln>
                          <a:solidFill>
                            <a:prstClr val="black"/>
                          </a:solidFill>
                          <a:effectLst/>
                          <a:uLnTx/>
                          <a:uFillTx/>
                          <a:latin typeface="+mj-lt"/>
                          <a:ea typeface="+mn-ea"/>
                          <a:cs typeface="Arial" panose="020B0604020202020204" pitchFamily="34" charset="0"/>
                        </a:rPr>
                        <a:t>Partnering , funding and Sponsorship</a:t>
                      </a:r>
                      <a:endParaRPr lang="en-ZA" sz="1200" b="1" i="1" dirty="0" smtClean="0">
                        <a:solidFill>
                          <a:schemeClr val="accent6">
                            <a:lumMod val="75000"/>
                          </a:schemeClr>
                        </a:solidFill>
                        <a:latin typeface="+mj-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solidFill>
                          <a:schemeClr val="accent6">
                            <a:lumMod val="75000"/>
                          </a:schemeClr>
                        </a:solidFill>
                        <a:latin typeface="+mj-lt"/>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latin typeface="+mj-lt"/>
                          <a:cs typeface="Arial" panose="020B0604020202020204" pitchFamily="34" charset="0"/>
                        </a:rPr>
                        <a:t>Optimise PACOFS facilities</a:t>
                      </a:r>
                      <a:endParaRPr lang="en-ZA" sz="1200" b="1" i="1" dirty="0" smtClean="0">
                        <a:solidFill>
                          <a:schemeClr val="accent6">
                            <a:lumMod val="75000"/>
                          </a:schemeClr>
                        </a:solidFill>
                        <a:latin typeface="+mj-lt"/>
                        <a:cs typeface="Arial" panose="020B0604020202020204" pitchFamily="34" charset="0"/>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b="1" i="1" dirty="0" smtClean="0">
                        <a:solidFill>
                          <a:schemeClr val="accent6">
                            <a:lumMod val="75000"/>
                          </a:schemeClr>
                        </a:solidFill>
                        <a:latin typeface="+mj-lt"/>
                        <a:cs typeface="Arial" panose="020B0604020202020204" pitchFamily="34" charset="0"/>
                      </a:endParaRPr>
                    </a:p>
                  </a:txBody>
                  <a:tcPr/>
                </a:tc>
              </a:tr>
              <a:tr h="437232">
                <a:tc gridSpan="5">
                  <a:txBody>
                    <a:bodyPr/>
                    <a:lstStyle/>
                    <a:p>
                      <a:pPr algn="ctr"/>
                      <a:r>
                        <a:rPr lang="en-ZA" sz="1200" b="1" dirty="0" smtClean="0">
                          <a:latin typeface="+mj-lt"/>
                          <a:cs typeface="Arial" panose="020B0604020202020204" pitchFamily="34" charset="0"/>
                        </a:rPr>
                        <a:t>                                         STRATEGIC</a:t>
                      </a:r>
                      <a:r>
                        <a:rPr lang="en-ZA" sz="1200" b="1" baseline="0" dirty="0" smtClean="0">
                          <a:latin typeface="+mj-lt"/>
                          <a:cs typeface="Arial" panose="020B0604020202020204" pitchFamily="34" charset="0"/>
                        </a:rPr>
                        <a:t> OBJECTIVES</a:t>
                      </a:r>
                      <a:endParaRPr lang="en-ZA" sz="1200" b="1" dirty="0">
                        <a:latin typeface="+mj-lt"/>
                        <a:cs typeface="Arial" panose="020B0604020202020204" pitchFamily="34" charset="0"/>
                      </a:endParaRPr>
                    </a:p>
                  </a:txBody>
                  <a:tcPr/>
                </a:tc>
                <a:tc hMerge="1">
                  <a:txBody>
                    <a:bodyPr/>
                    <a:lstStyle/>
                    <a:p>
                      <a:endParaRPr lang="en-ZA"/>
                    </a:p>
                  </a:txBody>
                  <a:tcPr/>
                </a:tc>
                <a:tc hMerge="1">
                  <a:txBody>
                    <a:bodyPr/>
                    <a:lstStyle/>
                    <a:p>
                      <a:endParaRPr lang="en-ZA"/>
                    </a:p>
                  </a:txBody>
                  <a:tcPr/>
                </a:tc>
                <a:tc hMerge="1">
                  <a:txBody>
                    <a:bodyPr/>
                    <a:lstStyle/>
                    <a:p>
                      <a:endParaRPr lang="en-ZA"/>
                    </a:p>
                  </a:txBody>
                  <a:tcPr/>
                </a:tc>
                <a:tc hMerge="1">
                  <a:txBody>
                    <a:bodyPr/>
                    <a:lstStyle/>
                    <a:p>
                      <a:endParaRPr lang="en-ZA"/>
                    </a:p>
                  </a:txBody>
                  <a:tcPr/>
                </a:tc>
                <a:tc>
                  <a:txBody>
                    <a:bodyPr/>
                    <a:lstStyle/>
                    <a:p>
                      <a:pPr algn="ctr"/>
                      <a:endParaRPr lang="en-ZA" sz="1200" b="1" dirty="0">
                        <a:latin typeface="+mj-lt"/>
                        <a:cs typeface="Arial" panose="020B0604020202020204" pitchFamily="34" charset="0"/>
                      </a:endParaRPr>
                    </a:p>
                  </a:txBody>
                  <a:tcPr/>
                </a:tc>
              </a:tr>
              <a:tr h="138758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dirty="0" smtClean="0">
                          <a:solidFill>
                            <a:schemeClr val="dk1"/>
                          </a:solidFill>
                          <a:latin typeface="+mj-lt"/>
                          <a:cs typeface="Arial" panose="020B0604020202020204" pitchFamily="34" charset="0"/>
                        </a:rPr>
                        <a:t>To</a:t>
                      </a:r>
                      <a:r>
                        <a:rPr lang="en-ZA" sz="1200" b="0" i="0" baseline="0" dirty="0" smtClean="0">
                          <a:solidFill>
                            <a:schemeClr val="dk1"/>
                          </a:solidFill>
                          <a:latin typeface="+mj-lt"/>
                          <a:cs typeface="Arial" panose="020B0604020202020204" pitchFamily="34" charset="0"/>
                        </a:rPr>
                        <a:t> ensure good corporate governance</a:t>
                      </a:r>
                      <a:endParaRPr lang="en-ZA" sz="1200" b="1" i="1" dirty="0" smtClean="0">
                        <a:solidFill>
                          <a:schemeClr val="accent6">
                            <a:lumMod val="75000"/>
                          </a:schemeClr>
                        </a:solidFill>
                        <a:latin typeface="+mj-lt"/>
                        <a:cs typeface="Arial" panose="020B0604020202020204" pitchFamily="34" charset="0"/>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dirty="0" smtClean="0">
                          <a:solidFill>
                            <a:schemeClr val="tx1"/>
                          </a:solidFill>
                          <a:latin typeface="+mj-lt"/>
                          <a:cs typeface="Arial" panose="020B0604020202020204" pitchFamily="34" charset="0"/>
                        </a:rPr>
                        <a:t>To produce</a:t>
                      </a:r>
                      <a:r>
                        <a:rPr lang="en-ZA" sz="1200" b="0" i="0" baseline="0" dirty="0" smtClean="0">
                          <a:solidFill>
                            <a:schemeClr val="tx1"/>
                          </a:solidFill>
                          <a:latin typeface="+mj-lt"/>
                          <a:cs typeface="Arial" panose="020B0604020202020204" pitchFamily="34" charset="0"/>
                        </a:rPr>
                        <a:t> artistic programmes</a:t>
                      </a:r>
                      <a:endParaRPr lang="en-ZA" sz="1200" b="0" i="0" dirty="0" smtClean="0">
                        <a:solidFill>
                          <a:schemeClr val="tx1"/>
                        </a:solidFill>
                        <a:latin typeface="+mj-lt"/>
                        <a:cs typeface="Arial" panose="020B0604020202020204" pitchFamily="34"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000" b="0" i="0" dirty="0" smtClean="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dirty="0" smtClean="0">
                          <a:solidFill>
                            <a:schemeClr val="dk1"/>
                          </a:solidFill>
                          <a:latin typeface="+mj-lt"/>
                          <a:cs typeface="Arial" panose="020B0604020202020204" pitchFamily="34" charset="0"/>
                        </a:rPr>
                        <a:t>Identify</a:t>
                      </a:r>
                      <a:r>
                        <a:rPr lang="en-ZA" sz="1200" b="0" i="0" baseline="0" dirty="0" smtClean="0">
                          <a:solidFill>
                            <a:schemeClr val="dk1"/>
                          </a:solidFill>
                          <a:latin typeface="+mj-lt"/>
                          <a:cs typeface="Arial" panose="020B0604020202020204" pitchFamily="34" charset="0"/>
                        </a:rPr>
                        <a:t>  talent in the Free state across all disciplines through auditioning, mentoring, training, placement programme and talent pool identification</a:t>
                      </a:r>
                      <a:endParaRPr lang="en-ZA" sz="1200" b="1" i="1" dirty="0" smtClean="0">
                        <a:solidFill>
                          <a:schemeClr val="accent6">
                            <a:lumMod val="75000"/>
                          </a:schemeClr>
                        </a:solidFill>
                        <a:latin typeface="+mj-lt"/>
                        <a:cs typeface="Arial" panose="020B0604020202020204" pitchFamily="34" charset="0"/>
                      </a:endParaRPr>
                    </a:p>
                  </a:txBody>
                  <a:tcPr marL="36195" marR="36195" marT="17780" marB="1778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dirty="0" smtClean="0">
                          <a:solidFill>
                            <a:schemeClr val="tx1"/>
                          </a:solidFill>
                          <a:latin typeface="+mj-lt"/>
                          <a:cs typeface="Arial" panose="020B0604020202020204" pitchFamily="34" charset="0"/>
                        </a:rPr>
                        <a:t>Approach potential business partners/sponsors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dirty="0" smtClean="0">
                          <a:solidFill>
                            <a:schemeClr val="tx1"/>
                          </a:solidFill>
                          <a:latin typeface="+mj-lt"/>
                          <a:cs typeface="Arial" panose="020B0604020202020204" pitchFamily="34" charset="0"/>
                        </a:rPr>
                        <a:t>Maintain technical and operational excellence of our facilities </a:t>
                      </a:r>
                    </a:p>
                  </a:txBody>
                  <a:tcPr/>
                </a:tc>
              </a:tr>
              <a:tr h="142072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dirty="0" smtClean="0">
                          <a:solidFill>
                            <a:schemeClr val="tx1"/>
                          </a:solidFill>
                          <a:latin typeface="+mj-lt"/>
                          <a:cs typeface="Arial" panose="020B0604020202020204" pitchFamily="34" charset="0"/>
                        </a:rPr>
                        <a:t>Change staff perception</a:t>
                      </a:r>
                      <a:r>
                        <a:rPr lang="en-ZA" sz="1200" b="0" i="0" baseline="0" dirty="0" smtClean="0">
                          <a:solidFill>
                            <a:schemeClr val="tx1"/>
                          </a:solidFill>
                          <a:latin typeface="+mj-lt"/>
                          <a:cs typeface="Arial" panose="020B0604020202020204" pitchFamily="34" charset="0"/>
                        </a:rPr>
                        <a:t>s and commitment to PACOFS</a:t>
                      </a:r>
                      <a:endParaRPr lang="en-ZA" sz="1200" b="0" i="0" dirty="0" smtClean="0">
                        <a:solidFill>
                          <a:schemeClr val="tx1"/>
                        </a:solidFill>
                        <a:latin typeface="+mj-lt"/>
                        <a:cs typeface="Arial" panose="020B0604020202020204" pitchFamily="34" charset="0"/>
                      </a:endParaRPr>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dirty="0" smtClean="0">
                          <a:solidFill>
                            <a:schemeClr val="dk1"/>
                          </a:solidFill>
                          <a:latin typeface="+mj-lt"/>
                          <a:cs typeface="Arial" pitchFamily="34" charset="0"/>
                        </a:rPr>
                        <a:t>Innovatively</a:t>
                      </a:r>
                      <a:r>
                        <a:rPr lang="en-ZA" sz="1200" b="0" i="0" baseline="0" dirty="0" smtClean="0">
                          <a:solidFill>
                            <a:schemeClr val="dk1"/>
                          </a:solidFill>
                          <a:latin typeface="+mj-lt"/>
                          <a:cs typeface="Arial" pitchFamily="34" charset="0"/>
                        </a:rPr>
                        <a:t> and significantly raise PACOFS visibility and use of its facilities to retain customers</a:t>
                      </a:r>
                      <a:endParaRPr lang="en-ZA" sz="1200" b="1" i="1" dirty="0" smtClean="0">
                        <a:solidFill>
                          <a:schemeClr val="accent6">
                            <a:lumMod val="75000"/>
                          </a:schemeClr>
                        </a:solidFill>
                        <a:latin typeface="+mj-lt"/>
                        <a:cs typeface="Arial"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b="0" i="0" dirty="0" smtClean="0">
                        <a:solidFill>
                          <a:schemeClr val="tx1"/>
                        </a:solidFill>
                        <a:latin typeface="+mj-lt"/>
                        <a:cs typeface="Arial" panose="020B0604020202020204" pitchFamily="34"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000" b="0" i="0" dirty="0" smtClean="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dirty="0" smtClean="0">
                          <a:solidFill>
                            <a:schemeClr val="tx1"/>
                          </a:solidFill>
                          <a:latin typeface="+mj-lt"/>
                          <a:cs typeface="Arial" panose="020B0604020202020204" pitchFamily="34" charset="0"/>
                        </a:rPr>
                        <a:t>Conduct</a:t>
                      </a:r>
                      <a:r>
                        <a:rPr lang="en-ZA" sz="1200" b="0" i="0" baseline="0" dirty="0" smtClean="0">
                          <a:solidFill>
                            <a:schemeClr val="tx1"/>
                          </a:solidFill>
                          <a:latin typeface="+mj-lt"/>
                          <a:cs typeface="Arial" panose="020B0604020202020204" pitchFamily="34" charset="0"/>
                        </a:rPr>
                        <a:t> development showcases </a:t>
                      </a:r>
                      <a:endParaRPr lang="en-ZA" sz="1200" b="0" i="0" dirty="0" smtClean="0">
                        <a:solidFill>
                          <a:schemeClr val="tx1"/>
                        </a:solidFill>
                        <a:latin typeface="+mj-lt"/>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ZA" sz="1200" b="0" i="0" dirty="0" smtClean="0">
                          <a:solidFill>
                            <a:schemeClr val="tx1"/>
                          </a:solidFill>
                          <a:latin typeface="+mj-lt"/>
                          <a:cs typeface="Arial" panose="020B0604020202020204" pitchFamily="34" charset="0"/>
                        </a:rPr>
                        <a:t>Create a value adding proposition to potential business partners and sponsors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ZA" sz="1200" b="0" i="0" dirty="0" smtClean="0">
                        <a:solidFill>
                          <a:schemeClr val="tx1"/>
                        </a:solidFill>
                        <a:latin typeface="+mj-lt"/>
                        <a:cs typeface="Arial" panose="020B0604020202020204" pitchFamily="34" charset="0"/>
                      </a:endParaRPr>
                    </a:p>
                  </a:txBody>
                  <a:tcPr/>
                </a:tc>
              </a:tr>
            </a:tbl>
          </a:graphicData>
        </a:graphic>
      </p:graphicFrame>
    </p:spTree>
    <p:extLst>
      <p:ext uri="{BB962C8B-B14F-4D97-AF65-F5344CB8AC3E}">
        <p14:creationId xmlns:p14="http://schemas.microsoft.com/office/powerpoint/2010/main" xmlns="" val="758530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8229600" cy="504056"/>
          </a:xfrm>
        </p:spPr>
        <p:txBody>
          <a:bodyPr>
            <a:normAutofit fontScale="90000"/>
          </a:bodyPr>
          <a:lstStyle/>
          <a:p>
            <a:pPr algn="ctr"/>
            <a:r>
              <a:rPr lang="en-US" sz="4000" dirty="0" smtClean="0">
                <a:latin typeface="+mj-lt"/>
              </a:rPr>
              <a:t>ALIGNMENT TO DAC GOALS</a:t>
            </a:r>
            <a:endParaRPr lang="en-ZA" sz="4000" dirty="0">
              <a:latin typeface="+mj-lt"/>
            </a:endParaRPr>
          </a:p>
        </p:txBody>
      </p:sp>
      <p:sp>
        <p:nvSpPr>
          <p:cNvPr id="6" name="Slide Number Placeholder 3"/>
          <p:cNvSpPr>
            <a:spLocks noGrp="1"/>
          </p:cNvSpPr>
          <p:nvPr>
            <p:ph type="sldNum" sz="quarter" idx="4"/>
          </p:nvPr>
        </p:nvSpPr>
        <p:spPr>
          <a:xfrm>
            <a:off x="8077200" y="6172200"/>
            <a:ext cx="609600" cy="365125"/>
          </a:xfrm>
        </p:spPr>
        <p:txBody>
          <a:bodyPr/>
          <a:lstStyle/>
          <a:p>
            <a:r>
              <a:rPr lang="en-ZA" sz="1200" b="1" dirty="0" smtClean="0"/>
              <a:t>4</a:t>
            </a:r>
          </a:p>
        </p:txBody>
      </p:sp>
      <p:graphicFrame>
        <p:nvGraphicFramePr>
          <p:cNvPr id="8" name="Content Placeholder 4"/>
          <p:cNvGraphicFramePr>
            <a:graphicFrameLocks/>
          </p:cNvGraphicFramePr>
          <p:nvPr>
            <p:extLst>
              <p:ext uri="{D42A27DB-BD31-4B8C-83A1-F6EECF244321}">
                <p14:modId xmlns:p14="http://schemas.microsoft.com/office/powerpoint/2010/main" xmlns="" val="2139411967"/>
              </p:ext>
            </p:extLst>
          </p:nvPr>
        </p:nvGraphicFramePr>
        <p:xfrm>
          <a:off x="467544" y="764704"/>
          <a:ext cx="7920879" cy="5024276"/>
        </p:xfrm>
        <a:graphic>
          <a:graphicData uri="http://schemas.openxmlformats.org/drawingml/2006/table">
            <a:tbl>
              <a:tblPr firstRow="1" bandRow="1">
                <a:tableStyleId>{5C22544A-7EE6-4342-B048-85BDC9FD1C3A}</a:tableStyleId>
              </a:tblPr>
              <a:tblGrid>
                <a:gridCol w="2747622"/>
                <a:gridCol w="2532964"/>
                <a:gridCol w="2640293"/>
              </a:tblGrid>
              <a:tr h="4419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i="0" u="none" strike="noStrike" dirty="0" smtClean="0">
                          <a:solidFill>
                            <a:schemeClr val="bg1"/>
                          </a:solidFill>
                          <a:latin typeface="+mn-lt"/>
                        </a:rPr>
                        <a:t>DAC OUTCOME ORIENTED GOAL</a:t>
                      </a:r>
                    </a:p>
                    <a:p>
                      <a:endParaRPr lang="en-ZA" sz="1600" b="1" dirty="0">
                        <a:solidFill>
                          <a:schemeClr val="bg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i="0" u="none" strike="noStrike" dirty="0" smtClean="0">
                          <a:solidFill>
                            <a:schemeClr val="bg1"/>
                          </a:solidFill>
                          <a:latin typeface="+mn-lt"/>
                        </a:rPr>
                        <a:t>ENTITY STRATEGIC OBJECTIVES</a:t>
                      </a:r>
                      <a:endParaRPr lang="en-ZA" sz="1600" b="1" dirty="0">
                        <a:solidFill>
                          <a:schemeClr val="bg1"/>
                        </a:solidFill>
                        <a:latin typeface="+mn-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600" b="1" i="0" u="none" strike="noStrike" dirty="0" smtClean="0">
                          <a:solidFill>
                            <a:schemeClr val="bg1"/>
                          </a:solidFill>
                          <a:latin typeface="+mn-lt"/>
                        </a:rPr>
                        <a:t>KEY OUTPUTS</a:t>
                      </a:r>
                      <a:r>
                        <a:rPr lang="en-ZA" sz="1600" b="1" i="0" u="none" strike="noStrike" baseline="0" dirty="0" smtClean="0">
                          <a:solidFill>
                            <a:schemeClr val="bg1"/>
                          </a:solidFill>
                          <a:latin typeface="+mn-lt"/>
                        </a:rPr>
                        <a:t> AND TARGETS FOR </a:t>
                      </a:r>
                      <a:r>
                        <a:rPr lang="en-ZA" sz="1600" b="1" i="0" u="none" strike="noStrike" dirty="0" smtClean="0">
                          <a:solidFill>
                            <a:schemeClr val="bg1"/>
                          </a:solidFill>
                          <a:latin typeface="+mn-lt"/>
                        </a:rPr>
                        <a:t> 2018/19</a:t>
                      </a:r>
                    </a:p>
                    <a:p>
                      <a:endParaRPr lang="en-ZA" sz="1600" b="1" dirty="0">
                        <a:solidFill>
                          <a:schemeClr val="bg1"/>
                        </a:solidFill>
                        <a:latin typeface="+mn-lt"/>
                      </a:endParaRPr>
                    </a:p>
                  </a:txBody>
                  <a:tcPr/>
                </a:tc>
              </a:tr>
              <a:tr h="761216">
                <a:tc>
                  <a:txBody>
                    <a:bodyPr/>
                    <a:lstStyle>
                      <a:lvl1pPr marL="0" algn="l" defTabSz="914400" rtl="0" eaLnBrk="1" latinLnBrk="0" hangingPunct="1">
                        <a:defRPr sz="1800" kern="1200">
                          <a:solidFill>
                            <a:schemeClr val="dk1"/>
                          </a:solidFill>
                          <a:latin typeface="Trebuchet MS"/>
                          <a:ea typeface=""/>
                          <a:cs typeface=""/>
                        </a:defRPr>
                      </a:lvl1pPr>
                      <a:lvl2pPr marL="457200" algn="l" defTabSz="914400" rtl="0" eaLnBrk="1" latinLnBrk="0" hangingPunct="1">
                        <a:defRPr sz="1800" kern="1200">
                          <a:solidFill>
                            <a:schemeClr val="dk1"/>
                          </a:solidFill>
                          <a:latin typeface="Trebuchet MS"/>
                          <a:ea typeface=""/>
                          <a:cs typeface=""/>
                        </a:defRPr>
                      </a:lvl2pPr>
                      <a:lvl3pPr marL="914400" algn="l" defTabSz="914400" rtl="0" eaLnBrk="1" latinLnBrk="0" hangingPunct="1">
                        <a:defRPr sz="1800" kern="1200">
                          <a:solidFill>
                            <a:schemeClr val="dk1"/>
                          </a:solidFill>
                          <a:latin typeface="Trebuchet MS"/>
                          <a:ea typeface=""/>
                          <a:cs typeface=""/>
                        </a:defRPr>
                      </a:lvl3pPr>
                      <a:lvl4pPr marL="1371600" algn="l" defTabSz="914400" rtl="0" eaLnBrk="1" latinLnBrk="0" hangingPunct="1">
                        <a:defRPr sz="1800" kern="1200">
                          <a:solidFill>
                            <a:schemeClr val="dk1"/>
                          </a:solidFill>
                          <a:latin typeface="Trebuchet MS"/>
                          <a:ea typeface=""/>
                          <a:cs typeface=""/>
                        </a:defRPr>
                      </a:lvl4pPr>
                      <a:lvl5pPr marL="1828800" algn="l" defTabSz="914400" rtl="0" eaLnBrk="1" latinLnBrk="0" hangingPunct="1">
                        <a:defRPr sz="1800" kern="1200">
                          <a:solidFill>
                            <a:schemeClr val="dk1"/>
                          </a:solidFill>
                          <a:latin typeface="Trebuchet MS"/>
                          <a:ea typeface=""/>
                          <a:cs typeface=""/>
                        </a:defRPr>
                      </a:lvl5pPr>
                      <a:lvl6pPr marL="2286000" algn="l" defTabSz="914400" rtl="0" eaLnBrk="1" latinLnBrk="0" hangingPunct="1">
                        <a:defRPr sz="1800" kern="1200">
                          <a:solidFill>
                            <a:schemeClr val="dk1"/>
                          </a:solidFill>
                          <a:latin typeface="Trebuchet MS"/>
                          <a:ea typeface=""/>
                          <a:cs typeface=""/>
                        </a:defRPr>
                      </a:lvl6pPr>
                      <a:lvl7pPr marL="2743200" algn="l" defTabSz="914400" rtl="0" eaLnBrk="1" latinLnBrk="0" hangingPunct="1">
                        <a:defRPr sz="1800" kern="1200">
                          <a:solidFill>
                            <a:schemeClr val="dk1"/>
                          </a:solidFill>
                          <a:latin typeface="Trebuchet MS"/>
                          <a:ea typeface=""/>
                          <a:cs typeface=""/>
                        </a:defRPr>
                      </a:lvl7pPr>
                      <a:lvl8pPr marL="3200400" algn="l" defTabSz="914400" rtl="0" eaLnBrk="1" latinLnBrk="0" hangingPunct="1">
                        <a:defRPr sz="1800" kern="1200">
                          <a:solidFill>
                            <a:schemeClr val="dk1"/>
                          </a:solidFill>
                          <a:latin typeface="Trebuchet MS"/>
                          <a:ea typeface=""/>
                          <a:cs typeface=""/>
                        </a:defRPr>
                      </a:lvl8pPr>
                      <a:lvl9pPr marL="3657600" algn="l" defTabSz="914400" rtl="0" eaLnBrk="1" latinLnBrk="0" hangingPunct="1">
                        <a:defRPr sz="1800" kern="1200">
                          <a:solidFill>
                            <a:schemeClr val="dk1"/>
                          </a:solidFill>
                          <a:latin typeface="Trebuchet MS"/>
                          <a:ea typeface=""/>
                          <a:cs typeface=""/>
                        </a:defRPr>
                      </a:lvl9pPr>
                    </a:lstStyle>
                    <a:p>
                      <a:pPr algn="just" fontAlgn="ctr"/>
                      <a:r>
                        <a:rPr lang="en-ZA" sz="1200" u="none" strike="noStrike" dirty="0" smtClean="0">
                          <a:effectLst/>
                          <a:latin typeface="+mj-lt"/>
                          <a:cs typeface="Arial" panose="020B0604020202020204" pitchFamily="34" charset="0"/>
                        </a:rPr>
                        <a:t>A </a:t>
                      </a:r>
                      <a:r>
                        <a:rPr lang="en-ZA" sz="1200" u="none" strike="noStrike" dirty="0">
                          <a:effectLst/>
                          <a:latin typeface="+mj-lt"/>
                          <a:cs typeface="Arial" panose="020B0604020202020204" pitchFamily="34" charset="0"/>
                        </a:rPr>
                        <a:t>transformed, coherent and development-focused </a:t>
                      </a:r>
                      <a:r>
                        <a:rPr lang="en-ZA" sz="1200" u="none" strike="noStrike" dirty="0" smtClean="0">
                          <a:effectLst/>
                          <a:latin typeface="+mj-lt"/>
                          <a:cs typeface="Arial" panose="020B0604020202020204" pitchFamily="34" charset="0"/>
                        </a:rPr>
                        <a:t>Sector</a:t>
                      </a:r>
                      <a:endParaRPr lang="en-ZA" sz="1200" b="0" i="0" u="none" strike="noStrike" dirty="0">
                        <a:solidFill>
                          <a:srgbClr val="000000"/>
                        </a:solidFill>
                        <a:effectLst/>
                        <a:latin typeface="+mj-lt"/>
                        <a:cs typeface="Arial" panose="020B0604020202020204" pitchFamily="34" charset="0"/>
                      </a:endParaRPr>
                    </a:p>
                  </a:txBody>
                  <a:tcPr marL="6350" marR="6350" marT="6350" marB="0"/>
                </a:tc>
                <a:tc>
                  <a:txBody>
                    <a:bodyPr/>
                    <a:lstStyle/>
                    <a:p>
                      <a:pPr marL="171450" marR="0" indent="-171450" algn="l" defTabSz="914400" rtl="0" eaLnBrk="1" fontAlgn="ctr" latinLnBrk="0" hangingPunct="1">
                        <a:lnSpc>
                          <a:spcPct val="100000"/>
                        </a:lnSpc>
                        <a:spcBef>
                          <a:spcPts val="0"/>
                        </a:spcBef>
                        <a:spcAft>
                          <a:spcPts val="0"/>
                        </a:spcAft>
                        <a:buClrTx/>
                        <a:buSzTx/>
                        <a:buFont typeface="Arial" panose="020B0604020202020204" pitchFamily="34" charset="0"/>
                        <a:buChar char="•"/>
                        <a:tabLst/>
                        <a:defRPr/>
                      </a:pPr>
                      <a:r>
                        <a:rPr lang="en-US" sz="1200" u="none" strike="noStrike" dirty="0" smtClean="0">
                          <a:effectLst/>
                          <a:latin typeface="+mj-lt"/>
                          <a:cs typeface="Arial" panose="020B0604020202020204" pitchFamily="34" charset="0"/>
                        </a:rPr>
                        <a:t>To identify talent in the Free</a:t>
                      </a:r>
                      <a:r>
                        <a:rPr lang="en-US" sz="1200" u="none" strike="noStrike" baseline="0" dirty="0" smtClean="0">
                          <a:effectLst/>
                          <a:latin typeface="+mj-lt"/>
                          <a:cs typeface="Arial" panose="020B0604020202020204" pitchFamily="34" charset="0"/>
                        </a:rPr>
                        <a:t> State across all disciplines</a:t>
                      </a:r>
                      <a:endParaRPr lang="en-US" sz="1200" u="none" strike="noStrike" dirty="0" smtClean="0">
                        <a:effectLst/>
                        <a:latin typeface="+mj-lt"/>
                        <a:cs typeface="Arial" panose="020B0604020202020204" pitchFamily="34" charset="0"/>
                      </a:endParaRPr>
                    </a:p>
                    <a:p>
                      <a:pPr marL="171450" marR="0" lvl="0" indent="-171450" algn="l" defTabSz="914400" rtl="0" eaLnBrk="1" fontAlgn="t" latinLnBrk="0" hangingPunct="1">
                        <a:lnSpc>
                          <a:spcPct val="100000"/>
                        </a:lnSpc>
                        <a:spcBef>
                          <a:spcPts val="0"/>
                        </a:spcBef>
                        <a:spcAft>
                          <a:spcPts val="0"/>
                        </a:spcAft>
                        <a:buClrTx/>
                        <a:buSzTx/>
                        <a:buFont typeface="Arial" panose="020B0604020202020204" pitchFamily="34" charset="0"/>
                        <a:buChar char="•"/>
                        <a:tabLst/>
                        <a:defRPr/>
                      </a:pPr>
                      <a:r>
                        <a:rPr kumimoji="0" lang="en-US" sz="1200" b="0" i="0" u="none" strike="noStrike" kern="1200" cap="none" spc="0" normalizeH="0" baseline="0" noProof="0" dirty="0" smtClean="0">
                          <a:ln>
                            <a:noFill/>
                          </a:ln>
                          <a:solidFill>
                            <a:prstClr val="black"/>
                          </a:solidFill>
                          <a:effectLst/>
                          <a:uLnTx/>
                          <a:uFillTx/>
                          <a:latin typeface="+mj-lt"/>
                          <a:cs typeface="Arial" panose="020B0604020202020204" pitchFamily="34" charset="0"/>
                        </a:rPr>
                        <a:t>Conduct Development Showcases</a:t>
                      </a:r>
                      <a:endParaRPr lang="en-ZA" sz="1200" b="0" i="0" u="none" strike="noStrike" dirty="0" smtClean="0">
                        <a:solidFill>
                          <a:srgbClr val="000000"/>
                        </a:solidFill>
                        <a:effectLst/>
                        <a:latin typeface="+mj-lt"/>
                        <a:cs typeface="Arial" panose="020B060402020202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ZA" sz="1600" dirty="0">
                        <a:latin typeface="+mj-lt"/>
                      </a:endParaRP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j-lt"/>
                          <a:ea typeface="+mn-ea"/>
                          <a:cs typeface="Arial" panose="020B0604020202020204" pitchFamily="34" charset="0"/>
                        </a:rPr>
                        <a:t>4 talent pool identification </a:t>
                      </a:r>
                      <a:r>
                        <a:rPr lang="en-US" sz="1200" kern="1200" dirty="0" err="1" smtClean="0">
                          <a:solidFill>
                            <a:schemeClr val="dk1"/>
                          </a:solidFill>
                          <a:effectLst/>
                          <a:latin typeface="+mj-lt"/>
                          <a:ea typeface="+mn-ea"/>
                          <a:cs typeface="Arial" panose="020B0604020202020204" pitchFamily="34" charset="0"/>
                        </a:rPr>
                        <a:t>programmes</a:t>
                      </a:r>
                      <a:endParaRPr lang="en-US" sz="1200" kern="1200" dirty="0" smtClean="0">
                        <a:solidFill>
                          <a:schemeClr val="dk1"/>
                        </a:solidFill>
                        <a:effectLst/>
                        <a:latin typeface="+mj-lt"/>
                        <a:ea typeface="+mn-ea"/>
                        <a:cs typeface="Arial" panose="020B060402020202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lang="en-US" sz="1200" b="0" i="0" u="none" strike="noStrike" kern="1200" dirty="0" smtClean="0">
                        <a:solidFill>
                          <a:schemeClr val="dk1"/>
                        </a:solidFill>
                        <a:effectLst/>
                        <a:latin typeface="+mj-lt"/>
                        <a:ea typeface="+mn-ea"/>
                        <a:cs typeface="Arial" panose="020B060402020202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j-lt"/>
                          <a:ea typeface="+mn-ea"/>
                          <a:cs typeface="Arial" panose="020B0604020202020204" pitchFamily="34" charset="0"/>
                        </a:rPr>
                        <a:t>26 developmental productions showcased</a:t>
                      </a:r>
                      <a:endParaRPr lang="en-ZA" sz="1200" b="0" i="0" u="none" strike="noStrike" dirty="0">
                        <a:solidFill>
                          <a:srgbClr val="414042"/>
                        </a:solidFill>
                        <a:latin typeface="+mj-lt"/>
                        <a:cs typeface="Arial" panose="020B0604020202020204" pitchFamily="34" charset="0"/>
                      </a:endParaRPr>
                    </a:p>
                  </a:txBody>
                  <a:tcPr marL="7610" marR="7610" marT="7610" marB="0"/>
                </a:tc>
              </a:tr>
              <a:tr h="1214276">
                <a:tc>
                  <a:txBody>
                    <a:bodyPr/>
                    <a:lstStyle/>
                    <a:p>
                      <a:r>
                        <a:rPr lang="en-ZA" sz="1200" dirty="0" smtClean="0">
                          <a:latin typeface="+mj-lt"/>
                          <a:cs typeface="Arial" pitchFamily="34" charset="0"/>
                        </a:rPr>
                        <a:t>An effective and efficient</a:t>
                      </a:r>
                      <a:r>
                        <a:rPr lang="en-ZA" sz="1200" baseline="0" dirty="0" smtClean="0">
                          <a:latin typeface="+mj-lt"/>
                          <a:cs typeface="Arial" pitchFamily="34" charset="0"/>
                        </a:rPr>
                        <a:t> ACH Sector </a:t>
                      </a:r>
                      <a:endParaRPr lang="en-ZA" sz="1200" dirty="0">
                        <a:latin typeface="+mj-lt"/>
                        <a:cs typeface="Arial" pitchFamily="34" charset="0"/>
                      </a:endParaRPr>
                    </a:p>
                  </a:txBody>
                  <a:tcPr/>
                </a:tc>
                <a:tc>
                  <a:txBody>
                    <a:bodyPr/>
                    <a:lstStyle/>
                    <a:p>
                      <a:pPr marL="0" marR="0" lvl="0" indent="0" algn="l" defTabSz="914400" rtl="0" eaLnBrk="1" fontAlgn="t" latinLnBrk="0" hangingPunct="1">
                        <a:lnSpc>
                          <a:spcPct val="100000"/>
                        </a:lnSpc>
                        <a:spcBef>
                          <a:spcPts val="0"/>
                        </a:spcBef>
                        <a:spcAft>
                          <a:spcPts val="0"/>
                        </a:spcAft>
                        <a:buClrTx/>
                        <a:buSzTx/>
                        <a:buFontTx/>
                        <a:buNone/>
                        <a:tabLst/>
                        <a:defRPr/>
                      </a:pPr>
                      <a:r>
                        <a:rPr lang="en-US" sz="1200" b="0" kern="1200" dirty="0" smtClean="0">
                          <a:solidFill>
                            <a:schemeClr val="dk1"/>
                          </a:solidFill>
                          <a:effectLst/>
                          <a:latin typeface="+mj-lt"/>
                          <a:ea typeface="+mn-ea"/>
                          <a:cs typeface="Arial" panose="020B0604020202020204" pitchFamily="34" charset="0"/>
                        </a:rPr>
                        <a:t>To ensure good cooperate governance</a:t>
                      </a:r>
                    </a:p>
                    <a:p>
                      <a:pPr marL="0" marR="0" lvl="0" indent="0" algn="l" defTabSz="914400" rtl="0" eaLnBrk="1" fontAlgn="t" latinLnBrk="0" hangingPunct="1">
                        <a:lnSpc>
                          <a:spcPct val="100000"/>
                        </a:lnSpc>
                        <a:spcBef>
                          <a:spcPts val="0"/>
                        </a:spcBef>
                        <a:spcAft>
                          <a:spcPts val="0"/>
                        </a:spcAft>
                        <a:buClrTx/>
                        <a:buSzTx/>
                        <a:buFontTx/>
                        <a:buNone/>
                        <a:tabLst/>
                        <a:defRPr/>
                      </a:pPr>
                      <a:endParaRPr lang="en-US" sz="1200" kern="1200" dirty="0" smtClean="0">
                        <a:solidFill>
                          <a:schemeClr val="dk1"/>
                        </a:solidFill>
                        <a:effectLst/>
                        <a:latin typeface="+mj-lt"/>
                        <a:ea typeface="+mn-ea"/>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j-lt"/>
                          <a:ea typeface="+mn-ea"/>
                          <a:cs typeface="Arial" panose="020B0604020202020204" pitchFamily="34" charset="0"/>
                        </a:rPr>
                        <a:t>To map and implement a business improvement </a:t>
                      </a:r>
                      <a:r>
                        <a:rPr lang="en-US" sz="1200" kern="1200" dirty="0" err="1" smtClean="0">
                          <a:solidFill>
                            <a:schemeClr val="dk1"/>
                          </a:solidFill>
                          <a:effectLst/>
                          <a:latin typeface="+mj-lt"/>
                          <a:ea typeface="+mn-ea"/>
                          <a:cs typeface="Arial" panose="020B0604020202020204" pitchFamily="34" charset="0"/>
                        </a:rPr>
                        <a:t>programme</a:t>
                      </a:r>
                      <a:endParaRPr lang="en-US" sz="1200" dirty="0" smtClean="0">
                        <a:latin typeface="+mj-lt"/>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endParaRPr lang="en-US" sz="1200" kern="1200" dirty="0" smtClean="0">
                        <a:solidFill>
                          <a:schemeClr val="dk1"/>
                        </a:solidFill>
                        <a:effectLst/>
                        <a:latin typeface="+mj-lt"/>
                        <a:ea typeface="+mn-ea"/>
                        <a:cs typeface="Arial" panose="020B0604020202020204" pitchFamily="34" charset="0"/>
                      </a:endParaRPr>
                    </a:p>
                    <a:p>
                      <a:pPr marL="0" marR="0" lvl="0" indent="0" algn="l" defTabSz="914400" rtl="0" eaLnBrk="1" fontAlgn="t"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j-lt"/>
                          <a:ea typeface="+mn-ea"/>
                          <a:cs typeface="Arial" panose="020B0604020202020204" pitchFamily="34" charset="0"/>
                        </a:rPr>
                        <a:t>To align information technology infrastructure and applications to support operations and business process</a:t>
                      </a:r>
                    </a:p>
                    <a:p>
                      <a:pPr marL="0" marR="0" lvl="0" indent="0" algn="l" defTabSz="914400" rtl="0" eaLnBrk="1" fontAlgn="t"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smtClean="0">
                        <a:ln>
                          <a:noFill/>
                        </a:ln>
                        <a:solidFill>
                          <a:srgbClr val="000000"/>
                        </a:solidFill>
                        <a:effectLst/>
                        <a:uLnTx/>
                        <a:uFillTx/>
                        <a:latin typeface="+mj-lt"/>
                        <a:cs typeface="Arial" panose="020B0604020202020204" pitchFamily="34" charset="0"/>
                      </a:endParaRPr>
                    </a:p>
                  </a:txBody>
                  <a:tcPr/>
                </a:tc>
                <a:tc>
                  <a:txBody>
                    <a:bodyPr/>
                    <a:lstStyle>
                      <a:lvl1pPr marL="0" algn="l" defTabSz="914400" rtl="0" eaLnBrk="1" latinLnBrk="0" hangingPunct="1">
                        <a:defRPr sz="1800" kern="1200">
                          <a:solidFill>
                            <a:schemeClr val="dk1"/>
                          </a:solidFill>
                          <a:latin typeface="Trebuchet MS"/>
                          <a:ea typeface=""/>
                          <a:cs typeface=""/>
                        </a:defRPr>
                      </a:lvl1pPr>
                      <a:lvl2pPr marL="457200" algn="l" defTabSz="914400" rtl="0" eaLnBrk="1" latinLnBrk="0" hangingPunct="1">
                        <a:defRPr sz="1800" kern="1200">
                          <a:solidFill>
                            <a:schemeClr val="dk1"/>
                          </a:solidFill>
                          <a:latin typeface="Trebuchet MS"/>
                          <a:ea typeface=""/>
                          <a:cs typeface=""/>
                        </a:defRPr>
                      </a:lvl2pPr>
                      <a:lvl3pPr marL="914400" algn="l" defTabSz="914400" rtl="0" eaLnBrk="1" latinLnBrk="0" hangingPunct="1">
                        <a:defRPr sz="1800" kern="1200">
                          <a:solidFill>
                            <a:schemeClr val="dk1"/>
                          </a:solidFill>
                          <a:latin typeface="Trebuchet MS"/>
                          <a:ea typeface=""/>
                          <a:cs typeface=""/>
                        </a:defRPr>
                      </a:lvl3pPr>
                      <a:lvl4pPr marL="1371600" algn="l" defTabSz="914400" rtl="0" eaLnBrk="1" latinLnBrk="0" hangingPunct="1">
                        <a:defRPr sz="1800" kern="1200">
                          <a:solidFill>
                            <a:schemeClr val="dk1"/>
                          </a:solidFill>
                          <a:latin typeface="Trebuchet MS"/>
                          <a:ea typeface=""/>
                          <a:cs typeface=""/>
                        </a:defRPr>
                      </a:lvl4pPr>
                      <a:lvl5pPr marL="1828800" algn="l" defTabSz="914400" rtl="0" eaLnBrk="1" latinLnBrk="0" hangingPunct="1">
                        <a:defRPr sz="1800" kern="1200">
                          <a:solidFill>
                            <a:schemeClr val="dk1"/>
                          </a:solidFill>
                          <a:latin typeface="Trebuchet MS"/>
                          <a:ea typeface=""/>
                          <a:cs typeface=""/>
                        </a:defRPr>
                      </a:lvl5pPr>
                      <a:lvl6pPr marL="2286000" algn="l" defTabSz="914400" rtl="0" eaLnBrk="1" latinLnBrk="0" hangingPunct="1">
                        <a:defRPr sz="1800" kern="1200">
                          <a:solidFill>
                            <a:schemeClr val="dk1"/>
                          </a:solidFill>
                          <a:latin typeface="Trebuchet MS"/>
                          <a:ea typeface=""/>
                          <a:cs typeface=""/>
                        </a:defRPr>
                      </a:lvl6pPr>
                      <a:lvl7pPr marL="2743200" algn="l" defTabSz="914400" rtl="0" eaLnBrk="1" latinLnBrk="0" hangingPunct="1">
                        <a:defRPr sz="1800" kern="1200">
                          <a:solidFill>
                            <a:schemeClr val="dk1"/>
                          </a:solidFill>
                          <a:latin typeface="Trebuchet MS"/>
                          <a:ea typeface=""/>
                          <a:cs typeface=""/>
                        </a:defRPr>
                      </a:lvl7pPr>
                      <a:lvl8pPr marL="3200400" algn="l" defTabSz="914400" rtl="0" eaLnBrk="1" latinLnBrk="0" hangingPunct="1">
                        <a:defRPr sz="1800" kern="1200">
                          <a:solidFill>
                            <a:schemeClr val="dk1"/>
                          </a:solidFill>
                          <a:latin typeface="Trebuchet MS"/>
                          <a:ea typeface=""/>
                          <a:cs typeface=""/>
                        </a:defRPr>
                      </a:lvl8pPr>
                      <a:lvl9pPr marL="3657600" algn="l" defTabSz="914400" rtl="0" eaLnBrk="1" latinLnBrk="0" hangingPunct="1">
                        <a:defRPr sz="1800" kern="1200">
                          <a:solidFill>
                            <a:schemeClr val="dk1"/>
                          </a:solidFill>
                          <a:latin typeface="Trebuchet MS"/>
                          <a:ea typeface=""/>
                          <a:cs typeface=""/>
                        </a:defRPr>
                      </a:lvl9pPr>
                    </a:lstStyle>
                    <a:p>
                      <a:pPr marL="0" marR="0" indent="0" algn="l" defTabSz="914400" rtl="0" eaLnBrk="1" fontAlgn="ctr"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j-lt"/>
                          <a:ea typeface=""/>
                          <a:cs typeface="Arial" panose="020B0604020202020204" pitchFamily="34" charset="0"/>
                        </a:rPr>
                        <a:t>Unqualified audit outcome and action plan implemented</a:t>
                      </a:r>
                      <a:endParaRPr lang="en-ZA" sz="1200" b="0" i="0" u="none" strike="noStrike" dirty="0" smtClean="0">
                        <a:solidFill>
                          <a:srgbClr val="000000"/>
                        </a:solidFill>
                        <a:effectLst/>
                        <a:latin typeface="+mj-lt"/>
                        <a:cs typeface="Arial" panose="020B0604020202020204" pitchFamily="34" charset="0"/>
                      </a:endParaRPr>
                    </a:p>
                    <a:p>
                      <a:pPr marL="0" marR="0" indent="0" algn="l" defTabSz="914400" rtl="0" eaLnBrk="1" fontAlgn="ctr" latinLnBrk="0" hangingPunct="1">
                        <a:lnSpc>
                          <a:spcPct val="100000"/>
                        </a:lnSpc>
                        <a:spcBef>
                          <a:spcPts val="0"/>
                        </a:spcBef>
                        <a:spcAft>
                          <a:spcPts val="0"/>
                        </a:spcAft>
                        <a:buClrTx/>
                        <a:buSzTx/>
                        <a:buFontTx/>
                        <a:buNone/>
                        <a:tabLst/>
                        <a:defRPr/>
                      </a:pPr>
                      <a:endParaRPr lang="en-ZA" sz="1200" b="0" i="0" u="none" strike="noStrike" dirty="0" smtClean="0">
                        <a:solidFill>
                          <a:srgbClr val="000000"/>
                        </a:solidFill>
                        <a:effectLst/>
                        <a:latin typeface="+mj-lt"/>
                        <a:cs typeface="Arial" panose="020B0604020202020204" pitchFamily="34" charset="0"/>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j-lt"/>
                          <a:ea typeface=""/>
                          <a:cs typeface="Arial" panose="020B0604020202020204" pitchFamily="34" charset="0"/>
                        </a:rPr>
                        <a:t>Departmental business process manuals developed </a:t>
                      </a:r>
                      <a:endParaRPr lang="en-ZA" sz="1200" b="0" i="0" u="none" strike="noStrike" dirty="0" smtClean="0">
                        <a:solidFill>
                          <a:srgbClr val="000000"/>
                        </a:solidFill>
                        <a:effectLst/>
                        <a:latin typeface="+mj-lt"/>
                        <a:cs typeface="Arial" panose="020B0604020202020204" pitchFamily="34" charset="0"/>
                      </a:endParaRPr>
                    </a:p>
                    <a:p>
                      <a:pPr marL="0" marR="0" indent="0" algn="l" defTabSz="914400" rtl="0" eaLnBrk="1" fontAlgn="ctr" latinLnBrk="0" hangingPunct="1">
                        <a:lnSpc>
                          <a:spcPct val="100000"/>
                        </a:lnSpc>
                        <a:spcBef>
                          <a:spcPts val="0"/>
                        </a:spcBef>
                        <a:spcAft>
                          <a:spcPts val="0"/>
                        </a:spcAft>
                        <a:buClrTx/>
                        <a:buSzTx/>
                        <a:buFontTx/>
                        <a:buNone/>
                        <a:tabLst/>
                        <a:defRPr/>
                      </a:pPr>
                      <a:endParaRPr lang="en-ZA" sz="1200" b="0" i="0" u="none" strike="noStrike" dirty="0" smtClean="0">
                        <a:solidFill>
                          <a:srgbClr val="000000"/>
                        </a:solidFill>
                        <a:effectLst/>
                        <a:latin typeface="+mj-lt"/>
                        <a:cs typeface="Arial" panose="020B0604020202020204" pitchFamily="34" charset="0"/>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sz="1200" kern="1200" dirty="0" smtClean="0">
                          <a:solidFill>
                            <a:schemeClr val="dk1"/>
                          </a:solidFill>
                          <a:effectLst/>
                          <a:latin typeface="+mj-lt"/>
                          <a:ea typeface=""/>
                          <a:cs typeface="Arial" panose="020B0604020202020204" pitchFamily="34" charset="0"/>
                        </a:rPr>
                        <a:t>ICT governance framework developed and approved</a:t>
                      </a:r>
                      <a:endParaRPr lang="en-ZA" sz="1200" b="0" i="0" u="none" strike="noStrike" dirty="0" smtClean="0">
                        <a:solidFill>
                          <a:srgbClr val="000000"/>
                        </a:solidFill>
                        <a:effectLst/>
                        <a:latin typeface="+mj-lt"/>
                        <a:cs typeface="Arial" panose="020B0604020202020204" pitchFamily="34" charset="0"/>
                      </a:endParaRPr>
                    </a:p>
                    <a:p>
                      <a:pPr marL="0" marR="0" indent="0" algn="l" defTabSz="914400" rtl="0" eaLnBrk="1" fontAlgn="ctr" latinLnBrk="0" hangingPunct="1">
                        <a:lnSpc>
                          <a:spcPct val="100000"/>
                        </a:lnSpc>
                        <a:spcBef>
                          <a:spcPts val="0"/>
                        </a:spcBef>
                        <a:spcAft>
                          <a:spcPts val="0"/>
                        </a:spcAft>
                        <a:buClrTx/>
                        <a:buSzTx/>
                        <a:buFontTx/>
                        <a:buNone/>
                        <a:tabLst/>
                        <a:defRPr/>
                      </a:pPr>
                      <a:endParaRPr lang="en-ZA" sz="1200" b="0" i="0" u="none" strike="noStrike" dirty="0" smtClean="0">
                        <a:solidFill>
                          <a:srgbClr val="000000"/>
                        </a:solidFill>
                        <a:effectLst/>
                        <a:latin typeface="+mj-lt"/>
                        <a:cs typeface="Arial" panose="020B0604020202020204" pitchFamily="34" charset="0"/>
                      </a:endParaRPr>
                    </a:p>
                  </a:txBody>
                  <a:tcPr marL="6350" marR="6350" marT="6350" marB="0"/>
                </a:tc>
              </a:tr>
              <a:tr h="1214276">
                <a:tc>
                  <a:txBody>
                    <a:bodyPr/>
                    <a:lstStyle>
                      <a:lvl1pPr marL="0" algn="l" defTabSz="914400" rtl="0" eaLnBrk="1" latinLnBrk="0" hangingPunct="1">
                        <a:defRPr sz="1800" kern="1200">
                          <a:solidFill>
                            <a:schemeClr val="dk1"/>
                          </a:solidFill>
                          <a:latin typeface="Trebuchet MS"/>
                          <a:ea typeface=""/>
                          <a:cs typeface=""/>
                        </a:defRPr>
                      </a:lvl1pPr>
                      <a:lvl2pPr marL="457200" algn="l" defTabSz="914400" rtl="0" eaLnBrk="1" latinLnBrk="0" hangingPunct="1">
                        <a:defRPr sz="1800" kern="1200">
                          <a:solidFill>
                            <a:schemeClr val="dk1"/>
                          </a:solidFill>
                          <a:latin typeface="Trebuchet MS"/>
                          <a:ea typeface=""/>
                          <a:cs typeface=""/>
                        </a:defRPr>
                      </a:lvl2pPr>
                      <a:lvl3pPr marL="914400" algn="l" defTabSz="914400" rtl="0" eaLnBrk="1" latinLnBrk="0" hangingPunct="1">
                        <a:defRPr sz="1800" kern="1200">
                          <a:solidFill>
                            <a:schemeClr val="dk1"/>
                          </a:solidFill>
                          <a:latin typeface="Trebuchet MS"/>
                          <a:ea typeface=""/>
                          <a:cs typeface=""/>
                        </a:defRPr>
                      </a:lvl3pPr>
                      <a:lvl4pPr marL="1371600" algn="l" defTabSz="914400" rtl="0" eaLnBrk="1" latinLnBrk="0" hangingPunct="1">
                        <a:defRPr sz="1800" kern="1200">
                          <a:solidFill>
                            <a:schemeClr val="dk1"/>
                          </a:solidFill>
                          <a:latin typeface="Trebuchet MS"/>
                          <a:ea typeface=""/>
                          <a:cs typeface=""/>
                        </a:defRPr>
                      </a:lvl4pPr>
                      <a:lvl5pPr marL="1828800" algn="l" defTabSz="914400" rtl="0" eaLnBrk="1" latinLnBrk="0" hangingPunct="1">
                        <a:defRPr sz="1800" kern="1200">
                          <a:solidFill>
                            <a:schemeClr val="dk1"/>
                          </a:solidFill>
                          <a:latin typeface="Trebuchet MS"/>
                          <a:ea typeface=""/>
                          <a:cs typeface=""/>
                        </a:defRPr>
                      </a:lvl5pPr>
                      <a:lvl6pPr marL="2286000" algn="l" defTabSz="914400" rtl="0" eaLnBrk="1" latinLnBrk="0" hangingPunct="1">
                        <a:defRPr sz="1800" kern="1200">
                          <a:solidFill>
                            <a:schemeClr val="dk1"/>
                          </a:solidFill>
                          <a:latin typeface="Trebuchet MS"/>
                          <a:ea typeface=""/>
                          <a:cs typeface=""/>
                        </a:defRPr>
                      </a:lvl6pPr>
                      <a:lvl7pPr marL="2743200" algn="l" defTabSz="914400" rtl="0" eaLnBrk="1" latinLnBrk="0" hangingPunct="1">
                        <a:defRPr sz="1800" kern="1200">
                          <a:solidFill>
                            <a:schemeClr val="dk1"/>
                          </a:solidFill>
                          <a:latin typeface="Trebuchet MS"/>
                          <a:ea typeface=""/>
                          <a:cs typeface=""/>
                        </a:defRPr>
                      </a:lvl7pPr>
                      <a:lvl8pPr marL="3200400" algn="l" defTabSz="914400" rtl="0" eaLnBrk="1" latinLnBrk="0" hangingPunct="1">
                        <a:defRPr sz="1800" kern="1200">
                          <a:solidFill>
                            <a:schemeClr val="dk1"/>
                          </a:solidFill>
                          <a:latin typeface="Trebuchet MS"/>
                          <a:ea typeface=""/>
                          <a:cs typeface=""/>
                        </a:defRPr>
                      </a:lvl8pPr>
                      <a:lvl9pPr marL="3657600" algn="l" defTabSz="914400" rtl="0" eaLnBrk="1" latinLnBrk="0" hangingPunct="1">
                        <a:defRPr sz="1800" kern="1200">
                          <a:solidFill>
                            <a:schemeClr val="dk1"/>
                          </a:solidFill>
                          <a:latin typeface="Trebuchet MS"/>
                          <a:ea typeface=""/>
                          <a:cs typeface=""/>
                        </a:defRPr>
                      </a:lvl9p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prstClr val="black"/>
                          </a:solidFill>
                          <a:effectLst/>
                          <a:uLnTx/>
                          <a:uFillTx/>
                          <a:latin typeface="+mj-lt"/>
                          <a:cs typeface="Arial" panose="020B0604020202020204" pitchFamily="34" charset="0"/>
                        </a:rPr>
                        <a:t>A professional and capacitated ACH Sector </a:t>
                      </a:r>
                      <a:endParaRPr kumimoji="0" lang="en-ZA" sz="1200" b="0" i="0" u="none" strike="noStrike" kern="1200" cap="none" spc="0" normalizeH="0" baseline="0" noProof="0" dirty="0" smtClean="0">
                        <a:ln>
                          <a:noFill/>
                        </a:ln>
                        <a:solidFill>
                          <a:srgbClr val="000000"/>
                        </a:solidFill>
                        <a:effectLst/>
                        <a:uLnTx/>
                        <a:uFillTx/>
                        <a:latin typeface="+mj-lt"/>
                        <a:cs typeface="Arial" panose="020B0604020202020204" pitchFamily="34" charset="0"/>
                      </a:endParaRPr>
                    </a:p>
                  </a:txBody>
                  <a:tcPr marL="6350" marR="6350" marT="6350" marB="0"/>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prstClr val="black"/>
                          </a:solidFill>
                          <a:effectLst/>
                          <a:uLnTx/>
                          <a:uFillTx/>
                          <a:latin typeface="+mj-lt"/>
                          <a:cs typeface="Arial" panose="020B0604020202020204" pitchFamily="34" charset="0"/>
                        </a:rPr>
                        <a:t>Produce Artistic Programmes </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smtClean="0">
                        <a:ln>
                          <a:noFill/>
                        </a:ln>
                        <a:solidFill>
                          <a:prstClr val="black"/>
                        </a:solidFill>
                        <a:effectLst/>
                        <a:uLnTx/>
                        <a:uFillTx/>
                        <a:latin typeface="+mj-lt"/>
                        <a:cs typeface="Arial" panose="020B060402020202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smtClean="0">
                        <a:ln>
                          <a:noFill/>
                        </a:ln>
                        <a:solidFill>
                          <a:prstClr val="black"/>
                        </a:solidFill>
                        <a:effectLst/>
                        <a:uLnTx/>
                        <a:uFillTx/>
                        <a:latin typeface="+mj-lt"/>
                        <a:cs typeface="Arial" panose="020B0604020202020204" pitchFamily="34" charset="0"/>
                      </a:endParaRPr>
                    </a:p>
                    <a:p>
                      <a:pPr marL="0" marR="0" lvl="0" indent="0" algn="l" defTabSz="914400" rtl="0" eaLnBrk="1" fontAlgn="ctr"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prstClr val="black"/>
                          </a:solidFill>
                          <a:effectLst/>
                          <a:uLnTx/>
                          <a:uFillTx/>
                          <a:latin typeface="+mj-lt"/>
                          <a:cs typeface="Arial" panose="020B0604020202020204" pitchFamily="34" charset="0"/>
                        </a:rPr>
                        <a:t>Significantly raise the standard of our whole system of delivery (customer experience)</a:t>
                      </a:r>
                      <a:endParaRPr lang="en-ZA" sz="1200" b="0" i="0" u="none" strike="noStrike" dirty="0" smtClean="0">
                        <a:solidFill>
                          <a:srgbClr val="414042"/>
                        </a:solidFill>
                        <a:latin typeface="+mj-lt"/>
                        <a:cs typeface="Arial" pitchFamily="34" charset="0"/>
                      </a:endParaRPr>
                    </a:p>
                  </a:txBody>
                  <a:tcPr/>
                </a:tc>
                <a:tc>
                  <a:txBody>
                    <a:bodyPr/>
                    <a:lstStyle/>
                    <a:p>
                      <a:pPr marL="0" marR="0">
                        <a:lnSpc>
                          <a:spcPct val="115000"/>
                        </a:lnSpc>
                        <a:spcBef>
                          <a:spcPts val="0"/>
                        </a:spcBef>
                        <a:spcAft>
                          <a:spcPts val="1000"/>
                        </a:spcAft>
                      </a:pPr>
                      <a:r>
                        <a:rPr lang="en-US" sz="1200" dirty="0">
                          <a:solidFill>
                            <a:srgbClr val="000000"/>
                          </a:solidFill>
                          <a:effectLst/>
                          <a:latin typeface="+mj-lt"/>
                          <a:ea typeface="Calibri"/>
                          <a:cs typeface="Times New Roman"/>
                        </a:rPr>
                        <a:t>12 artistic programmes of excellence </a:t>
                      </a:r>
                      <a:r>
                        <a:rPr lang="en-US" sz="1200" dirty="0" smtClean="0">
                          <a:solidFill>
                            <a:srgbClr val="000000"/>
                          </a:solidFill>
                          <a:effectLst/>
                          <a:latin typeface="+mj-lt"/>
                          <a:ea typeface="Calibri"/>
                          <a:cs typeface="Times New Roman"/>
                        </a:rPr>
                        <a:t>presented</a:t>
                      </a:r>
                      <a:endParaRPr lang="en-US" sz="1200" kern="1200" dirty="0" smtClean="0">
                        <a:solidFill>
                          <a:schemeClr val="dk1"/>
                        </a:solidFill>
                        <a:effectLst/>
                        <a:latin typeface="+mj-lt"/>
                        <a:ea typeface="+mn-ea"/>
                        <a:cs typeface="+mn-cs"/>
                      </a:endParaRPr>
                    </a:p>
                    <a:p>
                      <a:pPr marL="0" marR="0">
                        <a:lnSpc>
                          <a:spcPct val="115000"/>
                        </a:lnSpc>
                        <a:spcBef>
                          <a:spcPts val="0"/>
                        </a:spcBef>
                        <a:spcAft>
                          <a:spcPts val="1000"/>
                        </a:spcAft>
                      </a:pPr>
                      <a:r>
                        <a:rPr lang="en-US" sz="1200" kern="1200" dirty="0" smtClean="0">
                          <a:solidFill>
                            <a:schemeClr val="dk1"/>
                          </a:solidFill>
                          <a:effectLst/>
                          <a:latin typeface="+mj-lt"/>
                          <a:ea typeface="+mn-ea"/>
                          <a:cs typeface="Arial" panose="020B0604020202020204" pitchFamily="34" charset="0"/>
                        </a:rPr>
                        <a:t>4 training workshops conducted for arts practitioners</a:t>
                      </a:r>
                      <a:endParaRPr lang="en-US" sz="1200" dirty="0">
                        <a:effectLst/>
                        <a:latin typeface="+mj-lt"/>
                        <a:ea typeface="Calibri"/>
                        <a:cs typeface="Arial" panose="020B0604020202020204" pitchFamily="34" charset="0"/>
                      </a:endParaRPr>
                    </a:p>
                  </a:txBody>
                  <a:tcPr marL="68580" marR="68580" marT="0" marB="0"/>
                </a:tc>
              </a:tr>
            </a:tbl>
          </a:graphicData>
        </a:graphic>
      </p:graphicFrame>
    </p:spTree>
    <p:extLst>
      <p:ext uri="{BB962C8B-B14F-4D97-AF65-F5344CB8AC3E}">
        <p14:creationId xmlns:p14="http://schemas.microsoft.com/office/powerpoint/2010/main" xmlns="" val="3838786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10952"/>
          </a:xfrm>
        </p:spPr>
        <p:txBody>
          <a:bodyPr>
            <a:normAutofit/>
          </a:bodyPr>
          <a:lstStyle/>
          <a:p>
            <a:pPr algn="ctr"/>
            <a:r>
              <a:rPr lang="en-US" sz="4000" dirty="0" smtClean="0">
                <a:latin typeface="+mj-lt"/>
              </a:rPr>
              <a:t>LINKS TO THE 10-DAC PRIORITIES</a:t>
            </a:r>
            <a:endParaRPr lang="en-ZA" sz="4000" dirty="0">
              <a:latin typeface="+mj-lt"/>
            </a:endParaRPr>
          </a:p>
        </p:txBody>
      </p:sp>
      <p:sp>
        <p:nvSpPr>
          <p:cNvPr id="6" name="Slide Number Placeholder 3"/>
          <p:cNvSpPr>
            <a:spLocks noGrp="1"/>
          </p:cNvSpPr>
          <p:nvPr>
            <p:ph type="sldNum" sz="quarter" idx="4"/>
          </p:nvPr>
        </p:nvSpPr>
        <p:spPr>
          <a:xfrm>
            <a:off x="8077200" y="6172200"/>
            <a:ext cx="609600" cy="365125"/>
          </a:xfrm>
        </p:spPr>
        <p:txBody>
          <a:bodyPr/>
          <a:lstStyle/>
          <a:p>
            <a:r>
              <a:rPr lang="en-ZA" sz="1200" b="1" dirty="0"/>
              <a:t>5</a:t>
            </a:r>
            <a:endParaRPr lang="en-ZA" sz="1200" b="1" dirty="0" smtClean="0"/>
          </a:p>
        </p:txBody>
      </p:sp>
      <p:graphicFrame>
        <p:nvGraphicFramePr>
          <p:cNvPr id="8" name="Content Placeholder 4"/>
          <p:cNvGraphicFramePr>
            <a:graphicFrameLocks/>
          </p:cNvGraphicFramePr>
          <p:nvPr>
            <p:extLst>
              <p:ext uri="{D42A27DB-BD31-4B8C-83A1-F6EECF244321}">
                <p14:modId xmlns:p14="http://schemas.microsoft.com/office/powerpoint/2010/main" xmlns="" val="1193531202"/>
              </p:ext>
            </p:extLst>
          </p:nvPr>
        </p:nvGraphicFramePr>
        <p:xfrm>
          <a:off x="179512" y="1196752"/>
          <a:ext cx="8784975" cy="4477068"/>
        </p:xfrm>
        <a:graphic>
          <a:graphicData uri="http://schemas.openxmlformats.org/drawingml/2006/table">
            <a:tbl>
              <a:tblPr firstRow="1" bandRow="1">
                <a:tableStyleId>{5C22544A-7EE6-4342-B048-85BDC9FD1C3A}</a:tableStyleId>
              </a:tblPr>
              <a:tblGrid>
                <a:gridCol w="2928325"/>
                <a:gridCol w="2928325"/>
                <a:gridCol w="2928325"/>
              </a:tblGrid>
              <a:tr h="713458">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b="1" i="0" u="none" strike="noStrike" dirty="0" smtClean="0">
                          <a:solidFill>
                            <a:schemeClr val="bg1"/>
                          </a:solidFill>
                          <a:latin typeface="+mn-lt"/>
                        </a:rPr>
                        <a:t>DAC PRIORITY AREA</a:t>
                      </a:r>
                    </a:p>
                    <a:p>
                      <a:pPr algn="ctr"/>
                      <a:endParaRPr lang="en-ZA" sz="1600" b="1" dirty="0">
                        <a:solidFill>
                          <a:schemeClr val="bg1"/>
                        </a:solidFill>
                        <a:latin typeface="+mn-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b="1" i="0" u="none" strike="noStrike" dirty="0" smtClean="0">
                          <a:solidFill>
                            <a:schemeClr val="bg1"/>
                          </a:solidFill>
                          <a:latin typeface="+mn-lt"/>
                        </a:rPr>
                        <a:t>KEY OUTPUTS</a:t>
                      </a:r>
                      <a:r>
                        <a:rPr lang="en-ZA" sz="1600" b="1" i="0" u="none" strike="noStrike" baseline="0" dirty="0" smtClean="0">
                          <a:solidFill>
                            <a:schemeClr val="bg1"/>
                          </a:solidFill>
                          <a:latin typeface="+mn-lt"/>
                        </a:rPr>
                        <a:t> AND TARGETS FOR </a:t>
                      </a:r>
                      <a:r>
                        <a:rPr lang="en-ZA" sz="1600" b="1" i="0" u="none" strike="noStrike" dirty="0" smtClean="0">
                          <a:solidFill>
                            <a:schemeClr val="bg1"/>
                          </a:solidFill>
                          <a:latin typeface="+mn-lt"/>
                        </a:rPr>
                        <a:t> 2018/19</a:t>
                      </a:r>
                    </a:p>
                    <a:p>
                      <a:pPr algn="ctr"/>
                      <a:endParaRPr lang="en-ZA" sz="1600" b="1" dirty="0">
                        <a:solidFill>
                          <a:schemeClr val="bg1"/>
                        </a:solidFill>
                        <a:latin typeface="+mn-lt"/>
                      </a:endParaRPr>
                    </a:p>
                  </a:txBody>
                  <a:tcPr/>
                </a:tc>
                <a:tc>
                  <a:txBody>
                    <a:bodyPr/>
                    <a:lstStyle/>
                    <a:p>
                      <a:pPr algn="ctr"/>
                      <a:r>
                        <a:rPr lang="en-ZA" sz="1600" b="1" dirty="0" smtClean="0">
                          <a:solidFill>
                            <a:schemeClr val="bg1"/>
                          </a:solidFill>
                          <a:latin typeface="+mn-lt"/>
                        </a:rPr>
                        <a:t>BUDGET ALLOCATION PER OUTPUT/TARGET</a:t>
                      </a:r>
                      <a:endParaRPr lang="en-ZA" sz="1600" b="1" dirty="0">
                        <a:solidFill>
                          <a:schemeClr val="bg1"/>
                        </a:solidFill>
                        <a:latin typeface="+mn-lt"/>
                      </a:endParaRPr>
                    </a:p>
                  </a:txBody>
                  <a:tcPr/>
                </a:tc>
              </a:tr>
              <a:tr h="655325">
                <a:tc>
                  <a:txBody>
                    <a:bodyPr/>
                    <a:lstStyle/>
                    <a:p>
                      <a:pPr marL="342900" marR="0" lvl="0" indent="-342900" algn="l" defTabSz="914400" rtl="0" eaLnBrk="1" fontAlgn="auto" latinLnBrk="0" hangingPunct="1">
                        <a:lnSpc>
                          <a:spcPct val="115000"/>
                        </a:lnSpc>
                        <a:spcBef>
                          <a:spcPts val="0"/>
                        </a:spcBef>
                        <a:spcAft>
                          <a:spcPts val="0"/>
                        </a:spcAft>
                        <a:buClrTx/>
                        <a:buSzTx/>
                        <a:buFont typeface="+mj-lt"/>
                        <a:buAutoNum type="arabicPeriod"/>
                        <a:tabLst/>
                        <a:defRPr/>
                      </a:pPr>
                      <a:r>
                        <a:rPr kumimoji="0" lang="en-ZA" sz="1200" b="0" i="0" u="none" strike="noStrike" kern="1200" cap="none" spc="0" normalizeH="0" baseline="0" noProof="0" dirty="0" smtClean="0">
                          <a:ln>
                            <a:noFill/>
                          </a:ln>
                          <a:solidFill>
                            <a:prstClr val="black"/>
                          </a:solidFill>
                          <a:effectLst/>
                          <a:uLnTx/>
                          <a:uFillTx/>
                          <a:latin typeface="+mj-lt"/>
                          <a:cs typeface="Arial" panose="020B0604020202020204" pitchFamily="34" charset="0"/>
                        </a:rPr>
                        <a:t>Nation Building and Social Cohesion and dealing with the challenges which includes  racism, xenophobia, racial intolerances, hate speech and others.</a:t>
                      </a:r>
                    </a:p>
                    <a:p>
                      <a:endParaRPr lang="en-ZA" sz="1600" dirty="0">
                        <a:latin typeface="+mj-lt"/>
                      </a:endParaRPr>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kumimoji="0" lang="en-ZA" sz="1200" b="0" i="0" u="none" strike="noStrike" kern="1200" cap="none" spc="0" normalizeH="0" baseline="0" noProof="0" dirty="0" smtClean="0">
                          <a:ln>
                            <a:noFill/>
                          </a:ln>
                          <a:solidFill>
                            <a:prstClr val="black"/>
                          </a:solidFill>
                          <a:effectLst/>
                          <a:uLnTx/>
                          <a:uFillTx/>
                          <a:latin typeface="+mj-lt"/>
                          <a:cs typeface="Arial" panose="020B0604020202020204" pitchFamily="34" charset="0"/>
                        </a:rPr>
                        <a:t>Produce Artistic Programmes of Excellence (through staging productions from diverse racial and cultural backgrounds in order to attract a diverse audience)</a:t>
                      </a:r>
                    </a:p>
                    <a:p>
                      <a:pPr marL="0" marR="0" lvl="0" indent="0" algn="l" defTabSz="914400" rtl="0" eaLnBrk="1" fontAlgn="ctr" latinLnBrk="0" hangingPunct="1">
                        <a:lnSpc>
                          <a:spcPct val="100000"/>
                        </a:lnSpc>
                        <a:spcBef>
                          <a:spcPts val="0"/>
                        </a:spcBef>
                        <a:spcAft>
                          <a:spcPts val="0"/>
                        </a:spcAft>
                        <a:buClrTx/>
                        <a:buSzTx/>
                        <a:buFontTx/>
                        <a:buNone/>
                        <a:tabLst/>
                        <a:defRPr/>
                      </a:pPr>
                      <a:endParaRPr kumimoji="0" lang="en-ZA" sz="1200" b="0" i="0" u="none" strike="noStrike" kern="1200" cap="none" spc="0" normalizeH="0" baseline="0" noProof="0" dirty="0" smtClean="0">
                        <a:ln>
                          <a:noFill/>
                        </a:ln>
                        <a:solidFill>
                          <a:prstClr val="black"/>
                        </a:solidFill>
                        <a:effectLst/>
                        <a:uLnTx/>
                        <a:uFillTx/>
                        <a:latin typeface="+mj-lt"/>
                        <a:cs typeface="Arial" panose="020B0604020202020204" pitchFamily="34" charset="0"/>
                      </a:endParaRPr>
                    </a:p>
                    <a:p>
                      <a:pPr marL="0" indent="0" algn="just">
                        <a:buFont typeface="Arial" panose="020B0604020202020204" pitchFamily="34" charset="0"/>
                        <a:buNone/>
                      </a:pPr>
                      <a:endParaRPr lang="en-ZA" sz="1200" dirty="0" smtClean="0">
                        <a:latin typeface="+mj-lt"/>
                      </a:endParaRPr>
                    </a:p>
                  </a:txBody>
                  <a:tcPr marL="7610" marR="7610" marT="7610" marB="0"/>
                </a:tc>
                <a:tc>
                  <a:txBody>
                    <a:bodyPr/>
                    <a:lstStyle/>
                    <a:p>
                      <a:pPr algn="l" rtl="0" fontAlgn="t">
                        <a:lnSpc>
                          <a:spcPct val="150000"/>
                        </a:lnSpc>
                      </a:pPr>
                      <a:r>
                        <a:rPr lang="en-ZA" sz="1200" b="0" i="0" u="none" strike="noStrike" dirty="0" smtClean="0">
                          <a:solidFill>
                            <a:srgbClr val="414042"/>
                          </a:solidFill>
                          <a:latin typeface="+mj-lt"/>
                          <a:cs typeface="Arial" panose="020B0604020202020204" pitchFamily="34" charset="0"/>
                        </a:rPr>
                        <a:t>R1 300 000</a:t>
                      </a:r>
                      <a:endParaRPr lang="en-ZA" sz="1200" b="0" i="0" u="none" strike="noStrike" dirty="0">
                        <a:solidFill>
                          <a:srgbClr val="414042"/>
                        </a:solidFill>
                        <a:latin typeface="+mj-lt"/>
                        <a:cs typeface="Arial" panose="020B0604020202020204" pitchFamily="34" charset="0"/>
                      </a:endParaRPr>
                    </a:p>
                  </a:txBody>
                  <a:tcPr marL="7610" marR="7610" marT="7610" marB="0"/>
                </a:tc>
              </a:tr>
              <a:tr h="761576">
                <a:tc>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lang="en-ZA" sz="1600" dirty="0" smtClean="0">
                          <a:latin typeface="+mj-lt"/>
                        </a:rPr>
                        <a:t>2. </a:t>
                      </a:r>
                      <a:r>
                        <a:rPr kumimoji="0" lang="en-ZA" sz="1200" b="0" i="0" u="none" strike="noStrike" kern="1200" cap="none" spc="0" normalizeH="0" baseline="0" noProof="0" dirty="0" smtClean="0">
                          <a:ln>
                            <a:noFill/>
                          </a:ln>
                          <a:solidFill>
                            <a:prstClr val="black"/>
                          </a:solidFill>
                          <a:effectLst/>
                          <a:uLnTx/>
                          <a:uFillTx/>
                          <a:latin typeface="+mj-lt"/>
                          <a:cs typeface="Arial" panose="020B0604020202020204" pitchFamily="34" charset="0"/>
                        </a:rPr>
                        <a:t>Community Arts Development   programme</a:t>
                      </a:r>
                    </a:p>
                    <a:p>
                      <a:endParaRPr lang="en-ZA" sz="1600" dirty="0">
                        <a:latin typeface="+mj-lt"/>
                      </a:endParaRPr>
                    </a:p>
                  </a:txBody>
                  <a:tcPr/>
                </a:tc>
                <a:tc>
                  <a:txBody>
                    <a:bodyPr/>
                    <a:lstStyle/>
                    <a:p>
                      <a:r>
                        <a:rPr lang="en-ZA" sz="1200" b="0" dirty="0" smtClean="0">
                          <a:latin typeface="+mj-lt"/>
                          <a:cs typeface="Arial" panose="020B0604020202020204" pitchFamily="34" charset="0"/>
                        </a:rPr>
                        <a:t>Capacity Building Programme </a:t>
                      </a:r>
                      <a:r>
                        <a:rPr lang="en-ZA" sz="1200" b="0" baseline="0" dirty="0" smtClean="0">
                          <a:latin typeface="+mj-lt"/>
                          <a:cs typeface="Arial" panose="020B0604020202020204" pitchFamily="34" charset="0"/>
                        </a:rPr>
                        <a:t>targeting developmental artists from the 5 Districts of the Free State</a:t>
                      </a:r>
                      <a:endParaRPr lang="en-ZA" sz="1200" b="0" dirty="0" smtClean="0">
                        <a:latin typeface="+mj-lt"/>
                        <a:cs typeface="Arial" panose="020B0604020202020204" pitchFamily="34" charset="0"/>
                      </a:endParaRPr>
                    </a:p>
                    <a:p>
                      <a:pPr algn="l" rtl="0" fontAlgn="t">
                        <a:lnSpc>
                          <a:spcPct val="150000"/>
                        </a:lnSpc>
                      </a:pPr>
                      <a:endParaRPr lang="en-ZA" sz="1600" b="0" i="0" u="none" strike="noStrike" dirty="0">
                        <a:solidFill>
                          <a:srgbClr val="414042"/>
                        </a:solidFill>
                        <a:latin typeface="+mj-lt"/>
                        <a:cs typeface="Arial" panose="020B0604020202020204" pitchFamily="34" charset="0"/>
                      </a:endParaRPr>
                    </a:p>
                  </a:txBody>
                  <a:tcPr marL="7610" marR="7610" marT="7610" marB="0"/>
                </a:tc>
                <a:tc>
                  <a:txBody>
                    <a:bodyPr/>
                    <a:lstStyle/>
                    <a:p>
                      <a:pPr algn="l" rtl="0" fontAlgn="t">
                        <a:lnSpc>
                          <a:spcPct val="150000"/>
                        </a:lnSpc>
                      </a:pPr>
                      <a:r>
                        <a:rPr lang="en-ZA" sz="1200" b="0" i="0" u="none" strike="noStrike" dirty="0" smtClean="0">
                          <a:solidFill>
                            <a:srgbClr val="414042"/>
                          </a:solidFill>
                          <a:latin typeface="+mj-lt"/>
                          <a:cs typeface="Arial" panose="020B0604020202020204" pitchFamily="34" charset="0"/>
                        </a:rPr>
                        <a:t>R 1000 000</a:t>
                      </a:r>
                      <a:endParaRPr lang="en-ZA" sz="1200" b="0" i="0" u="none" strike="noStrike" dirty="0">
                        <a:solidFill>
                          <a:srgbClr val="414042"/>
                        </a:solidFill>
                        <a:latin typeface="+mj-lt"/>
                        <a:cs typeface="Arial" panose="020B0604020202020204" pitchFamily="34" charset="0"/>
                      </a:endParaRPr>
                    </a:p>
                  </a:txBody>
                  <a:tcPr marL="7610" marR="7610" marT="7610" marB="0"/>
                </a:tc>
              </a:tr>
              <a:tr h="7615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ZA" sz="1400" b="0" i="0" u="none" strike="noStrike" kern="1200" cap="none" spc="0" normalizeH="0" baseline="0" noProof="0" dirty="0" smtClean="0">
                          <a:ln>
                            <a:noFill/>
                          </a:ln>
                          <a:solidFill>
                            <a:prstClr val="black"/>
                          </a:solidFill>
                          <a:effectLst/>
                          <a:uLnTx/>
                          <a:uFillTx/>
                          <a:latin typeface="+mj-lt"/>
                          <a:cs typeface="Arial" panose="020B0604020202020204" pitchFamily="34" charset="0"/>
                        </a:rPr>
                        <a:t>3. Skills audit</a:t>
                      </a:r>
                      <a:endParaRPr lang="en-ZA" sz="1400" dirty="0" smtClean="0">
                        <a:latin typeface="+mj-lt"/>
                      </a:endParaRPr>
                    </a:p>
                  </a:txBody>
                  <a:tcPr/>
                </a:tc>
                <a:tc>
                  <a:txBody>
                    <a:bodyPr/>
                    <a:lstStyle/>
                    <a:p>
                      <a:pPr marL="0" marR="0" lvl="0" indent="0" algn="l" defTabSz="914400" rtl="0" eaLnBrk="1" fontAlgn="auto" latinLnBrk="0" hangingPunct="1">
                        <a:lnSpc>
                          <a:spcPct val="115000"/>
                        </a:lnSpc>
                        <a:spcBef>
                          <a:spcPts val="0"/>
                        </a:spcBef>
                        <a:spcAft>
                          <a:spcPts val="0"/>
                        </a:spcAft>
                        <a:buClrTx/>
                        <a:buSzTx/>
                        <a:buFont typeface="Calibri"/>
                        <a:buNone/>
                        <a:tabLst/>
                        <a:defRPr/>
                      </a:pPr>
                      <a:r>
                        <a:rPr kumimoji="0" lang="en-US" sz="1200" b="0" i="0" u="none" strike="noStrike" kern="1200" cap="none" spc="0" normalizeH="0" baseline="0" noProof="0" dirty="0" smtClean="0">
                          <a:ln>
                            <a:noFill/>
                          </a:ln>
                          <a:solidFill>
                            <a:prstClr val="black"/>
                          </a:solidFill>
                          <a:effectLst/>
                          <a:uLnTx/>
                          <a:uFillTx/>
                          <a:latin typeface="+mj-lt"/>
                          <a:cs typeface="Arial" panose="020B0604020202020204" pitchFamily="34" charset="0"/>
                        </a:rPr>
                        <a:t>Develop technical  and managerial skills for PACOFS employees.</a:t>
                      </a:r>
                      <a:endParaRPr kumimoji="0" lang="en-ZA" sz="1200" b="0" i="0" u="none" strike="noStrike" kern="1200" cap="none" spc="0" normalizeH="0" baseline="0" noProof="0" dirty="0" smtClean="0">
                        <a:ln>
                          <a:noFill/>
                        </a:ln>
                        <a:solidFill>
                          <a:prstClr val="black"/>
                        </a:solidFill>
                        <a:effectLst/>
                        <a:uLnTx/>
                        <a:uFillTx/>
                        <a:latin typeface="+mj-lt"/>
                        <a:ea typeface="Calibri"/>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Calibri"/>
                        <a:buNone/>
                        <a:tabLst/>
                        <a:defRPr/>
                      </a:pPr>
                      <a:endParaRPr kumimoji="0" lang="en-US" sz="1200" b="0" i="0" u="none" strike="noStrike" kern="1200" cap="none" spc="0" normalizeH="0" baseline="0" noProof="0" dirty="0" smtClean="0">
                        <a:ln>
                          <a:noFill/>
                        </a:ln>
                        <a:solidFill>
                          <a:prstClr val="black"/>
                        </a:solidFill>
                        <a:effectLst/>
                        <a:uLnTx/>
                        <a:uFillTx/>
                        <a:latin typeface="+mj-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Calibri"/>
                        <a:buNone/>
                        <a:tabLst/>
                        <a:defRPr/>
                      </a:pPr>
                      <a:endParaRPr kumimoji="0" lang="en-ZA" sz="1200" b="0" i="0" u="none" strike="noStrike" kern="1200" cap="none" spc="0" normalizeH="0" baseline="0" noProof="0" dirty="0" smtClean="0">
                        <a:ln>
                          <a:noFill/>
                        </a:ln>
                        <a:solidFill>
                          <a:prstClr val="black"/>
                        </a:solidFill>
                        <a:effectLst/>
                        <a:uLnTx/>
                        <a:uFillTx/>
                        <a:latin typeface="+mj-lt"/>
                        <a:cs typeface="Arial" panose="020B0604020202020204" pitchFamily="34" charset="0"/>
                      </a:endParaRPr>
                    </a:p>
                  </a:txBody>
                  <a:tcPr marL="7610" marR="7610" marT="7610" marB="0"/>
                </a:tc>
                <a:tc>
                  <a:txBody>
                    <a:bodyPr/>
                    <a:lstStyle/>
                    <a:p>
                      <a:pPr algn="l" rtl="0" fontAlgn="t">
                        <a:lnSpc>
                          <a:spcPct val="150000"/>
                        </a:lnSpc>
                      </a:pPr>
                      <a:r>
                        <a:rPr lang="en-ZA" sz="1600" b="0" i="0" u="none" strike="noStrike" baseline="0" dirty="0" smtClean="0">
                          <a:solidFill>
                            <a:srgbClr val="414042"/>
                          </a:solidFill>
                          <a:latin typeface="+mj-lt"/>
                          <a:cs typeface="Arial" pitchFamily="34" charset="0"/>
                        </a:rPr>
                        <a:t> </a:t>
                      </a:r>
                      <a:r>
                        <a:rPr lang="en-ZA" sz="1200" b="0" i="0" u="none" strike="noStrike" baseline="0" dirty="0" smtClean="0">
                          <a:solidFill>
                            <a:srgbClr val="414042"/>
                          </a:solidFill>
                          <a:latin typeface="+mj-lt"/>
                          <a:cs typeface="Arial" panose="020B0604020202020204" pitchFamily="34" charset="0"/>
                        </a:rPr>
                        <a:t>R382 000</a:t>
                      </a:r>
                      <a:endParaRPr lang="en-ZA" sz="1200" b="0" i="0" u="none" strike="noStrike" dirty="0">
                        <a:solidFill>
                          <a:srgbClr val="414042"/>
                        </a:solidFill>
                        <a:latin typeface="+mj-lt"/>
                        <a:cs typeface="Arial" panose="020B0604020202020204" pitchFamily="34" charset="0"/>
                      </a:endParaRPr>
                    </a:p>
                  </a:txBody>
                  <a:tcPr marL="7610" marR="7610" marT="7610" marB="0"/>
                </a:tc>
              </a:tr>
              <a:tr h="761576">
                <a:tc>
                  <a:txBody>
                    <a:bodyPr/>
                    <a:lstStyle/>
                    <a:p>
                      <a:pPr marL="0" marR="0" lvl="0" indent="0" algn="l" defTabSz="914400" rtl="0" eaLnBrk="1" fontAlgn="auto" latinLnBrk="0" hangingPunct="1">
                        <a:lnSpc>
                          <a:spcPct val="115000"/>
                        </a:lnSpc>
                        <a:spcBef>
                          <a:spcPts val="0"/>
                        </a:spcBef>
                        <a:spcAft>
                          <a:spcPts val="0"/>
                        </a:spcAft>
                        <a:buClrTx/>
                        <a:buSzTx/>
                        <a:buFont typeface="+mj-lt"/>
                        <a:buNone/>
                        <a:tabLst/>
                        <a:defRPr/>
                      </a:pPr>
                      <a:r>
                        <a:rPr kumimoji="0" lang="en-ZA" sz="1200" b="0" i="0" u="none" strike="noStrike" kern="1200" cap="none" spc="0" normalizeH="0" baseline="0" noProof="0" dirty="0" smtClean="0">
                          <a:ln>
                            <a:noFill/>
                          </a:ln>
                          <a:solidFill>
                            <a:prstClr val="black"/>
                          </a:solidFill>
                          <a:effectLst/>
                          <a:uLnTx/>
                          <a:uFillTx/>
                          <a:latin typeface="+mj-lt"/>
                          <a:cs typeface="Arial" panose="020B0604020202020204" pitchFamily="34" charset="0"/>
                        </a:rPr>
                        <a:t>4. Improving Reporting and Compliance</a:t>
                      </a:r>
                    </a:p>
                    <a:p>
                      <a:pPr marL="0" marR="0" lvl="0" indent="0" algn="l" defTabSz="914400" rtl="0" eaLnBrk="1" fontAlgn="auto" latinLnBrk="0" hangingPunct="1">
                        <a:lnSpc>
                          <a:spcPct val="115000"/>
                        </a:lnSpc>
                        <a:spcBef>
                          <a:spcPts val="0"/>
                        </a:spcBef>
                        <a:spcAft>
                          <a:spcPts val="0"/>
                        </a:spcAft>
                        <a:buClrTx/>
                        <a:buSzTx/>
                        <a:buFont typeface="+mj-lt"/>
                        <a:buNone/>
                        <a:tabLst/>
                        <a:defRPr/>
                      </a:pPr>
                      <a:endParaRPr kumimoji="0" lang="en-ZA" sz="1200" b="0" i="0" u="none" strike="noStrike" kern="1200" cap="none" spc="0" normalizeH="0" baseline="0" noProof="0" dirty="0" smtClean="0">
                        <a:ln>
                          <a:noFill/>
                        </a:ln>
                        <a:solidFill>
                          <a:prstClr val="black"/>
                        </a:solidFill>
                        <a:effectLst/>
                        <a:uLnTx/>
                        <a:uFillTx/>
                        <a:latin typeface="+mj-lt"/>
                        <a:ea typeface="Calibri"/>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 typeface="Calibri"/>
                        <a:buNone/>
                        <a:tabLst/>
                        <a:defRPr/>
                      </a:pPr>
                      <a:r>
                        <a:rPr kumimoji="0" lang="en-US" sz="1200" b="0" i="0" u="none" strike="noStrike" kern="1200" cap="none" spc="0" normalizeH="0" baseline="0" noProof="0" dirty="0" smtClean="0">
                          <a:ln>
                            <a:noFill/>
                          </a:ln>
                          <a:solidFill>
                            <a:prstClr val="black"/>
                          </a:solidFill>
                          <a:effectLst/>
                          <a:uLnTx/>
                          <a:uFillTx/>
                          <a:latin typeface="+mj-lt"/>
                          <a:cs typeface="Arial" panose="020B0604020202020204" pitchFamily="34" charset="0"/>
                        </a:rPr>
                        <a:t>Environment with efficient and effective governance and reporting systems to </a:t>
                      </a:r>
                      <a:endParaRPr kumimoji="0" lang="en-ZA" sz="1200" b="0" i="0" u="none" strike="noStrike" kern="1200" cap="none" spc="0" normalizeH="0" baseline="0" noProof="0" dirty="0" smtClean="0">
                        <a:ln>
                          <a:noFill/>
                        </a:ln>
                        <a:solidFill>
                          <a:prstClr val="black"/>
                        </a:solidFill>
                        <a:effectLst/>
                        <a:uLnTx/>
                        <a:uFillTx/>
                        <a:latin typeface="+mj-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Calibri"/>
                        <a:buNone/>
                        <a:tabLst/>
                        <a:defRPr/>
                      </a:pPr>
                      <a:r>
                        <a:rPr kumimoji="0" lang="en-US" sz="1200" b="0" i="0" u="none" strike="noStrike" kern="1200" cap="none" spc="0" normalizeH="0" baseline="0" noProof="0" dirty="0" smtClean="0">
                          <a:ln>
                            <a:noFill/>
                          </a:ln>
                          <a:solidFill>
                            <a:prstClr val="black"/>
                          </a:solidFill>
                          <a:effectLst/>
                          <a:uLnTx/>
                          <a:uFillTx/>
                          <a:latin typeface="+mj-lt"/>
                          <a:cs typeface="Arial" panose="020B0604020202020204" pitchFamily="34" charset="0"/>
                        </a:rPr>
                        <a:t>sound financial management of all PACOFS revenue sources and  safeguard the assets.</a:t>
                      </a:r>
                      <a:endParaRPr kumimoji="0" lang="en-ZA" sz="1200" b="0" i="0" u="none" strike="noStrike" kern="1200" cap="none" spc="0" normalizeH="0" baseline="0" noProof="0" dirty="0" smtClean="0">
                        <a:ln>
                          <a:noFill/>
                        </a:ln>
                        <a:solidFill>
                          <a:prstClr val="black"/>
                        </a:solidFill>
                        <a:effectLst/>
                        <a:uLnTx/>
                        <a:uFillTx/>
                        <a:latin typeface="+mj-lt"/>
                        <a:cs typeface="Arial" panose="020B0604020202020204" pitchFamily="34" charset="0"/>
                      </a:endParaRPr>
                    </a:p>
                  </a:txBody>
                  <a:tcPr marL="7610" marR="7610" marT="7610" marB="0"/>
                </a:tc>
                <a:tc>
                  <a:txBody>
                    <a:bodyPr/>
                    <a:lstStyle/>
                    <a:p>
                      <a:pPr algn="l" rtl="0" fontAlgn="t">
                        <a:lnSpc>
                          <a:spcPct val="150000"/>
                        </a:lnSpc>
                      </a:pPr>
                      <a:r>
                        <a:rPr lang="en-ZA" sz="1600" b="0" i="0" u="none" strike="noStrike" dirty="0" smtClean="0">
                          <a:solidFill>
                            <a:srgbClr val="414042"/>
                          </a:solidFill>
                          <a:latin typeface="+mj-lt"/>
                          <a:cs typeface="Arial" pitchFamily="34" charset="0"/>
                        </a:rPr>
                        <a:t> </a:t>
                      </a:r>
                      <a:r>
                        <a:rPr lang="en-ZA" sz="1200" b="0" i="0" u="none" strike="noStrike" dirty="0" smtClean="0">
                          <a:solidFill>
                            <a:srgbClr val="414042"/>
                          </a:solidFill>
                          <a:latin typeface="+mj-lt"/>
                          <a:cs typeface="Arial" panose="020B0604020202020204" pitchFamily="34" charset="0"/>
                        </a:rPr>
                        <a:t>R0</a:t>
                      </a:r>
                      <a:endParaRPr lang="en-ZA" sz="1200" b="0" i="0" u="none" strike="noStrike" dirty="0">
                        <a:solidFill>
                          <a:srgbClr val="414042"/>
                        </a:solidFill>
                        <a:latin typeface="+mj-lt"/>
                        <a:cs typeface="Arial" panose="020B0604020202020204" pitchFamily="34" charset="0"/>
                      </a:endParaRPr>
                    </a:p>
                  </a:txBody>
                  <a:tcPr marL="7610" marR="7610" marT="7610" marB="0"/>
                </a:tc>
              </a:tr>
            </a:tbl>
          </a:graphicData>
        </a:graphic>
      </p:graphicFrame>
    </p:spTree>
    <p:extLst>
      <p:ext uri="{BB962C8B-B14F-4D97-AF65-F5344CB8AC3E}">
        <p14:creationId xmlns:p14="http://schemas.microsoft.com/office/powerpoint/2010/main" xmlns="" val="2343273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710952"/>
          </a:xfrm>
        </p:spPr>
        <p:txBody>
          <a:bodyPr>
            <a:normAutofit fontScale="90000"/>
          </a:bodyPr>
          <a:lstStyle/>
          <a:p>
            <a:pPr algn="ctr"/>
            <a:r>
              <a:rPr lang="en-US" sz="4000" dirty="0">
                <a:latin typeface="+mj-lt"/>
              </a:rPr>
              <a:t>INITIATIVES CONTRIBUTING TO THE NELSON MANDELA CENTENARY</a:t>
            </a:r>
            <a:endParaRPr lang="en-ZA" sz="4000" dirty="0">
              <a:latin typeface="+mj-lt"/>
            </a:endParaRPr>
          </a:p>
        </p:txBody>
      </p:sp>
      <p:sp>
        <p:nvSpPr>
          <p:cNvPr id="6" name="Slide Number Placeholder 3"/>
          <p:cNvSpPr>
            <a:spLocks noGrp="1"/>
          </p:cNvSpPr>
          <p:nvPr>
            <p:ph type="sldNum" sz="quarter" idx="4"/>
          </p:nvPr>
        </p:nvSpPr>
        <p:spPr>
          <a:xfrm>
            <a:off x="8077200" y="6172200"/>
            <a:ext cx="609600" cy="365125"/>
          </a:xfrm>
        </p:spPr>
        <p:txBody>
          <a:bodyPr/>
          <a:lstStyle/>
          <a:p>
            <a:r>
              <a:rPr lang="en-US" sz="1200" b="1" dirty="0"/>
              <a:t>6</a:t>
            </a:r>
            <a:endParaRPr lang="en-ZA" sz="1200" b="1" dirty="0" smtClean="0"/>
          </a:p>
        </p:txBody>
      </p:sp>
      <p:graphicFrame>
        <p:nvGraphicFramePr>
          <p:cNvPr id="8" name="Content Placeholder 4"/>
          <p:cNvGraphicFramePr>
            <a:graphicFrameLocks/>
          </p:cNvGraphicFramePr>
          <p:nvPr>
            <p:extLst>
              <p:ext uri="{D42A27DB-BD31-4B8C-83A1-F6EECF244321}">
                <p14:modId xmlns:p14="http://schemas.microsoft.com/office/powerpoint/2010/main" xmlns="" val="1887550957"/>
              </p:ext>
            </p:extLst>
          </p:nvPr>
        </p:nvGraphicFramePr>
        <p:xfrm>
          <a:off x="179512" y="1556793"/>
          <a:ext cx="8784975" cy="4448560"/>
        </p:xfrm>
        <a:graphic>
          <a:graphicData uri="http://schemas.openxmlformats.org/drawingml/2006/table">
            <a:tbl>
              <a:tblPr firstRow="1" bandRow="1">
                <a:tableStyleId>{5C22544A-7EE6-4342-B048-85BDC9FD1C3A}</a:tableStyleId>
              </a:tblPr>
              <a:tblGrid>
                <a:gridCol w="3096344"/>
                <a:gridCol w="2760306"/>
                <a:gridCol w="2928325"/>
              </a:tblGrid>
              <a:tr h="451039">
                <a:tc>
                  <a:txBody>
                    <a:bodyPr/>
                    <a:lstStyle/>
                    <a:p>
                      <a:r>
                        <a:rPr lang="en-US" dirty="0" smtClean="0">
                          <a:effectLst/>
                          <a:latin typeface="Arial"/>
                        </a:rPr>
                        <a:t>INITIATIVE</a:t>
                      </a: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ZA" sz="1600" b="1" i="0" u="none" strike="noStrike" dirty="0" smtClean="0">
                          <a:solidFill>
                            <a:schemeClr val="bg1"/>
                          </a:solidFill>
                          <a:latin typeface="+mn-lt"/>
                        </a:rPr>
                        <a:t>RATIONAL</a:t>
                      </a:r>
                      <a:r>
                        <a:rPr lang="en-ZA" sz="1600" b="1" i="0" u="none" strike="noStrike" baseline="0" dirty="0" smtClean="0">
                          <a:solidFill>
                            <a:schemeClr val="bg1"/>
                          </a:solidFill>
                          <a:latin typeface="+mn-lt"/>
                        </a:rPr>
                        <a:t> AND PURPOSE</a:t>
                      </a:r>
                      <a:endParaRPr lang="en-ZA" sz="1600" b="1" i="0" u="none" strike="noStrike" dirty="0" smtClean="0">
                        <a:solidFill>
                          <a:schemeClr val="bg1"/>
                        </a:solidFill>
                        <a:latin typeface="+mn-lt"/>
                      </a:endParaRPr>
                    </a:p>
                    <a:p>
                      <a:pPr algn="ctr"/>
                      <a:endParaRPr lang="en-ZA" sz="1600" b="1" dirty="0">
                        <a:solidFill>
                          <a:schemeClr val="bg1"/>
                        </a:solidFill>
                        <a:latin typeface="+mn-lt"/>
                      </a:endParaRPr>
                    </a:p>
                  </a:txBody>
                  <a:tcPr/>
                </a:tc>
                <a:tc>
                  <a:txBody>
                    <a:bodyPr/>
                    <a:lstStyle/>
                    <a:p>
                      <a:pPr algn="ctr"/>
                      <a:r>
                        <a:rPr lang="en-ZA" sz="1600" b="1" dirty="0" smtClean="0">
                          <a:solidFill>
                            <a:schemeClr val="bg1"/>
                          </a:solidFill>
                          <a:latin typeface="+mn-lt"/>
                        </a:rPr>
                        <a:t>DATE</a:t>
                      </a:r>
                      <a:r>
                        <a:rPr lang="en-ZA" sz="1600" b="1" baseline="0" dirty="0" smtClean="0">
                          <a:solidFill>
                            <a:schemeClr val="bg1"/>
                          </a:solidFill>
                          <a:latin typeface="+mn-lt"/>
                        </a:rPr>
                        <a:t> AND LOCATION</a:t>
                      </a:r>
                      <a:endParaRPr lang="en-ZA" sz="1600" b="1" dirty="0">
                        <a:solidFill>
                          <a:schemeClr val="bg1"/>
                        </a:solidFill>
                        <a:latin typeface="+mn-lt"/>
                      </a:endParaRPr>
                    </a:p>
                  </a:txBody>
                  <a:tcPr/>
                </a:tc>
              </a:tr>
              <a:tr h="3869440">
                <a:tc>
                  <a:txBody>
                    <a:bodyPr/>
                    <a:lstStyle/>
                    <a:p>
                      <a:r>
                        <a:rPr lang="en-US" sz="1200" dirty="0" smtClean="0">
                          <a:effectLst/>
                          <a:latin typeface="+mj-lt"/>
                        </a:rPr>
                        <a:t>Artistic Ensemble</a:t>
                      </a:r>
                      <a:r>
                        <a:rPr lang="en-US" sz="1200" baseline="0" dirty="0" smtClean="0">
                          <a:effectLst/>
                          <a:latin typeface="+mj-lt"/>
                        </a:rPr>
                        <a:t> </a:t>
                      </a:r>
                      <a:r>
                        <a:rPr lang="en-US" sz="1200" dirty="0" smtClean="0">
                          <a:effectLst/>
                          <a:latin typeface="+mj-lt"/>
                        </a:rPr>
                        <a:t>in partnership with the </a:t>
                      </a:r>
                    </a:p>
                    <a:p>
                      <a:r>
                        <a:rPr lang="en-US" sz="1200" dirty="0" smtClean="0">
                          <a:effectLst/>
                          <a:latin typeface="+mj-lt"/>
                        </a:rPr>
                        <a:t>DSACR: FS. Mandela Theme to be designed;</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dirty="0" smtClean="0">
                        <a:effectLst/>
                        <a:latin typeface="+mj-l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effectLst/>
                          <a:latin typeface="+mj-lt"/>
                        </a:rPr>
                        <a:t>Poetry Recitals:</a:t>
                      </a:r>
                      <a:r>
                        <a:rPr lang="en-US" sz="1200" baseline="0" dirty="0" smtClean="0">
                          <a:effectLst/>
                          <a:latin typeface="+mj-lt"/>
                        </a:rPr>
                        <a:t> </a:t>
                      </a:r>
                      <a:r>
                        <a:rPr lang="en-US" sz="1200" dirty="0" smtClean="0">
                          <a:effectLst/>
                          <a:latin typeface="+mj-lt"/>
                        </a:rPr>
                        <a:t>Participants will be selected from the 5 districts of the FS province</a:t>
                      </a:r>
                    </a:p>
                    <a:p>
                      <a:endParaRPr lang="en-US" sz="1200" dirty="0" smtClean="0">
                        <a:effectLst/>
                        <a:latin typeface="+mj-lt"/>
                      </a:endParaRPr>
                    </a:p>
                    <a:p>
                      <a:r>
                        <a:rPr lang="en-US" sz="1200" dirty="0" smtClean="0">
                          <a:effectLst/>
                          <a:latin typeface="+mj-lt"/>
                        </a:rPr>
                        <a:t>A poetry recital session from the Artistic </a:t>
                      </a:r>
                      <a:r>
                        <a:rPr lang="en-US" sz="1200" dirty="0" err="1" smtClean="0">
                          <a:effectLst/>
                          <a:latin typeface="+mj-lt"/>
                        </a:rPr>
                        <a:t>Programme</a:t>
                      </a:r>
                      <a:r>
                        <a:rPr lang="en-US" sz="1200" dirty="0" smtClean="0">
                          <a:effectLst/>
                          <a:latin typeface="+mj-lt"/>
                        </a:rPr>
                        <a:t> on Nelson Mandela Day in partnership with the DSACR</a:t>
                      </a:r>
                    </a:p>
                    <a:p>
                      <a:endParaRPr lang="en-US" sz="1200" dirty="0" smtClean="0">
                        <a:effectLst/>
                        <a:latin typeface="+mj-lt"/>
                      </a:endParaRPr>
                    </a:p>
                    <a:p>
                      <a:endParaRPr lang="en-ZA" sz="1200" dirty="0" smtClean="0">
                        <a:effectLst/>
                        <a:latin typeface="+mj-lt"/>
                      </a:endParaRPr>
                    </a:p>
                    <a:p>
                      <a:endParaRPr lang="en-ZA" sz="1200" dirty="0" smtClean="0">
                        <a:effectLst/>
                        <a:latin typeface="+mj-lt"/>
                      </a:endParaRPr>
                    </a:p>
                    <a:p>
                      <a:endParaRPr lang="en-ZA" sz="1200" dirty="0" smtClean="0">
                        <a:effectLst/>
                        <a:latin typeface="+mj-lt"/>
                      </a:endParaRPr>
                    </a:p>
                    <a:p>
                      <a:r>
                        <a:rPr lang="en-ZA" sz="1200" dirty="0" smtClean="0">
                          <a:effectLst/>
                          <a:latin typeface="+mj-lt"/>
                        </a:rPr>
                        <a:t>Commission a professional Artistic Ensemble made up of choirs, Dancers, Actors, Narrators; Singers; Poets; Painters; Comedians; Music; Bands; Multi-Media; </a:t>
                      </a:r>
                      <a:endParaRPr lang="en-US" sz="1200" dirty="0" smtClean="0">
                        <a:effectLst/>
                        <a:latin typeface="+mj-lt"/>
                      </a:endParaRPr>
                    </a:p>
                  </a:txBody>
                  <a:tcPr/>
                </a:tc>
                <a:tc>
                  <a:txBody>
                    <a:bodyPr/>
                    <a:lstStyle/>
                    <a:p>
                      <a:pPr algn="l" rtl="0" fontAlgn="t">
                        <a:lnSpc>
                          <a:spcPct val="150000"/>
                        </a:lnSpc>
                      </a:pPr>
                      <a:r>
                        <a:rPr lang="en-ZA" sz="1200" b="0" i="0" u="none" strike="noStrike" dirty="0" smtClean="0">
                          <a:solidFill>
                            <a:srgbClr val="414042"/>
                          </a:solidFill>
                          <a:latin typeface="+mj-lt"/>
                          <a:cs typeface="Arial" panose="020B0604020202020204" pitchFamily="34" charset="0"/>
                        </a:rPr>
                        <a:t>A production</a:t>
                      </a:r>
                      <a:r>
                        <a:rPr lang="en-ZA" sz="1200" b="0" i="0" u="none" strike="noStrike" baseline="0" dirty="0" smtClean="0">
                          <a:solidFill>
                            <a:srgbClr val="414042"/>
                          </a:solidFill>
                          <a:latin typeface="+mj-lt"/>
                          <a:cs typeface="Arial" panose="020B0604020202020204" pitchFamily="34" charset="0"/>
                        </a:rPr>
                        <a:t> comprising musicians, poets, dancers and actors to celebrate the life of Nelson Mandela</a:t>
                      </a:r>
                    </a:p>
                    <a:p>
                      <a:pPr algn="l" rtl="0" fontAlgn="t">
                        <a:lnSpc>
                          <a:spcPct val="150000"/>
                        </a:lnSpc>
                      </a:pPr>
                      <a:endParaRPr lang="en-ZA" sz="1200" b="0" i="0" u="none" strike="noStrike" baseline="0" dirty="0" smtClean="0">
                        <a:solidFill>
                          <a:srgbClr val="414042"/>
                        </a:solidFill>
                        <a:latin typeface="+mj-lt"/>
                        <a:cs typeface="Arial" panose="020B0604020202020204" pitchFamily="34" charset="0"/>
                      </a:endParaRPr>
                    </a:p>
                    <a:p>
                      <a:pPr algn="l" rtl="0" fontAlgn="t">
                        <a:lnSpc>
                          <a:spcPct val="150000"/>
                        </a:lnSpc>
                      </a:pPr>
                      <a:endParaRPr lang="en-ZA" sz="1200" b="0" i="0" u="none" strike="noStrike" baseline="0" dirty="0" smtClean="0">
                        <a:solidFill>
                          <a:srgbClr val="414042"/>
                        </a:solidFill>
                        <a:latin typeface="+mj-lt"/>
                        <a:cs typeface="Arial" panose="020B0604020202020204" pitchFamily="34" charset="0"/>
                      </a:endParaRPr>
                    </a:p>
                    <a:p>
                      <a:pPr marL="0" marR="0" indent="0" algn="l" defTabSz="914400" rtl="0" eaLnBrk="1" fontAlgn="t" latinLnBrk="0" hangingPunct="1">
                        <a:lnSpc>
                          <a:spcPct val="150000"/>
                        </a:lnSpc>
                        <a:spcBef>
                          <a:spcPts val="0"/>
                        </a:spcBef>
                        <a:spcAft>
                          <a:spcPts val="0"/>
                        </a:spcAft>
                        <a:buClrTx/>
                        <a:buSzTx/>
                        <a:buFontTx/>
                        <a:buNone/>
                        <a:tabLst/>
                        <a:defRPr/>
                      </a:pPr>
                      <a:r>
                        <a:rPr lang="en-ZA" sz="1200" b="0" i="0" u="none" strike="noStrike" dirty="0" smtClean="0">
                          <a:solidFill>
                            <a:srgbClr val="414042"/>
                          </a:solidFill>
                          <a:latin typeface="+mj-lt"/>
                          <a:cs typeface="Arial" panose="020B0604020202020204" pitchFamily="34" charset="0"/>
                        </a:rPr>
                        <a:t>A poetry show in honour</a:t>
                      </a:r>
                      <a:r>
                        <a:rPr lang="en-ZA" sz="1200" b="0" i="0" u="none" strike="noStrike" baseline="0" dirty="0" smtClean="0">
                          <a:solidFill>
                            <a:srgbClr val="414042"/>
                          </a:solidFill>
                          <a:latin typeface="+mj-lt"/>
                          <a:cs typeface="Arial" panose="020B0604020202020204" pitchFamily="34" charset="0"/>
                        </a:rPr>
                        <a:t> and celebration of the life of Nelson Mandela</a:t>
                      </a:r>
                      <a:endParaRPr lang="en-ZA" sz="1200" b="0" i="0" u="none" strike="noStrike" dirty="0" smtClean="0">
                        <a:solidFill>
                          <a:srgbClr val="414042"/>
                        </a:solidFill>
                        <a:latin typeface="+mj-lt"/>
                        <a:cs typeface="Arial" panose="020B0604020202020204" pitchFamily="34" charset="0"/>
                      </a:endParaRPr>
                    </a:p>
                    <a:p>
                      <a:pPr algn="l" rtl="0" fontAlgn="t">
                        <a:lnSpc>
                          <a:spcPct val="150000"/>
                        </a:lnSpc>
                      </a:pPr>
                      <a:endParaRPr lang="en-ZA" sz="1400" b="1" i="0" u="none" strike="noStrike" dirty="0">
                        <a:solidFill>
                          <a:srgbClr val="414042"/>
                        </a:solidFill>
                        <a:latin typeface="+mj-lt"/>
                        <a:cs typeface="Arial" pitchFamily="34" charset="0"/>
                      </a:endParaRPr>
                    </a:p>
                  </a:txBody>
                  <a:tcPr marL="7610" marR="7610" marT="7610" marB="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j-lt"/>
                          <a:cs typeface="Arial" panose="020B0604020202020204" pitchFamily="34" charset="0"/>
                        </a:rPr>
                        <a:t>Performances in all the theatres, e.g. Welkom, Sasolburg, Kroonstad,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err="1" smtClean="0">
                          <a:ln>
                            <a:noFill/>
                          </a:ln>
                          <a:solidFill>
                            <a:prstClr val="black"/>
                          </a:solidFill>
                          <a:effectLst/>
                          <a:uLnTx/>
                          <a:uFillTx/>
                          <a:latin typeface="+mj-lt"/>
                          <a:cs typeface="Arial" panose="020B0604020202020204" pitchFamily="34" charset="0"/>
                        </a:rPr>
                        <a:t>Thaba</a:t>
                      </a:r>
                      <a:r>
                        <a:rPr kumimoji="0" lang="en-US" sz="1200" b="0" i="0" u="none" strike="noStrike" kern="1200" cap="none" spc="0" normalizeH="0" baseline="0" noProof="0" dirty="0" smtClean="0">
                          <a:ln>
                            <a:noFill/>
                          </a:ln>
                          <a:solidFill>
                            <a:prstClr val="black"/>
                          </a:solidFill>
                          <a:effectLst/>
                          <a:uLnTx/>
                          <a:uFillTx/>
                          <a:latin typeface="+mj-lt"/>
                          <a:cs typeface="Arial" panose="020B0604020202020204" pitchFamily="34" charset="0"/>
                        </a:rPr>
                        <a:t> </a:t>
                      </a:r>
                      <a:r>
                        <a:rPr kumimoji="0" lang="en-US" sz="1200" b="0" i="0" u="none" strike="noStrike" kern="1200" cap="none" spc="0" normalizeH="0" baseline="0" noProof="0" dirty="0" err="1" smtClean="0">
                          <a:ln>
                            <a:noFill/>
                          </a:ln>
                          <a:solidFill>
                            <a:prstClr val="black"/>
                          </a:solidFill>
                          <a:effectLst/>
                          <a:uLnTx/>
                          <a:uFillTx/>
                          <a:latin typeface="+mj-lt"/>
                          <a:cs typeface="Arial" panose="020B0604020202020204" pitchFamily="34" charset="0"/>
                        </a:rPr>
                        <a:t>Nchu</a:t>
                      </a:r>
                      <a:r>
                        <a:rPr kumimoji="0" lang="en-US" sz="1200" b="0" i="0" u="none" strike="noStrike" kern="1200" cap="none" spc="0" normalizeH="0" baseline="0" noProof="0" dirty="0" smtClean="0">
                          <a:ln>
                            <a:noFill/>
                          </a:ln>
                          <a:solidFill>
                            <a:prstClr val="black"/>
                          </a:solidFill>
                          <a:effectLst/>
                          <a:uLnTx/>
                          <a:uFillTx/>
                          <a:latin typeface="+mj-lt"/>
                          <a:cs typeface="Arial" panose="020B0604020202020204" pitchFamily="34" charset="0"/>
                        </a:rPr>
                        <a:t>, </a:t>
                      </a:r>
                      <a:r>
                        <a:rPr kumimoji="0" lang="en-US" sz="1200" b="0" i="0" u="none" strike="noStrike" kern="1200" cap="none" spc="0" normalizeH="0" baseline="0" noProof="0" dirty="0" err="1" smtClean="0">
                          <a:ln>
                            <a:noFill/>
                          </a:ln>
                          <a:solidFill>
                            <a:prstClr val="black"/>
                          </a:solidFill>
                          <a:effectLst/>
                          <a:uLnTx/>
                          <a:uFillTx/>
                          <a:latin typeface="+mj-lt"/>
                          <a:cs typeface="Arial" panose="020B0604020202020204" pitchFamily="34" charset="0"/>
                        </a:rPr>
                        <a:t>etc</a:t>
                      </a:r>
                      <a:r>
                        <a:rPr kumimoji="0" lang="en-US" sz="1200" b="0" i="0" u="none" strike="noStrike" kern="1200" cap="none" spc="0" normalizeH="0" baseline="0" noProof="0" dirty="0" smtClean="0">
                          <a:ln>
                            <a:noFill/>
                          </a:ln>
                          <a:solidFill>
                            <a:prstClr val="black"/>
                          </a:solidFill>
                          <a:effectLst/>
                          <a:uLnTx/>
                          <a:uFillTx/>
                          <a:latin typeface="+mj-lt"/>
                          <a:cs typeface="Arial" panose="020B060402020202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smtClean="0">
                        <a:ln>
                          <a:noFill/>
                        </a:ln>
                        <a:solidFill>
                          <a:prstClr val="black"/>
                        </a:solidFill>
                        <a:effectLst/>
                        <a:uLnTx/>
                        <a:uFillTx/>
                        <a:latin typeface="+mj-lt"/>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mj-lt"/>
                          <a:cs typeface="Arial" panose="020B0604020202020204" pitchFamily="34" charset="0"/>
                        </a:rPr>
                        <a:t>Dates to be confirmed after consultations with stakeholders</a:t>
                      </a:r>
                    </a:p>
                    <a:p>
                      <a:pPr algn="l" rtl="0" fontAlgn="t">
                        <a:lnSpc>
                          <a:spcPct val="150000"/>
                        </a:lnSpc>
                      </a:pPr>
                      <a:endParaRPr lang="en-ZA" sz="1200" b="0" i="0" u="none" strike="noStrike" dirty="0" smtClean="0">
                        <a:solidFill>
                          <a:srgbClr val="414042"/>
                        </a:solidFill>
                        <a:latin typeface="+mj-lt"/>
                        <a:cs typeface="Arial" panose="020B0604020202020204" pitchFamily="34" charset="0"/>
                      </a:endParaRPr>
                    </a:p>
                    <a:p>
                      <a:pPr algn="l" rtl="0" fontAlgn="t">
                        <a:lnSpc>
                          <a:spcPct val="150000"/>
                        </a:lnSpc>
                      </a:pPr>
                      <a:r>
                        <a:rPr lang="en-ZA" sz="1200" b="0" i="0" u="none" strike="noStrike" dirty="0" smtClean="0">
                          <a:solidFill>
                            <a:srgbClr val="414042"/>
                          </a:solidFill>
                          <a:latin typeface="+mj-lt"/>
                          <a:cs typeface="Arial" panose="020B0604020202020204" pitchFamily="34" charset="0"/>
                        </a:rPr>
                        <a:t>18 July 2018 at PACOFS</a:t>
                      </a:r>
                    </a:p>
                    <a:p>
                      <a:pPr algn="l" rtl="0" fontAlgn="t">
                        <a:lnSpc>
                          <a:spcPct val="150000"/>
                        </a:lnSpc>
                      </a:pPr>
                      <a:endParaRPr lang="en-ZA" sz="1200" b="0" i="0" u="none" strike="noStrike" dirty="0" smtClean="0">
                        <a:solidFill>
                          <a:srgbClr val="414042"/>
                        </a:solidFill>
                        <a:latin typeface="+mj-lt"/>
                        <a:cs typeface="Arial" panose="020B0604020202020204" pitchFamily="34" charset="0"/>
                      </a:endParaRPr>
                    </a:p>
                    <a:p>
                      <a:pPr algn="l" rtl="0" fontAlgn="t">
                        <a:lnSpc>
                          <a:spcPct val="150000"/>
                        </a:lnSpc>
                      </a:pPr>
                      <a:endParaRPr lang="en-ZA" sz="1200" b="0" i="0" u="none" strike="noStrike" dirty="0" smtClean="0">
                        <a:solidFill>
                          <a:srgbClr val="414042"/>
                        </a:solidFill>
                        <a:latin typeface="+mj-lt"/>
                        <a:cs typeface="Arial" panose="020B0604020202020204" pitchFamily="34" charset="0"/>
                      </a:endParaRPr>
                    </a:p>
                    <a:p>
                      <a:pPr algn="l" rtl="0" fontAlgn="t">
                        <a:lnSpc>
                          <a:spcPct val="150000"/>
                        </a:lnSpc>
                      </a:pPr>
                      <a:endParaRPr lang="en-ZA" sz="1200" b="0" i="0" u="none" strike="noStrike" dirty="0" smtClean="0">
                        <a:solidFill>
                          <a:srgbClr val="414042"/>
                        </a:solidFill>
                        <a:latin typeface="+mj-lt"/>
                        <a:cs typeface="Arial" panose="020B0604020202020204" pitchFamily="34" charset="0"/>
                      </a:endParaRPr>
                    </a:p>
                    <a:p>
                      <a:pPr algn="l" rtl="0" fontAlgn="t">
                        <a:lnSpc>
                          <a:spcPct val="150000"/>
                        </a:lnSpc>
                      </a:pPr>
                      <a:endParaRPr lang="en-ZA" sz="1200" b="0" i="0" u="none" strike="noStrike" dirty="0" smtClean="0">
                        <a:solidFill>
                          <a:srgbClr val="414042"/>
                        </a:solidFill>
                        <a:latin typeface="+mj-lt"/>
                        <a:cs typeface="Arial" panose="020B0604020202020204" pitchFamily="34" charset="0"/>
                      </a:endParaRPr>
                    </a:p>
                    <a:p>
                      <a:pPr algn="l" rtl="0" fontAlgn="t">
                        <a:lnSpc>
                          <a:spcPct val="150000"/>
                        </a:lnSpc>
                      </a:pPr>
                      <a:r>
                        <a:rPr lang="en-ZA" sz="1200" b="0" i="0" u="none" strike="noStrike" dirty="0" smtClean="0">
                          <a:solidFill>
                            <a:srgbClr val="414042"/>
                          </a:solidFill>
                          <a:latin typeface="+mj-lt"/>
                          <a:cs typeface="Arial" panose="020B0604020202020204" pitchFamily="34" charset="0"/>
                        </a:rPr>
                        <a:t>PACOFS in December 2018</a:t>
                      </a:r>
                      <a:endParaRPr lang="en-ZA" sz="1200" b="0" i="0" u="none" strike="noStrike" dirty="0">
                        <a:solidFill>
                          <a:srgbClr val="414042"/>
                        </a:solidFill>
                        <a:latin typeface="+mj-lt"/>
                        <a:cs typeface="Arial" panose="020B0604020202020204" pitchFamily="34" charset="0"/>
                      </a:endParaRPr>
                    </a:p>
                  </a:txBody>
                  <a:tcPr marL="7610" marR="7610" marT="7610" marB="0"/>
                </a:tc>
              </a:tr>
            </a:tbl>
          </a:graphicData>
        </a:graphic>
      </p:graphicFrame>
    </p:spTree>
    <p:extLst>
      <p:ext uri="{BB962C8B-B14F-4D97-AF65-F5344CB8AC3E}">
        <p14:creationId xmlns:p14="http://schemas.microsoft.com/office/powerpoint/2010/main" xmlns="" val="28950071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28"/>
          <p:cNvSpPr>
            <a:spLocks noGrp="1"/>
          </p:cNvSpPr>
          <p:nvPr>
            <p:ph type="title"/>
          </p:nvPr>
        </p:nvSpPr>
        <p:spPr>
          <a:xfrm>
            <a:off x="323528" y="1772816"/>
            <a:ext cx="8496944" cy="1224136"/>
          </a:xfrm>
        </p:spPr>
        <p:txBody>
          <a:bodyPr>
            <a:noAutofit/>
          </a:bodyPr>
          <a:lstStyle/>
          <a:p>
            <a:pPr algn="ctr"/>
            <a:r>
              <a:rPr lang="en-US" sz="4800" dirty="0" smtClean="0">
                <a:latin typeface="+mj-lt"/>
              </a:rPr>
              <a:t/>
            </a:r>
            <a:br>
              <a:rPr lang="en-US" sz="4800" dirty="0" smtClean="0">
                <a:latin typeface="+mj-lt"/>
              </a:rPr>
            </a:br>
            <a:r>
              <a:rPr lang="en-US" sz="4800" dirty="0" smtClean="0">
                <a:latin typeface="+mj-lt"/>
              </a:rPr>
              <a:t>REVIEW OF PERFORMANCE</a:t>
            </a:r>
            <a:br>
              <a:rPr lang="en-US" sz="4800" dirty="0" smtClean="0">
                <a:latin typeface="+mj-lt"/>
              </a:rPr>
            </a:br>
            <a:endParaRPr lang="en-US" sz="4800" dirty="0">
              <a:latin typeface="+mj-lt"/>
            </a:endParaRPr>
          </a:p>
        </p:txBody>
      </p:sp>
      <p:sp>
        <p:nvSpPr>
          <p:cNvPr id="6" name="Slide Number Placeholder 3"/>
          <p:cNvSpPr>
            <a:spLocks noGrp="1"/>
          </p:cNvSpPr>
          <p:nvPr>
            <p:ph type="sldNum" sz="quarter" idx="4"/>
          </p:nvPr>
        </p:nvSpPr>
        <p:spPr>
          <a:xfrm>
            <a:off x="8077200" y="6172200"/>
            <a:ext cx="609600" cy="365125"/>
          </a:xfrm>
        </p:spPr>
        <p:txBody>
          <a:bodyPr/>
          <a:lstStyle/>
          <a:p>
            <a:r>
              <a:rPr lang="en-US" sz="1200" b="1" dirty="0"/>
              <a:t>7</a:t>
            </a:r>
            <a:endParaRPr lang="en-ZA" sz="1200" b="1" dirty="0" smtClean="0"/>
          </a:p>
        </p:txBody>
      </p:sp>
    </p:spTree>
    <p:extLst>
      <p:ext uri="{BB962C8B-B14F-4D97-AF65-F5344CB8AC3E}">
        <p14:creationId xmlns:p14="http://schemas.microsoft.com/office/powerpoint/2010/main" xmlns="" val="3843520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504" y="404664"/>
            <a:ext cx="8856984" cy="710952"/>
          </a:xfrm>
        </p:spPr>
        <p:txBody>
          <a:bodyPr>
            <a:noAutofit/>
          </a:bodyPr>
          <a:lstStyle/>
          <a:p>
            <a:pPr algn="ctr"/>
            <a:r>
              <a:rPr lang="en-ZA" sz="4000" smtClean="0">
                <a:latin typeface="+mj-lt"/>
              </a:rPr>
              <a:t>THREE YEAR PERFORMANCE OVERVIEW</a:t>
            </a:r>
            <a:endParaRPr lang="en-ZA" sz="4000" dirty="0">
              <a:latin typeface="+mj-lt"/>
            </a:endParaRPr>
          </a:p>
        </p:txBody>
      </p:sp>
      <p:graphicFrame>
        <p:nvGraphicFramePr>
          <p:cNvPr id="8" name="Content Placeholder 3"/>
          <p:cNvGraphicFramePr>
            <a:graphicFrameLocks/>
          </p:cNvGraphicFramePr>
          <p:nvPr>
            <p:extLst>
              <p:ext uri="{D42A27DB-BD31-4B8C-83A1-F6EECF244321}">
                <p14:modId xmlns:p14="http://schemas.microsoft.com/office/powerpoint/2010/main" xmlns="" val="2257239325"/>
              </p:ext>
            </p:extLst>
          </p:nvPr>
        </p:nvGraphicFramePr>
        <p:xfrm>
          <a:off x="179512" y="2204864"/>
          <a:ext cx="8856984" cy="1750558"/>
        </p:xfrm>
        <a:graphic>
          <a:graphicData uri="http://schemas.openxmlformats.org/drawingml/2006/table">
            <a:tbl>
              <a:tblPr firstRow="1" bandRow="1">
                <a:tableStyleId>{5C22544A-7EE6-4342-B048-85BDC9FD1C3A}</a:tableStyleId>
              </a:tblPr>
              <a:tblGrid>
                <a:gridCol w="2179099"/>
                <a:gridCol w="2069373"/>
                <a:gridCol w="2448272"/>
                <a:gridCol w="2160240"/>
              </a:tblGrid>
              <a:tr h="339215">
                <a:tc>
                  <a:txBody>
                    <a:bodyPr/>
                    <a:lstStyle/>
                    <a:p>
                      <a:endParaRPr lang="en-ZA" sz="1800" b="1" dirty="0">
                        <a:latin typeface="Arial" pitchFamily="34" charset="0"/>
                        <a:cs typeface="Arial" pitchFamily="34" charset="0"/>
                      </a:endParaRPr>
                    </a:p>
                  </a:txBody>
                  <a:tcPr>
                    <a:solidFill>
                      <a:schemeClr val="accent6">
                        <a:lumMod val="50000"/>
                      </a:schemeClr>
                    </a:solidFill>
                  </a:tcPr>
                </a:tc>
                <a:tc>
                  <a:txBody>
                    <a:bodyPr/>
                    <a:lstStyle/>
                    <a:p>
                      <a:r>
                        <a:rPr lang="en-ZA" sz="1800" b="1" dirty="0" smtClean="0">
                          <a:latin typeface="Arial" pitchFamily="34" charset="0"/>
                          <a:cs typeface="Arial" pitchFamily="34" charset="0"/>
                        </a:rPr>
                        <a:t>2015/16</a:t>
                      </a:r>
                      <a:endParaRPr lang="en-ZA" sz="1800" b="1" dirty="0">
                        <a:latin typeface="Arial" pitchFamily="34" charset="0"/>
                        <a:cs typeface="Arial" pitchFamily="34" charset="0"/>
                      </a:endParaRPr>
                    </a:p>
                  </a:txBody>
                  <a:tcPr>
                    <a:solidFill>
                      <a:schemeClr val="accent6">
                        <a:lumMod val="50000"/>
                      </a:schemeClr>
                    </a:solidFill>
                  </a:tcPr>
                </a:tc>
                <a:tc>
                  <a:txBody>
                    <a:bodyPr/>
                    <a:lstStyle/>
                    <a:p>
                      <a:r>
                        <a:rPr lang="en-ZA" sz="1800" b="1" dirty="0" smtClean="0">
                          <a:latin typeface="Arial" pitchFamily="34" charset="0"/>
                          <a:cs typeface="Arial" pitchFamily="34" charset="0"/>
                        </a:rPr>
                        <a:t>2016/17 </a:t>
                      </a:r>
                      <a:endParaRPr lang="en-ZA" sz="1800" b="1" dirty="0">
                        <a:latin typeface="Arial" pitchFamily="34" charset="0"/>
                        <a:cs typeface="Arial" pitchFamily="34" charset="0"/>
                      </a:endParaRPr>
                    </a:p>
                  </a:txBody>
                  <a:tcPr>
                    <a:solidFill>
                      <a:schemeClr val="accent6">
                        <a:lumMod val="50000"/>
                      </a:schemeClr>
                    </a:solidFill>
                  </a:tcPr>
                </a:tc>
                <a:tc>
                  <a:txBody>
                    <a:bodyPr/>
                    <a:lstStyle/>
                    <a:p>
                      <a:r>
                        <a:rPr lang="en-ZA" sz="1800" b="1" dirty="0" smtClean="0">
                          <a:latin typeface="Arial" pitchFamily="34" charset="0"/>
                          <a:cs typeface="Arial" pitchFamily="34" charset="0"/>
                        </a:rPr>
                        <a:t>2017/18 (1</a:t>
                      </a:r>
                      <a:r>
                        <a:rPr lang="en-ZA" sz="1800" b="1" baseline="30000" dirty="0" smtClean="0">
                          <a:latin typeface="Arial" pitchFamily="34" charset="0"/>
                          <a:cs typeface="Arial" pitchFamily="34" charset="0"/>
                        </a:rPr>
                        <a:t>st</a:t>
                      </a:r>
                      <a:r>
                        <a:rPr lang="en-ZA" sz="1800" b="1" dirty="0" smtClean="0">
                          <a:latin typeface="Arial" pitchFamily="34" charset="0"/>
                          <a:cs typeface="Arial" pitchFamily="34" charset="0"/>
                        </a:rPr>
                        <a:t> to 3</a:t>
                      </a:r>
                      <a:r>
                        <a:rPr lang="en-ZA" sz="1800" b="1" baseline="30000" dirty="0" smtClean="0">
                          <a:latin typeface="Arial" pitchFamily="34" charset="0"/>
                          <a:cs typeface="Arial" pitchFamily="34" charset="0"/>
                        </a:rPr>
                        <a:t>rd</a:t>
                      </a:r>
                      <a:r>
                        <a:rPr lang="en-ZA" sz="1800" b="1" dirty="0" smtClean="0">
                          <a:latin typeface="Arial" pitchFamily="34" charset="0"/>
                          <a:cs typeface="Arial" pitchFamily="34" charset="0"/>
                        </a:rPr>
                        <a:t> quarter)</a:t>
                      </a:r>
                      <a:endParaRPr lang="en-ZA" sz="1800" b="1" dirty="0">
                        <a:latin typeface="Arial" pitchFamily="34" charset="0"/>
                        <a:cs typeface="Arial" pitchFamily="34" charset="0"/>
                      </a:endParaRPr>
                    </a:p>
                  </a:txBody>
                  <a:tcPr>
                    <a:solidFill>
                      <a:schemeClr val="accent6">
                        <a:lumMod val="50000"/>
                      </a:schemeClr>
                    </a:solidFill>
                  </a:tcPr>
                </a:tc>
              </a:tr>
              <a:tr h="555239">
                <a:tc>
                  <a:txBody>
                    <a:bodyPr/>
                    <a:lstStyle/>
                    <a:p>
                      <a:r>
                        <a:rPr lang="en-ZA" sz="1800" b="0" dirty="0" smtClean="0">
                          <a:latin typeface="+mj-lt"/>
                          <a:cs typeface="Arial" pitchFamily="34" charset="0"/>
                        </a:rPr>
                        <a:t>Targets achieved</a:t>
                      </a:r>
                      <a:endParaRPr lang="en-ZA" sz="1800" b="0" dirty="0">
                        <a:latin typeface="+mj-lt"/>
                        <a:cs typeface="Arial" pitchFamily="34" charset="0"/>
                      </a:endParaRPr>
                    </a:p>
                  </a:txBody>
                  <a:tcPr>
                    <a:solidFill>
                      <a:schemeClr val="bg2">
                        <a:lumMod val="9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0" dirty="0" smtClean="0">
                          <a:latin typeface="+mj-lt"/>
                          <a:cs typeface="Arial" pitchFamily="34" charset="0"/>
                        </a:rPr>
                        <a:t>39%</a:t>
                      </a:r>
                    </a:p>
                  </a:txBody>
                  <a:tcPr>
                    <a:solidFill>
                      <a:schemeClr val="bg2">
                        <a:lumMod val="90000"/>
                      </a:schemeClr>
                    </a:solidFill>
                  </a:tcPr>
                </a:tc>
                <a:tc>
                  <a:txBody>
                    <a:bodyPr/>
                    <a:lstStyle/>
                    <a:p>
                      <a:r>
                        <a:rPr lang="en-ZA" sz="1800" b="0" dirty="0" smtClean="0">
                          <a:latin typeface="+mj-lt"/>
                          <a:cs typeface="Arial" panose="020B0604020202020204" pitchFamily="34" charset="0"/>
                        </a:rPr>
                        <a:t>40%</a:t>
                      </a:r>
                      <a:endParaRPr lang="en-ZA" sz="1800" b="0" dirty="0">
                        <a:latin typeface="+mj-lt"/>
                        <a:cs typeface="Arial" panose="020B0604020202020204" pitchFamily="34" charset="0"/>
                      </a:endParaRPr>
                    </a:p>
                  </a:txBody>
                  <a:tcPr>
                    <a:solidFill>
                      <a:schemeClr val="bg2">
                        <a:lumMod val="90000"/>
                      </a:schemeClr>
                    </a:solidFill>
                  </a:tcPr>
                </a:tc>
                <a:tc>
                  <a:txBody>
                    <a:bodyPr/>
                    <a:lstStyle/>
                    <a:p>
                      <a:r>
                        <a:rPr lang="en-ZA" sz="1800" b="0" dirty="0" smtClean="0">
                          <a:latin typeface="+mj-lt"/>
                          <a:cs typeface="Arial" pitchFamily="34" charset="0"/>
                        </a:rPr>
                        <a:t>58%</a:t>
                      </a:r>
                      <a:endParaRPr lang="en-ZA" sz="1800" b="0" dirty="0">
                        <a:latin typeface="+mj-lt"/>
                        <a:cs typeface="Arial" pitchFamily="34" charset="0"/>
                      </a:endParaRPr>
                    </a:p>
                  </a:txBody>
                  <a:tcPr>
                    <a:solidFill>
                      <a:schemeClr val="bg2">
                        <a:lumMod val="90000"/>
                      </a:schemeClr>
                    </a:solidFill>
                  </a:tcPr>
                </a:tc>
              </a:tr>
              <a:tr h="555239">
                <a:tc>
                  <a:txBody>
                    <a:bodyPr/>
                    <a:lstStyle/>
                    <a:p>
                      <a:r>
                        <a:rPr lang="en-ZA" sz="1800" b="0" dirty="0" smtClean="0">
                          <a:latin typeface="+mj-lt"/>
                          <a:cs typeface="Arial" pitchFamily="34" charset="0"/>
                        </a:rPr>
                        <a:t>Targets not achieved</a:t>
                      </a:r>
                      <a:endParaRPr lang="en-ZA" sz="1800" b="0" dirty="0">
                        <a:latin typeface="+mj-lt"/>
                        <a:cs typeface="Arial" pitchFamily="34" charset="0"/>
                      </a:endParaRPr>
                    </a:p>
                  </a:txBody>
                  <a:tcPr>
                    <a:solidFill>
                      <a:schemeClr val="bg2">
                        <a:lumMod val="7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ZA" sz="1800" b="0" dirty="0" smtClean="0">
                          <a:latin typeface="+mj-lt"/>
                          <a:cs typeface="Arial" pitchFamily="34" charset="0"/>
                        </a:rPr>
                        <a:t>61%</a:t>
                      </a:r>
                    </a:p>
                  </a:txBody>
                  <a:tcPr>
                    <a:solidFill>
                      <a:schemeClr val="bg2">
                        <a:lumMod val="75000"/>
                      </a:schemeClr>
                    </a:solidFill>
                  </a:tcPr>
                </a:tc>
                <a:tc>
                  <a:txBody>
                    <a:bodyPr/>
                    <a:lstStyle/>
                    <a:p>
                      <a:r>
                        <a:rPr lang="en-ZA" sz="1800" b="0" dirty="0" smtClean="0">
                          <a:latin typeface="+mj-lt"/>
                          <a:cs typeface="Arial" panose="020B0604020202020204" pitchFamily="34" charset="0"/>
                        </a:rPr>
                        <a:t>60%</a:t>
                      </a:r>
                      <a:endParaRPr lang="en-ZA" sz="1800" b="0" dirty="0">
                        <a:latin typeface="+mj-lt"/>
                        <a:cs typeface="Arial" panose="020B0604020202020204" pitchFamily="34" charset="0"/>
                      </a:endParaRPr>
                    </a:p>
                  </a:txBody>
                  <a:tcPr>
                    <a:solidFill>
                      <a:schemeClr val="bg2">
                        <a:lumMod val="75000"/>
                      </a:schemeClr>
                    </a:solidFill>
                  </a:tcPr>
                </a:tc>
                <a:tc>
                  <a:txBody>
                    <a:bodyPr/>
                    <a:lstStyle/>
                    <a:p>
                      <a:r>
                        <a:rPr lang="en-ZA" sz="1800" b="0" dirty="0" smtClean="0">
                          <a:latin typeface="+mj-lt"/>
                          <a:cs typeface="Arial" pitchFamily="34" charset="0"/>
                        </a:rPr>
                        <a:t>42%</a:t>
                      </a:r>
                      <a:endParaRPr lang="en-ZA" sz="1800" b="0" dirty="0">
                        <a:latin typeface="+mj-lt"/>
                        <a:cs typeface="Arial" pitchFamily="34" charset="0"/>
                      </a:endParaRPr>
                    </a:p>
                  </a:txBody>
                  <a:tcPr>
                    <a:solidFill>
                      <a:schemeClr val="bg2">
                        <a:lumMod val="75000"/>
                      </a:schemeClr>
                    </a:solidFill>
                  </a:tcPr>
                </a:tc>
              </a:tr>
            </a:tbl>
          </a:graphicData>
        </a:graphic>
      </p:graphicFrame>
      <p:sp>
        <p:nvSpPr>
          <p:cNvPr id="5" name="Slide Number Placeholder 3"/>
          <p:cNvSpPr>
            <a:spLocks noGrp="1"/>
          </p:cNvSpPr>
          <p:nvPr>
            <p:ph type="sldNum" sz="quarter" idx="4"/>
          </p:nvPr>
        </p:nvSpPr>
        <p:spPr>
          <a:xfrm>
            <a:off x="8077200" y="6172200"/>
            <a:ext cx="609600" cy="365125"/>
          </a:xfrm>
        </p:spPr>
        <p:txBody>
          <a:bodyPr/>
          <a:lstStyle/>
          <a:p>
            <a:r>
              <a:rPr lang="en-ZA" sz="1200" b="1" dirty="0" smtClean="0"/>
              <a:t>8</a:t>
            </a:r>
          </a:p>
        </p:txBody>
      </p:sp>
    </p:spTree>
    <p:extLst>
      <p:ext uri="{BB962C8B-B14F-4D97-AF65-F5344CB8AC3E}">
        <p14:creationId xmlns:p14="http://schemas.microsoft.com/office/powerpoint/2010/main" xmlns="" val="423777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9376" y="116632"/>
            <a:ext cx="8784976" cy="710952"/>
          </a:xfrm>
        </p:spPr>
        <p:txBody>
          <a:bodyPr>
            <a:noAutofit/>
          </a:bodyPr>
          <a:lstStyle/>
          <a:p>
            <a:pPr algn="ctr"/>
            <a:r>
              <a:rPr lang="en-US" dirty="0" smtClean="0">
                <a:latin typeface="+mj-lt"/>
              </a:rPr>
              <a:t>REASONS FOR NON-ACHIEVEMENT OF TARGETS</a:t>
            </a:r>
            <a:endParaRPr lang="en-ZA" dirty="0">
              <a:latin typeface="+mj-lt"/>
            </a:endParaRPr>
          </a:p>
        </p:txBody>
      </p:sp>
      <p:graphicFrame>
        <p:nvGraphicFramePr>
          <p:cNvPr id="7" name="Content Placeholder 5"/>
          <p:cNvGraphicFramePr>
            <a:graphicFrameLocks noGrp="1"/>
          </p:cNvGraphicFramePr>
          <p:nvPr>
            <p:ph idx="1"/>
            <p:extLst>
              <p:ext uri="{D42A27DB-BD31-4B8C-83A1-F6EECF244321}">
                <p14:modId xmlns:p14="http://schemas.microsoft.com/office/powerpoint/2010/main" xmlns="" val="2649083400"/>
              </p:ext>
            </p:extLst>
          </p:nvPr>
        </p:nvGraphicFramePr>
        <p:xfrm>
          <a:off x="179512" y="1484784"/>
          <a:ext cx="8805112" cy="3816424"/>
        </p:xfrm>
        <a:graphic>
          <a:graphicData uri="http://schemas.openxmlformats.org/drawingml/2006/table">
            <a:tbl>
              <a:tblPr firstRow="1" bandRow="1">
                <a:tableStyleId>{5C22544A-7EE6-4342-B048-85BDC9FD1C3A}</a:tableStyleId>
              </a:tblPr>
              <a:tblGrid>
                <a:gridCol w="4484632"/>
                <a:gridCol w="4320480"/>
              </a:tblGrid>
              <a:tr h="630058">
                <a:tc>
                  <a:txBody>
                    <a:bodyPr/>
                    <a:lstStyle/>
                    <a:p>
                      <a:pPr algn="ctr"/>
                      <a:r>
                        <a:rPr lang="en-US" sz="1800" b="1" dirty="0" smtClean="0">
                          <a:latin typeface="+mn-lt"/>
                          <a:cs typeface="Arial" pitchFamily="34" charset="0"/>
                        </a:rPr>
                        <a:t>REASON</a:t>
                      </a:r>
                      <a:endParaRPr lang="en-ZA" sz="1800" b="1" dirty="0">
                        <a:latin typeface="+mn-lt"/>
                        <a:cs typeface="Arial" pitchFamily="34" charset="0"/>
                      </a:endParaRPr>
                    </a:p>
                  </a:txBody>
                  <a:tcPr>
                    <a:solidFill>
                      <a:schemeClr val="accent6">
                        <a:lumMod val="50000"/>
                      </a:schemeClr>
                    </a:solidFill>
                  </a:tcPr>
                </a:tc>
                <a:tc>
                  <a:txBody>
                    <a:bodyPr/>
                    <a:lstStyle/>
                    <a:p>
                      <a:pPr algn="ctr"/>
                      <a:r>
                        <a:rPr lang="en-ZA" sz="1800" dirty="0" smtClean="0">
                          <a:latin typeface="Arial" panose="020B0604020202020204" pitchFamily="34" charset="0"/>
                          <a:cs typeface="Arial" panose="020B0604020202020204" pitchFamily="34" charset="0"/>
                        </a:rPr>
                        <a:t>CORRECTIVE</a:t>
                      </a:r>
                      <a:r>
                        <a:rPr lang="en-ZA" sz="1800" baseline="0" dirty="0" smtClean="0">
                          <a:latin typeface="Arial" panose="020B0604020202020204" pitchFamily="34" charset="0"/>
                          <a:cs typeface="Arial" panose="020B0604020202020204" pitchFamily="34" charset="0"/>
                        </a:rPr>
                        <a:t> ACTION</a:t>
                      </a:r>
                      <a:endParaRPr lang="en-ZA" sz="1800" dirty="0">
                        <a:latin typeface="Arial" panose="020B0604020202020204" pitchFamily="34" charset="0"/>
                        <a:cs typeface="Arial" panose="020B0604020202020204" pitchFamily="34" charset="0"/>
                      </a:endParaRPr>
                    </a:p>
                  </a:txBody>
                  <a:tcPr>
                    <a:solidFill>
                      <a:schemeClr val="accent6">
                        <a:lumMod val="50000"/>
                      </a:schemeClr>
                    </a:solidFill>
                  </a:tcPr>
                </a:tc>
              </a:tr>
              <a:tr h="729279">
                <a:tc>
                  <a:txBody>
                    <a:bodyPr/>
                    <a:lstStyle/>
                    <a:p>
                      <a:r>
                        <a:rPr lang="en-ZA" sz="1600" b="0" dirty="0" smtClean="0">
                          <a:latin typeface="+mj-lt"/>
                          <a:cs typeface="Arial" pitchFamily="34" charset="0"/>
                        </a:rPr>
                        <a:t>Due to</a:t>
                      </a:r>
                      <a:r>
                        <a:rPr lang="en-ZA" sz="1600" b="0" baseline="0" dirty="0" smtClean="0">
                          <a:latin typeface="+mj-lt"/>
                          <a:cs typeface="Arial" pitchFamily="34" charset="0"/>
                        </a:rPr>
                        <a:t> instability to leadership, artistic production activities could not be carried out</a:t>
                      </a:r>
                      <a:endParaRPr lang="en-ZA" sz="1600" b="0" dirty="0">
                        <a:latin typeface="+mj-lt"/>
                        <a:cs typeface="Arial" pitchFamily="34" charset="0"/>
                      </a:endParaRPr>
                    </a:p>
                  </a:txBody>
                  <a:tcPr>
                    <a:solidFill>
                      <a:schemeClr val="bg2">
                        <a:lumMod val="75000"/>
                      </a:schemeClr>
                    </a:solidFill>
                  </a:tcPr>
                </a:tc>
                <a:tc rowSpan="4">
                  <a:txBody>
                    <a:bodyPr/>
                    <a:lstStyle/>
                    <a:p>
                      <a:pPr algn="l"/>
                      <a:r>
                        <a:rPr lang="en-ZA" sz="1600" b="0" dirty="0" smtClean="0">
                          <a:latin typeface="+mj-lt"/>
                          <a:cs typeface="Arial" panose="020B0604020202020204" pitchFamily="34" charset="0"/>
                        </a:rPr>
                        <a:t>A full constituted Council that has established all</a:t>
                      </a:r>
                      <a:r>
                        <a:rPr lang="en-ZA" sz="1600" b="0" baseline="0" dirty="0" smtClean="0">
                          <a:latin typeface="+mj-lt"/>
                          <a:cs typeface="Arial" panose="020B0604020202020204" pitchFamily="34" charset="0"/>
                        </a:rPr>
                        <a:t> the mandatory Committees.</a:t>
                      </a:r>
                    </a:p>
                    <a:p>
                      <a:pPr algn="l"/>
                      <a:r>
                        <a:rPr lang="en-ZA" sz="1600" b="0" baseline="0" dirty="0" smtClean="0">
                          <a:latin typeface="+mj-lt"/>
                          <a:cs typeface="Arial" panose="020B0604020202020204" pitchFamily="34" charset="0"/>
                        </a:rPr>
                        <a:t>Council has approved all the outstanding Policies </a:t>
                      </a:r>
                      <a:endParaRPr lang="en-ZA" sz="1600" b="0" dirty="0" smtClean="0">
                        <a:latin typeface="+mj-lt"/>
                        <a:cs typeface="Arial" panose="020B0604020202020204" pitchFamily="34" charset="0"/>
                      </a:endParaRPr>
                    </a:p>
                    <a:p>
                      <a:pPr algn="l"/>
                      <a:r>
                        <a:rPr lang="en-ZA" sz="1600" b="0" dirty="0" smtClean="0">
                          <a:latin typeface="+mj-lt"/>
                          <a:cs typeface="Arial" panose="020B0604020202020204" pitchFamily="34" charset="0"/>
                        </a:rPr>
                        <a:t>Council is filling the vacant Executive management posts to stabilise the entity</a:t>
                      </a:r>
                    </a:p>
                  </a:txBody>
                  <a:tcPr>
                    <a:solidFill>
                      <a:schemeClr val="bg2">
                        <a:lumMod val="75000"/>
                      </a:schemeClr>
                    </a:solidFill>
                  </a:tcPr>
                </a:tc>
              </a:tr>
              <a:tr h="710930">
                <a:tc>
                  <a:txBody>
                    <a:bodyPr/>
                    <a:lstStyle/>
                    <a:p>
                      <a:r>
                        <a:rPr lang="en-ZA" sz="1600" b="0" dirty="0" smtClean="0">
                          <a:latin typeface="+mj-lt"/>
                          <a:cs typeface="Arial" pitchFamily="34" charset="0"/>
                        </a:rPr>
                        <a:t>The</a:t>
                      </a:r>
                      <a:r>
                        <a:rPr lang="en-ZA" sz="1600" b="0" baseline="0" dirty="0" smtClean="0">
                          <a:latin typeface="+mj-lt"/>
                          <a:cs typeface="Arial" pitchFamily="34" charset="0"/>
                        </a:rPr>
                        <a:t> policies that were earmarked for review and approval could not be done</a:t>
                      </a:r>
                      <a:endParaRPr lang="en-ZA" sz="1600" b="0" dirty="0">
                        <a:latin typeface="+mj-lt"/>
                        <a:cs typeface="Arial" pitchFamily="34" charset="0"/>
                      </a:endParaRPr>
                    </a:p>
                  </a:txBody>
                  <a:tcPr>
                    <a:solidFill>
                      <a:schemeClr val="bg2">
                        <a:lumMod val="75000"/>
                      </a:schemeClr>
                    </a:solidFill>
                  </a:tcPr>
                </a:tc>
                <a:tc vMerge="1">
                  <a:txBody>
                    <a:bodyPr/>
                    <a:lstStyle/>
                    <a:p>
                      <a:pPr algn="r"/>
                      <a:endParaRPr lang="en-ZA" sz="1600" dirty="0">
                        <a:latin typeface="Arial" panose="020B0604020202020204" pitchFamily="34" charset="0"/>
                        <a:cs typeface="Arial" panose="020B0604020202020204" pitchFamily="34" charset="0"/>
                      </a:endParaRPr>
                    </a:p>
                  </a:txBody>
                  <a:tcPr>
                    <a:solidFill>
                      <a:schemeClr val="bg2">
                        <a:lumMod val="75000"/>
                      </a:schemeClr>
                    </a:solidFill>
                  </a:tcPr>
                </a:tc>
              </a:tr>
              <a:tr h="630058">
                <a:tc>
                  <a:txBody>
                    <a:bodyPr/>
                    <a:lstStyle/>
                    <a:p>
                      <a:r>
                        <a:rPr lang="en-ZA" sz="1600" b="0" dirty="0" smtClean="0">
                          <a:latin typeface="+mj-lt"/>
                          <a:cs typeface="Arial" pitchFamily="34" charset="0"/>
                        </a:rPr>
                        <a:t>The skills audit work</a:t>
                      </a:r>
                      <a:r>
                        <a:rPr lang="en-ZA" sz="1600" b="0" baseline="0" dirty="0" smtClean="0">
                          <a:latin typeface="+mj-lt"/>
                          <a:cs typeface="Arial" pitchFamily="34" charset="0"/>
                        </a:rPr>
                        <a:t> plan could not be concluded, due to absence of the HR Capacity</a:t>
                      </a:r>
                      <a:endParaRPr lang="en-ZA" sz="1600" b="0" dirty="0">
                        <a:latin typeface="+mj-lt"/>
                        <a:cs typeface="Arial" pitchFamily="34" charset="0"/>
                      </a:endParaRPr>
                    </a:p>
                  </a:txBody>
                  <a:tcPr>
                    <a:solidFill>
                      <a:schemeClr val="bg2">
                        <a:lumMod val="75000"/>
                      </a:schemeClr>
                    </a:solidFill>
                  </a:tcPr>
                </a:tc>
                <a:tc vMerge="1">
                  <a:txBody>
                    <a:bodyPr/>
                    <a:lstStyle/>
                    <a:p>
                      <a:pPr algn="r"/>
                      <a:endParaRPr lang="en-ZA" sz="1600" dirty="0">
                        <a:latin typeface="Arial" panose="020B0604020202020204" pitchFamily="34" charset="0"/>
                        <a:cs typeface="Arial" panose="020B0604020202020204" pitchFamily="34" charset="0"/>
                      </a:endParaRPr>
                    </a:p>
                  </a:txBody>
                  <a:tcPr>
                    <a:solidFill>
                      <a:schemeClr val="bg2">
                        <a:lumMod val="75000"/>
                      </a:schemeClr>
                    </a:solidFill>
                  </a:tcPr>
                </a:tc>
              </a:tr>
              <a:tr h="1116099">
                <a:tc>
                  <a:txBody>
                    <a:bodyPr/>
                    <a:lstStyle/>
                    <a:p>
                      <a:r>
                        <a:rPr lang="en-ZA" sz="1600" b="0" dirty="0" smtClean="0">
                          <a:latin typeface="+mj-lt"/>
                          <a:cs typeface="Arial" pitchFamily="34" charset="0"/>
                        </a:rPr>
                        <a:t>Some of the audit findings</a:t>
                      </a:r>
                      <a:r>
                        <a:rPr lang="en-ZA" sz="1600" b="0" baseline="0" dirty="0" smtClean="0">
                          <a:latin typeface="+mj-lt"/>
                          <a:cs typeface="Arial" pitchFamily="34" charset="0"/>
                        </a:rPr>
                        <a:t> could not be cleared as a result they were carried over and the audit outcome regressed.</a:t>
                      </a:r>
                      <a:endParaRPr lang="en-ZA" sz="1600" b="0" dirty="0">
                        <a:latin typeface="+mj-lt"/>
                        <a:cs typeface="Arial" pitchFamily="34" charset="0"/>
                      </a:endParaRPr>
                    </a:p>
                  </a:txBody>
                  <a:tcPr>
                    <a:solidFill>
                      <a:schemeClr val="bg2">
                        <a:lumMod val="75000"/>
                      </a:schemeClr>
                    </a:solidFill>
                  </a:tcPr>
                </a:tc>
                <a:tc vMerge="1">
                  <a:txBody>
                    <a:bodyPr/>
                    <a:lstStyle/>
                    <a:p>
                      <a:pPr algn="r"/>
                      <a:endParaRPr lang="en-ZA" sz="1600" dirty="0">
                        <a:latin typeface="Arial" panose="020B0604020202020204" pitchFamily="34" charset="0"/>
                        <a:cs typeface="Arial" panose="020B0604020202020204" pitchFamily="34" charset="0"/>
                      </a:endParaRPr>
                    </a:p>
                  </a:txBody>
                  <a:tcPr>
                    <a:solidFill>
                      <a:schemeClr val="bg2">
                        <a:lumMod val="75000"/>
                      </a:schemeClr>
                    </a:solidFill>
                  </a:tcPr>
                </a:tc>
              </a:tr>
            </a:tbl>
          </a:graphicData>
        </a:graphic>
      </p:graphicFrame>
      <p:sp>
        <p:nvSpPr>
          <p:cNvPr id="8" name="Slide Number Placeholder 3"/>
          <p:cNvSpPr>
            <a:spLocks noGrp="1"/>
          </p:cNvSpPr>
          <p:nvPr>
            <p:ph type="sldNum" sz="quarter" idx="4"/>
          </p:nvPr>
        </p:nvSpPr>
        <p:spPr>
          <a:xfrm>
            <a:off x="8077200" y="6172200"/>
            <a:ext cx="609600" cy="365125"/>
          </a:xfrm>
        </p:spPr>
        <p:txBody>
          <a:bodyPr/>
          <a:lstStyle/>
          <a:p>
            <a:r>
              <a:rPr lang="en-ZA" sz="1200" b="1" dirty="0" smtClean="0"/>
              <a:t>9</a:t>
            </a:r>
          </a:p>
        </p:txBody>
      </p:sp>
    </p:spTree>
    <p:extLst>
      <p:ext uri="{BB962C8B-B14F-4D97-AF65-F5344CB8AC3E}">
        <p14:creationId xmlns:p14="http://schemas.microsoft.com/office/powerpoint/2010/main" xmlns="" val="1756837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8462</TotalTime>
  <Words>1643</Words>
  <Application>Microsoft Office PowerPoint</Application>
  <PresentationFormat>On-screen Show (4:3)</PresentationFormat>
  <Paragraphs>411</Paragraphs>
  <Slides>23</Slides>
  <Notes>7</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OVERVIEW PACOFS</vt:lpstr>
      <vt:lpstr>PRESENTATION OUTLINE</vt:lpstr>
      <vt:lpstr>THE STORY LINE</vt:lpstr>
      <vt:lpstr>ALIGNMENT TO DAC GOALS</vt:lpstr>
      <vt:lpstr>LINKS TO THE 10-DAC PRIORITIES</vt:lpstr>
      <vt:lpstr>INITIATIVES CONTRIBUTING TO THE NELSON MANDELA CENTENARY</vt:lpstr>
      <vt:lpstr> REVIEW OF PERFORMANCE </vt:lpstr>
      <vt:lpstr>THREE YEAR PERFORMANCE OVERVIEW</vt:lpstr>
      <vt:lpstr>REASONS FOR NON-ACHIEVEMENT OF TARGETS</vt:lpstr>
      <vt:lpstr>THREE YEAR INCOME AND EXPENDITURE TRENDS</vt:lpstr>
      <vt:lpstr>THREE YEAR STATEMENT OF FINANCIAL POSITION</vt:lpstr>
      <vt:lpstr>ANALYSIS OF CASH AND CASH EQUIVALENTS</vt:lpstr>
      <vt:lpstr> AUDIT IMPROVEMENT PLAN </vt:lpstr>
      <vt:lpstr>AUDIT OUTCOMES</vt:lpstr>
      <vt:lpstr>DETAILS OF IRREGULAR EXPENDITURE </vt:lpstr>
      <vt:lpstr>DETAILS OF FRUITLESS AND WASTEFUL EXPENDITURE </vt:lpstr>
      <vt:lpstr> GOVERNANCE </vt:lpstr>
      <vt:lpstr>COMPOSITION OF COUNCIL</vt:lpstr>
      <vt:lpstr>COMPOSITION OF MANAGEMENT</vt:lpstr>
      <vt:lpstr>COMPOSITION OF STAFF</vt:lpstr>
      <vt:lpstr>OVERSIGHT ACTIVITIES</vt:lpstr>
      <vt:lpstr>CHALLENGES </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Andre</dc:creator>
  <cp:lastModifiedBy>PUMZA</cp:lastModifiedBy>
  <cp:revision>623</cp:revision>
  <cp:lastPrinted>2017-09-20T13:52:43Z</cp:lastPrinted>
  <dcterms:created xsi:type="dcterms:W3CDTF">2013-11-12T11:39:42Z</dcterms:created>
  <dcterms:modified xsi:type="dcterms:W3CDTF">2018-04-20T11:42:53Z</dcterms:modified>
</cp:coreProperties>
</file>