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handoutMasterIdLst>
    <p:handoutMasterId r:id="rId11"/>
  </p:handoutMasterIdLst>
  <p:sldIdLst>
    <p:sldId id="779" r:id="rId2"/>
    <p:sldId id="858" r:id="rId3"/>
    <p:sldId id="862" r:id="rId4"/>
    <p:sldId id="863" r:id="rId5"/>
    <p:sldId id="864" r:id="rId6"/>
    <p:sldId id="866" r:id="rId7"/>
    <p:sldId id="867" r:id="rId8"/>
    <p:sldId id="868" r:id="rId9"/>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8"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8"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8"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8"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8" charset="-128"/>
        <a:cs typeface="+mn-cs"/>
      </a:defRPr>
    </a:lvl5pPr>
    <a:lvl6pPr marL="2286000" algn="l" defTabSz="914400" rtl="0" eaLnBrk="1" latinLnBrk="0" hangingPunct="1">
      <a:defRPr kern="1200">
        <a:solidFill>
          <a:schemeClr val="tx1"/>
        </a:solidFill>
        <a:latin typeface="Arial" charset="0"/>
        <a:ea typeface="ＭＳ Ｐゴシック" pitchFamily="-108" charset="-128"/>
        <a:cs typeface="+mn-cs"/>
      </a:defRPr>
    </a:lvl6pPr>
    <a:lvl7pPr marL="2743200" algn="l" defTabSz="914400" rtl="0" eaLnBrk="1" latinLnBrk="0" hangingPunct="1">
      <a:defRPr kern="1200">
        <a:solidFill>
          <a:schemeClr val="tx1"/>
        </a:solidFill>
        <a:latin typeface="Arial" charset="0"/>
        <a:ea typeface="ＭＳ Ｐゴシック" pitchFamily="-108" charset="-128"/>
        <a:cs typeface="+mn-cs"/>
      </a:defRPr>
    </a:lvl7pPr>
    <a:lvl8pPr marL="3200400" algn="l" defTabSz="914400" rtl="0" eaLnBrk="1" latinLnBrk="0" hangingPunct="1">
      <a:defRPr kern="1200">
        <a:solidFill>
          <a:schemeClr val="tx1"/>
        </a:solidFill>
        <a:latin typeface="Arial" charset="0"/>
        <a:ea typeface="ＭＳ Ｐゴシック" pitchFamily="-108" charset="-128"/>
        <a:cs typeface="+mn-cs"/>
      </a:defRPr>
    </a:lvl8pPr>
    <a:lvl9pPr marL="3657600" algn="l" defTabSz="914400" rtl="0" eaLnBrk="1" latinLnBrk="0" hangingPunct="1">
      <a:defRPr kern="1200">
        <a:solidFill>
          <a:schemeClr val="tx1"/>
        </a:solidFill>
        <a:latin typeface="Arial" charset="0"/>
        <a:ea typeface="ＭＳ Ｐゴシック" pitchFamily="-108"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28" autoAdjust="0"/>
    <p:restoredTop sz="93349" autoAdjust="0"/>
  </p:normalViewPr>
  <p:slideViewPr>
    <p:cSldViewPr snapToObjects="1">
      <p:cViewPr>
        <p:scale>
          <a:sx n="75" d="100"/>
          <a:sy n="75" d="100"/>
        </p:scale>
        <p:origin x="-2664" y="-816"/>
      </p:cViewPr>
      <p:guideLst>
        <p:guide orient="horz" pos="2160"/>
        <p:guide pos="2880"/>
      </p:guideLst>
    </p:cSldViewPr>
  </p:slideViewPr>
  <p:outlineViewPr>
    <p:cViewPr>
      <p:scale>
        <a:sx n="33" d="100"/>
        <a:sy n="33" d="100"/>
      </p:scale>
      <p:origin x="48" y="1393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50444" y="0"/>
            <a:ext cx="2945659" cy="496332"/>
          </a:xfrm>
          <a:prstGeom prst="rect">
            <a:avLst/>
          </a:prstGeom>
        </p:spPr>
        <p:txBody>
          <a:bodyPr vert="horz" lIns="93177" tIns="46589" rIns="93177" bIns="46589" rtlCol="0"/>
          <a:lstStyle>
            <a:lvl1pPr algn="r">
              <a:defRPr sz="1200"/>
            </a:lvl1pPr>
          </a:lstStyle>
          <a:p>
            <a:fld id="{4A80CAFD-AC0D-4544-AC37-DB0BB868EB2C}" type="datetimeFigureOut">
              <a:rPr lang="en-US" smtClean="0"/>
              <a:pPr/>
              <a:t>4/19/2018</a:t>
            </a:fld>
            <a:endParaRPr lang="en-US" dirty="0"/>
          </a:p>
        </p:txBody>
      </p:sp>
      <p:sp>
        <p:nvSpPr>
          <p:cNvPr id="4" name="Footer Placeholder 3"/>
          <p:cNvSpPr>
            <a:spLocks noGrp="1"/>
          </p:cNvSpPr>
          <p:nvPr>
            <p:ph type="ftr" sz="quarter" idx="2"/>
          </p:nvPr>
        </p:nvSpPr>
        <p:spPr>
          <a:xfrm>
            <a:off x="1" y="9428584"/>
            <a:ext cx="2945659" cy="496332"/>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3177" tIns="46589" rIns="93177" bIns="46589" rtlCol="0" anchor="b"/>
          <a:lstStyle>
            <a:lvl1pPr algn="r">
              <a:defRPr sz="1200"/>
            </a:lvl1pPr>
          </a:lstStyle>
          <a:p>
            <a:fld id="{711406EC-5E5B-4BE5-A240-810BC3F92C25}" type="slidenum">
              <a:rPr lang="en-US" smtClean="0"/>
              <a:pPr/>
              <a:t>‹#›</a:t>
            </a:fld>
            <a:endParaRPr lang="en-US" dirty="0"/>
          </a:p>
        </p:txBody>
      </p:sp>
    </p:spTree>
    <p:extLst>
      <p:ext uri="{BB962C8B-B14F-4D97-AF65-F5344CB8AC3E}">
        <p14:creationId xmlns:p14="http://schemas.microsoft.com/office/powerpoint/2010/main" xmlns="" val="2807622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2946275" cy="49667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9864" y="2"/>
            <a:ext cx="2946275" cy="496671"/>
          </a:xfrm>
          <a:prstGeom prst="rect">
            <a:avLst/>
          </a:prstGeom>
        </p:spPr>
        <p:txBody>
          <a:bodyPr vert="horz" lIns="91440" tIns="45720" rIns="91440" bIns="45720" rtlCol="0"/>
          <a:lstStyle>
            <a:lvl1pPr algn="r">
              <a:defRPr sz="1200"/>
            </a:lvl1pPr>
          </a:lstStyle>
          <a:p>
            <a:fld id="{C8B1E81C-7EF0-4DA8-BAA1-CB298EA5C12D}" type="datetimeFigureOut">
              <a:rPr lang="en-US" smtClean="0"/>
              <a:pPr/>
              <a:t>4/19/2018</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385" y="4715834"/>
            <a:ext cx="5436908" cy="44666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9428274"/>
            <a:ext cx="2946275" cy="49667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9864" y="9428274"/>
            <a:ext cx="2946275" cy="496671"/>
          </a:xfrm>
          <a:prstGeom prst="rect">
            <a:avLst/>
          </a:prstGeom>
        </p:spPr>
        <p:txBody>
          <a:bodyPr vert="horz" lIns="91440" tIns="45720" rIns="91440" bIns="45720" rtlCol="0" anchor="b"/>
          <a:lstStyle>
            <a:lvl1pPr algn="r">
              <a:defRPr sz="1200"/>
            </a:lvl1pPr>
          </a:lstStyle>
          <a:p>
            <a:fld id="{9C933C68-8A3A-47CC-BB8E-C30D6C1665EF}" type="slidenum">
              <a:rPr lang="en-US" smtClean="0"/>
              <a:pPr/>
              <a:t>‹#›</a:t>
            </a:fld>
            <a:endParaRPr lang="en-US" dirty="0"/>
          </a:p>
        </p:txBody>
      </p:sp>
    </p:spTree>
    <p:extLst>
      <p:ext uri="{BB962C8B-B14F-4D97-AF65-F5344CB8AC3E}">
        <p14:creationId xmlns:p14="http://schemas.microsoft.com/office/powerpoint/2010/main" xmlns="" val="618224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B963F67-CC3E-4D91-A014-A3B017DEE25C}" type="datetime1">
              <a:rPr lang="en-US" smtClean="0"/>
              <a:pPr>
                <a:defRPr/>
              </a:pPr>
              <a:t>4/19/2018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C92D962-E05B-41C1-9820-E01255210DE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F6AA7C0-6CCF-46D5-9413-74115F752EBA}" type="datetime1">
              <a:rPr lang="en-US" smtClean="0"/>
              <a:pPr>
                <a:defRPr/>
              </a:pPr>
              <a:t>4/19/2018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224B6F2-C47B-45C1-9DC4-8CDBEE06A07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2D856B1-10AA-4FBC-9418-A657EC9A5D93}" type="datetime1">
              <a:rPr lang="en-US" smtClean="0"/>
              <a:pPr>
                <a:defRPr/>
              </a:pPr>
              <a:t>4/19/2018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0DF6C98-8F14-4769-AFEC-DE9AFED9ADC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55E03CC-9110-47D4-9258-A25C8BF2F565}" type="datetime1">
              <a:rPr lang="en-US" smtClean="0"/>
              <a:pPr>
                <a:defRPr/>
              </a:pPr>
              <a:t>4/19/2018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F133DD-624D-4AAC-BE4B-50B7C1F621F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34F28D3-7323-4A2E-A0E3-880DD3E37AD5}" type="datetime1">
              <a:rPr lang="en-US" smtClean="0"/>
              <a:pPr>
                <a:defRPr/>
              </a:pPr>
              <a:t>4/19/2018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A3E7D62-B0D2-4DD1-BFBE-264F3BD26CC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D11CD13-04B0-4BBA-BFE0-CD40628DCCBD}" type="datetime1">
              <a:rPr lang="en-US" smtClean="0"/>
              <a:pPr>
                <a:defRPr/>
              </a:pPr>
              <a:t>4/19/2018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E4BF21F-9F86-4E1E-9359-55642047E64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1A1831E-04D3-4CD2-8319-0F6FC2C5E3AF}" type="datetime1">
              <a:rPr lang="en-US" smtClean="0"/>
              <a:pPr>
                <a:defRPr/>
              </a:pPr>
              <a:t>4/19/2018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D51C6D27-4DF6-4680-8102-9DE35381744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2F269DE-62EA-46CE-ACE5-EB2AC7DA1349}" type="datetime1">
              <a:rPr lang="en-US" smtClean="0"/>
              <a:pPr>
                <a:defRPr/>
              </a:pPr>
              <a:t>4/19/2018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3F4D5C1-D7AA-4C21-A080-7C67D104B6C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EEDBD39-1F3A-4DA6-B3EB-1165208D7937}" type="datetime1">
              <a:rPr lang="en-US" smtClean="0"/>
              <a:pPr>
                <a:defRPr/>
              </a:pPr>
              <a:t>4/19/2018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E5B4DFC-D319-43BC-AEF5-733183AD7F6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6B99EEC-638F-4725-A2FE-B78B56903649}" type="datetime1">
              <a:rPr lang="en-US" smtClean="0"/>
              <a:pPr>
                <a:defRPr/>
              </a:pPr>
              <a:t>4/19/2018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7C5ABB3-C48C-4720-8D0C-A06363C88BC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F58A8DD-0D99-4818-B6CA-FD33DB09E01E}" type="datetime1">
              <a:rPr lang="en-US" smtClean="0"/>
              <a:pPr>
                <a:defRPr/>
              </a:pPr>
              <a:t>4/19/2018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6338FD1-91B4-4FD5-9AE5-FC238C8FB53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B9B47803-3000-412D-8AB0-3E118EAEF818}" type="datetime1">
              <a:rPr lang="en-US" smtClean="0"/>
              <a:pPr>
                <a:defRPr/>
              </a:pPr>
              <a:t>4/19/2018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37845130-05F4-48D3-81E0-E9299DB6E3A3}" type="slidenum">
              <a:rPr lang="en-US"/>
              <a:pPr>
                <a:defRPr/>
              </a:pPr>
              <a:t>‹#›</a:t>
            </a:fld>
            <a:endParaRPr lang="en-US" dirty="0"/>
          </a:p>
        </p:txBody>
      </p:sp>
      <p:pic>
        <p:nvPicPr>
          <p:cNvPr id="1031" name="Picture 8" descr="PPS.jpg"/>
          <p:cNvPicPr>
            <a:picLocks noChangeAspect="1"/>
          </p:cNvPicPr>
          <p:nvPr/>
        </p:nvPicPr>
        <p:blipFill>
          <a:blip r:embed="rId13"/>
          <a:srcRect/>
          <a:stretch>
            <a:fillRect/>
          </a:stretch>
        </p:blipFill>
        <p:spPr bwMode="auto">
          <a:xfrm>
            <a:off x="444500" y="6129338"/>
            <a:ext cx="8301038" cy="6524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3600" kern="1200">
          <a:solidFill>
            <a:schemeClr val="tx1"/>
          </a:solidFill>
          <a:latin typeface="+mj-lt"/>
          <a:ea typeface="ＭＳ Ｐゴシック" pitchFamily="-108" charset="-128"/>
          <a:cs typeface="ＭＳ Ｐゴシック" pitchFamily="-108" charset="-128"/>
        </a:defRPr>
      </a:lvl1pPr>
      <a:lvl2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8" charset="-128"/>
          <a:cs typeface="ＭＳ Ｐゴシック" pitchFamily="-108"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8"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8"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2F378-7422-4DD3-BA20-E68334914D19}" type="slidenum">
              <a:rPr lang="en-US" smtClean="0"/>
              <a:pPr>
                <a:defRPr/>
              </a:pPr>
              <a:t>1</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xmlns="" val="3468833476"/>
              </p:ext>
            </p:extLst>
          </p:nvPr>
        </p:nvGraphicFramePr>
        <p:xfrm>
          <a:off x="211485" y="5145153"/>
          <a:ext cx="3995738" cy="1414462"/>
        </p:xfrm>
        <a:graphic>
          <a:graphicData uri="http://schemas.openxmlformats.org/presentationml/2006/ole">
            <p:oleObj spid="_x0000_s1224" r:id="rId3" imgW="6590476" imgH="2419048" progId="">
              <p:embed/>
            </p:oleObj>
          </a:graphicData>
        </a:graphic>
      </p:graphicFrame>
      <p:sp>
        <p:nvSpPr>
          <p:cNvPr id="8" name="Rectangle 7"/>
          <p:cNvSpPr/>
          <p:nvPr/>
        </p:nvSpPr>
        <p:spPr>
          <a:xfrm>
            <a:off x="-34925" y="15652"/>
            <a:ext cx="9178925" cy="1889348"/>
          </a:xfrm>
          <a:prstGeom prst="rect">
            <a:avLst/>
          </a:prstGeom>
          <a:solidFill>
            <a:srgbClr val="21633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GB" altLang="en-US" sz="3200" dirty="0" smtClean="0">
              <a:solidFill>
                <a:schemeClr val="bg1"/>
              </a:solidFill>
              <a:ea typeface="ＭＳ Ｐゴシック" pitchFamily="34" charset="-128"/>
            </a:endParaRPr>
          </a:p>
          <a:p>
            <a:pPr algn="ctr"/>
            <a:endParaRPr lang="en-GB" altLang="en-US" sz="3200" dirty="0">
              <a:solidFill>
                <a:schemeClr val="bg1"/>
              </a:solidFill>
              <a:ea typeface="ＭＳ Ｐゴシック" pitchFamily="34" charset="-128"/>
            </a:endParaRPr>
          </a:p>
          <a:p>
            <a:pPr algn="ctr"/>
            <a:endParaRPr lang="en-GB" altLang="en-US" sz="3200" dirty="0" smtClean="0">
              <a:solidFill>
                <a:schemeClr val="bg1"/>
              </a:solidFill>
              <a:ea typeface="ＭＳ Ｐゴシック" pitchFamily="34" charset="-128"/>
            </a:endParaRPr>
          </a:p>
          <a:p>
            <a:pPr algn="ctr"/>
            <a:endParaRPr lang="en-GB" altLang="en-US" sz="3200" dirty="0">
              <a:solidFill>
                <a:schemeClr val="bg1"/>
              </a:solidFill>
              <a:ea typeface="ＭＳ Ｐゴシック" pitchFamily="34" charset="-128"/>
            </a:endParaRPr>
          </a:p>
          <a:p>
            <a:pPr algn="ctr"/>
            <a:endParaRPr lang="en-GB" altLang="en-US" sz="3200" dirty="0" smtClean="0">
              <a:solidFill>
                <a:schemeClr val="bg1"/>
              </a:solidFill>
              <a:ea typeface="ＭＳ Ｐゴシック" pitchFamily="34" charset="-128"/>
            </a:endParaRPr>
          </a:p>
          <a:p>
            <a:pPr algn="ctr"/>
            <a:endParaRPr lang="en-GB" altLang="en-US" sz="3200" dirty="0">
              <a:solidFill>
                <a:schemeClr val="bg1"/>
              </a:solidFill>
              <a:ea typeface="ＭＳ Ｐゴシック" pitchFamily="34" charset="-128"/>
            </a:endParaRPr>
          </a:p>
          <a:p>
            <a:pPr algn="ctr"/>
            <a:r>
              <a:rPr lang="en-GB" altLang="en-US" sz="3200" dirty="0" smtClean="0">
                <a:solidFill>
                  <a:schemeClr val="bg1"/>
                </a:solidFill>
                <a:ea typeface="ＭＳ Ｐゴシック" pitchFamily="34" charset="-128"/>
              </a:rPr>
              <a:t>Proposed Departmental Responses - SONA 2018</a:t>
            </a:r>
          </a:p>
          <a:p>
            <a:pPr algn="ctr"/>
            <a:r>
              <a:rPr lang="en-GB" altLang="en-US" sz="3200" dirty="0" smtClean="0">
                <a:solidFill>
                  <a:schemeClr val="bg1"/>
                </a:solidFill>
                <a:ea typeface="ＭＳ Ｐゴシック" pitchFamily="34" charset="-128"/>
              </a:rPr>
              <a:t>24</a:t>
            </a:r>
            <a:r>
              <a:rPr lang="en-GB" altLang="en-US" sz="3200" baseline="30000" dirty="0" smtClean="0">
                <a:solidFill>
                  <a:schemeClr val="bg1"/>
                </a:solidFill>
                <a:ea typeface="ＭＳ Ｐゴシック" pitchFamily="34" charset="-128"/>
              </a:rPr>
              <a:t>th</a:t>
            </a:r>
            <a:r>
              <a:rPr lang="en-GB" altLang="en-US" sz="3200" dirty="0" smtClean="0">
                <a:solidFill>
                  <a:schemeClr val="bg1"/>
                </a:solidFill>
                <a:ea typeface="ＭＳ Ｐゴシック" pitchFamily="34" charset="-128"/>
              </a:rPr>
              <a:t> April 2018</a:t>
            </a:r>
          </a:p>
          <a:p>
            <a:pPr algn="ctr"/>
            <a:endParaRPr lang="en-GB" altLang="en-US" sz="3200" dirty="0">
              <a:solidFill>
                <a:schemeClr val="bg1"/>
              </a:solidFill>
              <a:ea typeface="ＭＳ Ｐゴシック" pitchFamily="34" charset="-128"/>
            </a:endParaRPr>
          </a:p>
          <a:p>
            <a:pPr algn="ctr"/>
            <a:endParaRPr lang="en-GB" altLang="en-US" sz="3200" dirty="0" smtClean="0">
              <a:solidFill>
                <a:schemeClr val="bg1"/>
              </a:solidFill>
              <a:ea typeface="ＭＳ Ｐゴシック" pitchFamily="34" charset="-128"/>
            </a:endParaRPr>
          </a:p>
          <a:p>
            <a:pPr algn="ctr"/>
            <a:endParaRPr lang="en-GB" altLang="en-US" sz="3200" dirty="0">
              <a:solidFill>
                <a:schemeClr val="bg1"/>
              </a:solidFill>
              <a:ea typeface="ＭＳ Ｐゴシック" pitchFamily="34" charset="-128"/>
            </a:endParaRPr>
          </a:p>
          <a:p>
            <a:pPr algn="ctr"/>
            <a:endParaRPr lang="en-GB" altLang="en-US" sz="3200" dirty="0" smtClean="0">
              <a:solidFill>
                <a:schemeClr val="bg1"/>
              </a:solidFill>
              <a:ea typeface="ＭＳ Ｐゴシック" pitchFamily="34" charset="-128"/>
            </a:endParaRPr>
          </a:p>
          <a:p>
            <a:pPr algn="ctr"/>
            <a:endParaRPr lang="en-GB" sz="3200" dirty="0">
              <a:solidFill>
                <a:schemeClr val="bg1"/>
              </a:solidFill>
              <a:ea typeface="ＭＳ Ｐゴシック" pitchFamily="34" charset="-128"/>
            </a:endParaRPr>
          </a:p>
          <a:p>
            <a:pPr algn="ctr"/>
            <a:endParaRPr lang="en-ZA" sz="3200" dirty="0">
              <a:solidFill>
                <a:schemeClr val="bg1"/>
              </a:solidFill>
            </a:endParaRPr>
          </a:p>
        </p:txBody>
      </p:sp>
      <p:pic>
        <p:nvPicPr>
          <p:cNvPr id="9" name="Picture 8"/>
          <p:cNvPicPr>
            <a:picLocks noChangeAspect="1"/>
          </p:cNvPicPr>
          <p:nvPr/>
        </p:nvPicPr>
        <p:blipFill>
          <a:blip r:embed="rId4" cstate="email">
            <a:extLst>
              <a:ext uri="{28A0092B-C50C-407E-A947-70E740481C1C}">
                <a14:useLocalDpi xmlns:a14="http://schemas.microsoft.com/office/drawing/2010/main" xmlns=""/>
              </a:ext>
            </a:extLst>
          </a:blip>
          <a:stretch>
            <a:fillRect/>
          </a:stretch>
        </p:blipFill>
        <p:spPr bwMode="auto">
          <a:xfrm>
            <a:off x="0" y="3566175"/>
            <a:ext cx="3082925" cy="17191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9"/>
          <p:cNvPicPr>
            <a:picLocks noChangeAspect="1"/>
          </p:cNvPicPr>
          <p:nvPr/>
        </p:nvPicPr>
        <p:blipFill>
          <a:blip r:embed="rId5" cstate="email">
            <a:extLst>
              <a:ext uri="{28A0092B-C50C-407E-A947-70E740481C1C}">
                <a14:useLocalDpi xmlns:a14="http://schemas.microsoft.com/office/drawing/2010/main" xmlns=""/>
              </a:ext>
            </a:extLst>
          </a:blip>
          <a:srcRect/>
          <a:stretch>
            <a:fillRect/>
          </a:stretch>
        </p:blipFill>
        <p:spPr bwMode="auto">
          <a:xfrm>
            <a:off x="3082925" y="3566175"/>
            <a:ext cx="3178629" cy="17191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10"/>
          <p:cNvPicPr>
            <a:picLocks noChangeAspect="1"/>
          </p:cNvPicPr>
          <p:nvPr/>
        </p:nvPicPr>
        <p:blipFill>
          <a:blip r:embed="rId6">
            <a:extLst>
              <a:ext uri="{28A0092B-C50C-407E-A947-70E740481C1C}">
                <a14:useLocalDpi xmlns:a14="http://schemas.microsoft.com/office/drawing/2010/main" xmlns=""/>
              </a:ext>
            </a:extLst>
          </a:blip>
          <a:stretch>
            <a:fillRect/>
          </a:stretch>
        </p:blipFill>
        <p:spPr bwMode="auto">
          <a:xfrm>
            <a:off x="6122988" y="3535332"/>
            <a:ext cx="3055937" cy="17499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9121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933"/>
            <a:ext cx="8839200" cy="914400"/>
          </a:xfrm>
        </p:spPr>
        <p:txBody>
          <a:bodyPr/>
          <a:lstStyle/>
          <a:p>
            <a:r>
              <a:rPr lang="en-ZA" b="1" dirty="0" smtClean="0"/>
              <a:t>SONA Impact On Human Settlements </a:t>
            </a:r>
            <a:endParaRPr lang="en-ZA" b="1" dirty="0"/>
          </a:p>
        </p:txBody>
      </p:sp>
      <p:sp>
        <p:nvSpPr>
          <p:cNvPr id="3" name="Content Placeholder 2"/>
          <p:cNvSpPr>
            <a:spLocks noGrp="1"/>
          </p:cNvSpPr>
          <p:nvPr>
            <p:ph idx="1"/>
          </p:nvPr>
        </p:nvSpPr>
        <p:spPr>
          <a:xfrm>
            <a:off x="304800" y="1066800"/>
            <a:ext cx="8686800" cy="5059363"/>
          </a:xfrm>
        </p:spPr>
        <p:txBody>
          <a:bodyPr/>
          <a:lstStyle/>
          <a:p>
            <a:pPr marL="457200" indent="-457200">
              <a:buAutoNum type="arabicPeriod"/>
            </a:pPr>
            <a:r>
              <a:rPr lang="en-ZA" sz="2000" dirty="0" smtClean="0">
                <a:latin typeface="Century Gothic" pitchFamily="34" charset="0"/>
              </a:rPr>
              <a:t>Although no specific references to the Human Settlements and Housing was made by the President in SONA 2018, it is important to note that given the integrated, collaborative and coordinated work of the State and Government </a:t>
            </a:r>
            <a:r>
              <a:rPr lang="mr-IN" sz="2000" dirty="0" smtClean="0">
                <a:latin typeface="Century Gothic" pitchFamily="34" charset="0"/>
              </a:rPr>
              <a:t>–</a:t>
            </a:r>
            <a:r>
              <a:rPr lang="en-ZA" sz="2000" dirty="0" smtClean="0">
                <a:latin typeface="Century Gothic" pitchFamily="34" charset="0"/>
              </a:rPr>
              <a:t> The Department plays a key role in a number of the strategic areas highlighted by the President.</a:t>
            </a:r>
          </a:p>
          <a:p>
            <a:pPr marL="457200" indent="-457200">
              <a:buAutoNum type="arabicPeriod"/>
            </a:pPr>
            <a:r>
              <a:rPr lang="en-ZA" sz="2000" dirty="0">
                <a:latin typeface="Century Gothic" pitchFamily="34" charset="0"/>
              </a:rPr>
              <a:t>K</a:t>
            </a:r>
            <a:r>
              <a:rPr lang="en-ZA" sz="2000" dirty="0" smtClean="0">
                <a:latin typeface="Century Gothic" pitchFamily="34" charset="0"/>
              </a:rPr>
              <a:t>ey areas of work being udertaken as part of the Department mandate impacts on the overall strategic objectives of government related to the eradication of poverty, inequality and unemployment as well as socio-economic transformation.</a:t>
            </a:r>
          </a:p>
          <a:p>
            <a:pPr marL="457200" indent="-457200">
              <a:buAutoNum type="arabicPeriod"/>
            </a:pPr>
            <a:r>
              <a:rPr lang="en-ZA" sz="2000" dirty="0" smtClean="0">
                <a:latin typeface="Century Gothic" pitchFamily="34" charset="0"/>
              </a:rPr>
              <a:t>The policies, legislation and implementation frameworks of the Department are designed to ensure that the key mandates of government are integrated into the oututs and outcomes achieved.  </a:t>
            </a:r>
            <a:endParaRPr lang="en-ZA" sz="2000" dirty="0">
              <a:latin typeface="Century Gothic" pitchFamily="34" charset="0"/>
            </a:endParaRPr>
          </a:p>
        </p:txBody>
      </p:sp>
      <p:sp>
        <p:nvSpPr>
          <p:cNvPr id="4" name="Slide Number Placeholder 3"/>
          <p:cNvSpPr>
            <a:spLocks noGrp="1"/>
          </p:cNvSpPr>
          <p:nvPr>
            <p:ph type="sldNum" sz="quarter" idx="12"/>
          </p:nvPr>
        </p:nvSpPr>
        <p:spPr/>
        <p:txBody>
          <a:bodyPr/>
          <a:lstStyle/>
          <a:p>
            <a:pPr>
              <a:defRPr/>
            </a:pPr>
            <a:fld id="{84F133DD-624D-4AAC-BE4B-50B7C1F621FE}" type="slidenum">
              <a:rPr lang="en-US" smtClean="0"/>
              <a:pPr>
                <a:defRPr/>
              </a:pPr>
              <a:t>2</a:t>
            </a:fld>
            <a:endParaRPr lang="en-US" dirty="0"/>
          </a:p>
        </p:txBody>
      </p:sp>
    </p:spTree>
    <p:extLst>
      <p:ext uri="{BB962C8B-B14F-4D97-AF65-F5344CB8AC3E}">
        <p14:creationId xmlns:p14="http://schemas.microsoft.com/office/powerpoint/2010/main" xmlns="" val="1893078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ZA" sz="3200" b="1" dirty="0" smtClean="0"/>
              <a:t>Human Settlements Measures In Support of SONA </a:t>
            </a:r>
            <a:endParaRPr lang="en-ZA" sz="3200" b="1" dirty="0"/>
          </a:p>
        </p:txBody>
      </p:sp>
      <p:sp>
        <p:nvSpPr>
          <p:cNvPr id="3" name="Content Placeholder 2"/>
          <p:cNvSpPr>
            <a:spLocks noGrp="1"/>
          </p:cNvSpPr>
          <p:nvPr>
            <p:ph idx="1"/>
          </p:nvPr>
        </p:nvSpPr>
        <p:spPr>
          <a:xfrm>
            <a:off x="304800" y="1066800"/>
            <a:ext cx="8686800" cy="5059363"/>
          </a:xfrm>
        </p:spPr>
        <p:txBody>
          <a:bodyPr/>
          <a:lstStyle/>
          <a:p>
            <a:pPr marL="0" indent="0">
              <a:buNone/>
            </a:pPr>
            <a:r>
              <a:rPr lang="en-ZA" sz="2000" dirty="0">
                <a:latin typeface="Century Gothic" pitchFamily="34" charset="0"/>
              </a:rPr>
              <a:t>4</a:t>
            </a:r>
            <a:r>
              <a:rPr lang="en-ZA" sz="2000" dirty="0" smtClean="0">
                <a:latin typeface="Century Gothic" pitchFamily="34" charset="0"/>
              </a:rPr>
              <a:t>.	The Human Settlements Development Grant and Urban 	Settlements Development Grant Frameworks ensure that the key 	priorities are addressed and these include </a:t>
            </a:r>
          </a:p>
          <a:p>
            <a:pPr marL="0" indent="0">
              <a:buNone/>
            </a:pPr>
            <a:endParaRPr lang="en-ZA" sz="2000" dirty="0" smtClean="0">
              <a:latin typeface="Century Gothic" pitchFamily="34" charset="0"/>
            </a:endParaRPr>
          </a:p>
          <a:p>
            <a:pPr marL="400050" lvl="1" indent="0">
              <a:buNone/>
            </a:pPr>
            <a:r>
              <a:rPr lang="en-ZA" sz="1600" dirty="0">
                <a:latin typeface="Century Gothic" pitchFamily="34" charset="0"/>
              </a:rPr>
              <a:t>4</a:t>
            </a:r>
            <a:r>
              <a:rPr lang="en-ZA" sz="1600" dirty="0" smtClean="0">
                <a:latin typeface="Century Gothic" pitchFamily="34" charset="0"/>
              </a:rPr>
              <a:t>.1.	 </a:t>
            </a:r>
            <a:r>
              <a:rPr lang="en-ZA" sz="1600" dirty="0">
                <a:latin typeface="Century Gothic" pitchFamily="34" charset="0"/>
              </a:rPr>
              <a:t>M</a:t>
            </a:r>
            <a:r>
              <a:rPr lang="en-ZA" sz="1600" dirty="0" smtClean="0">
                <a:latin typeface="Century Gothic" pitchFamily="34" charset="0"/>
              </a:rPr>
              <a:t>onitoring and reporting on set asides related to procurement awards to 			 women, youth, military veterans and persons with disabilities</a:t>
            </a:r>
          </a:p>
          <a:p>
            <a:pPr marL="400050" lvl="1" indent="0">
              <a:buNone/>
            </a:pPr>
            <a:r>
              <a:rPr lang="en-ZA" sz="1600" dirty="0">
                <a:latin typeface="Century Gothic" pitchFamily="34" charset="0"/>
              </a:rPr>
              <a:t>4</a:t>
            </a:r>
            <a:r>
              <a:rPr lang="en-ZA" sz="1600" dirty="0" smtClean="0">
                <a:latin typeface="Century Gothic" pitchFamily="34" charset="0"/>
              </a:rPr>
              <a:t>.2.	 Investment in socio-economic infrastructure which takes steps to eradicate 		 asset and infrastructure inequality and this includes building of libraries, fire 		 stations, community centres, energy, roads and transport infrastructure</a:t>
            </a:r>
          </a:p>
          <a:p>
            <a:pPr marL="400050" lvl="1" indent="0">
              <a:buNone/>
            </a:pPr>
            <a:r>
              <a:rPr lang="en-ZA" sz="1600" dirty="0">
                <a:latin typeface="Century Gothic" pitchFamily="34" charset="0"/>
              </a:rPr>
              <a:t>4</a:t>
            </a:r>
            <a:r>
              <a:rPr lang="en-ZA" sz="1600" dirty="0" smtClean="0">
                <a:latin typeface="Century Gothic" pitchFamily="34" charset="0"/>
              </a:rPr>
              <a:t>.3.	 Ring-fenced funding for Distressed Mining Towns and Labour Sending Areas</a:t>
            </a:r>
          </a:p>
          <a:p>
            <a:pPr marL="400050" lvl="1" indent="0">
              <a:buNone/>
            </a:pPr>
            <a:r>
              <a:rPr lang="en-ZA" sz="1600" dirty="0">
                <a:latin typeface="Century Gothic" pitchFamily="34" charset="0"/>
              </a:rPr>
              <a:t>4</a:t>
            </a:r>
            <a:r>
              <a:rPr lang="en-ZA" sz="1600" dirty="0" smtClean="0">
                <a:latin typeface="Century Gothic" pitchFamily="34" charset="0"/>
              </a:rPr>
              <a:t>.4.	 In the City of Cape Town USDG funds have been allocated to assist 				 mitigation measures related to the drought.</a:t>
            </a:r>
          </a:p>
          <a:p>
            <a:pPr marL="400050" lvl="1" indent="0">
              <a:buNone/>
            </a:pPr>
            <a:r>
              <a:rPr lang="en-ZA" sz="1600" dirty="0">
                <a:latin typeface="Century Gothic" pitchFamily="34" charset="0"/>
              </a:rPr>
              <a:t>4</a:t>
            </a:r>
            <a:r>
              <a:rPr lang="en-ZA" sz="1600" dirty="0" smtClean="0">
                <a:latin typeface="Century Gothic" pitchFamily="34" charset="0"/>
              </a:rPr>
              <a:t>.5.	 The objective of the title deeds programme is to promote and foster an 			 increase in household wealth which promotes eradication of poverty and 		 inequality. </a:t>
            </a:r>
          </a:p>
          <a:p>
            <a:pPr marL="400050" lvl="1" indent="0">
              <a:buNone/>
            </a:pPr>
            <a:endParaRPr lang="en-ZA" sz="1600" dirty="0" smtClean="0">
              <a:latin typeface="Century Gothic" pitchFamily="34" charset="0"/>
            </a:endParaRPr>
          </a:p>
          <a:p>
            <a:pPr marL="400050" lvl="1" indent="0">
              <a:buNone/>
            </a:pPr>
            <a:endParaRPr lang="en-ZA" sz="1600" dirty="0">
              <a:latin typeface="Century Gothic" pitchFamily="34" charset="0"/>
            </a:endParaRPr>
          </a:p>
        </p:txBody>
      </p:sp>
      <p:sp>
        <p:nvSpPr>
          <p:cNvPr id="4" name="Slide Number Placeholder 3"/>
          <p:cNvSpPr>
            <a:spLocks noGrp="1"/>
          </p:cNvSpPr>
          <p:nvPr>
            <p:ph type="sldNum" sz="quarter" idx="12"/>
          </p:nvPr>
        </p:nvSpPr>
        <p:spPr/>
        <p:txBody>
          <a:bodyPr/>
          <a:lstStyle/>
          <a:p>
            <a:pPr>
              <a:defRPr/>
            </a:pPr>
            <a:fld id="{84F133DD-624D-4AAC-BE4B-50B7C1F621FE}" type="slidenum">
              <a:rPr lang="en-US" smtClean="0"/>
              <a:pPr>
                <a:defRPr/>
              </a:pPr>
              <a:t>3</a:t>
            </a:fld>
            <a:endParaRPr lang="en-US" dirty="0"/>
          </a:p>
        </p:txBody>
      </p:sp>
    </p:spTree>
    <p:extLst>
      <p:ext uri="{BB962C8B-B14F-4D97-AF65-F5344CB8AC3E}">
        <p14:creationId xmlns:p14="http://schemas.microsoft.com/office/powerpoint/2010/main" xmlns="" val="3010708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933"/>
            <a:ext cx="9144000" cy="914400"/>
          </a:xfrm>
        </p:spPr>
        <p:txBody>
          <a:bodyPr/>
          <a:lstStyle/>
          <a:p>
            <a:r>
              <a:rPr lang="en-ZA" sz="3200" b="1" dirty="0"/>
              <a:t>Human Settlements Measures In Support of </a:t>
            </a:r>
            <a:r>
              <a:rPr lang="en-ZA" sz="3200" b="1" dirty="0" smtClean="0"/>
              <a:t>SONA</a:t>
            </a:r>
            <a:endParaRPr lang="en-ZA" sz="3200" b="1" dirty="0"/>
          </a:p>
        </p:txBody>
      </p:sp>
      <p:sp>
        <p:nvSpPr>
          <p:cNvPr id="3" name="Content Placeholder 2"/>
          <p:cNvSpPr>
            <a:spLocks noGrp="1"/>
          </p:cNvSpPr>
          <p:nvPr>
            <p:ph idx="1"/>
          </p:nvPr>
        </p:nvSpPr>
        <p:spPr>
          <a:xfrm>
            <a:off x="304800" y="1066800"/>
            <a:ext cx="8686800" cy="5059363"/>
          </a:xfrm>
        </p:spPr>
        <p:txBody>
          <a:bodyPr/>
          <a:lstStyle/>
          <a:p>
            <a:pPr marL="0" indent="0">
              <a:buNone/>
            </a:pPr>
            <a:r>
              <a:rPr lang="en-ZA" sz="2000" dirty="0">
                <a:latin typeface="Century Gothic" pitchFamily="34" charset="0"/>
              </a:rPr>
              <a:t>5</a:t>
            </a:r>
            <a:r>
              <a:rPr lang="en-ZA" sz="2000" dirty="0" smtClean="0">
                <a:latin typeface="Century Gothic" pitchFamily="34" charset="0"/>
              </a:rPr>
              <a:t>.	The Department is in the process of finalising a concept 	framework on the matter of ensuring a contribution to student 	accommodation. However following to be noted:</a:t>
            </a:r>
          </a:p>
          <a:p>
            <a:pPr marL="457200" indent="-457200">
              <a:buAutoNum type="arabicPeriod" startAt="5"/>
            </a:pPr>
            <a:endParaRPr lang="en-ZA" sz="2000" dirty="0">
              <a:latin typeface="Century Gothic" pitchFamily="34" charset="0"/>
            </a:endParaRPr>
          </a:p>
          <a:p>
            <a:pPr marL="400050" lvl="1" indent="0">
              <a:buNone/>
            </a:pPr>
            <a:r>
              <a:rPr lang="en-ZA" sz="1600" dirty="0">
                <a:latin typeface="Century Gothic" pitchFamily="34" charset="0"/>
              </a:rPr>
              <a:t>5</a:t>
            </a:r>
            <a:r>
              <a:rPr lang="en-ZA" sz="1600" dirty="0" smtClean="0">
                <a:latin typeface="Century Gothic" pitchFamily="34" charset="0"/>
              </a:rPr>
              <a:t>.1.	Department has faciltated the provision of bulk and link services through the 		USDG allocation to Ethekwini to allow for the Mangosotho University of 			 Technology to commence with the expansion of its student residences.</a:t>
            </a:r>
          </a:p>
          <a:p>
            <a:pPr marL="400050" lvl="1" indent="0">
              <a:buNone/>
            </a:pPr>
            <a:r>
              <a:rPr lang="en-ZA" sz="1600" dirty="0">
                <a:latin typeface="Century Gothic" pitchFamily="34" charset="0"/>
              </a:rPr>
              <a:t>5</a:t>
            </a:r>
            <a:r>
              <a:rPr lang="en-ZA" sz="1600" dirty="0" smtClean="0">
                <a:latin typeface="Century Gothic" pitchFamily="34" charset="0"/>
              </a:rPr>
              <a:t>.2.	 Social and Rental Funding has provided for the upgrading of buildings in 		 	 Braamfontein through both the SHRA and GPF which has provided the 	    	         impetus for private sector investment into the area for Social and Rental 			 Housing.</a:t>
            </a:r>
          </a:p>
          <a:p>
            <a:pPr marL="400050" lvl="1" indent="0">
              <a:buNone/>
            </a:pPr>
            <a:r>
              <a:rPr lang="en-ZA" sz="1600" dirty="0" smtClean="0">
                <a:latin typeface="Century Gothic" pitchFamily="34" charset="0"/>
              </a:rPr>
              <a:t> </a:t>
            </a:r>
          </a:p>
          <a:p>
            <a:pPr marL="457200" indent="-457200">
              <a:buAutoNum type="arabicPeriod" startAt="5"/>
            </a:pPr>
            <a:endParaRPr lang="en-ZA" sz="2000" dirty="0" smtClean="0">
              <a:latin typeface="Century Gothic" pitchFamily="34" charset="0"/>
            </a:endParaRPr>
          </a:p>
          <a:p>
            <a:pPr marL="457200" indent="-457200">
              <a:buAutoNum type="arabicPeriod" startAt="5"/>
            </a:pPr>
            <a:endParaRPr lang="en-ZA" sz="2000" dirty="0" smtClean="0">
              <a:latin typeface="Century Gothic" pitchFamily="34" charset="0"/>
            </a:endParaRPr>
          </a:p>
          <a:p>
            <a:pPr marL="457200" indent="-457200">
              <a:buAutoNum type="arabicPeriod" startAt="5"/>
            </a:pPr>
            <a:endParaRPr lang="en-ZA" sz="2000" dirty="0" smtClean="0">
              <a:latin typeface="Century Gothic" pitchFamily="34" charset="0"/>
            </a:endParaRPr>
          </a:p>
        </p:txBody>
      </p:sp>
      <p:sp>
        <p:nvSpPr>
          <p:cNvPr id="4" name="Slide Number Placeholder 3"/>
          <p:cNvSpPr>
            <a:spLocks noGrp="1"/>
          </p:cNvSpPr>
          <p:nvPr>
            <p:ph type="sldNum" sz="quarter" idx="12"/>
          </p:nvPr>
        </p:nvSpPr>
        <p:spPr/>
        <p:txBody>
          <a:bodyPr/>
          <a:lstStyle/>
          <a:p>
            <a:pPr>
              <a:defRPr/>
            </a:pPr>
            <a:fld id="{84F133DD-624D-4AAC-BE4B-50B7C1F621FE}" type="slidenum">
              <a:rPr lang="en-US" smtClean="0"/>
              <a:pPr>
                <a:defRPr/>
              </a:pPr>
              <a:t>4</a:t>
            </a:fld>
            <a:endParaRPr lang="en-US" dirty="0"/>
          </a:p>
        </p:txBody>
      </p:sp>
    </p:spTree>
    <p:extLst>
      <p:ext uri="{BB962C8B-B14F-4D97-AF65-F5344CB8AC3E}">
        <p14:creationId xmlns:p14="http://schemas.microsoft.com/office/powerpoint/2010/main" xmlns="" val="724799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933"/>
            <a:ext cx="8991600" cy="745067"/>
          </a:xfrm>
        </p:spPr>
        <p:txBody>
          <a:bodyPr/>
          <a:lstStyle/>
          <a:p>
            <a:r>
              <a:rPr lang="en-ZA" sz="3200" b="1" dirty="0"/>
              <a:t>Human Settlements Measures In Support of </a:t>
            </a:r>
            <a:r>
              <a:rPr lang="en-ZA" sz="3200" b="1" dirty="0" smtClean="0"/>
              <a:t>SONA</a:t>
            </a:r>
            <a:endParaRPr lang="en-ZA" sz="3200" b="1" dirty="0"/>
          </a:p>
        </p:txBody>
      </p:sp>
      <p:sp>
        <p:nvSpPr>
          <p:cNvPr id="3" name="Content Placeholder 2"/>
          <p:cNvSpPr>
            <a:spLocks noGrp="1"/>
          </p:cNvSpPr>
          <p:nvPr>
            <p:ph idx="1"/>
          </p:nvPr>
        </p:nvSpPr>
        <p:spPr>
          <a:xfrm>
            <a:off x="152400" y="931333"/>
            <a:ext cx="8839200" cy="5059363"/>
          </a:xfrm>
        </p:spPr>
        <p:txBody>
          <a:bodyPr/>
          <a:lstStyle/>
          <a:p>
            <a:pPr marL="0" indent="0">
              <a:buNone/>
            </a:pPr>
            <a:r>
              <a:rPr lang="en-ZA" sz="2000" dirty="0">
                <a:latin typeface="Century Gothic" pitchFamily="34" charset="0"/>
              </a:rPr>
              <a:t>6</a:t>
            </a:r>
            <a:r>
              <a:rPr lang="en-ZA" sz="2000" dirty="0" smtClean="0">
                <a:latin typeface="Century Gothic" pitchFamily="34" charset="0"/>
              </a:rPr>
              <a:t>.	The Department is through the Catalytic Projects Programme, 	Distressed Mining Towns Intervention and the Employer Assisted 	Housing Programme ensuring the private sector funding is 	crowded in therefore promoting public-private partnerships to 	encourage into government programmes.</a:t>
            </a:r>
          </a:p>
          <a:p>
            <a:pPr marL="0" indent="0">
              <a:buNone/>
            </a:pPr>
            <a:endParaRPr lang="en-ZA" sz="2000" dirty="0" smtClean="0">
              <a:latin typeface="Century Gothic" pitchFamily="34" charset="0"/>
            </a:endParaRPr>
          </a:p>
          <a:p>
            <a:pPr marL="0" indent="0">
              <a:buNone/>
            </a:pPr>
            <a:r>
              <a:rPr lang="en-ZA" sz="2000" dirty="0">
                <a:latin typeface="Century Gothic" pitchFamily="34" charset="0"/>
              </a:rPr>
              <a:t>7</a:t>
            </a:r>
            <a:r>
              <a:rPr lang="en-ZA" sz="2000" dirty="0" smtClean="0">
                <a:latin typeface="Century Gothic" pitchFamily="34" charset="0"/>
              </a:rPr>
              <a:t>.	The Director-General has directed that the Department improves 	its Youth and Women Empowerment Programmes by ensuring it is 	underpinned by a clear strategy with concrete outcomes within 	the clear coordination framework </a:t>
            </a:r>
            <a:r>
              <a:rPr lang="mr-IN" sz="2000" dirty="0" smtClean="0">
                <a:latin typeface="Century Gothic" pitchFamily="34" charset="0"/>
              </a:rPr>
              <a:t>–</a:t>
            </a:r>
            <a:r>
              <a:rPr lang="en-ZA" sz="2000" dirty="0" smtClean="0">
                <a:latin typeface="Century Gothic" pitchFamily="34" charset="0"/>
              </a:rPr>
              <a:t> Prensently programmes 	include the EAAB One Learner </a:t>
            </a:r>
            <a:r>
              <a:rPr lang="mr-IN" sz="2000" dirty="0" smtClean="0">
                <a:latin typeface="Century Gothic" pitchFamily="34" charset="0"/>
              </a:rPr>
              <a:t>–</a:t>
            </a:r>
            <a:r>
              <a:rPr lang="en-ZA" sz="2000" dirty="0" smtClean="0">
                <a:latin typeface="Century Gothic" pitchFamily="34" charset="0"/>
              </a:rPr>
              <a:t> One Agency Partnership, the 	NHBRC Training Academy, the Scholarship Programme, the Youth 	Brigades but Provincial and Municipal Programmes are excluded 	and therefore much is being done but it is disparate and 	uncoordinated.</a:t>
            </a:r>
          </a:p>
          <a:p>
            <a:pPr marL="457200" indent="-457200">
              <a:buAutoNum type="arabicPeriod" startAt="5"/>
            </a:pPr>
            <a:endParaRPr lang="en-ZA" sz="2000" dirty="0" smtClean="0">
              <a:latin typeface="Century Gothic" pitchFamily="34" charset="0"/>
            </a:endParaRPr>
          </a:p>
          <a:p>
            <a:pPr marL="457200" indent="-457200">
              <a:buAutoNum type="arabicPeriod" startAt="5"/>
            </a:pPr>
            <a:endParaRPr lang="en-ZA" sz="2000" dirty="0" smtClean="0">
              <a:latin typeface="Century Gothic" pitchFamily="34" charset="0"/>
            </a:endParaRPr>
          </a:p>
          <a:p>
            <a:pPr marL="457200" indent="-457200">
              <a:buAutoNum type="arabicPeriod" startAt="5"/>
            </a:pPr>
            <a:endParaRPr lang="en-ZA" sz="2000" dirty="0" smtClean="0">
              <a:latin typeface="Century Gothic" pitchFamily="34" charset="0"/>
            </a:endParaRPr>
          </a:p>
          <a:p>
            <a:pPr marL="457200" indent="-457200">
              <a:buAutoNum type="arabicPeriod" startAt="5"/>
            </a:pPr>
            <a:endParaRPr lang="en-ZA" sz="2000" dirty="0" smtClean="0">
              <a:latin typeface="Century Gothic" pitchFamily="34" charset="0"/>
            </a:endParaRPr>
          </a:p>
        </p:txBody>
      </p:sp>
      <p:sp>
        <p:nvSpPr>
          <p:cNvPr id="4" name="Slide Number Placeholder 3"/>
          <p:cNvSpPr>
            <a:spLocks noGrp="1"/>
          </p:cNvSpPr>
          <p:nvPr>
            <p:ph type="sldNum" sz="quarter" idx="12"/>
          </p:nvPr>
        </p:nvSpPr>
        <p:spPr/>
        <p:txBody>
          <a:bodyPr/>
          <a:lstStyle/>
          <a:p>
            <a:pPr>
              <a:defRPr/>
            </a:pPr>
            <a:fld id="{84F133DD-624D-4AAC-BE4B-50B7C1F621FE}" type="slidenum">
              <a:rPr lang="en-US" smtClean="0"/>
              <a:pPr>
                <a:defRPr/>
              </a:pPr>
              <a:t>5</a:t>
            </a:fld>
            <a:endParaRPr lang="en-US" dirty="0"/>
          </a:p>
        </p:txBody>
      </p:sp>
    </p:spTree>
    <p:extLst>
      <p:ext uri="{BB962C8B-B14F-4D97-AF65-F5344CB8AC3E}">
        <p14:creationId xmlns:p14="http://schemas.microsoft.com/office/powerpoint/2010/main" xmlns="" val="140998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933"/>
            <a:ext cx="8991600" cy="668867"/>
          </a:xfrm>
        </p:spPr>
        <p:txBody>
          <a:bodyPr/>
          <a:lstStyle/>
          <a:p>
            <a:r>
              <a:rPr lang="en-ZA" sz="3200" b="1" dirty="0"/>
              <a:t>Human Settlements Measures In Support of </a:t>
            </a:r>
            <a:r>
              <a:rPr lang="en-ZA" sz="3200" b="1" dirty="0" smtClean="0"/>
              <a:t>SONA</a:t>
            </a:r>
            <a:endParaRPr lang="en-ZA" sz="3200" b="1" dirty="0"/>
          </a:p>
        </p:txBody>
      </p:sp>
      <p:sp>
        <p:nvSpPr>
          <p:cNvPr id="3" name="Content Placeholder 2"/>
          <p:cNvSpPr>
            <a:spLocks noGrp="1"/>
          </p:cNvSpPr>
          <p:nvPr>
            <p:ph idx="1"/>
          </p:nvPr>
        </p:nvSpPr>
        <p:spPr>
          <a:xfrm>
            <a:off x="186267" y="719666"/>
            <a:ext cx="8873067" cy="5059363"/>
          </a:xfrm>
        </p:spPr>
        <p:txBody>
          <a:bodyPr/>
          <a:lstStyle/>
          <a:p>
            <a:pPr marL="0" indent="0">
              <a:buNone/>
            </a:pPr>
            <a:r>
              <a:rPr lang="en-ZA" sz="2000" dirty="0" smtClean="0">
                <a:latin typeface="Century Gothic" pitchFamily="34" charset="0"/>
              </a:rPr>
              <a:t>8.	In order to assist in improving the sustainability of SMME’s, the 	Department has already initiated monitoring mechanisms to 	ensure payment within the required 30 day period as provided in 	the PFMA </a:t>
            </a:r>
            <a:r>
              <a:rPr lang="mr-IN" sz="2000" dirty="0" smtClean="0">
                <a:latin typeface="Century Gothic" pitchFamily="34" charset="0"/>
              </a:rPr>
              <a:t>–</a:t>
            </a:r>
            <a:r>
              <a:rPr lang="en-ZA" sz="2000" dirty="0" smtClean="0">
                <a:latin typeface="Century Gothic" pitchFamily="34" charset="0"/>
              </a:rPr>
              <a:t> The Department presents to MinMec a Provincial 	overview of compliance.</a:t>
            </a:r>
          </a:p>
          <a:p>
            <a:pPr marL="0" indent="0">
              <a:buNone/>
            </a:pPr>
            <a:r>
              <a:rPr lang="en-ZA" sz="2000" dirty="0" smtClean="0">
                <a:latin typeface="Century Gothic" pitchFamily="34" charset="0"/>
              </a:rPr>
              <a:t>9.	In support of ensuring matters related to land and property as a 	resource is utilised as a measure of socio-economic transformation, 	a Joint Coordinating Committee was established in 2010 consisting 	of representation of Public Works, Public Enterprises, Rural 	Development and Land Reform and CoGTA </a:t>
            </a:r>
            <a:r>
              <a:rPr lang="mr-IN" sz="2000" dirty="0" smtClean="0">
                <a:latin typeface="Century Gothic" pitchFamily="34" charset="0"/>
              </a:rPr>
              <a:t>–</a:t>
            </a:r>
            <a:r>
              <a:rPr lang="en-ZA" sz="2000" dirty="0" smtClean="0">
                <a:latin typeface="Century Gothic" pitchFamily="34" charset="0"/>
              </a:rPr>
              <a:t> Its terms of 	reference includes state land is sourced and released for purposes 	of housing and human settlements and report is being prepared 	for Minister to present to Cabinet on progress as well as measures 	for improvement </a:t>
            </a:r>
            <a:r>
              <a:rPr lang="mr-IN" sz="2000" dirty="0" smtClean="0">
                <a:latin typeface="Century Gothic" pitchFamily="34" charset="0"/>
              </a:rPr>
              <a:t>–</a:t>
            </a:r>
            <a:r>
              <a:rPr lang="en-ZA" sz="2000" dirty="0" smtClean="0">
                <a:latin typeface="Century Gothic" pitchFamily="34" charset="0"/>
              </a:rPr>
              <a:t> HDA is being positioned to provide assistance to 	Deparment and Sector in relation to the identification and 	acquisition of urban land and property.  </a:t>
            </a:r>
          </a:p>
          <a:p>
            <a:pPr marL="457200" indent="-457200">
              <a:buAutoNum type="arabicPeriod" startAt="5"/>
            </a:pPr>
            <a:endParaRPr lang="en-ZA" sz="2000" dirty="0" smtClean="0">
              <a:latin typeface="Century Gothic" pitchFamily="34" charset="0"/>
            </a:endParaRPr>
          </a:p>
          <a:p>
            <a:pPr marL="457200" indent="-457200">
              <a:buAutoNum type="arabicPeriod" startAt="5"/>
            </a:pPr>
            <a:endParaRPr lang="en-ZA" sz="2000" dirty="0" smtClean="0">
              <a:latin typeface="Century Gothic" pitchFamily="34" charset="0"/>
            </a:endParaRPr>
          </a:p>
        </p:txBody>
      </p:sp>
      <p:sp>
        <p:nvSpPr>
          <p:cNvPr id="4" name="Slide Number Placeholder 3"/>
          <p:cNvSpPr>
            <a:spLocks noGrp="1"/>
          </p:cNvSpPr>
          <p:nvPr>
            <p:ph type="sldNum" sz="quarter" idx="12"/>
          </p:nvPr>
        </p:nvSpPr>
        <p:spPr/>
        <p:txBody>
          <a:bodyPr/>
          <a:lstStyle/>
          <a:p>
            <a:pPr>
              <a:defRPr/>
            </a:pPr>
            <a:fld id="{84F133DD-624D-4AAC-BE4B-50B7C1F621FE}" type="slidenum">
              <a:rPr lang="en-US" smtClean="0"/>
              <a:pPr>
                <a:defRPr/>
              </a:pPr>
              <a:t>6</a:t>
            </a:fld>
            <a:endParaRPr lang="en-US" dirty="0"/>
          </a:p>
        </p:txBody>
      </p:sp>
    </p:spTree>
    <p:extLst>
      <p:ext uri="{BB962C8B-B14F-4D97-AF65-F5344CB8AC3E}">
        <p14:creationId xmlns:p14="http://schemas.microsoft.com/office/powerpoint/2010/main" xmlns="" val="2801355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933"/>
            <a:ext cx="8991600" cy="668867"/>
          </a:xfrm>
        </p:spPr>
        <p:txBody>
          <a:bodyPr/>
          <a:lstStyle/>
          <a:p>
            <a:r>
              <a:rPr lang="en-ZA" sz="3200" b="1" dirty="0"/>
              <a:t>Human Settlements Measures In Support of </a:t>
            </a:r>
            <a:r>
              <a:rPr lang="en-ZA" sz="3200" b="1" dirty="0" smtClean="0"/>
              <a:t>SONA</a:t>
            </a:r>
            <a:endParaRPr lang="en-ZA" sz="3200" b="1" dirty="0"/>
          </a:p>
        </p:txBody>
      </p:sp>
      <p:sp>
        <p:nvSpPr>
          <p:cNvPr id="3" name="Content Placeholder 2"/>
          <p:cNvSpPr>
            <a:spLocks noGrp="1"/>
          </p:cNvSpPr>
          <p:nvPr>
            <p:ph idx="1"/>
          </p:nvPr>
        </p:nvSpPr>
        <p:spPr>
          <a:xfrm>
            <a:off x="186267" y="719666"/>
            <a:ext cx="8873067" cy="5059363"/>
          </a:xfrm>
        </p:spPr>
        <p:txBody>
          <a:bodyPr/>
          <a:lstStyle/>
          <a:p>
            <a:pPr marL="0" indent="0">
              <a:buNone/>
            </a:pPr>
            <a:r>
              <a:rPr lang="en-ZA" sz="2000" dirty="0" smtClean="0">
                <a:latin typeface="Century Gothic" pitchFamily="34" charset="0"/>
              </a:rPr>
              <a:t>10.	Focus of Departmental Catalytic Projects Programme is to </a:t>
            </a:r>
            <a:r>
              <a:rPr lang="en-ZA" sz="2000" dirty="0">
                <a:latin typeface="Century Gothic" pitchFamily="34" charset="0"/>
              </a:rPr>
              <a:t>	</a:t>
            </a:r>
            <a:r>
              <a:rPr lang="en-ZA" sz="2000" dirty="0" smtClean="0">
                <a:latin typeface="Century Gothic" pitchFamily="34" charset="0"/>
              </a:rPr>
              <a:t>eradicate the stubborn effects of the inherited racial, class and I	ncome spatial planning patterns within housing and human 	settlements </a:t>
            </a:r>
            <a:r>
              <a:rPr lang="mr-IN" sz="2000" dirty="0" smtClean="0">
                <a:latin typeface="Century Gothic" pitchFamily="34" charset="0"/>
              </a:rPr>
              <a:t>–</a:t>
            </a:r>
            <a:r>
              <a:rPr lang="en-ZA" sz="2000" dirty="0" smtClean="0">
                <a:latin typeface="Century Gothic" pitchFamily="34" charset="0"/>
              </a:rPr>
              <a:t> Imperative that this programme is supported by a 	progressive and radical land and property transformation agenda 	which will ensure that state is able to fund and implement projects.</a:t>
            </a:r>
          </a:p>
          <a:p>
            <a:pPr marL="0" indent="0">
              <a:buNone/>
            </a:pPr>
            <a:endParaRPr lang="en-ZA" sz="2000" dirty="0" smtClean="0">
              <a:latin typeface="Century Gothic" pitchFamily="34" charset="0"/>
            </a:endParaRPr>
          </a:p>
          <a:p>
            <a:pPr marL="0" indent="0">
              <a:buNone/>
            </a:pPr>
            <a:endParaRPr lang="en-ZA" sz="2000" dirty="0" smtClean="0">
              <a:latin typeface="Century Gothic" pitchFamily="34" charset="0"/>
            </a:endParaRPr>
          </a:p>
        </p:txBody>
      </p:sp>
      <p:sp>
        <p:nvSpPr>
          <p:cNvPr id="4" name="Slide Number Placeholder 3"/>
          <p:cNvSpPr>
            <a:spLocks noGrp="1"/>
          </p:cNvSpPr>
          <p:nvPr>
            <p:ph type="sldNum" sz="quarter" idx="12"/>
          </p:nvPr>
        </p:nvSpPr>
        <p:spPr/>
        <p:txBody>
          <a:bodyPr/>
          <a:lstStyle/>
          <a:p>
            <a:pPr>
              <a:defRPr/>
            </a:pPr>
            <a:fld id="{84F133DD-624D-4AAC-BE4B-50B7C1F621FE}" type="slidenum">
              <a:rPr lang="en-US" smtClean="0"/>
              <a:pPr>
                <a:defRPr/>
              </a:pPr>
              <a:t>7</a:t>
            </a:fld>
            <a:endParaRPr lang="en-US" dirty="0"/>
          </a:p>
        </p:txBody>
      </p:sp>
    </p:spTree>
    <p:extLst>
      <p:ext uri="{BB962C8B-B14F-4D97-AF65-F5344CB8AC3E}">
        <p14:creationId xmlns:p14="http://schemas.microsoft.com/office/powerpoint/2010/main" xmlns="" val="3181949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267" y="719666"/>
            <a:ext cx="8873067" cy="5059363"/>
          </a:xfrm>
        </p:spPr>
        <p:txBody>
          <a:bodyPr/>
          <a:lstStyle/>
          <a:p>
            <a:pPr marL="0" indent="0">
              <a:buNone/>
            </a:pPr>
            <a:endParaRPr lang="en-ZA" sz="2000" dirty="0" smtClean="0">
              <a:latin typeface="Century Gothic" pitchFamily="34" charset="0"/>
            </a:endParaRPr>
          </a:p>
          <a:p>
            <a:pPr marL="0" indent="0">
              <a:buNone/>
            </a:pPr>
            <a:endParaRPr lang="en-ZA" sz="2000" dirty="0">
              <a:latin typeface="Century Gothic" pitchFamily="34" charset="0"/>
            </a:endParaRPr>
          </a:p>
          <a:p>
            <a:pPr marL="0" indent="0">
              <a:buNone/>
            </a:pPr>
            <a:endParaRPr lang="en-ZA" sz="2000" dirty="0" smtClean="0">
              <a:latin typeface="Century Gothic" pitchFamily="34" charset="0"/>
            </a:endParaRPr>
          </a:p>
          <a:p>
            <a:pPr marL="0" indent="0">
              <a:buNone/>
            </a:pPr>
            <a:endParaRPr lang="en-ZA" sz="2000" dirty="0">
              <a:latin typeface="Century Gothic" pitchFamily="34" charset="0"/>
            </a:endParaRPr>
          </a:p>
          <a:p>
            <a:pPr marL="0" indent="0">
              <a:buNone/>
            </a:pPr>
            <a:endParaRPr lang="en-ZA" sz="2000" dirty="0" smtClean="0">
              <a:latin typeface="Century Gothic" pitchFamily="34" charset="0"/>
            </a:endParaRPr>
          </a:p>
          <a:p>
            <a:pPr marL="0" indent="0" algn="ctr">
              <a:buNone/>
            </a:pPr>
            <a:r>
              <a:rPr lang="en-ZA" sz="3600" smtClean="0">
                <a:latin typeface="Century Gothic" pitchFamily="34" charset="0"/>
              </a:rPr>
              <a:t>Discussion</a:t>
            </a:r>
            <a:endParaRPr lang="en-ZA" sz="3600" dirty="0" smtClean="0">
              <a:latin typeface="Century Gothic" pitchFamily="34" charset="0"/>
            </a:endParaRPr>
          </a:p>
        </p:txBody>
      </p:sp>
      <p:sp>
        <p:nvSpPr>
          <p:cNvPr id="4" name="Slide Number Placeholder 3"/>
          <p:cNvSpPr>
            <a:spLocks noGrp="1"/>
          </p:cNvSpPr>
          <p:nvPr>
            <p:ph type="sldNum" sz="quarter" idx="12"/>
          </p:nvPr>
        </p:nvSpPr>
        <p:spPr/>
        <p:txBody>
          <a:bodyPr/>
          <a:lstStyle/>
          <a:p>
            <a:pPr>
              <a:defRPr/>
            </a:pPr>
            <a:fld id="{84F133DD-624D-4AAC-BE4B-50B7C1F621FE}" type="slidenum">
              <a:rPr lang="en-US" smtClean="0"/>
              <a:pPr>
                <a:defRPr/>
              </a:pPr>
              <a:t>8</a:t>
            </a:fld>
            <a:endParaRPr lang="en-US" dirty="0"/>
          </a:p>
        </p:txBody>
      </p:sp>
    </p:spTree>
    <p:extLst>
      <p:ext uri="{BB962C8B-B14F-4D97-AF65-F5344CB8AC3E}">
        <p14:creationId xmlns:p14="http://schemas.microsoft.com/office/powerpoint/2010/main" xmlns="" val="2372455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11197</TotalTime>
  <Words>190</Words>
  <Application>Microsoft Office PowerPoint</Application>
  <PresentationFormat>On-screen Show (4:3)</PresentationFormat>
  <Paragraphs>56</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8</vt:i4>
      </vt:variant>
    </vt:vector>
  </HeadingPairs>
  <TitlesOfParts>
    <vt:vector size="9" baseType="lpstr">
      <vt:lpstr>Office Theme</vt:lpstr>
      <vt:lpstr>Slide 1</vt:lpstr>
      <vt:lpstr>SONA Impact On Human Settlements </vt:lpstr>
      <vt:lpstr>Human Settlements Measures In Support of SONA </vt:lpstr>
      <vt:lpstr>Human Settlements Measures In Support of SONA</vt:lpstr>
      <vt:lpstr>Human Settlements Measures In Support of SONA</vt:lpstr>
      <vt:lpstr>Human Settlements Measures In Support of SONA</vt:lpstr>
      <vt:lpstr>Human Settlements Measures In Support of SONA</vt:lpstr>
      <vt:lpstr>Slide 8</vt:lpstr>
    </vt:vector>
  </TitlesOfParts>
  <Company>Department of Housing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DOH 3</dc:creator>
  <cp:lastModifiedBy>PUMZA</cp:lastModifiedBy>
  <cp:revision>936</cp:revision>
  <cp:lastPrinted>2018-02-14T06:32:12Z</cp:lastPrinted>
  <dcterms:created xsi:type="dcterms:W3CDTF">2013-08-12T09:46:59Z</dcterms:created>
  <dcterms:modified xsi:type="dcterms:W3CDTF">2018-04-19T08:46:40Z</dcterms:modified>
</cp:coreProperties>
</file>