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4"/>
  </p:notesMasterIdLst>
  <p:handoutMasterIdLst>
    <p:handoutMasterId r:id="rId65"/>
  </p:handoutMasterIdLst>
  <p:sldIdLst>
    <p:sldId id="256" r:id="rId2"/>
    <p:sldId id="267" r:id="rId3"/>
    <p:sldId id="268" r:id="rId4"/>
    <p:sldId id="270" r:id="rId5"/>
    <p:sldId id="269" r:id="rId6"/>
    <p:sldId id="272" r:id="rId7"/>
    <p:sldId id="286" r:id="rId8"/>
    <p:sldId id="285" r:id="rId9"/>
    <p:sldId id="278" r:id="rId10"/>
    <p:sldId id="283" r:id="rId11"/>
    <p:sldId id="288" r:id="rId12"/>
    <p:sldId id="300" r:id="rId13"/>
    <p:sldId id="298" r:id="rId14"/>
    <p:sldId id="299" r:id="rId15"/>
    <p:sldId id="312" r:id="rId16"/>
    <p:sldId id="313" r:id="rId17"/>
    <p:sldId id="314" r:id="rId18"/>
    <p:sldId id="315" r:id="rId19"/>
    <p:sldId id="257" r:id="rId20"/>
    <p:sldId id="258" r:id="rId21"/>
    <p:sldId id="263" r:id="rId22"/>
    <p:sldId id="259" r:id="rId23"/>
    <p:sldId id="306" r:id="rId24"/>
    <p:sldId id="264" r:id="rId25"/>
    <p:sldId id="260" r:id="rId26"/>
    <p:sldId id="307" r:id="rId27"/>
    <p:sldId id="266" r:id="rId28"/>
    <p:sldId id="261" r:id="rId29"/>
    <p:sldId id="304" r:id="rId30"/>
    <p:sldId id="265" r:id="rId31"/>
    <p:sldId id="303" r:id="rId32"/>
    <p:sldId id="305" r:id="rId33"/>
    <p:sldId id="262" r:id="rId34"/>
    <p:sldId id="302" r:id="rId35"/>
    <p:sldId id="275" r:id="rId36"/>
    <p:sldId id="301" r:id="rId37"/>
    <p:sldId id="310" r:id="rId38"/>
    <p:sldId id="289" r:id="rId39"/>
    <p:sldId id="308" r:id="rId40"/>
    <p:sldId id="294" r:id="rId41"/>
    <p:sldId id="296" r:id="rId42"/>
    <p:sldId id="309" r:id="rId43"/>
    <p:sldId id="291" r:id="rId44"/>
    <p:sldId id="292" r:id="rId45"/>
    <p:sldId id="279" r:id="rId46"/>
    <p:sldId id="282" r:id="rId47"/>
    <p:sldId id="316" r:id="rId48"/>
    <p:sldId id="317" r:id="rId49"/>
    <p:sldId id="318" r:id="rId50"/>
    <p:sldId id="319" r:id="rId51"/>
    <p:sldId id="320" r:id="rId52"/>
    <p:sldId id="321" r:id="rId53"/>
    <p:sldId id="322" r:id="rId54"/>
    <p:sldId id="323" r:id="rId55"/>
    <p:sldId id="324" r:id="rId56"/>
    <p:sldId id="325" r:id="rId57"/>
    <p:sldId id="326" r:id="rId58"/>
    <p:sldId id="327" r:id="rId59"/>
    <p:sldId id="328" r:id="rId60"/>
    <p:sldId id="329" r:id="rId61"/>
    <p:sldId id="281" r:id="rId62"/>
    <p:sldId id="271" r:id="rId63"/>
  </p:sldIdLst>
  <p:sldSz cx="9144000" cy="6858000" type="screen4x3"/>
  <p:notesSz cx="6645275" cy="97758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 d="1"/>
        <a:sy n="1" d="1"/>
      </p:scale>
      <p:origin x="0" y="0"/>
    </p:cViewPr>
  </p:notesTextViewPr>
  <p:sorterViewPr>
    <p:cViewPr>
      <p:scale>
        <a:sx n="100" d="100"/>
        <a:sy n="100" d="100"/>
      </p:scale>
      <p:origin x="0" y="17532"/>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lang val="en-ZA"/>
  <c:style val="4"/>
  <c:clrMapOvr bg1="lt1" tx1="dk1" bg2="lt2" tx2="dk2" accent1="accent1" accent2="accent2" accent3="accent3" accent4="accent4" accent5="accent5" accent6="accent6" hlink="hlink" folHlink="folHlink"/>
  <c:chart>
    <c:title>
      <c:layout/>
      <c:spPr>
        <a:noFill/>
        <a:ln>
          <a:noFill/>
        </a:ln>
        <a:effectLst/>
      </c:spPr>
      <c:txPr>
        <a:bodyPr rot="0" vert="horz"/>
        <a:lstStyle/>
        <a:p>
          <a:pPr>
            <a:defRPr/>
          </a:pPr>
          <a:endParaRPr lang="en-US"/>
        </a:p>
      </c:txPr>
    </c:title>
    <c:view3D>
      <c:depthPercent val="100"/>
      <c:rAngAx val="1"/>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5.8413681586314006E-2"/>
          <c:y val="0.12963892988077894"/>
          <c:w val="0.93174843434888954"/>
          <c:h val="0.76601377430615314"/>
        </c:manualLayout>
      </c:layout>
      <c:bar3DChart>
        <c:barDir val="col"/>
        <c:grouping val="clustered"/>
        <c:ser>
          <c:idx val="0"/>
          <c:order val="0"/>
          <c:tx>
            <c:strRef>
              <c:f>Sheet1!$A$47</c:f>
              <c:strCache>
                <c:ptCount val="1"/>
              </c:strCache>
            </c:strRef>
          </c:tx>
          <c:spPr>
            <a:solidFill>
              <a:schemeClr val="accent2"/>
            </a:solidFill>
            <a:ln>
              <a:noFill/>
            </a:ln>
            <a:effectLst/>
            <a:sp3d/>
          </c:spPr>
          <c:dLbls>
            <c:spPr>
              <a:noFill/>
              <a:ln>
                <a:noFill/>
              </a:ln>
              <a:effectLst/>
            </c:spPr>
            <c:txPr>
              <a:bodyPr rot="0" vert="horz"/>
              <a:lstStyle/>
              <a:p>
                <a:pPr>
                  <a:defRPr sz="2000"/>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Sheet1!$B$46:$I$46</c:f>
              <c:numCache>
                <c:formatCode>General</c:formatCode>
                <c:ptCount val="8"/>
                <c:pt idx="0">
                  <c:v>2010</c:v>
                </c:pt>
                <c:pt idx="1">
                  <c:v>2011</c:v>
                </c:pt>
                <c:pt idx="2">
                  <c:v>2012</c:v>
                </c:pt>
                <c:pt idx="3">
                  <c:v>2013</c:v>
                </c:pt>
                <c:pt idx="4">
                  <c:v>2014</c:v>
                </c:pt>
                <c:pt idx="5">
                  <c:v>2015</c:v>
                </c:pt>
                <c:pt idx="6">
                  <c:v>2016</c:v>
                </c:pt>
                <c:pt idx="7">
                  <c:v>2017</c:v>
                </c:pt>
              </c:numCache>
            </c:numRef>
          </c:cat>
          <c:val>
            <c:numRef>
              <c:f>Sheet1!$B$47:$I$47</c:f>
              <c:numCache>
                <c:formatCode>General</c:formatCode>
                <c:ptCount val="8"/>
                <c:pt idx="0">
                  <c:v>23.5</c:v>
                </c:pt>
                <c:pt idx="1">
                  <c:v>24.3</c:v>
                </c:pt>
                <c:pt idx="2">
                  <c:v>26.6</c:v>
                </c:pt>
                <c:pt idx="3">
                  <c:v>30.6</c:v>
                </c:pt>
                <c:pt idx="4">
                  <c:v>28.3</c:v>
                </c:pt>
                <c:pt idx="5">
                  <c:v>25.8</c:v>
                </c:pt>
                <c:pt idx="6">
                  <c:v>26.6</c:v>
                </c:pt>
                <c:pt idx="7">
                  <c:v>28.7</c:v>
                </c:pt>
              </c:numCache>
            </c:numRef>
          </c:val>
          <c:shape val="cylinder"/>
          <c:extLst xmlns:c16r2="http://schemas.microsoft.com/office/drawing/2015/06/chart">
            <c:ext xmlns:c16="http://schemas.microsoft.com/office/drawing/2014/chart" uri="{C3380CC4-5D6E-409C-BE32-E72D297353CC}">
              <c16:uniqueId val="{00000000-27FD-469E-AAA6-A61E66A1876D}"/>
            </c:ext>
          </c:extLst>
        </c:ser>
        <c:dLbls>
          <c:showVal val="1"/>
        </c:dLbls>
        <c:shape val="box"/>
        <c:axId val="89824256"/>
        <c:axId val="89842432"/>
        <c:axId val="0"/>
      </c:bar3DChart>
      <c:catAx>
        <c:axId val="89824256"/>
        <c:scaling>
          <c:orientation val="minMax"/>
        </c:scaling>
        <c:axPos val="b"/>
        <c:numFmt formatCode="General" sourceLinked="1"/>
        <c:majorTickMark val="none"/>
        <c:tickLblPos val="nextTo"/>
        <c:spPr>
          <a:noFill/>
          <a:ln>
            <a:noFill/>
          </a:ln>
          <a:effectLst/>
        </c:spPr>
        <c:txPr>
          <a:bodyPr rot="-60000000" vert="horz"/>
          <a:lstStyle/>
          <a:p>
            <a:pPr>
              <a:defRPr sz="2400"/>
            </a:pPr>
            <a:endParaRPr lang="en-US"/>
          </a:p>
        </c:txPr>
        <c:crossAx val="89842432"/>
        <c:crosses val="autoZero"/>
        <c:auto val="1"/>
        <c:lblAlgn val="ctr"/>
        <c:lblOffset val="100"/>
      </c:catAx>
      <c:valAx>
        <c:axId val="89842432"/>
        <c:scaling>
          <c:orientation val="minMax"/>
          <c:min val="0"/>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vert="horz"/>
          <a:lstStyle/>
          <a:p>
            <a:pPr>
              <a:defRPr sz="2400"/>
            </a:pPr>
            <a:endParaRPr lang="en-US"/>
          </a:p>
        </c:txPr>
        <c:crossAx val="89824256"/>
        <c:crosses val="autoZero"/>
        <c:crossBetween val="between"/>
      </c:valAx>
      <c:spPr>
        <a:noFill/>
        <a:ln>
          <a:noFill/>
        </a:ln>
        <a:effectLst/>
      </c:spPr>
    </c:plotArea>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sz="1600" b="1"/>
      </a:pPr>
      <a:endParaRPr lang="en-US"/>
    </a:p>
  </c:txPr>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879619" cy="488791"/>
          </a:xfrm>
          <a:prstGeom prst="rect">
            <a:avLst/>
          </a:prstGeom>
        </p:spPr>
        <p:txBody>
          <a:bodyPr vert="horz" lIns="91432" tIns="45715" rIns="91432" bIns="45715" rtlCol="0"/>
          <a:lstStyle>
            <a:lvl1pPr algn="l">
              <a:defRPr sz="1200"/>
            </a:lvl1pPr>
          </a:lstStyle>
          <a:p>
            <a:endParaRPr lang="en-ZA" dirty="0"/>
          </a:p>
        </p:txBody>
      </p:sp>
      <p:sp>
        <p:nvSpPr>
          <p:cNvPr id="3" name="Date Placeholder 2"/>
          <p:cNvSpPr>
            <a:spLocks noGrp="1"/>
          </p:cNvSpPr>
          <p:nvPr>
            <p:ph type="dt" sz="quarter" idx="1"/>
          </p:nvPr>
        </p:nvSpPr>
        <p:spPr>
          <a:xfrm>
            <a:off x="3764119" y="1"/>
            <a:ext cx="2879619" cy="488791"/>
          </a:xfrm>
          <a:prstGeom prst="rect">
            <a:avLst/>
          </a:prstGeom>
        </p:spPr>
        <p:txBody>
          <a:bodyPr vert="horz" lIns="91432" tIns="45715" rIns="91432" bIns="45715" rtlCol="0"/>
          <a:lstStyle>
            <a:lvl1pPr algn="r">
              <a:defRPr sz="1200"/>
            </a:lvl1pPr>
          </a:lstStyle>
          <a:p>
            <a:fld id="{E93AA773-6DF1-4F5A-847D-437DA32B1F7B}" type="datetimeFigureOut">
              <a:rPr lang="en-ZA" smtClean="0"/>
              <a:pPr/>
              <a:t>2018/04/19</a:t>
            </a:fld>
            <a:endParaRPr lang="en-ZA" dirty="0"/>
          </a:p>
        </p:txBody>
      </p:sp>
      <p:sp>
        <p:nvSpPr>
          <p:cNvPr id="4" name="Footer Placeholder 3"/>
          <p:cNvSpPr>
            <a:spLocks noGrp="1"/>
          </p:cNvSpPr>
          <p:nvPr>
            <p:ph type="ftr" sz="quarter" idx="2"/>
          </p:nvPr>
        </p:nvSpPr>
        <p:spPr>
          <a:xfrm>
            <a:off x="1" y="9285338"/>
            <a:ext cx="2879619" cy="488791"/>
          </a:xfrm>
          <a:prstGeom prst="rect">
            <a:avLst/>
          </a:prstGeom>
        </p:spPr>
        <p:txBody>
          <a:bodyPr vert="horz" lIns="91432" tIns="45715" rIns="91432" bIns="45715" rtlCol="0" anchor="b"/>
          <a:lstStyle>
            <a:lvl1pPr algn="l">
              <a:defRPr sz="1200"/>
            </a:lvl1pPr>
          </a:lstStyle>
          <a:p>
            <a:endParaRPr lang="en-ZA" dirty="0"/>
          </a:p>
        </p:txBody>
      </p:sp>
      <p:sp>
        <p:nvSpPr>
          <p:cNvPr id="5" name="Slide Number Placeholder 4"/>
          <p:cNvSpPr>
            <a:spLocks noGrp="1"/>
          </p:cNvSpPr>
          <p:nvPr>
            <p:ph type="sldNum" sz="quarter" idx="3"/>
          </p:nvPr>
        </p:nvSpPr>
        <p:spPr>
          <a:xfrm>
            <a:off x="3764119" y="9285338"/>
            <a:ext cx="2879619" cy="488791"/>
          </a:xfrm>
          <a:prstGeom prst="rect">
            <a:avLst/>
          </a:prstGeom>
        </p:spPr>
        <p:txBody>
          <a:bodyPr vert="horz" lIns="91432" tIns="45715" rIns="91432" bIns="45715" rtlCol="0" anchor="b"/>
          <a:lstStyle>
            <a:lvl1pPr algn="r">
              <a:defRPr sz="1200"/>
            </a:lvl1pPr>
          </a:lstStyle>
          <a:p>
            <a:fld id="{46E512A1-1695-4497-99BE-5C128F194D96}" type="slidenum">
              <a:rPr lang="en-ZA" smtClean="0"/>
              <a:pPr/>
              <a:t>‹#›</a:t>
            </a:fld>
            <a:endParaRPr lang="en-ZA" dirty="0"/>
          </a:p>
        </p:txBody>
      </p:sp>
    </p:spTree>
    <p:extLst>
      <p:ext uri="{BB962C8B-B14F-4D97-AF65-F5344CB8AC3E}">
        <p14:creationId xmlns:p14="http://schemas.microsoft.com/office/powerpoint/2010/main" xmlns="" val="435214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879619" cy="488791"/>
          </a:xfrm>
          <a:prstGeom prst="rect">
            <a:avLst/>
          </a:prstGeom>
        </p:spPr>
        <p:txBody>
          <a:bodyPr vert="horz" lIns="91432" tIns="45715" rIns="91432" bIns="45715" rtlCol="0"/>
          <a:lstStyle>
            <a:lvl1pPr algn="l">
              <a:defRPr sz="1200"/>
            </a:lvl1pPr>
          </a:lstStyle>
          <a:p>
            <a:endParaRPr lang="en-ZA" dirty="0"/>
          </a:p>
        </p:txBody>
      </p:sp>
      <p:sp>
        <p:nvSpPr>
          <p:cNvPr id="3" name="Date Placeholder 2"/>
          <p:cNvSpPr>
            <a:spLocks noGrp="1"/>
          </p:cNvSpPr>
          <p:nvPr>
            <p:ph type="dt" idx="1"/>
          </p:nvPr>
        </p:nvSpPr>
        <p:spPr>
          <a:xfrm>
            <a:off x="3764119" y="1"/>
            <a:ext cx="2879619" cy="488791"/>
          </a:xfrm>
          <a:prstGeom prst="rect">
            <a:avLst/>
          </a:prstGeom>
        </p:spPr>
        <p:txBody>
          <a:bodyPr vert="horz" lIns="91432" tIns="45715" rIns="91432" bIns="45715" rtlCol="0"/>
          <a:lstStyle>
            <a:lvl1pPr algn="r">
              <a:defRPr sz="1200"/>
            </a:lvl1pPr>
          </a:lstStyle>
          <a:p>
            <a:fld id="{CC3A6AE5-08C9-4E57-817B-01A0FCA4A876}" type="datetimeFigureOut">
              <a:rPr lang="en-ZA" smtClean="0"/>
              <a:pPr/>
              <a:t>2018/04/19</a:t>
            </a:fld>
            <a:endParaRPr lang="en-ZA" dirty="0"/>
          </a:p>
        </p:txBody>
      </p:sp>
      <p:sp>
        <p:nvSpPr>
          <p:cNvPr id="4" name="Slide Image Placeholder 3"/>
          <p:cNvSpPr>
            <a:spLocks noGrp="1" noRot="1" noChangeAspect="1"/>
          </p:cNvSpPr>
          <p:nvPr>
            <p:ph type="sldImg" idx="2"/>
          </p:nvPr>
        </p:nvSpPr>
        <p:spPr>
          <a:xfrm>
            <a:off x="879475" y="733425"/>
            <a:ext cx="4886325" cy="3665538"/>
          </a:xfrm>
          <a:prstGeom prst="rect">
            <a:avLst/>
          </a:prstGeom>
          <a:noFill/>
          <a:ln w="12700">
            <a:solidFill>
              <a:prstClr val="black"/>
            </a:solidFill>
          </a:ln>
        </p:spPr>
        <p:txBody>
          <a:bodyPr vert="horz" lIns="91432" tIns="45715" rIns="91432" bIns="45715" rtlCol="0" anchor="ctr"/>
          <a:lstStyle/>
          <a:p>
            <a:endParaRPr lang="en-ZA" dirty="0"/>
          </a:p>
        </p:txBody>
      </p:sp>
      <p:sp>
        <p:nvSpPr>
          <p:cNvPr id="5" name="Notes Placeholder 4"/>
          <p:cNvSpPr>
            <a:spLocks noGrp="1"/>
          </p:cNvSpPr>
          <p:nvPr>
            <p:ph type="body" sz="quarter" idx="3"/>
          </p:nvPr>
        </p:nvSpPr>
        <p:spPr>
          <a:xfrm>
            <a:off x="664528" y="4643517"/>
            <a:ext cx="5316220" cy="4399121"/>
          </a:xfrm>
          <a:prstGeom prst="rect">
            <a:avLst/>
          </a:prstGeom>
        </p:spPr>
        <p:txBody>
          <a:bodyPr vert="horz" lIns="91432" tIns="45715" rIns="91432" bIns="457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1" y="9285338"/>
            <a:ext cx="2879619" cy="488791"/>
          </a:xfrm>
          <a:prstGeom prst="rect">
            <a:avLst/>
          </a:prstGeom>
        </p:spPr>
        <p:txBody>
          <a:bodyPr vert="horz" lIns="91432" tIns="45715" rIns="91432" bIns="45715" rtlCol="0" anchor="b"/>
          <a:lstStyle>
            <a:lvl1pPr algn="l">
              <a:defRPr sz="1200"/>
            </a:lvl1pPr>
          </a:lstStyle>
          <a:p>
            <a:endParaRPr lang="en-ZA" dirty="0"/>
          </a:p>
        </p:txBody>
      </p:sp>
      <p:sp>
        <p:nvSpPr>
          <p:cNvPr id="7" name="Slide Number Placeholder 6"/>
          <p:cNvSpPr>
            <a:spLocks noGrp="1"/>
          </p:cNvSpPr>
          <p:nvPr>
            <p:ph type="sldNum" sz="quarter" idx="5"/>
          </p:nvPr>
        </p:nvSpPr>
        <p:spPr>
          <a:xfrm>
            <a:off x="3764119" y="9285338"/>
            <a:ext cx="2879619" cy="488791"/>
          </a:xfrm>
          <a:prstGeom prst="rect">
            <a:avLst/>
          </a:prstGeom>
        </p:spPr>
        <p:txBody>
          <a:bodyPr vert="horz" lIns="91432" tIns="45715" rIns="91432" bIns="45715" rtlCol="0" anchor="b"/>
          <a:lstStyle>
            <a:lvl1pPr algn="r">
              <a:defRPr sz="1200"/>
            </a:lvl1pPr>
          </a:lstStyle>
          <a:p>
            <a:fld id="{5247FAEF-D2A7-4C4B-A780-0366F34D0D6C}" type="slidenum">
              <a:rPr lang="en-ZA" smtClean="0"/>
              <a:pPr/>
              <a:t>‹#›</a:t>
            </a:fld>
            <a:endParaRPr lang="en-ZA" dirty="0"/>
          </a:p>
        </p:txBody>
      </p:sp>
    </p:spTree>
    <p:extLst>
      <p:ext uri="{BB962C8B-B14F-4D97-AF65-F5344CB8AC3E}">
        <p14:creationId xmlns:p14="http://schemas.microsoft.com/office/powerpoint/2010/main" xmlns="" val="1175136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7DFF1512-988C-4780-987B-5E3BD0AE28E9}" type="slidenum">
              <a:rPr lang="en-ZA" smtClean="0">
                <a:solidFill>
                  <a:prstClr val="black"/>
                </a:solidFill>
              </a:rPr>
              <a:pPr/>
              <a:t>25</a:t>
            </a:fld>
            <a:endParaRPr lang="en-ZA" dirty="0">
              <a:solidFill>
                <a:prstClr val="black"/>
              </a:solidFill>
            </a:endParaRPr>
          </a:p>
        </p:txBody>
      </p:sp>
    </p:spTree>
    <p:extLst>
      <p:ext uri="{BB962C8B-B14F-4D97-AF65-F5344CB8AC3E}">
        <p14:creationId xmlns:p14="http://schemas.microsoft.com/office/powerpoint/2010/main" xmlns="" val="1604849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7DFF1512-988C-4780-987B-5E3BD0AE28E9}" type="slidenum">
              <a:rPr lang="en-ZA" smtClean="0">
                <a:solidFill>
                  <a:prstClr val="black"/>
                </a:solidFill>
              </a:rPr>
              <a:pPr/>
              <a:t>26</a:t>
            </a:fld>
            <a:endParaRPr lang="en-ZA" dirty="0">
              <a:solidFill>
                <a:prstClr val="black"/>
              </a:solidFill>
            </a:endParaRPr>
          </a:p>
        </p:txBody>
      </p:sp>
    </p:spTree>
    <p:extLst>
      <p:ext uri="{BB962C8B-B14F-4D97-AF65-F5344CB8AC3E}">
        <p14:creationId xmlns:p14="http://schemas.microsoft.com/office/powerpoint/2010/main" xmlns="" val="1604849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7DFF1512-988C-4780-987B-5E3BD0AE28E9}" type="slidenum">
              <a:rPr lang="en-ZA" smtClean="0">
                <a:solidFill>
                  <a:prstClr val="black"/>
                </a:solidFill>
              </a:rPr>
              <a:pPr/>
              <a:t>27</a:t>
            </a:fld>
            <a:endParaRPr lang="en-ZA" dirty="0">
              <a:solidFill>
                <a:prstClr val="black"/>
              </a:solidFill>
            </a:endParaRPr>
          </a:p>
        </p:txBody>
      </p:sp>
    </p:spTree>
    <p:extLst>
      <p:ext uri="{BB962C8B-B14F-4D97-AF65-F5344CB8AC3E}">
        <p14:creationId xmlns:p14="http://schemas.microsoft.com/office/powerpoint/2010/main" xmlns="" val="1604849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BA39DF1-0B0A-42B0-8E96-D9E67B4C40A0}" type="slidenum">
              <a:rPr lang="en-ZA" smtClean="0"/>
              <a:pPr/>
              <a:t>51</a:t>
            </a:fld>
            <a:endParaRPr lang="en-ZA"/>
          </a:p>
        </p:txBody>
      </p:sp>
    </p:spTree>
    <p:extLst>
      <p:ext uri="{BB962C8B-B14F-4D97-AF65-F5344CB8AC3E}">
        <p14:creationId xmlns:p14="http://schemas.microsoft.com/office/powerpoint/2010/main" xmlns="" val="2458085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BA39DF1-0B0A-42B0-8E96-D9E67B4C40A0}" type="slidenum">
              <a:rPr lang="en-ZA" smtClean="0"/>
              <a:pPr/>
              <a:t>52</a:t>
            </a:fld>
            <a:endParaRPr lang="en-ZA"/>
          </a:p>
        </p:txBody>
      </p:sp>
    </p:spTree>
    <p:extLst>
      <p:ext uri="{BB962C8B-B14F-4D97-AF65-F5344CB8AC3E}">
        <p14:creationId xmlns:p14="http://schemas.microsoft.com/office/powerpoint/2010/main" xmlns="" val="2458085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A39DF1-0B0A-42B0-8E96-D9E67B4C40A0}" type="slidenum">
              <a:rPr lang="en-ZA" smtClean="0"/>
              <a:pPr/>
              <a:t>60</a:t>
            </a:fld>
            <a:endParaRPr lang="en-ZA"/>
          </a:p>
        </p:txBody>
      </p:sp>
    </p:spTree>
    <p:extLst>
      <p:ext uri="{BB962C8B-B14F-4D97-AF65-F5344CB8AC3E}">
        <p14:creationId xmlns:p14="http://schemas.microsoft.com/office/powerpoint/2010/main" xmlns="" val="19774698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8840"/>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57301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l">
              <a:defRPr sz="1200">
                <a:solidFill>
                  <a:sysClr val="windowText" lastClr="000000"/>
                </a:solidFill>
              </a:defRPr>
            </a:lvl1pPr>
          </a:lstStyle>
          <a:p>
            <a:fld id="{28A3B54F-4D6D-439C-9A2C-B6799378E1A1}" type="slidenum">
              <a:rPr lang="en-ZA" smtClean="0"/>
              <a:pPr/>
              <a:t>‹#›</a:t>
            </a:fld>
            <a:endParaRPr lang="en-ZA" dirty="0"/>
          </a:p>
        </p:txBody>
      </p:sp>
    </p:spTree>
    <p:extLst>
      <p:ext uri="{BB962C8B-B14F-4D97-AF65-F5344CB8AC3E}">
        <p14:creationId xmlns:p14="http://schemas.microsoft.com/office/powerpoint/2010/main" xmlns="" val="732164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60BCC8-86EE-4993-A50D-2F143866510F}" type="slidenum">
              <a:rPr lang="en-ZA" smtClean="0"/>
              <a:pPr/>
              <a:t>‹#›</a:t>
            </a:fld>
            <a:endParaRPr lang="en-ZA" dirty="0"/>
          </a:p>
        </p:txBody>
      </p:sp>
    </p:spTree>
    <p:extLst>
      <p:ext uri="{BB962C8B-B14F-4D97-AF65-F5344CB8AC3E}">
        <p14:creationId xmlns:p14="http://schemas.microsoft.com/office/powerpoint/2010/main" xmlns="" val="565976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60BCC8-86EE-4993-A50D-2F143866510F}" type="slidenum">
              <a:rPr lang="en-ZA" smtClean="0"/>
              <a:pPr/>
              <a:t>‹#›</a:t>
            </a:fld>
            <a:endParaRPr lang="en-ZA" dirty="0"/>
          </a:p>
        </p:txBody>
      </p:sp>
    </p:spTree>
    <p:extLst>
      <p:ext uri="{BB962C8B-B14F-4D97-AF65-F5344CB8AC3E}">
        <p14:creationId xmlns:p14="http://schemas.microsoft.com/office/powerpoint/2010/main" xmlns="" val="453291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l">
              <a:defRPr sz="1200">
                <a:solidFill>
                  <a:sysClr val="windowText" lastClr="000000"/>
                </a:solidFill>
              </a:defRPr>
            </a:lvl1pPr>
          </a:lstStyle>
          <a:p>
            <a:fld id="{28A3B54F-4D6D-439C-9A2C-B6799378E1A1}" type="slidenum">
              <a:rPr lang="en-ZA" smtClean="0"/>
              <a:pPr/>
              <a:t>‹#›</a:t>
            </a:fld>
            <a:endParaRPr lang="en-ZA" dirty="0"/>
          </a:p>
        </p:txBody>
      </p:sp>
    </p:spTree>
    <p:extLst>
      <p:ext uri="{BB962C8B-B14F-4D97-AF65-F5344CB8AC3E}">
        <p14:creationId xmlns:p14="http://schemas.microsoft.com/office/powerpoint/2010/main" xmlns="" val="34495544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l">
              <a:defRPr sz="1200">
                <a:solidFill>
                  <a:sysClr val="windowText" lastClr="000000"/>
                </a:solidFill>
              </a:defRPr>
            </a:lvl1pPr>
          </a:lstStyle>
          <a:p>
            <a:fld id="{28A3B54F-4D6D-439C-9A2C-B6799378E1A1}" type="slidenum">
              <a:rPr lang="en-ZA" smtClean="0"/>
              <a:pPr/>
              <a:t>‹#›</a:t>
            </a:fld>
            <a:endParaRPr lang="en-ZA" dirty="0"/>
          </a:p>
        </p:txBody>
      </p:sp>
    </p:spTree>
    <p:extLst>
      <p:ext uri="{BB962C8B-B14F-4D97-AF65-F5344CB8AC3E}">
        <p14:creationId xmlns:p14="http://schemas.microsoft.com/office/powerpoint/2010/main" xmlns="" val="25058605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l">
              <a:defRPr sz="1200">
                <a:solidFill>
                  <a:sysClr val="windowText" lastClr="000000"/>
                </a:solidFill>
              </a:defRPr>
            </a:lvl1pPr>
          </a:lstStyle>
          <a:p>
            <a:fld id="{28A3B54F-4D6D-439C-9A2C-B6799378E1A1}" type="slidenum">
              <a:rPr lang="en-ZA" smtClean="0"/>
              <a:pPr/>
              <a:t>‹#›</a:t>
            </a:fld>
            <a:endParaRPr lang="en-ZA" dirty="0"/>
          </a:p>
        </p:txBody>
      </p:sp>
    </p:spTree>
    <p:extLst>
      <p:ext uri="{BB962C8B-B14F-4D97-AF65-F5344CB8AC3E}">
        <p14:creationId xmlns:p14="http://schemas.microsoft.com/office/powerpoint/2010/main" xmlns="" val="232731032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9" name="Slide Number Placeholder 5"/>
          <p:cNvSpPr>
            <a:spLocks noGrp="1"/>
          </p:cNvSpPr>
          <p:nvPr>
            <p:ph type="sldNum" sz="quarter" idx="10"/>
          </p:nvPr>
        </p:nvSpPr>
        <p:spPr>
          <a:xfrm>
            <a:off x="6553200" y="6356351"/>
            <a:ext cx="2133600" cy="365125"/>
          </a:xfrm>
          <a:prstGeom prst="rect">
            <a:avLst/>
          </a:prstGeom>
        </p:spPr>
        <p:txBody>
          <a:bodyPr vert="horz" lIns="91440" tIns="45720" rIns="91440" bIns="45720" rtlCol="0" anchor="ctr"/>
          <a:lstStyle>
            <a:lvl1pPr algn="l">
              <a:defRPr sz="1200">
                <a:solidFill>
                  <a:sysClr val="windowText" lastClr="000000"/>
                </a:solidFill>
              </a:defRPr>
            </a:lvl1pPr>
          </a:lstStyle>
          <a:p>
            <a:fld id="{28A3B54F-4D6D-439C-9A2C-B6799378E1A1}" type="slidenum">
              <a:rPr lang="en-ZA" smtClean="0"/>
              <a:pPr/>
              <a:t>‹#›</a:t>
            </a:fld>
            <a:endParaRPr lang="en-ZA" dirty="0"/>
          </a:p>
        </p:txBody>
      </p:sp>
    </p:spTree>
    <p:extLst>
      <p:ext uri="{BB962C8B-B14F-4D97-AF65-F5344CB8AC3E}">
        <p14:creationId xmlns:p14="http://schemas.microsoft.com/office/powerpoint/2010/main" xmlns="" val="4011448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endParaRPr lang="en-ZA"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ZA"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E2C0AE55-7E06-4976-960B-3D98813CB3CF}" type="slidenum">
              <a:rPr lang="en-ZA" smtClean="0"/>
              <a:pPr/>
              <a:t>‹#›</a:t>
            </a:fld>
            <a:endParaRPr lang="en-ZA" dirty="0"/>
          </a:p>
        </p:txBody>
      </p:sp>
    </p:spTree>
    <p:extLst>
      <p:ext uri="{BB962C8B-B14F-4D97-AF65-F5344CB8AC3E}">
        <p14:creationId xmlns:p14="http://schemas.microsoft.com/office/powerpoint/2010/main" xmlns="" val="3080053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ZA"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ZA"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60BCC8-86EE-4993-A50D-2F143866510F}" type="slidenum">
              <a:rPr lang="en-ZA" smtClean="0"/>
              <a:pPr/>
              <a:t>‹#›</a:t>
            </a:fld>
            <a:endParaRPr lang="en-ZA" dirty="0"/>
          </a:p>
        </p:txBody>
      </p:sp>
    </p:spTree>
    <p:extLst>
      <p:ext uri="{BB962C8B-B14F-4D97-AF65-F5344CB8AC3E}">
        <p14:creationId xmlns:p14="http://schemas.microsoft.com/office/powerpoint/2010/main" xmlns="" val="451534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Z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60BCC8-86EE-4993-A50D-2F143866510F}" type="slidenum">
              <a:rPr lang="en-ZA" smtClean="0"/>
              <a:pPr/>
              <a:t>‹#›</a:t>
            </a:fld>
            <a:endParaRPr lang="en-ZA" dirty="0"/>
          </a:p>
        </p:txBody>
      </p:sp>
    </p:spTree>
    <p:extLst>
      <p:ext uri="{BB962C8B-B14F-4D97-AF65-F5344CB8AC3E}">
        <p14:creationId xmlns:p14="http://schemas.microsoft.com/office/powerpoint/2010/main" xmlns="" val="2246700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ZA"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Z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60BCC8-86EE-4993-A50D-2F143866510F}" type="slidenum">
              <a:rPr lang="en-ZA" smtClean="0"/>
              <a:pPr/>
              <a:t>‹#›</a:t>
            </a:fld>
            <a:endParaRPr lang="en-ZA" dirty="0"/>
          </a:p>
        </p:txBody>
      </p:sp>
    </p:spTree>
    <p:extLst>
      <p:ext uri="{BB962C8B-B14F-4D97-AF65-F5344CB8AC3E}">
        <p14:creationId xmlns:p14="http://schemas.microsoft.com/office/powerpoint/2010/main" xmlns="" val="2264558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ZA" dirty="0">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l">
              <a:defRPr sz="1200">
                <a:solidFill>
                  <a:sysClr val="windowText" lastClr="000000"/>
                </a:solidFill>
              </a:defRPr>
            </a:lvl1pPr>
          </a:lstStyle>
          <a:p>
            <a:fld id="{28A3B54F-4D6D-439C-9A2C-B6799378E1A1}" type="slidenum">
              <a:rPr lang="en-ZA" smtClean="0"/>
              <a:pPr/>
              <a:t>‹#›</a:t>
            </a:fld>
            <a:endParaRPr lang="en-ZA" dirty="0"/>
          </a:p>
        </p:txBody>
      </p:sp>
    </p:spTree>
    <p:extLst>
      <p:ext uri="{BB962C8B-B14F-4D97-AF65-F5344CB8AC3E}">
        <p14:creationId xmlns:p14="http://schemas.microsoft.com/office/powerpoint/2010/main" xmlns="" val="40865072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988840"/>
            <a:ext cx="8856984" cy="1470025"/>
          </a:xfrm>
        </p:spPr>
        <p:txBody>
          <a:bodyPr>
            <a:noAutofit/>
          </a:bodyPr>
          <a:lstStyle/>
          <a:p>
            <a:r>
              <a:rPr lang="en-ZA" sz="4800" b="1" dirty="0" smtClean="0">
                <a:solidFill>
                  <a:schemeClr val="accent2">
                    <a:lumMod val="75000"/>
                  </a:schemeClr>
                </a:solidFill>
              </a:rPr>
              <a:t>BASIC EDUCATION 2018/19 ANNUAL PERFORMANCE PLAN </a:t>
            </a:r>
            <a:endParaRPr lang="en-ZA" sz="4800" b="1" dirty="0">
              <a:solidFill>
                <a:schemeClr val="accent2">
                  <a:lumMod val="75000"/>
                </a:schemeClr>
              </a:solidFill>
            </a:endParaRPr>
          </a:p>
        </p:txBody>
      </p:sp>
      <p:sp>
        <p:nvSpPr>
          <p:cNvPr id="3" name="Subtitle 2"/>
          <p:cNvSpPr>
            <a:spLocks noGrp="1"/>
          </p:cNvSpPr>
          <p:nvPr>
            <p:ph type="subTitle" idx="1"/>
          </p:nvPr>
        </p:nvSpPr>
        <p:spPr>
          <a:xfrm>
            <a:off x="107504" y="3717032"/>
            <a:ext cx="9036496" cy="1584176"/>
          </a:xfrm>
        </p:spPr>
        <p:txBody>
          <a:bodyPr>
            <a:noAutofit/>
          </a:bodyPr>
          <a:lstStyle/>
          <a:p>
            <a:r>
              <a:rPr lang="en-US" sz="2100" b="1" dirty="0">
                <a:solidFill>
                  <a:prstClr val="black"/>
                </a:solidFill>
                <a:cs typeface="Arial" panose="020B0604020202020204" pitchFamily="34" charset="0"/>
              </a:rPr>
              <a:t>BRIEFING TO PARLIAMENTARY PORTFOLIO  COMMITTEE  ON BASIC EDUCATION</a:t>
            </a:r>
            <a:endParaRPr lang="en-ZA" sz="2100" b="1" dirty="0" smtClean="0">
              <a:solidFill>
                <a:schemeClr val="accent1"/>
              </a:solidFill>
            </a:endParaRPr>
          </a:p>
          <a:p>
            <a:endParaRPr lang="en-ZA" sz="2500" b="1" dirty="0" smtClean="0">
              <a:solidFill>
                <a:schemeClr val="accent1"/>
              </a:solidFill>
            </a:endParaRPr>
          </a:p>
          <a:p>
            <a:r>
              <a:rPr lang="en-ZA" sz="2500" b="1" dirty="0" smtClean="0">
                <a:solidFill>
                  <a:schemeClr val="accent1"/>
                </a:solidFill>
              </a:rPr>
              <a:t>17 APRIL 2018 </a:t>
            </a:r>
          </a:p>
        </p:txBody>
      </p:sp>
      <p:sp>
        <p:nvSpPr>
          <p:cNvPr id="4" name="Slide Number Placeholder 3"/>
          <p:cNvSpPr>
            <a:spLocks noGrp="1"/>
          </p:cNvSpPr>
          <p:nvPr>
            <p:ph type="sldNum" sz="quarter" idx="4"/>
          </p:nvPr>
        </p:nvSpPr>
        <p:spPr/>
        <p:txBody>
          <a:bodyPr/>
          <a:lstStyle/>
          <a:p>
            <a:fld id="{28A3B54F-4D6D-439C-9A2C-B6799378E1A1}" type="slidenum">
              <a:rPr lang="en-ZA" smtClean="0"/>
              <a:pPr/>
              <a:t>1</a:t>
            </a:fld>
            <a:endParaRPr lang="en-ZA" dirty="0"/>
          </a:p>
        </p:txBody>
      </p:sp>
    </p:spTree>
    <p:extLst>
      <p:ext uri="{BB962C8B-B14F-4D97-AF65-F5344CB8AC3E}">
        <p14:creationId xmlns:p14="http://schemas.microsoft.com/office/powerpoint/2010/main" xmlns="" val="29125768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4624"/>
            <a:ext cx="8229600" cy="1143000"/>
          </a:xfrm>
        </p:spPr>
        <p:txBody>
          <a:bodyPr>
            <a:normAutofit/>
          </a:bodyPr>
          <a:lstStyle/>
          <a:p>
            <a:r>
              <a:rPr lang="en-US" sz="2800" b="1" dirty="0" smtClean="0">
                <a:solidFill>
                  <a:srgbClr val="741202"/>
                </a:solidFill>
                <a:cs typeface="Arial" panose="020B0604020202020204" pitchFamily="34" charset="0"/>
              </a:rPr>
              <a:t>KEY MTSF 2014-2019 PRIORITIES</a:t>
            </a:r>
            <a:endParaRPr lang="en-ZA" sz="2800" b="1" dirty="0">
              <a:solidFill>
                <a:srgbClr val="741202"/>
              </a:solidFill>
              <a:cs typeface="Arial" panose="020B0604020202020204" pitchFamily="34" charset="0"/>
            </a:endParaRPr>
          </a:p>
        </p:txBody>
      </p:sp>
      <p:sp>
        <p:nvSpPr>
          <p:cNvPr id="3" name="Content Placeholder 2"/>
          <p:cNvSpPr>
            <a:spLocks noGrp="1"/>
          </p:cNvSpPr>
          <p:nvPr>
            <p:ph idx="1"/>
          </p:nvPr>
        </p:nvSpPr>
        <p:spPr>
          <a:xfrm>
            <a:off x="0" y="1052736"/>
            <a:ext cx="8686800" cy="5073429"/>
          </a:xfrm>
        </p:spPr>
        <p:txBody>
          <a:bodyPr>
            <a:normAutofit/>
          </a:bodyPr>
          <a:lstStyle/>
          <a:p>
            <a:pPr lvl="1" algn="just">
              <a:buFont typeface="Arial" panose="020B0604020202020204" pitchFamily="34" charset="0"/>
              <a:buChar char="•"/>
              <a:defRPr/>
            </a:pPr>
            <a:r>
              <a:rPr lang="en-ZA" sz="2200" dirty="0">
                <a:solidFill>
                  <a:prstClr val="black"/>
                </a:solidFill>
                <a:cs typeface="Arial" panose="020B0604020202020204" pitchFamily="34" charset="0"/>
              </a:rPr>
              <a:t>Improving </a:t>
            </a:r>
            <a:r>
              <a:rPr lang="en-ZA" sz="2200" b="1" dirty="0">
                <a:solidFill>
                  <a:prstClr val="black"/>
                </a:solidFill>
                <a:cs typeface="Arial" panose="020B0604020202020204" pitchFamily="34" charset="0"/>
              </a:rPr>
              <a:t>quality of teaching and learning </a:t>
            </a:r>
            <a:r>
              <a:rPr lang="en-ZA" sz="2200" dirty="0">
                <a:solidFill>
                  <a:prstClr val="black"/>
                </a:solidFill>
                <a:cs typeface="Arial" panose="020B0604020202020204" pitchFamily="34" charset="0"/>
              </a:rPr>
              <a:t>through </a:t>
            </a:r>
            <a:r>
              <a:rPr lang="en-ZA" sz="2200" b="1" dirty="0">
                <a:solidFill>
                  <a:prstClr val="black"/>
                </a:solidFill>
                <a:cs typeface="Arial" panose="020B0604020202020204" pitchFamily="34" charset="0"/>
              </a:rPr>
              <a:t>development, supply and effective utilisation of teachers;</a:t>
            </a:r>
            <a:endParaRPr lang="en-US" sz="2200" b="1" dirty="0">
              <a:solidFill>
                <a:prstClr val="black"/>
              </a:solidFill>
              <a:cs typeface="Arial" panose="020B0604020202020204" pitchFamily="34" charset="0"/>
            </a:endParaRPr>
          </a:p>
          <a:p>
            <a:pPr lvl="1" algn="just">
              <a:buFont typeface="Arial" panose="020B0604020202020204" pitchFamily="34" charset="0"/>
              <a:buChar char="•"/>
              <a:defRPr/>
            </a:pPr>
            <a:r>
              <a:rPr lang="en-ZA" sz="2200" dirty="0">
                <a:solidFill>
                  <a:prstClr val="black"/>
                </a:solidFill>
                <a:cs typeface="Arial" panose="020B0604020202020204" pitchFamily="34" charset="0"/>
              </a:rPr>
              <a:t>Improving </a:t>
            </a:r>
            <a:r>
              <a:rPr lang="en-ZA" sz="2200" b="1" dirty="0">
                <a:solidFill>
                  <a:prstClr val="black"/>
                </a:solidFill>
                <a:cs typeface="Arial" panose="020B0604020202020204" pitchFamily="34" charset="0"/>
              </a:rPr>
              <a:t>quality of teaching and learning </a:t>
            </a:r>
            <a:r>
              <a:rPr lang="en-ZA" sz="2200" dirty="0">
                <a:solidFill>
                  <a:prstClr val="black"/>
                </a:solidFill>
                <a:cs typeface="Arial" panose="020B0604020202020204" pitchFamily="34" charset="0"/>
              </a:rPr>
              <a:t>through provision of adequate, </a:t>
            </a:r>
            <a:r>
              <a:rPr lang="en-ZA" sz="2200" b="1" dirty="0">
                <a:solidFill>
                  <a:prstClr val="black"/>
                </a:solidFill>
                <a:cs typeface="Arial" panose="020B0604020202020204" pitchFamily="34" charset="0"/>
              </a:rPr>
              <a:t>quality infrastructure and Learning and Teaching Support Materials</a:t>
            </a:r>
            <a:r>
              <a:rPr lang="en-ZA" sz="2200" dirty="0">
                <a:solidFill>
                  <a:prstClr val="black"/>
                </a:solidFill>
                <a:cs typeface="Arial" panose="020B0604020202020204" pitchFamily="34" charset="0"/>
              </a:rPr>
              <a:t> (LTSM); </a:t>
            </a:r>
            <a:endParaRPr lang="en-US" sz="2200" dirty="0">
              <a:solidFill>
                <a:prstClr val="black"/>
              </a:solidFill>
              <a:cs typeface="Arial" panose="020B0604020202020204" pitchFamily="34" charset="0"/>
            </a:endParaRPr>
          </a:p>
          <a:p>
            <a:pPr lvl="1" algn="just">
              <a:buFont typeface="Arial" panose="020B0604020202020204" pitchFamily="34" charset="0"/>
              <a:buChar char="•"/>
              <a:defRPr/>
            </a:pPr>
            <a:r>
              <a:rPr lang="en-ZA" sz="2200" b="1" dirty="0">
                <a:solidFill>
                  <a:prstClr val="black"/>
                </a:solidFill>
                <a:cs typeface="Arial" panose="020B0604020202020204" pitchFamily="34" charset="0"/>
              </a:rPr>
              <a:t>Improving assessment </a:t>
            </a:r>
            <a:r>
              <a:rPr lang="en-ZA" sz="2200" dirty="0">
                <a:solidFill>
                  <a:prstClr val="black"/>
                </a:solidFill>
                <a:cs typeface="Arial" panose="020B0604020202020204" pitchFamily="34" charset="0"/>
              </a:rPr>
              <a:t>for learning to ensure quality and efficiency in academic achievement;</a:t>
            </a:r>
          </a:p>
          <a:p>
            <a:pPr lvl="1" algn="just">
              <a:buFont typeface="Arial" panose="020B0604020202020204" pitchFamily="34" charset="0"/>
              <a:buChar char="•"/>
              <a:defRPr/>
            </a:pPr>
            <a:r>
              <a:rPr lang="en-ZA" sz="2200" b="1" dirty="0">
                <a:solidFill>
                  <a:prstClr val="black"/>
                </a:solidFill>
                <a:cs typeface="Arial" panose="020B0604020202020204" pitchFamily="34" charset="0"/>
              </a:rPr>
              <a:t>Expanded access to Early Childhood Development </a:t>
            </a:r>
            <a:r>
              <a:rPr lang="en-ZA" sz="2200" dirty="0">
                <a:solidFill>
                  <a:prstClr val="black"/>
                </a:solidFill>
                <a:cs typeface="Arial" panose="020B0604020202020204" pitchFamily="34" charset="0"/>
              </a:rPr>
              <a:t>(ECD) and improvement of the quality of Grade R, with support for pre-Grade R provision;</a:t>
            </a:r>
            <a:endParaRPr lang="en-US" sz="2200" dirty="0">
              <a:solidFill>
                <a:prstClr val="black"/>
              </a:solidFill>
              <a:cs typeface="Arial" panose="020B0604020202020204" pitchFamily="34" charset="0"/>
            </a:endParaRPr>
          </a:p>
          <a:p>
            <a:pPr lvl="1" algn="just">
              <a:buFont typeface="Arial" panose="020B0604020202020204" pitchFamily="34" charset="0"/>
              <a:buChar char="•"/>
              <a:defRPr/>
            </a:pPr>
            <a:r>
              <a:rPr lang="en-ZA" sz="2200" b="1" dirty="0">
                <a:solidFill>
                  <a:prstClr val="black"/>
                </a:solidFill>
                <a:cs typeface="Arial" panose="020B0604020202020204" pitchFamily="34" charset="0"/>
              </a:rPr>
              <a:t>Strengthening accountability </a:t>
            </a:r>
            <a:r>
              <a:rPr lang="en-ZA" sz="2200" dirty="0">
                <a:solidFill>
                  <a:prstClr val="black"/>
                </a:solidFill>
                <a:cs typeface="Arial" panose="020B0604020202020204" pitchFamily="34" charset="0"/>
              </a:rPr>
              <a:t>and improving management  at the school, community and district level; and</a:t>
            </a:r>
            <a:endParaRPr lang="en-US" sz="2200" dirty="0">
              <a:solidFill>
                <a:prstClr val="black"/>
              </a:solidFill>
              <a:cs typeface="Arial" panose="020B0604020202020204" pitchFamily="34" charset="0"/>
            </a:endParaRPr>
          </a:p>
          <a:p>
            <a:pPr lvl="1" algn="just">
              <a:buFont typeface="Arial" panose="020B0604020202020204" pitchFamily="34" charset="0"/>
              <a:buChar char="•"/>
              <a:defRPr/>
            </a:pPr>
            <a:r>
              <a:rPr lang="en-ZA" sz="2200" b="1" dirty="0">
                <a:solidFill>
                  <a:prstClr val="black"/>
                </a:solidFill>
                <a:cs typeface="Arial" panose="020B0604020202020204" pitchFamily="34" charset="0"/>
              </a:rPr>
              <a:t>Partnerships</a:t>
            </a:r>
            <a:r>
              <a:rPr lang="en-ZA" sz="2200" dirty="0">
                <a:solidFill>
                  <a:prstClr val="black"/>
                </a:solidFill>
                <a:cs typeface="Arial" panose="020B0604020202020204" pitchFamily="34" charset="0"/>
              </a:rPr>
              <a:t> for education reform and improved quality</a:t>
            </a:r>
            <a:r>
              <a:rPr lang="en-ZA" sz="2200" dirty="0">
                <a:solidFill>
                  <a:prstClr val="black"/>
                </a:solidFill>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4"/>
          </p:nvPr>
        </p:nvSpPr>
        <p:spPr/>
        <p:txBody>
          <a:bodyPr/>
          <a:lstStyle/>
          <a:p>
            <a:fld id="{28A3B54F-4D6D-439C-9A2C-B6799378E1A1}" type="slidenum">
              <a:rPr lang="en-ZA" smtClean="0"/>
              <a:pPr/>
              <a:t>10</a:t>
            </a:fld>
            <a:endParaRPr lang="en-ZA" dirty="0"/>
          </a:p>
        </p:txBody>
      </p:sp>
    </p:spTree>
    <p:extLst>
      <p:ext uri="{BB962C8B-B14F-4D97-AF65-F5344CB8AC3E}">
        <p14:creationId xmlns:p14="http://schemas.microsoft.com/office/powerpoint/2010/main" xmlns="" val="20661838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922113"/>
          </a:xfrm>
        </p:spPr>
        <p:txBody>
          <a:bodyPr>
            <a:noAutofit/>
          </a:bodyPr>
          <a:lstStyle/>
          <a:p>
            <a:r>
              <a:rPr lang="en-ZA" sz="2400" b="1" dirty="0">
                <a:solidFill>
                  <a:srgbClr val="741202"/>
                </a:solidFill>
                <a:cs typeface="Arial" panose="020B0604020202020204" pitchFamily="34" charset="0"/>
              </a:rPr>
              <a:t>ACTION PLAN TO 2019: </a:t>
            </a:r>
            <a:br>
              <a:rPr lang="en-ZA" sz="2400" b="1" dirty="0">
                <a:solidFill>
                  <a:srgbClr val="741202"/>
                </a:solidFill>
                <a:cs typeface="Arial" panose="020B0604020202020204" pitchFamily="34" charset="0"/>
              </a:rPr>
            </a:br>
            <a:r>
              <a:rPr lang="en-ZA" sz="2400" b="1" i="1" dirty="0">
                <a:solidFill>
                  <a:srgbClr val="741202"/>
                </a:solidFill>
                <a:cs typeface="Arial" panose="020B0604020202020204" pitchFamily="34" charset="0"/>
              </a:rPr>
              <a:t>TOWARDS THE REALISATION OF SCHOOLING 2030 </a:t>
            </a:r>
          </a:p>
        </p:txBody>
      </p:sp>
      <p:sp>
        <p:nvSpPr>
          <p:cNvPr id="3" name="Content Placeholder 2"/>
          <p:cNvSpPr>
            <a:spLocks noGrp="1"/>
          </p:cNvSpPr>
          <p:nvPr>
            <p:ph idx="1"/>
          </p:nvPr>
        </p:nvSpPr>
        <p:spPr>
          <a:xfrm>
            <a:off x="457200" y="908720"/>
            <a:ext cx="8229600" cy="4929413"/>
          </a:xfrm>
        </p:spPr>
        <p:txBody>
          <a:bodyPr>
            <a:noAutofit/>
          </a:bodyPr>
          <a:lstStyle/>
          <a:p>
            <a:pPr marL="0" lvl="0" indent="0">
              <a:buNone/>
            </a:pPr>
            <a:r>
              <a:rPr lang="en-ZA" sz="2000" dirty="0" smtClean="0">
                <a:solidFill>
                  <a:prstClr val="black"/>
                </a:solidFill>
              </a:rPr>
              <a:t>Linked to </a:t>
            </a:r>
            <a:r>
              <a:rPr lang="en-ZA" sz="2000" dirty="0">
                <a:solidFill>
                  <a:prstClr val="black"/>
                </a:solidFill>
              </a:rPr>
              <a:t>the </a:t>
            </a:r>
            <a:r>
              <a:rPr lang="en-ZA" sz="2000" b="1" dirty="0">
                <a:solidFill>
                  <a:prstClr val="black"/>
                </a:solidFill>
              </a:rPr>
              <a:t>National </a:t>
            </a:r>
            <a:r>
              <a:rPr lang="en-ZA" sz="2000" b="1" dirty="0" smtClean="0">
                <a:solidFill>
                  <a:prstClr val="black"/>
                </a:solidFill>
              </a:rPr>
              <a:t>Development Plan </a:t>
            </a:r>
            <a:r>
              <a:rPr lang="en-ZA" sz="2000" dirty="0" smtClean="0">
                <a:solidFill>
                  <a:prstClr val="black"/>
                </a:solidFill>
              </a:rPr>
              <a:t>and </a:t>
            </a:r>
            <a:r>
              <a:rPr lang="en-ZA" sz="2000" b="1" dirty="0" smtClean="0">
                <a:solidFill>
                  <a:prstClr val="black"/>
                </a:solidFill>
              </a:rPr>
              <a:t>MTSF </a:t>
            </a:r>
            <a:r>
              <a:rPr lang="en-ZA" sz="2000" dirty="0" smtClean="0">
                <a:solidFill>
                  <a:prstClr val="black"/>
                </a:solidFill>
              </a:rPr>
              <a:t>is the Sector Plan: </a:t>
            </a:r>
            <a:r>
              <a:rPr lang="en-ZA" sz="2000" b="1" dirty="0" smtClean="0">
                <a:solidFill>
                  <a:prstClr val="black"/>
                </a:solidFill>
              </a:rPr>
              <a:t>Action Plan to 2019</a:t>
            </a:r>
            <a:r>
              <a:rPr lang="en-ZA" sz="2000" dirty="0" smtClean="0">
                <a:solidFill>
                  <a:prstClr val="black"/>
                </a:solidFill>
              </a:rPr>
              <a:t>: </a:t>
            </a:r>
            <a:r>
              <a:rPr lang="en-ZA" sz="2000" i="1" dirty="0" smtClean="0">
                <a:solidFill>
                  <a:prstClr val="black"/>
                </a:solidFill>
              </a:rPr>
              <a:t>Towards the Realisation of schooling 2030 </a:t>
            </a:r>
            <a:r>
              <a:rPr lang="en-ZA" sz="2000" dirty="0" smtClean="0">
                <a:solidFill>
                  <a:prstClr val="black"/>
                </a:solidFill>
              </a:rPr>
              <a:t>with 27 goals summarised as follows:</a:t>
            </a:r>
            <a:endParaRPr lang="en-ZA" sz="2000" i="1" dirty="0" smtClean="0">
              <a:solidFill>
                <a:prstClr val="black"/>
              </a:solidFill>
            </a:endParaRPr>
          </a:p>
          <a:p>
            <a:pPr lvl="0" algn="just"/>
            <a:r>
              <a:rPr lang="en-ZA" sz="2000" dirty="0" smtClean="0">
                <a:solidFill>
                  <a:prstClr val="black"/>
                </a:solidFill>
              </a:rPr>
              <a:t>Goals </a:t>
            </a:r>
            <a:r>
              <a:rPr lang="en-ZA" sz="2000" dirty="0">
                <a:solidFill>
                  <a:prstClr val="black"/>
                </a:solidFill>
              </a:rPr>
              <a:t>1-13: Learner outputs at grade </a:t>
            </a:r>
            <a:r>
              <a:rPr lang="en-ZA" sz="2000" dirty="0" smtClean="0">
                <a:solidFill>
                  <a:prstClr val="black"/>
                </a:solidFill>
              </a:rPr>
              <a:t>R, 3</a:t>
            </a:r>
            <a:r>
              <a:rPr lang="en-ZA" sz="2000" dirty="0">
                <a:solidFill>
                  <a:prstClr val="black"/>
                </a:solidFill>
              </a:rPr>
              <a:t>, 6, 9 and 12</a:t>
            </a:r>
          </a:p>
          <a:p>
            <a:pPr lvl="0" algn="just"/>
            <a:r>
              <a:rPr lang="en-ZA" sz="2000" dirty="0">
                <a:solidFill>
                  <a:prstClr val="black"/>
                </a:solidFill>
              </a:rPr>
              <a:t>Goal 14-17: Educators</a:t>
            </a:r>
          </a:p>
          <a:p>
            <a:pPr lvl="0" algn="just"/>
            <a:r>
              <a:rPr lang="en-ZA" sz="2000" dirty="0">
                <a:solidFill>
                  <a:prstClr val="black"/>
                </a:solidFill>
              </a:rPr>
              <a:t>Goal 18: Curriculum </a:t>
            </a:r>
            <a:r>
              <a:rPr lang="en-ZA" sz="2000" dirty="0" smtClean="0">
                <a:solidFill>
                  <a:prstClr val="black"/>
                </a:solidFill>
              </a:rPr>
              <a:t>coverage</a:t>
            </a:r>
            <a:endParaRPr lang="en-ZA" sz="2000" dirty="0">
              <a:solidFill>
                <a:prstClr val="black"/>
              </a:solidFill>
            </a:endParaRPr>
          </a:p>
          <a:p>
            <a:pPr lvl="0" algn="just"/>
            <a:r>
              <a:rPr lang="en-ZA" sz="2000" dirty="0">
                <a:solidFill>
                  <a:prstClr val="black"/>
                </a:solidFill>
              </a:rPr>
              <a:t>Goal: </a:t>
            </a:r>
            <a:r>
              <a:rPr lang="en-ZA" sz="2000" dirty="0" smtClean="0">
                <a:solidFill>
                  <a:prstClr val="black"/>
                </a:solidFill>
              </a:rPr>
              <a:t>19 -20: Educational materials </a:t>
            </a:r>
          </a:p>
          <a:p>
            <a:pPr lvl="0" algn="just"/>
            <a:r>
              <a:rPr lang="en-ZA" sz="2000" dirty="0" smtClean="0">
                <a:solidFill>
                  <a:prstClr val="black"/>
                </a:solidFill>
              </a:rPr>
              <a:t>Goal </a:t>
            </a:r>
            <a:r>
              <a:rPr lang="en-ZA" sz="2000" dirty="0">
                <a:solidFill>
                  <a:prstClr val="black"/>
                </a:solidFill>
              </a:rPr>
              <a:t>21: </a:t>
            </a:r>
            <a:r>
              <a:rPr lang="en-ZA" sz="2000" dirty="0" smtClean="0">
                <a:solidFill>
                  <a:prstClr val="black"/>
                </a:solidFill>
              </a:rPr>
              <a:t>School management</a:t>
            </a:r>
            <a:endParaRPr lang="en-ZA" sz="2000" dirty="0">
              <a:solidFill>
                <a:prstClr val="black"/>
              </a:solidFill>
            </a:endParaRPr>
          </a:p>
          <a:p>
            <a:pPr lvl="0" algn="just"/>
            <a:r>
              <a:rPr lang="en-ZA" sz="2000" dirty="0">
                <a:solidFill>
                  <a:prstClr val="black"/>
                </a:solidFill>
              </a:rPr>
              <a:t>Goal 22: Community participation</a:t>
            </a:r>
          </a:p>
          <a:p>
            <a:pPr lvl="0" algn="just"/>
            <a:r>
              <a:rPr lang="en-ZA" sz="2000" dirty="0">
                <a:solidFill>
                  <a:prstClr val="black"/>
                </a:solidFill>
              </a:rPr>
              <a:t>Goal 23: Minimum levels of funding schools</a:t>
            </a:r>
          </a:p>
          <a:p>
            <a:pPr lvl="0" algn="just"/>
            <a:r>
              <a:rPr lang="en-ZA" sz="2000" dirty="0">
                <a:solidFill>
                  <a:prstClr val="black"/>
                </a:solidFill>
              </a:rPr>
              <a:t>Goal 24: Infrastructure</a:t>
            </a:r>
          </a:p>
          <a:p>
            <a:pPr lvl="0" algn="just"/>
            <a:r>
              <a:rPr lang="en-ZA" sz="2000" dirty="0">
                <a:solidFill>
                  <a:prstClr val="black"/>
                </a:solidFill>
              </a:rPr>
              <a:t>Goal 25: </a:t>
            </a:r>
            <a:r>
              <a:rPr lang="en-ZA" sz="2000" dirty="0" smtClean="0">
                <a:solidFill>
                  <a:prstClr val="black"/>
                </a:solidFill>
              </a:rPr>
              <a:t>Learner well-being</a:t>
            </a:r>
            <a:endParaRPr lang="en-ZA" sz="2000" dirty="0">
              <a:solidFill>
                <a:prstClr val="black"/>
              </a:solidFill>
            </a:endParaRPr>
          </a:p>
          <a:p>
            <a:pPr lvl="0" algn="just"/>
            <a:r>
              <a:rPr lang="en-ZA" sz="2000" dirty="0">
                <a:solidFill>
                  <a:prstClr val="black"/>
                </a:solidFill>
              </a:rPr>
              <a:t>Goal 26: Inclusive Education</a:t>
            </a:r>
          </a:p>
          <a:p>
            <a:pPr lvl="0" algn="just"/>
            <a:r>
              <a:rPr lang="en-ZA" sz="2000" dirty="0">
                <a:solidFill>
                  <a:prstClr val="black"/>
                </a:solidFill>
              </a:rPr>
              <a:t>Goal 27: </a:t>
            </a:r>
            <a:r>
              <a:rPr lang="en-ZA" sz="2000" dirty="0" smtClean="0">
                <a:solidFill>
                  <a:prstClr val="black"/>
                </a:solidFill>
              </a:rPr>
              <a:t>District support</a:t>
            </a:r>
            <a:endParaRPr lang="en-ZA" sz="2000" dirty="0">
              <a:solidFill>
                <a:prstClr val="black"/>
              </a:solidFill>
            </a:endParaRPr>
          </a:p>
          <a:p>
            <a:endParaRPr lang="en-ZA" sz="2000" dirty="0"/>
          </a:p>
        </p:txBody>
      </p:sp>
      <p:sp>
        <p:nvSpPr>
          <p:cNvPr id="4" name="Slide Number Placeholder 3"/>
          <p:cNvSpPr>
            <a:spLocks noGrp="1"/>
          </p:cNvSpPr>
          <p:nvPr>
            <p:ph type="sldNum" sz="quarter" idx="4"/>
          </p:nvPr>
        </p:nvSpPr>
        <p:spPr/>
        <p:txBody>
          <a:bodyPr/>
          <a:lstStyle/>
          <a:p>
            <a:fld id="{28A3B54F-4D6D-439C-9A2C-B6799378E1A1}" type="slidenum">
              <a:rPr lang="en-ZA" smtClean="0"/>
              <a:pPr/>
              <a:t>11</a:t>
            </a:fld>
            <a:endParaRPr lang="en-ZA" dirty="0"/>
          </a:p>
        </p:txBody>
      </p:sp>
    </p:spTree>
    <p:extLst>
      <p:ext uri="{BB962C8B-B14F-4D97-AF65-F5344CB8AC3E}">
        <p14:creationId xmlns:p14="http://schemas.microsoft.com/office/powerpoint/2010/main" xmlns="" val="1756165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12" y="-85402"/>
            <a:ext cx="8229600" cy="706090"/>
          </a:xfrm>
        </p:spPr>
        <p:txBody>
          <a:bodyPr>
            <a:normAutofit/>
          </a:bodyPr>
          <a:lstStyle/>
          <a:p>
            <a:r>
              <a:rPr lang="en-GB" sz="2200" b="1" dirty="0" smtClean="0">
                <a:solidFill>
                  <a:srgbClr val="741202"/>
                </a:solidFill>
                <a:cs typeface="Arial" panose="020B0604020202020204" pitchFamily="34" charset="0"/>
              </a:rPr>
              <a:t>DBE STRATEGIC OUTCOME ORIENTED GOALS</a:t>
            </a:r>
            <a:endParaRPr lang="en-ZA" sz="2200" dirty="0"/>
          </a:p>
        </p:txBody>
      </p:sp>
      <p:sp>
        <p:nvSpPr>
          <p:cNvPr id="3" name="Content Placeholder 2"/>
          <p:cNvSpPr>
            <a:spLocks noGrp="1"/>
          </p:cNvSpPr>
          <p:nvPr>
            <p:ph idx="1"/>
          </p:nvPr>
        </p:nvSpPr>
        <p:spPr>
          <a:xfrm>
            <a:off x="35496" y="476672"/>
            <a:ext cx="8928992" cy="5400599"/>
          </a:xfrm>
        </p:spPr>
        <p:txBody>
          <a:bodyPr>
            <a:noAutofit/>
          </a:bodyPr>
          <a:lstStyle/>
          <a:p>
            <a:pPr marL="0" lvl="0" indent="0" algn="just">
              <a:buNone/>
            </a:pPr>
            <a:r>
              <a:rPr lang="en-GB" sz="1700" dirty="0" smtClean="0">
                <a:solidFill>
                  <a:prstClr val="black"/>
                </a:solidFill>
                <a:cs typeface="Arial" panose="020B0604020202020204" pitchFamily="34" charset="0"/>
              </a:rPr>
              <a:t>These </a:t>
            </a:r>
            <a:r>
              <a:rPr lang="en-GB" sz="1700" dirty="0">
                <a:solidFill>
                  <a:prstClr val="black"/>
                </a:solidFill>
                <a:cs typeface="Arial" panose="020B0604020202020204" pitchFamily="34" charset="0"/>
              </a:rPr>
              <a:t>strategic goals are linked to the five Budget Programmes of the </a:t>
            </a:r>
            <a:r>
              <a:rPr lang="en-GB" sz="1700" dirty="0" smtClean="0">
                <a:solidFill>
                  <a:prstClr val="black"/>
                </a:solidFill>
                <a:cs typeface="Arial" panose="020B0604020202020204" pitchFamily="34" charset="0"/>
              </a:rPr>
              <a:t>Department:</a:t>
            </a:r>
            <a:endParaRPr lang="en-GB" sz="1700" dirty="0">
              <a:solidFill>
                <a:prstClr val="black"/>
              </a:solidFill>
              <a:cs typeface="Arial" panose="020B0604020202020204" pitchFamily="34" charset="0"/>
            </a:endParaRPr>
          </a:p>
          <a:p>
            <a:pPr algn="just"/>
            <a:r>
              <a:rPr lang="en-US" sz="1700" b="1" u="sng" dirty="0" smtClean="0">
                <a:ea typeface="Calibri"/>
                <a:cs typeface="Times New Roman"/>
              </a:rPr>
              <a:t>Programme 1:</a:t>
            </a:r>
            <a:r>
              <a:rPr lang="en-US" sz="1700" u="sng" dirty="0" smtClean="0">
                <a:ea typeface="Calibri"/>
                <a:cs typeface="Times New Roman"/>
              </a:rPr>
              <a:t> </a:t>
            </a:r>
            <a:r>
              <a:rPr lang="en-US" sz="1700" dirty="0" smtClean="0">
                <a:ea typeface="Calibri"/>
                <a:cs typeface="Times New Roman"/>
              </a:rPr>
              <a:t>Effective </a:t>
            </a:r>
            <a:r>
              <a:rPr lang="en-US" sz="1700" dirty="0">
                <a:ea typeface="Calibri"/>
                <a:cs typeface="Times New Roman"/>
              </a:rPr>
              <a:t>and efficient governance and management</a:t>
            </a:r>
            <a:r>
              <a:rPr lang="en-US" sz="1700" dirty="0" smtClean="0">
                <a:ea typeface="Calibri"/>
                <a:cs typeface="Times New Roman"/>
              </a:rPr>
              <a:t>.</a:t>
            </a:r>
          </a:p>
          <a:p>
            <a:pPr lvl="1" algn="just">
              <a:buFont typeface="Wingdings" panose="05000000000000000000" pitchFamily="2" charset="2"/>
              <a:buChar char="Ø"/>
            </a:pPr>
            <a:r>
              <a:rPr lang="en-ZA" sz="1700" b="1" dirty="0">
                <a:solidFill>
                  <a:prstClr val="black"/>
                </a:solidFill>
                <a:cs typeface="Arial" panose="020B0604020202020204" pitchFamily="34" charset="0"/>
              </a:rPr>
              <a:t>purpose</a:t>
            </a:r>
            <a:r>
              <a:rPr lang="en-ZA" sz="1700" dirty="0">
                <a:solidFill>
                  <a:prstClr val="black"/>
                </a:solidFill>
                <a:cs typeface="Arial" panose="020B0604020202020204" pitchFamily="34" charset="0"/>
              </a:rPr>
              <a:t>: To manage the Department and provide strategic and administrative support services</a:t>
            </a:r>
            <a:r>
              <a:rPr lang="en-ZA" sz="1700" dirty="0" smtClean="0">
                <a:solidFill>
                  <a:prstClr val="black"/>
                </a:solidFill>
                <a:cs typeface="Arial" panose="020B0604020202020204" pitchFamily="34" charset="0"/>
              </a:rPr>
              <a:t>.</a:t>
            </a:r>
            <a:endParaRPr lang="en-ZA" sz="1700" dirty="0">
              <a:ea typeface="Calibri"/>
              <a:cs typeface="Times New Roman"/>
            </a:endParaRPr>
          </a:p>
          <a:p>
            <a:pPr algn="just"/>
            <a:r>
              <a:rPr lang="en-US" sz="1700" b="1" u="sng" dirty="0" smtClean="0">
                <a:ea typeface="Calibri"/>
                <a:cs typeface="Times New Roman"/>
              </a:rPr>
              <a:t>Programme 2:</a:t>
            </a:r>
            <a:r>
              <a:rPr lang="en-US" sz="1700" u="sng" dirty="0" smtClean="0">
                <a:ea typeface="Calibri"/>
                <a:cs typeface="Times New Roman"/>
              </a:rPr>
              <a:t> </a:t>
            </a:r>
            <a:r>
              <a:rPr lang="en-US" sz="1700" dirty="0" smtClean="0">
                <a:ea typeface="Calibri"/>
                <a:cs typeface="Times New Roman"/>
              </a:rPr>
              <a:t>Effective </a:t>
            </a:r>
            <a:r>
              <a:rPr lang="en-US" sz="1700" dirty="0">
                <a:ea typeface="Calibri"/>
                <a:cs typeface="Times New Roman"/>
              </a:rPr>
              <a:t>development, monitoring of curriculum implementation and support </a:t>
            </a:r>
            <a:endParaRPr lang="en-US" sz="1700" dirty="0" smtClean="0">
              <a:ea typeface="Calibri"/>
              <a:cs typeface="Times New Roman"/>
            </a:endParaRPr>
          </a:p>
          <a:p>
            <a:pPr lvl="1" algn="just">
              <a:buFont typeface="Wingdings" panose="05000000000000000000" pitchFamily="2" charset="2"/>
              <a:buChar char="Ø"/>
            </a:pPr>
            <a:r>
              <a:rPr lang="en-ZA" sz="1700" b="1" dirty="0">
                <a:cs typeface="Arial" panose="020B0604020202020204" pitchFamily="34" charset="0"/>
              </a:rPr>
              <a:t>purpose</a:t>
            </a:r>
            <a:r>
              <a:rPr lang="en-ZA" sz="1700" dirty="0">
                <a:cs typeface="Arial" panose="020B0604020202020204" pitchFamily="34" charset="0"/>
              </a:rPr>
              <a:t>: To develop curriculum and assessment policies and monitor and support their </a:t>
            </a:r>
            <a:r>
              <a:rPr lang="en-ZA" sz="1700" dirty="0" smtClean="0">
                <a:cs typeface="Arial" panose="020B0604020202020204" pitchFamily="34" charset="0"/>
              </a:rPr>
              <a:t>implementation</a:t>
            </a:r>
            <a:endParaRPr lang="en-ZA" sz="1700" dirty="0">
              <a:ea typeface="Calibri"/>
              <a:cs typeface="Times New Roman"/>
            </a:endParaRPr>
          </a:p>
          <a:p>
            <a:pPr algn="just"/>
            <a:r>
              <a:rPr lang="en-US" sz="1700" b="1" u="sng" dirty="0" smtClean="0">
                <a:ea typeface="Calibri"/>
                <a:cs typeface="Times New Roman"/>
              </a:rPr>
              <a:t>Programme 3: </a:t>
            </a:r>
            <a:r>
              <a:rPr lang="en-US" sz="1700" dirty="0" smtClean="0">
                <a:ea typeface="Calibri"/>
                <a:cs typeface="Times New Roman"/>
              </a:rPr>
              <a:t>Improved </a:t>
            </a:r>
            <a:r>
              <a:rPr lang="en-US" sz="1700" dirty="0">
                <a:ea typeface="Calibri"/>
                <a:cs typeface="Times New Roman"/>
              </a:rPr>
              <a:t>teacher supply, development and </a:t>
            </a:r>
            <a:r>
              <a:rPr lang="en-US" sz="1700" dirty="0" smtClean="0">
                <a:ea typeface="Calibri"/>
                <a:cs typeface="Times New Roman"/>
              </a:rPr>
              <a:t>utilisation</a:t>
            </a:r>
          </a:p>
          <a:p>
            <a:pPr lvl="1" algn="just">
              <a:buFont typeface="Wingdings" panose="05000000000000000000" pitchFamily="2" charset="2"/>
              <a:buChar char="Ø"/>
            </a:pPr>
            <a:r>
              <a:rPr lang="en-ZA" sz="1700" b="1" dirty="0">
                <a:cs typeface="Arial" panose="020B0604020202020204" pitchFamily="34" charset="0"/>
              </a:rPr>
              <a:t>purpose: </a:t>
            </a:r>
            <a:r>
              <a:rPr lang="en-ZA" sz="1700" dirty="0">
                <a:cs typeface="Arial" panose="020B0604020202020204" pitchFamily="34" charset="0"/>
              </a:rPr>
              <a:t>To promote accountability, quality teaching and institutional performance through the effective supply, development and utilisation of human </a:t>
            </a:r>
            <a:r>
              <a:rPr lang="en-ZA" sz="1700" dirty="0" smtClean="0">
                <a:cs typeface="Arial" panose="020B0604020202020204" pitchFamily="34" charset="0"/>
              </a:rPr>
              <a:t>resources</a:t>
            </a:r>
            <a:endParaRPr lang="en-ZA" sz="1700" dirty="0">
              <a:ea typeface="Calibri"/>
              <a:cs typeface="Times New Roman"/>
            </a:endParaRPr>
          </a:p>
          <a:p>
            <a:pPr algn="just"/>
            <a:r>
              <a:rPr lang="en-US" sz="1700" b="1" u="sng" dirty="0" smtClean="0">
                <a:ea typeface="Calibri"/>
                <a:cs typeface="Times New Roman"/>
              </a:rPr>
              <a:t>Programme 4: </a:t>
            </a:r>
            <a:r>
              <a:rPr lang="en-US" sz="1700" dirty="0" smtClean="0">
                <a:ea typeface="Calibri"/>
                <a:cs typeface="Times New Roman"/>
              </a:rPr>
              <a:t>Effective </a:t>
            </a:r>
            <a:r>
              <a:rPr lang="en-US" sz="1700" dirty="0">
                <a:ea typeface="Calibri"/>
                <a:cs typeface="Times New Roman"/>
              </a:rPr>
              <a:t>systems for planning, co-ordination, information management, assessment and district </a:t>
            </a:r>
            <a:r>
              <a:rPr lang="en-US" sz="1700" dirty="0" smtClean="0">
                <a:ea typeface="Calibri"/>
                <a:cs typeface="Times New Roman"/>
              </a:rPr>
              <a:t>support</a:t>
            </a:r>
          </a:p>
          <a:p>
            <a:pPr lvl="1" algn="just">
              <a:buFont typeface="Wingdings" panose="05000000000000000000" pitchFamily="2" charset="2"/>
              <a:buChar char="Ø"/>
            </a:pPr>
            <a:r>
              <a:rPr lang="en-ZA" sz="1700" b="1" dirty="0">
                <a:cs typeface="Arial" panose="020B0604020202020204" pitchFamily="34" charset="0"/>
              </a:rPr>
              <a:t>purpose: </a:t>
            </a:r>
            <a:r>
              <a:rPr lang="en-ZA" sz="1700" dirty="0">
                <a:cs typeface="Arial" panose="020B0604020202020204" pitchFamily="34" charset="0"/>
              </a:rPr>
              <a:t>To promote quality and effective service delivery in the basic education system through planning, implementation and </a:t>
            </a:r>
            <a:r>
              <a:rPr lang="en-ZA" sz="1700" dirty="0" smtClean="0">
                <a:cs typeface="Arial" panose="020B0604020202020204" pitchFamily="34" charset="0"/>
              </a:rPr>
              <a:t>assessment</a:t>
            </a:r>
            <a:endParaRPr lang="en-ZA" sz="1700" dirty="0">
              <a:ea typeface="Calibri"/>
              <a:cs typeface="Times New Roman"/>
            </a:endParaRPr>
          </a:p>
          <a:p>
            <a:pPr algn="just"/>
            <a:r>
              <a:rPr lang="en-US" sz="1700" b="1" u="sng" dirty="0" smtClean="0">
                <a:ea typeface="Calibri"/>
                <a:cs typeface="Times New Roman"/>
              </a:rPr>
              <a:t>Programme 5: </a:t>
            </a:r>
            <a:r>
              <a:rPr lang="en-US" sz="1700" dirty="0" smtClean="0">
                <a:ea typeface="Calibri"/>
                <a:cs typeface="Times New Roman"/>
              </a:rPr>
              <a:t>Improved </a:t>
            </a:r>
            <a:r>
              <a:rPr lang="en-US" sz="1700" dirty="0">
                <a:ea typeface="Calibri"/>
                <a:cs typeface="Times New Roman"/>
              </a:rPr>
              <a:t>social cohesion in schools and wellbeing of </a:t>
            </a:r>
            <a:r>
              <a:rPr lang="en-US" sz="1700" dirty="0" smtClean="0">
                <a:ea typeface="Calibri"/>
                <a:cs typeface="Times New Roman"/>
              </a:rPr>
              <a:t>learners</a:t>
            </a:r>
          </a:p>
          <a:p>
            <a:pPr lvl="1" algn="just">
              <a:buFont typeface="Wingdings" panose="05000000000000000000" pitchFamily="2" charset="2"/>
              <a:buChar char="Ø"/>
            </a:pPr>
            <a:r>
              <a:rPr lang="en-ZA" sz="1700" b="1" dirty="0">
                <a:solidFill>
                  <a:prstClr val="black"/>
                </a:solidFill>
                <a:cs typeface="Arial" panose="020B0604020202020204" pitchFamily="34" charset="0"/>
              </a:rPr>
              <a:t>purpose: </a:t>
            </a:r>
            <a:r>
              <a:rPr lang="en-ZA" sz="1700" dirty="0">
                <a:solidFill>
                  <a:prstClr val="black"/>
                </a:solidFill>
                <a:cs typeface="Arial" panose="020B0604020202020204" pitchFamily="34" charset="0"/>
              </a:rPr>
              <a:t>To develop policies and programmes to improve the quality of learning in schools</a:t>
            </a:r>
            <a:endParaRPr lang="en-ZA" sz="1700" dirty="0">
              <a:ea typeface="Calibri"/>
              <a:cs typeface="Times New Roman"/>
            </a:endParaRPr>
          </a:p>
        </p:txBody>
      </p:sp>
      <p:sp>
        <p:nvSpPr>
          <p:cNvPr id="5" name="Slide Number Placeholder 4"/>
          <p:cNvSpPr>
            <a:spLocks noGrp="1"/>
          </p:cNvSpPr>
          <p:nvPr>
            <p:ph type="sldNum" sz="quarter" idx="4"/>
          </p:nvPr>
        </p:nvSpPr>
        <p:spPr/>
        <p:txBody>
          <a:bodyPr/>
          <a:lstStyle/>
          <a:p>
            <a:fld id="{28A3B54F-4D6D-439C-9A2C-B6799378E1A1}" type="slidenum">
              <a:rPr lang="en-ZA" smtClean="0"/>
              <a:pPr/>
              <a:t>12</a:t>
            </a:fld>
            <a:endParaRPr lang="en-ZA" dirty="0"/>
          </a:p>
        </p:txBody>
      </p:sp>
    </p:spTree>
    <p:extLst>
      <p:ext uri="{BB962C8B-B14F-4D97-AF65-F5344CB8AC3E}">
        <p14:creationId xmlns:p14="http://schemas.microsoft.com/office/powerpoint/2010/main" xmlns="" val="41901065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384"/>
            <a:ext cx="8229600" cy="720080"/>
          </a:xfrm>
        </p:spPr>
        <p:txBody>
          <a:bodyPr>
            <a:normAutofit/>
          </a:bodyPr>
          <a:lstStyle/>
          <a:p>
            <a:r>
              <a:rPr lang="en-US" sz="2400" b="1" dirty="0" smtClean="0">
                <a:solidFill>
                  <a:schemeClr val="accent2">
                    <a:lumMod val="75000"/>
                  </a:schemeClr>
                </a:solidFill>
              </a:rPr>
              <a:t>2018/19 DBE APP DEVELOPMENT PROCESS</a:t>
            </a:r>
            <a:endParaRPr lang="en-US" sz="2400" b="1" dirty="0">
              <a:solidFill>
                <a:schemeClr val="accent2">
                  <a:lumMod val="75000"/>
                </a:schemeClr>
              </a:solidFill>
            </a:endParaRPr>
          </a:p>
        </p:txBody>
      </p:sp>
      <p:sp>
        <p:nvSpPr>
          <p:cNvPr id="3" name="Content Placeholder 2"/>
          <p:cNvSpPr>
            <a:spLocks noGrp="1"/>
          </p:cNvSpPr>
          <p:nvPr>
            <p:ph idx="1"/>
          </p:nvPr>
        </p:nvSpPr>
        <p:spPr>
          <a:xfrm>
            <a:off x="107504" y="620688"/>
            <a:ext cx="8640960" cy="6120680"/>
          </a:xfrm>
        </p:spPr>
        <p:txBody>
          <a:bodyPr>
            <a:noAutofit/>
          </a:bodyPr>
          <a:lstStyle/>
          <a:p>
            <a:pPr algn="just"/>
            <a:r>
              <a:rPr lang="en-ZA" sz="1800" b="1" dirty="0" smtClean="0"/>
              <a:t>August- September 2017: </a:t>
            </a:r>
          </a:p>
          <a:p>
            <a:pPr lvl="1" algn="just">
              <a:buFont typeface="Wingdings" panose="05000000000000000000" pitchFamily="2" charset="2"/>
              <a:buChar char="Ø"/>
            </a:pPr>
            <a:r>
              <a:rPr lang="en-ZA" sz="1800" dirty="0" smtClean="0"/>
              <a:t>First Draft 2018/19 APP Submitted to National Treasury and DPME on </a:t>
            </a:r>
            <a:r>
              <a:rPr lang="en-ZA" sz="1800" b="1" dirty="0" smtClean="0"/>
              <a:t>31 August 2017.</a:t>
            </a:r>
          </a:p>
          <a:p>
            <a:pPr lvl="1" algn="just">
              <a:buFont typeface="Wingdings" panose="05000000000000000000" pitchFamily="2" charset="2"/>
              <a:buChar char="Ø"/>
            </a:pPr>
            <a:r>
              <a:rPr lang="en-ZA" sz="1800" dirty="0" smtClean="0"/>
              <a:t>First Draft 2018/19 APP updated in accordance with </a:t>
            </a:r>
            <a:r>
              <a:rPr lang="en-ZA" sz="1800" b="1" dirty="0" smtClean="0"/>
              <a:t>recommendations</a:t>
            </a:r>
            <a:r>
              <a:rPr lang="en-ZA" sz="1800" dirty="0" smtClean="0"/>
              <a:t> from </a:t>
            </a:r>
            <a:r>
              <a:rPr lang="en-ZA" sz="1800" b="1" dirty="0" smtClean="0"/>
              <a:t>DPME </a:t>
            </a:r>
            <a:r>
              <a:rPr lang="en-ZA" sz="1800" dirty="0" smtClean="0"/>
              <a:t>in preparation for the development of the </a:t>
            </a:r>
            <a:r>
              <a:rPr lang="en-ZA" sz="1800" dirty="0"/>
              <a:t>S</a:t>
            </a:r>
            <a:r>
              <a:rPr lang="en-ZA" sz="1800" dirty="0" smtClean="0"/>
              <a:t>econd Draft 18/19 APP. </a:t>
            </a:r>
          </a:p>
          <a:p>
            <a:pPr algn="just"/>
            <a:r>
              <a:rPr lang="en-ZA" sz="1800" b="1" dirty="0" smtClean="0"/>
              <a:t>October- November 2017:</a:t>
            </a:r>
          </a:p>
          <a:p>
            <a:pPr lvl="1" algn="just">
              <a:buFont typeface="Wingdings" panose="05000000000000000000" pitchFamily="2" charset="2"/>
              <a:buChar char="Ø"/>
            </a:pPr>
            <a:r>
              <a:rPr lang="en-ZA" sz="1800" dirty="0" smtClean="0"/>
              <a:t>Second Draft 2018/19 APP </a:t>
            </a:r>
            <a:r>
              <a:rPr lang="en-ZA" sz="1800" b="1" dirty="0" smtClean="0"/>
              <a:t>developed</a:t>
            </a:r>
            <a:r>
              <a:rPr lang="en-ZA" sz="1800" dirty="0" smtClean="0"/>
              <a:t> and </a:t>
            </a:r>
            <a:r>
              <a:rPr lang="en-ZA" sz="1800" b="1" dirty="0" smtClean="0"/>
              <a:t>strengthened</a:t>
            </a:r>
            <a:r>
              <a:rPr lang="en-ZA" sz="1800" b="1" dirty="0"/>
              <a:t> </a:t>
            </a:r>
            <a:r>
              <a:rPr lang="en-ZA" sz="1800" dirty="0" smtClean="0"/>
              <a:t>with</a:t>
            </a:r>
            <a:r>
              <a:rPr lang="en-ZA" sz="1800" b="1" dirty="0"/>
              <a:t> </a:t>
            </a:r>
            <a:r>
              <a:rPr lang="en-ZA" sz="1800" dirty="0" smtClean="0"/>
              <a:t>for example, Situational Analysis, Foreword, refinements  and incorporation of</a:t>
            </a:r>
            <a:r>
              <a:rPr lang="en-ZA" sz="1800" dirty="0" smtClean="0">
                <a:solidFill>
                  <a:prstClr val="black"/>
                </a:solidFill>
              </a:rPr>
              <a:t> </a:t>
            </a:r>
            <a:r>
              <a:rPr lang="en-ZA" sz="1800" dirty="0">
                <a:solidFill>
                  <a:prstClr val="black"/>
                </a:solidFill>
              </a:rPr>
              <a:t>new indicators </a:t>
            </a:r>
            <a:r>
              <a:rPr lang="en-ZA" sz="1800" b="1" dirty="0">
                <a:solidFill>
                  <a:prstClr val="black"/>
                </a:solidFill>
              </a:rPr>
              <a:t>e.g. LSPID Indicators/ Rural Education</a:t>
            </a:r>
            <a:r>
              <a:rPr lang="en-ZA" sz="1800" dirty="0" smtClean="0">
                <a:solidFill>
                  <a:prstClr val="black"/>
                </a:solidFill>
              </a:rPr>
              <a:t>.</a:t>
            </a:r>
            <a:endParaRPr lang="en-ZA" sz="1800" dirty="0" smtClean="0"/>
          </a:p>
          <a:p>
            <a:pPr marL="800100" lvl="1" algn="just">
              <a:buFont typeface="Wingdings" panose="05000000000000000000" pitchFamily="2" charset="2"/>
              <a:buChar char="Ø"/>
            </a:pPr>
            <a:r>
              <a:rPr lang="en-ZA" sz="1800" dirty="0" smtClean="0"/>
              <a:t>Second Draft 2018/19 APP presented at the Departmental Branch Reviews focusing on areas such as role of DBE on policy development, oversight role and monitoring of Sector Customised Indicators.</a:t>
            </a:r>
          </a:p>
          <a:p>
            <a:pPr marL="800100" lvl="1" algn="just">
              <a:buFont typeface="Wingdings" panose="05000000000000000000" pitchFamily="2" charset="2"/>
              <a:buChar char="Ø"/>
            </a:pPr>
            <a:r>
              <a:rPr lang="en-ZA" sz="1800" dirty="0" smtClean="0"/>
              <a:t>Second Draft 2018/19 APP discussed with strengthening alignment to MTSF.</a:t>
            </a:r>
          </a:p>
          <a:p>
            <a:pPr marL="800100" lvl="1" algn="just">
              <a:buFont typeface="Wingdings" panose="05000000000000000000" pitchFamily="2" charset="2"/>
              <a:buChar char="Ø"/>
            </a:pPr>
            <a:r>
              <a:rPr lang="en-ZA" sz="1800" b="1" dirty="0" smtClean="0"/>
              <a:t>Estimates for National Expenditure </a:t>
            </a:r>
            <a:r>
              <a:rPr lang="en-ZA" sz="1800" dirty="0" smtClean="0"/>
              <a:t>developed in accordance and alignment to 2018/19 Second Draft APP.</a:t>
            </a:r>
          </a:p>
          <a:p>
            <a:pPr marL="800100" lvl="1" algn="just">
              <a:buFont typeface="Wingdings" panose="05000000000000000000" pitchFamily="2" charset="2"/>
              <a:buChar char="Ø"/>
            </a:pPr>
            <a:r>
              <a:rPr lang="en-ZA" sz="1800" dirty="0" smtClean="0"/>
              <a:t>Second Draft 2018/19 APP submitted to NT and DPME </a:t>
            </a:r>
            <a:r>
              <a:rPr lang="en-ZA" sz="1800" b="1" dirty="0" smtClean="0"/>
              <a:t>30 November 2017</a:t>
            </a:r>
          </a:p>
          <a:p>
            <a:pPr marL="514350" lvl="1" indent="0" algn="just">
              <a:buNone/>
            </a:pPr>
            <a:endParaRPr lang="en-US" sz="1900" b="1" dirty="0"/>
          </a:p>
          <a:p>
            <a:pPr marL="0" indent="0">
              <a:buFont typeface="Arial" panose="020B0604020202020204" pitchFamily="34" charset="0"/>
              <a:buNone/>
            </a:pPr>
            <a:endParaRPr lang="en-ZA" sz="1900" dirty="0" smtClean="0"/>
          </a:p>
        </p:txBody>
      </p:sp>
      <p:sp>
        <p:nvSpPr>
          <p:cNvPr id="4" name="Slide Number Placeholder 3"/>
          <p:cNvSpPr>
            <a:spLocks noGrp="1"/>
          </p:cNvSpPr>
          <p:nvPr>
            <p:ph type="sldNum" sz="quarter" idx="4"/>
          </p:nvPr>
        </p:nvSpPr>
        <p:spPr/>
        <p:txBody>
          <a:bodyPr/>
          <a:lstStyle/>
          <a:p>
            <a:fld id="{28A3B54F-4D6D-439C-9A2C-B6799378E1A1}" type="slidenum">
              <a:rPr lang="en-ZA" smtClean="0"/>
              <a:pPr/>
              <a:t>13</a:t>
            </a:fld>
            <a:endParaRPr lang="en-ZA" dirty="0"/>
          </a:p>
        </p:txBody>
      </p:sp>
    </p:spTree>
    <p:extLst>
      <p:ext uri="{BB962C8B-B14F-4D97-AF65-F5344CB8AC3E}">
        <p14:creationId xmlns:p14="http://schemas.microsoft.com/office/powerpoint/2010/main" xmlns="" val="19521990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229600" cy="720080"/>
          </a:xfrm>
        </p:spPr>
        <p:txBody>
          <a:bodyPr>
            <a:normAutofit/>
          </a:bodyPr>
          <a:lstStyle/>
          <a:p>
            <a:r>
              <a:rPr lang="en-US" sz="2800" b="1" dirty="0" smtClean="0">
                <a:solidFill>
                  <a:schemeClr val="accent2">
                    <a:lumMod val="75000"/>
                  </a:schemeClr>
                </a:solidFill>
              </a:rPr>
              <a:t>2018/19 DBE APP DEVELOPMENT PROCESS</a:t>
            </a:r>
            <a:endParaRPr lang="en-US" sz="2800" b="1" dirty="0">
              <a:solidFill>
                <a:schemeClr val="accent2">
                  <a:lumMod val="75000"/>
                </a:schemeClr>
              </a:solidFill>
            </a:endParaRPr>
          </a:p>
        </p:txBody>
      </p:sp>
      <p:sp>
        <p:nvSpPr>
          <p:cNvPr id="3" name="Content Placeholder 2"/>
          <p:cNvSpPr>
            <a:spLocks noGrp="1"/>
          </p:cNvSpPr>
          <p:nvPr>
            <p:ph idx="1"/>
          </p:nvPr>
        </p:nvSpPr>
        <p:spPr>
          <a:xfrm>
            <a:off x="0" y="836712"/>
            <a:ext cx="9036496" cy="5256584"/>
          </a:xfrm>
        </p:spPr>
        <p:txBody>
          <a:bodyPr>
            <a:noAutofit/>
          </a:bodyPr>
          <a:lstStyle/>
          <a:p>
            <a:pPr marL="400050" algn="just"/>
            <a:r>
              <a:rPr lang="en-ZA" sz="2000" b="1" dirty="0" smtClean="0"/>
              <a:t>January- March 2018</a:t>
            </a:r>
          </a:p>
          <a:p>
            <a:pPr marL="800100" lvl="1" algn="just">
              <a:buFont typeface="Wingdings" panose="05000000000000000000" pitchFamily="2" charset="2"/>
              <a:buChar char="Ø"/>
            </a:pPr>
            <a:r>
              <a:rPr lang="en-ZA" sz="2000" dirty="0" smtClean="0"/>
              <a:t>DBE </a:t>
            </a:r>
            <a:r>
              <a:rPr lang="en-ZA" sz="2000" b="1" dirty="0" smtClean="0"/>
              <a:t>Gap analysis </a:t>
            </a:r>
            <a:r>
              <a:rPr lang="en-ZA" sz="2000" dirty="0" smtClean="0"/>
              <a:t>conducted for alignment to </a:t>
            </a:r>
            <a:r>
              <a:rPr lang="en-ZA" sz="2000" b="1" dirty="0" smtClean="0"/>
              <a:t>NDP</a:t>
            </a:r>
            <a:r>
              <a:rPr lang="en-ZA" sz="2000" b="1" dirty="0" smtClean="0">
                <a:solidFill>
                  <a:srgbClr val="0070C0"/>
                </a:solidFill>
              </a:rPr>
              <a:t>→</a:t>
            </a:r>
            <a:r>
              <a:rPr lang="en-ZA" sz="2000" b="1" dirty="0" smtClean="0"/>
              <a:t>MTSF</a:t>
            </a:r>
            <a:r>
              <a:rPr lang="en-ZA" sz="2000" b="1" dirty="0" smtClean="0">
                <a:solidFill>
                  <a:srgbClr val="0070C0"/>
                </a:solidFill>
              </a:rPr>
              <a:t>→</a:t>
            </a:r>
            <a:r>
              <a:rPr lang="en-ZA" sz="2000" dirty="0" smtClean="0"/>
              <a:t> </a:t>
            </a:r>
            <a:r>
              <a:rPr lang="en-ZA" sz="2000" b="1" dirty="0" smtClean="0"/>
              <a:t>Sector Plan </a:t>
            </a:r>
            <a:r>
              <a:rPr lang="en-ZA" sz="2000" b="1" dirty="0" smtClean="0">
                <a:solidFill>
                  <a:srgbClr val="0070C0"/>
                </a:solidFill>
              </a:rPr>
              <a:t>→</a:t>
            </a:r>
            <a:r>
              <a:rPr lang="en-ZA" sz="2000" b="1" dirty="0" smtClean="0"/>
              <a:t>APP</a:t>
            </a:r>
          </a:p>
          <a:p>
            <a:pPr marL="800100" lvl="1" algn="just">
              <a:buFont typeface="Wingdings" panose="05000000000000000000" pitchFamily="2" charset="2"/>
              <a:buChar char="Ø"/>
            </a:pPr>
            <a:r>
              <a:rPr lang="en-ZA" sz="2000" dirty="0" smtClean="0"/>
              <a:t>Consultations convened with AGSA and the </a:t>
            </a:r>
            <a:r>
              <a:rPr lang="en-ZA" sz="2000" b="1" dirty="0" smtClean="0"/>
              <a:t>2018/19 Second Draft APP </a:t>
            </a:r>
            <a:r>
              <a:rPr lang="en-ZA" sz="2000" dirty="0" smtClean="0"/>
              <a:t>submitted to AGSA.</a:t>
            </a:r>
          </a:p>
          <a:p>
            <a:pPr marL="800100" lvl="1" algn="just">
              <a:buFont typeface="Wingdings" panose="05000000000000000000" pitchFamily="2" charset="2"/>
              <a:buChar char="Ø"/>
            </a:pPr>
            <a:r>
              <a:rPr lang="en-ZA" sz="2000" dirty="0" smtClean="0"/>
              <a:t>Final </a:t>
            </a:r>
            <a:r>
              <a:rPr lang="en-ZA" sz="2000" b="1" dirty="0" smtClean="0"/>
              <a:t>ENE Chapter </a:t>
            </a:r>
            <a:r>
              <a:rPr lang="en-ZA" sz="2000" dirty="0" smtClean="0"/>
              <a:t>in alignment with selected indicators signed, approved and submitted to NT.</a:t>
            </a:r>
          </a:p>
          <a:p>
            <a:pPr marL="800100" lvl="1" algn="just">
              <a:buFont typeface="Wingdings" panose="05000000000000000000" pitchFamily="2" charset="2"/>
              <a:buChar char="Ø"/>
            </a:pPr>
            <a:r>
              <a:rPr lang="en-ZA" sz="2000" dirty="0" smtClean="0"/>
              <a:t>Feedback on Second Draft 2018/19 APP received from </a:t>
            </a:r>
            <a:r>
              <a:rPr lang="en-ZA" sz="2000" b="1" dirty="0" smtClean="0"/>
              <a:t>DPME</a:t>
            </a:r>
            <a:r>
              <a:rPr lang="en-ZA" sz="2000" dirty="0" smtClean="0"/>
              <a:t> and </a:t>
            </a:r>
            <a:r>
              <a:rPr lang="en-ZA" sz="2000" b="1" dirty="0" smtClean="0"/>
              <a:t>APP</a:t>
            </a:r>
            <a:r>
              <a:rPr lang="en-ZA" sz="2000" dirty="0" smtClean="0"/>
              <a:t> updated.</a:t>
            </a:r>
          </a:p>
          <a:p>
            <a:pPr marL="800100" lvl="1" algn="just">
              <a:buFont typeface="Wingdings" panose="05000000000000000000" pitchFamily="2" charset="2"/>
              <a:buChar char="Ø"/>
            </a:pPr>
            <a:r>
              <a:rPr lang="en-ZA" sz="2000" dirty="0" smtClean="0"/>
              <a:t>Feedback on Second Draft 2018/19 APP received from </a:t>
            </a:r>
            <a:r>
              <a:rPr lang="en-ZA" sz="2000" b="1" dirty="0" smtClean="0"/>
              <a:t>AGSA</a:t>
            </a:r>
            <a:r>
              <a:rPr lang="en-ZA" sz="2000" dirty="0" smtClean="0"/>
              <a:t> and </a:t>
            </a:r>
            <a:r>
              <a:rPr lang="en-ZA" sz="2000" b="1" dirty="0" smtClean="0"/>
              <a:t>APP</a:t>
            </a:r>
            <a:r>
              <a:rPr lang="en-ZA" sz="2000" dirty="0" smtClean="0"/>
              <a:t> updated in accordance with recommendations proposed and responses provided on areas of clarity. </a:t>
            </a:r>
          </a:p>
          <a:p>
            <a:pPr marL="800100" lvl="1" algn="just">
              <a:buFont typeface="Wingdings" panose="05000000000000000000" pitchFamily="2" charset="2"/>
              <a:buChar char="Ø"/>
            </a:pPr>
            <a:r>
              <a:rPr lang="en-ZA" sz="2000" dirty="0" smtClean="0"/>
              <a:t>Second Draft 2018/19 APP presented to Branches and DBE </a:t>
            </a:r>
            <a:r>
              <a:rPr lang="en-ZA" sz="2000" b="1" dirty="0" smtClean="0"/>
              <a:t>Senior Management structures </a:t>
            </a:r>
          </a:p>
          <a:p>
            <a:pPr marL="800100" lvl="1" algn="just">
              <a:buFont typeface="Wingdings" panose="05000000000000000000" pitchFamily="2" charset="2"/>
              <a:buChar char="Ø"/>
            </a:pPr>
            <a:r>
              <a:rPr lang="en-ZA" sz="2000" dirty="0" smtClean="0"/>
              <a:t>Second Draft 2018/19 APP finalised in preparation for approval, printing and tabling.</a:t>
            </a:r>
          </a:p>
        </p:txBody>
      </p:sp>
      <p:sp>
        <p:nvSpPr>
          <p:cNvPr id="4" name="Slide Number Placeholder 3"/>
          <p:cNvSpPr>
            <a:spLocks noGrp="1"/>
          </p:cNvSpPr>
          <p:nvPr>
            <p:ph type="sldNum" sz="quarter" idx="4"/>
          </p:nvPr>
        </p:nvSpPr>
        <p:spPr/>
        <p:txBody>
          <a:bodyPr/>
          <a:lstStyle/>
          <a:p>
            <a:fld id="{28A3B54F-4D6D-439C-9A2C-B6799378E1A1}" type="slidenum">
              <a:rPr lang="en-ZA" smtClean="0"/>
              <a:pPr/>
              <a:t>14</a:t>
            </a:fld>
            <a:endParaRPr lang="en-ZA" dirty="0"/>
          </a:p>
        </p:txBody>
      </p:sp>
    </p:spTree>
    <p:extLst>
      <p:ext uri="{BB962C8B-B14F-4D97-AF65-F5344CB8AC3E}">
        <p14:creationId xmlns:p14="http://schemas.microsoft.com/office/powerpoint/2010/main" xmlns="" val="26239505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72917"/>
            <a:ext cx="8373616" cy="576064"/>
          </a:xfrm>
        </p:spPr>
        <p:txBody>
          <a:bodyPr vert="horz" lIns="91440" tIns="45720" rIns="91440" bIns="45720" rtlCol="0" anchor="ctr">
            <a:noAutofit/>
          </a:bodyPr>
          <a:lstStyle/>
          <a:p>
            <a:pPr marL="0" indent="0"/>
            <a:r>
              <a:rPr lang="en-ZA" sz="2800" b="1" dirty="0" smtClean="0">
                <a:solidFill>
                  <a:schemeClr val="accent2">
                    <a:lumMod val="75000"/>
                  </a:schemeClr>
                </a:solidFill>
              </a:rPr>
              <a:t/>
            </a:r>
            <a:br>
              <a:rPr lang="en-ZA" sz="2800" b="1" dirty="0" smtClean="0">
                <a:solidFill>
                  <a:schemeClr val="accent2">
                    <a:lumMod val="75000"/>
                  </a:schemeClr>
                </a:solidFill>
              </a:rPr>
            </a:br>
            <a:r>
              <a:rPr lang="en-ZA" sz="2400" b="1" dirty="0" smtClean="0">
                <a:solidFill>
                  <a:schemeClr val="accent2">
                    <a:lumMod val="75000"/>
                  </a:schemeClr>
                </a:solidFill>
              </a:rPr>
              <a:t>DBE </a:t>
            </a:r>
            <a:r>
              <a:rPr lang="en-ZA" sz="2400" b="1" dirty="0">
                <a:solidFill>
                  <a:schemeClr val="accent2">
                    <a:lumMod val="75000"/>
                  </a:schemeClr>
                </a:solidFill>
              </a:rPr>
              <a:t>RESPONSE TO 2018/19 APP </a:t>
            </a:r>
            <a:r>
              <a:rPr lang="en-ZA" sz="2400" b="1" dirty="0" smtClean="0">
                <a:solidFill>
                  <a:schemeClr val="accent2">
                    <a:lumMod val="75000"/>
                  </a:schemeClr>
                </a:solidFill>
              </a:rPr>
              <a:t/>
            </a:r>
            <a:br>
              <a:rPr lang="en-ZA" sz="2400" b="1" dirty="0" smtClean="0">
                <a:solidFill>
                  <a:schemeClr val="accent2">
                    <a:lumMod val="75000"/>
                  </a:schemeClr>
                </a:solidFill>
              </a:rPr>
            </a:br>
            <a:r>
              <a:rPr lang="en-ZA" sz="2400" b="1" dirty="0" smtClean="0">
                <a:solidFill>
                  <a:schemeClr val="accent2">
                    <a:lumMod val="75000"/>
                  </a:schemeClr>
                </a:solidFill>
              </a:rPr>
              <a:t>FINDINGS ON </a:t>
            </a:r>
            <a:r>
              <a:rPr lang="en-ZA" sz="2400" b="1" dirty="0">
                <a:solidFill>
                  <a:schemeClr val="accent2">
                    <a:lumMod val="75000"/>
                  </a:schemeClr>
                </a:solidFill>
              </a:rPr>
              <a:t>DRAFT APP BY AUDITOR-GENERAL</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962893650"/>
              </p:ext>
            </p:extLst>
          </p:nvPr>
        </p:nvGraphicFramePr>
        <p:xfrm>
          <a:off x="35496" y="1064018"/>
          <a:ext cx="9000999" cy="5938742"/>
        </p:xfrm>
        <a:graphic>
          <a:graphicData uri="http://schemas.openxmlformats.org/drawingml/2006/table">
            <a:tbl>
              <a:tblPr firstRow="1" bandRow="1">
                <a:tableStyleId>{21E4AEA4-8DFA-4A89-87EB-49C32662AFE0}</a:tableStyleId>
              </a:tblPr>
              <a:tblGrid>
                <a:gridCol w="2664296">
                  <a:extLst>
                    <a:ext uri="{9D8B030D-6E8A-4147-A177-3AD203B41FA5}">
                      <a16:colId xmlns:a16="http://schemas.microsoft.com/office/drawing/2014/main" xmlns="" val="20000"/>
                    </a:ext>
                  </a:extLst>
                </a:gridCol>
                <a:gridCol w="4608512">
                  <a:extLst>
                    <a:ext uri="{9D8B030D-6E8A-4147-A177-3AD203B41FA5}">
                      <a16:colId xmlns:a16="http://schemas.microsoft.com/office/drawing/2014/main" xmlns="" val="20001"/>
                    </a:ext>
                  </a:extLst>
                </a:gridCol>
                <a:gridCol w="1728191">
                  <a:extLst>
                    <a:ext uri="{9D8B030D-6E8A-4147-A177-3AD203B41FA5}">
                      <a16:colId xmlns:a16="http://schemas.microsoft.com/office/drawing/2014/main" xmlns="" val="20002"/>
                    </a:ext>
                  </a:extLst>
                </a:gridCol>
              </a:tblGrid>
              <a:tr h="543546">
                <a:tc>
                  <a:txBody>
                    <a:bodyPr/>
                    <a:lstStyle/>
                    <a:p>
                      <a:r>
                        <a:rPr lang="en-ZA" sz="1400" dirty="0" smtClean="0"/>
                        <a:t>AGSA FINDING</a:t>
                      </a:r>
                      <a:endParaRPr lang="en-ZA" sz="1400" dirty="0"/>
                    </a:p>
                  </a:txBody>
                  <a:tcPr/>
                </a:tc>
                <a:tc>
                  <a:txBody>
                    <a:bodyPr/>
                    <a:lstStyle/>
                    <a:p>
                      <a:r>
                        <a:rPr lang="en-ZA" sz="1400" dirty="0" smtClean="0"/>
                        <a:t>DBE RESPONSE</a:t>
                      </a:r>
                      <a:endParaRPr lang="en-ZA" sz="1400" dirty="0"/>
                    </a:p>
                  </a:txBody>
                  <a:tcPr/>
                </a:tc>
                <a:tc>
                  <a:txBody>
                    <a:bodyPr/>
                    <a:lstStyle/>
                    <a:p>
                      <a:r>
                        <a:rPr lang="en-ZA" sz="1400" dirty="0" smtClean="0"/>
                        <a:t>Resolved/</a:t>
                      </a:r>
                    </a:p>
                    <a:p>
                      <a:r>
                        <a:rPr lang="en-ZA" sz="1400" dirty="0" smtClean="0"/>
                        <a:t>Un</a:t>
                      </a:r>
                      <a:r>
                        <a:rPr lang="en-ZA" sz="1400" baseline="0" dirty="0" smtClean="0"/>
                        <a:t>resolved</a:t>
                      </a:r>
                      <a:endParaRPr lang="en-ZA" sz="1400" dirty="0"/>
                    </a:p>
                  </a:txBody>
                  <a:tcPr/>
                </a:tc>
                <a:extLst>
                  <a:ext uri="{0D108BD9-81ED-4DB2-BD59-A6C34878D82A}">
                    <a16:rowId xmlns:a16="http://schemas.microsoft.com/office/drawing/2014/main" xmlns="" val="10000"/>
                  </a:ext>
                </a:extLst>
              </a:tr>
              <a:tr h="1278453">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smtClean="0">
                          <a:ln>
                            <a:noFill/>
                          </a:ln>
                          <a:effectLst/>
                          <a:uLnTx/>
                          <a:uFillTx/>
                        </a:rPr>
                        <a:t>Number of educators trained to implement Sexual and Reproductive Health (SRH) programmes for learners</a:t>
                      </a: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dirty="0" smtClean="0"/>
                        <a:t>The Grant</a:t>
                      </a:r>
                      <a:r>
                        <a:rPr lang="en-ZA" sz="1400" baseline="0" dirty="0" smtClean="0"/>
                        <a:t> is </a:t>
                      </a:r>
                      <a:r>
                        <a:rPr lang="en-ZA" sz="1400" b="1" baseline="0" dirty="0" smtClean="0"/>
                        <a:t>transferred</a:t>
                      </a:r>
                      <a:r>
                        <a:rPr lang="en-ZA" sz="1400" baseline="0" dirty="0" smtClean="0"/>
                        <a:t> to the PED and implementation is undertaken at a Provincial level. </a:t>
                      </a:r>
                      <a:r>
                        <a:rPr kumimoji="0" lang="en-ZA" sz="1400" b="0" i="0" u="none" strike="noStrike" kern="1200" cap="none" spc="0" normalizeH="0" baseline="0" noProof="0" dirty="0" smtClean="0">
                          <a:ln>
                            <a:noFill/>
                          </a:ln>
                          <a:solidFill>
                            <a:prstClr val="black"/>
                          </a:solidFill>
                          <a:effectLst/>
                          <a:uLnTx/>
                          <a:uFillTx/>
                          <a:latin typeface="+mn-lt"/>
                          <a:ea typeface="+mn-ea"/>
                          <a:cs typeface="+mn-cs"/>
                        </a:rPr>
                        <a:t>The DBE however reports the progress on the narrative part of report on a quarterly report basis. </a:t>
                      </a:r>
                      <a:endParaRPr kumimoji="0" lang="en-ZA"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ZA" sz="1400" b="1" i="0" u="none" strike="noStrike" kern="1200" cap="none" spc="0" normalizeH="0" baseline="0" noProof="0" dirty="0" smtClean="0">
                          <a:ln>
                            <a:noFill/>
                          </a:ln>
                          <a:solidFill>
                            <a:prstClr val="black"/>
                          </a:solidFill>
                          <a:effectLst/>
                          <a:uLnTx/>
                          <a:uFillTx/>
                          <a:latin typeface="+mn-lt"/>
                          <a:ea typeface="+mn-ea"/>
                          <a:cs typeface="+mn-cs"/>
                        </a:rPr>
                        <a:t>√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ZA" sz="1400" b="1" i="0" u="none" strike="noStrike" kern="1200" cap="none" spc="0" normalizeH="0" baseline="0" noProof="0" dirty="0" smtClean="0">
                          <a:ln>
                            <a:noFill/>
                          </a:ln>
                          <a:solidFill>
                            <a:prstClr val="black"/>
                          </a:solidFill>
                          <a:effectLst/>
                          <a:uLnTx/>
                          <a:uFillTx/>
                          <a:latin typeface="+mn-lt"/>
                          <a:ea typeface="+mn-ea"/>
                          <a:cs typeface="+mn-cs"/>
                        </a:rPr>
                        <a:t>( Grants transferred and included in the DBE APP Grant Section)</a:t>
                      </a:r>
                      <a:endParaRPr kumimoji="0" lang="en-ZA" sz="1400" b="1"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xmlns="" val="10001"/>
                  </a:ext>
                </a:extLst>
              </a:tr>
              <a:tr h="12033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smtClean="0">
                          <a:ln>
                            <a:noFill/>
                          </a:ln>
                          <a:effectLst/>
                          <a:uLnTx/>
                          <a:uFillTx/>
                        </a:rPr>
                        <a:t>Number of LTSM on Sexual Reproductive Health (SRH) distributed to schools.</a:t>
                      </a:r>
                      <a:endParaRPr kumimoji="0" lang="en-ZA" sz="1400" u="none" strike="noStrike" kern="120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400" u="none" strike="noStrike" kern="1200" cap="none" spc="0" normalizeH="0" baseline="0" noProof="0" dirty="0" smtClean="0">
                        <a:ln>
                          <a:noFill/>
                        </a:ln>
                        <a:effectLst/>
                        <a:uLnTx/>
                        <a:uFillTx/>
                      </a:endParaRPr>
                    </a:p>
                    <a:p>
                      <a:endParaRPr lang="en-ZA" sz="14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400" u="none" strike="noStrike" kern="1200" cap="none" spc="0" normalizeH="0" baseline="0" noProof="0" dirty="0" smtClean="0">
                          <a:ln>
                            <a:noFill/>
                          </a:ln>
                          <a:effectLst/>
                          <a:uLnTx/>
                          <a:uFillTx/>
                        </a:rPr>
                        <a:t>The Grant is </a:t>
                      </a:r>
                      <a:r>
                        <a:rPr kumimoji="0" lang="en-ZA" sz="1400" b="1" u="none" strike="noStrike" kern="1200" cap="none" spc="0" normalizeH="0" baseline="0" noProof="0" dirty="0" smtClean="0">
                          <a:ln>
                            <a:noFill/>
                          </a:ln>
                          <a:effectLst/>
                          <a:uLnTx/>
                          <a:uFillTx/>
                        </a:rPr>
                        <a:t>transferred</a:t>
                      </a:r>
                      <a:r>
                        <a:rPr kumimoji="0" lang="en-ZA" sz="1400" u="none" strike="noStrike" kern="1200" cap="none" spc="0" normalizeH="0" baseline="0" noProof="0" dirty="0" smtClean="0">
                          <a:ln>
                            <a:noFill/>
                          </a:ln>
                          <a:effectLst/>
                          <a:uLnTx/>
                          <a:uFillTx/>
                        </a:rPr>
                        <a:t> to the PED and implementation is undertaken at a Provincial level.</a:t>
                      </a:r>
                      <a:r>
                        <a:rPr kumimoji="0" lang="en-ZA" sz="1400" b="0" i="0" u="none" strike="noStrike" kern="1200" cap="none" spc="0" normalizeH="0" baseline="0" noProof="0" dirty="0" smtClean="0">
                          <a:ln>
                            <a:noFill/>
                          </a:ln>
                          <a:solidFill>
                            <a:prstClr val="black"/>
                          </a:solidFill>
                          <a:effectLst/>
                          <a:uLnTx/>
                          <a:uFillTx/>
                          <a:latin typeface="+mn-lt"/>
                          <a:ea typeface="+mn-ea"/>
                          <a:cs typeface="+mn-cs"/>
                        </a:rPr>
                        <a:t> The DBE however reports the progress on the narrative part of report on a Quarterly report basis.</a:t>
                      </a:r>
                      <a:r>
                        <a:rPr kumimoji="0" lang="en-ZA" sz="1400" u="none" strike="noStrike" kern="1200" cap="none" spc="0" normalizeH="0" baseline="0" noProof="0" dirty="0" smtClean="0">
                          <a:ln>
                            <a:noFill/>
                          </a:ln>
                          <a:effectLst/>
                          <a:uLnTx/>
                          <a:uFillTx/>
                        </a:rPr>
                        <a:t> </a:t>
                      </a:r>
                      <a:endParaRPr kumimoji="0" lang="en-ZA"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ZA" sz="1400" b="1" i="0" u="none" strike="noStrike" kern="1200" cap="none" spc="0" normalizeH="0" baseline="0" noProof="0" dirty="0" smtClean="0">
                          <a:ln>
                            <a:noFill/>
                          </a:ln>
                          <a:solidFill>
                            <a:prstClr val="black"/>
                          </a:solidFill>
                          <a:effectLst/>
                          <a:uLnTx/>
                          <a:uFillTx/>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ZA" sz="1400" b="1" i="0" u="none" strike="noStrike" kern="1200" cap="none" spc="0" normalizeH="0" baseline="0" noProof="0" dirty="0" smtClean="0">
                          <a:ln>
                            <a:noFill/>
                          </a:ln>
                          <a:solidFill>
                            <a:prstClr val="black"/>
                          </a:solidFill>
                          <a:effectLst/>
                          <a:uLnTx/>
                          <a:uFillTx/>
                          <a:latin typeface="+mn-lt"/>
                          <a:ea typeface="+mn-ea"/>
                          <a:cs typeface="+mn-cs"/>
                        </a:rPr>
                        <a:t>(Grants transferred and included in the DBE APP Grant Section)</a:t>
                      </a:r>
                    </a:p>
                  </a:txBody>
                  <a:tcPr/>
                </a:tc>
                <a:extLst>
                  <a:ext uri="{0D108BD9-81ED-4DB2-BD59-A6C34878D82A}">
                    <a16:rowId xmlns:a16="http://schemas.microsoft.com/office/drawing/2014/main" xmlns="" val="10002"/>
                  </a:ext>
                </a:extLst>
              </a:tr>
              <a:tr h="1425026">
                <a:tc>
                  <a:txBody>
                    <a:bodyPr/>
                    <a:lstStyle/>
                    <a:p>
                      <a:r>
                        <a:rPr kumimoji="0" lang="en-US" sz="1400" u="none" strike="noStrike" kern="1200" cap="none" spc="0" normalizeH="0" baseline="0" noProof="0" dirty="0" smtClean="0">
                          <a:ln>
                            <a:noFill/>
                          </a:ln>
                          <a:effectLst/>
                          <a:uLnTx/>
                          <a:uFillTx/>
                        </a:rPr>
                        <a:t>Number of NA reports</a:t>
                      </a:r>
                      <a:r>
                        <a:rPr kumimoji="0" lang="en-US" sz="1400" u="none" strike="noStrike" kern="1200" cap="none" spc="-40" normalizeH="0" baseline="0" noProof="0" dirty="0" smtClean="0">
                          <a:ln>
                            <a:noFill/>
                          </a:ln>
                          <a:effectLst/>
                          <a:uLnTx/>
                          <a:uFillTx/>
                        </a:rPr>
                        <a:t> </a:t>
                      </a:r>
                      <a:r>
                        <a:rPr kumimoji="0" lang="en-US" sz="1400" u="none" strike="noStrike" kern="1200" cap="none" spc="0" normalizeH="0" baseline="0" noProof="0" dirty="0" smtClean="0">
                          <a:ln>
                            <a:noFill/>
                          </a:ln>
                          <a:effectLst/>
                          <a:uLnTx/>
                          <a:uFillTx/>
                        </a:rPr>
                        <a:t>produced</a:t>
                      </a:r>
                      <a:endParaRPr lang="en-ZA" sz="1400" dirty="0"/>
                    </a:p>
                  </a:txBody>
                  <a:tcPr/>
                </a:tc>
                <a:tc>
                  <a:txBody>
                    <a:bodyPr/>
                    <a:lstStyle/>
                    <a:p>
                      <a:pPr marL="285750" indent="-285750">
                        <a:buFont typeface="Arial" panose="020B0604020202020204" pitchFamily="34" charset="0"/>
                        <a:buChar char="•"/>
                      </a:pPr>
                      <a:r>
                        <a:rPr lang="en-ZA" sz="1400" b="1" dirty="0" smtClean="0"/>
                        <a:t>ANA is being remodelled</a:t>
                      </a:r>
                      <a:r>
                        <a:rPr lang="en-ZA" sz="1400" dirty="0" smtClean="0"/>
                        <a:t>.</a:t>
                      </a:r>
                    </a:p>
                    <a:p>
                      <a:pPr marL="285750" indent="-285750">
                        <a:buFont typeface="Arial" panose="020B0604020202020204" pitchFamily="34" charset="0"/>
                        <a:buChar char="•"/>
                      </a:pPr>
                      <a:r>
                        <a:rPr lang="en-ZA" sz="1400" dirty="0" smtClean="0"/>
                        <a:t>The availability of NA reports shifts from an </a:t>
                      </a:r>
                      <a:r>
                        <a:rPr lang="en-ZA" sz="1400" b="1" dirty="0" smtClean="0"/>
                        <a:t>annual</a:t>
                      </a:r>
                      <a:r>
                        <a:rPr lang="en-ZA" sz="1400" dirty="0" smtClean="0"/>
                        <a:t> target to a </a:t>
                      </a:r>
                      <a:r>
                        <a:rPr lang="en-ZA" sz="1400" b="1" dirty="0" smtClean="0"/>
                        <a:t>three year periodic cycle</a:t>
                      </a:r>
                      <a:r>
                        <a:rPr lang="en-ZA" sz="1400" dirty="0" smtClean="0"/>
                        <a:t>. The first cycle of the re-designed systemic evaluation is </a:t>
                      </a:r>
                      <a:r>
                        <a:rPr lang="en-ZA" sz="1400" b="1" dirty="0" smtClean="0"/>
                        <a:t>2018 to 2020</a:t>
                      </a:r>
                      <a:r>
                        <a:rPr lang="en-ZA" sz="1400" dirty="0" smtClean="0"/>
                        <a:t>, with a pilot study in 2018/19, a </a:t>
                      </a:r>
                      <a:r>
                        <a:rPr lang="en-ZA" sz="1400" b="1" dirty="0" smtClean="0"/>
                        <a:t>main study </a:t>
                      </a:r>
                      <a:r>
                        <a:rPr lang="en-ZA" sz="1400" dirty="0" smtClean="0"/>
                        <a:t>in 2019/2020 and </a:t>
                      </a:r>
                      <a:r>
                        <a:rPr lang="en-ZA" sz="1400" b="1" dirty="0" smtClean="0"/>
                        <a:t>a system report </a:t>
                      </a:r>
                      <a:r>
                        <a:rPr lang="en-ZA" sz="1400" dirty="0" smtClean="0"/>
                        <a:t>in </a:t>
                      </a:r>
                      <a:r>
                        <a:rPr lang="en-ZA" sz="1400" b="1" dirty="0" smtClean="0"/>
                        <a:t>2020/2021.</a:t>
                      </a:r>
                    </a:p>
                  </a:txBody>
                  <a:tcPr/>
                </a:tc>
                <a:tc>
                  <a:txBody>
                    <a:bodyPr/>
                    <a:lstStyle/>
                    <a:p>
                      <a:pPr marL="0" indent="0">
                        <a:buFont typeface="Arial" panose="020B0604020202020204" pitchFamily="34" charset="0"/>
                        <a:buNone/>
                      </a:pPr>
                      <a:endParaRPr lang="en-ZA" sz="1400" b="1" dirty="0" smtClean="0"/>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ZA" sz="1400" b="1" i="0" u="none" strike="noStrike" kern="1200" cap="none" spc="0" normalizeH="0" baseline="0" noProof="0" dirty="0" smtClean="0">
                          <a:ln>
                            <a:noFill/>
                          </a:ln>
                          <a:solidFill>
                            <a:prstClr val="black"/>
                          </a:solidFill>
                          <a:effectLst/>
                          <a:uLnTx/>
                          <a:uFillTx/>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ZA" sz="1400" b="1" i="0" u="none" strike="noStrike" kern="1200" cap="none" spc="0" normalizeH="0" baseline="0" noProof="0" dirty="0" smtClean="0">
                          <a:ln>
                            <a:noFill/>
                          </a:ln>
                          <a:solidFill>
                            <a:prstClr val="black"/>
                          </a:solidFill>
                          <a:effectLst/>
                          <a:uLnTx/>
                          <a:uFillTx/>
                          <a:latin typeface="+mn-lt"/>
                          <a:ea typeface="+mn-ea"/>
                          <a:cs typeface="+mn-cs"/>
                        </a:rPr>
                        <a:t> (included but no targets set baseline to be set once determined)</a:t>
                      </a:r>
                    </a:p>
                  </a:txBody>
                  <a:tcPr/>
                </a:tc>
                <a:extLst>
                  <a:ext uri="{0D108BD9-81ED-4DB2-BD59-A6C34878D82A}">
                    <a16:rowId xmlns:a16="http://schemas.microsoft.com/office/drawing/2014/main" xmlns="" val="10003"/>
                  </a:ext>
                </a:extLst>
              </a:tr>
              <a:tr h="1226970">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ZA" sz="1400" u="none" strike="noStrike" kern="1200" cap="none" spc="0" normalizeH="0" baseline="0" noProof="0" dirty="0" smtClean="0">
                          <a:ln>
                            <a:noFill/>
                          </a:ln>
                          <a:effectLst/>
                          <a:uLnTx/>
                          <a:uFillTx/>
                        </a:rPr>
                        <a:t>Percentage of schools with adequate infrastructure in line with agreed norms and standards</a:t>
                      </a:r>
                    </a:p>
                    <a:p>
                      <a:endParaRPr lang="en-ZA" sz="1400" dirty="0"/>
                    </a:p>
                  </a:txBody>
                  <a:tcPr/>
                </a:tc>
                <a:tc>
                  <a:txBody>
                    <a:bodyPr/>
                    <a:lstStyle/>
                    <a:p>
                      <a:pPr marL="285750" indent="-285750">
                        <a:buFont typeface="Arial" panose="020B0604020202020204" pitchFamily="34" charset="0"/>
                        <a:buChar char="•"/>
                      </a:pPr>
                      <a:r>
                        <a:rPr lang="en-ZA" sz="1400" dirty="0" smtClean="0"/>
                        <a:t>The</a:t>
                      </a:r>
                      <a:r>
                        <a:rPr lang="en-ZA" sz="1400" baseline="0" dirty="0" smtClean="0"/>
                        <a:t> indicator is reported through ASIDI which is the number of new school completed and built through ASIDI.  </a:t>
                      </a:r>
                      <a:r>
                        <a:rPr lang="en-ZA" sz="1400" b="1" baseline="0" dirty="0" smtClean="0"/>
                        <a:t>APP Indicator 4.3.1.</a:t>
                      </a:r>
                      <a:r>
                        <a:rPr lang="en-ZA" sz="1400" baseline="0" dirty="0" smtClean="0"/>
                        <a:t> There is also </a:t>
                      </a:r>
                      <a:r>
                        <a:rPr lang="en-ZA" sz="1400" b="1" baseline="0" dirty="0" smtClean="0"/>
                        <a:t>PPM 607: </a:t>
                      </a:r>
                      <a:r>
                        <a:rPr lang="en-ZA" sz="1400" baseline="0" dirty="0" smtClean="0"/>
                        <a:t>that focuses on new schools under construction ( including replacement schools).</a:t>
                      </a:r>
                      <a:endParaRPr lang="en-ZA" sz="1400" dirty="0"/>
                    </a:p>
                  </a:txBody>
                  <a:tcPr/>
                </a:tc>
                <a:tc>
                  <a:txBody>
                    <a:bodyPr/>
                    <a:lstStyle/>
                    <a:p>
                      <a:pPr marL="0" indent="0">
                        <a:buFont typeface="Arial" panose="020B0604020202020204" pitchFamily="34" charset="0"/>
                        <a:buNone/>
                      </a:pPr>
                      <a:endParaRPr lang="en-ZA" sz="1400" dirty="0" smtClean="0"/>
                    </a:p>
                    <a:p>
                      <a:pPr marL="0" indent="0" algn="ctr">
                        <a:buFont typeface="Arial" panose="020B0604020202020204" pitchFamily="34" charset="0"/>
                        <a:buNone/>
                      </a:pPr>
                      <a:r>
                        <a:rPr lang="en-ZA" sz="1400" b="1" dirty="0" smtClean="0"/>
                        <a:t>√ </a:t>
                      </a:r>
                    </a:p>
                    <a:p>
                      <a:pPr marL="0" indent="0" algn="ctr">
                        <a:buFont typeface="Arial" panose="020B0604020202020204" pitchFamily="34" charset="0"/>
                        <a:buNone/>
                      </a:pPr>
                      <a:r>
                        <a:rPr lang="en-ZA" sz="1400" b="1" dirty="0" smtClean="0"/>
                        <a:t>( included</a:t>
                      </a:r>
                      <a:r>
                        <a:rPr lang="en-ZA" sz="1400" b="1" baseline="0" dirty="0" smtClean="0"/>
                        <a:t> targets till 2020/2021)</a:t>
                      </a:r>
                      <a:endParaRPr lang="en-ZA" sz="1400" b="1" dirty="0"/>
                    </a:p>
                  </a:txBody>
                  <a:tcPr/>
                </a:tc>
                <a:extLst>
                  <a:ext uri="{0D108BD9-81ED-4DB2-BD59-A6C34878D82A}">
                    <a16:rowId xmlns:a16="http://schemas.microsoft.com/office/drawing/2014/main" xmlns="" val="10004"/>
                  </a:ext>
                </a:extLst>
              </a:tr>
            </a:tbl>
          </a:graphicData>
        </a:graphic>
      </p:graphicFrame>
      <p:sp>
        <p:nvSpPr>
          <p:cNvPr id="4" name="Slide Number Placeholder 3"/>
          <p:cNvSpPr>
            <a:spLocks noGrp="1"/>
          </p:cNvSpPr>
          <p:nvPr>
            <p:ph type="sldNum" sz="quarter" idx="4"/>
          </p:nvPr>
        </p:nvSpPr>
        <p:spPr/>
        <p:txBody>
          <a:bodyPr/>
          <a:lstStyle/>
          <a:p>
            <a:fld id="{28A3B54F-4D6D-439C-9A2C-B6799378E1A1}" type="slidenum">
              <a:rPr lang="en-ZA" smtClean="0"/>
              <a:pPr/>
              <a:t>15</a:t>
            </a:fld>
            <a:endParaRPr lang="en-ZA" dirty="0"/>
          </a:p>
        </p:txBody>
      </p:sp>
    </p:spTree>
    <p:extLst>
      <p:ext uri="{BB962C8B-B14F-4D97-AF65-F5344CB8AC3E}">
        <p14:creationId xmlns:p14="http://schemas.microsoft.com/office/powerpoint/2010/main" xmlns="" val="1650801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4624"/>
            <a:ext cx="8229600" cy="576064"/>
          </a:xfrm>
        </p:spPr>
        <p:txBody>
          <a:bodyPr vert="horz" lIns="91440" tIns="45720" rIns="91440" bIns="45720" rtlCol="0" anchor="ctr">
            <a:noAutofit/>
          </a:bodyPr>
          <a:lstStyle/>
          <a:p>
            <a:r>
              <a:rPr lang="en-ZA" sz="2400" b="1" dirty="0">
                <a:solidFill>
                  <a:srgbClr val="AA2B1E">
                    <a:lumMod val="75000"/>
                  </a:srgbClr>
                </a:solidFill>
              </a:rPr>
              <a:t>DBE RESPONSE TO 2018/19 APP </a:t>
            </a:r>
            <a:br>
              <a:rPr lang="en-ZA" sz="2400" b="1" dirty="0">
                <a:solidFill>
                  <a:srgbClr val="AA2B1E">
                    <a:lumMod val="75000"/>
                  </a:srgbClr>
                </a:solidFill>
              </a:rPr>
            </a:br>
            <a:r>
              <a:rPr lang="en-ZA" sz="2400" b="1" dirty="0">
                <a:solidFill>
                  <a:srgbClr val="AA2B1E">
                    <a:lumMod val="75000"/>
                  </a:srgbClr>
                </a:solidFill>
              </a:rPr>
              <a:t>FINDINGS ON DRAFT APP BY AUDITOR-GENERAL</a:t>
            </a:r>
            <a:endParaRPr lang="en-ZA" sz="2400" b="1" dirty="0">
              <a:solidFill>
                <a:schemeClr val="accent2">
                  <a:lumMod val="50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632547681"/>
              </p:ext>
            </p:extLst>
          </p:nvPr>
        </p:nvGraphicFramePr>
        <p:xfrm>
          <a:off x="1" y="718553"/>
          <a:ext cx="9143999" cy="6223035"/>
        </p:xfrm>
        <a:graphic>
          <a:graphicData uri="http://schemas.openxmlformats.org/drawingml/2006/table">
            <a:tbl>
              <a:tblPr firstRow="1" bandRow="1">
                <a:tableStyleId>{21E4AEA4-8DFA-4A89-87EB-49C32662AFE0}</a:tableStyleId>
              </a:tblPr>
              <a:tblGrid>
                <a:gridCol w="2339751">
                  <a:extLst>
                    <a:ext uri="{9D8B030D-6E8A-4147-A177-3AD203B41FA5}">
                      <a16:colId xmlns:a16="http://schemas.microsoft.com/office/drawing/2014/main" xmlns="" val="20000"/>
                    </a:ext>
                  </a:extLst>
                </a:gridCol>
                <a:gridCol w="4680520">
                  <a:extLst>
                    <a:ext uri="{9D8B030D-6E8A-4147-A177-3AD203B41FA5}">
                      <a16:colId xmlns:a16="http://schemas.microsoft.com/office/drawing/2014/main" xmlns="" val="20001"/>
                    </a:ext>
                  </a:extLst>
                </a:gridCol>
                <a:gridCol w="2123728">
                  <a:extLst>
                    <a:ext uri="{9D8B030D-6E8A-4147-A177-3AD203B41FA5}">
                      <a16:colId xmlns:a16="http://schemas.microsoft.com/office/drawing/2014/main" xmlns="" val="20002"/>
                    </a:ext>
                  </a:extLst>
                </a:gridCol>
              </a:tblGrid>
              <a:tr h="288031">
                <a:tc>
                  <a:txBody>
                    <a:bodyPr/>
                    <a:lstStyle/>
                    <a:p>
                      <a:r>
                        <a:rPr lang="en-ZA" sz="1400" dirty="0" smtClean="0"/>
                        <a:t>AGSA FINDING</a:t>
                      </a:r>
                      <a:endParaRPr lang="en-ZA" sz="1400" dirty="0"/>
                    </a:p>
                  </a:txBody>
                  <a:tcPr/>
                </a:tc>
                <a:tc>
                  <a:txBody>
                    <a:bodyPr/>
                    <a:lstStyle/>
                    <a:p>
                      <a:r>
                        <a:rPr lang="en-ZA" sz="1400" dirty="0" smtClean="0"/>
                        <a:t>DBE RESPONSE</a:t>
                      </a:r>
                      <a:endParaRPr lang="en-ZA" sz="1400" dirty="0"/>
                    </a:p>
                  </a:txBody>
                  <a:tcPr/>
                </a:tc>
                <a:tc>
                  <a:txBody>
                    <a:bodyPr/>
                    <a:lstStyle/>
                    <a:p>
                      <a:r>
                        <a:rPr lang="en-ZA" sz="1400" dirty="0" smtClean="0"/>
                        <a:t>Resolved/</a:t>
                      </a:r>
                      <a:r>
                        <a:rPr lang="en-ZA" sz="1400" baseline="0" dirty="0" smtClean="0"/>
                        <a:t> </a:t>
                      </a:r>
                      <a:r>
                        <a:rPr lang="en-ZA" sz="1400" dirty="0" smtClean="0"/>
                        <a:t>Un</a:t>
                      </a:r>
                      <a:r>
                        <a:rPr lang="en-ZA" sz="1400" baseline="0" dirty="0" smtClean="0"/>
                        <a:t>resolved</a:t>
                      </a:r>
                      <a:endParaRPr lang="en-ZA" sz="1400" dirty="0"/>
                    </a:p>
                  </a:txBody>
                  <a:tcPr/>
                </a:tc>
                <a:extLst>
                  <a:ext uri="{0D108BD9-81ED-4DB2-BD59-A6C34878D82A}">
                    <a16:rowId xmlns:a16="http://schemas.microsoft.com/office/drawing/2014/main" xmlns="" val="10000"/>
                  </a:ext>
                </a:extLst>
              </a:tr>
              <a:tr h="1829583">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ZA" sz="1300" u="none" strike="noStrike" kern="1200" cap="none" spc="0" normalizeH="0" baseline="0" noProof="0" dirty="0" smtClean="0">
                          <a:ln>
                            <a:noFill/>
                          </a:ln>
                          <a:effectLst/>
                          <a:uLnTx/>
                          <a:uFillTx/>
                        </a:rPr>
                        <a:t>Policy, detailed plans &amp; strategies developed by June 2018 &amp; critical preparatory strategies launched</a:t>
                      </a:r>
                    </a:p>
                    <a:p>
                      <a:endParaRPr lang="en-ZA" sz="1300" dirty="0"/>
                    </a:p>
                  </a:txBody>
                  <a:tcPr/>
                </a:tc>
                <a:tc>
                  <a:txBody>
                    <a:bodyPr/>
                    <a:lstStyle/>
                    <a:p>
                      <a:pPr marL="285750" indent="-285750">
                        <a:buFont typeface="Arial" panose="020B0604020202020204" pitchFamily="34" charset="0"/>
                        <a:buChar char="•"/>
                      </a:pPr>
                      <a:r>
                        <a:rPr kumimoji="0" lang="en-ZA" sz="1300" b="1" u="none" strike="noStrike" kern="1200" cap="none" spc="0" normalizeH="0" baseline="0" noProof="0" dirty="0" smtClean="0">
                          <a:ln>
                            <a:noFill/>
                          </a:ln>
                          <a:effectLst/>
                          <a:uLnTx/>
                          <a:uFillTx/>
                        </a:rPr>
                        <a:t>Draft Policy </a:t>
                      </a:r>
                      <a:r>
                        <a:rPr kumimoji="0" lang="en-ZA" sz="1300" u="none" strike="noStrike" kern="1200" cap="none" spc="0" normalizeH="0" baseline="0" noProof="0" dirty="0" smtClean="0">
                          <a:ln>
                            <a:noFill/>
                          </a:ln>
                          <a:effectLst/>
                          <a:uLnTx/>
                          <a:uFillTx/>
                        </a:rPr>
                        <a:t>is </a:t>
                      </a:r>
                      <a:r>
                        <a:rPr kumimoji="0" lang="en-ZA" sz="1300" b="1" u="none" strike="noStrike" kern="1200" cap="none" spc="0" normalizeH="0" baseline="0" noProof="0" dirty="0" smtClean="0">
                          <a:ln>
                            <a:noFill/>
                          </a:ln>
                          <a:effectLst/>
                          <a:uLnTx/>
                          <a:uFillTx/>
                        </a:rPr>
                        <a:t>developed </a:t>
                      </a:r>
                      <a:r>
                        <a:rPr kumimoji="0" lang="en-ZA" sz="1300" u="none" strike="noStrike" kern="1200" cap="none" spc="0" normalizeH="0" baseline="0" noProof="0" dirty="0" smtClean="0">
                          <a:ln>
                            <a:noFill/>
                          </a:ln>
                          <a:effectLst/>
                          <a:uLnTx/>
                          <a:uFillTx/>
                        </a:rPr>
                        <a:t>and discussions still being undertaken. </a:t>
                      </a:r>
                      <a:r>
                        <a:rPr lang="en-ZA" sz="1300" dirty="0" smtClean="0"/>
                        <a:t>The indicator </a:t>
                      </a:r>
                      <a:r>
                        <a:rPr lang="en-ZA" sz="1300" baseline="0" dirty="0" smtClean="0"/>
                        <a:t> on Human Capacity Plan and ECD Practitioner trained are currently reported  on Outcome  1 and 13, as the Budget for ECD is based within DSD.</a:t>
                      </a:r>
                      <a:endParaRPr lang="en-ZA" sz="1300" dirty="0"/>
                    </a:p>
                  </a:txBody>
                  <a:tcPr/>
                </a:tc>
                <a:tc>
                  <a:txBody>
                    <a:bodyPr/>
                    <a:lstStyle/>
                    <a:p>
                      <a:pPr marL="0" indent="0" algn="ctr">
                        <a:buFont typeface="Arial" panose="020B0604020202020204" pitchFamily="34" charset="0"/>
                        <a:buNone/>
                      </a:pPr>
                      <a:r>
                        <a:rPr lang="en-ZA" sz="1300" b="1" dirty="0" smtClean="0"/>
                        <a:t>X </a:t>
                      </a:r>
                    </a:p>
                    <a:p>
                      <a:pPr marL="0" indent="0" algn="ctr">
                        <a:buFont typeface="Arial" panose="020B0604020202020204" pitchFamily="34" charset="0"/>
                        <a:buNone/>
                      </a:pPr>
                      <a:r>
                        <a:rPr lang="en-ZA" sz="1300" b="1" dirty="0" smtClean="0"/>
                        <a:t>(Indicator</a:t>
                      </a:r>
                      <a:r>
                        <a:rPr lang="en-ZA" sz="1300" b="1" baseline="0" dirty="0" smtClean="0"/>
                        <a:t> to be included when discussions and agreement  have been finalised). Unresolved by DSD, although jointly owned with DBE for different provision of ECD Function.</a:t>
                      </a:r>
                      <a:endParaRPr lang="en-ZA" sz="1300" b="1" dirty="0"/>
                    </a:p>
                  </a:txBody>
                  <a:tcPr/>
                </a:tc>
                <a:extLst>
                  <a:ext uri="{0D108BD9-81ED-4DB2-BD59-A6C34878D82A}">
                    <a16:rowId xmlns:a16="http://schemas.microsoft.com/office/drawing/2014/main" xmlns="" val="10001"/>
                  </a:ext>
                </a:extLst>
              </a:tr>
              <a:tr h="638511">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ZA" sz="1300" u="none" strike="noStrike" kern="1200" cap="none" spc="0" normalizeH="0" baseline="0" noProof="0" dirty="0" smtClean="0">
                          <a:ln>
                            <a:noFill/>
                          </a:ln>
                          <a:effectLst/>
                          <a:uLnTx/>
                          <a:uFillTx/>
                        </a:rPr>
                        <a:t>Percentage of target schools supplied with improved resource packs</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300" b="0" i="0" u="none" strike="noStrike" kern="1200" cap="none" spc="0" normalizeH="0" baseline="0" noProof="0" dirty="0" smtClean="0">
                          <a:ln>
                            <a:noFill/>
                          </a:ln>
                          <a:solidFill>
                            <a:prstClr val="black"/>
                          </a:solidFill>
                          <a:effectLst/>
                          <a:uLnTx/>
                          <a:uFillTx/>
                          <a:latin typeface="+mn-lt"/>
                          <a:ea typeface="Calibri"/>
                          <a:cs typeface="Times New Roman"/>
                        </a:rPr>
                        <a:t>The indicator was a once- off deliverable achieved in 2015/16.</a:t>
                      </a:r>
                    </a:p>
                  </a:txBody>
                  <a:tcPr/>
                </a:tc>
                <a:tc>
                  <a:txBody>
                    <a:bodyPr/>
                    <a:lstStyle/>
                    <a:p>
                      <a:pPr marL="0" indent="0">
                        <a:buFont typeface="Arial" panose="020B0604020202020204" pitchFamily="34" charset="0"/>
                        <a:buNone/>
                      </a:pPr>
                      <a:endParaRPr lang="en-ZA" sz="1300" dirty="0" smtClean="0"/>
                    </a:p>
                    <a:p>
                      <a:pPr marL="0" indent="0" algn="ctr">
                        <a:buFont typeface="Arial" panose="020B0604020202020204" pitchFamily="34" charset="0"/>
                        <a:buNone/>
                      </a:pPr>
                      <a:r>
                        <a:rPr lang="en-ZA" sz="1300" b="1" dirty="0" smtClean="0"/>
                        <a:t>√</a:t>
                      </a:r>
                    </a:p>
                    <a:p>
                      <a:pPr marL="0" indent="0" algn="ctr">
                        <a:buFont typeface="Arial" panose="020B0604020202020204" pitchFamily="34" charset="0"/>
                        <a:buNone/>
                      </a:pPr>
                      <a:r>
                        <a:rPr lang="en-ZA" sz="1300" b="1" dirty="0" smtClean="0"/>
                        <a:t>(Once off Target achieved)</a:t>
                      </a:r>
                    </a:p>
                  </a:txBody>
                  <a:tcPr/>
                </a:tc>
                <a:extLst>
                  <a:ext uri="{0D108BD9-81ED-4DB2-BD59-A6C34878D82A}">
                    <a16:rowId xmlns:a16="http://schemas.microsoft.com/office/drawing/2014/main" xmlns="" val="10002"/>
                  </a:ext>
                </a:extLst>
              </a:tr>
              <a:tr h="1763516">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ZA" sz="1300" u="none" strike="noStrike" kern="1200" cap="none" spc="0" normalizeH="0" baseline="0" noProof="0" dirty="0" smtClean="0">
                          <a:ln>
                            <a:noFill/>
                          </a:ln>
                          <a:effectLst/>
                          <a:uLnTx/>
                          <a:uFillTx/>
                        </a:rPr>
                        <a:t>Proportion of principals who have signed performance agreements</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300" u="none" strike="noStrike" kern="1200" cap="none" spc="0" normalizeH="0" baseline="0" noProof="0" dirty="0" smtClean="0">
                          <a:ln>
                            <a:noFill/>
                          </a:ln>
                          <a:effectLst/>
                          <a:uLnTx/>
                          <a:uFillTx/>
                        </a:rPr>
                        <a:t>DBE provided PEDs with a template for recording principals who have signed job descriptions</a:t>
                      </a:r>
                      <a:endParaRPr kumimoji="0" lang="en-US" sz="1300" u="none" strike="noStrike" kern="1200" cap="none" spc="0" normalizeH="0" baseline="0" noProof="0" dirty="0" smtClean="0">
                        <a:ln>
                          <a:noFill/>
                        </a:ln>
                        <a:effectLst/>
                        <a:uLnTx/>
                        <a:uFillTx/>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300" u="none" strike="noStrike" kern="1200" cap="none" spc="0" normalizeH="0" baseline="0" noProof="0" dirty="0" smtClean="0">
                          <a:ln>
                            <a:noFill/>
                          </a:ln>
                          <a:effectLst/>
                          <a:uLnTx/>
                          <a:uFillTx/>
                        </a:rPr>
                        <a:t>An agreement on the signing of Principals’ Performance Agreements </a:t>
                      </a:r>
                      <a:r>
                        <a:rPr kumimoji="0" lang="en-ZA" sz="1300" b="1" u="none" strike="noStrike" kern="1200" cap="none" spc="0" normalizeH="0" baseline="0" noProof="0" dirty="0" smtClean="0">
                          <a:ln>
                            <a:noFill/>
                          </a:ln>
                          <a:effectLst/>
                          <a:uLnTx/>
                          <a:uFillTx/>
                        </a:rPr>
                        <a:t>has not been finalised </a:t>
                      </a:r>
                      <a:r>
                        <a:rPr kumimoji="0" lang="en-ZA" sz="1300" u="none" strike="noStrike" kern="1200" cap="none" spc="0" normalizeH="0" baseline="0" noProof="0" dirty="0" smtClean="0">
                          <a:ln>
                            <a:noFill/>
                          </a:ln>
                          <a:effectLst/>
                          <a:uLnTx/>
                          <a:uFillTx/>
                        </a:rPr>
                        <a:t>by the Education Labour Relations Council.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300" b="1" u="none" strike="noStrike" kern="1200" cap="none" spc="0" normalizeH="0" baseline="0" noProof="0" dirty="0" smtClean="0">
                          <a:ln>
                            <a:noFill/>
                          </a:ln>
                          <a:effectLst/>
                          <a:uLnTx/>
                          <a:uFillTx/>
                        </a:rPr>
                        <a:t>Job descriptions </a:t>
                      </a:r>
                      <a:r>
                        <a:rPr kumimoji="0" lang="en-ZA" sz="1300" u="none" strike="noStrike" kern="1200" cap="none" spc="0" normalizeH="0" baseline="0" noProof="0" dirty="0" smtClean="0">
                          <a:ln>
                            <a:noFill/>
                          </a:ln>
                          <a:effectLst/>
                          <a:uLnTx/>
                          <a:uFillTx/>
                        </a:rPr>
                        <a:t>are currently used for reporting purposes.  </a:t>
                      </a:r>
                    </a:p>
                  </a:txBody>
                  <a:tcPr/>
                </a:tc>
                <a:tc>
                  <a:txBody>
                    <a:bodyPr/>
                    <a:lstStyle/>
                    <a:p>
                      <a:pPr marL="0" indent="0">
                        <a:buFont typeface="Arial" panose="020B0604020202020204" pitchFamily="34" charset="0"/>
                        <a:buNone/>
                      </a:pPr>
                      <a:endParaRPr lang="en-ZA" sz="1300" dirty="0" smtClean="0"/>
                    </a:p>
                    <a:p>
                      <a:pPr marL="0" indent="0" algn="ctr">
                        <a:buFont typeface="Arial" panose="020B0604020202020204" pitchFamily="34" charset="0"/>
                        <a:buNone/>
                      </a:pPr>
                      <a:r>
                        <a:rPr lang="en-ZA" sz="1300" b="1" dirty="0" smtClean="0"/>
                        <a:t>X</a:t>
                      </a:r>
                    </a:p>
                    <a:p>
                      <a:pPr marL="0" indent="0" algn="ctr">
                        <a:buFont typeface="Arial" panose="020B0604020202020204" pitchFamily="34" charset="0"/>
                        <a:buNone/>
                      </a:pPr>
                      <a:r>
                        <a:rPr lang="en-ZA" sz="1300" b="1" dirty="0" smtClean="0"/>
                        <a:t> (</a:t>
                      </a:r>
                      <a:r>
                        <a:rPr lang="en-ZA" sz="1300" b="1" baseline="0" dirty="0" smtClean="0"/>
                        <a:t> </a:t>
                      </a:r>
                      <a:r>
                        <a:rPr lang="en-ZA" sz="1300" b="1" dirty="0" smtClean="0"/>
                        <a:t>Indicator</a:t>
                      </a:r>
                      <a:r>
                        <a:rPr lang="en-ZA" sz="1300" b="1" baseline="0" dirty="0" smtClean="0"/>
                        <a:t> to be included after ELRC collective Agreement reached on Performance Agreements, Job Descriptions will be used as a Proxy).</a:t>
                      </a:r>
                      <a:endParaRPr lang="en-ZA" sz="1300" b="1" dirty="0"/>
                    </a:p>
                  </a:txBody>
                  <a:tcPr/>
                </a:tc>
                <a:extLst>
                  <a:ext uri="{0D108BD9-81ED-4DB2-BD59-A6C34878D82A}">
                    <a16:rowId xmlns:a16="http://schemas.microsoft.com/office/drawing/2014/main" xmlns="" val="10003"/>
                  </a:ext>
                </a:extLst>
              </a:tr>
              <a:tr h="1285275">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ZA" sz="1300" u="none" strike="noStrike" kern="1200" cap="none" spc="0" normalizeH="0" baseline="0" noProof="0" dirty="0" smtClean="0">
                          <a:ln>
                            <a:noFill/>
                          </a:ln>
                          <a:effectLst/>
                          <a:uLnTx/>
                          <a:uFillTx/>
                        </a:rPr>
                        <a:t>Percentage of schools with full set of financial management responsibilities on the basis of assessment</a:t>
                      </a:r>
                    </a:p>
                  </a:txBody>
                  <a:tcPr/>
                </a:tc>
                <a:tc>
                  <a:txBody>
                    <a:bodyPr/>
                    <a:lstStyle/>
                    <a:p>
                      <a:pPr marL="285750" indent="-285750">
                        <a:buFont typeface="Arial" panose="020B0604020202020204" pitchFamily="34" charset="0"/>
                        <a:buChar char="•"/>
                      </a:pPr>
                      <a:r>
                        <a:rPr lang="en-ZA" sz="1300" b="1" dirty="0" smtClean="0"/>
                        <a:t>PPM 222</a:t>
                      </a:r>
                      <a:r>
                        <a:rPr lang="en-ZA" sz="1300" dirty="0" smtClean="0"/>
                        <a:t>: Percentage of schools with more than one financial responsibility on the basis of assessment.</a:t>
                      </a:r>
                    </a:p>
                  </a:txBody>
                  <a:tcPr/>
                </a:tc>
                <a:tc>
                  <a:txBody>
                    <a:bodyPr/>
                    <a:lstStyle/>
                    <a:p>
                      <a:pPr marL="0" indent="0" algn="ctr">
                        <a:buFont typeface="Arial" panose="020B0604020202020204" pitchFamily="34" charset="0"/>
                        <a:buNone/>
                      </a:pPr>
                      <a:r>
                        <a:rPr lang="en-ZA" sz="1300" b="1" dirty="0" smtClean="0"/>
                        <a:t>√ </a:t>
                      </a:r>
                    </a:p>
                    <a:p>
                      <a:pPr marL="0" indent="0" algn="ctr">
                        <a:buFont typeface="Arial" panose="020B0604020202020204" pitchFamily="34" charset="0"/>
                        <a:buNone/>
                      </a:pPr>
                      <a:r>
                        <a:rPr lang="en-ZA" sz="1300" b="1" dirty="0" smtClean="0"/>
                        <a:t>(Indicator developed for the sector)</a:t>
                      </a:r>
                      <a:endParaRPr lang="en-ZA" sz="1300" b="1" dirty="0"/>
                    </a:p>
                  </a:txBody>
                  <a:tcPr/>
                </a:tc>
                <a:extLst>
                  <a:ext uri="{0D108BD9-81ED-4DB2-BD59-A6C34878D82A}">
                    <a16:rowId xmlns:a16="http://schemas.microsoft.com/office/drawing/2014/main" xmlns="" val="10004"/>
                  </a:ext>
                </a:extLst>
              </a:tr>
            </a:tbl>
          </a:graphicData>
        </a:graphic>
      </p:graphicFrame>
      <p:sp>
        <p:nvSpPr>
          <p:cNvPr id="4" name="Slide Number Placeholder 3"/>
          <p:cNvSpPr>
            <a:spLocks noGrp="1"/>
          </p:cNvSpPr>
          <p:nvPr>
            <p:ph type="sldNum" sz="quarter" idx="4"/>
          </p:nvPr>
        </p:nvSpPr>
        <p:spPr/>
        <p:txBody>
          <a:bodyPr/>
          <a:lstStyle/>
          <a:p>
            <a:fld id="{28A3B54F-4D6D-439C-9A2C-B6799378E1A1}" type="slidenum">
              <a:rPr lang="en-ZA" smtClean="0"/>
              <a:pPr/>
              <a:t>16</a:t>
            </a:fld>
            <a:endParaRPr lang="en-ZA" dirty="0"/>
          </a:p>
        </p:txBody>
      </p:sp>
    </p:spTree>
    <p:extLst>
      <p:ext uri="{BB962C8B-B14F-4D97-AF65-F5344CB8AC3E}">
        <p14:creationId xmlns:p14="http://schemas.microsoft.com/office/powerpoint/2010/main" xmlns="" val="27840612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706089"/>
          </a:xfrm>
        </p:spPr>
        <p:txBody>
          <a:bodyPr vert="horz" lIns="91440" tIns="45720" rIns="91440" bIns="45720" rtlCol="0" anchor="ctr">
            <a:noAutofit/>
          </a:bodyPr>
          <a:lstStyle/>
          <a:p>
            <a:r>
              <a:rPr lang="en-ZA" sz="2400" b="1" dirty="0">
                <a:solidFill>
                  <a:srgbClr val="AA2B1E">
                    <a:lumMod val="75000"/>
                  </a:srgbClr>
                </a:solidFill>
              </a:rPr>
              <a:t>DBE RESPONSE TO 2018/19 APP </a:t>
            </a:r>
            <a:br>
              <a:rPr lang="en-ZA" sz="2400" b="1" dirty="0">
                <a:solidFill>
                  <a:srgbClr val="AA2B1E">
                    <a:lumMod val="75000"/>
                  </a:srgbClr>
                </a:solidFill>
              </a:rPr>
            </a:br>
            <a:r>
              <a:rPr lang="en-ZA" sz="2400" b="1" dirty="0">
                <a:solidFill>
                  <a:srgbClr val="AA2B1E">
                    <a:lumMod val="75000"/>
                  </a:srgbClr>
                </a:solidFill>
              </a:rPr>
              <a:t>FINDINGS ON DRAFT APP BY AUDITOR-GENERAL</a:t>
            </a:r>
            <a:endParaRPr lang="en-ZA" sz="2400" b="1" dirty="0">
              <a:solidFill>
                <a:schemeClr val="accent2">
                  <a:lumMod val="50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771327394"/>
              </p:ext>
            </p:extLst>
          </p:nvPr>
        </p:nvGraphicFramePr>
        <p:xfrm>
          <a:off x="-36512" y="897796"/>
          <a:ext cx="9073008" cy="5960204"/>
        </p:xfrm>
        <a:graphic>
          <a:graphicData uri="http://schemas.openxmlformats.org/drawingml/2006/table">
            <a:tbl>
              <a:tblPr firstRow="1" bandRow="1">
                <a:tableStyleId>{21E4AEA4-8DFA-4A89-87EB-49C32662AFE0}</a:tableStyleId>
              </a:tblPr>
              <a:tblGrid>
                <a:gridCol w="3024336">
                  <a:extLst>
                    <a:ext uri="{9D8B030D-6E8A-4147-A177-3AD203B41FA5}">
                      <a16:colId xmlns:a16="http://schemas.microsoft.com/office/drawing/2014/main" xmlns="" val="20000"/>
                    </a:ext>
                  </a:extLst>
                </a:gridCol>
                <a:gridCol w="4804791">
                  <a:extLst>
                    <a:ext uri="{9D8B030D-6E8A-4147-A177-3AD203B41FA5}">
                      <a16:colId xmlns:a16="http://schemas.microsoft.com/office/drawing/2014/main" xmlns="" val="20001"/>
                    </a:ext>
                  </a:extLst>
                </a:gridCol>
                <a:gridCol w="1243881">
                  <a:extLst>
                    <a:ext uri="{9D8B030D-6E8A-4147-A177-3AD203B41FA5}">
                      <a16:colId xmlns:a16="http://schemas.microsoft.com/office/drawing/2014/main" xmlns="" val="20002"/>
                    </a:ext>
                  </a:extLst>
                </a:gridCol>
              </a:tblGrid>
              <a:tr h="599137">
                <a:tc>
                  <a:txBody>
                    <a:bodyPr/>
                    <a:lstStyle/>
                    <a:p>
                      <a:r>
                        <a:rPr lang="en-ZA" sz="1400" baseline="0" dirty="0" smtClean="0"/>
                        <a:t>AGSA FINDING</a:t>
                      </a:r>
                      <a:endParaRPr lang="en-ZA" sz="1400" baseline="0" dirty="0"/>
                    </a:p>
                  </a:txBody>
                  <a:tcPr/>
                </a:tc>
                <a:tc>
                  <a:txBody>
                    <a:bodyPr/>
                    <a:lstStyle/>
                    <a:p>
                      <a:r>
                        <a:rPr lang="en-ZA" sz="1400" baseline="0" dirty="0" smtClean="0"/>
                        <a:t>DBE RESPONSE</a:t>
                      </a:r>
                      <a:endParaRPr lang="en-ZA" sz="1400" baseline="0" dirty="0"/>
                    </a:p>
                  </a:txBody>
                  <a:tcPr/>
                </a:tc>
                <a:tc>
                  <a:txBody>
                    <a:bodyPr/>
                    <a:lstStyle/>
                    <a:p>
                      <a:r>
                        <a:rPr lang="en-ZA" sz="1400" baseline="0" dirty="0" smtClean="0"/>
                        <a:t>Resolved/</a:t>
                      </a:r>
                    </a:p>
                    <a:p>
                      <a:r>
                        <a:rPr lang="en-ZA" sz="1400" baseline="0" dirty="0" smtClean="0"/>
                        <a:t>Unresolved</a:t>
                      </a:r>
                    </a:p>
                  </a:txBody>
                  <a:tcPr/>
                </a:tc>
                <a:extLst>
                  <a:ext uri="{0D108BD9-81ED-4DB2-BD59-A6C34878D82A}">
                    <a16:rowId xmlns:a16="http://schemas.microsoft.com/office/drawing/2014/main" xmlns="" val="10000"/>
                  </a:ext>
                </a:extLst>
              </a:tr>
              <a:tr h="2191781">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smtClean="0">
                          <a:ln>
                            <a:noFill/>
                          </a:ln>
                          <a:solidFill>
                            <a:prstClr val="black"/>
                          </a:solidFill>
                          <a:effectLst/>
                          <a:uLnTx/>
                          <a:uFillTx/>
                          <a:latin typeface="+mn-lt"/>
                          <a:ea typeface="+mn-ea"/>
                          <a:cs typeface="Arial" panose="020B0604020202020204" pitchFamily="34" charset="0"/>
                        </a:rPr>
                        <a:t>Implementation evaluation with clear recommendations on quality outputs and improvement in relation to tracking learner movement, progress, performance and completion</a:t>
                      </a:r>
                      <a:endParaRPr kumimoji="0" lang="en-ZA" sz="1400" b="0" i="0" u="none" strike="noStrike" kern="1200" cap="none" spc="0" normalizeH="0" baseline="0" noProof="0" dirty="0" smtClean="0">
                        <a:ln>
                          <a:noFill/>
                        </a:ln>
                        <a:solidFill>
                          <a:srgbClr val="FF0000"/>
                        </a:solidFill>
                        <a:effectLst/>
                        <a:uLnTx/>
                        <a:uFillTx/>
                        <a:latin typeface="+mn-lt"/>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ZA" sz="1400" b="0" i="0" u="none" strike="noStrike" kern="1200" cap="none" spc="0" normalizeH="0" baseline="0" noProof="0" dirty="0">
                        <a:ln>
                          <a:noFill/>
                        </a:ln>
                        <a:solidFill>
                          <a:prstClr val="black"/>
                        </a:solidFill>
                        <a:effectLst/>
                        <a:uLnTx/>
                        <a:uFillTx/>
                        <a:latin typeface="+mn-lt"/>
                        <a:ea typeface="+mn-ea"/>
                        <a:cs typeface="Arial" panose="020B0604020202020204" pitchFamily="34"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400" b="0" i="0" u="none" strike="noStrike" kern="1200" cap="none" spc="0" normalizeH="0" baseline="0" noProof="0" dirty="0" smtClean="0">
                          <a:ln>
                            <a:noFill/>
                          </a:ln>
                          <a:solidFill>
                            <a:prstClr val="black"/>
                          </a:solidFill>
                          <a:effectLst/>
                          <a:uLnTx/>
                          <a:uFillTx/>
                          <a:latin typeface="+mn-lt"/>
                          <a:ea typeface="Calibri"/>
                          <a:cs typeface="Times New Roman"/>
                        </a:rPr>
                        <a:t>The DBE has been monitoring the learner movement information and other learner and school data through the Learner </a:t>
                      </a:r>
                      <a:r>
                        <a:rPr kumimoji="0" lang="en-ZA" sz="1400" b="1" i="0" u="none" strike="noStrike" kern="1200" cap="none" spc="0" normalizeH="0" baseline="0" noProof="0" dirty="0" smtClean="0">
                          <a:ln>
                            <a:noFill/>
                          </a:ln>
                          <a:solidFill>
                            <a:prstClr val="black"/>
                          </a:solidFill>
                          <a:effectLst/>
                          <a:uLnTx/>
                          <a:uFillTx/>
                          <a:latin typeface="+mn-lt"/>
                          <a:ea typeface="Calibri"/>
                          <a:cs typeface="Times New Roman"/>
                        </a:rPr>
                        <a:t>(Indicator 4.4.2 Percentage of learners from public schools that are successfully uploaded onto LURITS).</a:t>
                      </a:r>
                      <a:endParaRPr kumimoji="0" lang="en-ZA" sz="1400" b="0" i="0" u="none" strike="noStrike" kern="1200" cap="none" spc="0" normalizeH="0" baseline="0" noProof="0" dirty="0" smtClean="0">
                        <a:ln>
                          <a:noFill/>
                        </a:ln>
                        <a:solidFill>
                          <a:prstClr val="black"/>
                        </a:solidFill>
                        <a:effectLst/>
                        <a:uLnTx/>
                        <a:uFillTx/>
                        <a:latin typeface="+mn-lt"/>
                        <a:ea typeface="Calibri"/>
                        <a:cs typeface="Times New Roman"/>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400" b="0" i="0" u="none" strike="noStrike" kern="1200" cap="none" spc="0" normalizeH="0" baseline="0" noProof="0" dirty="0" smtClean="0">
                          <a:ln>
                            <a:noFill/>
                          </a:ln>
                          <a:solidFill>
                            <a:prstClr val="black"/>
                          </a:solidFill>
                          <a:effectLst/>
                          <a:uLnTx/>
                          <a:uFillTx/>
                          <a:latin typeface="+mn-lt"/>
                          <a:ea typeface="Calibri"/>
                          <a:cs typeface="Times New Roman"/>
                        </a:rPr>
                        <a:t>The DBE 2018/19 APP has indicator </a:t>
                      </a:r>
                      <a:r>
                        <a:rPr kumimoji="0" lang="en-ZA" sz="1400" b="1" i="0" u="none" strike="noStrike" kern="1200" cap="none" spc="0" normalizeH="0" baseline="0" noProof="0" dirty="0" smtClean="0">
                          <a:ln>
                            <a:noFill/>
                          </a:ln>
                          <a:solidFill>
                            <a:prstClr val="black"/>
                          </a:solidFill>
                          <a:effectLst/>
                          <a:uLnTx/>
                          <a:uFillTx/>
                          <a:latin typeface="+mn-lt"/>
                          <a:ea typeface="Calibri"/>
                          <a:cs typeface="Times New Roman"/>
                        </a:rPr>
                        <a:t>4.4.2 Number of provinces monitored by DBE officials for implementation of LURITS annually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ZA" sz="1400" b="0" i="0" u="none" strike="noStrike" kern="1200" cap="none" spc="0" normalizeH="0" baseline="0" noProof="0" dirty="0" smtClean="0">
                        <a:ln>
                          <a:noFill/>
                        </a:ln>
                        <a:solidFill>
                          <a:prstClr val="black"/>
                        </a:solidFill>
                        <a:effectLst/>
                        <a:uLnTx/>
                        <a:uFillTx/>
                        <a:latin typeface="+mn-lt"/>
                        <a:ea typeface="Calibri"/>
                        <a:cs typeface="Times New Roman"/>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ZA" sz="1400" b="1" i="0" u="none" strike="noStrike" kern="1200" cap="none" spc="0" normalizeH="0" baseline="0" noProof="0" dirty="0" smtClean="0">
                          <a:ln>
                            <a:noFill/>
                          </a:ln>
                          <a:solidFill>
                            <a:prstClr val="black"/>
                          </a:solidFill>
                          <a:effectLst/>
                          <a:uLnTx/>
                          <a:uFillTx/>
                          <a:latin typeface="+mn-lt"/>
                          <a:ea typeface="Calibri"/>
                          <a:cs typeface="Times New Roman"/>
                        </a:rPr>
                        <a:t>√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ZA" sz="1400" b="1" i="0" u="none" strike="noStrike" kern="1200" cap="none" spc="0" normalizeH="0" baseline="0" noProof="0" dirty="0" smtClean="0">
                          <a:ln>
                            <a:noFill/>
                          </a:ln>
                          <a:solidFill>
                            <a:prstClr val="black"/>
                          </a:solidFill>
                          <a:effectLst/>
                          <a:uLnTx/>
                          <a:uFillTx/>
                          <a:latin typeface="+mn-lt"/>
                          <a:ea typeface="Calibri"/>
                          <a:cs typeface="Times New Roman"/>
                        </a:rPr>
                        <a:t>( Indicator planned within APP and over MTEF period)</a:t>
                      </a:r>
                    </a:p>
                  </a:txBody>
                  <a:tcPr/>
                </a:tc>
                <a:extLst>
                  <a:ext uri="{0D108BD9-81ED-4DB2-BD59-A6C34878D82A}">
                    <a16:rowId xmlns:a16="http://schemas.microsoft.com/office/drawing/2014/main" xmlns="" val="10001"/>
                  </a:ext>
                </a:extLst>
              </a:tr>
              <a:tr h="3169286">
                <a:tc>
                  <a:txBody>
                    <a:bodyPr/>
                    <a:lstStyle/>
                    <a:p>
                      <a:r>
                        <a:rPr lang="en-ZA" sz="1400" baseline="0" dirty="0" smtClean="0"/>
                        <a:t>Percentage of district managers whose competency has been assessed against criteria (developed below)</a:t>
                      </a:r>
                    </a:p>
                    <a:p>
                      <a:endParaRPr lang="en-ZA" sz="1400" baseline="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DBE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There is a </a:t>
                      </a:r>
                      <a:r>
                        <a:rPr kumimoji="0" lang="en-US" sz="1400" b="1" i="0" u="none" strike="noStrike" kern="1200" cap="none" spc="0" normalizeH="0" baseline="0" noProof="0" dirty="0" smtClean="0">
                          <a:ln>
                            <a:noFill/>
                          </a:ln>
                          <a:solidFill>
                            <a:prstClr val="black"/>
                          </a:solidFill>
                          <a:effectLst/>
                          <a:uLnTx/>
                          <a:uFillTx/>
                          <a:latin typeface="+mn-lt"/>
                          <a:ea typeface="+mn-ea"/>
                          <a:cs typeface="+mn-cs"/>
                        </a:rPr>
                        <a:t>2018/19 DBE APP Indicator 4.5.3. </a:t>
                      </a:r>
                      <a:r>
                        <a:rPr kumimoji="0" lang="en-US" sz="1400" b="0" i="0" u="none" strike="noStrike" kern="1200" cap="none" spc="0" normalizeH="0" baseline="0" noProof="0" dirty="0" smtClean="0">
                          <a:ln>
                            <a:noFill/>
                          </a:ln>
                          <a:solidFill>
                            <a:prstClr val="black"/>
                          </a:solidFill>
                          <a:effectLst/>
                          <a:uLnTx/>
                          <a:uFillTx/>
                          <a:latin typeface="+mn-lt"/>
                          <a:ea typeface="+mn-ea"/>
                          <a:cs typeface="+mn-cs"/>
                        </a:rPr>
                        <a:t>Percentage of district managers assessed against developed criteria.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PED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No PED indicators but it is now </a:t>
                      </a:r>
                      <a:r>
                        <a:rPr kumimoji="0" lang="en-US" sz="1400" b="1" i="0" u="none" strike="noStrike" kern="1200" cap="none" spc="0" normalizeH="0" baseline="0" noProof="0" dirty="0" smtClean="0">
                          <a:ln>
                            <a:noFill/>
                          </a:ln>
                          <a:solidFill>
                            <a:prstClr val="black"/>
                          </a:solidFill>
                          <a:effectLst/>
                          <a:uLnTx/>
                          <a:uFillTx/>
                          <a:latin typeface="+mn-lt"/>
                          <a:ea typeface="+mn-ea"/>
                          <a:cs typeface="+mn-cs"/>
                        </a:rPr>
                        <a:t>mandatory for all new District Director appointees to undergo competency assessments</a:t>
                      </a:r>
                      <a:r>
                        <a:rPr kumimoji="0" lang="en-US" sz="1400" b="0" i="0" u="none" strike="noStrike" kern="1200" cap="none" spc="0" normalizeH="0" baseline="0" noProof="0" dirty="0" smtClean="0">
                          <a:ln>
                            <a:noFill/>
                          </a:ln>
                          <a:solidFill>
                            <a:prstClr val="black"/>
                          </a:solidFill>
                          <a:effectLst/>
                          <a:uLnTx/>
                          <a:uFillTx/>
                          <a:latin typeface="+mn-lt"/>
                          <a:ea typeface="+mn-ea"/>
                          <a:cs typeface="+mn-cs"/>
                        </a:rPr>
                        <a:t>. Current incumbents who have not done competency assessments will be encouraged to do so as part of their personal development plan.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PEDs need to report on this. </a:t>
                      </a:r>
                      <a:endParaRPr kumimoji="0" lang="en-ZA"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ZA"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ZA"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ZA" sz="1400" b="1" i="0" u="none" strike="noStrike" kern="1200" cap="none" spc="0" normalizeH="0" baseline="0" noProof="0" dirty="0" smtClean="0">
                          <a:ln>
                            <a:noFill/>
                          </a:ln>
                          <a:solidFill>
                            <a:prstClr val="black"/>
                          </a:solidFill>
                          <a:effectLst/>
                          <a:uLnTx/>
                          <a:uFillTx/>
                          <a:latin typeface="+mn-lt"/>
                          <a:ea typeface="+mn-ea"/>
                          <a:cs typeface="+mn-cs"/>
                        </a:rPr>
                        <a:t>√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ZA" sz="1400" b="1" i="0" u="none" strike="noStrike" kern="1200" cap="none" spc="0" normalizeH="0" baseline="0" noProof="0" dirty="0" smtClean="0">
                          <a:ln>
                            <a:noFill/>
                          </a:ln>
                          <a:solidFill>
                            <a:prstClr val="black"/>
                          </a:solidFill>
                          <a:effectLst/>
                          <a:uLnTx/>
                          <a:uFillTx/>
                          <a:latin typeface="+mn-lt"/>
                          <a:ea typeface="+mn-ea"/>
                          <a:cs typeface="+mn-cs"/>
                        </a:rPr>
                        <a:t>(Indicator planned with APP, measures put in place at PED level).</a:t>
                      </a:r>
                      <a:endParaRPr kumimoji="0" lang="en-ZA" sz="1400" b="1"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xmlns="" val="10002"/>
                  </a:ext>
                </a:extLst>
              </a:tr>
            </a:tbl>
          </a:graphicData>
        </a:graphic>
      </p:graphicFrame>
      <p:sp>
        <p:nvSpPr>
          <p:cNvPr id="4" name="Slide Number Placeholder 3"/>
          <p:cNvSpPr>
            <a:spLocks noGrp="1"/>
          </p:cNvSpPr>
          <p:nvPr>
            <p:ph type="sldNum" sz="quarter" idx="4"/>
          </p:nvPr>
        </p:nvSpPr>
        <p:spPr/>
        <p:txBody>
          <a:bodyPr/>
          <a:lstStyle/>
          <a:p>
            <a:fld id="{28A3B54F-4D6D-439C-9A2C-B6799378E1A1}" type="slidenum">
              <a:rPr lang="en-ZA" smtClean="0"/>
              <a:pPr/>
              <a:t>17</a:t>
            </a:fld>
            <a:endParaRPr lang="en-ZA" dirty="0"/>
          </a:p>
        </p:txBody>
      </p:sp>
    </p:spTree>
    <p:extLst>
      <p:ext uri="{BB962C8B-B14F-4D97-AF65-F5344CB8AC3E}">
        <p14:creationId xmlns:p14="http://schemas.microsoft.com/office/powerpoint/2010/main" xmlns="" val="21438940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384"/>
            <a:ext cx="8229600" cy="706089"/>
          </a:xfrm>
        </p:spPr>
        <p:txBody>
          <a:bodyPr vert="horz" lIns="91440" tIns="45720" rIns="91440" bIns="45720" rtlCol="0" anchor="ctr">
            <a:noAutofit/>
          </a:bodyPr>
          <a:lstStyle/>
          <a:p>
            <a:r>
              <a:rPr lang="en-ZA" sz="2400" b="1" dirty="0">
                <a:solidFill>
                  <a:srgbClr val="AA2B1E">
                    <a:lumMod val="75000"/>
                  </a:srgbClr>
                </a:solidFill>
              </a:rPr>
              <a:t>DBE RESPONSE TO 2018/19 APP </a:t>
            </a:r>
            <a:br>
              <a:rPr lang="en-ZA" sz="2400" b="1" dirty="0">
                <a:solidFill>
                  <a:srgbClr val="AA2B1E">
                    <a:lumMod val="75000"/>
                  </a:srgbClr>
                </a:solidFill>
              </a:rPr>
            </a:br>
            <a:r>
              <a:rPr lang="en-ZA" sz="2400" b="1" dirty="0">
                <a:solidFill>
                  <a:srgbClr val="AA2B1E">
                    <a:lumMod val="75000"/>
                  </a:srgbClr>
                </a:solidFill>
              </a:rPr>
              <a:t>FINDINGS ON DRAFT APP BY AUDITOR-GENERAL</a:t>
            </a:r>
            <a:endParaRPr lang="en-ZA" sz="2400" b="1" dirty="0">
              <a:solidFill>
                <a:schemeClr val="accent2">
                  <a:lumMod val="50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314769943"/>
              </p:ext>
            </p:extLst>
          </p:nvPr>
        </p:nvGraphicFramePr>
        <p:xfrm>
          <a:off x="107504" y="764704"/>
          <a:ext cx="8928993" cy="5523021"/>
        </p:xfrm>
        <a:graphic>
          <a:graphicData uri="http://schemas.openxmlformats.org/drawingml/2006/table">
            <a:tbl>
              <a:tblPr firstRow="1" bandRow="1">
                <a:tableStyleId>{21E4AEA4-8DFA-4A89-87EB-49C32662AFE0}</a:tableStyleId>
              </a:tblPr>
              <a:tblGrid>
                <a:gridCol w="2976331">
                  <a:extLst>
                    <a:ext uri="{9D8B030D-6E8A-4147-A177-3AD203B41FA5}">
                      <a16:colId xmlns:a16="http://schemas.microsoft.com/office/drawing/2014/main" xmlns="" val="20000"/>
                    </a:ext>
                  </a:extLst>
                </a:gridCol>
                <a:gridCol w="4368485">
                  <a:extLst>
                    <a:ext uri="{9D8B030D-6E8A-4147-A177-3AD203B41FA5}">
                      <a16:colId xmlns:a16="http://schemas.microsoft.com/office/drawing/2014/main" xmlns="" val="20001"/>
                    </a:ext>
                  </a:extLst>
                </a:gridCol>
                <a:gridCol w="1584177">
                  <a:extLst>
                    <a:ext uri="{9D8B030D-6E8A-4147-A177-3AD203B41FA5}">
                      <a16:colId xmlns:a16="http://schemas.microsoft.com/office/drawing/2014/main" xmlns="" val="20002"/>
                    </a:ext>
                  </a:extLst>
                </a:gridCol>
              </a:tblGrid>
              <a:tr h="595465">
                <a:tc>
                  <a:txBody>
                    <a:bodyPr/>
                    <a:lstStyle/>
                    <a:p>
                      <a:r>
                        <a:rPr lang="en-ZA" sz="1400" baseline="0" dirty="0" smtClean="0"/>
                        <a:t>AGSA FINDING</a:t>
                      </a:r>
                      <a:endParaRPr lang="en-ZA" sz="1400" baseline="0" dirty="0"/>
                    </a:p>
                  </a:txBody>
                  <a:tcPr/>
                </a:tc>
                <a:tc>
                  <a:txBody>
                    <a:bodyPr/>
                    <a:lstStyle/>
                    <a:p>
                      <a:r>
                        <a:rPr lang="en-ZA" sz="1400" baseline="0" dirty="0" smtClean="0"/>
                        <a:t>DBE RESPONSE</a:t>
                      </a:r>
                      <a:endParaRPr lang="en-ZA" sz="1400" baseline="0" dirty="0"/>
                    </a:p>
                  </a:txBody>
                  <a:tcPr/>
                </a:tc>
                <a:tc>
                  <a:txBody>
                    <a:bodyPr/>
                    <a:lstStyle/>
                    <a:p>
                      <a:r>
                        <a:rPr lang="en-ZA" sz="1400" baseline="0" dirty="0" smtClean="0"/>
                        <a:t>Resolved/</a:t>
                      </a:r>
                    </a:p>
                    <a:p>
                      <a:r>
                        <a:rPr lang="en-ZA" sz="1400" baseline="0" dirty="0" smtClean="0"/>
                        <a:t>Unresolved</a:t>
                      </a:r>
                      <a:endParaRPr lang="en-ZA" sz="1400" baseline="0" dirty="0"/>
                    </a:p>
                  </a:txBody>
                  <a:tcPr/>
                </a:tc>
                <a:extLst>
                  <a:ext uri="{0D108BD9-81ED-4DB2-BD59-A6C34878D82A}">
                    <a16:rowId xmlns:a16="http://schemas.microsoft.com/office/drawing/2014/main" xmlns="" val="10000"/>
                  </a:ext>
                </a:extLst>
              </a:tr>
              <a:tr h="3076943">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ZA" sz="1400" u="none" strike="noStrike" kern="1200" cap="none" spc="0" normalizeH="0" baseline="0" noProof="0" dirty="0" smtClean="0">
                          <a:ln>
                            <a:noFill/>
                          </a:ln>
                          <a:effectLst/>
                          <a:uLnTx/>
                          <a:uFillTx/>
                        </a:rPr>
                        <a:t>Complete and consistent post-provisioning policy and regulations in place &amp; proceed with implementation and monitoring.</a:t>
                      </a:r>
                    </a:p>
                    <a:p>
                      <a:pPr marL="0" marR="0" lvl="0" indent="0" algn="l" defTabSz="914400" rtl="0" eaLnBrk="1" fontAlgn="t" latinLnBrk="0" hangingPunct="1">
                        <a:lnSpc>
                          <a:spcPct val="100000"/>
                        </a:lnSpc>
                        <a:spcBef>
                          <a:spcPts val="0"/>
                        </a:spcBef>
                        <a:spcAft>
                          <a:spcPts val="0"/>
                        </a:spcAft>
                        <a:buClrTx/>
                        <a:buSzTx/>
                        <a:buFontTx/>
                        <a:buNone/>
                        <a:tabLst/>
                        <a:defRPr/>
                      </a:pPr>
                      <a:endParaRPr kumimoji="0" lang="en-ZA" sz="1400" u="none" strike="noStrike" kern="1200" cap="none" spc="0" normalizeH="0" baseline="0" noProof="0" dirty="0" smtClean="0">
                        <a:ln>
                          <a:noFill/>
                        </a:ln>
                        <a:effectLst/>
                        <a:uLnTx/>
                        <a:uFillTx/>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ZA" sz="1400" b="1" i="0" u="none" strike="noStrike" kern="1200" cap="none" spc="0" normalizeH="0" baseline="0" noProof="0" dirty="0" smtClean="0">
                          <a:ln>
                            <a:noFill/>
                          </a:ln>
                          <a:solidFill>
                            <a:prstClr val="black"/>
                          </a:solidFill>
                          <a:effectLst/>
                          <a:uLnTx/>
                          <a:uFillTx/>
                          <a:latin typeface="+mn-lt"/>
                          <a:ea typeface="Calibri"/>
                          <a:cs typeface="Times New Roman"/>
                        </a:rPr>
                        <a:t>DBE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400" b="1" i="0" u="none" strike="noStrike" kern="1200" cap="none" spc="0" normalizeH="0" baseline="0" noProof="0" dirty="0" smtClean="0">
                          <a:ln>
                            <a:noFill/>
                          </a:ln>
                          <a:solidFill>
                            <a:prstClr val="black"/>
                          </a:solidFill>
                          <a:effectLst/>
                          <a:uLnTx/>
                          <a:uFillTx/>
                          <a:latin typeface="+mn-lt"/>
                          <a:ea typeface="Calibri"/>
                          <a:cs typeface="Times New Roman"/>
                        </a:rPr>
                        <a:t>2018/19 APP Indicator 3.5.1</a:t>
                      </a:r>
                      <a:r>
                        <a:rPr kumimoji="0" lang="en-ZA" sz="1400" b="0" i="0" u="none" strike="noStrike" kern="1200" cap="none" spc="0" normalizeH="0" baseline="0" noProof="0" dirty="0" smtClean="0">
                          <a:ln>
                            <a:noFill/>
                          </a:ln>
                          <a:solidFill>
                            <a:prstClr val="black"/>
                          </a:solidFill>
                          <a:effectLst/>
                          <a:uLnTx/>
                          <a:uFillTx/>
                          <a:latin typeface="+mn-lt"/>
                          <a:ea typeface="Calibri"/>
                          <a:cs typeface="Times New Roman"/>
                        </a:rPr>
                        <a:t>. Number of PEDs that had their post provisioning process assessed for compliance with the post provisioning Norms and Standards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400" b="0" i="0" u="none" strike="noStrike" kern="1200" cap="none" spc="0" normalizeH="0" baseline="0" noProof="0" dirty="0" smtClean="0">
                          <a:ln>
                            <a:noFill/>
                          </a:ln>
                          <a:solidFill>
                            <a:prstClr val="black"/>
                          </a:solidFill>
                          <a:effectLst/>
                          <a:uLnTx/>
                          <a:uFillTx/>
                          <a:latin typeface="+mn-lt"/>
                          <a:ea typeface="Calibri"/>
                          <a:cs typeface="Times New Roman"/>
                        </a:rPr>
                        <a:t>In order to accomplish the MTSF target, the focus will be on monitoring the existing policy through the APP indicator. Reporting is done on a Quarterly and Annual basis.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400" b="0" i="0" u="none" strike="noStrike" kern="1200" cap="none" spc="0" normalizeH="0" baseline="0" noProof="0" dirty="0" smtClean="0">
                          <a:ln>
                            <a:noFill/>
                          </a:ln>
                          <a:solidFill>
                            <a:prstClr val="black"/>
                          </a:solidFill>
                          <a:effectLst/>
                          <a:uLnTx/>
                          <a:uFillTx/>
                          <a:latin typeface="+mn-lt"/>
                          <a:ea typeface="Calibri"/>
                          <a:cs typeface="Times New Roman"/>
                        </a:rPr>
                        <a:t>The </a:t>
                      </a:r>
                      <a:r>
                        <a:rPr kumimoji="0" lang="en-ZA" sz="1400" b="1" i="0" u="none" strike="noStrike" kern="1200" cap="none" spc="0" normalizeH="0" baseline="0" noProof="0" dirty="0" smtClean="0">
                          <a:ln>
                            <a:noFill/>
                          </a:ln>
                          <a:solidFill>
                            <a:prstClr val="black"/>
                          </a:solidFill>
                          <a:effectLst/>
                          <a:uLnTx/>
                          <a:uFillTx/>
                          <a:latin typeface="+mn-lt"/>
                          <a:ea typeface="Calibri"/>
                          <a:cs typeface="Times New Roman"/>
                        </a:rPr>
                        <a:t>current policy</a:t>
                      </a:r>
                      <a:r>
                        <a:rPr kumimoji="0" lang="en-ZA" sz="1400" b="0" i="0" u="none" strike="noStrike" kern="1200" cap="none" spc="0" normalizeH="0" baseline="0" noProof="0" dirty="0" smtClean="0">
                          <a:ln>
                            <a:noFill/>
                          </a:ln>
                          <a:solidFill>
                            <a:prstClr val="black"/>
                          </a:solidFill>
                          <a:effectLst/>
                          <a:uLnTx/>
                          <a:uFillTx/>
                          <a:latin typeface="+mn-lt"/>
                          <a:ea typeface="Calibri"/>
                          <a:cs typeface="Times New Roman"/>
                        </a:rPr>
                        <a:t> is </a:t>
                      </a:r>
                      <a:r>
                        <a:rPr kumimoji="0" lang="en-ZA" sz="1400" b="1" i="0" u="none" strike="noStrike" kern="1200" cap="none" spc="0" normalizeH="0" baseline="0" noProof="0" dirty="0" smtClean="0">
                          <a:ln>
                            <a:noFill/>
                          </a:ln>
                          <a:solidFill>
                            <a:prstClr val="black"/>
                          </a:solidFill>
                          <a:effectLst/>
                          <a:uLnTx/>
                          <a:uFillTx/>
                          <a:latin typeface="+mn-lt"/>
                          <a:ea typeface="Calibri"/>
                          <a:cs typeface="Times New Roman"/>
                        </a:rPr>
                        <a:t>being reviewed </a:t>
                      </a:r>
                      <a:r>
                        <a:rPr kumimoji="0" lang="en-ZA" sz="1400" b="0" i="0" u="none" strike="noStrike" kern="1200" cap="none" spc="0" normalizeH="0" baseline="0" noProof="0" dirty="0" smtClean="0">
                          <a:ln>
                            <a:noFill/>
                          </a:ln>
                          <a:solidFill>
                            <a:prstClr val="black"/>
                          </a:solidFill>
                          <a:effectLst/>
                          <a:uLnTx/>
                          <a:uFillTx/>
                          <a:latin typeface="+mn-lt"/>
                          <a:ea typeface="Calibri"/>
                          <a:cs typeface="Times New Roman"/>
                        </a:rPr>
                        <a:t>through a participatory process managed from the ELRC. The timelines for the finalisation of the review and the actual implementation are likely to be beyond the current MTEF period. </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ZA" sz="1400" b="0" i="0" u="none" strike="noStrike" kern="1200" cap="none" spc="0" normalizeH="0" baseline="0" noProof="0" dirty="0" smtClean="0">
                        <a:ln>
                          <a:noFill/>
                        </a:ln>
                        <a:solidFill>
                          <a:prstClr val="black"/>
                        </a:solidFill>
                        <a:effectLst/>
                        <a:uLnTx/>
                        <a:uFillTx/>
                        <a:latin typeface="+mn-lt"/>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ZA" sz="1400" b="0" i="0" u="none" strike="noStrike" kern="1200" cap="none" spc="0" normalizeH="0" baseline="0" noProof="0" dirty="0" smtClean="0">
                        <a:ln>
                          <a:noFill/>
                        </a:ln>
                        <a:solidFill>
                          <a:prstClr val="black"/>
                        </a:solidFill>
                        <a:effectLst/>
                        <a:uLnTx/>
                        <a:uFillTx/>
                        <a:latin typeface="+mn-lt"/>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ZA" sz="1400" b="0" i="0" u="none" strike="noStrike" kern="1200" cap="none" spc="0" normalizeH="0" baseline="0" noProof="0" dirty="0" smtClean="0">
                        <a:ln>
                          <a:noFill/>
                        </a:ln>
                        <a:solidFill>
                          <a:prstClr val="black"/>
                        </a:solidFill>
                        <a:effectLst/>
                        <a:uLnTx/>
                        <a:uFillTx/>
                        <a:latin typeface="+mn-lt"/>
                        <a:ea typeface="Calibri"/>
                        <a:cs typeface="Times New Roman"/>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ZA" sz="1400" b="0" i="0" u="none" strike="noStrike" kern="1200" cap="none" spc="0" normalizeH="0" baseline="0" noProof="0" dirty="0" smtClean="0">
                        <a:ln>
                          <a:noFill/>
                        </a:ln>
                        <a:solidFill>
                          <a:prstClr val="black"/>
                        </a:solidFill>
                        <a:effectLst/>
                        <a:uLnTx/>
                        <a:uFillTx/>
                        <a:latin typeface="+mn-lt"/>
                        <a:ea typeface="Calibri"/>
                        <a:cs typeface="Times New Roman"/>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ZA" sz="1400" b="1" i="0" u="none" strike="noStrike" kern="1200" cap="none" spc="0" normalizeH="0" baseline="0" noProof="0" dirty="0" smtClean="0">
                          <a:ln>
                            <a:noFill/>
                          </a:ln>
                          <a:solidFill>
                            <a:prstClr val="black"/>
                          </a:solidFill>
                          <a:effectLst/>
                          <a:uLnTx/>
                          <a:uFillTx/>
                          <a:latin typeface="+mn-lt"/>
                          <a:ea typeface="Calibri"/>
                          <a:cs typeface="Times New Roman"/>
                        </a:rPr>
                        <a:t>√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ZA" sz="1400" b="1" i="0" u="none" strike="noStrike" kern="1200" cap="none" spc="0" normalizeH="0" baseline="0" noProof="0" dirty="0" smtClean="0">
                          <a:ln>
                            <a:noFill/>
                          </a:ln>
                          <a:solidFill>
                            <a:prstClr val="black"/>
                          </a:solidFill>
                          <a:effectLst/>
                          <a:uLnTx/>
                          <a:uFillTx/>
                          <a:latin typeface="+mn-lt"/>
                          <a:ea typeface="Calibri"/>
                          <a:cs typeface="Times New Roman"/>
                        </a:rPr>
                        <a:t>(Indicator Included within APP)</a:t>
                      </a:r>
                    </a:p>
                  </a:txBody>
                  <a:tcPr/>
                </a:tc>
                <a:extLst>
                  <a:ext uri="{0D108BD9-81ED-4DB2-BD59-A6C34878D82A}">
                    <a16:rowId xmlns:a16="http://schemas.microsoft.com/office/drawing/2014/main" xmlns="" val="10001"/>
                  </a:ext>
                </a:extLst>
              </a:tr>
              <a:tr h="1849076">
                <a:tc>
                  <a:txBody>
                    <a:bodyPr/>
                    <a:lstStyle/>
                    <a:p>
                      <a:r>
                        <a:rPr lang="en-ZA" sz="1400" baseline="0" dirty="0" smtClean="0"/>
                        <a:t>Proportion of NECT activities implemented (8 districts interventions on track, innovative interventions; education dialogues)</a:t>
                      </a:r>
                    </a:p>
                    <a:p>
                      <a:endParaRPr lang="en-ZA" sz="1400" baseline="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400" b="0" i="0" u="none" strike="noStrike" kern="1200" cap="none" spc="0" normalizeH="0" baseline="0" noProof="0" dirty="0" smtClean="0">
                          <a:ln>
                            <a:noFill/>
                          </a:ln>
                          <a:solidFill>
                            <a:prstClr val="black"/>
                          </a:solidFill>
                          <a:effectLst/>
                          <a:uLnTx/>
                          <a:uFillTx/>
                          <a:latin typeface="+mn-lt"/>
                          <a:ea typeface="+mn-ea"/>
                          <a:cs typeface="+mn-cs"/>
                        </a:rPr>
                        <a:t>The work of the NECT is reported through the Departmental Programmes as it is  </a:t>
                      </a:r>
                      <a:r>
                        <a:rPr kumimoji="0" lang="en-ZA" sz="1400" b="1" i="0" u="none" strike="noStrike" kern="1200" cap="none" spc="0" normalizeH="0" baseline="0" noProof="0" dirty="0" smtClean="0">
                          <a:ln>
                            <a:noFill/>
                          </a:ln>
                          <a:solidFill>
                            <a:prstClr val="black"/>
                          </a:solidFill>
                          <a:effectLst/>
                          <a:uLnTx/>
                          <a:uFillTx/>
                          <a:latin typeface="+mn-lt"/>
                          <a:ea typeface="+mn-ea"/>
                          <a:cs typeface="+mn-cs"/>
                        </a:rPr>
                        <a:t>Public Entity collaborating with DBE</a:t>
                      </a:r>
                      <a:r>
                        <a:rPr kumimoji="0" lang="en-ZA" sz="1400" b="0" i="0" u="none" strike="noStrike" kern="1200" cap="none" spc="0" normalizeH="0" baseline="0" noProof="0" dirty="0" smtClean="0">
                          <a:ln>
                            <a:noFill/>
                          </a:ln>
                          <a:solidFill>
                            <a:prstClr val="black"/>
                          </a:solidFill>
                          <a:effectLst/>
                          <a:uLnTx/>
                          <a:uFillTx/>
                          <a:latin typeface="+mn-lt"/>
                          <a:ea typeface="+mn-ea"/>
                          <a:cs typeface="+mn-cs"/>
                        </a:rPr>
                        <a:t> on key projects and activities.</a:t>
                      </a:r>
                      <a:endParaRPr kumimoji="0" lang="en-ZA"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ZA"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ZA" sz="1400" b="1" i="0" u="none" strike="noStrike" kern="1200" cap="none" spc="0" normalizeH="0" baseline="0" noProof="0" dirty="0" smtClean="0">
                          <a:ln>
                            <a:noFill/>
                          </a:ln>
                          <a:solidFill>
                            <a:prstClr val="black"/>
                          </a:solidFill>
                          <a:effectLst/>
                          <a:uLnTx/>
                          <a:uFillTx/>
                          <a:latin typeface="+mn-lt"/>
                          <a:ea typeface="+mn-ea"/>
                          <a:cs typeface="+mn-cs"/>
                        </a:rPr>
                        <a:t>√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ZA" sz="1400" b="1" i="0" u="none" strike="noStrike" kern="1200" cap="none" spc="0" normalizeH="0" baseline="0" noProof="0" dirty="0" smtClean="0">
                          <a:ln>
                            <a:noFill/>
                          </a:ln>
                          <a:solidFill>
                            <a:prstClr val="black"/>
                          </a:solidFill>
                          <a:effectLst/>
                          <a:uLnTx/>
                          <a:uFillTx/>
                          <a:latin typeface="+mn-lt"/>
                          <a:ea typeface="+mn-ea"/>
                          <a:cs typeface="+mn-cs"/>
                        </a:rPr>
                        <a:t>( Reporting undertaken through Programme reporting.</a:t>
                      </a:r>
                    </a:p>
                  </a:txBody>
                  <a:tcPr/>
                </a:tc>
                <a:extLst>
                  <a:ext uri="{0D108BD9-81ED-4DB2-BD59-A6C34878D82A}">
                    <a16:rowId xmlns:a16="http://schemas.microsoft.com/office/drawing/2014/main" xmlns="" val="10002"/>
                  </a:ext>
                </a:extLst>
              </a:tr>
            </a:tbl>
          </a:graphicData>
        </a:graphic>
      </p:graphicFrame>
      <p:sp>
        <p:nvSpPr>
          <p:cNvPr id="4" name="Slide Number Placeholder 3"/>
          <p:cNvSpPr>
            <a:spLocks noGrp="1"/>
          </p:cNvSpPr>
          <p:nvPr>
            <p:ph type="sldNum" sz="quarter" idx="4"/>
          </p:nvPr>
        </p:nvSpPr>
        <p:spPr/>
        <p:txBody>
          <a:bodyPr/>
          <a:lstStyle/>
          <a:p>
            <a:fld id="{28A3B54F-4D6D-439C-9A2C-B6799378E1A1}" type="slidenum">
              <a:rPr lang="en-ZA" smtClean="0"/>
              <a:pPr/>
              <a:t>18</a:t>
            </a:fld>
            <a:endParaRPr lang="en-ZA" dirty="0"/>
          </a:p>
        </p:txBody>
      </p:sp>
    </p:spTree>
    <p:extLst>
      <p:ext uri="{BB962C8B-B14F-4D97-AF65-F5344CB8AC3E}">
        <p14:creationId xmlns:p14="http://schemas.microsoft.com/office/powerpoint/2010/main" xmlns="" val="25783356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800" b="1" dirty="0">
                <a:solidFill>
                  <a:schemeClr val="accent2">
                    <a:lumMod val="75000"/>
                  </a:schemeClr>
                </a:solidFill>
              </a:rPr>
              <a:t>2018/19 APP: PROGRAMME 1</a:t>
            </a:r>
            <a:endParaRPr lang="en-ZA"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358552701"/>
              </p:ext>
            </p:extLst>
          </p:nvPr>
        </p:nvGraphicFramePr>
        <p:xfrm>
          <a:off x="0" y="1340768"/>
          <a:ext cx="9144001" cy="4480560"/>
        </p:xfrm>
        <a:graphic>
          <a:graphicData uri="http://schemas.openxmlformats.org/drawingml/2006/table">
            <a:tbl>
              <a:tblPr firstRow="1" bandRow="1">
                <a:tableStyleId>{21E4AEA4-8DFA-4A89-87EB-49C32662AFE0}</a:tableStyleId>
              </a:tblPr>
              <a:tblGrid>
                <a:gridCol w="2060810">
                  <a:extLst>
                    <a:ext uri="{9D8B030D-6E8A-4147-A177-3AD203B41FA5}">
                      <a16:colId xmlns:a16="http://schemas.microsoft.com/office/drawing/2014/main" xmlns="" val="20000"/>
                    </a:ext>
                  </a:extLst>
                </a:gridCol>
                <a:gridCol w="2583198">
                  <a:extLst>
                    <a:ext uri="{9D8B030D-6E8A-4147-A177-3AD203B41FA5}">
                      <a16:colId xmlns:a16="http://schemas.microsoft.com/office/drawing/2014/main" xmlns="" val="20001"/>
                    </a:ext>
                  </a:extLst>
                </a:gridCol>
                <a:gridCol w="1296144">
                  <a:extLst>
                    <a:ext uri="{9D8B030D-6E8A-4147-A177-3AD203B41FA5}">
                      <a16:colId xmlns:a16="http://schemas.microsoft.com/office/drawing/2014/main" xmlns="" val="20002"/>
                    </a:ext>
                  </a:extLst>
                </a:gridCol>
                <a:gridCol w="1529722">
                  <a:extLst>
                    <a:ext uri="{9D8B030D-6E8A-4147-A177-3AD203B41FA5}">
                      <a16:colId xmlns:a16="http://schemas.microsoft.com/office/drawing/2014/main" xmlns="" val="20003"/>
                    </a:ext>
                  </a:extLst>
                </a:gridCol>
                <a:gridCol w="1674127">
                  <a:extLst>
                    <a:ext uri="{9D8B030D-6E8A-4147-A177-3AD203B41FA5}">
                      <a16:colId xmlns:a16="http://schemas.microsoft.com/office/drawing/2014/main" xmlns="" val="20004"/>
                    </a:ext>
                  </a:extLst>
                </a:gridCol>
              </a:tblGrid>
              <a:tr h="457200">
                <a:tc rowSpan="2">
                  <a:txBody>
                    <a:bodyPr/>
                    <a:lstStyle/>
                    <a:p>
                      <a:r>
                        <a:rPr lang="en-US" sz="1800" b="1" kern="1200" dirty="0" smtClean="0">
                          <a:solidFill>
                            <a:schemeClr val="lt1"/>
                          </a:solidFill>
                          <a:effectLst/>
                          <a:latin typeface="+mn-lt"/>
                          <a:ea typeface="+mn-ea"/>
                          <a:cs typeface="+mn-cs"/>
                        </a:rPr>
                        <a:t>Strategic Objective</a:t>
                      </a:r>
                      <a:endParaRPr lang="en-ZA" sz="1800" dirty="0"/>
                    </a:p>
                  </a:txBody>
                  <a:tcPr/>
                </a:tc>
                <a:tc rowSpan="2">
                  <a:txBody>
                    <a:bodyPr/>
                    <a:lstStyle/>
                    <a:p>
                      <a:r>
                        <a:rPr lang="en-ZA" sz="1800" dirty="0" smtClean="0"/>
                        <a:t>Programme Performance Indicator </a:t>
                      </a:r>
                      <a:endParaRPr lang="en-ZA" sz="1800" dirty="0"/>
                    </a:p>
                  </a:txBody>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dirty="0" smtClean="0"/>
                        <a:t>Medium-term</a:t>
                      </a:r>
                      <a:r>
                        <a:rPr lang="en-ZA" sz="1800" baseline="0" dirty="0" smtClean="0"/>
                        <a:t> </a:t>
                      </a:r>
                      <a:r>
                        <a:rPr lang="en-ZA" sz="1800" dirty="0" smtClean="0"/>
                        <a:t>targets  </a:t>
                      </a:r>
                    </a:p>
                  </a:txBody>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xmlns="" val="10000"/>
                  </a:ext>
                </a:extLst>
              </a:tr>
              <a:tr h="457200">
                <a:tc vMerge="1">
                  <a:txBody>
                    <a:bodyPr/>
                    <a:lstStyle/>
                    <a:p>
                      <a:endParaRPr lang="en-ZA"/>
                    </a:p>
                  </a:txBody>
                  <a:tcPr/>
                </a:tc>
                <a:tc vMerge="1">
                  <a:txBody>
                    <a:bodyPr/>
                    <a:lstStyle/>
                    <a:p>
                      <a:endParaRPr lang="en-ZA"/>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dirty="0" smtClean="0"/>
                        <a:t>2018/19</a:t>
                      </a:r>
                    </a:p>
                  </a:txBody>
                  <a:tcPr/>
                </a:tc>
                <a:tc>
                  <a:txBody>
                    <a:bodyPr/>
                    <a:lstStyle/>
                    <a:p>
                      <a:r>
                        <a:rPr lang="en-ZA" sz="1800" dirty="0" smtClean="0"/>
                        <a:t>2019/20</a:t>
                      </a:r>
                      <a:endParaRPr lang="en-ZA" sz="1800" dirty="0"/>
                    </a:p>
                  </a:txBody>
                  <a:tcPr/>
                </a:tc>
                <a:tc>
                  <a:txBody>
                    <a:bodyPr/>
                    <a:lstStyle/>
                    <a:p>
                      <a:r>
                        <a:rPr lang="en-ZA" sz="1800" dirty="0" smtClean="0"/>
                        <a:t>2020/21</a:t>
                      </a:r>
                      <a:endParaRPr lang="en-ZA" sz="1800" dirty="0"/>
                    </a:p>
                  </a:txBody>
                  <a:tcPr/>
                </a:tc>
                <a:extLst>
                  <a:ext uri="{0D108BD9-81ED-4DB2-BD59-A6C34878D82A}">
                    <a16:rowId xmlns:a16="http://schemas.microsoft.com/office/drawing/2014/main" xmlns="" val="10001"/>
                  </a:ext>
                </a:extLst>
              </a:tr>
              <a:tr h="443604">
                <a:tc rowSpan="3">
                  <a:txBody>
                    <a:bodyPr/>
                    <a:lstStyle/>
                    <a:p>
                      <a:pPr marL="68580" marR="67310" algn="l">
                        <a:lnSpc>
                          <a:spcPct val="100000"/>
                        </a:lnSpc>
                        <a:spcBef>
                          <a:spcPts val="330"/>
                        </a:spcBef>
                        <a:spcAft>
                          <a:spcPts val="0"/>
                        </a:spcAft>
                      </a:pPr>
                      <a:r>
                        <a:rPr lang="en-US" sz="1800" kern="1200" dirty="0" smtClean="0">
                          <a:solidFill>
                            <a:schemeClr val="dk1"/>
                          </a:solidFill>
                          <a:effectLst/>
                          <a:latin typeface="+mn-lt"/>
                          <a:ea typeface="+mn-ea"/>
                          <a:cs typeface="+mn-cs"/>
                        </a:rPr>
                        <a:t>1.1 To improve the administrative and governance systems through compliance to the key legislations governing administration in order to support the delivery of education and to strengthen accountability.</a:t>
                      </a:r>
                      <a:endParaRPr lang="en-ZA" sz="1800" dirty="0">
                        <a:effectLst/>
                        <a:latin typeface="+mn-lt"/>
                        <a:ea typeface="Times New Roman"/>
                        <a:cs typeface="Times New Roman"/>
                      </a:endParaRPr>
                    </a:p>
                  </a:txBody>
                  <a:tcPr marL="0" marR="0" marT="0" marB="0" anchor="ctr"/>
                </a:tc>
                <a:tc>
                  <a:txBody>
                    <a:bodyPr/>
                    <a:lstStyle/>
                    <a:p>
                      <a:pPr marL="68580" marR="67310" algn="l">
                        <a:lnSpc>
                          <a:spcPct val="100000"/>
                        </a:lnSpc>
                        <a:spcBef>
                          <a:spcPts val="330"/>
                        </a:spcBef>
                        <a:spcAft>
                          <a:spcPts val="0"/>
                        </a:spcAft>
                      </a:pPr>
                      <a:r>
                        <a:rPr lang="en-US" sz="1800" dirty="0" smtClean="0">
                          <a:effectLst/>
                          <a:latin typeface="+mn-lt"/>
                        </a:rPr>
                        <a:t>1.1.1 Percentage of Service provider</a:t>
                      </a:r>
                      <a:r>
                        <a:rPr lang="en-US" sz="1800" baseline="0" dirty="0" smtClean="0">
                          <a:effectLst/>
                          <a:latin typeface="+mn-lt"/>
                        </a:rPr>
                        <a:t> invoices </a:t>
                      </a:r>
                      <a:r>
                        <a:rPr lang="en-US" sz="1800" dirty="0" smtClean="0">
                          <a:effectLst/>
                          <a:latin typeface="+mn-lt"/>
                        </a:rPr>
                        <a:t>within the procurement unit paid within 30 days.</a:t>
                      </a:r>
                      <a:endParaRPr lang="en-ZA" sz="1800" dirty="0">
                        <a:effectLst/>
                        <a:latin typeface="+mn-lt"/>
                        <a:ea typeface="Times New Roman"/>
                        <a:cs typeface="Times New Roman"/>
                      </a:endParaRPr>
                    </a:p>
                  </a:txBody>
                  <a:tcPr marL="0" marR="0" marT="0" marB="0" anchor="ctr"/>
                </a:tc>
                <a:tc>
                  <a:txBody>
                    <a:bodyPr/>
                    <a:lstStyle/>
                    <a:p>
                      <a:pPr algn="l">
                        <a:lnSpc>
                          <a:spcPct val="115000"/>
                        </a:lnSpc>
                        <a:spcAft>
                          <a:spcPts val="0"/>
                        </a:spcAft>
                      </a:pPr>
                      <a:r>
                        <a:rPr lang="en-US" sz="1800" dirty="0">
                          <a:effectLst/>
                          <a:latin typeface="+mn-lt"/>
                        </a:rPr>
                        <a:t>100%</a:t>
                      </a:r>
                      <a:endParaRPr lang="en-ZA" sz="1800" dirty="0">
                        <a:effectLst/>
                        <a:latin typeface="+mn-lt"/>
                        <a:ea typeface="Times New Roman"/>
                        <a:cs typeface="Times New Roman"/>
                      </a:endParaRPr>
                    </a:p>
                  </a:txBody>
                  <a:tcPr marL="0" marR="0" marT="0" marB="0" anchor="ctr"/>
                </a:tc>
                <a:tc>
                  <a:txBody>
                    <a:bodyPr/>
                    <a:lstStyle/>
                    <a:p>
                      <a:pPr algn="l">
                        <a:lnSpc>
                          <a:spcPct val="115000"/>
                        </a:lnSpc>
                        <a:spcAft>
                          <a:spcPts val="0"/>
                        </a:spcAft>
                      </a:pPr>
                      <a:r>
                        <a:rPr lang="en-US" sz="1800" dirty="0">
                          <a:solidFill>
                            <a:srgbClr val="010202"/>
                          </a:solidFill>
                          <a:effectLst/>
                          <a:latin typeface="+mn-lt"/>
                          <a:ea typeface="Calibri"/>
                          <a:cs typeface="Times New Roman"/>
                        </a:rPr>
                        <a:t>100%</a:t>
                      </a:r>
                      <a:endParaRPr lang="en-ZA" sz="1800" dirty="0">
                        <a:effectLst/>
                        <a:latin typeface="+mn-lt"/>
                        <a:ea typeface="Times New Roman"/>
                        <a:cs typeface="Times New Roman"/>
                      </a:endParaRPr>
                    </a:p>
                  </a:txBody>
                  <a:tcPr marL="0" marR="0" marT="0" marB="0" anchor="ctr"/>
                </a:tc>
                <a:tc>
                  <a:txBody>
                    <a:bodyPr/>
                    <a:lstStyle/>
                    <a:p>
                      <a:pPr algn="l">
                        <a:lnSpc>
                          <a:spcPct val="115000"/>
                        </a:lnSpc>
                        <a:spcAft>
                          <a:spcPts val="0"/>
                        </a:spcAft>
                      </a:pPr>
                      <a:r>
                        <a:rPr lang="en-US" sz="1800" dirty="0">
                          <a:effectLst/>
                          <a:latin typeface="+mn-lt"/>
                          <a:ea typeface="Calibri"/>
                          <a:cs typeface="Times New Roman"/>
                        </a:rPr>
                        <a:t>100%</a:t>
                      </a:r>
                      <a:endParaRPr lang="en-ZA" sz="1800" dirty="0">
                        <a:effectLst/>
                        <a:latin typeface="+mn-lt"/>
                        <a:ea typeface="Times New Roman"/>
                        <a:cs typeface="Times New Roman"/>
                      </a:endParaRPr>
                    </a:p>
                  </a:txBody>
                  <a:tcPr marL="0" marR="0" marT="0" marB="0" anchor="ctr"/>
                </a:tc>
                <a:extLst>
                  <a:ext uri="{0D108BD9-81ED-4DB2-BD59-A6C34878D82A}">
                    <a16:rowId xmlns:a16="http://schemas.microsoft.com/office/drawing/2014/main" xmlns="" val="10002"/>
                  </a:ext>
                </a:extLst>
              </a:tr>
              <a:tr h="397426">
                <a:tc vMerge="1">
                  <a:txBody>
                    <a:bodyPr/>
                    <a:lstStyle/>
                    <a:p>
                      <a:pPr marL="67945" marR="67310">
                        <a:lnSpc>
                          <a:spcPct val="100000"/>
                        </a:lnSpc>
                        <a:spcBef>
                          <a:spcPts val="330"/>
                        </a:spcBef>
                        <a:spcAft>
                          <a:spcPts val="0"/>
                        </a:spcAft>
                      </a:pPr>
                      <a:endParaRPr lang="en-ZA" sz="1400" dirty="0">
                        <a:effectLst/>
                        <a:latin typeface="+mn-lt"/>
                        <a:ea typeface="Times New Roman"/>
                        <a:cs typeface="Times New Roman"/>
                      </a:endParaRPr>
                    </a:p>
                  </a:txBody>
                  <a:tcPr marL="0" marR="0" marT="0" marB="0" anchor="ctr"/>
                </a:tc>
                <a:tc>
                  <a:txBody>
                    <a:bodyPr/>
                    <a:lstStyle/>
                    <a:p>
                      <a:pPr marL="67945" marR="67310" algn="l">
                        <a:lnSpc>
                          <a:spcPct val="100000"/>
                        </a:lnSpc>
                        <a:spcBef>
                          <a:spcPts val="330"/>
                        </a:spcBef>
                        <a:spcAft>
                          <a:spcPts val="0"/>
                        </a:spcAft>
                      </a:pPr>
                      <a:r>
                        <a:rPr lang="en-US" sz="1800" dirty="0" smtClean="0">
                          <a:effectLst/>
                          <a:latin typeface="+mn-lt"/>
                        </a:rPr>
                        <a:t>1.1.2 </a:t>
                      </a:r>
                      <a:r>
                        <a:rPr lang="en-US" sz="1800" dirty="0">
                          <a:effectLst/>
                          <a:latin typeface="+mn-lt"/>
                        </a:rPr>
                        <a:t>Percentage</a:t>
                      </a:r>
                      <a:r>
                        <a:rPr lang="en-US" sz="1800" spc="-70" dirty="0">
                          <a:effectLst/>
                          <a:latin typeface="+mn-lt"/>
                        </a:rPr>
                        <a:t> </a:t>
                      </a:r>
                      <a:r>
                        <a:rPr lang="en-US" sz="1800" dirty="0">
                          <a:effectLst/>
                          <a:latin typeface="+mn-lt"/>
                        </a:rPr>
                        <a:t>of</a:t>
                      </a:r>
                      <a:r>
                        <a:rPr lang="en-US" sz="1800" spc="-70" dirty="0">
                          <a:effectLst/>
                          <a:latin typeface="+mn-lt"/>
                        </a:rPr>
                        <a:t> </a:t>
                      </a:r>
                      <a:r>
                        <a:rPr lang="en-US" sz="1800" dirty="0">
                          <a:effectLst/>
                          <a:latin typeface="+mn-lt"/>
                        </a:rPr>
                        <a:t>received</a:t>
                      </a:r>
                      <a:r>
                        <a:rPr lang="en-US" sz="1800" spc="-70" dirty="0">
                          <a:effectLst/>
                          <a:latin typeface="+mn-lt"/>
                        </a:rPr>
                        <a:t> </a:t>
                      </a:r>
                      <a:r>
                        <a:rPr lang="en-US" sz="1800" dirty="0">
                          <a:effectLst/>
                          <a:latin typeface="+mn-lt"/>
                        </a:rPr>
                        <a:t>misconduct</a:t>
                      </a:r>
                      <a:r>
                        <a:rPr lang="en-US" sz="1800" spc="-70" dirty="0">
                          <a:effectLst/>
                          <a:latin typeface="+mn-lt"/>
                        </a:rPr>
                        <a:t> </a:t>
                      </a:r>
                      <a:r>
                        <a:rPr lang="en-US" sz="1800" dirty="0">
                          <a:effectLst/>
                          <a:latin typeface="+mn-lt"/>
                        </a:rPr>
                        <a:t>cases resolved within 90</a:t>
                      </a:r>
                      <a:r>
                        <a:rPr lang="en-US" sz="1800" spc="-60" dirty="0">
                          <a:effectLst/>
                          <a:latin typeface="+mn-lt"/>
                        </a:rPr>
                        <a:t> </a:t>
                      </a:r>
                      <a:r>
                        <a:rPr lang="en-US" sz="1800" dirty="0">
                          <a:effectLst/>
                          <a:latin typeface="+mn-lt"/>
                        </a:rPr>
                        <a:t>days</a:t>
                      </a:r>
                      <a:endParaRPr lang="en-ZA" sz="1800" dirty="0">
                        <a:effectLst/>
                        <a:latin typeface="+mn-lt"/>
                        <a:ea typeface="Times New Roman"/>
                        <a:cs typeface="Times New Roman"/>
                      </a:endParaRPr>
                    </a:p>
                  </a:txBody>
                  <a:tcPr marL="0" marR="0" marT="0" marB="0" anchor="ctr"/>
                </a:tc>
                <a:tc>
                  <a:txBody>
                    <a:bodyPr/>
                    <a:lstStyle/>
                    <a:p>
                      <a:pPr marR="635" algn="l">
                        <a:lnSpc>
                          <a:spcPct val="115000"/>
                        </a:lnSpc>
                        <a:spcAft>
                          <a:spcPts val="0"/>
                        </a:spcAft>
                      </a:pPr>
                      <a:r>
                        <a:rPr lang="en-US" sz="1800" dirty="0">
                          <a:effectLst/>
                          <a:latin typeface="+mn-lt"/>
                        </a:rPr>
                        <a:t>85%</a:t>
                      </a:r>
                      <a:endParaRPr lang="en-ZA" sz="1800" dirty="0">
                        <a:effectLst/>
                        <a:latin typeface="+mn-lt"/>
                        <a:ea typeface="Times New Roman"/>
                        <a:cs typeface="Times New Roman"/>
                      </a:endParaRPr>
                    </a:p>
                  </a:txBody>
                  <a:tcPr marL="0" marR="0" marT="0" marB="0" anchor="ctr"/>
                </a:tc>
                <a:tc>
                  <a:txBody>
                    <a:bodyPr/>
                    <a:lstStyle/>
                    <a:p>
                      <a:pPr algn="l">
                        <a:lnSpc>
                          <a:spcPct val="115000"/>
                        </a:lnSpc>
                        <a:spcAft>
                          <a:spcPts val="0"/>
                        </a:spcAft>
                      </a:pPr>
                      <a:r>
                        <a:rPr lang="en-US" sz="1800" dirty="0">
                          <a:effectLst/>
                          <a:latin typeface="+mn-lt"/>
                          <a:ea typeface="Calibri"/>
                          <a:cs typeface="Times New Roman"/>
                        </a:rPr>
                        <a:t>90%</a:t>
                      </a:r>
                      <a:endParaRPr lang="en-ZA" sz="1800" dirty="0">
                        <a:effectLst/>
                        <a:latin typeface="+mn-lt"/>
                        <a:ea typeface="Times New Roman"/>
                        <a:cs typeface="Times New Roman"/>
                      </a:endParaRPr>
                    </a:p>
                  </a:txBody>
                  <a:tcPr marL="0" marR="0" marT="0" marB="0" anchor="ctr"/>
                </a:tc>
                <a:tc>
                  <a:txBody>
                    <a:bodyPr/>
                    <a:lstStyle/>
                    <a:p>
                      <a:pPr algn="l">
                        <a:lnSpc>
                          <a:spcPct val="115000"/>
                        </a:lnSpc>
                        <a:spcAft>
                          <a:spcPts val="0"/>
                        </a:spcAft>
                      </a:pPr>
                      <a:r>
                        <a:rPr lang="en-US" sz="1800" dirty="0">
                          <a:effectLst/>
                          <a:latin typeface="+mn-lt"/>
                          <a:ea typeface="Calibri"/>
                          <a:cs typeface="Times New Roman"/>
                        </a:rPr>
                        <a:t>90%</a:t>
                      </a:r>
                      <a:endParaRPr lang="en-ZA" sz="1800" dirty="0">
                        <a:effectLst/>
                        <a:latin typeface="+mn-lt"/>
                        <a:ea typeface="Times New Roman"/>
                        <a:cs typeface="Times New Roman"/>
                      </a:endParaRPr>
                    </a:p>
                  </a:txBody>
                  <a:tcPr marL="0" marR="0" marT="0" marB="0" anchor="ctr"/>
                </a:tc>
                <a:extLst>
                  <a:ext uri="{0D108BD9-81ED-4DB2-BD59-A6C34878D82A}">
                    <a16:rowId xmlns:a16="http://schemas.microsoft.com/office/drawing/2014/main" xmlns="" val="10003"/>
                  </a:ext>
                </a:extLst>
              </a:tr>
              <a:tr h="563517">
                <a:tc vMerge="1">
                  <a:txBody>
                    <a:bodyPr/>
                    <a:lstStyle/>
                    <a:p>
                      <a:pPr marL="67945" marR="67945">
                        <a:lnSpc>
                          <a:spcPct val="100000"/>
                        </a:lnSpc>
                        <a:spcBef>
                          <a:spcPts val="330"/>
                        </a:spcBef>
                        <a:spcAft>
                          <a:spcPts val="0"/>
                        </a:spcAft>
                      </a:pPr>
                      <a:endParaRPr lang="en-ZA" sz="1400" dirty="0">
                        <a:effectLst/>
                        <a:latin typeface="+mn-lt"/>
                        <a:ea typeface="Times New Roman"/>
                        <a:cs typeface="Times New Roman"/>
                      </a:endParaRPr>
                    </a:p>
                  </a:txBody>
                  <a:tcPr marL="0" marR="0" marT="0" marB="0" anchor="ctr"/>
                </a:tc>
                <a:tc>
                  <a:txBody>
                    <a:bodyPr/>
                    <a:lstStyle/>
                    <a:p>
                      <a:pPr marL="67945" marR="67945" algn="l">
                        <a:lnSpc>
                          <a:spcPct val="100000"/>
                        </a:lnSpc>
                        <a:spcBef>
                          <a:spcPts val="330"/>
                        </a:spcBef>
                        <a:spcAft>
                          <a:spcPts val="0"/>
                        </a:spcAft>
                      </a:pPr>
                      <a:r>
                        <a:rPr lang="en-US" sz="1800" dirty="0" smtClean="0">
                          <a:effectLst/>
                          <a:latin typeface="+mn-lt"/>
                        </a:rPr>
                        <a:t>1.1.3 </a:t>
                      </a:r>
                      <a:r>
                        <a:rPr lang="en-US" sz="1800" dirty="0">
                          <a:effectLst/>
                          <a:latin typeface="+mn-lt"/>
                        </a:rPr>
                        <a:t>Percentage of received grievances cases resolved within 30</a:t>
                      </a:r>
                      <a:r>
                        <a:rPr lang="en-US" sz="1800" spc="-60" dirty="0">
                          <a:effectLst/>
                          <a:latin typeface="+mn-lt"/>
                        </a:rPr>
                        <a:t> </a:t>
                      </a:r>
                      <a:r>
                        <a:rPr lang="en-US" sz="1800" dirty="0">
                          <a:effectLst/>
                          <a:latin typeface="+mn-lt"/>
                        </a:rPr>
                        <a:t>days</a:t>
                      </a:r>
                      <a:endParaRPr lang="en-ZA" sz="1800" dirty="0">
                        <a:effectLst/>
                        <a:latin typeface="+mn-lt"/>
                        <a:ea typeface="Times New Roman"/>
                        <a:cs typeface="Times New Roman"/>
                      </a:endParaRPr>
                    </a:p>
                  </a:txBody>
                  <a:tcPr marL="0" marR="0" marT="0" marB="0" anchor="ctr"/>
                </a:tc>
                <a:tc>
                  <a:txBody>
                    <a:bodyPr/>
                    <a:lstStyle/>
                    <a:p>
                      <a:pPr marR="635" algn="l">
                        <a:lnSpc>
                          <a:spcPct val="115000"/>
                        </a:lnSpc>
                        <a:spcAft>
                          <a:spcPts val="0"/>
                        </a:spcAft>
                      </a:pPr>
                      <a:r>
                        <a:rPr lang="en-US" sz="1800" dirty="0" smtClean="0">
                          <a:effectLst/>
                          <a:latin typeface="+mn-lt"/>
                        </a:rPr>
                        <a:t>85%</a:t>
                      </a:r>
                      <a:endParaRPr lang="en-ZA" sz="1800" dirty="0">
                        <a:effectLst/>
                        <a:latin typeface="+mn-lt"/>
                        <a:ea typeface="Times New Roman"/>
                        <a:cs typeface="Times New Roman"/>
                      </a:endParaRPr>
                    </a:p>
                  </a:txBody>
                  <a:tcPr marL="0" marR="0" marT="0" marB="0" anchor="ctr"/>
                </a:tc>
                <a:tc>
                  <a:txBody>
                    <a:bodyPr/>
                    <a:lstStyle/>
                    <a:p>
                      <a:pPr algn="l">
                        <a:lnSpc>
                          <a:spcPct val="115000"/>
                        </a:lnSpc>
                        <a:spcAft>
                          <a:spcPts val="0"/>
                        </a:spcAft>
                      </a:pPr>
                      <a:r>
                        <a:rPr lang="en-US" sz="1800" dirty="0" smtClean="0">
                          <a:effectLst/>
                          <a:latin typeface="+mn-lt"/>
                          <a:ea typeface="Calibri"/>
                          <a:cs typeface="Times New Roman"/>
                        </a:rPr>
                        <a:t>90%</a:t>
                      </a:r>
                      <a:endParaRPr lang="en-ZA" sz="1800" dirty="0">
                        <a:effectLst/>
                        <a:latin typeface="+mn-lt"/>
                        <a:ea typeface="Times New Roman"/>
                        <a:cs typeface="Times New Roman"/>
                      </a:endParaRPr>
                    </a:p>
                  </a:txBody>
                  <a:tcPr marL="0" marR="0" marT="0" marB="0" anchor="ctr"/>
                </a:tc>
                <a:tc>
                  <a:txBody>
                    <a:bodyPr/>
                    <a:lstStyle/>
                    <a:p>
                      <a:pPr algn="l">
                        <a:lnSpc>
                          <a:spcPct val="115000"/>
                        </a:lnSpc>
                        <a:spcAft>
                          <a:spcPts val="0"/>
                        </a:spcAft>
                      </a:pPr>
                      <a:r>
                        <a:rPr lang="en-US" sz="1800" dirty="0" smtClean="0">
                          <a:effectLst/>
                          <a:latin typeface="+mn-lt"/>
                          <a:ea typeface="Calibri"/>
                          <a:cs typeface="Times New Roman"/>
                        </a:rPr>
                        <a:t>90%</a:t>
                      </a:r>
                      <a:endParaRPr lang="en-ZA" sz="1800" dirty="0">
                        <a:effectLst/>
                        <a:latin typeface="+mn-lt"/>
                        <a:ea typeface="Times New Roman"/>
                        <a:cs typeface="Times New Roman"/>
                      </a:endParaRPr>
                    </a:p>
                  </a:txBody>
                  <a:tcPr marL="0" marR="0" marT="0" marB="0" anchor="ctr"/>
                </a:tc>
                <a:extLst>
                  <a:ext uri="{0D108BD9-81ED-4DB2-BD59-A6C34878D82A}">
                    <a16:rowId xmlns:a16="http://schemas.microsoft.com/office/drawing/2014/main" xmlns="" val="10004"/>
                  </a:ext>
                </a:extLst>
              </a:tr>
            </a:tbl>
          </a:graphicData>
        </a:graphic>
      </p:graphicFrame>
      <p:sp>
        <p:nvSpPr>
          <p:cNvPr id="3" name="Slide Number Placeholder 2"/>
          <p:cNvSpPr>
            <a:spLocks noGrp="1"/>
          </p:cNvSpPr>
          <p:nvPr>
            <p:ph type="sldNum" sz="quarter" idx="4"/>
          </p:nvPr>
        </p:nvSpPr>
        <p:spPr/>
        <p:txBody>
          <a:bodyPr/>
          <a:lstStyle/>
          <a:p>
            <a:fld id="{28A3B54F-4D6D-439C-9A2C-B6799378E1A1}" type="slidenum">
              <a:rPr lang="en-ZA" smtClean="0"/>
              <a:pPr/>
              <a:t>19</a:t>
            </a:fld>
            <a:endParaRPr lang="en-ZA" dirty="0"/>
          </a:p>
        </p:txBody>
      </p:sp>
    </p:spTree>
    <p:extLst>
      <p:ext uri="{BB962C8B-B14F-4D97-AF65-F5344CB8AC3E}">
        <p14:creationId xmlns:p14="http://schemas.microsoft.com/office/powerpoint/2010/main" xmlns="" val="3605224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en-ZA" b="1" dirty="0">
                <a:solidFill>
                  <a:srgbClr val="741202"/>
                </a:solidFill>
                <a:cs typeface="Arial" panose="020B0604020202020204" pitchFamily="34" charset="0"/>
              </a:rPr>
              <a:t>PRESENTATION</a:t>
            </a:r>
            <a:r>
              <a:rPr lang="en-ZA" dirty="0"/>
              <a:t> </a:t>
            </a:r>
            <a:r>
              <a:rPr lang="en-ZA" b="1" dirty="0">
                <a:solidFill>
                  <a:srgbClr val="741202"/>
                </a:solidFill>
                <a:cs typeface="Arial" panose="020B0604020202020204" pitchFamily="34" charset="0"/>
              </a:rPr>
              <a:t>OUTLINE</a:t>
            </a:r>
            <a:endParaRPr lang="en-ZA" dirty="0"/>
          </a:p>
        </p:txBody>
      </p:sp>
      <p:sp>
        <p:nvSpPr>
          <p:cNvPr id="3" name="Content Placeholder 2"/>
          <p:cNvSpPr>
            <a:spLocks noGrp="1"/>
          </p:cNvSpPr>
          <p:nvPr>
            <p:ph idx="1"/>
          </p:nvPr>
        </p:nvSpPr>
        <p:spPr>
          <a:xfrm>
            <a:off x="467544" y="980728"/>
            <a:ext cx="8229600" cy="5256585"/>
          </a:xfrm>
        </p:spPr>
        <p:txBody>
          <a:bodyPr>
            <a:normAutofit fontScale="85000" lnSpcReduction="20000"/>
          </a:bodyPr>
          <a:lstStyle/>
          <a:p>
            <a:pPr marL="514350" lvl="0" indent="-514350">
              <a:buFont typeface="+mj-lt"/>
              <a:buAutoNum type="arabicPeriod"/>
              <a:defRPr/>
            </a:pPr>
            <a:r>
              <a:rPr lang="en-US" sz="2000" b="1" dirty="0">
                <a:solidFill>
                  <a:prstClr val="black"/>
                </a:solidFill>
                <a:cs typeface="Calibri" pitchFamily="34" charset="0"/>
              </a:rPr>
              <a:t>P</a:t>
            </a:r>
            <a:r>
              <a:rPr lang="en-US" sz="2000" b="1" dirty="0" smtClean="0">
                <a:solidFill>
                  <a:prstClr val="black"/>
                </a:solidFill>
                <a:cs typeface="Calibri" pitchFamily="34" charset="0"/>
              </a:rPr>
              <a:t>urpose</a:t>
            </a:r>
            <a:r>
              <a:rPr lang="en-US" sz="2000" b="1" dirty="0">
                <a:solidFill>
                  <a:prstClr val="black"/>
                </a:solidFill>
                <a:cs typeface="Calibri" pitchFamily="34" charset="0"/>
              </a:rPr>
              <a:t>	</a:t>
            </a:r>
          </a:p>
          <a:p>
            <a:pPr marL="514350" lvl="0" indent="-514350">
              <a:buFont typeface="+mj-lt"/>
              <a:buAutoNum type="arabicPeriod"/>
              <a:defRPr/>
            </a:pPr>
            <a:r>
              <a:rPr lang="en-US" sz="2000" b="1" dirty="0" smtClean="0">
                <a:solidFill>
                  <a:prstClr val="black"/>
                </a:solidFill>
                <a:cs typeface="Calibri" pitchFamily="34" charset="0"/>
              </a:rPr>
              <a:t>Introduction</a:t>
            </a:r>
            <a:endParaRPr lang="en-US" sz="2000" b="1" dirty="0">
              <a:solidFill>
                <a:prstClr val="black"/>
              </a:solidFill>
              <a:cs typeface="Calibri" pitchFamily="34" charset="0"/>
            </a:endParaRPr>
          </a:p>
          <a:p>
            <a:pPr marL="514350" lvl="0" indent="-514350">
              <a:buFont typeface="+mj-lt"/>
              <a:buAutoNum type="arabicPeriod"/>
              <a:defRPr/>
            </a:pPr>
            <a:r>
              <a:rPr lang="en-US" sz="2000" b="1" dirty="0" smtClean="0">
                <a:solidFill>
                  <a:prstClr val="black"/>
                </a:solidFill>
                <a:cs typeface="Calibri" pitchFamily="34" charset="0"/>
              </a:rPr>
              <a:t>Background</a:t>
            </a:r>
          </a:p>
          <a:p>
            <a:pPr marL="514350" lvl="0" indent="-514350">
              <a:buFont typeface="+mj-lt"/>
              <a:buAutoNum type="arabicPeriod"/>
              <a:defRPr/>
            </a:pPr>
            <a:r>
              <a:rPr lang="en-US" sz="2000" b="1" dirty="0" smtClean="0">
                <a:solidFill>
                  <a:prstClr val="black"/>
                </a:solidFill>
                <a:cs typeface="Calibri" pitchFamily="34" charset="0"/>
              </a:rPr>
              <a:t>2017 NSC Examination Results</a:t>
            </a:r>
            <a:endParaRPr lang="en-US" sz="2000" b="1" dirty="0">
              <a:solidFill>
                <a:prstClr val="black"/>
              </a:solidFill>
              <a:cs typeface="Calibri" pitchFamily="34" charset="0"/>
            </a:endParaRPr>
          </a:p>
          <a:p>
            <a:pPr marL="514350" lvl="0" indent="-514350">
              <a:buFont typeface="+mj-lt"/>
              <a:buAutoNum type="arabicPeriod"/>
              <a:defRPr/>
            </a:pPr>
            <a:r>
              <a:rPr lang="en-US" sz="2000" b="1" dirty="0">
                <a:solidFill>
                  <a:prstClr val="black"/>
                </a:solidFill>
                <a:cs typeface="Calibri" pitchFamily="34" charset="0"/>
              </a:rPr>
              <a:t>Key </a:t>
            </a:r>
            <a:r>
              <a:rPr lang="en-US" sz="2000" b="1" dirty="0" smtClean="0">
                <a:solidFill>
                  <a:prstClr val="black"/>
                </a:solidFill>
                <a:cs typeface="Calibri" pitchFamily="34" charset="0"/>
              </a:rPr>
              <a:t>Recommendations </a:t>
            </a:r>
            <a:r>
              <a:rPr lang="en-US" sz="2000" b="1" dirty="0">
                <a:solidFill>
                  <a:prstClr val="black"/>
                </a:solidFill>
                <a:cs typeface="Calibri" pitchFamily="34" charset="0"/>
              </a:rPr>
              <a:t>from </a:t>
            </a:r>
            <a:r>
              <a:rPr lang="en-US" sz="2000" b="1" dirty="0" smtClean="0">
                <a:solidFill>
                  <a:prstClr val="black"/>
                </a:solidFill>
                <a:cs typeface="Calibri" pitchFamily="34" charset="0"/>
              </a:rPr>
              <a:t>Education Sector Lekgotla</a:t>
            </a:r>
          </a:p>
          <a:p>
            <a:pPr marL="514350" lvl="0" indent="-514350">
              <a:buFont typeface="+mj-lt"/>
              <a:buAutoNum type="arabicPeriod"/>
              <a:defRPr/>
            </a:pPr>
            <a:r>
              <a:rPr lang="en-ZA" sz="2000" b="1" dirty="0" smtClean="0">
                <a:solidFill>
                  <a:prstClr val="black"/>
                </a:solidFill>
                <a:cs typeface="Calibri" pitchFamily="34" charset="0"/>
              </a:rPr>
              <a:t>Key Improvement Plans </a:t>
            </a:r>
            <a:r>
              <a:rPr lang="en-ZA" sz="2000" b="1" dirty="0">
                <a:solidFill>
                  <a:prstClr val="black"/>
                </a:solidFill>
                <a:cs typeface="Calibri" pitchFamily="34" charset="0"/>
              </a:rPr>
              <a:t>o</a:t>
            </a:r>
            <a:r>
              <a:rPr lang="en-ZA" sz="2000" b="1" dirty="0" smtClean="0">
                <a:solidFill>
                  <a:prstClr val="black"/>
                </a:solidFill>
                <a:cs typeface="Calibri" pitchFamily="34" charset="0"/>
              </a:rPr>
              <a:t>f the department towards the </a:t>
            </a:r>
            <a:r>
              <a:rPr lang="en-ZA" sz="2000" b="1" dirty="0">
                <a:solidFill>
                  <a:prstClr val="black"/>
                </a:solidFill>
                <a:cs typeface="Calibri" pitchFamily="34" charset="0"/>
              </a:rPr>
              <a:t>MTSF AND </a:t>
            </a:r>
            <a:r>
              <a:rPr lang="en-ZA" sz="2000" b="1" dirty="0" smtClean="0">
                <a:solidFill>
                  <a:prstClr val="black"/>
                </a:solidFill>
                <a:cs typeface="Calibri" pitchFamily="34" charset="0"/>
              </a:rPr>
              <a:t>NDP</a:t>
            </a:r>
            <a:endParaRPr lang="en-US" sz="2000" b="1" dirty="0">
              <a:solidFill>
                <a:prstClr val="black"/>
              </a:solidFill>
              <a:cs typeface="Calibri" pitchFamily="34" charset="0"/>
            </a:endParaRPr>
          </a:p>
          <a:p>
            <a:pPr marL="514350" indent="-514350">
              <a:buFont typeface="+mj-lt"/>
              <a:buAutoNum type="arabicPeriod"/>
              <a:defRPr/>
            </a:pPr>
            <a:r>
              <a:rPr lang="en-GB" sz="2000" b="1" dirty="0">
                <a:solidFill>
                  <a:prstClr val="black"/>
                </a:solidFill>
                <a:cs typeface="Calibri" pitchFamily="34" charset="0"/>
              </a:rPr>
              <a:t>Key Priorities of the Department </a:t>
            </a:r>
            <a:endParaRPr lang="en-GB" sz="2000" b="1" dirty="0" smtClean="0">
              <a:solidFill>
                <a:prstClr val="black"/>
              </a:solidFill>
              <a:cs typeface="Calibri" pitchFamily="34" charset="0"/>
            </a:endParaRPr>
          </a:p>
          <a:p>
            <a:pPr marL="514350" indent="-514350">
              <a:buFont typeface="+mj-lt"/>
              <a:buAutoNum type="arabicPeriod"/>
              <a:defRPr/>
            </a:pPr>
            <a:r>
              <a:rPr lang="en-US" sz="2000" b="1" dirty="0" smtClean="0">
                <a:solidFill>
                  <a:prstClr val="black"/>
                </a:solidFill>
                <a:cs typeface="Calibri" pitchFamily="34" charset="0"/>
              </a:rPr>
              <a:t>Action Plan to 2019: </a:t>
            </a:r>
            <a:r>
              <a:rPr lang="en-ZA" sz="2000" b="1" i="1" dirty="0" smtClean="0">
                <a:solidFill>
                  <a:prstClr val="black"/>
                </a:solidFill>
                <a:cs typeface="Calibri" pitchFamily="34" charset="0"/>
              </a:rPr>
              <a:t>Towards the realisation of schooling 2030 </a:t>
            </a:r>
            <a:endParaRPr lang="en-US" sz="2000" b="1" i="1" dirty="0" smtClean="0">
              <a:solidFill>
                <a:prstClr val="black"/>
              </a:solidFill>
              <a:cs typeface="Calibri" pitchFamily="34" charset="0"/>
            </a:endParaRPr>
          </a:p>
          <a:p>
            <a:pPr marL="514350" lvl="0" indent="-514350">
              <a:buFont typeface="+mj-lt"/>
              <a:buAutoNum type="arabicPeriod"/>
              <a:defRPr/>
            </a:pPr>
            <a:r>
              <a:rPr lang="en-GB" sz="2000" b="1" dirty="0" smtClean="0">
                <a:solidFill>
                  <a:prstClr val="black"/>
                </a:solidFill>
                <a:cs typeface="Calibri" pitchFamily="34" charset="0"/>
              </a:rPr>
              <a:t>Strategic </a:t>
            </a:r>
            <a:r>
              <a:rPr lang="en-GB" sz="2000" b="1" dirty="0">
                <a:solidFill>
                  <a:prstClr val="black"/>
                </a:solidFill>
                <a:cs typeface="Calibri" pitchFamily="34" charset="0"/>
              </a:rPr>
              <a:t>Outcome Oriented  Goals of the </a:t>
            </a:r>
            <a:r>
              <a:rPr lang="en-GB" sz="2000" b="1" dirty="0" smtClean="0">
                <a:solidFill>
                  <a:prstClr val="black"/>
                </a:solidFill>
                <a:cs typeface="Calibri" pitchFamily="34" charset="0"/>
              </a:rPr>
              <a:t>Institution</a:t>
            </a:r>
          </a:p>
          <a:p>
            <a:pPr marL="514350" lvl="0" indent="-514350">
              <a:buFont typeface="+mj-lt"/>
              <a:buAutoNum type="arabicPeriod"/>
              <a:defRPr/>
            </a:pPr>
            <a:r>
              <a:rPr lang="en-ZA" sz="2000" b="1" dirty="0">
                <a:solidFill>
                  <a:prstClr val="black"/>
                </a:solidFill>
                <a:cs typeface="Calibri" pitchFamily="34" charset="0"/>
              </a:rPr>
              <a:t>2018/19 DBE APP </a:t>
            </a:r>
            <a:r>
              <a:rPr lang="en-ZA" sz="2000" b="1" dirty="0" smtClean="0">
                <a:solidFill>
                  <a:prstClr val="black"/>
                </a:solidFill>
                <a:cs typeface="Calibri" pitchFamily="34" charset="0"/>
              </a:rPr>
              <a:t>Development process</a:t>
            </a:r>
          </a:p>
          <a:p>
            <a:pPr marL="514350" lvl="0" indent="-514350">
              <a:buFont typeface="+mj-lt"/>
              <a:buAutoNum type="arabicPeriod"/>
              <a:defRPr/>
            </a:pPr>
            <a:r>
              <a:rPr lang="en-ZA" sz="2000" b="1" dirty="0" smtClean="0">
                <a:solidFill>
                  <a:prstClr val="black"/>
                </a:solidFill>
                <a:cs typeface="Calibri" pitchFamily="34" charset="0"/>
              </a:rPr>
              <a:t>DBE response to 2018/19 APP findings on the draft APP by Auditor-General</a:t>
            </a:r>
            <a:endParaRPr lang="en-GB" sz="2000" b="1" dirty="0" smtClean="0">
              <a:solidFill>
                <a:prstClr val="black"/>
              </a:solidFill>
              <a:cs typeface="Calibri" pitchFamily="34" charset="0"/>
            </a:endParaRPr>
          </a:p>
          <a:p>
            <a:pPr marL="514350" indent="-514350">
              <a:buFont typeface="+mj-lt"/>
              <a:buAutoNum type="arabicPeriod"/>
              <a:defRPr/>
            </a:pPr>
            <a:r>
              <a:rPr lang="en-US" sz="2000" b="1" dirty="0" smtClean="0">
                <a:solidFill>
                  <a:prstClr val="black"/>
                </a:solidFill>
                <a:cs typeface="Calibri" pitchFamily="34" charset="0"/>
              </a:rPr>
              <a:t>Strategic </a:t>
            </a:r>
            <a:r>
              <a:rPr lang="en-US" sz="2000" b="1" dirty="0">
                <a:solidFill>
                  <a:prstClr val="black"/>
                </a:solidFill>
                <a:cs typeface="Calibri" pitchFamily="34" charset="0"/>
              </a:rPr>
              <a:t>Objectives, Indicators and Targets	</a:t>
            </a:r>
          </a:p>
          <a:p>
            <a:pPr marL="514350" lvl="0" indent="-514350">
              <a:buFont typeface="+mj-lt"/>
              <a:buAutoNum type="arabicPeriod"/>
              <a:defRPr/>
            </a:pPr>
            <a:r>
              <a:rPr lang="en-US" sz="2000" b="1" dirty="0" smtClean="0">
                <a:solidFill>
                  <a:prstClr val="black"/>
                </a:solidFill>
                <a:cs typeface="Calibri" pitchFamily="34" charset="0"/>
              </a:rPr>
              <a:t>Revisions </a:t>
            </a:r>
            <a:r>
              <a:rPr lang="en-US" sz="2000" b="1" dirty="0">
                <a:solidFill>
                  <a:prstClr val="black"/>
                </a:solidFill>
                <a:cs typeface="Calibri" pitchFamily="34" charset="0"/>
              </a:rPr>
              <a:t>in the Strategic </a:t>
            </a:r>
            <a:r>
              <a:rPr lang="en-US" sz="2000" b="1" dirty="0" smtClean="0">
                <a:solidFill>
                  <a:prstClr val="black"/>
                </a:solidFill>
                <a:cs typeface="Calibri" pitchFamily="34" charset="0"/>
              </a:rPr>
              <a:t>Plan</a:t>
            </a:r>
          </a:p>
          <a:p>
            <a:pPr marL="514350" lvl="0" indent="-514350">
              <a:buFont typeface="+mj-lt"/>
              <a:buAutoNum type="arabicPeriod"/>
              <a:defRPr/>
            </a:pPr>
            <a:r>
              <a:rPr lang="en-US" sz="2000" b="1" dirty="0" smtClean="0"/>
              <a:t>Response to specific concerns raised by the PBO and</a:t>
            </a:r>
            <a:br>
              <a:rPr lang="en-US" sz="2000" b="1" dirty="0" smtClean="0"/>
            </a:br>
            <a:r>
              <a:rPr lang="en-US" sz="2000" b="1" dirty="0" smtClean="0"/>
              <a:t>PC on APP indicators</a:t>
            </a:r>
          </a:p>
          <a:p>
            <a:pPr marL="514350" lvl="0" indent="-514350">
              <a:buFont typeface="+mj-lt"/>
              <a:buAutoNum type="arabicPeriod"/>
              <a:defRPr/>
            </a:pPr>
            <a:r>
              <a:rPr lang="en-ZA" sz="2000" b="1" dirty="0" smtClean="0">
                <a:solidFill>
                  <a:prstClr val="black"/>
                </a:solidFill>
                <a:cs typeface="Calibri" pitchFamily="34" charset="0"/>
              </a:rPr>
              <a:t>DPME analysis of the second draft 2018/19 APP</a:t>
            </a:r>
          </a:p>
          <a:p>
            <a:pPr marL="514350" lvl="0" indent="-514350">
              <a:buFont typeface="+mj-lt"/>
              <a:buAutoNum type="arabicPeriod"/>
              <a:defRPr/>
            </a:pPr>
            <a:r>
              <a:rPr lang="en-ZA" sz="2000" b="1" dirty="0" smtClean="0">
                <a:solidFill>
                  <a:prstClr val="black"/>
                </a:solidFill>
                <a:cs typeface="Calibri" pitchFamily="34" charset="0"/>
              </a:rPr>
              <a:t>Conclusion </a:t>
            </a:r>
          </a:p>
          <a:p>
            <a:pPr marL="514350" lvl="0" indent="-514350">
              <a:buFont typeface="+mj-lt"/>
              <a:buAutoNum type="arabicPeriod"/>
              <a:defRPr/>
            </a:pPr>
            <a:r>
              <a:rPr lang="en-ZA" sz="2000" b="1" dirty="0" smtClean="0">
                <a:solidFill>
                  <a:prstClr val="black"/>
                </a:solidFill>
                <a:cs typeface="Calibri" pitchFamily="34" charset="0"/>
              </a:rPr>
              <a:t>MTEF 2018 Budget</a:t>
            </a:r>
          </a:p>
          <a:p>
            <a:pPr marL="514350" lvl="0" indent="-514350">
              <a:buFont typeface="+mj-lt"/>
              <a:buAutoNum type="arabicPeriod"/>
              <a:defRPr/>
            </a:pPr>
            <a:r>
              <a:rPr lang="en-ZA" sz="2000" b="1" dirty="0" smtClean="0">
                <a:solidFill>
                  <a:prstClr val="black"/>
                </a:solidFill>
                <a:cs typeface="Calibri" pitchFamily="34" charset="0"/>
              </a:rPr>
              <a:t>Recommendations </a:t>
            </a:r>
            <a:endParaRPr lang="en-US" sz="2000" b="1" dirty="0" smtClean="0">
              <a:solidFill>
                <a:prstClr val="black"/>
              </a:solidFill>
              <a:cs typeface="Calibri" pitchFamily="34" charset="0"/>
            </a:endParaRPr>
          </a:p>
        </p:txBody>
      </p:sp>
      <p:sp>
        <p:nvSpPr>
          <p:cNvPr id="4" name="Slide Number Placeholder 3"/>
          <p:cNvSpPr>
            <a:spLocks noGrp="1"/>
          </p:cNvSpPr>
          <p:nvPr>
            <p:ph type="sldNum" sz="quarter" idx="4"/>
          </p:nvPr>
        </p:nvSpPr>
        <p:spPr/>
        <p:txBody>
          <a:bodyPr/>
          <a:lstStyle/>
          <a:p>
            <a:fld id="{28A3B54F-4D6D-439C-9A2C-B6799378E1A1}" type="slidenum">
              <a:rPr lang="en-ZA" smtClean="0"/>
              <a:pPr/>
              <a:t>2</a:t>
            </a:fld>
            <a:endParaRPr lang="en-ZA" dirty="0"/>
          </a:p>
        </p:txBody>
      </p:sp>
    </p:spTree>
    <p:extLst>
      <p:ext uri="{BB962C8B-B14F-4D97-AF65-F5344CB8AC3E}">
        <p14:creationId xmlns:p14="http://schemas.microsoft.com/office/powerpoint/2010/main" xmlns="" val="9074083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764704"/>
          </a:xfrm>
        </p:spPr>
        <p:txBody>
          <a:bodyPr>
            <a:normAutofit/>
          </a:bodyPr>
          <a:lstStyle/>
          <a:p>
            <a:r>
              <a:rPr lang="en-ZA" sz="2800" b="1" dirty="0">
                <a:solidFill>
                  <a:schemeClr val="accent2">
                    <a:lumMod val="75000"/>
                  </a:schemeClr>
                </a:solidFill>
              </a:rPr>
              <a:t>2018/19 </a:t>
            </a:r>
            <a:r>
              <a:rPr lang="en-ZA" sz="2800" b="1" dirty="0" smtClean="0">
                <a:solidFill>
                  <a:schemeClr val="accent2">
                    <a:lumMod val="75000"/>
                  </a:schemeClr>
                </a:solidFill>
              </a:rPr>
              <a:t>APP : PROGRAMME 2 </a:t>
            </a:r>
            <a:endParaRPr lang="en-ZA" sz="2800" b="1" dirty="0">
              <a:solidFill>
                <a:schemeClr val="accent2">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811735645"/>
              </p:ext>
            </p:extLst>
          </p:nvPr>
        </p:nvGraphicFramePr>
        <p:xfrm>
          <a:off x="0" y="840058"/>
          <a:ext cx="9144001" cy="5311140"/>
        </p:xfrm>
        <a:graphic>
          <a:graphicData uri="http://schemas.openxmlformats.org/drawingml/2006/table">
            <a:tbl>
              <a:tblPr firstRow="1" bandRow="1">
                <a:tableStyleId>{21E4AEA4-8DFA-4A89-87EB-49C32662AFE0}</a:tableStyleId>
              </a:tblPr>
              <a:tblGrid>
                <a:gridCol w="2051720">
                  <a:extLst>
                    <a:ext uri="{9D8B030D-6E8A-4147-A177-3AD203B41FA5}">
                      <a16:colId xmlns:a16="http://schemas.microsoft.com/office/drawing/2014/main" xmlns="" val="20000"/>
                    </a:ext>
                  </a:extLst>
                </a:gridCol>
                <a:gridCol w="3400625">
                  <a:extLst>
                    <a:ext uri="{9D8B030D-6E8A-4147-A177-3AD203B41FA5}">
                      <a16:colId xmlns:a16="http://schemas.microsoft.com/office/drawing/2014/main" xmlns="" val="20001"/>
                    </a:ext>
                  </a:extLst>
                </a:gridCol>
                <a:gridCol w="1423911">
                  <a:extLst>
                    <a:ext uri="{9D8B030D-6E8A-4147-A177-3AD203B41FA5}">
                      <a16:colId xmlns:a16="http://schemas.microsoft.com/office/drawing/2014/main" xmlns="" val="20002"/>
                    </a:ext>
                  </a:extLst>
                </a:gridCol>
                <a:gridCol w="1152128">
                  <a:extLst>
                    <a:ext uri="{9D8B030D-6E8A-4147-A177-3AD203B41FA5}">
                      <a16:colId xmlns:a16="http://schemas.microsoft.com/office/drawing/2014/main" xmlns="" val="20003"/>
                    </a:ext>
                  </a:extLst>
                </a:gridCol>
                <a:gridCol w="1115617">
                  <a:extLst>
                    <a:ext uri="{9D8B030D-6E8A-4147-A177-3AD203B41FA5}">
                      <a16:colId xmlns:a16="http://schemas.microsoft.com/office/drawing/2014/main" xmlns="" val="20004"/>
                    </a:ext>
                  </a:extLst>
                </a:gridCol>
              </a:tblGrid>
              <a:tr h="185420">
                <a:tc rowSpan="2">
                  <a:txBody>
                    <a:bodyPr/>
                    <a:lstStyle/>
                    <a:p>
                      <a:r>
                        <a:rPr lang="en-US" sz="1600" b="1" kern="1200" dirty="0" smtClean="0">
                          <a:solidFill>
                            <a:schemeClr val="lt1"/>
                          </a:solidFill>
                          <a:effectLst/>
                          <a:latin typeface="+mn-lt"/>
                          <a:ea typeface="+mn-ea"/>
                          <a:cs typeface="+mn-cs"/>
                        </a:rPr>
                        <a:t>Strategic Objective</a:t>
                      </a:r>
                      <a:endParaRPr lang="en-ZA" sz="1600" dirty="0"/>
                    </a:p>
                  </a:txBody>
                  <a:tcPr/>
                </a:tc>
                <a:tc rowSpan="2">
                  <a:txBody>
                    <a:bodyPr/>
                    <a:lstStyle/>
                    <a:p>
                      <a:r>
                        <a:rPr lang="en-ZA" sz="1600" dirty="0" smtClean="0"/>
                        <a:t>Programme Performance Indicator </a:t>
                      </a:r>
                      <a:endParaRPr lang="en-ZA" sz="1600" dirty="0"/>
                    </a:p>
                  </a:txBody>
                  <a:tcPr/>
                </a:tc>
                <a:tc gridSpan="3">
                  <a:txBody>
                    <a:bodyPr/>
                    <a:lstStyle/>
                    <a:p>
                      <a:r>
                        <a:rPr lang="en-ZA" sz="1600" dirty="0" smtClean="0"/>
                        <a:t>Medium</a:t>
                      </a:r>
                      <a:r>
                        <a:rPr lang="en-ZA" sz="1600" baseline="0" dirty="0" smtClean="0"/>
                        <a:t>- term </a:t>
                      </a:r>
                      <a:r>
                        <a:rPr lang="en-ZA" sz="1600" dirty="0" smtClean="0"/>
                        <a:t>targets </a:t>
                      </a:r>
                      <a:endParaRPr lang="en-ZA" sz="1600" dirty="0"/>
                    </a:p>
                  </a:txBody>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xmlns="" val="10000"/>
                  </a:ext>
                </a:extLst>
              </a:tr>
              <a:tr h="185420">
                <a:tc vMerge="1">
                  <a:txBody>
                    <a:bodyPr/>
                    <a:lstStyle/>
                    <a:p>
                      <a:endParaRPr lang="en-ZA"/>
                    </a:p>
                  </a:txBody>
                  <a:tcPr/>
                </a:tc>
                <a:tc vMerge="1">
                  <a:txBody>
                    <a:bodyPr/>
                    <a:lstStyle/>
                    <a:p>
                      <a:endParaRPr lang="en-ZA"/>
                    </a:p>
                  </a:txBody>
                  <a:tcPr/>
                </a:tc>
                <a:tc>
                  <a:txBody>
                    <a:bodyPr/>
                    <a:lstStyle/>
                    <a:p>
                      <a:r>
                        <a:rPr lang="en-ZA" sz="1600" dirty="0" smtClean="0"/>
                        <a:t>2018/19</a:t>
                      </a:r>
                      <a:endParaRPr lang="en-ZA" sz="1600" dirty="0"/>
                    </a:p>
                  </a:txBody>
                  <a:tcPr/>
                </a:tc>
                <a:tc>
                  <a:txBody>
                    <a:bodyPr/>
                    <a:lstStyle/>
                    <a:p>
                      <a:r>
                        <a:rPr lang="en-ZA" sz="1600" dirty="0" smtClean="0"/>
                        <a:t>2019/20</a:t>
                      </a:r>
                      <a:endParaRPr lang="en-ZA" sz="1600" dirty="0"/>
                    </a:p>
                  </a:txBody>
                  <a:tcPr/>
                </a:tc>
                <a:tc>
                  <a:txBody>
                    <a:bodyPr/>
                    <a:lstStyle/>
                    <a:p>
                      <a:r>
                        <a:rPr lang="en-ZA" sz="1600" dirty="0" smtClean="0"/>
                        <a:t>2020/21</a:t>
                      </a:r>
                      <a:endParaRPr lang="en-ZA" sz="1600" dirty="0"/>
                    </a:p>
                  </a:txBody>
                  <a:tcPr/>
                </a:tc>
                <a:extLst>
                  <a:ext uri="{0D108BD9-81ED-4DB2-BD59-A6C34878D82A}">
                    <a16:rowId xmlns:a16="http://schemas.microsoft.com/office/drawing/2014/main" xmlns="" val="10001"/>
                  </a:ext>
                </a:extLst>
              </a:tr>
              <a:tr h="502893">
                <a:tc rowSpan="3">
                  <a:txBody>
                    <a:bodyPr/>
                    <a:lstStyle/>
                    <a:p>
                      <a:pPr algn="l"/>
                      <a:r>
                        <a:rPr lang="en-US" sz="1600" kern="1200" dirty="0" smtClean="0">
                          <a:solidFill>
                            <a:schemeClr val="dk1"/>
                          </a:solidFill>
                          <a:effectLst/>
                          <a:latin typeface="+mn-lt"/>
                          <a:ea typeface="+mn-ea"/>
                          <a:cs typeface="+mn-cs"/>
                        </a:rPr>
                        <a:t>2.1 Develop and distribute digital content annually to promote e-learning in schools</a:t>
                      </a:r>
                      <a:endParaRPr lang="en-ZA" sz="1600" dirty="0">
                        <a:latin typeface="+mn-lt"/>
                      </a:endParaRPr>
                    </a:p>
                  </a:txBody>
                  <a:tcPr anchor="ctr"/>
                </a:tc>
                <a:tc>
                  <a:txBody>
                    <a:bodyPr/>
                    <a:lstStyle/>
                    <a:p>
                      <a:pPr algn="l"/>
                      <a:r>
                        <a:rPr lang="en-US" sz="1600" kern="1200" dirty="0" smtClean="0">
                          <a:effectLst/>
                          <a:latin typeface="+mn-lt"/>
                        </a:rPr>
                        <a:t>2.1.1. Number of off-line digital content packaged and distributed to provinces</a:t>
                      </a:r>
                      <a:endParaRPr lang="en-ZA" sz="1600" dirty="0">
                        <a:latin typeface="+mn-lt"/>
                      </a:endParaRPr>
                    </a:p>
                  </a:txBody>
                  <a:tcPr anchor="ctr"/>
                </a:tc>
                <a:tc>
                  <a:txBody>
                    <a:bodyPr/>
                    <a:lstStyle/>
                    <a:p>
                      <a:pPr algn="l">
                        <a:lnSpc>
                          <a:spcPct val="115000"/>
                        </a:lnSpc>
                        <a:spcAft>
                          <a:spcPts val="1000"/>
                        </a:spcAft>
                      </a:pPr>
                      <a:r>
                        <a:rPr lang="en-US" sz="1600" dirty="0">
                          <a:effectLst/>
                          <a:latin typeface="+mn-lt"/>
                        </a:rPr>
                        <a:t>15</a:t>
                      </a:r>
                      <a:endParaRPr lang="en-ZA" sz="1600" dirty="0">
                        <a:effectLst/>
                        <a:latin typeface="+mn-lt"/>
                        <a:ea typeface="Times New Roman"/>
                        <a:cs typeface="Times New Roman"/>
                      </a:endParaRPr>
                    </a:p>
                  </a:txBody>
                  <a:tcPr marL="68580" marR="68580" marT="0" marB="0" anchor="ctr"/>
                </a:tc>
                <a:tc>
                  <a:txBody>
                    <a:bodyPr/>
                    <a:lstStyle/>
                    <a:p>
                      <a:pPr algn="l">
                        <a:lnSpc>
                          <a:spcPct val="115000"/>
                        </a:lnSpc>
                        <a:spcAft>
                          <a:spcPts val="0"/>
                        </a:spcAft>
                      </a:pPr>
                      <a:r>
                        <a:rPr lang="en-US" sz="1600" dirty="0">
                          <a:effectLst/>
                          <a:latin typeface="+mn-lt"/>
                          <a:ea typeface="Calibri"/>
                          <a:cs typeface="Times New Roman"/>
                        </a:rPr>
                        <a:t>18</a:t>
                      </a:r>
                      <a:endParaRPr lang="en-ZA" sz="1600" dirty="0">
                        <a:effectLst/>
                        <a:latin typeface="+mn-lt"/>
                        <a:ea typeface="Times New Roman"/>
                        <a:cs typeface="Times New Roman"/>
                      </a:endParaRPr>
                    </a:p>
                  </a:txBody>
                  <a:tcPr marL="68580" marR="68580" marT="0" marB="0" anchor="ctr"/>
                </a:tc>
                <a:tc>
                  <a:txBody>
                    <a:bodyPr/>
                    <a:lstStyle/>
                    <a:p>
                      <a:pPr algn="l">
                        <a:lnSpc>
                          <a:spcPct val="115000"/>
                        </a:lnSpc>
                        <a:spcAft>
                          <a:spcPts val="0"/>
                        </a:spcAft>
                      </a:pPr>
                      <a:r>
                        <a:rPr lang="en-US" sz="1600" dirty="0">
                          <a:effectLst/>
                          <a:latin typeface="+mn-lt"/>
                          <a:ea typeface="Calibri"/>
                          <a:cs typeface="Times New Roman"/>
                        </a:rPr>
                        <a:t>20</a:t>
                      </a:r>
                      <a:endParaRPr lang="en-ZA" sz="1600" dirty="0">
                        <a:effectLst/>
                        <a:latin typeface="+mn-lt"/>
                        <a:ea typeface="Times New Roman"/>
                        <a:cs typeface="Times New Roman"/>
                      </a:endParaRPr>
                    </a:p>
                  </a:txBody>
                  <a:tcPr marL="68580" marR="68580" marT="0" marB="0" anchor="ctr"/>
                </a:tc>
                <a:extLst>
                  <a:ext uri="{0D108BD9-81ED-4DB2-BD59-A6C34878D82A}">
                    <a16:rowId xmlns:a16="http://schemas.microsoft.com/office/drawing/2014/main" xmlns="" val="10002"/>
                  </a:ext>
                </a:extLst>
              </a:tr>
              <a:tr h="488789">
                <a:tc vMerge="1">
                  <a:txBody>
                    <a:bodyPr/>
                    <a:lstStyle/>
                    <a:p>
                      <a:endParaRPr lang="en-ZA" sz="1400" dirty="0"/>
                    </a:p>
                  </a:txBody>
                  <a:tcPr/>
                </a:tc>
                <a:tc>
                  <a:txBody>
                    <a:bodyPr/>
                    <a:lstStyle/>
                    <a:p>
                      <a:pPr algn="l"/>
                      <a:r>
                        <a:rPr lang="en-US" sz="1600" kern="1200" dirty="0" smtClean="0">
                          <a:effectLst/>
                          <a:latin typeface="+mn-lt"/>
                        </a:rPr>
                        <a:t>2.1.2. Number of schools per province monitored for utilisation ICT resources</a:t>
                      </a:r>
                      <a:endParaRPr lang="en-ZA" sz="1600" dirty="0">
                        <a:latin typeface="+mn-lt"/>
                      </a:endParaRPr>
                    </a:p>
                  </a:txBody>
                  <a:tcPr anchor="ctr"/>
                </a:tc>
                <a:tc>
                  <a:txBody>
                    <a:bodyPr/>
                    <a:lstStyle/>
                    <a:p>
                      <a:pPr algn="l">
                        <a:lnSpc>
                          <a:spcPct val="115000"/>
                        </a:lnSpc>
                        <a:spcAft>
                          <a:spcPts val="1000"/>
                        </a:spcAft>
                      </a:pPr>
                      <a:r>
                        <a:rPr lang="en-US" sz="1600" dirty="0">
                          <a:effectLst/>
                          <a:latin typeface="+mn-lt"/>
                        </a:rPr>
                        <a:t>27 (3 per province)</a:t>
                      </a:r>
                      <a:endParaRPr lang="en-ZA" sz="1600" dirty="0">
                        <a:effectLst/>
                        <a:latin typeface="+mn-lt"/>
                        <a:ea typeface="Times New Roman"/>
                        <a:cs typeface="Times New Roman"/>
                      </a:endParaRPr>
                    </a:p>
                  </a:txBody>
                  <a:tcPr marL="68580" marR="68580" marT="0" marB="0" anchor="ctr"/>
                </a:tc>
                <a:tc>
                  <a:txBody>
                    <a:bodyPr/>
                    <a:lstStyle/>
                    <a:p>
                      <a:pPr algn="l">
                        <a:lnSpc>
                          <a:spcPct val="115000"/>
                        </a:lnSpc>
                        <a:spcAft>
                          <a:spcPts val="0"/>
                        </a:spcAft>
                      </a:pPr>
                      <a:r>
                        <a:rPr lang="en-US" sz="1600" dirty="0">
                          <a:effectLst/>
                          <a:latin typeface="+mn-lt"/>
                          <a:ea typeface="Calibri"/>
                          <a:cs typeface="Times New Roman"/>
                        </a:rPr>
                        <a:t>27 (3 per province)</a:t>
                      </a:r>
                      <a:endParaRPr lang="en-ZA" sz="1600" dirty="0">
                        <a:effectLst/>
                        <a:latin typeface="+mn-lt"/>
                        <a:ea typeface="Times New Roman"/>
                        <a:cs typeface="Times New Roman"/>
                      </a:endParaRPr>
                    </a:p>
                  </a:txBody>
                  <a:tcPr marL="68580" marR="68580" marT="0" marB="0" anchor="ctr"/>
                </a:tc>
                <a:tc>
                  <a:txBody>
                    <a:bodyPr/>
                    <a:lstStyle/>
                    <a:p>
                      <a:pPr algn="l">
                        <a:lnSpc>
                          <a:spcPct val="115000"/>
                        </a:lnSpc>
                        <a:spcAft>
                          <a:spcPts val="0"/>
                        </a:spcAft>
                      </a:pPr>
                      <a:r>
                        <a:rPr lang="en-US" sz="1600" dirty="0">
                          <a:effectLst/>
                          <a:latin typeface="+mn-lt"/>
                          <a:ea typeface="Calibri"/>
                          <a:cs typeface="Times New Roman"/>
                        </a:rPr>
                        <a:t>27 (3 per province)</a:t>
                      </a:r>
                      <a:endParaRPr lang="en-ZA" sz="1600" dirty="0">
                        <a:effectLst/>
                        <a:latin typeface="+mn-lt"/>
                        <a:ea typeface="Times New Roman"/>
                        <a:cs typeface="Times New Roman"/>
                      </a:endParaRPr>
                    </a:p>
                  </a:txBody>
                  <a:tcPr marL="68580" marR="68580" marT="0" marB="0" anchor="ctr"/>
                </a:tc>
                <a:extLst>
                  <a:ext uri="{0D108BD9-81ED-4DB2-BD59-A6C34878D82A}">
                    <a16:rowId xmlns:a16="http://schemas.microsoft.com/office/drawing/2014/main" xmlns="" val="10003"/>
                  </a:ext>
                </a:extLst>
              </a:tr>
              <a:tr h="432048">
                <a:tc vMerge="1">
                  <a:txBody>
                    <a:bodyPr/>
                    <a:lstStyle/>
                    <a:p>
                      <a:endParaRPr lang="en-ZA" sz="1400" dirty="0"/>
                    </a:p>
                  </a:txBody>
                  <a:tcPr/>
                </a:tc>
                <a:tc>
                  <a:txBody>
                    <a:bodyPr/>
                    <a:lstStyle/>
                    <a:p>
                      <a:pPr algn="l"/>
                      <a:r>
                        <a:rPr lang="en-US" sz="1600" kern="1200" dirty="0" smtClean="0">
                          <a:effectLst/>
                          <a:latin typeface="+mn-lt"/>
                        </a:rPr>
                        <a:t>2.1.3. Number of off-line digital content resources developed annually</a:t>
                      </a:r>
                      <a:endParaRPr lang="en-ZA" sz="1600" dirty="0">
                        <a:latin typeface="+mn-lt"/>
                      </a:endParaRPr>
                    </a:p>
                  </a:txBody>
                  <a:tcPr anchor="ctr"/>
                </a:tc>
                <a:tc>
                  <a:txBody>
                    <a:bodyPr/>
                    <a:lstStyle/>
                    <a:p>
                      <a:pPr algn="l">
                        <a:lnSpc>
                          <a:spcPct val="115000"/>
                        </a:lnSpc>
                        <a:spcAft>
                          <a:spcPts val="1000"/>
                        </a:spcAft>
                      </a:pPr>
                      <a:r>
                        <a:rPr lang="en-US" sz="1600" dirty="0">
                          <a:effectLst/>
                          <a:latin typeface="+mn-lt"/>
                        </a:rPr>
                        <a:t>8</a:t>
                      </a:r>
                      <a:endParaRPr lang="en-ZA" sz="1600" dirty="0">
                        <a:effectLst/>
                        <a:latin typeface="+mn-lt"/>
                        <a:ea typeface="Times New Roman"/>
                        <a:cs typeface="Times New Roman"/>
                      </a:endParaRPr>
                    </a:p>
                  </a:txBody>
                  <a:tcPr marL="68580" marR="68580" marT="0" marB="0" anchor="ctr"/>
                </a:tc>
                <a:tc>
                  <a:txBody>
                    <a:bodyPr/>
                    <a:lstStyle/>
                    <a:p>
                      <a:pPr algn="l">
                        <a:lnSpc>
                          <a:spcPct val="115000"/>
                        </a:lnSpc>
                        <a:spcAft>
                          <a:spcPts val="0"/>
                        </a:spcAft>
                      </a:pPr>
                      <a:r>
                        <a:rPr lang="en-US" sz="1600" dirty="0">
                          <a:effectLst/>
                          <a:latin typeface="+mn-lt"/>
                          <a:ea typeface="Calibri"/>
                          <a:cs typeface="Times New Roman"/>
                        </a:rPr>
                        <a:t>10</a:t>
                      </a:r>
                      <a:endParaRPr lang="en-ZA" sz="1600" dirty="0">
                        <a:effectLst/>
                        <a:latin typeface="+mn-lt"/>
                        <a:ea typeface="Times New Roman"/>
                        <a:cs typeface="Times New Roman"/>
                      </a:endParaRPr>
                    </a:p>
                  </a:txBody>
                  <a:tcPr marL="68580" marR="68580" marT="0" marB="0" anchor="ctr"/>
                </a:tc>
                <a:tc>
                  <a:txBody>
                    <a:bodyPr/>
                    <a:lstStyle/>
                    <a:p>
                      <a:pPr algn="l">
                        <a:lnSpc>
                          <a:spcPct val="115000"/>
                        </a:lnSpc>
                        <a:spcAft>
                          <a:spcPts val="0"/>
                        </a:spcAft>
                      </a:pPr>
                      <a:r>
                        <a:rPr lang="en-US" sz="1600" dirty="0">
                          <a:effectLst/>
                          <a:latin typeface="+mn-lt"/>
                          <a:ea typeface="Calibri"/>
                          <a:cs typeface="Times New Roman"/>
                        </a:rPr>
                        <a:t>12</a:t>
                      </a:r>
                      <a:endParaRPr lang="en-ZA" sz="1600" dirty="0">
                        <a:effectLst/>
                        <a:latin typeface="+mn-lt"/>
                        <a:ea typeface="Times New Roman"/>
                        <a:cs typeface="Times New Roman"/>
                      </a:endParaRPr>
                    </a:p>
                  </a:txBody>
                  <a:tcPr marL="68580" marR="68580" marT="0" marB="0" anchor="ctr"/>
                </a:tc>
                <a:extLst>
                  <a:ext uri="{0D108BD9-81ED-4DB2-BD59-A6C34878D82A}">
                    <a16:rowId xmlns:a16="http://schemas.microsoft.com/office/drawing/2014/main" xmlns="" val="10004"/>
                  </a:ext>
                </a:extLst>
              </a:tr>
              <a:tr h="576064">
                <a:tc rowSpan="3">
                  <a:txBody>
                    <a:bodyPr/>
                    <a:lstStyle/>
                    <a:p>
                      <a:pPr algn="l">
                        <a:lnSpc>
                          <a:spcPct val="115000"/>
                        </a:lnSpc>
                        <a:spcAft>
                          <a:spcPts val="1000"/>
                        </a:spcAft>
                      </a:pPr>
                      <a:r>
                        <a:rPr lang="en-US" sz="1600" kern="1200" dirty="0" smtClean="0">
                          <a:solidFill>
                            <a:schemeClr val="dk1"/>
                          </a:solidFill>
                          <a:effectLst/>
                          <a:latin typeface="+mn-lt"/>
                          <a:ea typeface="+mn-ea"/>
                          <a:cs typeface="+mn-cs"/>
                        </a:rPr>
                        <a:t>2.2 Develop, print and distribute workbooks to schools annually for Grades R-9 in order to support teaching and learning </a:t>
                      </a:r>
                      <a:endParaRPr lang="en-ZA" sz="1600" dirty="0">
                        <a:effectLst/>
                        <a:latin typeface="+mn-lt"/>
                        <a:ea typeface="Times New Roman"/>
                        <a:cs typeface="Times New Roman"/>
                      </a:endParaRPr>
                    </a:p>
                  </a:txBody>
                  <a:tcPr marL="68580" marR="68580" marT="0" marB="0" anchor="ctr"/>
                </a:tc>
                <a:tc>
                  <a:txBody>
                    <a:bodyPr/>
                    <a:lstStyle/>
                    <a:p>
                      <a:pPr algn="l">
                        <a:lnSpc>
                          <a:spcPct val="115000"/>
                        </a:lnSpc>
                        <a:spcAft>
                          <a:spcPts val="1000"/>
                        </a:spcAft>
                      </a:pPr>
                      <a:r>
                        <a:rPr lang="en-US" sz="1600" dirty="0">
                          <a:effectLst/>
                          <a:latin typeface="+mn-lt"/>
                        </a:rPr>
                        <a:t>2.2.1. Percentage of  public schools with Home Language workbooks for learners in Grades 1-6</a:t>
                      </a:r>
                      <a:endParaRPr lang="en-ZA" sz="1600" dirty="0">
                        <a:effectLst/>
                        <a:latin typeface="+mn-lt"/>
                        <a:ea typeface="Times New Roman"/>
                        <a:cs typeface="Times New Roman"/>
                      </a:endParaRPr>
                    </a:p>
                  </a:txBody>
                  <a:tcPr marL="68580" marR="68580" marT="0" marB="0" anchor="ctr"/>
                </a:tc>
                <a:tc>
                  <a:txBody>
                    <a:bodyPr/>
                    <a:lstStyle/>
                    <a:p>
                      <a:pPr algn="l"/>
                      <a:r>
                        <a:rPr lang="en-US" sz="1600" dirty="0" smtClean="0">
                          <a:effectLst/>
                          <a:latin typeface="+mn-lt"/>
                        </a:rPr>
                        <a:t>100%</a:t>
                      </a:r>
                      <a:endParaRPr lang="en-ZA" sz="1600" dirty="0">
                        <a:latin typeface="+mn-lt"/>
                      </a:endParaRPr>
                    </a:p>
                  </a:txBody>
                  <a:tcPr anchor="ctr"/>
                </a:tc>
                <a:tc>
                  <a:txBody>
                    <a:bodyPr/>
                    <a:lstStyle/>
                    <a:p>
                      <a:pPr algn="l">
                        <a:lnSpc>
                          <a:spcPct val="115000"/>
                        </a:lnSpc>
                        <a:spcAft>
                          <a:spcPts val="0"/>
                        </a:spcAft>
                      </a:pPr>
                      <a:r>
                        <a:rPr lang="en-US" sz="1600" dirty="0">
                          <a:effectLst/>
                          <a:latin typeface="+mn-lt"/>
                          <a:ea typeface="Calibri"/>
                          <a:cs typeface="Times New Roman"/>
                        </a:rPr>
                        <a:t>100%</a:t>
                      </a:r>
                      <a:endParaRPr lang="en-ZA" sz="1600" dirty="0">
                        <a:effectLst/>
                        <a:latin typeface="+mn-lt"/>
                        <a:ea typeface="Times New Roman"/>
                        <a:cs typeface="Times New Roman"/>
                      </a:endParaRPr>
                    </a:p>
                  </a:txBody>
                  <a:tcPr marL="68580" marR="68580" marT="0" marB="0" anchor="ctr"/>
                </a:tc>
                <a:tc>
                  <a:txBody>
                    <a:bodyPr/>
                    <a:lstStyle/>
                    <a:p>
                      <a:pPr algn="l">
                        <a:lnSpc>
                          <a:spcPct val="115000"/>
                        </a:lnSpc>
                        <a:spcAft>
                          <a:spcPts val="0"/>
                        </a:spcAft>
                      </a:pPr>
                      <a:r>
                        <a:rPr lang="en-US" sz="1600" dirty="0">
                          <a:effectLst/>
                          <a:latin typeface="+mn-lt"/>
                          <a:ea typeface="Calibri"/>
                          <a:cs typeface="Times New Roman"/>
                        </a:rPr>
                        <a:t>100%</a:t>
                      </a:r>
                      <a:endParaRPr lang="en-ZA" sz="1600" dirty="0">
                        <a:effectLst/>
                        <a:latin typeface="+mn-lt"/>
                        <a:ea typeface="Times New Roman"/>
                        <a:cs typeface="Times New Roman"/>
                      </a:endParaRPr>
                    </a:p>
                  </a:txBody>
                  <a:tcPr marL="68580" marR="68580" marT="0" marB="0" anchor="ctr"/>
                </a:tc>
                <a:extLst>
                  <a:ext uri="{0D108BD9-81ED-4DB2-BD59-A6C34878D82A}">
                    <a16:rowId xmlns:a16="http://schemas.microsoft.com/office/drawing/2014/main" xmlns="" val="10005"/>
                  </a:ext>
                </a:extLst>
              </a:tr>
              <a:tr h="576064">
                <a:tc vMerge="1">
                  <a:txBody>
                    <a:bodyPr/>
                    <a:lstStyle/>
                    <a:p>
                      <a:pPr>
                        <a:lnSpc>
                          <a:spcPct val="115000"/>
                        </a:lnSpc>
                        <a:spcAft>
                          <a:spcPts val="1000"/>
                        </a:spcAft>
                      </a:pPr>
                      <a:endParaRPr lang="en-ZA" sz="1400" dirty="0">
                        <a:effectLst/>
                        <a:latin typeface="Times New Roman"/>
                        <a:ea typeface="Times New Roman"/>
                        <a:cs typeface="Times New Roman"/>
                      </a:endParaRPr>
                    </a:p>
                  </a:txBody>
                  <a:tcPr marL="68580" marR="68580" marT="0" marB="0"/>
                </a:tc>
                <a:tc>
                  <a:txBody>
                    <a:bodyPr/>
                    <a:lstStyle/>
                    <a:p>
                      <a:pPr algn="l">
                        <a:lnSpc>
                          <a:spcPct val="115000"/>
                        </a:lnSpc>
                        <a:spcAft>
                          <a:spcPts val="1000"/>
                        </a:spcAft>
                      </a:pPr>
                      <a:r>
                        <a:rPr lang="en-US" sz="1600" dirty="0">
                          <a:effectLst/>
                          <a:latin typeface="+mn-lt"/>
                        </a:rPr>
                        <a:t>2.2.2. Percentage of public schools with Mathematics workbooks for learners in Grades 1-9</a:t>
                      </a:r>
                      <a:endParaRPr lang="en-ZA" sz="1600" dirty="0">
                        <a:effectLst/>
                        <a:latin typeface="+mn-lt"/>
                        <a:ea typeface="Times New Roman"/>
                        <a:cs typeface="Times New Roman"/>
                      </a:endParaRPr>
                    </a:p>
                  </a:txBody>
                  <a:tcPr marL="68580" marR="68580" marT="0" marB="0" anchor="ctr"/>
                </a:tc>
                <a:tc>
                  <a:txBody>
                    <a:bodyPr/>
                    <a:lstStyle/>
                    <a:p>
                      <a:pPr algn="l"/>
                      <a:r>
                        <a:rPr lang="en-US" sz="1600" dirty="0" smtClean="0">
                          <a:effectLst/>
                          <a:latin typeface="+mn-lt"/>
                        </a:rPr>
                        <a:t>100%</a:t>
                      </a:r>
                      <a:endParaRPr lang="en-ZA" sz="1600" dirty="0">
                        <a:latin typeface="+mn-lt"/>
                      </a:endParaRPr>
                    </a:p>
                  </a:txBody>
                  <a:tcPr anchor="ctr"/>
                </a:tc>
                <a:tc>
                  <a:txBody>
                    <a:bodyPr/>
                    <a:lstStyle/>
                    <a:p>
                      <a:pPr algn="l">
                        <a:lnSpc>
                          <a:spcPct val="115000"/>
                        </a:lnSpc>
                        <a:spcAft>
                          <a:spcPts val="0"/>
                        </a:spcAft>
                      </a:pPr>
                      <a:r>
                        <a:rPr lang="en-US" sz="1600" dirty="0">
                          <a:effectLst/>
                          <a:latin typeface="+mn-lt"/>
                          <a:ea typeface="Calibri"/>
                          <a:cs typeface="Times New Roman"/>
                        </a:rPr>
                        <a:t>100%</a:t>
                      </a:r>
                      <a:endParaRPr lang="en-ZA" sz="1600" dirty="0">
                        <a:effectLst/>
                        <a:latin typeface="+mn-lt"/>
                        <a:ea typeface="Times New Roman"/>
                        <a:cs typeface="Times New Roman"/>
                      </a:endParaRPr>
                    </a:p>
                  </a:txBody>
                  <a:tcPr marL="68580" marR="68580" marT="0" marB="0" anchor="ctr"/>
                </a:tc>
                <a:tc>
                  <a:txBody>
                    <a:bodyPr/>
                    <a:lstStyle/>
                    <a:p>
                      <a:pPr algn="l">
                        <a:lnSpc>
                          <a:spcPct val="115000"/>
                        </a:lnSpc>
                        <a:spcAft>
                          <a:spcPts val="0"/>
                        </a:spcAft>
                      </a:pPr>
                      <a:r>
                        <a:rPr lang="en-US" sz="1600" dirty="0">
                          <a:effectLst/>
                          <a:latin typeface="+mn-lt"/>
                          <a:ea typeface="Calibri"/>
                          <a:cs typeface="Times New Roman"/>
                        </a:rPr>
                        <a:t>100%</a:t>
                      </a:r>
                      <a:endParaRPr lang="en-ZA" sz="1600" dirty="0">
                        <a:effectLst/>
                        <a:latin typeface="+mn-lt"/>
                        <a:ea typeface="Times New Roman"/>
                        <a:cs typeface="Times New Roman"/>
                      </a:endParaRPr>
                    </a:p>
                  </a:txBody>
                  <a:tcPr marL="68580" marR="68580" marT="0" marB="0" anchor="ctr"/>
                </a:tc>
                <a:extLst>
                  <a:ext uri="{0D108BD9-81ED-4DB2-BD59-A6C34878D82A}">
                    <a16:rowId xmlns:a16="http://schemas.microsoft.com/office/drawing/2014/main" xmlns="" val="10006"/>
                  </a:ext>
                </a:extLst>
              </a:tr>
              <a:tr h="370840">
                <a:tc vMerge="1">
                  <a:txBody>
                    <a:bodyPr/>
                    <a:lstStyle/>
                    <a:p>
                      <a:pPr>
                        <a:lnSpc>
                          <a:spcPct val="115000"/>
                        </a:lnSpc>
                        <a:spcAft>
                          <a:spcPts val="1000"/>
                        </a:spcAft>
                      </a:pPr>
                      <a:endParaRPr lang="en-ZA" sz="1400" dirty="0">
                        <a:effectLst/>
                        <a:latin typeface="Times New Roman"/>
                        <a:ea typeface="Times New Roman"/>
                        <a:cs typeface="Times New Roman"/>
                      </a:endParaRPr>
                    </a:p>
                  </a:txBody>
                  <a:tcPr marL="68580" marR="68580" marT="0" marB="0" anchor="ctr"/>
                </a:tc>
                <a:tc>
                  <a:txBody>
                    <a:bodyPr/>
                    <a:lstStyle/>
                    <a:p>
                      <a:pPr algn="l">
                        <a:lnSpc>
                          <a:spcPct val="115000"/>
                        </a:lnSpc>
                        <a:spcAft>
                          <a:spcPts val="1000"/>
                        </a:spcAft>
                      </a:pPr>
                      <a:r>
                        <a:rPr lang="en-US" sz="1600" dirty="0">
                          <a:effectLst/>
                          <a:latin typeface="+mn-lt"/>
                        </a:rPr>
                        <a:t>2.2.3. Percentage of public schools with workbooks for Grade R</a:t>
                      </a:r>
                      <a:endParaRPr lang="en-ZA" sz="1600" dirty="0">
                        <a:effectLst/>
                        <a:latin typeface="+mn-lt"/>
                        <a:ea typeface="Times New Roman"/>
                        <a:cs typeface="Times New Roman"/>
                      </a:endParaRPr>
                    </a:p>
                  </a:txBody>
                  <a:tcPr marL="68580" marR="68580" marT="0" marB="0" anchor="ctr"/>
                </a:tc>
                <a:tc>
                  <a:txBody>
                    <a:bodyPr/>
                    <a:lstStyle/>
                    <a:p>
                      <a:pPr algn="l"/>
                      <a:r>
                        <a:rPr lang="en-US" sz="1600" dirty="0" smtClean="0">
                          <a:effectLst/>
                          <a:latin typeface="+mn-lt"/>
                        </a:rPr>
                        <a:t>100%</a:t>
                      </a:r>
                      <a:endParaRPr lang="en-ZA" sz="1600" dirty="0">
                        <a:latin typeface="+mn-lt"/>
                      </a:endParaRPr>
                    </a:p>
                  </a:txBody>
                  <a:tcPr anchor="ctr"/>
                </a:tc>
                <a:tc>
                  <a:txBody>
                    <a:bodyPr/>
                    <a:lstStyle/>
                    <a:p>
                      <a:pPr algn="l">
                        <a:lnSpc>
                          <a:spcPct val="115000"/>
                        </a:lnSpc>
                        <a:spcAft>
                          <a:spcPts val="0"/>
                        </a:spcAft>
                      </a:pPr>
                      <a:r>
                        <a:rPr lang="en-US" sz="1600" dirty="0">
                          <a:effectLst/>
                          <a:latin typeface="+mn-lt"/>
                          <a:ea typeface="Calibri"/>
                          <a:cs typeface="Times New Roman"/>
                        </a:rPr>
                        <a:t>100%</a:t>
                      </a:r>
                      <a:endParaRPr lang="en-ZA" sz="1600" dirty="0">
                        <a:effectLst/>
                        <a:latin typeface="+mn-lt"/>
                        <a:ea typeface="Times New Roman"/>
                        <a:cs typeface="Times New Roman"/>
                      </a:endParaRPr>
                    </a:p>
                  </a:txBody>
                  <a:tcPr marL="68580" marR="68580" marT="0" marB="0" anchor="ctr"/>
                </a:tc>
                <a:tc>
                  <a:txBody>
                    <a:bodyPr/>
                    <a:lstStyle/>
                    <a:p>
                      <a:pPr algn="l">
                        <a:lnSpc>
                          <a:spcPct val="115000"/>
                        </a:lnSpc>
                        <a:spcAft>
                          <a:spcPts val="0"/>
                        </a:spcAft>
                      </a:pPr>
                      <a:r>
                        <a:rPr lang="en-US" sz="1600" dirty="0">
                          <a:effectLst/>
                          <a:latin typeface="+mn-lt"/>
                          <a:ea typeface="Calibri"/>
                          <a:cs typeface="Times New Roman"/>
                        </a:rPr>
                        <a:t>100%</a:t>
                      </a:r>
                      <a:endParaRPr lang="en-ZA" sz="1600" dirty="0">
                        <a:effectLst/>
                        <a:latin typeface="+mn-lt"/>
                        <a:ea typeface="Times New Roman"/>
                        <a:cs typeface="Times New Roman"/>
                      </a:endParaRPr>
                    </a:p>
                  </a:txBody>
                  <a:tcPr marL="68580" marR="68580" marT="0" marB="0" anchor="ctr"/>
                </a:tc>
                <a:extLst>
                  <a:ext uri="{0D108BD9-81ED-4DB2-BD59-A6C34878D82A}">
                    <a16:rowId xmlns:a16="http://schemas.microsoft.com/office/drawing/2014/main" xmlns="" val="10007"/>
                  </a:ext>
                </a:extLst>
              </a:tr>
            </a:tbl>
          </a:graphicData>
        </a:graphic>
      </p:graphicFrame>
      <p:sp>
        <p:nvSpPr>
          <p:cNvPr id="3" name="Slide Number Placeholder 2"/>
          <p:cNvSpPr>
            <a:spLocks noGrp="1"/>
          </p:cNvSpPr>
          <p:nvPr>
            <p:ph type="sldNum" sz="quarter" idx="4"/>
          </p:nvPr>
        </p:nvSpPr>
        <p:spPr/>
        <p:txBody>
          <a:bodyPr/>
          <a:lstStyle/>
          <a:p>
            <a:fld id="{28A3B54F-4D6D-439C-9A2C-B6799378E1A1}" type="slidenum">
              <a:rPr lang="en-ZA" smtClean="0"/>
              <a:pPr/>
              <a:t>20</a:t>
            </a:fld>
            <a:endParaRPr lang="en-ZA" dirty="0"/>
          </a:p>
        </p:txBody>
      </p:sp>
    </p:spTree>
    <p:extLst>
      <p:ext uri="{BB962C8B-B14F-4D97-AF65-F5344CB8AC3E}">
        <p14:creationId xmlns:p14="http://schemas.microsoft.com/office/powerpoint/2010/main" xmlns="" val="33154491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764704"/>
          </a:xfrm>
        </p:spPr>
        <p:txBody>
          <a:bodyPr>
            <a:normAutofit/>
          </a:bodyPr>
          <a:lstStyle/>
          <a:p>
            <a:r>
              <a:rPr lang="en-ZA" sz="2400" b="1" dirty="0">
                <a:solidFill>
                  <a:schemeClr val="accent2">
                    <a:lumMod val="75000"/>
                  </a:schemeClr>
                </a:solidFill>
              </a:rPr>
              <a:t>2018/19 </a:t>
            </a:r>
            <a:r>
              <a:rPr lang="en-ZA" sz="2400" b="1" dirty="0" smtClean="0">
                <a:solidFill>
                  <a:schemeClr val="accent2">
                    <a:lumMod val="75000"/>
                  </a:schemeClr>
                </a:solidFill>
              </a:rPr>
              <a:t>APP : PROGRAMME 2 </a:t>
            </a:r>
            <a:endParaRPr lang="en-ZA" sz="2400" b="1" dirty="0">
              <a:solidFill>
                <a:schemeClr val="accent2">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749158437"/>
              </p:ext>
            </p:extLst>
          </p:nvPr>
        </p:nvGraphicFramePr>
        <p:xfrm>
          <a:off x="0" y="548680"/>
          <a:ext cx="9108000" cy="5383149"/>
        </p:xfrm>
        <a:graphic>
          <a:graphicData uri="http://schemas.openxmlformats.org/drawingml/2006/table">
            <a:tbl>
              <a:tblPr firstRow="1" bandRow="1">
                <a:tableStyleId>{21E4AEA4-8DFA-4A89-87EB-49C32662AFE0}</a:tableStyleId>
              </a:tblPr>
              <a:tblGrid>
                <a:gridCol w="1979712">
                  <a:extLst>
                    <a:ext uri="{9D8B030D-6E8A-4147-A177-3AD203B41FA5}">
                      <a16:colId xmlns:a16="http://schemas.microsoft.com/office/drawing/2014/main" xmlns="" val="20000"/>
                    </a:ext>
                  </a:extLst>
                </a:gridCol>
                <a:gridCol w="3219808">
                  <a:extLst>
                    <a:ext uri="{9D8B030D-6E8A-4147-A177-3AD203B41FA5}">
                      <a16:colId xmlns:a16="http://schemas.microsoft.com/office/drawing/2014/main" xmlns="" val="20001"/>
                    </a:ext>
                  </a:extLst>
                </a:gridCol>
                <a:gridCol w="1457066">
                  <a:extLst>
                    <a:ext uri="{9D8B030D-6E8A-4147-A177-3AD203B41FA5}">
                      <a16:colId xmlns:a16="http://schemas.microsoft.com/office/drawing/2014/main" xmlns="" val="20002"/>
                    </a:ext>
                  </a:extLst>
                </a:gridCol>
                <a:gridCol w="1225707">
                  <a:extLst>
                    <a:ext uri="{9D8B030D-6E8A-4147-A177-3AD203B41FA5}">
                      <a16:colId xmlns:a16="http://schemas.microsoft.com/office/drawing/2014/main" xmlns="" val="20003"/>
                    </a:ext>
                  </a:extLst>
                </a:gridCol>
                <a:gridCol w="1225707">
                  <a:extLst>
                    <a:ext uri="{9D8B030D-6E8A-4147-A177-3AD203B41FA5}">
                      <a16:colId xmlns:a16="http://schemas.microsoft.com/office/drawing/2014/main" xmlns="" val="20004"/>
                    </a:ext>
                  </a:extLst>
                </a:gridCol>
              </a:tblGrid>
              <a:tr h="185420">
                <a:tc rowSpan="2">
                  <a:txBody>
                    <a:bodyPr/>
                    <a:lstStyle/>
                    <a:p>
                      <a:r>
                        <a:rPr lang="en-US" sz="1800" b="1" kern="1200" dirty="0" smtClean="0">
                          <a:solidFill>
                            <a:schemeClr val="lt1"/>
                          </a:solidFill>
                          <a:effectLst/>
                          <a:latin typeface="+mn-lt"/>
                          <a:ea typeface="+mn-ea"/>
                          <a:cs typeface="+mn-cs"/>
                        </a:rPr>
                        <a:t>Strategic Objective</a:t>
                      </a:r>
                      <a:endParaRPr lang="en-ZA" sz="1800" dirty="0"/>
                    </a:p>
                  </a:txBody>
                  <a:tcPr/>
                </a:tc>
                <a:tc rowSpan="2">
                  <a:txBody>
                    <a:bodyPr/>
                    <a:lstStyle/>
                    <a:p>
                      <a:r>
                        <a:rPr lang="en-ZA" sz="1800" dirty="0" smtClean="0"/>
                        <a:t>Programme Performance Indicator </a:t>
                      </a:r>
                      <a:endParaRPr lang="en-ZA" sz="1800" dirty="0"/>
                    </a:p>
                  </a:txBody>
                  <a:tcPr/>
                </a:tc>
                <a:tc gridSpan="3">
                  <a:txBody>
                    <a:bodyPr/>
                    <a:lstStyle/>
                    <a:p>
                      <a:r>
                        <a:rPr lang="en-ZA" sz="1800" dirty="0" smtClean="0"/>
                        <a:t>Medium-term targets </a:t>
                      </a:r>
                      <a:endParaRPr lang="en-ZA" sz="1800" dirty="0"/>
                    </a:p>
                  </a:txBody>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xmlns="" val="10000"/>
                  </a:ext>
                </a:extLst>
              </a:tr>
              <a:tr h="185420">
                <a:tc vMerge="1">
                  <a:txBody>
                    <a:bodyPr/>
                    <a:lstStyle/>
                    <a:p>
                      <a:endParaRPr lang="en-ZA"/>
                    </a:p>
                  </a:txBody>
                  <a:tcPr/>
                </a:tc>
                <a:tc vMerge="1">
                  <a:txBody>
                    <a:bodyPr/>
                    <a:lstStyle/>
                    <a:p>
                      <a:endParaRPr lang="en-ZA"/>
                    </a:p>
                  </a:txBody>
                  <a:tcPr/>
                </a:tc>
                <a:tc>
                  <a:txBody>
                    <a:bodyPr/>
                    <a:lstStyle/>
                    <a:p>
                      <a:r>
                        <a:rPr lang="en-ZA" sz="1800" dirty="0" smtClean="0"/>
                        <a:t>2018/19</a:t>
                      </a:r>
                      <a:endParaRPr lang="en-ZA" sz="1800" dirty="0"/>
                    </a:p>
                  </a:txBody>
                  <a:tcPr/>
                </a:tc>
                <a:tc>
                  <a:txBody>
                    <a:bodyPr/>
                    <a:lstStyle/>
                    <a:p>
                      <a:r>
                        <a:rPr lang="en-ZA" sz="1800" dirty="0" smtClean="0"/>
                        <a:t>2019/20</a:t>
                      </a:r>
                      <a:endParaRPr lang="en-ZA" sz="1800" dirty="0"/>
                    </a:p>
                  </a:txBody>
                  <a:tcPr/>
                </a:tc>
                <a:tc>
                  <a:txBody>
                    <a:bodyPr/>
                    <a:lstStyle/>
                    <a:p>
                      <a:r>
                        <a:rPr lang="en-ZA" sz="1800" dirty="0" smtClean="0"/>
                        <a:t>2020/21</a:t>
                      </a:r>
                      <a:endParaRPr lang="en-ZA" sz="1800" dirty="0"/>
                    </a:p>
                  </a:txBody>
                  <a:tcPr/>
                </a:tc>
                <a:extLst>
                  <a:ext uri="{0D108BD9-81ED-4DB2-BD59-A6C34878D82A}">
                    <a16:rowId xmlns:a16="http://schemas.microsoft.com/office/drawing/2014/main" xmlns="" val="10001"/>
                  </a:ext>
                </a:extLst>
              </a:tr>
              <a:tr h="370840">
                <a:tc rowSpan="3">
                  <a:txBody>
                    <a:bodyPr/>
                    <a:lstStyle/>
                    <a:p>
                      <a:pPr algn="l">
                        <a:lnSpc>
                          <a:spcPct val="115000"/>
                        </a:lnSpc>
                        <a:spcAft>
                          <a:spcPts val="1000"/>
                        </a:spcAft>
                      </a:pPr>
                      <a:r>
                        <a:rPr lang="en-US" sz="1800" kern="1200" dirty="0" smtClean="0">
                          <a:solidFill>
                            <a:schemeClr val="dk1"/>
                          </a:solidFill>
                          <a:effectLst/>
                          <a:latin typeface="+mn-lt"/>
                          <a:ea typeface="+mn-ea"/>
                          <a:cs typeface="+mn-cs"/>
                        </a:rPr>
                        <a:t>2.3 Monitor and support the implementation of the National Curriculum Statements (NCS) on Reading in Grades R-9 each year in order to improve teaching and learning</a:t>
                      </a:r>
                      <a:endParaRPr lang="en-ZA" sz="1800" dirty="0">
                        <a:effectLst/>
                        <a:latin typeface="+mn-lt"/>
                        <a:ea typeface="Times New Roman"/>
                        <a:cs typeface="Times New Roman"/>
                      </a:endParaRPr>
                    </a:p>
                  </a:txBody>
                  <a:tcPr marL="68580" marR="68580" marT="0" marB="0" anchor="ctr"/>
                </a:tc>
                <a:tc>
                  <a:txBody>
                    <a:bodyPr/>
                    <a:lstStyle/>
                    <a:p>
                      <a:pPr algn="l">
                        <a:lnSpc>
                          <a:spcPct val="115000"/>
                        </a:lnSpc>
                        <a:spcAft>
                          <a:spcPts val="1000"/>
                        </a:spcAft>
                      </a:pPr>
                      <a:r>
                        <a:rPr lang="en-US" sz="1800" dirty="0">
                          <a:effectLst/>
                          <a:latin typeface="+mn-lt"/>
                        </a:rPr>
                        <a:t>2.3.1. Number of schools monitored on the implementation of the reading norms</a:t>
                      </a:r>
                      <a:endParaRPr lang="en-ZA" sz="1800" dirty="0">
                        <a:effectLst/>
                        <a:latin typeface="+mn-lt"/>
                        <a:ea typeface="Times New Roman"/>
                        <a:cs typeface="Times New Roman"/>
                      </a:endParaRPr>
                    </a:p>
                  </a:txBody>
                  <a:tcPr marL="68580" marR="68580" marT="0" marB="0" anchor="ctr"/>
                </a:tc>
                <a:tc>
                  <a:txBody>
                    <a:bodyPr/>
                    <a:lstStyle/>
                    <a:p>
                      <a:pPr algn="l">
                        <a:lnSpc>
                          <a:spcPct val="115000"/>
                        </a:lnSpc>
                        <a:spcAft>
                          <a:spcPts val="1000"/>
                        </a:spcAft>
                      </a:pPr>
                      <a:r>
                        <a:rPr lang="en-US" sz="1800" dirty="0">
                          <a:effectLst/>
                          <a:latin typeface="+mn-lt"/>
                        </a:rPr>
                        <a:t>20</a:t>
                      </a:r>
                      <a:endParaRPr lang="en-ZA" sz="1800" dirty="0">
                        <a:effectLst/>
                        <a:latin typeface="+mn-lt"/>
                        <a:ea typeface="Times New Roman"/>
                        <a:cs typeface="Times New Roman"/>
                      </a:endParaRPr>
                    </a:p>
                  </a:txBody>
                  <a:tcPr marL="68580" marR="68580" marT="0" marB="0" anchor="ctr"/>
                </a:tc>
                <a:tc>
                  <a:txBody>
                    <a:bodyPr/>
                    <a:lstStyle/>
                    <a:p>
                      <a:pPr algn="l">
                        <a:lnSpc>
                          <a:spcPct val="115000"/>
                        </a:lnSpc>
                        <a:spcAft>
                          <a:spcPts val="0"/>
                        </a:spcAft>
                      </a:pPr>
                      <a:r>
                        <a:rPr lang="en-US" sz="1800" dirty="0">
                          <a:effectLst/>
                          <a:latin typeface="+mn-lt"/>
                          <a:ea typeface="Calibri"/>
                          <a:cs typeface="Times New Roman"/>
                        </a:rPr>
                        <a:t>20</a:t>
                      </a:r>
                      <a:endParaRPr lang="en-ZA" sz="1800" dirty="0">
                        <a:effectLst/>
                        <a:latin typeface="+mn-lt"/>
                        <a:ea typeface="Times New Roman"/>
                        <a:cs typeface="Times New Roman"/>
                      </a:endParaRPr>
                    </a:p>
                  </a:txBody>
                  <a:tcPr marL="68580" marR="68580" marT="0" marB="0" anchor="ctr"/>
                </a:tc>
                <a:tc>
                  <a:txBody>
                    <a:bodyPr/>
                    <a:lstStyle/>
                    <a:p>
                      <a:pPr algn="l">
                        <a:lnSpc>
                          <a:spcPct val="115000"/>
                        </a:lnSpc>
                        <a:spcAft>
                          <a:spcPts val="0"/>
                        </a:spcAft>
                      </a:pPr>
                      <a:r>
                        <a:rPr lang="en-US" sz="1800" dirty="0">
                          <a:effectLst/>
                          <a:latin typeface="+mn-lt"/>
                          <a:ea typeface="Calibri"/>
                          <a:cs typeface="Times New Roman"/>
                        </a:rPr>
                        <a:t>30</a:t>
                      </a:r>
                      <a:endParaRPr lang="en-ZA" sz="1800" dirty="0">
                        <a:effectLst/>
                        <a:latin typeface="+mn-lt"/>
                        <a:ea typeface="Times New Roman"/>
                        <a:cs typeface="Times New Roman"/>
                      </a:endParaRPr>
                    </a:p>
                  </a:txBody>
                  <a:tcPr marL="68580" marR="68580" marT="0" marB="0" anchor="ctr"/>
                </a:tc>
                <a:extLst>
                  <a:ext uri="{0D108BD9-81ED-4DB2-BD59-A6C34878D82A}">
                    <a16:rowId xmlns:a16="http://schemas.microsoft.com/office/drawing/2014/main" xmlns="" val="10002"/>
                  </a:ext>
                </a:extLst>
              </a:tr>
              <a:tr h="1154016">
                <a:tc vMerge="1">
                  <a:txBody>
                    <a:bodyPr/>
                    <a:lstStyle/>
                    <a:p>
                      <a:pPr>
                        <a:lnSpc>
                          <a:spcPct val="115000"/>
                        </a:lnSpc>
                        <a:spcAft>
                          <a:spcPts val="1000"/>
                        </a:spcAft>
                      </a:pPr>
                      <a:endParaRPr lang="en-ZA" sz="1400" dirty="0">
                        <a:effectLst/>
                        <a:latin typeface="Times New Roman"/>
                        <a:ea typeface="Times New Roman"/>
                        <a:cs typeface="Times New Roman"/>
                      </a:endParaRPr>
                    </a:p>
                  </a:txBody>
                  <a:tcPr marL="68580" marR="68580" marT="0" marB="0" anchor="ctr"/>
                </a:tc>
                <a:tc>
                  <a:txBody>
                    <a:bodyPr/>
                    <a:lstStyle/>
                    <a:p>
                      <a:pPr algn="l">
                        <a:lnSpc>
                          <a:spcPct val="115000"/>
                        </a:lnSpc>
                        <a:spcAft>
                          <a:spcPts val="1000"/>
                        </a:spcAft>
                      </a:pPr>
                      <a:r>
                        <a:rPr lang="en-US" sz="1800" dirty="0">
                          <a:effectLst/>
                          <a:latin typeface="+mn-lt"/>
                        </a:rPr>
                        <a:t>2.3.2. Number of schools monitored on the implementation of the Incremental Introduction to African </a:t>
                      </a:r>
                      <a:r>
                        <a:rPr lang="en-US" sz="1800" dirty="0" smtClean="0">
                          <a:effectLst/>
                          <a:latin typeface="+mn-lt"/>
                        </a:rPr>
                        <a:t>Languages </a:t>
                      </a:r>
                      <a:r>
                        <a:rPr lang="en-US" sz="1800" dirty="0">
                          <a:effectLst/>
                          <a:latin typeface="+mn-lt"/>
                        </a:rPr>
                        <a:t>nationally</a:t>
                      </a:r>
                      <a:endParaRPr lang="en-ZA" sz="1800" dirty="0">
                        <a:effectLst/>
                        <a:latin typeface="+mn-lt"/>
                        <a:ea typeface="Times New Roman"/>
                        <a:cs typeface="Times New Roman"/>
                      </a:endParaRPr>
                    </a:p>
                  </a:txBody>
                  <a:tcPr marL="68580" marR="68580" marT="0" marB="0" anchor="ctr"/>
                </a:tc>
                <a:tc>
                  <a:txBody>
                    <a:bodyPr/>
                    <a:lstStyle/>
                    <a:p>
                      <a:pPr algn="l">
                        <a:lnSpc>
                          <a:spcPct val="115000"/>
                        </a:lnSpc>
                        <a:spcAft>
                          <a:spcPts val="1000"/>
                        </a:spcAft>
                      </a:pPr>
                      <a:r>
                        <a:rPr lang="en-US" sz="1800" dirty="0">
                          <a:effectLst/>
                          <a:latin typeface="+mn-lt"/>
                        </a:rPr>
                        <a:t>20</a:t>
                      </a:r>
                      <a:endParaRPr lang="en-ZA" sz="1800" dirty="0">
                        <a:effectLst/>
                        <a:latin typeface="+mn-lt"/>
                        <a:ea typeface="Times New Roman"/>
                        <a:cs typeface="Times New Roman"/>
                      </a:endParaRPr>
                    </a:p>
                  </a:txBody>
                  <a:tcPr marL="68580" marR="68580" marT="0" marB="0" anchor="ctr"/>
                </a:tc>
                <a:tc>
                  <a:txBody>
                    <a:bodyPr/>
                    <a:lstStyle/>
                    <a:p>
                      <a:pPr algn="l">
                        <a:lnSpc>
                          <a:spcPct val="115000"/>
                        </a:lnSpc>
                        <a:spcAft>
                          <a:spcPts val="0"/>
                        </a:spcAft>
                      </a:pPr>
                      <a:r>
                        <a:rPr lang="en-US" sz="1800" dirty="0">
                          <a:effectLst/>
                          <a:latin typeface="+mn-lt"/>
                          <a:ea typeface="Calibri"/>
                          <a:cs typeface="Times New Roman"/>
                        </a:rPr>
                        <a:t>20</a:t>
                      </a:r>
                      <a:endParaRPr lang="en-ZA" sz="1800" dirty="0">
                        <a:effectLst/>
                        <a:latin typeface="+mn-lt"/>
                        <a:ea typeface="Times New Roman"/>
                        <a:cs typeface="Times New Roman"/>
                      </a:endParaRPr>
                    </a:p>
                  </a:txBody>
                  <a:tcPr marL="68580" marR="68580" marT="0" marB="0" anchor="ctr"/>
                </a:tc>
                <a:tc>
                  <a:txBody>
                    <a:bodyPr/>
                    <a:lstStyle/>
                    <a:p>
                      <a:pPr algn="l">
                        <a:lnSpc>
                          <a:spcPct val="115000"/>
                        </a:lnSpc>
                        <a:spcAft>
                          <a:spcPts val="0"/>
                        </a:spcAft>
                      </a:pPr>
                      <a:r>
                        <a:rPr lang="en-US" sz="1800" dirty="0">
                          <a:effectLst/>
                          <a:latin typeface="+mn-lt"/>
                          <a:ea typeface="Calibri"/>
                          <a:cs typeface="Times New Roman"/>
                        </a:rPr>
                        <a:t>30</a:t>
                      </a:r>
                      <a:endParaRPr lang="en-ZA" sz="1800" dirty="0">
                        <a:effectLst/>
                        <a:latin typeface="+mn-lt"/>
                        <a:ea typeface="Times New Roman"/>
                        <a:cs typeface="Times New Roman"/>
                      </a:endParaRPr>
                    </a:p>
                  </a:txBody>
                  <a:tcPr marL="68580" marR="68580" marT="0" marB="0" anchor="ctr"/>
                </a:tc>
                <a:extLst>
                  <a:ext uri="{0D108BD9-81ED-4DB2-BD59-A6C34878D82A}">
                    <a16:rowId xmlns:a16="http://schemas.microsoft.com/office/drawing/2014/main" xmlns="" val="10003"/>
                  </a:ext>
                </a:extLst>
              </a:tr>
              <a:tr h="1008112">
                <a:tc vMerge="1">
                  <a:txBody>
                    <a:bodyPr/>
                    <a:lstStyle/>
                    <a:p>
                      <a:pPr>
                        <a:lnSpc>
                          <a:spcPct val="115000"/>
                        </a:lnSpc>
                        <a:spcAft>
                          <a:spcPts val="1000"/>
                        </a:spcAft>
                      </a:pPr>
                      <a:endParaRPr lang="en-ZA" sz="1400" dirty="0">
                        <a:effectLst/>
                        <a:latin typeface="Times New Roman"/>
                        <a:ea typeface="Times New Roman"/>
                        <a:cs typeface="Times New Roman"/>
                      </a:endParaRPr>
                    </a:p>
                  </a:txBody>
                  <a:tcPr marL="68580" marR="68580" marT="0" marB="0" anchor="ctr"/>
                </a:tc>
                <a:tc>
                  <a:txBody>
                    <a:bodyPr/>
                    <a:lstStyle/>
                    <a:p>
                      <a:pPr algn="l">
                        <a:lnSpc>
                          <a:spcPct val="115000"/>
                        </a:lnSpc>
                        <a:spcAft>
                          <a:spcPts val="1000"/>
                        </a:spcAft>
                      </a:pPr>
                      <a:r>
                        <a:rPr lang="en-ZA" sz="1800" dirty="0" smtClean="0">
                          <a:effectLst/>
                          <a:latin typeface="+mn-lt"/>
                          <a:ea typeface="Times New Roman"/>
                          <a:cs typeface="Times New Roman"/>
                        </a:rPr>
                        <a:t>2.3.3. Number of underperforming schools monitored on the implementation of the Early Grade Reading Assessment (EGRA)</a:t>
                      </a:r>
                      <a:endParaRPr lang="en-ZA" sz="1800" dirty="0">
                        <a:effectLst/>
                        <a:latin typeface="+mn-lt"/>
                        <a:ea typeface="Times New Roman"/>
                        <a:cs typeface="Times New Roman"/>
                      </a:endParaRPr>
                    </a:p>
                  </a:txBody>
                  <a:tcPr marL="68580" marR="68580" marT="0" marB="0" anchor="ctr"/>
                </a:tc>
                <a:tc>
                  <a:txBody>
                    <a:bodyPr/>
                    <a:lstStyle/>
                    <a:p>
                      <a:pPr algn="l">
                        <a:lnSpc>
                          <a:spcPct val="115000"/>
                        </a:lnSpc>
                        <a:spcAft>
                          <a:spcPts val="1000"/>
                        </a:spcAft>
                      </a:pPr>
                      <a:r>
                        <a:rPr lang="en-ZA" sz="1800" dirty="0" smtClean="0">
                          <a:effectLst/>
                          <a:latin typeface="+mn-lt"/>
                          <a:ea typeface="Times New Roman"/>
                          <a:cs typeface="Times New Roman"/>
                        </a:rPr>
                        <a:t>75</a:t>
                      </a:r>
                      <a:endParaRPr lang="en-ZA" sz="1800" dirty="0">
                        <a:effectLst/>
                        <a:latin typeface="+mn-lt"/>
                        <a:ea typeface="Times New Roman"/>
                        <a:cs typeface="Times New Roman"/>
                      </a:endParaRPr>
                    </a:p>
                  </a:txBody>
                  <a:tcPr marL="68580" marR="68580" marT="0" marB="0" anchor="ctr"/>
                </a:tc>
                <a:tc>
                  <a:txBody>
                    <a:bodyPr/>
                    <a:lstStyle/>
                    <a:p>
                      <a:pPr algn="l">
                        <a:lnSpc>
                          <a:spcPct val="115000"/>
                        </a:lnSpc>
                        <a:spcAft>
                          <a:spcPts val="0"/>
                        </a:spcAft>
                      </a:pPr>
                      <a:r>
                        <a:rPr lang="en-US" sz="1800" dirty="0">
                          <a:effectLst/>
                          <a:latin typeface="+mn-lt"/>
                          <a:ea typeface="Calibri"/>
                          <a:cs typeface="Times New Roman"/>
                        </a:rPr>
                        <a:t>100</a:t>
                      </a:r>
                      <a:endParaRPr lang="en-ZA" sz="1800" dirty="0">
                        <a:effectLst/>
                        <a:latin typeface="+mn-lt"/>
                        <a:ea typeface="Times New Roman"/>
                        <a:cs typeface="Times New Roman"/>
                      </a:endParaRPr>
                    </a:p>
                  </a:txBody>
                  <a:tcPr marL="68580" marR="68580" marT="0" marB="0" anchor="ctr"/>
                </a:tc>
                <a:tc>
                  <a:txBody>
                    <a:bodyPr/>
                    <a:lstStyle/>
                    <a:p>
                      <a:pPr algn="l">
                        <a:lnSpc>
                          <a:spcPct val="115000"/>
                        </a:lnSpc>
                        <a:spcAft>
                          <a:spcPts val="0"/>
                        </a:spcAft>
                      </a:pPr>
                      <a:r>
                        <a:rPr lang="en-US" sz="1800" dirty="0">
                          <a:effectLst/>
                          <a:latin typeface="+mn-lt"/>
                          <a:ea typeface="Calibri"/>
                          <a:cs typeface="Times New Roman"/>
                        </a:rPr>
                        <a:t>125</a:t>
                      </a:r>
                      <a:endParaRPr lang="en-ZA" sz="1800" dirty="0">
                        <a:effectLst/>
                        <a:latin typeface="+mn-lt"/>
                        <a:ea typeface="Times New Roman"/>
                        <a:cs typeface="Times New Roman"/>
                      </a:endParaRPr>
                    </a:p>
                  </a:txBody>
                  <a:tcPr marL="68580" marR="68580" marT="0" marB="0" anchor="ctr"/>
                </a:tc>
                <a:extLst>
                  <a:ext uri="{0D108BD9-81ED-4DB2-BD59-A6C34878D82A}">
                    <a16:rowId xmlns:a16="http://schemas.microsoft.com/office/drawing/2014/main" xmlns="" val="10004"/>
                  </a:ext>
                </a:extLst>
              </a:tr>
            </a:tbl>
          </a:graphicData>
        </a:graphic>
      </p:graphicFrame>
      <p:sp>
        <p:nvSpPr>
          <p:cNvPr id="3" name="Slide Number Placeholder 2"/>
          <p:cNvSpPr>
            <a:spLocks noGrp="1"/>
          </p:cNvSpPr>
          <p:nvPr>
            <p:ph type="sldNum" sz="quarter" idx="4"/>
          </p:nvPr>
        </p:nvSpPr>
        <p:spPr/>
        <p:txBody>
          <a:bodyPr/>
          <a:lstStyle/>
          <a:p>
            <a:fld id="{28A3B54F-4D6D-439C-9A2C-B6799378E1A1}" type="slidenum">
              <a:rPr lang="en-ZA" smtClean="0"/>
              <a:pPr/>
              <a:t>21</a:t>
            </a:fld>
            <a:endParaRPr lang="en-ZA" dirty="0"/>
          </a:p>
        </p:txBody>
      </p:sp>
    </p:spTree>
    <p:extLst>
      <p:ext uri="{BB962C8B-B14F-4D97-AF65-F5344CB8AC3E}">
        <p14:creationId xmlns:p14="http://schemas.microsoft.com/office/powerpoint/2010/main" xmlns="" val="39449701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008"/>
            <a:ext cx="8229600" cy="764704"/>
          </a:xfrm>
        </p:spPr>
        <p:txBody>
          <a:bodyPr>
            <a:normAutofit/>
          </a:bodyPr>
          <a:lstStyle/>
          <a:p>
            <a:r>
              <a:rPr lang="en-ZA" sz="2400" b="1" dirty="0">
                <a:solidFill>
                  <a:schemeClr val="accent2">
                    <a:lumMod val="75000"/>
                  </a:schemeClr>
                </a:solidFill>
              </a:rPr>
              <a:t>2018/19 </a:t>
            </a:r>
            <a:r>
              <a:rPr lang="en-ZA" sz="2400" b="1" dirty="0" smtClean="0">
                <a:solidFill>
                  <a:schemeClr val="accent2">
                    <a:lumMod val="75000"/>
                  </a:schemeClr>
                </a:solidFill>
              </a:rPr>
              <a:t>APP : PROGRAMME 2</a:t>
            </a:r>
            <a:endParaRPr lang="en-ZA" sz="2400" b="1" dirty="0">
              <a:solidFill>
                <a:schemeClr val="accent2">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075520003"/>
              </p:ext>
            </p:extLst>
          </p:nvPr>
        </p:nvGraphicFramePr>
        <p:xfrm>
          <a:off x="72008" y="764704"/>
          <a:ext cx="9072000" cy="5088221"/>
        </p:xfrm>
        <a:graphic>
          <a:graphicData uri="http://schemas.openxmlformats.org/drawingml/2006/table">
            <a:tbl>
              <a:tblPr firstRow="1" bandRow="1">
                <a:tableStyleId>{21E4AEA4-8DFA-4A89-87EB-49C32662AFE0}</a:tableStyleId>
              </a:tblPr>
              <a:tblGrid>
                <a:gridCol w="1547664">
                  <a:extLst>
                    <a:ext uri="{9D8B030D-6E8A-4147-A177-3AD203B41FA5}">
                      <a16:colId xmlns:a16="http://schemas.microsoft.com/office/drawing/2014/main" xmlns="" val="20000"/>
                    </a:ext>
                  </a:extLst>
                </a:gridCol>
                <a:gridCol w="3312368">
                  <a:extLst>
                    <a:ext uri="{9D8B030D-6E8A-4147-A177-3AD203B41FA5}">
                      <a16:colId xmlns:a16="http://schemas.microsoft.com/office/drawing/2014/main" xmlns="" val="20001"/>
                    </a:ext>
                  </a:extLst>
                </a:gridCol>
                <a:gridCol w="1440160">
                  <a:extLst>
                    <a:ext uri="{9D8B030D-6E8A-4147-A177-3AD203B41FA5}">
                      <a16:colId xmlns:a16="http://schemas.microsoft.com/office/drawing/2014/main" xmlns="" val="20002"/>
                    </a:ext>
                  </a:extLst>
                </a:gridCol>
                <a:gridCol w="1152128">
                  <a:extLst>
                    <a:ext uri="{9D8B030D-6E8A-4147-A177-3AD203B41FA5}">
                      <a16:colId xmlns:a16="http://schemas.microsoft.com/office/drawing/2014/main" xmlns="" val="20003"/>
                    </a:ext>
                  </a:extLst>
                </a:gridCol>
                <a:gridCol w="1619680">
                  <a:extLst>
                    <a:ext uri="{9D8B030D-6E8A-4147-A177-3AD203B41FA5}">
                      <a16:colId xmlns:a16="http://schemas.microsoft.com/office/drawing/2014/main" xmlns="" val="20004"/>
                    </a:ext>
                  </a:extLst>
                </a:gridCol>
              </a:tblGrid>
              <a:tr h="182880">
                <a:tc rowSpan="2">
                  <a:txBody>
                    <a:bodyPr/>
                    <a:lstStyle/>
                    <a:p>
                      <a:r>
                        <a:rPr lang="en-US" sz="1600" b="1" kern="1200" dirty="0" smtClean="0">
                          <a:solidFill>
                            <a:schemeClr val="lt1"/>
                          </a:solidFill>
                          <a:effectLst/>
                          <a:latin typeface="+mn-lt"/>
                          <a:ea typeface="+mn-ea"/>
                          <a:cs typeface="+mn-cs"/>
                        </a:rPr>
                        <a:t>Strategic Objective</a:t>
                      </a:r>
                      <a:endParaRPr lang="en-ZA" sz="1600" dirty="0"/>
                    </a:p>
                  </a:txBody>
                  <a:tcPr/>
                </a:tc>
                <a:tc rowSpan="2">
                  <a:txBody>
                    <a:bodyPr/>
                    <a:lstStyle/>
                    <a:p>
                      <a:r>
                        <a:rPr lang="en-ZA" sz="1600" dirty="0" smtClean="0"/>
                        <a:t>Programme Performance Indicator </a:t>
                      </a:r>
                      <a:endParaRPr lang="en-ZA" sz="1600" dirty="0"/>
                    </a:p>
                  </a:txBody>
                  <a:tcPr/>
                </a:tc>
                <a:tc gridSpan="3">
                  <a:txBody>
                    <a:bodyPr/>
                    <a:lstStyle/>
                    <a:p>
                      <a:r>
                        <a:rPr lang="en-ZA" sz="1600" dirty="0" smtClean="0"/>
                        <a:t>Medium-term targets </a:t>
                      </a:r>
                      <a:endParaRPr lang="en-ZA" sz="1600" dirty="0"/>
                    </a:p>
                  </a:txBody>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xmlns="" val="10000"/>
                  </a:ext>
                </a:extLst>
              </a:tr>
              <a:tr h="182880">
                <a:tc vMerge="1">
                  <a:txBody>
                    <a:bodyPr/>
                    <a:lstStyle/>
                    <a:p>
                      <a:endParaRPr lang="en-ZA"/>
                    </a:p>
                  </a:txBody>
                  <a:tcPr/>
                </a:tc>
                <a:tc vMerge="1">
                  <a:txBody>
                    <a:bodyPr/>
                    <a:lstStyle/>
                    <a:p>
                      <a:endParaRPr lang="en-ZA"/>
                    </a:p>
                  </a:txBody>
                  <a:tcPr/>
                </a:tc>
                <a:tc>
                  <a:txBody>
                    <a:bodyPr/>
                    <a:lstStyle/>
                    <a:p>
                      <a:r>
                        <a:rPr lang="en-ZA" sz="1600" dirty="0" smtClean="0"/>
                        <a:t>2018/19 </a:t>
                      </a:r>
                      <a:endParaRPr lang="en-ZA" sz="1600" dirty="0"/>
                    </a:p>
                  </a:txBody>
                  <a:tcPr/>
                </a:tc>
                <a:tc>
                  <a:txBody>
                    <a:bodyPr/>
                    <a:lstStyle/>
                    <a:p>
                      <a:r>
                        <a:rPr lang="en-ZA" sz="1600" dirty="0" smtClean="0"/>
                        <a:t>2019/20</a:t>
                      </a:r>
                      <a:endParaRPr lang="en-ZA" sz="1600" dirty="0"/>
                    </a:p>
                  </a:txBody>
                  <a:tcPr/>
                </a:tc>
                <a:tc>
                  <a:txBody>
                    <a:bodyPr/>
                    <a:lstStyle/>
                    <a:p>
                      <a:r>
                        <a:rPr lang="en-ZA" sz="1600" dirty="0" smtClean="0"/>
                        <a:t>2020/21</a:t>
                      </a:r>
                      <a:endParaRPr lang="en-ZA" sz="1600" dirty="0"/>
                    </a:p>
                  </a:txBody>
                  <a:tcPr/>
                </a:tc>
                <a:extLst>
                  <a:ext uri="{0D108BD9-81ED-4DB2-BD59-A6C34878D82A}">
                    <a16:rowId xmlns:a16="http://schemas.microsoft.com/office/drawing/2014/main" xmlns="" val="10001"/>
                  </a:ext>
                </a:extLst>
              </a:tr>
              <a:tr h="360654">
                <a:tc rowSpan="3">
                  <a:txBody>
                    <a:bodyPr/>
                    <a:lstStyle/>
                    <a:p>
                      <a:pPr marL="0" marR="0" indent="0" algn="l" defTabSz="914400" rtl="0" eaLnBrk="1" fontAlgn="auto" latinLnBrk="0" hangingPunct="1">
                        <a:lnSpc>
                          <a:spcPct val="100000"/>
                        </a:lnSpc>
                        <a:spcBef>
                          <a:spcPts val="340"/>
                        </a:spcBef>
                        <a:spcAft>
                          <a:spcPts val="0"/>
                        </a:spcAft>
                        <a:buClrTx/>
                        <a:buSzTx/>
                        <a:buFontTx/>
                        <a:buNone/>
                        <a:tabLst>
                          <a:tab pos="942975" algn="l"/>
                          <a:tab pos="1530350" algn="l"/>
                        </a:tabLst>
                        <a:defRPr/>
                      </a:pPr>
                      <a:r>
                        <a:rPr lang="en-US" sz="1600" kern="1200" dirty="0" smtClean="0">
                          <a:solidFill>
                            <a:schemeClr val="dk1"/>
                          </a:solidFill>
                          <a:effectLst/>
                          <a:latin typeface="+mn-lt"/>
                          <a:ea typeface="+mn-ea"/>
                          <a:cs typeface="+mn-cs"/>
                        </a:rPr>
                        <a:t>2.4 Develop and review the Framework to support provinces in improving performance in Mathematics, Science and Technology subjects.</a:t>
                      </a:r>
                      <a:endParaRPr lang="en-ZA" sz="1600" kern="1200" dirty="0" smtClean="0">
                        <a:solidFill>
                          <a:schemeClr val="dk1"/>
                        </a:solidFill>
                        <a:effectLst/>
                        <a:latin typeface="+mn-lt"/>
                        <a:ea typeface="+mn-ea"/>
                        <a:cs typeface="+mn-cs"/>
                      </a:endParaRPr>
                    </a:p>
                  </a:txBody>
                  <a:tcPr marL="71755" marR="71755" marT="71755" marB="71755" anchor="ctr"/>
                </a:tc>
                <a:tc>
                  <a:txBody>
                    <a:bodyPr/>
                    <a:lstStyle/>
                    <a:p>
                      <a:pPr algn="l">
                        <a:lnSpc>
                          <a:spcPct val="100000"/>
                        </a:lnSpc>
                        <a:spcBef>
                          <a:spcPts val="340"/>
                        </a:spcBef>
                        <a:spcAft>
                          <a:spcPts val="0"/>
                        </a:spcAft>
                        <a:tabLst>
                          <a:tab pos="942975" algn="l"/>
                          <a:tab pos="1530350" algn="l"/>
                        </a:tabLst>
                      </a:pPr>
                      <a:r>
                        <a:rPr lang="en-US" sz="1600" spc="-5" dirty="0">
                          <a:effectLst/>
                          <a:latin typeface="+mn-lt"/>
                        </a:rPr>
                        <a:t>2.4.1. </a:t>
                      </a:r>
                      <a:r>
                        <a:rPr lang="en-US" sz="1600" spc="-5" dirty="0" smtClean="0">
                          <a:effectLst/>
                          <a:latin typeface="+mn-lt"/>
                        </a:rPr>
                        <a:t>Number of Mathematics </a:t>
                      </a:r>
                      <a:r>
                        <a:rPr lang="en-US" sz="1600" dirty="0">
                          <a:effectLst/>
                          <a:latin typeface="+mn-lt"/>
                        </a:rPr>
                        <a:t>Science and </a:t>
                      </a:r>
                      <a:r>
                        <a:rPr lang="en-US" sz="1600" spc="-10" dirty="0">
                          <a:effectLst/>
                          <a:latin typeface="+mn-lt"/>
                        </a:rPr>
                        <a:t>Technology </a:t>
                      </a:r>
                      <a:r>
                        <a:rPr lang="en-US" sz="1600" dirty="0">
                          <a:effectLst/>
                          <a:latin typeface="+mn-lt"/>
                        </a:rPr>
                        <a:t>lesson plans </a:t>
                      </a:r>
                      <a:r>
                        <a:rPr lang="en-US" sz="1600" dirty="0" smtClean="0">
                          <a:effectLst/>
                          <a:latin typeface="+mn-lt"/>
                        </a:rPr>
                        <a:t>monitored </a:t>
                      </a:r>
                      <a:r>
                        <a:rPr lang="en-US" sz="1600" dirty="0">
                          <a:effectLst/>
                          <a:latin typeface="+mn-lt"/>
                        </a:rPr>
                        <a:t>for the Intermediate, Senior and FET</a:t>
                      </a:r>
                      <a:r>
                        <a:rPr lang="en-US" sz="1600" spc="-5" dirty="0">
                          <a:effectLst/>
                          <a:latin typeface="+mn-lt"/>
                        </a:rPr>
                        <a:t> </a:t>
                      </a:r>
                      <a:r>
                        <a:rPr lang="en-US" sz="1600" dirty="0">
                          <a:effectLst/>
                          <a:latin typeface="+mn-lt"/>
                        </a:rPr>
                        <a:t>Phases </a:t>
                      </a:r>
                      <a:endParaRPr lang="en-ZA" sz="1600" dirty="0">
                        <a:effectLst/>
                        <a:latin typeface="+mn-lt"/>
                        <a:ea typeface="Times New Roman"/>
                        <a:cs typeface="Times New Roman"/>
                      </a:endParaRPr>
                    </a:p>
                  </a:txBody>
                  <a:tcPr marL="71755" marR="71755" marT="71755" marB="71755" anchor="ctr"/>
                </a:tc>
                <a:tc>
                  <a:txBody>
                    <a:bodyPr/>
                    <a:lstStyle/>
                    <a:p>
                      <a:pPr marL="0" algn="l" defTabSz="914400" rtl="0" eaLnBrk="1" latinLnBrk="0" hangingPunct="1">
                        <a:lnSpc>
                          <a:spcPct val="100000"/>
                        </a:lnSpc>
                        <a:spcBef>
                          <a:spcPts val="330"/>
                        </a:spcBef>
                        <a:spcAft>
                          <a:spcPts val="0"/>
                        </a:spcAft>
                      </a:pPr>
                      <a:r>
                        <a:rPr lang="en-US" sz="1600" kern="1200" dirty="0">
                          <a:solidFill>
                            <a:schemeClr val="dk1"/>
                          </a:solidFill>
                          <a:effectLst/>
                          <a:latin typeface="+mn-lt"/>
                          <a:ea typeface="+mn-ea"/>
                          <a:cs typeface="+mn-cs"/>
                        </a:rPr>
                        <a:t>Technical </a:t>
                      </a:r>
                      <a:r>
                        <a:rPr lang="en-US" sz="1600" kern="1200" dirty="0" smtClean="0">
                          <a:solidFill>
                            <a:schemeClr val="dk1"/>
                          </a:solidFill>
                          <a:effectLst/>
                          <a:latin typeface="+mn-lt"/>
                          <a:ea typeface="+mn-ea"/>
                          <a:cs typeface="+mn-cs"/>
                        </a:rPr>
                        <a:t>Mathematics </a:t>
                      </a:r>
                      <a:r>
                        <a:rPr lang="en-US" sz="1600" kern="1200" dirty="0">
                          <a:solidFill>
                            <a:schemeClr val="dk1"/>
                          </a:solidFill>
                          <a:effectLst/>
                          <a:latin typeface="+mn-lt"/>
                          <a:ea typeface="+mn-ea"/>
                          <a:cs typeface="+mn-cs"/>
                        </a:rPr>
                        <a:t>and Science </a:t>
                      </a:r>
                      <a:r>
                        <a:rPr lang="en-US" sz="1600" kern="1200" dirty="0" smtClean="0">
                          <a:solidFill>
                            <a:schemeClr val="dk1"/>
                          </a:solidFill>
                          <a:effectLst/>
                          <a:latin typeface="+mn-lt"/>
                          <a:ea typeface="+mn-ea"/>
                          <a:cs typeface="+mn-cs"/>
                        </a:rPr>
                        <a:t>Grades </a:t>
                      </a:r>
                      <a:r>
                        <a:rPr lang="en-US" sz="1600" kern="1200" dirty="0">
                          <a:solidFill>
                            <a:schemeClr val="dk1"/>
                          </a:solidFill>
                          <a:effectLst/>
                          <a:latin typeface="+mn-lt"/>
                          <a:ea typeface="+mn-ea"/>
                          <a:cs typeface="+mn-cs"/>
                        </a:rPr>
                        <a:t>10-12 lesson </a:t>
                      </a:r>
                      <a:r>
                        <a:rPr lang="en-US" sz="1600" kern="1200" dirty="0" smtClean="0">
                          <a:solidFill>
                            <a:schemeClr val="dk1"/>
                          </a:solidFill>
                          <a:effectLst/>
                          <a:latin typeface="+mn-lt"/>
                          <a:ea typeface="+mn-ea"/>
                          <a:cs typeface="+mn-cs"/>
                        </a:rPr>
                        <a:t>plans monitored. </a:t>
                      </a:r>
                      <a:endParaRPr lang="en-ZA" sz="1600" kern="1200" dirty="0">
                        <a:solidFill>
                          <a:schemeClr val="dk1"/>
                        </a:solidFill>
                        <a:effectLst/>
                        <a:latin typeface="+mn-lt"/>
                        <a:ea typeface="+mn-ea"/>
                        <a:cs typeface="+mn-cs"/>
                      </a:endParaRPr>
                    </a:p>
                  </a:txBody>
                  <a:tcPr marL="71755" marR="71755" marT="71755" marB="71755" anchor="ctr"/>
                </a:tc>
                <a:tc>
                  <a:txBody>
                    <a:bodyPr/>
                    <a:lstStyle/>
                    <a:p>
                      <a:pPr algn="l">
                        <a:lnSpc>
                          <a:spcPct val="100000"/>
                        </a:lnSpc>
                        <a:spcBef>
                          <a:spcPts val="330"/>
                        </a:spcBef>
                        <a:spcAft>
                          <a:spcPts val="0"/>
                        </a:spcAft>
                      </a:pPr>
                      <a:r>
                        <a:rPr lang="en-US" sz="1600" kern="1200" dirty="0">
                          <a:solidFill>
                            <a:schemeClr val="dk1"/>
                          </a:solidFill>
                          <a:effectLst/>
                          <a:latin typeface="+mn-lt"/>
                          <a:ea typeface="+mn-ea"/>
                          <a:cs typeface="+mn-cs"/>
                        </a:rPr>
                        <a:t>Life </a:t>
                      </a:r>
                      <a:r>
                        <a:rPr lang="en-US" sz="1600" kern="1200" dirty="0" smtClean="0">
                          <a:solidFill>
                            <a:schemeClr val="dk1"/>
                          </a:solidFill>
                          <a:effectLst/>
                          <a:latin typeface="+mn-lt"/>
                          <a:ea typeface="+mn-ea"/>
                          <a:cs typeface="+mn-cs"/>
                        </a:rPr>
                        <a:t>Science Grades </a:t>
                      </a:r>
                      <a:r>
                        <a:rPr lang="en-US" sz="1600" kern="1200" dirty="0">
                          <a:solidFill>
                            <a:schemeClr val="dk1"/>
                          </a:solidFill>
                          <a:effectLst/>
                          <a:latin typeface="+mn-lt"/>
                          <a:ea typeface="+mn-ea"/>
                          <a:cs typeface="+mn-cs"/>
                        </a:rPr>
                        <a:t>10- 12 monitored </a:t>
                      </a:r>
                      <a:endParaRPr lang="en-ZA" sz="1600" kern="1200" dirty="0">
                        <a:solidFill>
                          <a:schemeClr val="dk1"/>
                        </a:solidFill>
                        <a:effectLst/>
                        <a:latin typeface="+mn-lt"/>
                        <a:ea typeface="+mn-ea"/>
                        <a:cs typeface="+mn-cs"/>
                      </a:endParaRPr>
                    </a:p>
                  </a:txBody>
                  <a:tcPr marL="71755" marR="71755" marT="71755" marB="71755" anchor="ctr"/>
                </a:tc>
                <a:tc>
                  <a:txBody>
                    <a:bodyPr/>
                    <a:lstStyle/>
                    <a:p>
                      <a:pPr marL="89535" marR="89535" algn="l">
                        <a:lnSpc>
                          <a:spcPct val="100000"/>
                        </a:lnSpc>
                        <a:spcBef>
                          <a:spcPts val="330"/>
                        </a:spcBef>
                        <a:spcAft>
                          <a:spcPts val="0"/>
                        </a:spcAft>
                      </a:pPr>
                      <a:r>
                        <a:rPr lang="en-US" sz="1600" kern="1200" dirty="0">
                          <a:solidFill>
                            <a:schemeClr val="dk1"/>
                          </a:solidFill>
                          <a:effectLst/>
                          <a:latin typeface="+mn-lt"/>
                          <a:ea typeface="+mn-ea"/>
                          <a:cs typeface="+mn-cs"/>
                        </a:rPr>
                        <a:t>Mathematics </a:t>
                      </a:r>
                      <a:r>
                        <a:rPr lang="en-US" sz="1600" kern="1200" dirty="0" smtClean="0">
                          <a:solidFill>
                            <a:schemeClr val="dk1"/>
                          </a:solidFill>
                          <a:effectLst/>
                          <a:latin typeface="+mn-lt"/>
                          <a:ea typeface="+mn-ea"/>
                          <a:cs typeface="+mn-cs"/>
                        </a:rPr>
                        <a:t>Grades </a:t>
                      </a:r>
                      <a:r>
                        <a:rPr lang="en-US" sz="1600" kern="1200" dirty="0">
                          <a:solidFill>
                            <a:schemeClr val="dk1"/>
                          </a:solidFill>
                          <a:effectLst/>
                          <a:latin typeface="+mn-lt"/>
                          <a:ea typeface="+mn-ea"/>
                          <a:cs typeface="+mn-cs"/>
                        </a:rPr>
                        <a:t>10-12 video lesson plans developed</a:t>
                      </a:r>
                      <a:endParaRPr lang="en-ZA" sz="1600" kern="1200" dirty="0">
                        <a:solidFill>
                          <a:schemeClr val="dk1"/>
                        </a:solidFill>
                        <a:effectLst/>
                        <a:latin typeface="+mn-lt"/>
                        <a:ea typeface="+mn-ea"/>
                        <a:cs typeface="+mn-cs"/>
                      </a:endParaRPr>
                    </a:p>
                  </a:txBody>
                  <a:tcPr marL="0" marR="0" marT="0" marB="0" anchor="ctr"/>
                </a:tc>
                <a:extLst>
                  <a:ext uri="{0D108BD9-81ED-4DB2-BD59-A6C34878D82A}">
                    <a16:rowId xmlns:a16="http://schemas.microsoft.com/office/drawing/2014/main" xmlns="" val="10002"/>
                  </a:ext>
                </a:extLst>
              </a:tr>
              <a:tr h="1423670">
                <a:tc vMerge="1">
                  <a:txBody>
                    <a:bodyPr/>
                    <a:lstStyle/>
                    <a:p>
                      <a:pPr marL="68580" algn="l">
                        <a:lnSpc>
                          <a:spcPct val="100000"/>
                        </a:lnSpc>
                        <a:spcBef>
                          <a:spcPts val="340"/>
                        </a:spcBef>
                        <a:spcAft>
                          <a:spcPts val="0"/>
                        </a:spcAft>
                        <a:tabLst>
                          <a:tab pos="1009650" algn="l"/>
                          <a:tab pos="1530350" algn="l"/>
                        </a:tabLst>
                      </a:pPr>
                      <a:endParaRPr lang="en-ZA" sz="1400" dirty="0">
                        <a:effectLst/>
                        <a:latin typeface="Times New Roman"/>
                        <a:ea typeface="Times New Roman"/>
                        <a:cs typeface="Times New Roman"/>
                      </a:endParaRPr>
                    </a:p>
                  </a:txBody>
                  <a:tcPr marL="71755" marR="71755" marT="71755" marB="71755"/>
                </a:tc>
                <a:tc>
                  <a:txBody>
                    <a:bodyPr/>
                    <a:lstStyle/>
                    <a:p>
                      <a:pPr marL="68580" algn="l">
                        <a:lnSpc>
                          <a:spcPct val="100000"/>
                        </a:lnSpc>
                        <a:spcBef>
                          <a:spcPts val="340"/>
                        </a:spcBef>
                        <a:spcAft>
                          <a:spcPts val="0"/>
                        </a:spcAft>
                        <a:tabLst>
                          <a:tab pos="1009650" algn="l"/>
                          <a:tab pos="1530350" algn="l"/>
                        </a:tabLst>
                      </a:pPr>
                      <a:r>
                        <a:rPr lang="en-US" sz="1600" spc="-5" dirty="0">
                          <a:effectLst/>
                          <a:latin typeface="+mn-lt"/>
                        </a:rPr>
                        <a:t>2.4.2. </a:t>
                      </a:r>
                      <a:r>
                        <a:rPr lang="en-US" sz="1600" spc="-5" dirty="0" smtClean="0">
                          <a:effectLst/>
                          <a:latin typeface="+mn-lt"/>
                        </a:rPr>
                        <a:t>Number of Mathematics </a:t>
                      </a:r>
                      <a:r>
                        <a:rPr lang="en-US" sz="1600" dirty="0">
                          <a:effectLst/>
                          <a:latin typeface="+mn-lt"/>
                        </a:rPr>
                        <a:t>Science </a:t>
                      </a:r>
                      <a:r>
                        <a:rPr lang="en-US" sz="1600" dirty="0" smtClean="0">
                          <a:effectLst/>
                          <a:latin typeface="+mn-lt"/>
                        </a:rPr>
                        <a:t>and</a:t>
                      </a:r>
                      <a:r>
                        <a:rPr lang="en-ZA" sz="1600" baseline="0" dirty="0" smtClean="0">
                          <a:effectLst/>
                          <a:latin typeface="+mn-lt"/>
                        </a:rPr>
                        <a:t> </a:t>
                      </a:r>
                      <a:r>
                        <a:rPr lang="en-US" sz="1600" spc="-10" dirty="0" smtClean="0">
                          <a:effectLst/>
                          <a:latin typeface="+mn-lt"/>
                        </a:rPr>
                        <a:t>Technology </a:t>
                      </a:r>
                      <a:r>
                        <a:rPr lang="en-US" sz="1600" spc="-5" dirty="0">
                          <a:effectLst/>
                          <a:latin typeface="+mn-lt"/>
                        </a:rPr>
                        <a:t>teacher </a:t>
                      </a:r>
                      <a:r>
                        <a:rPr lang="en-US" sz="1600" dirty="0" smtClean="0">
                          <a:effectLst/>
                          <a:latin typeface="+mn-lt"/>
                        </a:rPr>
                        <a:t>guides</a:t>
                      </a:r>
                      <a:r>
                        <a:rPr lang="en-ZA" sz="1600" baseline="0" dirty="0" smtClean="0">
                          <a:effectLst/>
                          <a:latin typeface="+mn-lt"/>
                        </a:rPr>
                        <a:t> </a:t>
                      </a:r>
                      <a:r>
                        <a:rPr lang="en-US" sz="1600" dirty="0" smtClean="0">
                          <a:effectLst/>
                          <a:latin typeface="+mn-lt"/>
                        </a:rPr>
                        <a:t>developed  for the </a:t>
                      </a:r>
                      <a:r>
                        <a:rPr lang="en-US" sz="1600" dirty="0">
                          <a:effectLst/>
                          <a:latin typeface="+mn-lt"/>
                        </a:rPr>
                        <a:t>Intermediate, Senior and FET</a:t>
                      </a:r>
                      <a:r>
                        <a:rPr lang="en-US" sz="1600" spc="-5" dirty="0">
                          <a:effectLst/>
                          <a:latin typeface="+mn-lt"/>
                        </a:rPr>
                        <a:t> </a:t>
                      </a:r>
                      <a:r>
                        <a:rPr lang="en-US" sz="1600" dirty="0">
                          <a:effectLst/>
                          <a:latin typeface="+mn-lt"/>
                        </a:rPr>
                        <a:t>Phases</a:t>
                      </a:r>
                      <a:endParaRPr lang="en-ZA" sz="1600" dirty="0">
                        <a:effectLst/>
                        <a:latin typeface="+mn-lt"/>
                        <a:ea typeface="Times New Roman"/>
                        <a:cs typeface="Times New Roman"/>
                      </a:endParaRPr>
                    </a:p>
                  </a:txBody>
                  <a:tcPr marL="71755" marR="71755" marT="71755" marB="71755" anchor="ctr"/>
                </a:tc>
                <a:tc>
                  <a:txBody>
                    <a:bodyPr/>
                    <a:lstStyle/>
                    <a:p>
                      <a:pPr algn="l">
                        <a:lnSpc>
                          <a:spcPct val="100000"/>
                        </a:lnSpc>
                        <a:spcBef>
                          <a:spcPts val="340"/>
                        </a:spcBef>
                        <a:spcAft>
                          <a:spcPts val="0"/>
                        </a:spcAft>
                      </a:pPr>
                      <a:r>
                        <a:rPr lang="en-US" sz="1600" spc="-15" dirty="0" smtClean="0">
                          <a:effectLst/>
                          <a:latin typeface="+mn-lt"/>
                        </a:rPr>
                        <a:t>Technical</a:t>
                      </a:r>
                      <a:r>
                        <a:rPr lang="en-ZA" sz="1600" spc="0" baseline="0" dirty="0" smtClean="0">
                          <a:effectLst/>
                          <a:latin typeface="+mn-lt"/>
                        </a:rPr>
                        <a:t> </a:t>
                      </a:r>
                      <a:r>
                        <a:rPr lang="en-US" sz="1600" dirty="0" smtClean="0">
                          <a:effectLst/>
                          <a:latin typeface="+mn-lt"/>
                        </a:rPr>
                        <a:t>Mathematics</a:t>
                      </a:r>
                      <a:r>
                        <a:rPr lang="en-US" sz="1600" spc="-15" dirty="0" smtClean="0">
                          <a:effectLst/>
                          <a:latin typeface="+mn-lt"/>
                        </a:rPr>
                        <a:t> </a:t>
                      </a:r>
                      <a:r>
                        <a:rPr lang="en-US" sz="1600" dirty="0" smtClean="0">
                          <a:effectLst/>
                          <a:latin typeface="+mn-lt"/>
                        </a:rPr>
                        <a:t>and</a:t>
                      </a:r>
                      <a:r>
                        <a:rPr lang="en-ZA" sz="1600" baseline="0" dirty="0" smtClean="0">
                          <a:effectLst/>
                          <a:latin typeface="+mn-lt"/>
                        </a:rPr>
                        <a:t> </a:t>
                      </a:r>
                      <a:r>
                        <a:rPr lang="en-US" sz="1600" dirty="0" smtClean="0">
                          <a:effectLst/>
                          <a:latin typeface="+mn-lt"/>
                        </a:rPr>
                        <a:t>Science Grades</a:t>
                      </a:r>
                      <a:r>
                        <a:rPr lang="en-ZA" sz="1600" baseline="0" dirty="0" smtClean="0">
                          <a:effectLst/>
                          <a:latin typeface="+mn-lt"/>
                        </a:rPr>
                        <a:t> </a:t>
                      </a:r>
                      <a:r>
                        <a:rPr lang="en-US" sz="1600" dirty="0" smtClean="0">
                          <a:effectLst/>
                          <a:latin typeface="+mn-lt"/>
                        </a:rPr>
                        <a:t>10-12 teacher Guides </a:t>
                      </a:r>
                      <a:r>
                        <a:rPr lang="en-US" sz="1600" spc="-5" dirty="0">
                          <a:effectLst/>
                          <a:latin typeface="+mn-lt"/>
                        </a:rPr>
                        <a:t>developed</a:t>
                      </a:r>
                      <a:endParaRPr lang="en-ZA" sz="1600" dirty="0">
                        <a:effectLst/>
                        <a:latin typeface="+mn-lt"/>
                        <a:ea typeface="Times New Roman"/>
                        <a:cs typeface="Times New Roman"/>
                      </a:endParaRPr>
                    </a:p>
                  </a:txBody>
                  <a:tcPr marL="71755" marR="71755" marT="71755" marB="71755" anchor="ctr"/>
                </a:tc>
                <a:tc>
                  <a:txBody>
                    <a:bodyPr/>
                    <a:lstStyle/>
                    <a:p>
                      <a:pPr algn="l">
                        <a:lnSpc>
                          <a:spcPct val="100000"/>
                        </a:lnSpc>
                        <a:spcBef>
                          <a:spcPts val="340"/>
                        </a:spcBef>
                        <a:spcAft>
                          <a:spcPts val="0"/>
                        </a:spcAft>
                      </a:pPr>
                      <a:r>
                        <a:rPr lang="en-US" sz="1600" dirty="0">
                          <a:effectLst/>
                          <a:latin typeface="+mn-lt"/>
                          <a:ea typeface="Calibri"/>
                          <a:cs typeface="Times New Roman"/>
                        </a:rPr>
                        <a:t>Life Science </a:t>
                      </a:r>
                      <a:r>
                        <a:rPr lang="en-US" sz="1600" dirty="0" smtClean="0">
                          <a:effectLst/>
                          <a:latin typeface="+mn-lt"/>
                          <a:ea typeface="Calibri"/>
                          <a:cs typeface="Times New Roman"/>
                        </a:rPr>
                        <a:t>Grades 10 </a:t>
                      </a:r>
                      <a:r>
                        <a:rPr lang="en-US" sz="1600" dirty="0">
                          <a:effectLst/>
                          <a:latin typeface="+mn-lt"/>
                          <a:ea typeface="Calibri"/>
                          <a:cs typeface="Times New Roman"/>
                        </a:rPr>
                        <a:t>-12 teacher guides developed </a:t>
                      </a:r>
                      <a:endParaRPr lang="en-ZA" sz="1600" dirty="0">
                        <a:effectLst/>
                        <a:latin typeface="+mn-lt"/>
                        <a:ea typeface="Times New Roman"/>
                        <a:cs typeface="Times New Roman"/>
                      </a:endParaRPr>
                    </a:p>
                  </a:txBody>
                  <a:tcPr marL="71755" marR="71755" marT="71755" marB="71755" anchor="ctr"/>
                </a:tc>
                <a:tc>
                  <a:txBody>
                    <a:bodyPr/>
                    <a:lstStyle/>
                    <a:p>
                      <a:pPr marL="68580" marR="89535" algn="l">
                        <a:lnSpc>
                          <a:spcPct val="100000"/>
                        </a:lnSpc>
                        <a:spcBef>
                          <a:spcPts val="340"/>
                        </a:spcBef>
                        <a:spcAft>
                          <a:spcPts val="0"/>
                        </a:spcAft>
                      </a:pPr>
                      <a:r>
                        <a:rPr lang="en-US" sz="1600" dirty="0">
                          <a:effectLst/>
                          <a:latin typeface="+mn-lt"/>
                          <a:ea typeface="Calibri"/>
                          <a:cs typeface="Times New Roman"/>
                        </a:rPr>
                        <a:t>Mathematics</a:t>
                      </a:r>
                      <a:endParaRPr lang="en-ZA" sz="1600" dirty="0">
                        <a:effectLst/>
                        <a:latin typeface="+mn-lt"/>
                        <a:ea typeface="Times New Roman"/>
                        <a:cs typeface="Times New Roman"/>
                      </a:endParaRPr>
                    </a:p>
                    <a:p>
                      <a:pPr marL="68580" marR="89535" algn="l">
                        <a:lnSpc>
                          <a:spcPct val="100000"/>
                        </a:lnSpc>
                        <a:spcBef>
                          <a:spcPts val="340"/>
                        </a:spcBef>
                        <a:spcAft>
                          <a:spcPts val="0"/>
                        </a:spcAft>
                      </a:pPr>
                      <a:r>
                        <a:rPr lang="en-US" sz="1600" dirty="0">
                          <a:effectLst/>
                          <a:latin typeface="+mn-lt"/>
                          <a:ea typeface="Calibri"/>
                          <a:cs typeface="Times New Roman"/>
                        </a:rPr>
                        <a:t>and Science</a:t>
                      </a:r>
                      <a:endParaRPr lang="en-ZA" sz="1600" dirty="0">
                        <a:effectLst/>
                        <a:latin typeface="+mn-lt"/>
                        <a:ea typeface="Times New Roman"/>
                        <a:cs typeface="Times New Roman"/>
                      </a:endParaRPr>
                    </a:p>
                    <a:p>
                      <a:pPr marL="68580" marR="89535" algn="l">
                        <a:lnSpc>
                          <a:spcPct val="100000"/>
                        </a:lnSpc>
                        <a:spcBef>
                          <a:spcPts val="340"/>
                        </a:spcBef>
                        <a:spcAft>
                          <a:spcPts val="0"/>
                        </a:spcAft>
                      </a:pPr>
                      <a:r>
                        <a:rPr lang="en-US" sz="1600" dirty="0">
                          <a:effectLst/>
                          <a:latin typeface="+mn-lt"/>
                          <a:ea typeface="Calibri"/>
                          <a:cs typeface="Times New Roman"/>
                        </a:rPr>
                        <a:t>teacher</a:t>
                      </a:r>
                      <a:endParaRPr lang="en-ZA" sz="1600" dirty="0">
                        <a:effectLst/>
                        <a:latin typeface="+mn-lt"/>
                        <a:ea typeface="Times New Roman"/>
                        <a:cs typeface="Times New Roman"/>
                      </a:endParaRPr>
                    </a:p>
                    <a:p>
                      <a:pPr marL="68580" marR="89535" algn="l">
                        <a:lnSpc>
                          <a:spcPct val="100000"/>
                        </a:lnSpc>
                        <a:spcBef>
                          <a:spcPts val="340"/>
                        </a:spcBef>
                        <a:spcAft>
                          <a:spcPts val="0"/>
                        </a:spcAft>
                      </a:pPr>
                      <a:r>
                        <a:rPr lang="en-US" sz="1600" dirty="0">
                          <a:effectLst/>
                          <a:latin typeface="+mn-lt"/>
                          <a:ea typeface="Calibri"/>
                          <a:cs typeface="Times New Roman"/>
                        </a:rPr>
                        <a:t>guides reviewed for the FET Phase</a:t>
                      </a:r>
                      <a:endParaRPr lang="en-ZA" sz="1600" dirty="0">
                        <a:effectLst/>
                        <a:latin typeface="+mn-lt"/>
                        <a:ea typeface="Times New Roman"/>
                        <a:cs typeface="Times New Roman"/>
                      </a:endParaRPr>
                    </a:p>
                  </a:txBody>
                  <a:tcPr marL="0" marR="0" marT="0" marB="0" anchor="ctr"/>
                </a:tc>
                <a:extLst>
                  <a:ext uri="{0D108BD9-81ED-4DB2-BD59-A6C34878D82A}">
                    <a16:rowId xmlns:a16="http://schemas.microsoft.com/office/drawing/2014/main" xmlns="" val="10003"/>
                  </a:ext>
                </a:extLst>
              </a:tr>
              <a:tr h="960721">
                <a:tc vMerge="1">
                  <a:txBody>
                    <a:bodyPr/>
                    <a:lstStyle/>
                    <a:p>
                      <a:pPr marL="67945" marR="67310" lvl="0" algn="l">
                        <a:lnSpc>
                          <a:spcPct val="100000"/>
                        </a:lnSpc>
                        <a:spcBef>
                          <a:spcPts val="370"/>
                        </a:spcBef>
                        <a:spcAft>
                          <a:spcPts val="0"/>
                        </a:spcAft>
                      </a:pPr>
                      <a:endParaRPr lang="en-ZA" sz="1400" dirty="0">
                        <a:effectLst/>
                        <a:latin typeface="+mn-lt"/>
                        <a:ea typeface="Times New Roman"/>
                        <a:cs typeface="Times New Roman"/>
                      </a:endParaRPr>
                    </a:p>
                  </a:txBody>
                  <a:tcPr marL="71755" marR="71755" marT="71755" marB="71755" anchor="ctr"/>
                </a:tc>
                <a:tc>
                  <a:txBody>
                    <a:bodyPr/>
                    <a:lstStyle/>
                    <a:p>
                      <a:pPr marL="67945" marR="67310" lvl="0" algn="l">
                        <a:lnSpc>
                          <a:spcPct val="100000"/>
                        </a:lnSpc>
                        <a:spcBef>
                          <a:spcPts val="370"/>
                        </a:spcBef>
                        <a:spcAft>
                          <a:spcPts val="0"/>
                        </a:spcAft>
                      </a:pPr>
                      <a:r>
                        <a:rPr lang="en-US" sz="1600" dirty="0">
                          <a:effectLst/>
                          <a:latin typeface="+mn-lt"/>
                        </a:rPr>
                        <a:t>2.4.3. Number of Mathematics training sessions/Workshops</a:t>
                      </a:r>
                      <a:r>
                        <a:rPr lang="en-US" sz="1600" spc="-75" dirty="0">
                          <a:effectLst/>
                          <a:latin typeface="+mn-lt"/>
                        </a:rPr>
                        <a:t> monitored</a:t>
                      </a:r>
                      <a:endParaRPr lang="en-ZA" sz="1600" dirty="0">
                        <a:effectLst/>
                        <a:latin typeface="+mn-lt"/>
                        <a:ea typeface="Times New Roman"/>
                        <a:cs typeface="Times New Roman"/>
                      </a:endParaRPr>
                    </a:p>
                  </a:txBody>
                  <a:tcPr marL="71755" marR="71755" marT="71755" marB="71755" anchor="ctr"/>
                </a:tc>
                <a:tc>
                  <a:txBody>
                    <a:bodyPr/>
                    <a:lstStyle/>
                    <a:p>
                      <a:pPr marR="635" lvl="0" algn="l">
                        <a:lnSpc>
                          <a:spcPct val="115000"/>
                        </a:lnSpc>
                        <a:spcAft>
                          <a:spcPts val="0"/>
                        </a:spcAft>
                      </a:pPr>
                      <a:r>
                        <a:rPr lang="en-US" sz="1600" dirty="0">
                          <a:effectLst/>
                          <a:latin typeface="+mn-lt"/>
                        </a:rPr>
                        <a:t>9</a:t>
                      </a:r>
                      <a:endParaRPr lang="en-ZA" sz="1600" dirty="0">
                        <a:effectLst/>
                        <a:latin typeface="+mn-lt"/>
                        <a:ea typeface="Times New Roman"/>
                        <a:cs typeface="Times New Roman"/>
                      </a:endParaRPr>
                    </a:p>
                  </a:txBody>
                  <a:tcPr marL="71755" marR="71755" marT="71755" marB="71755" anchor="ctr"/>
                </a:tc>
                <a:tc>
                  <a:txBody>
                    <a:bodyPr/>
                    <a:lstStyle/>
                    <a:p>
                      <a:pPr marR="635" lvl="0" algn="l">
                        <a:lnSpc>
                          <a:spcPct val="115000"/>
                        </a:lnSpc>
                        <a:spcAft>
                          <a:spcPts val="0"/>
                        </a:spcAft>
                      </a:pPr>
                      <a:r>
                        <a:rPr lang="en-US" sz="1600" dirty="0">
                          <a:solidFill>
                            <a:srgbClr val="010202"/>
                          </a:solidFill>
                          <a:effectLst/>
                          <a:latin typeface="+mn-lt"/>
                          <a:ea typeface="Calibri"/>
                          <a:cs typeface="Times New Roman"/>
                        </a:rPr>
                        <a:t>9</a:t>
                      </a:r>
                      <a:endParaRPr lang="en-ZA" sz="1600" dirty="0">
                        <a:effectLst/>
                        <a:latin typeface="+mn-lt"/>
                        <a:ea typeface="Times New Roman"/>
                        <a:cs typeface="Times New Roman"/>
                      </a:endParaRPr>
                    </a:p>
                  </a:txBody>
                  <a:tcPr marL="71755" marR="71755" marT="71755" marB="71755" anchor="ctr"/>
                </a:tc>
                <a:tc>
                  <a:txBody>
                    <a:bodyPr/>
                    <a:lstStyle/>
                    <a:p>
                      <a:pPr marR="635" lvl="0" algn="l">
                        <a:lnSpc>
                          <a:spcPct val="115000"/>
                        </a:lnSpc>
                        <a:spcAft>
                          <a:spcPts val="0"/>
                        </a:spcAft>
                      </a:pPr>
                      <a:r>
                        <a:rPr lang="en-US" sz="1600" dirty="0">
                          <a:effectLst/>
                          <a:latin typeface="+mn-lt"/>
                          <a:ea typeface="Calibri"/>
                          <a:cs typeface="Times New Roman"/>
                        </a:rPr>
                        <a:t>9</a:t>
                      </a:r>
                      <a:endParaRPr lang="en-ZA" sz="1600" dirty="0">
                        <a:effectLst/>
                        <a:latin typeface="+mn-lt"/>
                        <a:ea typeface="Times New Roman"/>
                        <a:cs typeface="Times New Roman"/>
                      </a:endParaRPr>
                    </a:p>
                  </a:txBody>
                  <a:tcPr marL="0" marR="0" marT="0" marB="0" anchor="ctr"/>
                </a:tc>
                <a:extLst>
                  <a:ext uri="{0D108BD9-81ED-4DB2-BD59-A6C34878D82A}">
                    <a16:rowId xmlns:a16="http://schemas.microsoft.com/office/drawing/2014/main" xmlns="" val="10004"/>
                  </a:ext>
                </a:extLst>
              </a:tr>
            </a:tbl>
          </a:graphicData>
        </a:graphic>
      </p:graphicFrame>
      <p:sp>
        <p:nvSpPr>
          <p:cNvPr id="3" name="Slide Number Placeholder 2"/>
          <p:cNvSpPr>
            <a:spLocks noGrp="1"/>
          </p:cNvSpPr>
          <p:nvPr>
            <p:ph type="sldNum" sz="quarter" idx="4"/>
          </p:nvPr>
        </p:nvSpPr>
        <p:spPr/>
        <p:txBody>
          <a:bodyPr/>
          <a:lstStyle/>
          <a:p>
            <a:fld id="{28A3B54F-4D6D-439C-9A2C-B6799378E1A1}" type="slidenum">
              <a:rPr lang="en-ZA" smtClean="0"/>
              <a:pPr/>
              <a:t>22</a:t>
            </a:fld>
            <a:endParaRPr lang="en-ZA" dirty="0"/>
          </a:p>
        </p:txBody>
      </p:sp>
    </p:spTree>
    <p:extLst>
      <p:ext uri="{BB962C8B-B14F-4D97-AF65-F5344CB8AC3E}">
        <p14:creationId xmlns:p14="http://schemas.microsoft.com/office/powerpoint/2010/main" xmlns="" val="19553116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71400"/>
            <a:ext cx="8229600" cy="764704"/>
          </a:xfrm>
        </p:spPr>
        <p:txBody>
          <a:bodyPr>
            <a:normAutofit/>
          </a:bodyPr>
          <a:lstStyle/>
          <a:p>
            <a:r>
              <a:rPr lang="en-ZA" sz="2400" b="1" dirty="0">
                <a:solidFill>
                  <a:schemeClr val="accent2">
                    <a:lumMod val="75000"/>
                  </a:schemeClr>
                </a:solidFill>
              </a:rPr>
              <a:t>2018/19 </a:t>
            </a:r>
            <a:r>
              <a:rPr lang="en-ZA" sz="2400" b="1" dirty="0" smtClean="0">
                <a:solidFill>
                  <a:schemeClr val="accent2">
                    <a:lumMod val="75000"/>
                  </a:schemeClr>
                </a:solidFill>
              </a:rPr>
              <a:t>APP : PROGRAMME 2</a:t>
            </a:r>
            <a:endParaRPr lang="en-ZA" sz="2400" b="1" dirty="0">
              <a:solidFill>
                <a:schemeClr val="accent2">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019161965"/>
              </p:ext>
            </p:extLst>
          </p:nvPr>
        </p:nvGraphicFramePr>
        <p:xfrm>
          <a:off x="35496" y="404664"/>
          <a:ext cx="9108504" cy="6408710"/>
        </p:xfrm>
        <a:graphic>
          <a:graphicData uri="http://schemas.openxmlformats.org/drawingml/2006/table">
            <a:tbl>
              <a:tblPr firstRow="1" bandRow="1">
                <a:tableStyleId>{21E4AEA4-8DFA-4A89-87EB-49C32662AFE0}</a:tableStyleId>
              </a:tblPr>
              <a:tblGrid>
                <a:gridCol w="2059976">
                  <a:extLst>
                    <a:ext uri="{9D8B030D-6E8A-4147-A177-3AD203B41FA5}">
                      <a16:colId xmlns:a16="http://schemas.microsoft.com/office/drawing/2014/main" xmlns="" val="20000"/>
                    </a:ext>
                  </a:extLst>
                </a:gridCol>
                <a:gridCol w="3181101">
                  <a:extLst>
                    <a:ext uri="{9D8B030D-6E8A-4147-A177-3AD203B41FA5}">
                      <a16:colId xmlns:a16="http://schemas.microsoft.com/office/drawing/2014/main" xmlns="" val="20001"/>
                    </a:ext>
                  </a:extLst>
                </a:gridCol>
                <a:gridCol w="1084466">
                  <a:extLst>
                    <a:ext uri="{9D8B030D-6E8A-4147-A177-3AD203B41FA5}">
                      <a16:colId xmlns:a16="http://schemas.microsoft.com/office/drawing/2014/main" xmlns="" val="20002"/>
                    </a:ext>
                  </a:extLst>
                </a:gridCol>
                <a:gridCol w="1084466">
                  <a:extLst>
                    <a:ext uri="{9D8B030D-6E8A-4147-A177-3AD203B41FA5}">
                      <a16:colId xmlns:a16="http://schemas.microsoft.com/office/drawing/2014/main" xmlns="" val="20003"/>
                    </a:ext>
                  </a:extLst>
                </a:gridCol>
                <a:gridCol w="1698495">
                  <a:extLst>
                    <a:ext uri="{9D8B030D-6E8A-4147-A177-3AD203B41FA5}">
                      <a16:colId xmlns:a16="http://schemas.microsoft.com/office/drawing/2014/main" xmlns="" val="20004"/>
                    </a:ext>
                  </a:extLst>
                </a:gridCol>
              </a:tblGrid>
              <a:tr h="358752">
                <a:tc rowSpan="2">
                  <a:txBody>
                    <a:bodyPr/>
                    <a:lstStyle/>
                    <a:p>
                      <a:r>
                        <a:rPr lang="en-US" sz="1600" b="1" kern="1200" dirty="0" smtClean="0">
                          <a:solidFill>
                            <a:schemeClr val="lt1"/>
                          </a:solidFill>
                          <a:effectLst/>
                          <a:latin typeface="+mn-lt"/>
                          <a:ea typeface="+mn-ea"/>
                          <a:cs typeface="+mn-cs"/>
                        </a:rPr>
                        <a:t>Strategic Objective</a:t>
                      </a:r>
                      <a:endParaRPr lang="en-ZA" sz="1600" dirty="0"/>
                    </a:p>
                  </a:txBody>
                  <a:tcPr/>
                </a:tc>
                <a:tc rowSpan="2">
                  <a:txBody>
                    <a:bodyPr/>
                    <a:lstStyle/>
                    <a:p>
                      <a:r>
                        <a:rPr lang="en-ZA" sz="1600" dirty="0" smtClean="0"/>
                        <a:t>Programme Performance Indicator </a:t>
                      </a:r>
                      <a:endParaRPr lang="en-ZA" sz="1600" dirty="0"/>
                    </a:p>
                  </a:txBody>
                  <a:tcPr/>
                </a:tc>
                <a:tc gridSpan="3">
                  <a:txBody>
                    <a:bodyPr/>
                    <a:lstStyle/>
                    <a:p>
                      <a:r>
                        <a:rPr lang="en-ZA" sz="1600" dirty="0" smtClean="0"/>
                        <a:t>Medium-term targets </a:t>
                      </a:r>
                      <a:endParaRPr lang="en-ZA" sz="1600" dirty="0"/>
                    </a:p>
                  </a:txBody>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xmlns="" val="10000"/>
                  </a:ext>
                </a:extLst>
              </a:tr>
              <a:tr h="358752">
                <a:tc vMerge="1">
                  <a:txBody>
                    <a:bodyPr/>
                    <a:lstStyle/>
                    <a:p>
                      <a:endParaRPr lang="en-ZA"/>
                    </a:p>
                  </a:txBody>
                  <a:tcPr/>
                </a:tc>
                <a:tc vMerge="1">
                  <a:txBody>
                    <a:bodyPr/>
                    <a:lstStyle/>
                    <a:p>
                      <a:endParaRPr lang="en-ZA"/>
                    </a:p>
                  </a:txBody>
                  <a:tcPr/>
                </a:tc>
                <a:tc>
                  <a:txBody>
                    <a:bodyPr/>
                    <a:lstStyle/>
                    <a:p>
                      <a:r>
                        <a:rPr lang="en-ZA" sz="1600" dirty="0" smtClean="0"/>
                        <a:t>2018/19 </a:t>
                      </a:r>
                      <a:endParaRPr lang="en-ZA" sz="1600" dirty="0"/>
                    </a:p>
                  </a:txBody>
                  <a:tcPr/>
                </a:tc>
                <a:tc>
                  <a:txBody>
                    <a:bodyPr/>
                    <a:lstStyle/>
                    <a:p>
                      <a:r>
                        <a:rPr lang="en-ZA" sz="1600" dirty="0" smtClean="0"/>
                        <a:t>2019/20</a:t>
                      </a:r>
                      <a:endParaRPr lang="en-ZA" sz="1600" dirty="0"/>
                    </a:p>
                  </a:txBody>
                  <a:tcPr/>
                </a:tc>
                <a:tc>
                  <a:txBody>
                    <a:bodyPr/>
                    <a:lstStyle/>
                    <a:p>
                      <a:r>
                        <a:rPr lang="en-ZA" sz="1600" dirty="0" smtClean="0"/>
                        <a:t>2020/21</a:t>
                      </a:r>
                      <a:endParaRPr lang="en-ZA" sz="1600" dirty="0"/>
                    </a:p>
                  </a:txBody>
                  <a:tcPr/>
                </a:tc>
                <a:extLst>
                  <a:ext uri="{0D108BD9-81ED-4DB2-BD59-A6C34878D82A}">
                    <a16:rowId xmlns:a16="http://schemas.microsoft.com/office/drawing/2014/main" xmlns="" val="10001"/>
                  </a:ext>
                </a:extLst>
              </a:tr>
              <a:tr h="1979117">
                <a:tc rowSpan="2">
                  <a:txBody>
                    <a:bodyPr/>
                    <a:lstStyle/>
                    <a:p>
                      <a:pPr marL="67945" marR="18415" indent="0" algn="l" defTabSz="914400" rtl="0" eaLnBrk="1" fontAlgn="auto" latinLnBrk="0" hangingPunct="1">
                        <a:lnSpc>
                          <a:spcPct val="100000"/>
                        </a:lnSpc>
                        <a:spcBef>
                          <a:spcPts val="370"/>
                        </a:spcBef>
                        <a:spcAft>
                          <a:spcPts val="0"/>
                        </a:spcAft>
                        <a:buClrTx/>
                        <a:buSzTx/>
                        <a:buFontTx/>
                        <a:buNone/>
                        <a:tabLst/>
                        <a:defRPr/>
                      </a:pPr>
                      <a:r>
                        <a:rPr lang="en-US" sz="1600" kern="1200" dirty="0" smtClean="0">
                          <a:solidFill>
                            <a:schemeClr val="dk1"/>
                          </a:solidFill>
                          <a:effectLst/>
                          <a:latin typeface="+mn-lt"/>
                          <a:ea typeface="+mn-ea"/>
                          <a:cs typeface="+mn-cs"/>
                        </a:rPr>
                        <a:t>2.4 Develop and review the Framework to support provinces in improving performance in Mathematics, Science and Technology subjects.</a:t>
                      </a:r>
                      <a:endParaRPr lang="en-ZA" sz="1600" kern="1200" dirty="0" smtClean="0">
                        <a:solidFill>
                          <a:schemeClr val="dk1"/>
                        </a:solidFill>
                        <a:effectLst/>
                        <a:latin typeface="+mn-lt"/>
                        <a:ea typeface="+mn-ea"/>
                        <a:cs typeface="+mn-cs"/>
                      </a:endParaRPr>
                    </a:p>
                    <a:p>
                      <a:pPr marL="67945" marR="18415" algn="l">
                        <a:lnSpc>
                          <a:spcPct val="100000"/>
                        </a:lnSpc>
                        <a:spcBef>
                          <a:spcPts val="370"/>
                        </a:spcBef>
                        <a:spcAft>
                          <a:spcPts val="0"/>
                        </a:spcAft>
                      </a:pPr>
                      <a:endParaRPr lang="en-ZA" sz="1600" dirty="0">
                        <a:effectLst/>
                        <a:latin typeface="Times New Roman"/>
                        <a:ea typeface="Times New Roman"/>
                        <a:cs typeface="Times New Roman"/>
                      </a:endParaRPr>
                    </a:p>
                  </a:txBody>
                  <a:tcPr marL="71755" marR="71755" marT="71755" marB="71755" anchor="ctr"/>
                </a:tc>
                <a:tc>
                  <a:txBody>
                    <a:bodyPr/>
                    <a:lstStyle/>
                    <a:p>
                      <a:pPr marL="67945" marR="18415" lvl="0" algn="l">
                        <a:lnSpc>
                          <a:spcPct val="100000"/>
                        </a:lnSpc>
                        <a:spcBef>
                          <a:spcPts val="370"/>
                        </a:spcBef>
                        <a:spcAft>
                          <a:spcPts val="0"/>
                        </a:spcAft>
                      </a:pPr>
                      <a:r>
                        <a:rPr lang="en-US" sz="1600" dirty="0">
                          <a:effectLst/>
                          <a:latin typeface="+mn-lt"/>
                        </a:rPr>
                        <a:t>2.4.4. Number   of   training   sessions of CAPS for </a:t>
                      </a:r>
                      <a:r>
                        <a:rPr lang="en-US" sz="1600" spc="-15" dirty="0">
                          <a:effectLst/>
                          <a:latin typeface="+mn-lt"/>
                        </a:rPr>
                        <a:t>Technical </a:t>
                      </a:r>
                      <a:r>
                        <a:rPr lang="en-US" sz="1600" dirty="0">
                          <a:effectLst/>
                          <a:latin typeface="+mn-lt"/>
                        </a:rPr>
                        <a:t>subjects </a:t>
                      </a:r>
                      <a:r>
                        <a:rPr lang="en-US" sz="1600" dirty="0" smtClean="0">
                          <a:effectLst/>
                          <a:latin typeface="+mn-lt"/>
                        </a:rPr>
                        <a:t>monitored </a:t>
                      </a:r>
                      <a:endParaRPr lang="en-ZA" sz="1600" dirty="0">
                        <a:effectLst/>
                        <a:latin typeface="+mn-lt"/>
                        <a:ea typeface="Times New Roman"/>
                        <a:cs typeface="Times New Roman"/>
                      </a:endParaRPr>
                    </a:p>
                  </a:txBody>
                  <a:tcPr marL="71755" marR="71755" marT="71755" marB="71755" anchor="ctr"/>
                </a:tc>
                <a:tc>
                  <a:txBody>
                    <a:bodyPr/>
                    <a:lstStyle/>
                    <a:p>
                      <a:pPr marR="635" lvl="0" algn="l">
                        <a:lnSpc>
                          <a:spcPct val="115000"/>
                        </a:lnSpc>
                        <a:spcAft>
                          <a:spcPts val="0"/>
                        </a:spcAft>
                      </a:pPr>
                      <a:r>
                        <a:rPr lang="en-US" sz="1600" dirty="0">
                          <a:effectLst/>
                          <a:latin typeface="+mn-lt"/>
                        </a:rPr>
                        <a:t>14</a:t>
                      </a:r>
                      <a:endParaRPr lang="en-ZA" sz="1600" dirty="0">
                        <a:effectLst/>
                        <a:latin typeface="+mn-lt"/>
                        <a:ea typeface="Times New Roman"/>
                        <a:cs typeface="Times New Roman"/>
                      </a:endParaRPr>
                    </a:p>
                  </a:txBody>
                  <a:tcPr marL="71755" marR="71755" marT="71755" marB="71755" anchor="ctr"/>
                </a:tc>
                <a:tc>
                  <a:txBody>
                    <a:bodyPr/>
                    <a:lstStyle/>
                    <a:p>
                      <a:pPr marR="635" lvl="0" algn="l">
                        <a:lnSpc>
                          <a:spcPct val="115000"/>
                        </a:lnSpc>
                        <a:spcAft>
                          <a:spcPts val="0"/>
                        </a:spcAft>
                      </a:pPr>
                      <a:r>
                        <a:rPr lang="en-US" sz="1600" dirty="0" smtClean="0">
                          <a:solidFill>
                            <a:srgbClr val="010202"/>
                          </a:solidFill>
                          <a:effectLst/>
                          <a:latin typeface="+mn-lt"/>
                          <a:ea typeface="Times New Roman"/>
                          <a:cs typeface="Times New Roman"/>
                        </a:rPr>
                        <a:t>20</a:t>
                      </a:r>
                      <a:endParaRPr lang="en-ZA" sz="1600" dirty="0">
                        <a:effectLst/>
                        <a:latin typeface="+mn-lt"/>
                        <a:ea typeface="Times New Roman"/>
                        <a:cs typeface="Times New Roman"/>
                      </a:endParaRPr>
                    </a:p>
                  </a:txBody>
                  <a:tcPr marL="0" marR="0" marT="0" marB="0" anchor="ctr"/>
                </a:tc>
                <a:tc>
                  <a:txBody>
                    <a:bodyPr/>
                    <a:lstStyle/>
                    <a:p>
                      <a:pPr marR="635" lvl="0" algn="l">
                        <a:lnSpc>
                          <a:spcPct val="115000"/>
                        </a:lnSpc>
                        <a:spcAft>
                          <a:spcPts val="0"/>
                        </a:spcAft>
                      </a:pPr>
                      <a:r>
                        <a:rPr lang="en-US" sz="1600" dirty="0">
                          <a:effectLst/>
                          <a:latin typeface="+mn-lt"/>
                          <a:ea typeface="Calibri"/>
                          <a:cs typeface="Times New Roman"/>
                        </a:rPr>
                        <a:t>Review of all 1 647 Technical Subjects specialisations teachers training</a:t>
                      </a:r>
                      <a:endParaRPr lang="en-ZA" sz="1600" dirty="0">
                        <a:effectLst/>
                        <a:latin typeface="+mn-lt"/>
                        <a:ea typeface="Times New Roman"/>
                        <a:cs typeface="Times New Roman"/>
                      </a:endParaRPr>
                    </a:p>
                  </a:txBody>
                  <a:tcPr marL="71755" marR="71755" marT="71755" marB="71755" anchor="ctr"/>
                </a:tc>
                <a:extLst>
                  <a:ext uri="{0D108BD9-81ED-4DB2-BD59-A6C34878D82A}">
                    <a16:rowId xmlns:a16="http://schemas.microsoft.com/office/drawing/2014/main" xmlns="" val="10002"/>
                  </a:ext>
                </a:extLst>
              </a:tr>
              <a:tr h="1217017">
                <a:tc vMerge="1">
                  <a:txBody>
                    <a:bodyPr/>
                    <a:lstStyle/>
                    <a:p>
                      <a:pPr marL="67945" marR="18415" lvl="0" indent="0" algn="l" defTabSz="914400" rtl="0" eaLnBrk="1" fontAlgn="auto" latinLnBrk="0" hangingPunct="1">
                        <a:lnSpc>
                          <a:spcPct val="100000"/>
                        </a:lnSpc>
                        <a:spcBef>
                          <a:spcPts val="370"/>
                        </a:spcBef>
                        <a:spcAft>
                          <a:spcPts val="0"/>
                        </a:spcAft>
                        <a:buClrTx/>
                        <a:buSzTx/>
                        <a:buFontTx/>
                        <a:buNone/>
                        <a:tabLst/>
                        <a:defRPr/>
                      </a:pPr>
                      <a:endParaRPr kumimoji="0" lang="en-ZA" sz="1400" b="0" i="0" u="none" strike="noStrike" kern="1200" cap="none" spc="0" normalizeH="0" baseline="0" noProof="0" dirty="0" smtClean="0">
                        <a:ln>
                          <a:noFill/>
                        </a:ln>
                        <a:solidFill>
                          <a:prstClr val="black"/>
                        </a:solidFill>
                        <a:effectLst/>
                        <a:uLnTx/>
                        <a:uFillTx/>
                        <a:latin typeface="Times New Roman"/>
                        <a:ea typeface="Times New Roman"/>
                        <a:cs typeface="Times New Roman"/>
                      </a:endParaRPr>
                    </a:p>
                  </a:txBody>
                  <a:tcPr marL="71755" marR="71755" marT="71755" marB="71755"/>
                </a:tc>
                <a:tc>
                  <a:txBody>
                    <a:bodyPr/>
                    <a:lstStyle/>
                    <a:p>
                      <a:pPr marL="67945" marR="18415" lvl="0" indent="0" algn="l" defTabSz="914400" rtl="0" eaLnBrk="1" fontAlgn="auto" latinLnBrk="0" hangingPunct="1">
                        <a:lnSpc>
                          <a:spcPct val="100000"/>
                        </a:lnSpc>
                        <a:spcBef>
                          <a:spcPts val="37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2.4.5. Number  of  schools   visited   </a:t>
                      </a:r>
                      <a:r>
                        <a:rPr kumimoji="0" lang="en-US" sz="1600" b="0" i="0" u="none" strike="noStrike" kern="1200" cap="none" spc="-10" normalizeH="0" baseline="0" noProof="0" dirty="0" smtClean="0">
                          <a:ln>
                            <a:noFill/>
                          </a:ln>
                          <a:solidFill>
                            <a:prstClr val="black"/>
                          </a:solidFill>
                          <a:effectLst/>
                          <a:uLnTx/>
                          <a:uFillTx/>
                          <a:latin typeface="+mn-lt"/>
                          <a:ea typeface="+mn-ea"/>
                          <a:cs typeface="+mn-cs"/>
                        </a:rPr>
                        <a:t>for </a:t>
                      </a:r>
                      <a:r>
                        <a:rPr kumimoji="0" lang="en-US" sz="1600" b="0" i="0" u="none" strike="noStrike" kern="1200" cap="none" spc="-5" normalizeH="0" baseline="0" noProof="0" dirty="0" smtClean="0">
                          <a:ln>
                            <a:noFill/>
                          </a:ln>
                          <a:solidFill>
                            <a:prstClr val="black"/>
                          </a:solidFill>
                          <a:effectLst/>
                          <a:uLnTx/>
                          <a:uFillTx/>
                          <a:latin typeface="+mn-lt"/>
                          <a:ea typeface="+mn-ea"/>
                          <a:cs typeface="+mn-cs"/>
                        </a:rPr>
                        <a:t>monitoring </a:t>
                      </a:r>
                      <a:r>
                        <a:rPr kumimoji="0" lang="en-US" sz="1600" b="0" i="0" u="none" strike="noStrike" kern="1200" cap="none" spc="0" normalizeH="0" baseline="0" noProof="0" dirty="0" smtClean="0">
                          <a:ln>
                            <a:noFill/>
                          </a:ln>
                          <a:solidFill>
                            <a:prstClr val="black"/>
                          </a:solidFill>
                          <a:effectLst/>
                          <a:uLnTx/>
                          <a:uFillTx/>
                          <a:latin typeface="+mn-lt"/>
                          <a:ea typeface="+mn-ea"/>
                          <a:cs typeface="+mn-cs"/>
                        </a:rPr>
                        <a:t>CAPS implementation in technical schools</a:t>
                      </a:r>
                      <a:endParaRPr kumimoji="0" lang="en-ZA" sz="1600" b="0" i="0" u="none" strike="noStrike" kern="1200" cap="none" spc="0" normalizeH="0" baseline="0" noProof="0" dirty="0" smtClean="0">
                        <a:ln>
                          <a:noFill/>
                        </a:ln>
                        <a:solidFill>
                          <a:prstClr val="black"/>
                        </a:solidFill>
                        <a:effectLst/>
                        <a:uLnTx/>
                        <a:uFillTx/>
                        <a:latin typeface="+mn-lt"/>
                        <a:ea typeface="Times New Roman"/>
                        <a:cs typeface="Times New Roman"/>
                      </a:endParaRPr>
                    </a:p>
                  </a:txBody>
                  <a:tcPr marL="71755" marR="71755" marT="71755" marB="71755" anchor="ctr"/>
                </a:tc>
                <a:tc>
                  <a:txBody>
                    <a:bodyPr/>
                    <a:lstStyle/>
                    <a:p>
                      <a:pPr marR="635" lvl="0" algn="l">
                        <a:lnSpc>
                          <a:spcPct val="115000"/>
                        </a:lnSpc>
                        <a:spcAft>
                          <a:spcPts val="0"/>
                        </a:spcAft>
                      </a:pPr>
                      <a:r>
                        <a:rPr lang="en-ZA" sz="1600" dirty="0" smtClean="0">
                          <a:effectLst/>
                          <a:latin typeface="+mn-lt"/>
                          <a:ea typeface="Times New Roman"/>
                          <a:cs typeface="Times New Roman"/>
                        </a:rPr>
                        <a:t>54</a:t>
                      </a:r>
                      <a:endParaRPr lang="en-ZA" sz="1600" dirty="0">
                        <a:effectLst/>
                        <a:latin typeface="+mn-lt"/>
                        <a:ea typeface="Times New Roman"/>
                        <a:cs typeface="Times New Roman"/>
                      </a:endParaRPr>
                    </a:p>
                  </a:txBody>
                  <a:tcPr marL="71755" marR="71755" marT="71755" marB="71755" anchor="ctr"/>
                </a:tc>
                <a:tc>
                  <a:txBody>
                    <a:bodyPr/>
                    <a:lstStyle/>
                    <a:p>
                      <a:pPr marR="635" lvl="0" algn="l">
                        <a:lnSpc>
                          <a:spcPct val="115000"/>
                        </a:lnSpc>
                        <a:spcAft>
                          <a:spcPts val="0"/>
                        </a:spcAft>
                      </a:pPr>
                      <a:r>
                        <a:rPr lang="en-ZA" sz="1600" dirty="0" smtClean="0">
                          <a:effectLst/>
                          <a:latin typeface="+mn-lt"/>
                          <a:ea typeface="Times New Roman"/>
                          <a:cs typeface="Times New Roman"/>
                        </a:rPr>
                        <a:t>54</a:t>
                      </a:r>
                      <a:endParaRPr lang="en-ZA" sz="1600" dirty="0">
                        <a:effectLst/>
                        <a:latin typeface="+mn-lt"/>
                        <a:ea typeface="Times New Roman"/>
                        <a:cs typeface="Times New Roman"/>
                      </a:endParaRPr>
                    </a:p>
                  </a:txBody>
                  <a:tcPr marL="0" marR="0" marT="0" marB="0" anchor="ctr"/>
                </a:tc>
                <a:tc>
                  <a:txBody>
                    <a:bodyPr/>
                    <a:lstStyle/>
                    <a:p>
                      <a:pPr marR="635" lvl="0" algn="l">
                        <a:lnSpc>
                          <a:spcPct val="115000"/>
                        </a:lnSpc>
                        <a:spcAft>
                          <a:spcPts val="0"/>
                        </a:spcAft>
                      </a:pPr>
                      <a:r>
                        <a:rPr lang="en-ZA" sz="1600" dirty="0" smtClean="0">
                          <a:effectLst/>
                          <a:latin typeface="+mn-lt"/>
                          <a:ea typeface="Times New Roman"/>
                          <a:cs typeface="Times New Roman"/>
                        </a:rPr>
                        <a:t>54</a:t>
                      </a:r>
                      <a:endParaRPr lang="en-ZA" sz="1600" dirty="0">
                        <a:effectLst/>
                        <a:latin typeface="+mn-lt"/>
                        <a:ea typeface="Times New Roman"/>
                        <a:cs typeface="Times New Roman"/>
                      </a:endParaRPr>
                    </a:p>
                  </a:txBody>
                  <a:tcPr marL="71755" marR="71755" marT="71755" marB="71755" anchor="ctr"/>
                </a:tc>
                <a:extLst>
                  <a:ext uri="{0D108BD9-81ED-4DB2-BD59-A6C34878D82A}">
                    <a16:rowId xmlns:a16="http://schemas.microsoft.com/office/drawing/2014/main" xmlns="" val="10003"/>
                  </a:ext>
                </a:extLst>
              </a:tr>
              <a:tr h="1217017">
                <a:tc rowSpan="2">
                  <a:txBody>
                    <a:bodyPr/>
                    <a:lstStyle/>
                    <a:p>
                      <a:pPr marL="18415" marR="18415" lvl="0" algn="l">
                        <a:lnSpc>
                          <a:spcPct val="100000"/>
                        </a:lnSpc>
                        <a:spcBef>
                          <a:spcPts val="370"/>
                        </a:spcBef>
                        <a:spcAft>
                          <a:spcPts val="0"/>
                        </a:spcAft>
                      </a:pPr>
                      <a:r>
                        <a:rPr lang="en-US" sz="1600" kern="1200" dirty="0" smtClean="0">
                          <a:solidFill>
                            <a:schemeClr val="dk1"/>
                          </a:solidFill>
                          <a:effectLst/>
                          <a:latin typeface="+mn-lt"/>
                          <a:ea typeface="+mn-ea"/>
                          <a:cs typeface="+mn-cs"/>
                        </a:rPr>
                        <a:t>2.5 Develop, monitor and support the implementation of policies and programmes for improving the quality of education in rural schools</a:t>
                      </a:r>
                      <a:endParaRPr lang="en-ZA" sz="1600" dirty="0">
                        <a:effectLst/>
                        <a:latin typeface="+mn-lt"/>
                        <a:ea typeface="Calibri"/>
                        <a:cs typeface="Times New Roman"/>
                      </a:endParaRPr>
                    </a:p>
                  </a:txBody>
                  <a:tcPr marL="71755" marR="71755" marT="71755" marB="71755" anchor="ctr"/>
                </a:tc>
                <a:tc>
                  <a:txBody>
                    <a:bodyPr/>
                    <a:lstStyle/>
                    <a:p>
                      <a:pPr marL="18415" marR="18415" lvl="0" algn="l">
                        <a:lnSpc>
                          <a:spcPct val="100000"/>
                        </a:lnSpc>
                        <a:spcBef>
                          <a:spcPts val="370"/>
                        </a:spcBef>
                        <a:spcAft>
                          <a:spcPts val="0"/>
                        </a:spcAft>
                      </a:pPr>
                      <a:r>
                        <a:rPr lang="en-ZA" sz="1600" dirty="0">
                          <a:effectLst/>
                          <a:latin typeface="+mn-lt"/>
                        </a:rPr>
                        <a:t>2.5.1. Number of schools with multi-grade classes implementing the Multi-Grade Toolkit monitored </a:t>
                      </a:r>
                      <a:endParaRPr lang="en-ZA" sz="1600" dirty="0">
                        <a:effectLst/>
                        <a:latin typeface="+mn-lt"/>
                        <a:ea typeface="Calibri"/>
                        <a:cs typeface="Times New Roman"/>
                      </a:endParaRPr>
                    </a:p>
                  </a:txBody>
                  <a:tcPr marL="71755" marR="71755" marT="71755" marB="71755" anchor="ctr"/>
                </a:tc>
                <a:tc>
                  <a:txBody>
                    <a:bodyPr/>
                    <a:lstStyle/>
                    <a:p>
                      <a:pPr lvl="0" algn="l">
                        <a:lnSpc>
                          <a:spcPct val="100000"/>
                        </a:lnSpc>
                        <a:spcAft>
                          <a:spcPts val="0"/>
                        </a:spcAft>
                      </a:pPr>
                      <a:r>
                        <a:rPr lang="en-US" sz="1600" dirty="0">
                          <a:effectLst/>
                          <a:latin typeface="+mn-lt"/>
                        </a:rPr>
                        <a:t>140</a:t>
                      </a:r>
                      <a:endParaRPr lang="en-ZA" sz="1600" dirty="0">
                        <a:effectLst/>
                        <a:latin typeface="+mn-lt"/>
                        <a:ea typeface="Calibri"/>
                        <a:cs typeface="Times New Roman"/>
                      </a:endParaRPr>
                    </a:p>
                  </a:txBody>
                  <a:tcPr marL="71755" marR="71755" marT="71755" marB="71755" anchor="ctr"/>
                </a:tc>
                <a:tc>
                  <a:txBody>
                    <a:bodyPr/>
                    <a:lstStyle/>
                    <a:p>
                      <a:pPr lvl="0" algn="l">
                        <a:lnSpc>
                          <a:spcPct val="115000"/>
                        </a:lnSpc>
                        <a:spcAft>
                          <a:spcPts val="0"/>
                        </a:spcAft>
                      </a:pPr>
                      <a:r>
                        <a:rPr lang="en-US" sz="1600" dirty="0">
                          <a:effectLst/>
                          <a:latin typeface="+mn-lt"/>
                          <a:ea typeface="Times New Roman"/>
                          <a:cs typeface="Calibri"/>
                        </a:rPr>
                        <a:t>140</a:t>
                      </a:r>
                      <a:endParaRPr lang="en-ZA" sz="1600" dirty="0">
                        <a:effectLst/>
                        <a:latin typeface="+mn-lt"/>
                        <a:ea typeface="Calibri"/>
                        <a:cs typeface="Times New Roman"/>
                      </a:endParaRPr>
                    </a:p>
                  </a:txBody>
                  <a:tcPr marL="0" marR="0" marT="0" marB="0" anchor="ctr"/>
                </a:tc>
                <a:tc>
                  <a:txBody>
                    <a:bodyPr/>
                    <a:lstStyle/>
                    <a:p>
                      <a:pPr lvl="0" algn="l">
                        <a:lnSpc>
                          <a:spcPct val="115000"/>
                        </a:lnSpc>
                        <a:spcAft>
                          <a:spcPts val="0"/>
                        </a:spcAft>
                      </a:pPr>
                      <a:r>
                        <a:rPr lang="en-US" sz="1600" dirty="0">
                          <a:effectLst/>
                          <a:latin typeface="+mn-lt"/>
                          <a:ea typeface="Times New Roman"/>
                          <a:cs typeface="Times New Roman"/>
                        </a:rPr>
                        <a:t>-</a:t>
                      </a:r>
                      <a:endParaRPr lang="en-ZA" sz="1600" dirty="0">
                        <a:effectLst/>
                        <a:latin typeface="+mn-lt"/>
                        <a:ea typeface="Times New Roman"/>
                        <a:cs typeface="Times New Roman"/>
                      </a:endParaRPr>
                    </a:p>
                  </a:txBody>
                  <a:tcPr marL="71755" marR="71755" marT="71755" marB="71755" anchor="ctr"/>
                </a:tc>
                <a:extLst>
                  <a:ext uri="{0D108BD9-81ED-4DB2-BD59-A6C34878D82A}">
                    <a16:rowId xmlns:a16="http://schemas.microsoft.com/office/drawing/2014/main" xmlns="" val="10004"/>
                  </a:ext>
                </a:extLst>
              </a:tr>
              <a:tr h="1278055">
                <a:tc vMerge="1">
                  <a:txBody>
                    <a:bodyPr/>
                    <a:lstStyle/>
                    <a:p>
                      <a:pPr marL="18415" marR="18415" algn="l">
                        <a:lnSpc>
                          <a:spcPct val="100000"/>
                        </a:lnSpc>
                        <a:spcBef>
                          <a:spcPts val="370"/>
                        </a:spcBef>
                        <a:spcAft>
                          <a:spcPts val="0"/>
                        </a:spcAft>
                      </a:pPr>
                      <a:endParaRPr lang="en-ZA" sz="1400" dirty="0">
                        <a:effectLst/>
                        <a:latin typeface="Times New Roman"/>
                        <a:ea typeface="Times New Roman"/>
                        <a:cs typeface="Times New Roman"/>
                      </a:endParaRPr>
                    </a:p>
                  </a:txBody>
                  <a:tcPr marL="71755" marR="71755" marT="71755" marB="71755"/>
                </a:tc>
                <a:tc>
                  <a:txBody>
                    <a:bodyPr/>
                    <a:lstStyle/>
                    <a:p>
                      <a:pPr marL="18415" marR="18415" lvl="0" algn="l">
                        <a:lnSpc>
                          <a:spcPct val="100000"/>
                        </a:lnSpc>
                        <a:spcBef>
                          <a:spcPts val="370"/>
                        </a:spcBef>
                        <a:spcAft>
                          <a:spcPts val="0"/>
                        </a:spcAft>
                      </a:pPr>
                      <a:r>
                        <a:rPr lang="en-ZA" sz="1800" dirty="0">
                          <a:effectLst/>
                          <a:latin typeface="+mn-lt"/>
                        </a:rPr>
                        <a:t>2.5.2. </a:t>
                      </a:r>
                      <a:r>
                        <a:rPr lang="en-ZA" sz="1800" dirty="0" smtClean="0">
                          <a:effectLst/>
                          <a:latin typeface="+mn-lt"/>
                        </a:rPr>
                        <a:t>Number of advocacy campaigns conducted on the Rural Education Policy in the provinces</a:t>
                      </a:r>
                      <a:endParaRPr lang="en-ZA" sz="1800" dirty="0">
                        <a:effectLst/>
                        <a:latin typeface="+mn-lt"/>
                        <a:ea typeface="Times New Roman"/>
                        <a:cs typeface="Times New Roman"/>
                      </a:endParaRPr>
                    </a:p>
                  </a:txBody>
                  <a:tcPr marL="71755" marR="71755" marT="71755" marB="71755" anchor="ctr"/>
                </a:tc>
                <a:tc>
                  <a:txBody>
                    <a:bodyPr/>
                    <a:lstStyle/>
                    <a:p>
                      <a:pPr marL="68580" lvl="0" algn="l">
                        <a:lnSpc>
                          <a:spcPct val="100000"/>
                        </a:lnSpc>
                        <a:spcAft>
                          <a:spcPts val="0"/>
                        </a:spcAft>
                      </a:pPr>
                      <a:r>
                        <a:rPr lang="en-US" sz="1800" dirty="0">
                          <a:effectLst/>
                          <a:latin typeface="+mn-lt"/>
                        </a:rPr>
                        <a:t>9</a:t>
                      </a:r>
                      <a:endParaRPr lang="en-ZA" sz="1800" dirty="0">
                        <a:effectLst/>
                        <a:latin typeface="+mn-lt"/>
                        <a:ea typeface="Times New Roman"/>
                        <a:cs typeface="Times New Roman"/>
                      </a:endParaRPr>
                    </a:p>
                  </a:txBody>
                  <a:tcPr marL="71755" marR="71755" marT="71755" marB="71755" anchor="ctr"/>
                </a:tc>
                <a:tc>
                  <a:txBody>
                    <a:bodyPr/>
                    <a:lstStyle/>
                    <a:p>
                      <a:pPr marL="68580" lvl="0" algn="l">
                        <a:lnSpc>
                          <a:spcPct val="115000"/>
                        </a:lnSpc>
                        <a:spcAft>
                          <a:spcPts val="0"/>
                        </a:spcAft>
                      </a:pPr>
                      <a:r>
                        <a:rPr lang="en-US" sz="1800" dirty="0" smtClean="0">
                          <a:effectLst/>
                          <a:latin typeface="+mn-lt"/>
                          <a:ea typeface="Times New Roman"/>
                          <a:cs typeface="Times New Roman"/>
                        </a:rPr>
                        <a:t>9</a:t>
                      </a:r>
                      <a:endParaRPr lang="en-ZA" sz="1800" dirty="0">
                        <a:effectLst/>
                        <a:latin typeface="+mn-lt"/>
                        <a:ea typeface="Times New Roman"/>
                        <a:cs typeface="Times New Roman"/>
                      </a:endParaRPr>
                    </a:p>
                  </a:txBody>
                  <a:tcPr marL="0" marR="0" marT="0" marB="0" anchor="ctr"/>
                </a:tc>
                <a:tc>
                  <a:txBody>
                    <a:bodyPr/>
                    <a:lstStyle/>
                    <a:p>
                      <a:pPr lvl="0" algn="l">
                        <a:lnSpc>
                          <a:spcPct val="115000"/>
                        </a:lnSpc>
                        <a:spcAft>
                          <a:spcPts val="0"/>
                        </a:spcAft>
                      </a:pPr>
                      <a:r>
                        <a:rPr lang="en-US" sz="1800" dirty="0" smtClean="0">
                          <a:effectLst/>
                          <a:latin typeface="+mn-lt"/>
                          <a:ea typeface="Times New Roman"/>
                          <a:cs typeface="Times New Roman"/>
                        </a:rPr>
                        <a:t>9</a:t>
                      </a:r>
                      <a:endParaRPr lang="en-ZA" sz="1800" dirty="0">
                        <a:effectLst/>
                        <a:latin typeface="+mn-lt"/>
                        <a:ea typeface="Times New Roman"/>
                        <a:cs typeface="Times New Roman"/>
                      </a:endParaRPr>
                    </a:p>
                  </a:txBody>
                  <a:tcPr marL="71755" marR="71755" marT="71755" marB="71755" anchor="ctr"/>
                </a:tc>
                <a:extLst>
                  <a:ext uri="{0D108BD9-81ED-4DB2-BD59-A6C34878D82A}">
                    <a16:rowId xmlns:a16="http://schemas.microsoft.com/office/drawing/2014/main" xmlns="" val="10005"/>
                  </a:ext>
                </a:extLst>
              </a:tr>
            </a:tbl>
          </a:graphicData>
        </a:graphic>
      </p:graphicFrame>
      <p:sp>
        <p:nvSpPr>
          <p:cNvPr id="3" name="Slide Number Placeholder 2"/>
          <p:cNvSpPr>
            <a:spLocks noGrp="1"/>
          </p:cNvSpPr>
          <p:nvPr>
            <p:ph type="sldNum" sz="quarter" idx="4"/>
          </p:nvPr>
        </p:nvSpPr>
        <p:spPr/>
        <p:txBody>
          <a:bodyPr/>
          <a:lstStyle/>
          <a:p>
            <a:fld id="{28A3B54F-4D6D-439C-9A2C-B6799378E1A1}" type="slidenum">
              <a:rPr lang="en-ZA" smtClean="0"/>
              <a:pPr/>
              <a:t>23</a:t>
            </a:fld>
            <a:endParaRPr lang="en-ZA" dirty="0"/>
          </a:p>
        </p:txBody>
      </p:sp>
    </p:spTree>
    <p:extLst>
      <p:ext uri="{BB962C8B-B14F-4D97-AF65-F5344CB8AC3E}">
        <p14:creationId xmlns:p14="http://schemas.microsoft.com/office/powerpoint/2010/main" xmlns="" val="41346988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764704"/>
          </a:xfrm>
        </p:spPr>
        <p:txBody>
          <a:bodyPr>
            <a:normAutofit/>
          </a:bodyPr>
          <a:lstStyle/>
          <a:p>
            <a:r>
              <a:rPr lang="en-ZA" sz="2400" b="1" dirty="0">
                <a:solidFill>
                  <a:schemeClr val="accent2">
                    <a:lumMod val="75000"/>
                  </a:schemeClr>
                </a:solidFill>
              </a:rPr>
              <a:t>2018/19 </a:t>
            </a:r>
            <a:r>
              <a:rPr lang="en-ZA" sz="2400" b="1" dirty="0" smtClean="0">
                <a:solidFill>
                  <a:schemeClr val="accent2">
                    <a:lumMod val="75000"/>
                  </a:schemeClr>
                </a:solidFill>
              </a:rPr>
              <a:t>APP : PROGRAMME 2</a:t>
            </a:r>
            <a:endParaRPr lang="en-ZA" sz="2400" b="1" dirty="0">
              <a:solidFill>
                <a:schemeClr val="accent2">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850386491"/>
              </p:ext>
            </p:extLst>
          </p:nvPr>
        </p:nvGraphicFramePr>
        <p:xfrm>
          <a:off x="72008" y="476673"/>
          <a:ext cx="8964488" cy="6381326"/>
        </p:xfrm>
        <a:graphic>
          <a:graphicData uri="http://schemas.openxmlformats.org/drawingml/2006/table">
            <a:tbl>
              <a:tblPr firstRow="1" bandRow="1">
                <a:tableStyleId>{21E4AEA4-8DFA-4A89-87EB-49C32662AFE0}</a:tableStyleId>
              </a:tblPr>
              <a:tblGrid>
                <a:gridCol w="1979712">
                  <a:extLst>
                    <a:ext uri="{9D8B030D-6E8A-4147-A177-3AD203B41FA5}">
                      <a16:colId xmlns:a16="http://schemas.microsoft.com/office/drawing/2014/main" xmlns="" val="20000"/>
                    </a:ext>
                  </a:extLst>
                </a:gridCol>
                <a:gridCol w="3960440">
                  <a:extLst>
                    <a:ext uri="{9D8B030D-6E8A-4147-A177-3AD203B41FA5}">
                      <a16:colId xmlns:a16="http://schemas.microsoft.com/office/drawing/2014/main" xmlns="" val="20001"/>
                    </a:ext>
                  </a:extLst>
                </a:gridCol>
                <a:gridCol w="1008112">
                  <a:extLst>
                    <a:ext uri="{9D8B030D-6E8A-4147-A177-3AD203B41FA5}">
                      <a16:colId xmlns:a16="http://schemas.microsoft.com/office/drawing/2014/main" xmlns="" val="20002"/>
                    </a:ext>
                  </a:extLst>
                </a:gridCol>
                <a:gridCol w="1008112">
                  <a:extLst>
                    <a:ext uri="{9D8B030D-6E8A-4147-A177-3AD203B41FA5}">
                      <a16:colId xmlns:a16="http://schemas.microsoft.com/office/drawing/2014/main" xmlns="" val="20003"/>
                    </a:ext>
                  </a:extLst>
                </a:gridCol>
                <a:gridCol w="1008112">
                  <a:extLst>
                    <a:ext uri="{9D8B030D-6E8A-4147-A177-3AD203B41FA5}">
                      <a16:colId xmlns:a16="http://schemas.microsoft.com/office/drawing/2014/main" xmlns="" val="20004"/>
                    </a:ext>
                  </a:extLst>
                </a:gridCol>
              </a:tblGrid>
              <a:tr h="369951">
                <a:tc rowSpan="2">
                  <a:txBody>
                    <a:bodyPr/>
                    <a:lstStyle/>
                    <a:p>
                      <a:r>
                        <a:rPr lang="en-US" sz="1600" b="1" kern="1200" dirty="0" smtClean="0">
                          <a:solidFill>
                            <a:schemeClr val="lt1"/>
                          </a:solidFill>
                          <a:effectLst/>
                          <a:latin typeface="+mn-lt"/>
                          <a:ea typeface="+mn-ea"/>
                          <a:cs typeface="+mn-cs"/>
                        </a:rPr>
                        <a:t>Strategic Objective</a:t>
                      </a:r>
                      <a:endParaRPr lang="en-ZA" sz="1600" dirty="0"/>
                    </a:p>
                  </a:txBody>
                  <a:tcPr/>
                </a:tc>
                <a:tc rowSpan="2">
                  <a:txBody>
                    <a:bodyPr/>
                    <a:lstStyle/>
                    <a:p>
                      <a:r>
                        <a:rPr lang="en-ZA" sz="1600" dirty="0" smtClean="0"/>
                        <a:t>Programme Performance Indicator </a:t>
                      </a:r>
                      <a:endParaRPr lang="en-ZA" sz="1600" dirty="0"/>
                    </a:p>
                  </a:txBody>
                  <a:tcPr/>
                </a:tc>
                <a:tc gridSpan="3">
                  <a:txBody>
                    <a:bodyPr/>
                    <a:lstStyle/>
                    <a:p>
                      <a:r>
                        <a:rPr lang="en-ZA" sz="1600" dirty="0" smtClean="0"/>
                        <a:t>Medium-term targets</a:t>
                      </a:r>
                      <a:endParaRPr lang="en-ZA" sz="1600" dirty="0"/>
                    </a:p>
                  </a:txBody>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xmlns="" val="10000"/>
                  </a:ext>
                </a:extLst>
              </a:tr>
              <a:tr h="364243">
                <a:tc vMerge="1">
                  <a:txBody>
                    <a:bodyPr/>
                    <a:lstStyle/>
                    <a:p>
                      <a:endParaRPr lang="en-ZA"/>
                    </a:p>
                  </a:txBody>
                  <a:tcPr/>
                </a:tc>
                <a:tc vMerge="1">
                  <a:txBody>
                    <a:bodyPr/>
                    <a:lstStyle/>
                    <a:p>
                      <a:endParaRPr lang="en-ZA"/>
                    </a:p>
                  </a:txBody>
                  <a:tcPr/>
                </a:tc>
                <a:tc>
                  <a:txBody>
                    <a:bodyPr/>
                    <a:lstStyle/>
                    <a:p>
                      <a:r>
                        <a:rPr lang="en-ZA" sz="1600" dirty="0" smtClean="0"/>
                        <a:t>2018/19</a:t>
                      </a:r>
                      <a:endParaRPr lang="en-ZA" sz="1600" dirty="0"/>
                    </a:p>
                  </a:txBody>
                  <a:tcPr/>
                </a:tc>
                <a:tc>
                  <a:txBody>
                    <a:bodyPr/>
                    <a:lstStyle/>
                    <a:p>
                      <a:r>
                        <a:rPr lang="en-ZA" sz="1600" dirty="0" smtClean="0"/>
                        <a:t>2019/20</a:t>
                      </a:r>
                      <a:endParaRPr lang="en-ZA" sz="1600" dirty="0"/>
                    </a:p>
                  </a:txBody>
                  <a:tcPr/>
                </a:tc>
                <a:tc>
                  <a:txBody>
                    <a:bodyPr/>
                    <a:lstStyle/>
                    <a:p>
                      <a:r>
                        <a:rPr lang="en-ZA" sz="1600" dirty="0" smtClean="0"/>
                        <a:t>2020/21</a:t>
                      </a:r>
                      <a:endParaRPr lang="en-ZA" sz="1600" dirty="0"/>
                    </a:p>
                  </a:txBody>
                  <a:tcPr/>
                </a:tc>
                <a:extLst>
                  <a:ext uri="{0D108BD9-81ED-4DB2-BD59-A6C34878D82A}">
                    <a16:rowId xmlns:a16="http://schemas.microsoft.com/office/drawing/2014/main" xmlns="" val="10001"/>
                  </a:ext>
                </a:extLst>
              </a:tr>
              <a:tr h="2601554">
                <a:tc>
                  <a:txBody>
                    <a:bodyPr/>
                    <a:lstStyle/>
                    <a:p>
                      <a:pPr marL="67945" marR="67310" algn="l">
                        <a:lnSpc>
                          <a:spcPct val="100000"/>
                        </a:lnSpc>
                        <a:spcBef>
                          <a:spcPts val="370"/>
                        </a:spcBef>
                        <a:spcAft>
                          <a:spcPts val="0"/>
                        </a:spcAft>
                      </a:pPr>
                      <a:r>
                        <a:rPr lang="en-US" sz="1600" kern="1200" dirty="0" smtClean="0">
                          <a:solidFill>
                            <a:schemeClr val="dk1"/>
                          </a:solidFill>
                          <a:effectLst/>
                          <a:latin typeface="+mn-lt"/>
                          <a:ea typeface="+mn-ea"/>
                          <a:cs typeface="+mn-cs"/>
                        </a:rPr>
                        <a:t>2.6 Provide support to learners who have not achieved all the requirements of the NSC through the Second Chance Matric</a:t>
                      </a:r>
                      <a:endParaRPr lang="en-ZA" sz="1600" dirty="0">
                        <a:effectLst/>
                        <a:latin typeface="+mn-lt"/>
                        <a:ea typeface="Times New Roman"/>
                        <a:cs typeface="Times New Roman"/>
                      </a:endParaRPr>
                    </a:p>
                  </a:txBody>
                  <a:tcPr marL="71755" marR="71755" marT="71755" marB="71755" anchor="ctr"/>
                </a:tc>
                <a:tc>
                  <a:txBody>
                    <a:bodyPr/>
                    <a:lstStyle/>
                    <a:p>
                      <a:pPr marL="67945" marR="67310" algn="l">
                        <a:lnSpc>
                          <a:spcPct val="100000"/>
                        </a:lnSpc>
                        <a:spcBef>
                          <a:spcPts val="370"/>
                        </a:spcBef>
                        <a:spcAft>
                          <a:spcPts val="0"/>
                        </a:spcAft>
                      </a:pPr>
                      <a:r>
                        <a:rPr lang="en-ZA" sz="1600" dirty="0">
                          <a:effectLst/>
                          <a:latin typeface="+mn-lt"/>
                        </a:rPr>
                        <a:t>2.6.1. Number of learners  obtaining subject passes towards a National Senior Certificate (NSC) or extended Senior Certificate, including upgraded NSC  per year</a:t>
                      </a:r>
                      <a:endParaRPr lang="en-ZA" sz="1600" dirty="0">
                        <a:effectLst/>
                        <a:latin typeface="+mn-lt"/>
                        <a:ea typeface="Times New Roman"/>
                        <a:cs typeface="Times New Roman"/>
                      </a:endParaRPr>
                    </a:p>
                  </a:txBody>
                  <a:tcPr marL="71755" marR="71755" marT="71755" marB="71755" anchor="ctr"/>
                </a:tc>
                <a:tc>
                  <a:txBody>
                    <a:bodyPr/>
                    <a:lstStyle/>
                    <a:p>
                      <a:pPr marL="68580" lvl="0" algn="l">
                        <a:lnSpc>
                          <a:spcPct val="100000"/>
                        </a:lnSpc>
                        <a:spcAft>
                          <a:spcPts val="0"/>
                        </a:spcAft>
                      </a:pPr>
                      <a:r>
                        <a:rPr lang="en-US" sz="1600" dirty="0">
                          <a:effectLst/>
                          <a:latin typeface="+mn-lt"/>
                        </a:rPr>
                        <a:t>25 000</a:t>
                      </a:r>
                      <a:endParaRPr lang="en-ZA" sz="1600" dirty="0">
                        <a:effectLst/>
                        <a:latin typeface="+mn-lt"/>
                        <a:ea typeface="Times New Roman"/>
                        <a:cs typeface="Times New Roman"/>
                      </a:endParaRPr>
                    </a:p>
                  </a:txBody>
                  <a:tcPr marL="71755" marR="71755" marT="71755" marB="71755" anchor="ctr"/>
                </a:tc>
                <a:tc>
                  <a:txBody>
                    <a:bodyPr/>
                    <a:lstStyle/>
                    <a:p>
                      <a:pPr marL="68580" lvl="0" algn="l">
                        <a:lnSpc>
                          <a:spcPct val="100000"/>
                        </a:lnSpc>
                        <a:spcAft>
                          <a:spcPts val="0"/>
                        </a:spcAft>
                      </a:pPr>
                      <a:r>
                        <a:rPr lang="en-US" sz="1600" dirty="0">
                          <a:effectLst/>
                          <a:latin typeface="+mn-lt"/>
                          <a:ea typeface="Calibri"/>
                          <a:cs typeface="Times New Roman"/>
                        </a:rPr>
                        <a:t>30 000</a:t>
                      </a:r>
                      <a:endParaRPr lang="en-ZA" sz="1600" dirty="0">
                        <a:effectLst/>
                        <a:latin typeface="+mn-lt"/>
                        <a:ea typeface="Times New Roman"/>
                        <a:cs typeface="Times New Roman"/>
                      </a:endParaRPr>
                    </a:p>
                  </a:txBody>
                  <a:tcPr marL="0" marR="0" marT="0" marB="0" anchor="ctr"/>
                </a:tc>
                <a:tc>
                  <a:txBody>
                    <a:bodyPr/>
                    <a:lstStyle/>
                    <a:p>
                      <a:pPr lvl="0" algn="l">
                        <a:lnSpc>
                          <a:spcPct val="100000"/>
                        </a:lnSpc>
                        <a:spcAft>
                          <a:spcPts val="0"/>
                        </a:spcAft>
                      </a:pPr>
                      <a:r>
                        <a:rPr lang="en-US" sz="1600" dirty="0">
                          <a:effectLst/>
                          <a:latin typeface="+mn-lt"/>
                          <a:ea typeface="Times New Roman"/>
                          <a:cs typeface="Times New Roman"/>
                        </a:rPr>
                        <a:t>35 000</a:t>
                      </a:r>
                      <a:endParaRPr lang="en-ZA" sz="1600" dirty="0">
                        <a:effectLst/>
                        <a:latin typeface="+mn-lt"/>
                        <a:ea typeface="Times New Roman"/>
                        <a:cs typeface="Times New Roman"/>
                      </a:endParaRPr>
                    </a:p>
                  </a:txBody>
                  <a:tcPr marL="71755" marR="71755" marT="71755" marB="71755" anchor="ctr"/>
                </a:tc>
                <a:extLst>
                  <a:ext uri="{0D108BD9-81ED-4DB2-BD59-A6C34878D82A}">
                    <a16:rowId xmlns:a16="http://schemas.microsoft.com/office/drawing/2014/main" xmlns="" val="10002"/>
                  </a:ext>
                </a:extLst>
              </a:tr>
              <a:tr h="1235643">
                <a:tc rowSpan="2">
                  <a:txBody>
                    <a:bodyPr/>
                    <a:lstStyle/>
                    <a:p>
                      <a:pPr marL="67945" algn="l">
                        <a:lnSpc>
                          <a:spcPct val="100000"/>
                        </a:lnSpc>
                        <a:spcBef>
                          <a:spcPts val="370"/>
                        </a:spcBef>
                        <a:spcAft>
                          <a:spcPts val="0"/>
                        </a:spcAft>
                        <a:tabLst>
                          <a:tab pos="1368425" algn="l"/>
                        </a:tabLst>
                      </a:pPr>
                      <a:r>
                        <a:rPr lang="en-US" sz="1600" kern="1200" dirty="0" smtClean="0">
                          <a:solidFill>
                            <a:schemeClr val="dk1"/>
                          </a:solidFill>
                          <a:effectLst/>
                          <a:latin typeface="+mn-lt"/>
                          <a:ea typeface="+mn-ea"/>
                          <a:cs typeface="+mn-cs"/>
                        </a:rPr>
                        <a:t>2.7 To ensure that Learners with Severe to Profound Intellectual Disabilities access quality publicly funded education and support</a:t>
                      </a:r>
                      <a:endParaRPr lang="en-ZA" sz="1600" kern="1200" dirty="0">
                        <a:solidFill>
                          <a:schemeClr val="dk1"/>
                        </a:solidFill>
                        <a:effectLst/>
                        <a:latin typeface="+mn-lt"/>
                        <a:ea typeface="+mn-ea"/>
                        <a:cs typeface="+mn-cs"/>
                      </a:endParaRPr>
                    </a:p>
                  </a:txBody>
                  <a:tcPr marL="71755" marR="71755" marT="71755" marB="71755"/>
                </a:tc>
                <a:tc>
                  <a:txBody>
                    <a:bodyPr/>
                    <a:lstStyle/>
                    <a:p>
                      <a:pPr marL="67945" algn="l">
                        <a:lnSpc>
                          <a:spcPct val="100000"/>
                        </a:lnSpc>
                        <a:spcBef>
                          <a:spcPts val="370"/>
                        </a:spcBef>
                        <a:spcAft>
                          <a:spcPts val="0"/>
                        </a:spcAft>
                        <a:tabLst>
                          <a:tab pos="1368425" algn="l"/>
                        </a:tabLst>
                      </a:pPr>
                      <a:r>
                        <a:rPr lang="en-ZA" sz="1600" kern="1200" dirty="0">
                          <a:solidFill>
                            <a:schemeClr val="dk1"/>
                          </a:solidFill>
                          <a:effectLst/>
                          <a:latin typeface="+mn-lt"/>
                          <a:ea typeface="+mn-ea"/>
                          <a:cs typeface="+mn-cs"/>
                        </a:rPr>
                        <a:t>2.7.1. Number of Children/ Learners with Severe to Profound Intellectual Disability (C/LSPID) who utilise the Learning Programme for C/LSPID</a:t>
                      </a:r>
                    </a:p>
                  </a:txBody>
                  <a:tcPr marL="71755" marR="71755" marT="71755" marB="71755" anchor="ctr"/>
                </a:tc>
                <a:tc>
                  <a:txBody>
                    <a:bodyPr/>
                    <a:lstStyle/>
                    <a:p>
                      <a:pPr marL="68580" lvl="0" algn="l">
                        <a:lnSpc>
                          <a:spcPct val="100000"/>
                        </a:lnSpc>
                        <a:spcAft>
                          <a:spcPts val="0"/>
                        </a:spcAft>
                      </a:pPr>
                      <a:r>
                        <a:rPr lang="en-US" sz="1600" dirty="0">
                          <a:solidFill>
                            <a:srgbClr val="231F20"/>
                          </a:solidFill>
                          <a:effectLst/>
                          <a:latin typeface="+mn-lt"/>
                          <a:ea typeface="Calibri"/>
                          <a:cs typeface="Times New Roman"/>
                        </a:rPr>
                        <a:t>3 327</a:t>
                      </a:r>
                      <a:endParaRPr lang="en-ZA" sz="1600" dirty="0">
                        <a:effectLst/>
                        <a:latin typeface="+mn-lt"/>
                        <a:ea typeface="Times New Roman"/>
                        <a:cs typeface="Times New Roman"/>
                      </a:endParaRPr>
                    </a:p>
                  </a:txBody>
                  <a:tcPr marL="71755" marR="71755" marT="71755" marB="71755" anchor="ctr"/>
                </a:tc>
                <a:tc>
                  <a:txBody>
                    <a:bodyPr/>
                    <a:lstStyle/>
                    <a:p>
                      <a:pPr marL="68580" lvl="0" algn="l">
                        <a:lnSpc>
                          <a:spcPct val="100000"/>
                        </a:lnSpc>
                        <a:spcAft>
                          <a:spcPts val="0"/>
                        </a:spcAft>
                      </a:pPr>
                      <a:r>
                        <a:rPr lang="en-US" sz="1600" dirty="0">
                          <a:effectLst/>
                          <a:latin typeface="+mn-lt"/>
                          <a:ea typeface="Calibri"/>
                          <a:cs typeface="Times New Roman"/>
                        </a:rPr>
                        <a:t>3 327</a:t>
                      </a:r>
                      <a:endParaRPr lang="en-ZA" sz="1600" dirty="0">
                        <a:effectLst/>
                        <a:latin typeface="+mn-lt"/>
                        <a:ea typeface="Times New Roman"/>
                        <a:cs typeface="Times New Roman"/>
                      </a:endParaRPr>
                    </a:p>
                  </a:txBody>
                  <a:tcPr marL="0" marR="0" marT="0" marB="0" anchor="ctr"/>
                </a:tc>
                <a:tc>
                  <a:txBody>
                    <a:bodyPr/>
                    <a:lstStyle/>
                    <a:p>
                      <a:pPr lvl="0" algn="l">
                        <a:lnSpc>
                          <a:spcPct val="100000"/>
                        </a:lnSpc>
                        <a:spcAft>
                          <a:spcPts val="0"/>
                        </a:spcAft>
                      </a:pPr>
                      <a:r>
                        <a:rPr lang="en-US" sz="1600" dirty="0" smtClean="0">
                          <a:effectLst/>
                          <a:latin typeface="+mn-lt"/>
                          <a:ea typeface="Times New Roman"/>
                          <a:cs typeface="Times New Roman"/>
                        </a:rPr>
                        <a:t>3 527</a:t>
                      </a:r>
                      <a:endParaRPr lang="en-ZA" sz="1600" dirty="0">
                        <a:effectLst/>
                        <a:latin typeface="+mn-lt"/>
                        <a:ea typeface="Times New Roman"/>
                        <a:cs typeface="Times New Roman"/>
                      </a:endParaRPr>
                    </a:p>
                  </a:txBody>
                  <a:tcPr marL="71755" marR="71755" marT="71755" marB="71755" anchor="ctr"/>
                </a:tc>
                <a:extLst>
                  <a:ext uri="{0D108BD9-81ED-4DB2-BD59-A6C34878D82A}">
                    <a16:rowId xmlns:a16="http://schemas.microsoft.com/office/drawing/2014/main" xmlns="" val="10003"/>
                  </a:ext>
                </a:extLst>
              </a:tr>
              <a:tr h="1809935">
                <a:tc vMerge="1">
                  <a:txBody>
                    <a:bodyPr/>
                    <a:lstStyle/>
                    <a:p>
                      <a:pPr marL="67945">
                        <a:lnSpc>
                          <a:spcPct val="100000"/>
                        </a:lnSpc>
                        <a:spcBef>
                          <a:spcPts val="370"/>
                        </a:spcBef>
                        <a:spcAft>
                          <a:spcPts val="0"/>
                        </a:spcAft>
                      </a:pPr>
                      <a:endParaRPr lang="en-ZA" sz="1400" kern="1200" dirty="0">
                        <a:solidFill>
                          <a:schemeClr val="dk1"/>
                        </a:solidFill>
                        <a:effectLst/>
                        <a:latin typeface="+mn-lt"/>
                        <a:ea typeface="+mn-ea"/>
                        <a:cs typeface="+mn-cs"/>
                      </a:endParaRPr>
                    </a:p>
                  </a:txBody>
                  <a:tcPr marL="71755" marR="71755" marT="71755" marB="71755"/>
                </a:tc>
                <a:tc>
                  <a:txBody>
                    <a:bodyPr/>
                    <a:lstStyle/>
                    <a:p>
                      <a:pPr marL="67945" algn="l">
                        <a:lnSpc>
                          <a:spcPct val="100000"/>
                        </a:lnSpc>
                        <a:spcBef>
                          <a:spcPts val="370"/>
                        </a:spcBef>
                        <a:spcAft>
                          <a:spcPts val="0"/>
                        </a:spcAft>
                      </a:pPr>
                      <a:r>
                        <a:rPr lang="en-ZA" sz="1600" kern="1200" dirty="0">
                          <a:solidFill>
                            <a:schemeClr val="dk1"/>
                          </a:solidFill>
                          <a:effectLst/>
                          <a:latin typeface="+mn-lt"/>
                          <a:ea typeface="+mn-ea"/>
                          <a:cs typeface="+mn-cs"/>
                        </a:rPr>
                        <a:t>2.7.2. Number of Children/ Learners with Severe to Profound Intellectual Disability (C/LSPID) with access to therapeutic and psycho-social support services that will enable them to improve their participation in learning</a:t>
                      </a:r>
                    </a:p>
                  </a:txBody>
                  <a:tcPr marL="71755" marR="71755" marT="71755" marB="71755" anchor="ctr"/>
                </a:tc>
                <a:tc>
                  <a:txBody>
                    <a:bodyPr/>
                    <a:lstStyle/>
                    <a:p>
                      <a:pPr marL="68580" lvl="0" algn="l">
                        <a:lnSpc>
                          <a:spcPct val="100000"/>
                        </a:lnSpc>
                        <a:spcAft>
                          <a:spcPts val="0"/>
                        </a:spcAft>
                      </a:pPr>
                      <a:r>
                        <a:rPr lang="en-US" sz="1600" dirty="0">
                          <a:solidFill>
                            <a:srgbClr val="231F20"/>
                          </a:solidFill>
                          <a:effectLst/>
                          <a:latin typeface="+mn-lt"/>
                          <a:ea typeface="Calibri"/>
                          <a:cs typeface="Times New Roman"/>
                        </a:rPr>
                        <a:t>3 327</a:t>
                      </a:r>
                      <a:endParaRPr lang="en-ZA" sz="1600" dirty="0">
                        <a:effectLst/>
                        <a:latin typeface="+mn-lt"/>
                        <a:ea typeface="Times New Roman"/>
                        <a:cs typeface="Times New Roman"/>
                      </a:endParaRPr>
                    </a:p>
                  </a:txBody>
                  <a:tcPr marL="71755" marR="71755" marT="71755" marB="71755" anchor="ctr"/>
                </a:tc>
                <a:tc>
                  <a:txBody>
                    <a:bodyPr/>
                    <a:lstStyle/>
                    <a:p>
                      <a:pPr marL="68580" lvl="0" algn="l">
                        <a:lnSpc>
                          <a:spcPct val="100000"/>
                        </a:lnSpc>
                        <a:spcAft>
                          <a:spcPts val="0"/>
                        </a:spcAft>
                      </a:pPr>
                      <a:r>
                        <a:rPr lang="en-US" sz="1600" dirty="0">
                          <a:effectLst/>
                          <a:latin typeface="+mn-lt"/>
                          <a:ea typeface="Calibri"/>
                          <a:cs typeface="Times New Roman"/>
                        </a:rPr>
                        <a:t>3 327</a:t>
                      </a:r>
                      <a:endParaRPr lang="en-ZA" sz="1600" dirty="0">
                        <a:effectLst/>
                        <a:latin typeface="+mn-lt"/>
                        <a:ea typeface="Times New Roman"/>
                        <a:cs typeface="Times New Roman"/>
                      </a:endParaRPr>
                    </a:p>
                  </a:txBody>
                  <a:tcPr marL="0" marR="0" marT="0" marB="0" anchor="ctr"/>
                </a:tc>
                <a:tc>
                  <a:txBody>
                    <a:bodyPr/>
                    <a:lstStyle/>
                    <a:p>
                      <a:pPr lvl="0" algn="l">
                        <a:lnSpc>
                          <a:spcPct val="100000"/>
                        </a:lnSpc>
                        <a:spcAft>
                          <a:spcPts val="0"/>
                        </a:spcAft>
                      </a:pPr>
                      <a:r>
                        <a:rPr lang="en-US" sz="1600" dirty="0" smtClean="0">
                          <a:effectLst/>
                          <a:latin typeface="+mn-lt"/>
                          <a:ea typeface="Times New Roman"/>
                          <a:cs typeface="Times New Roman"/>
                        </a:rPr>
                        <a:t>3 527</a:t>
                      </a:r>
                      <a:endParaRPr lang="en-ZA" sz="1600" dirty="0">
                        <a:effectLst/>
                        <a:latin typeface="+mn-lt"/>
                        <a:ea typeface="Times New Roman"/>
                        <a:cs typeface="Times New Roman"/>
                      </a:endParaRPr>
                    </a:p>
                  </a:txBody>
                  <a:tcPr marL="71755" marR="71755" marT="71755" marB="71755" anchor="ctr"/>
                </a:tc>
                <a:extLst>
                  <a:ext uri="{0D108BD9-81ED-4DB2-BD59-A6C34878D82A}">
                    <a16:rowId xmlns:a16="http://schemas.microsoft.com/office/drawing/2014/main" xmlns="" val="10004"/>
                  </a:ext>
                </a:extLst>
              </a:tr>
            </a:tbl>
          </a:graphicData>
        </a:graphic>
      </p:graphicFrame>
      <p:sp>
        <p:nvSpPr>
          <p:cNvPr id="3" name="Slide Number Placeholder 2"/>
          <p:cNvSpPr>
            <a:spLocks noGrp="1"/>
          </p:cNvSpPr>
          <p:nvPr>
            <p:ph type="sldNum" sz="quarter" idx="4"/>
          </p:nvPr>
        </p:nvSpPr>
        <p:spPr/>
        <p:txBody>
          <a:bodyPr/>
          <a:lstStyle/>
          <a:p>
            <a:fld id="{28A3B54F-4D6D-439C-9A2C-B6799378E1A1}" type="slidenum">
              <a:rPr lang="en-ZA" smtClean="0"/>
              <a:pPr/>
              <a:t>24</a:t>
            </a:fld>
            <a:endParaRPr lang="en-ZA" dirty="0"/>
          </a:p>
        </p:txBody>
      </p:sp>
    </p:spTree>
    <p:extLst>
      <p:ext uri="{BB962C8B-B14F-4D97-AF65-F5344CB8AC3E}">
        <p14:creationId xmlns:p14="http://schemas.microsoft.com/office/powerpoint/2010/main" xmlns="" val="19672835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4704"/>
          </a:xfrm>
        </p:spPr>
        <p:txBody>
          <a:bodyPr>
            <a:normAutofit/>
          </a:bodyPr>
          <a:lstStyle/>
          <a:p>
            <a:r>
              <a:rPr lang="en-ZA" sz="2400" b="1" dirty="0">
                <a:solidFill>
                  <a:schemeClr val="accent2">
                    <a:lumMod val="75000"/>
                  </a:schemeClr>
                </a:solidFill>
              </a:rPr>
              <a:t>2018/19 </a:t>
            </a:r>
            <a:r>
              <a:rPr lang="en-ZA" sz="2400" b="1" dirty="0" smtClean="0">
                <a:solidFill>
                  <a:schemeClr val="accent2">
                    <a:lumMod val="75000"/>
                  </a:schemeClr>
                </a:solidFill>
              </a:rPr>
              <a:t>APP : PROGRAMME </a:t>
            </a:r>
            <a:r>
              <a:rPr lang="en-ZA" sz="2800" b="1" dirty="0" smtClean="0">
                <a:solidFill>
                  <a:schemeClr val="accent2">
                    <a:lumMod val="75000"/>
                  </a:schemeClr>
                </a:solidFill>
              </a:rPr>
              <a:t>3</a:t>
            </a:r>
            <a:endParaRPr lang="en-ZA" sz="2800" b="1" dirty="0">
              <a:solidFill>
                <a:schemeClr val="accent2">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060225171"/>
              </p:ext>
            </p:extLst>
          </p:nvPr>
        </p:nvGraphicFramePr>
        <p:xfrm>
          <a:off x="62345" y="698337"/>
          <a:ext cx="8964489" cy="6444525"/>
        </p:xfrm>
        <a:graphic>
          <a:graphicData uri="http://schemas.openxmlformats.org/drawingml/2006/table">
            <a:tbl>
              <a:tblPr firstRow="1" bandRow="1">
                <a:tableStyleId>{21E4AEA4-8DFA-4A89-87EB-49C32662AFE0}</a:tableStyleId>
              </a:tblPr>
              <a:tblGrid>
                <a:gridCol w="2304256">
                  <a:extLst>
                    <a:ext uri="{9D8B030D-6E8A-4147-A177-3AD203B41FA5}">
                      <a16:colId xmlns:a16="http://schemas.microsoft.com/office/drawing/2014/main" xmlns="" val="20000"/>
                    </a:ext>
                  </a:extLst>
                </a:gridCol>
                <a:gridCol w="3240360">
                  <a:extLst>
                    <a:ext uri="{9D8B030D-6E8A-4147-A177-3AD203B41FA5}">
                      <a16:colId xmlns:a16="http://schemas.microsoft.com/office/drawing/2014/main" xmlns="" val="20001"/>
                    </a:ext>
                  </a:extLst>
                </a:gridCol>
                <a:gridCol w="1152128">
                  <a:extLst>
                    <a:ext uri="{9D8B030D-6E8A-4147-A177-3AD203B41FA5}">
                      <a16:colId xmlns:a16="http://schemas.microsoft.com/office/drawing/2014/main" xmlns="" val="20002"/>
                    </a:ext>
                  </a:extLst>
                </a:gridCol>
                <a:gridCol w="1152128">
                  <a:extLst>
                    <a:ext uri="{9D8B030D-6E8A-4147-A177-3AD203B41FA5}">
                      <a16:colId xmlns:a16="http://schemas.microsoft.com/office/drawing/2014/main" xmlns="" val="20003"/>
                    </a:ext>
                  </a:extLst>
                </a:gridCol>
                <a:gridCol w="1115617">
                  <a:extLst>
                    <a:ext uri="{9D8B030D-6E8A-4147-A177-3AD203B41FA5}">
                      <a16:colId xmlns:a16="http://schemas.microsoft.com/office/drawing/2014/main" xmlns="" val="20004"/>
                    </a:ext>
                  </a:extLst>
                </a:gridCol>
              </a:tblGrid>
              <a:tr h="345198">
                <a:tc rowSpan="2">
                  <a:txBody>
                    <a:bodyPr/>
                    <a:lstStyle/>
                    <a:p>
                      <a:r>
                        <a:rPr lang="en-US" sz="1600" b="1" kern="1200" dirty="0" smtClean="0">
                          <a:solidFill>
                            <a:schemeClr val="lt1"/>
                          </a:solidFill>
                          <a:effectLst/>
                          <a:latin typeface="+mn-lt"/>
                          <a:ea typeface="+mn-ea"/>
                          <a:cs typeface="+mn-cs"/>
                        </a:rPr>
                        <a:t>Strategic Objective</a:t>
                      </a:r>
                      <a:endParaRPr lang="en-ZA" sz="1600" dirty="0"/>
                    </a:p>
                  </a:txBody>
                  <a:tcPr/>
                </a:tc>
                <a:tc rowSpan="2">
                  <a:txBody>
                    <a:bodyPr/>
                    <a:lstStyle/>
                    <a:p>
                      <a:r>
                        <a:rPr lang="en-ZA" sz="1600" dirty="0" smtClean="0"/>
                        <a:t>Programme Performance Indicator </a:t>
                      </a:r>
                      <a:endParaRPr lang="en-ZA" sz="1600" dirty="0"/>
                    </a:p>
                  </a:txBody>
                  <a:tcPr/>
                </a:tc>
                <a:tc gridSpan="3">
                  <a:txBody>
                    <a:bodyPr/>
                    <a:lstStyle/>
                    <a:p>
                      <a:r>
                        <a:rPr lang="en-ZA" sz="1600" dirty="0" smtClean="0"/>
                        <a:t>Medium-term targets </a:t>
                      </a:r>
                      <a:endParaRPr lang="en-ZA" sz="1600" dirty="0"/>
                    </a:p>
                  </a:txBody>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xmlns="" val="10000"/>
                  </a:ext>
                </a:extLst>
              </a:tr>
              <a:tr h="345198">
                <a:tc vMerge="1">
                  <a:txBody>
                    <a:bodyPr/>
                    <a:lstStyle/>
                    <a:p>
                      <a:endParaRPr lang="en-ZA"/>
                    </a:p>
                  </a:txBody>
                  <a:tcPr/>
                </a:tc>
                <a:tc vMerge="1">
                  <a:txBody>
                    <a:bodyPr/>
                    <a:lstStyle/>
                    <a:p>
                      <a:endParaRPr lang="en-ZA"/>
                    </a:p>
                  </a:txBody>
                  <a:tcPr/>
                </a:tc>
                <a:tc>
                  <a:txBody>
                    <a:bodyPr/>
                    <a:lstStyle/>
                    <a:p>
                      <a:r>
                        <a:rPr lang="en-ZA" sz="1600" dirty="0" smtClean="0"/>
                        <a:t>2018/19</a:t>
                      </a:r>
                      <a:endParaRPr lang="en-ZA" sz="1600" dirty="0"/>
                    </a:p>
                  </a:txBody>
                  <a:tcPr/>
                </a:tc>
                <a:tc>
                  <a:txBody>
                    <a:bodyPr/>
                    <a:lstStyle/>
                    <a:p>
                      <a:r>
                        <a:rPr lang="en-ZA" sz="1600" dirty="0" smtClean="0"/>
                        <a:t>2019/20</a:t>
                      </a:r>
                      <a:endParaRPr lang="en-ZA" sz="1600" dirty="0"/>
                    </a:p>
                  </a:txBody>
                  <a:tcPr/>
                </a:tc>
                <a:tc>
                  <a:txBody>
                    <a:bodyPr/>
                    <a:lstStyle/>
                    <a:p>
                      <a:r>
                        <a:rPr lang="en-ZA" sz="1600" dirty="0" smtClean="0"/>
                        <a:t>2020/21</a:t>
                      </a:r>
                      <a:endParaRPr lang="en-ZA" sz="1600" dirty="0"/>
                    </a:p>
                  </a:txBody>
                  <a:tcPr/>
                </a:tc>
                <a:extLst>
                  <a:ext uri="{0D108BD9-81ED-4DB2-BD59-A6C34878D82A}">
                    <a16:rowId xmlns:a16="http://schemas.microsoft.com/office/drawing/2014/main" xmlns="" val="10001"/>
                  </a:ext>
                </a:extLst>
              </a:tr>
              <a:tr h="1035595">
                <a:tc rowSpan="2">
                  <a:txBody>
                    <a:bodyPr/>
                    <a:lstStyle/>
                    <a:p>
                      <a:pPr algn="l"/>
                      <a:r>
                        <a:rPr lang="en-ZA" sz="1600" dirty="0" smtClean="0">
                          <a:latin typeface="+mn-lt"/>
                        </a:rPr>
                        <a:t>3.1 Monitor the basic functionality of schools and School Governing Bodies (SGBs) on  an annual basis to improve school effectiveness and accountability</a:t>
                      </a:r>
                      <a:endParaRPr lang="en-ZA" sz="1600" dirty="0">
                        <a:latin typeface="+mn-lt"/>
                      </a:endParaRPr>
                    </a:p>
                  </a:txBody>
                  <a:tcPr anchor="ctr"/>
                </a:tc>
                <a:tc>
                  <a:txBody>
                    <a:bodyPr/>
                    <a:lstStyle/>
                    <a:p>
                      <a:pPr algn="l"/>
                      <a:r>
                        <a:rPr lang="en-US" sz="1600" kern="1200" dirty="0" smtClean="0">
                          <a:effectLst/>
                          <a:latin typeface="+mn-lt"/>
                        </a:rPr>
                        <a:t>3.1.1. Percentage of SGBs that meet minimum criteria in terms of effectiveness </a:t>
                      </a:r>
                      <a:endParaRPr lang="en-ZA" sz="1600" dirty="0">
                        <a:latin typeface="+mn-lt"/>
                      </a:endParaRPr>
                    </a:p>
                  </a:txBody>
                  <a:tcPr anchor="ctr"/>
                </a:tc>
                <a:tc>
                  <a:txBody>
                    <a:bodyPr/>
                    <a:lstStyle/>
                    <a:p>
                      <a:pPr lvl="0" algn="l">
                        <a:lnSpc>
                          <a:spcPct val="100000"/>
                        </a:lnSpc>
                        <a:spcAft>
                          <a:spcPts val="0"/>
                        </a:spcAft>
                      </a:pPr>
                      <a:r>
                        <a:rPr lang="en-US" sz="1600" kern="1200" dirty="0">
                          <a:effectLst/>
                          <a:latin typeface="+mn-lt"/>
                        </a:rPr>
                        <a:t>80% of </a:t>
                      </a:r>
                      <a:r>
                        <a:rPr lang="en-US" sz="1600" kern="1200" dirty="0" smtClean="0">
                          <a:effectLst/>
                          <a:latin typeface="+mn-lt"/>
                        </a:rPr>
                        <a:t>2000</a:t>
                      </a:r>
                      <a:r>
                        <a:rPr lang="en-ZA" sz="1600" kern="1200" baseline="0" dirty="0" smtClean="0">
                          <a:effectLst/>
                          <a:latin typeface="+mn-lt"/>
                        </a:rPr>
                        <a:t> </a:t>
                      </a:r>
                      <a:r>
                        <a:rPr lang="en-US" sz="1600" kern="1200" dirty="0" smtClean="0">
                          <a:effectLst/>
                          <a:latin typeface="+mn-lt"/>
                        </a:rPr>
                        <a:t>Sampled SGBs</a:t>
                      </a:r>
                      <a:endParaRPr lang="en-ZA" sz="1600" kern="1200" dirty="0">
                        <a:solidFill>
                          <a:schemeClr val="dk1"/>
                        </a:solidFill>
                        <a:effectLst/>
                        <a:latin typeface="+mn-lt"/>
                        <a:ea typeface="+mn-ea"/>
                        <a:cs typeface="+mn-cs"/>
                      </a:endParaRPr>
                    </a:p>
                  </a:txBody>
                  <a:tcPr marL="0" marR="0" marT="0" marB="0" anchor="ctr"/>
                </a:tc>
                <a:tc>
                  <a:txBody>
                    <a:bodyPr/>
                    <a:lstStyle/>
                    <a:p>
                      <a:pPr marR="90170" algn="l">
                        <a:lnSpc>
                          <a:spcPct val="97000"/>
                        </a:lnSpc>
                        <a:spcBef>
                          <a:spcPts val="5"/>
                        </a:spcBef>
                        <a:spcAft>
                          <a:spcPts val="0"/>
                        </a:spcAft>
                      </a:pPr>
                      <a:r>
                        <a:rPr lang="en-US" sz="1600" dirty="0">
                          <a:effectLst/>
                          <a:latin typeface="+mn-lt"/>
                          <a:ea typeface="Calibri"/>
                          <a:cs typeface="Times New Roman"/>
                        </a:rPr>
                        <a:t>90% of 2000 sampled SGBs</a:t>
                      </a:r>
                      <a:endParaRPr lang="en-ZA" sz="1600" dirty="0">
                        <a:effectLst/>
                        <a:latin typeface="+mn-lt"/>
                        <a:ea typeface="Times New Roman"/>
                        <a:cs typeface="Times New Roman"/>
                      </a:endParaRPr>
                    </a:p>
                  </a:txBody>
                  <a:tcPr marL="0" marR="0" marT="0" marB="0" anchor="ctr"/>
                </a:tc>
                <a:tc>
                  <a:txBody>
                    <a:bodyPr/>
                    <a:lstStyle/>
                    <a:p>
                      <a:pPr algn="l">
                        <a:lnSpc>
                          <a:spcPct val="97000"/>
                        </a:lnSpc>
                        <a:spcBef>
                          <a:spcPts val="5"/>
                        </a:spcBef>
                        <a:spcAft>
                          <a:spcPts val="0"/>
                        </a:spcAft>
                      </a:pPr>
                      <a:r>
                        <a:rPr lang="en-US" sz="1600" dirty="0">
                          <a:effectLst/>
                          <a:latin typeface="+mn-lt"/>
                          <a:ea typeface="Calibri"/>
                          <a:cs typeface="Times New Roman"/>
                        </a:rPr>
                        <a:t>50 % of 2000 sampled </a:t>
                      </a:r>
                      <a:r>
                        <a:rPr lang="en-US" sz="1600" dirty="0" smtClean="0">
                          <a:effectLst/>
                          <a:latin typeface="+mn-lt"/>
                          <a:ea typeface="Calibri"/>
                          <a:cs typeface="Times New Roman"/>
                        </a:rPr>
                        <a:t>SGBs</a:t>
                      </a:r>
                      <a:endParaRPr lang="en-ZA" sz="1600" dirty="0">
                        <a:effectLst/>
                        <a:latin typeface="+mn-lt"/>
                        <a:ea typeface="Times New Roman"/>
                        <a:cs typeface="Times New Roman"/>
                      </a:endParaRPr>
                    </a:p>
                  </a:txBody>
                  <a:tcPr marL="0" marR="0" marT="0" marB="0" anchor="ctr"/>
                </a:tc>
                <a:extLst>
                  <a:ext uri="{0D108BD9-81ED-4DB2-BD59-A6C34878D82A}">
                    <a16:rowId xmlns:a16="http://schemas.microsoft.com/office/drawing/2014/main" xmlns="" val="10002"/>
                  </a:ext>
                </a:extLst>
              </a:tr>
              <a:tr h="1121894">
                <a:tc vMerge="1">
                  <a:txBody>
                    <a:bodyPr/>
                    <a:lstStyle/>
                    <a:p>
                      <a:endParaRPr lang="en-ZA" sz="1400" dirty="0"/>
                    </a:p>
                  </a:txBody>
                  <a:tcPr/>
                </a:tc>
                <a:tc>
                  <a:txBody>
                    <a:bodyPr/>
                    <a:lstStyle/>
                    <a:p>
                      <a:pPr algn="l"/>
                      <a:r>
                        <a:rPr lang="en-US" sz="1600" kern="1200" dirty="0" smtClean="0">
                          <a:effectLst/>
                          <a:latin typeface="+mn-lt"/>
                        </a:rPr>
                        <a:t>3.1.2. Percentage of schools producing the minimum set of management documents at a required standard</a:t>
                      </a:r>
                      <a:endParaRPr lang="en-ZA" sz="1600" dirty="0">
                        <a:latin typeface="+mn-lt"/>
                      </a:endParaRPr>
                    </a:p>
                  </a:txBody>
                  <a:tcPr anchor="ctr"/>
                </a:tc>
                <a:tc>
                  <a:txBody>
                    <a:bodyPr/>
                    <a:lstStyle/>
                    <a:p>
                      <a:pPr lvl="0" algn="l">
                        <a:lnSpc>
                          <a:spcPct val="100000"/>
                        </a:lnSpc>
                        <a:spcAft>
                          <a:spcPts val="0"/>
                        </a:spcAft>
                      </a:pPr>
                      <a:r>
                        <a:rPr lang="en-US" sz="1600" kern="1200" dirty="0">
                          <a:effectLst/>
                          <a:latin typeface="+mn-lt"/>
                        </a:rPr>
                        <a:t>80% of the 2000 sampled schools</a:t>
                      </a:r>
                      <a:endParaRPr lang="en-ZA" sz="1600" kern="1200" dirty="0">
                        <a:solidFill>
                          <a:schemeClr val="dk1"/>
                        </a:solidFill>
                        <a:effectLst/>
                        <a:latin typeface="+mn-lt"/>
                        <a:ea typeface="+mn-ea"/>
                        <a:cs typeface="+mn-cs"/>
                      </a:endParaRPr>
                    </a:p>
                  </a:txBody>
                  <a:tcPr marL="0" marR="0" marT="0" marB="0" anchor="ctr"/>
                </a:tc>
                <a:tc>
                  <a:txBody>
                    <a:bodyPr/>
                    <a:lstStyle/>
                    <a:p>
                      <a:pPr marR="635" algn="l">
                        <a:lnSpc>
                          <a:spcPct val="97000"/>
                        </a:lnSpc>
                        <a:spcBef>
                          <a:spcPts val="5"/>
                        </a:spcBef>
                        <a:spcAft>
                          <a:spcPts val="0"/>
                        </a:spcAft>
                      </a:pPr>
                      <a:r>
                        <a:rPr lang="en-US" sz="1600" dirty="0">
                          <a:effectLst/>
                          <a:latin typeface="+mn-lt"/>
                          <a:ea typeface="Calibri"/>
                          <a:cs typeface="Times New Roman"/>
                        </a:rPr>
                        <a:t>90% of the 2000 sampled schools</a:t>
                      </a:r>
                      <a:endParaRPr lang="en-ZA" sz="1600" dirty="0">
                        <a:effectLst/>
                        <a:latin typeface="+mn-lt"/>
                        <a:ea typeface="Times New Roman"/>
                        <a:cs typeface="Times New Roman"/>
                      </a:endParaRPr>
                    </a:p>
                  </a:txBody>
                  <a:tcPr marL="0" marR="0" marT="0" marB="0" anchor="ctr"/>
                </a:tc>
                <a:tc>
                  <a:txBody>
                    <a:bodyPr/>
                    <a:lstStyle/>
                    <a:p>
                      <a:pPr marR="67310" algn="l">
                        <a:lnSpc>
                          <a:spcPct val="97000"/>
                        </a:lnSpc>
                        <a:spcBef>
                          <a:spcPts val="5"/>
                        </a:spcBef>
                        <a:spcAft>
                          <a:spcPts val="0"/>
                        </a:spcAft>
                      </a:pPr>
                      <a:r>
                        <a:rPr lang="en-US" sz="1600" dirty="0">
                          <a:effectLst/>
                          <a:latin typeface="+mn-lt"/>
                          <a:ea typeface="Calibri"/>
                          <a:cs typeface="Times New Roman"/>
                        </a:rPr>
                        <a:t>100% of the 2000 sampled SGBs</a:t>
                      </a:r>
                      <a:endParaRPr lang="en-ZA" sz="1600" dirty="0">
                        <a:effectLst/>
                        <a:latin typeface="+mn-lt"/>
                        <a:ea typeface="Times New Roman"/>
                        <a:cs typeface="Times New Roman"/>
                      </a:endParaRPr>
                    </a:p>
                  </a:txBody>
                  <a:tcPr marL="0" marR="0" marT="0" marB="0" anchor="ctr"/>
                </a:tc>
                <a:extLst>
                  <a:ext uri="{0D108BD9-81ED-4DB2-BD59-A6C34878D82A}">
                    <a16:rowId xmlns:a16="http://schemas.microsoft.com/office/drawing/2014/main" xmlns="" val="10003"/>
                  </a:ext>
                </a:extLst>
              </a:tr>
              <a:tr h="2157489">
                <a:tc>
                  <a:txBody>
                    <a:bodyPr/>
                    <a:lstStyle/>
                    <a:p>
                      <a:pPr algn="l"/>
                      <a:r>
                        <a:rPr lang="en-ZA" sz="1600" dirty="0" smtClean="0">
                          <a:latin typeface="+mn-lt"/>
                        </a:rPr>
                        <a:t>3.2.Identify and recruit the youth from all provinces for the Funza Lushaka Bursary annually in order to increase the supply of young teachers in the education system</a:t>
                      </a:r>
                      <a:endParaRPr lang="en-ZA" sz="1600" dirty="0">
                        <a:latin typeface="+mn-lt"/>
                      </a:endParaRPr>
                    </a:p>
                  </a:txBody>
                  <a:tcPr anchor="ctr"/>
                </a:tc>
                <a:tc>
                  <a:txBody>
                    <a:bodyPr/>
                    <a:lstStyle/>
                    <a:p>
                      <a:pPr algn="l"/>
                      <a:r>
                        <a:rPr lang="en-US" sz="1600" kern="1200" dirty="0" smtClean="0">
                          <a:effectLst/>
                          <a:latin typeface="+mn-lt"/>
                        </a:rPr>
                        <a:t>3.2.1. Number of Funza Lushaka bursaries awarded to students enrolled for initial teacher education.</a:t>
                      </a:r>
                      <a:endParaRPr lang="en-ZA" sz="1600" dirty="0">
                        <a:latin typeface="+mn-lt"/>
                      </a:endParaRPr>
                    </a:p>
                  </a:txBody>
                  <a:tcPr anchor="ctr"/>
                </a:tc>
                <a:tc>
                  <a:txBody>
                    <a:bodyPr/>
                    <a:lstStyle/>
                    <a:p>
                      <a:pPr lvl="0" algn="l">
                        <a:lnSpc>
                          <a:spcPct val="115000"/>
                        </a:lnSpc>
                        <a:spcAft>
                          <a:spcPts val="0"/>
                        </a:spcAft>
                      </a:pPr>
                      <a:r>
                        <a:rPr lang="en-US" sz="1600" dirty="0">
                          <a:effectLst/>
                          <a:latin typeface="+mn-lt"/>
                        </a:rPr>
                        <a:t>13 500</a:t>
                      </a:r>
                      <a:endParaRPr lang="en-ZA" sz="1600" dirty="0">
                        <a:effectLst/>
                        <a:latin typeface="+mn-lt"/>
                        <a:ea typeface="Times New Roman"/>
                        <a:cs typeface="Times New Roman"/>
                      </a:endParaRPr>
                    </a:p>
                  </a:txBody>
                  <a:tcPr marL="0" marR="0" marT="0" marB="0" anchor="ctr"/>
                </a:tc>
                <a:tc>
                  <a:txBody>
                    <a:bodyPr/>
                    <a:lstStyle/>
                    <a:p>
                      <a:pPr algn="l">
                        <a:lnSpc>
                          <a:spcPct val="115000"/>
                        </a:lnSpc>
                        <a:spcAft>
                          <a:spcPts val="0"/>
                        </a:spcAft>
                      </a:pPr>
                      <a:r>
                        <a:rPr lang="en-US" sz="1600" dirty="0">
                          <a:effectLst/>
                          <a:latin typeface="+mn-lt"/>
                          <a:ea typeface="Calibri"/>
                          <a:cs typeface="Times New Roman"/>
                        </a:rPr>
                        <a:t>13 000</a:t>
                      </a:r>
                      <a:endParaRPr lang="en-ZA" sz="1600" dirty="0">
                        <a:effectLst/>
                        <a:latin typeface="+mn-lt"/>
                        <a:ea typeface="Times New Roman"/>
                        <a:cs typeface="Times New Roman"/>
                      </a:endParaRPr>
                    </a:p>
                  </a:txBody>
                  <a:tcPr marL="0" marR="0" marT="0" marB="0" anchor="ctr"/>
                </a:tc>
                <a:tc>
                  <a:txBody>
                    <a:bodyPr/>
                    <a:lstStyle/>
                    <a:p>
                      <a:pPr marL="235585" algn="l">
                        <a:lnSpc>
                          <a:spcPct val="115000"/>
                        </a:lnSpc>
                        <a:spcAft>
                          <a:spcPts val="0"/>
                        </a:spcAft>
                      </a:pPr>
                      <a:r>
                        <a:rPr lang="en-US" sz="1600" dirty="0">
                          <a:effectLst/>
                          <a:latin typeface="+mn-lt"/>
                          <a:ea typeface="Calibri"/>
                          <a:cs typeface="Times New Roman"/>
                        </a:rPr>
                        <a:t>12 500</a:t>
                      </a:r>
                      <a:endParaRPr lang="en-ZA" sz="1600" dirty="0">
                        <a:effectLst/>
                        <a:latin typeface="+mn-lt"/>
                        <a:ea typeface="Times New Roman"/>
                        <a:cs typeface="Times New Roman"/>
                      </a:endParaRPr>
                    </a:p>
                  </a:txBody>
                  <a:tcPr marL="0" marR="0" marT="0" marB="0" anchor="ctr"/>
                </a:tc>
                <a:extLst>
                  <a:ext uri="{0D108BD9-81ED-4DB2-BD59-A6C34878D82A}">
                    <a16:rowId xmlns:a16="http://schemas.microsoft.com/office/drawing/2014/main" xmlns="" val="10004"/>
                  </a:ext>
                </a:extLst>
              </a:tr>
              <a:tr h="677616">
                <a:tc gridSpan="5">
                  <a:txBody>
                    <a:bodyPr/>
                    <a:lstStyle/>
                    <a:p>
                      <a:pPr marL="342900" indent="-342900" algn="l">
                        <a:buAutoNum type="arabicPeriod"/>
                      </a:pPr>
                      <a:r>
                        <a:rPr lang="en-ZA" sz="1600" dirty="0" smtClean="0">
                          <a:latin typeface="+mn-lt"/>
                        </a:rPr>
                        <a:t>SGB elections are</a:t>
                      </a:r>
                      <a:r>
                        <a:rPr lang="en-ZA" sz="1600" baseline="0" dirty="0" smtClean="0">
                          <a:latin typeface="+mn-lt"/>
                        </a:rPr>
                        <a:t> conducted every 3 years. After every election, new members get elected to be trained and prepared for the unfamiliar role. Their effectiveness is lower at this stage and increases as the years go by. </a:t>
                      </a:r>
                    </a:p>
                    <a:p>
                      <a:pPr marL="342900" indent="-342900" algn="l">
                        <a:buAutoNum type="arabicPeriod"/>
                      </a:pPr>
                      <a:r>
                        <a:rPr lang="en-ZA" sz="1600" baseline="0" dirty="0" smtClean="0">
                          <a:latin typeface="+mn-lt"/>
                        </a:rPr>
                        <a:t>The decline in the number of students supported is as a result of increased university fees over the medium-term.</a:t>
                      </a:r>
                      <a:endParaRPr lang="en-ZA" sz="1600" dirty="0">
                        <a:latin typeface="+mn-lt"/>
                      </a:endParaRPr>
                    </a:p>
                  </a:txBody>
                  <a:tcPr anchor="ctr"/>
                </a:tc>
                <a:tc hMerge="1">
                  <a:txBody>
                    <a:bodyPr/>
                    <a:lstStyle/>
                    <a:p>
                      <a:pPr algn="l"/>
                      <a:endParaRPr lang="en-ZA" sz="1800" dirty="0">
                        <a:latin typeface="+mn-lt"/>
                      </a:endParaRPr>
                    </a:p>
                  </a:txBody>
                  <a:tcPr anchor="ctr"/>
                </a:tc>
                <a:tc hMerge="1">
                  <a:txBody>
                    <a:bodyPr/>
                    <a:lstStyle/>
                    <a:p>
                      <a:pPr lvl="0" algn="l">
                        <a:lnSpc>
                          <a:spcPct val="115000"/>
                        </a:lnSpc>
                        <a:spcAft>
                          <a:spcPts val="0"/>
                        </a:spcAft>
                      </a:pPr>
                      <a:endParaRPr lang="en-ZA" sz="1800" dirty="0">
                        <a:effectLst/>
                        <a:latin typeface="+mn-lt"/>
                        <a:ea typeface="Times New Roman"/>
                        <a:cs typeface="Times New Roman"/>
                      </a:endParaRPr>
                    </a:p>
                  </a:txBody>
                  <a:tcPr marL="0" marR="0" marT="0" marB="0" anchor="ctr"/>
                </a:tc>
                <a:tc hMerge="1">
                  <a:txBody>
                    <a:bodyPr/>
                    <a:lstStyle/>
                    <a:p>
                      <a:pPr algn="l">
                        <a:lnSpc>
                          <a:spcPct val="115000"/>
                        </a:lnSpc>
                        <a:spcAft>
                          <a:spcPts val="0"/>
                        </a:spcAft>
                      </a:pPr>
                      <a:endParaRPr lang="en-ZA" sz="1800" dirty="0">
                        <a:effectLst/>
                        <a:latin typeface="+mn-lt"/>
                        <a:ea typeface="Times New Roman"/>
                        <a:cs typeface="Times New Roman"/>
                      </a:endParaRPr>
                    </a:p>
                  </a:txBody>
                  <a:tcPr marL="0" marR="0" marT="0" marB="0" anchor="ctr"/>
                </a:tc>
                <a:tc hMerge="1">
                  <a:txBody>
                    <a:bodyPr/>
                    <a:lstStyle/>
                    <a:p>
                      <a:pPr marL="235585" algn="l">
                        <a:lnSpc>
                          <a:spcPct val="115000"/>
                        </a:lnSpc>
                        <a:spcAft>
                          <a:spcPts val="0"/>
                        </a:spcAft>
                      </a:pPr>
                      <a:endParaRPr lang="en-ZA" sz="1800" dirty="0">
                        <a:effectLst/>
                        <a:latin typeface="+mn-lt"/>
                        <a:ea typeface="Times New Roman"/>
                        <a:cs typeface="Times New Roman"/>
                      </a:endParaRPr>
                    </a:p>
                  </a:txBody>
                  <a:tcPr marL="0" marR="0" marT="0" marB="0" anchor="ctr"/>
                </a:tc>
                <a:extLst>
                  <a:ext uri="{0D108BD9-81ED-4DB2-BD59-A6C34878D82A}">
                    <a16:rowId xmlns:a16="http://schemas.microsoft.com/office/drawing/2014/main" xmlns="" val="10005"/>
                  </a:ext>
                </a:extLst>
              </a:tr>
            </a:tbl>
          </a:graphicData>
        </a:graphic>
      </p:graphicFrame>
      <p:sp>
        <p:nvSpPr>
          <p:cNvPr id="3" name="Slide Number Placeholder 2"/>
          <p:cNvSpPr>
            <a:spLocks noGrp="1"/>
          </p:cNvSpPr>
          <p:nvPr>
            <p:ph type="sldNum" sz="quarter" idx="4"/>
          </p:nvPr>
        </p:nvSpPr>
        <p:spPr/>
        <p:txBody>
          <a:bodyPr/>
          <a:lstStyle/>
          <a:p>
            <a:fld id="{28A3B54F-4D6D-439C-9A2C-B6799378E1A1}" type="slidenum">
              <a:rPr lang="en-ZA" smtClean="0"/>
              <a:pPr/>
              <a:t>25</a:t>
            </a:fld>
            <a:endParaRPr lang="en-ZA" dirty="0"/>
          </a:p>
        </p:txBody>
      </p:sp>
      <p:sp>
        <p:nvSpPr>
          <p:cNvPr id="6" name="TextBox 5"/>
          <p:cNvSpPr txBox="1"/>
          <p:nvPr/>
        </p:nvSpPr>
        <p:spPr>
          <a:xfrm>
            <a:off x="8341186" y="2153761"/>
            <a:ext cx="144016" cy="246221"/>
          </a:xfrm>
          <a:prstGeom prst="rect">
            <a:avLst/>
          </a:prstGeom>
          <a:noFill/>
        </p:spPr>
        <p:txBody>
          <a:bodyPr wrap="square" rtlCol="0">
            <a:spAutoFit/>
          </a:bodyPr>
          <a:lstStyle/>
          <a:p>
            <a:r>
              <a:rPr lang="en-ZA" sz="1000" dirty="0" smtClean="0"/>
              <a:t>1</a:t>
            </a:r>
            <a:endParaRPr lang="en-ZA" sz="1000" dirty="0"/>
          </a:p>
        </p:txBody>
      </p:sp>
      <p:sp>
        <p:nvSpPr>
          <p:cNvPr id="7" name="TextBox 6"/>
          <p:cNvSpPr txBox="1"/>
          <p:nvPr/>
        </p:nvSpPr>
        <p:spPr>
          <a:xfrm>
            <a:off x="8721150" y="4602033"/>
            <a:ext cx="144016" cy="246221"/>
          </a:xfrm>
          <a:prstGeom prst="rect">
            <a:avLst/>
          </a:prstGeom>
          <a:noFill/>
        </p:spPr>
        <p:txBody>
          <a:bodyPr wrap="square" rtlCol="0">
            <a:spAutoFit/>
          </a:bodyPr>
          <a:lstStyle/>
          <a:p>
            <a:r>
              <a:rPr lang="en-ZA" sz="1000" dirty="0" smtClean="0"/>
              <a:t>2</a:t>
            </a:r>
            <a:endParaRPr lang="en-ZA" sz="1000" dirty="0"/>
          </a:p>
        </p:txBody>
      </p:sp>
    </p:spTree>
    <p:extLst>
      <p:ext uri="{BB962C8B-B14F-4D97-AF65-F5344CB8AC3E}">
        <p14:creationId xmlns:p14="http://schemas.microsoft.com/office/powerpoint/2010/main" xmlns="" val="13491539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4704"/>
          </a:xfrm>
        </p:spPr>
        <p:txBody>
          <a:bodyPr>
            <a:normAutofit/>
          </a:bodyPr>
          <a:lstStyle/>
          <a:p>
            <a:r>
              <a:rPr lang="en-ZA" sz="2400" b="1" dirty="0">
                <a:solidFill>
                  <a:schemeClr val="accent2">
                    <a:lumMod val="75000"/>
                  </a:schemeClr>
                </a:solidFill>
              </a:rPr>
              <a:t>2018/19 </a:t>
            </a:r>
            <a:r>
              <a:rPr lang="en-ZA" sz="2400" b="1" dirty="0" smtClean="0">
                <a:solidFill>
                  <a:schemeClr val="accent2">
                    <a:lumMod val="75000"/>
                  </a:schemeClr>
                </a:solidFill>
              </a:rPr>
              <a:t>APP : PROGRAMME 3</a:t>
            </a:r>
            <a:endParaRPr lang="en-ZA" sz="2400" b="1" dirty="0">
              <a:solidFill>
                <a:schemeClr val="accent2">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035214198"/>
              </p:ext>
            </p:extLst>
          </p:nvPr>
        </p:nvGraphicFramePr>
        <p:xfrm>
          <a:off x="62345" y="989816"/>
          <a:ext cx="8964489" cy="3596640"/>
        </p:xfrm>
        <a:graphic>
          <a:graphicData uri="http://schemas.openxmlformats.org/drawingml/2006/table">
            <a:tbl>
              <a:tblPr firstRow="1" bandRow="1">
                <a:tableStyleId>{21E4AEA4-8DFA-4A89-87EB-49C32662AFE0}</a:tableStyleId>
              </a:tblPr>
              <a:tblGrid>
                <a:gridCol w="2304256">
                  <a:extLst>
                    <a:ext uri="{9D8B030D-6E8A-4147-A177-3AD203B41FA5}">
                      <a16:colId xmlns:a16="http://schemas.microsoft.com/office/drawing/2014/main" xmlns="" val="20000"/>
                    </a:ext>
                  </a:extLst>
                </a:gridCol>
                <a:gridCol w="3240360">
                  <a:extLst>
                    <a:ext uri="{9D8B030D-6E8A-4147-A177-3AD203B41FA5}">
                      <a16:colId xmlns:a16="http://schemas.microsoft.com/office/drawing/2014/main" xmlns="" val="20001"/>
                    </a:ext>
                  </a:extLst>
                </a:gridCol>
                <a:gridCol w="1152128">
                  <a:extLst>
                    <a:ext uri="{9D8B030D-6E8A-4147-A177-3AD203B41FA5}">
                      <a16:colId xmlns:a16="http://schemas.microsoft.com/office/drawing/2014/main" xmlns="" val="20002"/>
                    </a:ext>
                  </a:extLst>
                </a:gridCol>
                <a:gridCol w="1152128">
                  <a:extLst>
                    <a:ext uri="{9D8B030D-6E8A-4147-A177-3AD203B41FA5}">
                      <a16:colId xmlns:a16="http://schemas.microsoft.com/office/drawing/2014/main" xmlns="" val="20003"/>
                    </a:ext>
                  </a:extLst>
                </a:gridCol>
                <a:gridCol w="1115617">
                  <a:extLst>
                    <a:ext uri="{9D8B030D-6E8A-4147-A177-3AD203B41FA5}">
                      <a16:colId xmlns:a16="http://schemas.microsoft.com/office/drawing/2014/main" xmlns="" val="20004"/>
                    </a:ext>
                  </a:extLst>
                </a:gridCol>
              </a:tblGrid>
              <a:tr h="185420">
                <a:tc rowSpan="2">
                  <a:txBody>
                    <a:bodyPr/>
                    <a:lstStyle/>
                    <a:p>
                      <a:r>
                        <a:rPr lang="en-US" sz="1600" b="1" kern="1200" dirty="0" smtClean="0">
                          <a:solidFill>
                            <a:schemeClr val="lt1"/>
                          </a:solidFill>
                          <a:effectLst/>
                          <a:latin typeface="+mn-lt"/>
                          <a:ea typeface="+mn-ea"/>
                          <a:cs typeface="+mn-cs"/>
                        </a:rPr>
                        <a:t>Strategic Objective</a:t>
                      </a:r>
                      <a:endParaRPr lang="en-ZA" sz="1600" dirty="0"/>
                    </a:p>
                  </a:txBody>
                  <a:tcPr/>
                </a:tc>
                <a:tc rowSpan="2">
                  <a:txBody>
                    <a:bodyPr/>
                    <a:lstStyle/>
                    <a:p>
                      <a:r>
                        <a:rPr lang="en-ZA" sz="1600" dirty="0" smtClean="0"/>
                        <a:t>Programme Performance Indicator </a:t>
                      </a:r>
                      <a:endParaRPr lang="en-ZA" sz="1600" dirty="0"/>
                    </a:p>
                  </a:txBody>
                  <a:tcPr/>
                </a:tc>
                <a:tc gridSpan="3">
                  <a:txBody>
                    <a:bodyPr/>
                    <a:lstStyle/>
                    <a:p>
                      <a:r>
                        <a:rPr lang="en-ZA" sz="1600" dirty="0" smtClean="0"/>
                        <a:t>Medium-term targets </a:t>
                      </a:r>
                      <a:endParaRPr lang="en-ZA" sz="1600" dirty="0"/>
                    </a:p>
                  </a:txBody>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xmlns="" val="10000"/>
                  </a:ext>
                </a:extLst>
              </a:tr>
              <a:tr h="185420">
                <a:tc vMerge="1">
                  <a:txBody>
                    <a:bodyPr/>
                    <a:lstStyle/>
                    <a:p>
                      <a:endParaRPr lang="en-ZA"/>
                    </a:p>
                  </a:txBody>
                  <a:tcPr/>
                </a:tc>
                <a:tc vMerge="1">
                  <a:txBody>
                    <a:bodyPr/>
                    <a:lstStyle/>
                    <a:p>
                      <a:endParaRPr lang="en-ZA"/>
                    </a:p>
                  </a:txBody>
                  <a:tcPr/>
                </a:tc>
                <a:tc>
                  <a:txBody>
                    <a:bodyPr/>
                    <a:lstStyle/>
                    <a:p>
                      <a:r>
                        <a:rPr lang="en-ZA" sz="1600" dirty="0" smtClean="0"/>
                        <a:t>2018/19</a:t>
                      </a:r>
                      <a:endParaRPr lang="en-ZA" sz="1600" dirty="0"/>
                    </a:p>
                  </a:txBody>
                  <a:tcPr/>
                </a:tc>
                <a:tc>
                  <a:txBody>
                    <a:bodyPr/>
                    <a:lstStyle/>
                    <a:p>
                      <a:r>
                        <a:rPr lang="en-ZA" sz="1600" dirty="0" smtClean="0"/>
                        <a:t>2019/20</a:t>
                      </a:r>
                      <a:endParaRPr lang="en-ZA" sz="1600" dirty="0"/>
                    </a:p>
                  </a:txBody>
                  <a:tcPr/>
                </a:tc>
                <a:tc>
                  <a:txBody>
                    <a:bodyPr/>
                    <a:lstStyle/>
                    <a:p>
                      <a:r>
                        <a:rPr lang="en-ZA" sz="1600" dirty="0" smtClean="0"/>
                        <a:t>2020/21</a:t>
                      </a:r>
                      <a:endParaRPr lang="en-ZA" sz="1600" dirty="0"/>
                    </a:p>
                  </a:txBody>
                  <a:tcPr/>
                </a:tc>
                <a:extLst>
                  <a:ext uri="{0D108BD9-81ED-4DB2-BD59-A6C34878D82A}">
                    <a16:rowId xmlns:a16="http://schemas.microsoft.com/office/drawing/2014/main" xmlns="" val="10001"/>
                  </a:ext>
                </a:extLst>
              </a:tr>
              <a:tr h="432048">
                <a:tc rowSpan="4">
                  <a:txBody>
                    <a:bodyPr/>
                    <a:lstStyle/>
                    <a:p>
                      <a:pPr marL="68580" marR="206375" algn="l">
                        <a:lnSpc>
                          <a:spcPct val="100000"/>
                        </a:lnSpc>
                        <a:spcBef>
                          <a:spcPts val="340"/>
                        </a:spcBef>
                        <a:spcAft>
                          <a:spcPts val="0"/>
                        </a:spcAft>
                      </a:pPr>
                      <a:r>
                        <a:rPr lang="en-US" sz="1600" kern="1200" dirty="0" smtClean="0">
                          <a:solidFill>
                            <a:schemeClr val="dk1"/>
                          </a:solidFill>
                          <a:effectLst/>
                          <a:latin typeface="+mn-lt"/>
                          <a:ea typeface="+mn-ea"/>
                          <a:cs typeface="+mn-cs"/>
                        </a:rPr>
                        <a:t>3.3 To identify and determine content knowledge of teachers in Mathematics, English First Additional Language, Physical Sciences and Accounting through Diagnostic Self-Assessments</a:t>
                      </a:r>
                      <a:endParaRPr lang="en-ZA" sz="1600" kern="1200" dirty="0">
                        <a:solidFill>
                          <a:schemeClr val="dk1"/>
                        </a:solidFill>
                        <a:effectLst/>
                        <a:latin typeface="+mn-lt"/>
                        <a:ea typeface="+mn-ea"/>
                        <a:cs typeface="+mn-cs"/>
                      </a:endParaRPr>
                    </a:p>
                  </a:txBody>
                  <a:tcPr marL="0" marR="0" marT="0" marB="0" anchor="ctr"/>
                </a:tc>
                <a:tc>
                  <a:txBody>
                    <a:bodyPr/>
                    <a:lstStyle/>
                    <a:p>
                      <a:pPr marL="68580" marR="206375" algn="l">
                        <a:lnSpc>
                          <a:spcPct val="100000"/>
                        </a:lnSpc>
                        <a:spcBef>
                          <a:spcPts val="340"/>
                        </a:spcBef>
                        <a:spcAft>
                          <a:spcPts val="0"/>
                        </a:spcAft>
                      </a:pPr>
                      <a:r>
                        <a:rPr lang="en-US" sz="1600" dirty="0">
                          <a:effectLst/>
                          <a:latin typeface="+mn-lt"/>
                        </a:rPr>
                        <a:t>3.3.1. Number of teachers participating in the EFAL diagnostic tests</a:t>
                      </a:r>
                      <a:endParaRPr lang="en-ZA" sz="1600" dirty="0">
                        <a:effectLst/>
                        <a:latin typeface="+mn-lt"/>
                        <a:ea typeface="Times New Roman"/>
                        <a:cs typeface="Times New Roman"/>
                      </a:endParaRPr>
                    </a:p>
                  </a:txBody>
                  <a:tcPr marL="0" marR="0" marT="0" marB="0" anchor="ctr"/>
                </a:tc>
                <a:tc>
                  <a:txBody>
                    <a:bodyPr/>
                    <a:lstStyle/>
                    <a:p>
                      <a:pPr marR="90170" lvl="0" algn="l">
                        <a:lnSpc>
                          <a:spcPct val="100000"/>
                        </a:lnSpc>
                        <a:spcAft>
                          <a:spcPts val="0"/>
                        </a:spcAft>
                      </a:pPr>
                      <a:r>
                        <a:rPr lang="en-US" sz="1600" dirty="0">
                          <a:effectLst/>
                          <a:latin typeface="+mn-lt"/>
                        </a:rPr>
                        <a:t>2 000</a:t>
                      </a:r>
                      <a:endParaRPr lang="en-ZA" sz="1600" dirty="0">
                        <a:effectLst/>
                        <a:latin typeface="+mn-lt"/>
                        <a:ea typeface="Times New Roman"/>
                        <a:cs typeface="Times New Roman"/>
                      </a:endParaRPr>
                    </a:p>
                  </a:txBody>
                  <a:tcPr marL="0" marR="0" marT="0" marB="0" anchor="ctr"/>
                </a:tc>
                <a:tc>
                  <a:txBody>
                    <a:bodyPr/>
                    <a:lstStyle/>
                    <a:p>
                      <a:pPr algn="l">
                        <a:lnSpc>
                          <a:spcPct val="115000"/>
                        </a:lnSpc>
                        <a:spcAft>
                          <a:spcPts val="0"/>
                        </a:spcAft>
                      </a:pPr>
                      <a:r>
                        <a:rPr lang="en-US" sz="1600" dirty="0">
                          <a:effectLst/>
                          <a:latin typeface="+mn-lt"/>
                          <a:ea typeface="Times New Roman"/>
                          <a:cs typeface="Times New Roman"/>
                        </a:rPr>
                        <a:t>2 </a:t>
                      </a:r>
                      <a:r>
                        <a:rPr lang="en-US" sz="1600" dirty="0" smtClean="0">
                          <a:effectLst/>
                          <a:latin typeface="+mn-lt"/>
                          <a:ea typeface="Times New Roman"/>
                          <a:cs typeface="Times New Roman"/>
                        </a:rPr>
                        <a:t>500</a:t>
                      </a:r>
                      <a:endParaRPr lang="en-ZA" sz="1600" dirty="0">
                        <a:effectLst/>
                        <a:latin typeface="+mn-lt"/>
                        <a:ea typeface="Times New Roman"/>
                        <a:cs typeface="Times New Roman"/>
                      </a:endParaRPr>
                    </a:p>
                  </a:txBody>
                  <a:tcPr marL="0" marR="0" marT="0" marB="0" anchor="ctr"/>
                </a:tc>
                <a:tc>
                  <a:txBody>
                    <a:bodyPr/>
                    <a:lstStyle/>
                    <a:p>
                      <a:pPr algn="l">
                        <a:lnSpc>
                          <a:spcPct val="115000"/>
                        </a:lnSpc>
                        <a:spcAft>
                          <a:spcPts val="0"/>
                        </a:spcAft>
                      </a:pPr>
                      <a:r>
                        <a:rPr lang="en-US" sz="1600" dirty="0">
                          <a:effectLst/>
                          <a:latin typeface="+mn-lt"/>
                          <a:ea typeface="Times New Roman"/>
                          <a:cs typeface="Times New Roman"/>
                        </a:rPr>
                        <a:t>3</a:t>
                      </a:r>
                      <a:r>
                        <a:rPr lang="en-US" sz="1600" dirty="0" smtClean="0">
                          <a:effectLst/>
                          <a:latin typeface="+mn-lt"/>
                          <a:ea typeface="Times New Roman"/>
                          <a:cs typeface="Times New Roman"/>
                        </a:rPr>
                        <a:t> </a:t>
                      </a:r>
                      <a:r>
                        <a:rPr lang="en-US" sz="1600" dirty="0">
                          <a:effectLst/>
                          <a:latin typeface="+mn-lt"/>
                          <a:ea typeface="Times New Roman"/>
                          <a:cs typeface="Times New Roman"/>
                        </a:rPr>
                        <a:t>000</a:t>
                      </a:r>
                      <a:endParaRPr lang="en-ZA" sz="1600" dirty="0">
                        <a:effectLst/>
                        <a:latin typeface="+mn-lt"/>
                        <a:ea typeface="Times New Roman"/>
                        <a:cs typeface="Times New Roman"/>
                      </a:endParaRPr>
                    </a:p>
                  </a:txBody>
                  <a:tcPr marL="0" marR="0" marT="0" marB="0" anchor="ctr"/>
                </a:tc>
                <a:extLst>
                  <a:ext uri="{0D108BD9-81ED-4DB2-BD59-A6C34878D82A}">
                    <a16:rowId xmlns:a16="http://schemas.microsoft.com/office/drawing/2014/main" xmlns="" val="10002"/>
                  </a:ext>
                </a:extLst>
              </a:tr>
              <a:tr h="432048">
                <a:tc vMerge="1">
                  <a:txBody>
                    <a:bodyPr/>
                    <a:lstStyle/>
                    <a:p>
                      <a:pPr marL="68580" marR="206375">
                        <a:lnSpc>
                          <a:spcPts val="1140"/>
                        </a:lnSpc>
                        <a:spcBef>
                          <a:spcPts val="340"/>
                        </a:spcBef>
                        <a:spcAft>
                          <a:spcPts val="0"/>
                        </a:spcAft>
                      </a:pPr>
                      <a:endParaRPr lang="en-ZA" sz="1400" dirty="0">
                        <a:effectLst/>
                        <a:latin typeface="Times New Roman"/>
                        <a:ea typeface="Times New Roman"/>
                        <a:cs typeface="Times New Roman"/>
                      </a:endParaRPr>
                    </a:p>
                  </a:txBody>
                  <a:tcPr marL="0" marR="0" marT="0" marB="0" anchor="ctr"/>
                </a:tc>
                <a:tc>
                  <a:txBody>
                    <a:bodyPr/>
                    <a:lstStyle/>
                    <a:p>
                      <a:pPr marL="68580" marR="206375" algn="l">
                        <a:lnSpc>
                          <a:spcPct val="100000"/>
                        </a:lnSpc>
                        <a:spcBef>
                          <a:spcPts val="340"/>
                        </a:spcBef>
                        <a:spcAft>
                          <a:spcPts val="0"/>
                        </a:spcAft>
                      </a:pPr>
                      <a:r>
                        <a:rPr lang="en-US" sz="1600" dirty="0">
                          <a:effectLst/>
                          <a:latin typeface="+mn-lt"/>
                        </a:rPr>
                        <a:t>3.3.2. Number of teachers participating in the Physical Science diagnostic tests</a:t>
                      </a:r>
                      <a:endParaRPr lang="en-ZA" sz="1600" dirty="0">
                        <a:effectLst/>
                        <a:latin typeface="+mn-lt"/>
                        <a:ea typeface="Times New Roman"/>
                        <a:cs typeface="Times New Roman"/>
                      </a:endParaRPr>
                    </a:p>
                  </a:txBody>
                  <a:tcPr marL="0" marR="0" marT="0" marB="0" anchor="ctr"/>
                </a:tc>
                <a:tc>
                  <a:txBody>
                    <a:bodyPr/>
                    <a:lstStyle/>
                    <a:p>
                      <a:pPr marR="90170" lvl="0" algn="l">
                        <a:lnSpc>
                          <a:spcPct val="100000"/>
                        </a:lnSpc>
                        <a:spcAft>
                          <a:spcPts val="0"/>
                        </a:spcAft>
                      </a:pPr>
                      <a:r>
                        <a:rPr lang="en-US" sz="1600" dirty="0">
                          <a:effectLst/>
                          <a:latin typeface="+mn-lt"/>
                        </a:rPr>
                        <a:t>2 000</a:t>
                      </a:r>
                      <a:endParaRPr lang="en-ZA" sz="1600" dirty="0">
                        <a:effectLst/>
                        <a:latin typeface="+mn-lt"/>
                        <a:ea typeface="Times New Roman"/>
                        <a:cs typeface="Times New Roman"/>
                      </a:endParaRPr>
                    </a:p>
                  </a:txBody>
                  <a:tcPr marL="0" marR="0" marT="0" marB="0" anchor="ctr"/>
                </a:tc>
                <a:tc>
                  <a:txBody>
                    <a:bodyPr/>
                    <a:lstStyle/>
                    <a:p>
                      <a:pPr algn="l">
                        <a:lnSpc>
                          <a:spcPct val="115000"/>
                        </a:lnSpc>
                        <a:spcAft>
                          <a:spcPts val="0"/>
                        </a:spcAft>
                      </a:pPr>
                      <a:r>
                        <a:rPr lang="en-US" sz="1600" dirty="0">
                          <a:effectLst/>
                          <a:latin typeface="+mn-lt"/>
                          <a:ea typeface="Times New Roman"/>
                          <a:cs typeface="Times New Roman"/>
                        </a:rPr>
                        <a:t>2 </a:t>
                      </a:r>
                      <a:r>
                        <a:rPr lang="en-US" sz="1600" dirty="0" smtClean="0">
                          <a:effectLst/>
                          <a:latin typeface="+mn-lt"/>
                          <a:ea typeface="Times New Roman"/>
                          <a:cs typeface="Times New Roman"/>
                        </a:rPr>
                        <a:t>500</a:t>
                      </a:r>
                      <a:endParaRPr lang="en-ZA" sz="1600" dirty="0">
                        <a:effectLst/>
                        <a:latin typeface="+mn-lt"/>
                        <a:ea typeface="Times New Roman"/>
                        <a:cs typeface="Times New Roman"/>
                      </a:endParaRPr>
                    </a:p>
                  </a:txBody>
                  <a:tcPr marL="0" marR="0" marT="0" marB="0" anchor="ctr"/>
                </a:tc>
                <a:tc>
                  <a:txBody>
                    <a:bodyPr/>
                    <a:lstStyle/>
                    <a:p>
                      <a:pPr algn="l">
                        <a:lnSpc>
                          <a:spcPct val="115000"/>
                        </a:lnSpc>
                        <a:spcAft>
                          <a:spcPts val="0"/>
                        </a:spcAft>
                      </a:pPr>
                      <a:r>
                        <a:rPr lang="en-US" sz="1600" dirty="0">
                          <a:effectLst/>
                          <a:latin typeface="+mn-lt"/>
                          <a:ea typeface="Times New Roman"/>
                          <a:cs typeface="Times New Roman"/>
                        </a:rPr>
                        <a:t>3</a:t>
                      </a:r>
                      <a:r>
                        <a:rPr lang="en-US" sz="1600" dirty="0" smtClean="0">
                          <a:effectLst/>
                          <a:latin typeface="+mn-lt"/>
                          <a:ea typeface="Times New Roman"/>
                          <a:cs typeface="Times New Roman"/>
                        </a:rPr>
                        <a:t> </a:t>
                      </a:r>
                      <a:r>
                        <a:rPr lang="en-US" sz="1600" dirty="0">
                          <a:effectLst/>
                          <a:latin typeface="+mn-lt"/>
                          <a:ea typeface="Times New Roman"/>
                          <a:cs typeface="Times New Roman"/>
                        </a:rPr>
                        <a:t>000</a:t>
                      </a:r>
                      <a:endParaRPr lang="en-ZA" sz="1600" dirty="0">
                        <a:effectLst/>
                        <a:latin typeface="+mn-lt"/>
                        <a:ea typeface="Times New Roman"/>
                        <a:cs typeface="Times New Roman"/>
                      </a:endParaRPr>
                    </a:p>
                  </a:txBody>
                  <a:tcPr marL="0" marR="0" marT="0" marB="0" anchor="ctr"/>
                </a:tc>
                <a:extLst>
                  <a:ext uri="{0D108BD9-81ED-4DB2-BD59-A6C34878D82A}">
                    <a16:rowId xmlns:a16="http://schemas.microsoft.com/office/drawing/2014/main" xmlns="" val="10003"/>
                  </a:ext>
                </a:extLst>
              </a:tr>
              <a:tr h="432048">
                <a:tc vMerge="1">
                  <a:txBody>
                    <a:bodyPr/>
                    <a:lstStyle/>
                    <a:p>
                      <a:pPr marL="68580" marR="206375">
                        <a:lnSpc>
                          <a:spcPts val="1140"/>
                        </a:lnSpc>
                        <a:spcBef>
                          <a:spcPts val="340"/>
                        </a:spcBef>
                        <a:spcAft>
                          <a:spcPts val="0"/>
                        </a:spcAft>
                      </a:pPr>
                      <a:endParaRPr lang="en-ZA" sz="1400" dirty="0">
                        <a:effectLst/>
                        <a:latin typeface="Times New Roman"/>
                        <a:ea typeface="Times New Roman"/>
                        <a:cs typeface="Times New Roman"/>
                      </a:endParaRPr>
                    </a:p>
                  </a:txBody>
                  <a:tcPr marL="0" marR="0" marT="0" marB="0" anchor="ctr"/>
                </a:tc>
                <a:tc>
                  <a:txBody>
                    <a:bodyPr/>
                    <a:lstStyle/>
                    <a:p>
                      <a:pPr marL="68580" marR="206375" algn="l">
                        <a:lnSpc>
                          <a:spcPct val="100000"/>
                        </a:lnSpc>
                        <a:spcBef>
                          <a:spcPts val="340"/>
                        </a:spcBef>
                        <a:spcAft>
                          <a:spcPts val="0"/>
                        </a:spcAft>
                      </a:pPr>
                      <a:r>
                        <a:rPr lang="en-US" sz="1600" dirty="0">
                          <a:effectLst/>
                          <a:latin typeface="+mn-lt"/>
                        </a:rPr>
                        <a:t>3.3.3. Number of teachers participating in the Accounting diagnostic tests</a:t>
                      </a:r>
                      <a:endParaRPr lang="en-ZA" sz="1600" dirty="0">
                        <a:effectLst/>
                        <a:latin typeface="+mn-lt"/>
                        <a:ea typeface="Times New Roman"/>
                        <a:cs typeface="Times New Roman"/>
                      </a:endParaRPr>
                    </a:p>
                  </a:txBody>
                  <a:tcPr marL="0" marR="0" marT="0" marB="0" anchor="ctr"/>
                </a:tc>
                <a:tc>
                  <a:txBody>
                    <a:bodyPr/>
                    <a:lstStyle/>
                    <a:p>
                      <a:pPr marR="90170" lvl="0" algn="l">
                        <a:lnSpc>
                          <a:spcPct val="100000"/>
                        </a:lnSpc>
                        <a:spcAft>
                          <a:spcPts val="0"/>
                        </a:spcAft>
                      </a:pPr>
                      <a:r>
                        <a:rPr lang="en-US" sz="1600" dirty="0" smtClean="0">
                          <a:effectLst/>
                          <a:latin typeface="+mn-lt"/>
                        </a:rPr>
                        <a:t>2 </a:t>
                      </a:r>
                      <a:r>
                        <a:rPr lang="en-US" sz="1600" dirty="0">
                          <a:effectLst/>
                          <a:latin typeface="+mn-lt"/>
                        </a:rPr>
                        <a:t>000</a:t>
                      </a:r>
                      <a:endParaRPr lang="en-ZA" sz="1600" dirty="0">
                        <a:effectLst/>
                        <a:latin typeface="+mn-lt"/>
                        <a:ea typeface="Times New Roman"/>
                        <a:cs typeface="Times New Roman"/>
                      </a:endParaRPr>
                    </a:p>
                  </a:txBody>
                  <a:tcPr marL="0" marR="0" marT="0" marB="0" anchor="ctr"/>
                </a:tc>
                <a:tc>
                  <a:txBody>
                    <a:bodyPr/>
                    <a:lstStyle/>
                    <a:p>
                      <a:pPr algn="l">
                        <a:lnSpc>
                          <a:spcPct val="115000"/>
                        </a:lnSpc>
                        <a:spcAft>
                          <a:spcPts val="0"/>
                        </a:spcAft>
                      </a:pPr>
                      <a:r>
                        <a:rPr lang="en-US" sz="1600" dirty="0">
                          <a:effectLst/>
                          <a:latin typeface="+mn-lt"/>
                          <a:ea typeface="Times New Roman"/>
                          <a:cs typeface="Times New Roman"/>
                        </a:rPr>
                        <a:t>2 </a:t>
                      </a:r>
                      <a:r>
                        <a:rPr lang="en-US" sz="1600" dirty="0" smtClean="0">
                          <a:effectLst/>
                          <a:latin typeface="+mn-lt"/>
                          <a:ea typeface="Times New Roman"/>
                          <a:cs typeface="Times New Roman"/>
                        </a:rPr>
                        <a:t>500</a:t>
                      </a:r>
                      <a:endParaRPr lang="en-ZA" sz="1600" dirty="0">
                        <a:effectLst/>
                        <a:latin typeface="+mn-lt"/>
                        <a:ea typeface="Times New Roman"/>
                        <a:cs typeface="Times New Roman"/>
                      </a:endParaRPr>
                    </a:p>
                  </a:txBody>
                  <a:tcPr marL="0" marR="0" marT="0" marB="0" anchor="ctr"/>
                </a:tc>
                <a:tc>
                  <a:txBody>
                    <a:bodyPr/>
                    <a:lstStyle/>
                    <a:p>
                      <a:pPr algn="l">
                        <a:lnSpc>
                          <a:spcPct val="115000"/>
                        </a:lnSpc>
                        <a:spcAft>
                          <a:spcPts val="0"/>
                        </a:spcAft>
                      </a:pPr>
                      <a:r>
                        <a:rPr lang="en-US" sz="1600" dirty="0">
                          <a:effectLst/>
                          <a:latin typeface="+mn-lt"/>
                          <a:ea typeface="Times New Roman"/>
                          <a:cs typeface="Times New Roman"/>
                        </a:rPr>
                        <a:t>3</a:t>
                      </a:r>
                      <a:r>
                        <a:rPr lang="en-US" sz="1600" dirty="0" smtClean="0">
                          <a:effectLst/>
                          <a:latin typeface="+mn-lt"/>
                          <a:ea typeface="Times New Roman"/>
                          <a:cs typeface="Times New Roman"/>
                        </a:rPr>
                        <a:t> </a:t>
                      </a:r>
                      <a:r>
                        <a:rPr lang="en-US" sz="1600" dirty="0">
                          <a:effectLst/>
                          <a:latin typeface="+mn-lt"/>
                          <a:ea typeface="Times New Roman"/>
                          <a:cs typeface="Times New Roman"/>
                        </a:rPr>
                        <a:t>000</a:t>
                      </a:r>
                      <a:endParaRPr lang="en-ZA" sz="1600" dirty="0">
                        <a:effectLst/>
                        <a:latin typeface="+mn-lt"/>
                        <a:ea typeface="Times New Roman"/>
                        <a:cs typeface="Times New Roman"/>
                      </a:endParaRPr>
                    </a:p>
                  </a:txBody>
                  <a:tcPr marL="0" marR="0" marT="0" marB="0" anchor="ctr"/>
                </a:tc>
                <a:extLst>
                  <a:ext uri="{0D108BD9-81ED-4DB2-BD59-A6C34878D82A}">
                    <a16:rowId xmlns:a16="http://schemas.microsoft.com/office/drawing/2014/main" xmlns="" val="10004"/>
                  </a:ext>
                </a:extLst>
              </a:tr>
              <a:tr h="370840">
                <a:tc vMerge="1">
                  <a:txBody>
                    <a:bodyPr/>
                    <a:lstStyle/>
                    <a:p>
                      <a:pPr marL="68580" marR="206375">
                        <a:lnSpc>
                          <a:spcPts val="1140"/>
                        </a:lnSpc>
                        <a:spcBef>
                          <a:spcPts val="340"/>
                        </a:spcBef>
                        <a:spcAft>
                          <a:spcPts val="0"/>
                        </a:spcAft>
                      </a:pPr>
                      <a:endParaRPr lang="en-ZA" sz="1400" dirty="0">
                        <a:effectLst/>
                        <a:latin typeface="Times New Roman"/>
                        <a:ea typeface="Times New Roman"/>
                        <a:cs typeface="Times New Roman"/>
                      </a:endParaRPr>
                    </a:p>
                  </a:txBody>
                  <a:tcPr marL="0" marR="0" marT="0" marB="0" anchor="ctr"/>
                </a:tc>
                <a:tc>
                  <a:txBody>
                    <a:bodyPr/>
                    <a:lstStyle/>
                    <a:p>
                      <a:pPr marL="68580" marR="206375" algn="l">
                        <a:lnSpc>
                          <a:spcPct val="100000"/>
                        </a:lnSpc>
                        <a:spcBef>
                          <a:spcPts val="340"/>
                        </a:spcBef>
                        <a:spcAft>
                          <a:spcPts val="0"/>
                        </a:spcAft>
                      </a:pPr>
                      <a:r>
                        <a:rPr lang="en-US" sz="1600" dirty="0">
                          <a:effectLst/>
                          <a:latin typeface="+mn-lt"/>
                        </a:rPr>
                        <a:t>3.3.4. Number of teachers participating in the Mathematics diagnostic tests</a:t>
                      </a:r>
                      <a:endParaRPr lang="en-ZA" sz="1600" dirty="0">
                        <a:effectLst/>
                        <a:latin typeface="+mn-lt"/>
                        <a:ea typeface="Times New Roman"/>
                        <a:cs typeface="Times New Roman"/>
                      </a:endParaRPr>
                    </a:p>
                  </a:txBody>
                  <a:tcPr marL="0" marR="0" marT="0" marB="0" anchor="ctr"/>
                </a:tc>
                <a:tc>
                  <a:txBody>
                    <a:bodyPr/>
                    <a:lstStyle/>
                    <a:p>
                      <a:pPr marR="90170" lvl="0" algn="l">
                        <a:lnSpc>
                          <a:spcPct val="100000"/>
                        </a:lnSpc>
                        <a:spcAft>
                          <a:spcPts val="0"/>
                        </a:spcAft>
                      </a:pPr>
                      <a:r>
                        <a:rPr lang="en-US" sz="1600" dirty="0" smtClean="0">
                          <a:effectLst/>
                          <a:latin typeface="+mn-lt"/>
                        </a:rPr>
                        <a:t>2 </a:t>
                      </a:r>
                      <a:r>
                        <a:rPr lang="en-US" sz="1600" dirty="0">
                          <a:effectLst/>
                          <a:latin typeface="+mn-lt"/>
                        </a:rPr>
                        <a:t>000</a:t>
                      </a:r>
                      <a:endParaRPr lang="en-ZA" sz="1600" dirty="0">
                        <a:effectLst/>
                        <a:latin typeface="+mn-lt"/>
                        <a:ea typeface="Times New Roman"/>
                        <a:cs typeface="Times New Roman"/>
                      </a:endParaRPr>
                    </a:p>
                  </a:txBody>
                  <a:tcPr marL="0" marR="0" marT="0" marB="0" anchor="ctr"/>
                </a:tc>
                <a:tc>
                  <a:txBody>
                    <a:bodyPr/>
                    <a:lstStyle/>
                    <a:p>
                      <a:pPr algn="l">
                        <a:lnSpc>
                          <a:spcPct val="115000"/>
                        </a:lnSpc>
                        <a:spcAft>
                          <a:spcPts val="0"/>
                        </a:spcAft>
                      </a:pPr>
                      <a:r>
                        <a:rPr lang="en-US" sz="1600" dirty="0">
                          <a:effectLst/>
                          <a:latin typeface="+mn-lt"/>
                          <a:ea typeface="Times New Roman"/>
                          <a:cs typeface="Times New Roman"/>
                        </a:rPr>
                        <a:t>2 </a:t>
                      </a:r>
                      <a:r>
                        <a:rPr lang="en-US" sz="1600" dirty="0" smtClean="0">
                          <a:effectLst/>
                          <a:latin typeface="+mn-lt"/>
                          <a:ea typeface="Times New Roman"/>
                          <a:cs typeface="Times New Roman"/>
                        </a:rPr>
                        <a:t>500</a:t>
                      </a:r>
                      <a:endParaRPr lang="en-ZA" sz="1600" dirty="0">
                        <a:effectLst/>
                        <a:latin typeface="+mn-lt"/>
                        <a:ea typeface="Times New Roman"/>
                        <a:cs typeface="Times New Roman"/>
                      </a:endParaRPr>
                    </a:p>
                  </a:txBody>
                  <a:tcPr marL="0" marR="0" marT="0" marB="0" anchor="ctr"/>
                </a:tc>
                <a:tc>
                  <a:txBody>
                    <a:bodyPr/>
                    <a:lstStyle/>
                    <a:p>
                      <a:pPr algn="l">
                        <a:lnSpc>
                          <a:spcPct val="115000"/>
                        </a:lnSpc>
                        <a:spcAft>
                          <a:spcPts val="0"/>
                        </a:spcAft>
                      </a:pPr>
                      <a:r>
                        <a:rPr lang="en-US" sz="1600" dirty="0">
                          <a:effectLst/>
                          <a:latin typeface="+mn-lt"/>
                          <a:ea typeface="Times New Roman"/>
                          <a:cs typeface="Times New Roman"/>
                        </a:rPr>
                        <a:t>3</a:t>
                      </a:r>
                      <a:r>
                        <a:rPr lang="en-US" sz="1600" dirty="0" smtClean="0">
                          <a:effectLst/>
                          <a:latin typeface="+mn-lt"/>
                          <a:ea typeface="Times New Roman"/>
                          <a:cs typeface="Times New Roman"/>
                        </a:rPr>
                        <a:t> </a:t>
                      </a:r>
                      <a:r>
                        <a:rPr lang="en-US" sz="1600" dirty="0">
                          <a:effectLst/>
                          <a:latin typeface="+mn-lt"/>
                          <a:ea typeface="Times New Roman"/>
                          <a:cs typeface="Times New Roman"/>
                        </a:rPr>
                        <a:t>000</a:t>
                      </a:r>
                      <a:endParaRPr lang="en-ZA" sz="1600" dirty="0">
                        <a:effectLst/>
                        <a:latin typeface="+mn-lt"/>
                        <a:ea typeface="Times New Roman"/>
                        <a:cs typeface="Times New Roman"/>
                      </a:endParaRPr>
                    </a:p>
                  </a:txBody>
                  <a:tcPr marL="0" marR="0" marT="0" marB="0" anchor="ctr"/>
                </a:tc>
                <a:extLst>
                  <a:ext uri="{0D108BD9-81ED-4DB2-BD59-A6C34878D82A}">
                    <a16:rowId xmlns:a16="http://schemas.microsoft.com/office/drawing/2014/main" xmlns="" val="10005"/>
                  </a:ext>
                </a:extLst>
              </a:tr>
            </a:tbl>
          </a:graphicData>
        </a:graphic>
      </p:graphicFrame>
      <p:sp>
        <p:nvSpPr>
          <p:cNvPr id="3" name="Slide Number Placeholder 2"/>
          <p:cNvSpPr>
            <a:spLocks noGrp="1"/>
          </p:cNvSpPr>
          <p:nvPr>
            <p:ph type="sldNum" sz="quarter" idx="4"/>
          </p:nvPr>
        </p:nvSpPr>
        <p:spPr/>
        <p:txBody>
          <a:bodyPr/>
          <a:lstStyle/>
          <a:p>
            <a:fld id="{28A3B54F-4D6D-439C-9A2C-B6799378E1A1}" type="slidenum">
              <a:rPr lang="en-ZA" smtClean="0"/>
              <a:pPr/>
              <a:t>26</a:t>
            </a:fld>
            <a:endParaRPr lang="en-ZA" dirty="0"/>
          </a:p>
        </p:txBody>
      </p:sp>
    </p:spTree>
    <p:extLst>
      <p:ext uri="{BB962C8B-B14F-4D97-AF65-F5344CB8AC3E}">
        <p14:creationId xmlns:p14="http://schemas.microsoft.com/office/powerpoint/2010/main" xmlns="" val="20217530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4704"/>
          </a:xfrm>
        </p:spPr>
        <p:txBody>
          <a:bodyPr>
            <a:normAutofit/>
          </a:bodyPr>
          <a:lstStyle/>
          <a:p>
            <a:r>
              <a:rPr lang="en-ZA" sz="2800" b="1" dirty="0">
                <a:solidFill>
                  <a:schemeClr val="accent2">
                    <a:lumMod val="75000"/>
                  </a:schemeClr>
                </a:solidFill>
              </a:rPr>
              <a:t>2018/19 </a:t>
            </a:r>
            <a:r>
              <a:rPr lang="en-ZA" sz="2800" b="1" dirty="0" smtClean="0">
                <a:solidFill>
                  <a:schemeClr val="accent2">
                    <a:lumMod val="75000"/>
                  </a:schemeClr>
                </a:solidFill>
              </a:rPr>
              <a:t>APP : PROGRAMME 3</a:t>
            </a:r>
            <a:endParaRPr lang="en-ZA" sz="2800" b="1" dirty="0">
              <a:solidFill>
                <a:schemeClr val="accent2">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07200990"/>
              </p:ext>
            </p:extLst>
          </p:nvPr>
        </p:nvGraphicFramePr>
        <p:xfrm>
          <a:off x="107504" y="832520"/>
          <a:ext cx="8952158" cy="5908848"/>
        </p:xfrm>
        <a:graphic>
          <a:graphicData uri="http://schemas.openxmlformats.org/drawingml/2006/table">
            <a:tbl>
              <a:tblPr firstRow="1" bandRow="1">
                <a:tableStyleId>{21E4AEA4-8DFA-4A89-87EB-49C32662AFE0}</a:tableStyleId>
              </a:tblPr>
              <a:tblGrid>
                <a:gridCol w="2232248">
                  <a:extLst>
                    <a:ext uri="{9D8B030D-6E8A-4147-A177-3AD203B41FA5}">
                      <a16:colId xmlns:a16="http://schemas.microsoft.com/office/drawing/2014/main" xmlns="" val="20000"/>
                    </a:ext>
                  </a:extLst>
                </a:gridCol>
                <a:gridCol w="3131248">
                  <a:extLst>
                    <a:ext uri="{9D8B030D-6E8A-4147-A177-3AD203B41FA5}">
                      <a16:colId xmlns:a16="http://schemas.microsoft.com/office/drawing/2014/main" xmlns="" val="20001"/>
                    </a:ext>
                  </a:extLst>
                </a:gridCol>
                <a:gridCol w="1188000">
                  <a:extLst>
                    <a:ext uri="{9D8B030D-6E8A-4147-A177-3AD203B41FA5}">
                      <a16:colId xmlns:a16="http://schemas.microsoft.com/office/drawing/2014/main" xmlns="" val="20002"/>
                    </a:ext>
                  </a:extLst>
                </a:gridCol>
                <a:gridCol w="1200331">
                  <a:extLst>
                    <a:ext uri="{9D8B030D-6E8A-4147-A177-3AD203B41FA5}">
                      <a16:colId xmlns:a16="http://schemas.microsoft.com/office/drawing/2014/main" xmlns="" val="20003"/>
                    </a:ext>
                  </a:extLst>
                </a:gridCol>
                <a:gridCol w="1200331">
                  <a:extLst>
                    <a:ext uri="{9D8B030D-6E8A-4147-A177-3AD203B41FA5}">
                      <a16:colId xmlns:a16="http://schemas.microsoft.com/office/drawing/2014/main" xmlns="" val="20004"/>
                    </a:ext>
                  </a:extLst>
                </a:gridCol>
              </a:tblGrid>
              <a:tr h="417473">
                <a:tc rowSpan="2">
                  <a:txBody>
                    <a:bodyPr/>
                    <a:lstStyle/>
                    <a:p>
                      <a:r>
                        <a:rPr lang="en-US" sz="2000" b="1" kern="1200" dirty="0" smtClean="0">
                          <a:solidFill>
                            <a:schemeClr val="lt1"/>
                          </a:solidFill>
                          <a:effectLst/>
                          <a:latin typeface="+mn-lt"/>
                          <a:ea typeface="+mn-ea"/>
                          <a:cs typeface="+mn-cs"/>
                        </a:rPr>
                        <a:t>Strategic Objective</a:t>
                      </a:r>
                      <a:endParaRPr lang="en-ZA" sz="2000" dirty="0"/>
                    </a:p>
                  </a:txBody>
                  <a:tcPr/>
                </a:tc>
                <a:tc rowSpan="2">
                  <a:txBody>
                    <a:bodyPr/>
                    <a:lstStyle/>
                    <a:p>
                      <a:r>
                        <a:rPr lang="en-ZA" sz="2000" dirty="0" smtClean="0"/>
                        <a:t>Programme Performance Indicator </a:t>
                      </a:r>
                      <a:endParaRPr lang="en-ZA" sz="2000" dirty="0"/>
                    </a:p>
                  </a:txBody>
                  <a:tcPr/>
                </a:tc>
                <a:tc gridSpan="3">
                  <a:txBody>
                    <a:bodyPr/>
                    <a:lstStyle/>
                    <a:p>
                      <a:r>
                        <a:rPr lang="en-ZA" sz="2000" dirty="0" smtClean="0"/>
                        <a:t>Medium-term targets </a:t>
                      </a:r>
                      <a:endParaRPr lang="en-ZA" sz="2000" dirty="0"/>
                    </a:p>
                  </a:txBody>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xmlns="" val="10000"/>
                  </a:ext>
                </a:extLst>
              </a:tr>
              <a:tr h="385360">
                <a:tc vMerge="1">
                  <a:txBody>
                    <a:bodyPr/>
                    <a:lstStyle/>
                    <a:p>
                      <a:endParaRPr lang="en-ZA"/>
                    </a:p>
                  </a:txBody>
                  <a:tcPr/>
                </a:tc>
                <a:tc vMerge="1">
                  <a:txBody>
                    <a:bodyPr/>
                    <a:lstStyle/>
                    <a:p>
                      <a:endParaRPr lang="en-ZA"/>
                    </a:p>
                  </a:txBody>
                  <a:tcPr/>
                </a:tc>
                <a:tc>
                  <a:txBody>
                    <a:bodyPr/>
                    <a:lstStyle/>
                    <a:p>
                      <a:r>
                        <a:rPr lang="en-ZA" dirty="0" smtClean="0"/>
                        <a:t>2018/19</a:t>
                      </a:r>
                      <a:endParaRPr lang="en-ZA" dirty="0"/>
                    </a:p>
                  </a:txBody>
                  <a:tcPr/>
                </a:tc>
                <a:tc>
                  <a:txBody>
                    <a:bodyPr/>
                    <a:lstStyle/>
                    <a:p>
                      <a:r>
                        <a:rPr lang="en-ZA" dirty="0" smtClean="0"/>
                        <a:t>2019/20</a:t>
                      </a:r>
                      <a:endParaRPr lang="en-ZA" dirty="0"/>
                    </a:p>
                  </a:txBody>
                  <a:tcPr/>
                </a:tc>
                <a:tc>
                  <a:txBody>
                    <a:bodyPr/>
                    <a:lstStyle/>
                    <a:p>
                      <a:r>
                        <a:rPr lang="en-ZA" dirty="0" smtClean="0"/>
                        <a:t>2020/21</a:t>
                      </a:r>
                      <a:endParaRPr lang="en-ZA" dirty="0"/>
                    </a:p>
                  </a:txBody>
                  <a:tcPr/>
                </a:tc>
                <a:extLst>
                  <a:ext uri="{0D108BD9-81ED-4DB2-BD59-A6C34878D82A}">
                    <a16:rowId xmlns:a16="http://schemas.microsoft.com/office/drawing/2014/main" xmlns="" val="10001"/>
                  </a:ext>
                </a:extLst>
              </a:tr>
              <a:tr h="963399">
                <a:tc rowSpan="2">
                  <a:txBody>
                    <a:bodyPr/>
                    <a:lstStyle/>
                    <a:p>
                      <a:r>
                        <a:rPr lang="en-ZA" sz="1800" dirty="0" smtClean="0"/>
                        <a:t>3.4 To monitor the implementation of performance management systems in PEDs annually in order to strengthen accountability of schools and office-based educators.</a:t>
                      </a:r>
                      <a:endParaRPr lang="en-ZA" sz="1800" dirty="0"/>
                    </a:p>
                  </a:txBody>
                  <a:tcPr anchor="ctr"/>
                </a:tc>
                <a:tc>
                  <a:txBody>
                    <a:bodyPr/>
                    <a:lstStyle/>
                    <a:p>
                      <a:r>
                        <a:rPr lang="en-US" sz="1800" kern="1200" dirty="0" smtClean="0">
                          <a:effectLst/>
                        </a:rPr>
                        <a:t>3.4.1. Number of PEDs monitored on the implementation of IQMS</a:t>
                      </a:r>
                      <a:endParaRPr lang="en-ZA" sz="1800" dirty="0"/>
                    </a:p>
                  </a:txBody>
                  <a:tcPr anchor="ctr"/>
                </a:tc>
                <a:tc>
                  <a:txBody>
                    <a:bodyPr/>
                    <a:lstStyle/>
                    <a:p>
                      <a:pPr lvl="0" algn="l"/>
                      <a:r>
                        <a:rPr lang="en-US" sz="1800" kern="1200" dirty="0" smtClean="0">
                          <a:effectLst/>
                        </a:rPr>
                        <a:t>6 PEDs monitored annually</a:t>
                      </a:r>
                      <a:endParaRPr lang="en-ZA" sz="1800" dirty="0"/>
                    </a:p>
                  </a:txBody>
                  <a:tcPr anchor="ctr"/>
                </a:tc>
                <a:tc>
                  <a:txBody>
                    <a:bodyPr/>
                    <a:lstStyle/>
                    <a:p>
                      <a:pPr lvl="0" algn="l"/>
                      <a:r>
                        <a:rPr lang="en-ZA" sz="1800" dirty="0" smtClean="0"/>
                        <a:t>6 PEDs monitored annually</a:t>
                      </a:r>
                      <a:endParaRPr lang="en-ZA" sz="1800" dirty="0"/>
                    </a:p>
                  </a:txBody>
                  <a:tcPr anchor="ctr"/>
                </a:tc>
                <a:tc>
                  <a:txBody>
                    <a:bodyPr/>
                    <a:lstStyle/>
                    <a:p>
                      <a:pPr lvl="0" algn="l"/>
                      <a:r>
                        <a:rPr lang="en-ZA" sz="1800" dirty="0" smtClean="0"/>
                        <a:t>6 PEDs monitored annually</a:t>
                      </a:r>
                      <a:endParaRPr lang="en-ZA" sz="1800" dirty="0"/>
                    </a:p>
                  </a:txBody>
                  <a:tcPr anchor="ctr"/>
                </a:tc>
                <a:extLst>
                  <a:ext uri="{0D108BD9-81ED-4DB2-BD59-A6C34878D82A}">
                    <a16:rowId xmlns:a16="http://schemas.microsoft.com/office/drawing/2014/main" xmlns="" val="10002"/>
                  </a:ext>
                </a:extLst>
              </a:tr>
              <a:tr h="1734118">
                <a:tc vMerge="1">
                  <a:txBody>
                    <a:bodyPr/>
                    <a:lstStyle/>
                    <a:p>
                      <a:endParaRPr lang="en-ZA" sz="1400" dirty="0"/>
                    </a:p>
                  </a:txBody>
                  <a:tcPr anchor="ctr"/>
                </a:tc>
                <a:tc>
                  <a:txBody>
                    <a:bodyPr/>
                    <a:lstStyle/>
                    <a:p>
                      <a:r>
                        <a:rPr lang="en-US" sz="1800" kern="1200" dirty="0" smtClean="0">
                          <a:effectLst/>
                        </a:rPr>
                        <a:t>3.4.2. Number of PEDs monitored on the implementation of PMDS</a:t>
                      </a:r>
                      <a:endParaRPr lang="en-ZA" sz="1800" dirty="0"/>
                    </a:p>
                  </a:txBody>
                  <a:tcPr anchor="ctr"/>
                </a:tc>
                <a:tc>
                  <a:txBody>
                    <a:bodyPr/>
                    <a:lstStyle/>
                    <a:p>
                      <a:pPr lvl="0" algn="l"/>
                      <a:r>
                        <a:rPr lang="en-US" sz="1800" kern="1200" dirty="0" smtClean="0">
                          <a:effectLst/>
                        </a:rPr>
                        <a:t>6 PEDs monitored annually</a:t>
                      </a:r>
                      <a:endParaRPr lang="en-ZA" sz="1800" dirty="0"/>
                    </a:p>
                  </a:txBody>
                  <a:tcPr anchor="ctr"/>
                </a:tc>
                <a:tc>
                  <a:txBody>
                    <a:bodyPr/>
                    <a:lstStyle/>
                    <a:p>
                      <a:pPr lvl="0" algn="l"/>
                      <a:r>
                        <a:rPr lang="en-ZA" sz="1800" dirty="0" smtClean="0"/>
                        <a:t>6 PEDs monitored annually</a:t>
                      </a:r>
                      <a:endParaRPr lang="en-ZA" sz="1800" dirty="0"/>
                    </a:p>
                  </a:txBody>
                  <a:tcPr anchor="ctr"/>
                </a:tc>
                <a:tc>
                  <a:txBody>
                    <a:bodyPr/>
                    <a:lstStyle/>
                    <a:p>
                      <a:pPr lvl="0" algn="l"/>
                      <a:r>
                        <a:rPr lang="en-ZA" sz="1800" dirty="0" smtClean="0"/>
                        <a:t>6 PEDs monitored annually</a:t>
                      </a:r>
                      <a:endParaRPr lang="en-ZA" sz="1800" dirty="0"/>
                    </a:p>
                  </a:txBody>
                  <a:tcPr anchor="ctr"/>
                </a:tc>
                <a:extLst>
                  <a:ext uri="{0D108BD9-81ED-4DB2-BD59-A6C34878D82A}">
                    <a16:rowId xmlns:a16="http://schemas.microsoft.com/office/drawing/2014/main" xmlns="" val="10003"/>
                  </a:ext>
                </a:extLst>
              </a:tr>
              <a:tr h="2408498">
                <a:tc>
                  <a:txBody>
                    <a:bodyPr/>
                    <a:lstStyle/>
                    <a:p>
                      <a:r>
                        <a:rPr lang="en-ZA" sz="1800" dirty="0" smtClean="0"/>
                        <a:t>3.5 Monitor the</a:t>
                      </a:r>
                    </a:p>
                    <a:p>
                      <a:r>
                        <a:rPr lang="en-ZA" sz="1800" dirty="0" smtClean="0"/>
                        <a:t>implementation of the post provisioning annually per province to ensure that there is an equitable distribution of teachers</a:t>
                      </a:r>
                    </a:p>
                  </a:txBody>
                  <a:tcPr anchor="ctr"/>
                </a:tc>
                <a:tc>
                  <a:txBody>
                    <a:bodyPr/>
                    <a:lstStyle/>
                    <a:p>
                      <a:r>
                        <a:rPr lang="en-US" sz="1800" kern="1200" dirty="0" smtClean="0">
                          <a:effectLst/>
                        </a:rPr>
                        <a:t>3.5.1. Number of PEDs</a:t>
                      </a:r>
                      <a:r>
                        <a:rPr lang="en-ZA" sz="1800" kern="1200" baseline="0" dirty="0" smtClean="0">
                          <a:effectLst/>
                        </a:rPr>
                        <a:t> </a:t>
                      </a:r>
                      <a:r>
                        <a:rPr lang="en-US" sz="1800" kern="1200" dirty="0" smtClean="0">
                          <a:effectLst/>
                        </a:rPr>
                        <a:t>that had their</a:t>
                      </a:r>
                      <a:r>
                        <a:rPr lang="en-ZA" sz="1800" kern="1200" baseline="0" dirty="0" smtClean="0">
                          <a:effectLst/>
                        </a:rPr>
                        <a:t> </a:t>
                      </a:r>
                      <a:r>
                        <a:rPr lang="en-US" sz="1800" kern="1200" dirty="0" smtClean="0">
                          <a:effectLst/>
                        </a:rPr>
                        <a:t>post provisioning process assessed for</a:t>
                      </a:r>
                      <a:r>
                        <a:rPr lang="en-US" sz="1800" kern="1200" baseline="0" dirty="0" smtClean="0">
                          <a:effectLst/>
                        </a:rPr>
                        <a:t> </a:t>
                      </a:r>
                      <a:r>
                        <a:rPr lang="en-US" sz="1800" kern="1200" dirty="0" smtClean="0">
                          <a:effectLst/>
                        </a:rPr>
                        <a:t>compliance with the</a:t>
                      </a:r>
                      <a:r>
                        <a:rPr lang="en-ZA" sz="1800" kern="1200" baseline="0" dirty="0" smtClean="0">
                          <a:effectLst/>
                        </a:rPr>
                        <a:t> </a:t>
                      </a:r>
                      <a:r>
                        <a:rPr lang="en-US" sz="1800" kern="1200" dirty="0" smtClean="0">
                          <a:effectLst/>
                        </a:rPr>
                        <a:t>post provisioning</a:t>
                      </a:r>
                      <a:r>
                        <a:rPr lang="en-ZA" sz="1800" kern="1200" baseline="0" dirty="0" smtClean="0">
                          <a:effectLst/>
                        </a:rPr>
                        <a:t> </a:t>
                      </a:r>
                      <a:r>
                        <a:rPr lang="en-US" sz="1800" kern="1200" dirty="0" smtClean="0">
                          <a:effectLst/>
                        </a:rPr>
                        <a:t>norms and standards</a:t>
                      </a:r>
                      <a:endParaRPr lang="en-ZA" sz="1800" dirty="0"/>
                    </a:p>
                  </a:txBody>
                  <a:tcPr anchor="ctr"/>
                </a:tc>
                <a:tc>
                  <a:txBody>
                    <a:bodyPr/>
                    <a:lstStyle/>
                    <a:p>
                      <a:pPr lvl="0" algn="ctr"/>
                      <a:r>
                        <a:rPr lang="en-US" sz="1800" kern="1200" dirty="0" smtClean="0">
                          <a:effectLst/>
                        </a:rPr>
                        <a:t>All nine (9) PEDs</a:t>
                      </a:r>
                      <a:endParaRPr lang="en-ZA" sz="1800" dirty="0"/>
                    </a:p>
                  </a:txBody>
                  <a:tcPr anchor="ctr"/>
                </a:tc>
                <a:tc>
                  <a:txBody>
                    <a:bodyPr/>
                    <a:lstStyle/>
                    <a:p>
                      <a:pPr lvl="0" algn="ctr"/>
                      <a:r>
                        <a:rPr lang="en-US" sz="1800" dirty="0" smtClean="0">
                          <a:solidFill>
                            <a:srgbClr val="231F20"/>
                          </a:solidFill>
                          <a:effectLst/>
                          <a:latin typeface="+mn-lt"/>
                          <a:ea typeface="Calibri"/>
                        </a:rPr>
                        <a:t>All nine (9) PEDs</a:t>
                      </a:r>
                      <a:endParaRPr lang="en-ZA" sz="1800" dirty="0"/>
                    </a:p>
                  </a:txBody>
                  <a:tcPr anchor="ctr"/>
                </a:tc>
                <a:tc>
                  <a:txBody>
                    <a:bodyPr/>
                    <a:lstStyle/>
                    <a:p>
                      <a:pPr lvl="0" algn="ctr"/>
                      <a:r>
                        <a:rPr lang="en-ZA" sz="1800" dirty="0" smtClean="0"/>
                        <a:t>All nine (9) PEDs</a:t>
                      </a:r>
                    </a:p>
                  </a:txBody>
                  <a:tcPr anchor="ctr"/>
                </a:tc>
                <a:extLst>
                  <a:ext uri="{0D108BD9-81ED-4DB2-BD59-A6C34878D82A}">
                    <a16:rowId xmlns:a16="http://schemas.microsoft.com/office/drawing/2014/main" xmlns="" val="10004"/>
                  </a:ext>
                </a:extLst>
              </a:tr>
            </a:tbl>
          </a:graphicData>
        </a:graphic>
      </p:graphicFrame>
      <p:sp>
        <p:nvSpPr>
          <p:cNvPr id="3" name="Slide Number Placeholder 2"/>
          <p:cNvSpPr>
            <a:spLocks noGrp="1"/>
          </p:cNvSpPr>
          <p:nvPr>
            <p:ph type="sldNum" sz="quarter" idx="4"/>
          </p:nvPr>
        </p:nvSpPr>
        <p:spPr/>
        <p:txBody>
          <a:bodyPr/>
          <a:lstStyle/>
          <a:p>
            <a:fld id="{28A3B54F-4D6D-439C-9A2C-B6799378E1A1}" type="slidenum">
              <a:rPr lang="en-ZA" smtClean="0"/>
              <a:pPr/>
              <a:t>27</a:t>
            </a:fld>
            <a:endParaRPr lang="en-ZA" dirty="0"/>
          </a:p>
        </p:txBody>
      </p:sp>
    </p:spTree>
    <p:extLst>
      <p:ext uri="{BB962C8B-B14F-4D97-AF65-F5344CB8AC3E}">
        <p14:creationId xmlns:p14="http://schemas.microsoft.com/office/powerpoint/2010/main" xmlns="" val="1273425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408"/>
            <a:ext cx="8229600" cy="1143000"/>
          </a:xfrm>
        </p:spPr>
        <p:txBody>
          <a:bodyPr>
            <a:normAutofit/>
          </a:bodyPr>
          <a:lstStyle/>
          <a:p>
            <a:r>
              <a:rPr lang="en-ZA" sz="2400" b="1" dirty="0">
                <a:solidFill>
                  <a:schemeClr val="accent2">
                    <a:lumMod val="75000"/>
                  </a:schemeClr>
                </a:solidFill>
              </a:rPr>
              <a:t>2018/19 </a:t>
            </a:r>
            <a:r>
              <a:rPr lang="en-ZA" sz="2400" b="1" dirty="0" smtClean="0">
                <a:solidFill>
                  <a:schemeClr val="accent2">
                    <a:lumMod val="75000"/>
                  </a:schemeClr>
                </a:solidFill>
              </a:rPr>
              <a:t>APP : PROGRAMME 4</a:t>
            </a:r>
            <a:endParaRPr lang="en-ZA"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73336969"/>
              </p:ext>
            </p:extLst>
          </p:nvPr>
        </p:nvGraphicFramePr>
        <p:xfrm>
          <a:off x="-1" y="543026"/>
          <a:ext cx="9144002" cy="5737860"/>
        </p:xfrm>
        <a:graphic>
          <a:graphicData uri="http://schemas.openxmlformats.org/drawingml/2006/table">
            <a:tbl>
              <a:tblPr firstRow="1" bandRow="1">
                <a:tableStyleId>{21E4AEA4-8DFA-4A89-87EB-49C32662AFE0}</a:tableStyleId>
              </a:tblPr>
              <a:tblGrid>
                <a:gridCol w="1979713">
                  <a:extLst>
                    <a:ext uri="{9D8B030D-6E8A-4147-A177-3AD203B41FA5}">
                      <a16:colId xmlns:a16="http://schemas.microsoft.com/office/drawing/2014/main" xmlns="" val="20000"/>
                    </a:ext>
                  </a:extLst>
                </a:gridCol>
                <a:gridCol w="2448272">
                  <a:extLst>
                    <a:ext uri="{9D8B030D-6E8A-4147-A177-3AD203B41FA5}">
                      <a16:colId xmlns:a16="http://schemas.microsoft.com/office/drawing/2014/main" xmlns="" val="20001"/>
                    </a:ext>
                  </a:extLst>
                </a:gridCol>
                <a:gridCol w="1656184">
                  <a:extLst>
                    <a:ext uri="{9D8B030D-6E8A-4147-A177-3AD203B41FA5}">
                      <a16:colId xmlns:a16="http://schemas.microsoft.com/office/drawing/2014/main" xmlns="" val="20002"/>
                    </a:ext>
                  </a:extLst>
                </a:gridCol>
                <a:gridCol w="1440160">
                  <a:extLst>
                    <a:ext uri="{9D8B030D-6E8A-4147-A177-3AD203B41FA5}">
                      <a16:colId xmlns:a16="http://schemas.microsoft.com/office/drawing/2014/main" xmlns="" val="20003"/>
                    </a:ext>
                  </a:extLst>
                </a:gridCol>
                <a:gridCol w="1619673">
                  <a:extLst>
                    <a:ext uri="{9D8B030D-6E8A-4147-A177-3AD203B41FA5}">
                      <a16:colId xmlns:a16="http://schemas.microsoft.com/office/drawing/2014/main" xmlns="" val="20004"/>
                    </a:ext>
                  </a:extLst>
                </a:gridCol>
              </a:tblGrid>
              <a:tr h="182880">
                <a:tc rowSpan="2">
                  <a:txBody>
                    <a:bodyPr/>
                    <a:lstStyle/>
                    <a:p>
                      <a:r>
                        <a:rPr lang="en-US" sz="2000" b="1" kern="1200" dirty="0" smtClean="0">
                          <a:solidFill>
                            <a:schemeClr val="lt1"/>
                          </a:solidFill>
                          <a:effectLst/>
                          <a:latin typeface="+mn-lt"/>
                          <a:ea typeface="+mn-ea"/>
                          <a:cs typeface="+mn-cs"/>
                        </a:rPr>
                        <a:t>Strategic Objective</a:t>
                      </a:r>
                      <a:endParaRPr lang="en-ZA" sz="2000" dirty="0">
                        <a:latin typeface="+mn-lt"/>
                      </a:endParaRPr>
                    </a:p>
                  </a:txBody>
                  <a:tcPr/>
                </a:tc>
                <a:tc rowSpan="2">
                  <a:txBody>
                    <a:bodyPr/>
                    <a:lstStyle/>
                    <a:p>
                      <a:r>
                        <a:rPr lang="en-ZA" sz="2000" dirty="0" smtClean="0"/>
                        <a:t>Programme Performance Indicator </a:t>
                      </a:r>
                      <a:endParaRPr lang="en-ZA" sz="2000" dirty="0">
                        <a:latin typeface="+mn-lt"/>
                      </a:endParaRPr>
                    </a:p>
                  </a:txBody>
                  <a:tcPr/>
                </a:tc>
                <a:tc gridSpan="3">
                  <a:txBody>
                    <a:bodyPr/>
                    <a:lstStyle/>
                    <a:p>
                      <a:r>
                        <a:rPr lang="en-ZA" sz="2000" dirty="0" smtClean="0"/>
                        <a:t>Medium-term targets </a:t>
                      </a:r>
                      <a:endParaRPr lang="en-ZA" sz="2000" dirty="0">
                        <a:latin typeface="+mn-lt"/>
                      </a:endParaRPr>
                    </a:p>
                  </a:txBody>
                  <a:tcPr/>
                </a:tc>
                <a:tc hMerge="1">
                  <a:txBody>
                    <a:bodyPr/>
                    <a:lstStyle/>
                    <a:p>
                      <a:endParaRPr lang="en-ZA" dirty="0">
                        <a:latin typeface="+mn-lt"/>
                      </a:endParaRPr>
                    </a:p>
                  </a:txBody>
                  <a:tcPr/>
                </a:tc>
                <a:tc hMerge="1">
                  <a:txBody>
                    <a:bodyPr/>
                    <a:lstStyle/>
                    <a:p>
                      <a:endParaRPr lang="en-ZA" dirty="0">
                        <a:latin typeface="+mn-lt"/>
                      </a:endParaRPr>
                    </a:p>
                  </a:txBody>
                  <a:tcPr/>
                </a:tc>
                <a:extLst>
                  <a:ext uri="{0D108BD9-81ED-4DB2-BD59-A6C34878D82A}">
                    <a16:rowId xmlns:a16="http://schemas.microsoft.com/office/drawing/2014/main" xmlns="" val="10000"/>
                  </a:ext>
                </a:extLst>
              </a:tr>
              <a:tr h="182880">
                <a:tc vMerge="1">
                  <a:txBody>
                    <a:bodyPr/>
                    <a:lstStyle/>
                    <a:p>
                      <a:endParaRPr lang="en-ZA"/>
                    </a:p>
                  </a:txBody>
                  <a:tcPr/>
                </a:tc>
                <a:tc vMerge="1">
                  <a:txBody>
                    <a:bodyPr/>
                    <a:lstStyle/>
                    <a:p>
                      <a:endParaRPr lang="en-ZA"/>
                    </a:p>
                  </a:txBody>
                  <a:tcPr/>
                </a:tc>
                <a:tc>
                  <a:txBody>
                    <a:bodyPr/>
                    <a:lstStyle/>
                    <a:p>
                      <a:r>
                        <a:rPr lang="en-ZA" sz="2000" dirty="0" smtClean="0"/>
                        <a:t>2018/19</a:t>
                      </a:r>
                      <a:endParaRPr lang="en-ZA" sz="2000" dirty="0">
                        <a:latin typeface="+mn-lt"/>
                      </a:endParaRPr>
                    </a:p>
                  </a:txBody>
                  <a:tcPr/>
                </a:tc>
                <a:tc>
                  <a:txBody>
                    <a:bodyPr/>
                    <a:lstStyle/>
                    <a:p>
                      <a:r>
                        <a:rPr lang="en-ZA" sz="2000" dirty="0" smtClean="0">
                          <a:latin typeface="+mn-lt"/>
                        </a:rPr>
                        <a:t>2019/20</a:t>
                      </a:r>
                      <a:endParaRPr lang="en-ZA" sz="2000" dirty="0">
                        <a:latin typeface="+mn-lt"/>
                      </a:endParaRPr>
                    </a:p>
                  </a:txBody>
                  <a:tcPr/>
                </a:tc>
                <a:tc>
                  <a:txBody>
                    <a:bodyPr/>
                    <a:lstStyle/>
                    <a:p>
                      <a:r>
                        <a:rPr lang="en-ZA" sz="2000" dirty="0" smtClean="0">
                          <a:latin typeface="+mn-lt"/>
                        </a:rPr>
                        <a:t>2020/21</a:t>
                      </a:r>
                      <a:endParaRPr lang="en-ZA" sz="2000" dirty="0">
                        <a:latin typeface="+mn-lt"/>
                      </a:endParaRPr>
                    </a:p>
                  </a:txBody>
                  <a:tcPr/>
                </a:tc>
                <a:extLst>
                  <a:ext uri="{0D108BD9-81ED-4DB2-BD59-A6C34878D82A}">
                    <a16:rowId xmlns:a16="http://schemas.microsoft.com/office/drawing/2014/main" xmlns="" val="10001"/>
                  </a:ext>
                </a:extLst>
              </a:tr>
              <a:tr h="420608">
                <a:tc rowSpan="2">
                  <a:txBody>
                    <a:bodyPr/>
                    <a:lstStyle/>
                    <a:p>
                      <a:pPr marL="50165" marR="66040">
                        <a:lnSpc>
                          <a:spcPct val="100000"/>
                        </a:lnSpc>
                        <a:spcBef>
                          <a:spcPts val="315"/>
                        </a:spcBef>
                        <a:spcAft>
                          <a:spcPts val="0"/>
                        </a:spcAft>
                      </a:pPr>
                      <a:r>
                        <a:rPr lang="en-ZA" sz="1800" dirty="0" smtClean="0">
                          <a:effectLst/>
                          <a:latin typeface="+mn-lt"/>
                          <a:ea typeface="Times New Roman"/>
                          <a:cs typeface="Times New Roman"/>
                        </a:rPr>
                        <a:t>4.1 Provide data on learner performance through the setting of question papers, administering the examinations and data analysis of the National Examinations and assessments conducted periodically</a:t>
                      </a:r>
                      <a:endParaRPr lang="en-ZA" sz="1800" dirty="0">
                        <a:effectLst/>
                        <a:latin typeface="+mn-lt"/>
                        <a:ea typeface="Times New Roman"/>
                        <a:cs typeface="Times New Roman"/>
                      </a:endParaRPr>
                    </a:p>
                  </a:txBody>
                  <a:tcPr marL="0" marR="0" marT="0" marB="0" anchor="ctr"/>
                </a:tc>
                <a:tc>
                  <a:txBody>
                    <a:bodyPr/>
                    <a:lstStyle/>
                    <a:p>
                      <a:pPr marL="50165" marR="66040" algn="l">
                        <a:lnSpc>
                          <a:spcPct val="100000"/>
                        </a:lnSpc>
                        <a:spcBef>
                          <a:spcPts val="315"/>
                        </a:spcBef>
                        <a:spcAft>
                          <a:spcPts val="0"/>
                        </a:spcAft>
                      </a:pPr>
                      <a:r>
                        <a:rPr lang="en-US" sz="1800" dirty="0">
                          <a:effectLst/>
                        </a:rPr>
                        <a:t>4.1.1. Number of </a:t>
                      </a:r>
                      <a:r>
                        <a:rPr lang="en-US" sz="1800" dirty="0" smtClean="0">
                          <a:effectLst/>
                        </a:rPr>
                        <a:t>National Assessment </a:t>
                      </a:r>
                      <a:r>
                        <a:rPr lang="en-US" sz="1800" dirty="0">
                          <a:effectLst/>
                        </a:rPr>
                        <a:t>reports</a:t>
                      </a:r>
                      <a:r>
                        <a:rPr lang="en-US" sz="1800" spc="-40" dirty="0">
                          <a:effectLst/>
                        </a:rPr>
                        <a:t> </a:t>
                      </a:r>
                      <a:r>
                        <a:rPr lang="en-US" sz="1800" dirty="0">
                          <a:effectLst/>
                        </a:rPr>
                        <a:t>produced.</a:t>
                      </a:r>
                      <a:endParaRPr lang="en-ZA" sz="1800" dirty="0">
                        <a:effectLst/>
                        <a:latin typeface="+mn-lt"/>
                        <a:ea typeface="Times New Roman"/>
                        <a:cs typeface="Times New Roman"/>
                      </a:endParaRPr>
                    </a:p>
                  </a:txBody>
                  <a:tcPr marL="0" marR="0" marT="0" marB="0" anchor="ctr"/>
                </a:tc>
                <a:tc>
                  <a:txBody>
                    <a:bodyPr/>
                    <a:lstStyle/>
                    <a:p>
                      <a:pPr marL="47625" marR="62865" algn="l">
                        <a:lnSpc>
                          <a:spcPct val="100000"/>
                        </a:lnSpc>
                        <a:spcBef>
                          <a:spcPts val="565"/>
                        </a:spcBef>
                        <a:spcAft>
                          <a:spcPts val="0"/>
                        </a:spcAft>
                        <a:tabLst>
                          <a:tab pos="875665" algn="l"/>
                        </a:tabLst>
                      </a:pPr>
                      <a:r>
                        <a:rPr lang="en-US" sz="1800" dirty="0" smtClean="0">
                          <a:effectLst/>
                          <a:latin typeface="+mn-lt"/>
                        </a:rPr>
                        <a:t>-</a:t>
                      </a:r>
                      <a:endParaRPr lang="en-ZA" sz="1800" dirty="0">
                        <a:effectLst/>
                        <a:latin typeface="+mn-lt"/>
                        <a:ea typeface="Times New Roman"/>
                        <a:cs typeface="Times New Roman"/>
                      </a:endParaRPr>
                    </a:p>
                  </a:txBody>
                  <a:tcPr marL="0" marR="0" marT="0" marB="0" anchor="ctr"/>
                </a:tc>
                <a:tc>
                  <a:txBody>
                    <a:bodyPr/>
                    <a:lstStyle/>
                    <a:p>
                      <a:pPr marL="64135" marR="62865" algn="l">
                        <a:lnSpc>
                          <a:spcPct val="100000"/>
                        </a:lnSpc>
                        <a:spcBef>
                          <a:spcPts val="565"/>
                        </a:spcBef>
                        <a:spcAft>
                          <a:spcPts val="0"/>
                        </a:spcAft>
                      </a:pPr>
                      <a:r>
                        <a:rPr lang="en-US" sz="1800" dirty="0" smtClean="0">
                          <a:effectLst/>
                          <a:latin typeface="+mn-lt"/>
                          <a:ea typeface="Calibri"/>
                          <a:cs typeface="Times New Roman"/>
                        </a:rPr>
                        <a:t>-</a:t>
                      </a:r>
                      <a:endParaRPr lang="en-ZA" sz="1800" dirty="0">
                        <a:effectLst/>
                        <a:latin typeface="+mn-lt"/>
                        <a:ea typeface="Times New Roman"/>
                        <a:cs typeface="Times New Roman"/>
                      </a:endParaRPr>
                    </a:p>
                  </a:txBody>
                  <a:tcPr marL="0" marR="0" marT="0" marB="0" anchor="ctr"/>
                </a:tc>
                <a:tc>
                  <a:txBody>
                    <a:bodyPr/>
                    <a:lstStyle/>
                    <a:p>
                      <a:pPr marL="99695" marR="62865" algn="l">
                        <a:lnSpc>
                          <a:spcPct val="100000"/>
                        </a:lnSpc>
                        <a:spcBef>
                          <a:spcPts val="565"/>
                        </a:spcBef>
                        <a:spcAft>
                          <a:spcPts val="0"/>
                        </a:spcAft>
                      </a:pPr>
                      <a:r>
                        <a:rPr lang="en-US" sz="1800" dirty="0" smtClean="0">
                          <a:effectLst/>
                          <a:latin typeface="+mn-lt"/>
                          <a:ea typeface="Calibri"/>
                          <a:cs typeface="Times New Roman"/>
                        </a:rPr>
                        <a:t>-</a:t>
                      </a:r>
                      <a:endParaRPr lang="en-ZA" sz="1800" dirty="0">
                        <a:effectLst/>
                        <a:latin typeface="+mn-lt"/>
                        <a:ea typeface="Times New Roman"/>
                        <a:cs typeface="Times New Roman"/>
                      </a:endParaRPr>
                    </a:p>
                  </a:txBody>
                  <a:tcPr marL="0" marR="0" marT="0" marB="0" anchor="ctr"/>
                </a:tc>
                <a:extLst>
                  <a:ext uri="{0D108BD9-81ED-4DB2-BD59-A6C34878D82A}">
                    <a16:rowId xmlns:a16="http://schemas.microsoft.com/office/drawing/2014/main" xmlns="" val="10002"/>
                  </a:ext>
                </a:extLst>
              </a:tr>
              <a:tr h="1512168">
                <a:tc vMerge="1">
                  <a:txBody>
                    <a:bodyPr/>
                    <a:lstStyle/>
                    <a:p>
                      <a:pPr marL="50800" marR="57150">
                        <a:lnSpc>
                          <a:spcPct val="100000"/>
                        </a:lnSpc>
                        <a:spcBef>
                          <a:spcPts val="315"/>
                        </a:spcBef>
                        <a:spcAft>
                          <a:spcPts val="0"/>
                        </a:spcAft>
                      </a:pPr>
                      <a:endParaRPr lang="en-ZA" sz="1200" dirty="0">
                        <a:effectLst/>
                        <a:latin typeface="+mn-lt"/>
                        <a:ea typeface="Times New Roman"/>
                        <a:cs typeface="Times New Roman"/>
                      </a:endParaRPr>
                    </a:p>
                  </a:txBody>
                  <a:tcPr marL="0" marR="0" marT="0" marB="0"/>
                </a:tc>
                <a:tc>
                  <a:txBody>
                    <a:bodyPr/>
                    <a:lstStyle/>
                    <a:p>
                      <a:pPr marL="50800" marR="57150" algn="l">
                        <a:lnSpc>
                          <a:spcPct val="100000"/>
                        </a:lnSpc>
                        <a:spcBef>
                          <a:spcPts val="315"/>
                        </a:spcBef>
                        <a:spcAft>
                          <a:spcPts val="0"/>
                        </a:spcAft>
                      </a:pPr>
                      <a:r>
                        <a:rPr lang="en-US" sz="1800" dirty="0">
                          <a:effectLst/>
                        </a:rPr>
                        <a:t>4.1.2. A bank of Language and Mathematics test items for </a:t>
                      </a:r>
                      <a:r>
                        <a:rPr lang="en-US" sz="1800" dirty="0" smtClean="0">
                          <a:effectLst/>
                        </a:rPr>
                        <a:t>grades </a:t>
                      </a:r>
                      <a:r>
                        <a:rPr lang="en-US" sz="1800" dirty="0">
                          <a:effectLst/>
                        </a:rPr>
                        <a:t>3,6 &amp; 9</a:t>
                      </a:r>
                      <a:r>
                        <a:rPr lang="en-US" sz="1800" spc="-20" dirty="0">
                          <a:effectLst/>
                        </a:rPr>
                        <a:t> </a:t>
                      </a:r>
                      <a:r>
                        <a:rPr lang="en-US" sz="1800" dirty="0">
                          <a:effectLst/>
                        </a:rPr>
                        <a:t>developed</a:t>
                      </a:r>
                      <a:endParaRPr lang="en-ZA" sz="1800" dirty="0">
                        <a:effectLst/>
                        <a:latin typeface="+mn-lt"/>
                        <a:ea typeface="Times New Roman"/>
                        <a:cs typeface="Times New Roman"/>
                      </a:endParaRPr>
                    </a:p>
                  </a:txBody>
                  <a:tcPr marL="0" marR="0" marT="0" marB="0" anchor="ctr"/>
                </a:tc>
                <a:tc>
                  <a:txBody>
                    <a:bodyPr/>
                    <a:lstStyle/>
                    <a:p>
                      <a:pPr marL="50800" algn="l">
                        <a:lnSpc>
                          <a:spcPct val="100000"/>
                        </a:lnSpc>
                        <a:spcBef>
                          <a:spcPts val="315"/>
                        </a:spcBef>
                        <a:spcAft>
                          <a:spcPts val="0"/>
                        </a:spcAft>
                        <a:tabLst>
                          <a:tab pos="900430" algn="l"/>
                        </a:tabLst>
                      </a:pPr>
                      <a:r>
                        <a:rPr lang="en-US" sz="1800" dirty="0" smtClean="0">
                          <a:effectLst/>
                          <a:latin typeface="+mn-lt"/>
                        </a:rPr>
                        <a:t>200 </a:t>
                      </a:r>
                      <a:r>
                        <a:rPr lang="en-US" sz="1800" dirty="0">
                          <a:effectLst/>
                          <a:latin typeface="+mn-lt"/>
                        </a:rPr>
                        <a:t>test items developed in </a:t>
                      </a:r>
                      <a:r>
                        <a:rPr lang="en-US" sz="1800" dirty="0" smtClean="0">
                          <a:effectLst/>
                          <a:latin typeface="+mn-lt"/>
                        </a:rPr>
                        <a:t>grades </a:t>
                      </a:r>
                      <a:r>
                        <a:rPr lang="en-US" sz="1800" dirty="0">
                          <a:effectLst/>
                          <a:latin typeface="+mn-lt"/>
                        </a:rPr>
                        <a:t>3,6,9 Mathematics and Languages</a:t>
                      </a:r>
                      <a:endParaRPr lang="en-ZA" sz="1800" dirty="0">
                        <a:effectLst/>
                        <a:latin typeface="+mn-lt"/>
                        <a:ea typeface="Times New Roman"/>
                        <a:cs typeface="Times New Roman"/>
                      </a:endParaRPr>
                    </a:p>
                  </a:txBody>
                  <a:tcPr marL="0" marR="0" marT="0" marB="0" anchor="ctr"/>
                </a:tc>
                <a:tc>
                  <a:txBody>
                    <a:bodyPr/>
                    <a:lstStyle/>
                    <a:p>
                      <a:pPr marL="50800" marR="114300" algn="l">
                        <a:lnSpc>
                          <a:spcPct val="100000"/>
                        </a:lnSpc>
                        <a:spcBef>
                          <a:spcPts val="315"/>
                        </a:spcBef>
                        <a:spcAft>
                          <a:spcPts val="0"/>
                        </a:spcAft>
                      </a:pPr>
                      <a:endParaRPr lang="en-US" sz="1800" dirty="0" smtClean="0">
                        <a:effectLst/>
                        <a:latin typeface="+mn-lt"/>
                        <a:ea typeface="Calibri"/>
                        <a:cs typeface="Times New Roman"/>
                      </a:endParaRPr>
                    </a:p>
                    <a:p>
                      <a:pPr marL="50800" marR="114300" algn="l">
                        <a:lnSpc>
                          <a:spcPct val="100000"/>
                        </a:lnSpc>
                        <a:spcBef>
                          <a:spcPts val="315"/>
                        </a:spcBef>
                        <a:spcAft>
                          <a:spcPts val="0"/>
                        </a:spcAft>
                      </a:pPr>
                      <a:endParaRPr lang="en-US" sz="1800" dirty="0" smtClean="0">
                        <a:effectLst/>
                        <a:latin typeface="+mn-lt"/>
                        <a:ea typeface="Calibri"/>
                        <a:cs typeface="Times New Roman"/>
                      </a:endParaRPr>
                    </a:p>
                    <a:p>
                      <a:pPr marL="50800" marR="114300" algn="l">
                        <a:lnSpc>
                          <a:spcPct val="100000"/>
                        </a:lnSpc>
                        <a:spcBef>
                          <a:spcPts val="315"/>
                        </a:spcBef>
                        <a:spcAft>
                          <a:spcPts val="0"/>
                        </a:spcAft>
                      </a:pPr>
                      <a:r>
                        <a:rPr lang="en-US" sz="1800" dirty="0" smtClean="0">
                          <a:effectLst/>
                          <a:latin typeface="+mn-lt"/>
                          <a:ea typeface="Calibri"/>
                          <a:cs typeface="Times New Roman"/>
                        </a:rPr>
                        <a:t>250 </a:t>
                      </a:r>
                      <a:r>
                        <a:rPr lang="en-US" sz="1800" dirty="0">
                          <a:effectLst/>
                          <a:latin typeface="+mn-lt"/>
                          <a:ea typeface="Calibri"/>
                          <a:cs typeface="Times New Roman"/>
                        </a:rPr>
                        <a:t>test items developed in </a:t>
                      </a:r>
                      <a:r>
                        <a:rPr lang="en-US" sz="1800" dirty="0" smtClean="0">
                          <a:effectLst/>
                          <a:latin typeface="+mn-lt"/>
                          <a:ea typeface="Calibri"/>
                          <a:cs typeface="Times New Roman"/>
                        </a:rPr>
                        <a:t>grades </a:t>
                      </a:r>
                      <a:r>
                        <a:rPr lang="en-US" sz="1800" dirty="0">
                          <a:effectLst/>
                          <a:latin typeface="+mn-lt"/>
                          <a:ea typeface="Calibri"/>
                          <a:cs typeface="Times New Roman"/>
                        </a:rPr>
                        <a:t>3,6,9 Mathematics and Languages</a:t>
                      </a:r>
                      <a:endParaRPr lang="en-ZA" sz="1800" dirty="0">
                        <a:effectLst/>
                        <a:latin typeface="+mn-lt"/>
                        <a:ea typeface="Times New Roman"/>
                        <a:cs typeface="Times New Roman"/>
                      </a:endParaRPr>
                    </a:p>
                  </a:txBody>
                  <a:tcPr marL="0" marR="0" marT="0" marB="0" anchor="ctr"/>
                </a:tc>
                <a:tc>
                  <a:txBody>
                    <a:bodyPr/>
                    <a:lstStyle/>
                    <a:p>
                      <a:pPr marL="99695" marR="114300" algn="l">
                        <a:lnSpc>
                          <a:spcPct val="100000"/>
                        </a:lnSpc>
                        <a:spcBef>
                          <a:spcPts val="315"/>
                        </a:spcBef>
                        <a:spcAft>
                          <a:spcPts val="0"/>
                        </a:spcAft>
                      </a:pPr>
                      <a:r>
                        <a:rPr lang="en-US" sz="1800" dirty="0" smtClean="0">
                          <a:effectLst/>
                          <a:latin typeface="+mn-lt"/>
                          <a:ea typeface="Calibri"/>
                          <a:cs typeface="Times New Roman"/>
                        </a:rPr>
                        <a:t>300 </a:t>
                      </a:r>
                      <a:r>
                        <a:rPr lang="en-US" sz="1800" dirty="0">
                          <a:effectLst/>
                          <a:latin typeface="+mn-lt"/>
                          <a:ea typeface="Calibri"/>
                          <a:cs typeface="Times New Roman"/>
                        </a:rPr>
                        <a:t>test items developed in </a:t>
                      </a:r>
                      <a:r>
                        <a:rPr lang="en-US" sz="1800" dirty="0" smtClean="0">
                          <a:effectLst/>
                          <a:latin typeface="+mn-lt"/>
                          <a:ea typeface="Calibri"/>
                          <a:cs typeface="Times New Roman"/>
                        </a:rPr>
                        <a:t>grades </a:t>
                      </a:r>
                      <a:r>
                        <a:rPr lang="en-US" sz="1800" dirty="0">
                          <a:effectLst/>
                          <a:latin typeface="+mn-lt"/>
                          <a:ea typeface="Calibri"/>
                          <a:cs typeface="Times New Roman"/>
                        </a:rPr>
                        <a:t>3,6,9 Mathematics and Languages</a:t>
                      </a:r>
                      <a:endParaRPr lang="en-ZA" sz="1800" dirty="0">
                        <a:effectLst/>
                        <a:latin typeface="+mn-lt"/>
                        <a:ea typeface="Times New Roman"/>
                        <a:cs typeface="Times New Roman"/>
                      </a:endParaRPr>
                    </a:p>
                  </a:txBody>
                  <a:tcPr marL="0" marR="0" marT="0" marB="0" anchor="ctr"/>
                </a:tc>
                <a:extLst>
                  <a:ext uri="{0D108BD9-81ED-4DB2-BD59-A6C34878D82A}">
                    <a16:rowId xmlns:a16="http://schemas.microsoft.com/office/drawing/2014/main" xmlns="" val="10003"/>
                  </a:ext>
                </a:extLst>
              </a:tr>
              <a:tr h="339450">
                <a:tc gridSpan="5">
                  <a:txBody>
                    <a:bodyPr/>
                    <a:lstStyle/>
                    <a:p>
                      <a:pPr marL="50165" marR="193675" indent="0" algn="l" defTabSz="914400" rtl="0" eaLnBrk="1" fontAlgn="auto" latinLnBrk="0" hangingPunct="1">
                        <a:lnSpc>
                          <a:spcPct val="100000"/>
                        </a:lnSpc>
                        <a:spcBef>
                          <a:spcPts val="315"/>
                        </a:spcBef>
                        <a:spcAft>
                          <a:spcPts val="0"/>
                        </a:spcAft>
                        <a:buClrTx/>
                        <a:buSzTx/>
                        <a:buFontTx/>
                        <a:buNone/>
                        <a:tabLst/>
                        <a:defRPr/>
                      </a:pPr>
                      <a:r>
                        <a:rPr lang="en-ZA" sz="1400" b="0" dirty="0" smtClean="0">
                          <a:solidFill>
                            <a:schemeClr val="tx1"/>
                          </a:solidFill>
                          <a:effectLst/>
                          <a:latin typeface="+mn-lt"/>
                          <a:ea typeface="Times New Roman"/>
                          <a:cs typeface="Times New Roman"/>
                        </a:rPr>
                        <a:t>3.</a:t>
                      </a:r>
                      <a:r>
                        <a:rPr lang="en-ZA" sz="1400" b="0" baseline="0" dirty="0" smtClean="0">
                          <a:solidFill>
                            <a:schemeClr val="tx1"/>
                          </a:solidFill>
                          <a:effectLst/>
                          <a:latin typeface="+mn-lt"/>
                          <a:ea typeface="Times New Roman"/>
                          <a:cs typeface="Times New Roman"/>
                        </a:rPr>
                        <a:t> </a:t>
                      </a:r>
                      <a:r>
                        <a:rPr lang="en-ZA" sz="1400" b="0" dirty="0" smtClean="0">
                          <a:solidFill>
                            <a:schemeClr val="tx1"/>
                          </a:solidFill>
                          <a:effectLst/>
                          <a:latin typeface="+mn-lt"/>
                          <a:ea typeface="Times New Roman"/>
                          <a:cs typeface="Times New Roman"/>
                        </a:rPr>
                        <a:t>The availability of NA reports</a:t>
                      </a:r>
                      <a:r>
                        <a:rPr lang="en-ZA" sz="1400" b="0" baseline="0" dirty="0" smtClean="0">
                          <a:solidFill>
                            <a:schemeClr val="tx1"/>
                          </a:solidFill>
                          <a:effectLst/>
                          <a:latin typeface="+mn-lt"/>
                          <a:ea typeface="Times New Roman"/>
                          <a:cs typeface="Times New Roman"/>
                        </a:rPr>
                        <a:t> shifts from an annual target to a three year periodic cycle. The first cycle of the re-designed systemic evaluation is 2018 to 2020, with a pilot study in 2018/19, a main study in 2019/2020 and a system report in 2020/2021.</a:t>
                      </a:r>
                      <a:endParaRPr lang="en-ZA" sz="1400" b="0" dirty="0" smtClean="0">
                        <a:solidFill>
                          <a:schemeClr val="tx1"/>
                        </a:solidFill>
                        <a:effectLst/>
                        <a:latin typeface="+mn-lt"/>
                        <a:ea typeface="Times New Roman"/>
                        <a:cs typeface="Times New Roman"/>
                      </a:endParaRPr>
                    </a:p>
                    <a:p>
                      <a:pPr marL="50165" marR="193675">
                        <a:lnSpc>
                          <a:spcPct val="100000"/>
                        </a:lnSpc>
                        <a:spcBef>
                          <a:spcPts val="315"/>
                        </a:spcBef>
                        <a:spcAft>
                          <a:spcPts val="0"/>
                        </a:spcAft>
                      </a:pPr>
                      <a:endParaRPr lang="en-ZA" sz="1400" b="1" dirty="0">
                        <a:effectLst/>
                        <a:latin typeface="+mn-lt"/>
                        <a:ea typeface="Times New Roman"/>
                        <a:cs typeface="Times New Roman"/>
                      </a:endParaRPr>
                    </a:p>
                  </a:txBody>
                  <a:tcPr marL="0" marR="0" marT="0" marB="0" anchor="ctr"/>
                </a:tc>
                <a:tc hMerge="1">
                  <a:txBody>
                    <a:bodyPr/>
                    <a:lstStyle/>
                    <a:p>
                      <a:pPr marL="50800" marR="135890" algn="l">
                        <a:lnSpc>
                          <a:spcPct val="100000"/>
                        </a:lnSpc>
                        <a:spcBef>
                          <a:spcPts val="345"/>
                        </a:spcBef>
                        <a:spcAft>
                          <a:spcPts val="0"/>
                        </a:spcAft>
                      </a:pPr>
                      <a:endParaRPr lang="en-ZA" sz="1300" dirty="0">
                        <a:effectLst/>
                        <a:latin typeface="+mn-lt"/>
                        <a:ea typeface="Times New Roman"/>
                        <a:cs typeface="Times New Roman"/>
                      </a:endParaRPr>
                    </a:p>
                  </a:txBody>
                  <a:tcPr marL="0" marR="0" marT="0" marB="0" anchor="ctr"/>
                </a:tc>
                <a:tc hMerge="1">
                  <a:txBody>
                    <a:bodyPr/>
                    <a:lstStyle/>
                    <a:p>
                      <a:pPr marL="50800" marR="116205" algn="l">
                        <a:lnSpc>
                          <a:spcPct val="100000"/>
                        </a:lnSpc>
                        <a:spcBef>
                          <a:spcPts val="350"/>
                        </a:spcBef>
                        <a:spcAft>
                          <a:spcPts val="0"/>
                        </a:spcAft>
                      </a:pPr>
                      <a:endParaRPr lang="en-ZA" sz="1300" dirty="0">
                        <a:effectLst/>
                        <a:latin typeface="+mn-lt"/>
                        <a:ea typeface="Times New Roman"/>
                        <a:cs typeface="Times New Roman"/>
                      </a:endParaRPr>
                    </a:p>
                  </a:txBody>
                  <a:tcPr marL="0" marR="0" marT="0" marB="0" anchor="ctr"/>
                </a:tc>
                <a:tc hMerge="1">
                  <a:txBody>
                    <a:bodyPr/>
                    <a:lstStyle/>
                    <a:p>
                      <a:pPr marL="50800" marR="177165" algn="l">
                        <a:lnSpc>
                          <a:spcPct val="100000"/>
                        </a:lnSpc>
                        <a:spcBef>
                          <a:spcPts val="350"/>
                        </a:spcBef>
                        <a:spcAft>
                          <a:spcPts val="0"/>
                        </a:spcAft>
                      </a:pPr>
                      <a:endParaRPr lang="en-ZA" sz="1300" dirty="0">
                        <a:effectLst/>
                        <a:latin typeface="+mn-lt"/>
                        <a:ea typeface="Times New Roman"/>
                        <a:cs typeface="Times New Roman"/>
                      </a:endParaRPr>
                    </a:p>
                  </a:txBody>
                  <a:tcPr marL="0" marR="0" marT="0" marB="0" anchor="ctr"/>
                </a:tc>
                <a:tc hMerge="1">
                  <a:txBody>
                    <a:bodyPr/>
                    <a:lstStyle/>
                    <a:p>
                      <a:pPr marL="50800" marR="177165" algn="l">
                        <a:lnSpc>
                          <a:spcPct val="100000"/>
                        </a:lnSpc>
                        <a:spcBef>
                          <a:spcPts val="350"/>
                        </a:spcBef>
                        <a:spcAft>
                          <a:spcPts val="0"/>
                        </a:spcAft>
                      </a:pPr>
                      <a:endParaRPr lang="en-ZA" sz="1300" dirty="0">
                        <a:effectLst/>
                        <a:latin typeface="+mn-lt"/>
                        <a:ea typeface="Times New Roman"/>
                        <a:cs typeface="Times New Roman"/>
                      </a:endParaRPr>
                    </a:p>
                  </a:txBody>
                  <a:tcPr marL="0" marR="0" marT="0" marB="0" anchor="ctr"/>
                </a:tc>
                <a:extLst>
                  <a:ext uri="{0D108BD9-81ED-4DB2-BD59-A6C34878D82A}">
                    <a16:rowId xmlns:a16="http://schemas.microsoft.com/office/drawing/2014/main" xmlns="" val="10004"/>
                  </a:ext>
                </a:extLst>
              </a:tr>
            </a:tbl>
          </a:graphicData>
        </a:graphic>
      </p:graphicFrame>
      <p:sp>
        <p:nvSpPr>
          <p:cNvPr id="3" name="Slide Number Placeholder 2"/>
          <p:cNvSpPr>
            <a:spLocks noGrp="1"/>
          </p:cNvSpPr>
          <p:nvPr>
            <p:ph type="sldNum" sz="quarter" idx="4"/>
          </p:nvPr>
        </p:nvSpPr>
        <p:spPr/>
        <p:txBody>
          <a:bodyPr/>
          <a:lstStyle/>
          <a:p>
            <a:fld id="{28A3B54F-4D6D-439C-9A2C-B6799378E1A1}" type="slidenum">
              <a:rPr lang="en-ZA" smtClean="0"/>
              <a:pPr/>
              <a:t>28</a:t>
            </a:fld>
            <a:endParaRPr lang="en-ZA" dirty="0"/>
          </a:p>
        </p:txBody>
      </p:sp>
      <p:sp>
        <p:nvSpPr>
          <p:cNvPr id="5" name="TextBox 4"/>
          <p:cNvSpPr txBox="1"/>
          <p:nvPr/>
        </p:nvSpPr>
        <p:spPr>
          <a:xfrm>
            <a:off x="4600106" y="1721713"/>
            <a:ext cx="144016" cy="246221"/>
          </a:xfrm>
          <a:prstGeom prst="rect">
            <a:avLst/>
          </a:prstGeom>
          <a:noFill/>
        </p:spPr>
        <p:txBody>
          <a:bodyPr wrap="square" rtlCol="0">
            <a:spAutoFit/>
          </a:bodyPr>
          <a:lstStyle/>
          <a:p>
            <a:r>
              <a:rPr lang="en-ZA" sz="1000" dirty="0" smtClean="0"/>
              <a:t>3</a:t>
            </a:r>
            <a:endParaRPr lang="en-ZA" sz="1000" dirty="0"/>
          </a:p>
        </p:txBody>
      </p:sp>
    </p:spTree>
    <p:extLst>
      <p:ext uri="{BB962C8B-B14F-4D97-AF65-F5344CB8AC3E}">
        <p14:creationId xmlns:p14="http://schemas.microsoft.com/office/powerpoint/2010/main" xmlns="" val="32980153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00"/>
            <a:ext cx="8229600" cy="1143000"/>
          </a:xfrm>
        </p:spPr>
        <p:txBody>
          <a:bodyPr>
            <a:normAutofit/>
          </a:bodyPr>
          <a:lstStyle/>
          <a:p>
            <a:r>
              <a:rPr lang="en-ZA" sz="2800" b="1" dirty="0">
                <a:solidFill>
                  <a:schemeClr val="accent2">
                    <a:lumMod val="75000"/>
                  </a:schemeClr>
                </a:solidFill>
              </a:rPr>
              <a:t>2018/19 </a:t>
            </a:r>
            <a:r>
              <a:rPr lang="en-ZA" sz="2800" b="1" dirty="0" smtClean="0">
                <a:solidFill>
                  <a:schemeClr val="accent2">
                    <a:lumMod val="75000"/>
                  </a:schemeClr>
                </a:solidFill>
              </a:rPr>
              <a:t>APP : PROGRAMME 4</a:t>
            </a:r>
            <a:endParaRPr lang="en-ZA"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764317211"/>
              </p:ext>
            </p:extLst>
          </p:nvPr>
        </p:nvGraphicFramePr>
        <p:xfrm>
          <a:off x="-1" y="793576"/>
          <a:ext cx="9144002" cy="6165860"/>
        </p:xfrm>
        <a:graphic>
          <a:graphicData uri="http://schemas.openxmlformats.org/drawingml/2006/table">
            <a:tbl>
              <a:tblPr firstRow="1" bandRow="1">
                <a:tableStyleId>{21E4AEA4-8DFA-4A89-87EB-49C32662AFE0}</a:tableStyleId>
              </a:tblPr>
              <a:tblGrid>
                <a:gridCol w="1691681">
                  <a:extLst>
                    <a:ext uri="{9D8B030D-6E8A-4147-A177-3AD203B41FA5}">
                      <a16:colId xmlns:a16="http://schemas.microsoft.com/office/drawing/2014/main" xmlns="" val="20000"/>
                    </a:ext>
                  </a:extLst>
                </a:gridCol>
                <a:gridCol w="2376264">
                  <a:extLst>
                    <a:ext uri="{9D8B030D-6E8A-4147-A177-3AD203B41FA5}">
                      <a16:colId xmlns:a16="http://schemas.microsoft.com/office/drawing/2014/main" xmlns="" val="20001"/>
                    </a:ext>
                  </a:extLst>
                </a:gridCol>
                <a:gridCol w="1800200">
                  <a:extLst>
                    <a:ext uri="{9D8B030D-6E8A-4147-A177-3AD203B41FA5}">
                      <a16:colId xmlns:a16="http://schemas.microsoft.com/office/drawing/2014/main" xmlns="" val="20002"/>
                    </a:ext>
                  </a:extLst>
                </a:gridCol>
                <a:gridCol w="1512168">
                  <a:extLst>
                    <a:ext uri="{9D8B030D-6E8A-4147-A177-3AD203B41FA5}">
                      <a16:colId xmlns:a16="http://schemas.microsoft.com/office/drawing/2014/main" xmlns="" val="20003"/>
                    </a:ext>
                  </a:extLst>
                </a:gridCol>
                <a:gridCol w="1763689">
                  <a:extLst>
                    <a:ext uri="{9D8B030D-6E8A-4147-A177-3AD203B41FA5}">
                      <a16:colId xmlns:a16="http://schemas.microsoft.com/office/drawing/2014/main" xmlns="" val="20004"/>
                    </a:ext>
                  </a:extLst>
                </a:gridCol>
              </a:tblGrid>
              <a:tr h="363213">
                <a:tc rowSpan="2">
                  <a:txBody>
                    <a:bodyPr/>
                    <a:lstStyle/>
                    <a:p>
                      <a:r>
                        <a:rPr lang="en-US" sz="1800" b="1" kern="1200" dirty="0" smtClean="0">
                          <a:solidFill>
                            <a:schemeClr val="lt1"/>
                          </a:solidFill>
                          <a:effectLst/>
                          <a:latin typeface="+mn-lt"/>
                          <a:ea typeface="+mn-ea"/>
                          <a:cs typeface="+mn-cs"/>
                        </a:rPr>
                        <a:t>Strategic Objective</a:t>
                      </a:r>
                      <a:endParaRPr lang="en-ZA" sz="1800" dirty="0">
                        <a:latin typeface="+mn-lt"/>
                      </a:endParaRPr>
                    </a:p>
                  </a:txBody>
                  <a:tcPr/>
                </a:tc>
                <a:tc rowSpan="2">
                  <a:txBody>
                    <a:bodyPr/>
                    <a:lstStyle/>
                    <a:p>
                      <a:r>
                        <a:rPr lang="en-ZA" sz="1800" dirty="0" smtClean="0"/>
                        <a:t>Programme Performance Indicator </a:t>
                      </a:r>
                      <a:endParaRPr lang="en-ZA" sz="1800" dirty="0">
                        <a:latin typeface="+mn-lt"/>
                      </a:endParaRPr>
                    </a:p>
                  </a:txBody>
                  <a:tcPr/>
                </a:tc>
                <a:tc gridSpan="3">
                  <a:txBody>
                    <a:bodyPr/>
                    <a:lstStyle/>
                    <a:p>
                      <a:r>
                        <a:rPr lang="en-ZA" sz="1800" dirty="0" smtClean="0"/>
                        <a:t>Medium-term targets </a:t>
                      </a:r>
                      <a:endParaRPr lang="en-ZA" sz="1800" dirty="0">
                        <a:latin typeface="+mn-lt"/>
                      </a:endParaRPr>
                    </a:p>
                  </a:txBody>
                  <a:tcPr/>
                </a:tc>
                <a:tc hMerge="1">
                  <a:txBody>
                    <a:bodyPr/>
                    <a:lstStyle/>
                    <a:p>
                      <a:endParaRPr lang="en-ZA" dirty="0">
                        <a:latin typeface="+mn-lt"/>
                      </a:endParaRPr>
                    </a:p>
                  </a:txBody>
                  <a:tcPr/>
                </a:tc>
                <a:tc hMerge="1">
                  <a:txBody>
                    <a:bodyPr/>
                    <a:lstStyle/>
                    <a:p>
                      <a:endParaRPr lang="en-ZA" dirty="0">
                        <a:latin typeface="+mn-lt"/>
                      </a:endParaRPr>
                    </a:p>
                  </a:txBody>
                  <a:tcPr/>
                </a:tc>
                <a:extLst>
                  <a:ext uri="{0D108BD9-81ED-4DB2-BD59-A6C34878D82A}">
                    <a16:rowId xmlns:a16="http://schemas.microsoft.com/office/drawing/2014/main" xmlns="" val="10000"/>
                  </a:ext>
                </a:extLst>
              </a:tr>
              <a:tr h="363213">
                <a:tc vMerge="1">
                  <a:txBody>
                    <a:bodyPr/>
                    <a:lstStyle/>
                    <a:p>
                      <a:endParaRPr lang="en-ZA"/>
                    </a:p>
                  </a:txBody>
                  <a:tcPr/>
                </a:tc>
                <a:tc vMerge="1">
                  <a:txBody>
                    <a:bodyPr/>
                    <a:lstStyle/>
                    <a:p>
                      <a:endParaRPr lang="en-ZA"/>
                    </a:p>
                  </a:txBody>
                  <a:tcPr/>
                </a:tc>
                <a:tc>
                  <a:txBody>
                    <a:bodyPr/>
                    <a:lstStyle/>
                    <a:p>
                      <a:r>
                        <a:rPr lang="en-ZA" sz="1800" dirty="0" smtClean="0"/>
                        <a:t>2018/19</a:t>
                      </a:r>
                      <a:endParaRPr lang="en-ZA" sz="1800" dirty="0">
                        <a:latin typeface="+mn-lt"/>
                      </a:endParaRPr>
                    </a:p>
                  </a:txBody>
                  <a:tcPr/>
                </a:tc>
                <a:tc>
                  <a:txBody>
                    <a:bodyPr/>
                    <a:lstStyle/>
                    <a:p>
                      <a:r>
                        <a:rPr lang="en-ZA" sz="1800" dirty="0" smtClean="0">
                          <a:latin typeface="+mn-lt"/>
                        </a:rPr>
                        <a:t>2019/20</a:t>
                      </a:r>
                      <a:endParaRPr lang="en-ZA" sz="1800" dirty="0">
                        <a:latin typeface="+mn-lt"/>
                      </a:endParaRPr>
                    </a:p>
                  </a:txBody>
                  <a:tcPr/>
                </a:tc>
                <a:tc>
                  <a:txBody>
                    <a:bodyPr/>
                    <a:lstStyle/>
                    <a:p>
                      <a:r>
                        <a:rPr lang="en-ZA" sz="1800" dirty="0" smtClean="0">
                          <a:latin typeface="+mn-lt"/>
                        </a:rPr>
                        <a:t>2020/21</a:t>
                      </a:r>
                      <a:endParaRPr lang="en-ZA" sz="1800" dirty="0">
                        <a:latin typeface="+mn-lt"/>
                      </a:endParaRPr>
                    </a:p>
                  </a:txBody>
                  <a:tcPr/>
                </a:tc>
                <a:extLst>
                  <a:ext uri="{0D108BD9-81ED-4DB2-BD59-A6C34878D82A}">
                    <a16:rowId xmlns:a16="http://schemas.microsoft.com/office/drawing/2014/main" xmlns="" val="10001"/>
                  </a:ext>
                </a:extLst>
              </a:tr>
              <a:tr h="4161820">
                <a:tc rowSpan="2">
                  <a:txBody>
                    <a:bodyPr/>
                    <a:lstStyle/>
                    <a:p>
                      <a:pPr marL="50165" marR="193675">
                        <a:lnSpc>
                          <a:spcPct val="100000"/>
                        </a:lnSpc>
                        <a:spcBef>
                          <a:spcPts val="315"/>
                        </a:spcBef>
                        <a:spcAft>
                          <a:spcPts val="0"/>
                        </a:spcAft>
                      </a:pPr>
                      <a:r>
                        <a:rPr lang="en-ZA" sz="1600" dirty="0" smtClean="0">
                          <a:effectLst/>
                          <a:latin typeface="+mn-lt"/>
                          <a:ea typeface="Times New Roman"/>
                          <a:cs typeface="Times New Roman"/>
                        </a:rPr>
                        <a:t>4.2 Provide data on learner performance through the setting of question papers, administering the examinations and data analysis of the national Examinations and assessments conducted periodically</a:t>
                      </a:r>
                      <a:endParaRPr lang="en-ZA" sz="1600" dirty="0">
                        <a:effectLst/>
                        <a:latin typeface="+mn-lt"/>
                        <a:ea typeface="Times New Roman"/>
                        <a:cs typeface="Times New Roman"/>
                      </a:endParaRPr>
                    </a:p>
                  </a:txBody>
                  <a:tcPr marL="0" marR="0" marT="0" marB="0" anchor="ctr"/>
                </a:tc>
                <a:tc>
                  <a:txBody>
                    <a:bodyPr/>
                    <a:lstStyle/>
                    <a:p>
                      <a:pPr marL="50165" marR="193675" algn="l">
                        <a:lnSpc>
                          <a:spcPct val="100000"/>
                        </a:lnSpc>
                        <a:spcBef>
                          <a:spcPts val="315"/>
                        </a:spcBef>
                        <a:spcAft>
                          <a:spcPts val="0"/>
                        </a:spcAft>
                      </a:pPr>
                      <a:r>
                        <a:rPr lang="en-US" sz="1600" dirty="0">
                          <a:effectLst/>
                        </a:rPr>
                        <a:t>4.2.1. Number of NSC  reports produced</a:t>
                      </a:r>
                      <a:endParaRPr lang="en-ZA" sz="1600" dirty="0">
                        <a:effectLst/>
                        <a:latin typeface="+mn-lt"/>
                        <a:ea typeface="Times New Roman"/>
                        <a:cs typeface="Times New Roman"/>
                      </a:endParaRPr>
                    </a:p>
                  </a:txBody>
                  <a:tcPr marL="0" marR="0" marT="0" marB="0" anchor="ctr"/>
                </a:tc>
                <a:tc>
                  <a:txBody>
                    <a:bodyPr/>
                    <a:lstStyle/>
                    <a:p>
                      <a:pPr marL="65405" algn="l">
                        <a:lnSpc>
                          <a:spcPct val="100000"/>
                        </a:lnSpc>
                        <a:spcBef>
                          <a:spcPts val="240"/>
                        </a:spcBef>
                        <a:spcAft>
                          <a:spcPts val="0"/>
                        </a:spcAft>
                      </a:pPr>
                      <a:r>
                        <a:rPr lang="en-US" sz="1600" dirty="0">
                          <a:effectLst/>
                          <a:latin typeface="+mn-lt"/>
                        </a:rPr>
                        <a:t>4 Reports</a:t>
                      </a:r>
                      <a:endParaRPr lang="en-ZA" sz="1600" dirty="0">
                        <a:effectLst/>
                        <a:latin typeface="+mn-lt"/>
                      </a:endParaRPr>
                    </a:p>
                    <a:p>
                      <a:pPr marL="125095" marR="258445" indent="-74295" algn="l">
                        <a:lnSpc>
                          <a:spcPct val="100000"/>
                        </a:lnSpc>
                        <a:spcBef>
                          <a:spcPts val="510"/>
                        </a:spcBef>
                        <a:spcAft>
                          <a:spcPts val="0"/>
                        </a:spcAft>
                      </a:pPr>
                      <a:r>
                        <a:rPr lang="en-US" sz="1600" spc="25" dirty="0">
                          <a:effectLst/>
                          <a:latin typeface="+mn-lt"/>
                        </a:rPr>
                        <a:t>•NSC </a:t>
                      </a:r>
                      <a:r>
                        <a:rPr lang="en-US" sz="1600" spc="-5" dirty="0">
                          <a:effectLst/>
                          <a:latin typeface="+mn-lt"/>
                        </a:rPr>
                        <a:t>Examinations</a:t>
                      </a:r>
                      <a:r>
                        <a:rPr lang="en-US" sz="1600" dirty="0">
                          <a:effectLst/>
                          <a:latin typeface="+mn-lt"/>
                        </a:rPr>
                        <a:t> Report</a:t>
                      </a:r>
                      <a:endParaRPr lang="en-ZA" sz="1600" dirty="0">
                        <a:effectLst/>
                        <a:latin typeface="+mn-lt"/>
                      </a:endParaRPr>
                    </a:p>
                    <a:p>
                      <a:pPr marL="125095" marR="98425" indent="-74295" algn="l">
                        <a:lnSpc>
                          <a:spcPct val="100000"/>
                        </a:lnSpc>
                        <a:spcBef>
                          <a:spcPts val="565"/>
                        </a:spcBef>
                        <a:spcAft>
                          <a:spcPts val="0"/>
                        </a:spcAft>
                      </a:pPr>
                      <a:r>
                        <a:rPr lang="en-US" sz="1600" spc="25" dirty="0">
                          <a:effectLst/>
                          <a:latin typeface="+mn-lt"/>
                        </a:rPr>
                        <a:t>•</a:t>
                      </a:r>
                      <a:r>
                        <a:rPr lang="en-US" sz="1600" dirty="0">
                          <a:effectLst/>
                          <a:latin typeface="+mn-lt"/>
                        </a:rPr>
                        <a:t>NSC Schools statistics Report;</a:t>
                      </a:r>
                      <a:endParaRPr lang="en-ZA" sz="1600" dirty="0">
                        <a:effectLst/>
                        <a:latin typeface="+mn-lt"/>
                      </a:endParaRPr>
                    </a:p>
                    <a:p>
                      <a:pPr marL="125095" marR="178435" indent="-74295" algn="l">
                        <a:lnSpc>
                          <a:spcPct val="100000"/>
                        </a:lnSpc>
                        <a:spcBef>
                          <a:spcPts val="565"/>
                        </a:spcBef>
                        <a:spcAft>
                          <a:spcPts val="0"/>
                        </a:spcAft>
                      </a:pPr>
                      <a:r>
                        <a:rPr lang="en-US" sz="1600" spc="25" dirty="0">
                          <a:effectLst/>
                          <a:latin typeface="+mn-lt"/>
                        </a:rPr>
                        <a:t>•</a:t>
                      </a:r>
                      <a:r>
                        <a:rPr lang="en-US" sz="1600" dirty="0">
                          <a:effectLst/>
                          <a:latin typeface="+mn-lt"/>
                        </a:rPr>
                        <a:t>NSC Diagnostic Report in selected subjects;</a:t>
                      </a:r>
                      <a:endParaRPr lang="en-ZA" sz="1600" dirty="0">
                        <a:effectLst/>
                        <a:latin typeface="+mn-lt"/>
                      </a:endParaRPr>
                    </a:p>
                    <a:p>
                      <a:pPr marL="125095" marR="187960" indent="-74295" algn="l">
                        <a:lnSpc>
                          <a:spcPct val="100000"/>
                        </a:lnSpc>
                        <a:spcBef>
                          <a:spcPts val="565"/>
                        </a:spcBef>
                        <a:spcAft>
                          <a:spcPts val="0"/>
                        </a:spcAft>
                      </a:pPr>
                      <a:r>
                        <a:rPr lang="en-US" sz="1600" spc="25" dirty="0">
                          <a:effectLst/>
                          <a:latin typeface="+mn-lt"/>
                        </a:rPr>
                        <a:t>•NSC </a:t>
                      </a:r>
                      <a:r>
                        <a:rPr lang="en-US" sz="1600" dirty="0">
                          <a:effectLst/>
                          <a:latin typeface="+mn-lt"/>
                        </a:rPr>
                        <a:t>Schools Subject</a:t>
                      </a:r>
                      <a:r>
                        <a:rPr lang="en-US" sz="1600" spc="-25" dirty="0">
                          <a:effectLst/>
                          <a:latin typeface="+mn-lt"/>
                        </a:rPr>
                        <a:t> </a:t>
                      </a:r>
                      <a:r>
                        <a:rPr lang="en-US" sz="1600" dirty="0" smtClean="0">
                          <a:effectLst/>
                          <a:latin typeface="+mn-lt"/>
                        </a:rPr>
                        <a:t>Report</a:t>
                      </a:r>
                      <a:endParaRPr lang="en-ZA" sz="1600" dirty="0">
                        <a:effectLst/>
                        <a:latin typeface="+mn-lt"/>
                        <a:ea typeface="Times New Roman"/>
                        <a:cs typeface="Times New Roman"/>
                      </a:endParaRPr>
                    </a:p>
                  </a:txBody>
                  <a:tcPr marL="0" marR="0" marT="0" marB="0"/>
                </a:tc>
                <a:tc>
                  <a:txBody>
                    <a:bodyPr/>
                    <a:lstStyle/>
                    <a:p>
                      <a:pPr marL="125095" marR="67945" indent="-74295" algn="l">
                        <a:lnSpc>
                          <a:spcPct val="100000"/>
                        </a:lnSpc>
                        <a:spcBef>
                          <a:spcPts val="565"/>
                        </a:spcBef>
                        <a:spcAft>
                          <a:spcPts val="0"/>
                        </a:spcAft>
                      </a:pPr>
                      <a:r>
                        <a:rPr lang="en-US" sz="1600" dirty="0">
                          <a:effectLst/>
                          <a:latin typeface="+mn-lt"/>
                          <a:ea typeface="Calibri"/>
                          <a:cs typeface="Times New Roman"/>
                        </a:rPr>
                        <a:t>4  Reports</a:t>
                      </a:r>
                      <a:endParaRPr lang="en-ZA" sz="1600" dirty="0">
                        <a:effectLst/>
                        <a:latin typeface="+mn-lt"/>
                        <a:ea typeface="Times New Roman"/>
                        <a:cs typeface="Times New Roman"/>
                      </a:endParaRPr>
                    </a:p>
                    <a:p>
                      <a:pPr marL="153670" marR="67945" indent="-89535" algn="l">
                        <a:lnSpc>
                          <a:spcPct val="100000"/>
                        </a:lnSpc>
                        <a:spcBef>
                          <a:spcPts val="565"/>
                        </a:spcBef>
                        <a:spcAft>
                          <a:spcPts val="0"/>
                        </a:spcAft>
                      </a:pPr>
                      <a:r>
                        <a:rPr lang="en-US" sz="1600" dirty="0">
                          <a:effectLst/>
                          <a:latin typeface="+mn-lt"/>
                          <a:ea typeface="Calibri"/>
                          <a:cs typeface="Times New Roman"/>
                        </a:rPr>
                        <a:t>•NSC Examinations Report</a:t>
                      </a:r>
                      <a:endParaRPr lang="en-ZA" sz="1600" dirty="0">
                        <a:effectLst/>
                        <a:latin typeface="+mn-lt"/>
                        <a:ea typeface="Times New Roman"/>
                        <a:cs typeface="Times New Roman"/>
                      </a:endParaRPr>
                    </a:p>
                    <a:p>
                      <a:pPr marL="153670" marR="67945" indent="-89535" algn="l">
                        <a:lnSpc>
                          <a:spcPct val="100000"/>
                        </a:lnSpc>
                        <a:spcAft>
                          <a:spcPts val="0"/>
                        </a:spcAft>
                      </a:pPr>
                      <a:r>
                        <a:rPr lang="en-US" sz="1600" dirty="0">
                          <a:effectLst/>
                          <a:latin typeface="+mn-lt"/>
                          <a:ea typeface="Calibri"/>
                          <a:cs typeface="Times New Roman"/>
                        </a:rPr>
                        <a:t>•NSC Schools statistics Report;</a:t>
                      </a:r>
                      <a:endParaRPr lang="en-ZA" sz="1600" dirty="0">
                        <a:effectLst/>
                        <a:latin typeface="+mn-lt"/>
                        <a:ea typeface="Times New Roman"/>
                        <a:cs typeface="Times New Roman"/>
                      </a:endParaRPr>
                    </a:p>
                    <a:p>
                      <a:pPr marL="153670" marR="67945" indent="-89535" algn="l">
                        <a:lnSpc>
                          <a:spcPct val="100000"/>
                        </a:lnSpc>
                        <a:spcAft>
                          <a:spcPts val="0"/>
                        </a:spcAft>
                      </a:pPr>
                      <a:r>
                        <a:rPr lang="en-US" sz="1600" dirty="0">
                          <a:effectLst/>
                          <a:latin typeface="+mn-lt"/>
                          <a:ea typeface="Calibri"/>
                          <a:cs typeface="Times New Roman"/>
                        </a:rPr>
                        <a:t>•NSC Diagnostic Report in selected subjects;</a:t>
                      </a:r>
                      <a:endParaRPr lang="en-ZA" sz="1600" dirty="0">
                        <a:effectLst/>
                        <a:latin typeface="+mn-lt"/>
                        <a:ea typeface="Times New Roman"/>
                        <a:cs typeface="Times New Roman"/>
                      </a:endParaRPr>
                    </a:p>
                    <a:p>
                      <a:pPr marL="153670" marR="67945" indent="-89535" algn="l">
                        <a:lnSpc>
                          <a:spcPct val="100000"/>
                        </a:lnSpc>
                        <a:spcAft>
                          <a:spcPts val="0"/>
                        </a:spcAft>
                      </a:pPr>
                      <a:r>
                        <a:rPr lang="en-US" sz="1600" dirty="0">
                          <a:effectLst/>
                          <a:latin typeface="+mn-lt"/>
                          <a:ea typeface="Calibri"/>
                          <a:cs typeface="Times New Roman"/>
                        </a:rPr>
                        <a:t>•NSC Schools Subject </a:t>
                      </a:r>
                      <a:r>
                        <a:rPr lang="en-US" sz="1600" dirty="0" smtClean="0">
                          <a:effectLst/>
                          <a:latin typeface="+mn-lt"/>
                          <a:ea typeface="Calibri"/>
                          <a:cs typeface="Times New Roman"/>
                        </a:rPr>
                        <a:t>Report</a:t>
                      </a:r>
                      <a:endParaRPr lang="en-ZA" sz="1600" dirty="0">
                        <a:effectLst/>
                        <a:latin typeface="+mn-lt"/>
                        <a:ea typeface="Times New Roman"/>
                        <a:cs typeface="Times New Roman"/>
                      </a:endParaRPr>
                    </a:p>
                  </a:txBody>
                  <a:tcPr marL="0" marR="0" marT="0" marB="0" anchor="ctr"/>
                </a:tc>
                <a:tc>
                  <a:txBody>
                    <a:bodyPr/>
                    <a:lstStyle/>
                    <a:p>
                      <a:pPr marL="99695" marR="67945" algn="l">
                        <a:lnSpc>
                          <a:spcPct val="100000"/>
                        </a:lnSpc>
                        <a:spcBef>
                          <a:spcPts val="565"/>
                        </a:spcBef>
                        <a:spcAft>
                          <a:spcPts val="0"/>
                        </a:spcAft>
                      </a:pPr>
                      <a:r>
                        <a:rPr lang="en-US" sz="1600" dirty="0">
                          <a:solidFill>
                            <a:srgbClr val="000000"/>
                          </a:solidFill>
                          <a:effectLst/>
                          <a:latin typeface="+mn-lt"/>
                          <a:ea typeface="Calibri"/>
                          <a:cs typeface="Times New Roman"/>
                        </a:rPr>
                        <a:t>4  Reports</a:t>
                      </a:r>
                      <a:endParaRPr lang="en-ZA" sz="1600" dirty="0">
                        <a:effectLst/>
                        <a:latin typeface="+mn-lt"/>
                        <a:ea typeface="Times New Roman"/>
                        <a:cs typeface="Times New Roman"/>
                      </a:endParaRPr>
                    </a:p>
                    <a:p>
                      <a:pPr marL="189865" marR="67945" indent="-90170" algn="l">
                        <a:lnSpc>
                          <a:spcPct val="100000"/>
                        </a:lnSpc>
                        <a:spcBef>
                          <a:spcPts val="565"/>
                        </a:spcBef>
                        <a:spcAft>
                          <a:spcPts val="0"/>
                        </a:spcAft>
                      </a:pPr>
                      <a:r>
                        <a:rPr lang="en-US" sz="1600" dirty="0">
                          <a:solidFill>
                            <a:srgbClr val="000000"/>
                          </a:solidFill>
                          <a:effectLst/>
                          <a:latin typeface="+mn-lt"/>
                          <a:ea typeface="Calibri"/>
                          <a:cs typeface="Times New Roman"/>
                        </a:rPr>
                        <a:t>•NSC Examinations Report</a:t>
                      </a:r>
                      <a:endParaRPr lang="en-ZA" sz="1600" dirty="0">
                        <a:effectLst/>
                        <a:latin typeface="+mn-lt"/>
                        <a:ea typeface="Times New Roman"/>
                        <a:cs typeface="Times New Roman"/>
                      </a:endParaRPr>
                    </a:p>
                    <a:p>
                      <a:pPr marL="189865" marR="67945" indent="-90170" algn="l">
                        <a:lnSpc>
                          <a:spcPct val="100000"/>
                        </a:lnSpc>
                        <a:spcAft>
                          <a:spcPts val="0"/>
                        </a:spcAft>
                      </a:pPr>
                      <a:r>
                        <a:rPr lang="en-US" sz="1600" dirty="0">
                          <a:solidFill>
                            <a:srgbClr val="000000"/>
                          </a:solidFill>
                          <a:effectLst/>
                          <a:latin typeface="+mn-lt"/>
                          <a:ea typeface="Calibri"/>
                          <a:cs typeface="Times New Roman"/>
                        </a:rPr>
                        <a:t>•NSC Schools statistics Report;</a:t>
                      </a:r>
                      <a:endParaRPr lang="en-ZA" sz="1600" dirty="0">
                        <a:effectLst/>
                        <a:latin typeface="+mn-lt"/>
                        <a:ea typeface="Times New Roman"/>
                        <a:cs typeface="Times New Roman"/>
                      </a:endParaRPr>
                    </a:p>
                    <a:p>
                      <a:pPr marL="189865" marR="67945" indent="-90170" algn="l">
                        <a:lnSpc>
                          <a:spcPct val="100000"/>
                        </a:lnSpc>
                        <a:spcAft>
                          <a:spcPts val="0"/>
                        </a:spcAft>
                      </a:pPr>
                      <a:r>
                        <a:rPr lang="en-US" sz="1600" dirty="0">
                          <a:solidFill>
                            <a:srgbClr val="000000"/>
                          </a:solidFill>
                          <a:effectLst/>
                          <a:latin typeface="+mn-lt"/>
                          <a:ea typeface="Calibri"/>
                          <a:cs typeface="Times New Roman"/>
                        </a:rPr>
                        <a:t>•NSC Diagnostic Report in selected subjects;</a:t>
                      </a:r>
                      <a:endParaRPr lang="en-ZA" sz="1600" dirty="0">
                        <a:effectLst/>
                        <a:latin typeface="+mn-lt"/>
                        <a:ea typeface="Times New Roman"/>
                        <a:cs typeface="Times New Roman"/>
                      </a:endParaRPr>
                    </a:p>
                    <a:p>
                      <a:pPr marL="189865" marR="67945" indent="-90170" algn="l">
                        <a:lnSpc>
                          <a:spcPct val="100000"/>
                        </a:lnSpc>
                        <a:spcAft>
                          <a:spcPts val="0"/>
                        </a:spcAft>
                      </a:pPr>
                      <a:r>
                        <a:rPr lang="en-US" sz="1600" dirty="0">
                          <a:solidFill>
                            <a:srgbClr val="000000"/>
                          </a:solidFill>
                          <a:effectLst/>
                          <a:latin typeface="+mn-lt"/>
                          <a:ea typeface="Calibri"/>
                          <a:cs typeface="Times New Roman"/>
                        </a:rPr>
                        <a:t>•NSC Schools Subject </a:t>
                      </a:r>
                      <a:r>
                        <a:rPr lang="en-US" sz="1600" dirty="0" smtClean="0">
                          <a:solidFill>
                            <a:srgbClr val="000000"/>
                          </a:solidFill>
                          <a:effectLst/>
                          <a:latin typeface="+mn-lt"/>
                          <a:ea typeface="Calibri"/>
                          <a:cs typeface="Times New Roman"/>
                        </a:rPr>
                        <a:t>Report</a:t>
                      </a:r>
                      <a:endParaRPr lang="en-ZA" sz="1600" dirty="0">
                        <a:effectLst/>
                        <a:latin typeface="+mn-lt"/>
                        <a:ea typeface="Times New Roman"/>
                        <a:cs typeface="Times New Roman"/>
                      </a:endParaRPr>
                    </a:p>
                  </a:txBody>
                  <a:tcPr marL="0" marR="0" marT="0" marB="0"/>
                </a:tc>
                <a:extLst>
                  <a:ext uri="{0D108BD9-81ED-4DB2-BD59-A6C34878D82A}">
                    <a16:rowId xmlns:a16="http://schemas.microsoft.com/office/drawing/2014/main" xmlns="" val="10002"/>
                  </a:ext>
                </a:extLst>
              </a:tr>
              <a:tr h="1089640">
                <a:tc vMerge="1">
                  <a:txBody>
                    <a:bodyPr/>
                    <a:lstStyle/>
                    <a:p>
                      <a:pPr marL="50800" marR="135890">
                        <a:lnSpc>
                          <a:spcPct val="100000"/>
                        </a:lnSpc>
                        <a:spcBef>
                          <a:spcPts val="345"/>
                        </a:spcBef>
                        <a:spcAft>
                          <a:spcPts val="0"/>
                        </a:spcAft>
                      </a:pPr>
                      <a:endParaRPr lang="en-ZA" sz="1200" dirty="0">
                        <a:effectLst/>
                        <a:latin typeface="+mn-lt"/>
                        <a:ea typeface="Times New Roman"/>
                        <a:cs typeface="Times New Roman"/>
                      </a:endParaRPr>
                    </a:p>
                  </a:txBody>
                  <a:tcPr marL="0" marR="0" marT="0" marB="0"/>
                </a:tc>
                <a:tc>
                  <a:txBody>
                    <a:bodyPr/>
                    <a:lstStyle/>
                    <a:p>
                      <a:pPr marL="50800" marR="135890" algn="l">
                        <a:lnSpc>
                          <a:spcPct val="100000"/>
                        </a:lnSpc>
                        <a:spcBef>
                          <a:spcPts val="345"/>
                        </a:spcBef>
                        <a:spcAft>
                          <a:spcPts val="0"/>
                        </a:spcAft>
                      </a:pPr>
                      <a:r>
                        <a:rPr lang="en-US" sz="1600" dirty="0">
                          <a:effectLst/>
                        </a:rPr>
                        <a:t>4.2.2. Number of question papers set annually for NSC and</a:t>
                      </a:r>
                      <a:r>
                        <a:rPr lang="en-US" sz="1600" spc="-5" dirty="0">
                          <a:effectLst/>
                        </a:rPr>
                        <a:t> </a:t>
                      </a:r>
                      <a:r>
                        <a:rPr lang="en-US" sz="1600" dirty="0">
                          <a:effectLst/>
                        </a:rPr>
                        <a:t>SC</a:t>
                      </a:r>
                      <a:endParaRPr lang="en-ZA" sz="1600" dirty="0">
                        <a:effectLst/>
                        <a:latin typeface="+mn-lt"/>
                        <a:ea typeface="Times New Roman"/>
                        <a:cs typeface="Times New Roman"/>
                      </a:endParaRPr>
                    </a:p>
                  </a:txBody>
                  <a:tcPr marL="0" marR="0" marT="0" marB="0" anchor="ctr"/>
                </a:tc>
                <a:tc>
                  <a:txBody>
                    <a:bodyPr/>
                    <a:lstStyle/>
                    <a:p>
                      <a:pPr marL="50800" marR="116205" algn="l">
                        <a:lnSpc>
                          <a:spcPct val="100000"/>
                        </a:lnSpc>
                        <a:spcBef>
                          <a:spcPts val="350"/>
                        </a:spcBef>
                        <a:spcAft>
                          <a:spcPts val="0"/>
                        </a:spcAft>
                      </a:pPr>
                      <a:r>
                        <a:rPr lang="en-US" sz="1600" dirty="0">
                          <a:effectLst/>
                          <a:latin typeface="+mn-lt"/>
                        </a:rPr>
                        <a:t>260 question papers set annually for</a:t>
                      </a:r>
                      <a:r>
                        <a:rPr lang="en-US" sz="1600" spc="-25" dirty="0">
                          <a:effectLst/>
                          <a:latin typeface="+mn-lt"/>
                        </a:rPr>
                        <a:t> </a:t>
                      </a:r>
                      <a:r>
                        <a:rPr lang="en-US" sz="1600" dirty="0">
                          <a:effectLst/>
                          <a:latin typeface="+mn-lt"/>
                        </a:rPr>
                        <a:t>NSC and</a:t>
                      </a:r>
                      <a:r>
                        <a:rPr lang="en-US" sz="1600" spc="-5" dirty="0">
                          <a:effectLst/>
                          <a:latin typeface="+mn-lt"/>
                        </a:rPr>
                        <a:t> </a:t>
                      </a:r>
                      <a:r>
                        <a:rPr lang="en-US" sz="1600" dirty="0">
                          <a:effectLst/>
                          <a:latin typeface="+mn-lt"/>
                        </a:rPr>
                        <a:t>SC</a:t>
                      </a:r>
                      <a:endParaRPr lang="en-ZA" sz="1600" dirty="0">
                        <a:effectLst/>
                        <a:latin typeface="+mn-lt"/>
                        <a:ea typeface="Times New Roman"/>
                        <a:cs typeface="Times New Roman"/>
                      </a:endParaRPr>
                    </a:p>
                  </a:txBody>
                  <a:tcPr marL="0" marR="0" marT="0" marB="0" anchor="ctr"/>
                </a:tc>
                <a:tc>
                  <a:txBody>
                    <a:bodyPr/>
                    <a:lstStyle/>
                    <a:p>
                      <a:pPr marL="50800" marR="177165" algn="l">
                        <a:lnSpc>
                          <a:spcPct val="100000"/>
                        </a:lnSpc>
                        <a:spcBef>
                          <a:spcPts val="350"/>
                        </a:spcBef>
                        <a:spcAft>
                          <a:spcPts val="0"/>
                        </a:spcAft>
                      </a:pPr>
                      <a:r>
                        <a:rPr lang="en-US" sz="1600" dirty="0">
                          <a:effectLst/>
                          <a:latin typeface="+mn-lt"/>
                          <a:ea typeface="Calibri"/>
                          <a:cs typeface="Times New Roman"/>
                        </a:rPr>
                        <a:t>260 question papers set annually for NSC and SC</a:t>
                      </a:r>
                      <a:endParaRPr lang="en-ZA" sz="1600" dirty="0">
                        <a:effectLst/>
                        <a:latin typeface="+mn-lt"/>
                        <a:ea typeface="Times New Roman"/>
                        <a:cs typeface="Times New Roman"/>
                      </a:endParaRPr>
                    </a:p>
                  </a:txBody>
                  <a:tcPr marL="0" marR="0" marT="0" marB="0" anchor="ctr"/>
                </a:tc>
                <a:tc>
                  <a:txBody>
                    <a:bodyPr/>
                    <a:lstStyle/>
                    <a:p>
                      <a:pPr marL="50800" marR="177165" algn="l">
                        <a:lnSpc>
                          <a:spcPct val="100000"/>
                        </a:lnSpc>
                        <a:spcBef>
                          <a:spcPts val="350"/>
                        </a:spcBef>
                        <a:spcAft>
                          <a:spcPts val="0"/>
                        </a:spcAft>
                      </a:pPr>
                      <a:r>
                        <a:rPr lang="en-US" sz="1600" dirty="0">
                          <a:solidFill>
                            <a:srgbClr val="000000"/>
                          </a:solidFill>
                          <a:effectLst/>
                          <a:latin typeface="+mn-lt"/>
                          <a:ea typeface="Calibri"/>
                          <a:cs typeface="Times New Roman"/>
                        </a:rPr>
                        <a:t>260 question papers set annually for NSC and SC</a:t>
                      </a:r>
                      <a:endParaRPr lang="en-ZA" sz="1600" dirty="0">
                        <a:effectLst/>
                        <a:latin typeface="+mn-lt"/>
                        <a:ea typeface="Times New Roman"/>
                        <a:cs typeface="Times New Roman"/>
                      </a:endParaRPr>
                    </a:p>
                  </a:txBody>
                  <a:tcPr marL="0" marR="0" marT="0" marB="0" anchor="ctr"/>
                </a:tc>
                <a:extLst>
                  <a:ext uri="{0D108BD9-81ED-4DB2-BD59-A6C34878D82A}">
                    <a16:rowId xmlns:a16="http://schemas.microsoft.com/office/drawing/2014/main" xmlns="" val="10003"/>
                  </a:ext>
                </a:extLst>
              </a:tr>
            </a:tbl>
          </a:graphicData>
        </a:graphic>
      </p:graphicFrame>
      <p:sp>
        <p:nvSpPr>
          <p:cNvPr id="3" name="Slide Number Placeholder 2"/>
          <p:cNvSpPr>
            <a:spLocks noGrp="1"/>
          </p:cNvSpPr>
          <p:nvPr>
            <p:ph type="sldNum" sz="quarter" idx="4"/>
          </p:nvPr>
        </p:nvSpPr>
        <p:spPr/>
        <p:txBody>
          <a:bodyPr/>
          <a:lstStyle/>
          <a:p>
            <a:fld id="{28A3B54F-4D6D-439C-9A2C-B6799378E1A1}" type="slidenum">
              <a:rPr lang="en-ZA" smtClean="0"/>
              <a:pPr/>
              <a:t>29</a:t>
            </a:fld>
            <a:endParaRPr lang="en-ZA" dirty="0"/>
          </a:p>
        </p:txBody>
      </p:sp>
    </p:spTree>
    <p:extLst>
      <p:ext uri="{BB962C8B-B14F-4D97-AF65-F5344CB8AC3E}">
        <p14:creationId xmlns:p14="http://schemas.microsoft.com/office/powerpoint/2010/main" xmlns="" val="2305048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15"/>
            <a:ext cx="8229600" cy="1143000"/>
          </a:xfrm>
        </p:spPr>
        <p:txBody>
          <a:bodyPr>
            <a:normAutofit/>
          </a:bodyPr>
          <a:lstStyle/>
          <a:p>
            <a:r>
              <a:rPr lang="en-ZA" sz="6600" b="1" dirty="0">
                <a:solidFill>
                  <a:srgbClr val="741202"/>
                </a:solidFill>
                <a:cs typeface="Arial" panose="020B0604020202020204" pitchFamily="34" charset="0"/>
              </a:rPr>
              <a:t>PURPOSE</a:t>
            </a:r>
            <a:endParaRPr lang="en-ZA" sz="6600" dirty="0"/>
          </a:p>
        </p:txBody>
      </p:sp>
      <p:sp>
        <p:nvSpPr>
          <p:cNvPr id="3" name="Content Placeholder 2"/>
          <p:cNvSpPr>
            <a:spLocks noGrp="1"/>
          </p:cNvSpPr>
          <p:nvPr>
            <p:ph idx="1"/>
          </p:nvPr>
        </p:nvSpPr>
        <p:spPr>
          <a:xfrm>
            <a:off x="474910" y="1268760"/>
            <a:ext cx="8229600" cy="4525963"/>
          </a:xfrm>
        </p:spPr>
        <p:txBody>
          <a:bodyPr>
            <a:normAutofit/>
          </a:bodyPr>
          <a:lstStyle/>
          <a:p>
            <a:pPr marL="0" indent="0" algn="just">
              <a:buNone/>
            </a:pPr>
            <a:r>
              <a:rPr lang="en-ZA" sz="6000" dirty="0"/>
              <a:t>To present to the </a:t>
            </a:r>
            <a:r>
              <a:rPr lang="en-ZA" sz="6000" b="1" dirty="0" smtClean="0"/>
              <a:t>Portfolio Committee </a:t>
            </a:r>
            <a:r>
              <a:rPr lang="en-ZA" sz="6000" dirty="0" smtClean="0"/>
              <a:t>the </a:t>
            </a:r>
            <a:r>
              <a:rPr lang="en-ZA" sz="6000" dirty="0"/>
              <a:t>DBE </a:t>
            </a:r>
            <a:r>
              <a:rPr lang="en-ZA" sz="6000" b="1" dirty="0" smtClean="0"/>
              <a:t>2018/19</a:t>
            </a:r>
            <a:r>
              <a:rPr lang="en-ZA" sz="6000" dirty="0" smtClean="0"/>
              <a:t> </a:t>
            </a:r>
            <a:r>
              <a:rPr lang="en-ZA" sz="6000" dirty="0"/>
              <a:t>Annual Performance </a:t>
            </a:r>
            <a:r>
              <a:rPr lang="en-ZA" sz="6000" dirty="0" smtClean="0"/>
              <a:t>Plan.</a:t>
            </a:r>
            <a:endParaRPr lang="en-ZA" sz="6000" dirty="0"/>
          </a:p>
        </p:txBody>
      </p:sp>
      <p:sp>
        <p:nvSpPr>
          <p:cNvPr id="4" name="Slide Number Placeholder 3"/>
          <p:cNvSpPr>
            <a:spLocks noGrp="1"/>
          </p:cNvSpPr>
          <p:nvPr>
            <p:ph type="sldNum" sz="quarter" idx="4"/>
          </p:nvPr>
        </p:nvSpPr>
        <p:spPr/>
        <p:txBody>
          <a:bodyPr/>
          <a:lstStyle/>
          <a:p>
            <a:fld id="{28A3B54F-4D6D-439C-9A2C-B6799378E1A1}" type="slidenum">
              <a:rPr lang="en-ZA" smtClean="0"/>
              <a:pPr/>
              <a:t>3</a:t>
            </a:fld>
            <a:endParaRPr lang="en-ZA" dirty="0"/>
          </a:p>
        </p:txBody>
      </p:sp>
    </p:spTree>
    <p:extLst>
      <p:ext uri="{BB962C8B-B14F-4D97-AF65-F5344CB8AC3E}">
        <p14:creationId xmlns:p14="http://schemas.microsoft.com/office/powerpoint/2010/main" xmlns="" val="33810430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56"/>
            <a:ext cx="8229600" cy="1143000"/>
          </a:xfrm>
        </p:spPr>
        <p:txBody>
          <a:bodyPr>
            <a:normAutofit/>
          </a:bodyPr>
          <a:lstStyle/>
          <a:p>
            <a:r>
              <a:rPr lang="en-ZA" sz="2400" b="1" dirty="0">
                <a:solidFill>
                  <a:schemeClr val="accent2">
                    <a:lumMod val="75000"/>
                  </a:schemeClr>
                </a:solidFill>
              </a:rPr>
              <a:t>2018/19 </a:t>
            </a:r>
            <a:r>
              <a:rPr lang="en-ZA" sz="2400" b="1" dirty="0" smtClean="0">
                <a:solidFill>
                  <a:schemeClr val="accent2">
                    <a:lumMod val="75000"/>
                  </a:schemeClr>
                </a:solidFill>
              </a:rPr>
              <a:t>APP : PROGRAMME 4</a:t>
            </a:r>
            <a:endParaRPr lang="en-ZA"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654349320"/>
              </p:ext>
            </p:extLst>
          </p:nvPr>
        </p:nvGraphicFramePr>
        <p:xfrm>
          <a:off x="-1" y="1095360"/>
          <a:ext cx="9144002" cy="3750528"/>
        </p:xfrm>
        <a:graphic>
          <a:graphicData uri="http://schemas.openxmlformats.org/drawingml/2006/table">
            <a:tbl>
              <a:tblPr firstRow="1" bandRow="1">
                <a:tableStyleId>{21E4AEA4-8DFA-4A89-87EB-49C32662AFE0}</a:tableStyleId>
              </a:tblPr>
              <a:tblGrid>
                <a:gridCol w="2555777">
                  <a:extLst>
                    <a:ext uri="{9D8B030D-6E8A-4147-A177-3AD203B41FA5}">
                      <a16:colId xmlns:a16="http://schemas.microsoft.com/office/drawing/2014/main" xmlns="" val="20000"/>
                    </a:ext>
                  </a:extLst>
                </a:gridCol>
                <a:gridCol w="3600400">
                  <a:extLst>
                    <a:ext uri="{9D8B030D-6E8A-4147-A177-3AD203B41FA5}">
                      <a16:colId xmlns:a16="http://schemas.microsoft.com/office/drawing/2014/main" xmlns="" val="20001"/>
                    </a:ext>
                  </a:extLst>
                </a:gridCol>
                <a:gridCol w="1008112">
                  <a:extLst>
                    <a:ext uri="{9D8B030D-6E8A-4147-A177-3AD203B41FA5}">
                      <a16:colId xmlns:a16="http://schemas.microsoft.com/office/drawing/2014/main" xmlns="" val="20002"/>
                    </a:ext>
                  </a:extLst>
                </a:gridCol>
                <a:gridCol w="1008112">
                  <a:extLst>
                    <a:ext uri="{9D8B030D-6E8A-4147-A177-3AD203B41FA5}">
                      <a16:colId xmlns:a16="http://schemas.microsoft.com/office/drawing/2014/main" xmlns="" val="20003"/>
                    </a:ext>
                  </a:extLst>
                </a:gridCol>
                <a:gridCol w="971601">
                  <a:extLst>
                    <a:ext uri="{9D8B030D-6E8A-4147-A177-3AD203B41FA5}">
                      <a16:colId xmlns:a16="http://schemas.microsoft.com/office/drawing/2014/main" xmlns="" val="20004"/>
                    </a:ext>
                  </a:extLst>
                </a:gridCol>
              </a:tblGrid>
              <a:tr h="182880">
                <a:tc rowSpan="2">
                  <a:txBody>
                    <a:bodyPr/>
                    <a:lstStyle/>
                    <a:p>
                      <a:r>
                        <a:rPr lang="en-US" sz="1600" b="1" kern="1200" dirty="0" smtClean="0">
                          <a:solidFill>
                            <a:schemeClr val="lt1"/>
                          </a:solidFill>
                          <a:effectLst/>
                          <a:latin typeface="+mn-lt"/>
                          <a:ea typeface="+mn-ea"/>
                          <a:cs typeface="+mn-cs"/>
                        </a:rPr>
                        <a:t>Strategic Objective</a:t>
                      </a:r>
                      <a:endParaRPr lang="en-ZA" sz="1600" dirty="0">
                        <a:latin typeface="+mn-lt"/>
                      </a:endParaRPr>
                    </a:p>
                  </a:txBody>
                  <a:tcPr/>
                </a:tc>
                <a:tc rowSpan="2">
                  <a:txBody>
                    <a:bodyPr/>
                    <a:lstStyle/>
                    <a:p>
                      <a:r>
                        <a:rPr lang="en-ZA" sz="1600" dirty="0" smtClean="0"/>
                        <a:t>Programme Performance Indicator </a:t>
                      </a:r>
                      <a:endParaRPr lang="en-ZA" sz="1600" dirty="0">
                        <a:latin typeface="+mn-lt"/>
                      </a:endParaRPr>
                    </a:p>
                  </a:txBody>
                  <a:tcPr/>
                </a:tc>
                <a:tc gridSpan="3">
                  <a:txBody>
                    <a:bodyPr/>
                    <a:lstStyle/>
                    <a:p>
                      <a:r>
                        <a:rPr lang="en-ZA" sz="1600" dirty="0" smtClean="0"/>
                        <a:t>Medium-term targets </a:t>
                      </a:r>
                      <a:endParaRPr lang="en-ZA" sz="1600" dirty="0">
                        <a:latin typeface="+mn-lt"/>
                      </a:endParaRPr>
                    </a:p>
                  </a:txBody>
                  <a:tcPr/>
                </a:tc>
                <a:tc hMerge="1">
                  <a:txBody>
                    <a:bodyPr/>
                    <a:lstStyle/>
                    <a:p>
                      <a:endParaRPr lang="en-ZA" dirty="0">
                        <a:latin typeface="+mn-lt"/>
                      </a:endParaRPr>
                    </a:p>
                  </a:txBody>
                  <a:tcPr/>
                </a:tc>
                <a:tc hMerge="1">
                  <a:txBody>
                    <a:bodyPr/>
                    <a:lstStyle/>
                    <a:p>
                      <a:endParaRPr lang="en-ZA" dirty="0">
                        <a:latin typeface="+mn-lt"/>
                      </a:endParaRPr>
                    </a:p>
                  </a:txBody>
                  <a:tcPr/>
                </a:tc>
                <a:extLst>
                  <a:ext uri="{0D108BD9-81ED-4DB2-BD59-A6C34878D82A}">
                    <a16:rowId xmlns:a16="http://schemas.microsoft.com/office/drawing/2014/main" xmlns="" val="10000"/>
                  </a:ext>
                </a:extLst>
              </a:tr>
              <a:tr h="182880">
                <a:tc vMerge="1">
                  <a:txBody>
                    <a:bodyPr/>
                    <a:lstStyle/>
                    <a:p>
                      <a:endParaRPr lang="en-ZA"/>
                    </a:p>
                  </a:txBody>
                  <a:tcPr/>
                </a:tc>
                <a:tc vMerge="1">
                  <a:txBody>
                    <a:bodyPr/>
                    <a:lstStyle/>
                    <a:p>
                      <a:endParaRPr lang="en-ZA"/>
                    </a:p>
                  </a:txBody>
                  <a:tcPr/>
                </a:tc>
                <a:tc>
                  <a:txBody>
                    <a:bodyPr/>
                    <a:lstStyle/>
                    <a:p>
                      <a:r>
                        <a:rPr lang="en-ZA" sz="1600" dirty="0" smtClean="0"/>
                        <a:t>2018/19</a:t>
                      </a:r>
                      <a:endParaRPr lang="en-ZA" sz="1600" dirty="0">
                        <a:latin typeface="+mn-lt"/>
                      </a:endParaRPr>
                    </a:p>
                  </a:txBody>
                  <a:tcPr/>
                </a:tc>
                <a:tc>
                  <a:txBody>
                    <a:bodyPr/>
                    <a:lstStyle/>
                    <a:p>
                      <a:r>
                        <a:rPr lang="en-ZA" sz="1600" dirty="0" smtClean="0">
                          <a:latin typeface="+mn-lt"/>
                        </a:rPr>
                        <a:t>2019/20</a:t>
                      </a:r>
                      <a:endParaRPr lang="en-ZA" sz="1600" dirty="0">
                        <a:latin typeface="+mn-lt"/>
                      </a:endParaRPr>
                    </a:p>
                  </a:txBody>
                  <a:tcPr/>
                </a:tc>
                <a:tc>
                  <a:txBody>
                    <a:bodyPr/>
                    <a:lstStyle/>
                    <a:p>
                      <a:r>
                        <a:rPr lang="en-ZA" sz="1600" dirty="0" smtClean="0">
                          <a:latin typeface="+mn-lt"/>
                        </a:rPr>
                        <a:t>2020/21</a:t>
                      </a:r>
                      <a:endParaRPr lang="en-ZA" sz="1600" dirty="0">
                        <a:latin typeface="+mn-lt"/>
                      </a:endParaRPr>
                    </a:p>
                  </a:txBody>
                  <a:tcPr/>
                </a:tc>
                <a:extLst>
                  <a:ext uri="{0D108BD9-81ED-4DB2-BD59-A6C34878D82A}">
                    <a16:rowId xmlns:a16="http://schemas.microsoft.com/office/drawing/2014/main" xmlns="" val="10001"/>
                  </a:ext>
                </a:extLst>
              </a:tr>
              <a:tr h="339450">
                <a:tc rowSpan="4">
                  <a:txBody>
                    <a:bodyPr/>
                    <a:lstStyle/>
                    <a:p>
                      <a:pPr marL="50165" marR="182245" algn="l">
                        <a:lnSpc>
                          <a:spcPct val="100000"/>
                        </a:lnSpc>
                        <a:spcBef>
                          <a:spcPts val="315"/>
                        </a:spcBef>
                        <a:spcAft>
                          <a:spcPts val="0"/>
                        </a:spcAft>
                      </a:pPr>
                      <a:r>
                        <a:rPr lang="en-ZA" sz="1600" dirty="0" smtClean="0">
                          <a:effectLst/>
                          <a:latin typeface="+mn-lt"/>
                          <a:ea typeface="Times New Roman"/>
                        </a:rPr>
                        <a:t>4.3 Provide basic infrastructure services (water, sanitation, electricity) and replace schools built using inappropriate materials on an annual basis in order to improve the conditions under which learners are taught</a:t>
                      </a:r>
                      <a:endParaRPr lang="en-ZA" sz="1600" dirty="0">
                        <a:effectLst/>
                        <a:latin typeface="+mn-lt"/>
                        <a:ea typeface="Times New Roman"/>
                      </a:endParaRPr>
                    </a:p>
                  </a:txBody>
                  <a:tcPr marL="0" marR="0" marT="0" marB="0" anchor="ctr"/>
                </a:tc>
                <a:tc>
                  <a:txBody>
                    <a:bodyPr/>
                    <a:lstStyle/>
                    <a:p>
                      <a:pPr marL="50165" marR="182245" algn="l">
                        <a:lnSpc>
                          <a:spcPct val="100000"/>
                        </a:lnSpc>
                        <a:spcBef>
                          <a:spcPts val="315"/>
                        </a:spcBef>
                        <a:spcAft>
                          <a:spcPts val="0"/>
                        </a:spcAft>
                      </a:pPr>
                      <a:r>
                        <a:rPr lang="en-US" sz="1600" dirty="0" smtClean="0">
                          <a:effectLst/>
                        </a:rPr>
                        <a:t>4.3.1</a:t>
                      </a:r>
                      <a:r>
                        <a:rPr lang="en-US" sz="1600" dirty="0">
                          <a:effectLst/>
                        </a:rPr>
                        <a:t>. Number of new schools built and completed through</a:t>
                      </a:r>
                      <a:r>
                        <a:rPr lang="en-US" sz="1600" spc="-20" dirty="0">
                          <a:effectLst/>
                        </a:rPr>
                        <a:t> </a:t>
                      </a:r>
                      <a:r>
                        <a:rPr lang="en-US" sz="1600" dirty="0" smtClean="0">
                          <a:effectLst/>
                        </a:rPr>
                        <a:t>ASIDI</a:t>
                      </a:r>
                      <a:endParaRPr lang="en-ZA" sz="1600" dirty="0">
                        <a:effectLst/>
                        <a:latin typeface="+mn-lt"/>
                        <a:ea typeface="Times New Roman"/>
                      </a:endParaRPr>
                    </a:p>
                  </a:txBody>
                  <a:tcPr marL="0" marR="0" marT="0" marB="0" anchor="ctr"/>
                </a:tc>
                <a:tc>
                  <a:txBody>
                    <a:bodyPr/>
                    <a:lstStyle/>
                    <a:p>
                      <a:pPr algn="l">
                        <a:lnSpc>
                          <a:spcPct val="100000"/>
                        </a:lnSpc>
                        <a:spcAft>
                          <a:spcPts val="0"/>
                        </a:spcAft>
                      </a:pPr>
                      <a:r>
                        <a:rPr lang="en-US" sz="1600" dirty="0">
                          <a:effectLst/>
                        </a:rPr>
                        <a:t>50</a:t>
                      </a:r>
                      <a:endParaRPr lang="en-ZA" sz="1600" dirty="0">
                        <a:effectLst/>
                        <a:latin typeface="+mn-lt"/>
                        <a:ea typeface="Times New Roman"/>
                        <a:cs typeface="Times New Roman"/>
                      </a:endParaRPr>
                    </a:p>
                  </a:txBody>
                  <a:tcPr marL="0" marR="0" marT="0" marB="0" anchor="ctr"/>
                </a:tc>
                <a:tc>
                  <a:txBody>
                    <a:bodyPr/>
                    <a:lstStyle/>
                    <a:p>
                      <a:pPr algn="l">
                        <a:lnSpc>
                          <a:spcPct val="115000"/>
                        </a:lnSpc>
                        <a:spcAft>
                          <a:spcPts val="0"/>
                        </a:spcAft>
                      </a:pPr>
                      <a:r>
                        <a:rPr lang="en-US" sz="1600" dirty="0">
                          <a:solidFill>
                            <a:srgbClr val="231F20"/>
                          </a:solidFill>
                          <a:effectLst/>
                          <a:latin typeface="Calibri"/>
                          <a:ea typeface="Times New Roman"/>
                          <a:cs typeface="Times New Roman"/>
                        </a:rPr>
                        <a:t>17</a:t>
                      </a:r>
                      <a:endParaRPr lang="en-ZA" sz="1600" dirty="0">
                        <a:effectLst/>
                        <a:latin typeface="Times New Roman"/>
                        <a:ea typeface="Times New Roman"/>
                        <a:cs typeface="Times New Roman"/>
                      </a:endParaRPr>
                    </a:p>
                  </a:txBody>
                  <a:tcPr marL="0" marR="0" marT="0" marB="0" anchor="ctr"/>
                </a:tc>
                <a:tc>
                  <a:txBody>
                    <a:bodyPr/>
                    <a:lstStyle/>
                    <a:p>
                      <a:pPr algn="l">
                        <a:lnSpc>
                          <a:spcPct val="115000"/>
                        </a:lnSpc>
                        <a:spcAft>
                          <a:spcPts val="0"/>
                        </a:spcAft>
                      </a:pPr>
                      <a:r>
                        <a:rPr lang="en-US" sz="1600" dirty="0">
                          <a:effectLst/>
                          <a:latin typeface="Calibri"/>
                          <a:ea typeface="Times New Roman"/>
                          <a:cs typeface="Times New Roman"/>
                        </a:rPr>
                        <a:t>15</a:t>
                      </a:r>
                      <a:endParaRPr lang="en-ZA" sz="1600" dirty="0">
                        <a:effectLst/>
                        <a:latin typeface="Times New Roman"/>
                        <a:ea typeface="Times New Roman"/>
                        <a:cs typeface="Times New Roman"/>
                      </a:endParaRPr>
                    </a:p>
                  </a:txBody>
                  <a:tcPr marL="0" marR="0" marT="0" marB="0" anchor="ctr"/>
                </a:tc>
                <a:extLst>
                  <a:ext uri="{0D108BD9-81ED-4DB2-BD59-A6C34878D82A}">
                    <a16:rowId xmlns:a16="http://schemas.microsoft.com/office/drawing/2014/main" xmlns="" val="10002"/>
                  </a:ext>
                </a:extLst>
              </a:tr>
              <a:tr h="50208">
                <a:tc vMerge="1">
                  <a:txBody>
                    <a:bodyPr/>
                    <a:lstStyle/>
                    <a:p>
                      <a:pPr marL="50800" marR="122555">
                        <a:lnSpc>
                          <a:spcPct val="100000"/>
                        </a:lnSpc>
                        <a:spcBef>
                          <a:spcPts val="310"/>
                        </a:spcBef>
                        <a:spcAft>
                          <a:spcPts val="0"/>
                        </a:spcAft>
                      </a:pPr>
                      <a:endParaRPr lang="en-ZA" sz="1200" dirty="0">
                        <a:effectLst/>
                        <a:latin typeface="+mn-lt"/>
                        <a:ea typeface="Times New Roman"/>
                      </a:endParaRPr>
                    </a:p>
                  </a:txBody>
                  <a:tcPr marL="0" marR="0" marT="0" marB="0"/>
                </a:tc>
                <a:tc>
                  <a:txBody>
                    <a:bodyPr/>
                    <a:lstStyle/>
                    <a:p>
                      <a:pPr marL="50800" marR="122555" algn="l">
                        <a:lnSpc>
                          <a:spcPct val="100000"/>
                        </a:lnSpc>
                        <a:spcBef>
                          <a:spcPts val="310"/>
                        </a:spcBef>
                        <a:spcAft>
                          <a:spcPts val="0"/>
                        </a:spcAft>
                      </a:pPr>
                      <a:r>
                        <a:rPr lang="en-US" sz="1600" dirty="0" smtClean="0">
                          <a:effectLst/>
                        </a:rPr>
                        <a:t>4.3.2</a:t>
                      </a:r>
                      <a:r>
                        <a:rPr lang="en-US" sz="1600" dirty="0">
                          <a:effectLst/>
                        </a:rPr>
                        <a:t>. Number of schools</a:t>
                      </a:r>
                      <a:r>
                        <a:rPr lang="en-US" sz="1600" spc="-25" dirty="0">
                          <a:effectLst/>
                        </a:rPr>
                        <a:t> </a:t>
                      </a:r>
                      <a:r>
                        <a:rPr lang="en-US" sz="1600" dirty="0">
                          <a:effectLst/>
                        </a:rPr>
                        <a:t>provided with sanitation facilities through ASIDI.</a:t>
                      </a:r>
                      <a:endParaRPr lang="en-ZA" sz="1600" dirty="0">
                        <a:effectLst/>
                        <a:latin typeface="+mn-lt"/>
                        <a:ea typeface="Times New Roman"/>
                      </a:endParaRPr>
                    </a:p>
                  </a:txBody>
                  <a:tcPr marL="0" marR="0" marT="0" marB="0" anchor="ctr"/>
                </a:tc>
                <a:tc>
                  <a:txBody>
                    <a:bodyPr/>
                    <a:lstStyle/>
                    <a:p>
                      <a:pPr algn="l">
                        <a:lnSpc>
                          <a:spcPct val="100000"/>
                        </a:lnSpc>
                        <a:spcAft>
                          <a:spcPts val="0"/>
                        </a:spcAft>
                      </a:pPr>
                      <a:r>
                        <a:rPr lang="en-US" sz="1600" dirty="0">
                          <a:effectLst/>
                        </a:rPr>
                        <a:t>286</a:t>
                      </a:r>
                      <a:endParaRPr lang="en-ZA" sz="1600" dirty="0">
                        <a:effectLst/>
                        <a:latin typeface="+mn-lt"/>
                        <a:ea typeface="Times New Roman"/>
                        <a:cs typeface="Times New Roman"/>
                      </a:endParaRPr>
                    </a:p>
                  </a:txBody>
                  <a:tcPr marL="0" marR="0" marT="0" marB="0" anchor="ctr"/>
                </a:tc>
                <a:tc>
                  <a:txBody>
                    <a:bodyPr/>
                    <a:lstStyle/>
                    <a:p>
                      <a:pPr algn="l">
                        <a:lnSpc>
                          <a:spcPct val="100000"/>
                        </a:lnSpc>
                        <a:spcAft>
                          <a:spcPts val="0"/>
                        </a:spcAft>
                      </a:pPr>
                      <a:r>
                        <a:rPr lang="en-ZA" sz="1600" dirty="0" smtClean="0">
                          <a:effectLst/>
                          <a:latin typeface="+mn-lt"/>
                          <a:ea typeface="Times New Roman"/>
                          <a:cs typeface="Times New Roman"/>
                        </a:rPr>
                        <a:t>-</a:t>
                      </a:r>
                      <a:endParaRPr lang="en-ZA" sz="1600" dirty="0">
                        <a:effectLst/>
                        <a:latin typeface="+mn-lt"/>
                        <a:ea typeface="Times New Roman"/>
                        <a:cs typeface="Times New Roman"/>
                      </a:endParaRPr>
                    </a:p>
                  </a:txBody>
                  <a:tcPr marL="0" marR="0" marT="0" marB="0" anchor="ctr"/>
                </a:tc>
                <a:tc>
                  <a:txBody>
                    <a:bodyPr/>
                    <a:lstStyle/>
                    <a:p>
                      <a:pPr algn="l">
                        <a:lnSpc>
                          <a:spcPct val="100000"/>
                        </a:lnSpc>
                        <a:spcAft>
                          <a:spcPts val="0"/>
                        </a:spcAft>
                      </a:pPr>
                      <a:r>
                        <a:rPr lang="en-ZA" sz="1600" dirty="0" smtClean="0">
                          <a:effectLst/>
                          <a:latin typeface="+mn-lt"/>
                          <a:ea typeface="Times New Roman"/>
                          <a:cs typeface="Times New Roman"/>
                        </a:rPr>
                        <a:t>-</a:t>
                      </a:r>
                      <a:endParaRPr lang="en-ZA" sz="1600" dirty="0">
                        <a:effectLst/>
                        <a:latin typeface="+mn-lt"/>
                        <a:ea typeface="Times New Roman"/>
                        <a:cs typeface="Times New Roman"/>
                      </a:endParaRPr>
                    </a:p>
                  </a:txBody>
                  <a:tcPr marL="0" marR="0" marT="0" marB="0" anchor="ctr"/>
                </a:tc>
                <a:extLst>
                  <a:ext uri="{0D108BD9-81ED-4DB2-BD59-A6C34878D82A}">
                    <a16:rowId xmlns:a16="http://schemas.microsoft.com/office/drawing/2014/main" xmlns="" val="10003"/>
                  </a:ext>
                </a:extLst>
              </a:tr>
              <a:tr h="339450">
                <a:tc vMerge="1">
                  <a:txBody>
                    <a:bodyPr/>
                    <a:lstStyle/>
                    <a:p>
                      <a:pPr marL="50800" marR="122555">
                        <a:lnSpc>
                          <a:spcPct val="100000"/>
                        </a:lnSpc>
                        <a:spcBef>
                          <a:spcPts val="310"/>
                        </a:spcBef>
                        <a:spcAft>
                          <a:spcPts val="0"/>
                        </a:spcAft>
                      </a:pPr>
                      <a:endParaRPr lang="en-ZA" sz="1200" dirty="0">
                        <a:effectLst/>
                        <a:latin typeface="+mn-lt"/>
                        <a:ea typeface="Times New Roman"/>
                      </a:endParaRPr>
                    </a:p>
                  </a:txBody>
                  <a:tcPr marL="0" marR="0" marT="0" marB="0"/>
                </a:tc>
                <a:tc>
                  <a:txBody>
                    <a:bodyPr/>
                    <a:lstStyle/>
                    <a:p>
                      <a:pPr marL="50800" marR="122555" algn="l">
                        <a:lnSpc>
                          <a:spcPct val="100000"/>
                        </a:lnSpc>
                        <a:spcBef>
                          <a:spcPts val="310"/>
                        </a:spcBef>
                        <a:spcAft>
                          <a:spcPts val="0"/>
                        </a:spcAft>
                      </a:pPr>
                      <a:r>
                        <a:rPr lang="en-US" sz="1600" dirty="0" smtClean="0">
                          <a:effectLst/>
                        </a:rPr>
                        <a:t>4.3.3</a:t>
                      </a:r>
                      <a:r>
                        <a:rPr lang="en-US" sz="1600" dirty="0">
                          <a:effectLst/>
                        </a:rPr>
                        <a:t>. Number of schools</a:t>
                      </a:r>
                      <a:r>
                        <a:rPr lang="en-US" sz="1600" spc="-25" dirty="0">
                          <a:effectLst/>
                        </a:rPr>
                        <a:t> </a:t>
                      </a:r>
                      <a:r>
                        <a:rPr lang="en-US" sz="1600" dirty="0">
                          <a:effectLst/>
                        </a:rPr>
                        <a:t>provided with water through</a:t>
                      </a:r>
                      <a:r>
                        <a:rPr lang="en-US" sz="1600" spc="-25" dirty="0">
                          <a:effectLst/>
                        </a:rPr>
                        <a:t> </a:t>
                      </a:r>
                      <a:r>
                        <a:rPr lang="en-US" sz="1600" dirty="0">
                          <a:effectLst/>
                        </a:rPr>
                        <a:t>ASIDI.</a:t>
                      </a:r>
                      <a:endParaRPr lang="en-ZA" sz="1600" dirty="0">
                        <a:effectLst/>
                        <a:latin typeface="+mn-lt"/>
                        <a:ea typeface="Times New Roman"/>
                      </a:endParaRPr>
                    </a:p>
                  </a:txBody>
                  <a:tcPr marL="0" marR="0" marT="0" marB="0" anchor="ctr"/>
                </a:tc>
                <a:tc>
                  <a:txBody>
                    <a:bodyPr/>
                    <a:lstStyle/>
                    <a:p>
                      <a:pPr algn="l">
                        <a:lnSpc>
                          <a:spcPct val="100000"/>
                        </a:lnSpc>
                        <a:spcBef>
                          <a:spcPts val="675"/>
                        </a:spcBef>
                        <a:spcAft>
                          <a:spcPts val="0"/>
                        </a:spcAft>
                      </a:pPr>
                      <a:r>
                        <a:rPr lang="en-US" sz="1600" dirty="0">
                          <a:effectLst/>
                        </a:rPr>
                        <a:t>325</a:t>
                      </a:r>
                      <a:endParaRPr lang="en-ZA" sz="1600" dirty="0">
                        <a:effectLst/>
                        <a:latin typeface="+mn-lt"/>
                        <a:ea typeface="Times New Roman"/>
                        <a:cs typeface="Times New Roman"/>
                      </a:endParaRPr>
                    </a:p>
                  </a:txBody>
                  <a:tcPr marL="0" marR="0" marT="0" marB="0" anchor="ctr"/>
                </a:tc>
                <a:tc>
                  <a:txBody>
                    <a:bodyPr/>
                    <a:lstStyle/>
                    <a:p>
                      <a:pPr algn="l">
                        <a:lnSpc>
                          <a:spcPct val="100000"/>
                        </a:lnSpc>
                        <a:spcBef>
                          <a:spcPts val="675"/>
                        </a:spcBef>
                        <a:spcAft>
                          <a:spcPts val="0"/>
                        </a:spcAft>
                      </a:pPr>
                      <a:r>
                        <a:rPr lang="en-ZA" sz="1600" dirty="0" smtClean="0">
                          <a:effectLst/>
                          <a:latin typeface="+mn-lt"/>
                          <a:ea typeface="Times New Roman"/>
                          <a:cs typeface="Times New Roman"/>
                        </a:rPr>
                        <a:t>-</a:t>
                      </a:r>
                      <a:endParaRPr lang="en-ZA" sz="1600" dirty="0">
                        <a:effectLst/>
                        <a:latin typeface="+mn-lt"/>
                        <a:ea typeface="Times New Roman"/>
                        <a:cs typeface="Times New Roman"/>
                      </a:endParaRPr>
                    </a:p>
                  </a:txBody>
                  <a:tcPr marL="0" marR="0" marT="0" marB="0" anchor="ctr"/>
                </a:tc>
                <a:tc>
                  <a:txBody>
                    <a:bodyPr/>
                    <a:lstStyle/>
                    <a:p>
                      <a:pPr algn="l">
                        <a:lnSpc>
                          <a:spcPct val="100000"/>
                        </a:lnSpc>
                        <a:spcBef>
                          <a:spcPts val="675"/>
                        </a:spcBef>
                        <a:spcAft>
                          <a:spcPts val="0"/>
                        </a:spcAft>
                      </a:pPr>
                      <a:r>
                        <a:rPr lang="en-ZA" sz="1600" dirty="0" smtClean="0">
                          <a:effectLst/>
                          <a:latin typeface="+mn-lt"/>
                          <a:ea typeface="Times New Roman"/>
                          <a:cs typeface="Times New Roman"/>
                        </a:rPr>
                        <a:t>-</a:t>
                      </a:r>
                      <a:endParaRPr lang="en-ZA" sz="1600" dirty="0">
                        <a:effectLst/>
                        <a:latin typeface="+mn-lt"/>
                        <a:ea typeface="Times New Roman"/>
                        <a:cs typeface="Times New Roman"/>
                      </a:endParaRPr>
                    </a:p>
                  </a:txBody>
                  <a:tcPr marL="0" marR="0" marT="0" marB="0" anchor="ctr"/>
                </a:tc>
                <a:extLst>
                  <a:ext uri="{0D108BD9-81ED-4DB2-BD59-A6C34878D82A}">
                    <a16:rowId xmlns:a16="http://schemas.microsoft.com/office/drawing/2014/main" xmlns="" val="10004"/>
                  </a:ext>
                </a:extLst>
              </a:tr>
              <a:tr h="641568">
                <a:tc vMerge="1">
                  <a:txBody>
                    <a:bodyPr/>
                    <a:lstStyle/>
                    <a:p>
                      <a:pPr marL="50800" marR="122555">
                        <a:lnSpc>
                          <a:spcPct val="100000"/>
                        </a:lnSpc>
                        <a:spcBef>
                          <a:spcPts val="315"/>
                        </a:spcBef>
                        <a:spcAft>
                          <a:spcPts val="0"/>
                        </a:spcAft>
                      </a:pPr>
                      <a:endParaRPr lang="en-ZA" sz="1200" dirty="0">
                        <a:effectLst/>
                        <a:latin typeface="+mn-lt"/>
                        <a:ea typeface="Times New Roman"/>
                      </a:endParaRPr>
                    </a:p>
                  </a:txBody>
                  <a:tcPr marL="0" marR="0" marT="0" marB="0"/>
                </a:tc>
                <a:tc>
                  <a:txBody>
                    <a:bodyPr/>
                    <a:lstStyle/>
                    <a:p>
                      <a:pPr marL="50800" marR="122555" algn="l">
                        <a:lnSpc>
                          <a:spcPct val="100000"/>
                        </a:lnSpc>
                        <a:spcBef>
                          <a:spcPts val="315"/>
                        </a:spcBef>
                        <a:spcAft>
                          <a:spcPts val="0"/>
                        </a:spcAft>
                      </a:pPr>
                      <a:r>
                        <a:rPr lang="en-US" sz="1600" dirty="0" smtClean="0">
                          <a:effectLst/>
                        </a:rPr>
                        <a:t>4.3.4</a:t>
                      </a:r>
                      <a:r>
                        <a:rPr lang="en-US" sz="1600" dirty="0">
                          <a:effectLst/>
                        </a:rPr>
                        <a:t>. Number of schools</a:t>
                      </a:r>
                      <a:r>
                        <a:rPr lang="en-US" sz="1600" spc="-25" dirty="0">
                          <a:effectLst/>
                        </a:rPr>
                        <a:t> </a:t>
                      </a:r>
                      <a:r>
                        <a:rPr lang="en-US" sz="1600" dirty="0">
                          <a:effectLst/>
                        </a:rPr>
                        <a:t>provided with electricity through</a:t>
                      </a:r>
                      <a:r>
                        <a:rPr lang="en-US" sz="1600" spc="-25" dirty="0">
                          <a:effectLst/>
                        </a:rPr>
                        <a:t> </a:t>
                      </a:r>
                      <a:r>
                        <a:rPr lang="en-US" sz="1600" dirty="0">
                          <a:effectLst/>
                        </a:rPr>
                        <a:t>ASIDI.</a:t>
                      </a:r>
                      <a:endParaRPr lang="en-ZA" sz="1600" dirty="0">
                        <a:effectLst/>
                        <a:latin typeface="+mn-lt"/>
                        <a:ea typeface="Times New Roman"/>
                      </a:endParaRPr>
                    </a:p>
                  </a:txBody>
                  <a:tcPr marL="0" marR="0" marT="0" marB="0" anchor="ctr"/>
                </a:tc>
                <a:tc>
                  <a:txBody>
                    <a:bodyPr/>
                    <a:lstStyle/>
                    <a:p>
                      <a:pPr algn="l">
                        <a:lnSpc>
                          <a:spcPct val="100000"/>
                        </a:lnSpc>
                        <a:spcBef>
                          <a:spcPts val="675"/>
                        </a:spcBef>
                        <a:spcAft>
                          <a:spcPts val="0"/>
                        </a:spcAft>
                      </a:pPr>
                      <a:r>
                        <a:rPr lang="en-US" sz="1600" dirty="0">
                          <a:effectLst/>
                        </a:rPr>
                        <a:t>-</a:t>
                      </a:r>
                      <a:endParaRPr lang="en-ZA" sz="1600" dirty="0">
                        <a:effectLst/>
                        <a:latin typeface="+mn-lt"/>
                        <a:ea typeface="Times New Roman"/>
                        <a:cs typeface="Times New Roman"/>
                      </a:endParaRPr>
                    </a:p>
                  </a:txBody>
                  <a:tcPr marL="0" marR="0" marT="0" marB="0" anchor="ctr"/>
                </a:tc>
                <a:tc>
                  <a:txBody>
                    <a:bodyPr/>
                    <a:lstStyle/>
                    <a:p>
                      <a:pPr algn="l">
                        <a:lnSpc>
                          <a:spcPct val="100000"/>
                        </a:lnSpc>
                        <a:spcBef>
                          <a:spcPts val="675"/>
                        </a:spcBef>
                        <a:spcAft>
                          <a:spcPts val="0"/>
                        </a:spcAft>
                      </a:pPr>
                      <a:r>
                        <a:rPr lang="en-ZA" sz="1600" dirty="0" smtClean="0">
                          <a:effectLst/>
                          <a:latin typeface="+mn-lt"/>
                          <a:ea typeface="Times New Roman"/>
                          <a:cs typeface="Times New Roman"/>
                        </a:rPr>
                        <a:t>-</a:t>
                      </a:r>
                      <a:endParaRPr lang="en-ZA" sz="1600" dirty="0">
                        <a:effectLst/>
                        <a:latin typeface="+mn-lt"/>
                        <a:ea typeface="Times New Roman"/>
                        <a:cs typeface="Times New Roman"/>
                      </a:endParaRPr>
                    </a:p>
                  </a:txBody>
                  <a:tcPr marL="0" marR="0" marT="0" marB="0" anchor="ctr"/>
                </a:tc>
                <a:tc>
                  <a:txBody>
                    <a:bodyPr/>
                    <a:lstStyle/>
                    <a:p>
                      <a:pPr algn="l">
                        <a:lnSpc>
                          <a:spcPct val="100000"/>
                        </a:lnSpc>
                        <a:spcBef>
                          <a:spcPts val="675"/>
                        </a:spcBef>
                        <a:spcAft>
                          <a:spcPts val="0"/>
                        </a:spcAft>
                      </a:pPr>
                      <a:r>
                        <a:rPr lang="en-ZA" sz="1600" dirty="0" smtClean="0">
                          <a:effectLst/>
                          <a:latin typeface="+mn-lt"/>
                          <a:ea typeface="Times New Roman"/>
                          <a:cs typeface="Times New Roman"/>
                        </a:rPr>
                        <a:t>-</a:t>
                      </a:r>
                      <a:endParaRPr lang="en-ZA" sz="1600" dirty="0">
                        <a:effectLst/>
                        <a:latin typeface="+mn-lt"/>
                        <a:ea typeface="Times New Roman"/>
                        <a:cs typeface="Times New Roman"/>
                      </a:endParaRPr>
                    </a:p>
                  </a:txBody>
                  <a:tcPr marL="0" marR="0" marT="0" marB="0" anchor="ctr"/>
                </a:tc>
                <a:extLst>
                  <a:ext uri="{0D108BD9-81ED-4DB2-BD59-A6C34878D82A}">
                    <a16:rowId xmlns:a16="http://schemas.microsoft.com/office/drawing/2014/main" xmlns="" val="10005"/>
                  </a:ext>
                </a:extLst>
              </a:tr>
              <a:tr h="641568">
                <a:tc gridSpan="5">
                  <a:txBody>
                    <a:bodyPr/>
                    <a:lstStyle/>
                    <a:p>
                      <a:pPr marL="50165" marR="182245" algn="l">
                        <a:lnSpc>
                          <a:spcPct val="100000"/>
                        </a:lnSpc>
                        <a:spcBef>
                          <a:spcPts val="315"/>
                        </a:spcBef>
                        <a:spcAft>
                          <a:spcPts val="0"/>
                        </a:spcAft>
                      </a:pPr>
                      <a:r>
                        <a:rPr lang="en-ZA" sz="1600" dirty="0" smtClean="0">
                          <a:effectLst/>
                          <a:latin typeface="+mn-lt"/>
                          <a:ea typeface="Times New Roman"/>
                        </a:rPr>
                        <a:t>4. ASIDI is planned to wrap up in 2018/19 in respect to Sanitation</a:t>
                      </a:r>
                      <a:r>
                        <a:rPr lang="en-ZA" sz="1600" baseline="0" dirty="0" smtClean="0">
                          <a:effectLst/>
                          <a:latin typeface="+mn-lt"/>
                          <a:ea typeface="Times New Roman"/>
                        </a:rPr>
                        <a:t> and water provision. </a:t>
                      </a:r>
                      <a:endParaRPr lang="en-ZA" sz="1600" dirty="0">
                        <a:effectLst/>
                        <a:latin typeface="+mn-lt"/>
                        <a:ea typeface="Times New Roman"/>
                      </a:endParaRPr>
                    </a:p>
                  </a:txBody>
                  <a:tcPr marL="0" marR="0" marT="0" marB="0" anchor="ctr"/>
                </a:tc>
                <a:tc hMerge="1">
                  <a:txBody>
                    <a:bodyPr/>
                    <a:lstStyle/>
                    <a:p>
                      <a:pPr marL="50800" marR="122555" algn="l">
                        <a:lnSpc>
                          <a:spcPct val="100000"/>
                        </a:lnSpc>
                        <a:spcBef>
                          <a:spcPts val="315"/>
                        </a:spcBef>
                        <a:spcAft>
                          <a:spcPts val="0"/>
                        </a:spcAft>
                      </a:pPr>
                      <a:endParaRPr lang="en-ZA" sz="1800" dirty="0">
                        <a:effectLst/>
                        <a:latin typeface="+mn-lt"/>
                        <a:ea typeface="Times New Roman"/>
                      </a:endParaRPr>
                    </a:p>
                  </a:txBody>
                  <a:tcPr marL="0" marR="0" marT="0" marB="0" anchor="ctr"/>
                </a:tc>
                <a:tc hMerge="1">
                  <a:txBody>
                    <a:bodyPr/>
                    <a:lstStyle/>
                    <a:p>
                      <a:pPr algn="l">
                        <a:lnSpc>
                          <a:spcPct val="100000"/>
                        </a:lnSpc>
                        <a:spcBef>
                          <a:spcPts val="675"/>
                        </a:spcBef>
                        <a:spcAft>
                          <a:spcPts val="0"/>
                        </a:spcAft>
                      </a:pPr>
                      <a:endParaRPr lang="en-ZA" sz="1800" dirty="0">
                        <a:effectLst/>
                        <a:latin typeface="+mn-lt"/>
                        <a:ea typeface="Times New Roman"/>
                        <a:cs typeface="Times New Roman"/>
                      </a:endParaRPr>
                    </a:p>
                  </a:txBody>
                  <a:tcPr marL="0" marR="0" marT="0" marB="0" anchor="ctr"/>
                </a:tc>
                <a:tc hMerge="1">
                  <a:txBody>
                    <a:bodyPr/>
                    <a:lstStyle/>
                    <a:p>
                      <a:pPr algn="l">
                        <a:lnSpc>
                          <a:spcPct val="100000"/>
                        </a:lnSpc>
                        <a:spcBef>
                          <a:spcPts val="675"/>
                        </a:spcBef>
                        <a:spcAft>
                          <a:spcPts val="0"/>
                        </a:spcAft>
                      </a:pPr>
                      <a:endParaRPr lang="en-ZA" sz="1800" dirty="0">
                        <a:effectLst/>
                        <a:latin typeface="+mn-lt"/>
                        <a:ea typeface="Times New Roman"/>
                        <a:cs typeface="Times New Roman"/>
                      </a:endParaRPr>
                    </a:p>
                  </a:txBody>
                  <a:tcPr marL="0" marR="0" marT="0" marB="0" anchor="ctr"/>
                </a:tc>
                <a:tc hMerge="1">
                  <a:txBody>
                    <a:bodyPr/>
                    <a:lstStyle/>
                    <a:p>
                      <a:pPr algn="l">
                        <a:lnSpc>
                          <a:spcPct val="100000"/>
                        </a:lnSpc>
                        <a:spcBef>
                          <a:spcPts val="675"/>
                        </a:spcBef>
                        <a:spcAft>
                          <a:spcPts val="0"/>
                        </a:spcAft>
                      </a:pPr>
                      <a:endParaRPr lang="en-ZA" sz="1800" dirty="0">
                        <a:effectLst/>
                        <a:latin typeface="+mn-lt"/>
                        <a:ea typeface="Times New Roman"/>
                        <a:cs typeface="Times New Roman"/>
                      </a:endParaRPr>
                    </a:p>
                  </a:txBody>
                  <a:tcPr marL="0" marR="0" marT="0" marB="0" anchor="ctr"/>
                </a:tc>
                <a:extLst>
                  <a:ext uri="{0D108BD9-81ED-4DB2-BD59-A6C34878D82A}">
                    <a16:rowId xmlns:a16="http://schemas.microsoft.com/office/drawing/2014/main" xmlns="" val="10006"/>
                  </a:ext>
                </a:extLst>
              </a:tr>
            </a:tbl>
          </a:graphicData>
        </a:graphic>
      </p:graphicFrame>
      <p:sp>
        <p:nvSpPr>
          <p:cNvPr id="3" name="Slide Number Placeholder 2"/>
          <p:cNvSpPr>
            <a:spLocks noGrp="1"/>
          </p:cNvSpPr>
          <p:nvPr>
            <p:ph type="sldNum" sz="quarter" idx="4"/>
          </p:nvPr>
        </p:nvSpPr>
        <p:spPr/>
        <p:txBody>
          <a:bodyPr/>
          <a:lstStyle/>
          <a:p>
            <a:fld id="{28A3B54F-4D6D-439C-9A2C-B6799378E1A1}" type="slidenum">
              <a:rPr lang="en-ZA" smtClean="0"/>
              <a:pPr/>
              <a:t>30</a:t>
            </a:fld>
            <a:endParaRPr lang="en-ZA" dirty="0"/>
          </a:p>
        </p:txBody>
      </p:sp>
      <p:sp>
        <p:nvSpPr>
          <p:cNvPr id="5" name="TextBox 4"/>
          <p:cNvSpPr txBox="1"/>
          <p:nvPr/>
        </p:nvSpPr>
        <p:spPr>
          <a:xfrm>
            <a:off x="7308304" y="2561233"/>
            <a:ext cx="216024" cy="246221"/>
          </a:xfrm>
          <a:prstGeom prst="rect">
            <a:avLst/>
          </a:prstGeom>
          <a:noFill/>
        </p:spPr>
        <p:txBody>
          <a:bodyPr wrap="square" rtlCol="0">
            <a:spAutoFit/>
          </a:bodyPr>
          <a:lstStyle/>
          <a:p>
            <a:r>
              <a:rPr lang="en-ZA" sz="1000" dirty="0" smtClean="0"/>
              <a:t>4</a:t>
            </a:r>
            <a:endParaRPr lang="en-ZA" sz="1000" dirty="0"/>
          </a:p>
        </p:txBody>
      </p:sp>
      <p:sp>
        <p:nvSpPr>
          <p:cNvPr id="6" name="TextBox 5"/>
          <p:cNvSpPr txBox="1"/>
          <p:nvPr/>
        </p:nvSpPr>
        <p:spPr>
          <a:xfrm>
            <a:off x="7308304" y="3245540"/>
            <a:ext cx="216024" cy="246221"/>
          </a:xfrm>
          <a:prstGeom prst="rect">
            <a:avLst/>
          </a:prstGeom>
          <a:noFill/>
        </p:spPr>
        <p:txBody>
          <a:bodyPr wrap="square" rtlCol="0">
            <a:spAutoFit/>
          </a:bodyPr>
          <a:lstStyle/>
          <a:p>
            <a:r>
              <a:rPr lang="en-ZA" sz="1000" dirty="0" smtClean="0"/>
              <a:t>4</a:t>
            </a:r>
            <a:endParaRPr lang="en-ZA" sz="1000" dirty="0"/>
          </a:p>
        </p:txBody>
      </p:sp>
    </p:spTree>
    <p:extLst>
      <p:ext uri="{BB962C8B-B14F-4D97-AF65-F5344CB8AC3E}">
        <p14:creationId xmlns:p14="http://schemas.microsoft.com/office/powerpoint/2010/main" xmlns="" val="20578171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6288"/>
            <a:ext cx="8229600" cy="1143000"/>
          </a:xfrm>
        </p:spPr>
        <p:txBody>
          <a:bodyPr>
            <a:normAutofit/>
          </a:bodyPr>
          <a:lstStyle/>
          <a:p>
            <a:r>
              <a:rPr lang="en-ZA" sz="2400" b="1" dirty="0">
                <a:solidFill>
                  <a:schemeClr val="accent2">
                    <a:lumMod val="75000"/>
                  </a:schemeClr>
                </a:solidFill>
              </a:rPr>
              <a:t>2018/19 </a:t>
            </a:r>
            <a:r>
              <a:rPr lang="en-ZA" sz="2400" b="1" dirty="0" smtClean="0">
                <a:solidFill>
                  <a:schemeClr val="accent2">
                    <a:lumMod val="75000"/>
                  </a:schemeClr>
                </a:solidFill>
              </a:rPr>
              <a:t>APP : PROGRAMME 4</a:t>
            </a:r>
            <a:endParaRPr lang="en-ZA"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963099274"/>
              </p:ext>
            </p:extLst>
          </p:nvPr>
        </p:nvGraphicFramePr>
        <p:xfrm>
          <a:off x="-2" y="548680"/>
          <a:ext cx="9252521" cy="6192688"/>
        </p:xfrm>
        <a:graphic>
          <a:graphicData uri="http://schemas.openxmlformats.org/drawingml/2006/table">
            <a:tbl>
              <a:tblPr firstRow="1" bandRow="1">
                <a:tableStyleId>{21E4AEA4-8DFA-4A89-87EB-49C32662AFE0}</a:tableStyleId>
              </a:tblPr>
              <a:tblGrid>
                <a:gridCol w="2513246">
                  <a:extLst>
                    <a:ext uri="{9D8B030D-6E8A-4147-A177-3AD203B41FA5}">
                      <a16:colId xmlns:a16="http://schemas.microsoft.com/office/drawing/2014/main" xmlns="" val="20000"/>
                    </a:ext>
                  </a:extLst>
                </a:gridCol>
                <a:gridCol w="3570266">
                  <a:extLst>
                    <a:ext uri="{9D8B030D-6E8A-4147-A177-3AD203B41FA5}">
                      <a16:colId xmlns:a16="http://schemas.microsoft.com/office/drawing/2014/main" xmlns="" val="20001"/>
                    </a:ext>
                  </a:extLst>
                </a:gridCol>
                <a:gridCol w="1165801">
                  <a:extLst>
                    <a:ext uri="{9D8B030D-6E8A-4147-A177-3AD203B41FA5}">
                      <a16:colId xmlns:a16="http://schemas.microsoft.com/office/drawing/2014/main" xmlns="" val="20002"/>
                    </a:ext>
                  </a:extLst>
                </a:gridCol>
                <a:gridCol w="1020076">
                  <a:extLst>
                    <a:ext uri="{9D8B030D-6E8A-4147-A177-3AD203B41FA5}">
                      <a16:colId xmlns:a16="http://schemas.microsoft.com/office/drawing/2014/main" xmlns="" val="20003"/>
                    </a:ext>
                  </a:extLst>
                </a:gridCol>
                <a:gridCol w="983132">
                  <a:extLst>
                    <a:ext uri="{9D8B030D-6E8A-4147-A177-3AD203B41FA5}">
                      <a16:colId xmlns:a16="http://schemas.microsoft.com/office/drawing/2014/main" xmlns="" val="20004"/>
                    </a:ext>
                  </a:extLst>
                </a:gridCol>
              </a:tblGrid>
              <a:tr h="394753">
                <a:tc rowSpan="2">
                  <a:txBody>
                    <a:bodyPr/>
                    <a:lstStyle/>
                    <a:p>
                      <a:r>
                        <a:rPr lang="en-US" sz="1600" b="1" kern="1200" dirty="0" smtClean="0">
                          <a:solidFill>
                            <a:schemeClr val="lt1"/>
                          </a:solidFill>
                          <a:effectLst/>
                          <a:latin typeface="+mn-lt"/>
                          <a:ea typeface="+mn-ea"/>
                          <a:cs typeface="+mn-cs"/>
                        </a:rPr>
                        <a:t>Strategic Objective</a:t>
                      </a:r>
                      <a:endParaRPr lang="en-ZA" sz="1600" dirty="0">
                        <a:latin typeface="+mn-lt"/>
                      </a:endParaRPr>
                    </a:p>
                  </a:txBody>
                  <a:tcPr/>
                </a:tc>
                <a:tc rowSpan="2">
                  <a:txBody>
                    <a:bodyPr/>
                    <a:lstStyle/>
                    <a:p>
                      <a:r>
                        <a:rPr lang="en-ZA" sz="1600" dirty="0" smtClean="0"/>
                        <a:t>Programme Performance Indicator </a:t>
                      </a:r>
                      <a:endParaRPr lang="en-ZA" sz="1600" dirty="0">
                        <a:latin typeface="+mn-lt"/>
                      </a:endParaRPr>
                    </a:p>
                  </a:txBody>
                  <a:tcPr/>
                </a:tc>
                <a:tc gridSpan="3">
                  <a:txBody>
                    <a:bodyPr/>
                    <a:lstStyle/>
                    <a:p>
                      <a:r>
                        <a:rPr lang="en-ZA" sz="1600" dirty="0" smtClean="0"/>
                        <a:t>Medium-term targets </a:t>
                      </a:r>
                      <a:endParaRPr lang="en-ZA" sz="1600" dirty="0">
                        <a:latin typeface="+mn-lt"/>
                      </a:endParaRPr>
                    </a:p>
                  </a:txBody>
                  <a:tcPr/>
                </a:tc>
                <a:tc hMerge="1">
                  <a:txBody>
                    <a:bodyPr/>
                    <a:lstStyle/>
                    <a:p>
                      <a:endParaRPr lang="en-ZA" dirty="0">
                        <a:latin typeface="+mn-lt"/>
                      </a:endParaRPr>
                    </a:p>
                  </a:txBody>
                  <a:tcPr/>
                </a:tc>
                <a:tc hMerge="1">
                  <a:txBody>
                    <a:bodyPr/>
                    <a:lstStyle/>
                    <a:p>
                      <a:endParaRPr lang="en-ZA" dirty="0">
                        <a:latin typeface="+mn-lt"/>
                      </a:endParaRPr>
                    </a:p>
                  </a:txBody>
                  <a:tcPr/>
                </a:tc>
                <a:extLst>
                  <a:ext uri="{0D108BD9-81ED-4DB2-BD59-A6C34878D82A}">
                    <a16:rowId xmlns:a16="http://schemas.microsoft.com/office/drawing/2014/main" xmlns="" val="10000"/>
                  </a:ext>
                </a:extLst>
              </a:tr>
              <a:tr h="386529">
                <a:tc vMerge="1">
                  <a:txBody>
                    <a:bodyPr/>
                    <a:lstStyle/>
                    <a:p>
                      <a:endParaRPr lang="en-ZA"/>
                    </a:p>
                  </a:txBody>
                  <a:tcPr/>
                </a:tc>
                <a:tc vMerge="1">
                  <a:txBody>
                    <a:bodyPr/>
                    <a:lstStyle/>
                    <a:p>
                      <a:endParaRPr lang="en-ZA"/>
                    </a:p>
                  </a:txBody>
                  <a:tcPr/>
                </a:tc>
                <a:tc>
                  <a:txBody>
                    <a:bodyPr/>
                    <a:lstStyle/>
                    <a:p>
                      <a:r>
                        <a:rPr lang="en-ZA" sz="1600" b="1" dirty="0" smtClean="0"/>
                        <a:t>2018/19</a:t>
                      </a:r>
                      <a:endParaRPr lang="en-ZA" sz="1600" b="1" dirty="0">
                        <a:latin typeface="+mn-lt"/>
                      </a:endParaRPr>
                    </a:p>
                  </a:txBody>
                  <a:tcPr/>
                </a:tc>
                <a:tc>
                  <a:txBody>
                    <a:bodyPr/>
                    <a:lstStyle/>
                    <a:p>
                      <a:r>
                        <a:rPr lang="en-ZA" sz="1600" b="1" dirty="0" smtClean="0">
                          <a:latin typeface="+mn-lt"/>
                        </a:rPr>
                        <a:t>2019/20</a:t>
                      </a:r>
                      <a:endParaRPr lang="en-ZA" sz="1600" b="1" dirty="0">
                        <a:latin typeface="+mn-lt"/>
                      </a:endParaRPr>
                    </a:p>
                  </a:txBody>
                  <a:tcPr/>
                </a:tc>
                <a:tc>
                  <a:txBody>
                    <a:bodyPr/>
                    <a:lstStyle/>
                    <a:p>
                      <a:r>
                        <a:rPr lang="en-ZA" sz="1600" b="1" dirty="0" smtClean="0">
                          <a:latin typeface="+mn-lt"/>
                        </a:rPr>
                        <a:t>2020/21</a:t>
                      </a:r>
                      <a:endParaRPr lang="en-ZA" sz="1600" b="1" dirty="0">
                        <a:latin typeface="+mn-lt"/>
                      </a:endParaRPr>
                    </a:p>
                  </a:txBody>
                  <a:tcPr/>
                </a:tc>
                <a:extLst>
                  <a:ext uri="{0D108BD9-81ED-4DB2-BD59-A6C34878D82A}">
                    <a16:rowId xmlns:a16="http://schemas.microsoft.com/office/drawing/2014/main" xmlns="" val="10001"/>
                  </a:ext>
                </a:extLst>
              </a:tr>
              <a:tr h="1184259">
                <a:tc rowSpan="2">
                  <a:txBody>
                    <a:bodyPr/>
                    <a:lstStyle/>
                    <a:p>
                      <a:pPr marL="90170" marR="108585" algn="l">
                        <a:lnSpc>
                          <a:spcPct val="100000"/>
                        </a:lnSpc>
                        <a:spcBef>
                          <a:spcPts val="320"/>
                        </a:spcBef>
                        <a:spcAft>
                          <a:spcPts val="0"/>
                        </a:spcAft>
                      </a:pPr>
                      <a:r>
                        <a:rPr lang="en-ZA" sz="1600" dirty="0" smtClean="0">
                          <a:effectLst/>
                          <a:latin typeface="+mn-lt"/>
                          <a:ea typeface="Times New Roman"/>
                          <a:cs typeface="Times New Roman"/>
                        </a:rPr>
                        <a:t>4.4 To promote the functionality of schools through the institutionalising of a standardised school administration system, designed to assist with school management and reporting to a national information system on an ongoing basis.</a:t>
                      </a:r>
                      <a:endParaRPr lang="en-ZA" sz="1600" dirty="0">
                        <a:effectLst/>
                        <a:latin typeface="+mn-lt"/>
                        <a:ea typeface="Times New Roman"/>
                        <a:cs typeface="Times New Roman"/>
                      </a:endParaRPr>
                    </a:p>
                  </a:txBody>
                  <a:tcPr marL="0" marR="0" marT="0" marB="0" anchor="ctr"/>
                </a:tc>
                <a:tc>
                  <a:txBody>
                    <a:bodyPr/>
                    <a:lstStyle/>
                    <a:p>
                      <a:pPr marL="90170" marR="108585" algn="l">
                        <a:lnSpc>
                          <a:spcPct val="100000"/>
                        </a:lnSpc>
                        <a:spcBef>
                          <a:spcPts val="320"/>
                        </a:spcBef>
                        <a:spcAft>
                          <a:spcPts val="0"/>
                        </a:spcAft>
                      </a:pPr>
                      <a:r>
                        <a:rPr lang="en-US" sz="1600" dirty="0" smtClean="0">
                          <a:effectLst/>
                        </a:rPr>
                        <a:t>4.4.1 </a:t>
                      </a:r>
                      <a:r>
                        <a:rPr lang="en-US" sz="1600" dirty="0">
                          <a:effectLst/>
                        </a:rPr>
                        <a:t>Percentage of public schools using the standardised school administration system,</a:t>
                      </a:r>
                      <a:r>
                        <a:rPr lang="en-US" sz="1600" spc="-80" dirty="0">
                          <a:effectLst/>
                        </a:rPr>
                        <a:t> </a:t>
                      </a:r>
                      <a:r>
                        <a:rPr lang="en-US" sz="1600" dirty="0">
                          <a:effectLst/>
                        </a:rPr>
                        <a:t>SA-SAMS for</a:t>
                      </a:r>
                      <a:r>
                        <a:rPr lang="en-US" sz="1600" spc="-45" dirty="0">
                          <a:effectLst/>
                        </a:rPr>
                        <a:t> </a:t>
                      </a:r>
                      <a:r>
                        <a:rPr lang="en-US" sz="1600" dirty="0">
                          <a:effectLst/>
                        </a:rPr>
                        <a:t>reporting</a:t>
                      </a:r>
                      <a:endParaRPr lang="en-ZA" sz="1600" dirty="0">
                        <a:effectLst/>
                        <a:latin typeface="+mn-lt"/>
                        <a:ea typeface="Times New Roman"/>
                        <a:cs typeface="Times New Roman"/>
                      </a:endParaRPr>
                    </a:p>
                  </a:txBody>
                  <a:tcPr marL="0" marR="0" marT="0" marB="0" anchor="ctr"/>
                </a:tc>
                <a:tc>
                  <a:txBody>
                    <a:bodyPr/>
                    <a:lstStyle/>
                    <a:p>
                      <a:pPr algn="l">
                        <a:lnSpc>
                          <a:spcPct val="100000"/>
                        </a:lnSpc>
                        <a:spcBef>
                          <a:spcPts val="610"/>
                        </a:spcBef>
                        <a:spcAft>
                          <a:spcPts val="0"/>
                        </a:spcAft>
                      </a:pPr>
                      <a:r>
                        <a:rPr lang="en-US" sz="1600" dirty="0">
                          <a:effectLst/>
                        </a:rPr>
                        <a:t>98%</a:t>
                      </a:r>
                      <a:endParaRPr lang="en-ZA" sz="1600" dirty="0">
                        <a:effectLst/>
                        <a:latin typeface="+mn-lt"/>
                        <a:ea typeface="Times New Roman"/>
                        <a:cs typeface="Times New Roman"/>
                      </a:endParaRPr>
                    </a:p>
                  </a:txBody>
                  <a:tcPr marL="0" marR="0" marT="0" marB="0" anchor="ctr"/>
                </a:tc>
                <a:tc>
                  <a:txBody>
                    <a:bodyPr/>
                    <a:lstStyle/>
                    <a:p>
                      <a:pPr algn="l">
                        <a:lnSpc>
                          <a:spcPct val="115000"/>
                        </a:lnSpc>
                        <a:spcBef>
                          <a:spcPts val="610"/>
                        </a:spcBef>
                        <a:spcAft>
                          <a:spcPts val="0"/>
                        </a:spcAft>
                      </a:pPr>
                      <a:r>
                        <a:rPr lang="en-US" sz="1600" dirty="0">
                          <a:effectLst/>
                          <a:latin typeface="Calibri"/>
                          <a:ea typeface="Calibri"/>
                          <a:cs typeface="Times New Roman"/>
                        </a:rPr>
                        <a:t>98%</a:t>
                      </a:r>
                      <a:endParaRPr lang="en-ZA" sz="1600" dirty="0">
                        <a:effectLst/>
                        <a:latin typeface="Times New Roman"/>
                        <a:ea typeface="Times New Roman"/>
                        <a:cs typeface="Times New Roman"/>
                      </a:endParaRPr>
                    </a:p>
                  </a:txBody>
                  <a:tcPr marL="0" marR="0" marT="0" marB="0" anchor="ctr"/>
                </a:tc>
                <a:tc>
                  <a:txBody>
                    <a:bodyPr/>
                    <a:lstStyle/>
                    <a:p>
                      <a:pPr algn="l">
                        <a:lnSpc>
                          <a:spcPct val="115000"/>
                        </a:lnSpc>
                        <a:spcBef>
                          <a:spcPts val="610"/>
                        </a:spcBef>
                        <a:spcAft>
                          <a:spcPts val="0"/>
                        </a:spcAft>
                      </a:pPr>
                      <a:r>
                        <a:rPr lang="en-US" sz="1600" dirty="0">
                          <a:effectLst/>
                          <a:latin typeface="Calibri"/>
                          <a:ea typeface="Calibri"/>
                          <a:cs typeface="Times New Roman"/>
                        </a:rPr>
                        <a:t>99%</a:t>
                      </a:r>
                      <a:endParaRPr lang="en-ZA" sz="1600" dirty="0">
                        <a:effectLst/>
                        <a:latin typeface="Times New Roman"/>
                        <a:ea typeface="Times New Roman"/>
                        <a:cs typeface="Times New Roman"/>
                      </a:endParaRPr>
                    </a:p>
                  </a:txBody>
                  <a:tcPr marL="0" marR="0" marT="0" marB="0" anchor="ctr"/>
                </a:tc>
                <a:extLst>
                  <a:ext uri="{0D108BD9-81ED-4DB2-BD59-A6C34878D82A}">
                    <a16:rowId xmlns:a16="http://schemas.microsoft.com/office/drawing/2014/main" xmlns="" val="10002"/>
                  </a:ext>
                </a:extLst>
              </a:tr>
              <a:tr h="2072453">
                <a:tc vMerge="1">
                  <a:txBody>
                    <a:bodyPr/>
                    <a:lstStyle/>
                    <a:p>
                      <a:pPr marL="41910" algn="l">
                        <a:lnSpc>
                          <a:spcPct val="100000"/>
                        </a:lnSpc>
                        <a:spcBef>
                          <a:spcPts val="320"/>
                        </a:spcBef>
                        <a:spcAft>
                          <a:spcPts val="0"/>
                        </a:spcAft>
                        <a:tabLst>
                          <a:tab pos="41910" algn="l"/>
                        </a:tabLst>
                      </a:pPr>
                      <a:endParaRPr lang="en-ZA" sz="1200" dirty="0">
                        <a:effectLst/>
                        <a:latin typeface="+mn-lt"/>
                        <a:ea typeface="Times New Roman"/>
                        <a:cs typeface="Times New Roman"/>
                      </a:endParaRPr>
                    </a:p>
                  </a:txBody>
                  <a:tcPr marL="0" marR="0" marT="0" marB="0"/>
                </a:tc>
                <a:tc>
                  <a:txBody>
                    <a:bodyPr/>
                    <a:lstStyle/>
                    <a:p>
                      <a:pPr marL="41910" algn="l">
                        <a:lnSpc>
                          <a:spcPct val="100000"/>
                        </a:lnSpc>
                        <a:spcBef>
                          <a:spcPts val="320"/>
                        </a:spcBef>
                        <a:spcAft>
                          <a:spcPts val="0"/>
                        </a:spcAft>
                        <a:tabLst>
                          <a:tab pos="41910" algn="l"/>
                        </a:tabLst>
                      </a:pPr>
                      <a:r>
                        <a:rPr lang="en-US" sz="1600" dirty="0">
                          <a:effectLst/>
                        </a:rPr>
                        <a:t>4.4.2 Number of provinces monitored by DBE officials for implementation of LURITS annually</a:t>
                      </a:r>
                      <a:endParaRPr lang="en-ZA" sz="1600" dirty="0">
                        <a:effectLst/>
                        <a:latin typeface="+mn-lt"/>
                        <a:ea typeface="Times New Roman"/>
                        <a:cs typeface="Times New Roman"/>
                      </a:endParaRPr>
                    </a:p>
                  </a:txBody>
                  <a:tcPr marL="0" marR="0" marT="0" marB="0" anchor="ctr"/>
                </a:tc>
                <a:tc>
                  <a:txBody>
                    <a:bodyPr/>
                    <a:lstStyle/>
                    <a:p>
                      <a:pPr algn="l">
                        <a:lnSpc>
                          <a:spcPct val="100000"/>
                        </a:lnSpc>
                        <a:spcAft>
                          <a:spcPts val="0"/>
                        </a:spcAft>
                      </a:pPr>
                      <a:r>
                        <a:rPr lang="en-US" sz="1600" dirty="0">
                          <a:effectLst/>
                        </a:rPr>
                        <a:t>1 report covering 9 provinces monitored</a:t>
                      </a:r>
                      <a:endParaRPr lang="en-ZA" sz="1600" dirty="0">
                        <a:effectLst/>
                        <a:latin typeface="+mn-lt"/>
                        <a:ea typeface="Times New Roman"/>
                        <a:cs typeface="Times New Roman"/>
                      </a:endParaRPr>
                    </a:p>
                  </a:txBody>
                  <a:tcPr marL="0" marR="0" marT="0" marB="0" anchor="ctr"/>
                </a:tc>
                <a:tc>
                  <a:txBody>
                    <a:bodyPr/>
                    <a:lstStyle/>
                    <a:p>
                      <a:pPr algn="l">
                        <a:lnSpc>
                          <a:spcPct val="115000"/>
                        </a:lnSpc>
                        <a:spcAft>
                          <a:spcPts val="0"/>
                        </a:spcAft>
                      </a:pPr>
                      <a:r>
                        <a:rPr lang="en-US" sz="1600" dirty="0">
                          <a:effectLst/>
                          <a:latin typeface="Calibri"/>
                          <a:ea typeface="Times New Roman"/>
                          <a:cs typeface="Times New Roman"/>
                        </a:rPr>
                        <a:t>1 report covering 9 provinces monitored</a:t>
                      </a:r>
                      <a:endParaRPr lang="en-ZA" sz="1600" dirty="0">
                        <a:effectLst/>
                        <a:latin typeface="Times New Roman"/>
                        <a:ea typeface="Times New Roman"/>
                        <a:cs typeface="Times New Roman"/>
                      </a:endParaRPr>
                    </a:p>
                  </a:txBody>
                  <a:tcPr marL="0" marR="0" marT="0" marB="0" anchor="ctr"/>
                </a:tc>
                <a:tc>
                  <a:txBody>
                    <a:bodyPr/>
                    <a:lstStyle/>
                    <a:p>
                      <a:pPr algn="l">
                        <a:lnSpc>
                          <a:spcPct val="115000"/>
                        </a:lnSpc>
                        <a:spcAft>
                          <a:spcPts val="0"/>
                        </a:spcAft>
                      </a:pPr>
                      <a:r>
                        <a:rPr lang="en-US" sz="1600" dirty="0">
                          <a:effectLst/>
                          <a:latin typeface="Calibri"/>
                          <a:ea typeface="Times New Roman"/>
                          <a:cs typeface="Times New Roman"/>
                        </a:rPr>
                        <a:t>1 report covering 9 provinces monitored</a:t>
                      </a:r>
                      <a:endParaRPr lang="en-ZA" sz="1600" dirty="0">
                        <a:effectLst/>
                        <a:latin typeface="Times New Roman"/>
                        <a:ea typeface="Times New Roman"/>
                        <a:cs typeface="Times New Roman"/>
                      </a:endParaRPr>
                    </a:p>
                  </a:txBody>
                  <a:tcPr marL="0" marR="0" marT="0" marB="0" anchor="ctr"/>
                </a:tc>
                <a:extLst>
                  <a:ext uri="{0D108BD9-81ED-4DB2-BD59-A6C34878D82A}">
                    <a16:rowId xmlns:a16="http://schemas.microsoft.com/office/drawing/2014/main" xmlns="" val="10003"/>
                  </a:ext>
                </a:extLst>
              </a:tr>
              <a:tr h="2154694">
                <a:tc>
                  <a:txBody>
                    <a:bodyPr/>
                    <a:lstStyle/>
                    <a:p>
                      <a:pPr marL="50165" algn="l">
                        <a:lnSpc>
                          <a:spcPct val="100000"/>
                        </a:lnSpc>
                        <a:spcBef>
                          <a:spcPts val="315"/>
                        </a:spcBef>
                        <a:spcAft>
                          <a:spcPts val="0"/>
                        </a:spcAft>
                      </a:pPr>
                      <a:r>
                        <a:rPr lang="en-ZA" sz="1600" dirty="0" smtClean="0">
                          <a:effectLst/>
                          <a:latin typeface="+mn-lt"/>
                          <a:ea typeface="Times New Roman"/>
                          <a:cs typeface="Times New Roman"/>
                        </a:rPr>
                        <a:t>4.5 Mentor and assess the performance of districts</a:t>
                      </a:r>
                    </a:p>
                    <a:p>
                      <a:pPr marL="50165" algn="l">
                        <a:lnSpc>
                          <a:spcPct val="100000"/>
                        </a:lnSpc>
                        <a:spcBef>
                          <a:spcPts val="315"/>
                        </a:spcBef>
                        <a:spcAft>
                          <a:spcPts val="0"/>
                        </a:spcAft>
                      </a:pPr>
                      <a:r>
                        <a:rPr lang="en-ZA" sz="1600" dirty="0" smtClean="0">
                          <a:effectLst/>
                          <a:latin typeface="+mn-lt"/>
                          <a:ea typeface="Times New Roman"/>
                          <a:cs typeface="Times New Roman"/>
                        </a:rPr>
                        <a:t>on an annual basis in order to strengthen the capacity of</a:t>
                      </a:r>
                    </a:p>
                    <a:p>
                      <a:pPr marL="50165" algn="l">
                        <a:lnSpc>
                          <a:spcPct val="100000"/>
                        </a:lnSpc>
                        <a:spcBef>
                          <a:spcPts val="315"/>
                        </a:spcBef>
                        <a:spcAft>
                          <a:spcPts val="0"/>
                        </a:spcAft>
                      </a:pPr>
                      <a:r>
                        <a:rPr lang="en-ZA" sz="1600" dirty="0" smtClean="0">
                          <a:effectLst/>
                          <a:latin typeface="+mn-lt"/>
                          <a:ea typeface="Times New Roman"/>
                          <a:cs typeface="Times New Roman"/>
                        </a:rPr>
                        <a:t>districts to support schools.</a:t>
                      </a:r>
                    </a:p>
                  </a:txBody>
                  <a:tcPr marL="0" marR="0" marT="0" marB="0" anchor="ctr"/>
                </a:tc>
                <a:tc>
                  <a:txBody>
                    <a:bodyPr/>
                    <a:lstStyle/>
                    <a:p>
                      <a:pPr marL="50165" algn="l">
                        <a:lnSpc>
                          <a:spcPct val="100000"/>
                        </a:lnSpc>
                        <a:spcBef>
                          <a:spcPts val="315"/>
                        </a:spcBef>
                        <a:spcAft>
                          <a:spcPts val="0"/>
                        </a:spcAft>
                      </a:pPr>
                      <a:r>
                        <a:rPr lang="en-US" sz="1600" dirty="0">
                          <a:effectLst/>
                        </a:rPr>
                        <a:t>4.5.1. Number of officials from districts that achieved below the national benchmark in the NSC participating in a mentoring </a:t>
                      </a:r>
                      <a:r>
                        <a:rPr lang="en-US" sz="1600" dirty="0" smtClean="0">
                          <a:effectLst/>
                        </a:rPr>
                        <a:t>programme</a:t>
                      </a:r>
                      <a:endParaRPr lang="en-ZA" sz="1600" dirty="0">
                        <a:effectLst/>
                        <a:latin typeface="+mn-lt"/>
                        <a:ea typeface="Times New Roman"/>
                        <a:cs typeface="Times New Roman"/>
                      </a:endParaRPr>
                    </a:p>
                  </a:txBody>
                  <a:tcPr marL="0" marR="0" marT="0" marB="0" anchor="ctr"/>
                </a:tc>
                <a:tc>
                  <a:txBody>
                    <a:bodyPr/>
                    <a:lstStyle/>
                    <a:p>
                      <a:pPr algn="l">
                        <a:lnSpc>
                          <a:spcPct val="100000"/>
                        </a:lnSpc>
                        <a:spcAft>
                          <a:spcPts val="0"/>
                        </a:spcAft>
                      </a:pPr>
                      <a:r>
                        <a:rPr lang="en-US" sz="1600" dirty="0">
                          <a:effectLst/>
                        </a:rPr>
                        <a:t>30</a:t>
                      </a:r>
                      <a:endParaRPr lang="en-ZA" sz="1600" dirty="0">
                        <a:effectLst/>
                        <a:latin typeface="+mn-lt"/>
                        <a:ea typeface="Times New Roman"/>
                        <a:cs typeface="Times New Roman"/>
                      </a:endParaRPr>
                    </a:p>
                  </a:txBody>
                  <a:tcPr marL="0" marR="0" marT="0" marB="0" anchor="ctr"/>
                </a:tc>
                <a:tc>
                  <a:txBody>
                    <a:bodyPr/>
                    <a:lstStyle/>
                    <a:p>
                      <a:pPr algn="l">
                        <a:lnSpc>
                          <a:spcPct val="115000"/>
                        </a:lnSpc>
                        <a:spcAft>
                          <a:spcPts val="0"/>
                        </a:spcAft>
                      </a:pPr>
                      <a:r>
                        <a:rPr lang="en-US" sz="1600" dirty="0">
                          <a:effectLst/>
                          <a:latin typeface="Calibri"/>
                          <a:ea typeface="Calibri"/>
                          <a:cs typeface="Times New Roman"/>
                        </a:rPr>
                        <a:t>30</a:t>
                      </a:r>
                      <a:endParaRPr lang="en-ZA" sz="1600" dirty="0">
                        <a:effectLst/>
                        <a:latin typeface="Times New Roman"/>
                        <a:ea typeface="Times New Roman"/>
                        <a:cs typeface="Times New Roman"/>
                      </a:endParaRPr>
                    </a:p>
                  </a:txBody>
                  <a:tcPr marL="0" marR="0" marT="0" marB="0" anchor="ctr"/>
                </a:tc>
                <a:tc>
                  <a:txBody>
                    <a:bodyPr/>
                    <a:lstStyle/>
                    <a:p>
                      <a:pPr algn="l">
                        <a:lnSpc>
                          <a:spcPct val="115000"/>
                        </a:lnSpc>
                        <a:spcAft>
                          <a:spcPts val="0"/>
                        </a:spcAft>
                      </a:pPr>
                      <a:r>
                        <a:rPr lang="en-US" sz="1600" dirty="0" smtClean="0">
                          <a:effectLst/>
                          <a:latin typeface="Calibri"/>
                          <a:ea typeface="Calibri"/>
                          <a:cs typeface="Times New Roman"/>
                        </a:rPr>
                        <a:t>35</a:t>
                      </a:r>
                      <a:endParaRPr lang="en-ZA" sz="1600" dirty="0">
                        <a:effectLst/>
                        <a:latin typeface="Times New Roman"/>
                        <a:ea typeface="Times New Roman"/>
                        <a:cs typeface="Times New Roman"/>
                      </a:endParaRPr>
                    </a:p>
                  </a:txBody>
                  <a:tcPr marL="0" marR="0" marT="0" marB="0" anchor="ctr"/>
                </a:tc>
                <a:extLst>
                  <a:ext uri="{0D108BD9-81ED-4DB2-BD59-A6C34878D82A}">
                    <a16:rowId xmlns:a16="http://schemas.microsoft.com/office/drawing/2014/main" xmlns="" val="10004"/>
                  </a:ext>
                </a:extLst>
              </a:tr>
            </a:tbl>
          </a:graphicData>
        </a:graphic>
      </p:graphicFrame>
      <p:sp>
        <p:nvSpPr>
          <p:cNvPr id="3" name="Slide Number Placeholder 2"/>
          <p:cNvSpPr>
            <a:spLocks noGrp="1"/>
          </p:cNvSpPr>
          <p:nvPr>
            <p:ph type="sldNum" sz="quarter" idx="4"/>
          </p:nvPr>
        </p:nvSpPr>
        <p:spPr/>
        <p:txBody>
          <a:bodyPr/>
          <a:lstStyle/>
          <a:p>
            <a:fld id="{28A3B54F-4D6D-439C-9A2C-B6799378E1A1}" type="slidenum">
              <a:rPr lang="en-ZA" smtClean="0"/>
              <a:pPr/>
              <a:t>31</a:t>
            </a:fld>
            <a:endParaRPr lang="en-ZA" dirty="0"/>
          </a:p>
        </p:txBody>
      </p:sp>
    </p:spTree>
    <p:extLst>
      <p:ext uri="{BB962C8B-B14F-4D97-AF65-F5344CB8AC3E}">
        <p14:creationId xmlns:p14="http://schemas.microsoft.com/office/powerpoint/2010/main" xmlns="" val="35564366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752"/>
            <a:ext cx="8229600" cy="1143000"/>
          </a:xfrm>
        </p:spPr>
        <p:txBody>
          <a:bodyPr>
            <a:normAutofit/>
          </a:bodyPr>
          <a:lstStyle/>
          <a:p>
            <a:r>
              <a:rPr lang="en-ZA" sz="2400" b="1" dirty="0">
                <a:solidFill>
                  <a:schemeClr val="accent2">
                    <a:lumMod val="75000"/>
                  </a:schemeClr>
                </a:solidFill>
              </a:rPr>
              <a:t>2018/19 </a:t>
            </a:r>
            <a:r>
              <a:rPr lang="en-ZA" sz="2400" b="1" dirty="0" smtClean="0">
                <a:solidFill>
                  <a:schemeClr val="accent2">
                    <a:lumMod val="75000"/>
                  </a:schemeClr>
                </a:solidFill>
              </a:rPr>
              <a:t>APP : PROGRAMME 4</a:t>
            </a:r>
            <a:endParaRPr lang="en-ZA"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631320933"/>
              </p:ext>
            </p:extLst>
          </p:nvPr>
        </p:nvGraphicFramePr>
        <p:xfrm>
          <a:off x="107505" y="1216908"/>
          <a:ext cx="8928991" cy="3419698"/>
        </p:xfrm>
        <a:graphic>
          <a:graphicData uri="http://schemas.openxmlformats.org/drawingml/2006/table">
            <a:tbl>
              <a:tblPr firstRow="1" bandRow="1">
                <a:tableStyleId>{21E4AEA4-8DFA-4A89-87EB-49C32662AFE0}</a:tableStyleId>
              </a:tblPr>
              <a:tblGrid>
                <a:gridCol w="2425366">
                  <a:extLst>
                    <a:ext uri="{9D8B030D-6E8A-4147-A177-3AD203B41FA5}">
                      <a16:colId xmlns:a16="http://schemas.microsoft.com/office/drawing/2014/main" xmlns="" val="20000"/>
                    </a:ext>
                  </a:extLst>
                </a:gridCol>
                <a:gridCol w="3191257">
                  <a:extLst>
                    <a:ext uri="{9D8B030D-6E8A-4147-A177-3AD203B41FA5}">
                      <a16:colId xmlns:a16="http://schemas.microsoft.com/office/drawing/2014/main" xmlns="" val="20001"/>
                    </a:ext>
                  </a:extLst>
                </a:gridCol>
                <a:gridCol w="1080120">
                  <a:extLst>
                    <a:ext uri="{9D8B030D-6E8A-4147-A177-3AD203B41FA5}">
                      <a16:colId xmlns:a16="http://schemas.microsoft.com/office/drawing/2014/main" xmlns="" val="20002"/>
                    </a:ext>
                  </a:extLst>
                </a:gridCol>
                <a:gridCol w="1152128">
                  <a:extLst>
                    <a:ext uri="{9D8B030D-6E8A-4147-A177-3AD203B41FA5}">
                      <a16:colId xmlns:a16="http://schemas.microsoft.com/office/drawing/2014/main" xmlns="" val="20003"/>
                    </a:ext>
                  </a:extLst>
                </a:gridCol>
                <a:gridCol w="1080120">
                  <a:extLst>
                    <a:ext uri="{9D8B030D-6E8A-4147-A177-3AD203B41FA5}">
                      <a16:colId xmlns:a16="http://schemas.microsoft.com/office/drawing/2014/main" xmlns="" val="20004"/>
                    </a:ext>
                  </a:extLst>
                </a:gridCol>
              </a:tblGrid>
              <a:tr h="384665">
                <a:tc rowSpan="2">
                  <a:txBody>
                    <a:bodyPr/>
                    <a:lstStyle/>
                    <a:p>
                      <a:r>
                        <a:rPr lang="en-US" sz="2000" b="1" kern="1200" dirty="0" smtClean="0">
                          <a:solidFill>
                            <a:schemeClr val="lt1"/>
                          </a:solidFill>
                          <a:effectLst/>
                          <a:latin typeface="+mn-lt"/>
                          <a:ea typeface="+mn-ea"/>
                          <a:cs typeface="+mn-cs"/>
                        </a:rPr>
                        <a:t>Strategic Objective</a:t>
                      </a:r>
                      <a:endParaRPr lang="en-ZA" sz="2000" dirty="0">
                        <a:latin typeface="+mn-lt"/>
                      </a:endParaRPr>
                    </a:p>
                  </a:txBody>
                  <a:tcPr/>
                </a:tc>
                <a:tc rowSpan="2">
                  <a:txBody>
                    <a:bodyPr/>
                    <a:lstStyle/>
                    <a:p>
                      <a:r>
                        <a:rPr lang="en-ZA" sz="2000" dirty="0" smtClean="0"/>
                        <a:t>Programme Performance Indicator </a:t>
                      </a:r>
                      <a:endParaRPr lang="en-ZA" sz="2000" dirty="0">
                        <a:latin typeface="+mn-lt"/>
                      </a:endParaRPr>
                    </a:p>
                  </a:txBody>
                  <a:tcPr/>
                </a:tc>
                <a:tc gridSpan="3">
                  <a:txBody>
                    <a:bodyPr/>
                    <a:lstStyle/>
                    <a:p>
                      <a:r>
                        <a:rPr lang="en-ZA" sz="2000" dirty="0" smtClean="0"/>
                        <a:t>Medium-term targets </a:t>
                      </a:r>
                      <a:endParaRPr lang="en-ZA" sz="2000" dirty="0">
                        <a:latin typeface="+mn-lt"/>
                      </a:endParaRPr>
                    </a:p>
                  </a:txBody>
                  <a:tcPr/>
                </a:tc>
                <a:tc hMerge="1">
                  <a:txBody>
                    <a:bodyPr/>
                    <a:lstStyle/>
                    <a:p>
                      <a:endParaRPr lang="en-ZA" dirty="0">
                        <a:latin typeface="+mn-lt"/>
                      </a:endParaRPr>
                    </a:p>
                  </a:txBody>
                  <a:tcPr/>
                </a:tc>
                <a:tc hMerge="1">
                  <a:txBody>
                    <a:bodyPr/>
                    <a:lstStyle/>
                    <a:p>
                      <a:endParaRPr lang="en-ZA" dirty="0">
                        <a:latin typeface="+mn-lt"/>
                      </a:endParaRPr>
                    </a:p>
                  </a:txBody>
                  <a:tcPr/>
                </a:tc>
                <a:extLst>
                  <a:ext uri="{0D108BD9-81ED-4DB2-BD59-A6C34878D82A}">
                    <a16:rowId xmlns:a16="http://schemas.microsoft.com/office/drawing/2014/main" xmlns="" val="10000"/>
                  </a:ext>
                </a:extLst>
              </a:tr>
              <a:tr h="657137">
                <a:tc vMerge="1">
                  <a:txBody>
                    <a:bodyPr/>
                    <a:lstStyle/>
                    <a:p>
                      <a:endParaRPr lang="en-ZA"/>
                    </a:p>
                  </a:txBody>
                  <a:tcPr/>
                </a:tc>
                <a:tc vMerge="1">
                  <a:txBody>
                    <a:bodyPr/>
                    <a:lstStyle/>
                    <a:p>
                      <a:endParaRPr lang="en-ZA"/>
                    </a:p>
                  </a:txBody>
                  <a:tcPr/>
                </a:tc>
                <a:tc>
                  <a:txBody>
                    <a:bodyPr/>
                    <a:lstStyle/>
                    <a:p>
                      <a:r>
                        <a:rPr lang="en-ZA" sz="2000" b="1" dirty="0" smtClean="0"/>
                        <a:t>2018/19</a:t>
                      </a:r>
                      <a:endParaRPr lang="en-ZA" sz="2000" b="1" dirty="0">
                        <a:latin typeface="+mn-lt"/>
                      </a:endParaRPr>
                    </a:p>
                  </a:txBody>
                  <a:tcPr/>
                </a:tc>
                <a:tc>
                  <a:txBody>
                    <a:bodyPr/>
                    <a:lstStyle/>
                    <a:p>
                      <a:r>
                        <a:rPr lang="en-ZA" sz="2000" b="1" dirty="0" smtClean="0">
                          <a:latin typeface="+mn-lt"/>
                        </a:rPr>
                        <a:t>2019/20</a:t>
                      </a:r>
                      <a:endParaRPr lang="en-ZA" sz="2000" b="1" dirty="0">
                        <a:latin typeface="+mn-lt"/>
                      </a:endParaRPr>
                    </a:p>
                  </a:txBody>
                  <a:tcPr/>
                </a:tc>
                <a:tc>
                  <a:txBody>
                    <a:bodyPr/>
                    <a:lstStyle/>
                    <a:p>
                      <a:r>
                        <a:rPr lang="en-ZA" sz="2000" b="1" dirty="0" smtClean="0">
                          <a:latin typeface="+mn-lt"/>
                        </a:rPr>
                        <a:t>2020/21</a:t>
                      </a:r>
                      <a:endParaRPr lang="en-ZA" sz="2000" b="1" dirty="0">
                        <a:latin typeface="+mn-lt"/>
                      </a:endParaRPr>
                    </a:p>
                  </a:txBody>
                  <a:tcPr/>
                </a:tc>
                <a:extLst>
                  <a:ext uri="{0D108BD9-81ED-4DB2-BD59-A6C34878D82A}">
                    <a16:rowId xmlns:a16="http://schemas.microsoft.com/office/drawing/2014/main" xmlns="" val="10001"/>
                  </a:ext>
                </a:extLst>
              </a:tr>
              <a:tr h="1327096">
                <a:tc rowSpan="2">
                  <a:txBody>
                    <a:bodyPr/>
                    <a:lstStyle/>
                    <a:p>
                      <a:pPr marL="50165" marR="0" lvl="0" indent="0" algn="l" defTabSz="914400" rtl="0" eaLnBrk="1" fontAlgn="auto" latinLnBrk="0" hangingPunct="1">
                        <a:lnSpc>
                          <a:spcPct val="100000"/>
                        </a:lnSpc>
                        <a:spcBef>
                          <a:spcPts val="315"/>
                        </a:spcBef>
                        <a:spcAft>
                          <a:spcPts val="0"/>
                        </a:spcAft>
                        <a:buClrTx/>
                        <a:buSzTx/>
                        <a:buFontTx/>
                        <a:buNone/>
                        <a:tabLst/>
                        <a:defRPr/>
                      </a:pPr>
                      <a:r>
                        <a:rPr lang="en-US" sz="1800" kern="1200" dirty="0" smtClean="0">
                          <a:solidFill>
                            <a:schemeClr val="dk1"/>
                          </a:solidFill>
                          <a:effectLst/>
                          <a:latin typeface="+mn-lt"/>
                          <a:ea typeface="+mn-ea"/>
                          <a:cs typeface="+mn-cs"/>
                        </a:rPr>
                        <a:t>4.5 Mentor and assess the performance of districts on an annual basis in order to strengthen the capacity of districts to support schools.</a:t>
                      </a:r>
                      <a:endParaRPr kumimoji="0" lang="en-ZA" sz="1800" b="0" i="0" u="none" strike="noStrike" kern="1200" cap="none" spc="0" normalizeH="0" baseline="0" noProof="0" dirty="0" smtClean="0">
                        <a:ln>
                          <a:noFill/>
                        </a:ln>
                        <a:solidFill>
                          <a:prstClr val="black"/>
                        </a:solidFill>
                        <a:effectLst/>
                        <a:uLnTx/>
                        <a:uFillTx/>
                        <a:latin typeface="+mn-lt"/>
                        <a:ea typeface="Times New Roman"/>
                        <a:cs typeface="Times New Roman"/>
                      </a:endParaRPr>
                    </a:p>
                  </a:txBody>
                  <a:tcPr marL="0" marR="0" marT="0" marB="0" anchor="ctr"/>
                </a:tc>
                <a:tc>
                  <a:txBody>
                    <a:bodyPr/>
                    <a:lstStyle/>
                    <a:p>
                      <a:pPr marL="50800">
                        <a:lnSpc>
                          <a:spcPct val="115000"/>
                        </a:lnSpc>
                        <a:spcBef>
                          <a:spcPts val="320"/>
                        </a:spcBef>
                        <a:spcAft>
                          <a:spcPts val="0"/>
                        </a:spcAft>
                      </a:pPr>
                      <a:r>
                        <a:rPr lang="en-US" sz="1800" kern="1200" dirty="0">
                          <a:solidFill>
                            <a:schemeClr val="dk1"/>
                          </a:solidFill>
                          <a:effectLst/>
                          <a:latin typeface="+mn-lt"/>
                          <a:ea typeface="+mn-ea"/>
                          <a:cs typeface="+mn-cs"/>
                        </a:rPr>
                        <a:t>4.5.2. Percentage of school principals rating the support services of districts as being satisfactory.</a:t>
                      </a:r>
                      <a:endParaRPr lang="en-ZA" sz="1800" kern="1200" dirty="0">
                        <a:solidFill>
                          <a:schemeClr val="dk1"/>
                        </a:solidFill>
                        <a:effectLst/>
                        <a:latin typeface="+mn-lt"/>
                        <a:ea typeface="+mn-ea"/>
                        <a:cs typeface="+mn-cs"/>
                      </a:endParaRPr>
                    </a:p>
                  </a:txBody>
                  <a:tcPr marL="0" marR="0" marT="0" marB="0"/>
                </a:tc>
                <a:tc>
                  <a:txBody>
                    <a:bodyPr/>
                    <a:lstStyle/>
                    <a:p>
                      <a:pPr algn="ctr">
                        <a:lnSpc>
                          <a:spcPct val="115000"/>
                        </a:lnSpc>
                        <a:spcAft>
                          <a:spcPts val="0"/>
                        </a:spcAft>
                      </a:pPr>
                      <a:r>
                        <a:rPr lang="en-US" sz="1800" dirty="0">
                          <a:effectLst/>
                          <a:latin typeface="Calibri"/>
                          <a:ea typeface="Calibri"/>
                          <a:cs typeface="Times New Roman"/>
                        </a:rPr>
                        <a:t>71%</a:t>
                      </a:r>
                      <a:endParaRPr lang="en-ZA" sz="1800" dirty="0">
                        <a:effectLst/>
                        <a:latin typeface="Times New Roman"/>
                        <a:ea typeface="Times New Roman"/>
                        <a:cs typeface="Times New Roman"/>
                      </a:endParaRPr>
                    </a:p>
                  </a:txBody>
                  <a:tcPr marL="0" marR="0" marT="0" marB="0" anchor="ctr"/>
                </a:tc>
                <a:tc>
                  <a:txBody>
                    <a:bodyPr/>
                    <a:lstStyle/>
                    <a:p>
                      <a:pPr algn="ctr">
                        <a:lnSpc>
                          <a:spcPct val="115000"/>
                        </a:lnSpc>
                        <a:spcAft>
                          <a:spcPts val="0"/>
                        </a:spcAft>
                      </a:pPr>
                      <a:r>
                        <a:rPr lang="en-US" sz="1800" dirty="0">
                          <a:effectLst/>
                          <a:latin typeface="Calibri"/>
                          <a:ea typeface="Calibri"/>
                          <a:cs typeface="Times New Roman"/>
                        </a:rPr>
                        <a:t>75%</a:t>
                      </a:r>
                      <a:endParaRPr lang="en-ZA" sz="1800" dirty="0">
                        <a:effectLst/>
                        <a:latin typeface="Times New Roman"/>
                        <a:ea typeface="Times New Roman"/>
                        <a:cs typeface="Times New Roman"/>
                      </a:endParaRPr>
                    </a:p>
                  </a:txBody>
                  <a:tcPr marL="0" marR="0" marT="0" marB="0" anchor="ctr"/>
                </a:tc>
                <a:tc>
                  <a:txBody>
                    <a:bodyPr/>
                    <a:lstStyle/>
                    <a:p>
                      <a:pPr algn="ctr">
                        <a:lnSpc>
                          <a:spcPct val="115000"/>
                        </a:lnSpc>
                        <a:spcAft>
                          <a:spcPts val="0"/>
                        </a:spcAft>
                      </a:pPr>
                      <a:r>
                        <a:rPr lang="en-US" sz="1800" dirty="0">
                          <a:effectLst/>
                          <a:latin typeface="Calibri"/>
                          <a:ea typeface="Calibri"/>
                          <a:cs typeface="Times New Roman"/>
                        </a:rPr>
                        <a:t>79%</a:t>
                      </a:r>
                      <a:endParaRPr lang="en-ZA" sz="1800" dirty="0">
                        <a:effectLst/>
                        <a:latin typeface="Times New Roman"/>
                        <a:ea typeface="Times New Roman"/>
                        <a:cs typeface="Times New Roman"/>
                      </a:endParaRPr>
                    </a:p>
                  </a:txBody>
                  <a:tcPr marL="0" marR="0" marT="0" marB="0" anchor="ctr"/>
                </a:tc>
                <a:extLst>
                  <a:ext uri="{0D108BD9-81ED-4DB2-BD59-A6C34878D82A}">
                    <a16:rowId xmlns:a16="http://schemas.microsoft.com/office/drawing/2014/main" xmlns="" val="10002"/>
                  </a:ext>
                </a:extLst>
              </a:tr>
              <a:tr h="995322">
                <a:tc vMerge="1">
                  <a:txBody>
                    <a:bodyPr/>
                    <a:lstStyle/>
                    <a:p>
                      <a:pPr marL="50165" algn="l">
                        <a:lnSpc>
                          <a:spcPct val="100000"/>
                        </a:lnSpc>
                        <a:spcBef>
                          <a:spcPts val="315"/>
                        </a:spcBef>
                        <a:spcAft>
                          <a:spcPts val="0"/>
                        </a:spcAft>
                      </a:pPr>
                      <a:endParaRPr lang="en-ZA" sz="1800" dirty="0" smtClean="0">
                        <a:effectLst/>
                        <a:latin typeface="+mn-lt"/>
                        <a:ea typeface="Times New Roman"/>
                        <a:cs typeface="Times New Roman"/>
                      </a:endParaRPr>
                    </a:p>
                  </a:txBody>
                  <a:tcPr marL="0" marR="0" marT="0" marB="0" anchor="ctr"/>
                </a:tc>
                <a:tc>
                  <a:txBody>
                    <a:bodyPr/>
                    <a:lstStyle/>
                    <a:p>
                      <a:pPr marL="50800">
                        <a:lnSpc>
                          <a:spcPct val="115000"/>
                        </a:lnSpc>
                        <a:spcBef>
                          <a:spcPts val="320"/>
                        </a:spcBef>
                        <a:spcAft>
                          <a:spcPts val="0"/>
                        </a:spcAft>
                      </a:pPr>
                      <a:r>
                        <a:rPr lang="en-US" sz="1800" kern="1200" dirty="0">
                          <a:solidFill>
                            <a:schemeClr val="dk1"/>
                          </a:solidFill>
                          <a:effectLst/>
                          <a:latin typeface="+mn-lt"/>
                          <a:ea typeface="+mn-ea"/>
                          <a:cs typeface="+mn-cs"/>
                        </a:rPr>
                        <a:t>4.5.3. Percentage of district managers assessed against developed criteria.</a:t>
                      </a:r>
                      <a:endParaRPr lang="en-ZA" sz="1800" kern="1200" dirty="0">
                        <a:solidFill>
                          <a:schemeClr val="dk1"/>
                        </a:solidFill>
                        <a:effectLst/>
                        <a:latin typeface="+mn-lt"/>
                        <a:ea typeface="+mn-ea"/>
                        <a:cs typeface="+mn-cs"/>
                      </a:endParaRPr>
                    </a:p>
                  </a:txBody>
                  <a:tcPr marL="0" marR="0" marT="0" marB="0"/>
                </a:tc>
                <a:tc>
                  <a:txBody>
                    <a:bodyPr/>
                    <a:lstStyle/>
                    <a:p>
                      <a:pPr algn="ctr">
                        <a:lnSpc>
                          <a:spcPct val="115000"/>
                        </a:lnSpc>
                        <a:spcAft>
                          <a:spcPts val="0"/>
                        </a:spcAft>
                      </a:pPr>
                      <a:r>
                        <a:rPr lang="en-US" sz="1800" dirty="0">
                          <a:effectLst/>
                          <a:latin typeface="Calibri"/>
                          <a:ea typeface="Calibri"/>
                          <a:cs typeface="Times New Roman"/>
                        </a:rPr>
                        <a:t>90%</a:t>
                      </a:r>
                      <a:endParaRPr lang="en-ZA" sz="1800" dirty="0">
                        <a:effectLst/>
                        <a:latin typeface="Times New Roman"/>
                        <a:ea typeface="Times New Roman"/>
                        <a:cs typeface="Times New Roman"/>
                      </a:endParaRPr>
                    </a:p>
                  </a:txBody>
                  <a:tcPr marL="0" marR="0" marT="0" marB="0" anchor="ctr"/>
                </a:tc>
                <a:tc>
                  <a:txBody>
                    <a:bodyPr/>
                    <a:lstStyle/>
                    <a:p>
                      <a:pPr algn="ctr">
                        <a:lnSpc>
                          <a:spcPct val="115000"/>
                        </a:lnSpc>
                        <a:spcAft>
                          <a:spcPts val="0"/>
                        </a:spcAft>
                      </a:pPr>
                      <a:r>
                        <a:rPr lang="en-US" sz="1800" dirty="0">
                          <a:effectLst/>
                          <a:latin typeface="Calibri"/>
                          <a:ea typeface="Calibri"/>
                          <a:cs typeface="Times New Roman"/>
                        </a:rPr>
                        <a:t>95%</a:t>
                      </a:r>
                      <a:endParaRPr lang="en-ZA" sz="1800" dirty="0">
                        <a:effectLst/>
                        <a:latin typeface="Times New Roman"/>
                        <a:ea typeface="Times New Roman"/>
                        <a:cs typeface="Times New Roman"/>
                      </a:endParaRPr>
                    </a:p>
                  </a:txBody>
                  <a:tcPr marL="0" marR="0" marT="0" marB="0" anchor="ctr"/>
                </a:tc>
                <a:tc>
                  <a:txBody>
                    <a:bodyPr/>
                    <a:lstStyle/>
                    <a:p>
                      <a:pPr algn="ctr">
                        <a:lnSpc>
                          <a:spcPct val="115000"/>
                        </a:lnSpc>
                        <a:spcAft>
                          <a:spcPts val="0"/>
                        </a:spcAft>
                      </a:pPr>
                      <a:r>
                        <a:rPr lang="en-US" sz="1800" dirty="0">
                          <a:effectLst/>
                          <a:latin typeface="Calibri"/>
                          <a:ea typeface="Calibri"/>
                          <a:cs typeface="Times New Roman"/>
                        </a:rPr>
                        <a:t>95%</a:t>
                      </a:r>
                      <a:endParaRPr lang="en-ZA" sz="1800" dirty="0">
                        <a:effectLst/>
                        <a:latin typeface="Times New Roman"/>
                        <a:ea typeface="Times New Roman"/>
                        <a:cs typeface="Times New Roman"/>
                      </a:endParaRPr>
                    </a:p>
                  </a:txBody>
                  <a:tcPr marL="0" marR="0" marT="0" marB="0" anchor="ctr"/>
                </a:tc>
                <a:extLst>
                  <a:ext uri="{0D108BD9-81ED-4DB2-BD59-A6C34878D82A}">
                    <a16:rowId xmlns:a16="http://schemas.microsoft.com/office/drawing/2014/main" xmlns="" val="10003"/>
                  </a:ext>
                </a:extLst>
              </a:tr>
            </a:tbl>
          </a:graphicData>
        </a:graphic>
      </p:graphicFrame>
      <p:sp>
        <p:nvSpPr>
          <p:cNvPr id="3" name="Slide Number Placeholder 2"/>
          <p:cNvSpPr>
            <a:spLocks noGrp="1"/>
          </p:cNvSpPr>
          <p:nvPr>
            <p:ph type="sldNum" sz="quarter" idx="4"/>
          </p:nvPr>
        </p:nvSpPr>
        <p:spPr/>
        <p:txBody>
          <a:bodyPr/>
          <a:lstStyle/>
          <a:p>
            <a:fld id="{28A3B54F-4D6D-439C-9A2C-B6799378E1A1}" type="slidenum">
              <a:rPr lang="en-ZA" smtClean="0"/>
              <a:pPr/>
              <a:t>32</a:t>
            </a:fld>
            <a:endParaRPr lang="en-ZA" dirty="0"/>
          </a:p>
        </p:txBody>
      </p:sp>
    </p:spTree>
    <p:extLst>
      <p:ext uri="{BB962C8B-B14F-4D97-AF65-F5344CB8AC3E}">
        <p14:creationId xmlns:p14="http://schemas.microsoft.com/office/powerpoint/2010/main" xmlns="" val="10177624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00"/>
            <a:ext cx="8229600" cy="764704"/>
          </a:xfrm>
        </p:spPr>
        <p:txBody>
          <a:bodyPr>
            <a:normAutofit/>
          </a:bodyPr>
          <a:lstStyle/>
          <a:p>
            <a:r>
              <a:rPr lang="en-ZA" sz="2400" b="1" dirty="0">
                <a:solidFill>
                  <a:schemeClr val="accent2">
                    <a:lumMod val="75000"/>
                  </a:schemeClr>
                </a:solidFill>
              </a:rPr>
              <a:t>2018/19 </a:t>
            </a:r>
            <a:r>
              <a:rPr lang="en-ZA" sz="2400" b="1" dirty="0" smtClean="0">
                <a:solidFill>
                  <a:schemeClr val="accent2">
                    <a:lumMod val="75000"/>
                  </a:schemeClr>
                </a:solidFill>
              </a:rPr>
              <a:t>APP : Programme 5 </a:t>
            </a:r>
            <a:endParaRPr lang="en-ZA" sz="2400" b="1" dirty="0">
              <a:solidFill>
                <a:schemeClr val="accent2">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973760842"/>
              </p:ext>
            </p:extLst>
          </p:nvPr>
        </p:nvGraphicFramePr>
        <p:xfrm>
          <a:off x="144015" y="476672"/>
          <a:ext cx="8892481" cy="6374645"/>
        </p:xfrm>
        <a:graphic>
          <a:graphicData uri="http://schemas.openxmlformats.org/drawingml/2006/table">
            <a:tbl>
              <a:tblPr firstRow="1" bandRow="1">
                <a:tableStyleId>{21E4AEA4-8DFA-4A89-87EB-49C32662AFE0}</a:tableStyleId>
              </a:tblPr>
              <a:tblGrid>
                <a:gridCol w="2429291">
                  <a:extLst>
                    <a:ext uri="{9D8B030D-6E8A-4147-A177-3AD203B41FA5}">
                      <a16:colId xmlns:a16="http://schemas.microsoft.com/office/drawing/2014/main" xmlns="" val="20000"/>
                    </a:ext>
                  </a:extLst>
                </a:gridCol>
                <a:gridCol w="2718774">
                  <a:extLst>
                    <a:ext uri="{9D8B030D-6E8A-4147-A177-3AD203B41FA5}">
                      <a16:colId xmlns:a16="http://schemas.microsoft.com/office/drawing/2014/main" xmlns="" val="20001"/>
                    </a:ext>
                  </a:extLst>
                </a:gridCol>
                <a:gridCol w="1368152">
                  <a:extLst>
                    <a:ext uri="{9D8B030D-6E8A-4147-A177-3AD203B41FA5}">
                      <a16:colId xmlns:a16="http://schemas.microsoft.com/office/drawing/2014/main" xmlns="" val="20002"/>
                    </a:ext>
                  </a:extLst>
                </a:gridCol>
                <a:gridCol w="1152128">
                  <a:extLst>
                    <a:ext uri="{9D8B030D-6E8A-4147-A177-3AD203B41FA5}">
                      <a16:colId xmlns:a16="http://schemas.microsoft.com/office/drawing/2014/main" xmlns="" val="20003"/>
                    </a:ext>
                  </a:extLst>
                </a:gridCol>
                <a:gridCol w="1224136">
                  <a:extLst>
                    <a:ext uri="{9D8B030D-6E8A-4147-A177-3AD203B41FA5}">
                      <a16:colId xmlns:a16="http://schemas.microsoft.com/office/drawing/2014/main" xmlns="" val="20004"/>
                    </a:ext>
                  </a:extLst>
                </a:gridCol>
              </a:tblGrid>
              <a:tr h="374289">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lt1"/>
                          </a:solidFill>
                          <a:effectLst/>
                          <a:latin typeface="+mn-lt"/>
                          <a:ea typeface="+mn-ea"/>
                          <a:cs typeface="+mn-cs"/>
                        </a:rPr>
                        <a:t>Strategic Objective</a:t>
                      </a:r>
                      <a:endParaRPr lang="en-ZA" sz="1400" dirty="0" smtClean="0">
                        <a:latin typeface="+mn-lt"/>
                      </a:endParaRPr>
                    </a:p>
                    <a:p>
                      <a:pPr algn="l"/>
                      <a:endParaRPr lang="en-ZA" sz="1400" dirty="0"/>
                    </a:p>
                  </a:txBody>
                  <a:tcPr/>
                </a:tc>
                <a:tc rowSpan="2">
                  <a:txBody>
                    <a:bodyPr/>
                    <a:lstStyle/>
                    <a:p>
                      <a:pPr algn="l"/>
                      <a:r>
                        <a:rPr lang="en-ZA" sz="1400" dirty="0" smtClean="0"/>
                        <a:t>Programme Performance Indicator </a:t>
                      </a:r>
                      <a:endParaRPr lang="en-ZA" sz="1400" dirty="0"/>
                    </a:p>
                  </a:txBody>
                  <a:tcPr/>
                </a:tc>
                <a:tc gridSpan="3">
                  <a:txBody>
                    <a:bodyPr/>
                    <a:lstStyle/>
                    <a:p>
                      <a:pPr algn="l"/>
                      <a:r>
                        <a:rPr lang="en-ZA" sz="1400" dirty="0" smtClean="0"/>
                        <a:t>Medium-term Targets</a:t>
                      </a:r>
                      <a:endParaRPr lang="en-ZA" sz="1400" dirty="0"/>
                    </a:p>
                  </a:txBody>
                  <a:tcPr/>
                </a:tc>
                <a:tc hMerge="1">
                  <a:txBody>
                    <a:bodyPr/>
                    <a:lstStyle/>
                    <a:p>
                      <a:pPr algn="l"/>
                      <a:endParaRPr lang="en-ZA" sz="1600" dirty="0"/>
                    </a:p>
                  </a:txBody>
                  <a:tcPr/>
                </a:tc>
                <a:tc hMerge="1">
                  <a:txBody>
                    <a:bodyPr/>
                    <a:lstStyle/>
                    <a:p>
                      <a:pPr algn="l"/>
                      <a:endParaRPr lang="en-ZA" sz="1600" dirty="0"/>
                    </a:p>
                  </a:txBody>
                  <a:tcPr/>
                </a:tc>
                <a:extLst>
                  <a:ext uri="{0D108BD9-81ED-4DB2-BD59-A6C34878D82A}">
                    <a16:rowId xmlns:a16="http://schemas.microsoft.com/office/drawing/2014/main" xmlns="" val="10000"/>
                  </a:ext>
                </a:extLst>
              </a:tr>
              <a:tr h="345497">
                <a:tc vMerge="1">
                  <a:txBody>
                    <a:bodyPr/>
                    <a:lstStyle/>
                    <a:p>
                      <a:endParaRPr lang="en-ZA"/>
                    </a:p>
                  </a:txBody>
                  <a:tcPr/>
                </a:tc>
                <a:tc vMerge="1">
                  <a:txBody>
                    <a:bodyPr/>
                    <a:lstStyle/>
                    <a:p>
                      <a:endParaRPr lang="en-ZA"/>
                    </a:p>
                  </a:txBody>
                  <a:tcPr/>
                </a:tc>
                <a:tc>
                  <a:txBody>
                    <a:bodyPr/>
                    <a:lstStyle/>
                    <a:p>
                      <a:pPr algn="l"/>
                      <a:r>
                        <a:rPr lang="en-ZA" sz="1400" dirty="0" smtClean="0"/>
                        <a:t>2018/19 </a:t>
                      </a:r>
                      <a:endParaRPr lang="en-ZA" sz="1400" dirty="0"/>
                    </a:p>
                  </a:txBody>
                  <a:tcPr/>
                </a:tc>
                <a:tc>
                  <a:txBody>
                    <a:bodyPr/>
                    <a:lstStyle/>
                    <a:p>
                      <a:pPr algn="l"/>
                      <a:r>
                        <a:rPr lang="en-ZA" sz="1400" dirty="0" smtClean="0"/>
                        <a:t>2019/20</a:t>
                      </a:r>
                      <a:endParaRPr lang="en-ZA" sz="1400" dirty="0"/>
                    </a:p>
                  </a:txBody>
                  <a:tcPr/>
                </a:tc>
                <a:tc>
                  <a:txBody>
                    <a:bodyPr/>
                    <a:lstStyle/>
                    <a:p>
                      <a:pPr algn="l"/>
                      <a:r>
                        <a:rPr lang="en-ZA" sz="1400" dirty="0" smtClean="0"/>
                        <a:t>2020/21</a:t>
                      </a:r>
                      <a:endParaRPr lang="en-ZA" sz="1400" dirty="0"/>
                    </a:p>
                  </a:txBody>
                  <a:tcPr/>
                </a:tc>
                <a:extLst>
                  <a:ext uri="{0D108BD9-81ED-4DB2-BD59-A6C34878D82A}">
                    <a16:rowId xmlns:a16="http://schemas.microsoft.com/office/drawing/2014/main" xmlns="" val="10001"/>
                  </a:ext>
                </a:extLst>
              </a:tr>
              <a:tr h="21593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0" dirty="0" smtClean="0">
                          <a:effectLst/>
                        </a:rPr>
                        <a:t>5.1    To monitor the provision of nutritious meals served  in identified public schools  annually to enhance learning capacity and well- being of learners  </a:t>
                      </a:r>
                      <a:endParaRPr lang="en-ZA" sz="1400" b="0" dirty="0" smtClean="0">
                        <a:solidFill>
                          <a:schemeClr val="tx1"/>
                        </a:solidFill>
                        <a:effectLst/>
                        <a:latin typeface="Times New Roman"/>
                        <a:ea typeface="Times New Roman"/>
                      </a:endParaRPr>
                    </a:p>
                  </a:txBody>
                  <a:tcPr/>
                </a:tc>
                <a:tc>
                  <a:txBody>
                    <a:bodyPr/>
                    <a:lstStyle/>
                    <a:p>
                      <a:pPr algn="l"/>
                      <a:r>
                        <a:rPr lang="en-US" sz="1400" dirty="0" smtClean="0">
                          <a:effectLst/>
                        </a:rPr>
                        <a:t>5.1.1. Number of schools monitored for the</a:t>
                      </a:r>
                      <a:r>
                        <a:rPr lang="en-US" sz="1400" spc="-75" dirty="0" smtClean="0">
                          <a:effectLst/>
                        </a:rPr>
                        <a:t> </a:t>
                      </a:r>
                      <a:r>
                        <a:rPr lang="en-US" sz="1400" dirty="0" smtClean="0">
                          <a:effectLst/>
                        </a:rPr>
                        <a:t>provision of nutritious</a:t>
                      </a:r>
                      <a:r>
                        <a:rPr lang="en-US" sz="1400" spc="-10" dirty="0" smtClean="0">
                          <a:effectLst/>
                        </a:rPr>
                        <a:t> </a:t>
                      </a:r>
                      <a:r>
                        <a:rPr lang="en-US" sz="1400" dirty="0" smtClean="0">
                          <a:effectLst/>
                        </a:rPr>
                        <a:t>meals</a:t>
                      </a:r>
                      <a:endParaRPr lang="en-ZA" sz="1400" dirty="0"/>
                    </a:p>
                  </a:txBody>
                  <a:tcPr/>
                </a:tc>
                <a:tc>
                  <a:txBody>
                    <a:bodyPr/>
                    <a:lstStyle/>
                    <a:p>
                      <a:pPr algn="l">
                        <a:lnSpc>
                          <a:spcPct val="100000"/>
                        </a:lnSpc>
                        <a:spcAft>
                          <a:spcPts val="0"/>
                        </a:spcAft>
                      </a:pPr>
                      <a:r>
                        <a:rPr lang="en-US" sz="1400" dirty="0" smtClean="0">
                          <a:effectLst/>
                        </a:rPr>
                        <a:t>110</a:t>
                      </a:r>
                      <a:endParaRPr lang="en-ZA" sz="1400" kern="1200" dirty="0">
                        <a:solidFill>
                          <a:schemeClr val="dk1"/>
                        </a:solidFill>
                        <a:effectLst/>
                        <a:latin typeface="+mn-lt"/>
                        <a:ea typeface="+mn-ea"/>
                        <a:cs typeface="+mn-cs"/>
                      </a:endParaRPr>
                    </a:p>
                  </a:txBody>
                  <a:tcPr marL="0" marR="0" marT="0" marB="0" anchor="ctr"/>
                </a:tc>
                <a:tc>
                  <a:txBody>
                    <a:bodyPr/>
                    <a:lstStyle/>
                    <a:p>
                      <a:pPr algn="l">
                        <a:lnSpc>
                          <a:spcPct val="115000"/>
                        </a:lnSpc>
                        <a:spcBef>
                          <a:spcPts val="895"/>
                        </a:spcBef>
                        <a:spcAft>
                          <a:spcPts val="0"/>
                        </a:spcAft>
                      </a:pPr>
                      <a:r>
                        <a:rPr lang="en-US" sz="1400" kern="1200" dirty="0" smtClean="0">
                          <a:solidFill>
                            <a:schemeClr val="dk1"/>
                          </a:solidFill>
                          <a:effectLst/>
                          <a:latin typeface="+mn-lt"/>
                          <a:ea typeface="+mn-ea"/>
                          <a:cs typeface="+mn-cs"/>
                        </a:rPr>
                        <a:t>110</a:t>
                      </a:r>
                      <a:endParaRPr lang="en-ZA" sz="1400" kern="1200" dirty="0">
                        <a:solidFill>
                          <a:schemeClr val="dk1"/>
                        </a:solidFill>
                        <a:effectLst/>
                        <a:latin typeface="+mn-lt"/>
                        <a:ea typeface="+mn-ea"/>
                        <a:cs typeface="+mn-cs"/>
                      </a:endParaRPr>
                    </a:p>
                  </a:txBody>
                  <a:tcPr marL="0" marR="0" marT="0" marB="0" anchor="ctr"/>
                </a:tc>
                <a:tc>
                  <a:txBody>
                    <a:bodyPr/>
                    <a:lstStyle/>
                    <a:p>
                      <a:pPr algn="l">
                        <a:lnSpc>
                          <a:spcPct val="115000"/>
                        </a:lnSpc>
                        <a:spcBef>
                          <a:spcPts val="895"/>
                        </a:spcBef>
                        <a:spcAft>
                          <a:spcPts val="0"/>
                        </a:spcAft>
                      </a:pPr>
                      <a:r>
                        <a:rPr lang="en-US" sz="1400" kern="1200" dirty="0" smtClean="0">
                          <a:solidFill>
                            <a:schemeClr val="dk1"/>
                          </a:solidFill>
                          <a:effectLst/>
                          <a:latin typeface="+mn-lt"/>
                          <a:ea typeface="+mn-ea"/>
                          <a:cs typeface="+mn-cs"/>
                        </a:rPr>
                        <a:t>115</a:t>
                      </a:r>
                      <a:endParaRPr lang="en-ZA" sz="1400" kern="1200" dirty="0">
                        <a:solidFill>
                          <a:schemeClr val="dk1"/>
                        </a:solidFill>
                        <a:effectLst/>
                        <a:latin typeface="+mn-lt"/>
                        <a:ea typeface="+mn-ea"/>
                        <a:cs typeface="+mn-cs"/>
                      </a:endParaRPr>
                    </a:p>
                  </a:txBody>
                  <a:tcPr marL="0" marR="0" marT="0" marB="0" anchor="ctr"/>
                </a:tc>
                <a:extLst>
                  <a:ext uri="{0D108BD9-81ED-4DB2-BD59-A6C34878D82A}">
                    <a16:rowId xmlns:a16="http://schemas.microsoft.com/office/drawing/2014/main" xmlns="" val="10002"/>
                  </a:ext>
                </a:extLst>
              </a:tr>
              <a:tr h="863744">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0" dirty="0" smtClean="0">
                          <a:effectLst/>
                        </a:rPr>
                        <a:t>5.2    </a:t>
                      </a:r>
                      <a:r>
                        <a:rPr lang="en-US" sz="1400" b="0" dirty="0" smtClean="0">
                          <a:effectLst/>
                        </a:rPr>
                        <a:t>Promote the participation of learners in enrichment and co-curricular activities in order to make a positive impact on learning</a:t>
                      </a:r>
                      <a:endParaRPr lang="en-ZA" sz="1400" b="0" dirty="0" smtClean="0">
                        <a:effectLst/>
                      </a:endParaRPr>
                    </a:p>
                    <a:p>
                      <a:pPr algn="l"/>
                      <a:endParaRPr lang="en-ZA" sz="1400" b="0" dirty="0"/>
                    </a:p>
                  </a:txBody>
                  <a:tcPr/>
                </a:tc>
                <a:tc>
                  <a:txBody>
                    <a:bodyPr/>
                    <a:lstStyle/>
                    <a:p>
                      <a:pPr algn="l"/>
                      <a:r>
                        <a:rPr lang="en-US" sz="1400" kern="1200" dirty="0" smtClean="0">
                          <a:effectLst/>
                        </a:rPr>
                        <a:t>5.2.1. Number of professionals trained in SASCE programmes</a:t>
                      </a:r>
                      <a:endParaRPr lang="en-ZA" sz="1400" dirty="0"/>
                    </a:p>
                  </a:txBody>
                  <a:tcPr/>
                </a:tc>
                <a:tc>
                  <a:txBody>
                    <a:bodyPr/>
                    <a:lstStyle/>
                    <a:p>
                      <a:pPr algn="l"/>
                      <a:r>
                        <a:rPr lang="en-US" sz="1400" kern="1200" dirty="0" smtClean="0">
                          <a:effectLst/>
                        </a:rPr>
                        <a:t>900</a:t>
                      </a:r>
                      <a:endParaRPr lang="en-ZA" sz="1400" dirty="0"/>
                    </a:p>
                  </a:txBody>
                  <a:tcPr marL="0" marR="0" marT="0" marB="0" anchor="ctr"/>
                </a:tc>
                <a:tc>
                  <a:txBody>
                    <a:bodyPr/>
                    <a:lstStyle/>
                    <a:p>
                      <a:pPr marR="635" algn="l">
                        <a:lnSpc>
                          <a:spcPct val="115000"/>
                        </a:lnSpc>
                        <a:spcBef>
                          <a:spcPts val="840"/>
                        </a:spcBef>
                        <a:spcAft>
                          <a:spcPts val="0"/>
                        </a:spcAft>
                      </a:pPr>
                      <a:r>
                        <a:rPr lang="en-US" sz="1400" kern="1200" dirty="0">
                          <a:solidFill>
                            <a:schemeClr val="dk1"/>
                          </a:solidFill>
                          <a:effectLst/>
                          <a:latin typeface="+mn-lt"/>
                          <a:ea typeface="+mn-ea"/>
                          <a:cs typeface="+mn-cs"/>
                        </a:rPr>
                        <a:t>900</a:t>
                      </a:r>
                      <a:endParaRPr lang="en-ZA" sz="1400" kern="1200" dirty="0">
                        <a:solidFill>
                          <a:schemeClr val="dk1"/>
                        </a:solidFill>
                        <a:effectLst/>
                        <a:latin typeface="+mn-lt"/>
                        <a:ea typeface="+mn-ea"/>
                        <a:cs typeface="+mn-cs"/>
                      </a:endParaRPr>
                    </a:p>
                  </a:txBody>
                  <a:tcPr marL="0" marR="0" marT="0" marB="0" anchor="ctr"/>
                </a:tc>
                <a:tc>
                  <a:txBody>
                    <a:bodyPr/>
                    <a:lstStyle/>
                    <a:p>
                      <a:pPr marR="635" algn="l">
                        <a:lnSpc>
                          <a:spcPct val="115000"/>
                        </a:lnSpc>
                        <a:spcBef>
                          <a:spcPts val="840"/>
                        </a:spcBef>
                        <a:spcAft>
                          <a:spcPts val="0"/>
                        </a:spcAft>
                      </a:pPr>
                      <a:r>
                        <a:rPr lang="en-US" sz="1400" kern="1200" dirty="0">
                          <a:solidFill>
                            <a:schemeClr val="dk1"/>
                          </a:solidFill>
                          <a:effectLst/>
                          <a:latin typeface="+mn-lt"/>
                          <a:ea typeface="+mn-ea"/>
                          <a:cs typeface="+mn-cs"/>
                        </a:rPr>
                        <a:t>900</a:t>
                      </a:r>
                      <a:endParaRPr lang="en-ZA" sz="1400" kern="1200" dirty="0">
                        <a:solidFill>
                          <a:schemeClr val="dk1"/>
                        </a:solidFill>
                        <a:effectLst/>
                        <a:latin typeface="+mn-lt"/>
                        <a:ea typeface="+mn-ea"/>
                        <a:cs typeface="+mn-cs"/>
                      </a:endParaRPr>
                    </a:p>
                  </a:txBody>
                  <a:tcPr marL="0" marR="0" marT="0" marB="0" anchor="ctr"/>
                </a:tc>
                <a:extLst>
                  <a:ext uri="{0D108BD9-81ED-4DB2-BD59-A6C34878D82A}">
                    <a16:rowId xmlns:a16="http://schemas.microsoft.com/office/drawing/2014/main" xmlns="" val="10003"/>
                  </a:ext>
                </a:extLst>
              </a:tr>
              <a:tr h="1900236">
                <a:tc vMerge="1">
                  <a:txBody>
                    <a:bodyPr/>
                    <a:lstStyle/>
                    <a:p>
                      <a:pPr algn="l"/>
                      <a:endParaRPr lang="en-ZA" sz="1400" dirty="0"/>
                    </a:p>
                  </a:txBody>
                  <a:tcPr/>
                </a:tc>
                <a:tc>
                  <a:txBody>
                    <a:bodyPr/>
                    <a:lstStyle/>
                    <a:p>
                      <a:pPr algn="l"/>
                      <a:r>
                        <a:rPr lang="en-US" sz="1400" kern="1200" dirty="0" smtClean="0">
                          <a:effectLst/>
                        </a:rPr>
                        <a:t>5.2.2. Number of learners, teachers, officials, SGBs and community organisation members participating in social cohesion and gender equity programmes.</a:t>
                      </a:r>
                      <a:endParaRPr lang="en-ZA" sz="1400" dirty="0"/>
                    </a:p>
                  </a:txBody>
                  <a:tcPr/>
                </a:tc>
                <a:tc>
                  <a:txBody>
                    <a:bodyPr/>
                    <a:lstStyle/>
                    <a:p>
                      <a:pPr algn="l">
                        <a:lnSpc>
                          <a:spcPct val="115000"/>
                        </a:lnSpc>
                        <a:spcAft>
                          <a:spcPts val="0"/>
                        </a:spcAft>
                      </a:pPr>
                      <a:r>
                        <a:rPr lang="en-US" sz="1400" kern="1200" dirty="0" smtClean="0">
                          <a:effectLst/>
                        </a:rPr>
                        <a:t>7 000</a:t>
                      </a:r>
                      <a:endParaRPr lang="en-ZA" sz="1400" dirty="0">
                        <a:effectLst/>
                        <a:latin typeface="Times New Roman"/>
                        <a:ea typeface="Times New Roman"/>
                        <a:cs typeface="Times New Roman"/>
                      </a:endParaRPr>
                    </a:p>
                  </a:txBody>
                  <a:tcPr marL="0" marR="0" marT="0" marB="0" anchor="ctr"/>
                </a:tc>
                <a:tc>
                  <a:txBody>
                    <a:bodyPr/>
                    <a:lstStyle/>
                    <a:p>
                      <a:pPr marR="635" algn="l">
                        <a:lnSpc>
                          <a:spcPct val="115000"/>
                        </a:lnSpc>
                        <a:spcAft>
                          <a:spcPts val="0"/>
                        </a:spcAft>
                      </a:pPr>
                      <a:r>
                        <a:rPr lang="en-US" sz="1400" kern="1200" dirty="0">
                          <a:solidFill>
                            <a:schemeClr val="dk1"/>
                          </a:solidFill>
                          <a:effectLst/>
                          <a:latin typeface="+mn-lt"/>
                          <a:ea typeface="+mn-ea"/>
                          <a:cs typeface="+mn-cs"/>
                        </a:rPr>
                        <a:t>7 500</a:t>
                      </a:r>
                      <a:endParaRPr lang="en-ZA" sz="1400" kern="1200" dirty="0">
                        <a:solidFill>
                          <a:schemeClr val="dk1"/>
                        </a:solidFill>
                        <a:effectLst/>
                        <a:latin typeface="+mn-lt"/>
                        <a:ea typeface="+mn-ea"/>
                        <a:cs typeface="+mn-cs"/>
                      </a:endParaRPr>
                    </a:p>
                  </a:txBody>
                  <a:tcPr marL="0" marR="0" marT="0" marB="0" anchor="ctr"/>
                </a:tc>
                <a:tc>
                  <a:txBody>
                    <a:bodyPr/>
                    <a:lstStyle/>
                    <a:p>
                      <a:pPr algn="l">
                        <a:lnSpc>
                          <a:spcPct val="115000"/>
                        </a:lnSpc>
                        <a:spcAft>
                          <a:spcPts val="0"/>
                        </a:spcAft>
                      </a:pPr>
                      <a:r>
                        <a:rPr lang="en-ZA" sz="1400" kern="1200" dirty="0" smtClean="0">
                          <a:solidFill>
                            <a:schemeClr val="dk1"/>
                          </a:solidFill>
                          <a:effectLst/>
                          <a:latin typeface="+mn-lt"/>
                          <a:ea typeface="+mn-ea"/>
                          <a:cs typeface="+mn-cs"/>
                        </a:rPr>
                        <a:t>8</a:t>
                      </a:r>
                      <a:r>
                        <a:rPr lang="en-ZA" sz="1400" kern="1200" baseline="0" dirty="0" smtClean="0">
                          <a:solidFill>
                            <a:schemeClr val="dk1"/>
                          </a:solidFill>
                          <a:effectLst/>
                          <a:latin typeface="+mn-lt"/>
                          <a:ea typeface="+mn-ea"/>
                          <a:cs typeface="+mn-cs"/>
                        </a:rPr>
                        <a:t> 000</a:t>
                      </a:r>
                      <a:endParaRPr lang="en-ZA" sz="1400" kern="1200" dirty="0">
                        <a:solidFill>
                          <a:schemeClr val="dk1"/>
                        </a:solidFill>
                        <a:effectLst/>
                        <a:latin typeface="+mn-lt"/>
                        <a:ea typeface="+mn-ea"/>
                        <a:cs typeface="+mn-cs"/>
                      </a:endParaRPr>
                    </a:p>
                  </a:txBody>
                  <a:tcPr marL="0" marR="0" marT="0" marB="0" anchor="ctr"/>
                </a:tc>
                <a:extLst>
                  <a:ext uri="{0D108BD9-81ED-4DB2-BD59-A6C34878D82A}">
                    <a16:rowId xmlns:a16="http://schemas.microsoft.com/office/drawing/2014/main" xmlns="" val="10004"/>
                  </a:ext>
                </a:extLst>
              </a:tr>
              <a:tr h="690995">
                <a:tc gridSpan="5">
                  <a:txBody>
                    <a:bodyPr/>
                    <a:lstStyle/>
                    <a:p>
                      <a:pPr algn="l"/>
                      <a:r>
                        <a:rPr lang="en-ZA" sz="1400" b="0" dirty="0" smtClean="0"/>
                        <a:t>5. The target of 900 per year is informed by</a:t>
                      </a:r>
                      <a:r>
                        <a:rPr lang="en-ZA" sz="1400" b="0" baseline="0" dirty="0" smtClean="0"/>
                        <a:t> the capacity  of each province to host these workshops, supported by the DBE. The pool of professional (adjudicators, conductors and data capturers) that are trained at professional level will then conduct similar trainings at a district level to increase the reach. </a:t>
                      </a:r>
                      <a:endParaRPr lang="en-ZA" sz="1400" b="0" dirty="0"/>
                    </a:p>
                  </a:txBody>
                  <a:tcPr/>
                </a:tc>
                <a:tc hMerge="1">
                  <a:txBody>
                    <a:bodyPr/>
                    <a:lstStyle/>
                    <a:p>
                      <a:pPr algn="l"/>
                      <a:endParaRPr lang="en-ZA" sz="1800" dirty="0"/>
                    </a:p>
                  </a:txBody>
                  <a:tcPr/>
                </a:tc>
                <a:tc hMerge="1">
                  <a:txBody>
                    <a:bodyPr/>
                    <a:lstStyle/>
                    <a:p>
                      <a:pPr algn="l">
                        <a:lnSpc>
                          <a:spcPct val="115000"/>
                        </a:lnSpc>
                        <a:spcAft>
                          <a:spcPts val="0"/>
                        </a:spcAft>
                      </a:pPr>
                      <a:endParaRPr lang="en-ZA" sz="1800" dirty="0">
                        <a:effectLst/>
                        <a:latin typeface="Times New Roman"/>
                        <a:ea typeface="Times New Roman"/>
                        <a:cs typeface="Times New Roman"/>
                      </a:endParaRPr>
                    </a:p>
                  </a:txBody>
                  <a:tcPr marL="0" marR="0" marT="0" marB="0" anchor="ctr"/>
                </a:tc>
                <a:tc hMerge="1">
                  <a:txBody>
                    <a:bodyPr/>
                    <a:lstStyle/>
                    <a:p>
                      <a:pPr marR="635" algn="l">
                        <a:lnSpc>
                          <a:spcPct val="115000"/>
                        </a:lnSpc>
                        <a:spcAft>
                          <a:spcPts val="0"/>
                        </a:spcAft>
                      </a:pPr>
                      <a:endParaRPr lang="en-ZA" sz="1800" kern="1200" dirty="0">
                        <a:solidFill>
                          <a:schemeClr val="dk1"/>
                        </a:solidFill>
                        <a:effectLst/>
                        <a:latin typeface="+mn-lt"/>
                        <a:ea typeface="+mn-ea"/>
                        <a:cs typeface="+mn-cs"/>
                      </a:endParaRPr>
                    </a:p>
                  </a:txBody>
                  <a:tcPr marL="0" marR="0" marT="0" marB="0" anchor="ctr"/>
                </a:tc>
                <a:tc hMerge="1">
                  <a:txBody>
                    <a:bodyPr/>
                    <a:lstStyle/>
                    <a:p>
                      <a:pPr algn="l">
                        <a:lnSpc>
                          <a:spcPct val="115000"/>
                        </a:lnSpc>
                        <a:spcAft>
                          <a:spcPts val="0"/>
                        </a:spcAft>
                      </a:pPr>
                      <a:endParaRPr lang="en-ZA" sz="1800" kern="1200" dirty="0">
                        <a:solidFill>
                          <a:schemeClr val="dk1"/>
                        </a:solidFill>
                        <a:effectLst/>
                        <a:latin typeface="+mn-lt"/>
                        <a:ea typeface="+mn-ea"/>
                        <a:cs typeface="+mn-cs"/>
                      </a:endParaRPr>
                    </a:p>
                  </a:txBody>
                  <a:tcPr marL="0" marR="0" marT="0" marB="0" anchor="ctr"/>
                </a:tc>
                <a:extLst>
                  <a:ext uri="{0D108BD9-81ED-4DB2-BD59-A6C34878D82A}">
                    <a16:rowId xmlns:a16="http://schemas.microsoft.com/office/drawing/2014/main" xmlns="" val="10005"/>
                  </a:ext>
                </a:extLst>
              </a:tr>
            </a:tbl>
          </a:graphicData>
        </a:graphic>
      </p:graphicFrame>
      <p:sp>
        <p:nvSpPr>
          <p:cNvPr id="3" name="Slide Number Placeholder 2"/>
          <p:cNvSpPr>
            <a:spLocks noGrp="1"/>
          </p:cNvSpPr>
          <p:nvPr>
            <p:ph type="sldNum" sz="quarter" idx="4"/>
          </p:nvPr>
        </p:nvSpPr>
        <p:spPr/>
        <p:txBody>
          <a:bodyPr/>
          <a:lstStyle/>
          <a:p>
            <a:fld id="{28A3B54F-4D6D-439C-9A2C-B6799378E1A1}" type="slidenum">
              <a:rPr lang="en-ZA" smtClean="0"/>
              <a:pPr/>
              <a:t>33</a:t>
            </a:fld>
            <a:endParaRPr lang="en-ZA" dirty="0"/>
          </a:p>
        </p:txBody>
      </p:sp>
      <p:sp>
        <p:nvSpPr>
          <p:cNvPr id="5" name="TextBox 4"/>
          <p:cNvSpPr txBox="1"/>
          <p:nvPr/>
        </p:nvSpPr>
        <p:spPr>
          <a:xfrm>
            <a:off x="8172400" y="3573016"/>
            <a:ext cx="360040" cy="246221"/>
          </a:xfrm>
          <a:prstGeom prst="rect">
            <a:avLst/>
          </a:prstGeom>
          <a:noFill/>
        </p:spPr>
        <p:txBody>
          <a:bodyPr wrap="square" rtlCol="0">
            <a:spAutoFit/>
          </a:bodyPr>
          <a:lstStyle/>
          <a:p>
            <a:r>
              <a:rPr lang="en-ZA" sz="1000" dirty="0"/>
              <a:t>5</a:t>
            </a:r>
          </a:p>
        </p:txBody>
      </p:sp>
    </p:spTree>
    <p:extLst>
      <p:ext uri="{BB962C8B-B14F-4D97-AF65-F5344CB8AC3E}">
        <p14:creationId xmlns:p14="http://schemas.microsoft.com/office/powerpoint/2010/main" xmlns="" val="20319174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008"/>
            <a:ext cx="8229600" cy="764704"/>
          </a:xfrm>
        </p:spPr>
        <p:txBody>
          <a:bodyPr>
            <a:normAutofit/>
          </a:bodyPr>
          <a:lstStyle/>
          <a:p>
            <a:r>
              <a:rPr lang="en-ZA" sz="2800" b="1" dirty="0">
                <a:solidFill>
                  <a:schemeClr val="accent2">
                    <a:lumMod val="75000"/>
                  </a:schemeClr>
                </a:solidFill>
              </a:rPr>
              <a:t>2018/19 </a:t>
            </a:r>
            <a:r>
              <a:rPr lang="en-ZA" sz="2800" b="1" dirty="0" smtClean="0">
                <a:solidFill>
                  <a:schemeClr val="accent2">
                    <a:lumMod val="75000"/>
                  </a:schemeClr>
                </a:solidFill>
              </a:rPr>
              <a:t>APP : Programme 5 </a:t>
            </a:r>
            <a:endParaRPr lang="en-ZA" sz="2800" b="1" dirty="0">
              <a:solidFill>
                <a:schemeClr val="accent2">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483346932"/>
              </p:ext>
            </p:extLst>
          </p:nvPr>
        </p:nvGraphicFramePr>
        <p:xfrm>
          <a:off x="144015" y="818768"/>
          <a:ext cx="8892481" cy="3291840"/>
        </p:xfrm>
        <a:graphic>
          <a:graphicData uri="http://schemas.openxmlformats.org/drawingml/2006/table">
            <a:tbl>
              <a:tblPr firstRow="1" bandRow="1">
                <a:tableStyleId>{21E4AEA4-8DFA-4A89-87EB-49C32662AFE0}</a:tableStyleId>
              </a:tblPr>
              <a:tblGrid>
                <a:gridCol w="2429291">
                  <a:extLst>
                    <a:ext uri="{9D8B030D-6E8A-4147-A177-3AD203B41FA5}">
                      <a16:colId xmlns:a16="http://schemas.microsoft.com/office/drawing/2014/main" xmlns="" val="20000"/>
                    </a:ext>
                  </a:extLst>
                </a:gridCol>
                <a:gridCol w="2718774">
                  <a:extLst>
                    <a:ext uri="{9D8B030D-6E8A-4147-A177-3AD203B41FA5}">
                      <a16:colId xmlns:a16="http://schemas.microsoft.com/office/drawing/2014/main" xmlns="" val="20001"/>
                    </a:ext>
                  </a:extLst>
                </a:gridCol>
                <a:gridCol w="1368152">
                  <a:extLst>
                    <a:ext uri="{9D8B030D-6E8A-4147-A177-3AD203B41FA5}">
                      <a16:colId xmlns:a16="http://schemas.microsoft.com/office/drawing/2014/main" xmlns="" val="20002"/>
                    </a:ext>
                  </a:extLst>
                </a:gridCol>
                <a:gridCol w="1152128">
                  <a:extLst>
                    <a:ext uri="{9D8B030D-6E8A-4147-A177-3AD203B41FA5}">
                      <a16:colId xmlns:a16="http://schemas.microsoft.com/office/drawing/2014/main" xmlns="" val="20003"/>
                    </a:ext>
                  </a:extLst>
                </a:gridCol>
                <a:gridCol w="1224136">
                  <a:extLst>
                    <a:ext uri="{9D8B030D-6E8A-4147-A177-3AD203B41FA5}">
                      <a16:colId xmlns:a16="http://schemas.microsoft.com/office/drawing/2014/main" xmlns="" val="20004"/>
                    </a:ext>
                  </a:extLst>
                </a:gridCol>
              </a:tblGrid>
              <a:tr h="167640">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kern="1200" dirty="0" smtClean="0">
                          <a:solidFill>
                            <a:schemeClr val="lt1"/>
                          </a:solidFill>
                          <a:effectLst/>
                          <a:latin typeface="+mn-lt"/>
                          <a:ea typeface="+mn-ea"/>
                          <a:cs typeface="+mn-cs"/>
                        </a:rPr>
                        <a:t>Strategic Objective</a:t>
                      </a:r>
                      <a:endParaRPr lang="en-ZA" sz="2000" b="1" dirty="0" smtClean="0">
                        <a:latin typeface="+mn-lt"/>
                      </a:endParaRPr>
                    </a:p>
                    <a:p>
                      <a:pPr algn="l"/>
                      <a:endParaRPr lang="en-ZA" sz="2000" b="1" dirty="0"/>
                    </a:p>
                  </a:txBody>
                  <a:tcPr/>
                </a:tc>
                <a:tc rowSpan="2">
                  <a:txBody>
                    <a:bodyPr/>
                    <a:lstStyle/>
                    <a:p>
                      <a:pPr algn="l"/>
                      <a:r>
                        <a:rPr lang="en-ZA" sz="2000" b="1" dirty="0" smtClean="0"/>
                        <a:t>Programme Performance Indicator </a:t>
                      </a:r>
                      <a:endParaRPr lang="en-ZA" sz="2000" b="1" dirty="0"/>
                    </a:p>
                  </a:txBody>
                  <a:tcPr/>
                </a:tc>
                <a:tc gridSpan="3">
                  <a:txBody>
                    <a:bodyPr/>
                    <a:lstStyle/>
                    <a:p>
                      <a:pPr algn="l"/>
                      <a:r>
                        <a:rPr lang="en-ZA" sz="2000" b="1" dirty="0" smtClean="0"/>
                        <a:t>Medium-term Targets</a:t>
                      </a:r>
                      <a:endParaRPr lang="en-ZA" sz="2000" b="1" dirty="0"/>
                    </a:p>
                  </a:txBody>
                  <a:tcPr/>
                </a:tc>
                <a:tc hMerge="1">
                  <a:txBody>
                    <a:bodyPr/>
                    <a:lstStyle/>
                    <a:p>
                      <a:pPr algn="l"/>
                      <a:endParaRPr lang="en-ZA" sz="1600" dirty="0"/>
                    </a:p>
                  </a:txBody>
                  <a:tcPr/>
                </a:tc>
                <a:tc hMerge="1">
                  <a:txBody>
                    <a:bodyPr/>
                    <a:lstStyle/>
                    <a:p>
                      <a:pPr algn="l"/>
                      <a:endParaRPr lang="en-ZA" sz="1600" dirty="0"/>
                    </a:p>
                  </a:txBody>
                  <a:tcPr/>
                </a:tc>
                <a:extLst>
                  <a:ext uri="{0D108BD9-81ED-4DB2-BD59-A6C34878D82A}">
                    <a16:rowId xmlns:a16="http://schemas.microsoft.com/office/drawing/2014/main" xmlns="" val="10000"/>
                  </a:ext>
                </a:extLst>
              </a:tr>
              <a:tr h="167640">
                <a:tc vMerge="1">
                  <a:txBody>
                    <a:bodyPr/>
                    <a:lstStyle/>
                    <a:p>
                      <a:endParaRPr lang="en-ZA"/>
                    </a:p>
                  </a:txBody>
                  <a:tcPr/>
                </a:tc>
                <a:tc vMerge="1">
                  <a:txBody>
                    <a:bodyPr/>
                    <a:lstStyle/>
                    <a:p>
                      <a:endParaRPr lang="en-ZA"/>
                    </a:p>
                  </a:txBody>
                  <a:tcPr/>
                </a:tc>
                <a:tc>
                  <a:txBody>
                    <a:bodyPr/>
                    <a:lstStyle/>
                    <a:p>
                      <a:pPr algn="l"/>
                      <a:r>
                        <a:rPr lang="en-ZA" sz="2000" b="1" dirty="0" smtClean="0"/>
                        <a:t>2018/19 </a:t>
                      </a:r>
                      <a:endParaRPr lang="en-ZA" sz="2000" b="1" dirty="0"/>
                    </a:p>
                  </a:txBody>
                  <a:tcPr/>
                </a:tc>
                <a:tc>
                  <a:txBody>
                    <a:bodyPr/>
                    <a:lstStyle/>
                    <a:p>
                      <a:pPr algn="l"/>
                      <a:r>
                        <a:rPr lang="en-ZA" sz="2000" b="1" dirty="0" smtClean="0"/>
                        <a:t>2019/20</a:t>
                      </a:r>
                      <a:endParaRPr lang="en-ZA" sz="2000" b="1" dirty="0"/>
                    </a:p>
                  </a:txBody>
                  <a:tcPr/>
                </a:tc>
                <a:tc>
                  <a:txBody>
                    <a:bodyPr/>
                    <a:lstStyle/>
                    <a:p>
                      <a:pPr algn="l"/>
                      <a:r>
                        <a:rPr lang="en-ZA" sz="2000" b="1" dirty="0" smtClean="0"/>
                        <a:t>2020/21</a:t>
                      </a:r>
                      <a:endParaRPr lang="en-ZA" sz="2000" b="1" dirty="0"/>
                    </a:p>
                  </a:txBody>
                  <a:tcPr/>
                </a:tc>
                <a:extLst>
                  <a:ext uri="{0D108BD9-81ED-4DB2-BD59-A6C34878D82A}">
                    <a16:rowId xmlns:a16="http://schemas.microsoft.com/office/drawing/2014/main" xmlns="" val="10001"/>
                  </a:ext>
                </a:extLst>
              </a:tr>
              <a:tr h="7315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0" dirty="0" smtClean="0">
                          <a:effectLst/>
                        </a:rPr>
                        <a:t>5.3  Monitor the implementation of the NSSF in 185 Hot Spot Schools by 2019/20 in order to attain  safe, caring and violence-free school environments</a:t>
                      </a:r>
                    </a:p>
                  </a:txBody>
                  <a:tcPr/>
                </a:tc>
                <a:tc>
                  <a:txBody>
                    <a:bodyPr/>
                    <a:lstStyle/>
                    <a:p>
                      <a:pPr algn="l"/>
                      <a:r>
                        <a:rPr lang="en-US" sz="1800" kern="1200" dirty="0" smtClean="0">
                          <a:effectLst/>
                        </a:rPr>
                        <a:t>5.3.1. Number of Hot Spot Schools monitored towards Implementation of the NSSF</a:t>
                      </a:r>
                      <a:endParaRPr lang="en-ZA" sz="1800" dirty="0"/>
                    </a:p>
                  </a:txBody>
                  <a:tcPr/>
                </a:tc>
                <a:tc>
                  <a:txBody>
                    <a:bodyPr/>
                    <a:lstStyle/>
                    <a:p>
                      <a:pPr algn="l"/>
                      <a:r>
                        <a:rPr lang="en-US" sz="1800" kern="1200" dirty="0" smtClean="0">
                          <a:effectLst/>
                        </a:rPr>
                        <a:t>47</a:t>
                      </a:r>
                      <a:endParaRPr lang="en-ZA" sz="1800" dirty="0"/>
                    </a:p>
                  </a:txBody>
                  <a:tcPr anchor="ctr"/>
                </a:tc>
                <a:tc>
                  <a:txBody>
                    <a:bodyPr/>
                    <a:lstStyle/>
                    <a:p>
                      <a:pPr algn="l">
                        <a:lnSpc>
                          <a:spcPct val="115000"/>
                        </a:lnSpc>
                        <a:spcBef>
                          <a:spcPts val="895"/>
                        </a:spcBef>
                        <a:spcAft>
                          <a:spcPts val="0"/>
                        </a:spcAft>
                      </a:pPr>
                      <a:r>
                        <a:rPr lang="en-US" sz="1800" kern="1200" dirty="0" smtClean="0">
                          <a:solidFill>
                            <a:schemeClr val="dk1"/>
                          </a:solidFill>
                          <a:effectLst/>
                          <a:latin typeface="+mn-lt"/>
                          <a:ea typeface="+mn-ea"/>
                          <a:cs typeface="+mn-cs"/>
                        </a:rPr>
                        <a:t>65</a:t>
                      </a:r>
                      <a:endParaRPr lang="en-ZA" sz="1800" kern="1200" dirty="0">
                        <a:solidFill>
                          <a:schemeClr val="dk1"/>
                        </a:solidFill>
                        <a:effectLst/>
                        <a:latin typeface="+mn-lt"/>
                        <a:ea typeface="+mn-ea"/>
                        <a:cs typeface="+mn-cs"/>
                      </a:endParaRPr>
                    </a:p>
                  </a:txBody>
                  <a:tcPr marL="0" marR="0" marT="0" marB="0" anchor="ctr"/>
                </a:tc>
                <a:tc>
                  <a:txBody>
                    <a:bodyPr/>
                    <a:lstStyle/>
                    <a:p>
                      <a:pPr algn="l"/>
                      <a:r>
                        <a:rPr lang="en-ZA" sz="1800" kern="1200" dirty="0" smtClean="0">
                          <a:solidFill>
                            <a:schemeClr val="dk1"/>
                          </a:solidFill>
                          <a:effectLst/>
                          <a:latin typeface="+mn-lt"/>
                          <a:ea typeface="+mn-ea"/>
                          <a:cs typeface="+mn-cs"/>
                        </a:rPr>
                        <a:t>81</a:t>
                      </a:r>
                      <a:endParaRPr lang="en-ZA" sz="1800" kern="1200" dirty="0">
                        <a:solidFill>
                          <a:schemeClr val="dk1"/>
                        </a:solidFill>
                        <a:effectLst/>
                        <a:latin typeface="+mn-lt"/>
                        <a:ea typeface="+mn-ea"/>
                        <a:cs typeface="+mn-cs"/>
                      </a:endParaRPr>
                    </a:p>
                  </a:txBody>
                  <a:tcPr anchor="ctr"/>
                </a:tc>
                <a:extLst>
                  <a:ext uri="{0D108BD9-81ED-4DB2-BD59-A6C34878D82A}">
                    <a16:rowId xmlns:a16="http://schemas.microsoft.com/office/drawing/2014/main" xmlns="" val="10002"/>
                  </a:ext>
                </a:extLst>
              </a:tr>
            </a:tbl>
          </a:graphicData>
        </a:graphic>
      </p:graphicFrame>
      <p:sp>
        <p:nvSpPr>
          <p:cNvPr id="3" name="Slide Number Placeholder 2"/>
          <p:cNvSpPr>
            <a:spLocks noGrp="1"/>
          </p:cNvSpPr>
          <p:nvPr>
            <p:ph type="sldNum" sz="quarter" idx="4"/>
          </p:nvPr>
        </p:nvSpPr>
        <p:spPr/>
        <p:txBody>
          <a:bodyPr/>
          <a:lstStyle/>
          <a:p>
            <a:fld id="{28A3B54F-4D6D-439C-9A2C-B6799378E1A1}" type="slidenum">
              <a:rPr lang="en-ZA" smtClean="0"/>
              <a:pPr/>
              <a:t>34</a:t>
            </a:fld>
            <a:endParaRPr lang="en-ZA" dirty="0"/>
          </a:p>
        </p:txBody>
      </p:sp>
    </p:spTree>
    <p:extLst>
      <p:ext uri="{BB962C8B-B14F-4D97-AF65-F5344CB8AC3E}">
        <p14:creationId xmlns:p14="http://schemas.microsoft.com/office/powerpoint/2010/main" xmlns="" val="16882426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99392"/>
            <a:ext cx="6480720" cy="1008112"/>
          </a:xfrm>
        </p:spPr>
        <p:txBody>
          <a:bodyPr>
            <a:normAutofit/>
          </a:bodyPr>
          <a:lstStyle/>
          <a:p>
            <a:r>
              <a:rPr lang="en-ZA" sz="2400" b="1" dirty="0">
                <a:solidFill>
                  <a:schemeClr val="accent2">
                    <a:lumMod val="75000"/>
                  </a:schemeClr>
                </a:solidFill>
              </a:rPr>
              <a:t>UPDATES </a:t>
            </a:r>
            <a:r>
              <a:rPr lang="en-ZA" sz="2400" b="1" dirty="0" smtClean="0">
                <a:solidFill>
                  <a:schemeClr val="accent2">
                    <a:lumMod val="75000"/>
                  </a:schemeClr>
                </a:solidFill>
              </a:rPr>
              <a:t>TO </a:t>
            </a:r>
            <a:r>
              <a:rPr lang="en-ZA" sz="2400" b="1" dirty="0">
                <a:solidFill>
                  <a:schemeClr val="accent2">
                    <a:lumMod val="75000"/>
                  </a:schemeClr>
                </a:solidFill>
              </a:rPr>
              <a:t>THE DBE STRATEGIC </a:t>
            </a:r>
            <a:r>
              <a:rPr lang="en-ZA" sz="2400" b="1" dirty="0" smtClean="0">
                <a:solidFill>
                  <a:schemeClr val="accent2">
                    <a:lumMod val="75000"/>
                  </a:schemeClr>
                </a:solidFill>
              </a:rPr>
              <a:t>PLAN…</a:t>
            </a:r>
            <a:endParaRPr lang="en-ZA" sz="2400" b="1" dirty="0">
              <a:solidFill>
                <a:schemeClr val="accent2">
                  <a:lumMod val="75000"/>
                </a:schemeClr>
              </a:solidFill>
            </a:endParaRPr>
          </a:p>
        </p:txBody>
      </p:sp>
      <p:sp>
        <p:nvSpPr>
          <p:cNvPr id="3" name="Content Placeholder 2"/>
          <p:cNvSpPr>
            <a:spLocks noGrp="1"/>
          </p:cNvSpPr>
          <p:nvPr>
            <p:ph idx="1"/>
          </p:nvPr>
        </p:nvSpPr>
        <p:spPr>
          <a:xfrm>
            <a:off x="-36512" y="836712"/>
            <a:ext cx="8964488" cy="5256584"/>
          </a:xfrm>
        </p:spPr>
        <p:txBody>
          <a:bodyPr>
            <a:noAutofit/>
          </a:bodyPr>
          <a:lstStyle/>
          <a:p>
            <a:pPr algn="just"/>
            <a:r>
              <a:rPr lang="en-US" sz="1800" dirty="0" smtClean="0">
                <a:ea typeface="Times New Roman"/>
                <a:cs typeface="Calibri"/>
              </a:rPr>
              <a:t>The </a:t>
            </a:r>
            <a:r>
              <a:rPr lang="en-US" sz="1800" dirty="0">
                <a:ea typeface="Times New Roman"/>
                <a:cs typeface="Calibri"/>
              </a:rPr>
              <a:t>Department has made minor </a:t>
            </a:r>
            <a:r>
              <a:rPr lang="en-US" sz="1800" dirty="0" smtClean="0">
                <a:ea typeface="Times New Roman"/>
                <a:cs typeface="Calibri"/>
              </a:rPr>
              <a:t>updates </a:t>
            </a:r>
            <a:r>
              <a:rPr lang="en-US" sz="1800" dirty="0">
                <a:ea typeface="Times New Roman"/>
                <a:cs typeface="Calibri"/>
              </a:rPr>
              <a:t>to the 2015/16 – 2019/20 Strategic </a:t>
            </a:r>
            <a:r>
              <a:rPr lang="en-US" sz="1800" dirty="0" smtClean="0">
                <a:ea typeface="Times New Roman"/>
                <a:cs typeface="Calibri"/>
              </a:rPr>
              <a:t>Plan:</a:t>
            </a:r>
          </a:p>
          <a:p>
            <a:pPr lvl="1" algn="just"/>
            <a:r>
              <a:rPr lang="en-US" sz="1800" dirty="0"/>
              <a:t>The department has increased its priorities to focus on </a:t>
            </a:r>
            <a:r>
              <a:rPr lang="en-US" sz="1800" b="1" dirty="0"/>
              <a:t>Rural Education</a:t>
            </a:r>
            <a:r>
              <a:rPr lang="en-US" sz="1800" dirty="0"/>
              <a:t> for the 2018/19 financial year and the remainder of the current </a:t>
            </a:r>
            <a:r>
              <a:rPr lang="en-US" sz="1800" dirty="0" smtClean="0"/>
              <a:t>medium-term through </a:t>
            </a:r>
            <a:r>
              <a:rPr lang="en-US" sz="1800" dirty="0"/>
              <a:t>improving </a:t>
            </a:r>
            <a:r>
              <a:rPr lang="en-US" sz="1800" b="1" dirty="0"/>
              <a:t>literacy</a:t>
            </a:r>
            <a:r>
              <a:rPr lang="en-US" sz="1800" dirty="0"/>
              <a:t>, </a:t>
            </a:r>
            <a:r>
              <a:rPr lang="en-US" sz="1800" b="1" dirty="0"/>
              <a:t>numeracy</a:t>
            </a:r>
            <a:r>
              <a:rPr lang="en-US" sz="1800" dirty="0"/>
              <a:t> and </a:t>
            </a:r>
            <a:r>
              <a:rPr lang="en-US" sz="1800" b="1" dirty="0"/>
              <a:t>reading skills </a:t>
            </a:r>
            <a:r>
              <a:rPr lang="en-US" sz="1800" dirty="0"/>
              <a:t>as well as striking a balance in curriculum, books and curricular activities to improve learner performance</a:t>
            </a:r>
            <a:r>
              <a:rPr lang="en-ZA" sz="1800" dirty="0" smtClean="0"/>
              <a:t>. </a:t>
            </a:r>
          </a:p>
          <a:p>
            <a:pPr lvl="1" algn="just"/>
            <a:r>
              <a:rPr lang="en-US" sz="1800" dirty="0"/>
              <a:t>The Department will be </a:t>
            </a:r>
            <a:r>
              <a:rPr lang="en-US" sz="1800" b="1" dirty="0"/>
              <a:t>providing support</a:t>
            </a:r>
            <a:r>
              <a:rPr lang="en-US" sz="1800" dirty="0"/>
              <a:t> to learners with intellectual disabilities through the </a:t>
            </a:r>
            <a:r>
              <a:rPr lang="en-US" sz="1800" b="1" dirty="0"/>
              <a:t>Learners with Profound Intellectual Disabilities (LSPID</a:t>
            </a:r>
            <a:r>
              <a:rPr lang="en-US" sz="1800" dirty="0"/>
              <a:t>) Grant which is planned for roll-out in the 2018/19 and 2019/20 financial years</a:t>
            </a:r>
            <a:r>
              <a:rPr lang="en-ZA" sz="1800" dirty="0" smtClean="0"/>
              <a:t>. </a:t>
            </a:r>
          </a:p>
          <a:p>
            <a:pPr lvl="1" algn="just"/>
            <a:r>
              <a:rPr lang="en-US" sz="1800" dirty="0"/>
              <a:t>The Department has completed the process of developing of </a:t>
            </a:r>
            <a:r>
              <a:rPr lang="en-US" sz="1800" b="1" dirty="0"/>
              <a:t>lesson plans </a:t>
            </a:r>
            <a:r>
              <a:rPr lang="en-US" sz="1800" dirty="0"/>
              <a:t>as per the strategic plan and in the 2018/19 financial the department will focus on the </a:t>
            </a:r>
            <a:r>
              <a:rPr lang="en-US" sz="1800" b="1" dirty="0"/>
              <a:t>monitoring</a:t>
            </a:r>
            <a:r>
              <a:rPr lang="en-US" sz="1800" dirty="0"/>
              <a:t> of the </a:t>
            </a:r>
            <a:r>
              <a:rPr lang="en-US" sz="1800" b="1" dirty="0"/>
              <a:t>implementation </a:t>
            </a:r>
            <a:r>
              <a:rPr lang="en-US" sz="1800" dirty="0"/>
              <a:t>of lesson plans by </a:t>
            </a:r>
            <a:r>
              <a:rPr lang="en-US" sz="1800" dirty="0" smtClean="0"/>
              <a:t>teachers.</a:t>
            </a:r>
            <a:endParaRPr lang="en-ZA" sz="1800" dirty="0" smtClean="0"/>
          </a:p>
        </p:txBody>
      </p:sp>
      <p:sp>
        <p:nvSpPr>
          <p:cNvPr id="4" name="Slide Number Placeholder 3"/>
          <p:cNvSpPr>
            <a:spLocks noGrp="1"/>
          </p:cNvSpPr>
          <p:nvPr>
            <p:ph type="sldNum" sz="quarter" idx="4"/>
          </p:nvPr>
        </p:nvSpPr>
        <p:spPr/>
        <p:txBody>
          <a:bodyPr/>
          <a:lstStyle/>
          <a:p>
            <a:fld id="{28A3B54F-4D6D-439C-9A2C-B6799378E1A1}" type="slidenum">
              <a:rPr lang="en-ZA" smtClean="0"/>
              <a:pPr/>
              <a:t>35</a:t>
            </a:fld>
            <a:endParaRPr lang="en-ZA" dirty="0"/>
          </a:p>
        </p:txBody>
      </p:sp>
    </p:spTree>
    <p:extLst>
      <p:ext uri="{BB962C8B-B14F-4D97-AF65-F5344CB8AC3E}">
        <p14:creationId xmlns:p14="http://schemas.microsoft.com/office/powerpoint/2010/main" xmlns="" val="34130098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44624"/>
            <a:ext cx="6480720" cy="1008112"/>
          </a:xfrm>
        </p:spPr>
        <p:txBody>
          <a:bodyPr>
            <a:normAutofit/>
          </a:bodyPr>
          <a:lstStyle/>
          <a:p>
            <a:r>
              <a:rPr lang="en-ZA" sz="2400" b="1" dirty="0">
                <a:solidFill>
                  <a:schemeClr val="accent2">
                    <a:lumMod val="75000"/>
                  </a:schemeClr>
                </a:solidFill>
              </a:rPr>
              <a:t>UPDATES </a:t>
            </a:r>
            <a:r>
              <a:rPr lang="en-ZA" sz="2400" b="1" dirty="0" smtClean="0">
                <a:solidFill>
                  <a:schemeClr val="accent2">
                    <a:lumMod val="75000"/>
                  </a:schemeClr>
                </a:solidFill>
              </a:rPr>
              <a:t>TO </a:t>
            </a:r>
            <a:r>
              <a:rPr lang="en-ZA" sz="2400" b="1" dirty="0">
                <a:solidFill>
                  <a:schemeClr val="accent2">
                    <a:lumMod val="75000"/>
                  </a:schemeClr>
                </a:solidFill>
              </a:rPr>
              <a:t>THE DBE STRATEGIC PLAN</a:t>
            </a:r>
          </a:p>
        </p:txBody>
      </p:sp>
      <p:sp>
        <p:nvSpPr>
          <p:cNvPr id="3" name="Content Placeholder 2"/>
          <p:cNvSpPr>
            <a:spLocks noGrp="1"/>
          </p:cNvSpPr>
          <p:nvPr>
            <p:ph idx="1"/>
          </p:nvPr>
        </p:nvSpPr>
        <p:spPr>
          <a:xfrm>
            <a:off x="0" y="980728"/>
            <a:ext cx="8939584" cy="4968552"/>
          </a:xfrm>
        </p:spPr>
        <p:txBody>
          <a:bodyPr>
            <a:noAutofit/>
          </a:bodyPr>
          <a:lstStyle/>
          <a:p>
            <a:pPr algn="just"/>
            <a:r>
              <a:rPr lang="en-US" sz="1800" dirty="0" smtClean="0">
                <a:ea typeface="Times New Roman"/>
                <a:cs typeface="Calibri"/>
              </a:rPr>
              <a:t>The </a:t>
            </a:r>
            <a:r>
              <a:rPr lang="en-US" sz="1800" dirty="0">
                <a:ea typeface="Times New Roman"/>
                <a:cs typeface="Calibri"/>
              </a:rPr>
              <a:t>Department has made minor </a:t>
            </a:r>
            <a:r>
              <a:rPr lang="en-US" sz="1800" dirty="0" smtClean="0">
                <a:ea typeface="Times New Roman"/>
                <a:cs typeface="Calibri"/>
              </a:rPr>
              <a:t>updates </a:t>
            </a:r>
            <a:r>
              <a:rPr lang="en-US" sz="1800" dirty="0">
                <a:ea typeface="Times New Roman"/>
                <a:cs typeface="Calibri"/>
              </a:rPr>
              <a:t>to the 2015/16 – 2019/20 Strategic </a:t>
            </a:r>
            <a:r>
              <a:rPr lang="en-US" sz="1800" dirty="0" smtClean="0">
                <a:ea typeface="Times New Roman"/>
                <a:cs typeface="Calibri"/>
              </a:rPr>
              <a:t>Plan:</a:t>
            </a:r>
          </a:p>
          <a:p>
            <a:pPr marL="0" indent="0" algn="just">
              <a:buNone/>
            </a:pPr>
            <a:endParaRPr lang="en-US" sz="1800" dirty="0" smtClean="0">
              <a:ea typeface="Times New Roman"/>
              <a:cs typeface="Calibri"/>
            </a:endParaRPr>
          </a:p>
          <a:p>
            <a:pPr lvl="1" algn="just"/>
            <a:r>
              <a:rPr lang="en-ZA" sz="1800" dirty="0" smtClean="0"/>
              <a:t>The implementation of the </a:t>
            </a:r>
            <a:r>
              <a:rPr lang="en-ZA" sz="1800" b="1" dirty="0" smtClean="0"/>
              <a:t>Accelerated Schools Infrastructure Delivery Initiative </a:t>
            </a:r>
            <a:r>
              <a:rPr lang="en-ZA" sz="1800" dirty="0" smtClean="0"/>
              <a:t>(ASIDI) has been </a:t>
            </a:r>
            <a:r>
              <a:rPr lang="en-ZA" sz="1800" b="1" dirty="0" smtClean="0"/>
              <a:t>re-continued</a:t>
            </a:r>
            <a:r>
              <a:rPr lang="en-ZA" sz="1800" dirty="0" smtClean="0"/>
              <a:t> for 2018/19 after it was set for completion in 2017/18. </a:t>
            </a:r>
          </a:p>
          <a:p>
            <a:pPr marL="457200" lvl="1" indent="0" algn="just">
              <a:buNone/>
            </a:pPr>
            <a:endParaRPr lang="en-ZA" sz="1800" dirty="0" smtClean="0"/>
          </a:p>
          <a:p>
            <a:pPr lvl="1" algn="just"/>
            <a:r>
              <a:rPr lang="en-ZA" sz="1800" dirty="0"/>
              <a:t>The strategic Objective 3.3 </a:t>
            </a:r>
            <a:r>
              <a:rPr lang="en-ZA" sz="1800" dirty="0" smtClean="0"/>
              <a:t>has been rephrased from “</a:t>
            </a:r>
            <a:r>
              <a:rPr lang="en-ZA" sz="1800" b="1" dirty="0" smtClean="0"/>
              <a:t>Administer </a:t>
            </a:r>
            <a:r>
              <a:rPr lang="en-ZA" sz="1800" b="1" dirty="0"/>
              <a:t>Diagnostic Self-assessments tests to Mathematics, English First Additional Language, Physical Sciences </a:t>
            </a:r>
            <a:r>
              <a:rPr lang="en-ZA" sz="1800" dirty="0"/>
              <a:t>and </a:t>
            </a:r>
            <a:r>
              <a:rPr lang="en-ZA" sz="1800" b="1" dirty="0"/>
              <a:t>Accounting</a:t>
            </a:r>
            <a:r>
              <a:rPr lang="en-ZA" sz="1800" dirty="0"/>
              <a:t> teachers in order to determine their </a:t>
            </a:r>
            <a:r>
              <a:rPr lang="en-ZA" sz="1800" b="1" dirty="0"/>
              <a:t>content </a:t>
            </a:r>
            <a:r>
              <a:rPr lang="en-ZA" sz="1800" b="1" dirty="0" smtClean="0"/>
              <a:t>knowledge</a:t>
            </a:r>
            <a:r>
              <a:rPr lang="en-ZA" sz="1800" dirty="0" smtClean="0"/>
              <a:t>” to “To </a:t>
            </a:r>
            <a:r>
              <a:rPr lang="en-ZA" sz="1800" dirty="0"/>
              <a:t>identify and determine content knowledge of teachers in </a:t>
            </a:r>
            <a:r>
              <a:rPr lang="en-ZA" sz="1800" b="1" dirty="0"/>
              <a:t>Mathematics, English First Additional Language, Physical Sciences and Accounting</a:t>
            </a:r>
            <a:r>
              <a:rPr lang="en-ZA" sz="1800" dirty="0"/>
              <a:t> through </a:t>
            </a:r>
            <a:r>
              <a:rPr lang="en-ZA" sz="1800" b="1" dirty="0"/>
              <a:t>Diagnostic Self-Assessments</a:t>
            </a:r>
            <a:r>
              <a:rPr lang="en-ZA" sz="1800" b="1" dirty="0" smtClean="0"/>
              <a:t>”.</a:t>
            </a:r>
            <a:endParaRPr lang="en-ZA" sz="1800" b="1" dirty="0"/>
          </a:p>
        </p:txBody>
      </p:sp>
      <p:sp>
        <p:nvSpPr>
          <p:cNvPr id="4" name="Slide Number Placeholder 3"/>
          <p:cNvSpPr>
            <a:spLocks noGrp="1"/>
          </p:cNvSpPr>
          <p:nvPr>
            <p:ph type="sldNum" sz="quarter" idx="4"/>
          </p:nvPr>
        </p:nvSpPr>
        <p:spPr/>
        <p:txBody>
          <a:bodyPr/>
          <a:lstStyle/>
          <a:p>
            <a:fld id="{28A3B54F-4D6D-439C-9A2C-B6799378E1A1}" type="slidenum">
              <a:rPr lang="en-ZA" smtClean="0"/>
              <a:pPr/>
              <a:t>36</a:t>
            </a:fld>
            <a:endParaRPr lang="en-ZA" dirty="0"/>
          </a:p>
        </p:txBody>
      </p:sp>
    </p:spTree>
    <p:extLst>
      <p:ext uri="{BB962C8B-B14F-4D97-AF65-F5344CB8AC3E}">
        <p14:creationId xmlns:p14="http://schemas.microsoft.com/office/powerpoint/2010/main" xmlns="" val="25265819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1143000"/>
          </a:xfrm>
        </p:spPr>
        <p:txBody>
          <a:bodyPr>
            <a:normAutofit/>
          </a:bodyPr>
          <a:lstStyle/>
          <a:p>
            <a:r>
              <a:rPr lang="en-ZA" sz="2400" b="1" dirty="0" smtClean="0">
                <a:solidFill>
                  <a:schemeClr val="accent2">
                    <a:lumMod val="75000"/>
                  </a:schemeClr>
                </a:solidFill>
              </a:rPr>
              <a:t>WORKING ON ALIGNMENT </a:t>
            </a:r>
            <a:endParaRPr lang="en-GB" sz="2400" b="1" dirty="0">
              <a:solidFill>
                <a:schemeClr val="accent2">
                  <a:lumMod val="75000"/>
                </a:schemeClr>
              </a:solidFill>
            </a:endParaRPr>
          </a:p>
        </p:txBody>
      </p:sp>
      <p:sp>
        <p:nvSpPr>
          <p:cNvPr id="3" name="Content Placeholder 2"/>
          <p:cNvSpPr>
            <a:spLocks noGrp="1"/>
          </p:cNvSpPr>
          <p:nvPr>
            <p:ph idx="1"/>
          </p:nvPr>
        </p:nvSpPr>
        <p:spPr>
          <a:xfrm>
            <a:off x="374848" y="980729"/>
            <a:ext cx="8229600" cy="4968551"/>
          </a:xfrm>
        </p:spPr>
        <p:txBody>
          <a:bodyPr>
            <a:noAutofit/>
          </a:bodyPr>
          <a:lstStyle/>
          <a:p>
            <a:r>
              <a:rPr lang="en-ZA" sz="1800" dirty="0" smtClean="0"/>
              <a:t>NDP Vision 2030</a:t>
            </a:r>
          </a:p>
          <a:p>
            <a:r>
              <a:rPr lang="en-ZA" sz="1800" dirty="0" smtClean="0"/>
              <a:t>MTSF 5 year </a:t>
            </a:r>
          </a:p>
          <a:p>
            <a:r>
              <a:rPr lang="en-ZA" sz="1800" dirty="0" smtClean="0"/>
              <a:t>Sector Plan 5 year  towards 2030</a:t>
            </a:r>
          </a:p>
          <a:p>
            <a:r>
              <a:rPr lang="en-ZA" sz="1800" dirty="0" smtClean="0"/>
              <a:t>APPs 1 year towards MTSF</a:t>
            </a:r>
          </a:p>
          <a:p>
            <a:r>
              <a:rPr lang="en-ZA" sz="1800" dirty="0" smtClean="0"/>
              <a:t>Operational Plans within year detailed </a:t>
            </a:r>
          </a:p>
          <a:p>
            <a:pPr lvl="1"/>
            <a:r>
              <a:rPr lang="en-ZA" sz="1800" dirty="0" smtClean="0"/>
              <a:t>All with related </a:t>
            </a:r>
            <a:r>
              <a:rPr lang="en-ZA" sz="1800" b="1" dirty="0" smtClean="0"/>
              <a:t>activities</a:t>
            </a:r>
            <a:r>
              <a:rPr lang="en-ZA" sz="1800" dirty="0" smtClean="0"/>
              <a:t>, </a:t>
            </a:r>
            <a:r>
              <a:rPr lang="en-ZA" sz="1800" b="1" dirty="0" smtClean="0"/>
              <a:t>targets</a:t>
            </a:r>
            <a:r>
              <a:rPr lang="en-ZA" sz="1800" dirty="0" smtClean="0"/>
              <a:t> and </a:t>
            </a:r>
            <a:r>
              <a:rPr lang="en-ZA" sz="1800" b="1" dirty="0" smtClean="0"/>
              <a:t>indicators</a:t>
            </a:r>
          </a:p>
          <a:p>
            <a:pPr lvl="1"/>
            <a:r>
              <a:rPr lang="en-ZA" sz="1800" dirty="0" smtClean="0"/>
              <a:t>All working towards </a:t>
            </a:r>
            <a:r>
              <a:rPr lang="en-ZA" sz="1800" b="1" dirty="0" smtClean="0"/>
              <a:t>Quality Basic Education </a:t>
            </a:r>
            <a:r>
              <a:rPr lang="en-ZA" sz="1800" dirty="0" smtClean="0"/>
              <a:t>for All</a:t>
            </a:r>
          </a:p>
          <a:p>
            <a:pPr lvl="1"/>
            <a:r>
              <a:rPr lang="en-ZA" sz="1800" dirty="0" smtClean="0"/>
              <a:t>All concurrently – requires capacity, infrastructure, analysis and sufficient attention </a:t>
            </a:r>
            <a:r>
              <a:rPr lang="en-ZA" sz="1800" b="1" dirty="0" smtClean="0"/>
              <a:t>at programme </a:t>
            </a:r>
            <a:r>
              <a:rPr lang="en-ZA" sz="1800" dirty="0" smtClean="0"/>
              <a:t>level</a:t>
            </a:r>
          </a:p>
          <a:p>
            <a:pPr lvl="1"/>
            <a:r>
              <a:rPr lang="en-ZA" sz="1800" dirty="0" smtClean="0"/>
              <a:t>Requires alignment of </a:t>
            </a:r>
            <a:r>
              <a:rPr lang="en-ZA" sz="1800" b="1" dirty="0" smtClean="0"/>
              <a:t>policy</a:t>
            </a:r>
            <a:r>
              <a:rPr lang="en-ZA" sz="1800" dirty="0" smtClean="0"/>
              <a:t>, </a:t>
            </a:r>
            <a:r>
              <a:rPr lang="en-ZA" sz="1800" b="1" dirty="0" smtClean="0"/>
              <a:t>budgets</a:t>
            </a:r>
            <a:r>
              <a:rPr lang="en-ZA" sz="1800" dirty="0" smtClean="0"/>
              <a:t>, </a:t>
            </a:r>
            <a:r>
              <a:rPr lang="en-ZA" sz="1800" b="1" dirty="0" smtClean="0"/>
              <a:t>planning </a:t>
            </a:r>
            <a:r>
              <a:rPr lang="en-ZA" sz="1800" dirty="0" smtClean="0"/>
              <a:t>and management of activities, as well as reports </a:t>
            </a:r>
            <a:r>
              <a:rPr lang="en-ZA" sz="1800" b="1" dirty="0" smtClean="0"/>
              <a:t>with evidence</a:t>
            </a:r>
            <a:endParaRPr lang="en-ZA" sz="1800" dirty="0" smtClean="0"/>
          </a:p>
          <a:p>
            <a:pPr lvl="1"/>
            <a:r>
              <a:rPr lang="en-ZA" sz="1800" dirty="0" smtClean="0"/>
              <a:t>Complex, negotiated settlements – tension between </a:t>
            </a:r>
            <a:r>
              <a:rPr lang="en-ZA" sz="1800" b="1" dirty="0" smtClean="0"/>
              <a:t>audit requirements</a:t>
            </a:r>
            <a:r>
              <a:rPr lang="en-ZA" sz="1800" dirty="0" smtClean="0"/>
              <a:t> and </a:t>
            </a:r>
            <a:r>
              <a:rPr lang="en-ZA" sz="1800" b="1" dirty="0" smtClean="0"/>
              <a:t>sector reporting </a:t>
            </a:r>
            <a:r>
              <a:rPr lang="en-ZA" sz="1800" dirty="0" smtClean="0"/>
              <a:t>obligations</a:t>
            </a:r>
          </a:p>
        </p:txBody>
      </p:sp>
      <p:sp>
        <p:nvSpPr>
          <p:cNvPr id="4" name="Slide Number Placeholder 3"/>
          <p:cNvSpPr>
            <a:spLocks noGrp="1"/>
          </p:cNvSpPr>
          <p:nvPr>
            <p:ph type="sldNum" sz="quarter" idx="4"/>
          </p:nvPr>
        </p:nvSpPr>
        <p:spPr/>
        <p:txBody>
          <a:bodyPr/>
          <a:lstStyle/>
          <a:p>
            <a:fld id="{28A3B54F-4D6D-439C-9A2C-B6799378E1A1}" type="slidenum">
              <a:rPr lang="en-ZA" smtClean="0"/>
              <a:pPr/>
              <a:t>37</a:t>
            </a:fld>
            <a:endParaRPr lang="en-ZA" dirty="0"/>
          </a:p>
        </p:txBody>
      </p:sp>
    </p:spTree>
    <p:extLst>
      <p:ext uri="{BB962C8B-B14F-4D97-AF65-F5344CB8AC3E}">
        <p14:creationId xmlns:p14="http://schemas.microsoft.com/office/powerpoint/2010/main" xmlns="" val="9858673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9"/>
            <a:ext cx="8229600" cy="1143000"/>
          </a:xfrm>
        </p:spPr>
        <p:txBody>
          <a:bodyPr>
            <a:normAutofit/>
          </a:bodyPr>
          <a:lstStyle/>
          <a:p>
            <a:r>
              <a:rPr lang="en-ZA" sz="2400" b="1" dirty="0">
                <a:solidFill>
                  <a:schemeClr val="accent2">
                    <a:lumMod val="75000"/>
                  </a:schemeClr>
                </a:solidFill>
              </a:rPr>
              <a:t>The </a:t>
            </a:r>
            <a:r>
              <a:rPr lang="en-ZA" sz="2400" b="1" dirty="0" smtClean="0">
                <a:solidFill>
                  <a:schemeClr val="accent2">
                    <a:lumMod val="75000"/>
                  </a:schemeClr>
                </a:solidFill>
              </a:rPr>
              <a:t>Parliamentary </a:t>
            </a:r>
            <a:r>
              <a:rPr lang="en-ZA" sz="2400" b="1" dirty="0">
                <a:solidFill>
                  <a:schemeClr val="accent2">
                    <a:lumMod val="75000"/>
                  </a:schemeClr>
                </a:solidFill>
              </a:rPr>
              <a:t>Budget </a:t>
            </a:r>
            <a:r>
              <a:rPr lang="en-ZA" sz="2400" b="1" dirty="0" smtClean="0">
                <a:solidFill>
                  <a:schemeClr val="accent2">
                    <a:lumMod val="75000"/>
                  </a:schemeClr>
                </a:solidFill>
              </a:rPr>
              <a:t>Office (PBO) findings </a:t>
            </a:r>
            <a:r>
              <a:rPr lang="en-ZA" sz="2400" b="1" dirty="0">
                <a:solidFill>
                  <a:schemeClr val="accent2">
                    <a:lumMod val="75000"/>
                  </a:schemeClr>
                </a:solidFill>
              </a:rPr>
              <a:t>on MTSF </a:t>
            </a:r>
            <a:r>
              <a:rPr lang="en-ZA" sz="2400" b="1" dirty="0" smtClean="0">
                <a:solidFill>
                  <a:schemeClr val="accent2">
                    <a:lumMod val="75000"/>
                  </a:schemeClr>
                </a:solidFill>
              </a:rPr>
              <a:t>alignment of the APPs of PEDs and DBE</a:t>
            </a:r>
            <a:endParaRPr lang="en-ZA" sz="2400" b="1" dirty="0">
              <a:solidFill>
                <a:schemeClr val="accent2">
                  <a:lumMod val="75000"/>
                </a:schemeClr>
              </a:solidFill>
            </a:endParaRPr>
          </a:p>
        </p:txBody>
      </p:sp>
      <p:sp>
        <p:nvSpPr>
          <p:cNvPr id="4" name="Slide Number Placeholder 3"/>
          <p:cNvSpPr>
            <a:spLocks noGrp="1"/>
          </p:cNvSpPr>
          <p:nvPr>
            <p:ph type="sldNum" sz="quarter" idx="4"/>
          </p:nvPr>
        </p:nvSpPr>
        <p:spPr/>
        <p:txBody>
          <a:bodyPr/>
          <a:lstStyle/>
          <a:p>
            <a:fld id="{28A3B54F-4D6D-439C-9A2C-B6799378E1A1}" type="slidenum">
              <a:rPr lang="en-ZA" smtClean="0"/>
              <a:pPr/>
              <a:t>38</a:t>
            </a:fld>
            <a:endParaRPr lang="en-ZA" dirty="0"/>
          </a:p>
        </p:txBody>
      </p:sp>
      <p:pic>
        <p:nvPicPr>
          <p:cNvPr id="1029" name="Picture 5"/>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1340768"/>
            <a:ext cx="8208912" cy="453650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49927959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208" y="-99392"/>
            <a:ext cx="8229600" cy="1143000"/>
          </a:xfrm>
        </p:spPr>
        <p:txBody>
          <a:bodyPr>
            <a:normAutofit/>
          </a:bodyPr>
          <a:lstStyle/>
          <a:p>
            <a:r>
              <a:rPr lang="en-ZA" sz="2400" b="1" dirty="0">
                <a:solidFill>
                  <a:srgbClr val="AA2B1E">
                    <a:lumMod val="75000"/>
                  </a:srgbClr>
                </a:solidFill>
              </a:rPr>
              <a:t>The Parliamentary Budget </a:t>
            </a:r>
            <a:r>
              <a:rPr lang="en-ZA" sz="2400" b="1" dirty="0" smtClean="0">
                <a:solidFill>
                  <a:srgbClr val="AA2B1E">
                    <a:lumMod val="75000"/>
                  </a:srgbClr>
                </a:solidFill>
              </a:rPr>
              <a:t>Office (PBO) </a:t>
            </a:r>
            <a:r>
              <a:rPr lang="en-ZA" sz="2400" b="1" dirty="0">
                <a:solidFill>
                  <a:srgbClr val="AA2B1E">
                    <a:lumMod val="75000"/>
                  </a:srgbClr>
                </a:solidFill>
              </a:rPr>
              <a:t>findings on MTSF alignment of the APP</a:t>
            </a:r>
            <a:endParaRPr lang="en-ZA"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249899038"/>
              </p:ext>
            </p:extLst>
          </p:nvPr>
        </p:nvGraphicFramePr>
        <p:xfrm>
          <a:off x="0" y="908720"/>
          <a:ext cx="9144000" cy="5309576"/>
        </p:xfrm>
        <a:graphic>
          <a:graphicData uri="http://schemas.openxmlformats.org/drawingml/2006/table">
            <a:tbl>
              <a:tblPr firstRow="1" bandRow="1">
                <a:tableStyleId>{21E4AEA4-8DFA-4A89-87EB-49C32662AFE0}</a:tableStyleId>
              </a:tblPr>
              <a:tblGrid>
                <a:gridCol w="3419872">
                  <a:extLst>
                    <a:ext uri="{9D8B030D-6E8A-4147-A177-3AD203B41FA5}">
                      <a16:colId xmlns:a16="http://schemas.microsoft.com/office/drawing/2014/main" xmlns="" val="20000"/>
                    </a:ext>
                  </a:extLst>
                </a:gridCol>
                <a:gridCol w="1152128">
                  <a:extLst>
                    <a:ext uri="{9D8B030D-6E8A-4147-A177-3AD203B41FA5}">
                      <a16:colId xmlns:a16="http://schemas.microsoft.com/office/drawing/2014/main" xmlns="" val="20001"/>
                    </a:ext>
                  </a:extLst>
                </a:gridCol>
                <a:gridCol w="4572000">
                  <a:extLst>
                    <a:ext uri="{9D8B030D-6E8A-4147-A177-3AD203B41FA5}">
                      <a16:colId xmlns:a16="http://schemas.microsoft.com/office/drawing/2014/main" xmlns="" val="20002"/>
                    </a:ext>
                  </a:extLst>
                </a:gridCol>
              </a:tblGrid>
              <a:tr h="382160">
                <a:tc gridSpan="2">
                  <a:txBody>
                    <a:bodyPr/>
                    <a:lstStyle/>
                    <a:p>
                      <a:r>
                        <a:rPr lang="en-ZA" sz="1600" dirty="0" smtClean="0"/>
                        <a:t>Finding</a:t>
                      </a:r>
                      <a:endParaRPr lang="en-ZA" sz="1600" dirty="0"/>
                    </a:p>
                  </a:txBody>
                  <a:tcPr/>
                </a:tc>
                <a:tc hMerge="1">
                  <a:txBody>
                    <a:bodyPr/>
                    <a:lstStyle/>
                    <a:p>
                      <a:endParaRPr lang="en-GB"/>
                    </a:p>
                  </a:txBody>
                  <a:tcPr/>
                </a:tc>
                <a:tc>
                  <a:txBody>
                    <a:bodyPr/>
                    <a:lstStyle/>
                    <a:p>
                      <a:r>
                        <a:rPr lang="en-ZA" sz="1600" dirty="0" smtClean="0"/>
                        <a:t>Response </a:t>
                      </a:r>
                      <a:endParaRPr lang="en-ZA" sz="1600" dirty="0"/>
                    </a:p>
                  </a:txBody>
                  <a:tcPr/>
                </a:tc>
                <a:extLst>
                  <a:ext uri="{0D108BD9-81ED-4DB2-BD59-A6C34878D82A}">
                    <a16:rowId xmlns:a16="http://schemas.microsoft.com/office/drawing/2014/main" xmlns="" val="10000"/>
                  </a:ext>
                </a:extLst>
              </a:tr>
              <a:tr h="555184">
                <a:tc gridSpan="3">
                  <a:txBody>
                    <a:bodyPr/>
                    <a:lstStyle/>
                    <a:p>
                      <a:r>
                        <a:rPr lang="en-ZA" sz="1600" b="1" dirty="0" smtClean="0"/>
                        <a:t>*</a:t>
                      </a:r>
                      <a:r>
                        <a:rPr lang="en-ZA" sz="1600" b="1" baseline="0" dirty="0" smtClean="0"/>
                        <a:t> Most of findings and indicators highlighted have been addressed through the developed 2018/19 Programme Performance Measures (PPMs)- pending approval by some PEDs, though others have included these in their provincial APPs</a:t>
                      </a:r>
                      <a:endParaRPr lang="en-ZA" sz="1600" b="1" dirty="0"/>
                    </a:p>
                  </a:txBody>
                  <a:tcPr/>
                </a:tc>
                <a:tc hMerge="1">
                  <a:txBody>
                    <a:bodyPr/>
                    <a:lstStyle/>
                    <a:p>
                      <a:endParaRPr lang="en-GB"/>
                    </a:p>
                  </a:txBody>
                  <a:tcPr/>
                </a:tc>
                <a:tc hMerge="1">
                  <a:txBody>
                    <a:bodyPr/>
                    <a:lstStyle/>
                    <a:p>
                      <a:endParaRPr lang="en-ZA" dirty="0"/>
                    </a:p>
                  </a:txBody>
                  <a:tcPr/>
                </a:tc>
                <a:extLst>
                  <a:ext uri="{0D108BD9-81ED-4DB2-BD59-A6C34878D82A}">
                    <a16:rowId xmlns:a16="http://schemas.microsoft.com/office/drawing/2014/main" xmlns="" val="10001"/>
                  </a:ext>
                </a:extLst>
              </a:tr>
              <a:tr h="993616">
                <a:tc>
                  <a:txBody>
                    <a:bodyPr/>
                    <a:lstStyle/>
                    <a:p>
                      <a:r>
                        <a:rPr lang="en-ZA" sz="1600" dirty="0" smtClean="0"/>
                        <a:t>Percentage of</a:t>
                      </a:r>
                      <a:r>
                        <a:rPr lang="en-ZA" sz="1600" baseline="0" dirty="0" smtClean="0"/>
                        <a:t> learners in schools with at least one educator with specialist training on inclusion. </a:t>
                      </a:r>
                      <a:endParaRPr lang="en-ZA" sz="1600" dirty="0"/>
                    </a:p>
                  </a:txBody>
                  <a:tcPr/>
                </a:tc>
                <a:tc gridSpan="2">
                  <a:txBody>
                    <a:bodyPr/>
                    <a:lstStyle/>
                    <a:p>
                      <a:pPr marL="342900" indent="-342900">
                        <a:buFont typeface="Arial" panose="020B0604020202020204" pitchFamily="34" charset="0"/>
                        <a:buChar char="•"/>
                      </a:pPr>
                      <a:r>
                        <a:rPr lang="en-ZA" sz="1600" b="0" dirty="0" smtClean="0"/>
                        <a:t>An</a:t>
                      </a:r>
                      <a:r>
                        <a:rPr lang="en-ZA" sz="1600" b="1" dirty="0" smtClean="0"/>
                        <a:t> MTSF aligned PPM </a:t>
                      </a:r>
                      <a:r>
                        <a:rPr lang="en-ZA" sz="1600" b="0" dirty="0" smtClean="0"/>
                        <a:t>already </a:t>
                      </a:r>
                      <a:r>
                        <a:rPr lang="en-ZA" sz="1600" b="1" dirty="0" smtClean="0"/>
                        <a:t>developed PPM 213:</a:t>
                      </a:r>
                      <a:r>
                        <a:rPr lang="en-ZA" sz="1600" b="1" baseline="0" dirty="0" smtClean="0"/>
                        <a:t> </a:t>
                      </a:r>
                      <a:r>
                        <a:rPr lang="en-ZA" sz="1600" b="0" kern="1200" dirty="0" smtClean="0">
                          <a:solidFill>
                            <a:schemeClr val="dk1"/>
                          </a:solidFill>
                          <a:effectLst/>
                          <a:latin typeface="+mn-lt"/>
                          <a:ea typeface="+mn-ea"/>
                          <a:cs typeface="+mn-cs"/>
                        </a:rPr>
                        <a:t>Percentage of learners in schools with at least one educator with specialist training on inclusion </a:t>
                      </a:r>
                      <a:endParaRPr lang="en-ZA" sz="1600" b="0" dirty="0"/>
                    </a:p>
                  </a:txBody>
                  <a:tcPr/>
                </a:tc>
                <a:tc hMerge="1">
                  <a:txBody>
                    <a:bodyPr/>
                    <a:lstStyle/>
                    <a:p>
                      <a:endParaRPr lang="en-ZA" sz="1900" b="0" dirty="0"/>
                    </a:p>
                  </a:txBody>
                  <a:tcPr/>
                </a:tc>
                <a:extLst>
                  <a:ext uri="{0D108BD9-81ED-4DB2-BD59-A6C34878D82A}">
                    <a16:rowId xmlns:a16="http://schemas.microsoft.com/office/drawing/2014/main" xmlns="" val="10002"/>
                  </a:ext>
                </a:extLst>
              </a:tr>
              <a:tr h="646732">
                <a:tc>
                  <a:txBody>
                    <a:bodyPr/>
                    <a:lstStyle/>
                    <a:p>
                      <a:r>
                        <a:rPr lang="en-ZA" sz="1600" dirty="0" smtClean="0"/>
                        <a:t>Percentage of teachers absent from a school on an average day</a:t>
                      </a:r>
                      <a:endParaRPr lang="en-ZA" sz="1600" dirty="0"/>
                    </a:p>
                  </a:txBody>
                  <a:tcPr/>
                </a:tc>
                <a:tc gridSpan="2">
                  <a:txBody>
                    <a:bodyPr/>
                    <a:lstStyle/>
                    <a:p>
                      <a:pPr marL="342900" indent="-342900">
                        <a:buFont typeface="Arial" panose="020B0604020202020204" pitchFamily="34" charset="0"/>
                        <a:buChar char="•"/>
                      </a:pPr>
                      <a:r>
                        <a:rPr lang="en-ZA" sz="1600" b="0" dirty="0" smtClean="0"/>
                        <a:t>An</a:t>
                      </a:r>
                      <a:r>
                        <a:rPr lang="en-ZA" sz="1600" b="1" dirty="0" smtClean="0"/>
                        <a:t> </a:t>
                      </a:r>
                      <a:r>
                        <a:rPr lang="en-ZA" sz="1600" b="0" dirty="0" smtClean="0"/>
                        <a:t>MTSF aligned </a:t>
                      </a:r>
                      <a:r>
                        <a:rPr lang="en-ZA" sz="1600" b="1" dirty="0" smtClean="0"/>
                        <a:t>PPM</a:t>
                      </a:r>
                      <a:r>
                        <a:rPr lang="en-ZA" sz="1600" b="1" baseline="0" dirty="0" smtClean="0"/>
                        <a:t> 206</a:t>
                      </a:r>
                      <a:r>
                        <a:rPr lang="en-ZA" sz="1600" baseline="0" dirty="0" smtClean="0"/>
                        <a:t>: teacher absenteeism rate, has already been developed.</a:t>
                      </a:r>
                      <a:endParaRPr lang="en-ZA" sz="1600" dirty="0"/>
                    </a:p>
                  </a:txBody>
                  <a:tcPr/>
                </a:tc>
                <a:tc hMerge="1">
                  <a:txBody>
                    <a:bodyPr/>
                    <a:lstStyle/>
                    <a:p>
                      <a:endParaRPr lang="en-ZA" sz="1900" dirty="0"/>
                    </a:p>
                  </a:txBody>
                  <a:tcPr/>
                </a:tc>
                <a:extLst>
                  <a:ext uri="{0D108BD9-81ED-4DB2-BD59-A6C34878D82A}">
                    <a16:rowId xmlns:a16="http://schemas.microsoft.com/office/drawing/2014/main" xmlns="" val="10003"/>
                  </a:ext>
                </a:extLst>
              </a:tr>
              <a:tr h="1153468">
                <a:tc>
                  <a:txBody>
                    <a:bodyPr/>
                    <a:lstStyle/>
                    <a:p>
                      <a:r>
                        <a:rPr lang="en-ZA" sz="1600" dirty="0" smtClean="0"/>
                        <a:t>Percentage</a:t>
                      </a:r>
                      <a:r>
                        <a:rPr lang="en-ZA" sz="1600" baseline="0" dirty="0" smtClean="0"/>
                        <a:t> of target schools supplied with improved resource packs</a:t>
                      </a:r>
                      <a:endParaRPr lang="en-ZA" sz="1600" dirty="0"/>
                    </a:p>
                  </a:txBody>
                  <a:tcPr/>
                </a:tc>
                <a:tc gridSpan="2">
                  <a:txBody>
                    <a:bodyPr/>
                    <a:lstStyle/>
                    <a:p>
                      <a:pPr marL="342900" indent="-342900">
                        <a:buFont typeface="Arial" panose="020B0604020202020204" pitchFamily="34" charset="0"/>
                        <a:buChar char="•"/>
                      </a:pPr>
                      <a:r>
                        <a:rPr lang="en-ZA" sz="1600" dirty="0" smtClean="0"/>
                        <a:t>DBE APP </a:t>
                      </a:r>
                      <a:r>
                        <a:rPr lang="en-ZA" sz="1600" b="1" dirty="0" smtClean="0"/>
                        <a:t>indicator</a:t>
                      </a:r>
                      <a:r>
                        <a:rPr lang="en-ZA" sz="1600" b="1" baseline="0" dirty="0" smtClean="0"/>
                        <a:t> </a:t>
                      </a:r>
                      <a:r>
                        <a:rPr lang="en-US" sz="1600" b="1" kern="1200" dirty="0" smtClean="0">
                          <a:effectLst/>
                        </a:rPr>
                        <a:t>2.1.1. </a:t>
                      </a:r>
                      <a:r>
                        <a:rPr lang="en-US" sz="1600" kern="1200" dirty="0" smtClean="0">
                          <a:effectLst/>
                        </a:rPr>
                        <a:t>“Number of off-line digital content packaged and distributed to provinces” - The </a:t>
                      </a:r>
                      <a:r>
                        <a:rPr lang="en-US" sz="1600" b="1" kern="1200" dirty="0" smtClean="0">
                          <a:effectLst/>
                        </a:rPr>
                        <a:t>DBE distributes</a:t>
                      </a:r>
                      <a:r>
                        <a:rPr lang="en-US" sz="1600" kern="1200" dirty="0" smtClean="0">
                          <a:effectLst/>
                        </a:rPr>
                        <a:t> the </a:t>
                      </a:r>
                      <a:r>
                        <a:rPr lang="en-US" sz="1600" b="1" kern="1200" dirty="0" smtClean="0">
                          <a:effectLst/>
                        </a:rPr>
                        <a:t>digital content packs</a:t>
                      </a:r>
                      <a:r>
                        <a:rPr lang="en-US" sz="1600" kern="1200" dirty="0" smtClean="0">
                          <a:effectLst/>
                        </a:rPr>
                        <a:t> to provinces, districts, schools and other stakeholders</a:t>
                      </a:r>
                      <a:endParaRPr lang="en-ZA" sz="1600" dirty="0"/>
                    </a:p>
                  </a:txBody>
                  <a:tcPr/>
                </a:tc>
                <a:tc hMerge="1">
                  <a:txBody>
                    <a:bodyPr/>
                    <a:lstStyle/>
                    <a:p>
                      <a:endParaRPr lang="en-ZA" sz="1900" dirty="0"/>
                    </a:p>
                  </a:txBody>
                  <a:tcPr/>
                </a:tc>
                <a:extLst>
                  <a:ext uri="{0D108BD9-81ED-4DB2-BD59-A6C34878D82A}">
                    <a16:rowId xmlns:a16="http://schemas.microsoft.com/office/drawing/2014/main" xmlns="" val="10004"/>
                  </a:ext>
                </a:extLst>
              </a:tr>
              <a:tr h="1205272">
                <a:tc>
                  <a:txBody>
                    <a:bodyPr/>
                    <a:lstStyle/>
                    <a:p>
                      <a:r>
                        <a:rPr lang="en-ZA" sz="1600" dirty="0" smtClean="0"/>
                        <a:t>Proportion of NECT activities implemented</a:t>
                      </a:r>
                      <a:r>
                        <a:rPr lang="en-ZA" sz="1600" baseline="0" dirty="0" smtClean="0"/>
                        <a:t> (8 districts  interventions on track, innovative interventions; education dialogues).</a:t>
                      </a:r>
                      <a:endParaRPr lang="en-ZA" sz="1600" dirty="0"/>
                    </a:p>
                  </a:txBody>
                  <a:tcPr/>
                </a:tc>
                <a:tc gridSpan="2">
                  <a:txBody>
                    <a:bodyPr/>
                    <a:lstStyle/>
                    <a:p>
                      <a:pPr marL="342900" indent="-342900">
                        <a:buFont typeface="Arial" panose="020B0604020202020204" pitchFamily="34" charset="0"/>
                        <a:buChar char="•"/>
                      </a:pPr>
                      <a:r>
                        <a:rPr lang="en-ZA" sz="1600" dirty="0" smtClean="0"/>
                        <a:t>NECT </a:t>
                      </a:r>
                      <a:r>
                        <a:rPr lang="en-ZA" sz="1600" baseline="0" dirty="0" smtClean="0"/>
                        <a:t>reporting has been strengthened to reflect the collaborative work of NECT per programme. Plans and reports of the NECT will need to be tailored per programme to enable compliance with reporting requirements per programme and quarter with evidence.</a:t>
                      </a:r>
                      <a:endParaRPr lang="en-ZA" sz="1600" dirty="0"/>
                    </a:p>
                  </a:txBody>
                  <a:tcPr/>
                </a:tc>
                <a:tc hMerge="1">
                  <a:txBody>
                    <a:bodyPr/>
                    <a:lstStyle/>
                    <a:p>
                      <a:endParaRPr lang="en-ZA" sz="1900" dirty="0"/>
                    </a:p>
                  </a:txBody>
                  <a:tcPr/>
                </a:tc>
                <a:extLst>
                  <a:ext uri="{0D108BD9-81ED-4DB2-BD59-A6C34878D82A}">
                    <a16:rowId xmlns:a16="http://schemas.microsoft.com/office/drawing/2014/main" xmlns="" val="10005"/>
                  </a:ext>
                </a:extLst>
              </a:tr>
            </a:tbl>
          </a:graphicData>
        </a:graphic>
      </p:graphicFrame>
      <p:sp>
        <p:nvSpPr>
          <p:cNvPr id="4" name="Slide Number Placeholder 3"/>
          <p:cNvSpPr>
            <a:spLocks noGrp="1"/>
          </p:cNvSpPr>
          <p:nvPr>
            <p:ph type="sldNum" sz="quarter" idx="4"/>
          </p:nvPr>
        </p:nvSpPr>
        <p:spPr/>
        <p:txBody>
          <a:bodyPr/>
          <a:lstStyle/>
          <a:p>
            <a:fld id="{28A3B54F-4D6D-439C-9A2C-B6799378E1A1}" type="slidenum">
              <a:rPr lang="en-ZA" smtClean="0"/>
              <a:pPr/>
              <a:t>39</a:t>
            </a:fld>
            <a:endParaRPr lang="en-ZA" dirty="0"/>
          </a:p>
        </p:txBody>
      </p:sp>
    </p:spTree>
    <p:extLst>
      <p:ext uri="{BB962C8B-B14F-4D97-AF65-F5344CB8AC3E}">
        <p14:creationId xmlns:p14="http://schemas.microsoft.com/office/powerpoint/2010/main" xmlns="" val="21371679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solidFill>
                  <a:srgbClr val="741202"/>
                </a:solidFill>
                <a:cs typeface="Arial" panose="020B0604020202020204" pitchFamily="34" charset="0"/>
              </a:rPr>
              <a:t>INTRODUCTION</a:t>
            </a:r>
            <a:endParaRPr lang="en-ZA" dirty="0"/>
          </a:p>
        </p:txBody>
      </p:sp>
      <p:sp>
        <p:nvSpPr>
          <p:cNvPr id="3" name="Content Placeholder 2"/>
          <p:cNvSpPr>
            <a:spLocks noGrp="1"/>
          </p:cNvSpPr>
          <p:nvPr>
            <p:ph idx="1"/>
          </p:nvPr>
        </p:nvSpPr>
        <p:spPr>
          <a:xfrm>
            <a:off x="457200" y="1196752"/>
            <a:ext cx="8229600" cy="4929413"/>
          </a:xfrm>
        </p:spPr>
        <p:txBody>
          <a:bodyPr>
            <a:normAutofit/>
          </a:bodyPr>
          <a:lstStyle/>
          <a:p>
            <a:pPr algn="just"/>
            <a:r>
              <a:rPr lang="en-ZA" sz="2800" dirty="0" smtClean="0"/>
              <a:t>The presentation outlines some of the key recommendations from the </a:t>
            </a:r>
            <a:r>
              <a:rPr lang="en-ZA" sz="2800" b="1" dirty="0" smtClean="0"/>
              <a:t>Basic Education Lekgotla</a:t>
            </a:r>
          </a:p>
          <a:p>
            <a:pPr algn="just"/>
            <a:r>
              <a:rPr lang="en-ZA" sz="2800" dirty="0" smtClean="0"/>
              <a:t>The </a:t>
            </a:r>
            <a:r>
              <a:rPr lang="en-ZA" sz="2800" b="1" dirty="0" smtClean="0"/>
              <a:t>2017</a:t>
            </a:r>
            <a:r>
              <a:rPr lang="en-ZA" sz="2800" dirty="0" smtClean="0"/>
              <a:t> National Senior Certificate Examination results</a:t>
            </a:r>
          </a:p>
          <a:p>
            <a:pPr algn="just"/>
            <a:r>
              <a:rPr lang="en-ZA" sz="2800" dirty="0" smtClean="0"/>
              <a:t> Key activities in the sector to </a:t>
            </a:r>
            <a:r>
              <a:rPr lang="en-ZA" sz="2800" b="1" dirty="0" smtClean="0"/>
              <a:t>align</a:t>
            </a:r>
            <a:r>
              <a:rPr lang="en-ZA" sz="2800" dirty="0" smtClean="0"/>
              <a:t> with </a:t>
            </a:r>
            <a:r>
              <a:rPr lang="en-ZA" sz="2800" b="1" dirty="0" smtClean="0"/>
              <a:t>medium</a:t>
            </a:r>
            <a:r>
              <a:rPr lang="en-ZA" sz="2800" dirty="0" smtClean="0"/>
              <a:t> and </a:t>
            </a:r>
            <a:r>
              <a:rPr lang="en-ZA" sz="2800" b="1" dirty="0" smtClean="0"/>
              <a:t>long- term </a:t>
            </a:r>
            <a:r>
              <a:rPr lang="en-ZA" sz="2800" dirty="0" smtClean="0"/>
              <a:t>goals</a:t>
            </a:r>
          </a:p>
          <a:p>
            <a:pPr algn="just"/>
            <a:r>
              <a:rPr lang="en-ZA" sz="2800" dirty="0" smtClean="0"/>
              <a:t>The </a:t>
            </a:r>
            <a:r>
              <a:rPr lang="en-ZA" sz="2800" b="1" dirty="0" smtClean="0"/>
              <a:t>2018/19</a:t>
            </a:r>
            <a:r>
              <a:rPr lang="en-ZA" sz="2800" dirty="0" smtClean="0"/>
              <a:t> APP programme performance indicators and medium term targets</a:t>
            </a:r>
          </a:p>
          <a:p>
            <a:pPr algn="just"/>
            <a:r>
              <a:rPr lang="en-ZA" sz="2800" b="1" dirty="0" smtClean="0"/>
              <a:t>Key issues </a:t>
            </a:r>
            <a:r>
              <a:rPr lang="en-ZA" sz="2800" dirty="0" smtClean="0"/>
              <a:t>identified on the 2018/19 APP and actions towards mitigating the issues</a:t>
            </a:r>
          </a:p>
          <a:p>
            <a:pPr algn="just"/>
            <a:endParaRPr lang="en-ZA" sz="2800" dirty="0" smtClean="0"/>
          </a:p>
          <a:p>
            <a:pPr algn="just"/>
            <a:endParaRPr lang="en-ZA" sz="2800" dirty="0"/>
          </a:p>
        </p:txBody>
      </p:sp>
      <p:sp>
        <p:nvSpPr>
          <p:cNvPr id="4" name="Slide Number Placeholder 3"/>
          <p:cNvSpPr>
            <a:spLocks noGrp="1"/>
          </p:cNvSpPr>
          <p:nvPr>
            <p:ph type="sldNum" sz="quarter" idx="4"/>
          </p:nvPr>
        </p:nvSpPr>
        <p:spPr/>
        <p:txBody>
          <a:bodyPr/>
          <a:lstStyle/>
          <a:p>
            <a:fld id="{28A3B54F-4D6D-439C-9A2C-B6799378E1A1}" type="slidenum">
              <a:rPr lang="en-ZA" smtClean="0"/>
              <a:pPr/>
              <a:t>4</a:t>
            </a:fld>
            <a:endParaRPr lang="en-ZA" dirty="0"/>
          </a:p>
        </p:txBody>
      </p:sp>
    </p:spTree>
    <p:extLst>
      <p:ext uri="{BB962C8B-B14F-4D97-AF65-F5344CB8AC3E}">
        <p14:creationId xmlns:p14="http://schemas.microsoft.com/office/powerpoint/2010/main" xmlns="" val="304309779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00" y="125760"/>
            <a:ext cx="8229600" cy="1143000"/>
          </a:xfrm>
        </p:spPr>
        <p:txBody>
          <a:bodyPr>
            <a:normAutofit/>
          </a:bodyPr>
          <a:lstStyle/>
          <a:p>
            <a:r>
              <a:rPr lang="en-ZA" sz="2400" b="1" dirty="0">
                <a:solidFill>
                  <a:srgbClr val="AA2B1E">
                    <a:lumMod val="75000"/>
                  </a:srgbClr>
                </a:solidFill>
              </a:rPr>
              <a:t>The Parliamentary Budget </a:t>
            </a:r>
            <a:r>
              <a:rPr lang="en-ZA" sz="2400" b="1" dirty="0" smtClean="0">
                <a:solidFill>
                  <a:srgbClr val="AA2B1E">
                    <a:lumMod val="75000"/>
                  </a:srgbClr>
                </a:solidFill>
              </a:rPr>
              <a:t>Office (PBO) </a:t>
            </a:r>
            <a:r>
              <a:rPr lang="en-ZA" sz="2400" b="1" dirty="0">
                <a:solidFill>
                  <a:srgbClr val="AA2B1E">
                    <a:lumMod val="75000"/>
                  </a:srgbClr>
                </a:solidFill>
              </a:rPr>
              <a:t>findings on MTSF alignment of the APP</a:t>
            </a:r>
            <a:endParaRPr lang="en-ZA"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88261178"/>
              </p:ext>
            </p:extLst>
          </p:nvPr>
        </p:nvGraphicFramePr>
        <p:xfrm>
          <a:off x="0" y="1412776"/>
          <a:ext cx="9144000" cy="5255165"/>
        </p:xfrm>
        <a:graphic>
          <a:graphicData uri="http://schemas.openxmlformats.org/drawingml/2006/table">
            <a:tbl>
              <a:tblPr firstRow="1" bandRow="1">
                <a:tableStyleId>{21E4AEA4-8DFA-4A89-87EB-49C32662AFE0}</a:tableStyleId>
              </a:tblPr>
              <a:tblGrid>
                <a:gridCol w="3275856">
                  <a:extLst>
                    <a:ext uri="{9D8B030D-6E8A-4147-A177-3AD203B41FA5}">
                      <a16:colId xmlns:a16="http://schemas.microsoft.com/office/drawing/2014/main" xmlns="" val="20000"/>
                    </a:ext>
                  </a:extLst>
                </a:gridCol>
                <a:gridCol w="5868144">
                  <a:extLst>
                    <a:ext uri="{9D8B030D-6E8A-4147-A177-3AD203B41FA5}">
                      <a16:colId xmlns:a16="http://schemas.microsoft.com/office/drawing/2014/main" xmlns="" val="20001"/>
                    </a:ext>
                  </a:extLst>
                </a:gridCol>
              </a:tblGrid>
              <a:tr h="410551">
                <a:tc>
                  <a:txBody>
                    <a:bodyPr/>
                    <a:lstStyle/>
                    <a:p>
                      <a:r>
                        <a:rPr lang="en-ZA" sz="1800" dirty="0" smtClean="0"/>
                        <a:t>Finding</a:t>
                      </a:r>
                      <a:endParaRPr lang="en-ZA" sz="1800" dirty="0"/>
                    </a:p>
                  </a:txBody>
                  <a:tcPr/>
                </a:tc>
                <a:tc>
                  <a:txBody>
                    <a:bodyPr/>
                    <a:lstStyle/>
                    <a:p>
                      <a:r>
                        <a:rPr lang="en-ZA" sz="1800" dirty="0" smtClean="0"/>
                        <a:t>Response </a:t>
                      </a:r>
                      <a:endParaRPr lang="en-ZA" sz="1800" dirty="0"/>
                    </a:p>
                  </a:txBody>
                  <a:tcPr/>
                </a:tc>
                <a:extLst>
                  <a:ext uri="{0D108BD9-81ED-4DB2-BD59-A6C34878D82A}">
                    <a16:rowId xmlns:a16="http://schemas.microsoft.com/office/drawing/2014/main" xmlns="" val="10000"/>
                  </a:ext>
                </a:extLst>
              </a:tr>
              <a:tr h="1749689">
                <a:tc>
                  <a:txBody>
                    <a:bodyPr/>
                    <a:lstStyle/>
                    <a:p>
                      <a:r>
                        <a:rPr lang="en-ZA" sz="1800" dirty="0" smtClean="0"/>
                        <a:t>Impact evaluation to assess the performance</a:t>
                      </a:r>
                      <a:r>
                        <a:rPr lang="en-ZA" sz="1800" baseline="0" dirty="0" smtClean="0"/>
                        <a:t> of the system against developed goals </a:t>
                      </a:r>
                      <a:endParaRPr lang="en-ZA" sz="1800" dirty="0"/>
                    </a:p>
                  </a:txBody>
                  <a:tcPr/>
                </a:tc>
                <a:tc>
                  <a:txBody>
                    <a:bodyPr/>
                    <a:lstStyle/>
                    <a:p>
                      <a:pPr marL="342900" indent="-342900">
                        <a:buFont typeface="Arial" panose="020B0604020202020204" pitchFamily="34" charset="0"/>
                        <a:buChar char="•"/>
                      </a:pPr>
                      <a:r>
                        <a:rPr lang="en-ZA" sz="1800" dirty="0" smtClean="0"/>
                        <a:t>The DBE monitors</a:t>
                      </a:r>
                      <a:r>
                        <a:rPr lang="en-ZA" sz="1800" baseline="0" dirty="0" smtClean="0"/>
                        <a:t> the use of the Standardised school administration system, SA-SAMS  (</a:t>
                      </a:r>
                      <a:r>
                        <a:rPr lang="en-ZA" sz="1800" b="1" baseline="0" dirty="0" smtClean="0"/>
                        <a:t>Indicator </a:t>
                      </a:r>
                      <a:r>
                        <a:rPr lang="en-ZA" sz="1800" b="1" kern="1200" dirty="0" smtClean="0"/>
                        <a:t>4.4.1 </a:t>
                      </a:r>
                      <a:r>
                        <a:rPr lang="en-ZA" sz="1800" kern="1200" dirty="0" smtClean="0"/>
                        <a:t>Percentage of public schools using the standardised school administration system, SA-SAMS for reporting</a:t>
                      </a:r>
                      <a:r>
                        <a:rPr lang="en-ZA" sz="1800" baseline="0" dirty="0" smtClean="0"/>
                        <a:t>) to assess its implementation</a:t>
                      </a:r>
                      <a:endParaRPr lang="en-ZA" sz="1800" dirty="0"/>
                    </a:p>
                  </a:txBody>
                  <a:tcPr/>
                </a:tc>
                <a:extLst>
                  <a:ext uri="{0D108BD9-81ED-4DB2-BD59-A6C34878D82A}">
                    <a16:rowId xmlns:a16="http://schemas.microsoft.com/office/drawing/2014/main" xmlns="" val="10001"/>
                  </a:ext>
                </a:extLst>
              </a:tr>
              <a:tr h="3094925">
                <a:tc>
                  <a:txBody>
                    <a:bodyPr/>
                    <a:lstStyle/>
                    <a:p>
                      <a:r>
                        <a:rPr lang="en-ZA" sz="1800" dirty="0" smtClean="0"/>
                        <a:t>Implementation evaluation with clear recommendations on quality outputs and improvements in relation to tracking learner movemen</a:t>
                      </a:r>
                      <a:r>
                        <a:rPr lang="en-ZA" sz="1800" baseline="0" dirty="0" smtClean="0"/>
                        <a:t>t, progress, performance and completion. </a:t>
                      </a:r>
                      <a:endParaRPr lang="en-ZA" sz="1800" dirty="0"/>
                    </a:p>
                  </a:txBody>
                  <a:tcPr/>
                </a:tc>
                <a:tc>
                  <a:txBody>
                    <a:bodyPr/>
                    <a:lstStyle/>
                    <a:p>
                      <a:pPr marL="285750" indent="-285750">
                        <a:buFont typeface="Arial" panose="020B0604020202020204" pitchFamily="34" charset="0"/>
                        <a:buChar char="•"/>
                      </a:pPr>
                      <a:r>
                        <a:rPr lang="en-ZA" sz="1800" dirty="0" smtClean="0"/>
                        <a:t>The DBE has been monitoring </a:t>
                      </a:r>
                      <a:r>
                        <a:rPr lang="en-ZA" sz="1800" b="1" dirty="0" smtClean="0"/>
                        <a:t>the learner movement information </a:t>
                      </a:r>
                      <a:r>
                        <a:rPr lang="en-ZA" sz="1800" dirty="0" smtClean="0"/>
                        <a:t>and </a:t>
                      </a:r>
                      <a:r>
                        <a:rPr lang="en-ZA" sz="1800" b="1" dirty="0" smtClean="0"/>
                        <a:t>other learner</a:t>
                      </a:r>
                      <a:r>
                        <a:rPr lang="en-ZA" sz="1800" b="1" baseline="0" dirty="0" smtClean="0"/>
                        <a:t> </a:t>
                      </a:r>
                      <a:r>
                        <a:rPr lang="en-ZA" sz="1800" baseline="0" dirty="0" smtClean="0"/>
                        <a:t>and </a:t>
                      </a:r>
                      <a:r>
                        <a:rPr lang="en-ZA" sz="1800" b="1" baseline="0" dirty="0" smtClean="0"/>
                        <a:t>school data </a:t>
                      </a:r>
                      <a:r>
                        <a:rPr lang="en-ZA" sz="1800" baseline="0" dirty="0" smtClean="0"/>
                        <a:t>through the Learner (</a:t>
                      </a:r>
                      <a:r>
                        <a:rPr lang="en-ZA" sz="1800" b="1" baseline="0" dirty="0" smtClean="0"/>
                        <a:t>Indicator 4.4.2 </a:t>
                      </a:r>
                      <a:r>
                        <a:rPr lang="en-ZA" sz="1800" kern="1200" dirty="0" smtClean="0"/>
                        <a:t>Percentage of learners from public schools that are successfully uploaded onto LURITS. </a:t>
                      </a:r>
                      <a:r>
                        <a:rPr lang="en-ZA" sz="1800" baseline="0" dirty="0" smtClean="0"/>
                        <a:t>). </a:t>
                      </a:r>
                    </a:p>
                    <a:p>
                      <a:pPr marL="285750" indent="-285750">
                        <a:buFont typeface="Arial" panose="020B0604020202020204" pitchFamily="34" charset="0"/>
                        <a:buChar char="•"/>
                      </a:pPr>
                      <a:r>
                        <a:rPr lang="en-ZA" sz="1800" baseline="0" dirty="0" smtClean="0"/>
                        <a:t>The DBE </a:t>
                      </a:r>
                      <a:r>
                        <a:rPr lang="en-ZA" sz="1800" b="1" baseline="0" dirty="0" smtClean="0"/>
                        <a:t>2018/19 APP </a:t>
                      </a:r>
                      <a:r>
                        <a:rPr lang="en-ZA" sz="1800" baseline="0" dirty="0" smtClean="0"/>
                        <a:t>has </a:t>
                      </a:r>
                      <a:r>
                        <a:rPr lang="en-ZA" sz="1800" b="1" baseline="0" dirty="0" smtClean="0"/>
                        <a:t>indicator</a:t>
                      </a:r>
                      <a:r>
                        <a:rPr lang="en-ZA" sz="1800" baseline="0" dirty="0" smtClean="0"/>
                        <a:t> </a:t>
                      </a:r>
                      <a:r>
                        <a:rPr lang="en-US" sz="1800" b="1" kern="1200" dirty="0" smtClean="0"/>
                        <a:t>4.4.2</a:t>
                      </a:r>
                      <a:r>
                        <a:rPr lang="en-US" sz="1800" kern="1200" dirty="0" smtClean="0"/>
                        <a:t> Number of provinces monitored by DBE officials for implementation of LURITS annually</a:t>
                      </a:r>
                      <a:endParaRPr lang="en-ZA" sz="1800" kern="1200" dirty="0">
                        <a:solidFill>
                          <a:schemeClr val="dk1"/>
                        </a:solidFill>
                        <a:latin typeface="+mn-lt"/>
                        <a:ea typeface="+mn-ea"/>
                        <a:cs typeface="+mn-cs"/>
                      </a:endParaRPr>
                    </a:p>
                  </a:txBody>
                  <a:tcPr/>
                </a:tc>
                <a:extLst>
                  <a:ext uri="{0D108BD9-81ED-4DB2-BD59-A6C34878D82A}">
                    <a16:rowId xmlns:a16="http://schemas.microsoft.com/office/drawing/2014/main" xmlns="" val="10002"/>
                  </a:ext>
                </a:extLst>
              </a:tr>
            </a:tbl>
          </a:graphicData>
        </a:graphic>
      </p:graphicFrame>
      <p:sp>
        <p:nvSpPr>
          <p:cNvPr id="4" name="Slide Number Placeholder 3"/>
          <p:cNvSpPr>
            <a:spLocks noGrp="1"/>
          </p:cNvSpPr>
          <p:nvPr>
            <p:ph type="sldNum" sz="quarter" idx="4"/>
          </p:nvPr>
        </p:nvSpPr>
        <p:spPr/>
        <p:txBody>
          <a:bodyPr/>
          <a:lstStyle/>
          <a:p>
            <a:fld id="{28A3B54F-4D6D-439C-9A2C-B6799378E1A1}" type="slidenum">
              <a:rPr lang="en-ZA" smtClean="0"/>
              <a:pPr/>
              <a:t>40</a:t>
            </a:fld>
            <a:endParaRPr lang="en-ZA" dirty="0"/>
          </a:p>
        </p:txBody>
      </p:sp>
    </p:spTree>
    <p:extLst>
      <p:ext uri="{BB962C8B-B14F-4D97-AF65-F5344CB8AC3E}">
        <p14:creationId xmlns:p14="http://schemas.microsoft.com/office/powerpoint/2010/main" xmlns="" val="352684558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4705"/>
            <a:ext cx="8229600" cy="1143000"/>
          </a:xfrm>
        </p:spPr>
        <p:txBody>
          <a:bodyPr>
            <a:normAutofit/>
          </a:bodyPr>
          <a:lstStyle/>
          <a:p>
            <a:r>
              <a:rPr lang="en-ZA" sz="2400" b="1" dirty="0">
                <a:solidFill>
                  <a:srgbClr val="AA2B1E">
                    <a:lumMod val="75000"/>
                  </a:srgbClr>
                </a:solidFill>
              </a:rPr>
              <a:t>The Parliamentary Budget </a:t>
            </a:r>
            <a:r>
              <a:rPr lang="en-ZA" sz="2400" b="1" dirty="0" smtClean="0">
                <a:solidFill>
                  <a:srgbClr val="AA2B1E">
                    <a:lumMod val="75000"/>
                  </a:srgbClr>
                </a:solidFill>
              </a:rPr>
              <a:t>Office (PBO) </a:t>
            </a:r>
            <a:r>
              <a:rPr lang="en-ZA" sz="2400" b="1" dirty="0">
                <a:solidFill>
                  <a:srgbClr val="AA2B1E">
                    <a:lumMod val="75000"/>
                  </a:srgbClr>
                </a:solidFill>
              </a:rPr>
              <a:t>findings on MTSF alignment of the APP</a:t>
            </a:r>
            <a:endParaRPr lang="en-ZA"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521829611"/>
              </p:ext>
            </p:extLst>
          </p:nvPr>
        </p:nvGraphicFramePr>
        <p:xfrm>
          <a:off x="0" y="1125056"/>
          <a:ext cx="9144000" cy="3631006"/>
        </p:xfrm>
        <a:graphic>
          <a:graphicData uri="http://schemas.openxmlformats.org/drawingml/2006/table">
            <a:tbl>
              <a:tblPr firstRow="1" bandRow="1">
                <a:tableStyleId>{21E4AEA4-8DFA-4A89-87EB-49C32662AFE0}</a:tableStyleId>
              </a:tblPr>
              <a:tblGrid>
                <a:gridCol w="4572000">
                  <a:extLst>
                    <a:ext uri="{9D8B030D-6E8A-4147-A177-3AD203B41FA5}">
                      <a16:colId xmlns:a16="http://schemas.microsoft.com/office/drawing/2014/main" xmlns="" val="20000"/>
                    </a:ext>
                  </a:extLst>
                </a:gridCol>
                <a:gridCol w="4572000">
                  <a:extLst>
                    <a:ext uri="{9D8B030D-6E8A-4147-A177-3AD203B41FA5}">
                      <a16:colId xmlns:a16="http://schemas.microsoft.com/office/drawing/2014/main" xmlns="" val="20001"/>
                    </a:ext>
                  </a:extLst>
                </a:gridCol>
              </a:tblGrid>
              <a:tr h="369646">
                <a:tc>
                  <a:txBody>
                    <a:bodyPr/>
                    <a:lstStyle/>
                    <a:p>
                      <a:r>
                        <a:rPr lang="en-ZA" sz="1600" dirty="0" smtClean="0"/>
                        <a:t>Finding</a:t>
                      </a:r>
                      <a:r>
                        <a:rPr lang="en-ZA" sz="1600" baseline="0" dirty="0" smtClean="0"/>
                        <a:t> (Not included in the APP) </a:t>
                      </a:r>
                      <a:endParaRPr lang="en-ZA" sz="1600" dirty="0"/>
                    </a:p>
                  </a:txBody>
                  <a:tcPr/>
                </a:tc>
                <a:tc>
                  <a:txBody>
                    <a:bodyPr/>
                    <a:lstStyle/>
                    <a:p>
                      <a:r>
                        <a:rPr lang="en-ZA" sz="1600" dirty="0" smtClean="0"/>
                        <a:t>Response </a:t>
                      </a:r>
                      <a:endParaRPr lang="en-ZA" sz="1600" dirty="0"/>
                    </a:p>
                  </a:txBody>
                  <a:tcPr/>
                </a:tc>
                <a:extLst>
                  <a:ext uri="{0D108BD9-81ED-4DB2-BD59-A6C34878D82A}">
                    <a16:rowId xmlns:a16="http://schemas.microsoft.com/office/drawing/2014/main" xmlns="" val="10000"/>
                  </a:ext>
                </a:extLst>
              </a:tr>
              <a:tr h="1599951">
                <a:tc>
                  <a:txBody>
                    <a:bodyPr/>
                    <a:lstStyle/>
                    <a:p>
                      <a:pPr algn="l" defTabSz="914400" rtl="0" eaLnBrk="1" latinLnBrk="0" hangingPunct="1"/>
                      <a:r>
                        <a:rPr lang="en-US" sz="1600" kern="1200" dirty="0" smtClean="0"/>
                        <a:t>Proportion of principals who had signed  performance agreements</a:t>
                      </a:r>
                      <a:endParaRPr lang="en-US" sz="1600" kern="1200" dirty="0">
                        <a:solidFill>
                          <a:schemeClr val="dk1"/>
                        </a:solidFill>
                        <a:latin typeface="+mn-lt"/>
                        <a:ea typeface="+mn-ea"/>
                        <a:cs typeface="+mn-cs"/>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kern="1200" dirty="0" smtClean="0"/>
                        <a:t>DBE provided PEDs with a </a:t>
                      </a:r>
                      <a:r>
                        <a:rPr lang="en-ZA" sz="1600" b="1" kern="1200" dirty="0" smtClean="0"/>
                        <a:t>template </a:t>
                      </a:r>
                      <a:r>
                        <a:rPr lang="en-ZA" sz="1600" kern="1200" dirty="0" smtClean="0"/>
                        <a:t>for recording principals who have </a:t>
                      </a:r>
                      <a:r>
                        <a:rPr lang="en-ZA" sz="1600" b="1" kern="1200" dirty="0" smtClean="0"/>
                        <a:t>signed job descriptions</a:t>
                      </a:r>
                      <a:endParaRPr lang="en-US" sz="1600" b="1" kern="1200" dirty="0" smtClean="0">
                        <a:solidFill>
                          <a:schemeClr val="dk1"/>
                        </a:solidFill>
                        <a:latin typeface="+mn-lt"/>
                        <a:ea typeface="+mn-ea"/>
                        <a:cs typeface="+mn-cs"/>
                      </a:endParaRPr>
                    </a:p>
                    <a:p>
                      <a:pPr marL="285750" lvl="0" indent="-285750">
                        <a:buFont typeface="Arial" panose="020B0604020202020204" pitchFamily="34" charset="0"/>
                        <a:buChar char="•"/>
                      </a:pPr>
                      <a:r>
                        <a:rPr lang="en-ZA" sz="1600" kern="1200" dirty="0" smtClean="0"/>
                        <a:t>An agreement on the signing of Principals’ Performance Agreements </a:t>
                      </a:r>
                      <a:r>
                        <a:rPr lang="en-ZA" sz="1600" b="1" kern="1200" dirty="0" smtClean="0"/>
                        <a:t>has not been </a:t>
                      </a:r>
                      <a:r>
                        <a:rPr lang="en-ZA" sz="1600" kern="1200" dirty="0" smtClean="0"/>
                        <a:t>finalised by the </a:t>
                      </a:r>
                      <a:r>
                        <a:rPr lang="en-ZA" sz="1600" b="1" kern="1200" dirty="0" smtClean="0"/>
                        <a:t>Education Labour Relations Council</a:t>
                      </a:r>
                      <a:r>
                        <a:rPr lang="en-ZA" sz="1600" kern="1200" dirty="0" smtClean="0"/>
                        <a:t>.</a:t>
                      </a:r>
                    </a:p>
                    <a:p>
                      <a:pPr marL="285750" lvl="0" indent="-285750">
                        <a:buFont typeface="Arial" panose="020B0604020202020204" pitchFamily="34" charset="0"/>
                        <a:buChar char="•"/>
                      </a:pPr>
                      <a:r>
                        <a:rPr lang="en-ZA" sz="1600" b="1" kern="1200" dirty="0" smtClean="0"/>
                        <a:t>Job descriptions </a:t>
                      </a:r>
                      <a:r>
                        <a:rPr lang="en-ZA" sz="1600" kern="1200" dirty="0" smtClean="0"/>
                        <a:t>are currently used for reporting purposes.  </a:t>
                      </a:r>
                    </a:p>
                  </a:txBody>
                  <a:tcPr/>
                </a:tc>
                <a:extLst>
                  <a:ext uri="{0D108BD9-81ED-4DB2-BD59-A6C34878D82A}">
                    <a16:rowId xmlns:a16="http://schemas.microsoft.com/office/drawing/2014/main" xmlns="" val="10001"/>
                  </a:ext>
                </a:extLst>
              </a:tr>
              <a:tr h="651772">
                <a:tc>
                  <a:txBody>
                    <a:bodyPr/>
                    <a:lstStyle/>
                    <a:p>
                      <a:pPr algn="just">
                        <a:lnSpc>
                          <a:spcPct val="100000"/>
                        </a:lnSpc>
                        <a:spcAft>
                          <a:spcPts val="0"/>
                        </a:spcAft>
                      </a:pPr>
                      <a:r>
                        <a:rPr lang="en-US" sz="1600" dirty="0" smtClean="0">
                          <a:effectLst/>
                        </a:rPr>
                        <a:t>Proportion </a:t>
                      </a:r>
                      <a:r>
                        <a:rPr lang="en-US" sz="1600" dirty="0">
                          <a:effectLst/>
                        </a:rPr>
                        <a:t>of principals appointed based on competency assessment processes </a:t>
                      </a:r>
                      <a:endParaRPr lang="en-ZA" sz="1600" dirty="0">
                        <a:effectLst/>
                        <a:latin typeface="+mn-lt"/>
                        <a:ea typeface="Calibri"/>
                        <a:cs typeface="Times New Roman"/>
                      </a:endParaRPr>
                    </a:p>
                  </a:txBody>
                  <a:tcPr marL="68580" marR="68580" marT="0" marB="0"/>
                </a:tc>
                <a:tc>
                  <a:txBody>
                    <a:bodyPr/>
                    <a:lstStyle/>
                    <a:p>
                      <a:pPr marL="285750" indent="-285750">
                        <a:lnSpc>
                          <a:spcPct val="100000"/>
                        </a:lnSpc>
                        <a:spcAft>
                          <a:spcPts val="0"/>
                        </a:spcAft>
                        <a:buFont typeface="Arial" panose="020B0604020202020204" pitchFamily="34" charset="0"/>
                        <a:buChar char="•"/>
                      </a:pPr>
                      <a:r>
                        <a:rPr lang="en-ZA" sz="1600" dirty="0" smtClean="0">
                          <a:effectLst/>
                        </a:rPr>
                        <a:t>A target </a:t>
                      </a:r>
                      <a:r>
                        <a:rPr lang="en-ZA" sz="1600" dirty="0">
                          <a:effectLst/>
                        </a:rPr>
                        <a:t>on this indicator </a:t>
                      </a:r>
                      <a:r>
                        <a:rPr lang="en-ZA" sz="1600" dirty="0" smtClean="0">
                          <a:effectLst/>
                        </a:rPr>
                        <a:t>is pending </a:t>
                      </a:r>
                      <a:r>
                        <a:rPr lang="en-ZA" sz="1600" b="1" dirty="0" smtClean="0">
                          <a:effectLst/>
                        </a:rPr>
                        <a:t>discussions</a:t>
                      </a:r>
                      <a:r>
                        <a:rPr lang="en-ZA" sz="1600" dirty="0" smtClean="0">
                          <a:effectLst/>
                        </a:rPr>
                        <a:t> </a:t>
                      </a:r>
                      <a:r>
                        <a:rPr lang="en-ZA" sz="1600" dirty="0">
                          <a:effectLst/>
                        </a:rPr>
                        <a:t>on its implementation have </a:t>
                      </a:r>
                      <a:r>
                        <a:rPr lang="en-ZA" sz="1600" b="1" dirty="0">
                          <a:effectLst/>
                        </a:rPr>
                        <a:t>deadlocked</a:t>
                      </a:r>
                      <a:r>
                        <a:rPr lang="en-ZA" sz="1600" dirty="0">
                          <a:effectLst/>
                        </a:rPr>
                        <a:t> at the </a:t>
                      </a:r>
                      <a:r>
                        <a:rPr lang="en-ZA" sz="1600" b="1" dirty="0">
                          <a:effectLst/>
                        </a:rPr>
                        <a:t>Education Labour Relations Council</a:t>
                      </a:r>
                      <a:r>
                        <a:rPr lang="en-ZA" sz="1600" dirty="0">
                          <a:effectLst/>
                        </a:rPr>
                        <a:t>.</a:t>
                      </a:r>
                      <a:endParaRPr lang="en-ZA" sz="1600" dirty="0">
                        <a:effectLst/>
                        <a:latin typeface="+mn-lt"/>
                        <a:ea typeface="Calibri"/>
                        <a:cs typeface="Times New Roman"/>
                      </a:endParaRPr>
                    </a:p>
                  </a:txBody>
                  <a:tcPr marL="68580" marR="68580" marT="0" marB="0"/>
                </a:tc>
                <a:extLst>
                  <a:ext uri="{0D108BD9-81ED-4DB2-BD59-A6C34878D82A}">
                    <a16:rowId xmlns:a16="http://schemas.microsoft.com/office/drawing/2014/main" xmlns="" val="10002"/>
                  </a:ext>
                </a:extLst>
              </a:tr>
            </a:tbl>
          </a:graphicData>
        </a:graphic>
      </p:graphicFrame>
      <p:sp>
        <p:nvSpPr>
          <p:cNvPr id="4" name="Slide Number Placeholder 3"/>
          <p:cNvSpPr>
            <a:spLocks noGrp="1"/>
          </p:cNvSpPr>
          <p:nvPr>
            <p:ph type="sldNum" sz="quarter" idx="4"/>
          </p:nvPr>
        </p:nvSpPr>
        <p:spPr/>
        <p:txBody>
          <a:bodyPr/>
          <a:lstStyle/>
          <a:p>
            <a:fld id="{28A3B54F-4D6D-439C-9A2C-B6799378E1A1}" type="slidenum">
              <a:rPr lang="en-ZA" smtClean="0"/>
              <a:pPr/>
              <a:t>41</a:t>
            </a:fld>
            <a:endParaRPr lang="en-ZA" dirty="0"/>
          </a:p>
        </p:txBody>
      </p:sp>
    </p:spTree>
    <p:extLst>
      <p:ext uri="{BB962C8B-B14F-4D97-AF65-F5344CB8AC3E}">
        <p14:creationId xmlns:p14="http://schemas.microsoft.com/office/powerpoint/2010/main" xmlns="" val="98266150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4705"/>
            <a:ext cx="8229600" cy="1143000"/>
          </a:xfrm>
        </p:spPr>
        <p:txBody>
          <a:bodyPr>
            <a:normAutofit/>
          </a:bodyPr>
          <a:lstStyle/>
          <a:p>
            <a:r>
              <a:rPr lang="en-ZA" sz="2400" b="1" dirty="0">
                <a:solidFill>
                  <a:srgbClr val="AA2B1E">
                    <a:lumMod val="75000"/>
                  </a:srgbClr>
                </a:solidFill>
              </a:rPr>
              <a:t>The Parliamentary Budget </a:t>
            </a:r>
            <a:r>
              <a:rPr lang="en-ZA" sz="2400" b="1" dirty="0" smtClean="0">
                <a:solidFill>
                  <a:srgbClr val="AA2B1E">
                    <a:lumMod val="75000"/>
                  </a:srgbClr>
                </a:solidFill>
              </a:rPr>
              <a:t>Office (PBO) </a:t>
            </a:r>
            <a:r>
              <a:rPr lang="en-ZA" sz="2400" b="1" dirty="0">
                <a:solidFill>
                  <a:srgbClr val="AA2B1E">
                    <a:lumMod val="75000"/>
                  </a:srgbClr>
                </a:solidFill>
              </a:rPr>
              <a:t>findings on MTSF alignment of the APP</a:t>
            </a:r>
            <a:endParaRPr lang="en-ZA"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614259949"/>
              </p:ext>
            </p:extLst>
          </p:nvPr>
        </p:nvGraphicFramePr>
        <p:xfrm>
          <a:off x="0" y="1079336"/>
          <a:ext cx="9144000" cy="5033086"/>
        </p:xfrm>
        <a:graphic>
          <a:graphicData uri="http://schemas.openxmlformats.org/drawingml/2006/table">
            <a:tbl>
              <a:tblPr firstRow="1" bandRow="1">
                <a:tableStyleId>{21E4AEA4-8DFA-4A89-87EB-49C32662AFE0}</a:tableStyleId>
              </a:tblPr>
              <a:tblGrid>
                <a:gridCol w="3995936">
                  <a:extLst>
                    <a:ext uri="{9D8B030D-6E8A-4147-A177-3AD203B41FA5}">
                      <a16:colId xmlns:a16="http://schemas.microsoft.com/office/drawing/2014/main" xmlns="" val="20000"/>
                    </a:ext>
                  </a:extLst>
                </a:gridCol>
                <a:gridCol w="5148064">
                  <a:extLst>
                    <a:ext uri="{9D8B030D-6E8A-4147-A177-3AD203B41FA5}">
                      <a16:colId xmlns:a16="http://schemas.microsoft.com/office/drawing/2014/main" xmlns="" val="20001"/>
                    </a:ext>
                  </a:extLst>
                </a:gridCol>
              </a:tblGrid>
              <a:tr h="369646">
                <a:tc>
                  <a:txBody>
                    <a:bodyPr/>
                    <a:lstStyle/>
                    <a:p>
                      <a:r>
                        <a:rPr lang="en-ZA" sz="1800" dirty="0" smtClean="0"/>
                        <a:t>Finding</a:t>
                      </a:r>
                      <a:r>
                        <a:rPr lang="en-ZA" sz="1800" baseline="0" dirty="0" smtClean="0"/>
                        <a:t> (Not included in the APP) </a:t>
                      </a:r>
                      <a:endParaRPr lang="en-ZA" sz="1800" dirty="0"/>
                    </a:p>
                  </a:txBody>
                  <a:tcPr/>
                </a:tc>
                <a:tc>
                  <a:txBody>
                    <a:bodyPr/>
                    <a:lstStyle/>
                    <a:p>
                      <a:r>
                        <a:rPr lang="en-ZA" sz="1800" dirty="0" smtClean="0"/>
                        <a:t>Response </a:t>
                      </a:r>
                      <a:endParaRPr lang="en-ZA" sz="1800" dirty="0"/>
                    </a:p>
                  </a:txBody>
                  <a:tcPr/>
                </a:tc>
                <a:extLst>
                  <a:ext uri="{0D108BD9-81ED-4DB2-BD59-A6C34878D82A}">
                    <a16:rowId xmlns:a16="http://schemas.microsoft.com/office/drawing/2014/main" xmlns="" val="10000"/>
                  </a:ext>
                </a:extLst>
              </a:tr>
              <a:tr h="526001">
                <a:tc>
                  <a:txBody>
                    <a:bodyPr/>
                    <a:lstStyle/>
                    <a:p>
                      <a:r>
                        <a:rPr lang="en-US" sz="1800" kern="1200" dirty="0" smtClean="0"/>
                        <a:t>Percentage of district managers whose competency has been assessed against criteria (developed below) </a:t>
                      </a:r>
                      <a:endParaRPr lang="en-ZA" sz="1800" b="0" kern="1200" dirty="0">
                        <a:solidFill>
                          <a:schemeClr val="dk1"/>
                        </a:solidFill>
                        <a:latin typeface="+mn-lt"/>
                        <a:ea typeface="+mn-ea"/>
                        <a:cs typeface="+mn-cs"/>
                      </a:endParaRPr>
                    </a:p>
                  </a:txBody>
                  <a:tcPr/>
                </a:tc>
                <a:tc>
                  <a:txBody>
                    <a:bodyPr/>
                    <a:lstStyle/>
                    <a:p>
                      <a:pPr marL="342900" indent="-342900">
                        <a:buFont typeface="Arial" panose="020B0604020202020204" pitchFamily="34" charset="0"/>
                        <a:buChar char="•"/>
                      </a:pPr>
                      <a:r>
                        <a:rPr lang="en-US" sz="1800" dirty="0" smtClean="0"/>
                        <a:t>There</a:t>
                      </a:r>
                      <a:r>
                        <a:rPr lang="en-US" sz="1800" baseline="0" dirty="0" smtClean="0"/>
                        <a:t> is a </a:t>
                      </a:r>
                      <a:r>
                        <a:rPr lang="en-US" sz="1800" b="1" dirty="0" smtClean="0"/>
                        <a:t>2018/19 DBE APP Indicator</a:t>
                      </a:r>
                      <a:r>
                        <a:rPr lang="en-US" sz="1800" b="1" baseline="0" dirty="0" smtClean="0"/>
                        <a:t> </a:t>
                      </a:r>
                      <a:r>
                        <a:rPr lang="en-US" sz="1800" b="1" dirty="0" smtClean="0"/>
                        <a:t>4.5.3. </a:t>
                      </a:r>
                      <a:r>
                        <a:rPr lang="en-US" sz="1800" dirty="0" smtClean="0"/>
                        <a:t>Percentage of district managers assessed against developed criteria</a:t>
                      </a:r>
                      <a:endParaRPr lang="en-ZA" sz="1800" dirty="0"/>
                    </a:p>
                  </a:txBody>
                  <a:tcPr/>
                </a:tc>
                <a:extLst>
                  <a:ext uri="{0D108BD9-81ED-4DB2-BD59-A6C34878D82A}">
                    <a16:rowId xmlns:a16="http://schemas.microsoft.com/office/drawing/2014/main" xmlns="" val="10001"/>
                  </a:ext>
                </a:extLst>
              </a:tr>
              <a:tr h="739291">
                <a:tc>
                  <a:txBody>
                    <a:bodyPr/>
                    <a:lstStyle/>
                    <a:p>
                      <a:r>
                        <a:rPr lang="en-ZA" sz="1800" kern="1200" dirty="0" smtClean="0"/>
                        <a:t>Complete and consistent post-provisioning policy and regulations in place and proceed with implementation and monitoring</a:t>
                      </a:r>
                      <a:endParaRPr lang="en-ZA" sz="1800" b="0" kern="1200" dirty="0">
                        <a:solidFill>
                          <a:schemeClr val="dk1"/>
                        </a:solidFill>
                        <a:latin typeface="+mn-lt"/>
                        <a:ea typeface="+mn-ea"/>
                        <a:cs typeface="+mn-cs"/>
                      </a:endParaRPr>
                    </a:p>
                  </a:txBody>
                  <a:tcPr/>
                </a:tc>
                <a:tc>
                  <a:txBody>
                    <a:bodyPr/>
                    <a:lstStyle/>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smtClean="0"/>
                        <a:t>2017/18</a:t>
                      </a:r>
                      <a:r>
                        <a:rPr lang="en-US" sz="1800" b="1" baseline="0" dirty="0" smtClean="0"/>
                        <a:t> </a:t>
                      </a:r>
                      <a:r>
                        <a:rPr lang="en-US" sz="1800" b="1" dirty="0" smtClean="0"/>
                        <a:t>APP</a:t>
                      </a:r>
                      <a:r>
                        <a:rPr lang="en-US" sz="1800" b="1" baseline="0" dirty="0" smtClean="0"/>
                        <a:t> Indicator 3.5.1</a:t>
                      </a:r>
                      <a:r>
                        <a:rPr lang="en-US" sz="1800" baseline="0" dirty="0" smtClean="0"/>
                        <a:t>. Number of PEDs that had their post provisioning process assessed for compliance with the post provisioning Norms and Standards</a:t>
                      </a:r>
                      <a:endParaRPr lang="en-US" sz="1800" b="0" baseline="0" dirty="0" smtClean="0">
                        <a:latin typeface="+mn-lt"/>
                      </a:endParaRPr>
                    </a:p>
                  </a:txBody>
                  <a:tcPr/>
                </a:tc>
                <a:extLst>
                  <a:ext uri="{0D108BD9-81ED-4DB2-BD59-A6C34878D82A}">
                    <a16:rowId xmlns:a16="http://schemas.microsoft.com/office/drawing/2014/main" xmlns="" val="10002"/>
                  </a:ext>
                </a:extLst>
              </a:tr>
              <a:tr h="1384573">
                <a:tc>
                  <a:txBody>
                    <a:bodyPr/>
                    <a:lstStyle/>
                    <a:p>
                      <a:r>
                        <a:rPr lang="en-US" sz="1800" dirty="0" smtClean="0"/>
                        <a:t>Clear roles and functions for district offices and minimum competencies for district officials</a:t>
                      </a:r>
                      <a:endParaRPr lang="en-US" sz="1800" b="0" dirty="0">
                        <a:latin typeface="+mn-lt"/>
                      </a:endParaRPr>
                    </a:p>
                  </a:txBody>
                  <a:tcPr/>
                </a:tc>
                <a:tc>
                  <a:txBody>
                    <a:bodyPr/>
                    <a:lstStyle/>
                    <a:p>
                      <a:pPr marL="342900" indent="-342900">
                        <a:buFont typeface="Arial" panose="020B0604020202020204" pitchFamily="34" charset="0"/>
                        <a:buChar char="•"/>
                      </a:pPr>
                      <a:r>
                        <a:rPr lang="en-US" sz="1800" dirty="0" smtClean="0"/>
                        <a:t>No DBE and PED indicator until late 2017. </a:t>
                      </a:r>
                    </a:p>
                    <a:p>
                      <a:pPr marL="342900" indent="-342900">
                        <a:buFont typeface="Arial" panose="020B0604020202020204" pitchFamily="34" charset="0"/>
                        <a:buChar char="•"/>
                      </a:pPr>
                      <a:r>
                        <a:rPr lang="en-US" sz="1800" b="1" dirty="0" smtClean="0"/>
                        <a:t>Collective Agreement No. 4 of 2017 </a:t>
                      </a:r>
                      <a:r>
                        <a:rPr lang="en-US" sz="1800" dirty="0" smtClean="0"/>
                        <a:t>has now been </a:t>
                      </a:r>
                      <a:r>
                        <a:rPr lang="en-US" sz="1800" b="1" dirty="0" smtClean="0"/>
                        <a:t>signed </a:t>
                      </a:r>
                      <a:r>
                        <a:rPr lang="en-US" sz="1800" dirty="0" smtClean="0"/>
                        <a:t>in the ELRC clarifying the job descriptions of office based educators. The a) </a:t>
                      </a:r>
                      <a:r>
                        <a:rPr lang="en-US" sz="1800" b="1" dirty="0" smtClean="0"/>
                        <a:t>Roles and Responsibilities </a:t>
                      </a:r>
                      <a:r>
                        <a:rPr lang="en-US" sz="1800" dirty="0" smtClean="0"/>
                        <a:t>and b) </a:t>
                      </a:r>
                      <a:r>
                        <a:rPr lang="en-US" sz="1800" b="1" dirty="0" smtClean="0"/>
                        <a:t>Recruitment </a:t>
                      </a:r>
                      <a:r>
                        <a:rPr lang="en-US" sz="1800" b="0" dirty="0" smtClean="0"/>
                        <a:t>and </a:t>
                      </a:r>
                      <a:r>
                        <a:rPr lang="en-US" sz="1800" b="1" dirty="0" smtClean="0"/>
                        <a:t>Selection Criteria </a:t>
                      </a:r>
                      <a:r>
                        <a:rPr lang="en-US" sz="1800" dirty="0" smtClean="0"/>
                        <a:t>for </a:t>
                      </a:r>
                      <a:r>
                        <a:rPr lang="en-US" sz="1800" b="1" dirty="0" smtClean="0"/>
                        <a:t>District Officials </a:t>
                      </a:r>
                      <a:r>
                        <a:rPr lang="en-US" sz="1800" dirty="0" smtClean="0"/>
                        <a:t>will now be used as a guide by provinces. </a:t>
                      </a:r>
                      <a:endParaRPr lang="en-US" sz="1800" b="0" dirty="0" smtClean="0">
                        <a:latin typeface="+mn-lt"/>
                      </a:endParaRPr>
                    </a:p>
                  </a:txBody>
                  <a:tcPr/>
                </a:tc>
                <a:extLst>
                  <a:ext uri="{0D108BD9-81ED-4DB2-BD59-A6C34878D82A}">
                    <a16:rowId xmlns:a16="http://schemas.microsoft.com/office/drawing/2014/main" xmlns="" val="10003"/>
                  </a:ext>
                </a:extLst>
              </a:tr>
            </a:tbl>
          </a:graphicData>
        </a:graphic>
      </p:graphicFrame>
      <p:sp>
        <p:nvSpPr>
          <p:cNvPr id="4" name="Slide Number Placeholder 3"/>
          <p:cNvSpPr>
            <a:spLocks noGrp="1"/>
          </p:cNvSpPr>
          <p:nvPr>
            <p:ph type="sldNum" sz="quarter" idx="4"/>
          </p:nvPr>
        </p:nvSpPr>
        <p:spPr/>
        <p:txBody>
          <a:bodyPr/>
          <a:lstStyle/>
          <a:p>
            <a:fld id="{28A3B54F-4D6D-439C-9A2C-B6799378E1A1}" type="slidenum">
              <a:rPr lang="en-ZA" smtClean="0"/>
              <a:pPr/>
              <a:t>42</a:t>
            </a:fld>
            <a:endParaRPr lang="en-ZA" dirty="0"/>
          </a:p>
        </p:txBody>
      </p:sp>
    </p:spTree>
    <p:extLst>
      <p:ext uri="{BB962C8B-B14F-4D97-AF65-F5344CB8AC3E}">
        <p14:creationId xmlns:p14="http://schemas.microsoft.com/office/powerpoint/2010/main" xmlns="" val="238391720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7956376" cy="1196751"/>
          </a:xfrm>
        </p:spPr>
        <p:txBody>
          <a:bodyPr>
            <a:normAutofit/>
          </a:bodyPr>
          <a:lstStyle/>
          <a:p>
            <a:r>
              <a:rPr lang="en-US" sz="2400" b="1" dirty="0" smtClean="0">
                <a:solidFill>
                  <a:schemeClr val="accent2">
                    <a:lumMod val="75000"/>
                  </a:schemeClr>
                </a:solidFill>
              </a:rPr>
              <a:t>RESPONSE TO SPECIFIC </a:t>
            </a:r>
            <a:r>
              <a:rPr lang="en-US" sz="2400" b="1" dirty="0">
                <a:solidFill>
                  <a:schemeClr val="accent2">
                    <a:lumMod val="75000"/>
                  </a:schemeClr>
                </a:solidFill>
              </a:rPr>
              <a:t>CONCERNS RAISED BY THE </a:t>
            </a:r>
            <a:r>
              <a:rPr lang="en-US" sz="2400" b="1" dirty="0" smtClean="0">
                <a:solidFill>
                  <a:schemeClr val="accent2">
                    <a:lumMod val="75000"/>
                  </a:schemeClr>
                </a:solidFill>
              </a:rPr>
              <a:t>PC </a:t>
            </a:r>
            <a:r>
              <a:rPr lang="en-US" sz="2400" b="1" dirty="0">
                <a:solidFill>
                  <a:schemeClr val="accent2">
                    <a:lumMod val="75000"/>
                  </a:schemeClr>
                </a:solidFill>
              </a:rPr>
              <a:t>ON 2017/18 APP </a:t>
            </a:r>
            <a:r>
              <a:rPr lang="en-US" sz="2400" b="1" dirty="0" smtClean="0">
                <a:solidFill>
                  <a:schemeClr val="accent2">
                    <a:lumMod val="75000"/>
                  </a:schemeClr>
                </a:solidFill>
              </a:rPr>
              <a:t>INDICATORS… </a:t>
            </a:r>
            <a:endParaRPr lang="en-ZA" sz="2400" b="1" dirty="0">
              <a:solidFill>
                <a:srgbClr val="C0504D">
                  <a:lumMod val="75000"/>
                </a:srgbClr>
              </a:solidFill>
              <a:cs typeface="Calibri"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516185572"/>
              </p:ext>
            </p:extLst>
          </p:nvPr>
        </p:nvGraphicFramePr>
        <p:xfrm>
          <a:off x="89756" y="1052736"/>
          <a:ext cx="8964488" cy="5240461"/>
        </p:xfrm>
        <a:graphic>
          <a:graphicData uri="http://schemas.openxmlformats.org/drawingml/2006/table">
            <a:tbl>
              <a:tblPr firstRow="1" bandRow="1">
                <a:tableStyleId>{21E4AEA4-8DFA-4A89-87EB-49C32662AFE0}</a:tableStyleId>
              </a:tblPr>
              <a:tblGrid>
                <a:gridCol w="2105980">
                  <a:extLst>
                    <a:ext uri="{9D8B030D-6E8A-4147-A177-3AD203B41FA5}">
                      <a16:colId xmlns:a16="http://schemas.microsoft.com/office/drawing/2014/main" xmlns="" val="20000"/>
                    </a:ext>
                  </a:extLst>
                </a:gridCol>
                <a:gridCol w="6858508">
                  <a:extLst>
                    <a:ext uri="{9D8B030D-6E8A-4147-A177-3AD203B41FA5}">
                      <a16:colId xmlns:a16="http://schemas.microsoft.com/office/drawing/2014/main" xmlns="" val="20001"/>
                    </a:ext>
                  </a:extLst>
                </a:gridCol>
              </a:tblGrid>
              <a:tr h="394141">
                <a:tc>
                  <a:txBody>
                    <a:bodyPr/>
                    <a:lstStyle/>
                    <a:p>
                      <a:pPr algn="ctr"/>
                      <a:r>
                        <a:rPr lang="en-ZA" sz="1800" b="1" dirty="0" smtClean="0">
                          <a:latin typeface="Calibri" panose="020F0502020204030204" pitchFamily="34" charset="0"/>
                        </a:rPr>
                        <a:t>INDICATORS</a:t>
                      </a:r>
                      <a:endParaRPr lang="en-US" sz="1800" dirty="0"/>
                    </a:p>
                  </a:txBody>
                  <a:tcPr/>
                </a:tc>
                <a:tc>
                  <a:txBody>
                    <a:bodyPr/>
                    <a:lstStyle/>
                    <a:p>
                      <a:pPr algn="ctr"/>
                      <a:r>
                        <a:rPr lang="en-US" sz="1800" baseline="0" dirty="0" smtClean="0"/>
                        <a:t>DBE RESPONSES</a:t>
                      </a:r>
                      <a:endParaRPr lang="en-US" sz="1800" dirty="0"/>
                    </a:p>
                  </a:txBody>
                  <a:tcPr/>
                </a:tc>
                <a:extLst>
                  <a:ext uri="{0D108BD9-81ED-4DB2-BD59-A6C34878D82A}">
                    <a16:rowId xmlns:a16="http://schemas.microsoft.com/office/drawing/2014/main" xmlns="" val="10000"/>
                  </a:ext>
                </a:extLst>
              </a:tr>
              <a:tr h="1539659">
                <a:tc>
                  <a:txBody>
                    <a:bodyPr/>
                    <a:lstStyle/>
                    <a:p>
                      <a:r>
                        <a:rPr lang="en-US" sz="1800" b="0" dirty="0" smtClean="0">
                          <a:latin typeface="+mn-lt"/>
                        </a:rPr>
                        <a:t>Number  and percentage of Funza  Lushaka  bursary  holders  </a:t>
                      </a:r>
                      <a:r>
                        <a:rPr lang="en-US" sz="1800" b="0" u="sng" dirty="0" smtClean="0">
                          <a:latin typeface="+mn-lt"/>
                        </a:rPr>
                        <a:t>placed</a:t>
                      </a:r>
                      <a:r>
                        <a:rPr lang="en-US" sz="1800" b="0" dirty="0" smtClean="0">
                          <a:latin typeface="+mn-lt"/>
                        </a:rPr>
                        <a:t>  by June  of the year after qualifying</a:t>
                      </a:r>
                      <a:endParaRPr lang="en-US" sz="1800" b="0" dirty="0">
                        <a:latin typeface="+mn-lt"/>
                      </a:endParaRPr>
                    </a:p>
                  </a:txBody>
                  <a:tcPr/>
                </a:tc>
                <a:tc>
                  <a:txBody>
                    <a:bodyPr/>
                    <a:lstStyle/>
                    <a:p>
                      <a:pPr marL="171450" indent="-171450">
                        <a:buFont typeface="Arial" panose="020B0604020202020204" pitchFamily="34" charset="0"/>
                        <a:buChar char="•"/>
                      </a:pPr>
                      <a:r>
                        <a:rPr lang="en-US" sz="1800" b="0" dirty="0" smtClean="0">
                          <a:latin typeface="+mn-lt"/>
                        </a:rPr>
                        <a:t>There is</a:t>
                      </a:r>
                      <a:r>
                        <a:rPr lang="en-US" sz="1800" b="0" baseline="0" dirty="0" smtClean="0">
                          <a:latin typeface="+mn-lt"/>
                        </a:rPr>
                        <a:t> </a:t>
                      </a:r>
                      <a:r>
                        <a:rPr lang="en-US" sz="1800" b="0" dirty="0" smtClean="0">
                          <a:latin typeface="+mn-lt"/>
                        </a:rPr>
                        <a:t>a</a:t>
                      </a:r>
                      <a:r>
                        <a:rPr lang="en-US" sz="1800" b="0" baseline="0" dirty="0" smtClean="0">
                          <a:latin typeface="+mn-lt"/>
                        </a:rPr>
                        <a:t> </a:t>
                      </a:r>
                      <a:r>
                        <a:rPr lang="en-US" sz="1800" b="0" dirty="0" smtClean="0">
                          <a:latin typeface="+mn-lt"/>
                        </a:rPr>
                        <a:t>DBE APP</a:t>
                      </a:r>
                      <a:r>
                        <a:rPr lang="en-US" sz="1800" b="0" baseline="0" dirty="0" smtClean="0">
                          <a:latin typeface="+mn-lt"/>
                        </a:rPr>
                        <a:t> </a:t>
                      </a:r>
                      <a:r>
                        <a:rPr lang="en-US" sz="1800" b="1" baseline="0" dirty="0" smtClean="0">
                          <a:latin typeface="+mn-lt"/>
                        </a:rPr>
                        <a:t>Indicator 3.2.1 </a:t>
                      </a:r>
                      <a:r>
                        <a:rPr lang="en-US" sz="1800" b="0" baseline="0" dirty="0" smtClean="0">
                          <a:latin typeface="+mn-lt"/>
                        </a:rPr>
                        <a:t>Number of Funza Lushaka bursaries </a:t>
                      </a:r>
                      <a:r>
                        <a:rPr lang="en-US" sz="1800" b="0" u="sng" baseline="0" dirty="0" smtClean="0">
                          <a:latin typeface="+mn-lt"/>
                        </a:rPr>
                        <a:t>awarded</a:t>
                      </a:r>
                      <a:r>
                        <a:rPr lang="en-US" sz="1800" b="0" baseline="0" dirty="0" smtClean="0">
                          <a:latin typeface="+mn-lt"/>
                        </a:rPr>
                        <a:t> to students enrolled for initial teacher education. </a:t>
                      </a:r>
                    </a:p>
                    <a:p>
                      <a:pPr marL="171450" indent="-171450">
                        <a:buFont typeface="Arial" panose="020B0604020202020204" pitchFamily="34" charset="0"/>
                        <a:buChar char="•"/>
                      </a:pPr>
                      <a:r>
                        <a:rPr lang="en-US" sz="1800" b="0" baseline="0" dirty="0" smtClean="0">
                          <a:latin typeface="+mn-lt"/>
                        </a:rPr>
                        <a:t>DBE’s function is to </a:t>
                      </a:r>
                      <a:r>
                        <a:rPr lang="en-US" sz="1800" b="1" baseline="0" dirty="0" smtClean="0">
                          <a:latin typeface="+mn-lt"/>
                        </a:rPr>
                        <a:t>allocate</a:t>
                      </a:r>
                      <a:r>
                        <a:rPr lang="en-US" sz="1800" b="0" baseline="0" dirty="0" smtClean="0">
                          <a:latin typeface="+mn-lt"/>
                        </a:rPr>
                        <a:t> the </a:t>
                      </a:r>
                      <a:r>
                        <a:rPr lang="en-US" sz="1800" b="1" baseline="0" dirty="0" smtClean="0">
                          <a:latin typeface="+mn-lt"/>
                        </a:rPr>
                        <a:t>bursaries </a:t>
                      </a:r>
                      <a:r>
                        <a:rPr lang="en-US" sz="1800" b="0" baseline="0" dirty="0" smtClean="0">
                          <a:latin typeface="+mn-lt"/>
                        </a:rPr>
                        <a:t>– </a:t>
                      </a:r>
                      <a:r>
                        <a:rPr lang="en-US" sz="1800" b="1" baseline="0" dirty="0" smtClean="0">
                          <a:latin typeface="+mn-lt"/>
                        </a:rPr>
                        <a:t>PEDs </a:t>
                      </a:r>
                      <a:r>
                        <a:rPr lang="en-US" sz="1800" b="1" u="sng" baseline="0" dirty="0" smtClean="0">
                          <a:latin typeface="+mn-lt"/>
                        </a:rPr>
                        <a:t>place</a:t>
                      </a:r>
                      <a:r>
                        <a:rPr lang="en-US" sz="1800" b="1" baseline="0" dirty="0" smtClean="0">
                          <a:latin typeface="+mn-lt"/>
                        </a:rPr>
                        <a:t> them</a:t>
                      </a:r>
                      <a:r>
                        <a:rPr lang="en-US" sz="1800" b="0" baseline="0" dirty="0" smtClean="0">
                          <a:latin typeface="+mn-lt"/>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u="sng" dirty="0" smtClean="0">
                          <a:latin typeface="+mn-lt"/>
                        </a:rPr>
                        <a:t>A PPM has been developed for</a:t>
                      </a:r>
                      <a:r>
                        <a:rPr lang="en-US" sz="1800" b="1" u="sng" baseline="0" dirty="0" smtClean="0">
                          <a:latin typeface="+mn-lt"/>
                        </a:rPr>
                        <a:t> PEDs to adopt</a:t>
                      </a:r>
                      <a:r>
                        <a:rPr lang="en-US" sz="1800" b="0" baseline="0" dirty="0" smtClean="0">
                          <a:latin typeface="+mn-lt"/>
                        </a:rPr>
                        <a:t>. </a:t>
                      </a:r>
                      <a:r>
                        <a:rPr lang="en-US" sz="1800" b="1" dirty="0" smtClean="0">
                          <a:latin typeface="+mn-lt"/>
                        </a:rPr>
                        <a:t>PPM 214</a:t>
                      </a:r>
                      <a:r>
                        <a:rPr lang="en-US" sz="1800" b="0" dirty="0" smtClean="0">
                          <a:latin typeface="+mn-lt"/>
                        </a:rPr>
                        <a:t>: Number and percentage of Funza Lushaka bursary holders placed in schools within six months upon completion of studies or upon confirmation that the bursar has completed studies. </a:t>
                      </a:r>
                      <a:r>
                        <a:rPr lang="en-US" sz="1800" b="1" u="sng" dirty="0" smtClean="0">
                          <a:latin typeface="+mn-lt"/>
                        </a:rPr>
                        <a:t>Not</a:t>
                      </a:r>
                      <a:r>
                        <a:rPr lang="en-US" sz="1800" b="1" u="sng" baseline="0" dirty="0" smtClean="0">
                          <a:latin typeface="+mn-lt"/>
                        </a:rPr>
                        <a:t> yet approved by all PEDs.</a:t>
                      </a:r>
                      <a:endParaRPr lang="en-US" sz="1800" b="1" u="sng" baseline="0" dirty="0" smtClean="0">
                        <a:solidFill>
                          <a:schemeClr val="tx1"/>
                        </a:solidFill>
                        <a:latin typeface="+mn-lt"/>
                      </a:endParaRPr>
                    </a:p>
                  </a:txBody>
                  <a:tcPr/>
                </a:tc>
                <a:extLst>
                  <a:ext uri="{0D108BD9-81ED-4DB2-BD59-A6C34878D82A}">
                    <a16:rowId xmlns:a16="http://schemas.microsoft.com/office/drawing/2014/main" xmlns="" val="10001"/>
                  </a:ext>
                </a:extLst>
              </a:tr>
              <a:tr h="1539659">
                <a:tc>
                  <a:txBody>
                    <a:bodyPr/>
                    <a:lstStyle/>
                    <a:p>
                      <a:r>
                        <a:rPr lang="en-US" sz="1800" b="0" kern="1200" dirty="0" smtClean="0">
                          <a:solidFill>
                            <a:schemeClr val="dk1"/>
                          </a:solidFill>
                          <a:latin typeface="+mn-lt"/>
                          <a:ea typeface="Calibri" panose="020F0502020204030204" pitchFamily="34" charset="0"/>
                          <a:cs typeface="+mn-cs"/>
                        </a:rPr>
                        <a:t>Percentage of learners who completed the whole  curriculum</a:t>
                      </a:r>
                      <a:endParaRPr lang="en-US" sz="1800" b="0" kern="1200" dirty="0">
                        <a:solidFill>
                          <a:schemeClr val="dk1"/>
                        </a:solidFill>
                        <a:latin typeface="+mn-lt"/>
                        <a:ea typeface="Calibri" panose="020F0502020204030204" pitchFamily="34" charset="0"/>
                        <a:cs typeface="+mn-cs"/>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smtClean="0">
                          <a:latin typeface="+mn-lt"/>
                        </a:rPr>
                        <a:t>A</a:t>
                      </a:r>
                      <a:r>
                        <a:rPr lang="en-US" sz="1800" b="0" baseline="0" dirty="0" smtClean="0">
                          <a:latin typeface="+mn-lt"/>
                        </a:rPr>
                        <a:t> new </a:t>
                      </a:r>
                      <a:r>
                        <a:rPr lang="en-US" sz="1800" b="1" baseline="0" dirty="0" smtClean="0">
                          <a:latin typeface="+mn-lt"/>
                        </a:rPr>
                        <a:t>MTSF aligned</a:t>
                      </a:r>
                      <a:r>
                        <a:rPr lang="en-US" sz="1800" b="1" dirty="0" smtClean="0">
                          <a:latin typeface="+mn-lt"/>
                        </a:rPr>
                        <a:t> PPM </a:t>
                      </a:r>
                      <a:r>
                        <a:rPr lang="en-US" sz="1800" b="0" dirty="0" smtClean="0">
                          <a:latin typeface="+mn-lt"/>
                        </a:rPr>
                        <a:t>has been developed</a:t>
                      </a:r>
                      <a:r>
                        <a:rPr lang="en-US" sz="1800" b="0" baseline="0" dirty="0" smtClean="0">
                          <a:latin typeface="+mn-lt"/>
                        </a:rPr>
                        <a:t> in anticipation for inclusion in PEDs’ APPs for </a:t>
                      </a:r>
                      <a:r>
                        <a:rPr lang="en-US" sz="1800" b="1" dirty="0" smtClean="0">
                          <a:latin typeface="+mn-lt"/>
                        </a:rPr>
                        <a:t>2018/19</a:t>
                      </a:r>
                      <a:r>
                        <a:rPr lang="en-US" sz="1800" b="0" dirty="0" smtClean="0">
                          <a:latin typeface="+mn-lt"/>
                        </a:rPr>
                        <a:t> as </a:t>
                      </a:r>
                      <a:r>
                        <a:rPr lang="en-US" sz="1800" b="1" dirty="0" smtClean="0">
                          <a:latin typeface="+mn-lt"/>
                        </a:rPr>
                        <a:t>PPM</a:t>
                      </a:r>
                      <a:r>
                        <a:rPr lang="en-US" sz="1800" b="1" baseline="0" dirty="0" smtClean="0">
                          <a:latin typeface="+mn-lt"/>
                        </a:rPr>
                        <a:t> 219</a:t>
                      </a:r>
                      <a:r>
                        <a:rPr lang="en-US" sz="1800" b="0" baseline="0" dirty="0" smtClean="0">
                          <a:latin typeface="+mn-lt"/>
                        </a:rPr>
                        <a:t>: Number and percentage of learners who complete the whole curriculum each year.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smtClean="0">
                          <a:latin typeface="+mn-lt"/>
                        </a:rPr>
                        <a:t>National DBE is </a:t>
                      </a:r>
                      <a:r>
                        <a:rPr lang="en-US" sz="1800" b="1" dirty="0" smtClean="0">
                          <a:latin typeface="+mn-lt"/>
                        </a:rPr>
                        <a:t>currently collaborating </a:t>
                      </a:r>
                      <a:r>
                        <a:rPr lang="en-US" sz="1800" b="0" dirty="0" smtClean="0">
                          <a:latin typeface="+mn-lt"/>
                        </a:rPr>
                        <a:t>with UNICEF to develop a standardised </a:t>
                      </a:r>
                      <a:r>
                        <a:rPr lang="en-US" sz="1800" b="1" dirty="0" smtClean="0">
                          <a:latin typeface="+mn-lt"/>
                        </a:rPr>
                        <a:t>Curriculum Coverage Solution </a:t>
                      </a:r>
                      <a:r>
                        <a:rPr lang="en-US" sz="1800" b="0" dirty="0" smtClean="0">
                          <a:latin typeface="+mn-lt"/>
                        </a:rPr>
                        <a:t>to address this Indicator. </a:t>
                      </a:r>
                    </a:p>
                  </a:txBody>
                  <a:tcPr/>
                </a:tc>
                <a:extLst>
                  <a:ext uri="{0D108BD9-81ED-4DB2-BD59-A6C34878D82A}">
                    <a16:rowId xmlns:a16="http://schemas.microsoft.com/office/drawing/2014/main" xmlns="" val="10002"/>
                  </a:ext>
                </a:extLst>
              </a:tr>
            </a:tbl>
          </a:graphicData>
        </a:graphic>
      </p:graphicFrame>
      <p:sp>
        <p:nvSpPr>
          <p:cNvPr id="3" name="Slide Number Placeholder 2"/>
          <p:cNvSpPr>
            <a:spLocks noGrp="1"/>
          </p:cNvSpPr>
          <p:nvPr>
            <p:ph type="sldNum" sz="quarter" idx="4"/>
          </p:nvPr>
        </p:nvSpPr>
        <p:spPr/>
        <p:txBody>
          <a:bodyPr/>
          <a:lstStyle/>
          <a:p>
            <a:fld id="{28A3B54F-4D6D-439C-9A2C-B6799378E1A1}" type="slidenum">
              <a:rPr lang="en-ZA" smtClean="0"/>
              <a:pPr/>
              <a:t>43</a:t>
            </a:fld>
            <a:endParaRPr lang="en-ZA" dirty="0"/>
          </a:p>
        </p:txBody>
      </p:sp>
    </p:spTree>
    <p:extLst>
      <p:ext uri="{BB962C8B-B14F-4D97-AF65-F5344CB8AC3E}">
        <p14:creationId xmlns:p14="http://schemas.microsoft.com/office/powerpoint/2010/main" xmlns="" val="30174824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032" y="-432047"/>
            <a:ext cx="8460432" cy="1700807"/>
          </a:xfrm>
        </p:spPr>
        <p:txBody>
          <a:bodyPr>
            <a:normAutofit/>
          </a:bodyPr>
          <a:lstStyle/>
          <a:p>
            <a:r>
              <a:rPr lang="en-US" sz="2400" b="1" dirty="0" smtClean="0">
                <a:solidFill>
                  <a:schemeClr val="accent2">
                    <a:lumMod val="75000"/>
                  </a:schemeClr>
                </a:solidFill>
              </a:rPr>
              <a:t>RESPONSE TO SPECIFIC </a:t>
            </a:r>
            <a:r>
              <a:rPr lang="en-US" sz="2400" b="1" dirty="0">
                <a:solidFill>
                  <a:schemeClr val="accent2">
                    <a:lumMod val="75000"/>
                  </a:schemeClr>
                </a:solidFill>
              </a:rPr>
              <a:t>CONCERNS RAISED BY THE </a:t>
            </a:r>
            <a:br>
              <a:rPr lang="en-US" sz="2400" b="1" dirty="0">
                <a:solidFill>
                  <a:schemeClr val="accent2">
                    <a:lumMod val="75000"/>
                  </a:schemeClr>
                </a:solidFill>
              </a:rPr>
            </a:br>
            <a:r>
              <a:rPr lang="en-US" sz="2400" b="1" dirty="0">
                <a:solidFill>
                  <a:schemeClr val="accent2">
                    <a:lumMod val="75000"/>
                  </a:schemeClr>
                </a:solidFill>
              </a:rPr>
              <a:t>PC ON 2017/18 APP INDICATORS</a:t>
            </a:r>
            <a:r>
              <a:rPr lang="en-US" sz="2800" b="1" dirty="0">
                <a:solidFill>
                  <a:schemeClr val="accent2">
                    <a:lumMod val="75000"/>
                  </a:schemeClr>
                </a:solidFill>
              </a:rPr>
              <a:t>… </a:t>
            </a:r>
            <a:endParaRPr lang="en-ZA" sz="2800" b="1" dirty="0">
              <a:solidFill>
                <a:srgbClr val="C0504D">
                  <a:lumMod val="75000"/>
                </a:srgbClr>
              </a:solidFill>
              <a:cs typeface="Calibri"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2815570540"/>
              </p:ext>
            </p:extLst>
          </p:nvPr>
        </p:nvGraphicFramePr>
        <p:xfrm>
          <a:off x="35496" y="836712"/>
          <a:ext cx="9036496" cy="4876800"/>
        </p:xfrm>
        <a:graphic>
          <a:graphicData uri="http://schemas.openxmlformats.org/drawingml/2006/table">
            <a:tbl>
              <a:tblPr firstRow="1" bandRow="1">
                <a:tableStyleId>{21E4AEA4-8DFA-4A89-87EB-49C32662AFE0}</a:tableStyleId>
              </a:tblPr>
              <a:tblGrid>
                <a:gridCol w="2232248">
                  <a:extLst>
                    <a:ext uri="{9D8B030D-6E8A-4147-A177-3AD203B41FA5}">
                      <a16:colId xmlns:a16="http://schemas.microsoft.com/office/drawing/2014/main" xmlns="" val="20000"/>
                    </a:ext>
                  </a:extLst>
                </a:gridCol>
                <a:gridCol w="6804248">
                  <a:extLst>
                    <a:ext uri="{9D8B030D-6E8A-4147-A177-3AD203B41FA5}">
                      <a16:colId xmlns:a16="http://schemas.microsoft.com/office/drawing/2014/main" xmlns="" val="20001"/>
                    </a:ext>
                  </a:extLst>
                </a:gridCol>
              </a:tblGrid>
              <a:tr h="363497">
                <a:tc>
                  <a:txBody>
                    <a:bodyPr/>
                    <a:lstStyle/>
                    <a:p>
                      <a:pPr algn="ctr"/>
                      <a:r>
                        <a:rPr lang="en-ZA" sz="2000" b="1" dirty="0" smtClean="0">
                          <a:latin typeface="Calibri" panose="020F0502020204030204" pitchFamily="34" charset="0"/>
                          <a:ea typeface="Calibri" panose="020F0502020204030204" pitchFamily="34" charset="0"/>
                        </a:rPr>
                        <a:t>INDICATORS</a:t>
                      </a:r>
                    </a:p>
                  </a:txBody>
                  <a:tcPr/>
                </a:tc>
                <a:tc>
                  <a:txBody>
                    <a:bodyPr/>
                    <a:lstStyle/>
                    <a:p>
                      <a:pPr algn="ctr"/>
                      <a:r>
                        <a:rPr lang="en-US" sz="2000" baseline="0" dirty="0" smtClean="0"/>
                        <a:t>DBE RESPONSES</a:t>
                      </a:r>
                      <a:endParaRPr lang="en-US" sz="2000" dirty="0"/>
                    </a:p>
                  </a:txBody>
                  <a:tcPr/>
                </a:tc>
                <a:extLst>
                  <a:ext uri="{0D108BD9-81ED-4DB2-BD59-A6C34878D82A}">
                    <a16:rowId xmlns:a16="http://schemas.microsoft.com/office/drawing/2014/main" xmlns="" val="10000"/>
                  </a:ext>
                </a:extLst>
              </a:tr>
              <a:tr h="2082512">
                <a:tc>
                  <a:txBody>
                    <a:bodyPr/>
                    <a:lstStyle/>
                    <a:p>
                      <a:r>
                        <a:rPr lang="en-US" sz="1800" b="0" dirty="0" smtClean="0">
                          <a:latin typeface="+mn-lt"/>
                        </a:rPr>
                        <a:t>Percentage  of  school   principals  rating   the  support   services  of  districts  as being  satisfactory</a:t>
                      </a:r>
                    </a:p>
                    <a:p>
                      <a:endParaRPr lang="en-US" sz="1800" b="0" dirty="0">
                        <a:latin typeface="+mn-lt"/>
                      </a:endParaRPr>
                    </a:p>
                  </a:txBody>
                  <a:tcPr/>
                </a:tc>
                <a:tc>
                  <a:txBody>
                    <a:bodyPr/>
                    <a:lstStyle/>
                    <a:p>
                      <a:pPr marL="171450" indent="-171450">
                        <a:lnSpc>
                          <a:spcPct val="100000"/>
                        </a:lnSpc>
                        <a:buFont typeface="Arial" panose="020B0604020202020204" pitchFamily="34" charset="0"/>
                        <a:buChar char="•"/>
                      </a:pPr>
                      <a:r>
                        <a:rPr lang="en-US" sz="1800" b="0" dirty="0" smtClean="0">
                          <a:latin typeface="+mn-lt"/>
                        </a:rPr>
                        <a:t>In </a:t>
                      </a:r>
                      <a:r>
                        <a:rPr lang="en-US" sz="1800" b="1" dirty="0" smtClean="0">
                          <a:latin typeface="+mn-lt"/>
                        </a:rPr>
                        <a:t>2017/18</a:t>
                      </a:r>
                      <a:r>
                        <a:rPr lang="en-US" sz="1800" b="1" baseline="0" dirty="0" smtClean="0">
                          <a:latin typeface="+mn-lt"/>
                        </a:rPr>
                        <a:t> DBE APP</a:t>
                      </a:r>
                      <a:r>
                        <a:rPr lang="en-US" sz="1800" b="0" baseline="0" dirty="0" smtClean="0">
                          <a:latin typeface="+mn-lt"/>
                        </a:rPr>
                        <a:t>, the indicator was changed from the initial indicator to: </a:t>
                      </a:r>
                      <a:r>
                        <a:rPr lang="en-US" sz="1800" b="1" u="sng" baseline="0" dirty="0" smtClean="0">
                          <a:latin typeface="+mn-lt"/>
                        </a:rPr>
                        <a:t>An improvement plan </a:t>
                      </a:r>
                      <a:r>
                        <a:rPr lang="en-US" sz="1800" b="0" baseline="0" dirty="0" smtClean="0">
                          <a:latin typeface="+mn-lt"/>
                        </a:rPr>
                        <a:t>for district offices to improve on areas that were rated unsatisfactory by school principals during the school survey (</a:t>
                      </a:r>
                      <a:r>
                        <a:rPr lang="en-US" sz="1800" b="1" baseline="0" dirty="0" smtClean="0">
                          <a:latin typeface="+mn-lt"/>
                        </a:rPr>
                        <a:t>Indicator 4.5.2</a:t>
                      </a:r>
                      <a:r>
                        <a:rPr lang="en-US" sz="1800" b="0" baseline="0" dirty="0" smtClean="0">
                          <a:latin typeface="+mn-lt"/>
                        </a:rPr>
                        <a:t>). </a:t>
                      </a:r>
                    </a:p>
                    <a:p>
                      <a:pPr marL="171450" indent="-171450">
                        <a:lnSpc>
                          <a:spcPct val="100000"/>
                        </a:lnSpc>
                        <a:buFont typeface="Arial" panose="020B0604020202020204" pitchFamily="34" charset="0"/>
                        <a:buChar char="•"/>
                      </a:pPr>
                      <a:r>
                        <a:rPr lang="en-US" sz="1800" b="0" baseline="0" dirty="0" smtClean="0">
                          <a:latin typeface="+mn-lt"/>
                        </a:rPr>
                        <a:t>In the </a:t>
                      </a:r>
                      <a:r>
                        <a:rPr lang="en-US" sz="1800" b="1" baseline="0" dirty="0" smtClean="0">
                          <a:latin typeface="+mn-lt"/>
                        </a:rPr>
                        <a:t>2018/19 DBE APP indicator 4.5.2</a:t>
                      </a:r>
                      <a:r>
                        <a:rPr lang="en-US" sz="1800" b="0" baseline="0" dirty="0" smtClean="0">
                          <a:latin typeface="+mn-lt"/>
                        </a:rPr>
                        <a:t>, the indicator has been recrafted to align to the MTSF.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smtClean="0">
                          <a:latin typeface="+mn-lt"/>
                        </a:rPr>
                        <a:t>DBE is already working with </a:t>
                      </a:r>
                      <a:r>
                        <a:rPr lang="en-US" sz="1800" b="1" dirty="0" smtClean="0">
                          <a:latin typeface="+mn-lt"/>
                        </a:rPr>
                        <a:t>provinces</a:t>
                      </a:r>
                      <a:r>
                        <a:rPr lang="en-US" sz="1800" b="0" dirty="0" smtClean="0">
                          <a:latin typeface="+mn-lt"/>
                        </a:rPr>
                        <a:t> and</a:t>
                      </a:r>
                      <a:r>
                        <a:rPr lang="en-US" sz="1800" b="1" dirty="0" smtClean="0">
                          <a:latin typeface="+mn-lt"/>
                        </a:rPr>
                        <a:t> districts </a:t>
                      </a:r>
                      <a:r>
                        <a:rPr lang="en-US" sz="1800" b="0" dirty="0" smtClean="0">
                          <a:latin typeface="+mn-lt"/>
                        </a:rPr>
                        <a:t>to help strengthen the quality of support given to schools by districts, e.g. through the capacity building programmes, </a:t>
                      </a:r>
                      <a:r>
                        <a:rPr lang="en-US" sz="1800" b="1" dirty="0" smtClean="0">
                          <a:latin typeface="+mn-lt"/>
                        </a:rPr>
                        <a:t>establishment</a:t>
                      </a:r>
                      <a:r>
                        <a:rPr lang="en-US" sz="1800" b="0" dirty="0" smtClean="0">
                          <a:latin typeface="+mn-lt"/>
                        </a:rPr>
                        <a:t> of the </a:t>
                      </a:r>
                      <a:r>
                        <a:rPr lang="en-US" sz="1800" b="1" dirty="0" smtClean="0">
                          <a:latin typeface="+mn-lt"/>
                        </a:rPr>
                        <a:t>Fundamentals of Performance </a:t>
                      </a:r>
                      <a:r>
                        <a:rPr lang="en-US" sz="1800" b="0" dirty="0" smtClean="0">
                          <a:latin typeface="+mn-lt"/>
                        </a:rPr>
                        <a:t>(FOPs) for districts and the provision of the guideline on the district standard routines and operations.</a:t>
                      </a:r>
                    </a:p>
                    <a:p>
                      <a:pPr marL="171450" indent="-171450">
                        <a:lnSpc>
                          <a:spcPct val="100000"/>
                        </a:lnSpc>
                        <a:buFont typeface="Arial" panose="020B0604020202020204" pitchFamily="34" charset="0"/>
                        <a:buChar char="•"/>
                      </a:pPr>
                      <a:r>
                        <a:rPr lang="en-US" sz="1800" b="0" baseline="0" dirty="0" smtClean="0">
                          <a:latin typeface="+mn-lt"/>
                        </a:rPr>
                        <a:t>A </a:t>
                      </a:r>
                      <a:r>
                        <a:rPr lang="en-US" sz="1800" b="1" baseline="0" dirty="0" smtClean="0">
                          <a:latin typeface="+mn-lt"/>
                        </a:rPr>
                        <a:t>PPM</a:t>
                      </a:r>
                      <a:r>
                        <a:rPr lang="en-US" sz="1800" b="0" baseline="0" dirty="0" smtClean="0">
                          <a:latin typeface="+mn-lt"/>
                        </a:rPr>
                        <a:t> has </a:t>
                      </a:r>
                      <a:r>
                        <a:rPr lang="en-US" sz="1800" b="1" baseline="0" dirty="0" smtClean="0">
                          <a:latin typeface="+mn-lt"/>
                        </a:rPr>
                        <a:t>been developed </a:t>
                      </a:r>
                      <a:r>
                        <a:rPr lang="en-US" sz="1800" b="0" baseline="0" dirty="0" smtClean="0">
                          <a:latin typeface="+mn-lt"/>
                        </a:rPr>
                        <a:t>with anticipation for inclusion  in the 2018/19 PED APP as </a:t>
                      </a:r>
                      <a:r>
                        <a:rPr lang="en-US" sz="1800" b="1" dirty="0" smtClean="0">
                          <a:latin typeface="+mn-lt"/>
                        </a:rPr>
                        <a:t>PPM 107: </a:t>
                      </a:r>
                      <a:r>
                        <a:rPr lang="en-US" sz="1800" b="0" dirty="0" smtClean="0">
                          <a:latin typeface="+mn-lt"/>
                        </a:rPr>
                        <a:t>Percentage of school principals rating the support services of districts as being satisfactory.  </a:t>
                      </a:r>
                      <a:r>
                        <a:rPr lang="en-US" sz="1800" b="1" dirty="0" smtClean="0">
                          <a:latin typeface="+mn-lt"/>
                        </a:rPr>
                        <a:t>Not all PEDs have not yet adopted this PPM</a:t>
                      </a:r>
                      <a:r>
                        <a:rPr lang="en-US" sz="1800" b="0" dirty="0" smtClean="0">
                          <a:latin typeface="+mn-lt"/>
                        </a:rPr>
                        <a:t>. </a:t>
                      </a:r>
                    </a:p>
                  </a:txBody>
                  <a:tcPr/>
                </a:tc>
                <a:extLst>
                  <a:ext uri="{0D108BD9-81ED-4DB2-BD59-A6C34878D82A}">
                    <a16:rowId xmlns:a16="http://schemas.microsoft.com/office/drawing/2014/main" xmlns="" val="10001"/>
                  </a:ext>
                </a:extLst>
              </a:tr>
            </a:tbl>
          </a:graphicData>
        </a:graphic>
      </p:graphicFrame>
      <p:sp>
        <p:nvSpPr>
          <p:cNvPr id="3" name="Slide Number Placeholder 2"/>
          <p:cNvSpPr>
            <a:spLocks noGrp="1"/>
          </p:cNvSpPr>
          <p:nvPr>
            <p:ph type="sldNum" sz="quarter" idx="4"/>
          </p:nvPr>
        </p:nvSpPr>
        <p:spPr/>
        <p:txBody>
          <a:bodyPr/>
          <a:lstStyle/>
          <a:p>
            <a:fld id="{28A3B54F-4D6D-439C-9A2C-B6799378E1A1}" type="slidenum">
              <a:rPr lang="en-ZA" smtClean="0"/>
              <a:pPr/>
              <a:t>44</a:t>
            </a:fld>
            <a:endParaRPr lang="en-ZA" dirty="0"/>
          </a:p>
        </p:txBody>
      </p:sp>
    </p:spTree>
    <p:extLst>
      <p:ext uri="{BB962C8B-B14F-4D97-AF65-F5344CB8AC3E}">
        <p14:creationId xmlns:p14="http://schemas.microsoft.com/office/powerpoint/2010/main" xmlns="" val="225800613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16" y="72008"/>
            <a:ext cx="7509520" cy="692696"/>
          </a:xfrm>
        </p:spPr>
        <p:txBody>
          <a:bodyPr>
            <a:noAutofit/>
          </a:bodyPr>
          <a:lstStyle/>
          <a:p>
            <a:r>
              <a:rPr lang="en-ZA" sz="2400" b="1" dirty="0" smtClean="0">
                <a:solidFill>
                  <a:schemeClr val="accent2">
                    <a:lumMod val="75000"/>
                  </a:schemeClr>
                </a:solidFill>
              </a:rPr>
              <a:t>DPME ANALYSIS OF THE SECOND DRAFT </a:t>
            </a:r>
            <a:br>
              <a:rPr lang="en-ZA" sz="2400" b="1" dirty="0" smtClean="0">
                <a:solidFill>
                  <a:schemeClr val="accent2">
                    <a:lumMod val="75000"/>
                  </a:schemeClr>
                </a:solidFill>
              </a:rPr>
            </a:br>
            <a:r>
              <a:rPr lang="en-ZA" sz="2400" b="1" dirty="0" smtClean="0">
                <a:solidFill>
                  <a:schemeClr val="accent2">
                    <a:lumMod val="75000"/>
                  </a:schemeClr>
                </a:solidFill>
              </a:rPr>
              <a:t>2018/19</a:t>
            </a:r>
            <a:r>
              <a:rPr lang="en-ZA" sz="2400" b="1" dirty="0">
                <a:solidFill>
                  <a:schemeClr val="accent2">
                    <a:lumMod val="75000"/>
                  </a:schemeClr>
                </a:solidFill>
              </a:rPr>
              <a:t> </a:t>
            </a:r>
            <a:r>
              <a:rPr lang="en-ZA" sz="2400" b="1" dirty="0" smtClean="0">
                <a:solidFill>
                  <a:schemeClr val="accent2">
                    <a:lumMod val="75000"/>
                  </a:schemeClr>
                </a:solidFill>
              </a:rPr>
              <a:t>APP – essentially around Grade R </a:t>
            </a:r>
            <a:endParaRPr lang="en-ZA" sz="2400" b="1" dirty="0">
              <a:solidFill>
                <a:schemeClr val="accent2">
                  <a:lumMod val="75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87247069"/>
              </p:ext>
            </p:extLst>
          </p:nvPr>
        </p:nvGraphicFramePr>
        <p:xfrm>
          <a:off x="0" y="824761"/>
          <a:ext cx="9144000" cy="5349240"/>
        </p:xfrm>
        <a:graphic>
          <a:graphicData uri="http://schemas.openxmlformats.org/drawingml/2006/table">
            <a:tbl>
              <a:tblPr firstRow="1" bandRow="1">
                <a:tableStyleId>{21E4AEA4-8DFA-4A89-87EB-49C32662AFE0}</a:tableStyleId>
              </a:tblPr>
              <a:tblGrid>
                <a:gridCol w="2699792">
                  <a:extLst>
                    <a:ext uri="{9D8B030D-6E8A-4147-A177-3AD203B41FA5}">
                      <a16:colId xmlns:a16="http://schemas.microsoft.com/office/drawing/2014/main" xmlns="" val="20000"/>
                    </a:ext>
                  </a:extLst>
                </a:gridCol>
                <a:gridCol w="6444208">
                  <a:extLst>
                    <a:ext uri="{9D8B030D-6E8A-4147-A177-3AD203B41FA5}">
                      <a16:colId xmlns:a16="http://schemas.microsoft.com/office/drawing/2014/main" xmlns="" val="20001"/>
                    </a:ext>
                  </a:extLst>
                </a:gridCol>
              </a:tblGrid>
              <a:tr h="397822">
                <a:tc>
                  <a:txBody>
                    <a:bodyPr/>
                    <a:lstStyle/>
                    <a:p>
                      <a:pPr>
                        <a:lnSpc>
                          <a:spcPct val="150000"/>
                        </a:lnSpc>
                        <a:spcAft>
                          <a:spcPts val="0"/>
                        </a:spcAft>
                      </a:pPr>
                      <a:r>
                        <a:rPr lang="en-ZA" sz="1800" b="1" dirty="0" smtClean="0">
                          <a:effectLst/>
                          <a:latin typeface="+mn-lt"/>
                          <a:ea typeface="Calibri"/>
                          <a:cs typeface="Times New Roman"/>
                        </a:rPr>
                        <a:t>ISSUES IDENTIFIED </a:t>
                      </a:r>
                      <a:endParaRPr lang="en-ZA" sz="1800" dirty="0">
                        <a:effectLst/>
                        <a:latin typeface="+mn-lt"/>
                        <a:ea typeface="Calibri"/>
                        <a:cs typeface="Times New Roman"/>
                      </a:endParaRPr>
                    </a:p>
                  </a:txBody>
                  <a:tcPr marL="68580" marR="68580" marT="0" marB="0"/>
                </a:tc>
                <a:tc>
                  <a:txBody>
                    <a:bodyPr/>
                    <a:lstStyle/>
                    <a:p>
                      <a:pPr>
                        <a:lnSpc>
                          <a:spcPct val="150000"/>
                        </a:lnSpc>
                        <a:spcAft>
                          <a:spcPts val="0"/>
                        </a:spcAft>
                      </a:pPr>
                      <a:r>
                        <a:rPr lang="en-ZA" sz="1800" b="1" dirty="0" smtClean="0">
                          <a:effectLst/>
                          <a:latin typeface="+mn-lt"/>
                          <a:ea typeface="Calibri"/>
                          <a:cs typeface="Times New Roman"/>
                        </a:rPr>
                        <a:t>DBE ACTION/ RESPONSE </a:t>
                      </a:r>
                      <a:endParaRPr lang="en-ZA" sz="1800" dirty="0">
                        <a:effectLst/>
                        <a:latin typeface="+mn-lt"/>
                        <a:ea typeface="Calibri"/>
                        <a:cs typeface="Times New Roman"/>
                      </a:endParaRPr>
                    </a:p>
                  </a:txBody>
                  <a:tcPr marL="68580" marR="68580" marT="0" marB="0"/>
                </a:tc>
                <a:extLst>
                  <a:ext uri="{0D108BD9-81ED-4DB2-BD59-A6C34878D82A}">
                    <a16:rowId xmlns:a16="http://schemas.microsoft.com/office/drawing/2014/main" xmlns="" val="10000"/>
                  </a:ext>
                </a:extLst>
              </a:tr>
              <a:tr h="2062780">
                <a:tc>
                  <a:txBody>
                    <a:bodyPr/>
                    <a:lstStyle/>
                    <a:p>
                      <a:pPr algn="l">
                        <a:lnSpc>
                          <a:spcPct val="100000"/>
                        </a:lnSpc>
                        <a:spcAft>
                          <a:spcPts val="0"/>
                        </a:spcAft>
                      </a:pPr>
                      <a:r>
                        <a:rPr lang="en-US" sz="1800" dirty="0" smtClean="0">
                          <a:effectLst/>
                          <a:latin typeface="+mn-lt"/>
                          <a:ea typeface="Calibri"/>
                          <a:cs typeface="Times New Roman"/>
                        </a:rPr>
                        <a:t>Percentage of Grade 1 entrants who attended Grade R that are school ready </a:t>
                      </a:r>
                      <a:endParaRPr lang="en-ZA" sz="1800" dirty="0">
                        <a:effectLst/>
                        <a:latin typeface="+mn-lt"/>
                        <a:ea typeface="Calibri"/>
                        <a:cs typeface="Times New Roman"/>
                      </a:endParaRPr>
                    </a:p>
                  </a:txBody>
                  <a:tcPr marL="68580" marR="68580" marT="0" marB="0"/>
                </a:tc>
                <a:tc>
                  <a:txBody>
                    <a:bodyPr/>
                    <a:lstStyle/>
                    <a:p>
                      <a:pPr marL="342900" lvl="0" indent="-342900">
                        <a:lnSpc>
                          <a:spcPct val="100000"/>
                        </a:lnSpc>
                        <a:spcAft>
                          <a:spcPts val="0"/>
                        </a:spcAft>
                        <a:buFont typeface="Symbol"/>
                        <a:buChar char=""/>
                      </a:pPr>
                      <a:r>
                        <a:rPr lang="en-ZA" sz="1800" dirty="0">
                          <a:effectLst/>
                          <a:latin typeface="+mn-lt"/>
                          <a:ea typeface="Calibri"/>
                          <a:cs typeface="Times New Roman"/>
                        </a:rPr>
                        <a:t>Provisionally, the indicator is not included in the 2018-19 APP. </a:t>
                      </a:r>
                    </a:p>
                    <a:p>
                      <a:pPr marL="342900" lvl="0" indent="-342900">
                        <a:lnSpc>
                          <a:spcPct val="100000"/>
                        </a:lnSpc>
                        <a:spcAft>
                          <a:spcPts val="0"/>
                        </a:spcAft>
                        <a:buFont typeface="Symbol"/>
                        <a:buChar char=""/>
                      </a:pPr>
                      <a:r>
                        <a:rPr lang="en-ZA" sz="1800" dirty="0">
                          <a:effectLst/>
                          <a:latin typeface="+mn-lt"/>
                          <a:ea typeface="Calibri"/>
                          <a:cs typeface="Times New Roman"/>
                        </a:rPr>
                        <a:t>The Department has </a:t>
                      </a:r>
                      <a:r>
                        <a:rPr lang="en-ZA" sz="1800" b="1" dirty="0">
                          <a:effectLst/>
                          <a:latin typeface="+mn-lt"/>
                          <a:ea typeface="Calibri"/>
                          <a:cs typeface="Times New Roman"/>
                        </a:rPr>
                        <a:t>conceptualised</a:t>
                      </a:r>
                      <a:r>
                        <a:rPr lang="en-ZA" sz="1800" dirty="0">
                          <a:effectLst/>
                          <a:latin typeface="+mn-lt"/>
                          <a:ea typeface="Calibri"/>
                          <a:cs typeface="Times New Roman"/>
                        </a:rPr>
                        <a:t> an </a:t>
                      </a:r>
                      <a:r>
                        <a:rPr lang="en-ZA" sz="1800" b="1" dirty="0">
                          <a:effectLst/>
                          <a:latin typeface="+mn-lt"/>
                          <a:ea typeface="Calibri"/>
                          <a:cs typeface="Times New Roman"/>
                        </a:rPr>
                        <a:t>implementation plan</a:t>
                      </a:r>
                      <a:r>
                        <a:rPr lang="en-ZA" sz="1800" dirty="0">
                          <a:effectLst/>
                          <a:latin typeface="+mn-lt"/>
                          <a:ea typeface="Calibri"/>
                          <a:cs typeface="Times New Roman"/>
                        </a:rPr>
                        <a:t> on the indicator. </a:t>
                      </a:r>
                      <a:r>
                        <a:rPr lang="en-ZA" sz="1800" dirty="0" smtClean="0">
                          <a:effectLst/>
                          <a:latin typeface="+mn-lt"/>
                          <a:ea typeface="Calibri"/>
                          <a:cs typeface="Times New Roman"/>
                        </a:rPr>
                        <a:t> The </a:t>
                      </a:r>
                      <a:r>
                        <a:rPr lang="en-ZA" sz="1800" dirty="0">
                          <a:effectLst/>
                          <a:latin typeface="+mn-lt"/>
                          <a:ea typeface="Calibri"/>
                          <a:cs typeface="Times New Roman"/>
                        </a:rPr>
                        <a:t>plan includes a small-scale </a:t>
                      </a:r>
                      <a:r>
                        <a:rPr lang="en-ZA" sz="1800" b="1" dirty="0">
                          <a:effectLst/>
                          <a:latin typeface="+mn-lt"/>
                          <a:ea typeface="Calibri"/>
                          <a:cs typeface="Times New Roman"/>
                        </a:rPr>
                        <a:t>field trialling</a:t>
                      </a:r>
                      <a:r>
                        <a:rPr lang="en-ZA" sz="1800" dirty="0">
                          <a:effectLst/>
                          <a:latin typeface="+mn-lt"/>
                          <a:ea typeface="Calibri"/>
                          <a:cs typeface="Times New Roman"/>
                        </a:rPr>
                        <a:t> of instruments in 2018 and </a:t>
                      </a:r>
                      <a:r>
                        <a:rPr lang="en-ZA" sz="1800" b="1" dirty="0">
                          <a:effectLst/>
                          <a:latin typeface="+mn-lt"/>
                          <a:ea typeface="Calibri"/>
                          <a:cs typeface="Times New Roman"/>
                        </a:rPr>
                        <a:t>a pilot study </a:t>
                      </a:r>
                      <a:r>
                        <a:rPr lang="en-ZA" sz="1800" dirty="0">
                          <a:effectLst/>
                          <a:latin typeface="+mn-lt"/>
                          <a:ea typeface="Calibri"/>
                          <a:cs typeface="Times New Roman"/>
                        </a:rPr>
                        <a:t>of the process in 2019. </a:t>
                      </a:r>
                      <a:r>
                        <a:rPr lang="en-ZA" sz="1800" dirty="0" smtClean="0">
                          <a:effectLst/>
                          <a:latin typeface="+mn-lt"/>
                          <a:ea typeface="Calibri"/>
                          <a:cs typeface="Times New Roman"/>
                        </a:rPr>
                        <a:t> The </a:t>
                      </a:r>
                      <a:r>
                        <a:rPr lang="en-ZA" sz="1800" dirty="0">
                          <a:effectLst/>
                          <a:latin typeface="+mn-lt"/>
                          <a:ea typeface="Calibri"/>
                          <a:cs typeface="Times New Roman"/>
                        </a:rPr>
                        <a:t>first </a:t>
                      </a:r>
                      <a:r>
                        <a:rPr lang="en-ZA" sz="1800" b="1" dirty="0">
                          <a:effectLst/>
                          <a:latin typeface="+mn-lt"/>
                          <a:ea typeface="Calibri"/>
                          <a:cs typeface="Times New Roman"/>
                        </a:rPr>
                        <a:t>full implementation </a:t>
                      </a:r>
                      <a:r>
                        <a:rPr lang="en-ZA" sz="1800" dirty="0">
                          <a:effectLst/>
                          <a:latin typeface="+mn-lt"/>
                          <a:ea typeface="Calibri"/>
                          <a:cs typeface="Times New Roman"/>
                        </a:rPr>
                        <a:t>will be in 2020. </a:t>
                      </a:r>
                      <a:endParaRPr lang="en-ZA" sz="1800" dirty="0" smtClean="0">
                        <a:effectLst/>
                        <a:latin typeface="+mn-lt"/>
                        <a:ea typeface="Calibri"/>
                        <a:cs typeface="Times New Roman"/>
                      </a:endParaRPr>
                    </a:p>
                    <a:p>
                      <a:pPr marL="342900" lvl="0" indent="-342900">
                        <a:lnSpc>
                          <a:spcPct val="100000"/>
                        </a:lnSpc>
                        <a:spcAft>
                          <a:spcPts val="0"/>
                        </a:spcAft>
                        <a:buFont typeface="Symbol"/>
                        <a:buChar char=""/>
                      </a:pPr>
                      <a:r>
                        <a:rPr lang="en-ZA" sz="1800" dirty="0" smtClean="0">
                          <a:effectLst/>
                          <a:latin typeface="+mn-lt"/>
                          <a:ea typeface="Calibri"/>
                          <a:cs typeface="Times New Roman"/>
                        </a:rPr>
                        <a:t>During </a:t>
                      </a:r>
                      <a:r>
                        <a:rPr lang="en-ZA" sz="1800" dirty="0">
                          <a:effectLst/>
                          <a:latin typeface="+mn-lt"/>
                          <a:ea typeface="Calibri"/>
                          <a:cs typeface="Times New Roman"/>
                        </a:rPr>
                        <a:t>this period, the Department will provide progress reports against the MTSF indicator.</a:t>
                      </a:r>
                    </a:p>
                  </a:txBody>
                  <a:tcPr marL="68580" marR="68580" marT="0" marB="0"/>
                </a:tc>
                <a:extLst>
                  <a:ext uri="{0D108BD9-81ED-4DB2-BD59-A6C34878D82A}">
                    <a16:rowId xmlns:a16="http://schemas.microsoft.com/office/drawing/2014/main" xmlns="" val="10001"/>
                  </a:ext>
                </a:extLst>
              </a:tr>
              <a:tr h="2062780">
                <a:tc>
                  <a:txBody>
                    <a:bodyPr/>
                    <a:lstStyle/>
                    <a:p>
                      <a:pPr algn="l">
                        <a:lnSpc>
                          <a:spcPct val="100000"/>
                        </a:lnSpc>
                        <a:spcAft>
                          <a:spcPts val="0"/>
                        </a:spcAft>
                      </a:pPr>
                      <a:r>
                        <a:rPr lang="en-US" sz="1800" dirty="0" smtClean="0">
                          <a:effectLst/>
                          <a:latin typeface="+mn-lt"/>
                          <a:ea typeface="Calibri"/>
                          <a:cs typeface="Times New Roman"/>
                        </a:rPr>
                        <a:t>The </a:t>
                      </a:r>
                      <a:r>
                        <a:rPr lang="en-US" sz="1800" dirty="0">
                          <a:effectLst/>
                          <a:latin typeface="+mn-lt"/>
                          <a:ea typeface="Calibri"/>
                          <a:cs typeface="Times New Roman"/>
                        </a:rPr>
                        <a:t>percentage of youths who obtained any FET qualification </a:t>
                      </a:r>
                      <a:endParaRPr lang="en-ZA" sz="1800" dirty="0">
                        <a:effectLst/>
                        <a:latin typeface="+mn-lt"/>
                        <a:ea typeface="Calibri"/>
                        <a:cs typeface="Times New Roman"/>
                      </a:endParaRPr>
                    </a:p>
                  </a:txBody>
                  <a:tcPr marL="68580" marR="68580" marT="0" marB="0"/>
                </a:tc>
                <a:tc>
                  <a:txBody>
                    <a:bodyPr/>
                    <a:lstStyle/>
                    <a:p>
                      <a:pPr>
                        <a:lnSpc>
                          <a:spcPct val="100000"/>
                        </a:lnSpc>
                        <a:spcAft>
                          <a:spcPts val="0"/>
                        </a:spcAft>
                      </a:pPr>
                      <a:r>
                        <a:rPr lang="en-ZA" sz="1800" b="1" dirty="0">
                          <a:effectLst/>
                          <a:latin typeface="+mn-lt"/>
                          <a:ea typeface="Calibri"/>
                          <a:cs typeface="Times New Roman"/>
                        </a:rPr>
                        <a:t>The indicator is included in both PEDs’ and DBE APPs as follows:</a:t>
                      </a:r>
                      <a:endParaRPr lang="en-ZA" sz="1800" dirty="0">
                        <a:effectLst/>
                        <a:latin typeface="+mn-lt"/>
                        <a:ea typeface="Calibri"/>
                        <a:cs typeface="Times New Roman"/>
                      </a:endParaRPr>
                    </a:p>
                    <a:p>
                      <a:pPr marL="342900" lvl="0" indent="-342900">
                        <a:lnSpc>
                          <a:spcPct val="100000"/>
                        </a:lnSpc>
                        <a:spcAft>
                          <a:spcPts val="0"/>
                        </a:spcAft>
                        <a:buFont typeface="Symbol"/>
                        <a:buChar char=""/>
                      </a:pPr>
                      <a:r>
                        <a:rPr lang="en-ZA" sz="1800" b="1" dirty="0">
                          <a:effectLst/>
                          <a:latin typeface="+mn-lt"/>
                          <a:ea typeface="Calibri"/>
                          <a:cs typeface="Times New Roman"/>
                        </a:rPr>
                        <a:t>PED Programme Performance Measure </a:t>
                      </a:r>
                      <a:endParaRPr lang="en-ZA" sz="1800" dirty="0">
                        <a:effectLst/>
                        <a:latin typeface="+mn-lt"/>
                        <a:ea typeface="Calibri"/>
                        <a:cs typeface="Times New Roman"/>
                      </a:endParaRPr>
                    </a:p>
                    <a:p>
                      <a:pPr marL="228600">
                        <a:lnSpc>
                          <a:spcPct val="100000"/>
                        </a:lnSpc>
                        <a:spcAft>
                          <a:spcPts val="0"/>
                        </a:spcAft>
                      </a:pPr>
                      <a:r>
                        <a:rPr lang="en-ZA" sz="1800" dirty="0">
                          <a:effectLst/>
                          <a:latin typeface="+mn-lt"/>
                          <a:ea typeface="Calibri"/>
                          <a:cs typeface="Times New Roman"/>
                        </a:rPr>
                        <a:t>PPM 701: Percentage of learners who passed National Senior Certificate (NSC)</a:t>
                      </a:r>
                    </a:p>
                    <a:p>
                      <a:pPr marL="342900" lvl="0" indent="-342900">
                        <a:lnSpc>
                          <a:spcPct val="100000"/>
                        </a:lnSpc>
                        <a:spcAft>
                          <a:spcPts val="0"/>
                        </a:spcAft>
                        <a:buFont typeface="Symbol"/>
                        <a:buChar char=""/>
                      </a:pPr>
                      <a:r>
                        <a:rPr lang="en-ZA" sz="1800" b="1" dirty="0">
                          <a:effectLst/>
                          <a:latin typeface="+mn-lt"/>
                          <a:ea typeface="Calibri"/>
                          <a:cs typeface="Times New Roman"/>
                        </a:rPr>
                        <a:t>DBE APP: </a:t>
                      </a:r>
                      <a:endParaRPr lang="en-ZA" sz="1800" dirty="0">
                        <a:effectLst/>
                        <a:latin typeface="+mn-lt"/>
                        <a:ea typeface="Calibri"/>
                        <a:cs typeface="Times New Roman"/>
                      </a:endParaRPr>
                    </a:p>
                    <a:p>
                      <a:pPr marL="228600">
                        <a:lnSpc>
                          <a:spcPct val="100000"/>
                        </a:lnSpc>
                        <a:spcAft>
                          <a:spcPts val="0"/>
                        </a:spcAft>
                      </a:pPr>
                      <a:r>
                        <a:rPr lang="en-ZA" sz="1800" b="1" dirty="0">
                          <a:effectLst/>
                          <a:latin typeface="+mn-lt"/>
                          <a:ea typeface="Calibri"/>
                          <a:cs typeface="Times New Roman"/>
                        </a:rPr>
                        <a:t>2.6.1</a:t>
                      </a:r>
                      <a:r>
                        <a:rPr lang="en-ZA" sz="1800" dirty="0">
                          <a:effectLst/>
                          <a:latin typeface="+mn-lt"/>
                          <a:ea typeface="Calibri"/>
                          <a:cs typeface="Times New Roman"/>
                        </a:rPr>
                        <a:t> Number of learners obtaining subject passes towards a National Senior Certificate (NSC) or extended Senior Certificate, including upgraded NSC  per year</a:t>
                      </a:r>
                    </a:p>
                  </a:txBody>
                  <a:tcPr marL="68580" marR="68580" marT="0" marB="0"/>
                </a:tc>
                <a:extLst>
                  <a:ext uri="{0D108BD9-81ED-4DB2-BD59-A6C34878D82A}">
                    <a16:rowId xmlns:a16="http://schemas.microsoft.com/office/drawing/2014/main" xmlns="" val="10002"/>
                  </a:ext>
                </a:extLst>
              </a:tr>
            </a:tbl>
          </a:graphicData>
        </a:graphic>
      </p:graphicFrame>
      <p:sp>
        <p:nvSpPr>
          <p:cNvPr id="4" name="Slide Number Placeholder 3"/>
          <p:cNvSpPr>
            <a:spLocks noGrp="1"/>
          </p:cNvSpPr>
          <p:nvPr>
            <p:ph type="sldNum" sz="quarter" idx="4"/>
          </p:nvPr>
        </p:nvSpPr>
        <p:spPr/>
        <p:txBody>
          <a:bodyPr/>
          <a:lstStyle/>
          <a:p>
            <a:fld id="{28A3B54F-4D6D-439C-9A2C-B6799378E1A1}" type="slidenum">
              <a:rPr lang="en-ZA" smtClean="0"/>
              <a:pPr/>
              <a:t>45</a:t>
            </a:fld>
            <a:endParaRPr lang="en-ZA" dirty="0"/>
          </a:p>
        </p:txBody>
      </p:sp>
    </p:spTree>
    <p:extLst>
      <p:ext uri="{BB962C8B-B14F-4D97-AF65-F5344CB8AC3E}">
        <p14:creationId xmlns:p14="http://schemas.microsoft.com/office/powerpoint/2010/main" xmlns="" val="403036893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normAutofit/>
          </a:bodyPr>
          <a:lstStyle/>
          <a:p>
            <a:r>
              <a:rPr lang="en-ZA" sz="2400" b="1" dirty="0" smtClean="0">
                <a:solidFill>
                  <a:schemeClr val="accent2">
                    <a:lumMod val="75000"/>
                  </a:schemeClr>
                </a:solidFill>
              </a:rPr>
              <a:t>CONCLUSION </a:t>
            </a:r>
            <a:endParaRPr lang="en-ZA" sz="2400" b="1" dirty="0">
              <a:solidFill>
                <a:schemeClr val="accent2">
                  <a:lumMod val="75000"/>
                </a:schemeClr>
              </a:solidFill>
            </a:endParaRPr>
          </a:p>
        </p:txBody>
      </p:sp>
      <p:sp>
        <p:nvSpPr>
          <p:cNvPr id="3" name="Content Placeholder 2"/>
          <p:cNvSpPr>
            <a:spLocks noGrp="1"/>
          </p:cNvSpPr>
          <p:nvPr>
            <p:ph idx="1"/>
          </p:nvPr>
        </p:nvSpPr>
        <p:spPr>
          <a:xfrm>
            <a:off x="251520" y="908720"/>
            <a:ext cx="8712968" cy="5112568"/>
          </a:xfrm>
        </p:spPr>
        <p:txBody>
          <a:bodyPr>
            <a:noAutofit/>
          </a:bodyPr>
          <a:lstStyle/>
          <a:p>
            <a:pPr algn="just"/>
            <a:r>
              <a:rPr lang="en-ZA" sz="1800" dirty="0" smtClean="0"/>
              <a:t>The DBE has worked in the concurrent function to ensure Outcome 1 goals are met for all, especially in terms of alignment, much work has been done on </a:t>
            </a:r>
            <a:r>
              <a:rPr lang="en-ZA" sz="1800" b="1" dirty="0" smtClean="0"/>
              <a:t>developing gap analyses </a:t>
            </a:r>
            <a:r>
              <a:rPr lang="en-ZA" sz="1800" dirty="0" smtClean="0"/>
              <a:t>and analysing APPs, MTSF and NDP as well as Action Plan. </a:t>
            </a:r>
          </a:p>
          <a:p>
            <a:pPr algn="just"/>
            <a:r>
              <a:rPr lang="en-ZA" sz="1800" dirty="0" smtClean="0"/>
              <a:t>The DBE will </a:t>
            </a:r>
            <a:r>
              <a:rPr lang="en-ZA" sz="1800" b="1" dirty="0" smtClean="0"/>
              <a:t>improve</a:t>
            </a:r>
            <a:r>
              <a:rPr lang="en-ZA" sz="1800" dirty="0" smtClean="0"/>
              <a:t> efforts to </a:t>
            </a:r>
            <a:r>
              <a:rPr lang="en-ZA" sz="1800" b="1" dirty="0" smtClean="0"/>
              <a:t>achieve</a:t>
            </a:r>
            <a:r>
              <a:rPr lang="en-ZA" sz="1800" dirty="0" smtClean="0"/>
              <a:t> both </a:t>
            </a:r>
            <a:r>
              <a:rPr lang="en-ZA" sz="1800" b="1" dirty="0" smtClean="0"/>
              <a:t>short</a:t>
            </a:r>
            <a:r>
              <a:rPr lang="en-ZA" sz="1800" dirty="0" smtClean="0"/>
              <a:t> and </a:t>
            </a:r>
            <a:r>
              <a:rPr lang="en-ZA" sz="1800" b="1" dirty="0" smtClean="0"/>
              <a:t>long term goals</a:t>
            </a:r>
            <a:r>
              <a:rPr lang="en-ZA" sz="1800" dirty="0" smtClean="0"/>
              <a:t> of the education sector in collaboration with PEDs and partners.  </a:t>
            </a:r>
          </a:p>
          <a:p>
            <a:pPr algn="just"/>
            <a:r>
              <a:rPr lang="en-ZA" sz="1800" dirty="0" smtClean="0"/>
              <a:t>DG DBE engaging with PEDs on sector priorities, goals and targets. </a:t>
            </a:r>
          </a:p>
          <a:p>
            <a:pPr lvl="1" algn="just"/>
            <a:r>
              <a:rPr lang="en-ZA" sz="1800" dirty="0" smtClean="0"/>
              <a:t>PC engagement with PEDs useful in enabling unitary sector approach to delivery</a:t>
            </a:r>
            <a:endParaRPr lang="en-ZA" sz="1800" dirty="0"/>
          </a:p>
          <a:p>
            <a:pPr lvl="1" algn="just"/>
            <a:r>
              <a:rPr lang="en-ZA" sz="1800" dirty="0" smtClean="0"/>
              <a:t>Audit implications for </a:t>
            </a:r>
            <a:r>
              <a:rPr lang="en-ZA" sz="1800" b="1" dirty="0" smtClean="0"/>
              <a:t>standardisation</a:t>
            </a:r>
            <a:r>
              <a:rPr lang="en-ZA" sz="1800" dirty="0" smtClean="0"/>
              <a:t> of the Programme Performance Measures requires attention to comply with spirit and letter of alignment and reporting. </a:t>
            </a:r>
          </a:p>
          <a:p>
            <a:pPr algn="just"/>
            <a:endParaRPr lang="en-ZA" sz="2400" dirty="0"/>
          </a:p>
        </p:txBody>
      </p:sp>
      <p:sp>
        <p:nvSpPr>
          <p:cNvPr id="4" name="Slide Number Placeholder 3"/>
          <p:cNvSpPr>
            <a:spLocks noGrp="1"/>
          </p:cNvSpPr>
          <p:nvPr>
            <p:ph type="sldNum" sz="quarter" idx="4"/>
          </p:nvPr>
        </p:nvSpPr>
        <p:spPr/>
        <p:txBody>
          <a:bodyPr/>
          <a:lstStyle/>
          <a:p>
            <a:fld id="{28A3B54F-4D6D-439C-9A2C-B6799378E1A1}" type="slidenum">
              <a:rPr lang="en-ZA" smtClean="0"/>
              <a:pPr/>
              <a:t>46</a:t>
            </a:fld>
            <a:endParaRPr lang="en-ZA" dirty="0"/>
          </a:p>
        </p:txBody>
      </p:sp>
    </p:spTree>
    <p:extLst>
      <p:ext uri="{BB962C8B-B14F-4D97-AF65-F5344CB8AC3E}">
        <p14:creationId xmlns:p14="http://schemas.microsoft.com/office/powerpoint/2010/main" xmlns="" val="387698524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988840"/>
            <a:ext cx="7772400" cy="1470025"/>
          </a:xfrm>
        </p:spPr>
        <p:txBody>
          <a:bodyPr>
            <a:normAutofit/>
          </a:bodyPr>
          <a:lstStyle/>
          <a:p>
            <a:r>
              <a:rPr lang="en-ZA" sz="6600" b="1" dirty="0" smtClean="0">
                <a:solidFill>
                  <a:schemeClr val="accent2"/>
                </a:solidFill>
              </a:rPr>
              <a:t>MTEF 2018 BUDGET</a:t>
            </a:r>
            <a:endParaRPr lang="en-ZA" sz="6600" b="1" dirty="0">
              <a:solidFill>
                <a:schemeClr val="accent2"/>
              </a:solidFill>
            </a:endParaRPr>
          </a:p>
        </p:txBody>
      </p:sp>
    </p:spTree>
    <p:extLst>
      <p:ext uri="{BB962C8B-B14F-4D97-AF65-F5344CB8AC3E}">
        <p14:creationId xmlns:p14="http://schemas.microsoft.com/office/powerpoint/2010/main" xmlns="" val="174526730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066129"/>
          </a:xfrm>
        </p:spPr>
        <p:txBody>
          <a:bodyPr>
            <a:normAutofit/>
          </a:bodyPr>
          <a:lstStyle/>
          <a:p>
            <a:r>
              <a:rPr lang="en-ZA" sz="2400" b="1" dirty="0" smtClean="0">
                <a:solidFill>
                  <a:schemeClr val="accent2"/>
                </a:solidFill>
              </a:rPr>
              <a:t>DEPARTMENTAL APPROPRIATION</a:t>
            </a:r>
            <a:endParaRPr lang="en-ZA" sz="2400" b="1" dirty="0">
              <a:solidFill>
                <a:schemeClr val="accent2"/>
              </a:solidFill>
            </a:endParaRPr>
          </a:p>
        </p:txBody>
      </p:sp>
      <p:sp>
        <p:nvSpPr>
          <p:cNvPr id="3" name="Content Placeholder 2"/>
          <p:cNvSpPr>
            <a:spLocks noGrp="1"/>
          </p:cNvSpPr>
          <p:nvPr>
            <p:ph idx="1"/>
          </p:nvPr>
        </p:nvSpPr>
        <p:spPr>
          <a:xfrm>
            <a:off x="457200" y="1268761"/>
            <a:ext cx="8229600" cy="4857404"/>
          </a:xfrm>
        </p:spPr>
        <p:txBody>
          <a:bodyPr/>
          <a:lstStyle/>
          <a:p>
            <a:pPr marL="0" lvl="0" indent="0" algn="just" fontAlgn="base">
              <a:spcBef>
                <a:spcPct val="0"/>
              </a:spcBef>
              <a:spcAft>
                <a:spcPct val="0"/>
              </a:spcAft>
              <a:buNone/>
              <a:defRPr/>
            </a:pPr>
            <a:r>
              <a:rPr lang="en-GB" sz="1800" dirty="0" smtClean="0">
                <a:solidFill>
                  <a:srgbClr val="000000"/>
                </a:solidFill>
                <a:cs typeface="Arial" panose="020B0604020202020204" pitchFamily="34" charset="0"/>
              </a:rPr>
              <a:t>The Department has been allocated R22.7 billion in 2018/19, R23.6 billion in 2019/20 and R25.2 billion in 2020/21. Included in these allocation is Compensation of Employees amounting to R505 million, R543 million and R584 million over the MTEF</a:t>
            </a:r>
            <a:r>
              <a:rPr lang="en-GB" sz="1600" dirty="0" smtClean="0">
                <a:solidFill>
                  <a:srgbClr val="000000"/>
                </a:solidFill>
              </a:rPr>
              <a:t>.</a:t>
            </a:r>
          </a:p>
          <a:p>
            <a:pPr marL="228600" lvl="0" indent="-228600" algn="just" fontAlgn="base">
              <a:spcBef>
                <a:spcPct val="0"/>
              </a:spcBef>
              <a:spcAft>
                <a:spcPct val="0"/>
              </a:spcAft>
              <a:buNone/>
              <a:defRPr/>
            </a:pPr>
            <a:endParaRPr lang="en-GB" sz="800" dirty="0">
              <a:solidFill>
                <a:srgbClr val="000000"/>
              </a:solidFill>
              <a:latin typeface="Arial"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4180921133"/>
              </p:ext>
            </p:extLst>
          </p:nvPr>
        </p:nvGraphicFramePr>
        <p:xfrm>
          <a:off x="503548" y="2636912"/>
          <a:ext cx="8136904" cy="3119223"/>
        </p:xfrm>
        <a:graphic>
          <a:graphicData uri="http://schemas.openxmlformats.org/drawingml/2006/table">
            <a:tbl>
              <a:tblPr firstRow="1" bandRow="1">
                <a:tableStyleId>{21E4AEA4-8DFA-4A89-87EB-49C32662AFE0}</a:tableStyleId>
              </a:tblPr>
              <a:tblGrid>
                <a:gridCol w="3698593">
                  <a:extLst>
                    <a:ext uri="{9D8B030D-6E8A-4147-A177-3AD203B41FA5}">
                      <a16:colId xmlns:a16="http://schemas.microsoft.com/office/drawing/2014/main" xmlns="" val="20000"/>
                    </a:ext>
                  </a:extLst>
                </a:gridCol>
                <a:gridCol w="1444545">
                  <a:extLst>
                    <a:ext uri="{9D8B030D-6E8A-4147-A177-3AD203B41FA5}">
                      <a16:colId xmlns:a16="http://schemas.microsoft.com/office/drawing/2014/main" xmlns="" val="20001"/>
                    </a:ext>
                  </a:extLst>
                </a:gridCol>
                <a:gridCol w="1458501">
                  <a:extLst>
                    <a:ext uri="{9D8B030D-6E8A-4147-A177-3AD203B41FA5}">
                      <a16:colId xmlns:a16="http://schemas.microsoft.com/office/drawing/2014/main" xmlns="" val="20002"/>
                    </a:ext>
                  </a:extLst>
                </a:gridCol>
                <a:gridCol w="1535265">
                  <a:extLst>
                    <a:ext uri="{9D8B030D-6E8A-4147-A177-3AD203B41FA5}">
                      <a16:colId xmlns:a16="http://schemas.microsoft.com/office/drawing/2014/main" xmlns="" val="20003"/>
                    </a:ext>
                  </a:extLst>
                </a:gridCol>
              </a:tblGrid>
              <a:tr h="546319">
                <a:tc>
                  <a:txBody>
                    <a:bodyPr/>
                    <a:lstStyle/>
                    <a:p>
                      <a:endParaRPr lang="en-ZA" dirty="0">
                        <a:solidFill>
                          <a:srgbClr val="FF0000"/>
                        </a:solidFill>
                      </a:endParaRPr>
                    </a:p>
                  </a:txBody>
                  <a:tcPr/>
                </a:tc>
                <a:tc>
                  <a:txBody>
                    <a:bodyPr/>
                    <a:lstStyle/>
                    <a:p>
                      <a:pPr algn="r"/>
                      <a:r>
                        <a:rPr lang="en-ZA" dirty="0" smtClean="0"/>
                        <a:t>2018/19</a:t>
                      </a:r>
                    </a:p>
                    <a:p>
                      <a:pPr algn="r"/>
                      <a:r>
                        <a:rPr lang="en-ZA" dirty="0" smtClean="0"/>
                        <a:t>R’000</a:t>
                      </a:r>
                      <a:endParaRPr lang="en-ZA" dirty="0">
                        <a:solidFill>
                          <a:schemeClr val="tx1"/>
                        </a:solidFill>
                        <a:latin typeface="+mn-lt"/>
                      </a:endParaRPr>
                    </a:p>
                  </a:txBody>
                  <a:tcPr/>
                </a:tc>
                <a:tc>
                  <a:txBody>
                    <a:bodyPr/>
                    <a:lstStyle/>
                    <a:p>
                      <a:pPr algn="r"/>
                      <a:r>
                        <a:rPr lang="en-ZA" dirty="0" smtClean="0"/>
                        <a:t>2019/20</a:t>
                      </a:r>
                    </a:p>
                    <a:p>
                      <a:pPr algn="r"/>
                      <a:r>
                        <a:rPr lang="en-ZA" dirty="0" smtClean="0"/>
                        <a:t>R’000</a:t>
                      </a:r>
                      <a:endParaRPr lang="en-ZA" dirty="0">
                        <a:solidFill>
                          <a:schemeClr val="tx1"/>
                        </a:solidFill>
                        <a:latin typeface="+mn-lt"/>
                      </a:endParaRPr>
                    </a:p>
                  </a:txBody>
                  <a:tcPr/>
                </a:tc>
                <a:tc>
                  <a:txBody>
                    <a:bodyPr/>
                    <a:lstStyle/>
                    <a:p>
                      <a:pPr algn="r"/>
                      <a:r>
                        <a:rPr lang="en-ZA" dirty="0" smtClean="0"/>
                        <a:t>2020/21</a:t>
                      </a:r>
                    </a:p>
                    <a:p>
                      <a:pPr algn="r"/>
                      <a:r>
                        <a:rPr lang="en-ZA" dirty="0" smtClean="0"/>
                        <a:t>R’000</a:t>
                      </a:r>
                      <a:endParaRPr lang="en-ZA" dirty="0">
                        <a:solidFill>
                          <a:schemeClr val="tx1"/>
                        </a:solidFill>
                        <a:latin typeface="+mn-lt"/>
                      </a:endParaRPr>
                    </a:p>
                  </a:txBody>
                  <a:tcPr/>
                </a:tc>
                <a:extLst>
                  <a:ext uri="{0D108BD9-81ED-4DB2-BD59-A6C34878D82A}">
                    <a16:rowId xmlns:a16="http://schemas.microsoft.com/office/drawing/2014/main" xmlns="" val="10000"/>
                  </a:ext>
                </a:extLst>
              </a:tr>
              <a:tr h="584055">
                <a:tc>
                  <a:txBody>
                    <a:bodyPr/>
                    <a:lstStyle/>
                    <a:p>
                      <a:r>
                        <a:rPr lang="en-ZA" dirty="0" smtClean="0"/>
                        <a:t>Departmental Appropriation</a:t>
                      </a:r>
                      <a:r>
                        <a:rPr lang="en-ZA" baseline="0" dirty="0" smtClean="0"/>
                        <a:t> </a:t>
                      </a:r>
                      <a:endParaRPr lang="en-ZA" dirty="0">
                        <a:solidFill>
                          <a:schemeClr val="tx1"/>
                        </a:solidFill>
                        <a:latin typeface="+mn-lt"/>
                        <a:cs typeface="Arial" panose="020B0604020202020204" pitchFamily="34" charset="0"/>
                      </a:endParaRPr>
                    </a:p>
                  </a:txBody>
                  <a:tcPr/>
                </a:tc>
                <a:tc>
                  <a:txBody>
                    <a:bodyPr/>
                    <a:lstStyle/>
                    <a:p>
                      <a:pPr algn="r"/>
                      <a:r>
                        <a:rPr lang="en-ZA" dirty="0" smtClean="0"/>
                        <a:t> 22 722 437 	</a:t>
                      </a:r>
                      <a:endParaRPr lang="en-ZA" dirty="0" smtClean="0">
                        <a:solidFill>
                          <a:schemeClr val="tx1"/>
                        </a:solidFill>
                        <a:latin typeface="+mn-lt"/>
                        <a:cs typeface="Arial" panose="020B0604020202020204" pitchFamily="34" charset="0"/>
                      </a:endParaRPr>
                    </a:p>
                  </a:txBody>
                  <a:tcPr/>
                </a:tc>
                <a:tc>
                  <a:txBody>
                    <a:bodyPr/>
                    <a:lstStyle/>
                    <a:p>
                      <a:pPr algn="r"/>
                      <a:r>
                        <a:rPr lang="en-ZA" dirty="0" smtClean="0"/>
                        <a:t> 23 615 319	</a:t>
                      </a:r>
                      <a:endParaRPr lang="en-ZA" dirty="0" smtClean="0">
                        <a:solidFill>
                          <a:schemeClr val="tx1"/>
                        </a:solidFill>
                        <a:latin typeface="+mn-lt"/>
                        <a:cs typeface="Arial" panose="020B0604020202020204" pitchFamily="34" charset="0"/>
                      </a:endParaRPr>
                    </a:p>
                  </a:txBody>
                  <a:tcPr/>
                </a:tc>
                <a:tc>
                  <a:txBody>
                    <a:bodyPr/>
                    <a:lstStyle/>
                    <a:p>
                      <a:pPr algn="r"/>
                      <a:r>
                        <a:rPr lang="en-ZA" dirty="0" smtClean="0"/>
                        <a:t> 25 203</a:t>
                      </a:r>
                      <a:r>
                        <a:rPr lang="en-ZA" baseline="0" dirty="0" smtClean="0"/>
                        <a:t> 843</a:t>
                      </a:r>
                      <a:r>
                        <a:rPr lang="en-ZA" dirty="0" smtClean="0"/>
                        <a:t>	</a:t>
                      </a:r>
                      <a:endParaRPr lang="en-ZA" dirty="0" smtClean="0">
                        <a:solidFill>
                          <a:schemeClr val="tx1"/>
                        </a:solidFill>
                        <a:latin typeface="+mn-lt"/>
                        <a:cs typeface="Arial" panose="020B0604020202020204" pitchFamily="34" charset="0"/>
                      </a:endParaRPr>
                    </a:p>
                  </a:txBody>
                  <a:tcPr/>
                </a:tc>
                <a:extLst>
                  <a:ext uri="{0D108BD9-81ED-4DB2-BD59-A6C34878D82A}">
                    <a16:rowId xmlns:a16="http://schemas.microsoft.com/office/drawing/2014/main" xmlns="" val="10001"/>
                  </a:ext>
                </a:extLst>
              </a:tr>
              <a:tr h="650343">
                <a:tc>
                  <a:txBody>
                    <a:bodyPr/>
                    <a:lstStyle/>
                    <a:p>
                      <a:r>
                        <a:rPr lang="en-ZA" dirty="0" smtClean="0"/>
                        <a:t>Less:</a:t>
                      </a:r>
                      <a:r>
                        <a:rPr lang="en-ZA" baseline="0" dirty="0" smtClean="0"/>
                        <a:t> Compensation of employees</a:t>
                      </a:r>
                      <a:endParaRPr lang="en-ZA" dirty="0">
                        <a:solidFill>
                          <a:schemeClr val="tx1"/>
                        </a:solidFill>
                        <a:latin typeface="+mn-lt"/>
                        <a:cs typeface="Arial" panose="020B0604020202020204" pitchFamily="34" charset="0"/>
                      </a:endParaRPr>
                    </a:p>
                  </a:txBody>
                  <a:tcPr/>
                </a:tc>
                <a:tc>
                  <a:txBody>
                    <a:bodyPr/>
                    <a:lstStyle/>
                    <a:p>
                      <a:pPr algn="r"/>
                      <a:r>
                        <a:rPr lang="en-ZA" dirty="0" smtClean="0"/>
                        <a:t> (504 590) 	</a:t>
                      </a:r>
                      <a:endParaRPr lang="en-ZA" dirty="0" smtClean="0">
                        <a:solidFill>
                          <a:schemeClr val="tx1"/>
                        </a:solidFill>
                        <a:latin typeface="+mn-lt"/>
                        <a:cs typeface="Arial" panose="020B0604020202020204" pitchFamily="34" charset="0"/>
                      </a:endParaRPr>
                    </a:p>
                  </a:txBody>
                  <a:tcPr/>
                </a:tc>
                <a:tc>
                  <a:txBody>
                    <a:bodyPr/>
                    <a:lstStyle/>
                    <a:p>
                      <a:pPr algn="r"/>
                      <a:r>
                        <a:rPr lang="en-ZA" dirty="0" smtClean="0"/>
                        <a:t> (543 051) 	</a:t>
                      </a:r>
                      <a:endParaRPr lang="en-ZA" dirty="0" smtClean="0">
                        <a:solidFill>
                          <a:schemeClr val="tx1"/>
                        </a:solidFill>
                        <a:latin typeface="+mn-lt"/>
                        <a:cs typeface="Arial" panose="020B0604020202020204" pitchFamily="34" charset="0"/>
                      </a:endParaRPr>
                    </a:p>
                  </a:txBody>
                  <a:tcPr/>
                </a:tc>
                <a:tc>
                  <a:txBody>
                    <a:bodyPr/>
                    <a:lstStyle/>
                    <a:p>
                      <a:pPr algn="r"/>
                      <a:r>
                        <a:rPr lang="en-ZA" dirty="0" smtClean="0"/>
                        <a:t> (583 779) </a:t>
                      </a:r>
                      <a:endParaRPr lang="en-ZA" dirty="0" smtClean="0">
                        <a:solidFill>
                          <a:schemeClr val="tx1"/>
                        </a:solidFill>
                        <a:latin typeface="+mn-lt"/>
                        <a:cs typeface="Arial" panose="020B0604020202020204" pitchFamily="34" charset="0"/>
                      </a:endParaRPr>
                    </a:p>
                  </a:txBody>
                  <a:tcPr/>
                </a:tc>
                <a:extLst>
                  <a:ext uri="{0D108BD9-81ED-4DB2-BD59-A6C34878D82A}">
                    <a16:rowId xmlns:a16="http://schemas.microsoft.com/office/drawing/2014/main" xmlns="" val="10002"/>
                  </a:ext>
                </a:extLst>
              </a:tr>
              <a:tr h="1021824">
                <a:tc>
                  <a:txBody>
                    <a:bodyPr/>
                    <a:lstStyle/>
                    <a:p>
                      <a:r>
                        <a:rPr lang="en-ZA" dirty="0" smtClean="0"/>
                        <a:t>Departmental</a:t>
                      </a:r>
                      <a:r>
                        <a:rPr lang="en-ZA" baseline="0" dirty="0" smtClean="0"/>
                        <a:t> Appropriation excluding compensation of employees</a:t>
                      </a:r>
                      <a:endParaRPr lang="en-ZA" dirty="0" smtClean="0"/>
                    </a:p>
                    <a:p>
                      <a:endParaRPr lang="en-ZA" dirty="0" smtClean="0">
                        <a:solidFill>
                          <a:schemeClr val="tx1"/>
                        </a:solidFill>
                        <a:latin typeface="+mn-lt"/>
                        <a:cs typeface="Arial" panose="020B0604020202020204" pitchFamily="34" charset="0"/>
                      </a:endParaRPr>
                    </a:p>
                  </a:txBody>
                  <a:tcPr/>
                </a:tc>
                <a:tc>
                  <a:txBody>
                    <a:bodyPr/>
                    <a:lstStyle/>
                    <a:p>
                      <a:pPr algn="r"/>
                      <a:r>
                        <a:rPr lang="en-ZA" dirty="0" smtClean="0"/>
                        <a:t> 22 217 847 	</a:t>
                      </a:r>
                      <a:endParaRPr lang="en-ZA" b="1" dirty="0" smtClean="0">
                        <a:solidFill>
                          <a:schemeClr val="tx1"/>
                        </a:solidFill>
                        <a:latin typeface="+mn-lt"/>
                        <a:cs typeface="Arial" panose="020B0604020202020204" pitchFamily="34" charset="0"/>
                      </a:endParaRPr>
                    </a:p>
                  </a:txBody>
                  <a:tcPr/>
                </a:tc>
                <a:tc>
                  <a:txBody>
                    <a:bodyPr/>
                    <a:lstStyle/>
                    <a:p>
                      <a:pPr algn="r"/>
                      <a:r>
                        <a:rPr lang="en-ZA" dirty="0" smtClean="0"/>
                        <a:t> 23 072 268 	</a:t>
                      </a:r>
                      <a:endParaRPr lang="en-ZA" b="1" dirty="0" smtClean="0">
                        <a:solidFill>
                          <a:schemeClr val="tx1"/>
                        </a:solidFill>
                        <a:latin typeface="+mn-lt"/>
                        <a:cs typeface="Arial" panose="020B0604020202020204" pitchFamily="34" charset="0"/>
                      </a:endParaRPr>
                    </a:p>
                  </a:txBody>
                  <a:tcPr/>
                </a:tc>
                <a:tc>
                  <a:txBody>
                    <a:bodyPr/>
                    <a:lstStyle/>
                    <a:p>
                      <a:pPr algn="r"/>
                      <a:r>
                        <a:rPr lang="en-ZA" dirty="0" smtClean="0"/>
                        <a:t> 24 620 064 </a:t>
                      </a:r>
                      <a:endParaRPr lang="en-ZA" b="1" dirty="0" smtClean="0">
                        <a:solidFill>
                          <a:schemeClr val="tx1"/>
                        </a:solidFill>
                        <a:latin typeface="+mn-lt"/>
                        <a:cs typeface="Arial" panose="020B0604020202020204" pitchFamily="34" charset="0"/>
                      </a:endParaRPr>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173464301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4624"/>
            <a:ext cx="8208912" cy="864096"/>
          </a:xfrm>
        </p:spPr>
        <p:txBody>
          <a:bodyPr>
            <a:noAutofit/>
          </a:bodyPr>
          <a:lstStyle/>
          <a:p>
            <a:r>
              <a:rPr lang="en-ZA" altLang="en-US" sz="2400" b="1" dirty="0" smtClean="0">
                <a:solidFill>
                  <a:schemeClr val="accent2"/>
                </a:solidFill>
              </a:rPr>
              <a:t>COMPARISON BETWEEN PROGRAMMES ALLOCATIONS FROM 2017 TO 2018 MTEF </a:t>
            </a:r>
            <a:endParaRPr lang="en-ZA" sz="2400" b="1" dirty="0">
              <a:solidFill>
                <a:schemeClr val="accent2"/>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398533387"/>
              </p:ext>
            </p:extLst>
          </p:nvPr>
        </p:nvGraphicFramePr>
        <p:xfrm>
          <a:off x="179512" y="908720"/>
          <a:ext cx="8784976" cy="5340597"/>
        </p:xfrm>
        <a:graphic>
          <a:graphicData uri="http://schemas.openxmlformats.org/drawingml/2006/table">
            <a:tbl>
              <a:tblPr firstRow="1" bandRow="1">
                <a:tableStyleId>{21E4AEA4-8DFA-4A89-87EB-49C32662AFE0}</a:tableStyleId>
              </a:tblPr>
              <a:tblGrid>
                <a:gridCol w="4343441">
                  <a:extLst>
                    <a:ext uri="{9D8B030D-6E8A-4147-A177-3AD203B41FA5}">
                      <a16:colId xmlns:a16="http://schemas.microsoft.com/office/drawing/2014/main" xmlns="" val="20000"/>
                    </a:ext>
                  </a:extLst>
                </a:gridCol>
                <a:gridCol w="1458760">
                  <a:extLst>
                    <a:ext uri="{9D8B030D-6E8A-4147-A177-3AD203B41FA5}">
                      <a16:colId xmlns:a16="http://schemas.microsoft.com/office/drawing/2014/main" xmlns="" val="20001"/>
                    </a:ext>
                  </a:extLst>
                </a:gridCol>
                <a:gridCol w="1542615">
                  <a:extLst>
                    <a:ext uri="{9D8B030D-6E8A-4147-A177-3AD203B41FA5}">
                      <a16:colId xmlns:a16="http://schemas.microsoft.com/office/drawing/2014/main" xmlns="" val="20002"/>
                    </a:ext>
                  </a:extLst>
                </a:gridCol>
                <a:gridCol w="1440160">
                  <a:extLst>
                    <a:ext uri="{9D8B030D-6E8A-4147-A177-3AD203B41FA5}">
                      <a16:colId xmlns:a16="http://schemas.microsoft.com/office/drawing/2014/main" xmlns="" val="20003"/>
                    </a:ext>
                  </a:extLst>
                </a:gridCol>
              </a:tblGrid>
              <a:tr h="646248">
                <a:tc>
                  <a:txBody>
                    <a:bodyPr/>
                    <a:lstStyle/>
                    <a:p>
                      <a:pPr algn="l" fontAlgn="b"/>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3176" marR="3176" marT="3176" marB="0" anchor="b"/>
                </a:tc>
                <a:tc gridSpan="3">
                  <a:txBody>
                    <a:bodyPr/>
                    <a:lstStyle/>
                    <a:p>
                      <a:pPr marL="0" algn="ctr" defTabSz="914400" rtl="0" eaLnBrk="1" fontAlgn="b" latinLnBrk="0" hangingPunct="1"/>
                      <a:r>
                        <a:rPr lang="en-ZA" sz="1600" u="none" strike="noStrike" kern="1200" dirty="0" smtClean="0">
                          <a:effectLst/>
                        </a:rPr>
                        <a:t>Departmental</a:t>
                      </a:r>
                      <a:r>
                        <a:rPr lang="en-ZA" sz="1600" u="none" strike="noStrike" kern="1200" baseline="0" dirty="0" smtClean="0">
                          <a:effectLst/>
                        </a:rPr>
                        <a:t> Appropriation</a:t>
                      </a:r>
                      <a:endParaRPr lang="en-ZA" sz="1600" b="1" i="0" u="none" strike="noStrike" kern="1200" dirty="0">
                        <a:solidFill>
                          <a:srgbClr val="000000"/>
                        </a:solidFill>
                        <a:effectLst/>
                        <a:latin typeface="+mn-lt"/>
                        <a:ea typeface="+mn-ea"/>
                        <a:cs typeface="Arial" panose="020B0604020202020204" pitchFamily="34" charset="0"/>
                      </a:endParaRPr>
                    </a:p>
                  </a:txBody>
                  <a:tcPr marL="3176" marR="3176" marT="3176" marB="0" anchor="b"/>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666939">
                <a:tc>
                  <a:txBody>
                    <a:bodyPr/>
                    <a:lstStyle/>
                    <a:p>
                      <a:pPr algn="l" fontAlgn="b"/>
                      <a:r>
                        <a:rPr lang="en-ZA" sz="1600" u="none" strike="noStrike" dirty="0" smtClean="0">
                          <a:effectLst/>
                        </a:rPr>
                        <a:t>PROGRAMME</a:t>
                      </a:r>
                      <a:endParaRPr lang="en-ZA" sz="1600" b="1"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r"/>
                      <a:r>
                        <a:rPr lang="en-ZA" sz="1600" dirty="0" smtClean="0"/>
                        <a:t>2017/18</a:t>
                      </a:r>
                    </a:p>
                    <a:p>
                      <a:pPr algn="r"/>
                      <a:r>
                        <a:rPr lang="en-ZA" sz="1600" dirty="0" smtClean="0"/>
                        <a:t>R’000</a:t>
                      </a:r>
                      <a:endParaRPr lang="en-ZA" sz="1600" b="1" dirty="0">
                        <a:solidFill>
                          <a:schemeClr val="tx1"/>
                        </a:solidFill>
                        <a:latin typeface="+mn-lt"/>
                      </a:endParaRPr>
                    </a:p>
                  </a:txBody>
                  <a:tcPr/>
                </a:tc>
                <a:tc>
                  <a:txBody>
                    <a:bodyPr/>
                    <a:lstStyle/>
                    <a:p>
                      <a:pPr algn="r"/>
                      <a:r>
                        <a:rPr lang="en-ZA" sz="1600" dirty="0" smtClean="0"/>
                        <a:t>2018/19</a:t>
                      </a:r>
                    </a:p>
                    <a:p>
                      <a:pPr algn="r"/>
                      <a:r>
                        <a:rPr lang="en-ZA" sz="1600" dirty="0" smtClean="0"/>
                        <a:t>R’000</a:t>
                      </a:r>
                      <a:endParaRPr lang="en-ZA" sz="1600" b="1" dirty="0">
                        <a:solidFill>
                          <a:schemeClr val="tx1"/>
                        </a:solidFill>
                        <a:latin typeface="+mn-lt"/>
                      </a:endParaRPr>
                    </a:p>
                  </a:txBody>
                  <a:tcPr/>
                </a:tc>
                <a:tc>
                  <a:txBody>
                    <a:bodyPr/>
                    <a:lstStyle/>
                    <a:p>
                      <a:pPr algn="r"/>
                      <a:r>
                        <a:rPr lang="en-ZA" sz="1600" dirty="0" smtClean="0"/>
                        <a:t>Percentage Increase/</a:t>
                      </a:r>
                    </a:p>
                    <a:p>
                      <a:pPr algn="r"/>
                      <a:r>
                        <a:rPr lang="en-ZA" sz="1600" dirty="0" smtClean="0"/>
                        <a:t>Decrease</a:t>
                      </a:r>
                      <a:endParaRPr lang="en-ZA" sz="1600" b="1" dirty="0">
                        <a:solidFill>
                          <a:schemeClr val="tx1"/>
                        </a:solidFill>
                        <a:latin typeface="+mn-lt"/>
                      </a:endParaRPr>
                    </a:p>
                  </a:txBody>
                  <a:tcPr/>
                </a:tc>
                <a:extLst>
                  <a:ext uri="{0D108BD9-81ED-4DB2-BD59-A6C34878D82A}">
                    <a16:rowId xmlns:a16="http://schemas.microsoft.com/office/drawing/2014/main" xmlns="" val="10001"/>
                  </a:ext>
                </a:extLst>
              </a:tr>
              <a:tr h="555361">
                <a:tc>
                  <a:txBody>
                    <a:bodyPr/>
                    <a:lstStyle/>
                    <a:p>
                      <a:pPr algn="l" fontAlgn="b"/>
                      <a:r>
                        <a:rPr lang="en-ZA" sz="1600" u="none" strike="noStrike" dirty="0" smtClean="0">
                          <a:effectLst/>
                        </a:rPr>
                        <a:t>Administration</a:t>
                      </a:r>
                      <a:endParaRPr lang="en-ZA" sz="16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marL="0" algn="r" defTabSz="914400" rtl="0" eaLnBrk="1" fontAlgn="b" latinLnBrk="0" hangingPunct="1"/>
                      <a:r>
                        <a:rPr lang="en-ZA" sz="1600" kern="1200" dirty="0"/>
                        <a:t>       </a:t>
                      </a:r>
                      <a:r>
                        <a:rPr lang="en-ZA" sz="1600" kern="1200" dirty="0" smtClean="0"/>
                        <a:t>416</a:t>
                      </a:r>
                      <a:r>
                        <a:rPr lang="en-ZA" sz="1600" kern="1200" baseline="0" dirty="0" smtClean="0"/>
                        <a:t> 283</a:t>
                      </a:r>
                      <a:r>
                        <a:rPr lang="en-ZA" sz="1600" kern="1200" dirty="0" smtClean="0"/>
                        <a:t> </a:t>
                      </a:r>
                      <a:endParaRPr lang="en-ZA" sz="1600"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600" kern="1200" dirty="0"/>
                        <a:t>       450 476 </a:t>
                      </a:r>
                      <a:endParaRPr lang="en-ZA" sz="1600"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600" kern="1200" dirty="0" smtClean="0"/>
                        <a:t>8.2%</a:t>
                      </a:r>
                      <a:endParaRPr lang="en-ZA" sz="1600" kern="1200" dirty="0">
                        <a:solidFill>
                          <a:schemeClr val="tx1"/>
                        </a:solidFill>
                        <a:latin typeface="+mn-lt"/>
                        <a:ea typeface="+mn-ea"/>
                        <a:cs typeface="Arial" panose="020B0604020202020204" pitchFamily="34" charset="0"/>
                      </a:endParaRPr>
                    </a:p>
                  </a:txBody>
                  <a:tcPr marL="0" marR="0" marT="0" marB="0" anchor="b"/>
                </a:tc>
                <a:extLst>
                  <a:ext uri="{0D108BD9-81ED-4DB2-BD59-A6C34878D82A}">
                    <a16:rowId xmlns:a16="http://schemas.microsoft.com/office/drawing/2014/main" xmlns="" val="10002"/>
                  </a:ext>
                </a:extLst>
              </a:tr>
              <a:tr h="525208">
                <a:tc>
                  <a:txBody>
                    <a:bodyPr/>
                    <a:lstStyle/>
                    <a:p>
                      <a:pPr algn="l" fontAlgn="b"/>
                      <a:r>
                        <a:rPr lang="en-ZA" sz="1600" u="none" strike="noStrike" dirty="0" smtClean="0">
                          <a:effectLst/>
                        </a:rPr>
                        <a:t>Curriculum Policy, Support and Monitoring</a:t>
                      </a:r>
                      <a:endParaRPr lang="en-ZA" sz="16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marL="0" algn="r" defTabSz="914400" rtl="0" eaLnBrk="1" fontAlgn="b" latinLnBrk="0" hangingPunct="1"/>
                      <a:r>
                        <a:rPr lang="en-ZA" sz="1600" kern="1200" dirty="0"/>
                        <a:t>    1 </a:t>
                      </a:r>
                      <a:r>
                        <a:rPr lang="en-ZA" sz="1600" kern="1200" dirty="0" smtClean="0"/>
                        <a:t>801</a:t>
                      </a:r>
                      <a:r>
                        <a:rPr lang="en-ZA" sz="1600" kern="1200" baseline="0" dirty="0" smtClean="0"/>
                        <a:t> 953</a:t>
                      </a:r>
                      <a:r>
                        <a:rPr lang="en-ZA" sz="1600" kern="1200" dirty="0" smtClean="0"/>
                        <a:t> </a:t>
                      </a:r>
                      <a:endParaRPr lang="en-ZA" sz="1600"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600" kern="1200" dirty="0"/>
                        <a:t>    1 905 011 </a:t>
                      </a:r>
                      <a:endParaRPr lang="en-ZA" sz="1600"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600" kern="1200" dirty="0" smtClean="0"/>
                        <a:t>5.7%</a:t>
                      </a:r>
                      <a:endParaRPr lang="en-ZA" sz="1600" kern="1200" dirty="0">
                        <a:solidFill>
                          <a:schemeClr val="tx1"/>
                        </a:solidFill>
                        <a:latin typeface="+mn-lt"/>
                        <a:ea typeface="+mn-ea"/>
                        <a:cs typeface="Arial" panose="020B0604020202020204" pitchFamily="34" charset="0"/>
                      </a:endParaRPr>
                    </a:p>
                  </a:txBody>
                  <a:tcPr marL="0" marR="0" marT="0" marB="0" anchor="b"/>
                </a:tc>
                <a:extLst>
                  <a:ext uri="{0D108BD9-81ED-4DB2-BD59-A6C34878D82A}">
                    <a16:rowId xmlns:a16="http://schemas.microsoft.com/office/drawing/2014/main" xmlns="" val="10003"/>
                  </a:ext>
                </a:extLst>
              </a:tr>
              <a:tr h="749162">
                <a:tc>
                  <a:txBody>
                    <a:bodyPr/>
                    <a:lstStyle/>
                    <a:p>
                      <a:pPr algn="l" fontAlgn="b"/>
                      <a:r>
                        <a:rPr lang="en-ZA" sz="1600" u="none" strike="noStrike" dirty="0" smtClean="0">
                          <a:effectLst/>
                        </a:rPr>
                        <a:t>Teachers, Education Human Resource and Institutional Development</a:t>
                      </a:r>
                      <a:endParaRPr lang="en-ZA" sz="16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marL="0" algn="r" defTabSz="914400" rtl="0" eaLnBrk="1" fontAlgn="b" latinLnBrk="0" hangingPunct="1"/>
                      <a:r>
                        <a:rPr lang="en-ZA" sz="1600" kern="1200" dirty="0"/>
                        <a:t>    1 </a:t>
                      </a:r>
                      <a:r>
                        <a:rPr lang="en-ZA" sz="1600" kern="1200" dirty="0" smtClean="0"/>
                        <a:t>215</a:t>
                      </a:r>
                      <a:r>
                        <a:rPr lang="en-ZA" sz="1600" kern="1200" baseline="0" dirty="0" smtClean="0"/>
                        <a:t> 104</a:t>
                      </a:r>
                      <a:r>
                        <a:rPr lang="en-ZA" sz="1600" kern="1200" dirty="0" smtClean="0"/>
                        <a:t> </a:t>
                      </a:r>
                      <a:endParaRPr lang="en-ZA" sz="1600"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600" kern="1200" dirty="0"/>
                        <a:t>    1 290 480 </a:t>
                      </a:r>
                      <a:endParaRPr lang="en-ZA" sz="1600"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600" kern="1200" dirty="0" smtClean="0"/>
                        <a:t>6.2%</a:t>
                      </a:r>
                      <a:endParaRPr lang="en-ZA" sz="1600" kern="1200" dirty="0">
                        <a:solidFill>
                          <a:schemeClr val="tx1"/>
                        </a:solidFill>
                        <a:latin typeface="+mn-lt"/>
                        <a:ea typeface="+mn-ea"/>
                        <a:cs typeface="Arial" panose="020B0604020202020204" pitchFamily="34" charset="0"/>
                      </a:endParaRPr>
                    </a:p>
                  </a:txBody>
                  <a:tcPr marL="0" marR="0" marT="0" marB="0" anchor="b"/>
                </a:tc>
                <a:extLst>
                  <a:ext uri="{0D108BD9-81ED-4DB2-BD59-A6C34878D82A}">
                    <a16:rowId xmlns:a16="http://schemas.microsoft.com/office/drawing/2014/main" xmlns="" val="10004"/>
                  </a:ext>
                </a:extLst>
              </a:tr>
              <a:tr h="749162">
                <a:tc>
                  <a:txBody>
                    <a:bodyPr/>
                    <a:lstStyle/>
                    <a:p>
                      <a:pPr algn="l" fontAlgn="b"/>
                      <a:r>
                        <a:rPr lang="en-ZA" sz="1600" u="none" strike="noStrike" dirty="0" smtClean="0">
                          <a:effectLst/>
                        </a:rPr>
                        <a:t>Planning, Quality Assessment and Monitoring and Evaluation</a:t>
                      </a:r>
                      <a:endParaRPr lang="en-ZA" sz="16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marL="0" algn="r" defTabSz="914400" rtl="0" eaLnBrk="1" fontAlgn="b" latinLnBrk="0" hangingPunct="1"/>
                      <a:r>
                        <a:rPr lang="en-ZA" sz="1600" kern="1200" dirty="0"/>
                        <a:t> </a:t>
                      </a:r>
                      <a:r>
                        <a:rPr lang="en-ZA" sz="1600" kern="1200" dirty="0" smtClean="0"/>
                        <a:t>13</a:t>
                      </a:r>
                      <a:r>
                        <a:rPr lang="en-ZA" sz="1600" kern="1200" baseline="0" dirty="0" smtClean="0"/>
                        <a:t> 248 303</a:t>
                      </a:r>
                      <a:r>
                        <a:rPr lang="en-ZA" sz="1600" kern="1200" dirty="0" smtClean="0"/>
                        <a:t> </a:t>
                      </a:r>
                      <a:endParaRPr lang="en-ZA" sz="1600"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600" kern="1200" dirty="0"/>
                        <a:t> 11 971 342 </a:t>
                      </a:r>
                      <a:endParaRPr lang="en-ZA" sz="1600"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600" kern="1200" dirty="0" smtClean="0"/>
                        <a:t>(9.6%)</a:t>
                      </a:r>
                      <a:endParaRPr lang="en-ZA" sz="1600" kern="1200" dirty="0">
                        <a:solidFill>
                          <a:schemeClr val="tx1"/>
                        </a:solidFill>
                        <a:latin typeface="+mn-lt"/>
                        <a:ea typeface="+mn-ea"/>
                        <a:cs typeface="Arial" panose="020B0604020202020204" pitchFamily="34" charset="0"/>
                      </a:endParaRPr>
                    </a:p>
                  </a:txBody>
                  <a:tcPr marL="0" marR="0" marT="0" marB="0" anchor="b"/>
                </a:tc>
                <a:extLst>
                  <a:ext uri="{0D108BD9-81ED-4DB2-BD59-A6C34878D82A}">
                    <a16:rowId xmlns:a16="http://schemas.microsoft.com/office/drawing/2014/main" xmlns="" val="10005"/>
                  </a:ext>
                </a:extLst>
              </a:tr>
              <a:tr h="646248">
                <a:tc>
                  <a:txBody>
                    <a:bodyPr/>
                    <a:lstStyle/>
                    <a:p>
                      <a:pPr marL="0" algn="l" defTabSz="914400" rtl="0" eaLnBrk="1" fontAlgn="b" latinLnBrk="0" hangingPunct="1"/>
                      <a:r>
                        <a:rPr lang="en-ZA" sz="1600" u="none" strike="noStrike" kern="1200" dirty="0" smtClean="0">
                          <a:effectLst/>
                        </a:rPr>
                        <a:t>Educational Enrichment Services</a:t>
                      </a:r>
                      <a:endParaRPr lang="en-ZA" sz="1600" b="0" i="0" u="none" strike="noStrike" kern="1200" dirty="0">
                        <a:solidFill>
                          <a:schemeClr val="tx1"/>
                        </a:solidFill>
                        <a:effectLst/>
                        <a:latin typeface="+mn-lt"/>
                        <a:ea typeface="+mn-ea"/>
                        <a:cs typeface="Arial" panose="020B0604020202020204" pitchFamily="34" charset="0"/>
                      </a:endParaRPr>
                    </a:p>
                  </a:txBody>
                  <a:tcPr marL="3176" marR="3176" marT="3176" marB="0" anchor="b"/>
                </a:tc>
                <a:tc>
                  <a:txBody>
                    <a:bodyPr/>
                    <a:lstStyle/>
                    <a:p>
                      <a:pPr marL="0" algn="r" defTabSz="914400" rtl="0" eaLnBrk="1" fontAlgn="b" latinLnBrk="0" hangingPunct="1"/>
                      <a:r>
                        <a:rPr lang="en-ZA" sz="1600" kern="1200" dirty="0"/>
                        <a:t>    </a:t>
                      </a:r>
                      <a:r>
                        <a:rPr lang="en-ZA" sz="1600" kern="1200" dirty="0" smtClean="0"/>
                        <a:t>6</a:t>
                      </a:r>
                      <a:r>
                        <a:rPr lang="en-ZA" sz="1600" kern="1200" baseline="0" dirty="0" smtClean="0"/>
                        <a:t> 726 977</a:t>
                      </a:r>
                      <a:r>
                        <a:rPr lang="en-ZA" sz="1600" kern="1200" dirty="0" smtClean="0"/>
                        <a:t> </a:t>
                      </a:r>
                      <a:endParaRPr lang="en-ZA" sz="1600"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600" kern="1200" dirty="0"/>
                        <a:t>    7 105 128 </a:t>
                      </a:r>
                      <a:endParaRPr lang="en-ZA" sz="1600"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600" kern="1200" dirty="0" smtClean="0"/>
                        <a:t>5.6%</a:t>
                      </a:r>
                      <a:endParaRPr lang="en-ZA" sz="1600" kern="1200" dirty="0">
                        <a:solidFill>
                          <a:schemeClr val="tx1"/>
                        </a:solidFill>
                        <a:latin typeface="+mn-lt"/>
                        <a:ea typeface="+mn-ea"/>
                        <a:cs typeface="Arial" panose="020B0604020202020204" pitchFamily="34" charset="0"/>
                      </a:endParaRPr>
                    </a:p>
                  </a:txBody>
                  <a:tcPr marL="0" marR="0" marT="0" marB="0" anchor="b"/>
                </a:tc>
                <a:extLst>
                  <a:ext uri="{0D108BD9-81ED-4DB2-BD59-A6C34878D82A}">
                    <a16:rowId xmlns:a16="http://schemas.microsoft.com/office/drawing/2014/main" xmlns="" val="10006"/>
                  </a:ext>
                </a:extLst>
              </a:tr>
              <a:tr h="646248">
                <a:tc>
                  <a:txBody>
                    <a:bodyPr/>
                    <a:lstStyle/>
                    <a:p>
                      <a:pPr algn="l" fontAlgn="b"/>
                      <a:r>
                        <a:rPr lang="en-ZA" sz="1600" b="1" u="none" strike="noStrike" dirty="0" smtClean="0">
                          <a:effectLst/>
                        </a:rPr>
                        <a:t>Total </a:t>
                      </a:r>
                      <a:endParaRPr lang="en-ZA" sz="1600" b="1" i="0" u="none" strike="noStrike" dirty="0">
                        <a:solidFill>
                          <a:schemeClr val="tx1"/>
                        </a:solidFill>
                        <a:effectLst/>
                        <a:latin typeface="Arial" panose="020B0604020202020204" pitchFamily="34" charset="0"/>
                        <a:cs typeface="Arial" panose="020B0604020202020204" pitchFamily="34" charset="0"/>
                      </a:endParaRPr>
                    </a:p>
                  </a:txBody>
                  <a:tcPr marL="3176" marR="3176" marT="3176" marB="0" anchor="b"/>
                </a:tc>
                <a:tc>
                  <a:txBody>
                    <a:bodyPr/>
                    <a:lstStyle/>
                    <a:p>
                      <a:pPr marL="0" algn="r" defTabSz="914400" rtl="0" eaLnBrk="1" fontAlgn="b" latinLnBrk="0" hangingPunct="1"/>
                      <a:r>
                        <a:rPr lang="en-ZA" sz="1600" b="1" kern="1200" dirty="0"/>
                        <a:t> </a:t>
                      </a:r>
                      <a:r>
                        <a:rPr lang="en-ZA" sz="1600" b="1" kern="1200" dirty="0" smtClean="0"/>
                        <a:t>23</a:t>
                      </a:r>
                      <a:r>
                        <a:rPr lang="en-ZA" sz="1600" b="1" kern="1200" baseline="0" dirty="0" smtClean="0"/>
                        <a:t> 408 620</a:t>
                      </a:r>
                      <a:r>
                        <a:rPr lang="en-ZA" sz="1600" b="1" kern="1200" dirty="0" smtClean="0"/>
                        <a:t> </a:t>
                      </a:r>
                      <a:endParaRPr lang="en-ZA" sz="1600" b="1"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600" b="1" kern="1200" dirty="0"/>
                        <a:t> 22 722 437 </a:t>
                      </a:r>
                      <a:endParaRPr lang="en-ZA" sz="1600" b="1"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600" b="1" kern="1200" dirty="0" smtClean="0"/>
                        <a:t>(2.9%)</a:t>
                      </a:r>
                      <a:endParaRPr lang="en-ZA" sz="1600" b="1" kern="1200" dirty="0">
                        <a:solidFill>
                          <a:schemeClr val="tx1"/>
                        </a:solidFill>
                        <a:latin typeface="+mn-lt"/>
                        <a:ea typeface="+mn-ea"/>
                        <a:cs typeface="Arial" panose="020B0604020202020204" pitchFamily="34" charset="0"/>
                      </a:endParaRPr>
                    </a:p>
                  </a:txBody>
                  <a:tcPr marL="0" marR="0" marT="0" marB="0" anchor="b"/>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xmlns="" val="23649071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en-ZA" b="1" dirty="0">
                <a:solidFill>
                  <a:srgbClr val="741202"/>
                </a:solidFill>
                <a:cs typeface="Arial" panose="020B0604020202020204" pitchFamily="34" charset="0"/>
              </a:rPr>
              <a:t>BACKGROUND</a:t>
            </a:r>
            <a:endParaRPr lang="en-ZA" dirty="0"/>
          </a:p>
        </p:txBody>
      </p:sp>
      <p:sp>
        <p:nvSpPr>
          <p:cNvPr id="3" name="Content Placeholder 2"/>
          <p:cNvSpPr>
            <a:spLocks noGrp="1"/>
          </p:cNvSpPr>
          <p:nvPr>
            <p:ph idx="1"/>
          </p:nvPr>
        </p:nvSpPr>
        <p:spPr>
          <a:xfrm>
            <a:off x="179512" y="1196752"/>
            <a:ext cx="8856984" cy="4752528"/>
          </a:xfrm>
        </p:spPr>
        <p:txBody>
          <a:bodyPr>
            <a:noAutofit/>
          </a:bodyPr>
          <a:lstStyle/>
          <a:p>
            <a:pPr algn="just"/>
            <a:r>
              <a:rPr lang="en-ZA" sz="2500" dirty="0" smtClean="0"/>
              <a:t>The sector demonstrated </a:t>
            </a:r>
            <a:r>
              <a:rPr lang="en-ZA" sz="2500" b="1" dirty="0" smtClean="0"/>
              <a:t>improvements</a:t>
            </a:r>
            <a:r>
              <a:rPr lang="en-ZA" sz="2500" dirty="0" smtClean="0"/>
              <a:t> in monitoring and evaluation to assist with </a:t>
            </a:r>
            <a:r>
              <a:rPr lang="en-ZA" sz="2500" b="1" dirty="0" smtClean="0"/>
              <a:t>addressing </a:t>
            </a:r>
            <a:r>
              <a:rPr lang="en-ZA" sz="2500" dirty="0" smtClean="0"/>
              <a:t>challenges related to performance.</a:t>
            </a:r>
          </a:p>
          <a:p>
            <a:pPr algn="just"/>
            <a:r>
              <a:rPr lang="en-ZA" sz="2500" dirty="0" smtClean="0"/>
              <a:t>The introduction of the </a:t>
            </a:r>
            <a:r>
              <a:rPr lang="en-ZA" sz="2500" b="1" dirty="0" smtClean="0"/>
              <a:t>Learners with Severe to Profound Disability grant </a:t>
            </a:r>
            <a:r>
              <a:rPr lang="en-ZA" sz="2500" dirty="0" smtClean="0"/>
              <a:t>over MTEF will start to address and remedy challenges with regards to  Inclusive </a:t>
            </a:r>
            <a:r>
              <a:rPr lang="en-ZA" sz="2500" dirty="0"/>
              <a:t>E</a:t>
            </a:r>
            <a:r>
              <a:rPr lang="en-ZA" sz="2500" dirty="0" smtClean="0"/>
              <a:t>ducation. </a:t>
            </a:r>
          </a:p>
          <a:p>
            <a:pPr algn="just"/>
            <a:r>
              <a:rPr lang="en-ZA" sz="2500" dirty="0" smtClean="0"/>
              <a:t>There are still challenges which relate to </a:t>
            </a:r>
            <a:r>
              <a:rPr lang="en-ZA" sz="2500" b="1" dirty="0" smtClean="0"/>
              <a:t>conducive school environ</a:t>
            </a:r>
            <a:r>
              <a:rPr lang="en-ZA" sz="2500" b="1" dirty="0"/>
              <a:t>m</a:t>
            </a:r>
            <a:r>
              <a:rPr lang="en-ZA" sz="2500" b="1" dirty="0" smtClean="0"/>
              <a:t>ent </a:t>
            </a:r>
            <a:r>
              <a:rPr lang="en-ZA" sz="2500" dirty="0" smtClean="0"/>
              <a:t>and </a:t>
            </a:r>
            <a:r>
              <a:rPr lang="en-ZA" sz="2500" b="1" dirty="0" smtClean="0"/>
              <a:t>infrastructure</a:t>
            </a:r>
            <a:r>
              <a:rPr lang="en-ZA" sz="2500" dirty="0" smtClean="0"/>
              <a:t> in some parts of the country. </a:t>
            </a:r>
          </a:p>
          <a:p>
            <a:pPr algn="just"/>
            <a:r>
              <a:rPr lang="en-ZA" sz="2500" b="1" dirty="0" smtClean="0"/>
              <a:t>Learner performance </a:t>
            </a:r>
            <a:r>
              <a:rPr lang="en-ZA" sz="2500" dirty="0" smtClean="0"/>
              <a:t>continues to be on a steady </a:t>
            </a:r>
            <a:r>
              <a:rPr lang="en-ZA" sz="2500" b="1" dirty="0" smtClean="0"/>
              <a:t>increase </a:t>
            </a:r>
            <a:r>
              <a:rPr lang="en-ZA" sz="2500" dirty="0" smtClean="0"/>
              <a:t>with </a:t>
            </a:r>
            <a:r>
              <a:rPr lang="en-ZA" sz="2500" b="1" dirty="0" smtClean="0"/>
              <a:t>improved support </a:t>
            </a:r>
            <a:r>
              <a:rPr lang="en-ZA" sz="2500" dirty="0" smtClean="0"/>
              <a:t>from the department and relevant stakeholders.</a:t>
            </a:r>
          </a:p>
          <a:p>
            <a:pPr algn="just"/>
            <a:endParaRPr lang="en-ZA" sz="2600" dirty="0"/>
          </a:p>
        </p:txBody>
      </p:sp>
      <p:sp>
        <p:nvSpPr>
          <p:cNvPr id="4" name="Slide Number Placeholder 3"/>
          <p:cNvSpPr>
            <a:spLocks noGrp="1"/>
          </p:cNvSpPr>
          <p:nvPr>
            <p:ph type="sldNum" sz="quarter" idx="4"/>
          </p:nvPr>
        </p:nvSpPr>
        <p:spPr/>
        <p:txBody>
          <a:bodyPr/>
          <a:lstStyle/>
          <a:p>
            <a:fld id="{28A3B54F-4D6D-439C-9A2C-B6799378E1A1}" type="slidenum">
              <a:rPr lang="en-ZA" smtClean="0"/>
              <a:pPr/>
              <a:t>5</a:t>
            </a:fld>
            <a:endParaRPr lang="en-ZA" dirty="0"/>
          </a:p>
        </p:txBody>
      </p:sp>
    </p:spTree>
    <p:extLst>
      <p:ext uri="{BB962C8B-B14F-4D97-AF65-F5344CB8AC3E}">
        <p14:creationId xmlns:p14="http://schemas.microsoft.com/office/powerpoint/2010/main" xmlns="" val="229366189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4624"/>
            <a:ext cx="8208912" cy="864096"/>
          </a:xfrm>
        </p:spPr>
        <p:txBody>
          <a:bodyPr>
            <a:noAutofit/>
          </a:bodyPr>
          <a:lstStyle/>
          <a:p>
            <a:r>
              <a:rPr lang="en-ZA" altLang="en-US" sz="2400" b="1" dirty="0" smtClean="0">
                <a:solidFill>
                  <a:schemeClr val="accent2"/>
                </a:solidFill>
              </a:rPr>
              <a:t>PROGRAMMES ALLOCATIONS OVER THE 2018 MTEF </a:t>
            </a:r>
            <a:endParaRPr lang="en-ZA" sz="2400" b="1" dirty="0">
              <a:solidFill>
                <a:schemeClr val="accent2"/>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542827101"/>
              </p:ext>
            </p:extLst>
          </p:nvPr>
        </p:nvGraphicFramePr>
        <p:xfrm>
          <a:off x="323528" y="908720"/>
          <a:ext cx="8301608" cy="5211184"/>
        </p:xfrm>
        <a:graphic>
          <a:graphicData uri="http://schemas.openxmlformats.org/drawingml/2006/table">
            <a:tbl>
              <a:tblPr firstRow="1" bandRow="1">
                <a:tableStyleId>{21E4AEA4-8DFA-4A89-87EB-49C32662AFE0}</a:tableStyleId>
              </a:tblPr>
              <a:tblGrid>
                <a:gridCol w="4104456">
                  <a:extLst>
                    <a:ext uri="{9D8B030D-6E8A-4147-A177-3AD203B41FA5}">
                      <a16:colId xmlns:a16="http://schemas.microsoft.com/office/drawing/2014/main" xmlns="" val="20000"/>
                    </a:ext>
                  </a:extLst>
                </a:gridCol>
                <a:gridCol w="1378496">
                  <a:extLst>
                    <a:ext uri="{9D8B030D-6E8A-4147-A177-3AD203B41FA5}">
                      <a16:colId xmlns:a16="http://schemas.microsoft.com/office/drawing/2014/main" xmlns="" val="20001"/>
                    </a:ext>
                  </a:extLst>
                </a:gridCol>
                <a:gridCol w="1440160">
                  <a:extLst>
                    <a:ext uri="{9D8B030D-6E8A-4147-A177-3AD203B41FA5}">
                      <a16:colId xmlns:a16="http://schemas.microsoft.com/office/drawing/2014/main" xmlns="" val="20002"/>
                    </a:ext>
                  </a:extLst>
                </a:gridCol>
                <a:gridCol w="1378496">
                  <a:extLst>
                    <a:ext uri="{9D8B030D-6E8A-4147-A177-3AD203B41FA5}">
                      <a16:colId xmlns:a16="http://schemas.microsoft.com/office/drawing/2014/main" xmlns="" val="20003"/>
                    </a:ext>
                  </a:extLst>
                </a:gridCol>
              </a:tblGrid>
              <a:tr h="646248">
                <a:tc>
                  <a:txBody>
                    <a:bodyPr/>
                    <a:lstStyle/>
                    <a:p>
                      <a:pPr algn="l" fontAlgn="b"/>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3176" marR="3176" marT="3176" marB="0" anchor="b"/>
                </a:tc>
                <a:tc gridSpan="3">
                  <a:txBody>
                    <a:bodyPr/>
                    <a:lstStyle/>
                    <a:p>
                      <a:pPr marL="0" algn="ctr" defTabSz="914400" rtl="0" eaLnBrk="1" fontAlgn="b" latinLnBrk="0" hangingPunct="1"/>
                      <a:r>
                        <a:rPr lang="en-ZA" sz="1800" u="none" strike="noStrike" kern="1200" dirty="0" smtClean="0">
                          <a:effectLst/>
                        </a:rPr>
                        <a:t>BUDGETS</a:t>
                      </a:r>
                      <a:endParaRPr lang="en-ZA" sz="1800" b="1" i="0" u="none" strike="noStrike" kern="1200" dirty="0">
                        <a:solidFill>
                          <a:srgbClr val="000000"/>
                        </a:solidFill>
                        <a:effectLst/>
                        <a:latin typeface="+mn-lt"/>
                        <a:ea typeface="+mn-ea"/>
                        <a:cs typeface="Arial" panose="020B0604020202020204" pitchFamily="34" charset="0"/>
                      </a:endParaRPr>
                    </a:p>
                  </a:txBody>
                  <a:tcPr marL="3176" marR="3176" marT="3176" marB="0" anchor="b"/>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666939">
                <a:tc>
                  <a:txBody>
                    <a:bodyPr/>
                    <a:lstStyle/>
                    <a:p>
                      <a:pPr algn="l" fontAlgn="b"/>
                      <a:r>
                        <a:rPr lang="en-ZA" sz="1800" b="1" u="none" strike="noStrike" dirty="0" smtClean="0">
                          <a:effectLst/>
                        </a:rPr>
                        <a:t>PROGRAMME</a:t>
                      </a:r>
                      <a:endParaRPr lang="en-ZA" sz="1800" b="1"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r"/>
                      <a:r>
                        <a:rPr lang="en-ZA" sz="1800" b="1" dirty="0" smtClean="0"/>
                        <a:t>2018/19</a:t>
                      </a:r>
                    </a:p>
                    <a:p>
                      <a:pPr algn="r"/>
                      <a:r>
                        <a:rPr lang="en-ZA" sz="1800" b="1" dirty="0" smtClean="0"/>
                        <a:t>R’000</a:t>
                      </a:r>
                      <a:endParaRPr lang="en-ZA" sz="1800" b="1" dirty="0">
                        <a:solidFill>
                          <a:schemeClr val="tx1"/>
                        </a:solidFill>
                        <a:latin typeface="+mn-lt"/>
                      </a:endParaRPr>
                    </a:p>
                  </a:txBody>
                  <a:tcPr/>
                </a:tc>
                <a:tc>
                  <a:txBody>
                    <a:bodyPr/>
                    <a:lstStyle/>
                    <a:p>
                      <a:pPr algn="r"/>
                      <a:r>
                        <a:rPr lang="en-ZA" sz="1800" b="1" dirty="0" smtClean="0"/>
                        <a:t>2019/20</a:t>
                      </a:r>
                    </a:p>
                    <a:p>
                      <a:pPr algn="r"/>
                      <a:r>
                        <a:rPr lang="en-ZA" sz="1800" b="1" dirty="0" smtClean="0"/>
                        <a:t>R’000</a:t>
                      </a:r>
                      <a:endParaRPr lang="en-ZA" sz="1800" b="1" dirty="0">
                        <a:solidFill>
                          <a:schemeClr val="tx1"/>
                        </a:solidFill>
                        <a:latin typeface="+mn-lt"/>
                      </a:endParaRPr>
                    </a:p>
                  </a:txBody>
                  <a:tcPr/>
                </a:tc>
                <a:tc>
                  <a:txBody>
                    <a:bodyPr/>
                    <a:lstStyle/>
                    <a:p>
                      <a:pPr algn="r"/>
                      <a:r>
                        <a:rPr lang="en-ZA" sz="1800" b="1" dirty="0" smtClean="0"/>
                        <a:t>2020/21</a:t>
                      </a:r>
                    </a:p>
                    <a:p>
                      <a:pPr algn="r"/>
                      <a:r>
                        <a:rPr lang="en-ZA" sz="1800" b="1" dirty="0" smtClean="0"/>
                        <a:t>R’000</a:t>
                      </a:r>
                      <a:endParaRPr lang="en-ZA" sz="1800" b="1" dirty="0">
                        <a:solidFill>
                          <a:schemeClr val="tx1"/>
                        </a:solidFill>
                        <a:latin typeface="+mn-lt"/>
                      </a:endParaRPr>
                    </a:p>
                  </a:txBody>
                  <a:tcPr/>
                </a:tc>
                <a:extLst>
                  <a:ext uri="{0D108BD9-81ED-4DB2-BD59-A6C34878D82A}">
                    <a16:rowId xmlns:a16="http://schemas.microsoft.com/office/drawing/2014/main" xmlns="" val="10001"/>
                  </a:ext>
                </a:extLst>
              </a:tr>
              <a:tr h="555361">
                <a:tc>
                  <a:txBody>
                    <a:bodyPr/>
                    <a:lstStyle/>
                    <a:p>
                      <a:pPr algn="l" fontAlgn="b"/>
                      <a:r>
                        <a:rPr lang="en-ZA" sz="1800" u="none" strike="noStrike" dirty="0" smtClean="0">
                          <a:effectLst/>
                        </a:rPr>
                        <a:t>Administration</a:t>
                      </a:r>
                      <a:endParaRPr lang="en-ZA" sz="18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marL="0" algn="r" defTabSz="914400" rtl="0" eaLnBrk="1" fontAlgn="b" latinLnBrk="0" hangingPunct="1"/>
                      <a:r>
                        <a:rPr lang="en-ZA" sz="1800" kern="1200" dirty="0"/>
                        <a:t>       450 476 </a:t>
                      </a:r>
                      <a:endParaRPr lang="en-ZA" sz="1800"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800" kern="1200" dirty="0"/>
                        <a:t>       483 746 </a:t>
                      </a:r>
                      <a:endParaRPr lang="en-ZA" sz="1800"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800" kern="1200"/>
                        <a:t>       514 132 </a:t>
                      </a:r>
                      <a:endParaRPr lang="en-ZA" sz="1800" kern="1200">
                        <a:solidFill>
                          <a:schemeClr val="tx1"/>
                        </a:solidFill>
                        <a:latin typeface="+mn-lt"/>
                        <a:ea typeface="+mn-ea"/>
                        <a:cs typeface="Arial" panose="020B0604020202020204" pitchFamily="34" charset="0"/>
                      </a:endParaRPr>
                    </a:p>
                  </a:txBody>
                  <a:tcPr marL="0" marR="0" marT="0" marB="0" anchor="b"/>
                </a:tc>
                <a:extLst>
                  <a:ext uri="{0D108BD9-81ED-4DB2-BD59-A6C34878D82A}">
                    <a16:rowId xmlns:a16="http://schemas.microsoft.com/office/drawing/2014/main" xmlns="" val="10002"/>
                  </a:ext>
                </a:extLst>
              </a:tr>
              <a:tr h="525208">
                <a:tc>
                  <a:txBody>
                    <a:bodyPr/>
                    <a:lstStyle/>
                    <a:p>
                      <a:pPr algn="l" fontAlgn="b"/>
                      <a:r>
                        <a:rPr lang="en-ZA" sz="1800" u="none" strike="noStrike" dirty="0" smtClean="0">
                          <a:effectLst/>
                        </a:rPr>
                        <a:t>Curriculum Policy, Support and Monitoring</a:t>
                      </a:r>
                      <a:endParaRPr lang="en-ZA" sz="18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marL="0" algn="r" defTabSz="914400" rtl="0" eaLnBrk="1" fontAlgn="b" latinLnBrk="0" hangingPunct="1"/>
                      <a:r>
                        <a:rPr lang="en-ZA" sz="1800" kern="1200" dirty="0"/>
                        <a:t>    1 905 011 </a:t>
                      </a:r>
                      <a:endParaRPr lang="en-ZA" sz="1800"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800" kern="1200" dirty="0"/>
                        <a:t>    2 010 053 </a:t>
                      </a:r>
                      <a:endParaRPr lang="en-ZA" sz="1800"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800" kern="1200" dirty="0"/>
                        <a:t>    2 137 917 </a:t>
                      </a:r>
                      <a:endParaRPr lang="en-ZA" sz="1800" kern="1200" dirty="0">
                        <a:solidFill>
                          <a:schemeClr val="tx1"/>
                        </a:solidFill>
                        <a:latin typeface="+mn-lt"/>
                        <a:ea typeface="+mn-ea"/>
                        <a:cs typeface="Arial" panose="020B0604020202020204" pitchFamily="34" charset="0"/>
                      </a:endParaRPr>
                    </a:p>
                  </a:txBody>
                  <a:tcPr marL="0" marR="0" marT="0" marB="0" anchor="b"/>
                </a:tc>
                <a:extLst>
                  <a:ext uri="{0D108BD9-81ED-4DB2-BD59-A6C34878D82A}">
                    <a16:rowId xmlns:a16="http://schemas.microsoft.com/office/drawing/2014/main" xmlns="" val="10003"/>
                  </a:ext>
                </a:extLst>
              </a:tr>
              <a:tr h="749162">
                <a:tc>
                  <a:txBody>
                    <a:bodyPr/>
                    <a:lstStyle/>
                    <a:p>
                      <a:pPr algn="l" fontAlgn="b"/>
                      <a:r>
                        <a:rPr lang="en-ZA" sz="1800" u="none" strike="noStrike" dirty="0" smtClean="0">
                          <a:effectLst/>
                        </a:rPr>
                        <a:t>Teachers, Education Human Resource and Institutional Development</a:t>
                      </a:r>
                      <a:endParaRPr lang="en-ZA" sz="18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marL="0" algn="r" defTabSz="914400" rtl="0" eaLnBrk="1" fontAlgn="b" latinLnBrk="0" hangingPunct="1"/>
                      <a:r>
                        <a:rPr lang="en-ZA" sz="1800" kern="1200" dirty="0"/>
                        <a:t>    1 290 480 </a:t>
                      </a:r>
                      <a:endParaRPr lang="en-ZA" sz="1800"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800" kern="1200" dirty="0"/>
                        <a:t>    1 366 210 </a:t>
                      </a:r>
                      <a:endParaRPr lang="en-ZA" sz="1800"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800" kern="1200" dirty="0"/>
                        <a:t>    1 442 860 </a:t>
                      </a:r>
                      <a:endParaRPr lang="en-ZA" sz="1800" kern="1200" dirty="0">
                        <a:solidFill>
                          <a:schemeClr val="tx1"/>
                        </a:solidFill>
                        <a:latin typeface="+mn-lt"/>
                        <a:ea typeface="+mn-ea"/>
                        <a:cs typeface="Arial" panose="020B0604020202020204" pitchFamily="34" charset="0"/>
                      </a:endParaRPr>
                    </a:p>
                  </a:txBody>
                  <a:tcPr marL="0" marR="0" marT="0" marB="0" anchor="b"/>
                </a:tc>
                <a:extLst>
                  <a:ext uri="{0D108BD9-81ED-4DB2-BD59-A6C34878D82A}">
                    <a16:rowId xmlns:a16="http://schemas.microsoft.com/office/drawing/2014/main" xmlns="" val="10004"/>
                  </a:ext>
                </a:extLst>
              </a:tr>
              <a:tr h="749162">
                <a:tc>
                  <a:txBody>
                    <a:bodyPr/>
                    <a:lstStyle/>
                    <a:p>
                      <a:pPr algn="l" fontAlgn="b"/>
                      <a:r>
                        <a:rPr lang="en-ZA" sz="1800" u="none" strike="noStrike" dirty="0" smtClean="0">
                          <a:effectLst/>
                        </a:rPr>
                        <a:t>Planning, Quality Assessment and Monitoring and Evaluation</a:t>
                      </a:r>
                      <a:endParaRPr lang="en-ZA" sz="18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marL="0" algn="r" defTabSz="914400" rtl="0" eaLnBrk="1" fontAlgn="b" latinLnBrk="0" hangingPunct="1"/>
                      <a:r>
                        <a:rPr lang="en-ZA" sz="1800" kern="1200" dirty="0"/>
                        <a:t> 11 971 342 </a:t>
                      </a:r>
                      <a:endParaRPr lang="en-ZA" sz="1800"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800" kern="1200" dirty="0"/>
                        <a:t> 12 246 594 </a:t>
                      </a:r>
                      <a:endParaRPr lang="en-ZA" sz="1800"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800" kern="1200" dirty="0"/>
                        <a:t> 13 071 801 </a:t>
                      </a:r>
                      <a:endParaRPr lang="en-ZA" sz="1800" kern="1200" dirty="0">
                        <a:solidFill>
                          <a:schemeClr val="tx1"/>
                        </a:solidFill>
                        <a:latin typeface="+mn-lt"/>
                        <a:ea typeface="+mn-ea"/>
                        <a:cs typeface="Arial" panose="020B0604020202020204" pitchFamily="34" charset="0"/>
                      </a:endParaRPr>
                    </a:p>
                  </a:txBody>
                  <a:tcPr marL="0" marR="0" marT="0" marB="0" anchor="b"/>
                </a:tc>
                <a:extLst>
                  <a:ext uri="{0D108BD9-81ED-4DB2-BD59-A6C34878D82A}">
                    <a16:rowId xmlns:a16="http://schemas.microsoft.com/office/drawing/2014/main" xmlns="" val="10005"/>
                  </a:ext>
                </a:extLst>
              </a:tr>
              <a:tr h="646248">
                <a:tc>
                  <a:txBody>
                    <a:bodyPr/>
                    <a:lstStyle/>
                    <a:p>
                      <a:pPr marL="0" algn="l" defTabSz="914400" rtl="0" eaLnBrk="1" fontAlgn="b" latinLnBrk="0" hangingPunct="1"/>
                      <a:r>
                        <a:rPr lang="en-ZA" sz="1800" u="none" strike="noStrike" kern="1200" dirty="0" smtClean="0">
                          <a:effectLst/>
                        </a:rPr>
                        <a:t>Educational Enrichment Services</a:t>
                      </a:r>
                      <a:endParaRPr lang="en-ZA" sz="1800" b="0" i="0" u="none" strike="noStrike" kern="1200" dirty="0">
                        <a:solidFill>
                          <a:schemeClr val="tx1"/>
                        </a:solidFill>
                        <a:effectLst/>
                        <a:latin typeface="+mn-lt"/>
                        <a:ea typeface="+mn-ea"/>
                        <a:cs typeface="Arial" panose="020B0604020202020204" pitchFamily="34" charset="0"/>
                      </a:endParaRPr>
                    </a:p>
                  </a:txBody>
                  <a:tcPr marL="3176" marR="3176" marT="3176" marB="0" anchor="b"/>
                </a:tc>
                <a:tc>
                  <a:txBody>
                    <a:bodyPr/>
                    <a:lstStyle/>
                    <a:p>
                      <a:pPr marL="0" algn="r" defTabSz="914400" rtl="0" eaLnBrk="1" fontAlgn="b" latinLnBrk="0" hangingPunct="1"/>
                      <a:r>
                        <a:rPr lang="en-ZA" sz="1800" kern="1200"/>
                        <a:t>    7 105 128 </a:t>
                      </a:r>
                      <a:endParaRPr lang="en-ZA" sz="1800" kern="120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800" kern="1200" dirty="0"/>
                        <a:t>    7 508 716 </a:t>
                      </a:r>
                      <a:endParaRPr lang="en-ZA" sz="1800"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800" kern="1200" dirty="0"/>
                        <a:t>    8 037 133 </a:t>
                      </a:r>
                      <a:endParaRPr lang="en-ZA" sz="1800" kern="1200" dirty="0">
                        <a:solidFill>
                          <a:schemeClr val="tx1"/>
                        </a:solidFill>
                        <a:latin typeface="+mn-lt"/>
                        <a:ea typeface="+mn-ea"/>
                        <a:cs typeface="Arial" panose="020B0604020202020204" pitchFamily="34" charset="0"/>
                      </a:endParaRPr>
                    </a:p>
                  </a:txBody>
                  <a:tcPr marL="0" marR="0" marT="0" marB="0" anchor="b"/>
                </a:tc>
                <a:extLst>
                  <a:ext uri="{0D108BD9-81ED-4DB2-BD59-A6C34878D82A}">
                    <a16:rowId xmlns:a16="http://schemas.microsoft.com/office/drawing/2014/main" xmlns="" val="10006"/>
                  </a:ext>
                </a:extLst>
              </a:tr>
              <a:tr h="646248">
                <a:tc>
                  <a:txBody>
                    <a:bodyPr/>
                    <a:lstStyle/>
                    <a:p>
                      <a:pPr algn="l" fontAlgn="b"/>
                      <a:r>
                        <a:rPr lang="en-ZA" sz="1800" b="1" u="none" strike="noStrike" dirty="0" smtClean="0">
                          <a:effectLst/>
                        </a:rPr>
                        <a:t>Total </a:t>
                      </a:r>
                      <a:endParaRPr lang="en-ZA" sz="1800" b="1" i="0" u="none" strike="noStrike" dirty="0">
                        <a:solidFill>
                          <a:schemeClr val="tx1"/>
                        </a:solidFill>
                        <a:effectLst/>
                        <a:latin typeface="Arial" panose="020B0604020202020204" pitchFamily="34" charset="0"/>
                        <a:cs typeface="Arial" panose="020B0604020202020204" pitchFamily="34" charset="0"/>
                      </a:endParaRPr>
                    </a:p>
                  </a:txBody>
                  <a:tcPr marL="3176" marR="3176" marT="3176" marB="0" anchor="b"/>
                </a:tc>
                <a:tc>
                  <a:txBody>
                    <a:bodyPr/>
                    <a:lstStyle/>
                    <a:p>
                      <a:pPr marL="0" algn="r" defTabSz="914400" rtl="0" eaLnBrk="1" fontAlgn="b" latinLnBrk="0" hangingPunct="1"/>
                      <a:r>
                        <a:rPr lang="en-ZA" sz="1800" b="1" kern="1200" dirty="0"/>
                        <a:t> 22 722 437 </a:t>
                      </a:r>
                      <a:endParaRPr lang="en-ZA" sz="1800" b="1"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800" b="1" kern="1200" dirty="0"/>
                        <a:t> 23 615 319 </a:t>
                      </a:r>
                      <a:endParaRPr lang="en-ZA" sz="1800" b="1"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800" b="1" kern="1200" dirty="0"/>
                        <a:t> 25 203 843 </a:t>
                      </a:r>
                      <a:endParaRPr lang="en-ZA" sz="1800" b="1" kern="1200" dirty="0">
                        <a:solidFill>
                          <a:schemeClr val="tx1"/>
                        </a:solidFill>
                        <a:latin typeface="+mn-lt"/>
                        <a:ea typeface="+mn-ea"/>
                        <a:cs typeface="Arial" panose="020B0604020202020204" pitchFamily="34" charset="0"/>
                      </a:endParaRPr>
                    </a:p>
                  </a:txBody>
                  <a:tcPr marL="0" marR="0" marT="0" marB="0" anchor="b"/>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xmlns="" val="356594368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4624"/>
            <a:ext cx="8208912" cy="864096"/>
          </a:xfrm>
        </p:spPr>
        <p:txBody>
          <a:bodyPr>
            <a:noAutofit/>
          </a:bodyPr>
          <a:lstStyle/>
          <a:p>
            <a:r>
              <a:rPr lang="en-ZA" altLang="en-US" sz="2400" b="1" dirty="0" smtClean="0">
                <a:solidFill>
                  <a:schemeClr val="accent2"/>
                </a:solidFill>
              </a:rPr>
              <a:t>ECONOMIC CLASSIFICATION ALLOCATIONS OVER THE 2018 MTEF </a:t>
            </a:r>
            <a:endParaRPr lang="en-ZA" sz="2400" b="1" dirty="0">
              <a:solidFill>
                <a:schemeClr val="accent2"/>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032367895"/>
              </p:ext>
            </p:extLst>
          </p:nvPr>
        </p:nvGraphicFramePr>
        <p:xfrm>
          <a:off x="215515" y="1052736"/>
          <a:ext cx="8712969" cy="5184576"/>
        </p:xfrm>
        <a:graphic>
          <a:graphicData uri="http://schemas.openxmlformats.org/drawingml/2006/table">
            <a:tbl>
              <a:tblPr firstRow="1" bandRow="1">
                <a:tableStyleId>{21E4AEA4-8DFA-4A89-87EB-49C32662AFE0}</a:tableStyleId>
              </a:tblPr>
              <a:tblGrid>
                <a:gridCol w="4232263">
                  <a:extLst>
                    <a:ext uri="{9D8B030D-6E8A-4147-A177-3AD203B41FA5}">
                      <a16:colId xmlns:a16="http://schemas.microsoft.com/office/drawing/2014/main" xmlns="" val="20000"/>
                    </a:ext>
                  </a:extLst>
                </a:gridCol>
                <a:gridCol w="1522380">
                  <a:extLst>
                    <a:ext uri="{9D8B030D-6E8A-4147-A177-3AD203B41FA5}">
                      <a16:colId xmlns:a16="http://schemas.microsoft.com/office/drawing/2014/main" xmlns="" val="20001"/>
                    </a:ext>
                  </a:extLst>
                </a:gridCol>
                <a:gridCol w="1511523">
                  <a:extLst>
                    <a:ext uri="{9D8B030D-6E8A-4147-A177-3AD203B41FA5}">
                      <a16:colId xmlns:a16="http://schemas.microsoft.com/office/drawing/2014/main" xmlns="" val="20002"/>
                    </a:ext>
                  </a:extLst>
                </a:gridCol>
                <a:gridCol w="1446803">
                  <a:extLst>
                    <a:ext uri="{9D8B030D-6E8A-4147-A177-3AD203B41FA5}">
                      <a16:colId xmlns:a16="http://schemas.microsoft.com/office/drawing/2014/main" xmlns="" val="20003"/>
                    </a:ext>
                  </a:extLst>
                </a:gridCol>
              </a:tblGrid>
              <a:tr h="646248">
                <a:tc>
                  <a:txBody>
                    <a:bodyPr/>
                    <a:lstStyle/>
                    <a:p>
                      <a:pPr algn="l" fontAlgn="b"/>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3176" marR="3176" marT="3176" marB="0" anchor="b"/>
                </a:tc>
                <a:tc gridSpan="3">
                  <a:txBody>
                    <a:bodyPr/>
                    <a:lstStyle/>
                    <a:p>
                      <a:pPr marL="0" algn="ctr" defTabSz="914400" rtl="0" eaLnBrk="1" fontAlgn="b" latinLnBrk="0" hangingPunct="1"/>
                      <a:r>
                        <a:rPr lang="en-ZA" sz="1800" u="none" strike="noStrike" kern="1200" dirty="0" smtClean="0">
                          <a:effectLst/>
                        </a:rPr>
                        <a:t>BUDGETS</a:t>
                      </a:r>
                      <a:endParaRPr lang="en-ZA" sz="1800" b="1" i="0" u="none" strike="noStrike" kern="1200" dirty="0">
                        <a:solidFill>
                          <a:srgbClr val="000000"/>
                        </a:solidFill>
                        <a:effectLst/>
                        <a:latin typeface="+mn-lt"/>
                        <a:ea typeface="+mn-ea"/>
                        <a:cs typeface="Arial" panose="020B0604020202020204" pitchFamily="34" charset="0"/>
                      </a:endParaRPr>
                    </a:p>
                  </a:txBody>
                  <a:tcPr marL="3176" marR="3176" marT="3176" marB="0" anchor="b"/>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666939">
                <a:tc>
                  <a:txBody>
                    <a:bodyPr/>
                    <a:lstStyle/>
                    <a:p>
                      <a:pPr algn="l" fontAlgn="b"/>
                      <a:r>
                        <a:rPr lang="en-ZA" sz="1800" u="none" strike="noStrike" dirty="0" smtClean="0">
                          <a:effectLst/>
                        </a:rPr>
                        <a:t>PROGRAMME</a:t>
                      </a:r>
                      <a:endParaRPr lang="en-ZA" sz="1800" b="1"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r"/>
                      <a:r>
                        <a:rPr lang="en-ZA" sz="1800" dirty="0" smtClean="0"/>
                        <a:t>2018/19</a:t>
                      </a:r>
                    </a:p>
                    <a:p>
                      <a:pPr algn="r"/>
                      <a:r>
                        <a:rPr lang="en-ZA" sz="1800" dirty="0" smtClean="0"/>
                        <a:t>R’000</a:t>
                      </a:r>
                      <a:endParaRPr lang="en-ZA" sz="1800" b="1" dirty="0">
                        <a:solidFill>
                          <a:schemeClr val="tx1"/>
                        </a:solidFill>
                        <a:latin typeface="+mn-lt"/>
                      </a:endParaRPr>
                    </a:p>
                  </a:txBody>
                  <a:tcPr/>
                </a:tc>
                <a:tc>
                  <a:txBody>
                    <a:bodyPr/>
                    <a:lstStyle/>
                    <a:p>
                      <a:pPr algn="r"/>
                      <a:r>
                        <a:rPr lang="en-ZA" sz="1800" dirty="0" smtClean="0"/>
                        <a:t>2019/20</a:t>
                      </a:r>
                    </a:p>
                    <a:p>
                      <a:pPr algn="r"/>
                      <a:r>
                        <a:rPr lang="en-ZA" sz="1800" dirty="0" smtClean="0"/>
                        <a:t>R’000</a:t>
                      </a:r>
                      <a:endParaRPr lang="en-ZA" sz="1800" b="1" dirty="0">
                        <a:solidFill>
                          <a:schemeClr val="tx1"/>
                        </a:solidFill>
                        <a:latin typeface="+mn-lt"/>
                      </a:endParaRPr>
                    </a:p>
                  </a:txBody>
                  <a:tcPr/>
                </a:tc>
                <a:tc>
                  <a:txBody>
                    <a:bodyPr/>
                    <a:lstStyle/>
                    <a:p>
                      <a:pPr algn="r"/>
                      <a:r>
                        <a:rPr lang="en-ZA" sz="1800" dirty="0" smtClean="0"/>
                        <a:t>2020/21</a:t>
                      </a:r>
                    </a:p>
                    <a:p>
                      <a:pPr algn="r"/>
                      <a:r>
                        <a:rPr lang="en-ZA" sz="1800" dirty="0" smtClean="0"/>
                        <a:t>R’000</a:t>
                      </a:r>
                      <a:endParaRPr lang="en-ZA" sz="1800" b="1" dirty="0">
                        <a:solidFill>
                          <a:schemeClr val="tx1"/>
                        </a:solidFill>
                        <a:latin typeface="+mn-lt"/>
                      </a:endParaRPr>
                    </a:p>
                  </a:txBody>
                  <a:tcPr/>
                </a:tc>
                <a:extLst>
                  <a:ext uri="{0D108BD9-81ED-4DB2-BD59-A6C34878D82A}">
                    <a16:rowId xmlns:a16="http://schemas.microsoft.com/office/drawing/2014/main" xmlns="" val="10001"/>
                  </a:ext>
                </a:extLst>
              </a:tr>
              <a:tr h="555361">
                <a:tc>
                  <a:txBody>
                    <a:bodyPr/>
                    <a:lstStyle/>
                    <a:p>
                      <a:pPr algn="l" fontAlgn="b"/>
                      <a:r>
                        <a:rPr lang="en-ZA" sz="1800" u="none" strike="noStrike" dirty="0" smtClean="0">
                          <a:effectLst/>
                        </a:rPr>
                        <a:t>Compensatio</a:t>
                      </a:r>
                      <a:r>
                        <a:rPr lang="en-ZA" sz="1800" u="none" strike="noStrike" baseline="0" dirty="0" smtClean="0">
                          <a:effectLst/>
                        </a:rPr>
                        <a:t>n of Employees</a:t>
                      </a:r>
                      <a:endParaRPr lang="en-ZA" sz="18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marL="0" algn="r" defTabSz="914400" rtl="0" eaLnBrk="1" fontAlgn="b" latinLnBrk="0" hangingPunct="1"/>
                      <a:r>
                        <a:rPr lang="en-ZA" sz="1800" kern="1200" dirty="0"/>
                        <a:t>       </a:t>
                      </a:r>
                      <a:r>
                        <a:rPr lang="en-ZA" sz="1800" kern="1200" dirty="0" smtClean="0"/>
                        <a:t>504 590</a:t>
                      </a:r>
                      <a:endParaRPr lang="en-ZA" sz="1800"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800" kern="1200" dirty="0"/>
                        <a:t>       </a:t>
                      </a:r>
                      <a:r>
                        <a:rPr lang="en-ZA" sz="1800" kern="1200" dirty="0" smtClean="0"/>
                        <a:t>543</a:t>
                      </a:r>
                      <a:r>
                        <a:rPr lang="en-ZA" sz="1800" kern="1200" baseline="0" dirty="0" smtClean="0"/>
                        <a:t> 051</a:t>
                      </a:r>
                      <a:r>
                        <a:rPr lang="en-ZA" sz="1800" kern="1200" dirty="0" smtClean="0"/>
                        <a:t> </a:t>
                      </a:r>
                      <a:endParaRPr lang="en-ZA" sz="1800"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800" kern="1200" dirty="0"/>
                        <a:t>      </a:t>
                      </a:r>
                      <a:r>
                        <a:rPr lang="en-ZA" sz="1800" kern="1200" dirty="0" smtClean="0"/>
                        <a:t>583</a:t>
                      </a:r>
                      <a:r>
                        <a:rPr lang="en-ZA" sz="1800" kern="1200" baseline="0" dirty="0" smtClean="0"/>
                        <a:t> 779</a:t>
                      </a:r>
                      <a:r>
                        <a:rPr lang="en-ZA" sz="1800" kern="1200" dirty="0" smtClean="0"/>
                        <a:t> </a:t>
                      </a:r>
                      <a:endParaRPr lang="en-ZA" sz="1800" kern="1200" dirty="0">
                        <a:solidFill>
                          <a:schemeClr val="tx1"/>
                        </a:solidFill>
                        <a:latin typeface="+mn-lt"/>
                        <a:ea typeface="+mn-ea"/>
                        <a:cs typeface="Arial" panose="020B0604020202020204" pitchFamily="34" charset="0"/>
                      </a:endParaRPr>
                    </a:p>
                  </a:txBody>
                  <a:tcPr marL="0" marR="0" marT="0" marB="0" anchor="b"/>
                </a:tc>
                <a:extLst>
                  <a:ext uri="{0D108BD9-81ED-4DB2-BD59-A6C34878D82A}">
                    <a16:rowId xmlns:a16="http://schemas.microsoft.com/office/drawing/2014/main" xmlns="" val="10002"/>
                  </a:ext>
                </a:extLst>
              </a:tr>
              <a:tr h="525208">
                <a:tc>
                  <a:txBody>
                    <a:bodyPr/>
                    <a:lstStyle/>
                    <a:p>
                      <a:pPr algn="l" fontAlgn="b"/>
                      <a:r>
                        <a:rPr lang="en-ZA" sz="1800" u="none" strike="noStrike" dirty="0" smtClean="0">
                          <a:effectLst/>
                        </a:rPr>
                        <a:t>Goods and Services</a:t>
                      </a:r>
                      <a:endParaRPr lang="en-ZA" sz="18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marL="0" algn="r" defTabSz="914400" rtl="0" eaLnBrk="1" fontAlgn="b" latinLnBrk="0" hangingPunct="1"/>
                      <a:r>
                        <a:rPr lang="en-ZA" sz="1800" kern="1200" dirty="0"/>
                        <a:t>    1 </a:t>
                      </a:r>
                      <a:r>
                        <a:rPr lang="en-ZA" sz="1800" kern="1200" dirty="0" smtClean="0"/>
                        <a:t>875</a:t>
                      </a:r>
                      <a:r>
                        <a:rPr lang="en-ZA" sz="1800" kern="1200" baseline="0" dirty="0" smtClean="0"/>
                        <a:t> 117</a:t>
                      </a:r>
                      <a:r>
                        <a:rPr lang="en-ZA" sz="1800" kern="1200" dirty="0" smtClean="0"/>
                        <a:t> </a:t>
                      </a:r>
                      <a:endParaRPr lang="en-ZA" sz="1800"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800" kern="1200" dirty="0"/>
                        <a:t>    </a:t>
                      </a:r>
                      <a:r>
                        <a:rPr lang="en-ZA" sz="1800" kern="1200" dirty="0" smtClean="0"/>
                        <a:t>1</a:t>
                      </a:r>
                      <a:r>
                        <a:rPr lang="en-ZA" sz="1800" kern="1200" baseline="0" dirty="0" smtClean="0"/>
                        <a:t> 941 997</a:t>
                      </a:r>
                      <a:r>
                        <a:rPr lang="en-ZA" sz="1800" kern="1200" dirty="0" smtClean="0"/>
                        <a:t> </a:t>
                      </a:r>
                      <a:endParaRPr lang="en-ZA" sz="1800"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800" kern="1200" dirty="0"/>
                        <a:t>    2 </a:t>
                      </a:r>
                      <a:r>
                        <a:rPr lang="en-ZA" sz="1800" kern="1200" dirty="0" smtClean="0"/>
                        <a:t>022</a:t>
                      </a:r>
                      <a:r>
                        <a:rPr lang="en-ZA" sz="1800" kern="1200" baseline="0" dirty="0" smtClean="0"/>
                        <a:t> 351</a:t>
                      </a:r>
                      <a:r>
                        <a:rPr lang="en-ZA" sz="1800" kern="1200" dirty="0" smtClean="0"/>
                        <a:t> </a:t>
                      </a:r>
                      <a:endParaRPr lang="en-ZA" sz="1800" kern="1200" dirty="0">
                        <a:solidFill>
                          <a:schemeClr val="tx1"/>
                        </a:solidFill>
                        <a:latin typeface="+mn-lt"/>
                        <a:ea typeface="+mn-ea"/>
                        <a:cs typeface="Arial" panose="020B0604020202020204" pitchFamily="34" charset="0"/>
                      </a:endParaRPr>
                    </a:p>
                  </a:txBody>
                  <a:tcPr marL="0" marR="0" marT="0" marB="0" anchor="b"/>
                </a:tc>
                <a:extLst>
                  <a:ext uri="{0D108BD9-81ED-4DB2-BD59-A6C34878D82A}">
                    <a16:rowId xmlns:a16="http://schemas.microsoft.com/office/drawing/2014/main" xmlns="" val="10003"/>
                  </a:ext>
                </a:extLst>
              </a:tr>
              <a:tr h="749162">
                <a:tc>
                  <a:txBody>
                    <a:bodyPr/>
                    <a:lstStyle/>
                    <a:p>
                      <a:pPr algn="l" fontAlgn="b"/>
                      <a:r>
                        <a:rPr lang="en-ZA" sz="1800" u="none" strike="noStrike" dirty="0" smtClean="0">
                          <a:effectLst/>
                        </a:rPr>
                        <a:t>Interest and Rent on Land</a:t>
                      </a:r>
                      <a:endParaRPr lang="en-ZA" sz="18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marL="0" algn="r" defTabSz="914400" rtl="0" eaLnBrk="1" fontAlgn="b" latinLnBrk="0" hangingPunct="1"/>
                      <a:r>
                        <a:rPr lang="en-ZA" sz="1800" kern="1200" dirty="0" smtClean="0"/>
                        <a:t>51 458</a:t>
                      </a:r>
                      <a:endParaRPr lang="en-ZA" sz="1800"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800" kern="1200" dirty="0"/>
                        <a:t>    </a:t>
                      </a:r>
                      <a:r>
                        <a:rPr lang="en-ZA" sz="1800" kern="1200" dirty="0" smtClean="0"/>
                        <a:t>54</a:t>
                      </a:r>
                      <a:r>
                        <a:rPr lang="en-ZA" sz="1800" kern="1200" baseline="0" dirty="0" smtClean="0"/>
                        <a:t> 340</a:t>
                      </a:r>
                      <a:r>
                        <a:rPr lang="en-ZA" sz="1800" kern="1200" dirty="0" smtClean="0"/>
                        <a:t> </a:t>
                      </a:r>
                      <a:endParaRPr lang="en-ZA" sz="1800"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800" kern="1200" dirty="0"/>
                        <a:t>    </a:t>
                      </a:r>
                      <a:r>
                        <a:rPr lang="en-ZA" sz="1800" kern="1200" dirty="0" smtClean="0"/>
                        <a:t>57</a:t>
                      </a:r>
                      <a:r>
                        <a:rPr lang="en-ZA" sz="1800" kern="1200" baseline="0" dirty="0" smtClean="0"/>
                        <a:t> 329</a:t>
                      </a:r>
                      <a:r>
                        <a:rPr lang="en-ZA" sz="1800" kern="1200" dirty="0" smtClean="0"/>
                        <a:t> </a:t>
                      </a:r>
                      <a:endParaRPr lang="en-ZA" sz="1800" kern="1200" dirty="0">
                        <a:solidFill>
                          <a:schemeClr val="tx1"/>
                        </a:solidFill>
                        <a:latin typeface="+mn-lt"/>
                        <a:ea typeface="+mn-ea"/>
                        <a:cs typeface="Arial" panose="020B0604020202020204" pitchFamily="34" charset="0"/>
                      </a:endParaRPr>
                    </a:p>
                  </a:txBody>
                  <a:tcPr marL="0" marR="0" marT="0" marB="0" anchor="b"/>
                </a:tc>
                <a:extLst>
                  <a:ext uri="{0D108BD9-81ED-4DB2-BD59-A6C34878D82A}">
                    <a16:rowId xmlns:a16="http://schemas.microsoft.com/office/drawing/2014/main" xmlns="" val="10004"/>
                  </a:ext>
                </a:extLst>
              </a:tr>
              <a:tr h="749162">
                <a:tc>
                  <a:txBody>
                    <a:bodyPr/>
                    <a:lstStyle/>
                    <a:p>
                      <a:pPr algn="l" fontAlgn="b"/>
                      <a:r>
                        <a:rPr lang="en-ZA" sz="1800" u="none" strike="noStrike" dirty="0" smtClean="0">
                          <a:effectLst/>
                        </a:rPr>
                        <a:t>Transfers and Subsidies</a:t>
                      </a:r>
                      <a:endParaRPr lang="en-ZA" sz="18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marL="0" algn="r" defTabSz="914400" rtl="0" eaLnBrk="1" fontAlgn="b" latinLnBrk="0" hangingPunct="1"/>
                      <a:r>
                        <a:rPr lang="en-ZA" sz="1800" kern="1200" dirty="0"/>
                        <a:t> </a:t>
                      </a:r>
                      <a:r>
                        <a:rPr lang="en-ZA" sz="1800" kern="1200" dirty="0" smtClean="0"/>
                        <a:t>18</a:t>
                      </a:r>
                      <a:r>
                        <a:rPr lang="en-ZA" sz="1800" kern="1200" baseline="0" dirty="0" smtClean="0"/>
                        <a:t> 953 411</a:t>
                      </a:r>
                      <a:r>
                        <a:rPr lang="en-ZA" sz="1800" kern="1200" dirty="0" smtClean="0"/>
                        <a:t> </a:t>
                      </a:r>
                      <a:endParaRPr lang="en-ZA" sz="1800"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800" kern="1200" dirty="0"/>
                        <a:t> </a:t>
                      </a:r>
                      <a:r>
                        <a:rPr lang="en-ZA" sz="1800" kern="1200" dirty="0" smtClean="0"/>
                        <a:t>19</a:t>
                      </a:r>
                      <a:r>
                        <a:rPr lang="en-ZA" sz="1800" kern="1200" baseline="0" dirty="0" smtClean="0"/>
                        <a:t> 886 743</a:t>
                      </a:r>
                      <a:r>
                        <a:rPr lang="en-ZA" sz="1800" kern="1200" dirty="0" smtClean="0"/>
                        <a:t> </a:t>
                      </a:r>
                      <a:endParaRPr lang="en-ZA" sz="1800"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800" kern="1200" dirty="0"/>
                        <a:t> </a:t>
                      </a:r>
                      <a:r>
                        <a:rPr lang="en-ZA" sz="1800" kern="1200" dirty="0" smtClean="0"/>
                        <a:t>21</a:t>
                      </a:r>
                      <a:r>
                        <a:rPr lang="en-ZA" sz="1800" kern="1200" baseline="0" dirty="0" smtClean="0"/>
                        <a:t> 690 512</a:t>
                      </a:r>
                      <a:r>
                        <a:rPr lang="en-ZA" sz="1800" kern="1200" dirty="0" smtClean="0"/>
                        <a:t> </a:t>
                      </a:r>
                      <a:endParaRPr lang="en-ZA" sz="1800" kern="1200" dirty="0">
                        <a:solidFill>
                          <a:schemeClr val="tx1"/>
                        </a:solidFill>
                        <a:latin typeface="+mn-lt"/>
                        <a:ea typeface="+mn-ea"/>
                        <a:cs typeface="Arial" panose="020B0604020202020204" pitchFamily="34" charset="0"/>
                      </a:endParaRPr>
                    </a:p>
                  </a:txBody>
                  <a:tcPr marL="0" marR="0" marT="0" marB="0" anchor="b"/>
                </a:tc>
                <a:extLst>
                  <a:ext uri="{0D108BD9-81ED-4DB2-BD59-A6C34878D82A}">
                    <a16:rowId xmlns:a16="http://schemas.microsoft.com/office/drawing/2014/main" xmlns="" val="10005"/>
                  </a:ext>
                </a:extLst>
              </a:tr>
              <a:tr h="646248">
                <a:tc>
                  <a:txBody>
                    <a:bodyPr/>
                    <a:lstStyle/>
                    <a:p>
                      <a:pPr marL="0" algn="l" defTabSz="914400" rtl="0" eaLnBrk="1" fontAlgn="b" latinLnBrk="0" hangingPunct="1"/>
                      <a:r>
                        <a:rPr lang="en-ZA" sz="1800" u="none" strike="noStrike" kern="1200" dirty="0" smtClean="0">
                          <a:effectLst/>
                        </a:rPr>
                        <a:t>Payments for Capital Assets</a:t>
                      </a:r>
                      <a:endParaRPr lang="en-ZA" sz="1800" b="0" i="0" u="none" strike="noStrike" kern="1200" dirty="0">
                        <a:solidFill>
                          <a:schemeClr val="tx1"/>
                        </a:solidFill>
                        <a:effectLst/>
                        <a:latin typeface="+mn-lt"/>
                        <a:ea typeface="+mn-ea"/>
                        <a:cs typeface="Arial" panose="020B0604020202020204" pitchFamily="34" charset="0"/>
                      </a:endParaRPr>
                    </a:p>
                  </a:txBody>
                  <a:tcPr marL="3176" marR="3176" marT="3176" marB="0" anchor="b"/>
                </a:tc>
                <a:tc>
                  <a:txBody>
                    <a:bodyPr/>
                    <a:lstStyle/>
                    <a:p>
                      <a:pPr marL="0" algn="r" defTabSz="914400" rtl="0" eaLnBrk="1" fontAlgn="b" latinLnBrk="0" hangingPunct="1"/>
                      <a:r>
                        <a:rPr lang="en-ZA" sz="1800" kern="1200" dirty="0"/>
                        <a:t>    </a:t>
                      </a:r>
                      <a:r>
                        <a:rPr lang="en-ZA" sz="1800" kern="1200" dirty="0" smtClean="0"/>
                        <a:t>1</a:t>
                      </a:r>
                      <a:r>
                        <a:rPr lang="en-ZA" sz="1800" kern="1200" baseline="0" dirty="0" smtClean="0"/>
                        <a:t> 337 861</a:t>
                      </a:r>
                      <a:r>
                        <a:rPr lang="en-ZA" sz="1800" kern="1200" dirty="0" smtClean="0"/>
                        <a:t> </a:t>
                      </a:r>
                      <a:endParaRPr lang="en-ZA" sz="1800"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800" kern="1200" dirty="0"/>
                        <a:t>    </a:t>
                      </a:r>
                      <a:r>
                        <a:rPr lang="en-ZA" sz="1800" kern="1200" dirty="0" smtClean="0"/>
                        <a:t>1</a:t>
                      </a:r>
                      <a:r>
                        <a:rPr lang="en-ZA" sz="1800" kern="1200" baseline="0" dirty="0" smtClean="0"/>
                        <a:t> 189 188</a:t>
                      </a:r>
                      <a:r>
                        <a:rPr lang="en-ZA" sz="1800" kern="1200" dirty="0" smtClean="0"/>
                        <a:t> </a:t>
                      </a:r>
                      <a:endParaRPr lang="en-ZA" sz="1800"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800" kern="1200" dirty="0"/>
                        <a:t>    </a:t>
                      </a:r>
                      <a:r>
                        <a:rPr lang="en-ZA" sz="1800" kern="1200" dirty="0" smtClean="0"/>
                        <a:t>849</a:t>
                      </a:r>
                      <a:r>
                        <a:rPr lang="en-ZA" sz="1800" kern="1200" baseline="0" dirty="0" smtClean="0"/>
                        <a:t> 872</a:t>
                      </a:r>
                      <a:r>
                        <a:rPr lang="en-ZA" sz="1800" kern="1200" dirty="0" smtClean="0"/>
                        <a:t> </a:t>
                      </a:r>
                      <a:endParaRPr lang="en-ZA" sz="1800" kern="1200" dirty="0">
                        <a:solidFill>
                          <a:schemeClr val="tx1"/>
                        </a:solidFill>
                        <a:latin typeface="+mn-lt"/>
                        <a:ea typeface="+mn-ea"/>
                        <a:cs typeface="Arial" panose="020B0604020202020204" pitchFamily="34" charset="0"/>
                      </a:endParaRPr>
                    </a:p>
                  </a:txBody>
                  <a:tcPr marL="0" marR="0" marT="0" marB="0" anchor="b"/>
                </a:tc>
                <a:extLst>
                  <a:ext uri="{0D108BD9-81ED-4DB2-BD59-A6C34878D82A}">
                    <a16:rowId xmlns:a16="http://schemas.microsoft.com/office/drawing/2014/main" xmlns="" val="10006"/>
                  </a:ext>
                </a:extLst>
              </a:tr>
              <a:tr h="646248">
                <a:tc>
                  <a:txBody>
                    <a:bodyPr/>
                    <a:lstStyle/>
                    <a:p>
                      <a:pPr algn="l" fontAlgn="b"/>
                      <a:r>
                        <a:rPr lang="en-ZA" sz="1800" b="1" u="none" strike="noStrike" dirty="0" smtClean="0">
                          <a:effectLst/>
                        </a:rPr>
                        <a:t>Total </a:t>
                      </a:r>
                      <a:endParaRPr lang="en-ZA" sz="1800" b="1" i="0" u="none" strike="noStrike" dirty="0">
                        <a:solidFill>
                          <a:schemeClr val="tx1"/>
                        </a:solidFill>
                        <a:effectLst/>
                        <a:latin typeface="Arial" panose="020B0604020202020204" pitchFamily="34" charset="0"/>
                        <a:cs typeface="Arial" panose="020B0604020202020204" pitchFamily="34" charset="0"/>
                      </a:endParaRPr>
                    </a:p>
                  </a:txBody>
                  <a:tcPr marL="3176" marR="3176" marT="3176" marB="0" anchor="b"/>
                </a:tc>
                <a:tc>
                  <a:txBody>
                    <a:bodyPr/>
                    <a:lstStyle/>
                    <a:p>
                      <a:pPr marL="0" algn="r" defTabSz="914400" rtl="0" eaLnBrk="1" fontAlgn="b" latinLnBrk="0" hangingPunct="1"/>
                      <a:r>
                        <a:rPr lang="en-ZA" sz="1800" b="1" kern="1200" dirty="0"/>
                        <a:t> 22 722 437 </a:t>
                      </a:r>
                      <a:endParaRPr lang="en-ZA" sz="1800" b="1"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800" b="1" kern="1200" dirty="0"/>
                        <a:t> 23 615 319 </a:t>
                      </a:r>
                      <a:endParaRPr lang="en-ZA" sz="1800" b="1"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800" b="1" kern="1200" dirty="0"/>
                        <a:t> 25 203 843 </a:t>
                      </a:r>
                      <a:endParaRPr lang="en-ZA" sz="1800" b="1" kern="1200" dirty="0">
                        <a:solidFill>
                          <a:schemeClr val="tx1"/>
                        </a:solidFill>
                        <a:latin typeface="+mn-lt"/>
                        <a:ea typeface="+mn-ea"/>
                        <a:cs typeface="Arial" panose="020B0604020202020204" pitchFamily="34" charset="0"/>
                      </a:endParaRPr>
                    </a:p>
                  </a:txBody>
                  <a:tcPr marL="0" marR="0" marT="0" marB="0" anchor="b"/>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xmlns="" val="30459396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4624"/>
            <a:ext cx="8208912" cy="864096"/>
          </a:xfrm>
        </p:spPr>
        <p:txBody>
          <a:bodyPr>
            <a:noAutofit/>
          </a:bodyPr>
          <a:lstStyle/>
          <a:p>
            <a:r>
              <a:rPr lang="en-ZA" altLang="en-US" sz="2000" b="1" dirty="0" smtClean="0">
                <a:solidFill>
                  <a:schemeClr val="accent2"/>
                </a:solidFill>
              </a:rPr>
              <a:t>COMPARISON BETWEEN ECONOMIC CLASSIFICATION ALLOCATIONS FROM 2017 TO 2018 MTEF </a:t>
            </a:r>
            <a:endParaRPr lang="en-ZA" sz="2000" b="1" dirty="0">
              <a:solidFill>
                <a:schemeClr val="accent2"/>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925947569"/>
              </p:ext>
            </p:extLst>
          </p:nvPr>
        </p:nvGraphicFramePr>
        <p:xfrm>
          <a:off x="107504" y="908720"/>
          <a:ext cx="8856985" cy="5432037"/>
        </p:xfrm>
        <a:graphic>
          <a:graphicData uri="http://schemas.openxmlformats.org/drawingml/2006/table">
            <a:tbl>
              <a:tblPr firstRow="1" bandRow="1">
                <a:tableStyleId>{21E4AEA4-8DFA-4A89-87EB-49C32662AFE0}</a:tableStyleId>
              </a:tblPr>
              <a:tblGrid>
                <a:gridCol w="4302218">
                  <a:extLst>
                    <a:ext uri="{9D8B030D-6E8A-4147-A177-3AD203B41FA5}">
                      <a16:colId xmlns:a16="http://schemas.microsoft.com/office/drawing/2014/main" xmlns="" val="20000"/>
                    </a:ext>
                  </a:extLst>
                </a:gridCol>
                <a:gridCol w="1547543">
                  <a:extLst>
                    <a:ext uri="{9D8B030D-6E8A-4147-A177-3AD203B41FA5}">
                      <a16:colId xmlns:a16="http://schemas.microsoft.com/office/drawing/2014/main" xmlns="" val="20001"/>
                    </a:ext>
                  </a:extLst>
                </a:gridCol>
                <a:gridCol w="1536507">
                  <a:extLst>
                    <a:ext uri="{9D8B030D-6E8A-4147-A177-3AD203B41FA5}">
                      <a16:colId xmlns:a16="http://schemas.microsoft.com/office/drawing/2014/main" xmlns="" val="20002"/>
                    </a:ext>
                  </a:extLst>
                </a:gridCol>
                <a:gridCol w="1470717">
                  <a:extLst>
                    <a:ext uri="{9D8B030D-6E8A-4147-A177-3AD203B41FA5}">
                      <a16:colId xmlns:a16="http://schemas.microsoft.com/office/drawing/2014/main" xmlns="" val="20003"/>
                    </a:ext>
                  </a:extLst>
                </a:gridCol>
              </a:tblGrid>
              <a:tr h="646248">
                <a:tc>
                  <a:txBody>
                    <a:bodyPr/>
                    <a:lstStyle/>
                    <a:p>
                      <a:pPr algn="l" fontAlgn="b"/>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3176" marR="3176" marT="3176" marB="0" anchor="b"/>
                </a:tc>
                <a:tc gridSpan="3">
                  <a:txBody>
                    <a:bodyPr/>
                    <a:lstStyle/>
                    <a:p>
                      <a:pPr marL="0" algn="ctr" defTabSz="914400" rtl="0" eaLnBrk="1" fontAlgn="b" latinLnBrk="0" hangingPunct="1"/>
                      <a:r>
                        <a:rPr lang="en-ZA" sz="1800" u="none" strike="noStrike" kern="1200" dirty="0" smtClean="0">
                          <a:effectLst/>
                        </a:rPr>
                        <a:t>BUDGETS</a:t>
                      </a:r>
                      <a:endParaRPr lang="en-ZA" sz="1800" b="1" i="0" u="none" strike="noStrike" kern="1200" dirty="0">
                        <a:solidFill>
                          <a:srgbClr val="000000"/>
                        </a:solidFill>
                        <a:effectLst/>
                        <a:latin typeface="+mn-lt"/>
                        <a:ea typeface="+mn-ea"/>
                        <a:cs typeface="Arial" panose="020B0604020202020204" pitchFamily="34" charset="0"/>
                      </a:endParaRPr>
                    </a:p>
                  </a:txBody>
                  <a:tcPr marL="3176" marR="3176" marT="3176" marB="0" anchor="b"/>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666939">
                <a:tc>
                  <a:txBody>
                    <a:bodyPr/>
                    <a:lstStyle/>
                    <a:p>
                      <a:pPr algn="l" fontAlgn="b"/>
                      <a:r>
                        <a:rPr lang="en-ZA" sz="1800" b="1" u="none" strike="noStrike" dirty="0" smtClean="0">
                          <a:effectLst/>
                        </a:rPr>
                        <a:t>PROGRAMME</a:t>
                      </a:r>
                      <a:endParaRPr lang="en-ZA" sz="1800" b="1"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r"/>
                      <a:r>
                        <a:rPr lang="en-ZA" sz="1800" b="1" dirty="0" smtClean="0"/>
                        <a:t>2017/18</a:t>
                      </a:r>
                    </a:p>
                    <a:p>
                      <a:pPr algn="r"/>
                      <a:r>
                        <a:rPr lang="en-ZA" sz="1800" b="1" dirty="0" smtClean="0"/>
                        <a:t>R’000</a:t>
                      </a:r>
                      <a:endParaRPr lang="en-ZA" sz="1800" b="1" dirty="0">
                        <a:solidFill>
                          <a:schemeClr val="tx1"/>
                        </a:solidFill>
                        <a:latin typeface="+mn-lt"/>
                      </a:endParaRPr>
                    </a:p>
                  </a:txBody>
                  <a:tcPr/>
                </a:tc>
                <a:tc>
                  <a:txBody>
                    <a:bodyPr/>
                    <a:lstStyle/>
                    <a:p>
                      <a:pPr algn="r"/>
                      <a:r>
                        <a:rPr lang="en-ZA" sz="1800" b="1" dirty="0" smtClean="0"/>
                        <a:t>2019/20</a:t>
                      </a:r>
                    </a:p>
                    <a:p>
                      <a:pPr algn="r"/>
                      <a:r>
                        <a:rPr lang="en-ZA" sz="1800" b="1" dirty="0" smtClean="0"/>
                        <a:t>R’000</a:t>
                      </a:r>
                      <a:endParaRPr lang="en-ZA" sz="1800" b="1" dirty="0">
                        <a:solidFill>
                          <a:schemeClr val="tx1"/>
                        </a:solidFill>
                        <a:latin typeface="+mn-lt"/>
                      </a:endParaRPr>
                    </a:p>
                  </a:txBody>
                  <a:tcPr/>
                </a:tc>
                <a:tc>
                  <a:txBody>
                    <a:bodyPr/>
                    <a:lstStyle/>
                    <a:p>
                      <a:pPr algn="r"/>
                      <a:r>
                        <a:rPr lang="en-ZA" sz="1800" b="1" dirty="0" smtClean="0"/>
                        <a:t>Percentage</a:t>
                      </a:r>
                      <a:r>
                        <a:rPr lang="en-ZA" sz="1800" b="1" baseline="0" dirty="0" smtClean="0"/>
                        <a:t> Increase/</a:t>
                      </a:r>
                    </a:p>
                    <a:p>
                      <a:pPr algn="r"/>
                      <a:r>
                        <a:rPr lang="en-ZA" sz="1800" b="1" baseline="0" dirty="0" smtClean="0"/>
                        <a:t>Decrease</a:t>
                      </a:r>
                      <a:endParaRPr lang="en-ZA" sz="1800" b="1" dirty="0">
                        <a:solidFill>
                          <a:schemeClr val="tx1"/>
                        </a:solidFill>
                        <a:latin typeface="+mn-lt"/>
                      </a:endParaRPr>
                    </a:p>
                  </a:txBody>
                  <a:tcPr/>
                </a:tc>
                <a:extLst>
                  <a:ext uri="{0D108BD9-81ED-4DB2-BD59-A6C34878D82A}">
                    <a16:rowId xmlns:a16="http://schemas.microsoft.com/office/drawing/2014/main" xmlns="" val="10001"/>
                  </a:ext>
                </a:extLst>
              </a:tr>
              <a:tr h="555361">
                <a:tc>
                  <a:txBody>
                    <a:bodyPr/>
                    <a:lstStyle/>
                    <a:p>
                      <a:pPr algn="l" fontAlgn="b"/>
                      <a:r>
                        <a:rPr lang="en-ZA" sz="1800" u="none" strike="noStrike" dirty="0" smtClean="0">
                          <a:effectLst/>
                        </a:rPr>
                        <a:t>Compensatio</a:t>
                      </a:r>
                      <a:r>
                        <a:rPr lang="en-ZA" sz="1800" u="none" strike="noStrike" baseline="0" dirty="0" smtClean="0">
                          <a:effectLst/>
                        </a:rPr>
                        <a:t>n of Employees</a:t>
                      </a:r>
                      <a:endParaRPr lang="en-ZA" sz="18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marL="0" algn="r" defTabSz="914400" rtl="0" eaLnBrk="1" fontAlgn="b" latinLnBrk="0" hangingPunct="1"/>
                      <a:r>
                        <a:rPr lang="en-ZA" sz="1800" kern="1200" dirty="0" smtClean="0"/>
                        <a:t>476 694       </a:t>
                      </a:r>
                      <a:endParaRPr lang="en-ZA" sz="1800"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800" kern="1200" dirty="0"/>
                        <a:t>       </a:t>
                      </a:r>
                      <a:r>
                        <a:rPr lang="en-ZA" sz="1800" kern="1200" dirty="0" smtClean="0"/>
                        <a:t>504 590</a:t>
                      </a:r>
                      <a:endParaRPr lang="en-ZA" sz="1800"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800" kern="1200" dirty="0" smtClean="0"/>
                        <a:t>5.9%</a:t>
                      </a:r>
                      <a:endParaRPr lang="en-ZA" sz="1800" kern="1200" dirty="0">
                        <a:solidFill>
                          <a:schemeClr val="tx1"/>
                        </a:solidFill>
                        <a:latin typeface="+mn-lt"/>
                        <a:ea typeface="+mn-ea"/>
                        <a:cs typeface="Arial" panose="020B0604020202020204" pitchFamily="34" charset="0"/>
                      </a:endParaRPr>
                    </a:p>
                  </a:txBody>
                  <a:tcPr marL="0" marR="0" marT="0" marB="0" anchor="b"/>
                </a:tc>
                <a:extLst>
                  <a:ext uri="{0D108BD9-81ED-4DB2-BD59-A6C34878D82A}">
                    <a16:rowId xmlns:a16="http://schemas.microsoft.com/office/drawing/2014/main" xmlns="" val="10002"/>
                  </a:ext>
                </a:extLst>
              </a:tr>
              <a:tr h="525208">
                <a:tc>
                  <a:txBody>
                    <a:bodyPr/>
                    <a:lstStyle/>
                    <a:p>
                      <a:pPr algn="l" fontAlgn="b"/>
                      <a:r>
                        <a:rPr lang="en-ZA" sz="1800" u="none" strike="noStrike" dirty="0" smtClean="0">
                          <a:effectLst/>
                        </a:rPr>
                        <a:t>Goods and Services</a:t>
                      </a:r>
                      <a:endParaRPr lang="en-ZA" sz="18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marL="0" algn="r" defTabSz="914400" rtl="0" eaLnBrk="1" fontAlgn="b" latinLnBrk="0" hangingPunct="1"/>
                      <a:r>
                        <a:rPr lang="en-ZA" sz="1800" kern="1200" dirty="0"/>
                        <a:t>    1 </a:t>
                      </a:r>
                      <a:r>
                        <a:rPr lang="en-ZA" sz="1800" kern="1200" dirty="0" smtClean="0"/>
                        <a:t>921</a:t>
                      </a:r>
                      <a:r>
                        <a:rPr lang="en-ZA" sz="1800" kern="1200" baseline="0" dirty="0" smtClean="0"/>
                        <a:t> 288</a:t>
                      </a:r>
                      <a:r>
                        <a:rPr lang="en-ZA" sz="1800" kern="1200" dirty="0" smtClean="0"/>
                        <a:t> </a:t>
                      </a:r>
                      <a:endParaRPr lang="en-ZA" sz="1800"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800" kern="1200" dirty="0"/>
                        <a:t>    1 </a:t>
                      </a:r>
                      <a:r>
                        <a:rPr lang="en-ZA" sz="1800" kern="1200" dirty="0" smtClean="0"/>
                        <a:t>875</a:t>
                      </a:r>
                      <a:r>
                        <a:rPr lang="en-ZA" sz="1800" kern="1200" baseline="0" dirty="0" smtClean="0"/>
                        <a:t> 117</a:t>
                      </a:r>
                      <a:r>
                        <a:rPr lang="en-ZA" sz="1800" kern="1200" dirty="0" smtClean="0"/>
                        <a:t> </a:t>
                      </a:r>
                      <a:endParaRPr lang="en-ZA" sz="1800"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800" kern="1200" dirty="0" smtClean="0"/>
                        <a:t>(2.4%)</a:t>
                      </a:r>
                      <a:endParaRPr lang="en-ZA" sz="1800" kern="1200" dirty="0">
                        <a:solidFill>
                          <a:schemeClr val="tx1"/>
                        </a:solidFill>
                        <a:latin typeface="+mn-lt"/>
                        <a:ea typeface="+mn-ea"/>
                        <a:cs typeface="Arial" panose="020B0604020202020204" pitchFamily="34" charset="0"/>
                      </a:endParaRPr>
                    </a:p>
                  </a:txBody>
                  <a:tcPr marL="0" marR="0" marT="0" marB="0" anchor="b"/>
                </a:tc>
                <a:extLst>
                  <a:ext uri="{0D108BD9-81ED-4DB2-BD59-A6C34878D82A}">
                    <a16:rowId xmlns:a16="http://schemas.microsoft.com/office/drawing/2014/main" xmlns="" val="10003"/>
                  </a:ext>
                </a:extLst>
              </a:tr>
              <a:tr h="749162">
                <a:tc>
                  <a:txBody>
                    <a:bodyPr/>
                    <a:lstStyle/>
                    <a:p>
                      <a:pPr algn="l" fontAlgn="b"/>
                      <a:r>
                        <a:rPr lang="en-ZA" sz="1800" u="none" strike="noStrike" dirty="0" smtClean="0">
                          <a:effectLst/>
                        </a:rPr>
                        <a:t>Interest and Rent on Land</a:t>
                      </a:r>
                      <a:endParaRPr lang="en-ZA" sz="18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marL="0" algn="r" defTabSz="914400" rtl="0" eaLnBrk="1" fontAlgn="b" latinLnBrk="0" hangingPunct="1"/>
                      <a:r>
                        <a:rPr lang="en-ZA" sz="1800" kern="1200" dirty="0" smtClean="0"/>
                        <a:t>48</a:t>
                      </a:r>
                      <a:r>
                        <a:rPr lang="en-ZA" sz="1800" kern="1200" baseline="0" dirty="0" smtClean="0"/>
                        <a:t> 637</a:t>
                      </a:r>
                      <a:endParaRPr lang="en-ZA" sz="1800"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800" kern="1200" dirty="0" smtClean="0"/>
                        <a:t>51 458</a:t>
                      </a:r>
                      <a:endParaRPr lang="en-ZA" sz="1800"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800" kern="1200" dirty="0" smtClean="0"/>
                        <a:t>5.8%</a:t>
                      </a:r>
                      <a:endParaRPr lang="en-ZA" sz="1800" kern="1200" dirty="0">
                        <a:solidFill>
                          <a:schemeClr val="tx1"/>
                        </a:solidFill>
                        <a:latin typeface="+mn-lt"/>
                        <a:ea typeface="+mn-ea"/>
                        <a:cs typeface="Arial" panose="020B0604020202020204" pitchFamily="34" charset="0"/>
                      </a:endParaRPr>
                    </a:p>
                  </a:txBody>
                  <a:tcPr marL="0" marR="0" marT="0" marB="0" anchor="b"/>
                </a:tc>
                <a:extLst>
                  <a:ext uri="{0D108BD9-81ED-4DB2-BD59-A6C34878D82A}">
                    <a16:rowId xmlns:a16="http://schemas.microsoft.com/office/drawing/2014/main" xmlns="" val="10004"/>
                  </a:ext>
                </a:extLst>
              </a:tr>
              <a:tr h="749162">
                <a:tc>
                  <a:txBody>
                    <a:bodyPr/>
                    <a:lstStyle/>
                    <a:p>
                      <a:pPr algn="l" fontAlgn="b"/>
                      <a:r>
                        <a:rPr lang="en-ZA" sz="1800" u="none" strike="noStrike" dirty="0" smtClean="0">
                          <a:effectLst/>
                        </a:rPr>
                        <a:t>Transfers and Subsidies</a:t>
                      </a:r>
                      <a:endParaRPr lang="en-ZA" sz="18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marL="0" algn="r" defTabSz="914400" rtl="0" eaLnBrk="1" fontAlgn="b" latinLnBrk="0" hangingPunct="1"/>
                      <a:r>
                        <a:rPr lang="en-ZA" sz="1800" kern="1200" dirty="0"/>
                        <a:t> </a:t>
                      </a:r>
                      <a:r>
                        <a:rPr lang="en-ZA" sz="1800" kern="1200" dirty="0" smtClean="0"/>
                        <a:t>18</a:t>
                      </a:r>
                      <a:r>
                        <a:rPr lang="en-ZA" sz="1800" kern="1200" baseline="0" dirty="0" smtClean="0"/>
                        <a:t> 502 826</a:t>
                      </a:r>
                      <a:r>
                        <a:rPr lang="en-ZA" sz="1800" kern="1200" dirty="0" smtClean="0"/>
                        <a:t> </a:t>
                      </a:r>
                      <a:endParaRPr lang="en-ZA" sz="1800"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800" kern="1200" dirty="0"/>
                        <a:t> </a:t>
                      </a:r>
                      <a:r>
                        <a:rPr lang="en-ZA" sz="1800" kern="1200" dirty="0" smtClean="0"/>
                        <a:t>18</a:t>
                      </a:r>
                      <a:r>
                        <a:rPr lang="en-ZA" sz="1800" kern="1200" baseline="0" dirty="0" smtClean="0"/>
                        <a:t> 953 411</a:t>
                      </a:r>
                      <a:r>
                        <a:rPr lang="en-ZA" sz="1800" kern="1200" dirty="0" smtClean="0"/>
                        <a:t> </a:t>
                      </a:r>
                      <a:endParaRPr lang="en-ZA" sz="1800"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800" kern="1200" dirty="0" smtClean="0"/>
                        <a:t>2.45</a:t>
                      </a:r>
                      <a:endParaRPr lang="en-ZA" sz="1800" kern="1200" dirty="0">
                        <a:solidFill>
                          <a:schemeClr val="tx1"/>
                        </a:solidFill>
                        <a:latin typeface="+mn-lt"/>
                        <a:ea typeface="+mn-ea"/>
                        <a:cs typeface="Arial" panose="020B0604020202020204" pitchFamily="34" charset="0"/>
                      </a:endParaRPr>
                    </a:p>
                  </a:txBody>
                  <a:tcPr marL="0" marR="0" marT="0" marB="0" anchor="b"/>
                </a:tc>
                <a:extLst>
                  <a:ext uri="{0D108BD9-81ED-4DB2-BD59-A6C34878D82A}">
                    <a16:rowId xmlns:a16="http://schemas.microsoft.com/office/drawing/2014/main" xmlns="" val="10005"/>
                  </a:ext>
                </a:extLst>
              </a:tr>
              <a:tr h="646248">
                <a:tc>
                  <a:txBody>
                    <a:bodyPr/>
                    <a:lstStyle/>
                    <a:p>
                      <a:pPr marL="0" algn="l" defTabSz="914400" rtl="0" eaLnBrk="1" fontAlgn="b" latinLnBrk="0" hangingPunct="1"/>
                      <a:r>
                        <a:rPr lang="en-ZA" sz="1800" u="none" strike="noStrike" kern="1200" dirty="0" smtClean="0">
                          <a:effectLst/>
                        </a:rPr>
                        <a:t>Payments for Capital Assets</a:t>
                      </a:r>
                      <a:endParaRPr lang="en-ZA" sz="1800" b="0" i="0" u="none" strike="noStrike" kern="1200" dirty="0">
                        <a:solidFill>
                          <a:schemeClr val="tx1"/>
                        </a:solidFill>
                        <a:effectLst/>
                        <a:latin typeface="+mn-lt"/>
                        <a:ea typeface="+mn-ea"/>
                        <a:cs typeface="Arial" panose="020B0604020202020204" pitchFamily="34" charset="0"/>
                      </a:endParaRPr>
                    </a:p>
                  </a:txBody>
                  <a:tcPr marL="3176" marR="3176" marT="3176" marB="0" anchor="b"/>
                </a:tc>
                <a:tc>
                  <a:txBody>
                    <a:bodyPr/>
                    <a:lstStyle/>
                    <a:p>
                      <a:pPr marL="0" algn="r" defTabSz="914400" rtl="0" eaLnBrk="1" fontAlgn="b" latinLnBrk="0" hangingPunct="1"/>
                      <a:r>
                        <a:rPr lang="en-ZA" sz="1800" kern="1200" dirty="0"/>
                        <a:t>    </a:t>
                      </a:r>
                      <a:r>
                        <a:rPr lang="en-ZA" sz="1800" kern="1200" dirty="0" smtClean="0"/>
                        <a:t>2</a:t>
                      </a:r>
                      <a:r>
                        <a:rPr lang="en-ZA" sz="1800" kern="1200" baseline="0" dirty="0" smtClean="0"/>
                        <a:t> 459 175</a:t>
                      </a:r>
                      <a:r>
                        <a:rPr lang="en-ZA" sz="1800" kern="1200" dirty="0" smtClean="0"/>
                        <a:t> </a:t>
                      </a:r>
                      <a:endParaRPr lang="en-ZA" sz="1800"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800" kern="1200" dirty="0"/>
                        <a:t>    </a:t>
                      </a:r>
                      <a:r>
                        <a:rPr lang="en-ZA" sz="1800" kern="1200" dirty="0" smtClean="0"/>
                        <a:t>1</a:t>
                      </a:r>
                      <a:r>
                        <a:rPr lang="en-ZA" sz="1800" kern="1200" baseline="0" dirty="0" smtClean="0"/>
                        <a:t> 337 861</a:t>
                      </a:r>
                      <a:r>
                        <a:rPr lang="en-ZA" sz="1800" kern="1200" dirty="0" smtClean="0"/>
                        <a:t> </a:t>
                      </a:r>
                      <a:endParaRPr lang="en-ZA" sz="1800"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800" kern="1200" dirty="0" smtClean="0"/>
                        <a:t>(45.65)</a:t>
                      </a:r>
                      <a:endParaRPr lang="en-ZA" sz="1800" kern="1200" dirty="0">
                        <a:solidFill>
                          <a:schemeClr val="tx1"/>
                        </a:solidFill>
                        <a:latin typeface="+mn-lt"/>
                        <a:ea typeface="+mn-ea"/>
                        <a:cs typeface="Arial" panose="020B0604020202020204" pitchFamily="34" charset="0"/>
                      </a:endParaRPr>
                    </a:p>
                  </a:txBody>
                  <a:tcPr marL="0" marR="0" marT="0" marB="0" anchor="b"/>
                </a:tc>
                <a:extLst>
                  <a:ext uri="{0D108BD9-81ED-4DB2-BD59-A6C34878D82A}">
                    <a16:rowId xmlns:a16="http://schemas.microsoft.com/office/drawing/2014/main" xmlns="" val="10006"/>
                  </a:ext>
                </a:extLst>
              </a:tr>
              <a:tr h="646248">
                <a:tc>
                  <a:txBody>
                    <a:bodyPr/>
                    <a:lstStyle/>
                    <a:p>
                      <a:pPr algn="l" fontAlgn="b"/>
                      <a:r>
                        <a:rPr lang="en-ZA" sz="1800" b="1" u="none" strike="noStrike" dirty="0" smtClean="0">
                          <a:effectLst/>
                        </a:rPr>
                        <a:t>Total </a:t>
                      </a:r>
                      <a:endParaRPr lang="en-ZA" sz="1800" b="1" i="0" u="none" strike="noStrike" dirty="0">
                        <a:solidFill>
                          <a:schemeClr val="tx1"/>
                        </a:solidFill>
                        <a:effectLst/>
                        <a:latin typeface="Arial" panose="020B0604020202020204" pitchFamily="34" charset="0"/>
                        <a:cs typeface="Arial" panose="020B0604020202020204" pitchFamily="34" charset="0"/>
                      </a:endParaRPr>
                    </a:p>
                  </a:txBody>
                  <a:tcPr marL="3176" marR="3176" marT="3176" marB="0" anchor="b"/>
                </a:tc>
                <a:tc>
                  <a:txBody>
                    <a:bodyPr/>
                    <a:lstStyle/>
                    <a:p>
                      <a:pPr marL="0" algn="r" defTabSz="914400" rtl="0" eaLnBrk="1" fontAlgn="b" latinLnBrk="0" hangingPunct="1"/>
                      <a:r>
                        <a:rPr lang="en-ZA" sz="1800" b="1" kern="1200" dirty="0"/>
                        <a:t> </a:t>
                      </a:r>
                      <a:r>
                        <a:rPr lang="en-ZA" sz="1800" b="1" kern="1200" dirty="0" smtClean="0"/>
                        <a:t>23</a:t>
                      </a:r>
                      <a:r>
                        <a:rPr lang="en-ZA" sz="1800" b="1" kern="1200" baseline="0" dirty="0" smtClean="0"/>
                        <a:t> 408 620</a:t>
                      </a:r>
                      <a:r>
                        <a:rPr lang="en-ZA" sz="1800" b="1" kern="1200" dirty="0" smtClean="0"/>
                        <a:t> </a:t>
                      </a:r>
                      <a:endParaRPr lang="en-ZA" sz="1800" b="1"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800" b="1" kern="1200" dirty="0"/>
                        <a:t> 22 722 437 </a:t>
                      </a:r>
                      <a:endParaRPr lang="en-ZA" sz="1800" b="1"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800" b="1" kern="1200" dirty="0" smtClean="0"/>
                        <a:t>(2.9%)</a:t>
                      </a:r>
                      <a:endParaRPr lang="en-ZA" sz="1800" b="1" kern="1200" dirty="0">
                        <a:solidFill>
                          <a:schemeClr val="tx1"/>
                        </a:solidFill>
                        <a:latin typeface="+mn-lt"/>
                        <a:ea typeface="+mn-ea"/>
                        <a:cs typeface="Arial" panose="020B0604020202020204" pitchFamily="34" charset="0"/>
                      </a:endParaRPr>
                    </a:p>
                  </a:txBody>
                  <a:tcPr marL="0" marR="0" marT="0" marB="0" anchor="b"/>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xmlns="" val="7250980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800" b="1" dirty="0" smtClean="0">
                <a:solidFill>
                  <a:schemeClr val="accent2"/>
                </a:solidFill>
              </a:rPr>
              <a:t>DETAILS OF EARMARKED ALLOCATIONS (R’000) OVER THE 2018 MTEF</a:t>
            </a:r>
            <a:endParaRPr lang="en-ZA" dirty="0">
              <a:solidFill>
                <a:schemeClr val="accent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400900007"/>
              </p:ext>
            </p:extLst>
          </p:nvPr>
        </p:nvGraphicFramePr>
        <p:xfrm>
          <a:off x="179512" y="1340768"/>
          <a:ext cx="8784975" cy="4680518"/>
        </p:xfrm>
        <a:graphic>
          <a:graphicData uri="http://schemas.openxmlformats.org/drawingml/2006/table">
            <a:tbl>
              <a:tblPr firstRow="1" bandRow="1">
                <a:tableStyleId>{21E4AEA4-8DFA-4A89-87EB-49C32662AFE0}</a:tableStyleId>
              </a:tblPr>
              <a:tblGrid>
                <a:gridCol w="4458313">
                  <a:extLst>
                    <a:ext uri="{9D8B030D-6E8A-4147-A177-3AD203B41FA5}">
                      <a16:colId xmlns:a16="http://schemas.microsoft.com/office/drawing/2014/main" xmlns="" val="20000"/>
                    </a:ext>
                  </a:extLst>
                </a:gridCol>
                <a:gridCol w="1460482">
                  <a:extLst>
                    <a:ext uri="{9D8B030D-6E8A-4147-A177-3AD203B41FA5}">
                      <a16:colId xmlns:a16="http://schemas.microsoft.com/office/drawing/2014/main" xmlns="" val="20001"/>
                    </a:ext>
                  </a:extLst>
                </a:gridCol>
                <a:gridCol w="1460482">
                  <a:extLst>
                    <a:ext uri="{9D8B030D-6E8A-4147-A177-3AD203B41FA5}">
                      <a16:colId xmlns:a16="http://schemas.microsoft.com/office/drawing/2014/main" xmlns="" val="20002"/>
                    </a:ext>
                  </a:extLst>
                </a:gridCol>
                <a:gridCol w="1405698">
                  <a:extLst>
                    <a:ext uri="{9D8B030D-6E8A-4147-A177-3AD203B41FA5}">
                      <a16:colId xmlns:a16="http://schemas.microsoft.com/office/drawing/2014/main" xmlns="" val="20003"/>
                    </a:ext>
                  </a:extLst>
                </a:gridCol>
              </a:tblGrid>
              <a:tr h="8547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u="none" strike="noStrike" dirty="0" smtClean="0"/>
                        <a:t>Earmarked Funds</a:t>
                      </a:r>
                      <a:endParaRPr kumimoji="0" lang="en-US" sz="1800" b="1" i="0" u="none" strike="noStrike" cap="none" normalizeH="0" baseline="0" dirty="0" smtClean="0">
                        <a:ln>
                          <a:noFill/>
                        </a:ln>
                        <a:solidFill>
                          <a:schemeClr val="tx1"/>
                        </a:solidFill>
                        <a:effectLst/>
                        <a:latin typeface="+mn-lt"/>
                      </a:endParaRPr>
                    </a:p>
                  </a:txBody>
                  <a:tcPr/>
                </a:tc>
                <a:tc>
                  <a:txBody>
                    <a:bodyPr/>
                    <a:lstStyle/>
                    <a:p>
                      <a:pPr algn="r"/>
                      <a:r>
                        <a:rPr lang="en-ZA" dirty="0" smtClean="0"/>
                        <a:t>2018/19</a:t>
                      </a:r>
                    </a:p>
                    <a:p>
                      <a:pPr algn="r"/>
                      <a:r>
                        <a:rPr lang="en-ZA" dirty="0" smtClean="0"/>
                        <a:t>R’000</a:t>
                      </a:r>
                      <a:endParaRPr lang="en-ZA" dirty="0">
                        <a:solidFill>
                          <a:schemeClr val="tx1"/>
                        </a:solidFill>
                        <a:latin typeface="+mn-lt"/>
                      </a:endParaRPr>
                    </a:p>
                  </a:txBody>
                  <a:tcPr/>
                </a:tc>
                <a:tc>
                  <a:txBody>
                    <a:bodyPr/>
                    <a:lstStyle/>
                    <a:p>
                      <a:pPr algn="r"/>
                      <a:r>
                        <a:rPr lang="en-ZA" dirty="0" smtClean="0"/>
                        <a:t>2019/20</a:t>
                      </a:r>
                    </a:p>
                    <a:p>
                      <a:pPr algn="r"/>
                      <a:r>
                        <a:rPr lang="en-ZA" dirty="0" smtClean="0"/>
                        <a:t>R’000</a:t>
                      </a:r>
                      <a:endParaRPr lang="en-ZA" dirty="0">
                        <a:solidFill>
                          <a:schemeClr val="tx1"/>
                        </a:solidFill>
                        <a:latin typeface="+mn-lt"/>
                      </a:endParaRPr>
                    </a:p>
                  </a:txBody>
                  <a:tcPr/>
                </a:tc>
                <a:tc>
                  <a:txBody>
                    <a:bodyPr/>
                    <a:lstStyle/>
                    <a:p>
                      <a:pPr algn="r"/>
                      <a:r>
                        <a:rPr lang="en-ZA" dirty="0" smtClean="0"/>
                        <a:t>2020/21</a:t>
                      </a:r>
                    </a:p>
                    <a:p>
                      <a:pPr algn="r"/>
                      <a:r>
                        <a:rPr lang="en-ZA" dirty="0" smtClean="0"/>
                        <a:t>R’000</a:t>
                      </a:r>
                      <a:endParaRPr lang="en-ZA" dirty="0">
                        <a:solidFill>
                          <a:schemeClr val="tx1"/>
                        </a:solidFill>
                        <a:latin typeface="+mn-lt"/>
                      </a:endParaRPr>
                    </a:p>
                  </a:txBody>
                  <a:tcPr/>
                </a:tc>
                <a:extLst>
                  <a:ext uri="{0D108BD9-81ED-4DB2-BD59-A6C34878D82A}">
                    <a16:rowId xmlns:a16="http://schemas.microsoft.com/office/drawing/2014/main" xmlns="" val="10000"/>
                  </a:ext>
                </a:extLst>
              </a:tr>
              <a:tr h="495185">
                <a:tc>
                  <a:txBody>
                    <a:bodyPr/>
                    <a:lstStyle/>
                    <a:p>
                      <a:pPr algn="l" fontAlgn="b"/>
                      <a:r>
                        <a:rPr lang="en-US" sz="1800" u="none" strike="noStrike" dirty="0"/>
                        <a:t>Workbooks</a:t>
                      </a:r>
                      <a:endParaRPr lang="en-US" sz="1800" b="0" i="0" u="none" strike="noStrike" dirty="0">
                        <a:latin typeface="+mn-lt"/>
                        <a:cs typeface="Arial" panose="020B0604020202020204" pitchFamily="34" charset="0"/>
                      </a:endParaRPr>
                    </a:p>
                  </a:txBody>
                  <a:tcPr marL="89647" marR="7471" marT="7471" marB="0" anchor="ctr"/>
                </a:tc>
                <a:tc>
                  <a:txBody>
                    <a:bodyPr/>
                    <a:lstStyle/>
                    <a:p>
                      <a:pPr algn="r"/>
                      <a:r>
                        <a:rPr lang="en-ZA" sz="1800" dirty="0" smtClean="0"/>
                        <a:t>1 109 075</a:t>
                      </a:r>
                      <a:endParaRPr lang="en-ZA" sz="1800" dirty="0">
                        <a:solidFill>
                          <a:schemeClr val="tx1"/>
                        </a:solidFill>
                        <a:latin typeface="+mn-lt"/>
                        <a:cs typeface="Arial" panose="020B0604020202020204" pitchFamily="34" charset="0"/>
                      </a:endParaRPr>
                    </a:p>
                  </a:txBody>
                  <a:tcPr/>
                </a:tc>
                <a:tc>
                  <a:txBody>
                    <a:bodyPr/>
                    <a:lstStyle/>
                    <a:p>
                      <a:pPr algn="r"/>
                      <a:r>
                        <a:rPr lang="en-ZA" sz="1800" dirty="0" smtClean="0"/>
                        <a:t>1 171</a:t>
                      </a:r>
                      <a:r>
                        <a:rPr lang="en-ZA" sz="1800" baseline="0" dirty="0" smtClean="0"/>
                        <a:t> 183</a:t>
                      </a:r>
                      <a:endParaRPr lang="en-ZA" sz="1800" dirty="0">
                        <a:solidFill>
                          <a:schemeClr val="tx1"/>
                        </a:solidFill>
                        <a:latin typeface="+mn-lt"/>
                        <a:cs typeface="Arial" panose="020B0604020202020204" pitchFamily="34" charset="0"/>
                      </a:endParaRPr>
                    </a:p>
                  </a:txBody>
                  <a:tcPr/>
                </a:tc>
                <a:tc>
                  <a:txBody>
                    <a:bodyPr/>
                    <a:lstStyle/>
                    <a:p>
                      <a:pPr algn="r"/>
                      <a:r>
                        <a:rPr lang="en-ZA" sz="1800" dirty="0" smtClean="0"/>
                        <a:t>1 235 598</a:t>
                      </a:r>
                      <a:endParaRPr lang="en-ZA" sz="180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xmlns="" val="10001"/>
                  </a:ext>
                </a:extLst>
              </a:tr>
              <a:tr h="495185">
                <a:tc>
                  <a:txBody>
                    <a:bodyPr/>
                    <a:lstStyle/>
                    <a:p>
                      <a:pPr algn="l" fontAlgn="b"/>
                      <a:r>
                        <a:rPr lang="en-US" sz="1800" u="none" strike="noStrike" dirty="0" smtClean="0"/>
                        <a:t>Examiners and</a:t>
                      </a:r>
                      <a:r>
                        <a:rPr lang="en-US" sz="1800" u="none" strike="noStrike" baseline="0" dirty="0" smtClean="0"/>
                        <a:t> Moderators</a:t>
                      </a:r>
                      <a:endParaRPr lang="en-US" sz="1800" b="0" i="0" u="none" strike="noStrike" dirty="0">
                        <a:latin typeface="+mn-lt"/>
                        <a:cs typeface="Arial" panose="020B0604020202020204" pitchFamily="34" charset="0"/>
                      </a:endParaRPr>
                    </a:p>
                  </a:txBody>
                  <a:tcPr marL="89647" marR="7471" marT="7471" marB="0" anchor="ctr"/>
                </a:tc>
                <a:tc>
                  <a:txBody>
                    <a:bodyPr/>
                    <a:lstStyle/>
                    <a:p>
                      <a:pPr algn="r"/>
                      <a:r>
                        <a:rPr lang="en-ZA" sz="1800" dirty="0" smtClean="0"/>
                        <a:t>30 327</a:t>
                      </a:r>
                      <a:endParaRPr lang="en-ZA" sz="1800" dirty="0">
                        <a:solidFill>
                          <a:schemeClr val="tx1"/>
                        </a:solidFill>
                        <a:latin typeface="+mn-lt"/>
                        <a:cs typeface="Arial" panose="020B0604020202020204" pitchFamily="34" charset="0"/>
                      </a:endParaRPr>
                    </a:p>
                  </a:txBody>
                  <a:tcPr/>
                </a:tc>
                <a:tc>
                  <a:txBody>
                    <a:bodyPr/>
                    <a:lstStyle/>
                    <a:p>
                      <a:pPr algn="r"/>
                      <a:r>
                        <a:rPr lang="en-ZA" sz="1800" dirty="0" smtClean="0"/>
                        <a:t>32 086</a:t>
                      </a:r>
                      <a:endParaRPr lang="en-ZA" sz="1800" dirty="0">
                        <a:solidFill>
                          <a:schemeClr val="tx1"/>
                        </a:solidFill>
                        <a:latin typeface="+mn-lt"/>
                        <a:cs typeface="Arial" panose="020B0604020202020204" pitchFamily="34" charset="0"/>
                      </a:endParaRPr>
                    </a:p>
                  </a:txBody>
                  <a:tcPr/>
                </a:tc>
                <a:tc>
                  <a:txBody>
                    <a:bodyPr/>
                    <a:lstStyle/>
                    <a:p>
                      <a:pPr algn="r"/>
                      <a:r>
                        <a:rPr lang="en-ZA" sz="1800" dirty="0" smtClean="0"/>
                        <a:t>33 253</a:t>
                      </a:r>
                      <a:endParaRPr lang="en-ZA" sz="180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xmlns="" val="10002"/>
                  </a:ext>
                </a:extLst>
              </a:tr>
              <a:tr h="495185">
                <a:tc>
                  <a:txBody>
                    <a:bodyPr/>
                    <a:lstStyle/>
                    <a:p>
                      <a:pPr algn="l" fontAlgn="b"/>
                      <a:r>
                        <a:rPr lang="en-US" sz="1800" u="none" strike="noStrike" dirty="0" smtClean="0"/>
                        <a:t>National School Nutrition </a:t>
                      </a:r>
                      <a:r>
                        <a:rPr lang="en-US" sz="1800" u="none" strike="noStrike" dirty="0" err="1" smtClean="0"/>
                        <a:t>Programme</a:t>
                      </a:r>
                      <a:endParaRPr lang="en-US" sz="1800" b="0" i="0" u="none" strike="noStrike" dirty="0">
                        <a:latin typeface="+mn-lt"/>
                        <a:cs typeface="Arial" panose="020B0604020202020204" pitchFamily="34" charset="0"/>
                      </a:endParaRPr>
                    </a:p>
                  </a:txBody>
                  <a:tcPr marL="89647" marR="7471" marT="7471" marB="0" anchor="ctr"/>
                </a:tc>
                <a:tc>
                  <a:txBody>
                    <a:bodyPr/>
                    <a:lstStyle/>
                    <a:p>
                      <a:pPr algn="r"/>
                      <a:r>
                        <a:rPr lang="en-ZA" sz="1800" dirty="0" smtClean="0"/>
                        <a:t>5 621</a:t>
                      </a:r>
                      <a:endParaRPr lang="en-ZA" sz="1800" dirty="0">
                        <a:solidFill>
                          <a:schemeClr val="tx1"/>
                        </a:solidFill>
                        <a:latin typeface="+mn-lt"/>
                        <a:cs typeface="Arial" panose="020B0604020202020204" pitchFamily="34" charset="0"/>
                      </a:endParaRPr>
                    </a:p>
                  </a:txBody>
                  <a:tcPr/>
                </a:tc>
                <a:tc>
                  <a:txBody>
                    <a:bodyPr/>
                    <a:lstStyle/>
                    <a:p>
                      <a:pPr algn="r"/>
                      <a:r>
                        <a:rPr lang="en-ZA" sz="1800" dirty="0" smtClean="0"/>
                        <a:t>5 801</a:t>
                      </a:r>
                      <a:endParaRPr lang="en-ZA" sz="1800" dirty="0">
                        <a:solidFill>
                          <a:schemeClr val="tx1"/>
                        </a:solidFill>
                        <a:latin typeface="+mn-lt"/>
                        <a:cs typeface="Arial" panose="020B0604020202020204" pitchFamily="34" charset="0"/>
                      </a:endParaRPr>
                    </a:p>
                  </a:txBody>
                  <a:tcPr/>
                </a:tc>
                <a:tc>
                  <a:txBody>
                    <a:bodyPr/>
                    <a:lstStyle/>
                    <a:p>
                      <a:pPr algn="r"/>
                      <a:r>
                        <a:rPr lang="en-ZA" sz="1800" dirty="0" smtClean="0"/>
                        <a:t>6 600</a:t>
                      </a:r>
                      <a:endParaRPr lang="en-ZA" sz="180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xmlns="" val="10003"/>
                  </a:ext>
                </a:extLst>
              </a:tr>
              <a:tr h="495185">
                <a:tc>
                  <a:txBody>
                    <a:bodyPr/>
                    <a:lstStyle/>
                    <a:p>
                      <a:r>
                        <a:rPr lang="en-ZA" sz="1800" dirty="0" smtClean="0"/>
                        <a:t>Oversight-Maths, Science</a:t>
                      </a:r>
                      <a:r>
                        <a:rPr lang="en-ZA" sz="1800" baseline="0" dirty="0" smtClean="0"/>
                        <a:t> and Technology</a:t>
                      </a:r>
                      <a:endParaRPr lang="en-ZA" sz="1800" dirty="0">
                        <a:latin typeface="+mn-lt"/>
                        <a:cs typeface="Arial" panose="020B0604020202020204" pitchFamily="34" charset="0"/>
                      </a:endParaRPr>
                    </a:p>
                  </a:txBody>
                  <a:tcPr/>
                </a:tc>
                <a:tc>
                  <a:txBody>
                    <a:bodyPr/>
                    <a:lstStyle/>
                    <a:p>
                      <a:pPr algn="r"/>
                      <a:r>
                        <a:rPr lang="en-ZA" sz="1800" dirty="0" smtClean="0"/>
                        <a:t>1 871</a:t>
                      </a:r>
                      <a:endParaRPr lang="en-ZA" sz="1800" dirty="0">
                        <a:solidFill>
                          <a:schemeClr val="tx1"/>
                        </a:solidFill>
                        <a:latin typeface="+mn-lt"/>
                        <a:cs typeface="Arial" panose="020B0604020202020204" pitchFamily="34" charset="0"/>
                      </a:endParaRPr>
                    </a:p>
                  </a:txBody>
                  <a:tcPr/>
                </a:tc>
                <a:tc>
                  <a:txBody>
                    <a:bodyPr/>
                    <a:lstStyle/>
                    <a:p>
                      <a:pPr algn="r"/>
                      <a:r>
                        <a:rPr lang="en-ZA" sz="1800" dirty="0" smtClean="0"/>
                        <a:t>1 946</a:t>
                      </a:r>
                      <a:endParaRPr lang="en-ZA" sz="1800" dirty="0">
                        <a:solidFill>
                          <a:schemeClr val="tx1"/>
                        </a:solidFill>
                        <a:latin typeface="+mn-lt"/>
                        <a:cs typeface="Arial" panose="020B0604020202020204" pitchFamily="34" charset="0"/>
                      </a:endParaRPr>
                    </a:p>
                  </a:txBody>
                  <a:tcPr/>
                </a:tc>
                <a:tc>
                  <a:txBody>
                    <a:bodyPr/>
                    <a:lstStyle/>
                    <a:p>
                      <a:pPr algn="r"/>
                      <a:r>
                        <a:rPr lang="en-ZA" sz="1800" dirty="0" smtClean="0"/>
                        <a:t>1 965</a:t>
                      </a:r>
                      <a:endParaRPr lang="en-ZA" sz="180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xmlns="" val="10004"/>
                  </a:ext>
                </a:extLst>
              </a:tr>
              <a:tr h="495185">
                <a:tc>
                  <a:txBody>
                    <a:bodyPr/>
                    <a:lstStyle/>
                    <a:p>
                      <a:r>
                        <a:rPr lang="en-ZA" sz="1800" dirty="0" smtClean="0"/>
                        <a:t>Matric Second Chance Programme</a:t>
                      </a:r>
                      <a:endParaRPr lang="en-ZA" sz="1800" dirty="0">
                        <a:latin typeface="+mn-lt"/>
                        <a:cs typeface="Arial" panose="020B0604020202020204" pitchFamily="34" charset="0"/>
                      </a:endParaRPr>
                    </a:p>
                  </a:txBody>
                  <a:tcPr/>
                </a:tc>
                <a:tc>
                  <a:txBody>
                    <a:bodyPr/>
                    <a:lstStyle/>
                    <a:p>
                      <a:pPr algn="r"/>
                      <a:r>
                        <a:rPr lang="en-ZA" sz="1800" dirty="0" smtClean="0"/>
                        <a:t>65 705 </a:t>
                      </a:r>
                      <a:endParaRPr lang="en-ZA" sz="1800" dirty="0">
                        <a:solidFill>
                          <a:schemeClr val="tx1"/>
                        </a:solidFill>
                        <a:latin typeface="+mn-lt"/>
                        <a:cs typeface="Arial" panose="020B0604020202020204" pitchFamily="34" charset="0"/>
                      </a:endParaRPr>
                    </a:p>
                  </a:txBody>
                  <a:tcPr/>
                </a:tc>
                <a:tc>
                  <a:txBody>
                    <a:bodyPr/>
                    <a:lstStyle/>
                    <a:p>
                      <a:pPr algn="r"/>
                      <a:r>
                        <a:rPr lang="en-ZA" sz="1800" dirty="0" smtClean="0"/>
                        <a:t>95 261</a:t>
                      </a:r>
                      <a:endParaRPr lang="en-ZA" sz="1800" dirty="0">
                        <a:solidFill>
                          <a:schemeClr val="tx1"/>
                        </a:solidFill>
                        <a:latin typeface="+mn-lt"/>
                        <a:cs typeface="Arial" panose="020B0604020202020204" pitchFamily="34" charset="0"/>
                      </a:endParaRPr>
                    </a:p>
                  </a:txBody>
                  <a:tcPr/>
                </a:tc>
                <a:tc>
                  <a:txBody>
                    <a:bodyPr/>
                    <a:lstStyle/>
                    <a:p>
                      <a:pPr algn="r"/>
                      <a:r>
                        <a:rPr lang="en-ZA" sz="1800" dirty="0" smtClean="0"/>
                        <a:t>100 150</a:t>
                      </a:r>
                      <a:endParaRPr lang="en-ZA" sz="180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xmlns="" val="10005"/>
                  </a:ext>
                </a:extLst>
              </a:tr>
              <a:tr h="854704">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800" u="none" strike="noStrike" dirty="0" smtClean="0"/>
                        <a:t>Learners</a:t>
                      </a:r>
                      <a:r>
                        <a:rPr lang="en-US" sz="1800" u="none" strike="noStrike" baseline="0" dirty="0" smtClean="0"/>
                        <a:t> with Profound Intellectual Disabilities Conditional Grant</a:t>
                      </a:r>
                      <a:endParaRPr lang="en-US" sz="1800" b="1" i="0" u="none" strike="noStrike" dirty="0">
                        <a:latin typeface="+mn-lt"/>
                        <a:cs typeface="Arial" pitchFamily="34" charset="0"/>
                      </a:endParaRPr>
                    </a:p>
                  </a:txBody>
                  <a:tcPr/>
                </a:tc>
                <a:tc>
                  <a:txBody>
                    <a:bodyPr/>
                    <a:lstStyle/>
                    <a:p>
                      <a:pPr marL="0" algn="r" defTabSz="914400" rtl="0" eaLnBrk="1" latinLnBrk="0" hangingPunct="1"/>
                      <a:endParaRPr lang="en-ZA" sz="1800" kern="1200" dirty="0" smtClean="0"/>
                    </a:p>
                    <a:p>
                      <a:pPr marL="0" algn="r" defTabSz="914400" rtl="0" eaLnBrk="1" latinLnBrk="0" hangingPunct="1"/>
                      <a:r>
                        <a:rPr lang="en-ZA" sz="1800" kern="1200" dirty="0" smtClean="0"/>
                        <a:t>3 418</a:t>
                      </a:r>
                      <a:endParaRPr lang="en-ZA" sz="1800" kern="1200" dirty="0">
                        <a:solidFill>
                          <a:schemeClr val="tx1"/>
                        </a:solidFill>
                        <a:latin typeface="+mn-lt"/>
                        <a:ea typeface="+mn-ea"/>
                        <a:cs typeface="Arial" panose="020B0604020202020204" pitchFamily="34" charset="0"/>
                      </a:endParaRPr>
                    </a:p>
                  </a:txBody>
                  <a:tcPr/>
                </a:tc>
                <a:tc>
                  <a:txBody>
                    <a:bodyPr/>
                    <a:lstStyle/>
                    <a:p>
                      <a:pPr marL="0" algn="r" defTabSz="914400" rtl="0" eaLnBrk="1" latinLnBrk="0" hangingPunct="1"/>
                      <a:endParaRPr lang="en-ZA" sz="1800" kern="1200" dirty="0" smtClean="0"/>
                    </a:p>
                    <a:p>
                      <a:pPr marL="0" algn="r" defTabSz="914400" rtl="0" eaLnBrk="1" latinLnBrk="0" hangingPunct="1"/>
                      <a:r>
                        <a:rPr lang="en-ZA" sz="1800" kern="1200" dirty="0" smtClean="0"/>
                        <a:t>1 313</a:t>
                      </a:r>
                      <a:endParaRPr lang="en-ZA" sz="1800" kern="1200" dirty="0">
                        <a:solidFill>
                          <a:schemeClr val="tx1"/>
                        </a:solidFill>
                        <a:latin typeface="+mn-lt"/>
                        <a:ea typeface="+mn-ea"/>
                        <a:cs typeface="Arial" panose="020B0604020202020204" pitchFamily="34" charset="0"/>
                      </a:endParaRPr>
                    </a:p>
                  </a:txBody>
                  <a:tcPr/>
                </a:tc>
                <a:tc>
                  <a:txBody>
                    <a:bodyPr/>
                    <a:lstStyle/>
                    <a:p>
                      <a:pPr marL="0" algn="r" defTabSz="914400" rtl="0" eaLnBrk="1" latinLnBrk="0" hangingPunct="1"/>
                      <a:endParaRPr lang="en-ZA" sz="1800" kern="1200" dirty="0" smtClean="0"/>
                    </a:p>
                    <a:p>
                      <a:pPr marL="0" algn="r" defTabSz="914400" rtl="0" eaLnBrk="1" latinLnBrk="0" hangingPunct="1"/>
                      <a:r>
                        <a:rPr lang="en-ZA" sz="1800" kern="1200" dirty="0" smtClean="0"/>
                        <a:t>1 351</a:t>
                      </a:r>
                      <a:endParaRPr lang="en-ZA" sz="1800" kern="1200" dirty="0">
                        <a:solidFill>
                          <a:schemeClr val="tx1"/>
                        </a:solidFill>
                        <a:latin typeface="+mn-lt"/>
                        <a:ea typeface="+mn-ea"/>
                        <a:cs typeface="Arial" panose="020B0604020202020204" pitchFamily="34" charset="0"/>
                      </a:endParaRPr>
                    </a:p>
                  </a:txBody>
                  <a:tcPr/>
                </a:tc>
                <a:extLst>
                  <a:ext uri="{0D108BD9-81ED-4DB2-BD59-A6C34878D82A}">
                    <a16:rowId xmlns:a16="http://schemas.microsoft.com/office/drawing/2014/main" xmlns="" val="10006"/>
                  </a:ext>
                </a:extLst>
              </a:tr>
              <a:tr h="495185">
                <a:tc>
                  <a:txBody>
                    <a:bodyPr/>
                    <a:lstStyle/>
                    <a:p>
                      <a:pPr algn="l" fontAlgn="b"/>
                      <a:r>
                        <a:rPr lang="en-US" sz="1800" b="1" u="none" strike="noStrike" dirty="0" smtClean="0"/>
                        <a:t> TOTAL: EARMARKED FUNDS</a:t>
                      </a:r>
                      <a:endParaRPr lang="en-US" sz="1800" b="1" i="0" u="none" strike="noStrike" dirty="0">
                        <a:latin typeface="+mn-lt"/>
                        <a:cs typeface="Arial" pitchFamily="34" charset="0"/>
                      </a:endParaRPr>
                    </a:p>
                  </a:txBody>
                  <a:tcPr/>
                </a:tc>
                <a:tc>
                  <a:txBody>
                    <a:bodyPr/>
                    <a:lstStyle/>
                    <a:p>
                      <a:pPr algn="r"/>
                      <a:r>
                        <a:rPr lang="en-ZA" sz="1800" b="1" dirty="0" smtClean="0"/>
                        <a:t>1 216 017</a:t>
                      </a:r>
                      <a:endParaRPr lang="en-ZA" sz="1800" b="1" dirty="0">
                        <a:solidFill>
                          <a:schemeClr val="tx1"/>
                        </a:solidFill>
                        <a:latin typeface="+mn-lt"/>
                        <a:cs typeface="Arial" pitchFamily="34" charset="0"/>
                      </a:endParaRPr>
                    </a:p>
                  </a:txBody>
                  <a:tcPr/>
                </a:tc>
                <a:tc>
                  <a:txBody>
                    <a:bodyPr/>
                    <a:lstStyle/>
                    <a:p>
                      <a:pPr algn="r"/>
                      <a:r>
                        <a:rPr lang="en-ZA" sz="1800" b="1" dirty="0" smtClean="0"/>
                        <a:t>1 307 590</a:t>
                      </a:r>
                      <a:endParaRPr lang="en-ZA" sz="1800" b="1" dirty="0">
                        <a:solidFill>
                          <a:schemeClr val="tx1"/>
                        </a:solidFill>
                        <a:latin typeface="+mn-lt"/>
                        <a:cs typeface="Arial" pitchFamily="34" charset="0"/>
                      </a:endParaRPr>
                    </a:p>
                  </a:txBody>
                  <a:tcPr/>
                </a:tc>
                <a:tc>
                  <a:txBody>
                    <a:bodyPr/>
                    <a:lstStyle/>
                    <a:p>
                      <a:pPr algn="r"/>
                      <a:r>
                        <a:rPr lang="en-ZA" sz="1800" b="1" dirty="0" smtClean="0"/>
                        <a:t>1 378</a:t>
                      </a:r>
                      <a:r>
                        <a:rPr lang="en-ZA" sz="1800" b="1" baseline="0" dirty="0" smtClean="0"/>
                        <a:t> 917</a:t>
                      </a:r>
                      <a:endParaRPr lang="en-ZA" sz="1800" b="1" dirty="0">
                        <a:solidFill>
                          <a:schemeClr val="tx1"/>
                        </a:solidFill>
                        <a:latin typeface="+mn-lt"/>
                        <a:cs typeface="Arial" pitchFamily="34" charset="0"/>
                      </a:endParaRPr>
                    </a:p>
                  </a:txBody>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xmlns="" val="355123148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72095"/>
            <a:ext cx="8229600" cy="1143000"/>
          </a:xfrm>
        </p:spPr>
        <p:txBody>
          <a:bodyPr>
            <a:normAutofit/>
          </a:bodyPr>
          <a:lstStyle/>
          <a:p>
            <a:r>
              <a:rPr lang="en-US" altLang="en-US" sz="2400" b="1" dirty="0" smtClean="0">
                <a:solidFill>
                  <a:schemeClr val="accent2"/>
                </a:solidFill>
              </a:rPr>
              <a:t>COMPARISON OF EARMARKED ALLOCATIONS (R’000) FROM 2017 TO 2018 MTEF</a:t>
            </a:r>
            <a:endParaRPr lang="en-ZA" sz="2400" dirty="0">
              <a:solidFill>
                <a:schemeClr val="accent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855924016"/>
              </p:ext>
            </p:extLst>
          </p:nvPr>
        </p:nvGraphicFramePr>
        <p:xfrm>
          <a:off x="251521" y="1340768"/>
          <a:ext cx="8712966" cy="4808462"/>
        </p:xfrm>
        <a:graphic>
          <a:graphicData uri="http://schemas.openxmlformats.org/drawingml/2006/table">
            <a:tbl>
              <a:tblPr firstRow="1" bandRow="1">
                <a:tableStyleId>{21E4AEA4-8DFA-4A89-87EB-49C32662AFE0}</a:tableStyleId>
              </a:tblPr>
              <a:tblGrid>
                <a:gridCol w="4421770">
                  <a:extLst>
                    <a:ext uri="{9D8B030D-6E8A-4147-A177-3AD203B41FA5}">
                      <a16:colId xmlns:a16="http://schemas.microsoft.com/office/drawing/2014/main" xmlns="" val="20000"/>
                    </a:ext>
                  </a:extLst>
                </a:gridCol>
                <a:gridCol w="1448510">
                  <a:extLst>
                    <a:ext uri="{9D8B030D-6E8A-4147-A177-3AD203B41FA5}">
                      <a16:colId xmlns:a16="http://schemas.microsoft.com/office/drawing/2014/main" xmlns="" val="20001"/>
                    </a:ext>
                  </a:extLst>
                </a:gridCol>
                <a:gridCol w="1448510">
                  <a:extLst>
                    <a:ext uri="{9D8B030D-6E8A-4147-A177-3AD203B41FA5}">
                      <a16:colId xmlns:a16="http://schemas.microsoft.com/office/drawing/2014/main" xmlns="" val="20002"/>
                    </a:ext>
                  </a:extLst>
                </a:gridCol>
                <a:gridCol w="1394176">
                  <a:extLst>
                    <a:ext uri="{9D8B030D-6E8A-4147-A177-3AD203B41FA5}">
                      <a16:colId xmlns:a16="http://schemas.microsoft.com/office/drawing/2014/main" xmlns="" val="20003"/>
                    </a:ext>
                  </a:extLst>
                </a:gridCol>
              </a:tblGrid>
              <a:tr h="9457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u="none" strike="noStrike" dirty="0" smtClean="0"/>
                        <a:t>Earmarked Funds</a:t>
                      </a:r>
                      <a:endParaRPr kumimoji="0" lang="en-US" sz="1800" b="1" i="0" u="none" strike="noStrike" cap="none" normalizeH="0" baseline="0" dirty="0" smtClean="0">
                        <a:ln>
                          <a:noFill/>
                        </a:ln>
                        <a:solidFill>
                          <a:schemeClr val="tx1"/>
                        </a:solidFill>
                        <a:effectLst/>
                        <a:latin typeface="+mn-lt"/>
                      </a:endParaRPr>
                    </a:p>
                  </a:txBody>
                  <a:tcPr/>
                </a:tc>
                <a:tc>
                  <a:txBody>
                    <a:bodyPr/>
                    <a:lstStyle/>
                    <a:p>
                      <a:pPr algn="r"/>
                      <a:r>
                        <a:rPr lang="en-ZA" dirty="0" smtClean="0"/>
                        <a:t>2017/18</a:t>
                      </a:r>
                    </a:p>
                    <a:p>
                      <a:pPr algn="r"/>
                      <a:r>
                        <a:rPr lang="en-ZA" dirty="0" smtClean="0"/>
                        <a:t>R’000</a:t>
                      </a:r>
                      <a:endParaRPr lang="en-ZA" dirty="0">
                        <a:solidFill>
                          <a:schemeClr val="tx1"/>
                        </a:solidFill>
                        <a:latin typeface="+mn-lt"/>
                      </a:endParaRPr>
                    </a:p>
                  </a:txBody>
                  <a:tcPr/>
                </a:tc>
                <a:tc>
                  <a:txBody>
                    <a:bodyPr/>
                    <a:lstStyle/>
                    <a:p>
                      <a:pPr algn="r"/>
                      <a:r>
                        <a:rPr lang="en-ZA" dirty="0" smtClean="0"/>
                        <a:t>2018/19</a:t>
                      </a:r>
                    </a:p>
                    <a:p>
                      <a:pPr algn="r"/>
                      <a:r>
                        <a:rPr lang="en-ZA" dirty="0" smtClean="0"/>
                        <a:t>R’000</a:t>
                      </a:r>
                      <a:endParaRPr lang="en-ZA" dirty="0">
                        <a:solidFill>
                          <a:schemeClr val="tx1"/>
                        </a:solidFill>
                        <a:latin typeface="+mn-lt"/>
                      </a:endParaRPr>
                    </a:p>
                  </a:txBody>
                  <a:tcPr/>
                </a:tc>
                <a:tc>
                  <a:txBody>
                    <a:bodyPr/>
                    <a:lstStyle/>
                    <a:p>
                      <a:pPr algn="r"/>
                      <a:r>
                        <a:rPr lang="en-ZA" dirty="0" smtClean="0"/>
                        <a:t>Percentage Increase/</a:t>
                      </a:r>
                    </a:p>
                    <a:p>
                      <a:pPr algn="r"/>
                      <a:r>
                        <a:rPr lang="en-ZA" dirty="0" smtClean="0"/>
                        <a:t>Decrease</a:t>
                      </a:r>
                      <a:endParaRPr lang="en-ZA" dirty="0">
                        <a:solidFill>
                          <a:schemeClr val="tx1"/>
                        </a:solidFill>
                        <a:latin typeface="+mn-lt"/>
                      </a:endParaRPr>
                    </a:p>
                  </a:txBody>
                  <a:tcPr/>
                </a:tc>
                <a:extLst>
                  <a:ext uri="{0D108BD9-81ED-4DB2-BD59-A6C34878D82A}">
                    <a16:rowId xmlns:a16="http://schemas.microsoft.com/office/drawing/2014/main" xmlns="" val="10000"/>
                  </a:ext>
                </a:extLst>
              </a:tr>
              <a:tr h="512137">
                <a:tc>
                  <a:txBody>
                    <a:bodyPr/>
                    <a:lstStyle/>
                    <a:p>
                      <a:pPr algn="l" fontAlgn="b"/>
                      <a:r>
                        <a:rPr lang="en-US" sz="1800" u="none" strike="noStrike" dirty="0"/>
                        <a:t>Workbooks</a:t>
                      </a:r>
                      <a:endParaRPr lang="en-US" sz="1800" b="0" i="0" u="none" strike="noStrike" dirty="0">
                        <a:latin typeface="+mn-lt"/>
                        <a:cs typeface="Arial" panose="020B0604020202020204" pitchFamily="34" charset="0"/>
                      </a:endParaRPr>
                    </a:p>
                  </a:txBody>
                  <a:tcPr marL="89647" marR="7471" marT="7471" marB="0" anchor="ctr"/>
                </a:tc>
                <a:tc>
                  <a:txBody>
                    <a:bodyPr/>
                    <a:lstStyle/>
                    <a:p>
                      <a:pPr algn="r"/>
                      <a:r>
                        <a:rPr lang="en-ZA" sz="1800" dirty="0" smtClean="0"/>
                        <a:t>1 031 229</a:t>
                      </a:r>
                      <a:endParaRPr lang="en-ZA" sz="1800" dirty="0">
                        <a:solidFill>
                          <a:schemeClr val="tx1"/>
                        </a:solidFill>
                        <a:latin typeface="+mn-lt"/>
                        <a:cs typeface="Arial" panose="020B0604020202020204" pitchFamily="34" charset="0"/>
                      </a:endParaRPr>
                    </a:p>
                  </a:txBody>
                  <a:tcPr/>
                </a:tc>
                <a:tc>
                  <a:txBody>
                    <a:bodyPr/>
                    <a:lstStyle/>
                    <a:p>
                      <a:pPr algn="r"/>
                      <a:r>
                        <a:rPr lang="en-ZA" sz="1800" dirty="0" smtClean="0"/>
                        <a:t>1 109 075</a:t>
                      </a:r>
                      <a:endParaRPr lang="en-ZA" sz="1800" dirty="0">
                        <a:solidFill>
                          <a:schemeClr val="tx1"/>
                        </a:solidFill>
                        <a:latin typeface="+mn-lt"/>
                        <a:cs typeface="Arial" panose="020B0604020202020204" pitchFamily="34" charset="0"/>
                      </a:endParaRPr>
                    </a:p>
                  </a:txBody>
                  <a:tcPr/>
                </a:tc>
                <a:tc>
                  <a:txBody>
                    <a:bodyPr/>
                    <a:lstStyle/>
                    <a:p>
                      <a:pPr algn="r"/>
                      <a:r>
                        <a:rPr lang="en-ZA" sz="1800" dirty="0" smtClean="0"/>
                        <a:t>7.5%</a:t>
                      </a:r>
                      <a:endParaRPr lang="en-ZA" sz="180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xmlns="" val="10001"/>
                  </a:ext>
                </a:extLst>
              </a:tr>
              <a:tr h="512137">
                <a:tc>
                  <a:txBody>
                    <a:bodyPr/>
                    <a:lstStyle/>
                    <a:p>
                      <a:pPr algn="l" fontAlgn="b"/>
                      <a:r>
                        <a:rPr lang="en-US" sz="1800" u="none" strike="noStrike" dirty="0" smtClean="0"/>
                        <a:t>Examiners and</a:t>
                      </a:r>
                      <a:r>
                        <a:rPr lang="en-US" sz="1800" u="none" strike="noStrike" baseline="0" dirty="0" smtClean="0"/>
                        <a:t> Moderators</a:t>
                      </a:r>
                      <a:endParaRPr lang="en-US" sz="1800" b="0" i="0" u="none" strike="noStrike" dirty="0">
                        <a:latin typeface="+mn-lt"/>
                        <a:cs typeface="Arial" panose="020B0604020202020204" pitchFamily="34" charset="0"/>
                      </a:endParaRPr>
                    </a:p>
                  </a:txBody>
                  <a:tcPr marL="89647" marR="7471" marT="7471" marB="0" anchor="ctr"/>
                </a:tc>
                <a:tc>
                  <a:txBody>
                    <a:bodyPr/>
                    <a:lstStyle/>
                    <a:p>
                      <a:pPr algn="r"/>
                      <a:r>
                        <a:rPr lang="en-ZA" sz="1800" dirty="0" smtClean="0"/>
                        <a:t>28 637</a:t>
                      </a:r>
                      <a:endParaRPr lang="en-ZA" sz="1800" dirty="0">
                        <a:solidFill>
                          <a:schemeClr val="tx1"/>
                        </a:solidFill>
                        <a:latin typeface="+mn-lt"/>
                        <a:cs typeface="Arial" panose="020B0604020202020204" pitchFamily="34" charset="0"/>
                      </a:endParaRPr>
                    </a:p>
                  </a:txBody>
                  <a:tcPr/>
                </a:tc>
                <a:tc>
                  <a:txBody>
                    <a:bodyPr/>
                    <a:lstStyle/>
                    <a:p>
                      <a:pPr algn="r"/>
                      <a:r>
                        <a:rPr lang="en-ZA" sz="1800" dirty="0" smtClean="0"/>
                        <a:t>30 327</a:t>
                      </a:r>
                      <a:endParaRPr lang="en-ZA" sz="1800" dirty="0">
                        <a:solidFill>
                          <a:schemeClr val="tx1"/>
                        </a:solidFill>
                        <a:latin typeface="+mn-lt"/>
                        <a:cs typeface="Arial" panose="020B0604020202020204" pitchFamily="34" charset="0"/>
                      </a:endParaRPr>
                    </a:p>
                  </a:txBody>
                  <a:tcPr/>
                </a:tc>
                <a:tc>
                  <a:txBody>
                    <a:bodyPr/>
                    <a:lstStyle/>
                    <a:p>
                      <a:pPr algn="r"/>
                      <a:r>
                        <a:rPr lang="en-ZA" sz="1800" dirty="0" smtClean="0"/>
                        <a:t>5.9%</a:t>
                      </a:r>
                      <a:endParaRPr lang="en-ZA" sz="180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xmlns="" val="10002"/>
                  </a:ext>
                </a:extLst>
              </a:tr>
              <a:tr h="512137">
                <a:tc>
                  <a:txBody>
                    <a:bodyPr/>
                    <a:lstStyle/>
                    <a:p>
                      <a:pPr algn="l" fontAlgn="b"/>
                      <a:r>
                        <a:rPr lang="en-US" sz="1800" u="none" strike="noStrike" dirty="0" smtClean="0"/>
                        <a:t>National School Nutrition </a:t>
                      </a:r>
                      <a:r>
                        <a:rPr lang="en-US" sz="1800" u="none" strike="noStrike" dirty="0" err="1" smtClean="0"/>
                        <a:t>Programme</a:t>
                      </a:r>
                      <a:endParaRPr lang="en-US" sz="1800" b="0" i="0" u="none" strike="noStrike" dirty="0">
                        <a:latin typeface="+mn-lt"/>
                        <a:cs typeface="Arial" panose="020B0604020202020204" pitchFamily="34" charset="0"/>
                      </a:endParaRPr>
                    </a:p>
                  </a:txBody>
                  <a:tcPr marL="89647" marR="7471" marT="7471" marB="0" anchor="ctr"/>
                </a:tc>
                <a:tc>
                  <a:txBody>
                    <a:bodyPr/>
                    <a:lstStyle/>
                    <a:p>
                      <a:pPr algn="r"/>
                      <a:r>
                        <a:rPr lang="en-ZA" sz="1800" dirty="0" smtClean="0"/>
                        <a:t>5</a:t>
                      </a:r>
                      <a:r>
                        <a:rPr lang="en-ZA" sz="1800" baseline="0" dirty="0" smtClean="0"/>
                        <a:t> 633</a:t>
                      </a:r>
                      <a:endParaRPr lang="en-ZA" sz="1800" dirty="0">
                        <a:solidFill>
                          <a:schemeClr val="tx1"/>
                        </a:solidFill>
                        <a:latin typeface="+mn-lt"/>
                        <a:cs typeface="Arial" panose="020B0604020202020204" pitchFamily="34" charset="0"/>
                      </a:endParaRPr>
                    </a:p>
                  </a:txBody>
                  <a:tcPr/>
                </a:tc>
                <a:tc>
                  <a:txBody>
                    <a:bodyPr/>
                    <a:lstStyle/>
                    <a:p>
                      <a:pPr algn="r"/>
                      <a:r>
                        <a:rPr lang="en-ZA" sz="1800" dirty="0" smtClean="0"/>
                        <a:t>5 621</a:t>
                      </a:r>
                      <a:endParaRPr lang="en-ZA" sz="1800" dirty="0">
                        <a:solidFill>
                          <a:schemeClr val="tx1"/>
                        </a:solidFill>
                        <a:latin typeface="+mn-lt"/>
                        <a:cs typeface="Arial" panose="020B0604020202020204" pitchFamily="34" charset="0"/>
                      </a:endParaRPr>
                    </a:p>
                  </a:txBody>
                  <a:tcPr/>
                </a:tc>
                <a:tc>
                  <a:txBody>
                    <a:bodyPr/>
                    <a:lstStyle/>
                    <a:p>
                      <a:pPr algn="r"/>
                      <a:r>
                        <a:rPr lang="en-ZA" sz="1800" dirty="0" smtClean="0"/>
                        <a:t>(0.2%)</a:t>
                      </a:r>
                      <a:endParaRPr lang="en-ZA" sz="180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xmlns="" val="10003"/>
                  </a:ext>
                </a:extLst>
              </a:tr>
              <a:tr h="512137">
                <a:tc>
                  <a:txBody>
                    <a:bodyPr/>
                    <a:lstStyle/>
                    <a:p>
                      <a:r>
                        <a:rPr lang="en-ZA" sz="1800" dirty="0" smtClean="0"/>
                        <a:t>Oversight-Maths, Science</a:t>
                      </a:r>
                      <a:r>
                        <a:rPr lang="en-ZA" sz="1800" baseline="0" dirty="0" smtClean="0"/>
                        <a:t> and Technology</a:t>
                      </a:r>
                      <a:endParaRPr lang="en-ZA" sz="1800" dirty="0">
                        <a:latin typeface="+mn-lt"/>
                        <a:cs typeface="Arial" panose="020B0604020202020204" pitchFamily="34" charset="0"/>
                      </a:endParaRPr>
                    </a:p>
                  </a:txBody>
                  <a:tcPr/>
                </a:tc>
                <a:tc>
                  <a:txBody>
                    <a:bodyPr/>
                    <a:lstStyle/>
                    <a:p>
                      <a:pPr algn="r"/>
                      <a:r>
                        <a:rPr lang="en-ZA" sz="1800" dirty="0" smtClean="0"/>
                        <a:t>1 846</a:t>
                      </a:r>
                      <a:endParaRPr lang="en-ZA" sz="1800" dirty="0">
                        <a:solidFill>
                          <a:schemeClr val="tx1"/>
                        </a:solidFill>
                        <a:latin typeface="+mn-lt"/>
                        <a:cs typeface="Arial" panose="020B0604020202020204" pitchFamily="34" charset="0"/>
                      </a:endParaRPr>
                    </a:p>
                  </a:txBody>
                  <a:tcPr/>
                </a:tc>
                <a:tc>
                  <a:txBody>
                    <a:bodyPr/>
                    <a:lstStyle/>
                    <a:p>
                      <a:pPr algn="r"/>
                      <a:r>
                        <a:rPr lang="en-ZA" sz="1800" dirty="0" smtClean="0"/>
                        <a:t>1 871</a:t>
                      </a:r>
                      <a:endParaRPr lang="en-ZA" sz="1800" dirty="0">
                        <a:solidFill>
                          <a:schemeClr val="tx1"/>
                        </a:solidFill>
                        <a:latin typeface="+mn-lt"/>
                        <a:cs typeface="Arial" panose="020B0604020202020204" pitchFamily="34" charset="0"/>
                      </a:endParaRPr>
                    </a:p>
                  </a:txBody>
                  <a:tcPr/>
                </a:tc>
                <a:tc>
                  <a:txBody>
                    <a:bodyPr/>
                    <a:lstStyle/>
                    <a:p>
                      <a:pPr algn="r"/>
                      <a:r>
                        <a:rPr lang="en-ZA" sz="1800" dirty="0" smtClean="0"/>
                        <a:t>1.4%</a:t>
                      </a:r>
                      <a:endParaRPr lang="en-ZA" sz="180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xmlns="" val="10004"/>
                  </a:ext>
                </a:extLst>
              </a:tr>
              <a:tr h="512137">
                <a:tc>
                  <a:txBody>
                    <a:bodyPr/>
                    <a:lstStyle/>
                    <a:p>
                      <a:r>
                        <a:rPr lang="en-ZA" sz="1800" dirty="0" smtClean="0"/>
                        <a:t>Matric Second Chance Programme</a:t>
                      </a:r>
                      <a:endParaRPr lang="en-ZA" sz="1800" dirty="0">
                        <a:latin typeface="+mn-lt"/>
                        <a:cs typeface="Arial" panose="020B0604020202020204" pitchFamily="34" charset="0"/>
                      </a:endParaRPr>
                    </a:p>
                  </a:txBody>
                  <a:tcPr/>
                </a:tc>
                <a:tc>
                  <a:txBody>
                    <a:bodyPr/>
                    <a:lstStyle/>
                    <a:p>
                      <a:pPr algn="r"/>
                      <a:r>
                        <a:rPr lang="en-ZA" sz="1800" dirty="0" smtClean="0"/>
                        <a:t>45 000</a:t>
                      </a:r>
                      <a:endParaRPr lang="en-ZA" sz="1800" dirty="0">
                        <a:solidFill>
                          <a:schemeClr val="tx1"/>
                        </a:solidFill>
                        <a:latin typeface="+mn-lt"/>
                        <a:cs typeface="Arial" panose="020B0604020202020204" pitchFamily="34" charset="0"/>
                      </a:endParaRPr>
                    </a:p>
                  </a:txBody>
                  <a:tcPr/>
                </a:tc>
                <a:tc>
                  <a:txBody>
                    <a:bodyPr/>
                    <a:lstStyle/>
                    <a:p>
                      <a:pPr algn="r"/>
                      <a:r>
                        <a:rPr lang="en-ZA" sz="1800" dirty="0" smtClean="0"/>
                        <a:t>65 705 </a:t>
                      </a:r>
                      <a:endParaRPr lang="en-ZA" sz="1800" dirty="0">
                        <a:solidFill>
                          <a:schemeClr val="tx1"/>
                        </a:solidFill>
                        <a:latin typeface="+mn-lt"/>
                        <a:cs typeface="Arial" panose="020B0604020202020204" pitchFamily="34" charset="0"/>
                      </a:endParaRPr>
                    </a:p>
                  </a:txBody>
                  <a:tcPr/>
                </a:tc>
                <a:tc>
                  <a:txBody>
                    <a:bodyPr/>
                    <a:lstStyle/>
                    <a:p>
                      <a:pPr algn="r"/>
                      <a:r>
                        <a:rPr lang="en-ZA" sz="1800" dirty="0" smtClean="0"/>
                        <a:t>46.0%</a:t>
                      </a:r>
                      <a:endParaRPr lang="en-ZA" sz="180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xmlns="" val="10005"/>
                  </a:ext>
                </a:extLst>
              </a:tr>
              <a:tr h="661993">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800" u="none" strike="noStrike" dirty="0" smtClean="0"/>
                        <a:t>Learners</a:t>
                      </a:r>
                      <a:r>
                        <a:rPr lang="en-US" sz="1800" u="none" strike="noStrike" baseline="0" dirty="0" smtClean="0"/>
                        <a:t> with Profound Intellectual Disabilities Conditional Grant</a:t>
                      </a:r>
                      <a:endParaRPr lang="en-US" sz="1800" b="1" i="0" u="none" strike="noStrike" dirty="0">
                        <a:latin typeface="+mn-lt"/>
                        <a:cs typeface="Arial" pitchFamily="34" charset="0"/>
                      </a:endParaRPr>
                    </a:p>
                  </a:txBody>
                  <a:tcPr/>
                </a:tc>
                <a:tc>
                  <a:txBody>
                    <a:bodyPr/>
                    <a:lstStyle/>
                    <a:p>
                      <a:pPr marL="0" algn="r" defTabSz="914400" rtl="0" eaLnBrk="1" latinLnBrk="0" hangingPunct="1"/>
                      <a:r>
                        <a:rPr lang="en-ZA" sz="1800" kern="1200" dirty="0" smtClean="0"/>
                        <a:t>4 600</a:t>
                      </a:r>
                      <a:endParaRPr lang="en-ZA" sz="1800" kern="1200" dirty="0" smtClean="0">
                        <a:solidFill>
                          <a:schemeClr val="tx1"/>
                        </a:solidFill>
                        <a:latin typeface="+mn-lt"/>
                        <a:ea typeface="+mn-ea"/>
                        <a:cs typeface="Arial" panose="020B0604020202020204" pitchFamily="34" charset="0"/>
                      </a:endParaRPr>
                    </a:p>
                  </a:txBody>
                  <a:tcPr/>
                </a:tc>
                <a:tc>
                  <a:txBody>
                    <a:bodyPr/>
                    <a:lstStyle/>
                    <a:p>
                      <a:pPr marL="0" algn="r" defTabSz="914400" rtl="0" eaLnBrk="1" latinLnBrk="0" hangingPunct="1"/>
                      <a:r>
                        <a:rPr lang="en-ZA" sz="1800" kern="1200" dirty="0" smtClean="0"/>
                        <a:t>3 418</a:t>
                      </a:r>
                      <a:endParaRPr lang="en-ZA" sz="1800" kern="1200" dirty="0">
                        <a:solidFill>
                          <a:schemeClr val="tx1"/>
                        </a:solidFill>
                        <a:latin typeface="+mn-lt"/>
                        <a:ea typeface="+mn-ea"/>
                        <a:cs typeface="Arial" panose="020B0604020202020204" pitchFamily="34" charset="0"/>
                      </a:endParaRPr>
                    </a:p>
                  </a:txBody>
                  <a:tcPr/>
                </a:tc>
                <a:tc>
                  <a:txBody>
                    <a:bodyPr/>
                    <a:lstStyle/>
                    <a:p>
                      <a:pPr marL="0" algn="r" defTabSz="914400" rtl="0" eaLnBrk="1" latinLnBrk="0" hangingPunct="1"/>
                      <a:r>
                        <a:rPr lang="en-ZA" sz="1800" kern="1200" dirty="0" smtClean="0"/>
                        <a:t>(25.7%)</a:t>
                      </a:r>
                      <a:endParaRPr lang="en-ZA" sz="1800" kern="1200" dirty="0">
                        <a:solidFill>
                          <a:schemeClr val="tx1"/>
                        </a:solidFill>
                        <a:latin typeface="+mn-lt"/>
                        <a:ea typeface="+mn-ea"/>
                        <a:cs typeface="Arial" panose="020B0604020202020204" pitchFamily="34" charset="0"/>
                      </a:endParaRPr>
                    </a:p>
                  </a:txBody>
                  <a:tcPr/>
                </a:tc>
                <a:extLst>
                  <a:ext uri="{0D108BD9-81ED-4DB2-BD59-A6C34878D82A}">
                    <a16:rowId xmlns:a16="http://schemas.microsoft.com/office/drawing/2014/main" xmlns="" val="10006"/>
                  </a:ext>
                </a:extLst>
              </a:tr>
              <a:tr h="512137">
                <a:tc>
                  <a:txBody>
                    <a:bodyPr/>
                    <a:lstStyle/>
                    <a:p>
                      <a:pPr algn="l" fontAlgn="b"/>
                      <a:r>
                        <a:rPr lang="en-US" sz="1800" b="1" u="none" strike="noStrike" dirty="0" smtClean="0"/>
                        <a:t> TOTAL: EARMARKED FUNDS</a:t>
                      </a:r>
                      <a:endParaRPr lang="en-US" sz="1800" b="1" i="0" u="none" strike="noStrike" dirty="0">
                        <a:latin typeface="+mn-lt"/>
                        <a:cs typeface="Arial" pitchFamily="34" charset="0"/>
                      </a:endParaRPr>
                    </a:p>
                  </a:txBody>
                  <a:tcPr/>
                </a:tc>
                <a:tc>
                  <a:txBody>
                    <a:bodyPr/>
                    <a:lstStyle/>
                    <a:p>
                      <a:pPr algn="r"/>
                      <a:r>
                        <a:rPr lang="en-ZA" sz="1800" b="1" dirty="0" smtClean="0"/>
                        <a:t>1 116</a:t>
                      </a:r>
                      <a:r>
                        <a:rPr lang="en-ZA" sz="1800" b="1" baseline="0" dirty="0" smtClean="0"/>
                        <a:t> 945</a:t>
                      </a:r>
                      <a:endParaRPr lang="en-ZA" sz="1800" b="1" dirty="0">
                        <a:solidFill>
                          <a:schemeClr val="tx1"/>
                        </a:solidFill>
                        <a:latin typeface="+mn-lt"/>
                        <a:cs typeface="Arial" pitchFamily="34" charset="0"/>
                      </a:endParaRPr>
                    </a:p>
                  </a:txBody>
                  <a:tcPr/>
                </a:tc>
                <a:tc>
                  <a:txBody>
                    <a:bodyPr/>
                    <a:lstStyle/>
                    <a:p>
                      <a:pPr algn="r"/>
                      <a:r>
                        <a:rPr lang="en-ZA" sz="1800" b="1" dirty="0" smtClean="0"/>
                        <a:t>1 216 017</a:t>
                      </a:r>
                      <a:endParaRPr lang="en-ZA" sz="1800" b="1" dirty="0">
                        <a:solidFill>
                          <a:schemeClr val="tx1"/>
                        </a:solidFill>
                        <a:latin typeface="+mn-lt"/>
                        <a:cs typeface="Arial" pitchFamily="34" charset="0"/>
                      </a:endParaRPr>
                    </a:p>
                  </a:txBody>
                  <a:tcPr/>
                </a:tc>
                <a:tc>
                  <a:txBody>
                    <a:bodyPr/>
                    <a:lstStyle/>
                    <a:p>
                      <a:pPr algn="r"/>
                      <a:r>
                        <a:rPr lang="en-ZA" sz="1800" b="1" dirty="0" smtClean="0"/>
                        <a:t>8.9%</a:t>
                      </a:r>
                      <a:endParaRPr lang="en-ZA" sz="1800" b="1" dirty="0">
                        <a:solidFill>
                          <a:schemeClr val="tx1"/>
                        </a:solidFill>
                        <a:latin typeface="+mn-lt"/>
                        <a:cs typeface="Arial" pitchFamily="34" charset="0"/>
                      </a:endParaRPr>
                    </a:p>
                  </a:txBody>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xmlns="" val="401976766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altLang="en-US" sz="2400" b="1" dirty="0" smtClean="0">
                <a:solidFill>
                  <a:schemeClr val="accent2"/>
                </a:solidFill>
              </a:rPr>
              <a:t>DETAILS OF CONDITIONAL GRANTS ALLOCATIONS/TRANSFERS (R’000) OVER THE 2018 MTEF</a:t>
            </a:r>
            <a:endParaRPr lang="en-ZA" sz="2400" dirty="0">
              <a:solidFill>
                <a:schemeClr val="accent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987600241"/>
              </p:ext>
            </p:extLst>
          </p:nvPr>
        </p:nvGraphicFramePr>
        <p:xfrm>
          <a:off x="179512" y="1143000"/>
          <a:ext cx="8784976" cy="4878289"/>
        </p:xfrm>
        <a:graphic>
          <a:graphicData uri="http://schemas.openxmlformats.org/drawingml/2006/table">
            <a:tbl>
              <a:tblPr firstRow="1" bandRow="1">
                <a:tableStyleId>{21E4AEA4-8DFA-4A89-87EB-49C32662AFE0}</a:tableStyleId>
              </a:tblPr>
              <a:tblGrid>
                <a:gridCol w="3931284">
                  <a:extLst>
                    <a:ext uri="{9D8B030D-6E8A-4147-A177-3AD203B41FA5}">
                      <a16:colId xmlns:a16="http://schemas.microsoft.com/office/drawing/2014/main" xmlns="" val="20000"/>
                    </a:ext>
                  </a:extLst>
                </a:gridCol>
                <a:gridCol w="1691084">
                  <a:extLst>
                    <a:ext uri="{9D8B030D-6E8A-4147-A177-3AD203B41FA5}">
                      <a16:colId xmlns:a16="http://schemas.microsoft.com/office/drawing/2014/main" xmlns="" val="20001"/>
                    </a:ext>
                  </a:extLst>
                </a:gridCol>
                <a:gridCol w="1537350">
                  <a:extLst>
                    <a:ext uri="{9D8B030D-6E8A-4147-A177-3AD203B41FA5}">
                      <a16:colId xmlns:a16="http://schemas.microsoft.com/office/drawing/2014/main" xmlns="" val="20002"/>
                    </a:ext>
                  </a:extLst>
                </a:gridCol>
                <a:gridCol w="1625258">
                  <a:extLst>
                    <a:ext uri="{9D8B030D-6E8A-4147-A177-3AD203B41FA5}">
                      <a16:colId xmlns:a16="http://schemas.microsoft.com/office/drawing/2014/main" xmlns="" val="20003"/>
                    </a:ext>
                  </a:extLst>
                </a:gridCol>
              </a:tblGrid>
              <a:tr h="807269">
                <a:tc>
                  <a:txBody>
                    <a:bodyPr/>
                    <a:lstStyle/>
                    <a:p>
                      <a:pPr algn="l" fontAlgn="b"/>
                      <a:r>
                        <a:rPr lang="en-US" sz="1800" u="none" strike="noStrike" dirty="0" smtClean="0"/>
                        <a:t> Conditional Grants</a:t>
                      </a:r>
                      <a:endParaRPr lang="en-US" sz="1800" b="1" i="0" u="none" strike="noStrike" dirty="0" smtClean="0">
                        <a:solidFill>
                          <a:schemeClr val="tx1"/>
                        </a:solidFill>
                        <a:latin typeface="+mn-lt"/>
                        <a:cs typeface="Arial" panose="020B0604020202020204" pitchFamily="34" charset="0"/>
                      </a:endParaRPr>
                    </a:p>
                  </a:txBody>
                  <a:tcPr/>
                </a:tc>
                <a:tc>
                  <a:txBody>
                    <a:bodyPr/>
                    <a:lstStyle/>
                    <a:p>
                      <a:pPr algn="r"/>
                      <a:r>
                        <a:rPr lang="en-ZA" dirty="0" smtClean="0"/>
                        <a:t>2018/19</a:t>
                      </a:r>
                    </a:p>
                    <a:p>
                      <a:pPr algn="r"/>
                      <a:r>
                        <a:rPr lang="en-ZA" dirty="0" smtClean="0"/>
                        <a:t>R’000</a:t>
                      </a:r>
                      <a:endParaRPr lang="en-ZA" dirty="0">
                        <a:solidFill>
                          <a:schemeClr val="tx1"/>
                        </a:solidFill>
                        <a:latin typeface="+mn-lt"/>
                      </a:endParaRPr>
                    </a:p>
                  </a:txBody>
                  <a:tcPr/>
                </a:tc>
                <a:tc>
                  <a:txBody>
                    <a:bodyPr/>
                    <a:lstStyle/>
                    <a:p>
                      <a:pPr algn="r"/>
                      <a:r>
                        <a:rPr lang="en-ZA" dirty="0" smtClean="0"/>
                        <a:t>2019/20</a:t>
                      </a:r>
                    </a:p>
                    <a:p>
                      <a:pPr algn="r"/>
                      <a:r>
                        <a:rPr lang="en-ZA" dirty="0" smtClean="0"/>
                        <a:t>R’000</a:t>
                      </a:r>
                      <a:endParaRPr lang="en-ZA" dirty="0">
                        <a:solidFill>
                          <a:schemeClr val="tx1"/>
                        </a:solidFill>
                        <a:latin typeface="+mn-lt"/>
                      </a:endParaRPr>
                    </a:p>
                  </a:txBody>
                  <a:tcPr/>
                </a:tc>
                <a:tc>
                  <a:txBody>
                    <a:bodyPr/>
                    <a:lstStyle/>
                    <a:p>
                      <a:pPr algn="r"/>
                      <a:r>
                        <a:rPr lang="en-ZA" dirty="0" smtClean="0"/>
                        <a:t>2020/21</a:t>
                      </a:r>
                    </a:p>
                    <a:p>
                      <a:pPr algn="r"/>
                      <a:r>
                        <a:rPr lang="en-ZA" dirty="0" smtClean="0"/>
                        <a:t>R’000</a:t>
                      </a:r>
                      <a:endParaRPr lang="en-ZA" dirty="0">
                        <a:solidFill>
                          <a:schemeClr val="tx1"/>
                        </a:solidFill>
                        <a:latin typeface="+mn-lt"/>
                      </a:endParaRPr>
                    </a:p>
                  </a:txBody>
                  <a:tcPr/>
                </a:tc>
                <a:extLst>
                  <a:ext uri="{0D108BD9-81ED-4DB2-BD59-A6C34878D82A}">
                    <a16:rowId xmlns:a16="http://schemas.microsoft.com/office/drawing/2014/main" xmlns="" val="10000"/>
                  </a:ext>
                </a:extLst>
              </a:tr>
              <a:tr h="772681">
                <a:tc>
                  <a:txBody>
                    <a:bodyPr/>
                    <a:lstStyle/>
                    <a:p>
                      <a:pPr algn="l" fontAlgn="b"/>
                      <a:r>
                        <a:rPr lang="en-US" sz="1800" u="none" strike="noStrike" dirty="0" smtClean="0"/>
                        <a:t>Education Infrastructure Conditional Grant</a:t>
                      </a:r>
                      <a:endParaRPr lang="en-US" sz="1800" b="0" i="0" u="none" strike="noStrike" dirty="0">
                        <a:solidFill>
                          <a:schemeClr val="tx1"/>
                        </a:solidFill>
                        <a:latin typeface="+mn-lt"/>
                        <a:cs typeface="Arial" panose="020B0604020202020204" pitchFamily="34" charset="0"/>
                      </a:endParaRPr>
                    </a:p>
                  </a:txBody>
                  <a:tcPr marL="89647" marR="7471" marT="7471" marB="0" anchor="ctr"/>
                </a:tc>
                <a:tc>
                  <a:txBody>
                    <a:bodyPr/>
                    <a:lstStyle/>
                    <a:p>
                      <a:pPr algn="r"/>
                      <a:r>
                        <a:rPr lang="en-ZA" sz="1800" dirty="0" smtClean="0"/>
                        <a:t>9 917 734</a:t>
                      </a:r>
                      <a:endParaRPr lang="en-ZA" sz="1800" dirty="0">
                        <a:solidFill>
                          <a:schemeClr val="tx1"/>
                        </a:solidFill>
                        <a:latin typeface="+mn-lt"/>
                        <a:cs typeface="Arial" panose="020B0604020202020204" pitchFamily="34" charset="0"/>
                      </a:endParaRPr>
                    </a:p>
                  </a:txBody>
                  <a:tcPr/>
                </a:tc>
                <a:tc>
                  <a:txBody>
                    <a:bodyPr/>
                    <a:lstStyle/>
                    <a:p>
                      <a:pPr algn="r"/>
                      <a:r>
                        <a:rPr lang="en-ZA" sz="1800" dirty="0" smtClean="0"/>
                        <a:t>10 314 159</a:t>
                      </a:r>
                      <a:endParaRPr lang="en-ZA" sz="1800" dirty="0">
                        <a:solidFill>
                          <a:schemeClr val="tx1"/>
                        </a:solidFill>
                        <a:latin typeface="+mn-lt"/>
                        <a:cs typeface="Arial" panose="020B0604020202020204" pitchFamily="34" charset="0"/>
                      </a:endParaRPr>
                    </a:p>
                  </a:txBody>
                  <a:tcPr/>
                </a:tc>
                <a:tc>
                  <a:txBody>
                    <a:bodyPr/>
                    <a:lstStyle/>
                    <a:p>
                      <a:pPr algn="r"/>
                      <a:r>
                        <a:rPr lang="en-ZA" sz="1800" dirty="0" smtClean="0"/>
                        <a:t>11 466 632</a:t>
                      </a:r>
                      <a:endParaRPr lang="en-ZA" sz="180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xmlns="" val="10001"/>
                  </a:ext>
                </a:extLst>
              </a:tr>
              <a:tr h="726532">
                <a:tc>
                  <a:txBody>
                    <a:bodyPr/>
                    <a:lstStyle/>
                    <a:p>
                      <a:pPr algn="l" fontAlgn="b"/>
                      <a:r>
                        <a:rPr lang="en-US" sz="1800" u="none" strike="noStrike" dirty="0"/>
                        <a:t>HIV and Aids Conditional Grant</a:t>
                      </a:r>
                      <a:endParaRPr lang="en-US" sz="1800" b="0" i="0" u="none" strike="noStrike" dirty="0">
                        <a:solidFill>
                          <a:schemeClr val="tx1"/>
                        </a:solidFill>
                        <a:latin typeface="+mn-lt"/>
                        <a:cs typeface="Arial" panose="020B0604020202020204" pitchFamily="34" charset="0"/>
                      </a:endParaRPr>
                    </a:p>
                  </a:txBody>
                  <a:tcPr marL="89647" marR="7471" marT="7471" marB="0" anchor="ctr"/>
                </a:tc>
                <a:tc>
                  <a:txBody>
                    <a:bodyPr/>
                    <a:lstStyle/>
                    <a:p>
                      <a:pPr algn="r"/>
                      <a:r>
                        <a:rPr lang="en-ZA" sz="1800" dirty="0" smtClean="0"/>
                        <a:t>243 235</a:t>
                      </a:r>
                      <a:endParaRPr lang="en-ZA" sz="1800" dirty="0">
                        <a:solidFill>
                          <a:schemeClr val="tx1"/>
                        </a:solidFill>
                        <a:latin typeface="+mn-lt"/>
                        <a:cs typeface="Arial" panose="020B0604020202020204" pitchFamily="34" charset="0"/>
                      </a:endParaRPr>
                    </a:p>
                  </a:txBody>
                  <a:tcPr/>
                </a:tc>
                <a:tc>
                  <a:txBody>
                    <a:bodyPr/>
                    <a:lstStyle/>
                    <a:p>
                      <a:pPr algn="r"/>
                      <a:r>
                        <a:rPr lang="en-ZA" sz="1800" dirty="0" smtClean="0"/>
                        <a:t>256 951</a:t>
                      </a:r>
                      <a:endParaRPr lang="en-ZA" sz="1800" dirty="0">
                        <a:solidFill>
                          <a:schemeClr val="tx1"/>
                        </a:solidFill>
                        <a:latin typeface="+mn-lt"/>
                        <a:cs typeface="Arial" panose="020B0604020202020204" pitchFamily="34" charset="0"/>
                      </a:endParaRPr>
                    </a:p>
                  </a:txBody>
                  <a:tcPr/>
                </a:tc>
                <a:tc>
                  <a:txBody>
                    <a:bodyPr/>
                    <a:lstStyle/>
                    <a:p>
                      <a:pPr algn="r"/>
                      <a:r>
                        <a:rPr lang="en-ZA" sz="1800" dirty="0" smtClean="0"/>
                        <a:t>270 644</a:t>
                      </a:r>
                      <a:endParaRPr lang="en-ZA" sz="180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xmlns="" val="10002"/>
                  </a:ext>
                </a:extLst>
              </a:tr>
              <a:tr h="701368">
                <a:tc>
                  <a:txBody>
                    <a:bodyPr/>
                    <a:lstStyle/>
                    <a:p>
                      <a:pPr algn="l" fontAlgn="b"/>
                      <a:r>
                        <a:rPr lang="en-US" sz="1800" u="none" strike="noStrike" dirty="0" smtClean="0"/>
                        <a:t>Learners</a:t>
                      </a:r>
                      <a:r>
                        <a:rPr lang="en-US" sz="1800" u="none" strike="noStrike" baseline="0" dirty="0" smtClean="0"/>
                        <a:t> with Profound Intellectual Disabilities Conditional Grant</a:t>
                      </a:r>
                      <a:endParaRPr lang="en-US" sz="1800" b="0" i="0" u="none" strike="noStrike" dirty="0">
                        <a:solidFill>
                          <a:schemeClr val="tx1"/>
                        </a:solidFill>
                        <a:latin typeface="+mn-lt"/>
                        <a:cs typeface="Arial" panose="020B0604020202020204" pitchFamily="34" charset="0"/>
                      </a:endParaRPr>
                    </a:p>
                  </a:txBody>
                  <a:tcPr marL="89647" marR="7471" marT="7471" marB="0" anchor="ctr"/>
                </a:tc>
                <a:tc>
                  <a:txBody>
                    <a:bodyPr/>
                    <a:lstStyle/>
                    <a:p>
                      <a:pPr algn="r"/>
                      <a:r>
                        <a:rPr lang="en-ZA" sz="1800" dirty="0" smtClean="0"/>
                        <a:t>185 471</a:t>
                      </a:r>
                      <a:endParaRPr lang="en-ZA" sz="1800" b="0" dirty="0">
                        <a:solidFill>
                          <a:schemeClr val="tx1"/>
                        </a:solidFill>
                        <a:latin typeface="+mn-lt"/>
                        <a:cs typeface="Arial" panose="020B0604020202020204" pitchFamily="34" charset="0"/>
                      </a:endParaRPr>
                    </a:p>
                  </a:txBody>
                  <a:tcPr/>
                </a:tc>
                <a:tc>
                  <a:txBody>
                    <a:bodyPr/>
                    <a:lstStyle/>
                    <a:p>
                      <a:pPr algn="r"/>
                      <a:r>
                        <a:rPr lang="en-ZA" sz="1800" dirty="0" smtClean="0"/>
                        <a:t>220 785</a:t>
                      </a:r>
                      <a:endParaRPr lang="en-ZA" sz="1800" b="0" dirty="0">
                        <a:solidFill>
                          <a:schemeClr val="tx1"/>
                        </a:solidFill>
                        <a:latin typeface="+mn-lt"/>
                        <a:cs typeface="Arial" panose="020B0604020202020204" pitchFamily="34" charset="0"/>
                      </a:endParaRPr>
                    </a:p>
                  </a:txBody>
                  <a:tcPr/>
                </a:tc>
                <a:tc>
                  <a:txBody>
                    <a:bodyPr/>
                    <a:lstStyle/>
                    <a:p>
                      <a:pPr algn="r"/>
                      <a:r>
                        <a:rPr lang="en-ZA" sz="1800" dirty="0" smtClean="0"/>
                        <a:t>242 864</a:t>
                      </a:r>
                      <a:endParaRPr lang="en-ZA" sz="1800" b="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xmlns="" val="10003"/>
                  </a:ext>
                </a:extLst>
              </a:tr>
              <a:tr h="701368">
                <a:tc>
                  <a:txBody>
                    <a:bodyPr/>
                    <a:lstStyle/>
                    <a:p>
                      <a:pPr algn="l" fontAlgn="b"/>
                      <a:r>
                        <a:rPr lang="en-US" sz="1800" u="none" strike="noStrike" dirty="0"/>
                        <a:t>National School </a:t>
                      </a:r>
                      <a:r>
                        <a:rPr lang="en-US" sz="1800" u="none" strike="noStrike" dirty="0" smtClean="0"/>
                        <a:t>Nutrition</a:t>
                      </a:r>
                      <a:r>
                        <a:rPr lang="en-US" sz="1800" u="none" strike="noStrike" baseline="0" dirty="0" smtClean="0"/>
                        <a:t> </a:t>
                      </a:r>
                      <a:r>
                        <a:rPr lang="en-US" sz="1800" u="none" strike="noStrike" dirty="0" err="1" smtClean="0"/>
                        <a:t>Programme</a:t>
                      </a:r>
                      <a:r>
                        <a:rPr lang="en-US" sz="1800" u="none" strike="noStrike" dirty="0" smtClean="0"/>
                        <a:t> </a:t>
                      </a:r>
                      <a:r>
                        <a:rPr lang="en-US" sz="1800" u="none" strike="noStrike" dirty="0"/>
                        <a:t>Conditional Grant</a:t>
                      </a:r>
                      <a:endParaRPr lang="en-US" sz="1800" b="0" i="0" u="none" strike="noStrike" dirty="0">
                        <a:solidFill>
                          <a:schemeClr val="tx1"/>
                        </a:solidFill>
                        <a:latin typeface="+mn-lt"/>
                        <a:cs typeface="Arial" panose="020B0604020202020204" pitchFamily="34" charset="0"/>
                      </a:endParaRPr>
                    </a:p>
                  </a:txBody>
                  <a:tcPr marL="89647" marR="7471" marT="7471" marB="0" anchor="ctr"/>
                </a:tc>
                <a:tc>
                  <a:txBody>
                    <a:bodyPr/>
                    <a:lstStyle/>
                    <a:p>
                      <a:pPr algn="r"/>
                      <a:r>
                        <a:rPr lang="en-ZA" sz="1800" dirty="0" smtClean="0"/>
                        <a:t>6</a:t>
                      </a:r>
                      <a:r>
                        <a:rPr lang="en-ZA" sz="1800" baseline="0" dirty="0" smtClean="0"/>
                        <a:t> 802 079</a:t>
                      </a:r>
                      <a:endParaRPr lang="en-ZA" sz="1800" b="0" dirty="0">
                        <a:solidFill>
                          <a:schemeClr val="tx1"/>
                        </a:solidFill>
                        <a:latin typeface="+mn-lt"/>
                        <a:cs typeface="Arial" panose="020B0604020202020204" pitchFamily="34" charset="0"/>
                      </a:endParaRPr>
                    </a:p>
                  </a:txBody>
                  <a:tcPr/>
                </a:tc>
                <a:tc>
                  <a:txBody>
                    <a:bodyPr/>
                    <a:lstStyle/>
                    <a:p>
                      <a:pPr algn="r"/>
                      <a:r>
                        <a:rPr lang="en-ZA" sz="1800" dirty="0" smtClean="0"/>
                        <a:t>7 185</a:t>
                      </a:r>
                      <a:r>
                        <a:rPr lang="en-ZA" sz="1800" baseline="0" dirty="0" smtClean="0"/>
                        <a:t> 715</a:t>
                      </a:r>
                      <a:endParaRPr lang="en-ZA" sz="1800" b="0" dirty="0">
                        <a:solidFill>
                          <a:schemeClr val="tx1"/>
                        </a:solidFill>
                        <a:latin typeface="+mn-lt"/>
                        <a:cs typeface="Arial" panose="020B0604020202020204" pitchFamily="34" charset="0"/>
                      </a:endParaRPr>
                    </a:p>
                  </a:txBody>
                  <a:tcPr/>
                </a:tc>
                <a:tc>
                  <a:txBody>
                    <a:bodyPr/>
                    <a:lstStyle/>
                    <a:p>
                      <a:pPr algn="r"/>
                      <a:r>
                        <a:rPr lang="en-ZA" sz="1800" dirty="0" smtClean="0"/>
                        <a:t>7 695 901</a:t>
                      </a:r>
                      <a:endParaRPr lang="en-ZA" sz="1800" b="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xmlns="" val="10004"/>
                  </a:ext>
                </a:extLst>
              </a:tr>
              <a:tr h="701368">
                <a:tc>
                  <a:txBody>
                    <a:bodyPr/>
                    <a:lstStyle/>
                    <a:p>
                      <a:pPr marL="0" algn="l" defTabSz="914400" rtl="0" eaLnBrk="1" fontAlgn="b" latinLnBrk="0" hangingPunct="1"/>
                      <a:r>
                        <a:rPr lang="en-US" sz="1800" u="none" strike="noStrike" kern="1200" dirty="0" smtClean="0"/>
                        <a:t>Maths, Science and Technology Conditional Grant</a:t>
                      </a:r>
                      <a:endParaRPr lang="en-US" sz="1800" b="0" i="0" u="none" strike="noStrike" kern="1200" dirty="0">
                        <a:solidFill>
                          <a:schemeClr val="tx1"/>
                        </a:solidFill>
                        <a:latin typeface="+mn-lt"/>
                        <a:ea typeface="+mn-ea"/>
                        <a:cs typeface="Arial" panose="020B0604020202020204" pitchFamily="34" charset="0"/>
                      </a:endParaRPr>
                    </a:p>
                  </a:txBody>
                  <a:tcPr marL="0" marR="7471" marT="7471" marB="0" anchor="ctr"/>
                </a:tc>
                <a:tc>
                  <a:txBody>
                    <a:bodyPr/>
                    <a:lstStyle/>
                    <a:p>
                      <a:pPr algn="r"/>
                      <a:r>
                        <a:rPr lang="en-ZA" sz="1800" dirty="0" smtClean="0"/>
                        <a:t>370 483</a:t>
                      </a:r>
                      <a:endParaRPr lang="en-ZA" sz="1800" b="0" dirty="0">
                        <a:solidFill>
                          <a:schemeClr val="tx1"/>
                        </a:solidFill>
                        <a:latin typeface="+mn-lt"/>
                        <a:cs typeface="Arial" panose="020B0604020202020204" pitchFamily="34" charset="0"/>
                      </a:endParaRPr>
                    </a:p>
                  </a:txBody>
                  <a:tcPr/>
                </a:tc>
                <a:tc>
                  <a:txBody>
                    <a:bodyPr/>
                    <a:lstStyle/>
                    <a:p>
                      <a:pPr algn="r"/>
                      <a:r>
                        <a:rPr lang="en-ZA" sz="1800" dirty="0" smtClean="0"/>
                        <a:t>391 302</a:t>
                      </a:r>
                      <a:endParaRPr lang="en-ZA" sz="1800" b="0" dirty="0" smtClean="0">
                        <a:solidFill>
                          <a:schemeClr val="tx1"/>
                        </a:solidFill>
                        <a:latin typeface="+mn-lt"/>
                        <a:cs typeface="Arial" panose="020B0604020202020204" pitchFamily="34" charset="0"/>
                      </a:endParaRPr>
                    </a:p>
                  </a:txBody>
                  <a:tcPr/>
                </a:tc>
                <a:tc>
                  <a:txBody>
                    <a:bodyPr/>
                    <a:lstStyle/>
                    <a:p>
                      <a:pPr algn="r"/>
                      <a:r>
                        <a:rPr lang="en-ZA" sz="1800" dirty="0" smtClean="0"/>
                        <a:t>413 259</a:t>
                      </a:r>
                      <a:endParaRPr lang="en-ZA" sz="1800" b="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xmlns="" val="10005"/>
                  </a:ext>
                </a:extLst>
              </a:tr>
              <a:tr h="467703">
                <a:tc>
                  <a:txBody>
                    <a:bodyPr/>
                    <a:lstStyle/>
                    <a:p>
                      <a:r>
                        <a:rPr lang="en-ZA" sz="1800" b="1" dirty="0" smtClean="0"/>
                        <a:t>TOTAL</a:t>
                      </a:r>
                      <a:r>
                        <a:rPr lang="en-ZA" sz="1800" b="1" baseline="0" dirty="0" smtClean="0"/>
                        <a:t> CONDITIONAL  GRANTS</a:t>
                      </a:r>
                      <a:endParaRPr lang="en-ZA" sz="1800" b="1" dirty="0">
                        <a:solidFill>
                          <a:schemeClr val="tx1"/>
                        </a:solidFill>
                        <a:latin typeface="+mn-lt"/>
                        <a:cs typeface="Arial" panose="020B0604020202020204" pitchFamily="34" charset="0"/>
                      </a:endParaRPr>
                    </a:p>
                  </a:txBody>
                  <a:tcPr/>
                </a:tc>
                <a:tc>
                  <a:txBody>
                    <a:bodyPr/>
                    <a:lstStyle/>
                    <a:p>
                      <a:pPr algn="r"/>
                      <a:r>
                        <a:rPr lang="en-ZA" sz="1800" b="1" dirty="0" smtClean="0"/>
                        <a:t>17 519 002</a:t>
                      </a:r>
                      <a:endParaRPr lang="en-ZA" sz="1800" b="1" dirty="0">
                        <a:solidFill>
                          <a:schemeClr val="tx1"/>
                        </a:solidFill>
                        <a:latin typeface="+mn-lt"/>
                        <a:cs typeface="Arial" panose="020B0604020202020204" pitchFamily="34" charset="0"/>
                      </a:endParaRPr>
                    </a:p>
                  </a:txBody>
                  <a:tcPr/>
                </a:tc>
                <a:tc>
                  <a:txBody>
                    <a:bodyPr/>
                    <a:lstStyle/>
                    <a:p>
                      <a:pPr algn="r"/>
                      <a:r>
                        <a:rPr lang="en-ZA" sz="1800" b="1" dirty="0" smtClean="0"/>
                        <a:t>18 368 912</a:t>
                      </a:r>
                      <a:endParaRPr lang="en-ZA" sz="1800" b="1" dirty="0">
                        <a:solidFill>
                          <a:schemeClr val="tx1"/>
                        </a:solidFill>
                        <a:latin typeface="+mn-lt"/>
                        <a:cs typeface="Arial" panose="020B0604020202020204" pitchFamily="34" charset="0"/>
                      </a:endParaRPr>
                    </a:p>
                  </a:txBody>
                  <a:tcPr/>
                </a:tc>
                <a:tc>
                  <a:txBody>
                    <a:bodyPr/>
                    <a:lstStyle/>
                    <a:p>
                      <a:pPr algn="r"/>
                      <a:r>
                        <a:rPr lang="en-ZA" sz="1800" b="1" dirty="0" smtClean="0"/>
                        <a:t>20 089 300</a:t>
                      </a:r>
                      <a:endParaRPr lang="en-ZA" sz="1800" b="1"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xmlns="" val="366939333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2400" b="1" dirty="0" smtClean="0">
                <a:solidFill>
                  <a:srgbClr val="C00000"/>
                </a:solidFill>
              </a:rPr>
              <a:t>COMPARISON OF CONDITIONAL GRANTS ALLOCATIONS BETWEEN 2017 (R’000) TO 2018 MTEF</a:t>
            </a:r>
            <a:endParaRPr lang="en-ZA" sz="2400" dirty="0">
              <a:solidFill>
                <a:srgbClr val="C0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514081062"/>
              </p:ext>
            </p:extLst>
          </p:nvPr>
        </p:nvGraphicFramePr>
        <p:xfrm>
          <a:off x="457200" y="1600200"/>
          <a:ext cx="8229600" cy="4483695"/>
        </p:xfrm>
        <a:graphic>
          <a:graphicData uri="http://schemas.openxmlformats.org/drawingml/2006/table">
            <a:tbl>
              <a:tblPr firstRow="1" bandRow="1">
                <a:tableStyleId>{21E4AEA4-8DFA-4A89-87EB-49C32662AFE0}</a:tableStyleId>
              </a:tblPr>
              <a:tblGrid>
                <a:gridCol w="3682752">
                  <a:extLst>
                    <a:ext uri="{9D8B030D-6E8A-4147-A177-3AD203B41FA5}">
                      <a16:colId xmlns:a16="http://schemas.microsoft.com/office/drawing/2014/main" xmlns="" val="20000"/>
                    </a:ext>
                  </a:extLst>
                </a:gridCol>
                <a:gridCol w="1584176">
                  <a:extLst>
                    <a:ext uri="{9D8B030D-6E8A-4147-A177-3AD203B41FA5}">
                      <a16:colId xmlns:a16="http://schemas.microsoft.com/office/drawing/2014/main" xmlns="" val="20001"/>
                    </a:ext>
                  </a:extLst>
                </a:gridCol>
                <a:gridCol w="1440160">
                  <a:extLst>
                    <a:ext uri="{9D8B030D-6E8A-4147-A177-3AD203B41FA5}">
                      <a16:colId xmlns:a16="http://schemas.microsoft.com/office/drawing/2014/main" xmlns="" val="20002"/>
                    </a:ext>
                  </a:extLst>
                </a:gridCol>
                <a:gridCol w="1522512">
                  <a:extLst>
                    <a:ext uri="{9D8B030D-6E8A-4147-A177-3AD203B41FA5}">
                      <a16:colId xmlns:a16="http://schemas.microsoft.com/office/drawing/2014/main" xmlns="" val="20003"/>
                    </a:ext>
                  </a:extLst>
                </a:gridCol>
              </a:tblGrid>
              <a:tr h="707779">
                <a:tc>
                  <a:txBody>
                    <a:bodyPr/>
                    <a:lstStyle/>
                    <a:p>
                      <a:pPr algn="l" fontAlgn="b"/>
                      <a:r>
                        <a:rPr lang="en-US" sz="1800" u="none" strike="noStrike" dirty="0" smtClean="0"/>
                        <a:t> Conditional Grants</a:t>
                      </a:r>
                      <a:endParaRPr lang="en-US" sz="1800" b="1" i="0" u="none" strike="noStrike" dirty="0" smtClean="0">
                        <a:solidFill>
                          <a:schemeClr val="tx1"/>
                        </a:solidFill>
                        <a:latin typeface="+mn-lt"/>
                        <a:cs typeface="Arial" panose="020B0604020202020204" pitchFamily="34" charset="0"/>
                      </a:endParaRPr>
                    </a:p>
                  </a:txBody>
                  <a:tcPr/>
                </a:tc>
                <a:tc>
                  <a:txBody>
                    <a:bodyPr/>
                    <a:lstStyle/>
                    <a:p>
                      <a:pPr algn="r"/>
                      <a:r>
                        <a:rPr lang="en-ZA" dirty="0" smtClean="0"/>
                        <a:t>2017/18</a:t>
                      </a:r>
                    </a:p>
                    <a:p>
                      <a:pPr algn="r"/>
                      <a:r>
                        <a:rPr lang="en-ZA" dirty="0" smtClean="0"/>
                        <a:t>R’000</a:t>
                      </a:r>
                      <a:endParaRPr lang="en-ZA" dirty="0">
                        <a:solidFill>
                          <a:schemeClr val="tx1"/>
                        </a:solidFill>
                        <a:latin typeface="+mn-lt"/>
                      </a:endParaRPr>
                    </a:p>
                  </a:txBody>
                  <a:tcPr/>
                </a:tc>
                <a:tc>
                  <a:txBody>
                    <a:bodyPr/>
                    <a:lstStyle/>
                    <a:p>
                      <a:pPr algn="r"/>
                      <a:r>
                        <a:rPr lang="en-ZA" dirty="0" smtClean="0"/>
                        <a:t>2018/19</a:t>
                      </a:r>
                    </a:p>
                    <a:p>
                      <a:pPr algn="r"/>
                      <a:r>
                        <a:rPr lang="en-ZA" dirty="0" smtClean="0"/>
                        <a:t>R’000</a:t>
                      </a:r>
                      <a:endParaRPr lang="en-ZA" dirty="0">
                        <a:solidFill>
                          <a:schemeClr val="tx1"/>
                        </a:solidFill>
                        <a:latin typeface="+mn-lt"/>
                      </a:endParaRPr>
                    </a:p>
                  </a:txBody>
                  <a:tcPr/>
                </a:tc>
                <a:tc>
                  <a:txBody>
                    <a:bodyPr/>
                    <a:lstStyle/>
                    <a:p>
                      <a:pPr algn="r"/>
                      <a:r>
                        <a:rPr lang="en-ZA" dirty="0" smtClean="0"/>
                        <a:t>Percentage Increase</a:t>
                      </a:r>
                      <a:r>
                        <a:rPr lang="en-ZA" baseline="0" dirty="0" smtClean="0"/>
                        <a:t> / Decrease</a:t>
                      </a:r>
                      <a:endParaRPr lang="en-ZA" dirty="0">
                        <a:solidFill>
                          <a:schemeClr val="tx1"/>
                        </a:solidFill>
                        <a:latin typeface="+mn-lt"/>
                      </a:endParaRPr>
                    </a:p>
                  </a:txBody>
                  <a:tcPr/>
                </a:tc>
                <a:extLst>
                  <a:ext uri="{0D108BD9-81ED-4DB2-BD59-A6C34878D82A}">
                    <a16:rowId xmlns:a16="http://schemas.microsoft.com/office/drawing/2014/main" xmlns="" val="10000"/>
                  </a:ext>
                </a:extLst>
              </a:tr>
              <a:tr h="677454">
                <a:tc>
                  <a:txBody>
                    <a:bodyPr/>
                    <a:lstStyle/>
                    <a:p>
                      <a:pPr algn="l" fontAlgn="b"/>
                      <a:r>
                        <a:rPr lang="en-US" sz="1800" u="none" strike="noStrike" dirty="0" smtClean="0"/>
                        <a:t>Education Infrastructure Conditional Grant</a:t>
                      </a:r>
                      <a:endParaRPr lang="en-US" sz="1800" b="0" i="0" u="none" strike="noStrike" dirty="0">
                        <a:solidFill>
                          <a:schemeClr val="tx1"/>
                        </a:solidFill>
                        <a:latin typeface="+mn-lt"/>
                        <a:cs typeface="Arial" panose="020B0604020202020204" pitchFamily="34" charset="0"/>
                      </a:endParaRPr>
                    </a:p>
                  </a:txBody>
                  <a:tcPr marL="89647" marR="7471" marT="7471" marB="0" anchor="ctr"/>
                </a:tc>
                <a:tc>
                  <a:txBody>
                    <a:bodyPr/>
                    <a:lstStyle/>
                    <a:p>
                      <a:pPr algn="r"/>
                      <a:r>
                        <a:rPr lang="en-ZA" sz="1800" dirty="0" smtClean="0"/>
                        <a:t>10 045 562</a:t>
                      </a:r>
                      <a:endParaRPr lang="en-ZA" sz="1800" dirty="0">
                        <a:solidFill>
                          <a:schemeClr val="tx1"/>
                        </a:solidFill>
                        <a:latin typeface="+mn-lt"/>
                        <a:cs typeface="Arial" panose="020B0604020202020204" pitchFamily="34" charset="0"/>
                      </a:endParaRPr>
                    </a:p>
                  </a:txBody>
                  <a:tcPr/>
                </a:tc>
                <a:tc>
                  <a:txBody>
                    <a:bodyPr/>
                    <a:lstStyle/>
                    <a:p>
                      <a:pPr algn="r"/>
                      <a:r>
                        <a:rPr lang="en-ZA" sz="1800" dirty="0" smtClean="0"/>
                        <a:t>9 917 734</a:t>
                      </a:r>
                      <a:endParaRPr lang="en-ZA" sz="1800" dirty="0">
                        <a:solidFill>
                          <a:schemeClr val="tx1"/>
                        </a:solidFill>
                        <a:latin typeface="+mn-lt"/>
                        <a:cs typeface="Arial" panose="020B0604020202020204" pitchFamily="34" charset="0"/>
                      </a:endParaRPr>
                    </a:p>
                  </a:txBody>
                  <a:tcPr/>
                </a:tc>
                <a:tc>
                  <a:txBody>
                    <a:bodyPr/>
                    <a:lstStyle/>
                    <a:p>
                      <a:pPr algn="r"/>
                      <a:r>
                        <a:rPr lang="en-ZA" sz="1800" dirty="0" smtClean="0"/>
                        <a:t>(1.3%)</a:t>
                      </a:r>
                      <a:endParaRPr lang="en-ZA" sz="180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xmlns="" val="10001"/>
                  </a:ext>
                </a:extLst>
              </a:tr>
              <a:tr h="636992">
                <a:tc>
                  <a:txBody>
                    <a:bodyPr/>
                    <a:lstStyle/>
                    <a:p>
                      <a:pPr algn="l" fontAlgn="b"/>
                      <a:r>
                        <a:rPr lang="en-US" sz="1800" u="none" strike="noStrike" dirty="0"/>
                        <a:t>HIV and Aids Conditional Grant</a:t>
                      </a:r>
                      <a:endParaRPr lang="en-US" sz="1800" b="0" i="0" u="none" strike="noStrike" dirty="0">
                        <a:solidFill>
                          <a:schemeClr val="tx1"/>
                        </a:solidFill>
                        <a:latin typeface="+mn-lt"/>
                        <a:cs typeface="Arial" panose="020B0604020202020204" pitchFamily="34" charset="0"/>
                      </a:endParaRPr>
                    </a:p>
                  </a:txBody>
                  <a:tcPr marL="89647" marR="7471" marT="7471" marB="0" anchor="ctr"/>
                </a:tc>
                <a:tc>
                  <a:txBody>
                    <a:bodyPr/>
                    <a:lstStyle/>
                    <a:p>
                      <a:pPr algn="r"/>
                      <a:r>
                        <a:rPr lang="en-ZA" sz="1800" dirty="0" smtClean="0"/>
                        <a:t>245</a:t>
                      </a:r>
                      <a:r>
                        <a:rPr lang="en-ZA" sz="1800" baseline="0" dirty="0" smtClean="0"/>
                        <a:t> 308</a:t>
                      </a:r>
                      <a:endParaRPr lang="en-ZA" sz="1800" dirty="0">
                        <a:solidFill>
                          <a:schemeClr val="tx1"/>
                        </a:solidFill>
                        <a:latin typeface="+mn-lt"/>
                        <a:cs typeface="Arial" panose="020B0604020202020204" pitchFamily="34" charset="0"/>
                      </a:endParaRPr>
                    </a:p>
                  </a:txBody>
                  <a:tcPr/>
                </a:tc>
                <a:tc>
                  <a:txBody>
                    <a:bodyPr/>
                    <a:lstStyle/>
                    <a:p>
                      <a:pPr algn="r"/>
                      <a:r>
                        <a:rPr lang="en-ZA" sz="1800" dirty="0" smtClean="0"/>
                        <a:t>243 235</a:t>
                      </a:r>
                      <a:endParaRPr lang="en-ZA" sz="1800" dirty="0">
                        <a:solidFill>
                          <a:schemeClr val="tx1"/>
                        </a:solidFill>
                        <a:latin typeface="+mn-lt"/>
                        <a:cs typeface="Arial" panose="020B0604020202020204" pitchFamily="34" charset="0"/>
                      </a:endParaRPr>
                    </a:p>
                  </a:txBody>
                  <a:tcPr/>
                </a:tc>
                <a:tc>
                  <a:txBody>
                    <a:bodyPr/>
                    <a:lstStyle/>
                    <a:p>
                      <a:pPr algn="r"/>
                      <a:r>
                        <a:rPr lang="en-ZA" sz="1800" dirty="0" smtClean="0"/>
                        <a:t>(0.8%)</a:t>
                      </a:r>
                      <a:endParaRPr lang="en-ZA" sz="180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xmlns="" val="10002"/>
                  </a:ext>
                </a:extLst>
              </a:tr>
              <a:tr h="614929">
                <a:tc>
                  <a:txBody>
                    <a:bodyPr/>
                    <a:lstStyle/>
                    <a:p>
                      <a:pPr algn="l" fontAlgn="b"/>
                      <a:r>
                        <a:rPr lang="en-US" sz="1800" u="none" strike="noStrike" dirty="0" smtClean="0"/>
                        <a:t>Learners</a:t>
                      </a:r>
                      <a:r>
                        <a:rPr lang="en-US" sz="1800" u="none" strike="noStrike" baseline="0" dirty="0" smtClean="0"/>
                        <a:t> with Profound Intellectual Disabilities Conditional Grant</a:t>
                      </a:r>
                      <a:endParaRPr lang="en-US" sz="1800" b="0" i="0" u="none" strike="noStrike" dirty="0">
                        <a:solidFill>
                          <a:schemeClr val="tx1"/>
                        </a:solidFill>
                        <a:latin typeface="+mn-lt"/>
                        <a:cs typeface="Arial" panose="020B0604020202020204" pitchFamily="34" charset="0"/>
                      </a:endParaRPr>
                    </a:p>
                  </a:txBody>
                  <a:tcPr marL="89647" marR="7471" marT="7471" marB="0" anchor="ctr"/>
                </a:tc>
                <a:tc>
                  <a:txBody>
                    <a:bodyPr/>
                    <a:lstStyle/>
                    <a:p>
                      <a:pPr algn="r"/>
                      <a:r>
                        <a:rPr lang="en-ZA" sz="1800" dirty="0" smtClean="0"/>
                        <a:t>72</a:t>
                      </a:r>
                      <a:r>
                        <a:rPr lang="en-ZA" sz="1800" baseline="0" dirty="0" smtClean="0"/>
                        <a:t> 000</a:t>
                      </a:r>
                      <a:endParaRPr lang="en-ZA" sz="1800" b="0" dirty="0">
                        <a:solidFill>
                          <a:schemeClr val="tx1"/>
                        </a:solidFill>
                        <a:latin typeface="+mn-lt"/>
                        <a:cs typeface="Arial" panose="020B0604020202020204" pitchFamily="34" charset="0"/>
                      </a:endParaRPr>
                    </a:p>
                  </a:txBody>
                  <a:tcPr/>
                </a:tc>
                <a:tc>
                  <a:txBody>
                    <a:bodyPr/>
                    <a:lstStyle/>
                    <a:p>
                      <a:pPr algn="r"/>
                      <a:r>
                        <a:rPr lang="en-ZA" sz="1800" dirty="0" smtClean="0"/>
                        <a:t>185 471</a:t>
                      </a:r>
                      <a:endParaRPr lang="en-ZA" sz="1800" b="0" dirty="0">
                        <a:solidFill>
                          <a:schemeClr val="tx1"/>
                        </a:solidFill>
                        <a:latin typeface="+mn-lt"/>
                        <a:cs typeface="Arial" panose="020B0604020202020204" pitchFamily="34" charset="0"/>
                      </a:endParaRPr>
                    </a:p>
                  </a:txBody>
                  <a:tcPr/>
                </a:tc>
                <a:tc>
                  <a:txBody>
                    <a:bodyPr/>
                    <a:lstStyle/>
                    <a:p>
                      <a:pPr algn="r"/>
                      <a:r>
                        <a:rPr lang="en-ZA" sz="1800" dirty="0" smtClean="0"/>
                        <a:t>157.6%</a:t>
                      </a:r>
                      <a:endParaRPr lang="en-ZA" sz="1800" b="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xmlns="" val="10003"/>
                  </a:ext>
                </a:extLst>
              </a:tr>
              <a:tr h="614929">
                <a:tc>
                  <a:txBody>
                    <a:bodyPr/>
                    <a:lstStyle/>
                    <a:p>
                      <a:pPr algn="l" fontAlgn="b"/>
                      <a:r>
                        <a:rPr lang="en-US" sz="1800" u="none" strike="noStrike" dirty="0"/>
                        <a:t>National School </a:t>
                      </a:r>
                      <a:r>
                        <a:rPr lang="en-US" sz="1800" u="none" strike="noStrike" dirty="0" smtClean="0"/>
                        <a:t>Nutrition</a:t>
                      </a:r>
                      <a:r>
                        <a:rPr lang="en-US" sz="1800" u="none" strike="noStrike" baseline="0" dirty="0" smtClean="0"/>
                        <a:t> </a:t>
                      </a:r>
                      <a:r>
                        <a:rPr lang="en-US" sz="1800" u="none" strike="noStrike" dirty="0" err="1" smtClean="0"/>
                        <a:t>Programme</a:t>
                      </a:r>
                      <a:r>
                        <a:rPr lang="en-US" sz="1800" u="none" strike="noStrike" dirty="0" smtClean="0"/>
                        <a:t> </a:t>
                      </a:r>
                      <a:r>
                        <a:rPr lang="en-US" sz="1800" u="none" strike="noStrike" dirty="0"/>
                        <a:t>Conditional Grant</a:t>
                      </a:r>
                      <a:endParaRPr lang="en-US" sz="1800" b="0" i="0" u="none" strike="noStrike" dirty="0">
                        <a:solidFill>
                          <a:schemeClr val="tx1"/>
                        </a:solidFill>
                        <a:latin typeface="+mn-lt"/>
                        <a:cs typeface="Arial" panose="020B0604020202020204" pitchFamily="34" charset="0"/>
                      </a:endParaRPr>
                    </a:p>
                  </a:txBody>
                  <a:tcPr marL="89647" marR="7471" marT="7471" marB="0" anchor="ctr"/>
                </a:tc>
                <a:tc>
                  <a:txBody>
                    <a:bodyPr/>
                    <a:lstStyle/>
                    <a:p>
                      <a:pPr algn="r"/>
                      <a:r>
                        <a:rPr lang="en-ZA" sz="1800" dirty="0" smtClean="0"/>
                        <a:t>6</a:t>
                      </a:r>
                      <a:r>
                        <a:rPr lang="en-ZA" sz="1800" baseline="0" dirty="0" smtClean="0"/>
                        <a:t> 426 313</a:t>
                      </a:r>
                      <a:endParaRPr lang="en-ZA" sz="1800" b="0" dirty="0">
                        <a:solidFill>
                          <a:schemeClr val="tx1"/>
                        </a:solidFill>
                        <a:latin typeface="+mn-lt"/>
                        <a:cs typeface="Arial" panose="020B0604020202020204" pitchFamily="34" charset="0"/>
                      </a:endParaRPr>
                    </a:p>
                  </a:txBody>
                  <a:tcPr/>
                </a:tc>
                <a:tc>
                  <a:txBody>
                    <a:bodyPr/>
                    <a:lstStyle/>
                    <a:p>
                      <a:pPr algn="r"/>
                      <a:r>
                        <a:rPr lang="en-ZA" sz="1800" dirty="0" smtClean="0"/>
                        <a:t>6</a:t>
                      </a:r>
                      <a:r>
                        <a:rPr lang="en-ZA" sz="1800" baseline="0" dirty="0" smtClean="0"/>
                        <a:t> 802 079</a:t>
                      </a:r>
                      <a:endParaRPr lang="en-ZA" sz="1800" b="0" dirty="0">
                        <a:solidFill>
                          <a:schemeClr val="tx1"/>
                        </a:solidFill>
                        <a:latin typeface="+mn-lt"/>
                        <a:cs typeface="Arial" panose="020B0604020202020204" pitchFamily="34" charset="0"/>
                      </a:endParaRPr>
                    </a:p>
                  </a:txBody>
                  <a:tcPr/>
                </a:tc>
                <a:tc>
                  <a:txBody>
                    <a:bodyPr/>
                    <a:lstStyle/>
                    <a:p>
                      <a:pPr algn="r"/>
                      <a:r>
                        <a:rPr lang="en-ZA" sz="1800" dirty="0" smtClean="0"/>
                        <a:t>5.8%</a:t>
                      </a:r>
                      <a:endParaRPr lang="en-ZA" sz="1800" b="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xmlns="" val="10004"/>
                  </a:ext>
                </a:extLst>
              </a:tr>
              <a:tr h="614929">
                <a:tc>
                  <a:txBody>
                    <a:bodyPr/>
                    <a:lstStyle/>
                    <a:p>
                      <a:pPr marL="0" algn="l" defTabSz="914400" rtl="0" eaLnBrk="1" fontAlgn="b" latinLnBrk="0" hangingPunct="1"/>
                      <a:r>
                        <a:rPr lang="en-US" sz="1800" u="none" strike="noStrike" kern="1200" dirty="0" smtClean="0"/>
                        <a:t>Maths, Science and Technology Conditional Grant</a:t>
                      </a:r>
                      <a:endParaRPr lang="en-US" sz="1800" b="0" i="0" u="none" strike="noStrike" kern="1200" dirty="0">
                        <a:solidFill>
                          <a:schemeClr val="tx1"/>
                        </a:solidFill>
                        <a:latin typeface="+mn-lt"/>
                        <a:ea typeface="+mn-ea"/>
                        <a:cs typeface="Arial" panose="020B0604020202020204" pitchFamily="34" charset="0"/>
                      </a:endParaRPr>
                    </a:p>
                  </a:txBody>
                  <a:tcPr marL="0" marR="7471" marT="7471" marB="0" anchor="ctr"/>
                </a:tc>
                <a:tc>
                  <a:txBody>
                    <a:bodyPr/>
                    <a:lstStyle/>
                    <a:p>
                      <a:pPr algn="r"/>
                      <a:r>
                        <a:rPr lang="en-ZA" sz="1800" dirty="0" smtClean="0"/>
                        <a:t>365</a:t>
                      </a:r>
                      <a:r>
                        <a:rPr lang="en-ZA" sz="1800" baseline="0" dirty="0" smtClean="0"/>
                        <a:t> 145</a:t>
                      </a:r>
                      <a:endParaRPr lang="en-ZA" sz="1800" b="0" dirty="0">
                        <a:solidFill>
                          <a:schemeClr val="tx1"/>
                        </a:solidFill>
                        <a:latin typeface="+mn-lt"/>
                        <a:cs typeface="Arial" panose="020B0604020202020204" pitchFamily="34" charset="0"/>
                      </a:endParaRPr>
                    </a:p>
                  </a:txBody>
                  <a:tcPr/>
                </a:tc>
                <a:tc>
                  <a:txBody>
                    <a:bodyPr/>
                    <a:lstStyle/>
                    <a:p>
                      <a:pPr algn="r"/>
                      <a:r>
                        <a:rPr lang="en-ZA" sz="1800" dirty="0" smtClean="0"/>
                        <a:t>370 483</a:t>
                      </a:r>
                      <a:endParaRPr lang="en-ZA" sz="1800" b="0" dirty="0">
                        <a:solidFill>
                          <a:schemeClr val="tx1"/>
                        </a:solidFill>
                        <a:latin typeface="+mn-lt"/>
                        <a:cs typeface="Arial" panose="020B0604020202020204" pitchFamily="34" charset="0"/>
                      </a:endParaRPr>
                    </a:p>
                  </a:txBody>
                  <a:tcPr/>
                </a:tc>
                <a:tc>
                  <a:txBody>
                    <a:bodyPr/>
                    <a:lstStyle/>
                    <a:p>
                      <a:pPr algn="r"/>
                      <a:r>
                        <a:rPr lang="en-ZA" sz="1800" dirty="0" smtClean="0"/>
                        <a:t>1.5%</a:t>
                      </a:r>
                      <a:endParaRPr lang="en-ZA" sz="1800" b="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xmlns="" val="10005"/>
                  </a:ext>
                </a:extLst>
              </a:tr>
              <a:tr h="410062">
                <a:tc>
                  <a:txBody>
                    <a:bodyPr/>
                    <a:lstStyle/>
                    <a:p>
                      <a:r>
                        <a:rPr lang="en-ZA" sz="1800" b="1" dirty="0" smtClean="0"/>
                        <a:t>TOTAL</a:t>
                      </a:r>
                      <a:r>
                        <a:rPr lang="en-ZA" sz="1800" b="1" baseline="0" dirty="0" smtClean="0"/>
                        <a:t> CONDITIONAL  GRANTS</a:t>
                      </a:r>
                      <a:endParaRPr lang="en-ZA" sz="1800" b="1" dirty="0">
                        <a:solidFill>
                          <a:schemeClr val="tx1"/>
                        </a:solidFill>
                        <a:latin typeface="+mn-lt"/>
                        <a:cs typeface="Arial" panose="020B0604020202020204" pitchFamily="34" charset="0"/>
                      </a:endParaRPr>
                    </a:p>
                  </a:txBody>
                  <a:tcPr/>
                </a:tc>
                <a:tc>
                  <a:txBody>
                    <a:bodyPr/>
                    <a:lstStyle/>
                    <a:p>
                      <a:pPr algn="r"/>
                      <a:r>
                        <a:rPr lang="en-ZA" sz="1800" b="1" dirty="0" smtClean="0"/>
                        <a:t>17</a:t>
                      </a:r>
                      <a:r>
                        <a:rPr lang="en-ZA" sz="1800" b="1" baseline="0" dirty="0" smtClean="0"/>
                        <a:t> 154 328</a:t>
                      </a:r>
                      <a:endParaRPr lang="en-ZA" sz="1800" b="1" dirty="0">
                        <a:solidFill>
                          <a:schemeClr val="tx1"/>
                        </a:solidFill>
                        <a:latin typeface="+mn-lt"/>
                        <a:cs typeface="Arial" panose="020B0604020202020204" pitchFamily="34" charset="0"/>
                      </a:endParaRPr>
                    </a:p>
                  </a:txBody>
                  <a:tcPr/>
                </a:tc>
                <a:tc>
                  <a:txBody>
                    <a:bodyPr/>
                    <a:lstStyle/>
                    <a:p>
                      <a:pPr algn="r"/>
                      <a:r>
                        <a:rPr lang="en-ZA" sz="1800" b="1" dirty="0" smtClean="0"/>
                        <a:t>17 519 002</a:t>
                      </a:r>
                      <a:endParaRPr lang="en-ZA" sz="1800" b="1" dirty="0">
                        <a:solidFill>
                          <a:schemeClr val="tx1"/>
                        </a:solidFill>
                        <a:latin typeface="+mn-lt"/>
                        <a:cs typeface="Arial" panose="020B0604020202020204" pitchFamily="34" charset="0"/>
                      </a:endParaRPr>
                    </a:p>
                  </a:txBody>
                  <a:tcPr/>
                </a:tc>
                <a:tc>
                  <a:txBody>
                    <a:bodyPr/>
                    <a:lstStyle/>
                    <a:p>
                      <a:pPr algn="r"/>
                      <a:r>
                        <a:rPr lang="en-ZA" sz="1800" b="1" dirty="0" smtClean="0"/>
                        <a:t>2.10%</a:t>
                      </a:r>
                      <a:endParaRPr lang="en-ZA" sz="1800" b="1"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xmlns="" val="324529103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760"/>
            <a:ext cx="8075240" cy="706089"/>
          </a:xfrm>
        </p:spPr>
        <p:txBody>
          <a:bodyPr>
            <a:noAutofit/>
          </a:bodyPr>
          <a:lstStyle/>
          <a:p>
            <a:r>
              <a:rPr lang="en-US" altLang="en-US" sz="2400" b="1" dirty="0" smtClean="0">
                <a:solidFill>
                  <a:schemeClr val="accent2"/>
                </a:solidFill>
              </a:rPr>
              <a:t>DETAILS OF TRANSFERS (R’000) OVER THE 2018 MTEF</a:t>
            </a:r>
            <a:endParaRPr lang="en-ZA" sz="2400" dirty="0">
              <a:solidFill>
                <a:schemeClr val="accent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01672650"/>
              </p:ext>
            </p:extLst>
          </p:nvPr>
        </p:nvGraphicFramePr>
        <p:xfrm>
          <a:off x="251520" y="836715"/>
          <a:ext cx="8712968" cy="5469008"/>
        </p:xfrm>
        <a:graphic>
          <a:graphicData uri="http://schemas.openxmlformats.org/drawingml/2006/table">
            <a:tbl>
              <a:tblPr firstRow="1" bandRow="1">
                <a:tableStyleId>{21E4AEA4-8DFA-4A89-87EB-49C32662AFE0}</a:tableStyleId>
              </a:tblPr>
              <a:tblGrid>
                <a:gridCol w="4438301">
                  <a:extLst>
                    <a:ext uri="{9D8B030D-6E8A-4147-A177-3AD203B41FA5}">
                      <a16:colId xmlns:a16="http://schemas.microsoft.com/office/drawing/2014/main" xmlns="" val="20000"/>
                    </a:ext>
                  </a:extLst>
                </a:gridCol>
                <a:gridCol w="1374000">
                  <a:extLst>
                    <a:ext uri="{9D8B030D-6E8A-4147-A177-3AD203B41FA5}">
                      <a16:colId xmlns:a16="http://schemas.microsoft.com/office/drawing/2014/main" xmlns="" val="20001"/>
                    </a:ext>
                  </a:extLst>
                </a:gridCol>
                <a:gridCol w="1526667">
                  <a:extLst>
                    <a:ext uri="{9D8B030D-6E8A-4147-A177-3AD203B41FA5}">
                      <a16:colId xmlns:a16="http://schemas.microsoft.com/office/drawing/2014/main" xmlns="" val="20002"/>
                    </a:ext>
                  </a:extLst>
                </a:gridCol>
                <a:gridCol w="1374000">
                  <a:extLst>
                    <a:ext uri="{9D8B030D-6E8A-4147-A177-3AD203B41FA5}">
                      <a16:colId xmlns:a16="http://schemas.microsoft.com/office/drawing/2014/main" xmlns="" val="20003"/>
                    </a:ext>
                  </a:extLst>
                </a:gridCol>
              </a:tblGrid>
              <a:tr h="576061">
                <a:tc>
                  <a:txBody>
                    <a:bodyPr/>
                    <a:lstStyle/>
                    <a:p>
                      <a:pPr algn="l" fontAlgn="b"/>
                      <a:r>
                        <a:rPr lang="en-US" sz="1800" u="none" strike="noStrike" dirty="0" smtClean="0"/>
                        <a:t> Other </a:t>
                      </a:r>
                      <a:r>
                        <a:rPr lang="en-US" sz="1800" u="none" strike="noStrike" dirty="0"/>
                        <a:t>Transfers</a:t>
                      </a:r>
                      <a:endParaRPr lang="en-US" sz="1800" b="1" i="0" u="none" strike="noStrike" dirty="0">
                        <a:solidFill>
                          <a:schemeClr val="tx1"/>
                        </a:solidFill>
                        <a:latin typeface="+mn-lt"/>
                        <a:cs typeface="Arial" panose="020B0604020202020204" pitchFamily="34" charset="0"/>
                      </a:endParaRPr>
                    </a:p>
                  </a:txBody>
                  <a:tcPr marL="7471" marR="7471" marT="7471" marB="0" anchor="ctr"/>
                </a:tc>
                <a:tc>
                  <a:txBody>
                    <a:bodyPr/>
                    <a:lstStyle/>
                    <a:p>
                      <a:pPr algn="r"/>
                      <a:r>
                        <a:rPr lang="en-ZA" dirty="0" smtClean="0"/>
                        <a:t>2018/19</a:t>
                      </a:r>
                    </a:p>
                    <a:p>
                      <a:pPr algn="r"/>
                      <a:r>
                        <a:rPr lang="en-ZA" dirty="0" smtClean="0"/>
                        <a:t>R’000</a:t>
                      </a:r>
                      <a:endParaRPr lang="en-ZA" dirty="0">
                        <a:solidFill>
                          <a:schemeClr val="tx1"/>
                        </a:solidFill>
                        <a:latin typeface="+mn-lt"/>
                      </a:endParaRPr>
                    </a:p>
                  </a:txBody>
                  <a:tcPr/>
                </a:tc>
                <a:tc>
                  <a:txBody>
                    <a:bodyPr/>
                    <a:lstStyle/>
                    <a:p>
                      <a:pPr algn="r"/>
                      <a:r>
                        <a:rPr lang="en-ZA" dirty="0" smtClean="0"/>
                        <a:t>2019/20</a:t>
                      </a:r>
                    </a:p>
                    <a:p>
                      <a:pPr algn="r"/>
                      <a:r>
                        <a:rPr lang="en-ZA" dirty="0" smtClean="0"/>
                        <a:t>R’000</a:t>
                      </a:r>
                      <a:endParaRPr lang="en-ZA" dirty="0">
                        <a:solidFill>
                          <a:schemeClr val="tx1"/>
                        </a:solidFill>
                        <a:latin typeface="+mn-lt"/>
                      </a:endParaRPr>
                    </a:p>
                  </a:txBody>
                  <a:tcPr/>
                </a:tc>
                <a:tc>
                  <a:txBody>
                    <a:bodyPr/>
                    <a:lstStyle/>
                    <a:p>
                      <a:pPr algn="r"/>
                      <a:r>
                        <a:rPr lang="en-ZA" dirty="0" smtClean="0"/>
                        <a:t>2020/21</a:t>
                      </a:r>
                    </a:p>
                    <a:p>
                      <a:pPr algn="r"/>
                      <a:r>
                        <a:rPr lang="en-ZA" dirty="0" smtClean="0"/>
                        <a:t>R’000</a:t>
                      </a:r>
                      <a:endParaRPr lang="en-ZA" dirty="0">
                        <a:solidFill>
                          <a:schemeClr val="tx1"/>
                        </a:solidFill>
                        <a:latin typeface="+mn-lt"/>
                      </a:endParaRPr>
                    </a:p>
                  </a:txBody>
                  <a:tcPr/>
                </a:tc>
                <a:extLst>
                  <a:ext uri="{0D108BD9-81ED-4DB2-BD59-A6C34878D82A}">
                    <a16:rowId xmlns:a16="http://schemas.microsoft.com/office/drawing/2014/main" xmlns="" val="10000"/>
                  </a:ext>
                </a:extLst>
              </a:tr>
              <a:tr h="296021">
                <a:tc>
                  <a:txBody>
                    <a:bodyPr/>
                    <a:lstStyle/>
                    <a:p>
                      <a:pPr algn="l" fontAlgn="b"/>
                      <a:r>
                        <a:rPr lang="en-US" sz="1800" u="none" strike="noStrike" dirty="0"/>
                        <a:t>Unesco Membership Fees</a:t>
                      </a:r>
                      <a:endParaRPr lang="en-US" sz="1800" b="0" i="0" u="none" strike="noStrike" dirty="0">
                        <a:solidFill>
                          <a:schemeClr val="tx1"/>
                        </a:solidFill>
                        <a:latin typeface="+mn-lt"/>
                        <a:cs typeface="Arial" panose="020B0604020202020204" pitchFamily="34" charset="0"/>
                      </a:endParaRPr>
                    </a:p>
                  </a:txBody>
                  <a:tcPr marL="89647" marR="7471" marT="7471" marB="0" anchor="ctr"/>
                </a:tc>
                <a:tc>
                  <a:txBody>
                    <a:bodyPr/>
                    <a:lstStyle/>
                    <a:p>
                      <a:pPr algn="r"/>
                      <a:r>
                        <a:rPr lang="en-ZA" sz="1800" dirty="0" smtClean="0"/>
                        <a:t>15 431</a:t>
                      </a:r>
                      <a:endParaRPr lang="en-ZA" sz="1800" dirty="0">
                        <a:solidFill>
                          <a:schemeClr val="tx1"/>
                        </a:solidFill>
                        <a:latin typeface="+mn-lt"/>
                        <a:cs typeface="Arial" panose="020B0604020202020204" pitchFamily="34" charset="0"/>
                      </a:endParaRPr>
                    </a:p>
                  </a:txBody>
                  <a:tcPr/>
                </a:tc>
                <a:tc>
                  <a:txBody>
                    <a:bodyPr/>
                    <a:lstStyle/>
                    <a:p>
                      <a:pPr algn="r"/>
                      <a:r>
                        <a:rPr lang="en-ZA" sz="1800" dirty="0" smtClean="0"/>
                        <a:t>16 295</a:t>
                      </a:r>
                      <a:endParaRPr lang="en-ZA" sz="1800" dirty="0">
                        <a:solidFill>
                          <a:schemeClr val="tx1"/>
                        </a:solidFill>
                        <a:latin typeface="+mn-lt"/>
                        <a:cs typeface="Arial" panose="020B0604020202020204" pitchFamily="34" charset="0"/>
                      </a:endParaRPr>
                    </a:p>
                  </a:txBody>
                  <a:tcPr/>
                </a:tc>
                <a:tc>
                  <a:txBody>
                    <a:bodyPr/>
                    <a:lstStyle/>
                    <a:p>
                      <a:pPr algn="r"/>
                      <a:r>
                        <a:rPr lang="en-ZA" sz="1800" dirty="0" smtClean="0"/>
                        <a:t>17 191</a:t>
                      </a:r>
                      <a:endParaRPr lang="en-ZA" sz="180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xmlns="" val="10001"/>
                  </a:ext>
                </a:extLst>
              </a:tr>
              <a:tr h="260748">
                <a:tc>
                  <a:txBody>
                    <a:bodyPr/>
                    <a:lstStyle/>
                    <a:p>
                      <a:pPr algn="l" fontAlgn="b"/>
                      <a:r>
                        <a:rPr lang="en-US" sz="1800" u="none" strike="noStrike" dirty="0"/>
                        <a:t>ADEA</a:t>
                      </a:r>
                      <a:endParaRPr lang="en-US" sz="1800" b="0" i="0" u="none" strike="noStrike" dirty="0">
                        <a:solidFill>
                          <a:schemeClr val="tx1"/>
                        </a:solidFill>
                        <a:latin typeface="+mn-lt"/>
                        <a:cs typeface="Arial" panose="020B0604020202020204" pitchFamily="34" charset="0"/>
                      </a:endParaRPr>
                    </a:p>
                  </a:txBody>
                  <a:tcPr marL="89647" marR="7471" marT="7471" marB="0" anchor="ctr"/>
                </a:tc>
                <a:tc>
                  <a:txBody>
                    <a:bodyPr/>
                    <a:lstStyle/>
                    <a:p>
                      <a:pPr algn="r"/>
                      <a:r>
                        <a:rPr lang="en-ZA" sz="1800" dirty="0" smtClean="0"/>
                        <a:t>148</a:t>
                      </a:r>
                      <a:endParaRPr lang="en-ZA" sz="1800" dirty="0">
                        <a:solidFill>
                          <a:schemeClr val="tx1"/>
                        </a:solidFill>
                        <a:latin typeface="+mn-lt"/>
                        <a:cs typeface="Arial" panose="020B0604020202020204" pitchFamily="34" charset="0"/>
                      </a:endParaRPr>
                    </a:p>
                  </a:txBody>
                  <a:tcPr/>
                </a:tc>
                <a:tc>
                  <a:txBody>
                    <a:bodyPr/>
                    <a:lstStyle/>
                    <a:p>
                      <a:pPr algn="r"/>
                      <a:r>
                        <a:rPr lang="en-ZA" sz="1800" dirty="0" smtClean="0"/>
                        <a:t>150</a:t>
                      </a:r>
                      <a:endParaRPr lang="en-ZA" sz="1800" dirty="0">
                        <a:solidFill>
                          <a:schemeClr val="tx1"/>
                        </a:solidFill>
                        <a:latin typeface="+mn-lt"/>
                        <a:cs typeface="Arial" panose="020B0604020202020204" pitchFamily="34" charset="0"/>
                      </a:endParaRPr>
                    </a:p>
                  </a:txBody>
                  <a:tcPr/>
                </a:tc>
                <a:tc>
                  <a:txBody>
                    <a:bodyPr/>
                    <a:lstStyle/>
                    <a:p>
                      <a:pPr algn="r"/>
                      <a:r>
                        <a:rPr lang="en-ZA" sz="1800" dirty="0" smtClean="0"/>
                        <a:t>158</a:t>
                      </a:r>
                      <a:endParaRPr lang="en-ZA" sz="180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xmlns="" val="10002"/>
                  </a:ext>
                </a:extLst>
              </a:tr>
              <a:tr h="471052">
                <a:tc>
                  <a:txBody>
                    <a:bodyPr/>
                    <a:lstStyle/>
                    <a:p>
                      <a:pPr algn="l" fontAlgn="b"/>
                      <a:r>
                        <a:rPr lang="en-US" sz="1800" u="none" strike="noStrike" dirty="0" smtClean="0"/>
                        <a:t>Guidance Counselling and Youth Development Centre: Malawi</a:t>
                      </a:r>
                      <a:endParaRPr lang="en-US" sz="1800" b="0" i="0" u="none" strike="noStrike" dirty="0">
                        <a:solidFill>
                          <a:schemeClr val="tx1"/>
                        </a:solidFill>
                        <a:latin typeface="+mn-lt"/>
                        <a:cs typeface="Arial" panose="020B0604020202020204" pitchFamily="34" charset="0"/>
                      </a:endParaRPr>
                    </a:p>
                  </a:txBody>
                  <a:tcPr marL="89647" marR="7471" marT="7471" marB="0" anchor="ctr"/>
                </a:tc>
                <a:tc>
                  <a:txBody>
                    <a:bodyPr/>
                    <a:lstStyle/>
                    <a:p>
                      <a:pPr algn="r"/>
                      <a:r>
                        <a:rPr lang="en-ZA" sz="1800" dirty="0" smtClean="0"/>
                        <a:t>178</a:t>
                      </a:r>
                      <a:endParaRPr lang="en-ZA" sz="1800" dirty="0">
                        <a:solidFill>
                          <a:schemeClr val="tx1"/>
                        </a:solidFill>
                        <a:latin typeface="+mn-lt"/>
                        <a:cs typeface="Arial" panose="020B0604020202020204" pitchFamily="34" charset="0"/>
                      </a:endParaRPr>
                    </a:p>
                  </a:txBody>
                  <a:tcPr/>
                </a:tc>
                <a:tc>
                  <a:txBody>
                    <a:bodyPr/>
                    <a:lstStyle/>
                    <a:p>
                      <a:pPr algn="r"/>
                      <a:r>
                        <a:rPr lang="en-ZA" sz="1800" dirty="0" smtClean="0"/>
                        <a:t>186</a:t>
                      </a:r>
                      <a:endParaRPr lang="en-ZA" sz="1800" dirty="0">
                        <a:solidFill>
                          <a:schemeClr val="tx1"/>
                        </a:solidFill>
                        <a:latin typeface="+mn-lt"/>
                        <a:cs typeface="Arial" panose="020B0604020202020204" pitchFamily="34" charset="0"/>
                      </a:endParaRPr>
                    </a:p>
                  </a:txBody>
                  <a:tcPr/>
                </a:tc>
                <a:tc>
                  <a:txBody>
                    <a:bodyPr/>
                    <a:lstStyle/>
                    <a:p>
                      <a:pPr algn="r"/>
                      <a:r>
                        <a:rPr lang="en-ZA" sz="1800" dirty="0" smtClean="0"/>
                        <a:t>196</a:t>
                      </a:r>
                      <a:endParaRPr lang="en-ZA" sz="180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xmlns="" val="10003"/>
                  </a:ext>
                </a:extLst>
              </a:tr>
              <a:tr h="202973">
                <a:tc>
                  <a:txBody>
                    <a:bodyPr/>
                    <a:lstStyle/>
                    <a:p>
                      <a:pPr algn="l" fontAlgn="b"/>
                      <a:r>
                        <a:rPr lang="en-US" sz="1800" u="none" strike="noStrike" dirty="0" smtClean="0"/>
                        <a:t>Childine South Africa</a:t>
                      </a:r>
                      <a:endParaRPr lang="en-US" sz="1800" b="0" i="0" u="none" strike="noStrike" dirty="0">
                        <a:solidFill>
                          <a:schemeClr val="tx1"/>
                        </a:solidFill>
                        <a:latin typeface="+mn-lt"/>
                        <a:cs typeface="Arial" panose="020B0604020202020204" pitchFamily="34" charset="0"/>
                      </a:endParaRPr>
                    </a:p>
                  </a:txBody>
                  <a:tcPr marL="89647" marR="7471" marT="7471" marB="0" anchor="ctr"/>
                </a:tc>
                <a:tc>
                  <a:txBody>
                    <a:bodyPr/>
                    <a:lstStyle/>
                    <a:p>
                      <a:pPr algn="r"/>
                      <a:r>
                        <a:rPr lang="en-ZA" sz="1800" dirty="0" smtClean="0"/>
                        <a:t>65</a:t>
                      </a:r>
                      <a:endParaRPr lang="en-ZA" sz="1800" dirty="0">
                        <a:solidFill>
                          <a:schemeClr val="tx1"/>
                        </a:solidFill>
                        <a:latin typeface="+mn-lt"/>
                        <a:cs typeface="Arial" panose="020B0604020202020204" pitchFamily="34" charset="0"/>
                      </a:endParaRPr>
                    </a:p>
                  </a:txBody>
                  <a:tcPr/>
                </a:tc>
                <a:tc>
                  <a:txBody>
                    <a:bodyPr/>
                    <a:lstStyle/>
                    <a:p>
                      <a:pPr algn="r"/>
                      <a:r>
                        <a:rPr lang="en-ZA" sz="1800" dirty="0" smtClean="0"/>
                        <a:t>69</a:t>
                      </a:r>
                      <a:endParaRPr lang="en-ZA" sz="1800" dirty="0">
                        <a:solidFill>
                          <a:schemeClr val="tx1"/>
                        </a:solidFill>
                        <a:latin typeface="+mn-lt"/>
                        <a:cs typeface="Arial" panose="020B0604020202020204" pitchFamily="34" charset="0"/>
                      </a:endParaRPr>
                    </a:p>
                  </a:txBody>
                  <a:tcPr/>
                </a:tc>
                <a:tc>
                  <a:txBody>
                    <a:bodyPr/>
                    <a:lstStyle/>
                    <a:p>
                      <a:pPr algn="r"/>
                      <a:r>
                        <a:rPr lang="en-ZA" sz="1800" smtClean="0"/>
                        <a:t>73</a:t>
                      </a:r>
                      <a:endParaRPr lang="en-ZA" sz="180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xmlns="" val="10004"/>
                  </a:ext>
                </a:extLst>
              </a:tr>
              <a:tr h="395313">
                <a:tc>
                  <a:txBody>
                    <a:bodyPr/>
                    <a:lstStyle/>
                    <a:p>
                      <a:pPr algn="l" fontAlgn="b"/>
                      <a:r>
                        <a:rPr lang="en-US" sz="1800" u="none" strike="noStrike" dirty="0" smtClean="0"/>
                        <a:t>National Education</a:t>
                      </a:r>
                      <a:r>
                        <a:rPr lang="en-US" sz="1800" u="none" strike="noStrike" baseline="0" dirty="0" smtClean="0"/>
                        <a:t> Collaboration Trust</a:t>
                      </a:r>
                      <a:endParaRPr lang="en-US" sz="1800" b="0" i="0" u="none" strike="noStrike" dirty="0">
                        <a:solidFill>
                          <a:schemeClr val="tx1"/>
                        </a:solidFill>
                        <a:latin typeface="+mn-lt"/>
                        <a:cs typeface="Arial" panose="020B0604020202020204" pitchFamily="34" charset="0"/>
                      </a:endParaRPr>
                    </a:p>
                  </a:txBody>
                  <a:tcPr marL="89647" marR="7471" marT="7471" marB="0" anchor="ctr"/>
                </a:tc>
                <a:tc>
                  <a:txBody>
                    <a:bodyPr/>
                    <a:lstStyle/>
                    <a:p>
                      <a:pPr algn="r"/>
                      <a:r>
                        <a:rPr lang="en-ZA" sz="1800" dirty="0" smtClean="0"/>
                        <a:t>110 984</a:t>
                      </a:r>
                      <a:endParaRPr lang="en-ZA" sz="1800" b="0" dirty="0">
                        <a:solidFill>
                          <a:schemeClr val="tx1"/>
                        </a:solidFill>
                        <a:latin typeface="+mn-lt"/>
                        <a:cs typeface="Arial" panose="020B0604020202020204" pitchFamily="34" charset="0"/>
                      </a:endParaRPr>
                    </a:p>
                  </a:txBody>
                  <a:tcPr/>
                </a:tc>
                <a:tc>
                  <a:txBody>
                    <a:bodyPr/>
                    <a:lstStyle/>
                    <a:p>
                      <a:pPr algn="r"/>
                      <a:r>
                        <a:rPr lang="en-ZA" sz="1800" dirty="0" smtClean="0"/>
                        <a:t>117 210</a:t>
                      </a:r>
                      <a:endParaRPr lang="en-ZA" sz="1800" b="0" dirty="0">
                        <a:solidFill>
                          <a:schemeClr val="tx1"/>
                        </a:solidFill>
                        <a:latin typeface="+mn-lt"/>
                        <a:cs typeface="Arial" panose="020B0604020202020204" pitchFamily="34" charset="0"/>
                      </a:endParaRPr>
                    </a:p>
                  </a:txBody>
                  <a:tcPr/>
                </a:tc>
                <a:tc>
                  <a:txBody>
                    <a:bodyPr/>
                    <a:lstStyle/>
                    <a:p>
                      <a:pPr algn="r"/>
                      <a:r>
                        <a:rPr lang="en-ZA" sz="1800" dirty="0" smtClean="0"/>
                        <a:t>123 657</a:t>
                      </a:r>
                      <a:endParaRPr lang="en-ZA" sz="1800" b="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xmlns="" val="10005"/>
                  </a:ext>
                </a:extLst>
              </a:tr>
              <a:tr h="522020">
                <a:tc>
                  <a:txBody>
                    <a:bodyPr/>
                    <a:lstStyle/>
                    <a:p>
                      <a:pPr marL="0" algn="l" defTabSz="914400" rtl="0" eaLnBrk="1" fontAlgn="b" latinLnBrk="0" hangingPunct="1"/>
                      <a:r>
                        <a:rPr lang="en-ZA" sz="1800" u="none" strike="noStrike" kern="1200" dirty="0" smtClean="0"/>
                        <a:t>Southern and Eastern Africa Consortium for Monitoring Educational Quality</a:t>
                      </a:r>
                      <a:endParaRPr lang="en-US" sz="1800" b="0" i="0" u="none" strike="noStrike" kern="1200" dirty="0">
                        <a:solidFill>
                          <a:schemeClr val="tx1"/>
                        </a:solidFill>
                        <a:latin typeface="+mn-lt"/>
                        <a:ea typeface="+mn-ea"/>
                        <a:cs typeface="Arial" panose="020B0604020202020204" pitchFamily="34" charset="0"/>
                      </a:endParaRPr>
                    </a:p>
                  </a:txBody>
                  <a:tcPr marL="89647" marR="7471" marT="7471" marB="0" anchor="ctr"/>
                </a:tc>
                <a:tc>
                  <a:txBody>
                    <a:bodyPr/>
                    <a:lstStyle/>
                    <a:p>
                      <a:pPr marL="0" algn="r" defTabSz="914400" rtl="0" eaLnBrk="1" latinLnBrk="0" hangingPunct="1"/>
                      <a:r>
                        <a:rPr lang="en-ZA" sz="1800" kern="1200" dirty="0" smtClean="0"/>
                        <a:t>3 295</a:t>
                      </a:r>
                      <a:endParaRPr lang="en-ZA" sz="1800" b="0" kern="1200" dirty="0">
                        <a:solidFill>
                          <a:schemeClr val="tx1"/>
                        </a:solidFill>
                        <a:latin typeface="+mn-lt"/>
                        <a:ea typeface="+mn-ea"/>
                        <a:cs typeface="Arial" panose="020B0604020202020204" pitchFamily="34" charset="0"/>
                      </a:endParaRPr>
                    </a:p>
                  </a:txBody>
                  <a:tcPr/>
                </a:tc>
                <a:tc>
                  <a:txBody>
                    <a:bodyPr/>
                    <a:lstStyle/>
                    <a:p>
                      <a:pPr marL="0" algn="r" defTabSz="914400" rtl="0" eaLnBrk="1" latinLnBrk="0" hangingPunct="1"/>
                      <a:r>
                        <a:rPr lang="en-ZA" sz="1800" kern="1200" dirty="0" smtClean="0"/>
                        <a:t>3 480</a:t>
                      </a:r>
                      <a:endParaRPr lang="en-ZA" sz="1800" b="0" kern="1200" dirty="0">
                        <a:solidFill>
                          <a:schemeClr val="tx1"/>
                        </a:solidFill>
                        <a:latin typeface="+mn-lt"/>
                        <a:ea typeface="+mn-ea"/>
                        <a:cs typeface="Arial" panose="020B0604020202020204" pitchFamily="34" charset="0"/>
                      </a:endParaRPr>
                    </a:p>
                  </a:txBody>
                  <a:tcPr/>
                </a:tc>
                <a:tc>
                  <a:txBody>
                    <a:bodyPr/>
                    <a:lstStyle/>
                    <a:p>
                      <a:pPr marL="0" algn="r" defTabSz="914400" rtl="0" eaLnBrk="1" latinLnBrk="0" hangingPunct="1"/>
                      <a:r>
                        <a:rPr lang="en-ZA" sz="1800" kern="1200" dirty="0" smtClean="0"/>
                        <a:t>3 671</a:t>
                      </a:r>
                      <a:endParaRPr lang="en-ZA" sz="1800" b="0" kern="1200" dirty="0">
                        <a:solidFill>
                          <a:schemeClr val="tx1"/>
                        </a:solidFill>
                        <a:latin typeface="+mn-lt"/>
                        <a:ea typeface="+mn-ea"/>
                        <a:cs typeface="Arial" panose="020B0604020202020204" pitchFamily="34" charset="0"/>
                      </a:endParaRPr>
                    </a:p>
                  </a:txBody>
                  <a:tcPr/>
                </a:tc>
                <a:extLst>
                  <a:ext uri="{0D108BD9-81ED-4DB2-BD59-A6C34878D82A}">
                    <a16:rowId xmlns:a16="http://schemas.microsoft.com/office/drawing/2014/main" xmlns="" val="10006"/>
                  </a:ext>
                </a:extLst>
              </a:tr>
              <a:tr h="325949">
                <a:tc>
                  <a:txBody>
                    <a:bodyPr/>
                    <a:lstStyle/>
                    <a:p>
                      <a:pPr algn="l" fontAlgn="b"/>
                      <a:r>
                        <a:rPr lang="en-US" sz="1800" u="none" strike="noStrike" dirty="0"/>
                        <a:t>NSFAS: </a:t>
                      </a:r>
                      <a:r>
                        <a:rPr lang="en-US" sz="1800" u="none" strike="noStrike" dirty="0" smtClean="0"/>
                        <a:t>Funza </a:t>
                      </a:r>
                      <a:r>
                        <a:rPr lang="en-US" sz="1800" u="none" strike="noStrike" dirty="0"/>
                        <a:t>Lushaka </a:t>
                      </a:r>
                      <a:r>
                        <a:rPr lang="en-US" sz="1800" u="none" strike="noStrike" dirty="0" smtClean="0"/>
                        <a:t>Bursaries</a:t>
                      </a:r>
                      <a:endParaRPr lang="en-US" sz="1800" b="0" i="0" u="none" strike="noStrike" dirty="0">
                        <a:solidFill>
                          <a:schemeClr val="tx1"/>
                        </a:solidFill>
                        <a:latin typeface="+mn-lt"/>
                        <a:cs typeface="Arial" panose="020B0604020202020204" pitchFamily="34" charset="0"/>
                      </a:endParaRPr>
                    </a:p>
                  </a:txBody>
                  <a:tcPr marL="89647" marR="7471" marT="7471" marB="0" anchor="ctr"/>
                </a:tc>
                <a:tc>
                  <a:txBody>
                    <a:bodyPr/>
                    <a:lstStyle/>
                    <a:p>
                      <a:pPr algn="r"/>
                      <a:r>
                        <a:rPr lang="en-ZA" sz="1800" dirty="0" smtClean="0"/>
                        <a:t>1 159 348</a:t>
                      </a:r>
                      <a:endParaRPr lang="en-ZA" sz="1800" dirty="0">
                        <a:solidFill>
                          <a:schemeClr val="tx1"/>
                        </a:solidFill>
                        <a:latin typeface="+mn-lt"/>
                        <a:cs typeface="Arial" panose="020B0604020202020204" pitchFamily="34" charset="0"/>
                      </a:endParaRPr>
                    </a:p>
                  </a:txBody>
                  <a:tcPr/>
                </a:tc>
                <a:tc>
                  <a:txBody>
                    <a:bodyPr/>
                    <a:lstStyle/>
                    <a:p>
                      <a:pPr algn="r"/>
                      <a:r>
                        <a:rPr lang="en-ZA" sz="1800" dirty="0" smtClean="0"/>
                        <a:t>1 224 271</a:t>
                      </a:r>
                      <a:endParaRPr lang="en-ZA" sz="1800" dirty="0">
                        <a:solidFill>
                          <a:schemeClr val="tx1"/>
                        </a:solidFill>
                        <a:latin typeface="+mn-lt"/>
                        <a:cs typeface="Arial" panose="020B0604020202020204" pitchFamily="34" charset="0"/>
                      </a:endParaRPr>
                    </a:p>
                  </a:txBody>
                  <a:tcPr/>
                </a:tc>
                <a:tc>
                  <a:txBody>
                    <a:bodyPr/>
                    <a:lstStyle/>
                    <a:p>
                      <a:pPr algn="r"/>
                      <a:r>
                        <a:rPr lang="en-ZA" sz="1800" dirty="0" smtClean="0"/>
                        <a:t>1 291 606</a:t>
                      </a:r>
                      <a:endParaRPr lang="en-ZA" sz="180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xmlns="" val="10007"/>
                  </a:ext>
                </a:extLst>
              </a:tr>
              <a:tr h="290676">
                <a:tc>
                  <a:txBody>
                    <a:bodyPr/>
                    <a:lstStyle/>
                    <a:p>
                      <a:pPr algn="l" fontAlgn="b"/>
                      <a:r>
                        <a:rPr lang="en-US" sz="1800" u="none" strike="noStrike" dirty="0" smtClean="0"/>
                        <a:t>Transfers to Public Entities</a:t>
                      </a:r>
                      <a:endParaRPr lang="en-US" sz="1800" b="1" i="0" u="none" strike="noStrike" dirty="0">
                        <a:solidFill>
                          <a:schemeClr val="tx1"/>
                        </a:solidFill>
                        <a:latin typeface="+mn-lt"/>
                        <a:cs typeface="Arial" panose="020B0604020202020204" pitchFamily="34" charset="0"/>
                      </a:endParaRPr>
                    </a:p>
                  </a:txBody>
                  <a:tcPr marL="89647" marR="7471" marT="7471" marB="0" anchor="ctr"/>
                </a:tc>
                <a:tc>
                  <a:txBody>
                    <a:bodyPr/>
                    <a:lstStyle/>
                    <a:p>
                      <a:pPr algn="r"/>
                      <a:endParaRPr lang="en-ZA" sz="1800" dirty="0">
                        <a:solidFill>
                          <a:schemeClr val="tx1"/>
                        </a:solidFill>
                        <a:latin typeface="+mn-lt"/>
                        <a:cs typeface="Arial" panose="020B0604020202020204" pitchFamily="34" charset="0"/>
                      </a:endParaRPr>
                    </a:p>
                  </a:txBody>
                  <a:tcPr/>
                </a:tc>
                <a:tc>
                  <a:txBody>
                    <a:bodyPr/>
                    <a:lstStyle/>
                    <a:p>
                      <a:pPr algn="r"/>
                      <a:endParaRPr lang="en-ZA" sz="1800" dirty="0">
                        <a:solidFill>
                          <a:schemeClr val="tx1"/>
                        </a:solidFill>
                        <a:latin typeface="+mn-lt"/>
                        <a:cs typeface="Arial" panose="020B0604020202020204" pitchFamily="34" charset="0"/>
                      </a:endParaRPr>
                    </a:p>
                  </a:txBody>
                  <a:tcPr/>
                </a:tc>
                <a:tc>
                  <a:txBody>
                    <a:bodyPr/>
                    <a:lstStyle/>
                    <a:p>
                      <a:pPr algn="r"/>
                      <a:endParaRPr lang="en-ZA" sz="180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xmlns="" val="10008"/>
                  </a:ext>
                </a:extLst>
              </a:tr>
              <a:tr h="327411">
                <a:tc>
                  <a:txBody>
                    <a:bodyPr/>
                    <a:lstStyle/>
                    <a:p>
                      <a:pPr algn="l" fontAlgn="b"/>
                      <a:r>
                        <a:rPr lang="en-US" sz="1800" u="none" strike="noStrike" dirty="0" smtClean="0"/>
                        <a:t>Umalusi</a:t>
                      </a:r>
                      <a:endParaRPr lang="en-US" sz="1800" b="0" i="0" u="none" strike="noStrike" dirty="0">
                        <a:solidFill>
                          <a:schemeClr val="tx1"/>
                        </a:solidFill>
                        <a:latin typeface="+mn-lt"/>
                        <a:cs typeface="Arial" panose="020B0604020202020204" pitchFamily="34" charset="0"/>
                      </a:endParaRPr>
                    </a:p>
                  </a:txBody>
                  <a:tcPr marL="89647" marR="7471" marT="7471" marB="0" anchor="ctr"/>
                </a:tc>
                <a:tc>
                  <a:txBody>
                    <a:bodyPr/>
                    <a:lstStyle/>
                    <a:p>
                      <a:pPr algn="r"/>
                      <a:r>
                        <a:rPr lang="en-ZA" sz="1800" dirty="0" smtClean="0"/>
                        <a:t>128 543</a:t>
                      </a:r>
                      <a:endParaRPr lang="en-ZA" sz="1800" dirty="0">
                        <a:solidFill>
                          <a:schemeClr val="tx1"/>
                        </a:solidFill>
                        <a:latin typeface="+mn-lt"/>
                        <a:cs typeface="Arial" panose="020B0604020202020204" pitchFamily="34" charset="0"/>
                      </a:endParaRPr>
                    </a:p>
                  </a:txBody>
                  <a:tcPr/>
                </a:tc>
                <a:tc>
                  <a:txBody>
                    <a:bodyPr/>
                    <a:lstStyle/>
                    <a:p>
                      <a:pPr algn="r"/>
                      <a:r>
                        <a:rPr lang="en-ZA" sz="1800" dirty="0" smtClean="0"/>
                        <a:t>135 741</a:t>
                      </a:r>
                      <a:endParaRPr lang="en-ZA" sz="1800" dirty="0">
                        <a:solidFill>
                          <a:schemeClr val="tx1"/>
                        </a:solidFill>
                        <a:latin typeface="+mn-lt"/>
                        <a:cs typeface="Arial" panose="020B0604020202020204" pitchFamily="34" charset="0"/>
                      </a:endParaRPr>
                    </a:p>
                  </a:txBody>
                  <a:tcPr/>
                </a:tc>
                <a:tc>
                  <a:txBody>
                    <a:bodyPr/>
                    <a:lstStyle/>
                    <a:p>
                      <a:pPr algn="r"/>
                      <a:r>
                        <a:rPr lang="en-ZA" sz="1800" dirty="0" smtClean="0"/>
                        <a:t>143 207</a:t>
                      </a:r>
                      <a:endParaRPr lang="en-ZA" sz="180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xmlns="" val="10009"/>
                  </a:ext>
                </a:extLst>
              </a:tr>
              <a:tr h="266334">
                <a:tc>
                  <a:txBody>
                    <a:bodyPr/>
                    <a:lstStyle/>
                    <a:p>
                      <a:pPr algn="l" fontAlgn="b"/>
                      <a:r>
                        <a:rPr lang="en-US" sz="1800" u="none" strike="noStrike" dirty="0" smtClean="0"/>
                        <a:t>ETDP SETA</a:t>
                      </a:r>
                      <a:endParaRPr lang="en-US" sz="1800" b="0" i="0" u="none" strike="noStrike" dirty="0">
                        <a:solidFill>
                          <a:schemeClr val="tx1"/>
                        </a:solidFill>
                        <a:latin typeface="+mn-lt"/>
                        <a:cs typeface="Arial" panose="020B0604020202020204" pitchFamily="34" charset="0"/>
                      </a:endParaRPr>
                    </a:p>
                  </a:txBody>
                  <a:tcPr marL="89647" marR="7471" marT="7471" marB="0" anchor="ctr"/>
                </a:tc>
                <a:tc>
                  <a:txBody>
                    <a:bodyPr/>
                    <a:lstStyle/>
                    <a:p>
                      <a:pPr algn="r"/>
                      <a:r>
                        <a:rPr lang="en-ZA" sz="1800" dirty="0" smtClean="0"/>
                        <a:t>417</a:t>
                      </a:r>
                      <a:endParaRPr lang="en-ZA" sz="1800" b="0" dirty="0">
                        <a:solidFill>
                          <a:schemeClr val="tx1"/>
                        </a:solidFill>
                        <a:latin typeface="+mn-lt"/>
                        <a:cs typeface="Arial" panose="020B0604020202020204" pitchFamily="34" charset="0"/>
                      </a:endParaRPr>
                    </a:p>
                  </a:txBody>
                  <a:tcPr/>
                </a:tc>
                <a:tc>
                  <a:txBody>
                    <a:bodyPr/>
                    <a:lstStyle/>
                    <a:p>
                      <a:pPr algn="r"/>
                      <a:r>
                        <a:rPr lang="en-ZA" sz="1800" dirty="0" smtClean="0"/>
                        <a:t>429</a:t>
                      </a:r>
                      <a:endParaRPr lang="en-ZA" sz="1800" b="0" dirty="0">
                        <a:solidFill>
                          <a:schemeClr val="tx1"/>
                        </a:solidFill>
                        <a:latin typeface="+mn-lt"/>
                        <a:cs typeface="Arial" panose="020B0604020202020204" pitchFamily="34" charset="0"/>
                      </a:endParaRPr>
                    </a:p>
                  </a:txBody>
                  <a:tcPr/>
                </a:tc>
                <a:tc>
                  <a:txBody>
                    <a:bodyPr/>
                    <a:lstStyle/>
                    <a:p>
                      <a:pPr algn="r"/>
                      <a:r>
                        <a:rPr lang="en-ZA" sz="1800" dirty="0" smtClean="0"/>
                        <a:t>453</a:t>
                      </a:r>
                      <a:endParaRPr lang="en-ZA" sz="1800" b="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xmlns="" val="10010"/>
                  </a:ext>
                </a:extLst>
              </a:tr>
              <a:tr h="286418">
                <a:tc>
                  <a:txBody>
                    <a:bodyPr/>
                    <a:lstStyle/>
                    <a:p>
                      <a:pPr marL="0" algn="l" defTabSz="914400" rtl="0" eaLnBrk="1" fontAlgn="b" latinLnBrk="0" hangingPunct="1"/>
                      <a:r>
                        <a:rPr lang="en-US" sz="1800" u="none" strike="noStrike" kern="1200" dirty="0" smtClean="0"/>
                        <a:t>South African Council for Educators</a:t>
                      </a:r>
                      <a:endParaRPr lang="en-US" sz="1800" b="0" i="0" u="none" strike="noStrike" kern="1200" dirty="0">
                        <a:solidFill>
                          <a:schemeClr val="tx1"/>
                        </a:solidFill>
                        <a:latin typeface="+mn-lt"/>
                        <a:ea typeface="+mn-ea"/>
                        <a:cs typeface="Arial" panose="020B0604020202020204" pitchFamily="34" charset="0"/>
                      </a:endParaRPr>
                    </a:p>
                  </a:txBody>
                  <a:tcPr marL="89647" marR="7471" marT="7471" marB="0" anchor="ctr"/>
                </a:tc>
                <a:tc>
                  <a:txBody>
                    <a:bodyPr/>
                    <a:lstStyle/>
                    <a:p>
                      <a:pPr marL="0" algn="r" defTabSz="914400" rtl="0" eaLnBrk="1" latinLnBrk="0" hangingPunct="1"/>
                      <a:r>
                        <a:rPr lang="en-ZA" sz="1800" kern="1200" dirty="0" smtClean="0"/>
                        <a:t>16 000</a:t>
                      </a:r>
                      <a:endParaRPr lang="en-ZA" sz="1800" b="0" kern="1200" dirty="0">
                        <a:solidFill>
                          <a:schemeClr val="tx1"/>
                        </a:solidFill>
                        <a:latin typeface="+mn-lt"/>
                        <a:ea typeface="+mn-ea"/>
                        <a:cs typeface="Arial" panose="020B0604020202020204" pitchFamily="34" charset="0"/>
                      </a:endParaRPr>
                    </a:p>
                  </a:txBody>
                  <a:tcPr/>
                </a:tc>
                <a:tc>
                  <a:txBody>
                    <a:bodyPr/>
                    <a:lstStyle/>
                    <a:p>
                      <a:pPr marL="0" algn="r" defTabSz="914400" rtl="0" eaLnBrk="1" latinLnBrk="0" hangingPunct="1"/>
                      <a:r>
                        <a:rPr lang="en-ZA" sz="1800" kern="1200" dirty="0" smtClean="0"/>
                        <a:t>20 000</a:t>
                      </a:r>
                      <a:endParaRPr lang="en-ZA" sz="1800" b="0" kern="1200" dirty="0">
                        <a:solidFill>
                          <a:schemeClr val="tx1"/>
                        </a:solidFill>
                        <a:latin typeface="+mn-lt"/>
                        <a:ea typeface="+mn-ea"/>
                        <a:cs typeface="Arial" panose="020B0604020202020204" pitchFamily="34" charset="0"/>
                      </a:endParaRPr>
                    </a:p>
                  </a:txBody>
                  <a:tcPr/>
                </a:tc>
                <a:tc>
                  <a:txBody>
                    <a:bodyPr/>
                    <a:lstStyle/>
                    <a:p>
                      <a:pPr marL="0" algn="r" defTabSz="914400" rtl="0" eaLnBrk="1" latinLnBrk="0" hangingPunct="1"/>
                      <a:r>
                        <a:rPr lang="en-ZA" sz="1800" kern="1200" dirty="0" smtClean="0"/>
                        <a:t>21 100</a:t>
                      </a:r>
                      <a:endParaRPr lang="en-ZA" sz="1800" b="0" kern="1200" dirty="0">
                        <a:solidFill>
                          <a:schemeClr val="tx1"/>
                        </a:solidFill>
                        <a:latin typeface="+mn-lt"/>
                        <a:ea typeface="+mn-ea"/>
                        <a:cs typeface="Arial" panose="020B0604020202020204" pitchFamily="34" charset="0"/>
                      </a:endParaRPr>
                    </a:p>
                  </a:txBody>
                  <a:tcPr/>
                </a:tc>
                <a:extLst>
                  <a:ext uri="{0D108BD9-81ED-4DB2-BD59-A6C34878D82A}">
                    <a16:rowId xmlns:a16="http://schemas.microsoft.com/office/drawing/2014/main" xmlns="" val="10011"/>
                  </a:ext>
                </a:extLst>
              </a:tr>
              <a:tr h="395313">
                <a:tc>
                  <a:txBody>
                    <a:bodyPr/>
                    <a:lstStyle/>
                    <a:p>
                      <a:pPr algn="l" fontAlgn="b"/>
                      <a:r>
                        <a:rPr lang="en-US" sz="1800" b="1" u="none" strike="noStrike" dirty="0" smtClean="0"/>
                        <a:t>TOTAL TRANSFERS</a:t>
                      </a:r>
                      <a:endParaRPr lang="en-US" sz="1800" b="1" i="0" u="none" strike="noStrike" dirty="0">
                        <a:solidFill>
                          <a:schemeClr val="tx1"/>
                        </a:solidFill>
                        <a:latin typeface="+mn-lt"/>
                        <a:cs typeface="Arial" panose="020B0604020202020204" pitchFamily="34" charset="0"/>
                      </a:endParaRPr>
                    </a:p>
                  </a:txBody>
                  <a:tcPr marL="89647" marR="7471" marT="7471" marB="0" anchor="ctr"/>
                </a:tc>
                <a:tc>
                  <a:txBody>
                    <a:bodyPr/>
                    <a:lstStyle/>
                    <a:p>
                      <a:pPr algn="r"/>
                      <a:r>
                        <a:rPr lang="en-ZA" sz="1800" b="1" u="none" strike="noStrike" dirty="0" smtClean="0">
                          <a:effectLst/>
                        </a:rPr>
                        <a:t>1</a:t>
                      </a:r>
                      <a:r>
                        <a:rPr lang="en-ZA" sz="1800" b="1" u="none" strike="noStrike" baseline="0" dirty="0" smtClean="0">
                          <a:effectLst/>
                        </a:rPr>
                        <a:t> 434 409</a:t>
                      </a:r>
                      <a:endParaRPr lang="en-ZA" sz="1800" b="1" dirty="0">
                        <a:solidFill>
                          <a:schemeClr val="tx1"/>
                        </a:solidFill>
                        <a:latin typeface="+mn-lt"/>
                        <a:cs typeface="Arial" panose="020B0604020202020204" pitchFamily="34" charset="0"/>
                      </a:endParaRPr>
                    </a:p>
                  </a:txBody>
                  <a:tcPr/>
                </a:tc>
                <a:tc>
                  <a:txBody>
                    <a:bodyPr/>
                    <a:lstStyle/>
                    <a:p>
                      <a:pPr algn="r"/>
                      <a:r>
                        <a:rPr lang="en-ZA" sz="1800" b="1" u="none" strike="noStrike" dirty="0" smtClean="0">
                          <a:effectLst/>
                        </a:rPr>
                        <a:t>1 517 831</a:t>
                      </a:r>
                      <a:endParaRPr lang="en-ZA" sz="1800" b="1" dirty="0">
                        <a:solidFill>
                          <a:schemeClr val="tx1"/>
                        </a:solidFill>
                        <a:latin typeface="+mn-lt"/>
                        <a:cs typeface="Arial" panose="020B0604020202020204" pitchFamily="34" charset="0"/>
                      </a:endParaRPr>
                    </a:p>
                  </a:txBody>
                  <a:tcPr/>
                </a:tc>
                <a:tc>
                  <a:txBody>
                    <a:bodyPr/>
                    <a:lstStyle/>
                    <a:p>
                      <a:pPr algn="r"/>
                      <a:r>
                        <a:rPr lang="en-ZA" sz="1800" b="1" u="none" strike="noStrike" dirty="0" smtClean="0">
                          <a:effectLst/>
                        </a:rPr>
                        <a:t>1 601 312</a:t>
                      </a:r>
                      <a:endParaRPr lang="en-ZA" sz="1800" b="1"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xmlns="" val="10012"/>
                  </a:ext>
                </a:extLst>
              </a:tr>
            </a:tbl>
          </a:graphicData>
        </a:graphic>
      </p:graphicFrame>
    </p:spTree>
    <p:extLst>
      <p:ext uri="{BB962C8B-B14F-4D97-AF65-F5344CB8AC3E}">
        <p14:creationId xmlns:p14="http://schemas.microsoft.com/office/powerpoint/2010/main" xmlns="" val="221571143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4624"/>
            <a:ext cx="8208912" cy="864096"/>
          </a:xfrm>
        </p:spPr>
        <p:txBody>
          <a:bodyPr>
            <a:noAutofit/>
          </a:bodyPr>
          <a:lstStyle/>
          <a:p>
            <a:r>
              <a:rPr lang="en-ZA" altLang="en-US" sz="2400" b="1" dirty="0" smtClean="0">
                <a:solidFill>
                  <a:schemeClr val="accent2"/>
                </a:solidFill>
              </a:rPr>
              <a:t>DETAILED BREAKDOWN OF THE BUDGET</a:t>
            </a:r>
            <a:br>
              <a:rPr lang="en-ZA" altLang="en-US" sz="2400" b="1" dirty="0" smtClean="0">
                <a:solidFill>
                  <a:schemeClr val="accent2"/>
                </a:solidFill>
              </a:rPr>
            </a:br>
            <a:r>
              <a:rPr lang="en-ZA" altLang="en-US" sz="2400" b="1" dirty="0" smtClean="0">
                <a:solidFill>
                  <a:schemeClr val="accent2"/>
                </a:solidFill>
              </a:rPr>
              <a:t> OVER 2018 MTEF </a:t>
            </a:r>
            <a:endParaRPr lang="en-ZA" sz="2400" b="1" dirty="0">
              <a:solidFill>
                <a:schemeClr val="accent2"/>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699255788"/>
              </p:ext>
            </p:extLst>
          </p:nvPr>
        </p:nvGraphicFramePr>
        <p:xfrm>
          <a:off x="107504" y="908720"/>
          <a:ext cx="8856984" cy="5112569"/>
        </p:xfrm>
        <a:graphic>
          <a:graphicData uri="http://schemas.openxmlformats.org/drawingml/2006/table">
            <a:tbl>
              <a:tblPr firstRow="1" bandRow="1">
                <a:tableStyleId>{21E4AEA4-8DFA-4A89-87EB-49C32662AFE0}</a:tableStyleId>
              </a:tblPr>
              <a:tblGrid>
                <a:gridCol w="4505989">
                  <a:extLst>
                    <a:ext uri="{9D8B030D-6E8A-4147-A177-3AD203B41FA5}">
                      <a16:colId xmlns:a16="http://schemas.microsoft.com/office/drawing/2014/main" xmlns="" val="20000"/>
                    </a:ext>
                  </a:extLst>
                </a:gridCol>
                <a:gridCol w="1317458">
                  <a:extLst>
                    <a:ext uri="{9D8B030D-6E8A-4147-A177-3AD203B41FA5}">
                      <a16:colId xmlns:a16="http://schemas.microsoft.com/office/drawing/2014/main" xmlns="" val="20001"/>
                    </a:ext>
                  </a:extLst>
                </a:gridCol>
                <a:gridCol w="1549951">
                  <a:extLst>
                    <a:ext uri="{9D8B030D-6E8A-4147-A177-3AD203B41FA5}">
                      <a16:colId xmlns:a16="http://schemas.microsoft.com/office/drawing/2014/main" xmlns="" val="20002"/>
                    </a:ext>
                  </a:extLst>
                </a:gridCol>
                <a:gridCol w="1483586">
                  <a:extLst>
                    <a:ext uri="{9D8B030D-6E8A-4147-A177-3AD203B41FA5}">
                      <a16:colId xmlns:a16="http://schemas.microsoft.com/office/drawing/2014/main" xmlns="" val="20003"/>
                    </a:ext>
                  </a:extLst>
                </a:gridCol>
              </a:tblGrid>
              <a:tr h="732899">
                <a:tc>
                  <a:txBody>
                    <a:bodyPr/>
                    <a:lstStyle/>
                    <a:p>
                      <a:pPr algn="l" fontAlgn="b"/>
                      <a:endParaRPr lang="en-ZA" sz="1800" b="1" i="0" u="none" strike="noStrike" dirty="0">
                        <a:solidFill>
                          <a:srgbClr val="000000"/>
                        </a:solidFill>
                        <a:effectLst/>
                        <a:latin typeface="+mn-lt"/>
                        <a:cs typeface="Arial" panose="020B0604020202020204" pitchFamily="34" charset="0"/>
                      </a:endParaRPr>
                    </a:p>
                  </a:txBody>
                  <a:tcPr marL="3176" marR="3176" marT="3176" marB="0" anchor="b"/>
                </a:tc>
                <a:tc>
                  <a:txBody>
                    <a:bodyPr/>
                    <a:lstStyle/>
                    <a:p>
                      <a:pPr algn="r"/>
                      <a:r>
                        <a:rPr lang="en-ZA" dirty="0" smtClean="0"/>
                        <a:t>2018/19</a:t>
                      </a:r>
                    </a:p>
                    <a:p>
                      <a:pPr algn="r"/>
                      <a:r>
                        <a:rPr lang="en-ZA" dirty="0" smtClean="0"/>
                        <a:t>R’000</a:t>
                      </a:r>
                      <a:endParaRPr lang="en-ZA" b="1" dirty="0">
                        <a:solidFill>
                          <a:schemeClr val="tx1"/>
                        </a:solidFill>
                        <a:latin typeface="+mn-lt"/>
                      </a:endParaRPr>
                    </a:p>
                  </a:txBody>
                  <a:tcPr/>
                </a:tc>
                <a:tc>
                  <a:txBody>
                    <a:bodyPr/>
                    <a:lstStyle/>
                    <a:p>
                      <a:pPr algn="r"/>
                      <a:r>
                        <a:rPr lang="en-ZA" dirty="0" smtClean="0"/>
                        <a:t>2019/20</a:t>
                      </a:r>
                    </a:p>
                    <a:p>
                      <a:pPr algn="r"/>
                      <a:r>
                        <a:rPr lang="en-ZA" dirty="0" smtClean="0"/>
                        <a:t>R’000</a:t>
                      </a:r>
                      <a:endParaRPr lang="en-ZA" b="1" dirty="0">
                        <a:solidFill>
                          <a:schemeClr val="tx1"/>
                        </a:solidFill>
                        <a:latin typeface="+mn-lt"/>
                      </a:endParaRPr>
                    </a:p>
                  </a:txBody>
                  <a:tcPr/>
                </a:tc>
                <a:tc>
                  <a:txBody>
                    <a:bodyPr/>
                    <a:lstStyle/>
                    <a:p>
                      <a:pPr algn="r"/>
                      <a:r>
                        <a:rPr lang="en-ZA" dirty="0" smtClean="0"/>
                        <a:t>2020/21</a:t>
                      </a:r>
                    </a:p>
                    <a:p>
                      <a:pPr algn="r"/>
                      <a:r>
                        <a:rPr lang="en-ZA" dirty="0" smtClean="0"/>
                        <a:t>R’000</a:t>
                      </a:r>
                      <a:endParaRPr lang="en-ZA" b="1" dirty="0">
                        <a:solidFill>
                          <a:schemeClr val="tx1"/>
                        </a:solidFill>
                        <a:latin typeface="+mn-lt"/>
                      </a:endParaRPr>
                    </a:p>
                  </a:txBody>
                  <a:tcPr/>
                </a:tc>
                <a:extLst>
                  <a:ext uri="{0D108BD9-81ED-4DB2-BD59-A6C34878D82A}">
                    <a16:rowId xmlns:a16="http://schemas.microsoft.com/office/drawing/2014/main" xmlns="" val="10000"/>
                  </a:ext>
                </a:extLst>
              </a:tr>
              <a:tr h="534528">
                <a:tc>
                  <a:txBody>
                    <a:bodyPr/>
                    <a:lstStyle/>
                    <a:p>
                      <a:pPr algn="l" fontAlgn="b"/>
                      <a:r>
                        <a:rPr lang="en-ZA" sz="1800" u="none" strike="noStrike" dirty="0" smtClean="0">
                          <a:effectLst/>
                        </a:rPr>
                        <a:t>Compensation of Employees</a:t>
                      </a:r>
                      <a:endParaRPr lang="en-ZA" sz="18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r" fontAlgn="b"/>
                      <a:r>
                        <a:rPr lang="en-ZA" sz="1800" u="none" strike="noStrike" dirty="0" smtClean="0">
                          <a:effectLst/>
                        </a:rPr>
                        <a:t>485 569</a:t>
                      </a:r>
                      <a:endParaRPr lang="en-ZA" sz="18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r" fontAlgn="b"/>
                      <a:r>
                        <a:rPr lang="en-ZA" sz="1800" u="none" strike="noStrike" dirty="0" smtClean="0">
                          <a:effectLst/>
                        </a:rPr>
                        <a:t>522 785</a:t>
                      </a:r>
                      <a:endParaRPr lang="en-ZA" sz="18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r" fontAlgn="b"/>
                      <a:r>
                        <a:rPr lang="en-ZA" sz="1800" u="none" strike="noStrike" dirty="0" smtClean="0">
                          <a:effectLst/>
                        </a:rPr>
                        <a:t>562 756</a:t>
                      </a:r>
                      <a:endParaRPr lang="en-ZA" sz="1800" b="0" i="0" u="none" strike="noStrike" dirty="0">
                        <a:solidFill>
                          <a:schemeClr val="tx1"/>
                        </a:solidFill>
                        <a:effectLst/>
                        <a:latin typeface="+mn-lt"/>
                        <a:cs typeface="Arial" panose="020B0604020202020204" pitchFamily="34" charset="0"/>
                      </a:endParaRPr>
                    </a:p>
                  </a:txBody>
                  <a:tcPr marL="3176" marR="3176" marT="3176" marB="0" anchor="b"/>
                </a:tc>
                <a:extLst>
                  <a:ext uri="{0D108BD9-81ED-4DB2-BD59-A6C34878D82A}">
                    <a16:rowId xmlns:a16="http://schemas.microsoft.com/office/drawing/2014/main" xmlns="" val="10001"/>
                  </a:ext>
                </a:extLst>
              </a:tr>
              <a:tr h="490688">
                <a:tc>
                  <a:txBody>
                    <a:bodyPr/>
                    <a:lstStyle/>
                    <a:p>
                      <a:pPr algn="l" fontAlgn="b"/>
                      <a:r>
                        <a:rPr lang="en-ZA" sz="1800" u="none" strike="noStrike" dirty="0" smtClean="0">
                          <a:effectLst/>
                        </a:rPr>
                        <a:t>Operational</a:t>
                      </a:r>
                      <a:r>
                        <a:rPr lang="en-ZA" sz="1800" u="none" strike="noStrike" baseline="0" dirty="0" smtClean="0">
                          <a:effectLst/>
                        </a:rPr>
                        <a:t> budget </a:t>
                      </a:r>
                      <a:endParaRPr lang="en-ZA" sz="18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r" fontAlgn="b"/>
                      <a:r>
                        <a:rPr lang="en-ZA" sz="1800" u="none" strike="noStrike" dirty="0" smtClean="0">
                          <a:effectLst/>
                        </a:rPr>
                        <a:t>128 679</a:t>
                      </a:r>
                      <a:endParaRPr lang="en-ZA" sz="1800" b="1"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r" fontAlgn="b"/>
                      <a:r>
                        <a:rPr lang="en-ZA" sz="1800" u="none" strike="noStrike" dirty="0" smtClean="0">
                          <a:effectLst/>
                        </a:rPr>
                        <a:t>141 000</a:t>
                      </a:r>
                      <a:endParaRPr lang="en-ZA" sz="1800" b="1"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r" fontAlgn="b"/>
                      <a:r>
                        <a:rPr lang="en-ZA" sz="1800" u="none" strike="noStrike" dirty="0" smtClean="0">
                          <a:effectLst/>
                        </a:rPr>
                        <a:t>153 985</a:t>
                      </a:r>
                      <a:endParaRPr lang="en-ZA" sz="1800" b="1" i="0" u="none" strike="noStrike" dirty="0">
                        <a:solidFill>
                          <a:schemeClr val="tx1"/>
                        </a:solidFill>
                        <a:effectLst/>
                        <a:latin typeface="+mn-lt"/>
                        <a:cs typeface="Arial" panose="020B0604020202020204" pitchFamily="34" charset="0"/>
                      </a:endParaRPr>
                    </a:p>
                  </a:txBody>
                  <a:tcPr marL="3176" marR="3176" marT="3176" marB="0" anchor="b"/>
                </a:tc>
                <a:extLst>
                  <a:ext uri="{0D108BD9-81ED-4DB2-BD59-A6C34878D82A}">
                    <a16:rowId xmlns:a16="http://schemas.microsoft.com/office/drawing/2014/main" xmlns="" val="10002"/>
                  </a:ext>
                </a:extLst>
              </a:tr>
              <a:tr h="490688">
                <a:tc>
                  <a:txBody>
                    <a:bodyPr/>
                    <a:lstStyle/>
                    <a:p>
                      <a:pPr algn="l" fontAlgn="b"/>
                      <a:r>
                        <a:rPr lang="en-ZA" sz="1800" u="none" strike="noStrike" dirty="0" smtClean="0">
                          <a:effectLst/>
                        </a:rPr>
                        <a:t>School</a:t>
                      </a:r>
                      <a:r>
                        <a:rPr lang="en-ZA" sz="1800" u="none" strike="noStrike" baseline="0" dirty="0" smtClean="0">
                          <a:effectLst/>
                        </a:rPr>
                        <a:t> Infrastructure Backlog</a:t>
                      </a:r>
                      <a:endParaRPr lang="en-ZA" sz="18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r" fontAlgn="b"/>
                      <a:r>
                        <a:rPr lang="en-ZA" sz="1800" u="none" strike="noStrike" dirty="0" smtClean="0">
                          <a:effectLst/>
                        </a:rPr>
                        <a:t>1 471 826</a:t>
                      </a:r>
                      <a:endParaRPr lang="en-ZA" sz="18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r" fontAlgn="b"/>
                      <a:r>
                        <a:rPr lang="en-ZA" sz="1800" u="none" strike="noStrike" dirty="0" smtClean="0">
                          <a:effectLst/>
                        </a:rPr>
                        <a:t>1 327 048</a:t>
                      </a:r>
                      <a:endParaRPr lang="en-ZA" sz="18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r" fontAlgn="b"/>
                      <a:r>
                        <a:rPr lang="en-ZA" sz="1800" u="none" strike="noStrike" dirty="0" smtClean="0">
                          <a:effectLst/>
                        </a:rPr>
                        <a:t>969 036</a:t>
                      </a:r>
                      <a:endParaRPr lang="en-ZA" sz="1800" b="0" i="0" u="none" strike="noStrike" dirty="0">
                        <a:solidFill>
                          <a:schemeClr val="tx1"/>
                        </a:solidFill>
                        <a:effectLst/>
                        <a:latin typeface="+mn-lt"/>
                        <a:cs typeface="Arial" panose="020B0604020202020204" pitchFamily="34" charset="0"/>
                      </a:endParaRPr>
                    </a:p>
                  </a:txBody>
                  <a:tcPr marL="3176" marR="3176" marT="3176" marB="0" anchor="b"/>
                </a:tc>
                <a:extLst>
                  <a:ext uri="{0D108BD9-81ED-4DB2-BD59-A6C34878D82A}">
                    <a16:rowId xmlns:a16="http://schemas.microsoft.com/office/drawing/2014/main" xmlns="" val="10003"/>
                  </a:ext>
                </a:extLst>
              </a:tr>
              <a:tr h="490688">
                <a:tc>
                  <a:txBody>
                    <a:bodyPr/>
                    <a:lstStyle/>
                    <a:p>
                      <a:pPr algn="l" fontAlgn="b"/>
                      <a:r>
                        <a:rPr lang="en-ZA" sz="1800" u="none" strike="noStrike" dirty="0" smtClean="0">
                          <a:effectLst/>
                        </a:rPr>
                        <a:t>Office Accommodation</a:t>
                      </a:r>
                      <a:endParaRPr lang="en-ZA" sz="18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r" fontAlgn="b"/>
                      <a:r>
                        <a:rPr lang="en-ZA" sz="1800" u="none" strike="noStrike" dirty="0" smtClean="0">
                          <a:effectLst/>
                        </a:rPr>
                        <a:t>197</a:t>
                      </a:r>
                      <a:r>
                        <a:rPr lang="en-ZA" sz="1800" u="none" strike="noStrike" baseline="0" dirty="0" smtClean="0">
                          <a:effectLst/>
                        </a:rPr>
                        <a:t> 482</a:t>
                      </a:r>
                      <a:endParaRPr lang="en-ZA" sz="18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r" fontAlgn="b"/>
                      <a:r>
                        <a:rPr lang="en-ZA" sz="1800" u="none" strike="noStrike" dirty="0" smtClean="0">
                          <a:effectLst/>
                        </a:rPr>
                        <a:t>209 187</a:t>
                      </a:r>
                      <a:endParaRPr lang="en-ZA" sz="18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r" fontAlgn="b"/>
                      <a:r>
                        <a:rPr lang="en-ZA" sz="1800" u="none" strike="noStrike" dirty="0" smtClean="0">
                          <a:effectLst/>
                        </a:rPr>
                        <a:t>220 713</a:t>
                      </a:r>
                      <a:endParaRPr lang="en-ZA" sz="1800" b="0" i="0" u="none" strike="noStrike" dirty="0">
                        <a:solidFill>
                          <a:schemeClr val="tx1"/>
                        </a:solidFill>
                        <a:effectLst/>
                        <a:latin typeface="+mn-lt"/>
                        <a:cs typeface="Arial" panose="020B0604020202020204" pitchFamily="34" charset="0"/>
                      </a:endParaRPr>
                    </a:p>
                  </a:txBody>
                  <a:tcPr marL="3176" marR="3176" marT="3176" marB="0" anchor="b"/>
                </a:tc>
                <a:extLst>
                  <a:ext uri="{0D108BD9-81ED-4DB2-BD59-A6C34878D82A}">
                    <a16:rowId xmlns:a16="http://schemas.microsoft.com/office/drawing/2014/main" xmlns="" val="10004"/>
                  </a:ext>
                </a:extLst>
              </a:tr>
              <a:tr h="490688">
                <a:tc>
                  <a:txBody>
                    <a:bodyPr/>
                    <a:lstStyle/>
                    <a:p>
                      <a:pPr algn="l" fontAlgn="b"/>
                      <a:r>
                        <a:rPr lang="en-ZA" sz="1800" u="none" strike="noStrike" dirty="0" smtClean="0">
                          <a:effectLst/>
                        </a:rPr>
                        <a:t>Departmental Projects</a:t>
                      </a:r>
                      <a:endParaRPr lang="en-ZA" sz="18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r" fontAlgn="b"/>
                      <a:r>
                        <a:rPr lang="en-ZA" sz="1800" u="none" strike="noStrike" dirty="0" smtClean="0">
                          <a:effectLst/>
                        </a:rPr>
                        <a:t>280 759</a:t>
                      </a:r>
                      <a:endParaRPr lang="en-ZA" sz="1800" b="1"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r" fontAlgn="b"/>
                      <a:r>
                        <a:rPr lang="en-ZA" sz="1800" u="none" strike="noStrike" dirty="0" smtClean="0">
                          <a:effectLst/>
                        </a:rPr>
                        <a:t>232 786</a:t>
                      </a:r>
                      <a:endParaRPr lang="en-ZA" sz="1800" b="1"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marL="0" algn="r" defTabSz="914400" rtl="0" eaLnBrk="1" fontAlgn="b" latinLnBrk="0" hangingPunct="1"/>
                      <a:r>
                        <a:rPr lang="en-ZA" sz="1800" u="none" strike="noStrike" kern="1200" dirty="0">
                          <a:effectLst/>
                        </a:rPr>
                        <a:t>        </a:t>
                      </a:r>
                      <a:r>
                        <a:rPr lang="en-ZA" sz="1800" u="none" strike="noStrike" kern="1200" dirty="0" smtClean="0">
                          <a:effectLst/>
                        </a:rPr>
                        <a:t>240 </a:t>
                      </a:r>
                      <a:r>
                        <a:rPr lang="en-ZA" sz="1800" u="none" strike="noStrike" kern="1200" dirty="0">
                          <a:effectLst/>
                        </a:rPr>
                        <a:t>054 </a:t>
                      </a:r>
                      <a:endParaRPr lang="en-ZA" sz="1800" b="1" i="0" u="none" strike="noStrike" kern="1200" dirty="0">
                        <a:solidFill>
                          <a:schemeClr val="tx1"/>
                        </a:solidFill>
                        <a:effectLst/>
                        <a:latin typeface="+mn-lt"/>
                        <a:ea typeface="+mn-ea"/>
                        <a:cs typeface="Arial" panose="020B0604020202020204" pitchFamily="34" charset="0"/>
                      </a:endParaRPr>
                    </a:p>
                  </a:txBody>
                  <a:tcPr marL="9525" marR="9525" marT="9525" marB="0" anchor="b"/>
                </a:tc>
                <a:extLst>
                  <a:ext uri="{0D108BD9-81ED-4DB2-BD59-A6C34878D82A}">
                    <a16:rowId xmlns:a16="http://schemas.microsoft.com/office/drawing/2014/main" xmlns="" val="10005"/>
                  </a:ext>
                </a:extLst>
              </a:tr>
              <a:tr h="420589">
                <a:tc>
                  <a:txBody>
                    <a:bodyPr/>
                    <a:lstStyle/>
                    <a:p>
                      <a:pPr algn="l" fontAlgn="b"/>
                      <a:r>
                        <a:rPr lang="en-ZA" sz="1800" u="none" strike="noStrike" dirty="0" smtClean="0">
                          <a:effectLst/>
                        </a:rPr>
                        <a:t>Earmarked</a:t>
                      </a:r>
                      <a:r>
                        <a:rPr lang="en-ZA" sz="1800" u="none" strike="noStrike" baseline="0" dirty="0" smtClean="0">
                          <a:effectLst/>
                        </a:rPr>
                        <a:t> funds (including </a:t>
                      </a:r>
                      <a:r>
                        <a:rPr lang="en-ZA" sz="1800" u="none" strike="noStrike" baseline="0" dirty="0" err="1" smtClean="0">
                          <a:effectLst/>
                        </a:rPr>
                        <a:t>CoE</a:t>
                      </a:r>
                      <a:r>
                        <a:rPr lang="en-ZA" sz="1800" u="none" strike="noStrike" baseline="0" dirty="0" smtClean="0">
                          <a:effectLst/>
                        </a:rPr>
                        <a:t>)</a:t>
                      </a:r>
                      <a:endParaRPr lang="en-ZA" sz="18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marL="0" algn="r" defTabSz="914400" rtl="0" eaLnBrk="1" fontAlgn="b" latinLnBrk="0" hangingPunct="1"/>
                      <a:r>
                        <a:rPr lang="en-ZA" sz="1800" u="none" strike="noStrike" kern="1200" dirty="0">
                          <a:effectLst/>
                        </a:rPr>
                        <a:t>  </a:t>
                      </a:r>
                      <a:r>
                        <a:rPr lang="en-ZA" sz="1800" u="none" strike="noStrike" kern="1200" dirty="0" smtClean="0">
                          <a:effectLst/>
                        </a:rPr>
                        <a:t> 1 </a:t>
                      </a:r>
                      <a:r>
                        <a:rPr lang="en-ZA" sz="1800" u="none" strike="noStrike" kern="1200" dirty="0">
                          <a:effectLst/>
                        </a:rPr>
                        <a:t>204 711 </a:t>
                      </a:r>
                      <a:endParaRPr lang="en-ZA" sz="1800" b="0" i="0" u="none" strike="noStrike" kern="1200" dirty="0">
                        <a:solidFill>
                          <a:schemeClr val="tx1"/>
                        </a:solidFill>
                        <a:effectLst/>
                        <a:latin typeface="+mn-lt"/>
                        <a:ea typeface="+mn-ea"/>
                        <a:cs typeface="Arial" panose="020B0604020202020204" pitchFamily="34" charset="0"/>
                      </a:endParaRPr>
                    </a:p>
                  </a:txBody>
                  <a:tcPr marL="9525" marR="9525" marT="9525" marB="0" anchor="b"/>
                </a:tc>
                <a:tc>
                  <a:txBody>
                    <a:bodyPr/>
                    <a:lstStyle/>
                    <a:p>
                      <a:pPr marL="0" algn="r" defTabSz="914400" rtl="0" eaLnBrk="1" fontAlgn="b" latinLnBrk="0" hangingPunct="1"/>
                      <a:r>
                        <a:rPr lang="en-ZA" sz="1800" u="none" strike="noStrike" kern="1200" dirty="0">
                          <a:effectLst/>
                        </a:rPr>
                        <a:t>    1 295 770 </a:t>
                      </a:r>
                      <a:endParaRPr lang="en-ZA" sz="1800" b="0" i="0" u="none" strike="noStrike" kern="1200" dirty="0">
                        <a:solidFill>
                          <a:schemeClr val="tx1"/>
                        </a:solidFill>
                        <a:effectLst/>
                        <a:latin typeface="+mn-lt"/>
                        <a:ea typeface="+mn-ea"/>
                        <a:cs typeface="Arial" panose="020B0604020202020204" pitchFamily="34" charset="0"/>
                      </a:endParaRPr>
                    </a:p>
                  </a:txBody>
                  <a:tcPr marL="9525" marR="9525" marT="9525" marB="0" anchor="b"/>
                </a:tc>
                <a:tc>
                  <a:txBody>
                    <a:bodyPr/>
                    <a:lstStyle/>
                    <a:p>
                      <a:pPr marL="0" algn="r" defTabSz="914400" rtl="0" eaLnBrk="1" fontAlgn="b" latinLnBrk="0" hangingPunct="1"/>
                      <a:r>
                        <a:rPr lang="en-ZA" sz="1800" u="none" strike="noStrike" kern="1200" dirty="0">
                          <a:effectLst/>
                        </a:rPr>
                        <a:t>    1 366 687 </a:t>
                      </a:r>
                      <a:endParaRPr lang="en-ZA" sz="1800" b="0" i="0" u="none" strike="noStrike" kern="1200" dirty="0">
                        <a:solidFill>
                          <a:schemeClr val="tx1"/>
                        </a:solidFill>
                        <a:effectLst/>
                        <a:latin typeface="+mn-lt"/>
                        <a:ea typeface="+mn-ea"/>
                        <a:cs typeface="Arial" panose="020B0604020202020204" pitchFamily="34" charset="0"/>
                      </a:endParaRPr>
                    </a:p>
                  </a:txBody>
                  <a:tcPr marL="9525" marR="9525" marT="9525" marB="0" anchor="b"/>
                </a:tc>
                <a:extLst>
                  <a:ext uri="{0D108BD9-81ED-4DB2-BD59-A6C34878D82A}">
                    <a16:rowId xmlns:a16="http://schemas.microsoft.com/office/drawing/2014/main" xmlns="" val="10006"/>
                  </a:ext>
                </a:extLst>
              </a:tr>
              <a:tr h="490688">
                <a:tc>
                  <a:txBody>
                    <a:bodyPr/>
                    <a:lstStyle/>
                    <a:p>
                      <a:pPr algn="l" fontAlgn="b"/>
                      <a:r>
                        <a:rPr lang="en-ZA" sz="1800" u="none" strike="noStrike" dirty="0" smtClean="0">
                          <a:effectLst/>
                        </a:rPr>
                        <a:t>Transfers</a:t>
                      </a:r>
                      <a:endParaRPr lang="en-ZA" sz="18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r" fontAlgn="b"/>
                      <a:r>
                        <a:rPr lang="en-ZA" sz="1800" u="none" strike="noStrike" dirty="0" smtClean="0">
                          <a:effectLst/>
                        </a:rPr>
                        <a:t>1</a:t>
                      </a:r>
                      <a:r>
                        <a:rPr lang="en-ZA" sz="1800" u="none" strike="noStrike" baseline="0" dirty="0" smtClean="0">
                          <a:effectLst/>
                        </a:rPr>
                        <a:t> 434 409</a:t>
                      </a:r>
                      <a:r>
                        <a:rPr lang="en-ZA" sz="1800" u="none" strike="noStrike" dirty="0">
                          <a:effectLst/>
                        </a:rPr>
                        <a:t> </a:t>
                      </a:r>
                      <a:endParaRPr lang="en-ZA" sz="18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r" fontAlgn="b"/>
                      <a:r>
                        <a:rPr lang="en-ZA" sz="1800" u="none" strike="noStrike" dirty="0" smtClean="0">
                          <a:effectLst/>
                        </a:rPr>
                        <a:t>1 517 831</a:t>
                      </a:r>
                      <a:r>
                        <a:rPr lang="en-ZA" sz="1800" u="none" strike="noStrike" dirty="0">
                          <a:effectLst/>
                        </a:rPr>
                        <a:t> </a:t>
                      </a:r>
                      <a:endParaRPr lang="en-ZA" sz="18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r" fontAlgn="b"/>
                      <a:r>
                        <a:rPr lang="en-ZA" sz="1800" u="none" strike="noStrike" dirty="0" smtClean="0">
                          <a:effectLst/>
                        </a:rPr>
                        <a:t>1 601 312</a:t>
                      </a:r>
                      <a:r>
                        <a:rPr lang="en-ZA" sz="1800" u="none" strike="noStrike" dirty="0">
                          <a:effectLst/>
                        </a:rPr>
                        <a:t> </a:t>
                      </a:r>
                      <a:endParaRPr lang="en-ZA" sz="1800" b="0" i="0" u="none" strike="noStrike" dirty="0">
                        <a:solidFill>
                          <a:schemeClr val="tx1"/>
                        </a:solidFill>
                        <a:effectLst/>
                        <a:latin typeface="+mn-lt"/>
                        <a:cs typeface="Arial" panose="020B0604020202020204" pitchFamily="34" charset="0"/>
                      </a:endParaRPr>
                    </a:p>
                  </a:txBody>
                  <a:tcPr marL="3176" marR="3176" marT="3176" marB="0" anchor="b"/>
                </a:tc>
                <a:extLst>
                  <a:ext uri="{0D108BD9-81ED-4DB2-BD59-A6C34878D82A}">
                    <a16:rowId xmlns:a16="http://schemas.microsoft.com/office/drawing/2014/main" xmlns="" val="10007"/>
                  </a:ext>
                </a:extLst>
              </a:tr>
              <a:tr h="420589">
                <a:tc>
                  <a:txBody>
                    <a:bodyPr/>
                    <a:lstStyle/>
                    <a:p>
                      <a:pPr algn="l" fontAlgn="b"/>
                      <a:r>
                        <a:rPr lang="en-ZA" sz="1800" u="none" strike="noStrike" baseline="0" dirty="0" smtClean="0">
                          <a:effectLst/>
                        </a:rPr>
                        <a:t>Conditional grants</a:t>
                      </a:r>
                      <a:endParaRPr lang="en-ZA" sz="18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r" fontAlgn="b"/>
                      <a:r>
                        <a:rPr lang="en-ZA" sz="1800" u="none" strike="noStrike" dirty="0">
                          <a:effectLst/>
                        </a:rPr>
                        <a:t> </a:t>
                      </a:r>
                      <a:r>
                        <a:rPr lang="en-ZA" sz="1800" u="none" strike="noStrike" dirty="0" smtClean="0">
                          <a:effectLst/>
                        </a:rPr>
                        <a:t>17 519 002</a:t>
                      </a:r>
                      <a:endParaRPr lang="en-ZA" sz="18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r" fontAlgn="b"/>
                      <a:r>
                        <a:rPr lang="en-ZA" sz="1800" u="none" strike="noStrike" dirty="0" smtClean="0">
                          <a:effectLst/>
                        </a:rPr>
                        <a:t>18 368 912</a:t>
                      </a:r>
                      <a:r>
                        <a:rPr lang="en-ZA" sz="1800" u="none" strike="noStrike" dirty="0">
                          <a:effectLst/>
                        </a:rPr>
                        <a:t> </a:t>
                      </a:r>
                      <a:endParaRPr lang="en-ZA" sz="18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r" fontAlgn="b"/>
                      <a:r>
                        <a:rPr lang="en-ZA" sz="1800" u="none" strike="noStrike" dirty="0" smtClean="0">
                          <a:effectLst/>
                        </a:rPr>
                        <a:t>20 089 300</a:t>
                      </a:r>
                      <a:r>
                        <a:rPr lang="en-ZA" sz="1800" u="none" strike="noStrike" dirty="0">
                          <a:effectLst/>
                        </a:rPr>
                        <a:t> </a:t>
                      </a:r>
                      <a:endParaRPr lang="en-ZA" sz="1800" b="0" i="0" u="none" strike="noStrike" dirty="0">
                        <a:solidFill>
                          <a:schemeClr val="tx1"/>
                        </a:solidFill>
                        <a:effectLst/>
                        <a:latin typeface="+mn-lt"/>
                        <a:cs typeface="Arial" panose="020B0604020202020204" pitchFamily="34" charset="0"/>
                      </a:endParaRPr>
                    </a:p>
                  </a:txBody>
                  <a:tcPr marL="3176" marR="3176" marT="3176" marB="0" anchor="b"/>
                </a:tc>
                <a:extLst>
                  <a:ext uri="{0D108BD9-81ED-4DB2-BD59-A6C34878D82A}">
                    <a16:rowId xmlns:a16="http://schemas.microsoft.com/office/drawing/2014/main" xmlns="" val="10008"/>
                  </a:ext>
                </a:extLst>
              </a:tr>
              <a:tr h="550524">
                <a:tc>
                  <a:txBody>
                    <a:bodyPr/>
                    <a:lstStyle/>
                    <a:p>
                      <a:pPr algn="l" fontAlgn="b"/>
                      <a:r>
                        <a:rPr lang="en-ZA" sz="1800" b="1" u="none" strike="noStrike" dirty="0" smtClean="0">
                          <a:effectLst/>
                        </a:rPr>
                        <a:t>Total</a:t>
                      </a:r>
                      <a:endParaRPr lang="en-ZA" sz="1800" b="1"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marL="0" algn="r" defTabSz="914400" rtl="0" eaLnBrk="1" fontAlgn="b" latinLnBrk="0" hangingPunct="1"/>
                      <a:r>
                        <a:rPr lang="en-ZA" sz="1800" b="1" kern="1200" dirty="0"/>
                        <a:t> 22 722 437 </a:t>
                      </a:r>
                      <a:endParaRPr lang="en-ZA" sz="1800" b="1"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800" b="1" kern="1200" dirty="0"/>
                        <a:t> 23 615 319 </a:t>
                      </a:r>
                      <a:endParaRPr lang="en-ZA" sz="1800" b="1" kern="1200" dirty="0">
                        <a:solidFill>
                          <a:schemeClr val="tx1"/>
                        </a:solidFill>
                        <a:latin typeface="+mn-lt"/>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800" b="1" kern="1200" dirty="0"/>
                        <a:t> 25 203 843 </a:t>
                      </a:r>
                      <a:endParaRPr lang="en-ZA" sz="1800" b="1" kern="1200" dirty="0">
                        <a:solidFill>
                          <a:schemeClr val="tx1"/>
                        </a:solidFill>
                        <a:latin typeface="+mn-lt"/>
                        <a:ea typeface="+mn-ea"/>
                        <a:cs typeface="Arial" panose="020B0604020202020204" pitchFamily="34" charset="0"/>
                      </a:endParaRPr>
                    </a:p>
                  </a:txBody>
                  <a:tcPr marL="0" marR="0" marT="0" marB="0" anchor="b"/>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xmlns="" val="131114264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9529" y="0"/>
            <a:ext cx="7859216" cy="562073"/>
          </a:xfrm>
        </p:spPr>
        <p:txBody>
          <a:bodyPr>
            <a:noAutofit/>
          </a:bodyPr>
          <a:lstStyle/>
          <a:p>
            <a:r>
              <a:rPr lang="en-ZA" altLang="en-US" sz="2400" b="1" dirty="0" smtClean="0">
                <a:solidFill>
                  <a:schemeClr val="accent2"/>
                </a:solidFill>
              </a:rPr>
              <a:t/>
            </a:r>
            <a:br>
              <a:rPr lang="en-ZA" altLang="en-US" sz="2400" b="1" dirty="0" smtClean="0">
                <a:solidFill>
                  <a:schemeClr val="accent2"/>
                </a:solidFill>
              </a:rPr>
            </a:br>
            <a:r>
              <a:rPr lang="en-ZA" altLang="en-US" sz="2400" b="1" dirty="0" smtClean="0">
                <a:solidFill>
                  <a:schemeClr val="accent2"/>
                </a:solidFill>
              </a:rPr>
              <a:t>REPRIORITISATION AND BUDGET APPROVED CUTS</a:t>
            </a:r>
            <a:endParaRPr lang="en-ZA" sz="2400" b="1" dirty="0">
              <a:solidFill>
                <a:schemeClr val="accent2"/>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60607367"/>
              </p:ext>
            </p:extLst>
          </p:nvPr>
        </p:nvGraphicFramePr>
        <p:xfrm>
          <a:off x="179511" y="836713"/>
          <a:ext cx="8784977" cy="5349096"/>
        </p:xfrm>
        <a:graphic>
          <a:graphicData uri="http://schemas.openxmlformats.org/drawingml/2006/table">
            <a:tbl>
              <a:tblPr firstRow="1" bandRow="1">
                <a:tableStyleId>{21E4AEA4-8DFA-4A89-87EB-49C32662AFE0}</a:tableStyleId>
              </a:tblPr>
              <a:tblGrid>
                <a:gridCol w="3986460">
                  <a:extLst>
                    <a:ext uri="{9D8B030D-6E8A-4147-A177-3AD203B41FA5}">
                      <a16:colId xmlns:a16="http://schemas.microsoft.com/office/drawing/2014/main" xmlns="" val="20000"/>
                    </a:ext>
                  </a:extLst>
                </a:gridCol>
                <a:gridCol w="1254997">
                  <a:extLst>
                    <a:ext uri="{9D8B030D-6E8A-4147-A177-3AD203B41FA5}">
                      <a16:colId xmlns:a16="http://schemas.microsoft.com/office/drawing/2014/main" xmlns="" val="20001"/>
                    </a:ext>
                  </a:extLst>
                </a:gridCol>
                <a:gridCol w="1181173">
                  <a:extLst>
                    <a:ext uri="{9D8B030D-6E8A-4147-A177-3AD203B41FA5}">
                      <a16:colId xmlns:a16="http://schemas.microsoft.com/office/drawing/2014/main" xmlns="" val="20002"/>
                    </a:ext>
                  </a:extLst>
                </a:gridCol>
                <a:gridCol w="1107350">
                  <a:extLst>
                    <a:ext uri="{9D8B030D-6E8A-4147-A177-3AD203B41FA5}">
                      <a16:colId xmlns:a16="http://schemas.microsoft.com/office/drawing/2014/main" xmlns="" val="20003"/>
                    </a:ext>
                  </a:extLst>
                </a:gridCol>
                <a:gridCol w="1254997">
                  <a:extLst>
                    <a:ext uri="{9D8B030D-6E8A-4147-A177-3AD203B41FA5}">
                      <a16:colId xmlns:a16="http://schemas.microsoft.com/office/drawing/2014/main" xmlns="" val="20004"/>
                    </a:ext>
                  </a:extLst>
                </a:gridCol>
              </a:tblGrid>
              <a:tr h="630084">
                <a:tc>
                  <a:txBody>
                    <a:bodyPr/>
                    <a:lstStyle/>
                    <a:p>
                      <a:pPr algn="ctr" fontAlgn="b"/>
                      <a:endParaRPr lang="en-ZA" sz="1600" b="1"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ctr"/>
                      <a:r>
                        <a:rPr lang="en-ZA" sz="1600" dirty="0" smtClean="0"/>
                        <a:t>2018/19</a:t>
                      </a:r>
                    </a:p>
                    <a:p>
                      <a:pPr algn="ctr"/>
                      <a:r>
                        <a:rPr lang="en-ZA" sz="1600" dirty="0" smtClean="0"/>
                        <a:t>R’000</a:t>
                      </a:r>
                      <a:endParaRPr lang="en-ZA" sz="1600" dirty="0">
                        <a:solidFill>
                          <a:schemeClr val="tx1"/>
                        </a:solidFill>
                        <a:latin typeface="+mn-lt"/>
                      </a:endParaRPr>
                    </a:p>
                  </a:txBody>
                  <a:tcPr/>
                </a:tc>
                <a:tc>
                  <a:txBody>
                    <a:bodyPr/>
                    <a:lstStyle/>
                    <a:p>
                      <a:pPr algn="ctr"/>
                      <a:r>
                        <a:rPr lang="en-ZA" sz="1600" dirty="0" smtClean="0"/>
                        <a:t>2019/20</a:t>
                      </a:r>
                    </a:p>
                    <a:p>
                      <a:pPr algn="ctr"/>
                      <a:r>
                        <a:rPr lang="en-ZA" sz="1600" dirty="0" smtClean="0"/>
                        <a:t>R’000</a:t>
                      </a:r>
                      <a:endParaRPr lang="en-ZA" sz="1600" dirty="0">
                        <a:solidFill>
                          <a:schemeClr val="tx1"/>
                        </a:solidFill>
                        <a:latin typeface="+mn-lt"/>
                      </a:endParaRPr>
                    </a:p>
                  </a:txBody>
                  <a:tcPr/>
                </a:tc>
                <a:tc>
                  <a:txBody>
                    <a:bodyPr/>
                    <a:lstStyle/>
                    <a:p>
                      <a:pPr algn="ctr"/>
                      <a:r>
                        <a:rPr lang="en-ZA" sz="1600" dirty="0" smtClean="0"/>
                        <a:t>2020/21</a:t>
                      </a:r>
                    </a:p>
                    <a:p>
                      <a:pPr algn="ctr"/>
                      <a:r>
                        <a:rPr lang="en-ZA" sz="1600" dirty="0" smtClean="0"/>
                        <a:t>R’000</a:t>
                      </a:r>
                      <a:endParaRPr lang="en-ZA" sz="1600" dirty="0">
                        <a:solidFill>
                          <a:schemeClr val="tx1"/>
                        </a:solidFill>
                        <a:latin typeface="+mn-lt"/>
                      </a:endParaRPr>
                    </a:p>
                  </a:txBody>
                  <a:tcPr/>
                </a:tc>
                <a:tc>
                  <a:txBody>
                    <a:bodyPr/>
                    <a:lstStyle/>
                    <a:p>
                      <a:pPr algn="ctr"/>
                      <a:r>
                        <a:rPr lang="en-ZA" sz="1600" dirty="0" smtClean="0"/>
                        <a:t>Total Reduction</a:t>
                      </a:r>
                      <a:endParaRPr lang="en-ZA" sz="1600" dirty="0">
                        <a:solidFill>
                          <a:schemeClr val="tx1"/>
                        </a:solidFill>
                        <a:latin typeface="+mn-lt"/>
                      </a:endParaRPr>
                    </a:p>
                  </a:txBody>
                  <a:tcPr/>
                </a:tc>
                <a:extLst>
                  <a:ext uri="{0D108BD9-81ED-4DB2-BD59-A6C34878D82A}">
                    <a16:rowId xmlns:a16="http://schemas.microsoft.com/office/drawing/2014/main" xmlns="" val="10000"/>
                  </a:ext>
                </a:extLst>
              </a:tr>
              <a:tr h="279378">
                <a:tc>
                  <a:txBody>
                    <a:bodyPr/>
                    <a:lstStyle/>
                    <a:p>
                      <a:pPr algn="l" fontAlgn="b"/>
                      <a:r>
                        <a:rPr lang="en-ZA" sz="1600" u="none" strike="noStrike" kern="1200" dirty="0" smtClean="0"/>
                        <a:t>Reprioritisation from Conditional Grants:</a:t>
                      </a:r>
                      <a:endParaRPr lang="en-ZA" sz="1600" b="1" i="0" u="none" strike="noStrike" kern="1200" dirty="0">
                        <a:solidFill>
                          <a:schemeClr val="dk1"/>
                        </a:solidFill>
                        <a:latin typeface="+mn-lt"/>
                        <a:ea typeface="+mn-ea"/>
                        <a:cs typeface="Arial" panose="020B0604020202020204" pitchFamily="34" charset="0"/>
                      </a:endParaRPr>
                    </a:p>
                  </a:txBody>
                  <a:tcPr marL="3176" marR="3176" marT="3176" marB="0" anchor="b"/>
                </a:tc>
                <a:tc>
                  <a:txBody>
                    <a:bodyPr/>
                    <a:lstStyle/>
                    <a:p>
                      <a:endParaRPr lang="en-US" sz="1600" dirty="0"/>
                    </a:p>
                  </a:txBody>
                  <a:tcPr marL="3176" marR="3176" marT="3176" marB="0" anchor="b"/>
                </a:tc>
                <a:tc>
                  <a:txBody>
                    <a:bodyPr/>
                    <a:lstStyle/>
                    <a:p>
                      <a:endParaRPr lang="en-US" sz="1600"/>
                    </a:p>
                  </a:txBody>
                  <a:tcPr marL="3176" marR="3176" marT="3176" marB="0" anchor="b"/>
                </a:tc>
                <a:tc>
                  <a:txBody>
                    <a:bodyPr/>
                    <a:lstStyle/>
                    <a:p>
                      <a:endParaRPr lang="en-US" sz="1600" dirty="0"/>
                    </a:p>
                  </a:txBody>
                  <a:tcPr marL="3176" marR="3176" marT="3176" marB="0" anchor="b"/>
                </a:tc>
                <a:tc>
                  <a:txBody>
                    <a:bodyPr/>
                    <a:lstStyle/>
                    <a:p>
                      <a:endParaRPr lang="en-US" sz="1600" dirty="0"/>
                    </a:p>
                  </a:txBody>
                  <a:tcPr marL="3176" marR="3176" marT="3176" marB="0" anchor="b"/>
                </a:tc>
                <a:extLst>
                  <a:ext uri="{0D108BD9-81ED-4DB2-BD59-A6C34878D82A}">
                    <a16:rowId xmlns:a16="http://schemas.microsoft.com/office/drawing/2014/main" xmlns="" val="10001"/>
                  </a:ext>
                </a:extLst>
              </a:tr>
              <a:tr h="428549">
                <a:tc>
                  <a:txBody>
                    <a:bodyPr/>
                    <a:lstStyle/>
                    <a:p>
                      <a:pPr marL="84138" marR="0" lvl="0" indent="-84138" algn="l" defTabSz="914400" rtl="0" eaLnBrk="1" fontAlgn="b" latinLnBrk="0" hangingPunct="1">
                        <a:lnSpc>
                          <a:spcPct val="100000"/>
                        </a:lnSpc>
                        <a:spcBef>
                          <a:spcPts val="0"/>
                        </a:spcBef>
                        <a:spcAft>
                          <a:spcPts val="0"/>
                        </a:spcAft>
                        <a:buClrTx/>
                        <a:buSzTx/>
                        <a:buFontTx/>
                        <a:buNone/>
                        <a:tabLst/>
                        <a:defRPr/>
                      </a:pPr>
                      <a:r>
                        <a:rPr lang="en-ZA" sz="1600" u="none" strike="noStrike" kern="1200" dirty="0" smtClean="0"/>
                        <a:t>Less: Education Infrastructure Grant (EIG)</a:t>
                      </a:r>
                      <a:endParaRPr lang="en-ZA" sz="1600" b="0" i="0" u="none" strike="noStrike" kern="1200" dirty="0">
                        <a:solidFill>
                          <a:schemeClr val="tx1"/>
                        </a:solidFill>
                        <a:latin typeface="+mn-lt"/>
                        <a:ea typeface="+mn-ea"/>
                        <a:cs typeface="Arial" panose="020B0604020202020204" pitchFamily="34" charset="0"/>
                      </a:endParaRPr>
                    </a:p>
                  </a:txBody>
                  <a:tcPr marL="3176" marR="3176" marT="3176" marB="0" anchor="b"/>
                </a:tc>
                <a:tc>
                  <a:txBody>
                    <a:bodyPr/>
                    <a:lstStyle/>
                    <a:p>
                      <a:pPr algn="r" fontAlgn="b"/>
                      <a:r>
                        <a:rPr lang="en-ZA" sz="1600" u="none" strike="noStrike" dirty="0" smtClean="0">
                          <a:effectLst/>
                        </a:rPr>
                        <a:t>(2 771 826)</a:t>
                      </a:r>
                      <a:endParaRPr lang="en-ZA" sz="16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r"/>
                      <a:r>
                        <a:rPr lang="en-ZA" sz="1600" dirty="0" smtClean="0"/>
                        <a:t>(2 927</a:t>
                      </a:r>
                      <a:r>
                        <a:rPr lang="en-ZA" sz="1600" baseline="0" dirty="0" smtClean="0"/>
                        <a:t> 048)</a:t>
                      </a:r>
                      <a:endParaRPr lang="en-ZA" sz="1600" b="0" dirty="0">
                        <a:solidFill>
                          <a:schemeClr val="tx1"/>
                        </a:solidFill>
                      </a:endParaRPr>
                    </a:p>
                  </a:txBody>
                  <a:tcPr marL="3176" marR="3176" marT="3176" marB="0" anchor="b"/>
                </a:tc>
                <a:tc>
                  <a:txBody>
                    <a:bodyPr/>
                    <a:lstStyle/>
                    <a:p>
                      <a:pPr algn="r"/>
                      <a:r>
                        <a:rPr lang="en-ZA" sz="1600" dirty="0" smtClean="0"/>
                        <a:t>(3 088 036)</a:t>
                      </a:r>
                      <a:endParaRPr lang="en-ZA" sz="1600" b="0" dirty="0">
                        <a:solidFill>
                          <a:schemeClr val="tx1"/>
                        </a:solidFill>
                      </a:endParaRPr>
                    </a:p>
                  </a:txBody>
                  <a:tcPr marL="3176" marR="3176" marT="3176" marB="0" anchor="b"/>
                </a:tc>
                <a:tc>
                  <a:txBody>
                    <a:bodyPr/>
                    <a:lstStyle/>
                    <a:p>
                      <a:pPr algn="r"/>
                      <a:r>
                        <a:rPr lang="en-ZA" sz="1600" dirty="0" smtClean="0"/>
                        <a:t>(8</a:t>
                      </a:r>
                      <a:r>
                        <a:rPr lang="en-ZA" sz="1600" baseline="0" dirty="0" smtClean="0"/>
                        <a:t> 786 910)</a:t>
                      </a:r>
                      <a:endParaRPr lang="en-ZA" sz="1600" b="1" dirty="0">
                        <a:solidFill>
                          <a:schemeClr val="tx1"/>
                        </a:solidFill>
                      </a:endParaRPr>
                    </a:p>
                  </a:txBody>
                  <a:tcPr marL="3176" marR="3176" marT="3176" marB="0" anchor="b"/>
                </a:tc>
                <a:extLst>
                  <a:ext uri="{0D108BD9-81ED-4DB2-BD59-A6C34878D82A}">
                    <a16:rowId xmlns:a16="http://schemas.microsoft.com/office/drawing/2014/main" xmlns="" val="10002"/>
                  </a:ext>
                </a:extLst>
              </a:tr>
              <a:tr h="474646">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ZA" sz="1600" u="none" strike="noStrike" kern="1200" dirty="0" smtClean="0"/>
                        <a:t>Add: EIG Maintenance of Schools Infrastructure</a:t>
                      </a:r>
                      <a:endParaRPr lang="en-US" sz="1600" b="0" i="0" u="none" strike="noStrike" kern="1200" dirty="0">
                        <a:solidFill>
                          <a:schemeClr val="tx1"/>
                        </a:solidFill>
                        <a:latin typeface="+mn-lt"/>
                        <a:ea typeface="+mn-ea"/>
                        <a:cs typeface="Arial" panose="020B0604020202020204" pitchFamily="34" charset="0"/>
                      </a:endParaRPr>
                    </a:p>
                  </a:txBody>
                  <a:tcPr marL="89647" marR="7471" marT="7471" marB="0" anchor="ctr"/>
                </a:tc>
                <a:tc>
                  <a:txBody>
                    <a:bodyPr/>
                    <a:lstStyle/>
                    <a:p>
                      <a:pPr algn="r" fontAlgn="b"/>
                      <a:r>
                        <a:rPr lang="en-ZA" sz="1600" u="none" strike="noStrike" dirty="0" smtClean="0">
                          <a:effectLst/>
                        </a:rPr>
                        <a:t>300 000</a:t>
                      </a:r>
                      <a:endParaRPr lang="en-ZA" sz="16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r" fontAlgn="b"/>
                      <a:r>
                        <a:rPr lang="en-ZA" sz="1600" u="none" strike="noStrike" dirty="0" smtClean="0">
                          <a:effectLst/>
                        </a:rPr>
                        <a:t>350 000</a:t>
                      </a:r>
                      <a:endParaRPr lang="en-ZA" sz="16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r" fontAlgn="b"/>
                      <a:r>
                        <a:rPr lang="en-ZA" sz="1600" u="none" strike="noStrike" dirty="0" smtClean="0">
                          <a:effectLst/>
                        </a:rPr>
                        <a:t>800</a:t>
                      </a:r>
                      <a:r>
                        <a:rPr lang="en-ZA" sz="1600" u="none" strike="noStrike" baseline="0" dirty="0" smtClean="0">
                          <a:effectLst/>
                        </a:rPr>
                        <a:t> 000</a:t>
                      </a:r>
                      <a:endParaRPr lang="en-ZA" sz="16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r" fontAlgn="b"/>
                      <a:r>
                        <a:rPr lang="en-ZA" sz="1600" u="none" strike="noStrike" dirty="0" smtClean="0">
                          <a:effectLst/>
                        </a:rPr>
                        <a:t>1 450 000</a:t>
                      </a:r>
                      <a:endParaRPr lang="en-ZA" sz="1600" b="1" i="0" u="none" strike="noStrike" dirty="0">
                        <a:solidFill>
                          <a:schemeClr val="tx1"/>
                        </a:solidFill>
                        <a:effectLst/>
                        <a:latin typeface="+mn-lt"/>
                        <a:cs typeface="Arial" panose="020B0604020202020204" pitchFamily="34" charset="0"/>
                      </a:endParaRPr>
                    </a:p>
                  </a:txBody>
                  <a:tcPr marL="3176" marR="3176" marT="3176" marB="0" anchor="b"/>
                </a:tc>
                <a:extLst>
                  <a:ext uri="{0D108BD9-81ED-4DB2-BD59-A6C34878D82A}">
                    <a16:rowId xmlns:a16="http://schemas.microsoft.com/office/drawing/2014/main" xmlns="" val="10003"/>
                  </a:ext>
                </a:extLst>
              </a:tr>
              <a:tr h="291268">
                <a:tc>
                  <a:txBody>
                    <a:bodyPr/>
                    <a:lstStyle/>
                    <a:p>
                      <a:pPr algn="l" fontAlgn="b"/>
                      <a:r>
                        <a:rPr lang="en-US" sz="1600" u="none" strike="noStrike" dirty="0" smtClean="0"/>
                        <a:t>Add:</a:t>
                      </a:r>
                      <a:r>
                        <a:rPr lang="en-US" sz="1600" u="none" strike="noStrike" baseline="0" dirty="0" smtClean="0"/>
                        <a:t> </a:t>
                      </a:r>
                      <a:r>
                        <a:rPr lang="en-US" sz="1600" u="none" strike="noStrike" dirty="0" smtClean="0"/>
                        <a:t>School Backlog</a:t>
                      </a:r>
                      <a:r>
                        <a:rPr lang="en-US" sz="1600" u="none" strike="noStrike" baseline="0" dirty="0" smtClean="0"/>
                        <a:t> Grant</a:t>
                      </a:r>
                      <a:endParaRPr lang="en-US" sz="1600" b="0" i="0" u="none" strike="noStrike" dirty="0">
                        <a:solidFill>
                          <a:schemeClr val="tx1"/>
                        </a:solidFill>
                        <a:latin typeface="+mn-lt"/>
                        <a:cs typeface="Arial" panose="020B0604020202020204" pitchFamily="34" charset="0"/>
                      </a:endParaRPr>
                    </a:p>
                  </a:txBody>
                  <a:tcPr marL="89647" marR="7471" marT="7471" marB="0" anchor="ctr"/>
                </a:tc>
                <a:tc>
                  <a:txBody>
                    <a:bodyPr/>
                    <a:lstStyle/>
                    <a:p>
                      <a:pPr algn="r" fontAlgn="b"/>
                      <a:r>
                        <a:rPr lang="en-ZA" sz="1600" u="none" strike="noStrike" dirty="0" smtClean="0">
                          <a:effectLst/>
                        </a:rPr>
                        <a:t>2 471 826</a:t>
                      </a:r>
                      <a:endParaRPr lang="en-ZA" sz="16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r" fontAlgn="b"/>
                      <a:r>
                        <a:rPr lang="en-ZA" sz="1600" u="none" strike="noStrike" dirty="0" smtClean="0">
                          <a:effectLst/>
                        </a:rPr>
                        <a:t>2 577 048</a:t>
                      </a:r>
                      <a:endParaRPr lang="en-ZA" sz="16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r" fontAlgn="b"/>
                      <a:r>
                        <a:rPr lang="en-ZA" sz="1600" u="none" strike="noStrike" dirty="0" smtClean="0">
                          <a:effectLst/>
                        </a:rPr>
                        <a:t>2 288 036</a:t>
                      </a:r>
                      <a:endParaRPr lang="en-ZA" sz="16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r" fontAlgn="b"/>
                      <a:r>
                        <a:rPr lang="en-ZA" sz="1600" u="none" strike="noStrike" dirty="0" smtClean="0">
                          <a:effectLst/>
                        </a:rPr>
                        <a:t>7 336 910</a:t>
                      </a:r>
                      <a:endParaRPr lang="en-ZA" sz="1600" b="1" i="0" u="none" strike="noStrike" dirty="0">
                        <a:solidFill>
                          <a:schemeClr val="tx1"/>
                        </a:solidFill>
                        <a:effectLst/>
                        <a:latin typeface="+mn-lt"/>
                        <a:cs typeface="Arial" panose="020B0604020202020204" pitchFamily="34" charset="0"/>
                      </a:endParaRPr>
                    </a:p>
                  </a:txBody>
                  <a:tcPr marL="3176" marR="3176" marT="3176" marB="0" anchor="b"/>
                </a:tc>
                <a:extLst>
                  <a:ext uri="{0D108BD9-81ED-4DB2-BD59-A6C34878D82A}">
                    <a16:rowId xmlns:a16="http://schemas.microsoft.com/office/drawing/2014/main" xmlns="" val="10004"/>
                  </a:ext>
                </a:extLst>
              </a:tr>
              <a:tr h="437208">
                <a:tc>
                  <a:txBody>
                    <a:bodyPr/>
                    <a:lstStyle/>
                    <a:p>
                      <a:pPr algn="l" fontAlgn="b"/>
                      <a:r>
                        <a:rPr lang="en-US" sz="1600" u="none" strike="noStrike" dirty="0" smtClean="0"/>
                        <a:t>Cabinet</a:t>
                      </a:r>
                      <a:r>
                        <a:rPr lang="en-US" sz="1600" u="none" strike="noStrike" baseline="0" dirty="0" smtClean="0"/>
                        <a:t> Approved </a:t>
                      </a:r>
                      <a:r>
                        <a:rPr lang="en-US" sz="1600" u="none" strike="noStrike" dirty="0" smtClean="0"/>
                        <a:t>Budget Cuts:</a:t>
                      </a:r>
                      <a:endParaRPr lang="en-US" sz="1600" b="1" i="0" u="none" strike="noStrike" dirty="0">
                        <a:solidFill>
                          <a:schemeClr val="tx1"/>
                        </a:solidFill>
                        <a:latin typeface="+mn-lt"/>
                        <a:cs typeface="Arial" panose="020B0604020202020204" pitchFamily="34" charset="0"/>
                      </a:endParaRPr>
                    </a:p>
                  </a:txBody>
                  <a:tcPr marL="89647" marR="7471" marT="7471" marB="0" anchor="ctr"/>
                </a:tc>
                <a:tc>
                  <a:txBody>
                    <a:bodyPr/>
                    <a:lstStyle/>
                    <a:p>
                      <a:pPr algn="r" fontAlgn="b"/>
                      <a:endParaRPr lang="en-ZA" sz="16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r" fontAlgn="b"/>
                      <a:endParaRPr lang="en-ZA" sz="16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r" fontAlgn="b"/>
                      <a:endParaRPr lang="en-ZA" sz="16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r" fontAlgn="b"/>
                      <a:endParaRPr lang="en-ZA" sz="1600" b="1" i="0" u="none" strike="noStrike" dirty="0">
                        <a:solidFill>
                          <a:schemeClr val="tx1"/>
                        </a:solidFill>
                        <a:effectLst/>
                        <a:latin typeface="+mn-lt"/>
                        <a:cs typeface="Arial" panose="020B0604020202020204" pitchFamily="34" charset="0"/>
                      </a:endParaRPr>
                    </a:p>
                  </a:txBody>
                  <a:tcPr marL="3176" marR="3176" marT="3176" marB="0" anchor="b"/>
                </a:tc>
                <a:extLst>
                  <a:ext uri="{0D108BD9-81ED-4DB2-BD59-A6C34878D82A}">
                    <a16:rowId xmlns:a16="http://schemas.microsoft.com/office/drawing/2014/main" xmlns="" val="10005"/>
                  </a:ext>
                </a:extLst>
              </a:tr>
              <a:tr h="358590">
                <a:tc>
                  <a:txBody>
                    <a:bodyPr/>
                    <a:lstStyle/>
                    <a:p>
                      <a:pPr algn="l" fontAlgn="b"/>
                      <a:r>
                        <a:rPr lang="en-ZA" sz="1600" u="none" strike="noStrike" kern="1200" dirty="0" smtClean="0"/>
                        <a:t>Education Infrastructure Grant </a:t>
                      </a:r>
                      <a:endParaRPr lang="en-US" sz="1600" b="0" i="0" u="none" strike="noStrike" dirty="0">
                        <a:solidFill>
                          <a:schemeClr val="tx1"/>
                        </a:solidFill>
                        <a:latin typeface="+mn-lt"/>
                        <a:cs typeface="Arial" panose="020B0604020202020204" pitchFamily="34" charset="0"/>
                      </a:endParaRPr>
                    </a:p>
                  </a:txBody>
                  <a:tcPr marL="89647" marR="7471" marT="7471" marB="0" anchor="ctr"/>
                </a:tc>
                <a:tc>
                  <a:txBody>
                    <a:bodyPr/>
                    <a:lstStyle/>
                    <a:p>
                      <a:pPr algn="r" fontAlgn="b"/>
                      <a:r>
                        <a:rPr lang="en-ZA" sz="1600" u="none" strike="noStrike" dirty="0" smtClean="0">
                          <a:effectLst/>
                        </a:rPr>
                        <a:t>(1 000 000)</a:t>
                      </a:r>
                      <a:endParaRPr lang="en-ZA" sz="16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r" fontAlgn="b"/>
                      <a:r>
                        <a:rPr lang="en-ZA" sz="1600" u="none" strike="noStrike" dirty="0" smtClean="0">
                          <a:effectLst/>
                        </a:rPr>
                        <a:t>( 1 250 000)</a:t>
                      </a:r>
                      <a:endParaRPr lang="en-ZA" sz="16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r" fontAlgn="b"/>
                      <a:r>
                        <a:rPr lang="en-ZA" sz="1600" u="none" strike="noStrike" dirty="0" smtClean="0">
                          <a:effectLst/>
                        </a:rPr>
                        <a:t>(1 334 000)</a:t>
                      </a:r>
                      <a:endParaRPr lang="en-ZA" sz="16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r" fontAlgn="b"/>
                      <a:r>
                        <a:rPr lang="en-ZA" sz="1600" u="none" strike="noStrike" dirty="0" smtClean="0">
                          <a:effectLst/>
                        </a:rPr>
                        <a:t>(3 584 000)</a:t>
                      </a:r>
                      <a:endParaRPr lang="en-ZA" sz="1600" b="1" i="0" u="none" strike="noStrike" dirty="0">
                        <a:solidFill>
                          <a:schemeClr val="tx1"/>
                        </a:solidFill>
                        <a:effectLst/>
                        <a:latin typeface="+mn-lt"/>
                        <a:cs typeface="Arial" panose="020B0604020202020204" pitchFamily="34" charset="0"/>
                      </a:endParaRPr>
                    </a:p>
                  </a:txBody>
                  <a:tcPr marL="3176" marR="3176" marT="3176" marB="0" anchor="b"/>
                </a:tc>
                <a:extLst>
                  <a:ext uri="{0D108BD9-81ED-4DB2-BD59-A6C34878D82A}">
                    <a16:rowId xmlns:a16="http://schemas.microsoft.com/office/drawing/2014/main" xmlns="" val="10006"/>
                  </a:ext>
                </a:extLst>
              </a:tr>
              <a:tr h="348048">
                <a:tc>
                  <a:txBody>
                    <a:bodyPr/>
                    <a:lstStyle/>
                    <a:p>
                      <a:pPr algn="l" fontAlgn="b"/>
                      <a:r>
                        <a:rPr lang="en-US" sz="1600" u="none" strike="noStrike" dirty="0" smtClean="0"/>
                        <a:t>HIV and Aids Conditional Grant</a:t>
                      </a:r>
                      <a:endParaRPr lang="en-US" sz="1600" b="0" i="0" u="none" strike="noStrike" dirty="0">
                        <a:solidFill>
                          <a:schemeClr val="tx1"/>
                        </a:solidFill>
                        <a:latin typeface="+mn-lt"/>
                        <a:cs typeface="Arial" panose="020B0604020202020204" pitchFamily="34" charset="0"/>
                      </a:endParaRPr>
                    </a:p>
                  </a:txBody>
                  <a:tcPr marL="89647" marR="7471" marT="7471" marB="0" anchor="ctr"/>
                </a:tc>
                <a:tc>
                  <a:txBody>
                    <a:bodyPr/>
                    <a:lstStyle/>
                    <a:p>
                      <a:pPr marL="0" algn="r" defTabSz="914400" rtl="0" eaLnBrk="1" fontAlgn="b" latinLnBrk="0" hangingPunct="1"/>
                      <a:r>
                        <a:rPr lang="en-ZA" sz="1600" kern="1200" dirty="0" smtClean="0"/>
                        <a:t>(16 301)</a:t>
                      </a:r>
                      <a:endParaRPr lang="en-ZA" sz="1600" b="0" kern="1200" dirty="0">
                        <a:solidFill>
                          <a:schemeClr val="tx1"/>
                        </a:solidFill>
                        <a:latin typeface="+mn-lt"/>
                        <a:ea typeface="+mn-ea"/>
                        <a:cs typeface="+mn-cs"/>
                      </a:endParaRPr>
                    </a:p>
                  </a:txBody>
                  <a:tcPr marL="3176" marR="3176" marT="3176" marB="0" anchor="b"/>
                </a:tc>
                <a:tc>
                  <a:txBody>
                    <a:bodyPr/>
                    <a:lstStyle/>
                    <a:p>
                      <a:pPr marL="0" algn="r" defTabSz="914400" rtl="0" eaLnBrk="1" fontAlgn="b" latinLnBrk="0" hangingPunct="1"/>
                      <a:r>
                        <a:rPr lang="en-ZA" sz="1600" kern="1200" dirty="0" smtClean="0"/>
                        <a:t>(17 119)</a:t>
                      </a:r>
                      <a:endParaRPr lang="en-ZA" sz="1600" b="0" kern="1200" dirty="0">
                        <a:solidFill>
                          <a:schemeClr val="tx1"/>
                        </a:solidFill>
                        <a:latin typeface="+mn-lt"/>
                        <a:ea typeface="+mn-ea"/>
                        <a:cs typeface="+mn-cs"/>
                      </a:endParaRPr>
                    </a:p>
                  </a:txBody>
                  <a:tcPr marL="3176" marR="3176" marT="3176" marB="0" anchor="b"/>
                </a:tc>
                <a:tc>
                  <a:txBody>
                    <a:bodyPr/>
                    <a:lstStyle/>
                    <a:p>
                      <a:pPr marL="0" algn="r" defTabSz="914400" rtl="0" eaLnBrk="1" fontAlgn="b" latinLnBrk="0" hangingPunct="1"/>
                      <a:r>
                        <a:rPr lang="en-ZA" sz="1600" kern="1200" dirty="0" smtClean="0"/>
                        <a:t>(18 500)</a:t>
                      </a:r>
                      <a:endParaRPr lang="en-ZA" sz="1600" b="0" kern="1200" dirty="0">
                        <a:solidFill>
                          <a:schemeClr val="tx1"/>
                        </a:solidFill>
                        <a:latin typeface="+mn-lt"/>
                        <a:ea typeface="+mn-ea"/>
                        <a:cs typeface="+mn-cs"/>
                      </a:endParaRPr>
                    </a:p>
                  </a:txBody>
                  <a:tcPr marL="3176" marR="3176" marT="3176" marB="0" anchor="b"/>
                </a:tc>
                <a:tc>
                  <a:txBody>
                    <a:bodyPr/>
                    <a:lstStyle/>
                    <a:p>
                      <a:pPr marL="0" algn="r" defTabSz="914400" rtl="0" eaLnBrk="1" fontAlgn="b" latinLnBrk="0" hangingPunct="1"/>
                      <a:r>
                        <a:rPr lang="en-ZA" sz="1600" kern="1200" dirty="0" smtClean="0"/>
                        <a:t>(51 920)</a:t>
                      </a:r>
                      <a:endParaRPr lang="en-ZA" sz="1600" b="1" kern="1200" dirty="0">
                        <a:solidFill>
                          <a:schemeClr val="tx1"/>
                        </a:solidFill>
                        <a:latin typeface="+mn-lt"/>
                        <a:ea typeface="+mn-ea"/>
                        <a:cs typeface="+mn-cs"/>
                      </a:endParaRPr>
                    </a:p>
                  </a:txBody>
                  <a:tcPr marL="3176" marR="3176" marT="3176" marB="0" anchor="b"/>
                </a:tc>
                <a:extLst>
                  <a:ext uri="{0D108BD9-81ED-4DB2-BD59-A6C34878D82A}">
                    <a16:rowId xmlns:a16="http://schemas.microsoft.com/office/drawing/2014/main" xmlns="" val="10007"/>
                  </a:ext>
                </a:extLst>
              </a:tr>
              <a:tr h="348048">
                <a:tc>
                  <a:txBody>
                    <a:bodyPr/>
                    <a:lstStyle/>
                    <a:p>
                      <a:pPr algn="l" fontAlgn="b"/>
                      <a:r>
                        <a:rPr lang="en-US" sz="1600" u="none" strike="noStrike" dirty="0" smtClean="0"/>
                        <a:t>School Backlog Grant</a:t>
                      </a:r>
                      <a:endParaRPr lang="en-US" sz="1600" b="0" i="0" u="none" strike="noStrike" dirty="0" smtClean="0">
                        <a:solidFill>
                          <a:schemeClr val="tx1"/>
                        </a:solidFill>
                        <a:latin typeface="+mn-lt"/>
                        <a:cs typeface="Arial" panose="020B0604020202020204" pitchFamily="34" charset="0"/>
                      </a:endParaRPr>
                    </a:p>
                  </a:txBody>
                  <a:tcPr marL="89647" marR="7471" marT="7471" marB="0" anchor="ctr"/>
                </a:tc>
                <a:tc>
                  <a:txBody>
                    <a:bodyPr/>
                    <a:lstStyle/>
                    <a:p>
                      <a:pPr marL="0" algn="r" defTabSz="914400" rtl="0" eaLnBrk="1" fontAlgn="b" latinLnBrk="0" hangingPunct="1"/>
                      <a:r>
                        <a:rPr lang="en-ZA" sz="1600" kern="1200" dirty="0" smtClean="0"/>
                        <a:t>(1</a:t>
                      </a:r>
                      <a:r>
                        <a:rPr lang="en-ZA" sz="1600" kern="1200" baseline="0" dirty="0" smtClean="0"/>
                        <a:t> 000 000)</a:t>
                      </a:r>
                      <a:endParaRPr lang="en-ZA" sz="1600" b="0" kern="1200" dirty="0">
                        <a:solidFill>
                          <a:schemeClr val="tx1"/>
                        </a:solidFill>
                        <a:latin typeface="+mn-lt"/>
                        <a:ea typeface="+mn-ea"/>
                        <a:cs typeface="+mn-cs"/>
                      </a:endParaRPr>
                    </a:p>
                  </a:txBody>
                  <a:tcPr marL="3176" marR="3176" marT="3176" marB="0" anchor="b"/>
                </a:tc>
                <a:tc>
                  <a:txBody>
                    <a:bodyPr/>
                    <a:lstStyle/>
                    <a:p>
                      <a:pPr marL="0" algn="r" defTabSz="914400" rtl="0" eaLnBrk="1" fontAlgn="b" latinLnBrk="0" hangingPunct="1"/>
                      <a:r>
                        <a:rPr lang="en-ZA" sz="1600" kern="1200" dirty="0" smtClean="0"/>
                        <a:t>(1 250 000)</a:t>
                      </a:r>
                      <a:endParaRPr lang="en-ZA" sz="1600" b="0" kern="1200" dirty="0">
                        <a:solidFill>
                          <a:schemeClr val="tx1"/>
                        </a:solidFill>
                        <a:latin typeface="+mn-lt"/>
                        <a:ea typeface="+mn-ea"/>
                        <a:cs typeface="+mn-cs"/>
                      </a:endParaRPr>
                    </a:p>
                  </a:txBody>
                  <a:tcPr marL="3176" marR="3176" marT="3176" marB="0" anchor="b"/>
                </a:tc>
                <a:tc>
                  <a:txBody>
                    <a:bodyPr/>
                    <a:lstStyle/>
                    <a:p>
                      <a:pPr marL="0" algn="r" defTabSz="914400" rtl="0" eaLnBrk="1" fontAlgn="b" latinLnBrk="0" hangingPunct="1"/>
                      <a:r>
                        <a:rPr lang="en-ZA" sz="1600" kern="1200" dirty="0" smtClean="0"/>
                        <a:t>(1 319 000)</a:t>
                      </a:r>
                      <a:endParaRPr lang="en-ZA" sz="1600" b="0" kern="1200" dirty="0">
                        <a:solidFill>
                          <a:schemeClr val="tx1"/>
                        </a:solidFill>
                        <a:latin typeface="+mn-lt"/>
                        <a:ea typeface="+mn-ea"/>
                        <a:cs typeface="+mn-cs"/>
                      </a:endParaRPr>
                    </a:p>
                  </a:txBody>
                  <a:tcPr marL="3176" marR="3176" marT="3176" marB="0" anchor="b"/>
                </a:tc>
                <a:tc>
                  <a:txBody>
                    <a:bodyPr/>
                    <a:lstStyle/>
                    <a:p>
                      <a:pPr marL="0" algn="r" defTabSz="914400" rtl="0" eaLnBrk="1" fontAlgn="b" latinLnBrk="0" hangingPunct="1"/>
                      <a:r>
                        <a:rPr lang="en-ZA" sz="1600" kern="1200" dirty="0" smtClean="0"/>
                        <a:t>(3</a:t>
                      </a:r>
                      <a:r>
                        <a:rPr lang="en-ZA" sz="1600" kern="1200" baseline="0" dirty="0" smtClean="0"/>
                        <a:t> 569 000)</a:t>
                      </a:r>
                      <a:endParaRPr lang="en-ZA" sz="1600" b="1" kern="1200" dirty="0">
                        <a:solidFill>
                          <a:schemeClr val="tx1"/>
                        </a:solidFill>
                        <a:latin typeface="+mn-lt"/>
                        <a:ea typeface="+mn-ea"/>
                        <a:cs typeface="+mn-cs"/>
                      </a:endParaRPr>
                    </a:p>
                  </a:txBody>
                  <a:tcPr marL="3176" marR="3176" marT="3176" marB="0" anchor="b"/>
                </a:tc>
                <a:extLst>
                  <a:ext uri="{0D108BD9-81ED-4DB2-BD59-A6C34878D82A}">
                    <a16:rowId xmlns:a16="http://schemas.microsoft.com/office/drawing/2014/main" xmlns="" val="10008"/>
                  </a:ext>
                </a:extLst>
              </a:tr>
              <a:tr h="547427">
                <a:tc>
                  <a:txBody>
                    <a:bodyPr/>
                    <a:lstStyle/>
                    <a:p>
                      <a:pPr algn="l" fontAlgn="b"/>
                      <a:r>
                        <a:rPr lang="en-US" sz="1600" u="none" strike="noStrike" dirty="0" smtClean="0"/>
                        <a:t>Maths, Science and Technology</a:t>
                      </a:r>
                      <a:r>
                        <a:rPr lang="en-US" sz="1600" u="none" strike="noStrike" baseline="0" dirty="0" smtClean="0"/>
                        <a:t> </a:t>
                      </a:r>
                      <a:r>
                        <a:rPr lang="en-US" sz="1600" u="none" strike="noStrike" dirty="0" smtClean="0"/>
                        <a:t>Conditional </a:t>
                      </a:r>
                      <a:r>
                        <a:rPr lang="en-US" sz="1600" u="none" strike="noStrike" dirty="0"/>
                        <a:t>Grant</a:t>
                      </a:r>
                      <a:endParaRPr lang="en-US" sz="1600" b="0" i="0" u="none" strike="noStrike" dirty="0">
                        <a:solidFill>
                          <a:schemeClr val="tx1"/>
                        </a:solidFill>
                        <a:latin typeface="+mn-lt"/>
                        <a:cs typeface="Arial" panose="020B0604020202020204" pitchFamily="34" charset="0"/>
                      </a:endParaRPr>
                    </a:p>
                  </a:txBody>
                  <a:tcPr marL="89647" marR="7471" marT="7471" marB="0" anchor="ctr"/>
                </a:tc>
                <a:tc>
                  <a:txBody>
                    <a:bodyPr/>
                    <a:lstStyle/>
                    <a:p>
                      <a:pPr marL="0" algn="r" defTabSz="914400" rtl="0" eaLnBrk="1" fontAlgn="b" latinLnBrk="0" hangingPunct="1"/>
                      <a:r>
                        <a:rPr lang="en-ZA" sz="1600" kern="1200" dirty="0" smtClean="0"/>
                        <a:t>(16 000)</a:t>
                      </a:r>
                      <a:endParaRPr lang="en-ZA" sz="1600" b="0" kern="1200" dirty="0">
                        <a:solidFill>
                          <a:schemeClr val="tx1"/>
                        </a:solidFill>
                        <a:latin typeface="+mn-lt"/>
                        <a:ea typeface="+mn-ea"/>
                        <a:cs typeface="+mn-cs"/>
                      </a:endParaRPr>
                    </a:p>
                  </a:txBody>
                  <a:tcPr marL="3176" marR="3176" marT="3176" marB="0" anchor="b"/>
                </a:tc>
                <a:tc>
                  <a:txBody>
                    <a:bodyPr/>
                    <a:lstStyle/>
                    <a:p>
                      <a:pPr marL="0" algn="r" defTabSz="914400" rtl="0" eaLnBrk="1" fontAlgn="b" latinLnBrk="0" hangingPunct="1"/>
                      <a:r>
                        <a:rPr lang="en-ZA" sz="1600" kern="1200" dirty="0" smtClean="0"/>
                        <a:t>(17 000)</a:t>
                      </a:r>
                      <a:endParaRPr lang="en-ZA" sz="1600" b="0" kern="1200" dirty="0">
                        <a:solidFill>
                          <a:schemeClr val="tx1"/>
                        </a:solidFill>
                        <a:latin typeface="+mn-lt"/>
                        <a:ea typeface="+mn-ea"/>
                        <a:cs typeface="+mn-cs"/>
                      </a:endParaRPr>
                    </a:p>
                  </a:txBody>
                  <a:tcPr marL="3176" marR="3176" marT="3176" marB="0" anchor="b"/>
                </a:tc>
                <a:tc>
                  <a:txBody>
                    <a:bodyPr/>
                    <a:lstStyle/>
                    <a:p>
                      <a:pPr marL="0" algn="r" defTabSz="914400" rtl="0" eaLnBrk="1" fontAlgn="b" latinLnBrk="0" hangingPunct="1"/>
                      <a:r>
                        <a:rPr lang="en-ZA" sz="1600" kern="1200" dirty="0" smtClean="0"/>
                        <a:t>(17 500)</a:t>
                      </a:r>
                      <a:endParaRPr lang="en-ZA" sz="1600" b="0" kern="1200" dirty="0">
                        <a:solidFill>
                          <a:schemeClr val="tx1"/>
                        </a:solidFill>
                        <a:latin typeface="+mn-lt"/>
                        <a:ea typeface="+mn-ea"/>
                        <a:cs typeface="+mn-cs"/>
                      </a:endParaRPr>
                    </a:p>
                  </a:txBody>
                  <a:tcPr marL="3176" marR="3176" marT="3176" marB="0" anchor="b"/>
                </a:tc>
                <a:tc>
                  <a:txBody>
                    <a:bodyPr/>
                    <a:lstStyle/>
                    <a:p>
                      <a:pPr marL="0" algn="r" defTabSz="914400" rtl="0" eaLnBrk="1" fontAlgn="b" latinLnBrk="0" hangingPunct="1"/>
                      <a:r>
                        <a:rPr lang="en-ZA" sz="1600" kern="1200" dirty="0" smtClean="0"/>
                        <a:t>(50 500)</a:t>
                      </a:r>
                      <a:endParaRPr lang="en-ZA" sz="1600" b="1" kern="1200" dirty="0">
                        <a:solidFill>
                          <a:schemeClr val="tx1"/>
                        </a:solidFill>
                        <a:latin typeface="+mn-lt"/>
                        <a:ea typeface="+mn-ea"/>
                        <a:cs typeface="+mn-cs"/>
                      </a:endParaRPr>
                    </a:p>
                  </a:txBody>
                  <a:tcPr marL="3176" marR="3176" marT="3176" marB="0" anchor="b"/>
                </a:tc>
                <a:extLst>
                  <a:ext uri="{0D108BD9-81ED-4DB2-BD59-A6C34878D82A}">
                    <a16:rowId xmlns:a16="http://schemas.microsoft.com/office/drawing/2014/main" xmlns="" val="10009"/>
                  </a:ext>
                </a:extLst>
              </a:tr>
              <a:tr h="277390">
                <a:tc>
                  <a:txBody>
                    <a:bodyPr/>
                    <a:lstStyle/>
                    <a:p>
                      <a:pPr algn="l" fontAlgn="b"/>
                      <a:r>
                        <a:rPr lang="en-US" sz="1600" u="none" strike="noStrike" dirty="0" smtClean="0"/>
                        <a:t> Matric Second Chance</a:t>
                      </a:r>
                      <a:endParaRPr lang="en-US" sz="1600" b="0" i="0" u="none" strike="noStrike" dirty="0">
                        <a:solidFill>
                          <a:schemeClr val="tx1"/>
                        </a:solidFill>
                        <a:latin typeface="+mn-lt"/>
                        <a:cs typeface="Arial" panose="020B0604020202020204" pitchFamily="34" charset="0"/>
                      </a:endParaRPr>
                    </a:p>
                  </a:txBody>
                  <a:tcPr marL="89647" marR="7471" marT="7471" marB="0" anchor="ctr"/>
                </a:tc>
                <a:tc>
                  <a:txBody>
                    <a:bodyPr/>
                    <a:lstStyle/>
                    <a:p>
                      <a:pPr marL="0" algn="r" defTabSz="914400" rtl="0" eaLnBrk="1" fontAlgn="b" latinLnBrk="0" hangingPunct="1"/>
                      <a:r>
                        <a:rPr lang="en-ZA" sz="1600" kern="1200" dirty="0" smtClean="0"/>
                        <a:t>(36 295)</a:t>
                      </a:r>
                      <a:endParaRPr lang="en-ZA" sz="1600" b="0" kern="1200" dirty="0">
                        <a:solidFill>
                          <a:schemeClr val="tx1"/>
                        </a:solidFill>
                        <a:latin typeface="+mn-lt"/>
                        <a:ea typeface="+mn-ea"/>
                        <a:cs typeface="+mn-cs"/>
                      </a:endParaRPr>
                    </a:p>
                  </a:txBody>
                  <a:tcPr marL="3176" marR="3176" marT="3176" marB="0" anchor="b"/>
                </a:tc>
                <a:tc>
                  <a:txBody>
                    <a:bodyPr/>
                    <a:lstStyle/>
                    <a:p>
                      <a:pPr marL="0" algn="r" defTabSz="914400" rtl="0" eaLnBrk="1" fontAlgn="b" latinLnBrk="0" hangingPunct="1"/>
                      <a:r>
                        <a:rPr lang="en-ZA" sz="1600" kern="1200" dirty="0" smtClean="0"/>
                        <a:t>(42 039)</a:t>
                      </a:r>
                      <a:endParaRPr lang="en-ZA" sz="1600" b="0" kern="1200" dirty="0">
                        <a:solidFill>
                          <a:schemeClr val="tx1"/>
                        </a:solidFill>
                        <a:latin typeface="+mn-lt"/>
                        <a:ea typeface="+mn-ea"/>
                        <a:cs typeface="+mn-cs"/>
                      </a:endParaRPr>
                    </a:p>
                  </a:txBody>
                  <a:tcPr marL="3176" marR="3176" marT="3176" marB="0" anchor="b"/>
                </a:tc>
                <a:tc>
                  <a:txBody>
                    <a:bodyPr/>
                    <a:lstStyle/>
                    <a:p>
                      <a:pPr marL="0" algn="r" defTabSz="914400" rtl="0" eaLnBrk="1" fontAlgn="b" latinLnBrk="0" hangingPunct="1"/>
                      <a:r>
                        <a:rPr lang="en-ZA" sz="1600" kern="1200" dirty="0" smtClean="0"/>
                        <a:t>(44 592)</a:t>
                      </a:r>
                      <a:endParaRPr lang="en-ZA" sz="1600" b="0" kern="1200" dirty="0">
                        <a:solidFill>
                          <a:schemeClr val="tx1"/>
                        </a:solidFill>
                        <a:latin typeface="+mn-lt"/>
                        <a:ea typeface="+mn-ea"/>
                        <a:cs typeface="+mn-cs"/>
                      </a:endParaRPr>
                    </a:p>
                  </a:txBody>
                  <a:tcPr marL="3176" marR="3176" marT="3176" marB="0" anchor="b"/>
                </a:tc>
                <a:tc>
                  <a:txBody>
                    <a:bodyPr/>
                    <a:lstStyle/>
                    <a:p>
                      <a:pPr marL="0" algn="r" defTabSz="914400" rtl="0" eaLnBrk="1" fontAlgn="b" latinLnBrk="0" hangingPunct="1"/>
                      <a:r>
                        <a:rPr lang="en-ZA" sz="1600" kern="1200" dirty="0" smtClean="0"/>
                        <a:t>(122 926)</a:t>
                      </a:r>
                      <a:endParaRPr lang="en-ZA" sz="1600" b="1" kern="1200" dirty="0">
                        <a:solidFill>
                          <a:schemeClr val="tx1"/>
                        </a:solidFill>
                        <a:latin typeface="+mn-lt"/>
                        <a:ea typeface="+mn-ea"/>
                        <a:cs typeface="+mn-cs"/>
                      </a:endParaRPr>
                    </a:p>
                  </a:txBody>
                  <a:tcPr marL="3176" marR="3176" marT="3176" marB="0" anchor="b"/>
                </a:tc>
                <a:extLst>
                  <a:ext uri="{0D108BD9-81ED-4DB2-BD59-A6C34878D82A}">
                    <a16:rowId xmlns:a16="http://schemas.microsoft.com/office/drawing/2014/main" xmlns="" val="10010"/>
                  </a:ext>
                </a:extLst>
              </a:tr>
              <a:tr h="277390">
                <a:tc>
                  <a:txBody>
                    <a:bodyPr/>
                    <a:lstStyle/>
                    <a:p>
                      <a:pPr algn="l" fontAlgn="b"/>
                      <a:r>
                        <a:rPr lang="en-US" sz="1600" u="none" strike="noStrike" dirty="0" smtClean="0"/>
                        <a:t>Operational</a:t>
                      </a:r>
                      <a:r>
                        <a:rPr lang="en-US" sz="1600" u="none" strike="noStrike" baseline="0" dirty="0" smtClean="0"/>
                        <a:t> Budget</a:t>
                      </a:r>
                      <a:endParaRPr lang="en-US" sz="1600" b="0" i="0" u="none" strike="noStrike" dirty="0">
                        <a:solidFill>
                          <a:schemeClr val="tx1"/>
                        </a:solidFill>
                        <a:latin typeface="+mn-lt"/>
                        <a:cs typeface="Arial" panose="020B0604020202020204" pitchFamily="34" charset="0"/>
                      </a:endParaRPr>
                    </a:p>
                  </a:txBody>
                  <a:tcPr marL="89647" marR="7471" marT="7471" marB="0" anchor="ctr"/>
                </a:tc>
                <a:tc>
                  <a:txBody>
                    <a:bodyPr/>
                    <a:lstStyle/>
                    <a:p>
                      <a:pPr marL="0" algn="r" defTabSz="914400" rtl="0" eaLnBrk="1" fontAlgn="b" latinLnBrk="0" hangingPunct="1"/>
                      <a:r>
                        <a:rPr lang="en-ZA" sz="1600" kern="1200" dirty="0" smtClean="0"/>
                        <a:t>(1 000)</a:t>
                      </a:r>
                      <a:endParaRPr lang="en-ZA" sz="1600" b="0" kern="1200" dirty="0">
                        <a:solidFill>
                          <a:schemeClr val="tx1"/>
                        </a:solidFill>
                        <a:latin typeface="+mn-lt"/>
                        <a:ea typeface="+mn-ea"/>
                        <a:cs typeface="+mn-cs"/>
                      </a:endParaRPr>
                    </a:p>
                  </a:txBody>
                  <a:tcPr marL="3176" marR="3176" marT="3176" marB="0" anchor="b"/>
                </a:tc>
                <a:tc>
                  <a:txBody>
                    <a:bodyPr/>
                    <a:lstStyle/>
                    <a:p>
                      <a:pPr marL="0" algn="r" defTabSz="914400" rtl="0" eaLnBrk="1" fontAlgn="b" latinLnBrk="0" hangingPunct="1"/>
                      <a:r>
                        <a:rPr lang="en-ZA" sz="1600" kern="1200" dirty="0" smtClean="0"/>
                        <a:t>(1 000)</a:t>
                      </a:r>
                      <a:endParaRPr lang="en-ZA" sz="1600" b="0" kern="1200" dirty="0">
                        <a:solidFill>
                          <a:schemeClr val="tx1"/>
                        </a:solidFill>
                        <a:latin typeface="+mn-lt"/>
                        <a:ea typeface="+mn-ea"/>
                        <a:cs typeface="+mn-cs"/>
                      </a:endParaRPr>
                    </a:p>
                  </a:txBody>
                  <a:tcPr marL="3176" marR="3176" marT="3176" marB="0" anchor="b"/>
                </a:tc>
                <a:tc>
                  <a:txBody>
                    <a:bodyPr/>
                    <a:lstStyle/>
                    <a:p>
                      <a:pPr marL="0" algn="r" defTabSz="914400" rtl="0" eaLnBrk="1" fontAlgn="b" latinLnBrk="0" hangingPunct="1"/>
                      <a:r>
                        <a:rPr lang="en-ZA" sz="1600" kern="1200" dirty="0" smtClean="0"/>
                        <a:t>(1 000)</a:t>
                      </a:r>
                      <a:endParaRPr lang="en-ZA" sz="1600" b="0" kern="1200" dirty="0">
                        <a:solidFill>
                          <a:schemeClr val="tx1"/>
                        </a:solidFill>
                        <a:latin typeface="+mn-lt"/>
                        <a:ea typeface="+mn-ea"/>
                        <a:cs typeface="+mn-cs"/>
                      </a:endParaRPr>
                    </a:p>
                  </a:txBody>
                  <a:tcPr marL="3176" marR="3176" marT="3176" marB="0" anchor="b"/>
                </a:tc>
                <a:tc>
                  <a:txBody>
                    <a:bodyPr/>
                    <a:lstStyle/>
                    <a:p>
                      <a:pPr marL="0" algn="r" defTabSz="914400" rtl="0" eaLnBrk="1" fontAlgn="b" latinLnBrk="0" hangingPunct="1"/>
                      <a:r>
                        <a:rPr lang="en-ZA" sz="1600" kern="1200" dirty="0" smtClean="0"/>
                        <a:t>(3 000)</a:t>
                      </a:r>
                      <a:endParaRPr lang="en-ZA" sz="1600" b="1" kern="1200" dirty="0">
                        <a:solidFill>
                          <a:schemeClr val="tx1"/>
                        </a:solidFill>
                        <a:latin typeface="+mn-lt"/>
                        <a:ea typeface="+mn-ea"/>
                        <a:cs typeface="+mn-cs"/>
                      </a:endParaRPr>
                    </a:p>
                  </a:txBody>
                  <a:tcPr marL="3176" marR="3176" marT="3176" marB="0" anchor="b"/>
                </a:tc>
                <a:extLst>
                  <a:ext uri="{0D108BD9-81ED-4DB2-BD59-A6C34878D82A}">
                    <a16:rowId xmlns:a16="http://schemas.microsoft.com/office/drawing/2014/main" xmlns="" val="10011"/>
                  </a:ext>
                </a:extLst>
              </a:tr>
              <a:tr h="277390">
                <a:tc>
                  <a:txBody>
                    <a:bodyPr/>
                    <a:lstStyle/>
                    <a:p>
                      <a:pPr algn="l" fontAlgn="b"/>
                      <a:r>
                        <a:rPr lang="en-US" sz="1600" u="none" strike="noStrike" dirty="0" err="1" smtClean="0"/>
                        <a:t>Umalusi</a:t>
                      </a:r>
                      <a:endParaRPr lang="en-US" sz="1600" b="0" i="0" u="none" strike="noStrike" dirty="0">
                        <a:solidFill>
                          <a:schemeClr val="tx1"/>
                        </a:solidFill>
                        <a:latin typeface="+mn-lt"/>
                        <a:cs typeface="Arial" panose="020B0604020202020204" pitchFamily="34" charset="0"/>
                      </a:endParaRPr>
                    </a:p>
                  </a:txBody>
                  <a:tcPr marL="89647" marR="7471" marT="7471" marB="0" anchor="ctr"/>
                </a:tc>
                <a:tc>
                  <a:txBody>
                    <a:bodyPr/>
                    <a:lstStyle/>
                    <a:p>
                      <a:pPr marL="0" algn="r" defTabSz="914400" rtl="0" eaLnBrk="1" fontAlgn="b" latinLnBrk="0" hangingPunct="1"/>
                      <a:r>
                        <a:rPr lang="en-ZA" sz="1600" kern="1200" dirty="0" smtClean="0"/>
                        <a:t>(3 296)</a:t>
                      </a:r>
                      <a:endParaRPr lang="en-ZA" sz="1600" b="0" kern="1200" dirty="0">
                        <a:solidFill>
                          <a:schemeClr val="tx1"/>
                        </a:solidFill>
                        <a:latin typeface="+mn-lt"/>
                        <a:ea typeface="+mn-ea"/>
                        <a:cs typeface="+mn-cs"/>
                      </a:endParaRPr>
                    </a:p>
                  </a:txBody>
                  <a:tcPr marL="3176" marR="3176" marT="3176" marB="0" anchor="b"/>
                </a:tc>
                <a:tc>
                  <a:txBody>
                    <a:bodyPr/>
                    <a:lstStyle/>
                    <a:p>
                      <a:pPr marL="0" algn="r" defTabSz="914400" rtl="0" eaLnBrk="1" fontAlgn="b" latinLnBrk="0" hangingPunct="1"/>
                      <a:r>
                        <a:rPr lang="en-ZA" sz="1600" kern="1200" dirty="0" smtClean="0"/>
                        <a:t>(3 481)</a:t>
                      </a:r>
                      <a:endParaRPr lang="en-ZA" sz="1600" b="0" kern="1200" dirty="0">
                        <a:solidFill>
                          <a:schemeClr val="tx1"/>
                        </a:solidFill>
                        <a:latin typeface="+mn-lt"/>
                        <a:ea typeface="+mn-ea"/>
                        <a:cs typeface="+mn-cs"/>
                      </a:endParaRPr>
                    </a:p>
                  </a:txBody>
                  <a:tcPr marL="3176" marR="3176" marT="3176" marB="0" anchor="b"/>
                </a:tc>
                <a:tc>
                  <a:txBody>
                    <a:bodyPr/>
                    <a:lstStyle/>
                    <a:p>
                      <a:pPr marL="0" algn="r" defTabSz="914400" rtl="0" eaLnBrk="1" fontAlgn="b" latinLnBrk="0" hangingPunct="1"/>
                      <a:r>
                        <a:rPr lang="en-ZA" sz="1600" kern="1200" dirty="0" smtClean="0"/>
                        <a:t>(3 672)</a:t>
                      </a:r>
                      <a:endParaRPr lang="en-ZA" sz="1600" b="0" kern="1200" dirty="0">
                        <a:solidFill>
                          <a:schemeClr val="tx1"/>
                        </a:solidFill>
                        <a:latin typeface="+mn-lt"/>
                        <a:ea typeface="+mn-ea"/>
                        <a:cs typeface="+mn-cs"/>
                      </a:endParaRPr>
                    </a:p>
                  </a:txBody>
                  <a:tcPr marL="3176" marR="3176" marT="3176" marB="0" anchor="b"/>
                </a:tc>
                <a:tc>
                  <a:txBody>
                    <a:bodyPr/>
                    <a:lstStyle/>
                    <a:p>
                      <a:pPr marL="0" algn="r" defTabSz="914400" rtl="0" eaLnBrk="1" fontAlgn="b" latinLnBrk="0" hangingPunct="1"/>
                      <a:r>
                        <a:rPr lang="en-ZA" sz="1600" kern="1200" dirty="0" smtClean="0"/>
                        <a:t>(10 449)</a:t>
                      </a:r>
                      <a:endParaRPr lang="en-ZA" sz="1600" b="1" kern="1200" dirty="0">
                        <a:solidFill>
                          <a:schemeClr val="tx1"/>
                        </a:solidFill>
                        <a:latin typeface="+mn-lt"/>
                        <a:ea typeface="+mn-ea"/>
                        <a:cs typeface="+mn-cs"/>
                      </a:endParaRPr>
                    </a:p>
                  </a:txBody>
                  <a:tcPr marL="3176" marR="3176" marT="3176" marB="0" anchor="b"/>
                </a:tc>
                <a:extLst>
                  <a:ext uri="{0D108BD9-81ED-4DB2-BD59-A6C34878D82A}">
                    <a16:rowId xmlns:a16="http://schemas.microsoft.com/office/drawing/2014/main" xmlns="" val="10012"/>
                  </a:ext>
                </a:extLst>
              </a:tr>
              <a:tr h="353175">
                <a:tc>
                  <a:txBody>
                    <a:bodyPr/>
                    <a:lstStyle/>
                    <a:p>
                      <a:pPr marL="0" algn="l" defTabSz="914400" rtl="0" eaLnBrk="1" fontAlgn="b" latinLnBrk="0" hangingPunct="1"/>
                      <a:r>
                        <a:rPr lang="en-ZA" sz="1600" b="1" u="none" strike="noStrike" kern="1200" dirty="0" smtClean="0"/>
                        <a:t>Total Budget cuts</a:t>
                      </a:r>
                      <a:endParaRPr lang="en-ZA" sz="1600" b="1" i="0" u="none" strike="noStrike" kern="1200" dirty="0">
                        <a:solidFill>
                          <a:schemeClr val="tx1"/>
                        </a:solidFill>
                        <a:latin typeface="+mn-lt"/>
                        <a:ea typeface="+mn-ea"/>
                        <a:cs typeface="Arial" panose="020B0604020202020204" pitchFamily="34" charset="0"/>
                      </a:endParaRPr>
                    </a:p>
                  </a:txBody>
                  <a:tcPr marL="3176" marR="3176" marT="3176" marB="0" anchor="b"/>
                </a:tc>
                <a:tc>
                  <a:txBody>
                    <a:bodyPr/>
                    <a:lstStyle/>
                    <a:p>
                      <a:pPr algn="r" fontAlgn="b"/>
                      <a:r>
                        <a:rPr lang="en-ZA" sz="1600" b="1" u="none" strike="noStrike" dirty="0" smtClean="0">
                          <a:effectLst/>
                        </a:rPr>
                        <a:t>(2 072 892)</a:t>
                      </a:r>
                      <a:endParaRPr lang="en-ZA" sz="1600" b="1"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r" fontAlgn="b"/>
                      <a:r>
                        <a:rPr lang="en-ZA" sz="1600" b="1" u="none" strike="noStrike" dirty="0" smtClean="0">
                          <a:effectLst/>
                        </a:rPr>
                        <a:t>(2 580 639)</a:t>
                      </a:r>
                      <a:endParaRPr lang="en-ZA" sz="1600" b="1"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r" fontAlgn="b"/>
                      <a:r>
                        <a:rPr lang="en-ZA" sz="1600" b="1" u="none" strike="noStrike" dirty="0" smtClean="0">
                          <a:effectLst/>
                        </a:rPr>
                        <a:t>(2 738 264)</a:t>
                      </a:r>
                      <a:endParaRPr lang="en-ZA" sz="1600" b="1"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r" fontAlgn="b"/>
                      <a:r>
                        <a:rPr lang="en-ZA" sz="1600" b="1" u="none" strike="noStrike" dirty="0" smtClean="0">
                          <a:effectLst/>
                        </a:rPr>
                        <a:t>(7 391 795)</a:t>
                      </a:r>
                      <a:endParaRPr lang="en-ZA" sz="1600" b="1" i="0" u="none" strike="noStrike" dirty="0">
                        <a:solidFill>
                          <a:schemeClr val="tx1"/>
                        </a:solidFill>
                        <a:effectLst/>
                        <a:latin typeface="+mn-lt"/>
                        <a:cs typeface="Arial" panose="020B0604020202020204" pitchFamily="34" charset="0"/>
                      </a:endParaRPr>
                    </a:p>
                  </a:txBody>
                  <a:tcPr marL="3176" marR="3176" marT="3176" marB="0" anchor="b"/>
                </a:tc>
                <a:extLst>
                  <a:ext uri="{0D108BD9-81ED-4DB2-BD59-A6C34878D82A}">
                    <a16:rowId xmlns:a16="http://schemas.microsoft.com/office/drawing/2014/main" xmlns="" val="10013"/>
                  </a:ext>
                </a:extLst>
              </a:tr>
            </a:tbl>
          </a:graphicData>
        </a:graphic>
      </p:graphicFrame>
    </p:spTree>
    <p:extLst>
      <p:ext uri="{BB962C8B-B14F-4D97-AF65-F5344CB8AC3E}">
        <p14:creationId xmlns:p14="http://schemas.microsoft.com/office/powerpoint/2010/main" xmlns="" val="962862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rmAutofit/>
          </a:bodyPr>
          <a:lstStyle/>
          <a:p>
            <a:r>
              <a:rPr lang="en-ZA" sz="2800" b="1" dirty="0" smtClean="0">
                <a:solidFill>
                  <a:srgbClr val="741202"/>
                </a:solidFill>
                <a:cs typeface="Arial" panose="020B0604020202020204" pitchFamily="34" charset="0"/>
              </a:rPr>
              <a:t>2017 NSC EXAMINATION RESULTS </a:t>
            </a:r>
            <a:endParaRPr lang="en-ZA" sz="2800" dirty="0"/>
          </a:p>
        </p:txBody>
      </p:sp>
      <p:sp>
        <p:nvSpPr>
          <p:cNvPr id="4" name="Slide Number Placeholder 3"/>
          <p:cNvSpPr>
            <a:spLocks noGrp="1"/>
          </p:cNvSpPr>
          <p:nvPr>
            <p:ph type="sldNum" sz="quarter" idx="4"/>
          </p:nvPr>
        </p:nvSpPr>
        <p:spPr/>
        <p:txBody>
          <a:bodyPr/>
          <a:lstStyle/>
          <a:p>
            <a:fld id="{28A3B54F-4D6D-439C-9A2C-B6799378E1A1}" type="slidenum">
              <a:rPr lang="en-ZA" smtClean="0"/>
              <a:pPr/>
              <a:t>6</a:t>
            </a:fld>
            <a:endParaRPr lang="en-ZA"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xmlns="" val="4012295514"/>
              </p:ext>
            </p:extLst>
          </p:nvPr>
        </p:nvGraphicFramePr>
        <p:xfrm>
          <a:off x="107505" y="908720"/>
          <a:ext cx="8928990" cy="5112572"/>
        </p:xfrm>
        <a:graphic>
          <a:graphicData uri="http://schemas.openxmlformats.org/drawingml/2006/table">
            <a:tbl>
              <a:tblPr firstRow="1" firstCol="1" bandRow="1">
                <a:tableStyleId>{21E4AEA4-8DFA-4A89-87EB-49C32662AFE0}</a:tableStyleId>
              </a:tblPr>
              <a:tblGrid>
                <a:gridCol w="1903031">
                  <a:extLst>
                    <a:ext uri="{9D8B030D-6E8A-4147-A177-3AD203B41FA5}">
                      <a16:colId xmlns:a16="http://schemas.microsoft.com/office/drawing/2014/main" xmlns="" val="20000"/>
                    </a:ext>
                  </a:extLst>
                </a:gridCol>
                <a:gridCol w="2396410">
                  <a:extLst>
                    <a:ext uri="{9D8B030D-6E8A-4147-A177-3AD203B41FA5}">
                      <a16:colId xmlns:a16="http://schemas.microsoft.com/office/drawing/2014/main" xmlns="" val="20001"/>
                    </a:ext>
                  </a:extLst>
                </a:gridCol>
                <a:gridCol w="2396410">
                  <a:extLst>
                    <a:ext uri="{9D8B030D-6E8A-4147-A177-3AD203B41FA5}">
                      <a16:colId xmlns:a16="http://schemas.microsoft.com/office/drawing/2014/main" xmlns="" val="20002"/>
                    </a:ext>
                  </a:extLst>
                </a:gridCol>
                <a:gridCol w="2233139">
                  <a:extLst>
                    <a:ext uri="{9D8B030D-6E8A-4147-A177-3AD203B41FA5}">
                      <a16:colId xmlns:a16="http://schemas.microsoft.com/office/drawing/2014/main" xmlns="" val="20003"/>
                    </a:ext>
                  </a:extLst>
                </a:gridCol>
              </a:tblGrid>
              <a:tr h="432455">
                <a:tc rowSpan="2">
                  <a:txBody>
                    <a:bodyPr/>
                    <a:lstStyle/>
                    <a:p>
                      <a:pPr>
                        <a:spcAft>
                          <a:spcPts val="0"/>
                        </a:spcAft>
                      </a:pPr>
                      <a:r>
                        <a:rPr lang="en-ZA" sz="1800" b="1" dirty="0">
                          <a:effectLst/>
                        </a:rPr>
                        <a:t>Province</a:t>
                      </a:r>
                      <a:endParaRPr lang="en-ZA" sz="1800" b="1" dirty="0">
                        <a:solidFill>
                          <a:srgbClr val="E36C0A"/>
                        </a:solidFill>
                        <a:effectLst/>
                        <a:latin typeface="Times New Roman"/>
                        <a:ea typeface="Times New Roman"/>
                        <a:cs typeface="Times New Roman"/>
                      </a:endParaRPr>
                    </a:p>
                  </a:txBody>
                  <a:tcPr marL="68580" marR="68580" marT="0" marB="0"/>
                </a:tc>
                <a:tc gridSpan="3">
                  <a:txBody>
                    <a:bodyPr/>
                    <a:lstStyle/>
                    <a:p>
                      <a:pPr algn="ctr">
                        <a:spcAft>
                          <a:spcPts val="0"/>
                        </a:spcAft>
                      </a:pPr>
                      <a:r>
                        <a:rPr lang="en-ZA" sz="1800" b="1" dirty="0">
                          <a:effectLst/>
                        </a:rPr>
                        <a:t>2017</a:t>
                      </a:r>
                      <a:endParaRPr lang="en-ZA" sz="1800" b="1" dirty="0">
                        <a:solidFill>
                          <a:srgbClr val="E36C0A"/>
                        </a:solidFill>
                        <a:effectLst/>
                        <a:latin typeface="Times New Roman"/>
                        <a:ea typeface="Times New Roman"/>
                        <a:cs typeface="Times New Roman"/>
                      </a:endParaRPr>
                    </a:p>
                  </a:txBody>
                  <a:tcPr marL="68580" marR="68580"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432455">
                <a:tc vMerge="1">
                  <a:txBody>
                    <a:bodyPr/>
                    <a:lstStyle/>
                    <a:p>
                      <a:endParaRPr lang="en-ZA"/>
                    </a:p>
                  </a:txBody>
                  <a:tcPr/>
                </a:tc>
                <a:tc>
                  <a:txBody>
                    <a:bodyPr/>
                    <a:lstStyle/>
                    <a:p>
                      <a:pPr algn="ctr">
                        <a:spcAft>
                          <a:spcPts val="0"/>
                        </a:spcAft>
                      </a:pPr>
                      <a:r>
                        <a:rPr lang="en-ZA" sz="1800" b="1" dirty="0">
                          <a:effectLst/>
                        </a:rPr>
                        <a:t>Total Wrote</a:t>
                      </a:r>
                      <a:endParaRPr lang="en-ZA" sz="1800" b="1" dirty="0">
                        <a:solidFill>
                          <a:srgbClr val="E36C0A"/>
                        </a:solidFill>
                        <a:effectLst/>
                        <a:latin typeface="Times New Roman"/>
                        <a:ea typeface="Times New Roman"/>
                        <a:cs typeface="Times New Roman"/>
                      </a:endParaRPr>
                    </a:p>
                  </a:txBody>
                  <a:tcPr marL="68580" marR="68580" marT="0" marB="0"/>
                </a:tc>
                <a:tc>
                  <a:txBody>
                    <a:bodyPr/>
                    <a:lstStyle/>
                    <a:p>
                      <a:pPr algn="ctr">
                        <a:spcAft>
                          <a:spcPts val="0"/>
                        </a:spcAft>
                      </a:pPr>
                      <a:r>
                        <a:rPr lang="en-ZA" sz="1800" b="1" dirty="0">
                          <a:effectLst/>
                        </a:rPr>
                        <a:t>Total Achieved</a:t>
                      </a:r>
                      <a:endParaRPr lang="en-ZA" sz="1800" b="1" dirty="0">
                        <a:solidFill>
                          <a:srgbClr val="E36C0A"/>
                        </a:solidFill>
                        <a:effectLst/>
                        <a:latin typeface="Times New Roman"/>
                        <a:ea typeface="Times New Roman"/>
                        <a:cs typeface="Times New Roman"/>
                      </a:endParaRPr>
                    </a:p>
                  </a:txBody>
                  <a:tcPr marL="68580" marR="68580" marT="0" marB="0"/>
                </a:tc>
                <a:tc>
                  <a:txBody>
                    <a:bodyPr/>
                    <a:lstStyle/>
                    <a:p>
                      <a:pPr algn="ctr">
                        <a:spcAft>
                          <a:spcPts val="0"/>
                        </a:spcAft>
                      </a:pPr>
                      <a:r>
                        <a:rPr lang="en-ZA" sz="1800" b="1" dirty="0">
                          <a:effectLst/>
                        </a:rPr>
                        <a:t>% Achieved</a:t>
                      </a:r>
                      <a:endParaRPr lang="en-ZA" sz="1800" b="1" dirty="0">
                        <a:solidFill>
                          <a:srgbClr val="E36C0A"/>
                        </a:solidFill>
                        <a:effectLst/>
                        <a:latin typeface="Times New Roman"/>
                        <a:ea typeface="Times New Roman"/>
                        <a:cs typeface="Times New Roman"/>
                      </a:endParaRPr>
                    </a:p>
                  </a:txBody>
                  <a:tcPr marL="68580" marR="68580" marT="0" marB="0"/>
                </a:tc>
                <a:extLst>
                  <a:ext uri="{0D108BD9-81ED-4DB2-BD59-A6C34878D82A}">
                    <a16:rowId xmlns:a16="http://schemas.microsoft.com/office/drawing/2014/main" xmlns="" val="10001"/>
                  </a:ext>
                </a:extLst>
              </a:tr>
              <a:tr h="422844">
                <a:tc>
                  <a:txBody>
                    <a:bodyPr/>
                    <a:lstStyle/>
                    <a:p>
                      <a:pPr>
                        <a:spcAft>
                          <a:spcPts val="0"/>
                        </a:spcAft>
                      </a:pPr>
                      <a:r>
                        <a:rPr lang="en-ZA" sz="1800" dirty="0">
                          <a:effectLst/>
                        </a:rPr>
                        <a:t>Eastern Cape</a:t>
                      </a:r>
                      <a:endParaRPr lang="en-ZA" sz="1800" dirty="0">
                        <a:solidFill>
                          <a:srgbClr val="E36C0A"/>
                        </a:solidFill>
                        <a:effectLst/>
                        <a:latin typeface="Times New Roman"/>
                        <a:ea typeface="Times New Roman"/>
                        <a:cs typeface="Times New Roman"/>
                      </a:endParaRPr>
                    </a:p>
                  </a:txBody>
                  <a:tcPr marL="68580" marR="68580" marT="0" marB="0"/>
                </a:tc>
                <a:tc>
                  <a:txBody>
                    <a:bodyPr/>
                    <a:lstStyle/>
                    <a:p>
                      <a:pPr algn="ctr">
                        <a:spcAft>
                          <a:spcPts val="0"/>
                        </a:spcAft>
                      </a:pPr>
                      <a:r>
                        <a:rPr lang="en-ZA" sz="1700" dirty="0">
                          <a:effectLst/>
                        </a:rPr>
                        <a:t>67 648</a:t>
                      </a:r>
                      <a:endParaRPr lang="en-ZA" sz="1700" dirty="0">
                        <a:solidFill>
                          <a:srgbClr val="E36C0A"/>
                        </a:solidFill>
                        <a:effectLst/>
                        <a:latin typeface="Times New Roman"/>
                        <a:ea typeface="Times New Roman"/>
                        <a:cs typeface="Times New Roman"/>
                      </a:endParaRPr>
                    </a:p>
                  </a:txBody>
                  <a:tcPr marL="68580" marR="68580" marT="0" marB="0"/>
                </a:tc>
                <a:tc>
                  <a:txBody>
                    <a:bodyPr/>
                    <a:lstStyle/>
                    <a:p>
                      <a:pPr algn="ctr">
                        <a:spcAft>
                          <a:spcPts val="0"/>
                        </a:spcAft>
                      </a:pPr>
                      <a:r>
                        <a:rPr lang="en-ZA" sz="1700" dirty="0">
                          <a:effectLst/>
                        </a:rPr>
                        <a:t>43 981</a:t>
                      </a:r>
                      <a:endParaRPr lang="en-ZA" sz="1700" dirty="0">
                        <a:solidFill>
                          <a:srgbClr val="E36C0A"/>
                        </a:solidFill>
                        <a:effectLst/>
                        <a:latin typeface="Times New Roman"/>
                        <a:ea typeface="Times New Roman"/>
                        <a:cs typeface="Times New Roman"/>
                      </a:endParaRPr>
                    </a:p>
                  </a:txBody>
                  <a:tcPr marL="68580" marR="68580" marT="0" marB="0"/>
                </a:tc>
                <a:tc>
                  <a:txBody>
                    <a:bodyPr/>
                    <a:lstStyle/>
                    <a:p>
                      <a:pPr algn="ctr">
                        <a:spcAft>
                          <a:spcPts val="0"/>
                        </a:spcAft>
                      </a:pPr>
                      <a:r>
                        <a:rPr lang="en-ZA" sz="1700" dirty="0">
                          <a:effectLst/>
                        </a:rPr>
                        <a:t>65.0</a:t>
                      </a:r>
                      <a:endParaRPr lang="en-ZA" sz="1700" dirty="0">
                        <a:solidFill>
                          <a:srgbClr val="E36C0A"/>
                        </a:solidFill>
                        <a:effectLst/>
                        <a:latin typeface="Times New Roman"/>
                        <a:ea typeface="Times New Roman"/>
                        <a:cs typeface="Times New Roman"/>
                      </a:endParaRPr>
                    </a:p>
                  </a:txBody>
                  <a:tcPr marL="68580" marR="68580" marT="0" marB="0"/>
                </a:tc>
                <a:extLst>
                  <a:ext uri="{0D108BD9-81ED-4DB2-BD59-A6C34878D82A}">
                    <a16:rowId xmlns:a16="http://schemas.microsoft.com/office/drawing/2014/main" xmlns="" val="10002"/>
                  </a:ext>
                </a:extLst>
              </a:tr>
              <a:tr h="422844">
                <a:tc>
                  <a:txBody>
                    <a:bodyPr/>
                    <a:lstStyle/>
                    <a:p>
                      <a:pPr>
                        <a:spcAft>
                          <a:spcPts val="0"/>
                        </a:spcAft>
                      </a:pPr>
                      <a:r>
                        <a:rPr lang="en-ZA" sz="1800" dirty="0">
                          <a:effectLst/>
                        </a:rPr>
                        <a:t>Free State</a:t>
                      </a:r>
                      <a:endParaRPr lang="en-ZA" sz="1800" dirty="0">
                        <a:solidFill>
                          <a:srgbClr val="E36C0A"/>
                        </a:solidFill>
                        <a:effectLst/>
                        <a:latin typeface="Times New Roman"/>
                        <a:ea typeface="Times New Roman"/>
                        <a:cs typeface="Times New Roman"/>
                      </a:endParaRPr>
                    </a:p>
                  </a:txBody>
                  <a:tcPr marL="68580" marR="68580" marT="0" marB="0"/>
                </a:tc>
                <a:tc>
                  <a:txBody>
                    <a:bodyPr/>
                    <a:lstStyle/>
                    <a:p>
                      <a:pPr algn="ctr">
                        <a:spcAft>
                          <a:spcPts val="0"/>
                        </a:spcAft>
                      </a:pPr>
                      <a:r>
                        <a:rPr lang="en-ZA" sz="1700" dirty="0">
                          <a:effectLst/>
                        </a:rPr>
                        <a:t>25 130</a:t>
                      </a:r>
                      <a:endParaRPr lang="en-ZA" sz="1700" dirty="0">
                        <a:solidFill>
                          <a:srgbClr val="E36C0A"/>
                        </a:solidFill>
                        <a:effectLst/>
                        <a:latin typeface="Times New Roman"/>
                        <a:ea typeface="Times New Roman"/>
                        <a:cs typeface="Times New Roman"/>
                      </a:endParaRPr>
                    </a:p>
                  </a:txBody>
                  <a:tcPr marL="68580" marR="68580" marT="0" marB="0"/>
                </a:tc>
                <a:tc>
                  <a:txBody>
                    <a:bodyPr/>
                    <a:lstStyle/>
                    <a:p>
                      <a:pPr algn="ctr">
                        <a:spcAft>
                          <a:spcPts val="0"/>
                        </a:spcAft>
                      </a:pPr>
                      <a:r>
                        <a:rPr lang="en-ZA" sz="1700" dirty="0">
                          <a:effectLst/>
                        </a:rPr>
                        <a:t>21 631</a:t>
                      </a:r>
                      <a:endParaRPr lang="en-ZA" sz="1700" dirty="0">
                        <a:solidFill>
                          <a:srgbClr val="E36C0A"/>
                        </a:solidFill>
                        <a:effectLst/>
                        <a:latin typeface="Times New Roman"/>
                        <a:ea typeface="Times New Roman"/>
                        <a:cs typeface="Times New Roman"/>
                      </a:endParaRPr>
                    </a:p>
                  </a:txBody>
                  <a:tcPr marL="68580" marR="68580" marT="0" marB="0"/>
                </a:tc>
                <a:tc>
                  <a:txBody>
                    <a:bodyPr/>
                    <a:lstStyle/>
                    <a:p>
                      <a:pPr algn="ctr">
                        <a:spcAft>
                          <a:spcPts val="0"/>
                        </a:spcAft>
                      </a:pPr>
                      <a:r>
                        <a:rPr lang="en-ZA" sz="1700" dirty="0">
                          <a:effectLst/>
                        </a:rPr>
                        <a:t>86.1</a:t>
                      </a:r>
                      <a:endParaRPr lang="en-ZA" sz="1700" dirty="0">
                        <a:solidFill>
                          <a:srgbClr val="E36C0A"/>
                        </a:solidFill>
                        <a:effectLst/>
                        <a:latin typeface="Times New Roman"/>
                        <a:ea typeface="Times New Roman"/>
                        <a:cs typeface="Times New Roman"/>
                      </a:endParaRPr>
                    </a:p>
                  </a:txBody>
                  <a:tcPr marL="68580" marR="68580" marT="0" marB="0"/>
                </a:tc>
                <a:extLst>
                  <a:ext uri="{0D108BD9-81ED-4DB2-BD59-A6C34878D82A}">
                    <a16:rowId xmlns:a16="http://schemas.microsoft.com/office/drawing/2014/main" xmlns="" val="10003"/>
                  </a:ext>
                </a:extLst>
              </a:tr>
              <a:tr h="422844">
                <a:tc>
                  <a:txBody>
                    <a:bodyPr/>
                    <a:lstStyle/>
                    <a:p>
                      <a:pPr>
                        <a:spcAft>
                          <a:spcPts val="0"/>
                        </a:spcAft>
                      </a:pPr>
                      <a:r>
                        <a:rPr lang="en-ZA" sz="1800" dirty="0">
                          <a:effectLst/>
                        </a:rPr>
                        <a:t>Gauteng</a:t>
                      </a:r>
                      <a:endParaRPr lang="en-ZA" sz="1800" dirty="0">
                        <a:solidFill>
                          <a:srgbClr val="E36C0A"/>
                        </a:solidFill>
                        <a:effectLst/>
                        <a:latin typeface="Times New Roman"/>
                        <a:ea typeface="Times New Roman"/>
                        <a:cs typeface="Times New Roman"/>
                      </a:endParaRPr>
                    </a:p>
                  </a:txBody>
                  <a:tcPr marL="68580" marR="68580" marT="0" marB="0"/>
                </a:tc>
                <a:tc>
                  <a:txBody>
                    <a:bodyPr/>
                    <a:lstStyle/>
                    <a:p>
                      <a:pPr algn="ctr">
                        <a:spcAft>
                          <a:spcPts val="0"/>
                        </a:spcAft>
                      </a:pPr>
                      <a:r>
                        <a:rPr lang="en-ZA" sz="1700" dirty="0">
                          <a:effectLst/>
                        </a:rPr>
                        <a:t>97 284</a:t>
                      </a:r>
                      <a:endParaRPr lang="en-ZA" sz="1700" dirty="0">
                        <a:solidFill>
                          <a:srgbClr val="E36C0A"/>
                        </a:solidFill>
                        <a:effectLst/>
                        <a:latin typeface="Times New Roman"/>
                        <a:ea typeface="Times New Roman"/>
                        <a:cs typeface="Times New Roman"/>
                      </a:endParaRPr>
                    </a:p>
                  </a:txBody>
                  <a:tcPr marL="68580" marR="68580" marT="0" marB="0"/>
                </a:tc>
                <a:tc>
                  <a:txBody>
                    <a:bodyPr/>
                    <a:lstStyle/>
                    <a:p>
                      <a:pPr algn="ctr">
                        <a:spcAft>
                          <a:spcPts val="0"/>
                        </a:spcAft>
                      </a:pPr>
                      <a:r>
                        <a:rPr lang="en-ZA" sz="1700" dirty="0">
                          <a:effectLst/>
                        </a:rPr>
                        <a:t>82 826</a:t>
                      </a:r>
                      <a:endParaRPr lang="en-ZA" sz="1700" dirty="0">
                        <a:solidFill>
                          <a:srgbClr val="E36C0A"/>
                        </a:solidFill>
                        <a:effectLst/>
                        <a:latin typeface="Times New Roman"/>
                        <a:ea typeface="Times New Roman"/>
                        <a:cs typeface="Times New Roman"/>
                      </a:endParaRPr>
                    </a:p>
                  </a:txBody>
                  <a:tcPr marL="68580" marR="68580" marT="0" marB="0"/>
                </a:tc>
                <a:tc>
                  <a:txBody>
                    <a:bodyPr/>
                    <a:lstStyle/>
                    <a:p>
                      <a:pPr algn="ctr">
                        <a:spcAft>
                          <a:spcPts val="0"/>
                        </a:spcAft>
                      </a:pPr>
                      <a:r>
                        <a:rPr lang="en-ZA" sz="1700" dirty="0">
                          <a:effectLst/>
                        </a:rPr>
                        <a:t>85.1</a:t>
                      </a:r>
                      <a:endParaRPr lang="en-ZA" sz="1700" dirty="0">
                        <a:solidFill>
                          <a:srgbClr val="E36C0A"/>
                        </a:solidFill>
                        <a:effectLst/>
                        <a:latin typeface="Times New Roman"/>
                        <a:ea typeface="Times New Roman"/>
                        <a:cs typeface="Times New Roman"/>
                      </a:endParaRPr>
                    </a:p>
                  </a:txBody>
                  <a:tcPr marL="68580" marR="68580" marT="0" marB="0"/>
                </a:tc>
                <a:extLst>
                  <a:ext uri="{0D108BD9-81ED-4DB2-BD59-A6C34878D82A}">
                    <a16:rowId xmlns:a16="http://schemas.microsoft.com/office/drawing/2014/main" xmlns="" val="10004"/>
                  </a:ext>
                </a:extLst>
              </a:tr>
              <a:tr h="422844">
                <a:tc>
                  <a:txBody>
                    <a:bodyPr/>
                    <a:lstStyle/>
                    <a:p>
                      <a:pPr>
                        <a:spcAft>
                          <a:spcPts val="0"/>
                        </a:spcAft>
                      </a:pPr>
                      <a:r>
                        <a:rPr lang="en-ZA" sz="1800" dirty="0">
                          <a:effectLst/>
                        </a:rPr>
                        <a:t>Kwazulu-Natal</a:t>
                      </a:r>
                      <a:endParaRPr lang="en-ZA" sz="1800" dirty="0">
                        <a:solidFill>
                          <a:srgbClr val="E36C0A"/>
                        </a:solidFill>
                        <a:effectLst/>
                        <a:latin typeface="Times New Roman"/>
                        <a:ea typeface="Times New Roman"/>
                        <a:cs typeface="Times New Roman"/>
                      </a:endParaRPr>
                    </a:p>
                  </a:txBody>
                  <a:tcPr marL="68580" marR="68580" marT="0" marB="0"/>
                </a:tc>
                <a:tc>
                  <a:txBody>
                    <a:bodyPr/>
                    <a:lstStyle/>
                    <a:p>
                      <a:pPr algn="ctr">
                        <a:spcAft>
                          <a:spcPts val="0"/>
                        </a:spcAft>
                      </a:pPr>
                      <a:r>
                        <a:rPr lang="en-ZA" sz="1700" dirty="0">
                          <a:effectLst/>
                        </a:rPr>
                        <a:t>124 317</a:t>
                      </a:r>
                      <a:endParaRPr lang="en-ZA" sz="1700" dirty="0">
                        <a:solidFill>
                          <a:srgbClr val="E36C0A"/>
                        </a:solidFill>
                        <a:effectLst/>
                        <a:latin typeface="Times New Roman"/>
                        <a:ea typeface="Times New Roman"/>
                        <a:cs typeface="Times New Roman"/>
                      </a:endParaRPr>
                    </a:p>
                  </a:txBody>
                  <a:tcPr marL="68580" marR="68580" marT="0" marB="0"/>
                </a:tc>
                <a:tc>
                  <a:txBody>
                    <a:bodyPr/>
                    <a:lstStyle/>
                    <a:p>
                      <a:pPr algn="ctr">
                        <a:spcAft>
                          <a:spcPts val="0"/>
                        </a:spcAft>
                      </a:pPr>
                      <a:r>
                        <a:rPr lang="en-ZA" sz="1700" dirty="0">
                          <a:effectLst/>
                        </a:rPr>
                        <a:t>90 589</a:t>
                      </a:r>
                      <a:endParaRPr lang="en-ZA" sz="1700" dirty="0">
                        <a:solidFill>
                          <a:srgbClr val="E36C0A"/>
                        </a:solidFill>
                        <a:effectLst/>
                        <a:latin typeface="Times New Roman"/>
                        <a:ea typeface="Times New Roman"/>
                        <a:cs typeface="Times New Roman"/>
                      </a:endParaRPr>
                    </a:p>
                  </a:txBody>
                  <a:tcPr marL="68580" marR="68580" marT="0" marB="0"/>
                </a:tc>
                <a:tc>
                  <a:txBody>
                    <a:bodyPr/>
                    <a:lstStyle/>
                    <a:p>
                      <a:pPr algn="ctr">
                        <a:spcAft>
                          <a:spcPts val="0"/>
                        </a:spcAft>
                      </a:pPr>
                      <a:r>
                        <a:rPr lang="en-ZA" sz="1700" dirty="0">
                          <a:effectLst/>
                        </a:rPr>
                        <a:t>72.9</a:t>
                      </a:r>
                      <a:endParaRPr lang="en-ZA" sz="1700" dirty="0">
                        <a:solidFill>
                          <a:srgbClr val="E36C0A"/>
                        </a:solidFill>
                        <a:effectLst/>
                        <a:latin typeface="Times New Roman"/>
                        <a:ea typeface="Times New Roman"/>
                        <a:cs typeface="Times New Roman"/>
                      </a:endParaRPr>
                    </a:p>
                  </a:txBody>
                  <a:tcPr marL="68580" marR="68580" marT="0" marB="0"/>
                </a:tc>
                <a:extLst>
                  <a:ext uri="{0D108BD9-81ED-4DB2-BD59-A6C34878D82A}">
                    <a16:rowId xmlns:a16="http://schemas.microsoft.com/office/drawing/2014/main" xmlns="" val="10005"/>
                  </a:ext>
                </a:extLst>
              </a:tr>
              <a:tr h="422844">
                <a:tc>
                  <a:txBody>
                    <a:bodyPr/>
                    <a:lstStyle/>
                    <a:p>
                      <a:pPr>
                        <a:spcAft>
                          <a:spcPts val="0"/>
                        </a:spcAft>
                      </a:pPr>
                      <a:r>
                        <a:rPr lang="en-ZA" sz="1800" dirty="0">
                          <a:effectLst/>
                        </a:rPr>
                        <a:t>Limpopo</a:t>
                      </a:r>
                      <a:endParaRPr lang="en-ZA" sz="1800" dirty="0">
                        <a:solidFill>
                          <a:srgbClr val="E36C0A"/>
                        </a:solidFill>
                        <a:effectLst/>
                        <a:latin typeface="Times New Roman"/>
                        <a:ea typeface="Times New Roman"/>
                        <a:cs typeface="Times New Roman"/>
                      </a:endParaRPr>
                    </a:p>
                  </a:txBody>
                  <a:tcPr marL="68580" marR="68580" marT="0" marB="0"/>
                </a:tc>
                <a:tc>
                  <a:txBody>
                    <a:bodyPr/>
                    <a:lstStyle/>
                    <a:p>
                      <a:pPr algn="ctr">
                        <a:spcAft>
                          <a:spcPts val="0"/>
                        </a:spcAft>
                      </a:pPr>
                      <a:r>
                        <a:rPr lang="en-ZA" sz="1700" dirty="0">
                          <a:effectLst/>
                        </a:rPr>
                        <a:t>83 228</a:t>
                      </a:r>
                      <a:endParaRPr lang="en-ZA" sz="1700" dirty="0">
                        <a:solidFill>
                          <a:srgbClr val="E36C0A"/>
                        </a:solidFill>
                        <a:effectLst/>
                        <a:latin typeface="Times New Roman"/>
                        <a:ea typeface="Times New Roman"/>
                        <a:cs typeface="Times New Roman"/>
                      </a:endParaRPr>
                    </a:p>
                  </a:txBody>
                  <a:tcPr marL="68580" marR="68580" marT="0" marB="0"/>
                </a:tc>
                <a:tc>
                  <a:txBody>
                    <a:bodyPr/>
                    <a:lstStyle/>
                    <a:p>
                      <a:pPr algn="ctr">
                        <a:spcAft>
                          <a:spcPts val="0"/>
                        </a:spcAft>
                      </a:pPr>
                      <a:r>
                        <a:rPr lang="en-ZA" sz="1700" dirty="0">
                          <a:effectLst/>
                        </a:rPr>
                        <a:t>54 625</a:t>
                      </a:r>
                      <a:endParaRPr lang="en-ZA" sz="1700" dirty="0">
                        <a:solidFill>
                          <a:srgbClr val="E36C0A"/>
                        </a:solidFill>
                        <a:effectLst/>
                        <a:latin typeface="Times New Roman"/>
                        <a:ea typeface="Times New Roman"/>
                        <a:cs typeface="Times New Roman"/>
                      </a:endParaRPr>
                    </a:p>
                  </a:txBody>
                  <a:tcPr marL="68580" marR="68580" marT="0" marB="0"/>
                </a:tc>
                <a:tc>
                  <a:txBody>
                    <a:bodyPr/>
                    <a:lstStyle/>
                    <a:p>
                      <a:pPr algn="ctr">
                        <a:spcAft>
                          <a:spcPts val="0"/>
                        </a:spcAft>
                      </a:pPr>
                      <a:r>
                        <a:rPr lang="en-ZA" sz="1700" dirty="0">
                          <a:effectLst/>
                        </a:rPr>
                        <a:t>65.6</a:t>
                      </a:r>
                      <a:endParaRPr lang="en-ZA" sz="1700" dirty="0">
                        <a:solidFill>
                          <a:srgbClr val="E36C0A"/>
                        </a:solidFill>
                        <a:effectLst/>
                        <a:latin typeface="Times New Roman"/>
                        <a:ea typeface="Times New Roman"/>
                        <a:cs typeface="Times New Roman"/>
                      </a:endParaRPr>
                    </a:p>
                  </a:txBody>
                  <a:tcPr marL="68580" marR="68580" marT="0" marB="0"/>
                </a:tc>
                <a:extLst>
                  <a:ext uri="{0D108BD9-81ED-4DB2-BD59-A6C34878D82A}">
                    <a16:rowId xmlns:a16="http://schemas.microsoft.com/office/drawing/2014/main" xmlns="" val="10006"/>
                  </a:ext>
                </a:extLst>
              </a:tr>
              <a:tr h="422844">
                <a:tc>
                  <a:txBody>
                    <a:bodyPr/>
                    <a:lstStyle/>
                    <a:p>
                      <a:pPr>
                        <a:spcAft>
                          <a:spcPts val="0"/>
                        </a:spcAft>
                      </a:pPr>
                      <a:r>
                        <a:rPr lang="en-ZA" sz="1800" dirty="0">
                          <a:effectLst/>
                        </a:rPr>
                        <a:t>Mpumalanga</a:t>
                      </a:r>
                      <a:endParaRPr lang="en-ZA" sz="1800" dirty="0">
                        <a:solidFill>
                          <a:srgbClr val="E36C0A"/>
                        </a:solidFill>
                        <a:effectLst/>
                        <a:latin typeface="Times New Roman"/>
                        <a:ea typeface="Times New Roman"/>
                        <a:cs typeface="Times New Roman"/>
                      </a:endParaRPr>
                    </a:p>
                  </a:txBody>
                  <a:tcPr marL="68580" marR="68580" marT="0" marB="0"/>
                </a:tc>
                <a:tc>
                  <a:txBody>
                    <a:bodyPr/>
                    <a:lstStyle/>
                    <a:p>
                      <a:pPr algn="ctr">
                        <a:spcAft>
                          <a:spcPts val="0"/>
                        </a:spcAft>
                      </a:pPr>
                      <a:r>
                        <a:rPr lang="en-ZA" sz="1700" dirty="0">
                          <a:effectLst/>
                        </a:rPr>
                        <a:t>48 483</a:t>
                      </a:r>
                      <a:endParaRPr lang="en-ZA" sz="1700" dirty="0">
                        <a:solidFill>
                          <a:srgbClr val="E36C0A"/>
                        </a:solidFill>
                        <a:effectLst/>
                        <a:latin typeface="Times New Roman"/>
                        <a:ea typeface="Times New Roman"/>
                        <a:cs typeface="Times New Roman"/>
                      </a:endParaRPr>
                    </a:p>
                  </a:txBody>
                  <a:tcPr marL="68580" marR="68580" marT="0" marB="0"/>
                </a:tc>
                <a:tc>
                  <a:txBody>
                    <a:bodyPr/>
                    <a:lstStyle/>
                    <a:p>
                      <a:pPr algn="ctr">
                        <a:spcAft>
                          <a:spcPts val="0"/>
                        </a:spcAft>
                      </a:pPr>
                      <a:r>
                        <a:rPr lang="en-ZA" sz="1700" dirty="0">
                          <a:effectLst/>
                        </a:rPr>
                        <a:t>36 273</a:t>
                      </a:r>
                      <a:endParaRPr lang="en-ZA" sz="1700" dirty="0">
                        <a:solidFill>
                          <a:srgbClr val="E36C0A"/>
                        </a:solidFill>
                        <a:effectLst/>
                        <a:latin typeface="Times New Roman"/>
                        <a:ea typeface="Times New Roman"/>
                        <a:cs typeface="Times New Roman"/>
                      </a:endParaRPr>
                    </a:p>
                  </a:txBody>
                  <a:tcPr marL="68580" marR="68580" marT="0" marB="0"/>
                </a:tc>
                <a:tc>
                  <a:txBody>
                    <a:bodyPr/>
                    <a:lstStyle/>
                    <a:p>
                      <a:pPr algn="ctr">
                        <a:spcAft>
                          <a:spcPts val="0"/>
                        </a:spcAft>
                      </a:pPr>
                      <a:r>
                        <a:rPr lang="en-ZA" sz="1700" dirty="0">
                          <a:effectLst/>
                        </a:rPr>
                        <a:t>74.8</a:t>
                      </a:r>
                      <a:endParaRPr lang="en-ZA" sz="1700" dirty="0">
                        <a:solidFill>
                          <a:srgbClr val="E36C0A"/>
                        </a:solidFill>
                        <a:effectLst/>
                        <a:latin typeface="Times New Roman"/>
                        <a:ea typeface="Times New Roman"/>
                        <a:cs typeface="Times New Roman"/>
                      </a:endParaRPr>
                    </a:p>
                  </a:txBody>
                  <a:tcPr marL="68580" marR="68580" marT="0" marB="0"/>
                </a:tc>
                <a:extLst>
                  <a:ext uri="{0D108BD9-81ED-4DB2-BD59-A6C34878D82A}">
                    <a16:rowId xmlns:a16="http://schemas.microsoft.com/office/drawing/2014/main" xmlns="" val="10007"/>
                  </a:ext>
                </a:extLst>
              </a:tr>
              <a:tr h="422844">
                <a:tc>
                  <a:txBody>
                    <a:bodyPr/>
                    <a:lstStyle/>
                    <a:p>
                      <a:pPr>
                        <a:spcAft>
                          <a:spcPts val="0"/>
                        </a:spcAft>
                      </a:pPr>
                      <a:r>
                        <a:rPr lang="en-ZA" sz="1800" dirty="0">
                          <a:effectLst/>
                        </a:rPr>
                        <a:t>North West</a:t>
                      </a:r>
                      <a:endParaRPr lang="en-ZA" sz="1800" dirty="0">
                        <a:solidFill>
                          <a:srgbClr val="E36C0A"/>
                        </a:solidFill>
                        <a:effectLst/>
                        <a:latin typeface="Times New Roman"/>
                        <a:ea typeface="Times New Roman"/>
                        <a:cs typeface="Times New Roman"/>
                      </a:endParaRPr>
                    </a:p>
                  </a:txBody>
                  <a:tcPr marL="68580" marR="68580" marT="0" marB="0"/>
                </a:tc>
                <a:tc>
                  <a:txBody>
                    <a:bodyPr/>
                    <a:lstStyle/>
                    <a:p>
                      <a:pPr algn="ctr">
                        <a:spcAft>
                          <a:spcPts val="0"/>
                        </a:spcAft>
                      </a:pPr>
                      <a:r>
                        <a:rPr lang="en-ZA" sz="1700" dirty="0">
                          <a:effectLst/>
                        </a:rPr>
                        <a:t>30 792</a:t>
                      </a:r>
                      <a:endParaRPr lang="en-ZA" sz="1700" dirty="0">
                        <a:solidFill>
                          <a:srgbClr val="E36C0A"/>
                        </a:solidFill>
                        <a:effectLst/>
                        <a:latin typeface="Times New Roman"/>
                        <a:ea typeface="Times New Roman"/>
                        <a:cs typeface="Times New Roman"/>
                      </a:endParaRPr>
                    </a:p>
                  </a:txBody>
                  <a:tcPr marL="68580" marR="68580" marT="0" marB="0"/>
                </a:tc>
                <a:tc>
                  <a:txBody>
                    <a:bodyPr/>
                    <a:lstStyle/>
                    <a:p>
                      <a:pPr algn="ctr">
                        <a:spcAft>
                          <a:spcPts val="0"/>
                        </a:spcAft>
                      </a:pPr>
                      <a:r>
                        <a:rPr lang="en-ZA" sz="1700" dirty="0">
                          <a:effectLst/>
                        </a:rPr>
                        <a:t>24 462</a:t>
                      </a:r>
                      <a:endParaRPr lang="en-ZA" sz="1700" dirty="0">
                        <a:solidFill>
                          <a:srgbClr val="E36C0A"/>
                        </a:solidFill>
                        <a:effectLst/>
                        <a:latin typeface="Times New Roman"/>
                        <a:ea typeface="Times New Roman"/>
                        <a:cs typeface="Times New Roman"/>
                      </a:endParaRPr>
                    </a:p>
                  </a:txBody>
                  <a:tcPr marL="68580" marR="68580" marT="0" marB="0"/>
                </a:tc>
                <a:tc>
                  <a:txBody>
                    <a:bodyPr/>
                    <a:lstStyle/>
                    <a:p>
                      <a:pPr algn="ctr">
                        <a:spcAft>
                          <a:spcPts val="0"/>
                        </a:spcAft>
                      </a:pPr>
                      <a:r>
                        <a:rPr lang="en-ZA" sz="1700" dirty="0">
                          <a:effectLst/>
                        </a:rPr>
                        <a:t>79.4</a:t>
                      </a:r>
                      <a:endParaRPr lang="en-ZA" sz="1700" dirty="0">
                        <a:solidFill>
                          <a:srgbClr val="E36C0A"/>
                        </a:solidFill>
                        <a:effectLst/>
                        <a:latin typeface="Times New Roman"/>
                        <a:ea typeface="Times New Roman"/>
                        <a:cs typeface="Times New Roman"/>
                      </a:endParaRPr>
                    </a:p>
                  </a:txBody>
                  <a:tcPr marL="68580" marR="68580" marT="0" marB="0"/>
                </a:tc>
                <a:extLst>
                  <a:ext uri="{0D108BD9-81ED-4DB2-BD59-A6C34878D82A}">
                    <a16:rowId xmlns:a16="http://schemas.microsoft.com/office/drawing/2014/main" xmlns="" val="10008"/>
                  </a:ext>
                </a:extLst>
              </a:tr>
              <a:tr h="422844">
                <a:tc>
                  <a:txBody>
                    <a:bodyPr/>
                    <a:lstStyle/>
                    <a:p>
                      <a:pPr>
                        <a:spcAft>
                          <a:spcPts val="0"/>
                        </a:spcAft>
                      </a:pPr>
                      <a:r>
                        <a:rPr lang="en-ZA" sz="1800" dirty="0">
                          <a:effectLst/>
                        </a:rPr>
                        <a:t>Northern Cape</a:t>
                      </a:r>
                      <a:endParaRPr lang="en-ZA" sz="1800" dirty="0">
                        <a:solidFill>
                          <a:srgbClr val="E36C0A"/>
                        </a:solidFill>
                        <a:effectLst/>
                        <a:latin typeface="Times New Roman"/>
                        <a:ea typeface="Times New Roman"/>
                        <a:cs typeface="Times New Roman"/>
                      </a:endParaRPr>
                    </a:p>
                  </a:txBody>
                  <a:tcPr marL="68580" marR="68580" marT="0" marB="0"/>
                </a:tc>
                <a:tc>
                  <a:txBody>
                    <a:bodyPr/>
                    <a:lstStyle/>
                    <a:p>
                      <a:pPr algn="ctr">
                        <a:spcAft>
                          <a:spcPts val="0"/>
                        </a:spcAft>
                      </a:pPr>
                      <a:r>
                        <a:rPr lang="en-ZA" sz="1700" dirty="0">
                          <a:effectLst/>
                        </a:rPr>
                        <a:t>8 735</a:t>
                      </a:r>
                      <a:endParaRPr lang="en-ZA" sz="1700" dirty="0">
                        <a:solidFill>
                          <a:srgbClr val="E36C0A"/>
                        </a:solidFill>
                        <a:effectLst/>
                        <a:latin typeface="Times New Roman"/>
                        <a:ea typeface="Times New Roman"/>
                        <a:cs typeface="Times New Roman"/>
                      </a:endParaRPr>
                    </a:p>
                  </a:txBody>
                  <a:tcPr marL="68580" marR="68580" marT="0" marB="0"/>
                </a:tc>
                <a:tc>
                  <a:txBody>
                    <a:bodyPr/>
                    <a:lstStyle/>
                    <a:p>
                      <a:pPr algn="ctr">
                        <a:spcAft>
                          <a:spcPts val="0"/>
                        </a:spcAft>
                      </a:pPr>
                      <a:r>
                        <a:rPr lang="en-ZA" sz="1700" dirty="0">
                          <a:effectLst/>
                        </a:rPr>
                        <a:t>6 608</a:t>
                      </a:r>
                      <a:endParaRPr lang="en-ZA" sz="1700" dirty="0">
                        <a:solidFill>
                          <a:srgbClr val="E36C0A"/>
                        </a:solidFill>
                        <a:effectLst/>
                        <a:latin typeface="Times New Roman"/>
                        <a:ea typeface="Times New Roman"/>
                        <a:cs typeface="Times New Roman"/>
                      </a:endParaRPr>
                    </a:p>
                  </a:txBody>
                  <a:tcPr marL="68580" marR="68580" marT="0" marB="0"/>
                </a:tc>
                <a:tc>
                  <a:txBody>
                    <a:bodyPr/>
                    <a:lstStyle/>
                    <a:p>
                      <a:pPr algn="ctr">
                        <a:spcAft>
                          <a:spcPts val="0"/>
                        </a:spcAft>
                      </a:pPr>
                      <a:r>
                        <a:rPr lang="en-ZA" sz="1700" dirty="0">
                          <a:effectLst/>
                        </a:rPr>
                        <a:t>75.6</a:t>
                      </a:r>
                      <a:endParaRPr lang="en-ZA" sz="1700" dirty="0">
                        <a:solidFill>
                          <a:srgbClr val="E36C0A"/>
                        </a:solidFill>
                        <a:effectLst/>
                        <a:latin typeface="Times New Roman"/>
                        <a:ea typeface="Times New Roman"/>
                        <a:cs typeface="Times New Roman"/>
                      </a:endParaRPr>
                    </a:p>
                  </a:txBody>
                  <a:tcPr marL="68580" marR="68580" marT="0" marB="0"/>
                </a:tc>
                <a:extLst>
                  <a:ext uri="{0D108BD9-81ED-4DB2-BD59-A6C34878D82A}">
                    <a16:rowId xmlns:a16="http://schemas.microsoft.com/office/drawing/2014/main" xmlns="" val="10009"/>
                  </a:ext>
                </a:extLst>
              </a:tr>
              <a:tr h="432455">
                <a:tc>
                  <a:txBody>
                    <a:bodyPr/>
                    <a:lstStyle/>
                    <a:p>
                      <a:pPr>
                        <a:spcAft>
                          <a:spcPts val="0"/>
                        </a:spcAft>
                      </a:pPr>
                      <a:r>
                        <a:rPr lang="en-ZA" sz="1800" dirty="0">
                          <a:effectLst/>
                        </a:rPr>
                        <a:t>Western Cape</a:t>
                      </a:r>
                      <a:endParaRPr lang="en-ZA" sz="1800" dirty="0">
                        <a:solidFill>
                          <a:srgbClr val="E36C0A"/>
                        </a:solidFill>
                        <a:effectLst/>
                        <a:latin typeface="Times New Roman"/>
                        <a:ea typeface="Times New Roman"/>
                        <a:cs typeface="Times New Roman"/>
                      </a:endParaRPr>
                    </a:p>
                  </a:txBody>
                  <a:tcPr marL="68580" marR="68580" marT="0" marB="0"/>
                </a:tc>
                <a:tc>
                  <a:txBody>
                    <a:bodyPr/>
                    <a:lstStyle/>
                    <a:p>
                      <a:pPr algn="ctr">
                        <a:spcAft>
                          <a:spcPts val="0"/>
                        </a:spcAft>
                      </a:pPr>
                      <a:r>
                        <a:rPr lang="en-ZA" sz="1700" dirty="0">
                          <a:effectLst/>
                        </a:rPr>
                        <a:t>48 867</a:t>
                      </a:r>
                      <a:endParaRPr lang="en-ZA" sz="1700" dirty="0">
                        <a:solidFill>
                          <a:srgbClr val="E36C0A"/>
                        </a:solidFill>
                        <a:effectLst/>
                        <a:latin typeface="Times New Roman"/>
                        <a:ea typeface="Times New Roman"/>
                        <a:cs typeface="Times New Roman"/>
                      </a:endParaRPr>
                    </a:p>
                  </a:txBody>
                  <a:tcPr marL="68580" marR="68580" marT="0" marB="0"/>
                </a:tc>
                <a:tc>
                  <a:txBody>
                    <a:bodyPr/>
                    <a:lstStyle/>
                    <a:p>
                      <a:pPr algn="ctr">
                        <a:spcAft>
                          <a:spcPts val="0"/>
                        </a:spcAft>
                      </a:pPr>
                      <a:r>
                        <a:rPr lang="en-ZA" sz="1700" dirty="0">
                          <a:effectLst/>
                        </a:rPr>
                        <a:t>40 440</a:t>
                      </a:r>
                      <a:endParaRPr lang="en-ZA" sz="1700" dirty="0">
                        <a:solidFill>
                          <a:srgbClr val="E36C0A"/>
                        </a:solidFill>
                        <a:effectLst/>
                        <a:latin typeface="Times New Roman"/>
                        <a:ea typeface="Times New Roman"/>
                        <a:cs typeface="Times New Roman"/>
                      </a:endParaRPr>
                    </a:p>
                  </a:txBody>
                  <a:tcPr marL="68580" marR="68580" marT="0" marB="0"/>
                </a:tc>
                <a:tc>
                  <a:txBody>
                    <a:bodyPr/>
                    <a:lstStyle/>
                    <a:p>
                      <a:pPr algn="ctr">
                        <a:spcAft>
                          <a:spcPts val="0"/>
                        </a:spcAft>
                      </a:pPr>
                      <a:r>
                        <a:rPr lang="en-ZA" sz="1700" dirty="0">
                          <a:effectLst/>
                        </a:rPr>
                        <a:t>82.8</a:t>
                      </a:r>
                      <a:endParaRPr lang="en-ZA" sz="1700" dirty="0">
                        <a:solidFill>
                          <a:srgbClr val="E36C0A"/>
                        </a:solidFill>
                        <a:effectLst/>
                        <a:latin typeface="Times New Roman"/>
                        <a:ea typeface="Times New Roman"/>
                        <a:cs typeface="Times New Roman"/>
                      </a:endParaRPr>
                    </a:p>
                  </a:txBody>
                  <a:tcPr marL="68580" marR="68580" marT="0" marB="0"/>
                </a:tc>
                <a:extLst>
                  <a:ext uri="{0D108BD9-81ED-4DB2-BD59-A6C34878D82A}">
                    <a16:rowId xmlns:a16="http://schemas.microsoft.com/office/drawing/2014/main" xmlns="" val="10010"/>
                  </a:ext>
                </a:extLst>
              </a:tr>
              <a:tr h="432455">
                <a:tc>
                  <a:txBody>
                    <a:bodyPr/>
                    <a:lstStyle/>
                    <a:p>
                      <a:pPr>
                        <a:spcAft>
                          <a:spcPts val="0"/>
                        </a:spcAft>
                      </a:pPr>
                      <a:r>
                        <a:rPr lang="en-ZA" sz="1800" dirty="0">
                          <a:effectLst/>
                        </a:rPr>
                        <a:t>National</a:t>
                      </a:r>
                      <a:endParaRPr lang="en-ZA" sz="1800" dirty="0">
                        <a:solidFill>
                          <a:srgbClr val="E36C0A"/>
                        </a:solidFill>
                        <a:effectLst/>
                        <a:latin typeface="Times New Roman"/>
                        <a:ea typeface="Times New Roman"/>
                        <a:cs typeface="Times New Roman"/>
                      </a:endParaRPr>
                    </a:p>
                  </a:txBody>
                  <a:tcPr marL="68580" marR="68580" marT="0" marB="0"/>
                </a:tc>
                <a:tc>
                  <a:txBody>
                    <a:bodyPr/>
                    <a:lstStyle/>
                    <a:p>
                      <a:pPr algn="ctr">
                        <a:spcAft>
                          <a:spcPts val="0"/>
                        </a:spcAft>
                      </a:pPr>
                      <a:r>
                        <a:rPr lang="en-ZA" sz="1700" b="1" dirty="0">
                          <a:effectLst/>
                        </a:rPr>
                        <a:t>534 484</a:t>
                      </a:r>
                      <a:endParaRPr lang="en-ZA" sz="1700" b="1" dirty="0">
                        <a:solidFill>
                          <a:srgbClr val="E36C0A"/>
                        </a:solidFill>
                        <a:effectLst/>
                        <a:latin typeface="Times New Roman"/>
                        <a:ea typeface="Times New Roman"/>
                        <a:cs typeface="Times New Roman"/>
                      </a:endParaRPr>
                    </a:p>
                  </a:txBody>
                  <a:tcPr marL="68580" marR="68580" marT="0" marB="0"/>
                </a:tc>
                <a:tc>
                  <a:txBody>
                    <a:bodyPr/>
                    <a:lstStyle/>
                    <a:p>
                      <a:pPr algn="ctr">
                        <a:spcAft>
                          <a:spcPts val="0"/>
                        </a:spcAft>
                      </a:pPr>
                      <a:r>
                        <a:rPr lang="en-ZA" sz="1700" b="1" dirty="0">
                          <a:effectLst/>
                        </a:rPr>
                        <a:t>401 435</a:t>
                      </a:r>
                      <a:endParaRPr lang="en-ZA" sz="1700" b="1" dirty="0">
                        <a:solidFill>
                          <a:srgbClr val="E36C0A"/>
                        </a:solidFill>
                        <a:effectLst/>
                        <a:latin typeface="Times New Roman"/>
                        <a:ea typeface="Times New Roman"/>
                        <a:cs typeface="Times New Roman"/>
                      </a:endParaRPr>
                    </a:p>
                  </a:txBody>
                  <a:tcPr marL="68580" marR="68580" marT="0" marB="0"/>
                </a:tc>
                <a:tc>
                  <a:txBody>
                    <a:bodyPr/>
                    <a:lstStyle/>
                    <a:p>
                      <a:pPr algn="ctr">
                        <a:spcAft>
                          <a:spcPts val="0"/>
                        </a:spcAft>
                      </a:pPr>
                      <a:r>
                        <a:rPr lang="en-ZA" sz="1700" b="1" dirty="0">
                          <a:effectLst/>
                        </a:rPr>
                        <a:t>75.1</a:t>
                      </a:r>
                      <a:endParaRPr lang="en-ZA" sz="1700" b="1" dirty="0">
                        <a:solidFill>
                          <a:srgbClr val="E36C0A"/>
                        </a:solidFill>
                        <a:effectLst/>
                        <a:latin typeface="Times New Roman"/>
                        <a:ea typeface="Times New Roman"/>
                        <a:cs typeface="Times New Roman"/>
                      </a:endParaRPr>
                    </a:p>
                  </a:txBody>
                  <a:tcPr marL="68580" marR="68580" marT="0" marB="0"/>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xmlns="" val="294749727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343" y="77139"/>
            <a:ext cx="8507288" cy="1143000"/>
          </a:xfrm>
        </p:spPr>
        <p:txBody>
          <a:bodyPr>
            <a:noAutofit/>
          </a:bodyPr>
          <a:lstStyle/>
          <a:p>
            <a:r>
              <a:rPr lang="en-ZA" altLang="en-US" sz="2400" b="1" dirty="0" smtClean="0">
                <a:solidFill>
                  <a:schemeClr val="accent2"/>
                </a:solidFill>
              </a:rPr>
              <a:t>GENERAL BUDGET SUPPORT TO THE 	DEPARTMENT</a:t>
            </a:r>
            <a:endParaRPr lang="en-ZA" sz="2400" b="1" dirty="0">
              <a:solidFill>
                <a:schemeClr val="accent2"/>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202004571"/>
              </p:ext>
            </p:extLst>
          </p:nvPr>
        </p:nvGraphicFramePr>
        <p:xfrm>
          <a:off x="395536" y="1389257"/>
          <a:ext cx="8136903" cy="1186695"/>
        </p:xfrm>
        <a:graphic>
          <a:graphicData uri="http://schemas.openxmlformats.org/drawingml/2006/table">
            <a:tbl>
              <a:tblPr firstRow="1" bandRow="1">
                <a:tableStyleId>{21E4AEA4-8DFA-4A89-87EB-49C32662AFE0}</a:tableStyleId>
              </a:tblPr>
              <a:tblGrid>
                <a:gridCol w="3980911">
                  <a:extLst>
                    <a:ext uri="{9D8B030D-6E8A-4147-A177-3AD203B41FA5}">
                      <a16:colId xmlns:a16="http://schemas.microsoft.com/office/drawing/2014/main" xmlns="" val="20000"/>
                    </a:ext>
                  </a:extLst>
                </a:gridCol>
                <a:gridCol w="1385330">
                  <a:extLst>
                    <a:ext uri="{9D8B030D-6E8A-4147-A177-3AD203B41FA5}">
                      <a16:colId xmlns:a16="http://schemas.microsoft.com/office/drawing/2014/main" xmlns="" val="20001"/>
                    </a:ext>
                  </a:extLst>
                </a:gridCol>
                <a:gridCol w="1401837">
                  <a:extLst>
                    <a:ext uri="{9D8B030D-6E8A-4147-A177-3AD203B41FA5}">
                      <a16:colId xmlns:a16="http://schemas.microsoft.com/office/drawing/2014/main" xmlns="" val="20002"/>
                    </a:ext>
                  </a:extLst>
                </a:gridCol>
                <a:gridCol w="1368825">
                  <a:extLst>
                    <a:ext uri="{9D8B030D-6E8A-4147-A177-3AD203B41FA5}">
                      <a16:colId xmlns:a16="http://schemas.microsoft.com/office/drawing/2014/main" xmlns="" val="20003"/>
                    </a:ext>
                  </a:extLst>
                </a:gridCol>
              </a:tblGrid>
              <a:tr h="537679">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ZA" sz="1600" u="none" strike="noStrike" kern="1200" dirty="0" smtClean="0"/>
                        <a:t>General Budget Support  </a:t>
                      </a:r>
                    </a:p>
                    <a:p>
                      <a:pPr algn="ctr" fontAlgn="b"/>
                      <a:endParaRPr lang="en-ZA" sz="1600" b="1"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r"/>
                      <a:r>
                        <a:rPr lang="en-ZA" sz="1600" dirty="0" smtClean="0"/>
                        <a:t>2018/19</a:t>
                      </a:r>
                    </a:p>
                    <a:p>
                      <a:pPr algn="r"/>
                      <a:r>
                        <a:rPr lang="en-ZA" sz="1600" dirty="0" smtClean="0"/>
                        <a:t>R’000</a:t>
                      </a:r>
                      <a:endParaRPr lang="en-ZA" sz="1600" dirty="0">
                        <a:latin typeface="+mn-lt"/>
                      </a:endParaRPr>
                    </a:p>
                  </a:txBody>
                  <a:tcPr/>
                </a:tc>
                <a:tc>
                  <a:txBody>
                    <a:bodyPr/>
                    <a:lstStyle/>
                    <a:p>
                      <a:pPr algn="r"/>
                      <a:r>
                        <a:rPr lang="en-ZA" sz="1600" dirty="0" smtClean="0"/>
                        <a:t>2019/20</a:t>
                      </a:r>
                    </a:p>
                    <a:p>
                      <a:pPr algn="r"/>
                      <a:r>
                        <a:rPr lang="en-ZA" sz="1600" dirty="0" smtClean="0"/>
                        <a:t>R’000</a:t>
                      </a:r>
                      <a:endParaRPr lang="en-ZA" sz="1600" dirty="0">
                        <a:latin typeface="+mn-lt"/>
                      </a:endParaRPr>
                    </a:p>
                  </a:txBody>
                  <a:tcPr/>
                </a:tc>
                <a:tc>
                  <a:txBody>
                    <a:bodyPr/>
                    <a:lstStyle/>
                    <a:p>
                      <a:pPr algn="r"/>
                      <a:r>
                        <a:rPr lang="en-ZA" sz="1600" dirty="0" smtClean="0"/>
                        <a:t>2020/21</a:t>
                      </a:r>
                    </a:p>
                    <a:p>
                      <a:pPr algn="r"/>
                      <a:r>
                        <a:rPr lang="en-ZA" sz="1600" dirty="0" smtClean="0"/>
                        <a:t>R’000</a:t>
                      </a:r>
                      <a:endParaRPr lang="en-ZA" sz="1600" dirty="0">
                        <a:latin typeface="+mn-lt"/>
                      </a:endParaRPr>
                    </a:p>
                  </a:txBody>
                  <a:tcPr/>
                </a:tc>
                <a:extLst>
                  <a:ext uri="{0D108BD9-81ED-4DB2-BD59-A6C34878D82A}">
                    <a16:rowId xmlns:a16="http://schemas.microsoft.com/office/drawing/2014/main" xmlns="" val="10000"/>
                  </a:ext>
                </a:extLst>
              </a:tr>
              <a:tr h="607575">
                <a:tc>
                  <a:txBody>
                    <a:bodyPr/>
                    <a:lstStyle/>
                    <a:p>
                      <a:pPr marL="285750" indent="-285750" algn="l" fontAlgn="b">
                        <a:buFont typeface="Arial" panose="020B0604020202020204" pitchFamily="34" charset="0"/>
                        <a:buChar char="•"/>
                      </a:pPr>
                      <a:endParaRPr lang="en-US" sz="1600" u="none" strike="noStrike" dirty="0" smtClean="0"/>
                    </a:p>
                    <a:p>
                      <a:pPr marL="285750" indent="-285750" algn="l" fontAlgn="b">
                        <a:buFont typeface="Arial" panose="020B0604020202020204" pitchFamily="34" charset="0"/>
                        <a:buChar char="•"/>
                      </a:pPr>
                      <a:r>
                        <a:rPr lang="en-US" sz="1600" u="none" strike="noStrike" dirty="0" smtClean="0"/>
                        <a:t>Rural Education Assistants</a:t>
                      </a:r>
                      <a:r>
                        <a:rPr lang="en-US" sz="1600" u="none" strike="noStrike" baseline="0" dirty="0" smtClean="0"/>
                        <a:t> Project</a:t>
                      </a:r>
                      <a:endParaRPr lang="en-US" sz="1600" b="0" i="0" u="none" strike="noStrike" dirty="0">
                        <a:latin typeface="+mn-lt"/>
                        <a:cs typeface="Arial" panose="020B0604020202020204" pitchFamily="34" charset="0"/>
                      </a:endParaRPr>
                    </a:p>
                  </a:txBody>
                  <a:tcPr marL="89647" marR="7471" marT="7471" marB="0" anchor="ctr"/>
                </a:tc>
                <a:tc>
                  <a:txBody>
                    <a:bodyPr/>
                    <a:lstStyle/>
                    <a:p>
                      <a:pPr algn="r" fontAlgn="b"/>
                      <a:r>
                        <a:rPr lang="en-ZA" sz="1600" u="none" strike="noStrike" dirty="0" smtClean="0">
                          <a:effectLst/>
                        </a:rPr>
                        <a:t>29 162</a:t>
                      </a:r>
                      <a:endParaRPr lang="en-ZA" sz="16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r" fontAlgn="b"/>
                      <a:r>
                        <a:rPr lang="en-ZA" sz="1600" u="none" strike="noStrike" dirty="0" smtClean="0">
                          <a:effectLst/>
                        </a:rPr>
                        <a:t>29 163</a:t>
                      </a:r>
                      <a:endParaRPr lang="en-ZA" sz="1600" b="0" i="0" u="none" strike="noStrike" dirty="0">
                        <a:solidFill>
                          <a:schemeClr val="tx1"/>
                        </a:solidFill>
                        <a:effectLst/>
                        <a:latin typeface="+mn-lt"/>
                        <a:cs typeface="Arial" panose="020B0604020202020204" pitchFamily="34" charset="0"/>
                      </a:endParaRPr>
                    </a:p>
                  </a:txBody>
                  <a:tcPr marL="3176" marR="3176" marT="3176" marB="0" anchor="b"/>
                </a:tc>
                <a:tc>
                  <a:txBody>
                    <a:bodyPr/>
                    <a:lstStyle/>
                    <a:p>
                      <a:pPr algn="r" fontAlgn="b"/>
                      <a:endParaRPr lang="en-ZA" sz="1600" u="none" strike="noStrike" dirty="0" smtClean="0">
                        <a:effectLst/>
                      </a:endParaRPr>
                    </a:p>
                    <a:p>
                      <a:pPr algn="r" fontAlgn="b"/>
                      <a:r>
                        <a:rPr lang="en-ZA" sz="1600" u="none" strike="noStrike" dirty="0" smtClean="0">
                          <a:effectLst/>
                        </a:rPr>
                        <a:t>29 163</a:t>
                      </a:r>
                      <a:endParaRPr lang="en-ZA" sz="1600" b="0" i="0" u="none" strike="noStrike" dirty="0">
                        <a:solidFill>
                          <a:schemeClr val="tx1"/>
                        </a:solidFill>
                        <a:effectLst/>
                        <a:latin typeface="+mn-lt"/>
                        <a:cs typeface="Arial" panose="020B0604020202020204" pitchFamily="34" charset="0"/>
                      </a:endParaRPr>
                    </a:p>
                  </a:txBody>
                  <a:tcPr marL="3176" marR="3176" marT="3176" marB="0" anchor="b"/>
                </a:tc>
                <a:extLst>
                  <a:ext uri="{0D108BD9-81ED-4DB2-BD59-A6C34878D82A}">
                    <a16:rowId xmlns:a16="http://schemas.microsoft.com/office/drawing/2014/main" xmlns="" val="10001"/>
                  </a:ext>
                </a:extLst>
              </a:tr>
            </a:tbl>
          </a:graphicData>
        </a:graphic>
      </p:graphicFrame>
      <p:sp>
        <p:nvSpPr>
          <p:cNvPr id="3" name="Rectangle 2"/>
          <p:cNvSpPr/>
          <p:nvPr/>
        </p:nvSpPr>
        <p:spPr>
          <a:xfrm>
            <a:off x="612180" y="2780928"/>
            <a:ext cx="8064896" cy="2031325"/>
          </a:xfrm>
          <a:prstGeom prst="rect">
            <a:avLst/>
          </a:prstGeom>
        </p:spPr>
        <p:txBody>
          <a:bodyPr wrap="square">
            <a:spAutoFit/>
          </a:bodyPr>
          <a:lstStyle/>
          <a:p>
            <a:pPr algn="just"/>
            <a:r>
              <a:rPr lang="en-ZA" dirty="0"/>
              <a:t>The Rural Education Assistants Project will pilot the use of education assistants in the </a:t>
            </a:r>
            <a:r>
              <a:rPr lang="en-ZA" dirty="0" smtClean="0"/>
              <a:t>Foundation</a:t>
            </a:r>
            <a:r>
              <a:rPr lang="en-ZA" dirty="0"/>
              <a:t>, </a:t>
            </a:r>
            <a:r>
              <a:rPr lang="en-ZA" dirty="0" smtClean="0"/>
              <a:t>Intermediate </a:t>
            </a:r>
            <a:r>
              <a:rPr lang="en-ZA" dirty="0"/>
              <a:t>and </a:t>
            </a:r>
            <a:r>
              <a:rPr lang="en-ZA" dirty="0" smtClean="0"/>
              <a:t>Senior </a:t>
            </a:r>
            <a:r>
              <a:rPr lang="en-ZA" dirty="0"/>
              <a:t>phases to improve the quality of education in rural schools. The project will also research and evaluate the impact of the project. The project components are as follows: mobilising the youth in rural communities to participate in education initiatives; improving the quality of teaching and learning; supporting school-based agricultural projects; and conducting research and evaluation of the project.</a:t>
            </a:r>
          </a:p>
        </p:txBody>
      </p:sp>
    </p:spTree>
    <p:extLst>
      <p:ext uri="{BB962C8B-B14F-4D97-AF65-F5344CB8AC3E}">
        <p14:creationId xmlns:p14="http://schemas.microsoft.com/office/powerpoint/2010/main" xmlns="" val="393669783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800" b="1" dirty="0" smtClean="0">
                <a:solidFill>
                  <a:schemeClr val="accent2">
                    <a:lumMod val="75000"/>
                  </a:schemeClr>
                </a:solidFill>
              </a:rPr>
              <a:t>RECOMMENDATIONS </a:t>
            </a:r>
            <a:endParaRPr lang="en-ZA" sz="2800" b="1" dirty="0">
              <a:solidFill>
                <a:schemeClr val="accent2">
                  <a:lumMod val="75000"/>
                </a:schemeClr>
              </a:solidFill>
            </a:endParaRPr>
          </a:p>
        </p:txBody>
      </p:sp>
      <p:sp>
        <p:nvSpPr>
          <p:cNvPr id="3" name="Content Placeholder 2"/>
          <p:cNvSpPr>
            <a:spLocks noGrp="1"/>
          </p:cNvSpPr>
          <p:nvPr>
            <p:ph idx="1"/>
          </p:nvPr>
        </p:nvSpPr>
        <p:spPr/>
        <p:txBody>
          <a:bodyPr>
            <a:normAutofit/>
          </a:bodyPr>
          <a:lstStyle/>
          <a:p>
            <a:pPr marL="0" indent="0">
              <a:buNone/>
            </a:pPr>
            <a:r>
              <a:rPr lang="en-ZA" sz="2800" dirty="0" smtClean="0"/>
              <a:t>It is recommended that the </a:t>
            </a:r>
            <a:r>
              <a:rPr lang="en-ZA" sz="2800" b="1" dirty="0">
                <a:solidFill>
                  <a:prstClr val="black"/>
                </a:solidFill>
              </a:rPr>
              <a:t>Portfolio Committee</a:t>
            </a:r>
            <a:r>
              <a:rPr lang="en-ZA" sz="2800" dirty="0" smtClean="0"/>
              <a:t>  </a:t>
            </a:r>
            <a:r>
              <a:rPr lang="en-ZA" sz="2800" b="1" dirty="0" smtClean="0"/>
              <a:t>discusses</a:t>
            </a:r>
            <a:r>
              <a:rPr lang="en-ZA" sz="2800" dirty="0" smtClean="0"/>
              <a:t> the presentation of the DBE 2018/19 Annual Performance Plan.</a:t>
            </a:r>
            <a:endParaRPr lang="en-ZA" sz="2800" dirty="0"/>
          </a:p>
        </p:txBody>
      </p:sp>
      <p:sp>
        <p:nvSpPr>
          <p:cNvPr id="4" name="Slide Number Placeholder 3"/>
          <p:cNvSpPr>
            <a:spLocks noGrp="1"/>
          </p:cNvSpPr>
          <p:nvPr>
            <p:ph type="sldNum" sz="quarter" idx="4"/>
          </p:nvPr>
        </p:nvSpPr>
        <p:spPr/>
        <p:txBody>
          <a:bodyPr/>
          <a:lstStyle/>
          <a:p>
            <a:fld id="{28A3B54F-4D6D-439C-9A2C-B6799378E1A1}" type="slidenum">
              <a:rPr lang="en-ZA" smtClean="0"/>
              <a:pPr/>
              <a:t>61</a:t>
            </a:fld>
            <a:endParaRPr lang="en-ZA" dirty="0"/>
          </a:p>
        </p:txBody>
      </p:sp>
    </p:spTree>
    <p:extLst>
      <p:ext uri="{BB962C8B-B14F-4D97-AF65-F5344CB8AC3E}">
        <p14:creationId xmlns:p14="http://schemas.microsoft.com/office/powerpoint/2010/main" xmlns="" val="128260365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28A3B54F-4D6D-439C-9A2C-B6799378E1A1}" type="slidenum">
              <a:rPr lang="en-ZA" smtClean="0"/>
              <a:pPr/>
              <a:t>62</a:t>
            </a:fld>
            <a:endParaRPr lang="en-ZA" dirty="0"/>
          </a:p>
        </p:txBody>
      </p:sp>
    </p:spTree>
    <p:extLst>
      <p:ext uri="{BB962C8B-B14F-4D97-AF65-F5344CB8AC3E}">
        <p14:creationId xmlns:p14="http://schemas.microsoft.com/office/powerpoint/2010/main" xmlns="" val="18867290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800" b="1" dirty="0" smtClean="0">
                <a:solidFill>
                  <a:srgbClr val="741202"/>
                </a:solidFill>
                <a:cs typeface="Arial" panose="020B0604020202020204" pitchFamily="34" charset="0"/>
              </a:rPr>
              <a:t>BACHELOR PASS TRENDS OF NSC PERFORMANCE (%)</a:t>
            </a:r>
            <a:endParaRPr lang="en-ZA" sz="2800" b="1" dirty="0">
              <a:solidFill>
                <a:srgbClr val="741202"/>
              </a:solidFill>
              <a:cs typeface="Arial" panose="020B0604020202020204" pitchFamily="34" charset="0"/>
            </a:endParaRPr>
          </a:p>
        </p:txBody>
      </p:sp>
      <p:sp>
        <p:nvSpPr>
          <p:cNvPr id="4" name="Slide Number Placeholder 3"/>
          <p:cNvSpPr>
            <a:spLocks noGrp="1"/>
          </p:cNvSpPr>
          <p:nvPr>
            <p:ph type="sldNum" sz="quarter" idx="4"/>
          </p:nvPr>
        </p:nvSpPr>
        <p:spPr/>
        <p:txBody>
          <a:bodyPr/>
          <a:lstStyle/>
          <a:p>
            <a:fld id="{28A3B54F-4D6D-439C-9A2C-B6799378E1A1}" type="slidenum">
              <a:rPr lang="en-ZA" smtClean="0"/>
              <a:pPr/>
              <a:t>7</a:t>
            </a:fld>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595305866"/>
              </p:ext>
            </p:extLst>
          </p:nvPr>
        </p:nvGraphicFramePr>
        <p:xfrm>
          <a:off x="0" y="1600200"/>
          <a:ext cx="9036496"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0199034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384"/>
            <a:ext cx="8373616" cy="792088"/>
          </a:xfrm>
        </p:spPr>
        <p:txBody>
          <a:bodyPr>
            <a:noAutofit/>
          </a:bodyPr>
          <a:lstStyle/>
          <a:p>
            <a:r>
              <a:rPr lang="en-US" sz="2460" b="1" dirty="0" smtClean="0">
                <a:solidFill>
                  <a:schemeClr val="accent2">
                    <a:lumMod val="75000"/>
                  </a:schemeClr>
                </a:solidFill>
              </a:rPr>
              <a:t>KEY MESSAGES AND RECOMMENDATIONS FROM </a:t>
            </a:r>
            <a:br>
              <a:rPr lang="en-US" sz="2460" b="1" dirty="0" smtClean="0">
                <a:solidFill>
                  <a:schemeClr val="accent2">
                    <a:lumMod val="75000"/>
                  </a:schemeClr>
                </a:solidFill>
              </a:rPr>
            </a:br>
            <a:r>
              <a:rPr lang="en-US" sz="2460" b="1" dirty="0" smtClean="0">
                <a:solidFill>
                  <a:schemeClr val="accent2">
                    <a:lumMod val="75000"/>
                  </a:schemeClr>
                </a:solidFill>
              </a:rPr>
              <a:t>THE EDUCATION SECTOR LEKGOTLA </a:t>
            </a:r>
            <a:endParaRPr lang="en-ZA" sz="2460" b="1" dirty="0">
              <a:solidFill>
                <a:schemeClr val="accent2">
                  <a:lumMod val="75000"/>
                </a:schemeClr>
              </a:solidFill>
            </a:endParaRPr>
          </a:p>
        </p:txBody>
      </p:sp>
      <p:sp>
        <p:nvSpPr>
          <p:cNvPr id="3" name="Content Placeholder 2"/>
          <p:cNvSpPr>
            <a:spLocks noGrp="1"/>
          </p:cNvSpPr>
          <p:nvPr>
            <p:ph idx="1"/>
          </p:nvPr>
        </p:nvSpPr>
        <p:spPr>
          <a:xfrm>
            <a:off x="0" y="692696"/>
            <a:ext cx="9036496" cy="5184576"/>
          </a:xfrm>
        </p:spPr>
        <p:txBody>
          <a:bodyPr>
            <a:noAutofit/>
          </a:bodyPr>
          <a:lstStyle/>
          <a:p>
            <a:pPr marL="0" indent="0" algn="just">
              <a:buNone/>
            </a:pPr>
            <a:r>
              <a:rPr lang="en-ZA" sz="2000" b="1" dirty="0" smtClean="0"/>
              <a:t>Key </a:t>
            </a:r>
            <a:r>
              <a:rPr lang="en-ZA" sz="2000" b="1" dirty="0"/>
              <a:t>messages from the presentations focused on</a:t>
            </a:r>
            <a:r>
              <a:rPr lang="en-ZA" sz="2000" dirty="0"/>
              <a:t>:</a:t>
            </a:r>
          </a:p>
          <a:p>
            <a:pPr lvl="1" algn="just">
              <a:buFont typeface="Arial" panose="020B0604020202020204" pitchFamily="34" charset="0"/>
              <a:buChar char="•"/>
            </a:pPr>
            <a:r>
              <a:rPr lang="en-ZA" sz="2000" dirty="0" smtClean="0"/>
              <a:t>Improved efforts are needed to bring parity of esteem of </a:t>
            </a:r>
            <a:r>
              <a:rPr lang="en-ZA" sz="2000" b="1" dirty="0" smtClean="0"/>
              <a:t>African languages </a:t>
            </a:r>
            <a:r>
              <a:rPr lang="en-ZA" sz="2000" dirty="0" smtClean="0"/>
              <a:t>with </a:t>
            </a:r>
            <a:r>
              <a:rPr lang="en-ZA" sz="2000" b="1" dirty="0" smtClean="0"/>
              <a:t>English</a:t>
            </a:r>
            <a:r>
              <a:rPr lang="en-ZA" sz="2000" dirty="0" smtClean="0"/>
              <a:t> and </a:t>
            </a:r>
            <a:r>
              <a:rPr lang="en-ZA" sz="2000" b="1" dirty="0" smtClean="0"/>
              <a:t>Afrikaans</a:t>
            </a:r>
            <a:r>
              <a:rPr lang="en-ZA" sz="2000" dirty="0" smtClean="0"/>
              <a:t>;</a:t>
            </a:r>
          </a:p>
          <a:p>
            <a:pPr lvl="1" algn="just">
              <a:buFont typeface="Arial" panose="020B0604020202020204" pitchFamily="34" charset="0"/>
              <a:buChar char="•"/>
            </a:pPr>
            <a:r>
              <a:rPr lang="en-ZA" sz="2000" b="1" dirty="0" smtClean="0"/>
              <a:t>Social cohesion </a:t>
            </a:r>
            <a:r>
              <a:rPr lang="en-ZA" sz="2000" dirty="0" smtClean="0"/>
              <a:t>issues should  be </a:t>
            </a:r>
            <a:r>
              <a:rPr lang="en-ZA" sz="2000" b="1" dirty="0" smtClean="0"/>
              <a:t>improved</a:t>
            </a:r>
            <a:r>
              <a:rPr lang="en-ZA" sz="2000" dirty="0" smtClean="0"/>
              <a:t> in the sector and also improve </a:t>
            </a:r>
            <a:r>
              <a:rPr lang="en-ZA" sz="2000" b="1" dirty="0" smtClean="0"/>
              <a:t>Life Orientation </a:t>
            </a:r>
            <a:r>
              <a:rPr lang="en-ZA" sz="2000" dirty="0" smtClean="0"/>
              <a:t>contact time;</a:t>
            </a:r>
          </a:p>
          <a:p>
            <a:pPr lvl="1" algn="just">
              <a:buFont typeface="Arial" panose="020B0604020202020204" pitchFamily="34" charset="0"/>
              <a:buChar char="•"/>
            </a:pPr>
            <a:r>
              <a:rPr lang="en-ZA" sz="2000" dirty="0" smtClean="0"/>
              <a:t>Promote the </a:t>
            </a:r>
            <a:r>
              <a:rPr lang="en-ZA" sz="2000" b="1" dirty="0" smtClean="0"/>
              <a:t>integration</a:t>
            </a:r>
            <a:r>
              <a:rPr lang="en-ZA" sz="2000" dirty="0" smtClean="0"/>
              <a:t> of technology in Assessment;</a:t>
            </a:r>
          </a:p>
          <a:p>
            <a:pPr lvl="1" algn="just">
              <a:buFont typeface="Arial" panose="020B0604020202020204" pitchFamily="34" charset="0"/>
              <a:buChar char="•"/>
            </a:pPr>
            <a:r>
              <a:rPr lang="en-US" sz="2000" b="1" dirty="0"/>
              <a:t>Clear</a:t>
            </a:r>
            <a:r>
              <a:rPr lang="en-US" sz="2000" dirty="0"/>
              <a:t> </a:t>
            </a:r>
            <a:r>
              <a:rPr lang="en-US" sz="2000" b="1" dirty="0"/>
              <a:t>consequence management </a:t>
            </a:r>
            <a:r>
              <a:rPr lang="en-US" sz="2000" dirty="0"/>
              <a:t>particularly on matters of curriculum </a:t>
            </a:r>
            <a:r>
              <a:rPr lang="en-US" sz="2000" dirty="0" smtClean="0"/>
              <a:t>completion;</a:t>
            </a:r>
            <a:endParaRPr lang="en-ZA" sz="2000" dirty="0" smtClean="0"/>
          </a:p>
          <a:p>
            <a:pPr lvl="1" algn="just">
              <a:buFont typeface="Arial" panose="020B0604020202020204" pitchFamily="34" charset="0"/>
              <a:buChar char="•"/>
            </a:pPr>
            <a:r>
              <a:rPr lang="en-ZA" sz="2000" dirty="0" smtClean="0"/>
              <a:t>Focus on improving </a:t>
            </a:r>
            <a:r>
              <a:rPr lang="en-ZA" sz="2000" b="1" dirty="0" smtClean="0"/>
              <a:t>accountability</a:t>
            </a:r>
            <a:r>
              <a:rPr lang="en-ZA" sz="2000" dirty="0" smtClean="0"/>
              <a:t> and </a:t>
            </a:r>
            <a:r>
              <a:rPr lang="en-ZA" sz="2000" b="1" dirty="0" smtClean="0"/>
              <a:t>ethical leadership </a:t>
            </a:r>
            <a:r>
              <a:rPr lang="en-ZA" sz="2000" dirty="0" smtClean="0"/>
              <a:t>in schools;</a:t>
            </a:r>
          </a:p>
          <a:p>
            <a:pPr lvl="1" algn="just">
              <a:buFont typeface="Arial" panose="020B0604020202020204" pitchFamily="34" charset="0"/>
              <a:buChar char="•"/>
            </a:pPr>
            <a:r>
              <a:rPr lang="en-ZA" sz="2000" dirty="0" smtClean="0"/>
              <a:t>Clearer and strengthened </a:t>
            </a:r>
            <a:r>
              <a:rPr lang="en-ZA" sz="2000" b="1" dirty="0" smtClean="0"/>
              <a:t>monitoring</a:t>
            </a:r>
            <a:r>
              <a:rPr lang="en-ZA" sz="2000" dirty="0" smtClean="0"/>
              <a:t> and </a:t>
            </a:r>
            <a:r>
              <a:rPr lang="en-ZA" sz="2000" b="1" dirty="0" smtClean="0"/>
              <a:t>evaluation</a:t>
            </a:r>
          </a:p>
          <a:p>
            <a:pPr lvl="1" algn="just">
              <a:buFont typeface="Arial" panose="020B0604020202020204" pitchFamily="34" charset="0"/>
              <a:buChar char="•"/>
            </a:pPr>
            <a:r>
              <a:rPr lang="en-ZA" sz="2000" dirty="0" smtClean="0"/>
              <a:t>Continued </a:t>
            </a:r>
            <a:r>
              <a:rPr lang="en-ZA" sz="2000" dirty="0"/>
              <a:t>focus on </a:t>
            </a:r>
            <a:r>
              <a:rPr lang="en-ZA" sz="2000" b="1" dirty="0"/>
              <a:t>Inclusive Education </a:t>
            </a:r>
            <a:r>
              <a:rPr lang="en-ZA" sz="2000" dirty="0"/>
              <a:t>to increase the attainment necessary </a:t>
            </a:r>
            <a:r>
              <a:rPr lang="en-ZA" sz="2000" b="1" dirty="0"/>
              <a:t>skills </a:t>
            </a:r>
            <a:r>
              <a:rPr lang="en-ZA" sz="2000" dirty="0"/>
              <a:t>and </a:t>
            </a:r>
            <a:r>
              <a:rPr lang="en-ZA" sz="2000" b="1" dirty="0"/>
              <a:t>NSC qualification </a:t>
            </a:r>
            <a:r>
              <a:rPr lang="en-ZA" sz="2000" dirty="0"/>
              <a:t>for learners with special </a:t>
            </a:r>
            <a:r>
              <a:rPr lang="en-ZA" sz="2000" dirty="0" smtClean="0"/>
              <a:t>needs</a:t>
            </a:r>
            <a:r>
              <a:rPr lang="en-ZA" sz="2000" dirty="0"/>
              <a:t>;</a:t>
            </a:r>
          </a:p>
          <a:p>
            <a:pPr lvl="1" algn="just">
              <a:buFont typeface="Arial" panose="020B0604020202020204" pitchFamily="34" charset="0"/>
              <a:buChar char="•"/>
            </a:pPr>
            <a:r>
              <a:rPr lang="en-ZA" sz="2000" dirty="0"/>
              <a:t>Continue to foster </a:t>
            </a:r>
            <a:r>
              <a:rPr lang="en-ZA" sz="2000" b="1" dirty="0"/>
              <a:t>partnerships</a:t>
            </a:r>
            <a:r>
              <a:rPr lang="en-ZA" sz="2000" dirty="0"/>
              <a:t> and </a:t>
            </a:r>
            <a:r>
              <a:rPr lang="en-ZA" sz="2000" b="1" dirty="0"/>
              <a:t>collaborations</a:t>
            </a:r>
            <a:r>
              <a:rPr lang="en-ZA" sz="2000" dirty="0"/>
              <a:t> in the sector to </a:t>
            </a:r>
            <a:r>
              <a:rPr lang="en-ZA" sz="2000" b="1" dirty="0"/>
              <a:t>improve </a:t>
            </a:r>
            <a:r>
              <a:rPr lang="en-ZA" sz="2000" dirty="0"/>
              <a:t>reading and literacy especially in the Foundation </a:t>
            </a:r>
            <a:r>
              <a:rPr lang="en-ZA" sz="2000" dirty="0" smtClean="0"/>
              <a:t>Phase; and</a:t>
            </a:r>
            <a:endParaRPr lang="en-ZA" sz="2000" dirty="0"/>
          </a:p>
          <a:p>
            <a:pPr lvl="1" algn="just">
              <a:buFont typeface="Arial" panose="020B0604020202020204" pitchFamily="34" charset="0"/>
              <a:buChar char="•"/>
            </a:pPr>
            <a:r>
              <a:rPr lang="en-ZA" sz="2000" dirty="0"/>
              <a:t>There is a need to </a:t>
            </a:r>
            <a:r>
              <a:rPr lang="en-ZA" sz="2000" b="1" dirty="0"/>
              <a:t>align</a:t>
            </a:r>
            <a:r>
              <a:rPr lang="en-ZA" sz="2000" dirty="0"/>
              <a:t> the </a:t>
            </a:r>
            <a:r>
              <a:rPr lang="en-ZA" sz="2000" b="1" dirty="0"/>
              <a:t>curriculum</a:t>
            </a:r>
            <a:r>
              <a:rPr lang="en-ZA" sz="2000" dirty="0"/>
              <a:t> with </a:t>
            </a:r>
            <a:r>
              <a:rPr lang="en-ZA" sz="2000" b="1" dirty="0"/>
              <a:t>industry</a:t>
            </a:r>
            <a:r>
              <a:rPr lang="en-ZA" sz="2000" dirty="0"/>
              <a:t> and </a:t>
            </a:r>
            <a:r>
              <a:rPr lang="en-ZA" sz="2000" b="1" dirty="0"/>
              <a:t>business</a:t>
            </a:r>
            <a:r>
              <a:rPr lang="en-ZA" sz="2000" dirty="0"/>
              <a:t> to address the skills shortages in the country.  </a:t>
            </a:r>
          </a:p>
          <a:p>
            <a:pPr lvl="1" algn="just">
              <a:buFont typeface="Arial" panose="020B0604020202020204" pitchFamily="34" charset="0"/>
              <a:buChar char="•"/>
            </a:pPr>
            <a:endParaRPr lang="en-US" sz="2000" dirty="0"/>
          </a:p>
          <a:p>
            <a:pPr algn="just"/>
            <a:endParaRPr lang="en-ZA" sz="2000" dirty="0"/>
          </a:p>
        </p:txBody>
      </p:sp>
      <p:sp>
        <p:nvSpPr>
          <p:cNvPr id="5" name="Slide Number Placeholder 4"/>
          <p:cNvSpPr>
            <a:spLocks noGrp="1"/>
          </p:cNvSpPr>
          <p:nvPr>
            <p:ph type="sldNum" sz="quarter" idx="4"/>
          </p:nvPr>
        </p:nvSpPr>
        <p:spPr/>
        <p:txBody>
          <a:bodyPr/>
          <a:lstStyle/>
          <a:p>
            <a:fld id="{28A3B54F-4D6D-439C-9A2C-B6799378E1A1}" type="slidenum">
              <a:rPr lang="en-ZA" smtClean="0"/>
              <a:pPr/>
              <a:t>8</a:t>
            </a:fld>
            <a:endParaRPr lang="en-ZA" dirty="0"/>
          </a:p>
        </p:txBody>
      </p:sp>
    </p:spTree>
    <p:extLst>
      <p:ext uri="{BB962C8B-B14F-4D97-AF65-F5344CB8AC3E}">
        <p14:creationId xmlns:p14="http://schemas.microsoft.com/office/powerpoint/2010/main" xmlns="" val="13284242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44624"/>
            <a:ext cx="8229600" cy="1143000"/>
          </a:xfrm>
        </p:spPr>
        <p:txBody>
          <a:bodyPr>
            <a:normAutofit/>
          </a:bodyPr>
          <a:lstStyle/>
          <a:p>
            <a:r>
              <a:rPr lang="en-ZA" sz="2400" b="1" dirty="0" smtClean="0">
                <a:solidFill>
                  <a:srgbClr val="741202"/>
                </a:solidFill>
                <a:cs typeface="Arial" panose="020B0604020202020204" pitchFamily="34" charset="0"/>
              </a:rPr>
              <a:t>KEY IMPROVEMENT PLANS OF THE DEPARTMENT TOWARDS THE MTSF AND NDP</a:t>
            </a:r>
            <a:endParaRPr lang="en-ZA" sz="2400" b="1" dirty="0">
              <a:solidFill>
                <a:srgbClr val="741202"/>
              </a:solidFill>
              <a:cs typeface="Arial" panose="020B0604020202020204" pitchFamily="34" charset="0"/>
            </a:endParaRPr>
          </a:p>
        </p:txBody>
      </p:sp>
      <p:sp>
        <p:nvSpPr>
          <p:cNvPr id="3" name="Content Placeholder 2"/>
          <p:cNvSpPr>
            <a:spLocks noGrp="1"/>
          </p:cNvSpPr>
          <p:nvPr>
            <p:ph idx="1"/>
          </p:nvPr>
        </p:nvSpPr>
        <p:spPr>
          <a:xfrm>
            <a:off x="323528" y="980728"/>
            <a:ext cx="8280920" cy="5040560"/>
          </a:xfrm>
        </p:spPr>
        <p:txBody>
          <a:bodyPr>
            <a:noAutofit/>
          </a:bodyPr>
          <a:lstStyle/>
          <a:p>
            <a:pPr marL="0" indent="0" algn="just">
              <a:buNone/>
            </a:pPr>
            <a:r>
              <a:rPr lang="en-ZA" sz="1900" dirty="0" smtClean="0"/>
              <a:t>In improving the education sector, the Department has taken the following steps: </a:t>
            </a:r>
          </a:p>
          <a:p>
            <a:pPr algn="just"/>
            <a:r>
              <a:rPr lang="en-ZA" sz="1900" dirty="0" smtClean="0"/>
              <a:t>Developed </a:t>
            </a:r>
            <a:r>
              <a:rPr lang="en-ZA" sz="1900" b="1" dirty="0" smtClean="0"/>
              <a:t>Sector</a:t>
            </a:r>
            <a:r>
              <a:rPr lang="en-ZA" sz="1900" dirty="0" smtClean="0"/>
              <a:t> </a:t>
            </a:r>
            <a:r>
              <a:rPr lang="en-ZA" sz="1900" b="1" dirty="0" smtClean="0"/>
              <a:t>MTSF aligned </a:t>
            </a:r>
            <a:r>
              <a:rPr lang="en-ZA" sz="1900" dirty="0" smtClean="0"/>
              <a:t>Customised Programme Performance Measures (PPMs);</a:t>
            </a:r>
          </a:p>
          <a:p>
            <a:pPr algn="just"/>
            <a:r>
              <a:rPr lang="en-ZA" sz="1900" b="1" dirty="0" smtClean="0"/>
              <a:t>Improved</a:t>
            </a:r>
            <a:r>
              <a:rPr lang="en-ZA" sz="1900" dirty="0" smtClean="0"/>
              <a:t> and </a:t>
            </a:r>
            <a:r>
              <a:rPr lang="en-ZA" sz="1900" b="1" dirty="0" smtClean="0"/>
              <a:t>strengthened</a:t>
            </a:r>
            <a:r>
              <a:rPr lang="en-ZA" sz="1900" dirty="0" smtClean="0"/>
              <a:t> engagements with </a:t>
            </a:r>
            <a:r>
              <a:rPr lang="en-ZA" sz="1900" b="1" dirty="0" smtClean="0"/>
              <a:t>Auditor-General (AG) </a:t>
            </a:r>
            <a:r>
              <a:rPr lang="en-ZA" sz="1900" dirty="0" smtClean="0"/>
              <a:t>and </a:t>
            </a:r>
            <a:r>
              <a:rPr lang="en-ZA" sz="1900" b="1" dirty="0" smtClean="0"/>
              <a:t>Department of Planning, Monitoring and Evaluation</a:t>
            </a:r>
            <a:r>
              <a:rPr lang="en-ZA" sz="1900" dirty="0" smtClean="0"/>
              <a:t> (DPME);</a:t>
            </a:r>
          </a:p>
          <a:p>
            <a:pPr algn="just"/>
            <a:r>
              <a:rPr lang="en-ZA" sz="1900" dirty="0" smtClean="0"/>
              <a:t>Regular engagements with </a:t>
            </a:r>
            <a:r>
              <a:rPr lang="en-ZA" sz="1900" b="1" dirty="0" smtClean="0"/>
              <a:t>Programmes</a:t>
            </a:r>
            <a:r>
              <a:rPr lang="en-ZA" sz="1900" dirty="0" smtClean="0"/>
              <a:t> through Quarterly Branch Reviews to </a:t>
            </a:r>
            <a:r>
              <a:rPr lang="en-ZA" sz="1900" b="1" dirty="0" smtClean="0"/>
              <a:t>track process, improve planning </a:t>
            </a:r>
            <a:r>
              <a:rPr lang="en-ZA" sz="1900" dirty="0" smtClean="0"/>
              <a:t>and resolve </a:t>
            </a:r>
            <a:r>
              <a:rPr lang="en-ZA" sz="1900" b="1" dirty="0" smtClean="0"/>
              <a:t>potential risks</a:t>
            </a:r>
            <a:r>
              <a:rPr lang="en-ZA" sz="1900" dirty="0" smtClean="0"/>
              <a:t>;</a:t>
            </a:r>
          </a:p>
          <a:p>
            <a:pPr algn="just"/>
            <a:r>
              <a:rPr lang="en-ZA" sz="1900" dirty="0" smtClean="0"/>
              <a:t>Engagements through </a:t>
            </a:r>
            <a:r>
              <a:rPr lang="en-ZA" sz="1900" b="1" dirty="0" smtClean="0"/>
              <a:t>HEDCOM Sub-committees </a:t>
            </a:r>
            <a:r>
              <a:rPr lang="en-ZA" sz="1900" dirty="0" smtClean="0"/>
              <a:t>in collaborating and improving  the sector’s performance; </a:t>
            </a:r>
          </a:p>
          <a:p>
            <a:pPr algn="just"/>
            <a:r>
              <a:rPr lang="en-ZA" sz="1900" dirty="0" smtClean="0"/>
              <a:t>Conducted </a:t>
            </a:r>
            <a:r>
              <a:rPr lang="en-ZA" sz="1900" b="1" dirty="0" smtClean="0"/>
              <a:t>Gap analysis </a:t>
            </a:r>
            <a:r>
              <a:rPr lang="en-ZA" sz="1900" dirty="0" smtClean="0"/>
              <a:t>of the </a:t>
            </a:r>
            <a:r>
              <a:rPr lang="en-ZA" sz="1900" b="1" dirty="0" smtClean="0"/>
              <a:t>sector alignment </a:t>
            </a:r>
            <a:r>
              <a:rPr lang="en-ZA" sz="1900" dirty="0" smtClean="0"/>
              <a:t>and working on </a:t>
            </a:r>
            <a:r>
              <a:rPr lang="en-ZA" sz="1900" b="1" dirty="0" smtClean="0"/>
              <a:t>mitigating</a:t>
            </a:r>
            <a:r>
              <a:rPr lang="en-ZA" sz="1900" dirty="0" smtClean="0"/>
              <a:t> the </a:t>
            </a:r>
            <a:r>
              <a:rPr lang="en-ZA" sz="1900" b="1" dirty="0" smtClean="0"/>
              <a:t>gaps</a:t>
            </a:r>
            <a:r>
              <a:rPr lang="en-ZA" sz="1900" dirty="0" smtClean="0"/>
              <a:t> identified for </a:t>
            </a:r>
            <a:r>
              <a:rPr lang="en-ZA" sz="1900" b="1" dirty="0" smtClean="0"/>
              <a:t>medium</a:t>
            </a:r>
            <a:r>
              <a:rPr lang="en-ZA" sz="1900" dirty="0" smtClean="0"/>
              <a:t> and </a:t>
            </a:r>
            <a:r>
              <a:rPr lang="en-ZA" sz="1900" b="1" dirty="0" smtClean="0"/>
              <a:t>long- term plans</a:t>
            </a:r>
            <a:r>
              <a:rPr lang="en-ZA" sz="1900" dirty="0" smtClean="0"/>
              <a:t>; and </a:t>
            </a:r>
          </a:p>
          <a:p>
            <a:pPr algn="just"/>
            <a:r>
              <a:rPr lang="en-ZA" sz="1900" dirty="0" smtClean="0"/>
              <a:t>Continued </a:t>
            </a:r>
            <a:r>
              <a:rPr lang="en-ZA" sz="1900" b="1" dirty="0" smtClean="0"/>
              <a:t>analysis</a:t>
            </a:r>
            <a:r>
              <a:rPr lang="en-ZA" sz="1900" dirty="0" smtClean="0"/>
              <a:t> of </a:t>
            </a:r>
            <a:r>
              <a:rPr lang="en-ZA" sz="1900" b="1" dirty="0" smtClean="0"/>
              <a:t>Provincial Education Department and Public entities</a:t>
            </a:r>
            <a:r>
              <a:rPr lang="en-ZA" sz="1900" dirty="0" smtClean="0"/>
              <a:t>’ plans and reports to strengthen the</a:t>
            </a:r>
            <a:r>
              <a:rPr lang="en-ZA" sz="1900" b="1" dirty="0" smtClean="0"/>
              <a:t> management </a:t>
            </a:r>
            <a:r>
              <a:rPr lang="en-ZA" sz="1900" dirty="0" smtClean="0"/>
              <a:t>of Performance Information in the sector.</a:t>
            </a:r>
            <a:endParaRPr lang="en-ZA" sz="1900" dirty="0"/>
          </a:p>
        </p:txBody>
      </p:sp>
      <p:sp>
        <p:nvSpPr>
          <p:cNvPr id="4" name="Slide Number Placeholder 3"/>
          <p:cNvSpPr>
            <a:spLocks noGrp="1"/>
          </p:cNvSpPr>
          <p:nvPr>
            <p:ph type="sldNum" sz="quarter" idx="4"/>
          </p:nvPr>
        </p:nvSpPr>
        <p:spPr/>
        <p:txBody>
          <a:bodyPr/>
          <a:lstStyle/>
          <a:p>
            <a:fld id="{28A3B54F-4D6D-439C-9A2C-B6799378E1A1}" type="slidenum">
              <a:rPr lang="en-ZA" smtClean="0"/>
              <a:pPr/>
              <a:t>9</a:t>
            </a:fld>
            <a:endParaRPr lang="en-ZA" dirty="0"/>
          </a:p>
        </p:txBody>
      </p:sp>
    </p:spTree>
    <p:extLst>
      <p:ext uri="{BB962C8B-B14F-4D97-AF65-F5344CB8AC3E}">
        <p14:creationId xmlns:p14="http://schemas.microsoft.com/office/powerpoint/2010/main" xmlns="" val="32883475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4370</TotalTime>
  <Words>7345</Words>
  <Application>Microsoft Office PowerPoint</Application>
  <PresentationFormat>On-screen Show (4:3)</PresentationFormat>
  <Paragraphs>1227</Paragraphs>
  <Slides>62</Slides>
  <Notes>6</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Theme1</vt:lpstr>
      <vt:lpstr>BASIC EDUCATION 2018/19 ANNUAL PERFORMANCE PLAN </vt:lpstr>
      <vt:lpstr>PRESENTATION OUTLINE</vt:lpstr>
      <vt:lpstr>PURPOSE</vt:lpstr>
      <vt:lpstr>INTRODUCTION</vt:lpstr>
      <vt:lpstr>BACKGROUND</vt:lpstr>
      <vt:lpstr>2017 NSC EXAMINATION RESULTS </vt:lpstr>
      <vt:lpstr>BACHELOR PASS TRENDS OF NSC PERFORMANCE (%)</vt:lpstr>
      <vt:lpstr>KEY MESSAGES AND RECOMMENDATIONS FROM  THE EDUCATION SECTOR LEKGOTLA </vt:lpstr>
      <vt:lpstr>KEY IMPROVEMENT PLANS OF THE DEPARTMENT TOWARDS THE MTSF AND NDP</vt:lpstr>
      <vt:lpstr>KEY MTSF 2014-2019 PRIORITIES</vt:lpstr>
      <vt:lpstr>ACTION PLAN TO 2019:  TOWARDS THE REALISATION OF SCHOOLING 2030 </vt:lpstr>
      <vt:lpstr>DBE STRATEGIC OUTCOME ORIENTED GOALS</vt:lpstr>
      <vt:lpstr>2018/19 DBE APP DEVELOPMENT PROCESS</vt:lpstr>
      <vt:lpstr>2018/19 DBE APP DEVELOPMENT PROCESS</vt:lpstr>
      <vt:lpstr> DBE RESPONSE TO 2018/19 APP  FINDINGS ON DRAFT APP BY AUDITOR-GENERAL</vt:lpstr>
      <vt:lpstr>DBE RESPONSE TO 2018/19 APP  FINDINGS ON DRAFT APP BY AUDITOR-GENERAL</vt:lpstr>
      <vt:lpstr>DBE RESPONSE TO 2018/19 APP  FINDINGS ON DRAFT APP BY AUDITOR-GENERAL</vt:lpstr>
      <vt:lpstr>DBE RESPONSE TO 2018/19 APP  FINDINGS ON DRAFT APP BY AUDITOR-GENERAL</vt:lpstr>
      <vt:lpstr>2018/19 APP: PROGRAMME 1</vt:lpstr>
      <vt:lpstr>2018/19 APP : PROGRAMME 2 </vt:lpstr>
      <vt:lpstr>2018/19 APP : PROGRAMME 2 </vt:lpstr>
      <vt:lpstr>2018/19 APP : PROGRAMME 2</vt:lpstr>
      <vt:lpstr>2018/19 APP : PROGRAMME 2</vt:lpstr>
      <vt:lpstr>2018/19 APP : PROGRAMME 2</vt:lpstr>
      <vt:lpstr>2018/19 APP : PROGRAMME 3</vt:lpstr>
      <vt:lpstr>2018/19 APP : PROGRAMME 3</vt:lpstr>
      <vt:lpstr>2018/19 APP : PROGRAMME 3</vt:lpstr>
      <vt:lpstr>2018/19 APP : PROGRAMME 4</vt:lpstr>
      <vt:lpstr>2018/19 APP : PROGRAMME 4</vt:lpstr>
      <vt:lpstr>2018/19 APP : PROGRAMME 4</vt:lpstr>
      <vt:lpstr>2018/19 APP : PROGRAMME 4</vt:lpstr>
      <vt:lpstr>2018/19 APP : PROGRAMME 4</vt:lpstr>
      <vt:lpstr>2018/19 APP : Programme 5 </vt:lpstr>
      <vt:lpstr>2018/19 APP : Programme 5 </vt:lpstr>
      <vt:lpstr>UPDATES TO THE DBE STRATEGIC PLAN…</vt:lpstr>
      <vt:lpstr>UPDATES TO THE DBE STRATEGIC PLAN</vt:lpstr>
      <vt:lpstr>WORKING ON ALIGNMENT </vt:lpstr>
      <vt:lpstr>The Parliamentary Budget Office (PBO) findings on MTSF alignment of the APPs of PEDs and DBE</vt:lpstr>
      <vt:lpstr>The Parliamentary Budget Office (PBO) findings on MTSF alignment of the APP</vt:lpstr>
      <vt:lpstr>The Parliamentary Budget Office (PBO) findings on MTSF alignment of the APP</vt:lpstr>
      <vt:lpstr>The Parliamentary Budget Office (PBO) findings on MTSF alignment of the APP</vt:lpstr>
      <vt:lpstr>The Parliamentary Budget Office (PBO) findings on MTSF alignment of the APP</vt:lpstr>
      <vt:lpstr>RESPONSE TO SPECIFIC CONCERNS RAISED BY THE PC ON 2017/18 APP INDICATORS… </vt:lpstr>
      <vt:lpstr>RESPONSE TO SPECIFIC CONCERNS RAISED BY THE  PC ON 2017/18 APP INDICATORS… </vt:lpstr>
      <vt:lpstr>DPME ANALYSIS OF THE SECOND DRAFT  2018/19 APP – essentially around Grade R </vt:lpstr>
      <vt:lpstr>CONCLUSION </vt:lpstr>
      <vt:lpstr>MTEF 2018 BUDGET</vt:lpstr>
      <vt:lpstr>DEPARTMENTAL APPROPRIATION</vt:lpstr>
      <vt:lpstr>COMPARISON BETWEEN PROGRAMMES ALLOCATIONS FROM 2017 TO 2018 MTEF </vt:lpstr>
      <vt:lpstr>PROGRAMMES ALLOCATIONS OVER THE 2018 MTEF </vt:lpstr>
      <vt:lpstr>ECONOMIC CLASSIFICATION ALLOCATIONS OVER THE 2018 MTEF </vt:lpstr>
      <vt:lpstr>COMPARISON BETWEEN ECONOMIC CLASSIFICATION ALLOCATIONS FROM 2017 TO 2018 MTEF </vt:lpstr>
      <vt:lpstr>DETAILS OF EARMARKED ALLOCATIONS (R’000) OVER THE 2018 MTEF</vt:lpstr>
      <vt:lpstr>COMPARISON OF EARMARKED ALLOCATIONS (R’000) FROM 2017 TO 2018 MTEF</vt:lpstr>
      <vt:lpstr>DETAILS OF CONDITIONAL GRANTS ALLOCATIONS/TRANSFERS (R’000) OVER THE 2018 MTEF</vt:lpstr>
      <vt:lpstr>COMPARISON OF CONDITIONAL GRANTS ALLOCATIONS BETWEEN 2017 (R’000) TO 2018 MTEF</vt:lpstr>
      <vt:lpstr>DETAILS OF TRANSFERS (R’000) OVER THE 2018 MTEF</vt:lpstr>
      <vt:lpstr>DETAILED BREAKDOWN OF THE BUDGET  OVER 2018 MTEF </vt:lpstr>
      <vt:lpstr> REPRIORITISATION AND BUDGET APPROVED CUTS</vt:lpstr>
      <vt:lpstr>GENERAL BUDGET SUPPORT TO THE  DEPARTMENT</vt:lpstr>
      <vt:lpstr>RECOMMENDATIONS </vt:lpstr>
      <vt:lpstr>Slide 62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DNC edit</dc:creator>
  <cp:lastModifiedBy>PUMZA</cp:lastModifiedBy>
  <cp:revision>217</cp:revision>
  <cp:lastPrinted>2018-03-14T09:15:14Z</cp:lastPrinted>
  <dcterms:created xsi:type="dcterms:W3CDTF">2018-01-17T14:12:08Z</dcterms:created>
  <dcterms:modified xsi:type="dcterms:W3CDTF">2018-04-19T08:49:50Z</dcterms:modified>
</cp:coreProperties>
</file>