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Layouts/slideLayout19.xml" ContentType="application/vnd.openxmlformats-officedocument.presentationml.slideLayout+xml"/>
  <Override PartName="/ppt/theme/theme4.xml" ContentType="application/vnd.openxmlformats-officedocument.them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10"/>
  </p:notesMasterIdLst>
  <p:handoutMasterIdLst>
    <p:handoutMasterId r:id="rId11"/>
  </p:handoutMasterIdLst>
  <p:sldIdLst>
    <p:sldId id="256" r:id="rId3"/>
    <p:sldId id="576" r:id="rId4"/>
    <p:sldId id="578" r:id="rId5"/>
    <p:sldId id="587" r:id="rId6"/>
    <p:sldId id="588" r:id="rId7"/>
    <p:sldId id="580" r:id="rId8"/>
    <p:sldId id="577" r:id="rId9"/>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6783D"/>
    <a:srgbClr val="35773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43"/>
    <p:restoredTop sz="94613"/>
  </p:normalViewPr>
  <p:slideViewPr>
    <p:cSldViewPr snapToGrid="0" snapToObjects="1">
      <p:cViewPr varScale="1">
        <p:scale>
          <a:sx n="110" d="100"/>
          <a:sy n="110" d="100"/>
        </p:scale>
        <p:origin x="-1806" y="-8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B61B57C6-9CA0-4B57-BD9E-A5E1B69A53AE}"/>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ZA"/>
          </a:p>
        </p:txBody>
      </p:sp>
      <p:sp>
        <p:nvSpPr>
          <p:cNvPr id="3" name="Date Placeholder 2">
            <a:extLst>
              <a:ext uri="{FF2B5EF4-FFF2-40B4-BE49-F238E27FC236}">
                <a16:creationId xmlns:a16="http://schemas.microsoft.com/office/drawing/2014/main" xmlns="" id="{411304A5-965B-404B-AEDC-A17FD868AA59}"/>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F242980A-9DF4-4416-9086-504106F86BE9}" type="datetimeFigureOut">
              <a:rPr lang="en-ZA" smtClean="0"/>
              <a:pPr/>
              <a:t>2018/04/17</a:t>
            </a:fld>
            <a:endParaRPr lang="en-ZA"/>
          </a:p>
        </p:txBody>
      </p:sp>
      <p:sp>
        <p:nvSpPr>
          <p:cNvPr id="4" name="Footer Placeholder 3">
            <a:extLst>
              <a:ext uri="{FF2B5EF4-FFF2-40B4-BE49-F238E27FC236}">
                <a16:creationId xmlns:a16="http://schemas.microsoft.com/office/drawing/2014/main" xmlns="" id="{D76A2649-969E-4293-9451-949A27BCD700}"/>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a:extLst>
              <a:ext uri="{FF2B5EF4-FFF2-40B4-BE49-F238E27FC236}">
                <a16:creationId xmlns:a16="http://schemas.microsoft.com/office/drawing/2014/main" xmlns="" id="{B8CA067D-6A12-48B5-A120-708FDCD77317}"/>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E32334AF-36BF-4817-8784-36D82C0C67E5}" type="slidenum">
              <a:rPr lang="en-ZA" smtClean="0"/>
              <a:pPr/>
              <a:t>‹#›</a:t>
            </a:fld>
            <a:endParaRPr lang="en-ZA"/>
          </a:p>
        </p:txBody>
      </p:sp>
    </p:spTree>
    <p:extLst>
      <p:ext uri="{BB962C8B-B14F-4D97-AF65-F5344CB8AC3E}">
        <p14:creationId xmlns:p14="http://schemas.microsoft.com/office/powerpoint/2010/main" xmlns="" val="519576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3AA2CD86-E6C9-574F-ACBE-68C56D443A02}" type="datetimeFigureOut">
              <a:rPr lang="en-US" smtClean="0"/>
              <a:pPr/>
              <a:t>4/17/2018</a:t>
            </a:fld>
            <a:endParaRPr lang="en-US"/>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1EB8535-5011-A84D-8850-757C147198B8}" type="slidenum">
              <a:rPr lang="en-US" smtClean="0"/>
              <a:pPr/>
              <a:t>‹#›</a:t>
            </a:fld>
            <a:endParaRPr lang="en-US"/>
          </a:p>
        </p:txBody>
      </p:sp>
    </p:spTree>
    <p:extLst>
      <p:ext uri="{BB962C8B-B14F-4D97-AF65-F5344CB8AC3E}">
        <p14:creationId xmlns:p14="http://schemas.microsoft.com/office/powerpoint/2010/main" xmlns="" val="641787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A5FFE78-B4A9-B246-BF8F-9015925E7C85}" type="datetimeFigureOut">
              <a:rPr lang="en-US" smtClean="0"/>
              <a:pPr/>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33288C-1629-7B46-8E7A-6C57AE03D10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5FFE78-B4A9-B246-BF8F-9015925E7C85}" type="datetimeFigureOut">
              <a:rPr lang="en-US" smtClean="0"/>
              <a:pPr/>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33288C-1629-7B46-8E7A-6C57AE03D10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A5FFE78-B4A9-B246-BF8F-9015925E7C85}" type="datetimeFigureOut">
              <a:rPr lang="en-US" smtClean="0"/>
              <a:pPr/>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33288C-1629-7B46-8E7A-6C57AE03D10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B429D2-5825-4C9C-8416-4EF2734D08BA}"/>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xmlns="" id="{C3796AE6-5CF0-406C-9BF6-611343B8D34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xmlns="" id="{954ECB1D-682D-40DF-98F3-022365388051}"/>
              </a:ext>
            </a:extLst>
          </p:cNvPr>
          <p:cNvSpPr>
            <a:spLocks noGrp="1"/>
          </p:cNvSpPr>
          <p:nvPr>
            <p:ph type="dt" sz="half" idx="10"/>
          </p:nvPr>
        </p:nvSpPr>
        <p:spPr/>
        <p:txBody>
          <a:bodyPr/>
          <a:lstStyle/>
          <a:p>
            <a:fld id="{8934AE20-B6E3-4AA4-9986-7851F16B80D5}" type="datetimeFigureOut">
              <a:rPr lang="en-ZA" smtClean="0"/>
              <a:pPr/>
              <a:t>2018/04/17</a:t>
            </a:fld>
            <a:endParaRPr lang="en-ZA"/>
          </a:p>
        </p:txBody>
      </p:sp>
      <p:sp>
        <p:nvSpPr>
          <p:cNvPr id="5" name="Footer Placeholder 4">
            <a:extLst>
              <a:ext uri="{FF2B5EF4-FFF2-40B4-BE49-F238E27FC236}">
                <a16:creationId xmlns:a16="http://schemas.microsoft.com/office/drawing/2014/main" xmlns="" id="{6A4ACEBA-DDC0-4CD3-8684-5B16E0894ED9}"/>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xmlns="" id="{4326BB38-30E2-4514-9D07-99BC9F8EADF2}"/>
              </a:ext>
            </a:extLst>
          </p:cNvPr>
          <p:cNvSpPr>
            <a:spLocks noGrp="1"/>
          </p:cNvSpPr>
          <p:nvPr>
            <p:ph type="sldNum" sz="quarter" idx="12"/>
          </p:nvPr>
        </p:nvSpPr>
        <p:spPr/>
        <p:txBody>
          <a:bodyPr/>
          <a:lstStyle/>
          <a:p>
            <a:fld id="{00274BC0-EA10-4D15-A2D6-DDAE98F08B23}" type="slidenum">
              <a:rPr lang="en-ZA" smtClean="0"/>
              <a:pPr/>
              <a:t>‹#›</a:t>
            </a:fld>
            <a:endParaRPr lang="en-ZA"/>
          </a:p>
        </p:txBody>
      </p:sp>
    </p:spTree>
    <p:extLst>
      <p:ext uri="{BB962C8B-B14F-4D97-AF65-F5344CB8AC3E}">
        <p14:creationId xmlns:p14="http://schemas.microsoft.com/office/powerpoint/2010/main" xmlns="" val="22402641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844548-4A71-4254-8AA3-FA53C6829DE5}"/>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xmlns="" id="{18437BA9-E8C9-47E1-9A70-84981C412AA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BB3C4AF8-DA11-4501-B9B3-55D1D20D05A9}"/>
              </a:ext>
            </a:extLst>
          </p:cNvPr>
          <p:cNvSpPr>
            <a:spLocks noGrp="1"/>
          </p:cNvSpPr>
          <p:nvPr>
            <p:ph type="dt" sz="half" idx="10"/>
          </p:nvPr>
        </p:nvSpPr>
        <p:spPr/>
        <p:txBody>
          <a:bodyPr/>
          <a:lstStyle/>
          <a:p>
            <a:fld id="{8934AE20-B6E3-4AA4-9986-7851F16B80D5}" type="datetimeFigureOut">
              <a:rPr lang="en-ZA" smtClean="0"/>
              <a:pPr/>
              <a:t>2018/04/17</a:t>
            </a:fld>
            <a:endParaRPr lang="en-ZA"/>
          </a:p>
        </p:txBody>
      </p:sp>
      <p:sp>
        <p:nvSpPr>
          <p:cNvPr id="5" name="Footer Placeholder 4">
            <a:extLst>
              <a:ext uri="{FF2B5EF4-FFF2-40B4-BE49-F238E27FC236}">
                <a16:creationId xmlns:a16="http://schemas.microsoft.com/office/drawing/2014/main" xmlns="" id="{FA65D50A-0F80-4849-8F9A-65F44070A1B6}"/>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xmlns="" id="{1705F526-02A8-499D-8562-4D695949E349}"/>
              </a:ext>
            </a:extLst>
          </p:cNvPr>
          <p:cNvSpPr>
            <a:spLocks noGrp="1"/>
          </p:cNvSpPr>
          <p:nvPr>
            <p:ph type="sldNum" sz="quarter" idx="12"/>
          </p:nvPr>
        </p:nvSpPr>
        <p:spPr/>
        <p:txBody>
          <a:bodyPr/>
          <a:lstStyle/>
          <a:p>
            <a:fld id="{00274BC0-EA10-4D15-A2D6-DDAE98F08B23}" type="slidenum">
              <a:rPr lang="en-ZA" smtClean="0"/>
              <a:pPr/>
              <a:t>‹#›</a:t>
            </a:fld>
            <a:endParaRPr lang="en-ZA"/>
          </a:p>
        </p:txBody>
      </p:sp>
    </p:spTree>
    <p:extLst>
      <p:ext uri="{BB962C8B-B14F-4D97-AF65-F5344CB8AC3E}">
        <p14:creationId xmlns:p14="http://schemas.microsoft.com/office/powerpoint/2010/main" xmlns="" val="2529809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3E5A15-64E0-42CD-B5BE-6C5DD45E8681}"/>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xmlns="" id="{245CAAAD-BD8B-4107-9163-695CBC489EB7}"/>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2100C8DE-1955-45C9-8A72-6184F646E39F}"/>
              </a:ext>
            </a:extLst>
          </p:cNvPr>
          <p:cNvSpPr>
            <a:spLocks noGrp="1"/>
          </p:cNvSpPr>
          <p:nvPr>
            <p:ph type="dt" sz="half" idx="10"/>
          </p:nvPr>
        </p:nvSpPr>
        <p:spPr/>
        <p:txBody>
          <a:bodyPr/>
          <a:lstStyle/>
          <a:p>
            <a:fld id="{8934AE20-B6E3-4AA4-9986-7851F16B80D5}" type="datetimeFigureOut">
              <a:rPr lang="en-ZA" smtClean="0"/>
              <a:pPr/>
              <a:t>2018/04/17</a:t>
            </a:fld>
            <a:endParaRPr lang="en-ZA"/>
          </a:p>
        </p:txBody>
      </p:sp>
      <p:sp>
        <p:nvSpPr>
          <p:cNvPr id="5" name="Footer Placeholder 4">
            <a:extLst>
              <a:ext uri="{FF2B5EF4-FFF2-40B4-BE49-F238E27FC236}">
                <a16:creationId xmlns:a16="http://schemas.microsoft.com/office/drawing/2014/main" xmlns="" id="{36F8F58E-936B-4DFE-A019-22C9CE4CA317}"/>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xmlns="" id="{9E43AA91-F92B-4295-A94B-4E0D8E38CFB3}"/>
              </a:ext>
            </a:extLst>
          </p:cNvPr>
          <p:cNvSpPr>
            <a:spLocks noGrp="1"/>
          </p:cNvSpPr>
          <p:nvPr>
            <p:ph type="sldNum" sz="quarter" idx="12"/>
          </p:nvPr>
        </p:nvSpPr>
        <p:spPr/>
        <p:txBody>
          <a:bodyPr/>
          <a:lstStyle/>
          <a:p>
            <a:fld id="{00274BC0-EA10-4D15-A2D6-DDAE98F08B23}" type="slidenum">
              <a:rPr lang="en-ZA" smtClean="0"/>
              <a:pPr/>
              <a:t>‹#›</a:t>
            </a:fld>
            <a:endParaRPr lang="en-ZA"/>
          </a:p>
        </p:txBody>
      </p:sp>
    </p:spTree>
    <p:extLst>
      <p:ext uri="{BB962C8B-B14F-4D97-AF65-F5344CB8AC3E}">
        <p14:creationId xmlns:p14="http://schemas.microsoft.com/office/powerpoint/2010/main" xmlns="" val="40063724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146C2B-D1FB-45A6-A8D1-68BCCE245AE1}"/>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xmlns="" id="{4DB5EFF8-C328-4051-8F4F-8DD5D4C02B32}"/>
              </a:ext>
            </a:extLst>
          </p:cNvPr>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xmlns="" id="{D5CF634F-8165-4EC3-AE48-F61E7523CC55}"/>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xmlns="" id="{1EB2013D-0AA8-4BDF-B527-A2EC46CBF052}"/>
              </a:ext>
            </a:extLst>
          </p:cNvPr>
          <p:cNvSpPr>
            <a:spLocks noGrp="1"/>
          </p:cNvSpPr>
          <p:nvPr>
            <p:ph type="dt" sz="half" idx="10"/>
          </p:nvPr>
        </p:nvSpPr>
        <p:spPr/>
        <p:txBody>
          <a:bodyPr/>
          <a:lstStyle/>
          <a:p>
            <a:fld id="{8934AE20-B6E3-4AA4-9986-7851F16B80D5}" type="datetimeFigureOut">
              <a:rPr lang="en-ZA" smtClean="0"/>
              <a:pPr/>
              <a:t>2018/04/17</a:t>
            </a:fld>
            <a:endParaRPr lang="en-ZA"/>
          </a:p>
        </p:txBody>
      </p:sp>
      <p:sp>
        <p:nvSpPr>
          <p:cNvPr id="6" name="Footer Placeholder 5">
            <a:extLst>
              <a:ext uri="{FF2B5EF4-FFF2-40B4-BE49-F238E27FC236}">
                <a16:creationId xmlns:a16="http://schemas.microsoft.com/office/drawing/2014/main" xmlns="" id="{348F0C2C-9689-49ED-8833-5DAD7FB56842}"/>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xmlns="" id="{4BA14E3B-1874-4875-8964-0CECC3DF4C2C}"/>
              </a:ext>
            </a:extLst>
          </p:cNvPr>
          <p:cNvSpPr>
            <a:spLocks noGrp="1"/>
          </p:cNvSpPr>
          <p:nvPr>
            <p:ph type="sldNum" sz="quarter" idx="12"/>
          </p:nvPr>
        </p:nvSpPr>
        <p:spPr/>
        <p:txBody>
          <a:bodyPr/>
          <a:lstStyle/>
          <a:p>
            <a:fld id="{00274BC0-EA10-4D15-A2D6-DDAE98F08B23}" type="slidenum">
              <a:rPr lang="en-ZA" smtClean="0"/>
              <a:pPr/>
              <a:t>‹#›</a:t>
            </a:fld>
            <a:endParaRPr lang="en-ZA"/>
          </a:p>
        </p:txBody>
      </p:sp>
    </p:spTree>
    <p:extLst>
      <p:ext uri="{BB962C8B-B14F-4D97-AF65-F5344CB8AC3E}">
        <p14:creationId xmlns:p14="http://schemas.microsoft.com/office/powerpoint/2010/main" xmlns="" val="20222974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1AEE7B-D9CE-4089-8927-965FE7A8D9E1}"/>
              </a:ext>
            </a:extLst>
          </p:cNvPr>
          <p:cNvSpPr>
            <a:spLocks noGrp="1"/>
          </p:cNvSpPr>
          <p:nvPr>
            <p:ph type="title"/>
          </p:nvPr>
        </p:nvSpPr>
        <p:spPr>
          <a:xfrm>
            <a:off x="630238" y="365125"/>
            <a:ext cx="78867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xmlns="" id="{BBF50785-3F22-451B-880D-7DE8B994B8A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6EF670EE-D467-4575-8065-5D668151F8C9}"/>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xmlns="" id="{E9ADC6A9-BB3C-40C2-8FDB-03A7CF072012}"/>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96180431-C601-4A4B-9159-FD3C7BAC6F85}"/>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xmlns="" id="{79D28B3A-D0FF-43FF-801F-2BFB0250AAE5}"/>
              </a:ext>
            </a:extLst>
          </p:cNvPr>
          <p:cNvSpPr>
            <a:spLocks noGrp="1"/>
          </p:cNvSpPr>
          <p:nvPr>
            <p:ph type="dt" sz="half" idx="10"/>
          </p:nvPr>
        </p:nvSpPr>
        <p:spPr/>
        <p:txBody>
          <a:bodyPr/>
          <a:lstStyle/>
          <a:p>
            <a:fld id="{8934AE20-B6E3-4AA4-9986-7851F16B80D5}" type="datetimeFigureOut">
              <a:rPr lang="en-ZA" smtClean="0"/>
              <a:pPr/>
              <a:t>2018/04/17</a:t>
            </a:fld>
            <a:endParaRPr lang="en-ZA"/>
          </a:p>
        </p:txBody>
      </p:sp>
      <p:sp>
        <p:nvSpPr>
          <p:cNvPr id="8" name="Footer Placeholder 7">
            <a:extLst>
              <a:ext uri="{FF2B5EF4-FFF2-40B4-BE49-F238E27FC236}">
                <a16:creationId xmlns:a16="http://schemas.microsoft.com/office/drawing/2014/main" xmlns="" id="{A5774E43-2E4A-479E-91D6-C2B21DEC18D9}"/>
              </a:ext>
            </a:extLst>
          </p:cNvPr>
          <p:cNvSpPr>
            <a:spLocks noGrp="1"/>
          </p:cNvSpPr>
          <p:nvPr>
            <p:ph type="ftr" sz="quarter" idx="11"/>
          </p:nvPr>
        </p:nvSpPr>
        <p:spPr/>
        <p:txBody>
          <a:bodyPr/>
          <a:lstStyle/>
          <a:p>
            <a:endParaRPr lang="en-ZA"/>
          </a:p>
        </p:txBody>
      </p:sp>
      <p:sp>
        <p:nvSpPr>
          <p:cNvPr id="9" name="Slide Number Placeholder 8">
            <a:extLst>
              <a:ext uri="{FF2B5EF4-FFF2-40B4-BE49-F238E27FC236}">
                <a16:creationId xmlns:a16="http://schemas.microsoft.com/office/drawing/2014/main" xmlns="" id="{F623EBDE-79DC-4A70-ACA6-8BFB81B71579}"/>
              </a:ext>
            </a:extLst>
          </p:cNvPr>
          <p:cNvSpPr>
            <a:spLocks noGrp="1"/>
          </p:cNvSpPr>
          <p:nvPr>
            <p:ph type="sldNum" sz="quarter" idx="12"/>
          </p:nvPr>
        </p:nvSpPr>
        <p:spPr/>
        <p:txBody>
          <a:bodyPr/>
          <a:lstStyle/>
          <a:p>
            <a:fld id="{00274BC0-EA10-4D15-A2D6-DDAE98F08B23}" type="slidenum">
              <a:rPr lang="en-ZA" smtClean="0"/>
              <a:pPr/>
              <a:t>‹#›</a:t>
            </a:fld>
            <a:endParaRPr lang="en-ZA"/>
          </a:p>
        </p:txBody>
      </p:sp>
    </p:spTree>
    <p:extLst>
      <p:ext uri="{BB962C8B-B14F-4D97-AF65-F5344CB8AC3E}">
        <p14:creationId xmlns:p14="http://schemas.microsoft.com/office/powerpoint/2010/main" xmlns="" val="1518849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7B776F5-CAD7-41B5-B798-4EDA785D74B0}"/>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xmlns="" id="{A641892E-583E-4DF3-BA4D-10344C0CB205}"/>
              </a:ext>
            </a:extLst>
          </p:cNvPr>
          <p:cNvSpPr>
            <a:spLocks noGrp="1"/>
          </p:cNvSpPr>
          <p:nvPr>
            <p:ph type="dt" sz="half" idx="10"/>
          </p:nvPr>
        </p:nvSpPr>
        <p:spPr/>
        <p:txBody>
          <a:bodyPr/>
          <a:lstStyle/>
          <a:p>
            <a:fld id="{8934AE20-B6E3-4AA4-9986-7851F16B80D5}" type="datetimeFigureOut">
              <a:rPr lang="en-ZA" smtClean="0"/>
              <a:pPr/>
              <a:t>2018/04/17</a:t>
            </a:fld>
            <a:endParaRPr lang="en-ZA"/>
          </a:p>
        </p:txBody>
      </p:sp>
      <p:sp>
        <p:nvSpPr>
          <p:cNvPr id="4" name="Footer Placeholder 3">
            <a:extLst>
              <a:ext uri="{FF2B5EF4-FFF2-40B4-BE49-F238E27FC236}">
                <a16:creationId xmlns:a16="http://schemas.microsoft.com/office/drawing/2014/main" xmlns="" id="{F98DB979-CD6D-4205-AD8E-6DFF62EEBC21}"/>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xmlns="" id="{DCB8D805-7256-4121-9127-137E26F14275}"/>
              </a:ext>
            </a:extLst>
          </p:cNvPr>
          <p:cNvSpPr>
            <a:spLocks noGrp="1"/>
          </p:cNvSpPr>
          <p:nvPr>
            <p:ph type="sldNum" sz="quarter" idx="12"/>
          </p:nvPr>
        </p:nvSpPr>
        <p:spPr/>
        <p:txBody>
          <a:bodyPr/>
          <a:lstStyle/>
          <a:p>
            <a:fld id="{00274BC0-EA10-4D15-A2D6-DDAE98F08B23}" type="slidenum">
              <a:rPr lang="en-ZA" smtClean="0"/>
              <a:pPr/>
              <a:t>‹#›</a:t>
            </a:fld>
            <a:endParaRPr lang="en-ZA"/>
          </a:p>
        </p:txBody>
      </p:sp>
    </p:spTree>
    <p:extLst>
      <p:ext uri="{BB962C8B-B14F-4D97-AF65-F5344CB8AC3E}">
        <p14:creationId xmlns:p14="http://schemas.microsoft.com/office/powerpoint/2010/main" xmlns="" val="30272430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CCB6767-3EB8-4656-95BF-6AD6657DDA2C}"/>
              </a:ext>
            </a:extLst>
          </p:cNvPr>
          <p:cNvSpPr>
            <a:spLocks noGrp="1"/>
          </p:cNvSpPr>
          <p:nvPr>
            <p:ph type="dt" sz="half" idx="10"/>
          </p:nvPr>
        </p:nvSpPr>
        <p:spPr/>
        <p:txBody>
          <a:bodyPr/>
          <a:lstStyle/>
          <a:p>
            <a:fld id="{8934AE20-B6E3-4AA4-9986-7851F16B80D5}" type="datetimeFigureOut">
              <a:rPr lang="en-ZA" smtClean="0"/>
              <a:pPr/>
              <a:t>2018/04/17</a:t>
            </a:fld>
            <a:endParaRPr lang="en-ZA"/>
          </a:p>
        </p:txBody>
      </p:sp>
      <p:sp>
        <p:nvSpPr>
          <p:cNvPr id="3" name="Footer Placeholder 2">
            <a:extLst>
              <a:ext uri="{FF2B5EF4-FFF2-40B4-BE49-F238E27FC236}">
                <a16:creationId xmlns:a16="http://schemas.microsoft.com/office/drawing/2014/main" xmlns="" id="{DE5AED5F-639C-4116-BADA-503A6FAEC6E7}"/>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xmlns="" id="{8DFF4896-96D5-40CF-A51A-84E41E7ACC12}"/>
              </a:ext>
            </a:extLst>
          </p:cNvPr>
          <p:cNvSpPr>
            <a:spLocks noGrp="1"/>
          </p:cNvSpPr>
          <p:nvPr>
            <p:ph type="sldNum" sz="quarter" idx="12"/>
          </p:nvPr>
        </p:nvSpPr>
        <p:spPr/>
        <p:txBody>
          <a:bodyPr/>
          <a:lstStyle/>
          <a:p>
            <a:fld id="{00274BC0-EA10-4D15-A2D6-DDAE98F08B23}" type="slidenum">
              <a:rPr lang="en-ZA" smtClean="0"/>
              <a:pPr/>
              <a:t>‹#›</a:t>
            </a:fld>
            <a:endParaRPr lang="en-ZA"/>
          </a:p>
        </p:txBody>
      </p:sp>
    </p:spTree>
    <p:extLst>
      <p:ext uri="{BB962C8B-B14F-4D97-AF65-F5344CB8AC3E}">
        <p14:creationId xmlns:p14="http://schemas.microsoft.com/office/powerpoint/2010/main" xmlns="" val="18584669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393ADB-B046-40CB-9729-A7D25344327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xmlns="" id="{92E8F37D-2049-4E35-9D72-CA92626AE689}"/>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xmlns="" id="{0F34C9E3-94A6-4F2F-85E3-CDC3550DF17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C5A54166-4E9A-4093-8473-A81F29F56AA3}"/>
              </a:ext>
            </a:extLst>
          </p:cNvPr>
          <p:cNvSpPr>
            <a:spLocks noGrp="1"/>
          </p:cNvSpPr>
          <p:nvPr>
            <p:ph type="dt" sz="half" idx="10"/>
          </p:nvPr>
        </p:nvSpPr>
        <p:spPr/>
        <p:txBody>
          <a:bodyPr/>
          <a:lstStyle/>
          <a:p>
            <a:fld id="{8934AE20-B6E3-4AA4-9986-7851F16B80D5}" type="datetimeFigureOut">
              <a:rPr lang="en-ZA" smtClean="0"/>
              <a:pPr/>
              <a:t>2018/04/17</a:t>
            </a:fld>
            <a:endParaRPr lang="en-ZA"/>
          </a:p>
        </p:txBody>
      </p:sp>
      <p:sp>
        <p:nvSpPr>
          <p:cNvPr id="6" name="Footer Placeholder 5">
            <a:extLst>
              <a:ext uri="{FF2B5EF4-FFF2-40B4-BE49-F238E27FC236}">
                <a16:creationId xmlns:a16="http://schemas.microsoft.com/office/drawing/2014/main" xmlns="" id="{9EF4DDE2-8935-43CF-9B4E-51889FC3DEC1}"/>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xmlns="" id="{03936418-2DD5-4904-BD15-3C484F8B7764}"/>
              </a:ext>
            </a:extLst>
          </p:cNvPr>
          <p:cNvSpPr>
            <a:spLocks noGrp="1"/>
          </p:cNvSpPr>
          <p:nvPr>
            <p:ph type="sldNum" sz="quarter" idx="12"/>
          </p:nvPr>
        </p:nvSpPr>
        <p:spPr/>
        <p:txBody>
          <a:bodyPr/>
          <a:lstStyle/>
          <a:p>
            <a:fld id="{00274BC0-EA10-4D15-A2D6-DDAE98F08B23}" type="slidenum">
              <a:rPr lang="en-ZA" smtClean="0"/>
              <a:pPr/>
              <a:t>‹#›</a:t>
            </a:fld>
            <a:endParaRPr lang="en-ZA"/>
          </a:p>
        </p:txBody>
      </p:sp>
    </p:spTree>
    <p:extLst>
      <p:ext uri="{BB962C8B-B14F-4D97-AF65-F5344CB8AC3E}">
        <p14:creationId xmlns:p14="http://schemas.microsoft.com/office/powerpoint/2010/main" xmlns="" val="1214985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6783D"/>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sz="1800"/>
            </a:lvl1pPr>
            <a:lvl2pPr>
              <a:defRPr sz="16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A5FFE78-B4A9-B246-BF8F-9015925E7C85}" type="datetimeFigureOut">
              <a:rPr lang="en-US" smtClean="0"/>
              <a:pPr/>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33288C-1629-7B46-8E7A-6C57AE03D108}"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337004-2F93-4F25-AE6E-B9754008D4C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xmlns="" id="{CCDE0A61-6E6E-42DC-9FFF-8E91A307245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a:extLst>
              <a:ext uri="{FF2B5EF4-FFF2-40B4-BE49-F238E27FC236}">
                <a16:creationId xmlns:a16="http://schemas.microsoft.com/office/drawing/2014/main" xmlns="" id="{D2923016-0980-4C00-B3AF-0D84F10BDFA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F11A4AD8-14A2-475B-8F51-1DEE3E6E0DC3}"/>
              </a:ext>
            </a:extLst>
          </p:cNvPr>
          <p:cNvSpPr>
            <a:spLocks noGrp="1"/>
          </p:cNvSpPr>
          <p:nvPr>
            <p:ph type="dt" sz="half" idx="10"/>
          </p:nvPr>
        </p:nvSpPr>
        <p:spPr/>
        <p:txBody>
          <a:bodyPr/>
          <a:lstStyle/>
          <a:p>
            <a:fld id="{8934AE20-B6E3-4AA4-9986-7851F16B80D5}" type="datetimeFigureOut">
              <a:rPr lang="en-ZA" smtClean="0"/>
              <a:pPr/>
              <a:t>2018/04/17</a:t>
            </a:fld>
            <a:endParaRPr lang="en-ZA"/>
          </a:p>
        </p:txBody>
      </p:sp>
      <p:sp>
        <p:nvSpPr>
          <p:cNvPr id="6" name="Footer Placeholder 5">
            <a:extLst>
              <a:ext uri="{FF2B5EF4-FFF2-40B4-BE49-F238E27FC236}">
                <a16:creationId xmlns:a16="http://schemas.microsoft.com/office/drawing/2014/main" xmlns="" id="{789DAEF2-3F6A-48F4-84FB-AF54E5D08291}"/>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xmlns="" id="{1A12A770-20F8-4732-A7D1-BC9E6E080EDF}"/>
              </a:ext>
            </a:extLst>
          </p:cNvPr>
          <p:cNvSpPr>
            <a:spLocks noGrp="1"/>
          </p:cNvSpPr>
          <p:nvPr>
            <p:ph type="sldNum" sz="quarter" idx="12"/>
          </p:nvPr>
        </p:nvSpPr>
        <p:spPr/>
        <p:txBody>
          <a:bodyPr/>
          <a:lstStyle/>
          <a:p>
            <a:fld id="{00274BC0-EA10-4D15-A2D6-DDAE98F08B23}" type="slidenum">
              <a:rPr lang="en-ZA" smtClean="0"/>
              <a:pPr/>
              <a:t>‹#›</a:t>
            </a:fld>
            <a:endParaRPr lang="en-ZA"/>
          </a:p>
        </p:txBody>
      </p:sp>
    </p:spTree>
    <p:extLst>
      <p:ext uri="{BB962C8B-B14F-4D97-AF65-F5344CB8AC3E}">
        <p14:creationId xmlns:p14="http://schemas.microsoft.com/office/powerpoint/2010/main" xmlns="" val="17239154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167D27B-22F3-4D63-8477-82E8CD7964E9}"/>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xmlns="" id="{2C3FA773-8B59-444F-84A3-E4A54DFD1CE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3EBD2B91-2954-4FC2-97D2-8E597D0637FA}"/>
              </a:ext>
            </a:extLst>
          </p:cNvPr>
          <p:cNvSpPr>
            <a:spLocks noGrp="1"/>
          </p:cNvSpPr>
          <p:nvPr>
            <p:ph type="dt" sz="half" idx="10"/>
          </p:nvPr>
        </p:nvSpPr>
        <p:spPr/>
        <p:txBody>
          <a:bodyPr/>
          <a:lstStyle/>
          <a:p>
            <a:fld id="{8934AE20-B6E3-4AA4-9986-7851F16B80D5}" type="datetimeFigureOut">
              <a:rPr lang="en-ZA" smtClean="0"/>
              <a:pPr/>
              <a:t>2018/04/17</a:t>
            </a:fld>
            <a:endParaRPr lang="en-ZA"/>
          </a:p>
        </p:txBody>
      </p:sp>
      <p:sp>
        <p:nvSpPr>
          <p:cNvPr id="5" name="Footer Placeholder 4">
            <a:extLst>
              <a:ext uri="{FF2B5EF4-FFF2-40B4-BE49-F238E27FC236}">
                <a16:creationId xmlns:a16="http://schemas.microsoft.com/office/drawing/2014/main" xmlns="" id="{702EF3AC-37BA-435D-AF64-535A5FB98730}"/>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xmlns="" id="{7C2F99B0-949A-406F-B278-E699548A09E6}"/>
              </a:ext>
            </a:extLst>
          </p:cNvPr>
          <p:cNvSpPr>
            <a:spLocks noGrp="1"/>
          </p:cNvSpPr>
          <p:nvPr>
            <p:ph type="sldNum" sz="quarter" idx="12"/>
          </p:nvPr>
        </p:nvSpPr>
        <p:spPr/>
        <p:txBody>
          <a:bodyPr/>
          <a:lstStyle/>
          <a:p>
            <a:fld id="{00274BC0-EA10-4D15-A2D6-DDAE98F08B23}" type="slidenum">
              <a:rPr lang="en-ZA" smtClean="0"/>
              <a:pPr/>
              <a:t>‹#›</a:t>
            </a:fld>
            <a:endParaRPr lang="en-ZA"/>
          </a:p>
        </p:txBody>
      </p:sp>
    </p:spTree>
    <p:extLst>
      <p:ext uri="{BB962C8B-B14F-4D97-AF65-F5344CB8AC3E}">
        <p14:creationId xmlns:p14="http://schemas.microsoft.com/office/powerpoint/2010/main" xmlns="" val="38490322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4AF38E7D-D4E3-45C4-8A27-5EF9CB4717BB}"/>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xmlns="" id="{768635DE-4A42-47C3-87AA-133618F01402}"/>
              </a:ext>
            </a:extLst>
          </p:cNvPr>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D2F10228-8E48-4817-B7B4-C919DCA84FB8}"/>
              </a:ext>
            </a:extLst>
          </p:cNvPr>
          <p:cNvSpPr>
            <a:spLocks noGrp="1"/>
          </p:cNvSpPr>
          <p:nvPr>
            <p:ph type="dt" sz="half" idx="10"/>
          </p:nvPr>
        </p:nvSpPr>
        <p:spPr/>
        <p:txBody>
          <a:bodyPr/>
          <a:lstStyle/>
          <a:p>
            <a:fld id="{8934AE20-B6E3-4AA4-9986-7851F16B80D5}" type="datetimeFigureOut">
              <a:rPr lang="en-ZA" smtClean="0"/>
              <a:pPr/>
              <a:t>2018/04/17</a:t>
            </a:fld>
            <a:endParaRPr lang="en-ZA"/>
          </a:p>
        </p:txBody>
      </p:sp>
      <p:sp>
        <p:nvSpPr>
          <p:cNvPr id="5" name="Footer Placeholder 4">
            <a:extLst>
              <a:ext uri="{FF2B5EF4-FFF2-40B4-BE49-F238E27FC236}">
                <a16:creationId xmlns:a16="http://schemas.microsoft.com/office/drawing/2014/main" xmlns="" id="{8D468EB7-093D-4996-857F-BCA7A91F54C1}"/>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xmlns="" id="{4D13DFBA-01F7-441E-AE39-509A375E1F0F}"/>
              </a:ext>
            </a:extLst>
          </p:cNvPr>
          <p:cNvSpPr>
            <a:spLocks noGrp="1"/>
          </p:cNvSpPr>
          <p:nvPr>
            <p:ph type="sldNum" sz="quarter" idx="12"/>
          </p:nvPr>
        </p:nvSpPr>
        <p:spPr/>
        <p:txBody>
          <a:bodyPr/>
          <a:lstStyle/>
          <a:p>
            <a:fld id="{00274BC0-EA10-4D15-A2D6-DDAE98F08B23}" type="slidenum">
              <a:rPr lang="en-ZA" smtClean="0"/>
              <a:pPr/>
              <a:t>‹#›</a:t>
            </a:fld>
            <a:endParaRPr lang="en-ZA"/>
          </a:p>
        </p:txBody>
      </p:sp>
    </p:spTree>
    <p:extLst>
      <p:ext uri="{BB962C8B-B14F-4D97-AF65-F5344CB8AC3E}">
        <p14:creationId xmlns:p14="http://schemas.microsoft.com/office/powerpoint/2010/main" xmlns="" val="474203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A5FFE78-B4A9-B246-BF8F-9015925E7C85}" type="datetimeFigureOut">
              <a:rPr lang="en-US" smtClean="0"/>
              <a:pPr/>
              <a:t>4/17/2018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33288C-1629-7B46-8E7A-6C57AE03D10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A5FFE78-B4A9-B246-BF8F-9015925E7C85}" type="datetimeFigureOut">
              <a:rPr lang="en-US" smtClean="0"/>
              <a:pPr/>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33288C-1629-7B46-8E7A-6C57AE03D10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5FFE78-B4A9-B246-BF8F-9015925E7C85}" type="datetimeFigureOut">
              <a:rPr lang="en-US" smtClean="0"/>
              <a:pPr/>
              <a:t>4/17/2018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33288C-1629-7B46-8E7A-6C57AE03D10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A5FFE78-B4A9-B246-BF8F-9015925E7C85}" type="datetimeFigureOut">
              <a:rPr lang="en-US" smtClean="0"/>
              <a:pPr/>
              <a:t>4/17/2018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33288C-1629-7B46-8E7A-6C57AE03D10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5FFE78-B4A9-B246-BF8F-9015925E7C85}" type="datetimeFigureOut">
              <a:rPr lang="en-US" smtClean="0"/>
              <a:pPr/>
              <a:t>4/17/2018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33288C-1629-7B46-8E7A-6C57AE03D10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5FFE78-B4A9-B246-BF8F-9015925E7C85}" type="datetimeFigureOut">
              <a:rPr lang="en-US" smtClean="0"/>
              <a:pPr/>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33288C-1629-7B46-8E7A-6C57AE03D10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A5FFE78-B4A9-B246-BF8F-9015925E7C85}" type="datetimeFigureOut">
              <a:rPr lang="en-US" smtClean="0"/>
              <a:pPr/>
              <a:t>4/17/2018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33288C-1629-7B46-8E7A-6C57AE03D10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8345" y="1073888"/>
            <a:ext cx="8580474" cy="61680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08344" y="1825625"/>
            <a:ext cx="8580474"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5FFE78-B4A9-B246-BF8F-9015925E7C85}" type="datetimeFigureOut">
              <a:rPr lang="en-US" smtClean="0"/>
              <a:pPr/>
              <a:t>4/17/2018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33288C-1629-7B46-8E7A-6C57AE03D108}" type="slidenum">
              <a:rPr lang="en-US" smtClean="0"/>
              <a:pPr/>
              <a:t>‹#›</a:t>
            </a:fld>
            <a:endParaRPr lang="en-US"/>
          </a:p>
        </p:txBody>
      </p:sp>
      <p:pic>
        <p:nvPicPr>
          <p:cNvPr id="7" name="Picture 6"/>
          <p:cNvPicPr>
            <a:picLocks noChangeAspect="1"/>
          </p:cNvPicPr>
          <p:nvPr userDrawn="1"/>
        </p:nvPicPr>
        <p:blipFill>
          <a:blip r:embed="rId14">
            <a:extLst>
              <a:ext uri="{28A0092B-C50C-407E-A947-70E740481C1C}">
                <a14:useLocalDpi xmlns:a14="http://schemas.microsoft.com/office/drawing/2010/main" xmlns="" val="0"/>
              </a:ext>
            </a:extLst>
          </a:blip>
          <a:stretch>
            <a:fillRect/>
          </a:stretch>
        </p:blipFill>
        <p:spPr>
          <a:xfrm>
            <a:off x="298296" y="211829"/>
            <a:ext cx="676394" cy="676394"/>
          </a:xfrm>
          <a:prstGeom prst="rect">
            <a:avLst/>
          </a:prstGeom>
        </p:spPr>
      </p:pic>
      <p:sp>
        <p:nvSpPr>
          <p:cNvPr id="8" name="TextBox 7"/>
          <p:cNvSpPr txBox="1"/>
          <p:nvPr userDrawn="1"/>
        </p:nvSpPr>
        <p:spPr>
          <a:xfrm>
            <a:off x="974690" y="284023"/>
            <a:ext cx="2635593" cy="338554"/>
          </a:xfrm>
          <a:prstGeom prst="rect">
            <a:avLst/>
          </a:prstGeom>
          <a:noFill/>
        </p:spPr>
        <p:txBody>
          <a:bodyPr wrap="none" rtlCol="0">
            <a:spAutoFit/>
          </a:bodyPr>
          <a:lstStyle/>
          <a:p>
            <a:r>
              <a:rPr lang="en-US" sz="1600" b="1" dirty="0" err="1">
                <a:latin typeface="Arial" charset="0"/>
                <a:ea typeface="Arial" charset="0"/>
                <a:cs typeface="Arial" charset="0"/>
              </a:rPr>
              <a:t>Labour</a:t>
            </a:r>
            <a:r>
              <a:rPr lang="en-US" sz="1600" b="1" dirty="0">
                <a:latin typeface="Arial" charset="0"/>
                <a:ea typeface="Arial" charset="0"/>
                <a:cs typeface="Arial" charset="0"/>
              </a:rPr>
              <a:t> &amp; Transformation</a:t>
            </a:r>
          </a:p>
        </p:txBody>
      </p:sp>
      <p:sp>
        <p:nvSpPr>
          <p:cNvPr id="9" name="TextBox 8"/>
          <p:cNvSpPr txBox="1"/>
          <p:nvPr userDrawn="1"/>
        </p:nvSpPr>
        <p:spPr>
          <a:xfrm>
            <a:off x="974690" y="551115"/>
            <a:ext cx="1906291" cy="307777"/>
          </a:xfrm>
          <a:prstGeom prst="rect">
            <a:avLst/>
          </a:prstGeom>
          <a:noFill/>
        </p:spPr>
        <p:txBody>
          <a:bodyPr wrap="none" rtlCol="0">
            <a:spAutoFit/>
          </a:bodyPr>
          <a:lstStyle/>
          <a:p>
            <a:r>
              <a:rPr lang="en-US" sz="1400" dirty="0">
                <a:latin typeface="Arial" charset="0"/>
                <a:ea typeface="Arial" charset="0"/>
                <a:cs typeface="Arial" charset="0"/>
              </a:rPr>
              <a:t>Presentation Heading</a:t>
            </a:r>
          </a:p>
        </p:txBody>
      </p:sp>
    </p:spTree>
    <p:extLst>
      <p:ext uri="{BB962C8B-B14F-4D97-AF65-F5344CB8AC3E}">
        <p14:creationId xmlns:p14="http://schemas.microsoft.com/office/powerpoint/2010/main" xmlns="" val="9151730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2000" b="1" kern="1200">
          <a:solidFill>
            <a:srgbClr val="35773D"/>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D4D82CF-0EC1-4EDC-B0C2-976BFB82410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xmlns="" id="{DA4EAF99-BCA4-4C68-BA57-3CC6E637D93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D15485DF-1728-401A-818B-C6E0E58A5D51}"/>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34AE20-B6E3-4AA4-9986-7851F16B80D5}" type="datetimeFigureOut">
              <a:rPr lang="en-ZA" smtClean="0"/>
              <a:pPr/>
              <a:t>2018/04/17</a:t>
            </a:fld>
            <a:endParaRPr lang="en-ZA"/>
          </a:p>
        </p:txBody>
      </p:sp>
      <p:sp>
        <p:nvSpPr>
          <p:cNvPr id="5" name="Footer Placeholder 4">
            <a:extLst>
              <a:ext uri="{FF2B5EF4-FFF2-40B4-BE49-F238E27FC236}">
                <a16:creationId xmlns:a16="http://schemas.microsoft.com/office/drawing/2014/main" xmlns="" id="{4F70193A-1BFB-40B3-AEAB-7E869C68B627}"/>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a:extLst>
              <a:ext uri="{FF2B5EF4-FFF2-40B4-BE49-F238E27FC236}">
                <a16:creationId xmlns:a16="http://schemas.microsoft.com/office/drawing/2014/main" xmlns="" id="{8D6B1EF3-126E-4A4F-B0D2-3C7ED9B1046B}"/>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274BC0-EA10-4D15-A2D6-DDAE98F08B23}" type="slidenum">
              <a:rPr lang="en-ZA" smtClean="0"/>
              <a:pPr/>
              <a:t>‹#›</a:t>
            </a:fld>
            <a:endParaRPr lang="en-ZA"/>
          </a:p>
        </p:txBody>
      </p:sp>
    </p:spTree>
    <p:extLst>
      <p:ext uri="{BB962C8B-B14F-4D97-AF65-F5344CB8AC3E}">
        <p14:creationId xmlns:p14="http://schemas.microsoft.com/office/powerpoint/2010/main" xmlns="" val="39225453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4" name="TextBox 3"/>
          <p:cNvSpPr txBox="1"/>
          <p:nvPr/>
        </p:nvSpPr>
        <p:spPr>
          <a:xfrm>
            <a:off x="1420011" y="5023822"/>
            <a:ext cx="7196866" cy="1661993"/>
          </a:xfrm>
          <a:prstGeom prst="rect">
            <a:avLst/>
          </a:prstGeom>
          <a:noFill/>
        </p:spPr>
        <p:txBody>
          <a:bodyPr wrap="square" rtlCol="0">
            <a:spAutoFit/>
          </a:bodyPr>
          <a:lstStyle/>
          <a:p>
            <a:r>
              <a:rPr lang="en-US" sz="2800" dirty="0">
                <a:latin typeface="Arial Narrow" panose="020B0606020202030204" pitchFamily="34" charset="0"/>
                <a:ea typeface="Times New Roman" panose="02020603050405020304" pitchFamily="18" charset="0"/>
                <a:cs typeface="Times New Roman" panose="02020603050405020304" pitchFamily="18" charset="0"/>
              </a:rPr>
              <a:t>National Minimum Wage:</a:t>
            </a:r>
            <a:endParaRPr lang="en-US" sz="2800" b="1" dirty="0">
              <a:solidFill>
                <a:schemeClr val="bg1"/>
              </a:solidFill>
              <a:latin typeface="Arial" charset="0"/>
              <a:ea typeface="Arial" charset="0"/>
              <a:cs typeface="Arial" charset="0"/>
            </a:endParaRPr>
          </a:p>
          <a:p>
            <a:r>
              <a:rPr lang="en-US" sz="2800" dirty="0">
                <a:solidFill>
                  <a:srgbClr val="000000"/>
                </a:solidFill>
                <a:latin typeface="Arial Narrow" panose="020B0606020202030204" pitchFamily="34" charset="0"/>
                <a:ea typeface="Arial" charset="0"/>
                <a:cs typeface="Times New Roman" panose="02020603050405020304" pitchFamily="18" charset="0"/>
              </a:rPr>
              <a:t>Submission to Labour Portfolio Committee</a:t>
            </a:r>
          </a:p>
          <a:p>
            <a:r>
              <a:rPr lang="en-US" sz="2800" dirty="0">
                <a:solidFill>
                  <a:srgbClr val="000000"/>
                </a:solidFill>
                <a:latin typeface="Arial Narrow" panose="020B0606020202030204" pitchFamily="34" charset="0"/>
                <a:ea typeface="Arial" charset="0"/>
                <a:cs typeface="Times New Roman" panose="02020603050405020304" pitchFamily="18" charset="0"/>
              </a:rPr>
              <a:t>17 April 2018</a:t>
            </a:r>
            <a:endParaRPr lang="en-US" sz="1600" dirty="0">
              <a:solidFill>
                <a:schemeClr val="bg1"/>
              </a:solidFill>
              <a:latin typeface="Arial" charset="0"/>
              <a:ea typeface="Arial" charset="0"/>
              <a:cs typeface="Arial" charset="0"/>
            </a:endParaRPr>
          </a:p>
          <a:p>
            <a:endParaRPr lang="en-US" dirty="0">
              <a:solidFill>
                <a:schemeClr val="bg1"/>
              </a:solidFill>
              <a:latin typeface="Arial" charset="0"/>
              <a:ea typeface="Arial" charset="0"/>
              <a:cs typeface="Arial"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25416" y="5206703"/>
            <a:ext cx="1008532" cy="1008532"/>
          </a:xfrm>
          <a:prstGeom prst="rect">
            <a:avLst/>
          </a:prstGeom>
        </p:spPr>
      </p:pic>
    </p:spTree>
    <p:extLst>
      <p:ext uri="{BB962C8B-B14F-4D97-AF65-F5344CB8AC3E}">
        <p14:creationId xmlns:p14="http://schemas.microsoft.com/office/powerpoint/2010/main" xmlns="" val="1732658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xmlns="" val="0"/>
              </a:ext>
            </a:extLst>
          </a:blip>
          <a:srcRect l="39258" r="3648"/>
          <a:stretch/>
        </p:blipFill>
        <p:spPr>
          <a:xfrm>
            <a:off x="4894730" y="1296225"/>
            <a:ext cx="3994089" cy="4655169"/>
          </a:xfrm>
          <a:prstGeom prst="rect">
            <a:avLst/>
          </a:prstGeom>
        </p:spPr>
      </p:pic>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a:xfrm>
            <a:off x="570256" y="2083063"/>
            <a:ext cx="4028326" cy="3701049"/>
          </a:xfrm>
        </p:spPr>
        <p:txBody>
          <a:bodyPr>
            <a:normAutofit/>
          </a:bodyPr>
          <a:lstStyle/>
          <a:p>
            <a:pPr algn="just"/>
            <a:r>
              <a:rPr lang="en-US" b="1" dirty="0"/>
              <a:t>Current situation in agriculture:</a:t>
            </a:r>
            <a:endParaRPr lang="en-US" dirty="0"/>
          </a:p>
          <a:p>
            <a:pPr>
              <a:buFont typeface="Wingdings" panose="05000000000000000000" pitchFamily="2" charset="2"/>
              <a:buChar char="Ø"/>
            </a:pPr>
            <a:r>
              <a:rPr lang="en-US" dirty="0"/>
              <a:t>Current sectoral minimum wage is R16.25 per hour.</a:t>
            </a:r>
          </a:p>
          <a:p>
            <a:pPr>
              <a:buFont typeface="Wingdings" panose="05000000000000000000" pitchFamily="2" charset="2"/>
              <a:buChar char="Ø"/>
            </a:pPr>
            <a:r>
              <a:rPr lang="en-US" dirty="0"/>
              <a:t>That is 81.25% of the proposed NMW of R20 per hour.</a:t>
            </a:r>
          </a:p>
          <a:p>
            <a:pPr>
              <a:buFont typeface="Wingdings" panose="05000000000000000000" pitchFamily="2" charset="2"/>
              <a:buChar char="Ø"/>
            </a:pPr>
            <a:r>
              <a:rPr lang="en-US" dirty="0"/>
              <a:t>If wages increased by roughly 6% again in 2019, the sectoral minimum wage would have been R17.23 per hour, or 86% of the proposed NMW.</a:t>
            </a:r>
          </a:p>
          <a:p>
            <a:pPr>
              <a:buFont typeface="Wingdings" panose="05000000000000000000" pitchFamily="2" charset="2"/>
              <a:buChar char="Ø"/>
            </a:pPr>
            <a:r>
              <a:rPr lang="en-US" dirty="0"/>
              <a:t>The sectoral minimum wage is not that far behind the proposed NMW.</a:t>
            </a:r>
          </a:p>
          <a:p>
            <a:pPr marL="0" indent="0" algn="just">
              <a:buNone/>
            </a:pPr>
            <a:endParaRPr lang="en-US" dirty="0"/>
          </a:p>
          <a:p>
            <a:pPr algn="just"/>
            <a:endParaRPr lang="en-US" dirty="0"/>
          </a:p>
          <a:p>
            <a:pPr marL="0" indent="0">
              <a:buNone/>
            </a:pPr>
            <a:endParaRPr lang="en-US" dirty="0"/>
          </a:p>
        </p:txBody>
      </p:sp>
    </p:spTree>
    <p:extLst>
      <p:ext uri="{BB962C8B-B14F-4D97-AF65-F5344CB8AC3E}">
        <p14:creationId xmlns:p14="http://schemas.microsoft.com/office/powerpoint/2010/main" xmlns="" val="27427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are the possible challenges with the NMW in the agricultural sector?</a:t>
            </a:r>
          </a:p>
        </p:txBody>
      </p:sp>
      <p:sp>
        <p:nvSpPr>
          <p:cNvPr id="3" name="Content Placeholder 2"/>
          <p:cNvSpPr>
            <a:spLocks noGrp="1"/>
          </p:cNvSpPr>
          <p:nvPr>
            <p:ph idx="1"/>
          </p:nvPr>
        </p:nvSpPr>
        <p:spPr>
          <a:xfrm>
            <a:off x="308344" y="2349305"/>
            <a:ext cx="8580473" cy="3827658"/>
          </a:xfrm>
        </p:spPr>
        <p:txBody>
          <a:bodyPr>
            <a:normAutofit/>
          </a:bodyPr>
          <a:lstStyle/>
          <a:p>
            <a:r>
              <a:rPr lang="en-US" dirty="0"/>
              <a:t>The effect of the drought experienced in certain provinces, which are </a:t>
            </a:r>
            <a:r>
              <a:rPr lang="en-US" dirty="0" err="1"/>
              <a:t>labour</a:t>
            </a:r>
            <a:r>
              <a:rPr lang="en-US" dirty="0"/>
              <a:t> intensive, will be felt for years to come. This makes the timing of the implementation of the NMW, crucial.</a:t>
            </a:r>
          </a:p>
          <a:p>
            <a:pPr marL="0" indent="0">
              <a:buNone/>
            </a:pPr>
            <a:endParaRPr lang="en-US" dirty="0"/>
          </a:p>
          <a:p>
            <a:r>
              <a:rPr lang="en-US" dirty="0"/>
              <a:t>The sectoral determination in agriculture is detailed and well-implemented, and contain very specific provisions.  These include allowable deductions.  Agreement was reached at NEDLAC that SD’s will not be repealed, but the proposed BCEA amendments are vague.</a:t>
            </a:r>
          </a:p>
          <a:p>
            <a:pPr marL="0" indent="0">
              <a:buNone/>
            </a:pPr>
            <a:endParaRPr lang="en-US" dirty="0"/>
          </a:p>
          <a:p>
            <a:r>
              <a:rPr lang="en-US" dirty="0"/>
              <a:t>Exemptions were identified as a challenge in the original submission, however we acknowledge the Department’s efforts in streamlining and developing this process.  Agri SA has participated in this process in NEDLAC, and will continue doing so.</a:t>
            </a:r>
          </a:p>
          <a:p>
            <a:pPr marL="0" indent="0">
              <a:buNone/>
            </a:pPr>
            <a:endParaRPr lang="en-US" dirty="0"/>
          </a:p>
        </p:txBody>
      </p:sp>
    </p:spTree>
    <p:extLst>
      <p:ext uri="{BB962C8B-B14F-4D97-AF65-F5344CB8AC3E}">
        <p14:creationId xmlns:p14="http://schemas.microsoft.com/office/powerpoint/2010/main" xmlns="" val="927925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are the possible challenges with the NMW in the agricultural sector?</a:t>
            </a:r>
          </a:p>
        </p:txBody>
      </p:sp>
      <p:sp>
        <p:nvSpPr>
          <p:cNvPr id="3" name="Content Placeholder 2"/>
          <p:cNvSpPr>
            <a:spLocks noGrp="1"/>
          </p:cNvSpPr>
          <p:nvPr>
            <p:ph idx="1"/>
          </p:nvPr>
        </p:nvSpPr>
        <p:spPr>
          <a:xfrm>
            <a:off x="308344" y="2349305"/>
            <a:ext cx="8580473" cy="3827658"/>
          </a:xfrm>
        </p:spPr>
        <p:txBody>
          <a:bodyPr>
            <a:normAutofit/>
          </a:bodyPr>
          <a:lstStyle/>
          <a:p>
            <a:r>
              <a:rPr lang="en-ZA" dirty="0"/>
              <a:t>The way the clauses are worded when it comes to claims for failure to pay the NMW, may result in forum shopping and could be very time consuming and costly.  It also creates confusion as to which forum to use.  A simplified process under the CCMA, allowing for review by the Labour Court, is preferable. </a:t>
            </a:r>
          </a:p>
          <a:p>
            <a:endParaRPr lang="en-ZA" dirty="0"/>
          </a:p>
          <a:p>
            <a:pPr marL="0" indent="0">
              <a:buNone/>
            </a:pPr>
            <a:endParaRPr lang="en-ZA" dirty="0"/>
          </a:p>
          <a:p>
            <a:r>
              <a:rPr lang="en-ZA" dirty="0"/>
              <a:t>The proposed guaranteed four hour working day, may cause challenges in areas where employers fetch workers at their own cost (employer pays the transport costs), and weather conditions do not allow for work to be performed on that day.  Employers will have to pay twice for the same work to be performed.</a:t>
            </a:r>
          </a:p>
          <a:p>
            <a:endParaRPr lang="en-ZA"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xmlns="" val="3854176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are the possible challenges with the NMW in the agricultural sector?</a:t>
            </a:r>
          </a:p>
        </p:txBody>
      </p:sp>
      <p:sp>
        <p:nvSpPr>
          <p:cNvPr id="3" name="Content Placeholder 2"/>
          <p:cNvSpPr>
            <a:spLocks noGrp="1"/>
          </p:cNvSpPr>
          <p:nvPr>
            <p:ph idx="1"/>
          </p:nvPr>
        </p:nvSpPr>
        <p:spPr>
          <a:xfrm>
            <a:off x="308344" y="2349305"/>
            <a:ext cx="8580473" cy="3827658"/>
          </a:xfrm>
        </p:spPr>
        <p:txBody>
          <a:bodyPr>
            <a:normAutofit/>
          </a:bodyPr>
          <a:lstStyle/>
          <a:p>
            <a:pPr algn="just"/>
            <a:r>
              <a:rPr lang="en-ZA" dirty="0"/>
              <a:t>In the initial impact assessment it makes mention of the fact that research undertaken estimated that job losses could be between 205 000 and 897 000 because of the implementation of the NMW. </a:t>
            </a:r>
          </a:p>
          <a:p>
            <a:pPr algn="just"/>
            <a:r>
              <a:rPr lang="en-ZA" dirty="0"/>
              <a:t>On page 44 there is a Table that is headed “Groups that will bear the cost or lose”.   In the Table it states that “Research on the impact of minimum wages in sectoral determinations in South Africa has found that adjustments have not had significantly negative employment effects, except for agriculture”.  </a:t>
            </a:r>
          </a:p>
          <a:p>
            <a:pPr algn="just"/>
            <a:r>
              <a:rPr lang="en-ZA" dirty="0"/>
              <a:t>Forestry operations, particularly harvesting operations, have become increasingly mechanised over the past decade and continue to be so.  Silvicultural operations are now showing signs of being increasingly mechanised.  The point needs making that given the steep increase in the minimum wage, it is likely that this trend will unfortunately continue.</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xmlns="" val="3494485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we propose?</a:t>
            </a:r>
          </a:p>
        </p:txBody>
      </p:sp>
      <p:sp>
        <p:nvSpPr>
          <p:cNvPr id="3" name="Content Placeholder 2"/>
          <p:cNvSpPr>
            <a:spLocks noGrp="1"/>
          </p:cNvSpPr>
          <p:nvPr>
            <p:ph idx="1"/>
          </p:nvPr>
        </p:nvSpPr>
        <p:spPr>
          <a:xfrm>
            <a:off x="308344" y="2349305"/>
            <a:ext cx="8580473" cy="3827658"/>
          </a:xfrm>
        </p:spPr>
        <p:txBody>
          <a:bodyPr/>
          <a:lstStyle/>
          <a:p>
            <a:r>
              <a:rPr lang="en-US" dirty="0"/>
              <a:t>Extended phasing-in period (three years), and that special attention be paid to the challenges in agriculture by the National Minimum Wage Commission.</a:t>
            </a:r>
          </a:p>
          <a:p>
            <a:pPr marL="0" indent="0">
              <a:buNone/>
            </a:pPr>
            <a:endParaRPr lang="en-US" dirty="0"/>
          </a:p>
          <a:p>
            <a:r>
              <a:rPr lang="en-US" dirty="0"/>
              <a:t>Option of continuing wage increases in accordance with the SD, be investigated.</a:t>
            </a:r>
          </a:p>
          <a:p>
            <a:pPr marL="0" indent="0">
              <a:buNone/>
            </a:pPr>
            <a:endParaRPr lang="en-US" dirty="0"/>
          </a:p>
          <a:p>
            <a:r>
              <a:rPr lang="en-US" dirty="0"/>
              <a:t>Terms and conditions of the SD be retained.</a:t>
            </a:r>
          </a:p>
        </p:txBody>
      </p:sp>
    </p:spTree>
    <p:extLst>
      <p:ext uri="{BB962C8B-B14F-4D97-AF65-F5344CB8AC3E}">
        <p14:creationId xmlns:p14="http://schemas.microsoft.com/office/powerpoint/2010/main" xmlns="" val="4114982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Contact details:</a:t>
            </a:r>
            <a:endParaRPr lang="en-US" dirty="0"/>
          </a:p>
        </p:txBody>
      </p:sp>
      <p:sp>
        <p:nvSpPr>
          <p:cNvPr id="3" name="Content Placeholder 2"/>
          <p:cNvSpPr>
            <a:spLocks noGrp="1"/>
          </p:cNvSpPr>
          <p:nvPr>
            <p:ph idx="1"/>
          </p:nvPr>
        </p:nvSpPr>
        <p:spPr>
          <a:xfrm>
            <a:off x="2485538" y="2616210"/>
            <a:ext cx="5521674" cy="2302135"/>
          </a:xfrm>
        </p:spPr>
        <p:txBody>
          <a:bodyPr/>
          <a:lstStyle/>
          <a:p>
            <a:pPr marL="0" indent="0">
              <a:buNone/>
            </a:pPr>
            <a:r>
              <a:rPr lang="en-US" sz="1600" dirty="0"/>
              <a:t>Jahni de Villiers</a:t>
            </a:r>
          </a:p>
          <a:p>
            <a:pPr marL="0" indent="0">
              <a:buNone/>
            </a:pPr>
            <a:r>
              <a:rPr lang="en-US" sz="1400" i="1" dirty="0"/>
              <a:t>Head:  Labour &amp; Development</a:t>
            </a:r>
          </a:p>
          <a:p>
            <a:pPr marL="0" indent="0">
              <a:buNone/>
            </a:pPr>
            <a:endParaRPr lang="en-US" sz="1600" dirty="0"/>
          </a:p>
          <a:p>
            <a:pPr marL="0" indent="0">
              <a:buNone/>
            </a:pPr>
            <a:r>
              <a:rPr lang="en-US" sz="1400" dirty="0"/>
              <a:t>T  </a:t>
            </a:r>
            <a:r>
              <a:rPr lang="en-US" sz="1400" b="1" dirty="0">
                <a:solidFill>
                  <a:srgbClr val="35773D"/>
                </a:solidFill>
              </a:rPr>
              <a:t>I</a:t>
            </a:r>
            <a:r>
              <a:rPr lang="en-US" sz="1400" dirty="0"/>
              <a:t>  +27 (0) 12 643 3400</a:t>
            </a:r>
          </a:p>
          <a:p>
            <a:pPr marL="0" indent="0">
              <a:buNone/>
            </a:pPr>
            <a:r>
              <a:rPr lang="en-US" sz="1400" dirty="0"/>
              <a:t>C  </a:t>
            </a:r>
            <a:r>
              <a:rPr lang="en-US" sz="1400" b="1" dirty="0">
                <a:solidFill>
                  <a:srgbClr val="35773D"/>
                </a:solidFill>
              </a:rPr>
              <a:t>I</a:t>
            </a:r>
            <a:r>
              <a:rPr lang="en-US" sz="1400" dirty="0"/>
              <a:t>  +27 (0) 71 603 3804</a:t>
            </a:r>
          </a:p>
          <a:p>
            <a:pPr marL="0" indent="0">
              <a:buNone/>
            </a:pPr>
            <a:r>
              <a:rPr lang="en-US" sz="1400" dirty="0"/>
              <a:t>E  </a:t>
            </a:r>
            <a:r>
              <a:rPr lang="en-US" sz="1400" b="1" dirty="0">
                <a:solidFill>
                  <a:srgbClr val="35773D"/>
                </a:solidFill>
              </a:rPr>
              <a:t>I</a:t>
            </a:r>
            <a:r>
              <a:rPr lang="en-US" sz="1400" dirty="0"/>
              <a:t>  jahni@agrisa.co.za </a:t>
            </a:r>
          </a:p>
          <a:p>
            <a:pPr marL="0" indent="0">
              <a:buNone/>
            </a:pPr>
            <a:endParaRPr lang="en-US" sz="1400" dirty="0"/>
          </a:p>
          <a:p>
            <a:pPr marL="0" indent="0">
              <a:buNone/>
            </a:pPr>
            <a:endParaRPr lang="en-US" sz="1400" dirty="0"/>
          </a:p>
        </p:txBody>
      </p:sp>
      <p:pic>
        <p:nvPicPr>
          <p:cNvPr id="5" name="Picture 4"/>
          <p:cNvPicPr>
            <a:picLocks noChangeAspect="1"/>
          </p:cNvPicPr>
          <p:nvPr/>
        </p:nvPicPr>
        <p:blipFill>
          <a:blip r:embed="rId2"/>
          <a:stretch>
            <a:fillRect/>
          </a:stretch>
        </p:blipFill>
        <p:spPr>
          <a:xfrm>
            <a:off x="502967" y="2475997"/>
            <a:ext cx="1693020" cy="2539531"/>
          </a:xfrm>
          <a:prstGeom prst="rect">
            <a:avLst/>
          </a:prstGeom>
        </p:spPr>
      </p:pic>
    </p:spTree>
    <p:extLst>
      <p:ext uri="{BB962C8B-B14F-4D97-AF65-F5344CB8AC3E}">
        <p14:creationId xmlns:p14="http://schemas.microsoft.com/office/powerpoint/2010/main" xmlns="" val="1663428069"/>
      </p:ext>
    </p:extLst>
  </p:cSld>
  <p:clrMapOvr>
    <a:masterClrMapping/>
  </p:clrMapOvr>
</p:sld>
</file>

<file path=ppt/theme/theme1.xml><?xml version="1.0" encoding="utf-8"?>
<a:theme xmlns:a="http://schemas.openxmlformats.org/drawingml/2006/main" name="Office Theme">
  <a:themeElements>
    <a:clrScheme name="Agri SA Theme">
      <a:dk1>
        <a:srgbClr val="000000"/>
      </a:dk1>
      <a:lt1>
        <a:srgbClr val="FFFFFF"/>
      </a:lt1>
      <a:dk2>
        <a:srgbClr val="575859"/>
      </a:dk2>
      <a:lt2>
        <a:srgbClr val="E7E6E6"/>
      </a:lt2>
      <a:accent1>
        <a:srgbClr val="36783C"/>
      </a:accent1>
      <a:accent2>
        <a:srgbClr val="E2432C"/>
      </a:accent2>
      <a:accent3>
        <a:srgbClr val="EB7D32"/>
      </a:accent3>
      <a:accent4>
        <a:srgbClr val="F4BF34"/>
      </a:accent4>
      <a:accent5>
        <a:srgbClr val="A4A4A4"/>
      </a:accent5>
      <a:accent6>
        <a:srgbClr val="4771B7"/>
      </a:accent6>
      <a:hlink>
        <a:srgbClr val="36783C"/>
      </a:hlink>
      <a:folHlink>
        <a:srgbClr val="204E2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333</TotalTime>
  <Words>590</Words>
  <Application>Microsoft Office PowerPoint</Application>
  <PresentationFormat>On-screen Show (4:3)</PresentationFormat>
  <Paragraphs>39</Paragraphs>
  <Slides>7</Slides>
  <Notes>0</Notes>
  <HiddenSlides>0</HiddenSlides>
  <MMClips>0</MMClips>
  <ScaleCrop>false</ScaleCrop>
  <HeadingPairs>
    <vt:vector size="4" baseType="variant">
      <vt:variant>
        <vt:lpstr>Theme</vt:lpstr>
      </vt:variant>
      <vt:variant>
        <vt:i4>2</vt:i4>
      </vt:variant>
      <vt:variant>
        <vt:lpstr>Slide Titles</vt:lpstr>
      </vt:variant>
      <vt:variant>
        <vt:i4>7</vt:i4>
      </vt:variant>
    </vt:vector>
  </HeadingPairs>
  <TitlesOfParts>
    <vt:vector size="9" baseType="lpstr">
      <vt:lpstr>Office Theme</vt:lpstr>
      <vt:lpstr>Custom Design</vt:lpstr>
      <vt:lpstr>Slide 1</vt:lpstr>
      <vt:lpstr>Introduction</vt:lpstr>
      <vt:lpstr>What are the possible challenges with the NMW in the agricultural sector?</vt:lpstr>
      <vt:lpstr>What are the possible challenges with the NMW in the agricultural sector?</vt:lpstr>
      <vt:lpstr>What are the possible challenges with the NMW in the agricultural sector?</vt:lpstr>
      <vt:lpstr>What do we propose?</vt:lpstr>
      <vt:lpstr>Contact details: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Irene Saaiman</dc:creator>
  <cp:lastModifiedBy>User</cp:lastModifiedBy>
  <cp:revision>59</cp:revision>
  <cp:lastPrinted>2018-01-17T12:16:06Z</cp:lastPrinted>
  <dcterms:created xsi:type="dcterms:W3CDTF">2017-08-16T20:47:17Z</dcterms:created>
  <dcterms:modified xsi:type="dcterms:W3CDTF">2018-04-17T15:45:09Z</dcterms:modified>
</cp:coreProperties>
</file>