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10" r:id="rId1"/>
  </p:sldMasterIdLst>
  <p:notesMasterIdLst>
    <p:notesMasterId r:id="rId23"/>
  </p:notesMasterIdLst>
  <p:handoutMasterIdLst>
    <p:handoutMasterId r:id="rId24"/>
  </p:handoutMasterIdLst>
  <p:sldIdLst>
    <p:sldId id="384" r:id="rId2"/>
    <p:sldId id="376" r:id="rId3"/>
    <p:sldId id="385" r:id="rId4"/>
    <p:sldId id="449" r:id="rId5"/>
    <p:sldId id="451" r:id="rId6"/>
    <p:sldId id="452" r:id="rId7"/>
    <p:sldId id="442" r:id="rId8"/>
    <p:sldId id="450" r:id="rId9"/>
    <p:sldId id="398" r:id="rId10"/>
    <p:sldId id="445" r:id="rId11"/>
    <p:sldId id="446" r:id="rId12"/>
    <p:sldId id="453" r:id="rId13"/>
    <p:sldId id="416" r:id="rId14"/>
    <p:sldId id="417" r:id="rId15"/>
    <p:sldId id="418" r:id="rId16"/>
    <p:sldId id="448" r:id="rId17"/>
    <p:sldId id="419" r:id="rId18"/>
    <p:sldId id="411" r:id="rId19"/>
    <p:sldId id="412" r:id="rId20"/>
    <p:sldId id="413" r:id="rId21"/>
    <p:sldId id="440" r:id="rId22"/>
  </p:sldIdLst>
  <p:sldSz cx="9144000" cy="6858000" type="screen4x3"/>
  <p:notesSz cx="6797675" cy="9926638"/>
  <p:defaultTex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CCCCFF"/>
    <a:srgbClr val="FFCCFF"/>
    <a:srgbClr val="B2B2B2"/>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60"/>
  </p:normalViewPr>
  <p:slideViewPr>
    <p:cSldViewPr snapToObjects="1">
      <p:cViewPr varScale="1">
        <p:scale>
          <a:sx n="110" d="100"/>
          <a:sy n="110"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2473" tIns="46237" rIns="92473" bIns="46237" rtlCol="0"/>
          <a:lstStyle>
            <a:lvl1pPr algn="l">
              <a:defRPr sz="1200" dirty="0">
                <a:latin typeface="Calibri" pitchFamily="34" charset="0"/>
                <a:ea typeface="+mn-ea"/>
                <a:cs typeface="Arial" pitchFamily="34" charset="0"/>
              </a:defRPr>
            </a:lvl1pPr>
          </a:lstStyle>
          <a:p>
            <a:pPr>
              <a:defRPr/>
            </a:pPr>
            <a:endParaRPr lang="en-ZA"/>
          </a:p>
        </p:txBody>
      </p:sp>
      <p:sp>
        <p:nvSpPr>
          <p:cNvPr id="3" name="Date Placeholder 2"/>
          <p:cNvSpPr>
            <a:spLocks noGrp="1"/>
          </p:cNvSpPr>
          <p:nvPr>
            <p:ph type="dt" sz="quarter" idx="1"/>
          </p:nvPr>
        </p:nvSpPr>
        <p:spPr>
          <a:xfrm>
            <a:off x="3851275" y="0"/>
            <a:ext cx="2944813" cy="496888"/>
          </a:xfrm>
          <a:prstGeom prst="rect">
            <a:avLst/>
          </a:prstGeom>
        </p:spPr>
        <p:txBody>
          <a:bodyPr vert="horz" wrap="square" lIns="92473" tIns="46237" rIns="92473" bIns="46237" numCol="1" anchor="t" anchorCtr="0" compatLnSpc="1">
            <a:prstTxWarp prst="textNoShape">
              <a:avLst/>
            </a:prstTxWarp>
          </a:bodyPr>
          <a:lstStyle>
            <a:lvl1pPr algn="r">
              <a:defRPr sz="1200">
                <a:cs typeface="Arial" panose="020B0604020202020204" pitchFamily="34" charset="0"/>
              </a:defRPr>
            </a:lvl1pPr>
          </a:lstStyle>
          <a:p>
            <a:pPr>
              <a:defRPr/>
            </a:pPr>
            <a:fld id="{F0BC5171-B719-45FD-BB6C-69ED829167D9}" type="datetimeFigureOut">
              <a:rPr lang="en-ZA" altLang="en-US"/>
              <a:pPr>
                <a:defRPr/>
              </a:pPr>
              <a:t>2018/03/29</a:t>
            </a:fld>
            <a:endParaRPr lang="en-ZA" altLang="en-US" dirty="0"/>
          </a:p>
        </p:txBody>
      </p:sp>
      <p:sp>
        <p:nvSpPr>
          <p:cNvPr id="4" name="Footer Placeholder 3"/>
          <p:cNvSpPr>
            <a:spLocks noGrp="1"/>
          </p:cNvSpPr>
          <p:nvPr>
            <p:ph type="ftr" sz="quarter" idx="2"/>
          </p:nvPr>
        </p:nvSpPr>
        <p:spPr>
          <a:xfrm>
            <a:off x="0" y="9428163"/>
            <a:ext cx="2944813" cy="496887"/>
          </a:xfrm>
          <a:prstGeom prst="rect">
            <a:avLst/>
          </a:prstGeom>
        </p:spPr>
        <p:txBody>
          <a:bodyPr vert="horz" lIns="92473" tIns="46237" rIns="92473" bIns="46237" rtlCol="0" anchor="b"/>
          <a:lstStyle>
            <a:lvl1pPr algn="l">
              <a:defRPr sz="1200" dirty="0">
                <a:latin typeface="Calibri" pitchFamily="34" charset="0"/>
                <a:ea typeface="+mn-ea"/>
                <a:cs typeface="Arial" pitchFamily="34" charset="0"/>
              </a:defRPr>
            </a:lvl1pPr>
          </a:lstStyle>
          <a:p>
            <a:pPr>
              <a:defRPr/>
            </a:pPr>
            <a:endParaRPr lang="en-ZA"/>
          </a:p>
        </p:txBody>
      </p:sp>
      <p:sp>
        <p:nvSpPr>
          <p:cNvPr id="5" name="Slide Number Placeholder 4"/>
          <p:cNvSpPr>
            <a:spLocks noGrp="1"/>
          </p:cNvSpPr>
          <p:nvPr>
            <p:ph type="sldNum" sz="quarter" idx="3"/>
          </p:nvPr>
        </p:nvSpPr>
        <p:spPr>
          <a:xfrm>
            <a:off x="3851275" y="9428163"/>
            <a:ext cx="2944813" cy="496887"/>
          </a:xfrm>
          <a:prstGeom prst="rect">
            <a:avLst/>
          </a:prstGeom>
        </p:spPr>
        <p:txBody>
          <a:bodyPr vert="horz" wrap="square" lIns="92473" tIns="46237" rIns="92473" bIns="46237" numCol="1" anchor="b" anchorCtr="0" compatLnSpc="1">
            <a:prstTxWarp prst="textNoShape">
              <a:avLst/>
            </a:prstTxWarp>
          </a:bodyPr>
          <a:lstStyle>
            <a:lvl1pPr algn="r">
              <a:defRPr sz="1200">
                <a:cs typeface="Arial" panose="020B0604020202020204" pitchFamily="34" charset="0"/>
              </a:defRPr>
            </a:lvl1pPr>
          </a:lstStyle>
          <a:p>
            <a:pPr>
              <a:defRPr/>
            </a:pPr>
            <a:fld id="{8E23C12B-3D76-4961-9051-D7AD9ABB7820}" type="slidenum">
              <a:rPr lang="en-ZA" altLang="en-US"/>
              <a:pPr>
                <a:defRPr/>
              </a:pPr>
              <a:t>‹#›</a:t>
            </a:fld>
            <a:endParaRPr lang="en-ZA" altLang="en-US" dirty="0"/>
          </a:p>
        </p:txBody>
      </p:sp>
    </p:spTree>
    <p:extLst>
      <p:ext uri="{BB962C8B-B14F-4D97-AF65-F5344CB8AC3E}">
        <p14:creationId xmlns:p14="http://schemas.microsoft.com/office/powerpoint/2010/main" xmlns="" val="1493949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eaLnBrk="1" hangingPunct="1">
              <a:defRPr sz="1200" dirty="0">
                <a:latin typeface="Calibri" pitchFamily="34" charset="0"/>
                <a:ea typeface="+mn-ea"/>
                <a:cs typeface="+mn-cs"/>
              </a:defRPr>
            </a:lvl1pPr>
          </a:lstStyle>
          <a:p>
            <a:pPr>
              <a:defRPr/>
            </a:pPr>
            <a:endParaRPr lang="en-GB"/>
          </a:p>
        </p:txBody>
      </p:sp>
      <p:sp>
        <p:nvSpPr>
          <p:cNvPr id="172035"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8109A851-4FEC-4349-9E74-1CFCD8D8C46C}" type="datetimeFigureOut">
              <a:rPr lang="en-GB" altLang="en-US"/>
              <a:pPr>
                <a:defRPr/>
              </a:pPr>
              <a:t>29/03/2018</a:t>
            </a:fld>
            <a:endParaRPr lang="en-GB" altLang="en-US" dirty="0"/>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2037" name="Rectangle 5"/>
          <p:cNvSpPr>
            <a:spLocks noGrp="1" noChangeArrowheads="1"/>
          </p:cNvSpPr>
          <p:nvPr>
            <p:ph type="body" sz="quarter" idx="3"/>
          </p:nvPr>
        </p:nvSpPr>
        <p:spPr bwMode="auto">
          <a:xfrm>
            <a:off x="679450" y="4716463"/>
            <a:ext cx="5438775" cy="4465637"/>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2038"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eaLnBrk="1" hangingPunct="1">
              <a:defRPr sz="1200" dirty="0">
                <a:latin typeface="Calibri" pitchFamily="34" charset="0"/>
                <a:ea typeface="+mn-ea"/>
                <a:cs typeface="+mn-cs"/>
              </a:defRPr>
            </a:lvl1pPr>
          </a:lstStyle>
          <a:p>
            <a:pPr>
              <a:defRPr/>
            </a:pPr>
            <a:endParaRPr lang="en-GB"/>
          </a:p>
        </p:txBody>
      </p:sp>
      <p:sp>
        <p:nvSpPr>
          <p:cNvPr id="172039"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89D8F304-A656-4BA8-86BB-BA4E1F5448D6}" type="slidenum">
              <a:rPr lang="en-GB" altLang="en-US"/>
              <a:pPr>
                <a:defRPr/>
              </a:pPr>
              <a:t>‹#›</a:t>
            </a:fld>
            <a:endParaRPr lang="en-GB" altLang="en-US" dirty="0"/>
          </a:p>
        </p:txBody>
      </p:sp>
    </p:spTree>
    <p:extLst>
      <p:ext uri="{BB962C8B-B14F-4D97-AF65-F5344CB8AC3E}">
        <p14:creationId xmlns:p14="http://schemas.microsoft.com/office/powerpoint/2010/main" xmlns="" val="4158400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786DCF85-58DA-482C-890C-C897D11E5178}" type="slidenum">
              <a:rPr lang="en-US" altLang="en-US" sz="1200" smtClean="0">
                <a:latin typeface="Arial" panose="020B0604020202020204" pitchFamily="34" charset="0"/>
              </a:rPr>
              <a:pPr/>
              <a:t>1</a:t>
            </a:fld>
            <a:endParaRPr lang="en-US" altLang="en-US" sz="1200" smtClean="0">
              <a:latin typeface="Arial" panose="020B0604020202020204" pitchFamily="34" charset="0"/>
            </a:endParaRPr>
          </a:p>
        </p:txBody>
      </p:sp>
      <p:sp>
        <p:nvSpPr>
          <p:cNvPr id="6149" name="Date Placeholder 4"/>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US" altLang="en-US" sz="1200" smtClean="0">
              <a:latin typeface="Arial" panose="020B0604020202020204" pitchFamily="34" charset="0"/>
            </a:endParaRPr>
          </a:p>
        </p:txBody>
      </p:sp>
    </p:spTree>
    <p:extLst>
      <p:ext uri="{BB962C8B-B14F-4D97-AF65-F5344CB8AC3E}">
        <p14:creationId xmlns:p14="http://schemas.microsoft.com/office/powerpoint/2010/main" xmlns="" val="250274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3A138262-9F89-4F91-A308-F183F4CD21E9}" type="slidenum">
              <a:rPr lang="en-ZA" altLang="en-US" sz="1200" smtClean="0">
                <a:latin typeface="Arial" panose="020B0604020202020204" pitchFamily="34" charset="0"/>
              </a:rPr>
              <a:pPr/>
              <a:t>13</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19016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n-ZA" altLang="en-US" smtClean="0"/>
              <a:t>Further to the usual provision of the CACH register to institutions,</a:t>
            </a:r>
          </a:p>
          <a:p>
            <a:pPr eaLnBrk="1" hangingPunct="1">
              <a:spcBef>
                <a:spcPct val="0"/>
              </a:spcBef>
            </a:pPr>
            <a:endParaRPr lang="en-US"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83E50391-1570-4F6E-94D2-59DE55F147CB}" type="slidenum">
              <a:rPr lang="en-ZA" altLang="en-US" sz="1200" smtClean="0">
                <a:latin typeface="Arial" panose="020B0604020202020204" pitchFamily="34" charset="0"/>
              </a:rPr>
              <a:pPr/>
              <a:t>14</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189846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3D08C6C5-DB31-49B1-8683-413A9C538359}" type="slidenum">
              <a:rPr lang="en-ZA" altLang="en-US" sz="1200" smtClean="0">
                <a:latin typeface="Arial" panose="020B0604020202020204" pitchFamily="34" charset="0"/>
              </a:rPr>
              <a:pPr/>
              <a:t>15</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67321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3D08C6C5-DB31-49B1-8683-413A9C538359}" type="slidenum">
              <a:rPr lang="en-ZA" altLang="en-US" sz="1200" smtClean="0">
                <a:latin typeface="Arial" panose="020B0604020202020204" pitchFamily="34" charset="0"/>
              </a:rPr>
              <a:pPr/>
              <a:t>16</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000609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C5E49349-3179-470C-8D39-147F417B861E}" type="slidenum">
              <a:rPr lang="en-ZA" altLang="en-US" sz="1200" smtClean="0">
                <a:latin typeface="Arial" panose="020B0604020202020204" pitchFamily="34" charset="0"/>
              </a:rPr>
              <a:pPr/>
              <a:t>17</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1364202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3DC23464-9664-48B5-9F31-5550471EFA64}" type="slidenum">
              <a:rPr lang="en-ZA" altLang="en-US" sz="1200" smtClean="0">
                <a:latin typeface="Arial" panose="020B0604020202020204" pitchFamily="34" charset="0"/>
              </a:rPr>
              <a:pPr/>
              <a:t>18</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941756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05B869A-8976-4BE7-AC76-07F0CF445BA4}" type="slidenum">
              <a:rPr lang="en-ZA" altLang="en-US" sz="1200" smtClean="0">
                <a:latin typeface="Arial" panose="020B0604020202020204" pitchFamily="34" charset="0"/>
              </a:rPr>
              <a:pPr/>
              <a:t>19</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451827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90000"/>
              </a:lnSpc>
            </a:pPr>
            <a:r>
              <a:rPr lang="en-GB" altLang="en-US" smtClean="0">
                <a:latin typeface="Arial" panose="020B0604020202020204" pitchFamily="34" charset="0"/>
                <a:cs typeface="Arial" panose="020B0604020202020204" pitchFamily="34" charset="0"/>
              </a:rPr>
              <a:t>All universities must communicate transparent student debt policies and have plans in place to deal with academically deserving students that will not deny students access.</a:t>
            </a:r>
          </a:p>
          <a:p>
            <a:pPr>
              <a:lnSpc>
                <a:spcPct val="90000"/>
              </a:lnSpc>
            </a:pPr>
            <a:r>
              <a:rPr lang="en-GB" altLang="en-US" smtClean="0">
                <a:latin typeface="Arial" panose="020B0604020202020204" pitchFamily="34" charset="0"/>
                <a:cs typeface="Arial" panose="020B0604020202020204" pitchFamily="34" charset="0"/>
              </a:rPr>
              <a:t>A process to develop a new funding model under the leadership of the Chairperson of the NSFAS Board to provide loans for students that do not meet the NSFAS criteria </a:t>
            </a:r>
          </a:p>
          <a:p>
            <a:pPr eaLnBrk="1" hangingPunct="1">
              <a:spcBef>
                <a:spcPct val="0"/>
              </a:spcBef>
            </a:pPr>
            <a:endParaRPr lang="en-US" alt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77FF255C-AADE-417D-9A62-963C75964623}" type="slidenum">
              <a:rPr lang="en-ZA" altLang="en-US" sz="1200" smtClean="0">
                <a:latin typeface="Arial" panose="020B0604020202020204" pitchFamily="34" charset="0"/>
              </a:rPr>
              <a:pPr/>
              <a:t>20</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135508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smtClean="0">
                <a:latin typeface="Arial" panose="020B0604020202020204" pitchFamily="34" charset="0"/>
              </a:rPr>
              <a:pPr/>
              <a:t>2</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334387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F2533079-58D1-43C6-AA0D-2FE909B343A5}" type="slidenum">
              <a:rPr lang="en-ZA" altLang="en-US" sz="1200" smtClean="0">
                <a:latin typeface="Arial" panose="020B0604020202020204" pitchFamily="34" charset="0"/>
              </a:rPr>
              <a:pPr/>
              <a:t>3</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19846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smtClean="0">
                <a:latin typeface="Arial" panose="020B0604020202020204" pitchFamily="34" charset="0"/>
              </a:rPr>
              <a:pPr/>
              <a:t>4</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911619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smtClean="0">
                <a:latin typeface="Arial" panose="020B0604020202020204" pitchFamily="34" charset="0"/>
              </a:rPr>
              <a:pPr/>
              <a:t>5</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375217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497CBDA3-3FB7-49E5-BC3F-E4355992F71D}" type="slidenum">
              <a:rPr lang="en-ZA" altLang="en-US" sz="1200" smtClean="0">
                <a:latin typeface="Arial" panose="020B0604020202020204" pitchFamily="34" charset="0"/>
              </a:rPr>
              <a:pPr/>
              <a:t>6</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582569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9D340CE-5D9D-4285-9E71-6CA32CF6A622}" type="slidenum">
              <a:rPr lang="en-ZA" altLang="en-US" sz="1200" smtClean="0">
                <a:latin typeface="Arial" panose="020B0604020202020204" pitchFamily="34" charset="0"/>
              </a:rPr>
              <a:pPr/>
              <a:t>7</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835330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9D340CE-5D9D-4285-9E71-6CA32CF6A622}" type="slidenum">
              <a:rPr lang="en-ZA" altLang="en-US" sz="1200" smtClean="0">
                <a:latin typeface="Arial" panose="020B0604020202020204" pitchFamily="34" charset="0"/>
              </a:rPr>
              <a:pPr/>
              <a:t>8</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419193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0888" indent="-288925">
              <a:defRPr sz="2400">
                <a:solidFill>
                  <a:schemeClr val="tx1"/>
                </a:solidFill>
                <a:latin typeface="Calibri" panose="020F0502020204030204" pitchFamily="34" charset="0"/>
                <a:ea typeface="MS PGothic" panose="020B0600070205080204" pitchFamily="34" charset="-128"/>
              </a:defRPr>
            </a:lvl2pPr>
            <a:lvl3pPr marL="1155700" indent="-230188">
              <a:defRPr sz="2400">
                <a:solidFill>
                  <a:schemeClr val="tx1"/>
                </a:solidFill>
                <a:latin typeface="Calibri" panose="020F0502020204030204" pitchFamily="34" charset="0"/>
                <a:ea typeface="MS PGothic" panose="020B0600070205080204" pitchFamily="34" charset="-128"/>
              </a:defRPr>
            </a:lvl3pPr>
            <a:lvl4pPr marL="1617663" indent="-230188">
              <a:defRPr sz="2400">
                <a:solidFill>
                  <a:schemeClr val="tx1"/>
                </a:solidFill>
                <a:latin typeface="Calibri" panose="020F0502020204030204" pitchFamily="34" charset="0"/>
                <a:ea typeface="MS PGothic" panose="020B0600070205080204" pitchFamily="34" charset="-128"/>
              </a:defRPr>
            </a:lvl4pPr>
            <a:lvl5pPr marL="2079625" indent="-230188">
              <a:defRPr sz="2400">
                <a:solidFill>
                  <a:schemeClr val="tx1"/>
                </a:solidFill>
                <a:latin typeface="Calibri" panose="020F0502020204030204" pitchFamily="34" charset="0"/>
                <a:ea typeface="MS PGothic" panose="020B0600070205080204" pitchFamily="34" charset="-128"/>
              </a:defRPr>
            </a:lvl5pPr>
            <a:lvl6pPr marL="25368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940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512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08425" indent="-230188"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6F9AD39A-02BA-42CE-8D7F-2C71008D7E01}" type="slidenum">
              <a:rPr lang="en-ZA" altLang="en-US" sz="1200" smtClean="0">
                <a:latin typeface="Arial" panose="020B0604020202020204" pitchFamily="34" charset="0"/>
              </a:rPr>
              <a:pPr/>
              <a:t>9</a:t>
            </a:fld>
            <a:endParaRPr lang="en-ZA" altLang="en-US" sz="1200" smtClean="0">
              <a:latin typeface="Arial" panose="020B0604020202020204" pitchFamily="34" charset="0"/>
            </a:endParaRPr>
          </a:p>
        </p:txBody>
      </p:sp>
    </p:spTree>
    <p:extLst>
      <p:ext uri="{BB962C8B-B14F-4D97-AF65-F5344CB8AC3E}">
        <p14:creationId xmlns:p14="http://schemas.microsoft.com/office/powerpoint/2010/main" xmlns="" val="256231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9A19FB27-7FEE-4F2A-9E9E-5D1B33227D7E}" type="datetime1">
              <a:rPr lang="en-US" altLang="en-US"/>
              <a:pPr>
                <a:defRPr/>
              </a:pPr>
              <a:t>3/29/2018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1938530-6F2A-4375-B556-78E5AF86A575}" type="slidenum">
              <a:rPr lang="en-US" altLang="en-US"/>
              <a:pPr>
                <a:defRPr/>
              </a:pPr>
              <a:t>‹#›</a:t>
            </a:fld>
            <a:endParaRPr lang="en-US" altLang="en-US" dirty="0"/>
          </a:p>
        </p:txBody>
      </p:sp>
    </p:spTree>
    <p:extLst>
      <p:ext uri="{BB962C8B-B14F-4D97-AF65-F5344CB8AC3E}">
        <p14:creationId xmlns:p14="http://schemas.microsoft.com/office/powerpoint/2010/main" xmlns="" val="400615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1F725300-4C77-41B6-B971-D51958C78A37}" type="datetime1">
              <a:rPr lang="en-US" altLang="en-US"/>
              <a:pPr>
                <a:defRPr/>
              </a:pPr>
              <a:t>3/29/2018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17332A-2084-425F-BE84-8DF113F1EED2}" type="slidenum">
              <a:rPr lang="en-US" altLang="en-US"/>
              <a:pPr>
                <a:defRPr/>
              </a:pPr>
              <a:t>‹#›</a:t>
            </a:fld>
            <a:endParaRPr lang="en-US" altLang="en-US" dirty="0"/>
          </a:p>
        </p:txBody>
      </p:sp>
    </p:spTree>
    <p:extLst>
      <p:ext uri="{BB962C8B-B14F-4D97-AF65-F5344CB8AC3E}">
        <p14:creationId xmlns:p14="http://schemas.microsoft.com/office/powerpoint/2010/main" xmlns="" val="219570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2468F581-0635-4948-B741-721381FF3F6A}" type="datetime1">
              <a:rPr lang="en-US" altLang="en-US"/>
              <a:pPr>
                <a:defRPr/>
              </a:pPr>
              <a:t>3/29/2018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903F27-EC09-49A7-BEEC-3F0DFF809BA3}" type="slidenum">
              <a:rPr lang="en-US" altLang="en-US"/>
              <a:pPr>
                <a:defRPr/>
              </a:pPr>
              <a:t>‹#›</a:t>
            </a:fld>
            <a:endParaRPr lang="en-US" altLang="en-US" dirty="0"/>
          </a:p>
        </p:txBody>
      </p:sp>
    </p:spTree>
    <p:extLst>
      <p:ext uri="{BB962C8B-B14F-4D97-AF65-F5344CB8AC3E}">
        <p14:creationId xmlns:p14="http://schemas.microsoft.com/office/powerpoint/2010/main" xmlns="" val="159952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eaLnBrk="0" hangingPunct="0">
              <a:defRPr sz="1400" b="0" dirty="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12182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1A4E4ECD-F3BD-4459-B870-11D540DFFC79}" type="datetime1">
              <a:rPr lang="en-US" altLang="en-US"/>
              <a:pPr>
                <a:defRPr/>
              </a:pPr>
              <a:t>3/29/2018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3740D6-FF64-40CC-8DA8-93BFB7BF14BD}" type="slidenum">
              <a:rPr lang="en-US" altLang="en-US"/>
              <a:pPr>
                <a:defRPr/>
              </a:pPr>
              <a:t>‹#›</a:t>
            </a:fld>
            <a:endParaRPr lang="en-US" altLang="en-US" dirty="0"/>
          </a:p>
        </p:txBody>
      </p:sp>
    </p:spTree>
    <p:extLst>
      <p:ext uri="{BB962C8B-B14F-4D97-AF65-F5344CB8AC3E}">
        <p14:creationId xmlns:p14="http://schemas.microsoft.com/office/powerpoint/2010/main" xmlns="" val="99010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9EEC6A-3925-42C4-B129-4C0735DA56B3}" type="datetime1">
              <a:rPr lang="en-US" altLang="en-US"/>
              <a:pPr>
                <a:defRPr/>
              </a:pPr>
              <a:t>3/29/2018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5CCA83-BC64-440A-B027-5D0077E9B62C}" type="slidenum">
              <a:rPr lang="en-US" altLang="en-US"/>
              <a:pPr>
                <a:defRPr/>
              </a:pPr>
              <a:t>‹#›</a:t>
            </a:fld>
            <a:endParaRPr lang="en-US" altLang="en-US" dirty="0"/>
          </a:p>
        </p:txBody>
      </p:sp>
    </p:spTree>
    <p:extLst>
      <p:ext uri="{BB962C8B-B14F-4D97-AF65-F5344CB8AC3E}">
        <p14:creationId xmlns:p14="http://schemas.microsoft.com/office/powerpoint/2010/main" xmlns="" val="191806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8A541642-6EBE-4E72-AFD1-F1BFC8A2B9EB}" type="datetime1">
              <a:rPr lang="en-US" altLang="en-US"/>
              <a:pPr>
                <a:defRPr/>
              </a:pPr>
              <a:t>3/29/2018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56BF3CA-9AC4-4093-B295-C0EF38F86527}" type="slidenum">
              <a:rPr lang="en-US" altLang="en-US"/>
              <a:pPr>
                <a:defRPr/>
              </a:pPr>
              <a:t>‹#›</a:t>
            </a:fld>
            <a:endParaRPr lang="en-US" altLang="en-US" dirty="0"/>
          </a:p>
        </p:txBody>
      </p:sp>
    </p:spTree>
    <p:extLst>
      <p:ext uri="{BB962C8B-B14F-4D97-AF65-F5344CB8AC3E}">
        <p14:creationId xmlns:p14="http://schemas.microsoft.com/office/powerpoint/2010/main" xmlns="" val="4350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D94BDC1F-AEE6-4323-BFF9-8F250080B51E}" type="datetime1">
              <a:rPr lang="en-US" altLang="en-US"/>
              <a:pPr>
                <a:defRPr/>
              </a:pPr>
              <a:t>3/29/2018</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9A0E664-822A-4C33-AEE6-CF2386BAF3DF}" type="slidenum">
              <a:rPr lang="en-US" altLang="en-US"/>
              <a:pPr>
                <a:defRPr/>
              </a:pPr>
              <a:t>‹#›</a:t>
            </a:fld>
            <a:endParaRPr lang="en-US" altLang="en-US" dirty="0"/>
          </a:p>
        </p:txBody>
      </p:sp>
    </p:spTree>
    <p:extLst>
      <p:ext uri="{BB962C8B-B14F-4D97-AF65-F5344CB8AC3E}">
        <p14:creationId xmlns:p14="http://schemas.microsoft.com/office/powerpoint/2010/main" xmlns="" val="55104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8E6014A2-4EBC-460E-942A-F64D2068433F}" type="datetime1">
              <a:rPr lang="en-US" altLang="en-US"/>
              <a:pPr>
                <a:defRPr/>
              </a:pPr>
              <a:t>3/29/2018</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E8767D1-AFF7-4C15-A24A-99519A3EB5B0}" type="slidenum">
              <a:rPr lang="en-US" altLang="en-US"/>
              <a:pPr>
                <a:defRPr/>
              </a:pPr>
              <a:t>‹#›</a:t>
            </a:fld>
            <a:endParaRPr lang="en-US" altLang="en-US" dirty="0"/>
          </a:p>
        </p:txBody>
      </p:sp>
    </p:spTree>
    <p:extLst>
      <p:ext uri="{BB962C8B-B14F-4D97-AF65-F5344CB8AC3E}">
        <p14:creationId xmlns:p14="http://schemas.microsoft.com/office/powerpoint/2010/main" xmlns="" val="14143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6D51FB-65B7-4B20-86FB-CB6C1871CF6D}" type="datetime1">
              <a:rPr lang="en-US" altLang="en-US"/>
              <a:pPr>
                <a:defRPr/>
              </a:pPr>
              <a:t>3/29/2018</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D50BC63-BE3F-4A89-A739-124E327726F4}" type="slidenum">
              <a:rPr lang="en-US" altLang="en-US"/>
              <a:pPr>
                <a:defRPr/>
              </a:pPr>
              <a:t>‹#›</a:t>
            </a:fld>
            <a:endParaRPr lang="en-US" altLang="en-US" dirty="0"/>
          </a:p>
        </p:txBody>
      </p:sp>
    </p:spTree>
    <p:extLst>
      <p:ext uri="{BB962C8B-B14F-4D97-AF65-F5344CB8AC3E}">
        <p14:creationId xmlns:p14="http://schemas.microsoft.com/office/powerpoint/2010/main" xmlns="" val="244119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52B840-BB4A-4603-B8AE-0F84722F1623}" type="datetime1">
              <a:rPr lang="en-US" altLang="en-US"/>
              <a:pPr>
                <a:defRPr/>
              </a:pPr>
              <a:t>3/29/2018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CBF6D56-52CA-4F56-9B43-B7A40F837B19}" type="slidenum">
              <a:rPr lang="en-US" altLang="en-US"/>
              <a:pPr>
                <a:defRPr/>
              </a:pPr>
              <a:t>‹#›</a:t>
            </a:fld>
            <a:endParaRPr lang="en-US" altLang="en-US" dirty="0"/>
          </a:p>
        </p:txBody>
      </p:sp>
    </p:spTree>
    <p:extLst>
      <p:ext uri="{BB962C8B-B14F-4D97-AF65-F5344CB8AC3E}">
        <p14:creationId xmlns:p14="http://schemas.microsoft.com/office/powerpoint/2010/main" xmlns="" val="111279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ZA"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A5798-48EE-4E1C-8A67-B94220F6CCE6}" type="datetime1">
              <a:rPr lang="en-US" altLang="en-US"/>
              <a:pPr>
                <a:defRPr/>
              </a:pPr>
              <a:t>3/29/2018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BB141FD-A9B6-4B09-BECB-93269D7C51A7}" type="slidenum">
              <a:rPr lang="en-US" altLang="en-US"/>
              <a:pPr>
                <a:defRPr/>
              </a:pPr>
              <a:t>‹#›</a:t>
            </a:fld>
            <a:endParaRPr lang="en-US" altLang="en-US" dirty="0"/>
          </a:p>
        </p:txBody>
      </p:sp>
    </p:spTree>
    <p:extLst>
      <p:ext uri="{BB962C8B-B14F-4D97-AF65-F5344CB8AC3E}">
        <p14:creationId xmlns:p14="http://schemas.microsoft.com/office/powerpoint/2010/main" xmlns="" val="171770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fld id="{88678C4C-5FCF-4855-B7FE-0E17A99582E3}" type="datetime1">
              <a:rPr lang="en-US" altLang="en-US"/>
              <a:pPr>
                <a:defRPr/>
              </a:pPr>
              <a:t>3/29/2018</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dirty="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E3E1B1CB-6D6B-4574-9E12-8DD7EA224E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 id="2147484335" r:id="rId12"/>
  </p:sldLayoutIdLst>
  <p:hf hdr="0" ftr="0" dt="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ach.dhet.gov.z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346075" y="522288"/>
            <a:ext cx="8077200" cy="5715000"/>
          </a:xfrm>
          <a:prstGeom prst="rect">
            <a:avLst/>
          </a:prstGeom>
        </p:spPr>
        <p:txBody>
          <a:bodyPr/>
          <a:lstStyle/>
          <a:p>
            <a:pPr marL="342900" indent="-342900" algn="ctr">
              <a:lnSpc>
                <a:spcPct val="90000"/>
              </a:lnSpc>
              <a:spcBef>
                <a:spcPct val="20000"/>
              </a:spcBef>
              <a:defRPr/>
            </a:pPr>
            <a:r>
              <a:rPr lang="en-US" sz="3600" b="1" kern="0" dirty="0">
                <a:latin typeface="Arial" panose="020B0604020202020204" pitchFamily="34" charset="0"/>
                <a:ea typeface="+mn-ea"/>
                <a:cs typeface="Arial" panose="020B0604020202020204" pitchFamily="34" charset="0"/>
              </a:rPr>
              <a:t>Department of </a:t>
            </a:r>
          </a:p>
          <a:p>
            <a:pPr marL="342900" indent="-342900" algn="ctr">
              <a:lnSpc>
                <a:spcPct val="90000"/>
              </a:lnSpc>
              <a:spcBef>
                <a:spcPct val="20000"/>
              </a:spcBef>
              <a:defRPr/>
            </a:pPr>
            <a:r>
              <a:rPr lang="en-US" sz="3600" b="1" kern="0" dirty="0">
                <a:latin typeface="Arial" panose="020B0604020202020204" pitchFamily="34" charset="0"/>
                <a:ea typeface="+mn-ea"/>
                <a:cs typeface="Arial" panose="020B0604020202020204" pitchFamily="34" charset="0"/>
              </a:rPr>
              <a:t>Higher Education and Training</a:t>
            </a:r>
            <a:endParaRPr lang="en-US" sz="3200" kern="0" dirty="0">
              <a:solidFill>
                <a:srgbClr val="FF0000"/>
              </a:solidFill>
              <a:latin typeface="Arial" panose="020B0604020202020204" pitchFamily="34" charset="0"/>
              <a:ea typeface="+mn-ea"/>
              <a:cs typeface="Arial" panose="020B0604020202020204" pitchFamily="34" charset="0"/>
            </a:endParaRPr>
          </a:p>
          <a:p>
            <a:pPr marL="342900" indent="-342900" algn="ctr">
              <a:lnSpc>
                <a:spcPct val="90000"/>
              </a:lnSpc>
              <a:spcBef>
                <a:spcPct val="20000"/>
              </a:spcBef>
              <a:defRPr/>
            </a:pPr>
            <a:endParaRPr lang="en-ZA" sz="3200" b="1" dirty="0">
              <a:solidFill>
                <a:srgbClr val="FF0000"/>
              </a:solidFill>
              <a:latin typeface="Arial" panose="020B0604020202020204" pitchFamily="34" charset="0"/>
              <a:cs typeface="Arial" panose="020B0604020202020204" pitchFamily="34" charset="0"/>
            </a:endParaRPr>
          </a:p>
          <a:p>
            <a:pPr marL="342900" indent="-342900" algn="ctr">
              <a:lnSpc>
                <a:spcPct val="90000"/>
              </a:lnSpc>
              <a:spcBef>
                <a:spcPct val="20000"/>
              </a:spcBef>
              <a:defRPr/>
            </a:pPr>
            <a:endParaRPr lang="en-ZA" sz="1100" b="1" dirty="0">
              <a:solidFill>
                <a:srgbClr val="FF0000"/>
              </a:solidFill>
              <a:latin typeface="Arial" panose="020B0604020202020204" pitchFamily="34" charset="0"/>
              <a:cs typeface="Arial" panose="020B0604020202020204" pitchFamily="34" charset="0"/>
            </a:endParaRPr>
          </a:p>
          <a:p>
            <a:pPr marL="342900" indent="-342900" algn="ctr" eaLnBrk="1" hangingPunct="1">
              <a:lnSpc>
                <a:spcPct val="90000"/>
              </a:lnSpc>
              <a:spcBef>
                <a:spcPct val="20000"/>
              </a:spcBef>
              <a:defRPr/>
            </a:pPr>
            <a:r>
              <a:rPr lang="en-US" sz="3200" b="1" dirty="0" smtClean="0">
                <a:solidFill>
                  <a:srgbClr val="FF0000"/>
                </a:solidFill>
                <a:latin typeface="Arial" panose="020B0604020202020204" pitchFamily="34" charset="0"/>
                <a:ea typeface="ＭＳ Ｐゴシック" charset="0"/>
                <a:cs typeface="Arial" panose="020B0604020202020204" pitchFamily="34" charset="0"/>
              </a:rPr>
              <a:t>2018 Registration Period at Universities</a:t>
            </a:r>
            <a:endParaRPr lang="en-US" sz="3200" b="1" dirty="0">
              <a:solidFill>
                <a:srgbClr val="FF0000"/>
              </a:solidFill>
              <a:latin typeface="Arial" panose="020B0604020202020204" pitchFamily="34" charset="0"/>
              <a:ea typeface="ＭＳ Ｐゴシック" charset="0"/>
              <a:cs typeface="Arial" panose="020B0604020202020204" pitchFamily="34" charset="0"/>
            </a:endParaRPr>
          </a:p>
          <a:p>
            <a:pPr marL="342900" indent="-342900" algn="ctr" eaLnBrk="1" hangingPunct="1">
              <a:lnSpc>
                <a:spcPct val="90000"/>
              </a:lnSpc>
              <a:spcBef>
                <a:spcPct val="20000"/>
              </a:spcBef>
              <a:defRPr/>
            </a:pPr>
            <a:r>
              <a:rPr lang="en-US" sz="3200" b="1" dirty="0" smtClean="0">
                <a:solidFill>
                  <a:srgbClr val="FF0000"/>
                </a:solidFill>
                <a:latin typeface="Arial" panose="020B0604020202020204" pitchFamily="34" charset="0"/>
                <a:ea typeface="ＭＳ Ｐゴシック" charset="0"/>
                <a:cs typeface="Arial" panose="020B0604020202020204" pitchFamily="34" charset="0"/>
              </a:rPr>
              <a:t> </a:t>
            </a:r>
            <a:endParaRPr lang="en-US" sz="3200" b="1" dirty="0">
              <a:solidFill>
                <a:srgbClr val="FF0000"/>
              </a:solidFill>
              <a:latin typeface="Arial" panose="020B0604020202020204" pitchFamily="34" charset="0"/>
              <a:ea typeface="ＭＳ Ｐゴシック" charset="0"/>
              <a:cs typeface="Arial" panose="020B0604020202020204" pitchFamily="34" charset="0"/>
            </a:endParaRPr>
          </a:p>
          <a:p>
            <a:pPr marL="342900" indent="-342900" algn="ctr" eaLnBrk="1" hangingPunct="1">
              <a:lnSpc>
                <a:spcPct val="90000"/>
              </a:lnSpc>
              <a:spcBef>
                <a:spcPct val="20000"/>
              </a:spcBef>
              <a:defRPr/>
            </a:pPr>
            <a:endParaRPr lang="en-US" sz="2000" b="1" dirty="0" smtClean="0">
              <a:solidFill>
                <a:srgbClr val="FF0000"/>
              </a:solidFill>
              <a:latin typeface="Arial" panose="020B0604020202020204" pitchFamily="34" charset="0"/>
              <a:ea typeface="ＭＳ Ｐゴシック" charset="0"/>
              <a:cs typeface="Arial" panose="020B0604020202020204" pitchFamily="34" charset="0"/>
            </a:endParaRPr>
          </a:p>
          <a:p>
            <a:pPr marL="342900" indent="-342900" algn="ctr" eaLnBrk="1" hangingPunct="1">
              <a:lnSpc>
                <a:spcPct val="90000"/>
              </a:lnSpc>
              <a:spcBef>
                <a:spcPct val="20000"/>
              </a:spcBef>
              <a:defRPr/>
            </a:pPr>
            <a:r>
              <a:rPr lang="en-US" sz="3200" b="1" dirty="0">
                <a:solidFill>
                  <a:srgbClr val="FF0000"/>
                </a:solidFill>
                <a:latin typeface="Arial" panose="020B0604020202020204" pitchFamily="34" charset="0"/>
                <a:ea typeface="ＭＳ Ｐゴシック" charset="0"/>
                <a:cs typeface="Arial" panose="020B0604020202020204" pitchFamily="34" charset="0"/>
              </a:rPr>
              <a:t/>
            </a:r>
            <a:br>
              <a:rPr lang="en-US" sz="3200" b="1" dirty="0">
                <a:solidFill>
                  <a:srgbClr val="FF0000"/>
                </a:solidFill>
                <a:latin typeface="Arial" panose="020B0604020202020204" pitchFamily="34" charset="0"/>
                <a:ea typeface="ＭＳ Ｐゴシック" charset="0"/>
                <a:cs typeface="Arial" panose="020B0604020202020204" pitchFamily="34" charset="0"/>
              </a:rPr>
            </a:br>
            <a:r>
              <a:rPr lang="en-US" b="1" dirty="0" smtClean="0">
                <a:latin typeface="Arial" panose="020B0604020202020204" pitchFamily="34" charset="0"/>
                <a:ea typeface="ＭＳ Ｐゴシック" charset="0"/>
                <a:cs typeface="Arial" panose="020B0604020202020204" pitchFamily="34" charset="0"/>
              </a:rPr>
              <a:t>Select Committee on Education and Recreation</a:t>
            </a:r>
            <a:endParaRPr lang="en-US" b="1" dirty="0">
              <a:latin typeface="Arial" panose="020B0604020202020204" pitchFamily="34" charset="0"/>
              <a:ea typeface="ＭＳ Ｐゴシック" charset="0"/>
              <a:cs typeface="Arial" panose="020B0604020202020204" pitchFamily="34" charset="0"/>
            </a:endParaRPr>
          </a:p>
          <a:p>
            <a:pPr algn="ctr">
              <a:lnSpc>
                <a:spcPct val="90000"/>
              </a:lnSpc>
              <a:buClr>
                <a:schemeClr val="bg1"/>
              </a:buClr>
              <a:defRPr/>
            </a:pPr>
            <a:endParaRPr lang="en-US" b="1" dirty="0">
              <a:latin typeface="Arial" panose="020B0604020202020204" pitchFamily="34" charset="0"/>
              <a:ea typeface="ＭＳ Ｐゴシック" charset="0"/>
              <a:cs typeface="Arial" panose="020B0604020202020204" pitchFamily="34" charset="0"/>
            </a:endParaRPr>
          </a:p>
          <a:p>
            <a:pPr algn="ctr">
              <a:lnSpc>
                <a:spcPct val="90000"/>
              </a:lnSpc>
              <a:buClr>
                <a:schemeClr val="bg1"/>
              </a:buClr>
              <a:defRPr/>
            </a:pPr>
            <a:r>
              <a:rPr lang="en-US" b="1" dirty="0" smtClean="0">
                <a:latin typeface="Arial" panose="020B0604020202020204" pitchFamily="34" charset="0"/>
                <a:ea typeface="ＭＳ Ｐゴシック" charset="0"/>
                <a:cs typeface="Arial" panose="020B0604020202020204" pitchFamily="34" charset="0"/>
              </a:rPr>
              <a:t>28 March 2018</a:t>
            </a:r>
            <a:endParaRPr lang="en-US" b="1" dirty="0">
              <a:latin typeface="Arial" panose="020B0604020202020204" pitchFamily="34" charset="0"/>
              <a:ea typeface="ＭＳ Ｐゴシック" charset="0"/>
              <a:cs typeface="Arial" panose="020B0604020202020204" pitchFamily="34" charset="0"/>
            </a:endParaRPr>
          </a:p>
          <a:p>
            <a:pPr marL="342900" indent="-342900" algn="ctr">
              <a:lnSpc>
                <a:spcPct val="90000"/>
              </a:lnSpc>
              <a:spcBef>
                <a:spcPct val="20000"/>
              </a:spcBef>
              <a:defRPr/>
            </a:pPr>
            <a:endParaRPr lang="en-ZA" b="1" dirty="0">
              <a:solidFill>
                <a:srgbClr val="FF0000"/>
              </a:solidFill>
              <a:latin typeface="Arial" panose="020B0604020202020204" pitchFamily="34" charset="0"/>
              <a:cs typeface="Arial" panose="020B0604020202020204" pitchFamily="34" charset="0"/>
            </a:endParaRPr>
          </a:p>
          <a:p>
            <a:pPr marL="342900" indent="-342900" algn="ctr">
              <a:lnSpc>
                <a:spcPct val="90000"/>
              </a:lnSpc>
              <a:spcBef>
                <a:spcPct val="20000"/>
              </a:spcBef>
              <a:defRPr/>
            </a:pPr>
            <a:endParaRPr lang="en-US" sz="6000" kern="0" dirty="0">
              <a:solidFill>
                <a:srgbClr val="FF0000"/>
              </a:solidFill>
              <a:latin typeface="Arial" panose="020B0604020202020204" pitchFamily="34" charset="0"/>
              <a:ea typeface="+mn-ea"/>
              <a:cs typeface="Arial" panose="020B0604020202020204" pitchFamily="34" charset="0"/>
            </a:endParaRPr>
          </a:p>
        </p:txBody>
      </p:sp>
      <p:pic>
        <p:nvPicPr>
          <p:cNvPr id="5123" name="Picture 6" descr="C:\Users\Lefifi.T\AppData\Local\Microsoft\Windows\Temporary Internet Files\Content.Outlook\XAEMJRW7\Higher Education LOGO (6).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rcRect t="1932" r="67960"/>
          <a:stretch>
            <a:fillRect/>
          </a:stretch>
        </p:blipFill>
        <p:spPr bwMode="auto">
          <a:xfrm>
            <a:off x="7318375" y="4583113"/>
            <a:ext cx="1825625" cy="2203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17463"/>
            <a:ext cx="9144001" cy="6875463"/>
          </a:xfrm>
          <a:prstGeom prst="rect">
            <a:avLst/>
          </a:prstGeom>
          <a:noFill/>
          <a:ln w="9525">
            <a:noFill/>
            <a:miter lim="800000"/>
            <a:headEnd/>
            <a:tailEnd/>
          </a:ln>
        </p:spPr>
      </p:pic>
      <p:sp>
        <p:nvSpPr>
          <p:cNvPr id="4100" name="Slide Number Placeholder 7"/>
          <p:cNvSpPr>
            <a:spLocks noGrp="1"/>
          </p:cNvSpPr>
          <p:nvPr>
            <p:ph type="sldNum" sz="quarter" idx="12"/>
          </p:nvPr>
        </p:nvSpPr>
        <p:spPr>
          <a:xfrm>
            <a:off x="6929438" y="6524625"/>
            <a:ext cx="2133600" cy="365125"/>
          </a:xfrm>
          <a:noFill/>
        </p:spPr>
        <p:txBody>
          <a:bodyPr/>
          <a:lstStyle/>
          <a:p>
            <a:fld id="{1C2B4395-396D-490D-B895-5F2A77BAA9B3}" type="slidenum">
              <a:rPr lang="en-US" b="1">
                <a:latin typeface="Arial" panose="020B0604020202020204" pitchFamily="34" charset="0"/>
                <a:cs typeface="Arial" panose="020B0604020202020204" pitchFamily="34" charset="0"/>
              </a:rPr>
              <a:pPr/>
              <a:t>10</a:t>
            </a:fld>
            <a:endParaRPr lang="en-US" b="1"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395536" y="1066799"/>
            <a:ext cx="8352928" cy="5426075"/>
          </a:xfrm>
          <a:prstGeom prst="rect">
            <a:avLst/>
          </a:prstGeom>
        </p:spPr>
        <p:txBody>
          <a:bodyPr/>
          <a:lstStyle/>
          <a:p>
            <a:pPr marL="342900" indent="-342900">
              <a:spcBef>
                <a:spcPts val="300"/>
              </a:spcBef>
              <a:spcAft>
                <a:spcPts val="300"/>
              </a:spcAft>
              <a:buFont typeface="Arial" panose="020B0604020202020204" pitchFamily="34" charset="0"/>
              <a:buChar char="•"/>
            </a:pPr>
            <a:endParaRPr lang="en-US" sz="2200" dirty="0" smtClean="0">
              <a:latin typeface="Arial" panose="020B0604020202020204" pitchFamily="34" charset="0"/>
              <a:cs typeface="Arial" panose="020B0604020202020204" pitchFamily="34" charset="0"/>
            </a:endParaRPr>
          </a:p>
          <a:p>
            <a:pPr marL="342900" indent="-342900">
              <a:spcBef>
                <a:spcPts val="300"/>
              </a:spcBef>
              <a:spcAft>
                <a:spcPts val="300"/>
              </a:spcAf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operational challenges </a:t>
            </a:r>
            <a:r>
              <a:rPr lang="en-US" sz="2200" dirty="0" smtClean="0">
                <a:latin typeface="Arial" panose="020B0604020202020204" pitchFamily="34" charset="0"/>
                <a:cs typeface="Arial" panose="020B0604020202020204" pitchFamily="34" charset="0"/>
              </a:rPr>
              <a:t>experienced </a:t>
            </a:r>
            <a:r>
              <a:rPr lang="en-US" sz="2200" dirty="0">
                <a:latin typeface="Arial" panose="020B0604020202020204" pitchFamily="34" charset="0"/>
                <a:cs typeface="Arial" panose="020B0604020202020204" pitchFamily="34" charset="0"/>
              </a:rPr>
              <a:t>by NSFAS in </a:t>
            </a:r>
            <a:r>
              <a:rPr lang="en-US" sz="2200" dirty="0" smtClean="0">
                <a:latin typeface="Arial" panose="020B0604020202020204" pitchFamily="34" charset="0"/>
                <a:cs typeface="Arial" panose="020B0604020202020204" pitchFamily="34" charset="0"/>
              </a:rPr>
              <a:t>rolling </a:t>
            </a:r>
            <a:r>
              <a:rPr lang="en-US" sz="2200" dirty="0">
                <a:latin typeface="Arial" panose="020B0604020202020204" pitchFamily="34" charset="0"/>
                <a:cs typeface="Arial" panose="020B0604020202020204" pitchFamily="34" charset="0"/>
              </a:rPr>
              <a:t>out </a:t>
            </a:r>
            <a:r>
              <a:rPr lang="en-US" sz="2200" dirty="0" smtClean="0">
                <a:latin typeface="Arial" panose="020B0604020202020204" pitchFamily="34" charset="0"/>
                <a:cs typeface="Arial" panose="020B0604020202020204" pitchFamily="34" charset="0"/>
              </a:rPr>
              <a:t>the new </a:t>
            </a:r>
            <a:r>
              <a:rPr lang="en-US" sz="2200" dirty="0">
                <a:latin typeface="Arial" panose="020B0604020202020204" pitchFamily="34" charset="0"/>
                <a:cs typeface="Arial" panose="020B0604020202020204" pitchFamily="34" charset="0"/>
              </a:rPr>
              <a:t>student-</a:t>
            </a:r>
            <a:r>
              <a:rPr lang="en-US" sz="2200" dirty="0" err="1">
                <a:latin typeface="Arial" panose="020B0604020202020204" pitchFamily="34" charset="0"/>
                <a:cs typeface="Arial" panose="020B0604020202020204" pitchFamily="34" charset="0"/>
              </a:rPr>
              <a:t>centred</a:t>
            </a:r>
            <a:r>
              <a:rPr lang="en-US" sz="2200" dirty="0">
                <a:latin typeface="Arial" panose="020B0604020202020204" pitchFamily="34" charset="0"/>
                <a:cs typeface="Arial" panose="020B0604020202020204" pitchFamily="34" charset="0"/>
              </a:rPr>
              <a:t> model </a:t>
            </a:r>
            <a:r>
              <a:rPr lang="en-US" sz="2200" dirty="0" smtClean="0">
                <a:latin typeface="Arial" panose="020B0604020202020204" pitchFamily="34" charset="0"/>
                <a:cs typeface="Arial" panose="020B0604020202020204" pitchFamily="34" charset="0"/>
              </a:rPr>
              <a:t>affected students </a:t>
            </a:r>
            <a:r>
              <a:rPr lang="en-US" sz="2200" dirty="0">
                <a:latin typeface="Arial" panose="020B0604020202020204" pitchFamily="34" charset="0"/>
                <a:cs typeface="Arial" panose="020B0604020202020204" pitchFamily="34" charset="0"/>
              </a:rPr>
              <a:t>at </a:t>
            </a:r>
            <a:r>
              <a:rPr lang="en-US" sz="2200" dirty="0" smtClean="0">
                <a:latin typeface="Arial" panose="020B0604020202020204" pitchFamily="34" charset="0"/>
                <a:cs typeface="Arial" panose="020B0604020202020204" pitchFamily="34" charset="0"/>
              </a:rPr>
              <a:t>both public </a:t>
            </a:r>
            <a:r>
              <a:rPr lang="en-US" sz="2200" dirty="0">
                <a:latin typeface="Arial" panose="020B0604020202020204" pitchFamily="34" charset="0"/>
                <a:cs typeface="Arial" panose="020B0604020202020204" pitchFamily="34" charset="0"/>
              </a:rPr>
              <a:t>universities and Technical and Vocational Education and Training (TVET) </a:t>
            </a:r>
            <a:r>
              <a:rPr lang="en-US" sz="2200" dirty="0" smtClean="0">
                <a:latin typeface="Arial" panose="020B0604020202020204" pitchFamily="34" charset="0"/>
                <a:cs typeface="Arial" panose="020B0604020202020204" pitchFamily="34" charset="0"/>
              </a:rPr>
              <a:t>in the 2017 academic year.</a:t>
            </a:r>
          </a:p>
          <a:p>
            <a:pPr marL="342900" indent="-342900">
              <a:spcBef>
                <a:spcPts val="300"/>
              </a:spcBef>
              <a:spcAft>
                <a:spcPts val="300"/>
              </a:spcAft>
              <a:buFont typeface="Arial" panose="020B0604020202020204" pitchFamily="34" charset="0"/>
              <a:buChar char="•"/>
            </a:pPr>
            <a:r>
              <a:rPr lang="en-ZA" sz="2200" dirty="0" smtClean="0">
                <a:latin typeface="Arial" panose="020B0604020202020204" pitchFamily="34" charset="0"/>
                <a:cs typeface="Arial" panose="020B0604020202020204" pitchFamily="34" charset="0"/>
              </a:rPr>
              <a:t>A joint task team was established between the DHET, USAF and </a:t>
            </a:r>
            <a:r>
              <a:rPr lang="en-ZA" sz="2200" dirty="0">
                <a:latin typeface="Arial" panose="020B0604020202020204" pitchFamily="34" charset="0"/>
                <a:cs typeface="Arial" panose="020B0604020202020204" pitchFamily="34" charset="0"/>
              </a:rPr>
              <a:t>NSFAS and DHET </a:t>
            </a:r>
            <a:r>
              <a:rPr lang="en-ZA" sz="2200" dirty="0" smtClean="0">
                <a:latin typeface="Arial" panose="020B0604020202020204" pitchFamily="34" charset="0"/>
                <a:cs typeface="Arial" panose="020B0604020202020204" pitchFamily="34" charset="0"/>
              </a:rPr>
              <a:t>to </a:t>
            </a:r>
            <a:r>
              <a:rPr lang="en-ZA" sz="2200" dirty="0">
                <a:latin typeface="Arial" panose="020B0604020202020204" pitchFamily="34" charset="0"/>
                <a:cs typeface="Arial" panose="020B0604020202020204" pitchFamily="34" charset="0"/>
              </a:rPr>
              <a:t>address </a:t>
            </a:r>
            <a:r>
              <a:rPr lang="en-ZA" sz="2200" dirty="0" smtClean="0">
                <a:latin typeface="Arial" panose="020B0604020202020204" pitchFamily="34" charset="0"/>
                <a:cs typeface="Arial" panose="020B0604020202020204" pitchFamily="34" charset="0"/>
              </a:rPr>
              <a:t>the challenges experienced during the 2017 roll out and to deal with the 2018 implementation plan.  </a:t>
            </a:r>
          </a:p>
          <a:p>
            <a:pPr marL="342900" indent="-342900">
              <a:spcBef>
                <a:spcPts val="300"/>
              </a:spcBef>
              <a:spcAft>
                <a:spcPts val="300"/>
              </a:spcAft>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intervention of the JTT has assisted NSFAS and institutions to address some of the system challenges. The JTT has continued to operate to manage 2018 implementation and close-out of 2017 processes. </a:t>
            </a:r>
          </a:p>
        </p:txBody>
      </p:sp>
      <p:sp>
        <p:nvSpPr>
          <p:cNvPr id="8" name="TextBox 7"/>
          <p:cNvSpPr txBox="1"/>
          <p:nvPr/>
        </p:nvSpPr>
        <p:spPr>
          <a:xfrm>
            <a:off x="529771" y="546563"/>
            <a:ext cx="8064500" cy="95410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800" b="1" dirty="0" smtClean="0">
                <a:latin typeface="Arial" panose="020B0604020202020204" pitchFamily="34" charset="0"/>
                <a:cs typeface="Arial" panose="020B0604020202020204" pitchFamily="34" charset="0"/>
              </a:rPr>
              <a:t>NSFAS engagement for the 2017 and 2018 academic years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49884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17463"/>
            <a:ext cx="9144001" cy="6875463"/>
          </a:xfrm>
          <a:prstGeom prst="rect">
            <a:avLst/>
          </a:prstGeom>
          <a:noFill/>
          <a:ln w="9525">
            <a:noFill/>
            <a:miter lim="800000"/>
            <a:headEnd/>
            <a:tailEnd/>
          </a:ln>
        </p:spPr>
      </p:pic>
      <p:sp>
        <p:nvSpPr>
          <p:cNvPr id="4100" name="Slide Number Placeholder 7"/>
          <p:cNvSpPr>
            <a:spLocks noGrp="1"/>
          </p:cNvSpPr>
          <p:nvPr>
            <p:ph type="sldNum" sz="quarter" idx="12"/>
          </p:nvPr>
        </p:nvSpPr>
        <p:spPr>
          <a:xfrm>
            <a:off x="6929438" y="6524625"/>
            <a:ext cx="2133600" cy="365125"/>
          </a:xfrm>
          <a:noFill/>
        </p:spPr>
        <p:txBody>
          <a:bodyPr/>
          <a:lstStyle/>
          <a:p>
            <a:fld id="{1C2B4395-396D-490D-B895-5F2A77BAA9B3}" type="slidenum">
              <a:rPr lang="en-US" b="1">
                <a:latin typeface="Arial" charset="0"/>
              </a:rPr>
              <a:pPr/>
              <a:t>11</a:t>
            </a:fld>
            <a:endParaRPr lang="en-US" b="1" dirty="0">
              <a:latin typeface="Arial" charset="0"/>
            </a:endParaRPr>
          </a:p>
        </p:txBody>
      </p:sp>
      <p:sp>
        <p:nvSpPr>
          <p:cNvPr id="6" name="Content Placeholder 2"/>
          <p:cNvSpPr txBox="1">
            <a:spLocks/>
          </p:cNvSpPr>
          <p:nvPr/>
        </p:nvSpPr>
        <p:spPr>
          <a:xfrm>
            <a:off x="395536" y="1144018"/>
            <a:ext cx="8215064" cy="5105400"/>
          </a:xfrm>
          <a:prstGeom prst="rect">
            <a:avLst/>
          </a:prstGeom>
        </p:spPr>
        <p:txBody>
          <a:bodyPr/>
          <a:lstStyle/>
          <a:p>
            <a:pPr marL="342900" indent="-342900" algn="just">
              <a:spcBef>
                <a:spcPts val="300"/>
              </a:spcBef>
              <a:spcAft>
                <a:spcPts val="300"/>
              </a:spcAft>
              <a:buFont typeface="Arial" panose="020B0604020202020204" pitchFamily="34" charset="0"/>
              <a:buChar char="•"/>
            </a:pPr>
            <a:r>
              <a:rPr lang="en-ZA" sz="1800" dirty="0" smtClean="0">
                <a:latin typeface="Arial" panose="020B0604020202020204" pitchFamily="34" charset="0"/>
                <a:cs typeface="Arial" panose="020B0604020202020204" pitchFamily="34" charset="0"/>
              </a:rPr>
              <a:t>Some institutions have, unfortunately, been affected by a range of protests and disruptions</a:t>
            </a:r>
            <a:r>
              <a:rPr lang="en-US" sz="1800" dirty="0" smtClean="0">
                <a:latin typeface="Arial" panose="020B0604020202020204" pitchFamily="34" charset="0"/>
                <a:cs typeface="Arial" panose="020B0604020202020204" pitchFamily="34" charset="0"/>
              </a:rPr>
              <a:t>. The causes of these differ substantially across the system, but some common themes are:</a:t>
            </a:r>
          </a:p>
          <a:p>
            <a:pPr marL="800100" lvl="1" indent="-342900" algn="just">
              <a:spcBef>
                <a:spcPts val="300"/>
              </a:spcBef>
              <a:spcAft>
                <a:spcPts val="300"/>
              </a:spcAft>
              <a:buFont typeface="Arial" panose="020B0604020202020204" pitchFamily="34" charset="0"/>
              <a:buChar char="•"/>
            </a:pPr>
            <a:r>
              <a:rPr lang="en-ZA" sz="1800" dirty="0">
                <a:latin typeface="Arial" panose="020B0604020202020204" pitchFamily="34" charset="0"/>
                <a:cs typeface="Arial" panose="020B0604020202020204" pitchFamily="34" charset="0"/>
              </a:rPr>
              <a:t>NSFAS registration processes and allowances for students receiving NSFAS </a:t>
            </a:r>
            <a:r>
              <a:rPr lang="en-ZA" sz="1800" dirty="0" smtClean="0">
                <a:latin typeface="Arial" panose="020B0604020202020204" pitchFamily="34" charset="0"/>
                <a:cs typeface="Arial" panose="020B0604020202020204" pitchFamily="34" charset="0"/>
              </a:rPr>
              <a:t>funding, timeous </a:t>
            </a:r>
            <a:r>
              <a:rPr lang="en-ZA" sz="1800" dirty="0">
                <a:latin typeface="Arial" panose="020B0604020202020204" pitchFamily="34" charset="0"/>
                <a:cs typeface="Arial" panose="020B0604020202020204" pitchFamily="34" charset="0"/>
              </a:rPr>
              <a:t>payment of allowances and the amounts of allowances in parts of the </a:t>
            </a:r>
            <a:r>
              <a:rPr lang="en-ZA" sz="1800" dirty="0" smtClean="0">
                <a:latin typeface="Arial" panose="020B0604020202020204" pitchFamily="34" charset="0"/>
                <a:cs typeface="Arial" panose="020B0604020202020204" pitchFamily="34" charset="0"/>
              </a:rPr>
              <a:t>system, administrative </a:t>
            </a:r>
            <a:r>
              <a:rPr lang="en-ZA" sz="1800" dirty="0">
                <a:latin typeface="Arial" panose="020B0604020202020204" pitchFamily="34" charset="0"/>
                <a:cs typeface="Arial" panose="020B0604020202020204" pitchFamily="34" charset="0"/>
              </a:rPr>
              <a:t>challenges </a:t>
            </a:r>
            <a:r>
              <a:rPr lang="en-ZA" sz="1800" dirty="0" smtClean="0">
                <a:latin typeface="Arial" panose="020B0604020202020204" pitchFamily="34" charset="0"/>
                <a:cs typeface="Arial" panose="020B0604020202020204" pitchFamily="34" charset="0"/>
              </a:rPr>
              <a:t>relating to allowance payments and other matters relating to student funding.</a:t>
            </a:r>
          </a:p>
          <a:p>
            <a:pPr marL="800100" lvl="1" indent="-342900" algn="just">
              <a:spcBef>
                <a:spcPts val="300"/>
              </a:spcBef>
              <a:spcAft>
                <a:spcPts val="300"/>
              </a:spcAft>
              <a:buFont typeface="Arial" panose="020B0604020202020204" pitchFamily="34" charset="0"/>
              <a:buChar char="•"/>
            </a:pPr>
            <a:r>
              <a:rPr lang="en-ZA" sz="1800" dirty="0">
                <a:latin typeface="Arial" panose="020B0604020202020204" pitchFamily="34" charset="0"/>
                <a:cs typeface="Arial" panose="020B0604020202020204" pitchFamily="34" charset="0"/>
              </a:rPr>
              <a:t>Staffing issues and salary negotiations- strikes at Wits and DUT </a:t>
            </a:r>
            <a:r>
              <a:rPr lang="en-ZA" sz="1800" dirty="0" smtClean="0">
                <a:latin typeface="Arial" panose="020B0604020202020204" pitchFamily="34" charset="0"/>
                <a:cs typeface="Arial" panose="020B0604020202020204" pitchFamily="34" charset="0"/>
              </a:rPr>
              <a:t>were resolved (though the DUT strike was prolonged). Some of the protests at WSU also related to staffing matters with a servicing company which spilled over into the institution.</a:t>
            </a:r>
          </a:p>
          <a:p>
            <a:pPr marL="800100" lvl="1" indent="-342900" algn="just">
              <a:spcBef>
                <a:spcPts val="300"/>
              </a:spcBef>
              <a:spcAft>
                <a:spcPts val="300"/>
              </a:spcAft>
              <a:buFont typeface="Arial" panose="020B0604020202020204" pitchFamily="34" charset="0"/>
              <a:buChar char="•"/>
            </a:pPr>
            <a:r>
              <a:rPr lang="en-ZA" sz="1800" dirty="0">
                <a:latin typeface="Arial" panose="020B0604020202020204" pitchFamily="34" charset="0"/>
                <a:cs typeface="Arial" panose="020B0604020202020204" pitchFamily="34" charset="0"/>
              </a:rPr>
              <a:t>Accommodation and student housing: the expectations around student housing are high, and there are a range of issues relating to quality of housing and access to university-owned and managed accommodation. At WSU conflict has arisen as a result of the introduction of a new application and management system for the residence allocations. </a:t>
            </a:r>
          </a:p>
          <a:p>
            <a:pPr marL="800100" lvl="1" indent="-342900" algn="just">
              <a:spcBef>
                <a:spcPts val="300"/>
              </a:spcBef>
              <a:spcAft>
                <a:spcPts val="300"/>
              </a:spcAft>
              <a:buFont typeface="Arial" panose="020B0604020202020204" pitchFamily="34" charset="0"/>
              <a:buChar char="•"/>
            </a:pPr>
            <a:endParaRPr lang="en-ZA" sz="1800" dirty="0" smtClean="0">
              <a:latin typeface="Arial" panose="020B0604020202020204" pitchFamily="34" charset="0"/>
              <a:cs typeface="Arial" panose="020B0604020202020204" pitchFamily="34" charset="0"/>
            </a:endParaRPr>
          </a:p>
          <a:p>
            <a:pPr marL="342900" indent="-342900" algn="just">
              <a:spcBef>
                <a:spcPts val="300"/>
              </a:spcBef>
              <a:spcAft>
                <a:spcPts val="300"/>
              </a:spcAft>
              <a:buFont typeface="Arial" panose="020B0604020202020204" pitchFamily="34" charset="0"/>
              <a:buChar char="•"/>
            </a:pPr>
            <a:endParaRPr lang="en-ZA" sz="1800" dirty="0" smtClean="0">
              <a:latin typeface="Arial" panose="020B0604020202020204" pitchFamily="34" charset="0"/>
              <a:cs typeface="Arial" panose="020B0604020202020204" pitchFamily="34" charset="0"/>
            </a:endParaRPr>
          </a:p>
        </p:txBody>
      </p:sp>
      <p:sp>
        <p:nvSpPr>
          <p:cNvPr id="8" name="TextBox 7"/>
          <p:cNvSpPr txBox="1"/>
          <p:nvPr/>
        </p:nvSpPr>
        <p:spPr>
          <a:xfrm>
            <a:off x="395536" y="476672"/>
            <a:ext cx="8352928"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800" b="1" dirty="0" smtClean="0"/>
              <a:t> Registration period challenges</a:t>
            </a:r>
            <a:endParaRPr lang="en-US" sz="2800" dirty="0"/>
          </a:p>
        </p:txBody>
      </p:sp>
    </p:spTree>
    <p:extLst>
      <p:ext uri="{BB962C8B-B14F-4D97-AF65-F5344CB8AC3E}">
        <p14:creationId xmlns:p14="http://schemas.microsoft.com/office/powerpoint/2010/main" xmlns="" val="35277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 y="-17463"/>
            <a:ext cx="9144001" cy="6875463"/>
          </a:xfrm>
          <a:prstGeom prst="rect">
            <a:avLst/>
          </a:prstGeom>
          <a:noFill/>
          <a:ln w="9525">
            <a:noFill/>
            <a:miter lim="800000"/>
            <a:headEnd/>
            <a:tailEnd/>
          </a:ln>
        </p:spPr>
      </p:pic>
      <p:sp>
        <p:nvSpPr>
          <p:cNvPr id="4100" name="Slide Number Placeholder 7"/>
          <p:cNvSpPr>
            <a:spLocks noGrp="1"/>
          </p:cNvSpPr>
          <p:nvPr>
            <p:ph type="sldNum" sz="quarter" idx="12"/>
          </p:nvPr>
        </p:nvSpPr>
        <p:spPr>
          <a:xfrm>
            <a:off x="6929438" y="6524625"/>
            <a:ext cx="2133600" cy="365125"/>
          </a:xfrm>
          <a:noFill/>
        </p:spPr>
        <p:txBody>
          <a:bodyPr/>
          <a:lstStyle/>
          <a:p>
            <a:fld id="{1C2B4395-396D-490D-B895-5F2A77BAA9B3}" type="slidenum">
              <a:rPr lang="en-US" b="1">
                <a:latin typeface="Arial" panose="020B0604020202020204" pitchFamily="34" charset="0"/>
                <a:cs typeface="Arial" panose="020B0604020202020204" pitchFamily="34" charset="0"/>
              </a:rPr>
              <a:pPr/>
              <a:t>12</a:t>
            </a:fld>
            <a:endParaRPr lang="en-US" b="1"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395536" y="980728"/>
            <a:ext cx="8215064" cy="5105400"/>
          </a:xfrm>
          <a:prstGeom prst="rect">
            <a:avLst/>
          </a:prstGeom>
        </p:spPr>
        <p:txBody>
          <a:bodyPr/>
          <a:lstStyle/>
          <a:p>
            <a:pPr marL="342900"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Universities that have experienced disruption and in some cases closure:</a:t>
            </a:r>
          </a:p>
          <a:p>
            <a:pPr algn="just">
              <a:spcBef>
                <a:spcPts val="300"/>
              </a:spcBef>
              <a:spcAft>
                <a:spcPts val="300"/>
              </a:spcAft>
            </a:pPr>
            <a:endParaRPr lang="en-ZA" sz="2000" dirty="0" smtClean="0">
              <a:latin typeface="Arial" panose="020B0604020202020204" pitchFamily="34" charset="0"/>
              <a:cs typeface="Arial" panose="020B0604020202020204" pitchFamily="34" charset="0"/>
            </a:endParaRP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University of Zululand: allowances and other issues</a:t>
            </a:r>
          </a:p>
          <a:p>
            <a:pPr marL="800100" lvl="1" indent="-342900" algn="just">
              <a:spcBef>
                <a:spcPts val="300"/>
              </a:spcBef>
              <a:spcAft>
                <a:spcPts val="300"/>
              </a:spcAft>
              <a:buFont typeface="Arial" panose="020B0604020202020204" pitchFamily="34" charset="0"/>
              <a:buChar char="•"/>
            </a:pPr>
            <a:r>
              <a:rPr lang="en-ZA" sz="2000" dirty="0" err="1" smtClean="0">
                <a:latin typeface="Arial" panose="020B0604020202020204" pitchFamily="34" charset="0"/>
                <a:cs typeface="Arial" panose="020B0604020202020204" pitchFamily="34" charset="0"/>
              </a:rPr>
              <a:t>Mangosuthu</a:t>
            </a:r>
            <a:r>
              <a:rPr lang="en-ZA" sz="2000" dirty="0" smtClean="0">
                <a:latin typeface="Arial" panose="020B0604020202020204" pitchFamily="34" charset="0"/>
                <a:cs typeface="Arial" panose="020B0604020202020204" pitchFamily="34" charset="0"/>
              </a:rPr>
              <a:t> University of Technology: allowance payment system</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University of KwaZulu-Natal: student allowances</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UNISA: student allowances</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Walter </a:t>
            </a:r>
            <a:r>
              <a:rPr lang="en-ZA" sz="2000" dirty="0" err="1" smtClean="0">
                <a:latin typeface="Arial" panose="020B0604020202020204" pitchFamily="34" charset="0"/>
                <a:cs typeface="Arial" panose="020B0604020202020204" pitchFamily="34" charset="0"/>
              </a:rPr>
              <a:t>Sisulu</a:t>
            </a:r>
            <a:r>
              <a:rPr lang="en-ZA" sz="2000" dirty="0" smtClean="0">
                <a:latin typeface="Arial" panose="020B0604020202020204" pitchFamily="34" charset="0"/>
                <a:cs typeface="Arial" panose="020B0604020202020204" pitchFamily="34" charset="0"/>
              </a:rPr>
              <a:t> University: accommodation issues, academic matters and others</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Fort Hare University: accommodation and staffing issues</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University of Venda: student allowances</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Durban University of Technology: staff strike</a:t>
            </a:r>
          </a:p>
          <a:p>
            <a:pPr marL="800100" lvl="1" indent="-342900" algn="just">
              <a:spcBef>
                <a:spcPts val="300"/>
              </a:spcBef>
              <a:spcAft>
                <a:spcPts val="3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University of Mpumalanga: allowances</a:t>
            </a:r>
          </a:p>
          <a:p>
            <a:pPr marL="342900" indent="-342900" algn="just">
              <a:spcBef>
                <a:spcPts val="300"/>
              </a:spcBef>
              <a:spcAft>
                <a:spcPts val="300"/>
              </a:spcAf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800100" lvl="1" indent="-342900" algn="just">
              <a:spcBef>
                <a:spcPts val="300"/>
              </a:spcBef>
              <a:spcAft>
                <a:spcPts val="300"/>
              </a:spcAf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a:p>
            <a:pPr marL="342900" indent="-342900" algn="just">
              <a:spcBef>
                <a:spcPts val="300"/>
              </a:spcBef>
              <a:spcAft>
                <a:spcPts val="300"/>
              </a:spcAf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p:txBody>
      </p:sp>
      <p:sp>
        <p:nvSpPr>
          <p:cNvPr id="8" name="TextBox 7"/>
          <p:cNvSpPr txBox="1"/>
          <p:nvPr/>
        </p:nvSpPr>
        <p:spPr>
          <a:xfrm>
            <a:off x="395536" y="476672"/>
            <a:ext cx="8352928"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800" b="1" dirty="0" smtClean="0">
                <a:latin typeface="Arial" panose="020B0604020202020204" pitchFamily="34" charset="0"/>
                <a:cs typeface="Arial" panose="020B0604020202020204" pitchFamily="34" charset="0"/>
              </a:rPr>
              <a:t> Registration period challenges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1634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4288"/>
            <a:ext cx="9144000" cy="687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557213" y="1277938"/>
            <a:ext cx="8029575" cy="5256212"/>
          </a:xfrm>
        </p:spPr>
        <p:txBody>
          <a:bodyPr>
            <a:normAutofit fontScale="92500" lnSpcReduction="10000"/>
          </a:bodyPr>
          <a:lstStyle/>
          <a:p>
            <a:pPr marL="342900" lvl="1" indent="-342900">
              <a:spcBef>
                <a:spcPts val="0"/>
              </a:spcBef>
              <a:spcAft>
                <a:spcPts val="1200"/>
              </a:spcAft>
              <a:buFont typeface="Arial"/>
              <a:buChar char="•"/>
              <a:defRPr/>
            </a:pPr>
            <a:r>
              <a:rPr lang="en-US" sz="2400" dirty="0">
                <a:latin typeface="Arial" panose="020B0604020202020204" pitchFamily="34" charset="0"/>
                <a:cs typeface="Arial" panose="020B0604020202020204" pitchFamily="34" charset="0"/>
              </a:rPr>
              <a:t>The CACH service will go live on 4 January 2018 and will continue until the end of February 2018. The service will operate from Mondays to Sundays between 8am to 6pm</a:t>
            </a:r>
          </a:p>
          <a:p>
            <a:pPr marL="342900" lvl="1" indent="-342900">
              <a:spcBef>
                <a:spcPts val="0"/>
              </a:spcBef>
              <a:spcAft>
                <a:spcPts val="1200"/>
              </a:spcAft>
              <a:buFont typeface="Arial"/>
              <a:buChar char="•"/>
              <a:defRPr/>
            </a:pPr>
            <a:r>
              <a:rPr lang="en-US" sz="2400" dirty="0">
                <a:latin typeface="Arial" panose="020B0604020202020204" pitchFamily="34" charset="0"/>
                <a:cs typeface="Arial" panose="020B0604020202020204" pitchFamily="34" charset="0"/>
              </a:rPr>
              <a:t>CACH is accessed via a </a:t>
            </a:r>
            <a:r>
              <a:rPr lang="en-US" sz="2400" b="1" dirty="0">
                <a:latin typeface="Arial" panose="020B0604020202020204" pitchFamily="34" charset="0"/>
                <a:cs typeface="Arial" panose="020B0604020202020204" pitchFamily="34" charset="0"/>
              </a:rPr>
              <a:t>toll-free</a:t>
            </a:r>
            <a:r>
              <a:rPr lang="en-US" sz="2400" dirty="0">
                <a:latin typeface="Arial" panose="020B0604020202020204" pitchFamily="34" charset="0"/>
                <a:cs typeface="Arial" panose="020B0604020202020204" pitchFamily="34" charset="0"/>
              </a:rPr>
              <a:t> number at 0800 356 635 or by sending an </a:t>
            </a:r>
            <a:r>
              <a:rPr lang="en-US" sz="2400" b="1" dirty="0">
                <a:latin typeface="Arial" panose="020B0604020202020204" pitchFamily="34" charset="0"/>
                <a:cs typeface="Arial" panose="020B0604020202020204" pitchFamily="34" charset="0"/>
              </a:rPr>
              <a:t>SMS</a:t>
            </a:r>
            <a:r>
              <a:rPr lang="en-US" sz="2400" dirty="0">
                <a:latin typeface="Arial" panose="020B0604020202020204" pitchFamily="34" charset="0"/>
                <a:cs typeface="Arial" panose="020B0604020202020204" pitchFamily="34" charset="0"/>
              </a:rPr>
              <a:t> with name and ID number to 49200 or  the </a:t>
            </a:r>
            <a:r>
              <a:rPr lang="en-US" sz="2400" b="1" dirty="0">
                <a:latin typeface="Arial" panose="020B0604020202020204" pitchFamily="34" charset="0"/>
                <a:cs typeface="Arial" panose="020B0604020202020204" pitchFamily="34" charset="0"/>
              </a:rPr>
              <a:t>website</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4"/>
              </a:rPr>
              <a:t>http://cach.dhet.gov.za</a:t>
            </a:r>
            <a:r>
              <a:rPr lang="en-US" sz="2400" dirty="0">
                <a:latin typeface="Arial" panose="020B0604020202020204" pitchFamily="34" charset="0"/>
                <a:cs typeface="Arial" panose="020B0604020202020204" pitchFamily="34" charset="0"/>
              </a:rPr>
              <a:t> or </a:t>
            </a:r>
            <a:r>
              <a:rPr lang="en-US" sz="2400" b="1" dirty="0">
                <a:latin typeface="Arial" panose="020B0604020202020204" pitchFamily="34" charset="0"/>
                <a:cs typeface="Arial" panose="020B0604020202020204" pitchFamily="34" charset="0"/>
              </a:rPr>
              <a:t>Facebook </a:t>
            </a:r>
            <a:r>
              <a:rPr lang="en-US" sz="2400" b="1" dirty="0">
                <a:solidFill>
                  <a:schemeClr val="accent1">
                    <a:lumMod val="75000"/>
                  </a:schemeClr>
                </a:solidFill>
                <a:latin typeface="Arial" panose="020B0604020202020204" pitchFamily="34" charset="0"/>
                <a:cs typeface="Arial" panose="020B0604020202020204" pitchFamily="34" charset="0"/>
              </a:rPr>
              <a:t>CACH_SA</a:t>
            </a:r>
          </a:p>
          <a:p>
            <a:pPr marL="342900" lvl="1" indent="-342900">
              <a:spcBef>
                <a:spcPts val="0"/>
              </a:spcBef>
              <a:spcAft>
                <a:spcPts val="1200"/>
              </a:spcAft>
              <a:buFont typeface="Arial"/>
              <a:buChar char="•"/>
              <a:defRPr/>
            </a:pPr>
            <a:r>
              <a:rPr lang="en-US" sz="2400" dirty="0">
                <a:latin typeface="Arial" panose="020B0604020202020204" pitchFamily="34" charset="0"/>
                <a:cs typeface="Arial" panose="020B0604020202020204" pitchFamily="34" charset="0"/>
              </a:rPr>
              <a:t>Work is underway enabling access via </a:t>
            </a:r>
            <a:r>
              <a:rPr lang="en-US" sz="2400" b="1" dirty="0">
                <a:latin typeface="Arial" panose="020B0604020202020204" pitchFamily="34" charset="0"/>
                <a:cs typeface="Arial" panose="020B0604020202020204" pitchFamily="34" charset="0"/>
              </a:rPr>
              <a:t>Twitter, WhatsApp</a:t>
            </a:r>
            <a:r>
              <a:rPr lang="en-US" sz="2400" dirty="0">
                <a:latin typeface="Arial" panose="020B0604020202020204" pitchFamily="34" charset="0"/>
                <a:cs typeface="Arial" panose="020B0604020202020204" pitchFamily="34" charset="0"/>
              </a:rPr>
              <a:t> and </a:t>
            </a:r>
            <a:r>
              <a:rPr lang="en-US" sz="2400" b="1" dirty="0">
                <a:latin typeface="Arial" panose="020B0604020202020204" pitchFamily="34" charset="0"/>
                <a:cs typeface="Arial" panose="020B0604020202020204" pitchFamily="34" charset="0"/>
              </a:rPr>
              <a:t>e-mail</a:t>
            </a:r>
          </a:p>
          <a:p>
            <a:pPr marL="342900" lvl="1" indent="-342900">
              <a:spcBef>
                <a:spcPts val="0"/>
              </a:spcBef>
              <a:spcAft>
                <a:spcPts val="600"/>
              </a:spcAft>
              <a:buFont typeface="Arial"/>
              <a:buChar char="•"/>
              <a:defRPr/>
            </a:pPr>
            <a:r>
              <a:rPr lang="en-US" sz="2400" dirty="0">
                <a:latin typeface="Arial" panose="020B0604020202020204" pitchFamily="34" charset="0"/>
                <a:cs typeface="Arial" panose="020B0604020202020204" pitchFamily="34" charset="0"/>
              </a:rPr>
              <a:t>The CACH toll-free service line provides five options:</a:t>
            </a:r>
          </a:p>
          <a:p>
            <a:pPr marL="800100" lvl="1" indent="-342900" algn="just">
              <a:spcBef>
                <a:spcPts val="0"/>
              </a:spcBef>
              <a:spcAft>
                <a:spcPts val="600"/>
              </a:spcAft>
              <a:buFont typeface="Arial" charset="0"/>
              <a:buAutoNum type="arabicPeriod"/>
              <a:defRPr/>
            </a:pPr>
            <a:r>
              <a:rPr lang="en-US" sz="2400" dirty="0">
                <a:latin typeface="Arial" panose="020B0604020202020204" pitchFamily="34" charset="0"/>
                <a:cs typeface="Arial" panose="020B0604020202020204" pitchFamily="34" charset="0"/>
              </a:rPr>
              <a:t>Application support (CACH Centre)</a:t>
            </a:r>
          </a:p>
          <a:p>
            <a:pPr marL="800100" lvl="1" indent="-342900" algn="just">
              <a:spcBef>
                <a:spcPts val="0"/>
              </a:spcBef>
              <a:spcAft>
                <a:spcPts val="600"/>
              </a:spcAft>
              <a:buFont typeface="Arial" charset="0"/>
              <a:buAutoNum type="arabicPeriod"/>
              <a:defRPr/>
            </a:pPr>
            <a:r>
              <a:rPr lang="en-US" sz="2400" dirty="0">
                <a:latin typeface="Arial" panose="020B0604020202020204" pitchFamily="34" charset="0"/>
                <a:cs typeface="Arial" panose="020B0604020202020204" pitchFamily="34" charset="0"/>
              </a:rPr>
              <a:t>Financial support (NSFAS Centre)</a:t>
            </a:r>
          </a:p>
          <a:p>
            <a:pPr marL="800100" lvl="1" indent="-342900" algn="just">
              <a:spcBef>
                <a:spcPts val="0"/>
              </a:spcBef>
              <a:spcAft>
                <a:spcPts val="600"/>
              </a:spcAft>
              <a:buFont typeface="Arial" charset="0"/>
              <a:buAutoNum type="arabicPeriod"/>
              <a:defRPr/>
            </a:pPr>
            <a:r>
              <a:rPr lang="en-US" sz="2400" dirty="0">
                <a:latin typeface="Arial" panose="020B0604020202020204" pitchFamily="34" charset="0"/>
                <a:cs typeface="Arial" panose="020B0604020202020204" pitchFamily="34" charset="0"/>
              </a:rPr>
              <a:t>Career support (Career Development Centre)</a:t>
            </a:r>
          </a:p>
          <a:p>
            <a:pPr marL="800100" lvl="1" indent="-342900" algn="just">
              <a:spcBef>
                <a:spcPts val="0"/>
              </a:spcBef>
              <a:spcAft>
                <a:spcPts val="600"/>
              </a:spcAft>
              <a:buFont typeface="Arial" charset="0"/>
              <a:buAutoNum type="arabicPeriod"/>
              <a:defRPr/>
            </a:pPr>
            <a:r>
              <a:rPr lang="en-US" sz="2400" dirty="0">
                <a:latin typeface="Arial" panose="020B0604020202020204" pitchFamily="34" charset="0"/>
                <a:cs typeface="Arial" panose="020B0604020202020204" pitchFamily="34" charset="0"/>
              </a:rPr>
              <a:t>Artisan support (NADSC Centre)</a:t>
            </a:r>
          </a:p>
          <a:p>
            <a:pPr marL="800100" lvl="1" indent="-342900" algn="just">
              <a:spcBef>
                <a:spcPts val="0"/>
              </a:spcBef>
              <a:spcAft>
                <a:spcPts val="600"/>
              </a:spcAft>
              <a:buFont typeface="Arial" charset="0"/>
              <a:buAutoNum type="arabicPeriod"/>
              <a:defRPr/>
            </a:pPr>
            <a:r>
              <a:rPr lang="en-US" sz="2400" dirty="0">
                <a:latin typeface="Arial" panose="020B0604020202020204" pitchFamily="34" charset="0"/>
                <a:cs typeface="Arial" panose="020B0604020202020204" pitchFamily="34" charset="0"/>
              </a:rPr>
              <a:t>PSET support (DHET Centre</a:t>
            </a:r>
            <a:r>
              <a:rPr lang="en-US" sz="2400"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26628"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CCCBD134-E6EA-4993-B95E-5D3F4D60FA81}"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13</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57213" y="574675"/>
            <a:ext cx="8029575"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altLang="en-US" sz="2800" b="1" dirty="0">
                <a:latin typeface="Arial" panose="020B0604020202020204" pitchFamily="34" charset="0"/>
                <a:cs typeface="Arial" panose="020B0604020202020204" pitchFamily="34" charset="0"/>
              </a:rPr>
              <a:t>Central Applications Clearing House (CACH)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675" name="Content Placeholder 2"/>
          <p:cNvSpPr>
            <a:spLocks noGrp="1"/>
          </p:cNvSpPr>
          <p:nvPr>
            <p:ph idx="1"/>
          </p:nvPr>
        </p:nvSpPr>
        <p:spPr bwMode="auto">
          <a:xfrm>
            <a:off x="557213" y="1216298"/>
            <a:ext cx="8029575" cy="5453062"/>
          </a:xfrm>
        </p:spPr>
        <p:txBody>
          <a:bodyPr wrap="square" numCol="1" anchor="t" anchorCtr="0" compatLnSpc="1">
            <a:prstTxWarp prst="textNoShape">
              <a:avLst/>
            </a:prstTxWarp>
          </a:bodyPr>
          <a:lstStyle/>
          <a:p>
            <a:pPr marL="282575" lvl="1" indent="-282575">
              <a:spcBef>
                <a:spcPct val="0"/>
              </a:spcBef>
              <a:spcAft>
                <a:spcPts val="1200"/>
              </a:spcAft>
            </a:pPr>
            <a:r>
              <a:rPr lang="en-US" altLang="en-US" sz="2400" dirty="0">
                <a:latin typeface="Arial" panose="020B0604020202020204" pitchFamily="34" charset="0"/>
                <a:cs typeface="Arial" panose="020B0604020202020204" pitchFamily="34" charset="0"/>
              </a:rPr>
              <a:t>The CACH Centre service is primarily aimed at students who have applied for opportunities in 2018 but who find that they are not accepted at their institution of choice or in the </a:t>
            </a:r>
            <a:r>
              <a:rPr lang="en-US" altLang="en-US" sz="2400" dirty="0" err="1">
                <a:latin typeface="Arial" panose="020B0604020202020204" pitchFamily="34" charset="0"/>
                <a:cs typeface="Arial" panose="020B0604020202020204" pitchFamily="34" charset="0"/>
              </a:rPr>
              <a:t>programme</a:t>
            </a:r>
            <a:r>
              <a:rPr lang="en-US" altLang="en-US" sz="2400" dirty="0">
                <a:latin typeface="Arial" panose="020B0604020202020204" pitchFamily="34" charset="0"/>
                <a:cs typeface="Arial" panose="020B0604020202020204" pitchFamily="34" charset="0"/>
              </a:rPr>
              <a:t> of choice </a:t>
            </a:r>
            <a:r>
              <a:rPr lang="en-ZA" altLang="en-US" sz="2400" dirty="0">
                <a:latin typeface="Arial" panose="020B0604020202020204" pitchFamily="34" charset="0"/>
                <a:cs typeface="Arial" panose="020B0604020202020204" pitchFamily="34" charset="0"/>
              </a:rPr>
              <a:t>and need to be re-directed to other PSET opportunities</a:t>
            </a:r>
            <a:endParaRPr lang="en-US" altLang="en-US" sz="2400" dirty="0">
              <a:latin typeface="Arial" panose="020B0604020202020204" pitchFamily="34" charset="0"/>
              <a:cs typeface="Arial" panose="020B0604020202020204" pitchFamily="34" charset="0"/>
            </a:endParaRPr>
          </a:p>
          <a:p>
            <a:pPr marL="282575" lvl="1" indent="-282575">
              <a:spcBef>
                <a:spcPct val="0"/>
              </a:spcBef>
              <a:spcAft>
                <a:spcPts val="1200"/>
              </a:spcAft>
            </a:pPr>
            <a:r>
              <a:rPr lang="en-US" altLang="en-US" sz="2400" dirty="0">
                <a:latin typeface="Arial" panose="020B0604020202020204" pitchFamily="34" charset="0"/>
                <a:cs typeface="Arial" panose="020B0604020202020204" pitchFamily="34" charset="0"/>
              </a:rPr>
              <a:t>A CACH register will be provided weekly to all universities, SETAs as well as TVET colleges for possible matching with available spaces at institutions. Institutions will contact prospective students</a:t>
            </a:r>
          </a:p>
          <a:p>
            <a:pPr marL="282575" lvl="1" indent="-282575">
              <a:spcBef>
                <a:spcPct val="0"/>
              </a:spcBef>
              <a:spcAft>
                <a:spcPts val="1200"/>
              </a:spcAft>
            </a:pPr>
            <a:r>
              <a:rPr lang="en-US" altLang="en-US" sz="2400" dirty="0">
                <a:latin typeface="Arial" panose="020B0604020202020204" pitchFamily="34" charset="0"/>
                <a:cs typeface="Arial" panose="020B0604020202020204" pitchFamily="34" charset="0"/>
              </a:rPr>
              <a:t>In 2018, the service allows a self-search functionality - </a:t>
            </a:r>
            <a:r>
              <a:rPr lang="en-ZA" altLang="en-US" sz="2400" dirty="0">
                <a:latin typeface="Arial" panose="020B0604020202020204" pitchFamily="34" charset="0"/>
                <a:cs typeface="Arial" panose="020B0604020202020204" pitchFamily="34" charset="0"/>
              </a:rPr>
              <a:t>each institution will receive its own login details in order to filter and draw its own reports. It will be able to proactively offer students places based on their profile </a:t>
            </a:r>
            <a:endParaRPr lang="en-US" altLang="en-US" sz="2400" dirty="0">
              <a:latin typeface="Arial" panose="020B0604020202020204" pitchFamily="34" charset="0"/>
              <a:cs typeface="Arial" panose="020B0604020202020204" pitchFamily="34" charset="0"/>
            </a:endParaRPr>
          </a:p>
        </p:txBody>
      </p:sp>
      <p:sp>
        <p:nvSpPr>
          <p:cNvPr id="2867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8B140F4E-FB75-4ED4-A1E9-C8F25A631B0C}"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14</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57213" y="515938"/>
            <a:ext cx="8029575"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defRPr/>
            </a:pPr>
            <a:r>
              <a:rPr lang="en-US" altLang="en-US" sz="2800" b="1" dirty="0" smtClean="0">
                <a:solidFill>
                  <a:srgbClr val="FFFFFF"/>
                </a:solidFill>
                <a:latin typeface="Arial" panose="020B0604020202020204" pitchFamily="34" charset="0"/>
                <a:cs typeface="Arial" panose="020B0604020202020204" pitchFamily="34" charset="0"/>
              </a:rPr>
              <a:t>CACH 2017</a:t>
            </a:r>
            <a:endParaRPr lang="en-ZA" altLang="en-US" sz="2800" b="1" dirty="0" smtClean="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225" y="14288"/>
            <a:ext cx="9144000" cy="687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3" name="Content Placeholder 2"/>
          <p:cNvSpPr>
            <a:spLocks noGrp="1"/>
          </p:cNvSpPr>
          <p:nvPr>
            <p:ph idx="1"/>
          </p:nvPr>
        </p:nvSpPr>
        <p:spPr bwMode="auto">
          <a:xfrm>
            <a:off x="457200" y="1268561"/>
            <a:ext cx="8110538" cy="5184775"/>
          </a:xfrm>
        </p:spPr>
        <p:txBody>
          <a:bodyPr wrap="square" numCol="1" anchor="t" anchorCtr="0" compatLnSpc="1">
            <a:prstTxWarp prst="textNoShape">
              <a:avLst/>
            </a:prstTxWarp>
          </a:bodyPr>
          <a:lstStyle/>
          <a:p>
            <a:pPr marL="271463" indent="-271463" algn="just">
              <a:spcBef>
                <a:spcPct val="0"/>
              </a:spcBef>
            </a:pPr>
            <a:r>
              <a:rPr lang="en-US" altLang="en-US" sz="2400" dirty="0" smtClean="0">
                <a:latin typeface="Arial" panose="020B0604020202020204" pitchFamily="34" charset="0"/>
                <a:cs typeface="Arial" panose="020B0604020202020204" pitchFamily="34" charset="0"/>
              </a:rPr>
              <a:t>The CACH service is responsive to the needs of prospective applicants and institutions</a:t>
            </a:r>
          </a:p>
          <a:p>
            <a:pPr marL="271463" indent="-271463" algn="just">
              <a:spcBef>
                <a:spcPct val="0"/>
              </a:spcBef>
            </a:pPr>
            <a:r>
              <a:rPr lang="en-US" altLang="en-US" sz="2400" dirty="0" smtClean="0">
                <a:latin typeface="Arial" panose="020B0604020202020204" pitchFamily="34" charset="0"/>
                <a:cs typeface="Arial" panose="020B0604020202020204" pitchFamily="34" charset="0"/>
              </a:rPr>
              <a:t>The service experienced a significant increase in call volumes in 2016 compared to 2015</a:t>
            </a:r>
          </a:p>
          <a:p>
            <a:pPr marL="271463" indent="-271463" algn="just">
              <a:spcBef>
                <a:spcPct val="0"/>
              </a:spcBef>
            </a:pPr>
            <a:r>
              <a:rPr lang="en-US" altLang="en-US" sz="2400" dirty="0" smtClean="0">
                <a:latin typeface="Arial" panose="020B0604020202020204" pitchFamily="34" charset="0"/>
                <a:cs typeface="Arial" panose="020B0604020202020204" pitchFamily="34" charset="0"/>
              </a:rPr>
              <a:t>Use of the service is expected to grow again in 2017</a:t>
            </a:r>
          </a:p>
          <a:p>
            <a:pPr marL="271463" indent="-271463" algn="just">
              <a:spcBef>
                <a:spcPct val="0"/>
              </a:spcBef>
            </a:pPr>
            <a:r>
              <a:rPr lang="en-US" altLang="en-US" sz="2400" dirty="0" smtClean="0">
                <a:latin typeface="Arial" panose="020B0604020202020204" pitchFamily="34" charset="0"/>
                <a:cs typeface="Arial" panose="020B0604020202020204" pitchFamily="34" charset="0"/>
              </a:rPr>
              <a:t>The most important success indicator is the placement ratio. This ratio is expected to improve year-on-year as trusting relationships with institutions are formed through the provision of accurate and timely data </a:t>
            </a:r>
          </a:p>
          <a:p>
            <a:pPr marL="271463" indent="-271463" algn="just">
              <a:spcBef>
                <a:spcPct val="0"/>
              </a:spcBef>
            </a:pPr>
            <a:r>
              <a:rPr lang="en-US" altLang="en-US" sz="2400" dirty="0" smtClean="0">
                <a:latin typeface="Arial" panose="020B0604020202020204" pitchFamily="34" charset="0"/>
                <a:cs typeface="Arial" panose="020B0604020202020204" pitchFamily="34" charset="0"/>
              </a:rPr>
              <a:t>The Department will continue to expand and enhance CACH as the prototype for the development of the full Central Application Service (CAS)</a:t>
            </a:r>
          </a:p>
        </p:txBody>
      </p:sp>
      <p:sp>
        <p:nvSpPr>
          <p:cNvPr id="30724"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523DE00B-179A-4346-98F2-2BDAD0FA686B}"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15</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39750" y="576263"/>
            <a:ext cx="8027988" cy="52228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altLang="en-US" sz="2800" b="1" dirty="0">
                <a:latin typeface="Arial" panose="020B0604020202020204" pitchFamily="34" charset="0"/>
                <a:cs typeface="Arial" panose="020B0604020202020204" pitchFamily="34" charset="0"/>
              </a:rPr>
              <a:t>CACH going forward</a:t>
            </a:r>
            <a:endParaRPr lang="en-ZA" sz="2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225" y="14288"/>
            <a:ext cx="9144000" cy="687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3" name="Content Placeholder 2"/>
          <p:cNvSpPr>
            <a:spLocks noGrp="1"/>
          </p:cNvSpPr>
          <p:nvPr>
            <p:ph idx="1"/>
          </p:nvPr>
        </p:nvSpPr>
        <p:spPr bwMode="auto">
          <a:xfrm>
            <a:off x="457200" y="1268561"/>
            <a:ext cx="8110538" cy="5184775"/>
          </a:xfrm>
        </p:spPr>
        <p:txBody>
          <a:bodyPr wrap="square" numCol="1" anchor="t" anchorCtr="0" compatLnSpc="1">
            <a:prstTxWarp prst="textNoShape">
              <a:avLst/>
            </a:prstTxWarp>
          </a:bodyPr>
          <a:lstStyle/>
          <a:p>
            <a:r>
              <a:rPr lang="en-US" sz="2400" dirty="0">
                <a:latin typeface="Arial" panose="020B0604020202020204" pitchFamily="34" charset="0"/>
                <a:cs typeface="Arial" panose="020B0604020202020204" pitchFamily="34" charset="0"/>
              </a:rPr>
              <a:t>The CAS policy was published on Government Gazette of 02  November 2017  </a:t>
            </a:r>
            <a:r>
              <a:rPr lang="en-US" sz="2400" b="1" dirty="0">
                <a:latin typeface="Arial" panose="020B0604020202020204" pitchFamily="34" charset="0"/>
                <a:cs typeface="Arial" panose="020B0604020202020204" pitchFamily="34" charset="0"/>
              </a:rPr>
              <a:t>Vol. 629 No. 41226</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Business Case for the establishment of the public entity is underway to be completed end November 2017 thereafter discussions with National Treasury will be initiated in 2018</a:t>
            </a:r>
          </a:p>
          <a:p>
            <a:r>
              <a:rPr lang="en-US" sz="2400" dirty="0">
                <a:latin typeface="Arial" panose="020B0604020202020204" pitchFamily="34" charset="0"/>
                <a:cs typeface="Arial" panose="020B0604020202020204" pitchFamily="34" charset="0"/>
              </a:rPr>
              <a:t>The preparation and planning for the implementation of  Central Application Clearing House (CACH) 2018 is at an initial </a:t>
            </a:r>
            <a:r>
              <a:rPr lang="en-US" sz="2400" dirty="0" smtClean="0">
                <a:latin typeface="Arial" panose="020B0604020202020204" pitchFamily="34" charset="0"/>
                <a:cs typeface="Arial" panose="020B0604020202020204" pitchFamily="34" charset="0"/>
              </a:rPr>
              <a:t>stage </a:t>
            </a:r>
          </a:p>
          <a:p>
            <a:r>
              <a:rPr lang="en-US" altLang="en-US" sz="2400" dirty="0">
                <a:latin typeface="Arial" panose="020B0604020202020204" pitchFamily="34" charset="0"/>
                <a:cs typeface="Arial" panose="020B0604020202020204" pitchFamily="34" charset="0"/>
              </a:rPr>
              <a:t>The CAS development is proceeding and is expected to be ready for testing in the </a:t>
            </a:r>
            <a:r>
              <a:rPr lang="en-US" altLang="en-US" sz="2400" dirty="0" smtClean="0">
                <a:latin typeface="Arial" panose="020B0604020202020204" pitchFamily="34" charset="0"/>
                <a:cs typeface="Arial" panose="020B0604020202020204" pitchFamily="34" charset="0"/>
              </a:rPr>
              <a:t>2019 </a:t>
            </a:r>
            <a:r>
              <a:rPr lang="en-US" altLang="en-US" sz="2400" dirty="0">
                <a:latin typeface="Arial" panose="020B0604020202020204" pitchFamily="34" charset="0"/>
                <a:cs typeface="Arial" panose="020B0604020202020204" pitchFamily="34" charset="0"/>
              </a:rPr>
              <a:t>academic year</a:t>
            </a:r>
          </a:p>
          <a:p>
            <a:endParaRPr lang="en-US" sz="2400" dirty="0">
              <a:latin typeface="Arial" panose="020B0604020202020204" pitchFamily="34" charset="0"/>
              <a:cs typeface="Arial" panose="020B0604020202020204" pitchFamily="34" charset="0"/>
            </a:endParaRPr>
          </a:p>
        </p:txBody>
      </p:sp>
      <p:sp>
        <p:nvSpPr>
          <p:cNvPr id="30724"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523DE00B-179A-4346-98F2-2BDAD0FA686B}"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16</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39750" y="575796"/>
            <a:ext cx="8027988"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altLang="en-US" sz="2800" b="1" dirty="0" smtClean="0">
                <a:latin typeface="Arial" panose="020B0604020202020204" pitchFamily="34" charset="0"/>
                <a:cs typeface="Arial" panose="020B0604020202020204" pitchFamily="34" charset="0"/>
              </a:rPr>
              <a:t>The Central Applications Service Progress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9043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1" name="Content Placeholder 2"/>
          <p:cNvSpPr>
            <a:spLocks noGrp="1"/>
          </p:cNvSpPr>
          <p:nvPr>
            <p:ph idx="1"/>
          </p:nvPr>
        </p:nvSpPr>
        <p:spPr bwMode="auto">
          <a:xfrm>
            <a:off x="557213" y="1196752"/>
            <a:ext cx="8029575" cy="5399087"/>
          </a:xfrm>
        </p:spPr>
        <p:txBody>
          <a:bodyPr wrap="square" numCol="1" anchor="t" anchorCtr="0" compatLnSpc="1">
            <a:prstTxWarp prst="textNoShape">
              <a:avLst/>
            </a:prstTxWarp>
            <a:normAutofit lnSpcReduction="10000"/>
          </a:bodyPr>
          <a:lstStyle/>
          <a:p>
            <a:pPr marL="271463" indent="-271463" algn="just">
              <a:spcBef>
                <a:spcPct val="0"/>
              </a:spcBef>
              <a:spcAft>
                <a:spcPts val="1200"/>
              </a:spcAft>
            </a:pPr>
            <a:r>
              <a:rPr lang="en-US" altLang="en-US" sz="2200" dirty="0">
                <a:latin typeface="Arial" panose="020B0604020202020204" pitchFamily="34" charset="0"/>
                <a:cs typeface="Arial" panose="020B0604020202020204" pitchFamily="34" charset="0"/>
              </a:rPr>
              <a:t>The Department negotiates enrolment targets with universities in cycles. The </a:t>
            </a:r>
            <a:r>
              <a:rPr lang="en-US" altLang="en-US" sz="2200" i="1" dirty="0">
                <a:latin typeface="Arial" panose="020B0604020202020204" pitchFamily="34" charset="0"/>
                <a:cs typeface="Arial" panose="020B0604020202020204" pitchFamily="34" charset="0"/>
              </a:rPr>
              <a:t>Ministerial Statement on Student Enrolment Planning 2014/15 to 2019/20 for Universities </a:t>
            </a:r>
            <a:r>
              <a:rPr lang="en-US" altLang="en-US" sz="2200" dirty="0">
                <a:latin typeface="Arial" panose="020B0604020202020204" pitchFamily="34" charset="0"/>
                <a:cs typeface="Arial" panose="020B0604020202020204" pitchFamily="34" charset="0"/>
              </a:rPr>
              <a:t>indicates targets for the system and individual institutions</a:t>
            </a:r>
          </a:p>
          <a:p>
            <a:pPr marL="271463" indent="-271463" algn="just">
              <a:spcBef>
                <a:spcPct val="0"/>
              </a:spcBef>
              <a:spcAft>
                <a:spcPts val="1200"/>
              </a:spcAft>
            </a:pPr>
            <a:r>
              <a:rPr lang="en-US" altLang="en-US" sz="2200" dirty="0">
                <a:latin typeface="Arial" panose="020B0604020202020204" pitchFamily="34" charset="0"/>
                <a:cs typeface="Arial" panose="020B0604020202020204" pitchFamily="34" charset="0"/>
              </a:rPr>
              <a:t>This is a 6 year enrolment planning view, with a mid-term review, to encourage better integrated planning at universities</a:t>
            </a:r>
          </a:p>
          <a:p>
            <a:pPr marL="271463" indent="-271463" algn="just">
              <a:spcBef>
                <a:spcPct val="0"/>
              </a:spcBef>
              <a:spcAft>
                <a:spcPts val="1200"/>
              </a:spcAft>
            </a:pPr>
            <a:r>
              <a:rPr lang="en-US" altLang="en-US" sz="2200" dirty="0">
                <a:latin typeface="Arial" panose="020B0604020202020204" pitchFamily="34" charset="0"/>
                <a:cs typeface="Arial" panose="020B0604020202020204" pitchFamily="34" charset="0"/>
              </a:rPr>
              <a:t>The mid-term review </a:t>
            </a:r>
            <a:r>
              <a:rPr lang="en-US" altLang="en-US" sz="2200" dirty="0" smtClean="0">
                <a:latin typeface="Arial" panose="020B0604020202020204" pitchFamily="34" charset="0"/>
                <a:cs typeface="Arial" panose="020B0604020202020204" pitchFamily="34" charset="0"/>
              </a:rPr>
              <a:t>took place in 2016</a:t>
            </a:r>
            <a:r>
              <a:rPr lang="en-US" altLang="en-US" sz="2200" dirty="0">
                <a:latin typeface="Arial" panose="020B0604020202020204" pitchFamily="34" charset="0"/>
                <a:cs typeface="Arial" panose="020B0604020202020204" pitchFamily="34" charset="0"/>
              </a:rPr>
              <a:t>. Some of the targets have be adjusted in line with the current conditions (financial and infrastructure realities)</a:t>
            </a:r>
          </a:p>
          <a:p>
            <a:pPr marL="271463" indent="-271463" algn="just">
              <a:spcBef>
                <a:spcPct val="0"/>
              </a:spcBef>
              <a:spcAft>
                <a:spcPts val="1200"/>
              </a:spcAft>
            </a:pPr>
            <a:r>
              <a:rPr lang="en-US" altLang="en-US" sz="2200" dirty="0">
                <a:latin typeface="Arial" panose="020B0604020202020204" pitchFamily="34" charset="0"/>
                <a:cs typeface="Arial" panose="020B0604020202020204" pitchFamily="34" charset="0"/>
              </a:rPr>
              <a:t>The following two slides show enrolment figures for: </a:t>
            </a:r>
          </a:p>
          <a:p>
            <a:pPr marL="714375" indent="-442913" algn="just">
              <a:spcBef>
                <a:spcPct val="0"/>
              </a:spcBef>
              <a:spcAft>
                <a:spcPts val="1200"/>
              </a:spcAft>
              <a:buAutoNum type="arabicParenBoth"/>
            </a:pPr>
            <a:r>
              <a:rPr lang="en-US" altLang="en-US" sz="2200" dirty="0">
                <a:latin typeface="Arial" panose="020B0604020202020204" pitchFamily="34" charset="0"/>
                <a:cs typeface="Arial" panose="020B0604020202020204" pitchFamily="34" charset="0"/>
              </a:rPr>
              <a:t>number of First Time Entering (FTEN) students</a:t>
            </a:r>
          </a:p>
          <a:p>
            <a:pPr marL="714375" indent="-442913" algn="just">
              <a:spcBef>
                <a:spcPct val="0"/>
              </a:spcBef>
              <a:spcAft>
                <a:spcPts val="1200"/>
              </a:spcAft>
              <a:buAutoNum type="arabicParenBoth"/>
            </a:pPr>
            <a:r>
              <a:rPr lang="en-US" altLang="en-US" sz="2200" dirty="0">
                <a:latin typeface="Arial" panose="020B0604020202020204" pitchFamily="34" charset="0"/>
                <a:cs typeface="Arial" panose="020B0604020202020204" pitchFamily="34" charset="0"/>
              </a:rPr>
              <a:t>total enrolments. In each slide the actual audited figures for the 2015 and 2016 academic years are given; for comparison against the projected targets for the 2017 to 2018 academic years</a:t>
            </a:r>
          </a:p>
          <a:p>
            <a:pPr algn="just"/>
            <a:endParaRPr lang="en-US" altLang="en-US" sz="2400" dirty="0" smtClean="0">
              <a:latin typeface="Arial" panose="020B0604020202020204" pitchFamily="34" charset="0"/>
              <a:cs typeface="Arial" panose="020B0604020202020204" pitchFamily="34" charset="0"/>
            </a:endParaRPr>
          </a:p>
          <a:p>
            <a:pPr algn="just">
              <a:buFont typeface="Arial" panose="020B0604020202020204" pitchFamily="34" charset="0"/>
              <a:buNone/>
            </a:pPr>
            <a:endParaRPr lang="en-US" altLang="en-US" sz="2400" dirty="0" smtClean="0">
              <a:latin typeface="Arial" panose="020B0604020202020204" pitchFamily="34" charset="0"/>
              <a:cs typeface="Arial" panose="020B0604020202020204" pitchFamily="34" charset="0"/>
            </a:endParaRPr>
          </a:p>
          <a:p>
            <a:pPr algn="just">
              <a:buFont typeface="Arial" panose="020B0604020202020204" pitchFamily="34" charset="0"/>
              <a:buNone/>
            </a:pPr>
            <a:endParaRPr lang="en-ZA" altLang="en-US" sz="2400" dirty="0" smtClean="0">
              <a:latin typeface="Arial" panose="020B0604020202020204" pitchFamily="34" charset="0"/>
              <a:cs typeface="Arial" panose="020B0604020202020204" pitchFamily="34" charset="0"/>
            </a:endParaRPr>
          </a:p>
        </p:txBody>
      </p:sp>
      <p:sp>
        <p:nvSpPr>
          <p:cNvPr id="32772"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F2272244-1268-473E-96DE-A84147278468}"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17</a:t>
            </a:fld>
            <a:endParaRPr lang="en-US" altLang="en-US" sz="1200" b="1">
              <a:solidFill>
                <a:srgbClr val="898989"/>
              </a:solidFill>
              <a:latin typeface="Arial" panose="020B0604020202020204" pitchFamily="34" charset="0"/>
              <a:cs typeface="Arial" panose="020B0604020202020204" pitchFamily="34" charset="0"/>
            </a:endParaRPr>
          </a:p>
        </p:txBody>
      </p:sp>
      <p:sp>
        <p:nvSpPr>
          <p:cNvPr id="7" name="TextBox 6"/>
          <p:cNvSpPr txBox="1"/>
          <p:nvPr/>
        </p:nvSpPr>
        <p:spPr>
          <a:xfrm>
            <a:off x="557213" y="530225"/>
            <a:ext cx="8029575"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altLang="en-US" sz="2800" b="1" dirty="0">
                <a:latin typeface="Arial" panose="020B0604020202020204" pitchFamily="34" charset="0"/>
                <a:cs typeface="Arial" panose="020B0604020202020204" pitchFamily="34" charset="0"/>
              </a:rPr>
              <a:t>Enrolment Planning Process</a:t>
            </a:r>
            <a:endParaRPr lang="en-ZA" sz="2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2288" y="476250"/>
            <a:ext cx="8027987" cy="954088"/>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defRPr/>
            </a:pPr>
            <a:r>
              <a:rPr lang="en-GB" altLang="en-US" sz="2800" b="1" dirty="0" smtClean="0">
                <a:solidFill>
                  <a:srgbClr val="FFFFFF"/>
                </a:solidFill>
                <a:latin typeface="Arial" panose="020B0604020202020204" pitchFamily="34" charset="0"/>
                <a:cs typeface="Arial" panose="020B0604020202020204" pitchFamily="34" charset="0"/>
              </a:rPr>
              <a:t>First Time–Entering (FTEN) Students </a:t>
            </a:r>
          </a:p>
          <a:p>
            <a:pPr algn="ctr">
              <a:defRPr/>
            </a:pPr>
            <a:r>
              <a:rPr lang="en-GB" altLang="en-US" sz="2800" b="1" dirty="0" smtClean="0">
                <a:solidFill>
                  <a:srgbClr val="FFFFFF"/>
                </a:solidFill>
                <a:latin typeface="Arial" panose="020B0604020202020204" pitchFamily="34" charset="0"/>
                <a:cs typeface="Arial" panose="020B0604020202020204" pitchFamily="34" charset="0"/>
              </a:rPr>
              <a:t>(2015-2019)</a:t>
            </a:r>
            <a:endParaRPr lang="en-ZA" altLang="en-US" sz="2800" b="1" dirty="0" smtClean="0">
              <a:solidFill>
                <a:srgbClr val="FFFFFF"/>
              </a:solidFill>
              <a:latin typeface="Arial" panose="020B0604020202020204" pitchFamily="34" charset="0"/>
              <a:cs typeface="Arial" panose="020B0604020202020204" pitchFamily="34" charset="0"/>
            </a:endParaRPr>
          </a:p>
        </p:txBody>
      </p:sp>
      <p:sp>
        <p:nvSpPr>
          <p:cNvPr id="34875"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r>
              <a:rPr lang="en-US" altLang="en-US" sz="1200" b="1">
                <a:solidFill>
                  <a:srgbClr val="898989"/>
                </a:solidFill>
                <a:latin typeface="Arial" panose="020B0604020202020204" pitchFamily="34" charset="0"/>
                <a:cs typeface="Arial" panose="020B0604020202020204" pitchFamily="34" charset="0"/>
              </a:rPr>
              <a:t>16</a:t>
            </a:r>
          </a:p>
        </p:txBody>
      </p:sp>
      <p:graphicFrame>
        <p:nvGraphicFramePr>
          <p:cNvPr id="5" name="Table 4"/>
          <p:cNvGraphicFramePr>
            <a:graphicFrameLocks noGrp="1"/>
          </p:cNvGraphicFramePr>
          <p:nvPr>
            <p:extLst>
              <p:ext uri="{D42A27DB-BD31-4B8C-83A1-F6EECF244321}">
                <p14:modId xmlns:p14="http://schemas.microsoft.com/office/powerpoint/2010/main" xmlns="" val="2764494315"/>
              </p:ext>
            </p:extLst>
          </p:nvPr>
        </p:nvGraphicFramePr>
        <p:xfrm>
          <a:off x="539552" y="1576388"/>
          <a:ext cx="8010527" cy="4561783"/>
        </p:xfrm>
        <a:graphic>
          <a:graphicData uri="http://schemas.openxmlformats.org/drawingml/2006/table">
            <a:tbl>
              <a:tblPr bandRow="1">
                <a:tableStyleId>{3B4B98B0-60AC-42C2-AFA5-B58CD77FA1E5}</a:tableStyleId>
              </a:tblPr>
              <a:tblGrid>
                <a:gridCol w="1296112">
                  <a:extLst>
                    <a:ext uri="{9D8B030D-6E8A-4147-A177-3AD203B41FA5}">
                      <a16:colId xmlns:a16="http://schemas.microsoft.com/office/drawing/2014/main" xmlns="" val="20000"/>
                    </a:ext>
                  </a:extLst>
                </a:gridCol>
                <a:gridCol w="1368117">
                  <a:extLst>
                    <a:ext uri="{9D8B030D-6E8A-4147-A177-3AD203B41FA5}">
                      <a16:colId xmlns:a16="http://schemas.microsoft.com/office/drawing/2014/main" xmlns="" val="20001"/>
                    </a:ext>
                  </a:extLst>
                </a:gridCol>
                <a:gridCol w="1296112">
                  <a:extLst>
                    <a:ext uri="{9D8B030D-6E8A-4147-A177-3AD203B41FA5}">
                      <a16:colId xmlns:a16="http://schemas.microsoft.com/office/drawing/2014/main" xmlns="" val="20002"/>
                    </a:ext>
                  </a:extLst>
                </a:gridCol>
                <a:gridCol w="1236148">
                  <a:extLst>
                    <a:ext uri="{9D8B030D-6E8A-4147-A177-3AD203B41FA5}">
                      <a16:colId xmlns:a16="http://schemas.microsoft.com/office/drawing/2014/main" xmlns="" val="20003"/>
                    </a:ext>
                  </a:extLst>
                </a:gridCol>
                <a:gridCol w="1407019">
                  <a:extLst>
                    <a:ext uri="{9D8B030D-6E8A-4147-A177-3AD203B41FA5}">
                      <a16:colId xmlns:a16="http://schemas.microsoft.com/office/drawing/2014/main" xmlns="" val="20004"/>
                    </a:ext>
                  </a:extLst>
                </a:gridCol>
                <a:gridCol w="1407019">
                  <a:extLst>
                    <a:ext uri="{9D8B030D-6E8A-4147-A177-3AD203B41FA5}">
                      <a16:colId xmlns:a16="http://schemas.microsoft.com/office/drawing/2014/main" xmlns="" val="20005"/>
                    </a:ext>
                  </a:extLst>
                </a:gridCol>
              </a:tblGrid>
              <a:tr h="682488">
                <a:tc rowSpan="2">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a:effectLst/>
                        </a:rPr>
                        <a:t>HEAD COUNT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a:effectLst/>
                        </a:rPr>
                        <a:t>Actual (Audited)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u="none" strike="noStrike" dirty="0" smtClean="0">
                          <a:effectLst/>
                        </a:rPr>
                        <a:t>Actual (Audited) </a:t>
                      </a:r>
                      <a:endParaRPr lang="en-US" sz="1800" b="1" i="0" u="none" strike="noStrike" dirty="0" smtClean="0">
                        <a:solidFill>
                          <a:srgbClr val="000000"/>
                        </a:solidFill>
                        <a:effectLst/>
                        <a:latin typeface="Arial" panose="020B0604020202020204" pitchFamily="34" charset="0"/>
                        <a:cs typeface="Arial" panose="020B0604020202020204" pitchFamily="34" charset="0"/>
                      </a:endParaRPr>
                    </a:p>
                    <a:p>
                      <a:pPr algn="ctr" rtl="0" fontAlgn="b"/>
                      <a:r>
                        <a:rPr lang="en-US" sz="1800" b="1" u="none" strike="noStrike" dirty="0" smtClean="0">
                          <a:effectLst/>
                        </a:rPr>
                        <a:t>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a:effectLst/>
                        </a:rPr>
                        <a:t>Projected target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72238">
                <a:tc vMerge="1">
                  <a:txBody>
                    <a:bodyPr/>
                    <a:lstStyle/>
                    <a:p>
                      <a:endParaRPr lang="en-US"/>
                    </a:p>
                  </a:txBody>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smtClean="0">
                          <a:effectLst/>
                        </a:rPr>
                        <a:t>2015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smtClean="0">
                          <a:effectLst/>
                        </a:rPr>
                        <a:t>2016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smtClean="0">
                          <a:effectLst/>
                        </a:rPr>
                        <a:t>2017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smtClean="0">
                          <a:effectLst/>
                        </a:rPr>
                        <a:t>2018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b="1" u="none" strike="noStrike" dirty="0" smtClean="0">
                          <a:effectLst/>
                        </a:rPr>
                        <a:t>2019</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72238">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a:effectLst/>
                        </a:rPr>
                        <a:t>Total FTEN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smtClean="0">
                          <a:effectLst/>
                        </a:rPr>
                        <a:t>171 930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158 891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196 467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208 308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213 991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72238">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a:effectLst/>
                        </a:rPr>
                        <a:t>Engineering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smtClean="0">
                          <a:effectLst/>
                        </a:rPr>
                        <a:t>13 606</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14 200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15 890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16 709</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17 028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802803">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a:effectLst/>
                        </a:rPr>
                        <a:t>Life and Physical Sciences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smtClean="0">
                          <a:effectLst/>
                        </a:rPr>
                        <a:t>12</a:t>
                      </a:r>
                      <a:r>
                        <a:rPr lang="en-US" sz="1800" u="none" strike="noStrike" baseline="0" dirty="0" smtClean="0">
                          <a:effectLst/>
                        </a:rPr>
                        <a:t> </a:t>
                      </a:r>
                      <a:r>
                        <a:rPr lang="en-US" sz="1800" u="none" strike="noStrike" dirty="0" smtClean="0">
                          <a:effectLst/>
                        </a:rPr>
                        <a:t>474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12</a:t>
                      </a:r>
                      <a:r>
                        <a:rPr lang="en-US" sz="1800" u="none" strike="noStrike" baseline="0" dirty="0" smtClean="0">
                          <a:effectLst/>
                        </a:rPr>
                        <a:t> </a:t>
                      </a:r>
                      <a:r>
                        <a:rPr lang="en-US" sz="1800" u="none" strike="noStrike" dirty="0" smtClean="0">
                          <a:effectLst/>
                        </a:rPr>
                        <a:t>391</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13 227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13 806</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14 356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921925">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a:effectLst/>
                        </a:rPr>
                        <a:t>Animal and Human Health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smtClean="0">
                          <a:effectLst/>
                        </a:rPr>
                        <a:t>8 713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8</a:t>
                      </a:r>
                      <a:r>
                        <a:rPr lang="en-US" sz="1800" u="none" strike="noStrike" baseline="0" dirty="0" smtClean="0">
                          <a:effectLst/>
                        </a:rPr>
                        <a:t> </a:t>
                      </a:r>
                      <a:r>
                        <a:rPr lang="en-US" sz="1800" u="none" strike="noStrike" dirty="0" smtClean="0">
                          <a:effectLst/>
                        </a:rPr>
                        <a:t>965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10 513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11 256</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11</a:t>
                      </a:r>
                      <a:r>
                        <a:rPr lang="en-US" sz="1800" u="none" strike="noStrike" baseline="0" dirty="0" smtClean="0">
                          <a:effectLst/>
                        </a:rPr>
                        <a:t> </a:t>
                      </a:r>
                      <a:r>
                        <a:rPr lang="en-US" sz="1800" u="none" strike="noStrike" dirty="0" smtClean="0">
                          <a:effectLst/>
                        </a:rPr>
                        <a:t>510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523965">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a:effectLst/>
                        </a:rPr>
                        <a:t>Teacher Education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rtl="0" fontAlgn="b"/>
                      <a:r>
                        <a:rPr lang="en-US" sz="1800" u="none" strike="noStrike" dirty="0" smtClean="0">
                          <a:effectLst/>
                        </a:rPr>
                        <a:t>18 682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14 832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24 341</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ctr"/>
                      <a:r>
                        <a:rPr lang="en-US" sz="1800" u="none" strike="noStrike" dirty="0" smtClean="0">
                          <a:effectLst/>
                        </a:rPr>
                        <a:t>22 528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685800" rtl="0" eaLnBrk="1" latinLnBrk="0" hangingPunct="1">
                        <a:defRPr sz="1350" kern="1200">
                          <a:solidFill>
                            <a:schemeClr val="dk1"/>
                          </a:solidFill>
                          <a:latin typeface="Calibri"/>
                        </a:defRPr>
                      </a:lvl1pPr>
                      <a:lvl2pPr marL="342900" algn="l" defTabSz="685800" rtl="0" eaLnBrk="1" latinLnBrk="0" hangingPunct="1">
                        <a:defRPr sz="1350" kern="1200">
                          <a:solidFill>
                            <a:schemeClr val="dk1"/>
                          </a:solidFill>
                          <a:latin typeface="Calibri"/>
                        </a:defRPr>
                      </a:lvl2pPr>
                      <a:lvl3pPr marL="685800" algn="l" defTabSz="685800" rtl="0" eaLnBrk="1" latinLnBrk="0" hangingPunct="1">
                        <a:defRPr sz="1350" kern="1200">
                          <a:solidFill>
                            <a:schemeClr val="dk1"/>
                          </a:solidFill>
                          <a:latin typeface="Calibri"/>
                        </a:defRPr>
                      </a:lvl3pPr>
                      <a:lvl4pPr marL="1028700" algn="l" defTabSz="685800" rtl="0" eaLnBrk="1" latinLnBrk="0" hangingPunct="1">
                        <a:defRPr sz="1350" kern="1200">
                          <a:solidFill>
                            <a:schemeClr val="dk1"/>
                          </a:solidFill>
                          <a:latin typeface="Calibri"/>
                        </a:defRPr>
                      </a:lvl4pPr>
                      <a:lvl5pPr marL="1371600" algn="l" defTabSz="685800" rtl="0" eaLnBrk="1" latinLnBrk="0" hangingPunct="1">
                        <a:defRPr sz="1350" kern="1200">
                          <a:solidFill>
                            <a:schemeClr val="dk1"/>
                          </a:solidFill>
                          <a:latin typeface="Calibri"/>
                        </a:defRPr>
                      </a:lvl5pPr>
                      <a:lvl6pPr marL="1714500" algn="l" defTabSz="685800" rtl="0" eaLnBrk="1" latinLnBrk="0" hangingPunct="1">
                        <a:defRPr sz="1350" kern="1200">
                          <a:solidFill>
                            <a:schemeClr val="dk1"/>
                          </a:solidFill>
                          <a:latin typeface="Calibri"/>
                        </a:defRPr>
                      </a:lvl6pPr>
                      <a:lvl7pPr marL="2057400" algn="l" defTabSz="685800" rtl="0" eaLnBrk="1" latinLnBrk="0" hangingPunct="1">
                        <a:defRPr sz="1350" kern="1200">
                          <a:solidFill>
                            <a:schemeClr val="dk1"/>
                          </a:solidFill>
                          <a:latin typeface="Calibri"/>
                        </a:defRPr>
                      </a:lvl7pPr>
                      <a:lvl8pPr marL="2400300" algn="l" defTabSz="685800" rtl="0" eaLnBrk="1" latinLnBrk="0" hangingPunct="1">
                        <a:defRPr sz="1350" kern="1200">
                          <a:solidFill>
                            <a:schemeClr val="dk1"/>
                          </a:solidFill>
                          <a:latin typeface="Calibri"/>
                        </a:defRPr>
                      </a:lvl8pPr>
                      <a:lvl9pPr marL="2743200" algn="l" defTabSz="685800" rtl="0" eaLnBrk="1" latinLnBrk="0" hangingPunct="1">
                        <a:defRPr sz="1350" kern="1200">
                          <a:solidFill>
                            <a:schemeClr val="dk1"/>
                          </a:solidFill>
                          <a:latin typeface="Calibri"/>
                        </a:defRPr>
                      </a:lvl9pPr>
                    </a:lstStyle>
                    <a:p>
                      <a:pPr algn="ctr" fontAlgn="b"/>
                      <a:r>
                        <a:rPr lang="en-US" sz="1800" u="none" strike="noStrike" dirty="0" smtClean="0">
                          <a:effectLst/>
                        </a:rPr>
                        <a:t>26 882</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755650" y="260350"/>
            <a:ext cx="7977188" cy="823913"/>
          </a:xfrm>
        </p:spPr>
        <p:txBody>
          <a:bodyPr/>
          <a:lstStyle/>
          <a:p>
            <a:r>
              <a:rPr lang="en-GB" altLang="en-US" sz="2800" b="1" smtClean="0">
                <a:latin typeface="Arial" panose="020B0604020202020204" pitchFamily="34" charset="0"/>
                <a:cs typeface="Arial" panose="020B0604020202020204" pitchFamily="34" charset="0"/>
              </a:rPr>
              <a:t>)</a:t>
            </a:r>
            <a:endParaRPr lang="en-US" altLang="en-US" sz="2800" b="1" smtClean="0">
              <a:latin typeface="Arial" panose="020B0604020202020204" pitchFamily="34" charset="0"/>
              <a:cs typeface="Arial" panose="020B0604020202020204" pitchFamily="34" charset="0"/>
            </a:endParaRPr>
          </a:p>
        </p:txBody>
      </p:sp>
      <p:sp>
        <p:nvSpPr>
          <p:cNvPr id="36868"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2128D5B5-F747-406E-8242-95163856DC21}"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19</a:t>
            </a:fld>
            <a:endParaRPr lang="en-US" altLang="en-US" sz="1200" b="1">
              <a:solidFill>
                <a:srgbClr val="898989"/>
              </a:solidFill>
              <a:latin typeface="Arial" panose="020B0604020202020204" pitchFamily="34" charset="0"/>
              <a:cs typeface="Arial" panose="020B0604020202020204" pitchFamily="34" charset="0"/>
            </a:endParaRPr>
          </a:p>
        </p:txBody>
      </p:sp>
      <p:sp>
        <p:nvSpPr>
          <p:cNvPr id="7" name="TextBox 6"/>
          <p:cNvSpPr txBox="1"/>
          <p:nvPr/>
        </p:nvSpPr>
        <p:spPr>
          <a:xfrm>
            <a:off x="557213" y="534988"/>
            <a:ext cx="8029575" cy="52228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GB" altLang="en-US" sz="2800" b="1" dirty="0">
                <a:latin typeface="Arial" panose="020B0604020202020204" pitchFamily="34" charset="0"/>
                <a:cs typeface="Arial" panose="020B0604020202020204" pitchFamily="34" charset="0"/>
              </a:rPr>
              <a:t>Total Enrolment </a:t>
            </a:r>
            <a:r>
              <a:rPr lang="en-GB" altLang="en-US" sz="2800" b="1" dirty="0" smtClean="0">
                <a:latin typeface="Arial" panose="020B0604020202020204" pitchFamily="34" charset="0"/>
                <a:cs typeface="Arial" panose="020B0604020202020204" pitchFamily="34" charset="0"/>
              </a:rPr>
              <a:t>(2015- 2019</a:t>
            </a:r>
            <a:r>
              <a:rPr lang="en-GB" altLang="en-US" b="1" dirty="0" smtClean="0">
                <a:latin typeface="Arial" panose="020B0604020202020204" pitchFamily="34" charset="0"/>
                <a:cs typeface="Arial" panose="020B0604020202020204" pitchFamily="34" charset="0"/>
              </a:rPr>
              <a:t>)</a:t>
            </a:r>
            <a:endParaRPr lang="en-ZA"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918814425"/>
              </p:ext>
            </p:extLst>
          </p:nvPr>
        </p:nvGraphicFramePr>
        <p:xfrm>
          <a:off x="504452" y="1328738"/>
          <a:ext cx="8027988" cy="4943107"/>
        </p:xfrm>
        <a:graphic>
          <a:graphicData uri="http://schemas.openxmlformats.org/drawingml/2006/table">
            <a:tbl>
              <a:tblPr bandRow="1">
                <a:tableStyleId>{5C22544A-7EE6-4342-B048-85BDC9FD1C3A}</a:tableStyleId>
              </a:tblPr>
              <a:tblGrid>
                <a:gridCol w="1443048">
                  <a:extLst>
                    <a:ext uri="{9D8B030D-6E8A-4147-A177-3AD203B41FA5}">
                      <a16:colId xmlns:a16="http://schemas.microsoft.com/office/drawing/2014/main" xmlns="" val="20000"/>
                    </a:ext>
                  </a:extLst>
                </a:gridCol>
                <a:gridCol w="1232948">
                  <a:extLst>
                    <a:ext uri="{9D8B030D-6E8A-4147-A177-3AD203B41FA5}">
                      <a16:colId xmlns:a16="http://schemas.microsoft.com/office/drawing/2014/main" xmlns="" val="20001"/>
                    </a:ext>
                  </a:extLst>
                </a:gridCol>
                <a:gridCol w="1337998">
                  <a:extLst>
                    <a:ext uri="{9D8B030D-6E8A-4147-A177-3AD203B41FA5}">
                      <a16:colId xmlns:a16="http://schemas.microsoft.com/office/drawing/2014/main" xmlns="" val="20002"/>
                    </a:ext>
                  </a:extLst>
                </a:gridCol>
                <a:gridCol w="1337998">
                  <a:extLst>
                    <a:ext uri="{9D8B030D-6E8A-4147-A177-3AD203B41FA5}">
                      <a16:colId xmlns:a16="http://schemas.microsoft.com/office/drawing/2014/main" xmlns="" val="20003"/>
                    </a:ext>
                  </a:extLst>
                </a:gridCol>
                <a:gridCol w="1337998">
                  <a:extLst>
                    <a:ext uri="{9D8B030D-6E8A-4147-A177-3AD203B41FA5}">
                      <a16:colId xmlns:a16="http://schemas.microsoft.com/office/drawing/2014/main" xmlns="" val="20004"/>
                    </a:ext>
                  </a:extLst>
                </a:gridCol>
                <a:gridCol w="1337998">
                  <a:extLst>
                    <a:ext uri="{9D8B030D-6E8A-4147-A177-3AD203B41FA5}">
                      <a16:colId xmlns:a16="http://schemas.microsoft.com/office/drawing/2014/main" xmlns="" val="20005"/>
                    </a:ext>
                  </a:extLst>
                </a:gridCol>
              </a:tblGrid>
              <a:tr h="436297">
                <a:tc rowSpan="2">
                  <a:txBody>
                    <a:bodyPr/>
                    <a:lstStyle/>
                    <a:p>
                      <a:pPr algn="ctr" rtl="0" fontAlgn="b"/>
                      <a:r>
                        <a:rPr lang="en-US" sz="1800" b="1" u="none" strike="noStrike" dirty="0">
                          <a:effectLst/>
                          <a:latin typeface="Arial" panose="020B0604020202020204" pitchFamily="34" charset="0"/>
                          <a:cs typeface="Arial" panose="020B0604020202020204" pitchFamily="34" charset="0"/>
                        </a:rPr>
                        <a:t>HEAD COUNT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a:effectLst/>
                          <a:latin typeface="Arial" panose="020B0604020202020204" pitchFamily="34" charset="0"/>
                          <a:cs typeface="Arial" panose="020B0604020202020204" pitchFamily="34" charset="0"/>
                        </a:rPr>
                        <a:t>Actual (Audited)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Actual (Audited)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b"/>
                      <a:r>
                        <a:rPr lang="en-US" sz="1800" b="1" u="none" strike="noStrike" dirty="0">
                          <a:effectLst/>
                          <a:latin typeface="Arial" panose="020B0604020202020204" pitchFamily="34" charset="0"/>
                          <a:cs typeface="Arial" panose="020B0604020202020204" pitchFamily="34" charset="0"/>
                        </a:rPr>
                        <a:t>Projected target</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82006">
                <a:tc vMerge="1">
                  <a:txBody>
                    <a:bodyPr/>
                    <a:lstStyle/>
                    <a:p>
                      <a:endParaRPr lang="en-US"/>
                    </a:p>
                  </a:txBody>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2015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2016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2017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2017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u="none" strike="noStrike" dirty="0" smtClean="0">
                          <a:effectLst/>
                          <a:latin typeface="Arial" panose="020B0604020202020204" pitchFamily="34" charset="0"/>
                          <a:cs typeface="Arial" panose="020B0604020202020204" pitchFamily="34" charset="0"/>
                        </a:rPr>
                        <a:t>2019</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01897">
                <a:tc>
                  <a:txBody>
                    <a:bodyPr/>
                    <a:lstStyle/>
                    <a:p>
                      <a:pPr algn="ctr" rtl="0" fontAlgn="b"/>
                      <a:r>
                        <a:rPr lang="en-US" sz="1800" b="1" u="none" strike="noStrike" dirty="0">
                          <a:effectLst/>
                          <a:latin typeface="Arial" panose="020B0604020202020204" pitchFamily="34" charset="0"/>
                          <a:cs typeface="Arial" panose="020B0604020202020204" pitchFamily="34" charset="0"/>
                        </a:rPr>
                        <a:t>Total </a:t>
                      </a:r>
                      <a:r>
                        <a:rPr lang="en-US" sz="1800" b="1" u="none" strike="noStrike" dirty="0" smtClean="0">
                          <a:effectLst/>
                          <a:latin typeface="Arial" panose="020B0604020202020204" pitchFamily="34" charset="0"/>
                          <a:cs typeface="Arial" panose="020B0604020202020204" pitchFamily="34" charset="0"/>
                        </a:rPr>
                        <a:t> enrolments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u="none" strike="noStrike" dirty="0" smtClean="0">
                          <a:effectLst/>
                          <a:latin typeface="Arial" panose="020B0604020202020204" pitchFamily="34" charset="0"/>
                          <a:cs typeface="Arial" panose="020B0604020202020204" pitchFamily="34" charset="0"/>
                        </a:rPr>
                        <a:t>985 212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975 837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039</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573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063 542</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086</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092</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11108">
                <a:tc>
                  <a:txBody>
                    <a:bodyPr/>
                    <a:lstStyle/>
                    <a:p>
                      <a:pPr algn="ctr" rtl="0" fontAlgn="b"/>
                      <a:r>
                        <a:rPr lang="en-US" sz="1800" b="1" u="none" strike="noStrike" dirty="0">
                          <a:effectLst/>
                          <a:latin typeface="Arial" panose="020B0604020202020204" pitchFamily="34" charset="0"/>
                          <a:cs typeface="Arial" panose="020B0604020202020204" pitchFamily="34" charset="0"/>
                        </a:rPr>
                        <a:t>Engineering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u="none" strike="noStrike" dirty="0" smtClean="0">
                          <a:effectLst/>
                          <a:latin typeface="Arial" panose="020B0604020202020204" pitchFamily="34" charset="0"/>
                          <a:cs typeface="Arial" panose="020B0604020202020204" pitchFamily="34" charset="0"/>
                        </a:rPr>
                        <a:t>74 432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74</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638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77 593</a:t>
                      </a:r>
                      <a:endParaRPr lang="en-US" sz="1800" b="1" i="0" u="none" strike="noStrike" dirty="0">
                        <a:solidFill>
                          <a:srgbClr val="FF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79</a:t>
                      </a:r>
                      <a:r>
                        <a:rPr lang="en-US" sz="1800" u="none" strike="noStrike" baseline="0" dirty="0" smtClean="0">
                          <a:effectLst/>
                          <a:latin typeface="Arial" panose="020B0604020202020204" pitchFamily="34" charset="0"/>
                          <a:cs typeface="Arial" panose="020B0604020202020204" pitchFamily="34" charset="0"/>
                        </a:rPr>
                        <a:t> 659</a:t>
                      </a:r>
                      <a:endParaRPr lang="en-US" sz="1800" b="1" i="0" u="none" strike="noStrike" dirty="0">
                        <a:solidFill>
                          <a:srgbClr val="FF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81 403</a:t>
                      </a:r>
                      <a:endParaRPr lang="en-US" sz="1800" b="1" i="0" u="none" strike="noStrike" dirty="0">
                        <a:solidFill>
                          <a:srgbClr val="FF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989411">
                <a:tc>
                  <a:txBody>
                    <a:bodyPr/>
                    <a:lstStyle/>
                    <a:p>
                      <a:pPr algn="ctr" rtl="0" fontAlgn="b"/>
                      <a:r>
                        <a:rPr lang="en-US" sz="1800" b="1" u="none" strike="noStrike" dirty="0">
                          <a:effectLst/>
                          <a:latin typeface="Arial" panose="020B0604020202020204" pitchFamily="34" charset="0"/>
                          <a:cs typeface="Arial" panose="020B0604020202020204" pitchFamily="34" charset="0"/>
                        </a:rPr>
                        <a:t>Life and Physical Sciences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u="none" strike="noStrike" dirty="0" smtClean="0">
                          <a:effectLst/>
                          <a:latin typeface="Arial" panose="020B0604020202020204" pitchFamily="34" charset="0"/>
                          <a:cs typeface="Arial" panose="020B0604020202020204" pitchFamily="34" charset="0"/>
                        </a:rPr>
                        <a:t>46 426</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46</a:t>
                      </a:r>
                      <a:r>
                        <a:rPr lang="en-US" sz="1800" u="none" strike="noStrike" baseline="0" dirty="0" smtClean="0">
                          <a:effectLst/>
                          <a:latin typeface="Arial" panose="020B0604020202020204" pitchFamily="34" charset="0"/>
                          <a:cs typeface="Arial" panose="020B0604020202020204" pitchFamily="34" charset="0"/>
                        </a:rPr>
                        <a:t> </a:t>
                      </a:r>
                      <a:r>
                        <a:rPr lang="en-US" sz="1800" u="none" strike="noStrike" dirty="0" smtClean="0">
                          <a:effectLst/>
                          <a:latin typeface="Arial" panose="020B0604020202020204" pitchFamily="34" charset="0"/>
                          <a:cs typeface="Arial" panose="020B0604020202020204" pitchFamily="34" charset="0"/>
                        </a:rPr>
                        <a:t>481</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47 756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49 958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52 580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989411">
                <a:tc>
                  <a:txBody>
                    <a:bodyPr/>
                    <a:lstStyle/>
                    <a:p>
                      <a:pPr algn="ctr" rtl="0" fontAlgn="b"/>
                      <a:r>
                        <a:rPr lang="en-US" sz="1800" b="1" u="none" strike="noStrike" dirty="0">
                          <a:effectLst/>
                          <a:latin typeface="Arial" panose="020B0604020202020204" pitchFamily="34" charset="0"/>
                          <a:cs typeface="Arial" panose="020B0604020202020204" pitchFamily="34" charset="0"/>
                        </a:rPr>
                        <a:t>Animal and Human Health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u="none" strike="noStrike" dirty="0" smtClean="0">
                          <a:effectLst/>
                          <a:latin typeface="Arial" panose="020B0604020202020204" pitchFamily="34" charset="0"/>
                          <a:cs typeface="Arial" panose="020B0604020202020204" pitchFamily="34" charset="0"/>
                        </a:rPr>
                        <a:t>46 109</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46 720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50 078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51 570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53 328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611108">
                <a:tc>
                  <a:txBody>
                    <a:bodyPr/>
                    <a:lstStyle/>
                    <a:p>
                      <a:pPr algn="ctr" rtl="0" fontAlgn="b"/>
                      <a:r>
                        <a:rPr lang="en-US" sz="1800" b="1" u="none" strike="noStrike" dirty="0">
                          <a:effectLst/>
                          <a:latin typeface="Arial" panose="020B0604020202020204" pitchFamily="34" charset="0"/>
                          <a:cs typeface="Arial" panose="020B0604020202020204" pitchFamily="34" charset="0"/>
                        </a:rPr>
                        <a:t>Teacher Education </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u="none" strike="noStrike" dirty="0" smtClean="0">
                          <a:effectLst/>
                          <a:latin typeface="Arial" panose="020B0604020202020204" pitchFamily="34" charset="0"/>
                          <a:cs typeface="Arial" panose="020B0604020202020204" pitchFamily="34" charset="0"/>
                        </a:rPr>
                        <a:t>116 201</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u="none" strike="noStrike" dirty="0" smtClean="0">
                          <a:effectLst/>
                          <a:latin typeface="Arial" panose="020B0604020202020204" pitchFamily="34" charset="0"/>
                          <a:cs typeface="Arial" panose="020B0604020202020204" pitchFamily="34" charset="0"/>
                        </a:rPr>
                        <a:t>113 200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119 050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124 191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latin typeface="Arial" panose="020B0604020202020204" pitchFamily="34" charset="0"/>
                          <a:cs typeface="Arial" panose="020B0604020202020204" pitchFamily="34" charset="0"/>
                        </a:rPr>
                        <a:t>128 340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557213" y="1322388"/>
            <a:ext cx="8029575" cy="4994275"/>
          </a:xfrm>
        </p:spPr>
        <p:txBody>
          <a:bodyPr wrap="square" numCol="1" anchor="t" anchorCtr="0" compatLnSpc="1">
            <a:prstTxWarp prst="textNoShape">
              <a:avLst/>
            </a:prstTxWarp>
          </a:bodyPr>
          <a:lstStyle/>
          <a:p>
            <a:pPr marL="271463" indent="-271463">
              <a:spcBef>
                <a:spcPts val="1000"/>
              </a:spcBef>
            </a:pPr>
            <a:r>
              <a:rPr lang="en-US" altLang="en-US" sz="2400" dirty="0" smtClean="0">
                <a:cs typeface="Arial" panose="020B0604020202020204" pitchFamily="34" charset="0"/>
              </a:rPr>
              <a:t>Background on preparation for 2018 academic year</a:t>
            </a:r>
          </a:p>
          <a:p>
            <a:pPr marL="271463" indent="-271463">
              <a:spcBef>
                <a:spcPts val="1000"/>
              </a:spcBef>
            </a:pPr>
            <a:r>
              <a:rPr lang="en-US" altLang="en-US" sz="2400" dirty="0" smtClean="0">
                <a:cs typeface="Arial" panose="020B0604020202020204" pitchFamily="34" charset="0"/>
              </a:rPr>
              <a:t>President’s announcement on funding for poor and working class students</a:t>
            </a:r>
          </a:p>
          <a:p>
            <a:pPr marL="271463" indent="-271463">
              <a:spcBef>
                <a:spcPts val="1000"/>
              </a:spcBef>
            </a:pPr>
            <a:r>
              <a:rPr lang="en-US" altLang="en-US" sz="2400" dirty="0" smtClean="0">
                <a:cs typeface="Arial" panose="020B0604020202020204" pitchFamily="34" charset="0"/>
              </a:rPr>
              <a:t>Reports on the registration period at universities</a:t>
            </a:r>
          </a:p>
          <a:p>
            <a:pPr marL="271463" indent="-271463">
              <a:spcBef>
                <a:spcPts val="1000"/>
              </a:spcBef>
            </a:pPr>
            <a:r>
              <a:rPr lang="en-US" altLang="en-US" sz="2400" dirty="0" smtClean="0">
                <a:cs typeface="Arial" panose="020B0604020202020204" pitchFamily="34" charset="0"/>
              </a:rPr>
              <a:t>Areas where registration processes were affected negatively. </a:t>
            </a:r>
          </a:p>
          <a:p>
            <a:pPr marL="271463" indent="-271463">
              <a:spcBef>
                <a:spcPts val="1000"/>
              </a:spcBef>
            </a:pPr>
            <a:r>
              <a:rPr lang="en-US" altLang="en-US" sz="2400" dirty="0" smtClean="0">
                <a:cs typeface="Arial" panose="020B0604020202020204" pitchFamily="34" charset="0"/>
              </a:rPr>
              <a:t>Central Applications Clearing House (CACH) 2018 update</a:t>
            </a:r>
          </a:p>
          <a:p>
            <a:pPr marL="271463" indent="-271463">
              <a:spcBef>
                <a:spcPts val="1000"/>
              </a:spcBef>
            </a:pPr>
            <a:r>
              <a:rPr lang="en-US" altLang="en-US" sz="2400" dirty="0" smtClean="0">
                <a:cs typeface="Arial" panose="020B0604020202020204" pitchFamily="34" charset="0"/>
              </a:rPr>
              <a:t>University Enrolment Planning and Spaces for First-time entering students in 2018</a:t>
            </a:r>
          </a:p>
        </p:txBody>
      </p:sp>
      <p:sp>
        <p:nvSpPr>
          <p:cNvPr id="819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4A6862B2-2F5A-4EBF-A601-622BCE4A9757}" type="slidenum">
              <a:rPr lang="en-US" altLang="en-US" sz="1200" b="1">
                <a:solidFill>
                  <a:srgbClr val="898989"/>
                </a:solidFill>
                <a:latin typeface="Arial" panose="020B0604020202020204" pitchFamily="34" charset="0"/>
              </a:rPr>
              <a:pPr>
                <a:lnSpc>
                  <a:spcPct val="100000"/>
                </a:lnSpc>
                <a:spcBef>
                  <a:spcPct val="0"/>
                </a:spcBef>
                <a:buFontTx/>
                <a:buNone/>
              </a:pPr>
              <a:t>2</a:t>
            </a:fld>
            <a:endParaRPr lang="en-US" altLang="en-US" sz="1200" b="1">
              <a:solidFill>
                <a:srgbClr val="898989"/>
              </a:solidFill>
              <a:latin typeface="Arial" panose="020B0604020202020204" pitchFamily="34" charset="0"/>
            </a:endParaRPr>
          </a:p>
        </p:txBody>
      </p:sp>
      <p:sp>
        <p:nvSpPr>
          <p:cNvPr id="7" name="TextBox 6"/>
          <p:cNvSpPr txBox="1"/>
          <p:nvPr/>
        </p:nvSpPr>
        <p:spPr>
          <a:xfrm>
            <a:off x="557213" y="568325"/>
            <a:ext cx="8029575"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altLang="en-US" sz="2800" b="1" dirty="0" smtClean="0">
                <a:cs typeface="Arial" charset="0"/>
              </a:rPr>
              <a:t>Overview</a:t>
            </a:r>
            <a:endParaRPr lang="en-ZA" sz="2800" b="1" dirty="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3" name="Content Placeholder 2"/>
          <p:cNvSpPr>
            <a:spLocks noGrp="1"/>
          </p:cNvSpPr>
          <p:nvPr>
            <p:ph idx="1"/>
          </p:nvPr>
        </p:nvSpPr>
        <p:spPr bwMode="auto">
          <a:xfrm>
            <a:off x="546100" y="1196752"/>
            <a:ext cx="8027988" cy="5427663"/>
          </a:xfrm>
        </p:spPr>
        <p:txBody>
          <a:bodyPr wrap="square" numCol="1" anchor="t" anchorCtr="0" compatLnSpc="1">
            <a:prstTxWarp prst="textNoShape">
              <a:avLst/>
            </a:prstTxWarp>
            <a:normAutofit fontScale="92500" lnSpcReduction="10000"/>
          </a:bodyPr>
          <a:lstStyle/>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The DHET, universities and NSFAS will continue to work closely to implement the new bursary scheme</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Student funding policy and fee regulation framework</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Continued work to support the sustainability of all processes, including work on a possible funding scheme for other, particularly “missing middle” students</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Analysis of 2018 registration process</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Ensuring careful planning for the next academic year</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Consistent and regular communication across </a:t>
            </a:r>
            <a:r>
              <a:rPr lang="en-GB" altLang="en-US" sz="2400" smtClean="0">
                <a:latin typeface="Arial" panose="020B0604020202020204" pitchFamily="34" charset="0"/>
                <a:cs typeface="Arial" panose="020B0604020202020204" pitchFamily="34" charset="0"/>
              </a:rPr>
              <a:t>the system</a:t>
            </a:r>
            <a:endParaRPr lang="en-GB" altLang="en-US" sz="2400" dirty="0" smtClean="0">
              <a:latin typeface="Arial" panose="020B0604020202020204" pitchFamily="34" charset="0"/>
              <a:cs typeface="Arial" panose="020B0604020202020204" pitchFamily="34" charset="0"/>
            </a:endParaRP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All </a:t>
            </a:r>
            <a:r>
              <a:rPr lang="en-GB" altLang="en-US" sz="2400" dirty="0">
                <a:latin typeface="Arial" panose="020B0604020202020204" pitchFamily="34" charset="0"/>
                <a:cs typeface="Arial" panose="020B0604020202020204" pitchFamily="34" charset="0"/>
              </a:rPr>
              <a:t>stakeholders must ensure that universities remain safe and open for learning</a:t>
            </a:r>
            <a:r>
              <a:rPr lang="en-GB" altLang="en-US" sz="2400" dirty="0" smtClean="0">
                <a:latin typeface="Arial" panose="020B0604020202020204" pitchFamily="34" charset="0"/>
                <a:cs typeface="Arial" panose="020B0604020202020204" pitchFamily="34" charset="0"/>
              </a:rPr>
              <a:t>.</a:t>
            </a:r>
          </a:p>
          <a:p>
            <a:pPr marL="282575" indent="-282575">
              <a:spcBef>
                <a:spcPct val="0"/>
              </a:spcBef>
              <a:spcAft>
                <a:spcPts val="1200"/>
              </a:spcAft>
            </a:pPr>
            <a:r>
              <a:rPr lang="en-GB" altLang="en-US" sz="2400" dirty="0" smtClean="0">
                <a:latin typeface="Arial" panose="020B0604020202020204" pitchFamily="34" charset="0"/>
                <a:cs typeface="Arial" panose="020B0604020202020204" pitchFamily="34" charset="0"/>
              </a:rPr>
              <a:t>DHET supports a range of other work to enhance student success, such as the introduction of the University Capacity Development Grant. </a:t>
            </a:r>
            <a:endParaRPr lang="en-GB" altLang="en-US" sz="2400" dirty="0">
              <a:latin typeface="Arial" panose="020B0604020202020204" pitchFamily="34" charset="0"/>
              <a:cs typeface="Arial" panose="020B0604020202020204" pitchFamily="34" charset="0"/>
            </a:endParaRPr>
          </a:p>
          <a:p>
            <a:pPr marL="282575" indent="-282575">
              <a:spcBef>
                <a:spcPct val="0"/>
              </a:spcBef>
              <a:spcAft>
                <a:spcPts val="1200"/>
              </a:spcAft>
            </a:pPr>
            <a:endParaRPr lang="en-GB" altLang="en-US" sz="2400" dirty="0" smtClean="0">
              <a:latin typeface="Arial" panose="020B0604020202020204" pitchFamily="34" charset="0"/>
              <a:cs typeface="Arial" panose="020B0604020202020204" pitchFamily="34" charset="0"/>
            </a:endParaRPr>
          </a:p>
          <a:p>
            <a:pPr marL="282575" indent="-282575">
              <a:spcBef>
                <a:spcPct val="0"/>
              </a:spcBef>
              <a:spcAft>
                <a:spcPts val="1200"/>
              </a:spcAft>
            </a:pPr>
            <a:endParaRPr lang="en-GB" altLang="en-US" sz="2400" dirty="0" smtClean="0">
              <a:latin typeface="Arial" panose="020B0604020202020204" pitchFamily="34" charset="0"/>
              <a:cs typeface="Arial" panose="020B0604020202020204" pitchFamily="34" charset="0"/>
            </a:endParaRPr>
          </a:p>
          <a:p>
            <a:pPr marL="282575" indent="-282575">
              <a:spcBef>
                <a:spcPct val="0"/>
              </a:spcBef>
              <a:spcAft>
                <a:spcPts val="1200"/>
              </a:spcAft>
            </a:pPr>
            <a:endParaRPr lang="en-GB" altLang="en-US" sz="2400" dirty="0" smtClean="0">
              <a:latin typeface="Arial" panose="020B0604020202020204" pitchFamily="34" charset="0"/>
              <a:cs typeface="Arial" panose="020B0604020202020204" pitchFamily="34" charset="0"/>
            </a:endParaRPr>
          </a:p>
        </p:txBody>
      </p:sp>
      <p:sp>
        <p:nvSpPr>
          <p:cNvPr id="40964"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C14412D3-F8D8-4CC4-B8D1-A5AB2E8C5088}"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20</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46100" y="542925"/>
            <a:ext cx="8027988"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buFont typeface="Wingdings" charset="0"/>
              <a:buNone/>
              <a:defRPr/>
            </a:pPr>
            <a:r>
              <a:rPr lang="en-ZA" sz="2800" b="1" dirty="0" smtClean="0">
                <a:solidFill>
                  <a:srgbClr val="FFFFFF"/>
                </a:solidFill>
                <a:latin typeface="Arial" panose="020B0604020202020204" pitchFamily="34" charset="0"/>
                <a:cs typeface="Arial" panose="020B0604020202020204" pitchFamily="34" charset="0"/>
              </a:rPr>
              <a:t>Way forward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descr="SLIDE LAYOUT.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4515" name="Picture 6" descr="C:\Users\Lefifi.T\AppData\Local\Microsoft\Windows\Temporary Internet Files\Content.Outlook\XAEMJRW7\Higher Education LOGO (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55775" y="1557338"/>
            <a:ext cx="5695950"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6" name="TextBox 7"/>
          <p:cNvSpPr txBox="1">
            <a:spLocks noChangeArrowheads="1"/>
          </p:cNvSpPr>
          <p:nvPr/>
        </p:nvSpPr>
        <p:spPr bwMode="auto">
          <a:xfrm>
            <a:off x="2484438" y="4005263"/>
            <a:ext cx="410368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6000" b="1" i="1"/>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Content Placeholder 2"/>
          <p:cNvSpPr>
            <a:spLocks noGrp="1"/>
          </p:cNvSpPr>
          <p:nvPr>
            <p:ph idx="1"/>
          </p:nvPr>
        </p:nvSpPr>
        <p:spPr>
          <a:xfrm>
            <a:off x="557213" y="1260475"/>
            <a:ext cx="8029575" cy="5427663"/>
          </a:xfrm>
        </p:spPr>
        <p:txBody>
          <a:bodyPr>
            <a:normAutofit fontScale="92500" lnSpcReduction="10000"/>
          </a:bodyPr>
          <a:lstStyle/>
          <a:p>
            <a:r>
              <a:rPr lang="en-US" sz="2400" dirty="0">
                <a:latin typeface="Arial" panose="020B0604020202020204" pitchFamily="34" charset="0"/>
                <a:cs typeface="Arial" panose="020B0604020202020204" pitchFamily="34" charset="0"/>
              </a:rPr>
              <a:t>In </a:t>
            </a:r>
            <a:r>
              <a:rPr lang="en-US" sz="2400" dirty="0" smtClean="0">
                <a:latin typeface="Arial" panose="020B0604020202020204" pitchFamily="34" charset="0"/>
                <a:cs typeface="Arial" panose="020B0604020202020204" pitchFamily="34" charset="0"/>
              </a:rPr>
              <a:t>the latter half of 2016</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significant protest action took place across the university system, leading to violence and </a:t>
            </a:r>
            <a:r>
              <a:rPr lang="en-US" sz="2400" dirty="0">
                <a:latin typeface="Arial" panose="020B0604020202020204" pitchFamily="34" charset="0"/>
                <a:cs typeface="Arial" panose="020B0604020202020204" pitchFamily="34" charset="0"/>
              </a:rPr>
              <a:t>severe disruption of the academic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t>
            </a:r>
            <a:r>
              <a:rPr lang="en-US" sz="2400" dirty="0">
                <a:latin typeface="Arial" panose="020B0604020202020204" pitchFamily="34" charset="0"/>
                <a:cs typeface="Arial" panose="020B0604020202020204" pitchFamily="34" charset="0"/>
              </a:rPr>
              <a:t>some </a:t>
            </a:r>
            <a:r>
              <a:rPr lang="en-US" sz="2400" dirty="0" smtClean="0">
                <a:latin typeface="Arial" panose="020B0604020202020204" pitchFamily="34" charset="0"/>
                <a:cs typeface="Arial" panose="020B0604020202020204" pitchFamily="34" charset="0"/>
              </a:rPr>
              <a:t>universities. As a result at some universities the academic </a:t>
            </a:r>
            <a:r>
              <a:rPr lang="en-US" sz="2400" dirty="0" err="1" smtClean="0">
                <a:latin typeface="Arial" panose="020B0604020202020204" pitchFamily="34" charset="0"/>
                <a:cs typeface="Arial" panose="020B0604020202020204" pitchFamily="34" charset="0"/>
              </a:rPr>
              <a:t>programme</a:t>
            </a:r>
            <a:r>
              <a:rPr lang="en-US" sz="2400" dirty="0" smtClean="0">
                <a:latin typeface="Arial" panose="020B0604020202020204" pitchFamily="34" charset="0"/>
                <a:cs typeface="Arial" panose="020B0604020202020204" pitchFamily="34" charset="0"/>
              </a:rPr>
              <a:t> was completed early in 2017.</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 the second half of 2017 there were sporadic disruptions, but most institutions were able to complete the academic year without any further delays to their </a:t>
            </a:r>
            <a:r>
              <a:rPr lang="en-US" sz="2400" dirty="0" err="1" smtClean="0">
                <a:latin typeface="Arial" panose="020B0604020202020204" pitchFamily="34" charset="0"/>
                <a:cs typeface="Arial" panose="020B0604020202020204" pitchFamily="34" charset="0"/>
              </a:rPr>
              <a:t>programme</a:t>
            </a:r>
            <a:r>
              <a:rPr lang="en-US" sz="2400" dirty="0" smtClean="0">
                <a:latin typeface="Arial" panose="020B0604020202020204" pitchFamily="34" charset="0"/>
                <a:cs typeface="Arial" panose="020B0604020202020204" pitchFamily="34" charset="0"/>
              </a:rPr>
              <a:t>. The disruptions (at UFS and UCT) related to the delay in the release of the </a:t>
            </a:r>
            <a:r>
              <a:rPr lang="en-US" sz="2400" dirty="0" err="1" smtClean="0">
                <a:latin typeface="Arial" panose="020B0604020202020204" pitchFamily="34" charset="0"/>
                <a:cs typeface="Arial" panose="020B0604020202020204" pitchFamily="34" charset="0"/>
              </a:rPr>
              <a:t>Heher</a:t>
            </a:r>
            <a:r>
              <a:rPr lang="en-US" sz="2400" dirty="0" smtClean="0">
                <a:latin typeface="Arial" panose="020B0604020202020204" pitchFamily="34" charset="0"/>
                <a:cs typeface="Arial" panose="020B0604020202020204" pitchFamily="34" charset="0"/>
              </a:rPr>
              <a:t> Commission report, and at CPUT to insourcing matters and the expulsion of 4 students. </a:t>
            </a:r>
          </a:p>
          <a:p>
            <a:r>
              <a:rPr lang="en-US" sz="2400" dirty="0" smtClean="0">
                <a:latin typeface="Arial" panose="020B0604020202020204" pitchFamily="34" charset="0"/>
                <a:cs typeface="Arial" panose="020B0604020202020204" pitchFamily="34" charset="0"/>
              </a:rPr>
              <a:t>In the majority of institutions the academic </a:t>
            </a:r>
            <a:r>
              <a:rPr lang="en-US" sz="2400" dirty="0" err="1" smtClean="0">
                <a:latin typeface="Arial" panose="020B0604020202020204" pitchFamily="34" charset="0"/>
                <a:cs typeface="Arial" panose="020B0604020202020204" pitchFamily="34" charset="0"/>
              </a:rPr>
              <a:t>programme</a:t>
            </a:r>
            <a:r>
              <a:rPr lang="en-US" sz="2400" dirty="0" smtClean="0">
                <a:latin typeface="Arial" panose="020B0604020202020204" pitchFamily="34" charset="0"/>
                <a:cs typeface="Arial" panose="020B0604020202020204" pitchFamily="34" charset="0"/>
              </a:rPr>
              <a:t> was completed successfully. </a:t>
            </a:r>
          </a:p>
          <a:p>
            <a:r>
              <a:rPr lang="en-US" altLang="en-US" sz="2400" dirty="0" smtClean="0">
                <a:latin typeface="Arial" panose="020B0604020202020204" pitchFamily="34" charset="0"/>
                <a:cs typeface="Arial" panose="020B0604020202020204" pitchFamily="34" charset="0"/>
              </a:rPr>
              <a:t>A meeting was held in December 2017 with the Registrars and finance executives of all institutions, student representatives, and NSFAS to discuss readiness for the 2018 academic year. </a:t>
            </a:r>
            <a:endParaRPr lang="en-US" altLang="en-US" dirty="0" smtClean="0">
              <a:latin typeface="Arial" panose="020B0604020202020204" pitchFamily="34" charset="0"/>
              <a:cs typeface="Arial" panose="020B0604020202020204" pitchFamily="34" charset="0"/>
            </a:endParaRPr>
          </a:p>
        </p:txBody>
      </p:sp>
      <p:sp>
        <p:nvSpPr>
          <p:cNvPr id="10244"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20C43DBC-5967-49E7-97F3-78EAC028A14D}" type="slidenum">
              <a:rPr lang="en-US" altLang="en-US" sz="1200" b="1">
                <a:solidFill>
                  <a:srgbClr val="898989"/>
                </a:solidFill>
                <a:latin typeface="Arial" panose="020B0604020202020204" pitchFamily="34" charset="0"/>
              </a:rPr>
              <a:pPr>
                <a:lnSpc>
                  <a:spcPct val="100000"/>
                </a:lnSpc>
                <a:spcBef>
                  <a:spcPct val="0"/>
                </a:spcBef>
                <a:buFontTx/>
                <a:buNone/>
              </a:pPr>
              <a:t>3</a:t>
            </a:fld>
            <a:endParaRPr lang="en-US" altLang="en-US" sz="1200" b="1">
              <a:solidFill>
                <a:srgbClr val="898989"/>
              </a:solidFill>
              <a:latin typeface="Arial" panose="020B0604020202020204" pitchFamily="34" charset="0"/>
            </a:endParaRPr>
          </a:p>
        </p:txBody>
      </p:sp>
      <p:sp>
        <p:nvSpPr>
          <p:cNvPr id="6" name="TextBox 5"/>
          <p:cNvSpPr txBox="1"/>
          <p:nvPr/>
        </p:nvSpPr>
        <p:spPr>
          <a:xfrm>
            <a:off x="557213" y="542459"/>
            <a:ext cx="8029575"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spcBef>
                <a:spcPts val="1000"/>
              </a:spcBef>
              <a:defRPr/>
            </a:pPr>
            <a:r>
              <a:rPr lang="en-US" sz="2800" b="1" dirty="0">
                <a:cs typeface="Arial" panose="020B0604020202020204" pitchFamily="34" charset="0"/>
              </a:rPr>
              <a:t>Conclusion of the 2017 Academic </a:t>
            </a:r>
            <a:r>
              <a:rPr lang="en-US" sz="2800" b="1" dirty="0" err="1">
                <a:cs typeface="Arial" panose="020B0604020202020204" pitchFamily="34" charset="0"/>
              </a:rPr>
              <a:t>programme</a:t>
            </a:r>
            <a:endParaRPr lang="en-US" altLang="en-US" sz="2800" b="1"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557213" y="1665289"/>
            <a:ext cx="8029575" cy="4994275"/>
          </a:xfrm>
        </p:spPr>
        <p:txBody>
          <a:bodyPr wrap="square" numCol="1" anchor="t" anchorCtr="0" compatLnSpc="1">
            <a:prstTxWarp prst="textNoShape">
              <a:avLst/>
            </a:prstTxWarp>
            <a:normAutofit fontScale="92500" lnSpcReduction="20000"/>
          </a:bodyPr>
          <a:lstStyle/>
          <a:p>
            <a:pPr>
              <a:spcBef>
                <a:spcPts val="1800"/>
              </a:spcBef>
            </a:pPr>
            <a:r>
              <a:rPr lang="en-ZA" sz="2400" dirty="0" smtClean="0">
                <a:latin typeface="Arial" panose="020B0604020202020204" pitchFamily="34" charset="0"/>
                <a:cs typeface="Arial" panose="020B0604020202020204" pitchFamily="34" charset="0"/>
              </a:rPr>
              <a:t>On </a:t>
            </a:r>
            <a:r>
              <a:rPr lang="en-ZA" sz="2400" dirty="0">
                <a:latin typeface="Arial" panose="020B0604020202020204" pitchFamily="34" charset="0"/>
                <a:cs typeface="Arial" panose="020B0604020202020204" pitchFamily="34" charset="0"/>
              </a:rPr>
              <a:t>16 December 2017, the President announced that government would be introducing “fully subsidised free higher education and training for poor and working class South Africans” and that this would be provided through the National Student Financial Aid Scheme (NSFAS) to first year students in 2018. </a:t>
            </a:r>
          </a:p>
          <a:p>
            <a:r>
              <a:rPr lang="en-US" altLang="en-US" sz="2400" dirty="0" smtClean="0">
                <a:latin typeface="Arial" panose="020B0604020202020204" pitchFamily="34" charset="0"/>
                <a:cs typeface="Arial" panose="020B0604020202020204" pitchFamily="34" charset="0"/>
              </a:rPr>
              <a:t>This followed the release of the </a:t>
            </a:r>
            <a:r>
              <a:rPr lang="en-US" altLang="en-US" sz="2400" dirty="0" err="1" smtClean="0">
                <a:latin typeface="Arial" panose="020B0604020202020204" pitchFamily="34" charset="0"/>
                <a:cs typeface="Arial" panose="020B0604020202020204" pitchFamily="34" charset="0"/>
              </a:rPr>
              <a:t>Heher</a:t>
            </a:r>
            <a:r>
              <a:rPr lang="en-US" altLang="en-US" sz="2400" dirty="0" smtClean="0">
                <a:latin typeface="Arial" panose="020B0604020202020204" pitchFamily="34" charset="0"/>
                <a:cs typeface="Arial" panose="020B0604020202020204" pitchFamily="34" charset="0"/>
              </a:rPr>
              <a:t> Commission report and the deliberations of the Inter-Ministerial Committee, supported by </a:t>
            </a:r>
            <a:r>
              <a:rPr lang="en-ZA" sz="2400" dirty="0" smtClean="0">
                <a:latin typeface="Arial" panose="020B0604020202020204" pitchFamily="34" charset="0"/>
                <a:cs typeface="Arial" panose="020B0604020202020204" pitchFamily="34" charset="0"/>
              </a:rPr>
              <a:t>national </a:t>
            </a:r>
            <a:r>
              <a:rPr lang="en-ZA" sz="2400" dirty="0">
                <a:latin typeface="Arial" panose="020B0604020202020204" pitchFamily="34" charset="0"/>
                <a:cs typeface="Arial" panose="020B0604020202020204" pitchFamily="34" charset="0"/>
              </a:rPr>
              <a:t>treasury, the Department </a:t>
            </a:r>
            <a:r>
              <a:rPr lang="en-ZA" sz="2400" dirty="0" smtClean="0">
                <a:latin typeface="Arial" panose="020B0604020202020204" pitchFamily="34" charset="0"/>
                <a:cs typeface="Arial" panose="020B0604020202020204" pitchFamily="34" charset="0"/>
              </a:rPr>
              <a:t>of Higher Education and Training and DPME.</a:t>
            </a:r>
          </a:p>
          <a:p>
            <a:pPr marL="271463" indent="-271463">
              <a:spcBef>
                <a:spcPts val="1000"/>
              </a:spcBef>
            </a:pPr>
            <a:r>
              <a:rPr lang="en-ZA" sz="2400" dirty="0" smtClean="0">
                <a:latin typeface="Arial" panose="020B0604020202020204" pitchFamily="34" charset="0"/>
                <a:cs typeface="Arial" panose="020B0604020202020204" pitchFamily="34" charset="0"/>
              </a:rPr>
              <a:t>Estimates </a:t>
            </a:r>
            <a:r>
              <a:rPr lang="en-ZA" sz="2400" dirty="0">
                <a:latin typeface="Arial" panose="020B0604020202020204" pitchFamily="34" charset="0"/>
                <a:cs typeface="Arial" panose="020B0604020202020204" pitchFamily="34" charset="0"/>
              </a:rPr>
              <a:t>of the costing </a:t>
            </a:r>
            <a:r>
              <a:rPr lang="en-ZA" sz="2400" dirty="0" smtClean="0">
                <a:latin typeface="Arial" panose="020B0604020202020204" pitchFamily="34" charset="0"/>
                <a:cs typeface="Arial" panose="020B0604020202020204" pitchFamily="34" charset="0"/>
              </a:rPr>
              <a:t>were done on </a:t>
            </a:r>
            <a:r>
              <a:rPr lang="en-ZA" sz="2400" dirty="0">
                <a:latin typeface="Arial" panose="020B0604020202020204" pitchFamily="34" charset="0"/>
                <a:cs typeface="Arial" panose="020B0604020202020204" pitchFamily="34" charset="0"/>
              </a:rPr>
              <a:t>the basis of specific assumptions related to enrolments in the </a:t>
            </a:r>
            <a:r>
              <a:rPr lang="en-ZA" sz="2400" dirty="0" smtClean="0">
                <a:latin typeface="Arial" panose="020B0604020202020204" pitchFamily="34" charset="0"/>
                <a:cs typeface="Arial" panose="020B0604020202020204" pitchFamily="34" charset="0"/>
              </a:rPr>
              <a:t>system, including that approximately 40% of students would qualify under the new scheme.  </a:t>
            </a:r>
          </a:p>
          <a:p>
            <a:pPr marL="271463" indent="-271463">
              <a:spcBef>
                <a:spcPts val="1000"/>
              </a:spcBef>
            </a:pPr>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system (universities, colleges, Department and NSFAS) worked together to make pragmatic arrangements to ensure a relatively smooth implementation in the 2018 financial year.   </a:t>
            </a:r>
          </a:p>
          <a:p>
            <a:pPr marL="271463" indent="-271463">
              <a:spcBef>
                <a:spcPts val="1000"/>
              </a:spcBef>
            </a:pPr>
            <a:endParaRPr lang="en-US" altLang="en-US" sz="2400" dirty="0" smtClean="0">
              <a:latin typeface="Arial" panose="020B0604020202020204" pitchFamily="34" charset="0"/>
              <a:cs typeface="Arial" panose="020B0604020202020204" pitchFamily="34" charset="0"/>
            </a:endParaRPr>
          </a:p>
        </p:txBody>
      </p:sp>
      <p:sp>
        <p:nvSpPr>
          <p:cNvPr id="819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4A6862B2-2F5A-4EBF-A601-622BCE4A9757}"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4</a:t>
            </a:fld>
            <a:endParaRPr lang="en-US" altLang="en-US" sz="1200" b="1">
              <a:solidFill>
                <a:srgbClr val="898989"/>
              </a:solidFill>
              <a:latin typeface="Arial" panose="020B0604020202020204" pitchFamily="34" charset="0"/>
              <a:cs typeface="Arial" panose="020B0604020202020204" pitchFamily="34" charset="0"/>
            </a:endParaRPr>
          </a:p>
        </p:txBody>
      </p:sp>
      <p:sp>
        <p:nvSpPr>
          <p:cNvPr id="7" name="TextBox 6"/>
          <p:cNvSpPr txBox="1"/>
          <p:nvPr/>
        </p:nvSpPr>
        <p:spPr>
          <a:xfrm>
            <a:off x="516531" y="538725"/>
            <a:ext cx="8029575" cy="95410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altLang="en-US" sz="2800" b="1" dirty="0">
                <a:latin typeface="Arial" panose="020B0604020202020204" pitchFamily="34" charset="0"/>
                <a:cs typeface="Arial" panose="020B0604020202020204" pitchFamily="34" charset="0"/>
              </a:rPr>
              <a:t>Announcement on </a:t>
            </a:r>
            <a:r>
              <a:rPr lang="en-US" altLang="en-US" sz="2800" b="1" dirty="0" smtClean="0">
                <a:latin typeface="Arial" panose="020B0604020202020204" pitchFamily="34" charset="0"/>
                <a:cs typeface="Arial" panose="020B0604020202020204" pitchFamily="34" charset="0"/>
              </a:rPr>
              <a:t>fully </a:t>
            </a:r>
            <a:r>
              <a:rPr lang="en-US" altLang="en-US" sz="2800" b="1" dirty="0" err="1" smtClean="0">
                <a:latin typeface="Arial" panose="020B0604020202020204" pitchFamily="34" charset="0"/>
                <a:cs typeface="Arial" panose="020B0604020202020204" pitchFamily="34" charset="0"/>
              </a:rPr>
              <a:t>subsidised</a:t>
            </a:r>
            <a:r>
              <a:rPr lang="en-US" altLang="en-US" sz="2800" b="1" dirty="0" smtClean="0">
                <a:latin typeface="Arial" panose="020B0604020202020204" pitchFamily="34" charset="0"/>
                <a:cs typeface="Arial" panose="020B0604020202020204" pitchFamily="34" charset="0"/>
              </a:rPr>
              <a:t> </a:t>
            </a:r>
            <a:r>
              <a:rPr lang="en-US" altLang="en-US" sz="2800" b="1" dirty="0">
                <a:latin typeface="Arial" panose="020B0604020202020204" pitchFamily="34" charset="0"/>
                <a:cs typeface="Arial" panose="020B0604020202020204" pitchFamily="34" charset="0"/>
              </a:rPr>
              <a:t>education for poor and working class students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32232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557213" y="1697955"/>
            <a:ext cx="8029575" cy="4994275"/>
          </a:xfrm>
        </p:spPr>
        <p:txBody>
          <a:bodyPr wrap="square" numCol="1" anchor="t" anchorCtr="0" compatLnSpc="1">
            <a:prstTxWarp prst="textNoShape">
              <a:avLst/>
            </a:prstTxWarp>
            <a:normAutofit fontScale="85000" lnSpcReduction="20000"/>
          </a:bodyPr>
          <a:lstStyle/>
          <a:p>
            <a:pPr marL="271463" indent="-271463">
              <a:spcBef>
                <a:spcPts val="1000"/>
              </a:spcBef>
            </a:pPr>
            <a:r>
              <a:rPr lang="en-US" altLang="en-US" sz="2400" dirty="0" smtClean="0">
                <a:latin typeface="Arial" panose="020B0604020202020204" pitchFamily="34" charset="0"/>
                <a:cs typeface="Arial" panose="020B0604020202020204" pitchFamily="34" charset="0"/>
              </a:rPr>
              <a:t>The DHET produced a Frequently Asked Questions document on the new funding arrangements which was shared widely and is available on the DHET website.</a:t>
            </a:r>
            <a:r>
              <a:rPr lang="en-ZA" sz="2400" dirty="0">
                <a:latin typeface="Arial" panose="020B0604020202020204" pitchFamily="34" charset="0"/>
                <a:cs typeface="Arial" panose="020B0604020202020204" pitchFamily="34" charset="0"/>
              </a:rPr>
              <a:t> </a:t>
            </a:r>
            <a:endParaRPr lang="en-ZA" sz="2400" dirty="0" smtClean="0">
              <a:latin typeface="Arial" panose="020B0604020202020204" pitchFamily="34" charset="0"/>
              <a:cs typeface="Arial" panose="020B0604020202020204" pitchFamily="34" charset="0"/>
            </a:endParaRPr>
          </a:p>
          <a:p>
            <a:pPr marL="271463" indent="-271463">
              <a:spcBef>
                <a:spcPts val="1000"/>
              </a:spcBef>
            </a:pPr>
            <a:r>
              <a:rPr lang="en-ZA" sz="2400" dirty="0" smtClean="0">
                <a:latin typeface="Arial" panose="020B0604020202020204" pitchFamily="34" charset="0"/>
                <a:cs typeface="Arial" panose="020B0604020202020204" pitchFamily="34" charset="0"/>
              </a:rPr>
              <a:t>In </a:t>
            </a:r>
            <a:r>
              <a:rPr lang="en-ZA" sz="2400" dirty="0">
                <a:latin typeface="Arial" panose="020B0604020202020204" pitchFamily="34" charset="0"/>
                <a:cs typeface="Arial" panose="020B0604020202020204" pitchFamily="34" charset="0"/>
              </a:rPr>
              <a:t>order to give effect to the President’s announcement, the current DHET General Fund for poor South African students to access university education administered by NSFAS, has been strengthened, extended and converted into a bursary scheme for poor and working class South Africans. The DHET Bursary Scheme will be phased in over a period of five years starting in 2018. </a:t>
            </a:r>
            <a:endParaRPr lang="en-US" altLang="en-US" sz="2400" dirty="0" smtClean="0">
              <a:latin typeface="Arial" panose="020B0604020202020204" pitchFamily="34" charset="0"/>
              <a:cs typeface="Arial" panose="020B0604020202020204" pitchFamily="34" charset="0"/>
            </a:endParaRPr>
          </a:p>
          <a:p>
            <a:pPr marL="271463" indent="-271463">
              <a:spcBef>
                <a:spcPts val="1000"/>
              </a:spcBef>
            </a:pPr>
            <a:r>
              <a:rPr lang="en-US" altLang="en-US" sz="2400" dirty="0" smtClean="0">
                <a:latin typeface="Arial" panose="020B0604020202020204" pitchFamily="34" charset="0"/>
                <a:cs typeface="Arial" panose="020B0604020202020204" pitchFamily="34" charset="0"/>
              </a:rPr>
              <a:t>The key aspect of the new announcement is bursary support for students coming from families with an income below R350K, benefiting first time entering students from 2018.  </a:t>
            </a:r>
          </a:p>
          <a:p>
            <a:pPr marL="271463" indent="-271463">
              <a:spcBef>
                <a:spcPts val="1000"/>
              </a:spcBef>
            </a:pPr>
            <a:r>
              <a:rPr lang="en-US" altLang="en-US" sz="2400" dirty="0" smtClean="0">
                <a:latin typeface="Arial" panose="020B0604020202020204" pitchFamily="34" charset="0"/>
                <a:cs typeface="Arial" panose="020B0604020202020204" pitchFamily="34" charset="0"/>
              </a:rPr>
              <a:t>Returning students are subject to the previous NSFAS income threshold of R122K, but their funding from 2018 onwards is in the form of a bursary. </a:t>
            </a:r>
          </a:p>
          <a:p>
            <a:pPr marL="271463" indent="-271463">
              <a:spcBef>
                <a:spcPts val="1000"/>
              </a:spcBef>
            </a:pPr>
            <a:r>
              <a:rPr lang="en-US" altLang="en-US" sz="2400" dirty="0" smtClean="0">
                <a:latin typeface="Arial" panose="020B0604020202020204" pitchFamily="34" charset="0"/>
                <a:cs typeface="Arial" panose="020B0604020202020204" pitchFamily="34" charset="0"/>
              </a:rPr>
              <a:t>The new bursary scheme covers tuition costs, plus agreed amounts for accommodation and food, and approved tuition materials.</a:t>
            </a:r>
          </a:p>
        </p:txBody>
      </p:sp>
      <p:sp>
        <p:nvSpPr>
          <p:cNvPr id="819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4A6862B2-2F5A-4EBF-A601-622BCE4A9757}"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5</a:t>
            </a:fld>
            <a:endParaRPr lang="en-US" altLang="en-US" sz="1200" b="1">
              <a:solidFill>
                <a:srgbClr val="898989"/>
              </a:solidFill>
              <a:latin typeface="Arial" panose="020B0604020202020204" pitchFamily="34" charset="0"/>
              <a:cs typeface="Arial" panose="020B0604020202020204" pitchFamily="34" charset="0"/>
            </a:endParaRPr>
          </a:p>
        </p:txBody>
      </p:sp>
      <p:sp>
        <p:nvSpPr>
          <p:cNvPr id="7" name="TextBox 6"/>
          <p:cNvSpPr txBox="1"/>
          <p:nvPr/>
        </p:nvSpPr>
        <p:spPr>
          <a:xfrm>
            <a:off x="483873" y="522396"/>
            <a:ext cx="8029575" cy="95410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altLang="en-US" sz="2800" b="1" dirty="0">
                <a:latin typeface="Arial" panose="020B0604020202020204" pitchFamily="34" charset="0"/>
                <a:cs typeface="Arial" panose="020B0604020202020204" pitchFamily="34" charset="0"/>
              </a:rPr>
              <a:t>Announcement on fee-free education for poor and working class students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2254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5" name="Rectangle 3"/>
          <p:cNvSpPr>
            <a:spLocks noGrp="1" noChangeArrowheads="1"/>
          </p:cNvSpPr>
          <p:nvPr>
            <p:ph idx="1"/>
          </p:nvPr>
        </p:nvSpPr>
        <p:spPr bwMode="auto">
          <a:xfrm>
            <a:off x="557213" y="1469349"/>
            <a:ext cx="8407450" cy="4994275"/>
          </a:xfrm>
        </p:spPr>
        <p:txBody>
          <a:bodyPr wrap="square" numCol="1" anchor="t" anchorCtr="0" compatLnSpc="1">
            <a:prstTxWarp prst="textNoShape">
              <a:avLst/>
            </a:prstTxWarp>
            <a:noAutofit/>
          </a:bodyPr>
          <a:lstStyle/>
          <a:p>
            <a:pPr marL="571500" indent="-457200">
              <a:lnSpc>
                <a:spcPct val="107000"/>
              </a:lnSpc>
              <a:spcAft>
                <a:spcPts val="0"/>
              </a:spcAft>
            </a:pPr>
            <a:r>
              <a:rPr lang="en-US" altLang="en-US" sz="1900" dirty="0" smtClean="0">
                <a:latin typeface="Arial" panose="020B0604020202020204" pitchFamily="34" charset="0"/>
                <a:cs typeface="Arial" panose="020B0604020202020204" pitchFamily="34" charset="0"/>
              </a:rPr>
              <a:t>A number of policy processes result from the announcement and will be worked on within the next 6 months: </a:t>
            </a:r>
          </a:p>
          <a:p>
            <a:pPr marL="800100" lvl="1" indent="-342900">
              <a:lnSpc>
                <a:spcPct val="107000"/>
              </a:lnSpc>
              <a:spcAft>
                <a:spcPts val="0"/>
              </a:spcAft>
              <a:buFont typeface="+mj-lt"/>
              <a:buAutoNum type="alphaLcPeriod"/>
            </a:pPr>
            <a:r>
              <a:rPr lang="en-ZA" sz="1900" dirty="0" smtClean="0">
                <a:latin typeface="Arial" panose="020B0604020202020204" pitchFamily="34" charset="0"/>
                <a:ea typeface="Calibri" panose="020F0502020204030204" pitchFamily="34" charset="0"/>
                <a:cs typeface="Arial" panose="020B0604020202020204" pitchFamily="34" charset="0"/>
              </a:rPr>
              <a:t>Policy </a:t>
            </a:r>
            <a:r>
              <a:rPr lang="en-ZA" sz="1900" dirty="0">
                <a:latin typeface="Arial" panose="020B0604020202020204" pitchFamily="34" charset="0"/>
                <a:ea typeface="Calibri" panose="020F0502020204030204" pitchFamily="34" charset="0"/>
                <a:cs typeface="Arial" panose="020B0604020202020204" pitchFamily="34" charset="0"/>
              </a:rPr>
              <a:t>on student housing and transport allowances/ subsidies;</a:t>
            </a:r>
          </a:p>
          <a:p>
            <a:pPr marL="800100" lvl="1" indent="-342900">
              <a:lnSpc>
                <a:spcPct val="107000"/>
              </a:lnSpc>
              <a:spcAft>
                <a:spcPts val="0"/>
              </a:spcAft>
              <a:buFont typeface="+mj-lt"/>
              <a:buAutoNum type="alphaLcPeriod"/>
            </a:pPr>
            <a:r>
              <a:rPr lang="en-ZA" sz="1900" dirty="0">
                <a:latin typeface="Arial" panose="020B0604020202020204" pitchFamily="34" charset="0"/>
                <a:ea typeface="Calibri" panose="020F0502020204030204" pitchFamily="34" charset="0"/>
                <a:cs typeface="Arial" panose="020B0604020202020204" pitchFamily="34" charset="0"/>
              </a:rPr>
              <a:t>Policy on academic, service and ethical requirements attached to receiving the bursary</a:t>
            </a:r>
          </a:p>
          <a:p>
            <a:pPr marL="800100" lvl="1" indent="-342900">
              <a:lnSpc>
                <a:spcPct val="107000"/>
              </a:lnSpc>
              <a:spcAft>
                <a:spcPts val="800"/>
              </a:spcAft>
              <a:buFont typeface="+mj-lt"/>
              <a:buAutoNum type="alphaLcPeriod"/>
            </a:pPr>
            <a:r>
              <a:rPr lang="en-ZA" sz="1900" dirty="0">
                <a:latin typeface="Arial" panose="020B0604020202020204" pitchFamily="34" charset="0"/>
                <a:ea typeface="Calibri" panose="020F0502020204030204" pitchFamily="34" charset="0"/>
                <a:cs typeface="Arial" panose="020B0604020202020204" pitchFamily="34" charset="0"/>
              </a:rPr>
              <a:t>Policy on students who receive the allowance remaining in the country to </a:t>
            </a:r>
            <a:r>
              <a:rPr lang="en-ZA" sz="1900" dirty="0" smtClean="0">
                <a:latin typeface="Arial" panose="020B0604020202020204" pitchFamily="34" charset="0"/>
                <a:ea typeface="Calibri" panose="020F0502020204030204" pitchFamily="34" charset="0"/>
                <a:cs typeface="Arial" panose="020B0604020202020204" pitchFamily="34" charset="0"/>
              </a:rPr>
              <a:t>plough </a:t>
            </a:r>
            <a:r>
              <a:rPr lang="en-ZA" sz="1900" dirty="0">
                <a:latin typeface="Arial" panose="020B0604020202020204" pitchFamily="34" charset="0"/>
                <a:ea typeface="Calibri" panose="020F0502020204030204" pitchFamily="34" charset="0"/>
                <a:cs typeface="Arial" panose="020B0604020202020204" pitchFamily="34" charset="0"/>
              </a:rPr>
              <a:t>their skills back into the </a:t>
            </a:r>
            <a:r>
              <a:rPr lang="en-ZA" sz="1900" dirty="0" smtClean="0">
                <a:latin typeface="Arial" panose="020B0604020202020204" pitchFamily="34" charset="0"/>
                <a:ea typeface="Calibri" panose="020F0502020204030204" pitchFamily="34" charset="0"/>
                <a:cs typeface="Arial" panose="020B0604020202020204" pitchFamily="34" charset="0"/>
              </a:rPr>
              <a:t>economy</a:t>
            </a:r>
          </a:p>
          <a:p>
            <a:pPr marL="457200" indent="-342900">
              <a:lnSpc>
                <a:spcPct val="107000"/>
              </a:lnSpc>
              <a:spcAft>
                <a:spcPts val="800"/>
              </a:spcAft>
            </a:pPr>
            <a:r>
              <a:rPr lang="en-ZA" sz="1900" dirty="0" smtClean="0">
                <a:latin typeface="Arial" panose="020B0604020202020204" pitchFamily="34" charset="0"/>
                <a:ea typeface="Calibri" panose="020F0502020204030204" pitchFamily="34" charset="0"/>
                <a:cs typeface="Arial" panose="020B0604020202020204" pitchFamily="34" charset="0"/>
              </a:rPr>
              <a:t>A due diligence process will be undertaken to determine and address historic debt of NSFAS-funded students. </a:t>
            </a:r>
          </a:p>
          <a:p>
            <a:pPr marL="457200" indent="-342900">
              <a:lnSpc>
                <a:spcPct val="107000"/>
              </a:lnSpc>
              <a:spcAft>
                <a:spcPts val="800"/>
              </a:spcAft>
            </a:pPr>
            <a:r>
              <a:rPr lang="en-ZA" sz="1900" dirty="0" smtClean="0">
                <a:latin typeface="Arial" panose="020B0604020202020204" pitchFamily="34" charset="0"/>
                <a:ea typeface="Calibri" panose="020F0502020204030204" pitchFamily="34" charset="0"/>
                <a:cs typeface="Arial" panose="020B0604020202020204" pitchFamily="34" charset="0"/>
              </a:rPr>
              <a:t>The announcement included additional subsidy funding for universities, with the aim of increasing the proportion of HE funding to 1% of GDP over a five-year period. </a:t>
            </a:r>
          </a:p>
          <a:p>
            <a:pPr marL="457200" indent="-342900">
              <a:lnSpc>
                <a:spcPct val="107000"/>
              </a:lnSpc>
              <a:spcAft>
                <a:spcPts val="800"/>
              </a:spcAft>
            </a:pPr>
            <a:r>
              <a:rPr lang="en-ZA" sz="1900" dirty="0" smtClean="0">
                <a:latin typeface="Arial" panose="020B0604020202020204" pitchFamily="34" charset="0"/>
                <a:ea typeface="Calibri" panose="020F0502020204030204" pitchFamily="34" charset="0"/>
                <a:cs typeface="Arial" panose="020B0604020202020204" pitchFamily="34" charset="0"/>
              </a:rPr>
              <a:t>The additional NSFAS funding amounts to just over R7 billion for 2018. </a:t>
            </a:r>
          </a:p>
        </p:txBody>
      </p:sp>
      <p:sp>
        <p:nvSpPr>
          <p:cNvPr id="8196"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4A6862B2-2F5A-4EBF-A601-622BCE4A9757}"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6</a:t>
            </a:fld>
            <a:endParaRPr lang="en-US" altLang="en-US" sz="1200" b="1">
              <a:solidFill>
                <a:srgbClr val="898989"/>
              </a:solidFill>
              <a:latin typeface="Arial" panose="020B0604020202020204" pitchFamily="34" charset="0"/>
              <a:cs typeface="Arial" panose="020B0604020202020204" pitchFamily="34" charset="0"/>
            </a:endParaRPr>
          </a:p>
        </p:txBody>
      </p:sp>
      <p:sp>
        <p:nvSpPr>
          <p:cNvPr id="7" name="TextBox 6"/>
          <p:cNvSpPr txBox="1"/>
          <p:nvPr/>
        </p:nvSpPr>
        <p:spPr>
          <a:xfrm>
            <a:off x="500202" y="506067"/>
            <a:ext cx="8029575" cy="95410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altLang="en-US" sz="2800" b="1">
                <a:latin typeface="Arial" panose="020B0604020202020204" pitchFamily="34" charset="0"/>
                <a:cs typeface="Arial" panose="020B0604020202020204" pitchFamily="34" charset="0"/>
              </a:rPr>
              <a:t>Announcement on fee-free education for poor and working class students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924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512"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9" name="Content Placeholder 2"/>
          <p:cNvSpPr>
            <a:spLocks noGrp="1"/>
          </p:cNvSpPr>
          <p:nvPr>
            <p:ph idx="1"/>
          </p:nvPr>
        </p:nvSpPr>
        <p:spPr bwMode="auto">
          <a:xfrm>
            <a:off x="539552" y="1052736"/>
            <a:ext cx="8029575" cy="5427663"/>
          </a:xfrm>
        </p:spPr>
        <p:txBody>
          <a:bodyPr wrap="square" numCol="1" anchor="t" anchorCtr="0" compatLnSpc="1">
            <a:prstTxWarp prst="textNoShape">
              <a:avLst/>
            </a:prstTxWarp>
            <a:normAutofit/>
          </a:bodyPr>
          <a:lstStyle/>
          <a:p>
            <a:pPr lvl="0"/>
            <a:r>
              <a:rPr lang="en-ZA" sz="2200" dirty="0" smtClean="0">
                <a:latin typeface="Arial" panose="020B0604020202020204" pitchFamily="34" charset="0"/>
                <a:cs typeface="Arial" panose="020B0604020202020204" pitchFamily="34" charset="0"/>
              </a:rPr>
              <a:t>In </a:t>
            </a:r>
            <a:r>
              <a:rPr lang="en-ZA" sz="2200" dirty="0">
                <a:latin typeface="Arial" panose="020B0604020202020204" pitchFamily="34" charset="0"/>
                <a:cs typeface="Arial" panose="020B0604020202020204" pitchFamily="34" charset="0"/>
              </a:rPr>
              <a:t>2015, </a:t>
            </a:r>
            <a:r>
              <a:rPr lang="en-ZA" sz="2200" dirty="0" smtClean="0">
                <a:latin typeface="Arial" panose="020B0604020202020204" pitchFamily="34" charset="0"/>
                <a:cs typeface="Arial" panose="020B0604020202020204" pitchFamily="34" charset="0"/>
              </a:rPr>
              <a:t>double digit fee increases announced by some universities were a major </a:t>
            </a:r>
            <a:r>
              <a:rPr lang="en-ZA" sz="2200" dirty="0">
                <a:latin typeface="Arial" panose="020B0604020202020204" pitchFamily="34" charset="0"/>
                <a:cs typeface="Arial" panose="020B0604020202020204" pitchFamily="34" charset="0"/>
              </a:rPr>
              <a:t>contributory factor to the sector-wide protests. </a:t>
            </a:r>
            <a:r>
              <a:rPr lang="en-ZA" sz="2200" dirty="0" smtClean="0">
                <a:latin typeface="Arial" panose="020B0604020202020204" pitchFamily="34" charset="0"/>
                <a:cs typeface="Arial" panose="020B0604020202020204" pitchFamily="34" charset="0"/>
              </a:rPr>
              <a:t>This led </a:t>
            </a:r>
            <a:r>
              <a:rPr lang="en-ZA" sz="2200" dirty="0">
                <a:latin typeface="Arial" panose="020B0604020202020204" pitchFamily="34" charset="0"/>
                <a:cs typeface="Arial" panose="020B0604020202020204" pitchFamily="34" charset="0"/>
              </a:rPr>
              <a:t>to the President </a:t>
            </a:r>
            <a:r>
              <a:rPr lang="en-ZA" sz="2200" dirty="0" smtClean="0">
                <a:latin typeface="Arial" panose="020B0604020202020204" pitchFamily="34" charset="0"/>
                <a:cs typeface="Arial" panose="020B0604020202020204" pitchFamily="34" charset="0"/>
              </a:rPr>
              <a:t>announcing an agreement on a </a:t>
            </a:r>
            <a:r>
              <a:rPr lang="en-ZA" sz="2200" dirty="0">
                <a:latin typeface="Arial" panose="020B0604020202020204" pitchFamily="34" charset="0"/>
                <a:cs typeface="Arial" panose="020B0604020202020204" pitchFamily="34" charset="0"/>
              </a:rPr>
              <a:t>zero percent fee increase for the 2016 academic year</a:t>
            </a:r>
            <a:r>
              <a:rPr lang="en-ZA" sz="2200" dirty="0" smtClean="0">
                <a:latin typeface="Arial" panose="020B0604020202020204" pitchFamily="34" charset="0"/>
                <a:cs typeface="Arial" panose="020B0604020202020204" pitchFamily="34" charset="0"/>
              </a:rPr>
              <a:t>. </a:t>
            </a:r>
          </a:p>
          <a:p>
            <a:pPr lvl="0"/>
            <a:r>
              <a:rPr lang="en-ZA" sz="2200" dirty="0" smtClean="0">
                <a:latin typeface="Arial" panose="020B0604020202020204" pitchFamily="34" charset="0"/>
                <a:cs typeface="Arial" panose="020B0604020202020204" pitchFamily="34" charset="0"/>
              </a:rPr>
              <a:t>The October 2015 announcement fundamentally changed the process for making decisions on fees, which up to this point had been determined </a:t>
            </a:r>
            <a:r>
              <a:rPr lang="en-ZA" sz="2200" dirty="0">
                <a:latin typeface="Arial" panose="020B0604020202020204" pitchFamily="34" charset="0"/>
                <a:cs typeface="Arial" panose="020B0604020202020204" pitchFamily="34" charset="0"/>
              </a:rPr>
              <a:t>by </a:t>
            </a:r>
            <a:r>
              <a:rPr lang="en-ZA" sz="2200" dirty="0" smtClean="0">
                <a:latin typeface="Arial" panose="020B0604020202020204" pitchFamily="34" charset="0"/>
                <a:cs typeface="Arial" panose="020B0604020202020204" pitchFamily="34" charset="0"/>
              </a:rPr>
              <a:t>councils in consultation with their stakeholders with a focus on the university’s individual budget, with little regards to national issues. </a:t>
            </a:r>
            <a:endParaRPr lang="en-ZA" sz="2200" dirty="0">
              <a:latin typeface="Arial" panose="020B0604020202020204" pitchFamily="34" charset="0"/>
              <a:cs typeface="Arial" panose="020B0604020202020204" pitchFamily="34" charset="0"/>
            </a:endParaRPr>
          </a:p>
          <a:p>
            <a:pPr lvl="0"/>
            <a:r>
              <a:rPr lang="en-ZA" sz="2200" dirty="0" smtClean="0">
                <a:latin typeface="Arial" panose="020B0604020202020204" pitchFamily="34" charset="0"/>
                <a:cs typeface="Arial" panose="020B0604020202020204" pitchFamily="34" charset="0"/>
              </a:rPr>
              <a:t>In September 2016, after extensive consultation, and taking into account the advice of the Council on Higher Education, the </a:t>
            </a:r>
            <a:r>
              <a:rPr lang="en-ZA" sz="2200" dirty="0">
                <a:latin typeface="Arial" panose="020B0604020202020204" pitchFamily="34" charset="0"/>
                <a:cs typeface="Arial" panose="020B0604020202020204" pitchFamily="34" charset="0"/>
              </a:rPr>
              <a:t>Minister announced that Government would support a fee adjustment up to a cap of 8% on the 2015 university </a:t>
            </a:r>
            <a:r>
              <a:rPr lang="en-ZA" sz="2200" dirty="0" smtClean="0">
                <a:latin typeface="Arial" panose="020B0604020202020204" pitchFamily="34" charset="0"/>
                <a:cs typeface="Arial" panose="020B0604020202020204" pitchFamily="34" charset="0"/>
              </a:rPr>
              <a:t>fees. In 2017 Universities adjusted </a:t>
            </a:r>
            <a:r>
              <a:rPr lang="en-ZA" sz="2200" dirty="0">
                <a:latin typeface="Arial" panose="020B0604020202020204" pitchFamily="34" charset="0"/>
                <a:cs typeface="Arial" panose="020B0604020202020204" pitchFamily="34" charset="0"/>
              </a:rPr>
              <a:t>their fees </a:t>
            </a:r>
            <a:r>
              <a:rPr lang="en-ZA" sz="2200" dirty="0" smtClean="0">
                <a:latin typeface="Arial" panose="020B0604020202020204" pitchFamily="34" charset="0"/>
                <a:cs typeface="Arial" panose="020B0604020202020204" pitchFamily="34" charset="0"/>
              </a:rPr>
              <a:t>by </a:t>
            </a:r>
            <a:r>
              <a:rPr lang="en-ZA" sz="2200" dirty="0">
                <a:latin typeface="Arial" panose="020B0604020202020204" pitchFamily="34" charset="0"/>
                <a:cs typeface="Arial" panose="020B0604020202020204" pitchFamily="34" charset="0"/>
              </a:rPr>
              <a:t>8</a:t>
            </a:r>
            <a:r>
              <a:rPr lang="en-ZA" sz="2200" dirty="0" smtClean="0">
                <a:latin typeface="Arial" panose="020B0604020202020204" pitchFamily="34" charset="0"/>
                <a:cs typeface="Arial" panose="020B0604020202020204" pitchFamily="34" charset="0"/>
              </a:rPr>
              <a:t>% to enable them to keep operating.  </a:t>
            </a:r>
            <a:endParaRPr lang="en-US" sz="22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altLang="en-US" sz="2400" dirty="0" smtClean="0">
              <a:latin typeface="Arial" panose="020B0604020202020204" pitchFamily="34" charset="0"/>
              <a:cs typeface="Arial" panose="020B0604020202020204" pitchFamily="34" charset="0"/>
            </a:endParaRPr>
          </a:p>
          <a:p>
            <a:pPr lvl="1"/>
            <a:endParaRPr lang="en-US" altLang="en-US" sz="2000" dirty="0" smtClean="0">
              <a:latin typeface="Arial" panose="020B0604020202020204" pitchFamily="34" charset="0"/>
              <a:cs typeface="Arial" panose="020B0604020202020204" pitchFamily="34" charset="0"/>
            </a:endParaRPr>
          </a:p>
          <a:p>
            <a:endParaRPr lang="en-US" altLang="en-US" sz="2400"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
        <p:nvSpPr>
          <p:cNvPr id="14340"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915EDA05-0D84-4569-ADB5-9E823F0C4FB4}"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7</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395536" y="476672"/>
            <a:ext cx="8352927"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800" b="1" dirty="0" smtClean="0">
                <a:latin typeface="Arial" panose="020B0604020202020204" pitchFamily="34" charset="0"/>
                <a:cs typeface="Arial" panose="020B0604020202020204" pitchFamily="34" charset="0"/>
              </a:rPr>
              <a:t> University Fee Adjustments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9024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512"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9" name="Content Placeholder 2"/>
          <p:cNvSpPr>
            <a:spLocks noGrp="1"/>
          </p:cNvSpPr>
          <p:nvPr>
            <p:ph idx="1"/>
          </p:nvPr>
        </p:nvSpPr>
        <p:spPr bwMode="auto">
          <a:xfrm>
            <a:off x="539552" y="1052736"/>
            <a:ext cx="8029575" cy="5427663"/>
          </a:xfrm>
        </p:spPr>
        <p:txBody>
          <a:bodyPr wrap="square" numCol="1" anchor="t" anchorCtr="0" compatLnSpc="1">
            <a:prstTxWarp prst="textNoShape">
              <a:avLst/>
            </a:prstTxWarp>
            <a:normAutofit/>
          </a:bodyPr>
          <a:lstStyle/>
          <a:p>
            <a:pPr lvl="0"/>
            <a:r>
              <a:rPr lang="en-ZA" sz="2400" dirty="0" smtClean="0">
                <a:latin typeface="Arial" panose="020B0604020202020204" pitchFamily="34" charset="0"/>
                <a:cs typeface="Arial" panose="020B0604020202020204" pitchFamily="34" charset="0"/>
              </a:rPr>
              <a:t>The same approach was agreed for the 2018 academic year.</a:t>
            </a:r>
          </a:p>
          <a:p>
            <a:pPr lvl="0"/>
            <a:r>
              <a:rPr lang="en-ZA" sz="2400" dirty="0" smtClean="0">
                <a:latin typeface="Arial" panose="020B0604020202020204" pitchFamily="34" charset="0"/>
                <a:cs typeface="Arial" panose="020B0604020202020204" pitchFamily="34" charset="0"/>
              </a:rPr>
              <a:t>Gap funding for students with family income of up to R600K has been provided by the DHET for the 2017 and 2018 academic years. </a:t>
            </a:r>
          </a:p>
          <a:p>
            <a:pPr lvl="0"/>
            <a:r>
              <a:rPr lang="en-ZA" sz="2400" dirty="0" smtClean="0">
                <a:latin typeface="Arial" panose="020B0604020202020204" pitchFamily="34" charset="0"/>
                <a:cs typeface="Arial" panose="020B0604020202020204" pitchFamily="34" charset="0"/>
              </a:rPr>
              <a:t>Universities submit the necessary data to the DHET in order for this funding to be provided. </a:t>
            </a:r>
          </a:p>
          <a:p>
            <a:pPr lvl="0"/>
            <a:r>
              <a:rPr lang="en-ZA" sz="2400" dirty="0" smtClean="0">
                <a:latin typeface="Arial" panose="020B0604020202020204" pitchFamily="34" charset="0"/>
                <a:cs typeface="Arial" panose="020B0604020202020204" pitchFamily="34" charset="0"/>
              </a:rPr>
              <a:t>From 2019 onwards the gap funding will not be provided as a separate grant, and a process of developing a fee regulatory framework will commence this year to ensure affordable fees going forward. </a:t>
            </a:r>
          </a:p>
          <a:p>
            <a:pPr lvl="0"/>
            <a:r>
              <a:rPr lang="en-ZA" sz="2400" dirty="0" smtClean="0">
                <a:latin typeface="Arial" panose="020B0604020202020204" pitchFamily="34" charset="0"/>
                <a:cs typeface="Arial" panose="020B0604020202020204" pitchFamily="34" charset="0"/>
              </a:rPr>
              <a:t>The DHET will work with the system to ensure that stability in this area is returned and that new systems are operating optimally. </a:t>
            </a:r>
          </a:p>
          <a:p>
            <a:pPr lvl="0"/>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altLang="en-US" sz="2400" dirty="0" smtClean="0">
              <a:latin typeface="Arial" panose="020B0604020202020204" pitchFamily="34" charset="0"/>
              <a:cs typeface="Arial" panose="020B0604020202020204" pitchFamily="34" charset="0"/>
            </a:endParaRPr>
          </a:p>
          <a:p>
            <a:pPr lvl="1"/>
            <a:endParaRPr lang="en-US" altLang="en-US" sz="2000" dirty="0" smtClean="0">
              <a:latin typeface="Arial" panose="020B0604020202020204" pitchFamily="34" charset="0"/>
              <a:cs typeface="Arial" panose="020B0604020202020204" pitchFamily="34" charset="0"/>
            </a:endParaRPr>
          </a:p>
          <a:p>
            <a:endParaRPr lang="en-US" altLang="en-US" sz="2400"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
        <p:nvSpPr>
          <p:cNvPr id="14340"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915EDA05-0D84-4569-ADB5-9E823F0C4FB4}"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8</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395536" y="476672"/>
            <a:ext cx="8352927"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US" sz="2800" b="1" dirty="0" smtClean="0">
                <a:latin typeface="Arial" panose="020B0604020202020204" pitchFamily="34" charset="0"/>
                <a:cs typeface="Arial" panose="020B0604020202020204" pitchFamily="34" charset="0"/>
              </a:rPr>
              <a:t> University Fee Adjustments</a:t>
            </a:r>
            <a:endParaRPr lang="en-ZA"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85251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7" name="Content Placeholder 2"/>
          <p:cNvSpPr>
            <a:spLocks noGrp="1"/>
          </p:cNvSpPr>
          <p:nvPr>
            <p:ph idx="1"/>
          </p:nvPr>
        </p:nvSpPr>
        <p:spPr>
          <a:xfrm>
            <a:off x="557213" y="1103313"/>
            <a:ext cx="8029575" cy="5427662"/>
          </a:xfrm>
        </p:spPr>
        <p:txBody>
          <a:bodyPr>
            <a:normAutofit/>
          </a:bodyPr>
          <a:lstStyle/>
          <a:p>
            <a:pPr marL="228600" indent="-228600" fontAlgn="auto">
              <a:spcBef>
                <a:spcPct val="0"/>
              </a:spcBef>
              <a:spcAft>
                <a:spcPts val="1200"/>
              </a:spcAft>
              <a:defRPr/>
            </a:pPr>
            <a:r>
              <a:rPr lang="en-GB" altLang="en-US" sz="2400" dirty="0" smtClean="0">
                <a:latin typeface="Arial" panose="020B0604020202020204" pitchFamily="34" charset="0"/>
                <a:cs typeface="Arial" panose="020B0604020202020204" pitchFamily="34" charset="0"/>
              </a:rPr>
              <a:t>The registration process in 2018 has, by and large, been free of disruption, despite the additional administrative requirements. </a:t>
            </a:r>
          </a:p>
          <a:p>
            <a:pPr marL="228600" indent="-228600" fontAlgn="auto">
              <a:spcBef>
                <a:spcPct val="0"/>
              </a:spcBef>
              <a:spcAft>
                <a:spcPts val="1200"/>
              </a:spcAft>
              <a:defRPr/>
            </a:pPr>
            <a:r>
              <a:rPr lang="en-GB" altLang="en-US" sz="2400" dirty="0" smtClean="0">
                <a:latin typeface="Arial" panose="020B0604020202020204" pitchFamily="34" charset="0"/>
                <a:cs typeface="Arial" panose="020B0604020202020204" pitchFamily="34" charset="0"/>
              </a:rPr>
              <a:t>Registrations remain determined by the current enrolment plans in place across the system. </a:t>
            </a:r>
          </a:p>
          <a:p>
            <a:pPr marL="228600" indent="-228600" fontAlgn="auto">
              <a:spcBef>
                <a:spcPct val="0"/>
              </a:spcBef>
              <a:spcAft>
                <a:spcPts val="1200"/>
              </a:spcAft>
              <a:defRPr/>
            </a:pPr>
            <a:r>
              <a:rPr lang="en-GB" altLang="en-US" sz="2400" dirty="0" smtClean="0">
                <a:latin typeface="Arial" panose="020B0604020202020204" pitchFamily="34" charset="0"/>
                <a:cs typeface="Arial" panose="020B0604020202020204" pitchFamily="34" charset="0"/>
              </a:rPr>
              <a:t>A full analysis of registration trends, challenges and successes will be complete when all reports are received, and within the next month. </a:t>
            </a:r>
          </a:p>
          <a:p>
            <a:pPr marL="228600" indent="-228600" fontAlgn="auto">
              <a:spcBef>
                <a:spcPct val="0"/>
              </a:spcBef>
              <a:spcAft>
                <a:spcPts val="1200"/>
              </a:spcAft>
              <a:defRPr/>
            </a:pPr>
            <a:r>
              <a:rPr lang="en-GB" altLang="en-US" sz="2400" dirty="0" smtClean="0">
                <a:latin typeface="Arial" panose="020B0604020202020204" pitchFamily="34" charset="0"/>
                <a:cs typeface="Arial" panose="020B0604020202020204" pitchFamily="34" charset="0"/>
              </a:rPr>
              <a:t>This will be done in order to ensure that planning for registration in 2019 is done timeously and all the necessary systems are in place for a smooth registration process in 2019. </a:t>
            </a:r>
          </a:p>
          <a:p>
            <a:pPr marL="228600" indent="-228600" fontAlgn="auto">
              <a:spcBef>
                <a:spcPct val="0"/>
              </a:spcBef>
              <a:spcAft>
                <a:spcPts val="1200"/>
              </a:spcAft>
              <a:defRPr/>
            </a:pPr>
            <a:endParaRPr lang="en-GB" altLang="en-US" sz="2400" dirty="0" smtClean="0">
              <a:latin typeface="Arial" panose="020B0604020202020204" pitchFamily="34" charset="0"/>
              <a:cs typeface="Arial" panose="020B0604020202020204" pitchFamily="34" charset="0"/>
            </a:endParaRPr>
          </a:p>
          <a:p>
            <a:pPr marL="228600" indent="-228600" fontAlgn="auto">
              <a:spcBef>
                <a:spcPct val="0"/>
              </a:spcBef>
              <a:spcAft>
                <a:spcPts val="1200"/>
              </a:spcAft>
              <a:defRPr/>
            </a:pPr>
            <a:endParaRPr lang="en-GB" altLang="en-US" sz="2400" dirty="0" smtClean="0">
              <a:latin typeface="Arial" panose="020B0604020202020204" pitchFamily="34" charset="0"/>
              <a:cs typeface="Arial" panose="020B0604020202020204" pitchFamily="34" charset="0"/>
            </a:endParaRPr>
          </a:p>
          <a:p>
            <a:pPr marL="228600" indent="-228600" fontAlgn="auto">
              <a:spcBef>
                <a:spcPct val="0"/>
              </a:spcBef>
              <a:spcAft>
                <a:spcPts val="1200"/>
              </a:spcAft>
              <a:defRPr/>
            </a:pPr>
            <a:endParaRPr lang="en-GB" altLang="en-US" sz="2400" dirty="0" smtClean="0">
              <a:latin typeface="Arial" panose="020B0604020202020204" pitchFamily="34" charset="0"/>
              <a:cs typeface="Arial" panose="020B0604020202020204" pitchFamily="34" charset="0"/>
            </a:endParaRPr>
          </a:p>
        </p:txBody>
      </p:sp>
      <p:sp>
        <p:nvSpPr>
          <p:cNvPr id="22532" name="Slide Number Placeholder 7"/>
          <p:cNvSpPr>
            <a:spLocks noGrp="1"/>
          </p:cNvSpPr>
          <p:nvPr>
            <p:ph type="sldNum" sz="quarter" idx="12"/>
          </p:nvPr>
        </p:nvSpPr>
        <p:spPr bwMode="auto">
          <a:xfrm>
            <a:off x="6929438" y="652462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4572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Bef>
                <a:spcPct val="0"/>
              </a:spcBef>
              <a:buFontTx/>
              <a:buNone/>
            </a:pPr>
            <a:fld id="{97A47724-3E54-4A1C-92E1-F01A91EF76D3}" type="slidenum">
              <a:rPr lang="en-US" altLang="en-US" sz="1200" b="1">
                <a:solidFill>
                  <a:srgbClr val="898989"/>
                </a:solidFill>
                <a:latin typeface="Arial" panose="020B0604020202020204" pitchFamily="34" charset="0"/>
                <a:cs typeface="Arial" panose="020B0604020202020204" pitchFamily="34" charset="0"/>
              </a:rPr>
              <a:pPr>
                <a:lnSpc>
                  <a:spcPct val="100000"/>
                </a:lnSpc>
                <a:spcBef>
                  <a:spcPct val="0"/>
                </a:spcBef>
                <a:buFontTx/>
                <a:buNone/>
              </a:pPr>
              <a:t>9</a:t>
            </a:fld>
            <a:endParaRPr lang="en-US" altLang="en-US" sz="1200" b="1">
              <a:solidFill>
                <a:srgbClr val="898989"/>
              </a:solidFill>
              <a:latin typeface="Arial" panose="020B0604020202020204" pitchFamily="34" charset="0"/>
              <a:cs typeface="Arial" panose="020B0604020202020204" pitchFamily="34" charset="0"/>
            </a:endParaRPr>
          </a:p>
        </p:txBody>
      </p:sp>
      <p:sp>
        <p:nvSpPr>
          <p:cNvPr id="6" name="TextBox 5"/>
          <p:cNvSpPr txBox="1"/>
          <p:nvPr/>
        </p:nvSpPr>
        <p:spPr>
          <a:xfrm>
            <a:off x="546100" y="503238"/>
            <a:ext cx="8027988" cy="523875"/>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buFont typeface="Wingdings" charset="0"/>
              <a:buNone/>
              <a:defRPr/>
            </a:pPr>
            <a:r>
              <a:rPr lang="en-ZA" sz="2800" b="1" dirty="0" smtClean="0">
                <a:solidFill>
                  <a:srgbClr val="FFFFFF"/>
                </a:solidFill>
                <a:latin typeface="Arial" panose="020B0604020202020204" pitchFamily="34" charset="0"/>
                <a:cs typeface="Arial" panose="020B0604020202020204" pitchFamily="34" charset="0"/>
              </a:rPr>
              <a:t>Registration for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9112</TotalTime>
  <Words>2369</Words>
  <Application>Microsoft Office PowerPoint</Application>
  <PresentationFormat>On-screen Show (4:3)</PresentationFormat>
  <Paragraphs>253</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vt:lpstr>
      <vt:lpstr>Slide 20</vt:lpstr>
      <vt:lpstr>Slide 21</vt:lpstr>
    </vt:vector>
  </TitlesOfParts>
  <Company>African Graphix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Phillia Vukea</dc:creator>
  <cp:lastModifiedBy>PUMZA</cp:lastModifiedBy>
  <cp:revision>1000</cp:revision>
  <cp:lastPrinted>2016-11-14T14:28:58Z</cp:lastPrinted>
  <dcterms:created xsi:type="dcterms:W3CDTF">2010-05-07T06:42:18Z</dcterms:created>
  <dcterms:modified xsi:type="dcterms:W3CDTF">2018-03-29T08:16:26Z</dcterms:modified>
</cp:coreProperties>
</file>