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4"/>
    <p:sldMasterId id="2147483769" r:id="rId5"/>
  </p:sldMasterIdLst>
  <p:notesMasterIdLst>
    <p:notesMasterId r:id="rId23"/>
  </p:notesMasterIdLst>
  <p:handoutMasterIdLst>
    <p:handoutMasterId r:id="rId24"/>
  </p:handoutMasterIdLst>
  <p:sldIdLst>
    <p:sldId id="257" r:id="rId6"/>
    <p:sldId id="282" r:id="rId7"/>
    <p:sldId id="306" r:id="rId8"/>
    <p:sldId id="283" r:id="rId9"/>
    <p:sldId id="300" r:id="rId10"/>
    <p:sldId id="304" r:id="rId11"/>
    <p:sldId id="292" r:id="rId12"/>
    <p:sldId id="293" r:id="rId13"/>
    <p:sldId id="298" r:id="rId14"/>
    <p:sldId id="303" r:id="rId15"/>
    <p:sldId id="287" r:id="rId16"/>
    <p:sldId id="275" r:id="rId17"/>
    <p:sldId id="309" r:id="rId18"/>
    <p:sldId id="297" r:id="rId19"/>
    <p:sldId id="296" r:id="rId20"/>
    <p:sldId id="307" r:id="rId21"/>
    <p:sldId id="289" r:id="rId22"/>
  </p:sldIdLst>
  <p:sldSz cx="9906000" cy="6858000" type="A4"/>
  <p:notesSz cx="6724650" cy="9874250"/>
  <p:custDataLst>
    <p:tags r:id="rId25"/>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1253">
          <p15:clr>
            <a:srgbClr val="A4A3A4"/>
          </p15:clr>
        </p15:guide>
        <p15:guide id="2" pos="353">
          <p15:clr>
            <a:srgbClr val="A4A3A4"/>
          </p15:clr>
        </p15:guide>
        <p15:guide id="3" orient="horz" pos="1298">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36" userDrawn="1">
          <p15:clr>
            <a:srgbClr val="A4A3A4"/>
          </p15:clr>
        </p15:guide>
        <p15:guide id="3" orient="horz" pos="3110">
          <p15:clr>
            <a:srgbClr val="A4A3A4"/>
          </p15:clr>
        </p15:guide>
        <p15:guide id="4" pos="21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hiddenSlides="1" scaleToFitPaper="1"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66"/>
    <a:srgbClr val="FF9933"/>
    <a:srgbClr val="FF9999"/>
    <a:srgbClr val="DB1E39"/>
    <a:srgbClr val="FF99FF"/>
    <a:srgbClr val="FF00FF"/>
    <a:srgbClr val="51A026"/>
    <a:srgbClr val="DC002E"/>
    <a:srgbClr val="FF0066"/>
    <a:srgbClr val="34B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2" autoAdjust="0"/>
    <p:restoredTop sz="92525" autoAdjust="0"/>
  </p:normalViewPr>
  <p:slideViewPr>
    <p:cSldViewPr snapToObjects="1">
      <p:cViewPr varScale="1">
        <p:scale>
          <a:sx n="116" d="100"/>
          <a:sy n="116" d="100"/>
        </p:scale>
        <p:origin x="-1224" y="-114"/>
      </p:cViewPr>
      <p:guideLst>
        <p:guide orient="horz" pos="1253"/>
        <p:guide orient="horz" pos="1298"/>
        <p:guide pos="353"/>
      </p:guideLst>
    </p:cSldViewPr>
  </p:slideViewPr>
  <p:notesTextViewPr>
    <p:cViewPr>
      <p:scale>
        <a:sx n="100" d="100"/>
        <a:sy n="100" d="100"/>
      </p:scale>
      <p:origin x="0" y="0"/>
    </p:cViewPr>
  </p:notesTextViewPr>
  <p:sorterViewPr>
    <p:cViewPr>
      <p:scale>
        <a:sx n="150" d="100"/>
        <a:sy n="150" d="100"/>
      </p:scale>
      <p:origin x="0" y="6888"/>
    </p:cViewPr>
  </p:sorterViewPr>
  <p:notesViewPr>
    <p:cSldViewPr snapToObjects="1">
      <p:cViewPr varScale="1">
        <p:scale>
          <a:sx n="61" d="100"/>
          <a:sy n="61" d="100"/>
        </p:scale>
        <p:origin x="3259" y="72"/>
      </p:cViewPr>
      <p:guideLst>
        <p:guide orient="horz" pos="3224"/>
        <p:guide orient="horz" pos="3110"/>
        <p:guide pos="2236"/>
        <p:guide pos="211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4.8936556170630009E-2"/>
          <c:y val="8.3824628316977845E-2"/>
          <c:w val="0.90212688765874005"/>
          <c:h val="0.75171427919409295"/>
        </c:manualLayout>
      </c:layout>
      <c:lineChart>
        <c:grouping val="standard"/>
        <c:ser>
          <c:idx val="0"/>
          <c:order val="0"/>
          <c:tx>
            <c:strRef>
              <c:f>Sheet1!$B$1</c:f>
              <c:strCache>
                <c:ptCount val="1"/>
                <c:pt idx="0">
                  <c:v>Vodacom</c:v>
                </c:pt>
              </c:strCache>
            </c:strRef>
          </c:tx>
          <c:spPr>
            <a:ln w="34925">
              <a:solidFill>
                <a:srgbClr val="FF0000"/>
              </a:solidFill>
            </a:ln>
          </c:spPr>
          <c:marker>
            <c:symbol val="none"/>
          </c:marker>
          <c:dLbls>
            <c:spPr>
              <a:noFill/>
              <a:ln>
                <a:noFill/>
              </a:ln>
              <a:effectLst/>
            </c:spPr>
            <c:txPr>
              <a:bodyPr/>
              <a:lstStyle/>
              <a:p>
                <a:pPr>
                  <a:defRPr sz="1200">
                    <a:solidFill>
                      <a:srgbClr val="000000"/>
                    </a:solidFill>
                  </a:defRPr>
                </a:pPr>
                <a:endParaRPr lang="en-US"/>
              </a:p>
            </c:txPr>
            <c:dLblPos val="t"/>
            <c:showVal val="1"/>
            <c:extLst xmlns:c16r2="http://schemas.microsoft.com/office/drawing/2015/06/chart">
              <c:ext xmlns:c15="http://schemas.microsoft.com/office/drawing/2012/chart" uri="{CE6537A1-D6FC-4f65-9D91-7224C49458BB}">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Sheet1!$B$2:$B$7</c:f>
              <c:numCache>
                <c:formatCode>0</c:formatCode>
                <c:ptCount val="6"/>
                <c:pt idx="0">
                  <c:v>51.045570181457357</c:v>
                </c:pt>
                <c:pt idx="1">
                  <c:v>52.043855484093754</c:v>
                </c:pt>
                <c:pt idx="2">
                  <c:v>51.96196966366233</c:v>
                </c:pt>
                <c:pt idx="3">
                  <c:v>50.513919520619197</c:v>
                </c:pt>
                <c:pt idx="4">
                  <c:v>50.741227247138298</c:v>
                </c:pt>
                <c:pt idx="5">
                  <c:v>51.311005711117247</c:v>
                </c:pt>
              </c:numCache>
            </c:numRef>
          </c:val>
          <c:extLst xmlns:c16r2="http://schemas.microsoft.com/office/drawing/2015/06/chart">
            <c:ext xmlns:c16="http://schemas.microsoft.com/office/drawing/2014/chart" uri="{C3380CC4-5D6E-409C-BE32-E72D297353CC}">
              <c16:uniqueId val="{00000000-CA58-4571-A19A-67DACEC84B79}"/>
            </c:ext>
          </c:extLst>
        </c:ser>
        <c:ser>
          <c:idx val="1"/>
          <c:order val="1"/>
          <c:tx>
            <c:strRef>
              <c:f>Sheet1!$C$1</c:f>
              <c:strCache>
                <c:ptCount val="1"/>
                <c:pt idx="0">
                  <c:v>MTN</c:v>
                </c:pt>
              </c:strCache>
            </c:strRef>
          </c:tx>
          <c:spPr>
            <a:ln w="34925">
              <a:solidFill>
                <a:srgbClr val="FFFF00"/>
              </a:solidFill>
            </a:ln>
          </c:spPr>
          <c:marker>
            <c:symbol val="none"/>
          </c:marker>
          <c:dLbls>
            <c:spPr>
              <a:noFill/>
              <a:ln>
                <a:noFill/>
              </a:ln>
              <a:effectLst/>
            </c:spPr>
            <c:txPr>
              <a:bodyPr/>
              <a:lstStyle/>
              <a:p>
                <a:pPr>
                  <a:defRPr sz="1200"/>
                </a:pPr>
                <a:endParaRPr lang="en-US"/>
              </a:p>
            </c:txPr>
            <c:dLblPos val="t"/>
            <c:showVal val="1"/>
            <c:extLst xmlns:c16r2="http://schemas.microsoft.com/office/drawing/2015/06/chart">
              <c:ext xmlns:c15="http://schemas.microsoft.com/office/drawing/2012/chart" uri="{CE6537A1-D6FC-4f65-9D91-7224C49458BB}">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Sheet1!$C$2:$C$7</c:f>
              <c:numCache>
                <c:formatCode>0</c:formatCode>
                <c:ptCount val="6"/>
                <c:pt idx="0">
                  <c:v>38.681346521275579</c:v>
                </c:pt>
                <c:pt idx="1">
                  <c:v>36.452712910605605</c:v>
                </c:pt>
                <c:pt idx="2">
                  <c:v>34.838426027698389</c:v>
                </c:pt>
                <c:pt idx="3">
                  <c:v>35.486454995630638</c:v>
                </c:pt>
                <c:pt idx="4">
                  <c:v>34.197193114142081</c:v>
                </c:pt>
                <c:pt idx="5">
                  <c:v>31.918053892637918</c:v>
                </c:pt>
              </c:numCache>
            </c:numRef>
          </c:val>
          <c:extLst xmlns:c16r2="http://schemas.microsoft.com/office/drawing/2015/06/chart">
            <c:ext xmlns:c16="http://schemas.microsoft.com/office/drawing/2014/chart" uri="{C3380CC4-5D6E-409C-BE32-E72D297353CC}">
              <c16:uniqueId val="{00000001-CA58-4571-A19A-67DACEC84B79}"/>
            </c:ext>
          </c:extLst>
        </c:ser>
        <c:ser>
          <c:idx val="2"/>
          <c:order val="2"/>
          <c:tx>
            <c:strRef>
              <c:f>Sheet1!$D$1</c:f>
              <c:strCache>
                <c:ptCount val="1"/>
                <c:pt idx="0">
                  <c:v>Cell C</c:v>
                </c:pt>
              </c:strCache>
            </c:strRef>
          </c:tx>
          <c:spPr>
            <a:ln w="34925">
              <a:solidFill>
                <a:schemeClr val="tx1"/>
              </a:solidFill>
            </a:ln>
          </c:spPr>
          <c:marker>
            <c:symbol val="none"/>
          </c:marker>
          <c:dLbls>
            <c:spPr>
              <a:noFill/>
              <a:ln>
                <a:noFill/>
              </a:ln>
              <a:effectLst/>
            </c:spPr>
            <c:txPr>
              <a:bodyPr/>
              <a:lstStyle/>
              <a:p>
                <a:pPr>
                  <a:defRPr sz="1200">
                    <a:solidFill>
                      <a:srgbClr val="000000"/>
                    </a:solidFill>
                  </a:defRPr>
                </a:pPr>
                <a:endParaRPr lang="en-US"/>
              </a:p>
            </c:txPr>
            <c:dLblPos val="t"/>
            <c:showVal val="1"/>
            <c:extLst xmlns:c16r2="http://schemas.microsoft.com/office/drawing/2015/06/chart">
              <c:ext xmlns:c15="http://schemas.microsoft.com/office/drawing/2012/chart" uri="{CE6537A1-D6FC-4f65-9D91-7224C49458BB}">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Sheet1!$D$2:$D$7</c:f>
              <c:numCache>
                <c:formatCode>0</c:formatCode>
                <c:ptCount val="6"/>
                <c:pt idx="0">
                  <c:v>9.1573158244751021</c:v>
                </c:pt>
                <c:pt idx="1">
                  <c:v>10.180429058574699</c:v>
                </c:pt>
                <c:pt idx="2">
                  <c:v>11.204660364915364</c:v>
                </c:pt>
                <c:pt idx="3">
                  <c:v>11.369689151512631</c:v>
                </c:pt>
                <c:pt idx="4">
                  <c:v>11.606798945195603</c:v>
                </c:pt>
                <c:pt idx="5">
                  <c:v>12.322336048660407</c:v>
                </c:pt>
              </c:numCache>
            </c:numRef>
          </c:val>
          <c:extLst xmlns:c16r2="http://schemas.microsoft.com/office/drawing/2015/06/chart">
            <c:ext xmlns:c16="http://schemas.microsoft.com/office/drawing/2014/chart" uri="{C3380CC4-5D6E-409C-BE32-E72D297353CC}">
              <c16:uniqueId val="{00000002-CA58-4571-A19A-67DACEC84B79}"/>
            </c:ext>
          </c:extLst>
        </c:ser>
        <c:ser>
          <c:idx val="3"/>
          <c:order val="3"/>
          <c:tx>
            <c:strRef>
              <c:f>Sheet1!$E$1</c:f>
              <c:strCache>
                <c:ptCount val="1"/>
                <c:pt idx="0">
                  <c:v>Telkom Mobile</c:v>
                </c:pt>
              </c:strCache>
            </c:strRef>
          </c:tx>
          <c:spPr>
            <a:ln w="34925">
              <a:solidFill>
                <a:srgbClr val="0070C0"/>
              </a:solidFill>
            </a:ln>
          </c:spPr>
          <c:marker>
            <c:symbol val="none"/>
          </c:marker>
          <c:dLbls>
            <c:spPr>
              <a:noFill/>
              <a:ln>
                <a:noFill/>
              </a:ln>
              <a:effectLst/>
            </c:spPr>
            <c:txPr>
              <a:bodyPr wrap="square" lIns="38100" tIns="19050" rIns="38100" bIns="19050" anchor="ctr">
                <a:spAutoFit/>
              </a:bodyPr>
              <a:lstStyle/>
              <a:p>
                <a:pPr>
                  <a:defRPr sz="1200"/>
                </a:pPr>
                <a:endParaRPr lang="en-US"/>
              </a:p>
            </c:txPr>
            <c:dLblPos val="t"/>
            <c:showVal val="1"/>
            <c:extLst xmlns:c16r2="http://schemas.microsoft.com/office/drawing/2015/06/chart">
              <c:ext xmlns:c15="http://schemas.microsoft.com/office/drawing/2012/chart" uri="{CE6537A1-D6FC-4f65-9D91-7224C49458BB}">
                <c15:showLeaderLines val="1"/>
              </c:ext>
            </c:extLst>
          </c:dLbls>
          <c:cat>
            <c:numRef>
              <c:f>Sheet1!$A$2:$A$7</c:f>
              <c:numCache>
                <c:formatCode>General</c:formatCode>
                <c:ptCount val="6"/>
                <c:pt idx="0">
                  <c:v>2012</c:v>
                </c:pt>
                <c:pt idx="1">
                  <c:v>2013</c:v>
                </c:pt>
                <c:pt idx="2">
                  <c:v>2014</c:v>
                </c:pt>
                <c:pt idx="3">
                  <c:v>2015</c:v>
                </c:pt>
                <c:pt idx="4">
                  <c:v>2016</c:v>
                </c:pt>
                <c:pt idx="5">
                  <c:v>2017</c:v>
                </c:pt>
              </c:numCache>
            </c:numRef>
          </c:cat>
          <c:val>
            <c:numRef>
              <c:f>Sheet1!$E$2:$E$7</c:f>
              <c:numCache>
                <c:formatCode>0</c:formatCode>
                <c:ptCount val="6"/>
                <c:pt idx="0">
                  <c:v>1.115767472791952</c:v>
                </c:pt>
                <c:pt idx="1">
                  <c:v>1.3230025467259463</c:v>
                </c:pt>
                <c:pt idx="2">
                  <c:v>1.9949439437238954</c:v>
                </c:pt>
                <c:pt idx="3">
                  <c:v>2.6299363322375275</c:v>
                </c:pt>
                <c:pt idx="4">
                  <c:v>3.4547806935240137</c:v>
                </c:pt>
                <c:pt idx="5">
                  <c:v>4.4486043475844212</c:v>
                </c:pt>
              </c:numCache>
            </c:numRef>
          </c:val>
          <c:extLst xmlns:c16r2="http://schemas.microsoft.com/office/drawing/2015/06/chart">
            <c:ext xmlns:c16="http://schemas.microsoft.com/office/drawing/2014/chart" uri="{C3380CC4-5D6E-409C-BE32-E72D297353CC}">
              <c16:uniqueId val="{00000003-CA58-4571-A19A-67DACEC84B79}"/>
            </c:ext>
          </c:extLst>
        </c:ser>
        <c:dLbls>
          <c:showVal val="1"/>
        </c:dLbls>
        <c:marker val="1"/>
        <c:axId val="70209536"/>
        <c:axId val="70211072"/>
      </c:lineChart>
      <c:catAx>
        <c:axId val="70209536"/>
        <c:scaling>
          <c:orientation val="minMax"/>
        </c:scaling>
        <c:axPos val="b"/>
        <c:numFmt formatCode="General" sourceLinked="1"/>
        <c:tickLblPos val="nextTo"/>
        <c:crossAx val="70211072"/>
        <c:crosses val="autoZero"/>
        <c:auto val="1"/>
        <c:lblAlgn val="ctr"/>
        <c:lblOffset val="100"/>
      </c:catAx>
      <c:valAx>
        <c:axId val="70211072"/>
        <c:scaling>
          <c:orientation val="minMax"/>
          <c:max val="55"/>
          <c:min val="0"/>
        </c:scaling>
        <c:delete val="1"/>
        <c:axPos val="l"/>
        <c:majorGridlines>
          <c:spPr>
            <a:ln>
              <a:noFill/>
            </a:ln>
          </c:spPr>
        </c:majorGridlines>
        <c:numFmt formatCode="0" sourceLinked="0"/>
        <c:tickLblPos val="none"/>
        <c:crossAx val="70209536"/>
        <c:crosses val="autoZero"/>
        <c:crossBetween val="between"/>
        <c:majorUnit val="5"/>
      </c:valAx>
    </c:plotArea>
    <c:legend>
      <c:legendPos val="b"/>
      <c:layout/>
    </c:legend>
    <c:plotVisOnly val="1"/>
    <c:dispBlanksAs val="gap"/>
  </c:chart>
  <c:txPr>
    <a:bodyPr/>
    <a:lstStyle/>
    <a:p>
      <a:pPr>
        <a:defRPr sz="1000">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2.0040953463837854E-2"/>
          <c:y val="2.0740823002389278E-2"/>
          <c:w val="0.96608454029196655"/>
          <c:h val="0.812398167186276"/>
        </c:manualLayout>
      </c:layout>
      <c:barChart>
        <c:barDir val="col"/>
        <c:grouping val="clustered"/>
        <c:ser>
          <c:idx val="0"/>
          <c:order val="0"/>
          <c:tx>
            <c:strRef>
              <c:f>Sheet1!$B$1</c:f>
              <c:strCache>
                <c:ptCount val="1"/>
                <c:pt idx="0">
                  <c:v>Revenue (SA operations)</c:v>
                </c:pt>
              </c:strCache>
            </c:strRef>
          </c:tx>
          <c:spPr>
            <a:solidFill>
              <a:srgbClr val="0070C0"/>
            </a:solidFill>
            <a:ln>
              <a:solidFill>
                <a:srgbClr val="0070C0"/>
              </a:solidFill>
            </a:ln>
          </c:spPr>
          <c:dLbls>
            <c:spPr>
              <a:noFill/>
              <a:ln>
                <a:noFill/>
              </a:ln>
              <a:effectLst/>
            </c:spPr>
            <c:txPr>
              <a:bodyPr/>
              <a:lstStyle/>
              <a:p>
                <a:pPr>
                  <a:defRPr sz="1200">
                    <a:latin typeface="Arial" panose="020B0604020202020204" pitchFamily="34" charset="0"/>
                    <a:cs typeface="Arial" panose="020B0604020202020204" pitchFamily="34" charset="0"/>
                  </a:defRPr>
                </a:pPr>
                <a:endParaRPr lang="en-US"/>
              </a:p>
            </c:txPr>
            <c:dLblPos val="outEnd"/>
            <c:showVal val="1"/>
            <c:extLst xmlns:c16r2="http://schemas.microsoft.com/office/drawing/2015/06/chart">
              <c:ext xmlns:c15="http://schemas.microsoft.com/office/drawing/2012/chart" uri="{CE6537A1-D6FC-4f65-9D91-7224C49458BB}">
                <c15:showLeaderLines val="0"/>
              </c:ext>
            </c:extLst>
          </c:dLbls>
          <c:cat>
            <c:strRef>
              <c:f>Sheet1!$A$2:$A$4</c:f>
              <c:strCache>
                <c:ptCount val="3"/>
                <c:pt idx="0">
                  <c:v>Vodacom: FY March '17</c:v>
                </c:pt>
                <c:pt idx="1">
                  <c:v>MTN: FY Dec '16</c:v>
                </c:pt>
                <c:pt idx="2">
                  <c:v>Cell C: FY Dec '16</c:v>
                </c:pt>
              </c:strCache>
            </c:strRef>
          </c:cat>
          <c:val>
            <c:numRef>
              <c:f>Sheet1!$B$2:$B$4</c:f>
              <c:numCache>
                <c:formatCode>_ * #,##0_ ;_ * \-#,##0_ ;_ * "-"??_ ;_ @_ </c:formatCode>
                <c:ptCount val="3"/>
                <c:pt idx="0">
                  <c:v>64729</c:v>
                </c:pt>
                <c:pt idx="1">
                  <c:v>41922</c:v>
                </c:pt>
                <c:pt idx="2">
                  <c:v>14646</c:v>
                </c:pt>
              </c:numCache>
            </c:numRef>
          </c:val>
          <c:extLst xmlns:c16r2="http://schemas.microsoft.com/office/drawing/2015/06/chart">
            <c:ext xmlns:c16="http://schemas.microsoft.com/office/drawing/2014/chart" uri="{C3380CC4-5D6E-409C-BE32-E72D297353CC}">
              <c16:uniqueId val="{00000000-F9E3-4BED-9438-E7203E09DA58}"/>
            </c:ext>
          </c:extLst>
        </c:ser>
        <c:ser>
          <c:idx val="1"/>
          <c:order val="1"/>
          <c:tx>
            <c:strRef>
              <c:f>Sheet1!$C$1</c:f>
              <c:strCache>
                <c:ptCount val="1"/>
                <c:pt idx="0">
                  <c:v>EBITDA (SA operations)</c:v>
                </c:pt>
              </c:strCache>
            </c:strRef>
          </c:tx>
          <c:spPr>
            <a:solidFill>
              <a:srgbClr val="FF0000"/>
            </a:solidFill>
            <a:ln>
              <a:solidFill>
                <a:srgbClr val="FF0000"/>
              </a:solidFill>
            </a:ln>
          </c:spPr>
          <c:dLbls>
            <c:spPr>
              <a:noFill/>
              <a:ln>
                <a:noFill/>
              </a:ln>
              <a:effectLst/>
            </c:spPr>
            <c:txPr>
              <a:bodyPr/>
              <a:lstStyle/>
              <a:p>
                <a:pPr>
                  <a:defRPr sz="1200">
                    <a:latin typeface="Arial" panose="020B0604020202020204" pitchFamily="34" charset="0"/>
                    <a:cs typeface="Arial" panose="020B0604020202020204" pitchFamily="34" charset="0"/>
                  </a:defRPr>
                </a:pPr>
                <a:endParaRPr lang="en-US"/>
              </a:p>
            </c:txPr>
            <c:dLblPos val="outEnd"/>
            <c:showVal val="1"/>
            <c:extLst xmlns:c16r2="http://schemas.microsoft.com/office/drawing/2015/06/chart">
              <c:ext xmlns:c15="http://schemas.microsoft.com/office/drawing/2012/chart" uri="{CE6537A1-D6FC-4f65-9D91-7224C49458BB}">
                <c15:showLeaderLines val="0"/>
              </c:ext>
            </c:extLst>
          </c:dLbls>
          <c:cat>
            <c:strRef>
              <c:f>Sheet1!$A$2:$A$4</c:f>
              <c:strCache>
                <c:ptCount val="3"/>
                <c:pt idx="0">
                  <c:v>Vodacom: FY March '17</c:v>
                </c:pt>
                <c:pt idx="1">
                  <c:v>MTN: FY Dec '16</c:v>
                </c:pt>
                <c:pt idx="2">
                  <c:v>Cell C: FY Dec '16</c:v>
                </c:pt>
              </c:strCache>
            </c:strRef>
          </c:cat>
          <c:val>
            <c:numRef>
              <c:f>Sheet1!$C$2:$C$4</c:f>
              <c:numCache>
                <c:formatCode>_ * #,##0_ ;_ * \-#,##0_ ;_ * "-"??_ ;_ @_ </c:formatCode>
                <c:ptCount val="3"/>
                <c:pt idx="0">
                  <c:v>26815</c:v>
                </c:pt>
                <c:pt idx="1">
                  <c:v>13811</c:v>
                </c:pt>
                <c:pt idx="2">
                  <c:v>2892</c:v>
                </c:pt>
              </c:numCache>
            </c:numRef>
          </c:val>
          <c:extLst xmlns:c16r2="http://schemas.microsoft.com/office/drawing/2015/06/chart">
            <c:ext xmlns:c16="http://schemas.microsoft.com/office/drawing/2014/chart" uri="{C3380CC4-5D6E-409C-BE32-E72D297353CC}">
              <c16:uniqueId val="{00000001-F9E3-4BED-9438-E7203E09DA58}"/>
            </c:ext>
          </c:extLst>
        </c:ser>
        <c:ser>
          <c:idx val="2"/>
          <c:order val="2"/>
          <c:tx>
            <c:strRef>
              <c:f>Sheet1!$D$1</c:f>
              <c:strCache>
                <c:ptCount val="1"/>
                <c:pt idx="0">
                  <c:v>Capex (SA operations)</c:v>
                </c:pt>
              </c:strCache>
            </c:strRef>
          </c:tx>
          <c:spPr>
            <a:solidFill>
              <a:srgbClr val="00B050"/>
            </a:solidFill>
            <a:ln>
              <a:solidFill>
                <a:srgbClr val="00B050"/>
              </a:solidFill>
            </a:ln>
          </c:spPr>
          <c:dLbls>
            <c:spPr>
              <a:noFill/>
              <a:ln>
                <a:noFill/>
              </a:ln>
              <a:effectLst/>
            </c:spPr>
            <c:txPr>
              <a:bodyPr/>
              <a:lstStyle/>
              <a:p>
                <a:pPr>
                  <a:defRPr sz="1200">
                    <a:latin typeface="Arial" panose="020B0604020202020204" pitchFamily="34" charset="0"/>
                    <a:cs typeface="Arial" panose="020B0604020202020204" pitchFamily="34" charset="0"/>
                  </a:defRPr>
                </a:pPr>
                <a:endParaRPr lang="en-US"/>
              </a:p>
            </c:txPr>
            <c:dLblPos val="outEnd"/>
            <c:showVal val="1"/>
            <c:extLst xmlns:c16r2="http://schemas.microsoft.com/office/drawing/2015/06/chart">
              <c:ext xmlns:c15="http://schemas.microsoft.com/office/drawing/2012/chart" uri="{CE6537A1-D6FC-4f65-9D91-7224C49458BB}">
                <c15:showLeaderLines val="0"/>
              </c:ext>
            </c:extLst>
          </c:dLbls>
          <c:cat>
            <c:strRef>
              <c:f>Sheet1!$A$2:$A$4</c:f>
              <c:strCache>
                <c:ptCount val="3"/>
                <c:pt idx="0">
                  <c:v>Vodacom: FY March '17</c:v>
                </c:pt>
                <c:pt idx="1">
                  <c:v>MTN: FY Dec '16</c:v>
                </c:pt>
                <c:pt idx="2">
                  <c:v>Cell C: FY Dec '16</c:v>
                </c:pt>
              </c:strCache>
            </c:strRef>
          </c:cat>
          <c:val>
            <c:numRef>
              <c:f>Sheet1!$D$2:$D$4</c:f>
              <c:numCache>
                <c:formatCode>_ * #,##0_ ;_ * \-#,##0_ ;_ * "-"??_ ;_ @_ </c:formatCode>
                <c:ptCount val="3"/>
                <c:pt idx="0">
                  <c:v>8471</c:v>
                </c:pt>
                <c:pt idx="1">
                  <c:v>11085</c:v>
                </c:pt>
                <c:pt idx="2">
                  <c:v>2855</c:v>
                </c:pt>
              </c:numCache>
            </c:numRef>
          </c:val>
          <c:extLst xmlns:c16r2="http://schemas.microsoft.com/office/drawing/2015/06/chart">
            <c:ext xmlns:c16="http://schemas.microsoft.com/office/drawing/2014/chart" uri="{C3380CC4-5D6E-409C-BE32-E72D297353CC}">
              <c16:uniqueId val="{00000002-F9E3-4BED-9438-E7203E09DA58}"/>
            </c:ext>
          </c:extLst>
        </c:ser>
        <c:ser>
          <c:idx val="3"/>
          <c:order val="3"/>
          <c:tx>
            <c:strRef>
              <c:f>Sheet1!$E$1</c:f>
              <c:strCache>
                <c:ptCount val="1"/>
                <c:pt idx="0">
                  <c:v>Dividends paid (Group level)</c:v>
                </c:pt>
              </c:strCache>
            </c:strRef>
          </c:tx>
          <c:spPr>
            <a:solidFill>
              <a:srgbClr val="FFFF00"/>
            </a:solidFill>
            <a:ln>
              <a:solidFill>
                <a:srgbClr val="FFFF00"/>
              </a:solidFill>
            </a:ln>
          </c:spPr>
          <c:dLbls>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9E3-4BED-9438-E7203E09DA58}"/>
                </c:ext>
              </c:extLst>
            </c:dLbl>
            <c:spPr>
              <a:noFill/>
              <a:ln>
                <a:noFill/>
              </a:ln>
              <a:effectLst/>
            </c:spPr>
            <c:txPr>
              <a:bodyPr wrap="square" lIns="38100" tIns="19050" rIns="38100" bIns="19050" anchor="ctr">
                <a:spAutoFit/>
              </a:bodyPr>
              <a:lstStyle/>
              <a:p>
                <a:pPr>
                  <a:defRPr sz="1200">
                    <a:latin typeface="Arial" panose="020B0604020202020204" pitchFamily="34" charset="0"/>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Vodacom: FY March '17</c:v>
                </c:pt>
                <c:pt idx="1">
                  <c:v>MTN: FY Dec '16</c:v>
                </c:pt>
                <c:pt idx="2">
                  <c:v>Cell C: FY Dec '16</c:v>
                </c:pt>
              </c:strCache>
            </c:strRef>
          </c:cat>
          <c:val>
            <c:numRef>
              <c:f>Sheet1!$E$2:$E$4</c:f>
              <c:numCache>
                <c:formatCode>_ * #,##0_ ;_ * \-#,##0_ ;_ * "-"??_ ;_ @_ </c:formatCode>
                <c:ptCount val="3"/>
                <c:pt idx="0">
                  <c:v>11748</c:v>
                </c:pt>
                <c:pt idx="1">
                  <c:v>20970</c:v>
                </c:pt>
                <c:pt idx="2">
                  <c:v>0</c:v>
                </c:pt>
              </c:numCache>
            </c:numRef>
          </c:val>
          <c:extLst xmlns:c16r2="http://schemas.microsoft.com/office/drawing/2015/06/chart">
            <c:ext xmlns:c16="http://schemas.microsoft.com/office/drawing/2014/chart" uri="{C3380CC4-5D6E-409C-BE32-E72D297353CC}">
              <c16:uniqueId val="{00000004-F9E3-4BED-9438-E7203E09DA58}"/>
            </c:ext>
          </c:extLst>
        </c:ser>
        <c:dLbls/>
        <c:overlap val="-100"/>
        <c:axId val="70180224"/>
        <c:axId val="70386816"/>
      </c:barChart>
      <c:catAx>
        <c:axId val="70180224"/>
        <c:scaling>
          <c:orientation val="minMax"/>
        </c:scaling>
        <c:axPos val="b"/>
        <c:numFmt formatCode="General" sourceLinked="0"/>
        <c:tickLblPos val="nextTo"/>
        <c:txPr>
          <a:bodyPr/>
          <a:lstStyle/>
          <a:p>
            <a:pPr>
              <a:defRPr sz="1200"/>
            </a:pPr>
            <a:endParaRPr lang="en-US"/>
          </a:p>
        </c:txPr>
        <c:crossAx val="70386816"/>
        <c:crosses val="autoZero"/>
        <c:auto val="1"/>
        <c:lblAlgn val="ctr"/>
        <c:lblOffset val="100"/>
      </c:catAx>
      <c:valAx>
        <c:axId val="70386816"/>
        <c:scaling>
          <c:orientation val="minMax"/>
          <c:min val="0"/>
        </c:scaling>
        <c:delete val="1"/>
        <c:axPos val="l"/>
        <c:numFmt formatCode="_ * #,##0_ ;_ * \-#,##0_ ;_ * &quot;-&quot;??_ ;_ @_ " sourceLinked="1"/>
        <c:tickLblPos val="none"/>
        <c:crossAx val="70180224"/>
        <c:crosses val="autoZero"/>
        <c:crossBetween val="between"/>
        <c:majorUnit val="10000"/>
      </c:valAx>
    </c:plotArea>
    <c:legend>
      <c:legendPos val="b"/>
      <c:layout/>
      <c:txPr>
        <a:bodyPr/>
        <a:lstStyle/>
        <a:p>
          <a:pPr>
            <a:defRPr sz="1200"/>
          </a:pPr>
          <a:endParaRPr lang="en-US"/>
        </a:p>
      </c:txPr>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539" cy="494028"/>
          </a:xfrm>
          <a:prstGeom prst="rect">
            <a:avLst/>
          </a:prstGeom>
        </p:spPr>
        <p:txBody>
          <a:bodyPr vert="horz" lIns="91467" tIns="45734" rIns="91467" bIns="45734" rtlCol="0"/>
          <a:lstStyle>
            <a:lvl1pPr algn="l">
              <a:defRPr sz="1100" dirty="0">
                <a:ea typeface="+mn-ea"/>
                <a:cs typeface="Arial" charset="0"/>
              </a:defRPr>
            </a:lvl1pPr>
          </a:lstStyle>
          <a:p>
            <a:pPr>
              <a:defRPr/>
            </a:pPr>
            <a:endParaRPr lang="en-US"/>
          </a:p>
        </p:txBody>
      </p:sp>
      <p:sp>
        <p:nvSpPr>
          <p:cNvPr id="3" name="Date Placeholder 2"/>
          <p:cNvSpPr>
            <a:spLocks noGrp="1"/>
          </p:cNvSpPr>
          <p:nvPr>
            <p:ph type="dt" sz="quarter" idx="1"/>
          </p:nvPr>
        </p:nvSpPr>
        <p:spPr>
          <a:xfrm>
            <a:off x="3808542" y="1"/>
            <a:ext cx="2914539" cy="494028"/>
          </a:xfrm>
          <a:prstGeom prst="rect">
            <a:avLst/>
          </a:prstGeom>
        </p:spPr>
        <p:txBody>
          <a:bodyPr vert="horz" lIns="91467" tIns="45734" rIns="91467" bIns="45734" rtlCol="0"/>
          <a:lstStyle>
            <a:lvl1pPr algn="r">
              <a:defRPr sz="1100" smtClean="0">
                <a:ea typeface="+mn-ea"/>
                <a:cs typeface="Arial" charset="0"/>
              </a:defRPr>
            </a:lvl1pPr>
          </a:lstStyle>
          <a:p>
            <a:pPr>
              <a:defRPr/>
            </a:pPr>
            <a:fld id="{82352547-4DCF-C942-ABF2-F6E96C3C75BE}" type="datetimeFigureOut">
              <a:rPr lang="en-US"/>
              <a:pPr>
                <a:defRPr/>
              </a:pPr>
              <a:t>4/3/2018</a:t>
            </a:fld>
            <a:endParaRPr lang="en-US" dirty="0"/>
          </a:p>
        </p:txBody>
      </p:sp>
      <p:sp>
        <p:nvSpPr>
          <p:cNvPr id="4" name="Footer Placeholder 3"/>
          <p:cNvSpPr>
            <a:spLocks noGrp="1"/>
          </p:cNvSpPr>
          <p:nvPr>
            <p:ph type="ftr" sz="quarter" idx="2"/>
          </p:nvPr>
        </p:nvSpPr>
        <p:spPr>
          <a:xfrm>
            <a:off x="1" y="9378643"/>
            <a:ext cx="2914539" cy="494028"/>
          </a:xfrm>
          <a:prstGeom prst="rect">
            <a:avLst/>
          </a:prstGeom>
        </p:spPr>
        <p:txBody>
          <a:bodyPr vert="horz" lIns="91467" tIns="45734" rIns="91467" bIns="45734" rtlCol="0" anchor="b"/>
          <a:lstStyle>
            <a:lvl1pPr algn="l">
              <a:defRPr sz="1100" dirty="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808542" y="9378643"/>
            <a:ext cx="2914539" cy="494028"/>
          </a:xfrm>
          <a:prstGeom prst="rect">
            <a:avLst/>
          </a:prstGeom>
        </p:spPr>
        <p:txBody>
          <a:bodyPr vert="horz" lIns="91467" tIns="45734" rIns="91467" bIns="45734" rtlCol="0" anchor="b"/>
          <a:lstStyle>
            <a:lvl1pPr algn="r">
              <a:defRPr sz="1100" smtClean="0">
                <a:ea typeface="+mn-ea"/>
                <a:cs typeface="Arial" charset="0"/>
              </a:defRPr>
            </a:lvl1pPr>
          </a:lstStyle>
          <a:p>
            <a:pPr>
              <a:defRPr/>
            </a:pPr>
            <a:fld id="{23F535EE-D58E-CB46-817B-BD84B3F29974}" type="slidenum">
              <a:rPr lang="en-US"/>
              <a:pPr>
                <a:defRPr/>
              </a:pPr>
              <a:t>‹#›</a:t>
            </a:fld>
            <a:endParaRPr lang="en-US" dirty="0"/>
          </a:p>
        </p:txBody>
      </p:sp>
    </p:spTree>
    <p:extLst>
      <p:ext uri="{BB962C8B-B14F-4D97-AF65-F5344CB8AC3E}">
        <p14:creationId xmlns:p14="http://schemas.microsoft.com/office/powerpoint/2010/main" xmlns="" val="2650834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539" cy="494028"/>
          </a:xfrm>
          <a:prstGeom prst="rect">
            <a:avLst/>
          </a:prstGeom>
        </p:spPr>
        <p:txBody>
          <a:bodyPr vert="horz" lIns="91467" tIns="45734" rIns="91467" bIns="45734" rtlCol="0"/>
          <a:lstStyle>
            <a:lvl1pPr algn="l" fontAlgn="auto">
              <a:spcBef>
                <a:spcPts val="0"/>
              </a:spcBef>
              <a:spcAft>
                <a:spcPts val="0"/>
              </a:spcAft>
              <a:defRPr sz="1100" dirty="0">
                <a:latin typeface="Bryant" pitchFamily="2" charset="0"/>
                <a:ea typeface="+mn-ea"/>
                <a:cs typeface="+mn-cs"/>
              </a:defRPr>
            </a:lvl1pPr>
          </a:lstStyle>
          <a:p>
            <a:pPr>
              <a:defRPr/>
            </a:pPr>
            <a:endParaRPr lang="en-ZW"/>
          </a:p>
        </p:txBody>
      </p:sp>
      <p:sp>
        <p:nvSpPr>
          <p:cNvPr id="3" name="Date Placeholder 2"/>
          <p:cNvSpPr>
            <a:spLocks noGrp="1"/>
          </p:cNvSpPr>
          <p:nvPr>
            <p:ph type="dt" idx="1"/>
          </p:nvPr>
        </p:nvSpPr>
        <p:spPr>
          <a:xfrm>
            <a:off x="3808542" y="1"/>
            <a:ext cx="2914539" cy="494028"/>
          </a:xfrm>
          <a:prstGeom prst="rect">
            <a:avLst/>
          </a:prstGeom>
        </p:spPr>
        <p:txBody>
          <a:bodyPr vert="horz" lIns="91467" tIns="45734" rIns="91467" bIns="45734" rtlCol="0"/>
          <a:lstStyle>
            <a:lvl1pPr algn="r" fontAlgn="auto">
              <a:spcBef>
                <a:spcPts val="0"/>
              </a:spcBef>
              <a:spcAft>
                <a:spcPts val="0"/>
              </a:spcAft>
              <a:defRPr sz="1100" smtClean="0">
                <a:latin typeface="Bryant" pitchFamily="2" charset="0"/>
                <a:ea typeface="+mn-ea"/>
                <a:cs typeface="+mn-cs"/>
              </a:defRPr>
            </a:lvl1pPr>
          </a:lstStyle>
          <a:p>
            <a:pPr>
              <a:defRPr/>
            </a:pPr>
            <a:fld id="{D065E23A-77B7-3246-B937-CA7980B466B1}" type="datetimeFigureOut">
              <a:rPr lang="en-US"/>
              <a:pPr>
                <a:defRPr/>
              </a:pPr>
              <a:t>4/3/2018</a:t>
            </a:fld>
            <a:endParaRPr lang="en-ZW" dirty="0"/>
          </a:p>
        </p:txBody>
      </p:sp>
      <p:sp>
        <p:nvSpPr>
          <p:cNvPr id="4" name="Slide Image Placeholder 3"/>
          <p:cNvSpPr>
            <a:spLocks noGrp="1" noRot="1" noChangeAspect="1"/>
          </p:cNvSpPr>
          <p:nvPr>
            <p:ph type="sldImg" idx="2"/>
          </p:nvPr>
        </p:nvSpPr>
        <p:spPr>
          <a:xfrm>
            <a:off x="688975" y="739775"/>
            <a:ext cx="5348288" cy="3703638"/>
          </a:xfrm>
          <a:prstGeom prst="rect">
            <a:avLst/>
          </a:prstGeom>
          <a:noFill/>
          <a:ln w="12700">
            <a:solidFill>
              <a:prstClr val="black"/>
            </a:solidFill>
          </a:ln>
        </p:spPr>
        <p:txBody>
          <a:bodyPr vert="horz" lIns="91467" tIns="45734" rIns="91467" bIns="45734" rtlCol="0" anchor="ctr"/>
          <a:lstStyle/>
          <a:p>
            <a:pPr lvl="0"/>
            <a:endParaRPr lang="en-ZW" noProof="0" dirty="0"/>
          </a:p>
        </p:txBody>
      </p:sp>
      <p:sp>
        <p:nvSpPr>
          <p:cNvPr id="5" name="Notes Placeholder 4"/>
          <p:cNvSpPr>
            <a:spLocks noGrp="1"/>
          </p:cNvSpPr>
          <p:nvPr>
            <p:ph type="body" sz="quarter" idx="3"/>
          </p:nvPr>
        </p:nvSpPr>
        <p:spPr>
          <a:xfrm>
            <a:off x="672465" y="4690902"/>
            <a:ext cx="5379720" cy="4443097"/>
          </a:xfrm>
          <a:prstGeom prst="rect">
            <a:avLst/>
          </a:prstGeom>
        </p:spPr>
        <p:txBody>
          <a:bodyPr vert="horz" wrap="square" lIns="91467" tIns="45734" rIns="91467" bIns="45734" numCol="1" anchor="t" anchorCtr="0" compatLnSpc="1">
            <a:prstTxWarp prst="textNoShape">
              <a:avLst/>
            </a:prstTxWarp>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9378643"/>
            <a:ext cx="2914539" cy="494028"/>
          </a:xfrm>
          <a:prstGeom prst="rect">
            <a:avLst/>
          </a:prstGeom>
        </p:spPr>
        <p:txBody>
          <a:bodyPr vert="horz" lIns="91467" tIns="45734" rIns="91467" bIns="45734" rtlCol="0" anchor="b"/>
          <a:lstStyle>
            <a:lvl1pPr algn="l" fontAlgn="auto">
              <a:spcBef>
                <a:spcPts val="0"/>
              </a:spcBef>
              <a:spcAft>
                <a:spcPts val="0"/>
              </a:spcAft>
              <a:defRPr sz="1100" dirty="0">
                <a:latin typeface="Bryant" pitchFamily="2" charset="0"/>
                <a:ea typeface="+mn-ea"/>
                <a:cs typeface="+mn-cs"/>
              </a:defRPr>
            </a:lvl1pPr>
          </a:lstStyle>
          <a:p>
            <a:pPr>
              <a:defRPr/>
            </a:pPr>
            <a:endParaRPr lang="en-ZW"/>
          </a:p>
        </p:txBody>
      </p:sp>
      <p:sp>
        <p:nvSpPr>
          <p:cNvPr id="7" name="Slide Number Placeholder 6"/>
          <p:cNvSpPr>
            <a:spLocks noGrp="1"/>
          </p:cNvSpPr>
          <p:nvPr>
            <p:ph type="sldNum" sz="quarter" idx="5"/>
          </p:nvPr>
        </p:nvSpPr>
        <p:spPr>
          <a:xfrm>
            <a:off x="3808542" y="9378643"/>
            <a:ext cx="2914539" cy="494028"/>
          </a:xfrm>
          <a:prstGeom prst="rect">
            <a:avLst/>
          </a:prstGeom>
        </p:spPr>
        <p:txBody>
          <a:bodyPr vert="horz" lIns="91467" tIns="45734" rIns="91467" bIns="45734" rtlCol="0" anchor="b"/>
          <a:lstStyle>
            <a:lvl1pPr algn="r" fontAlgn="auto">
              <a:spcBef>
                <a:spcPts val="0"/>
              </a:spcBef>
              <a:spcAft>
                <a:spcPts val="0"/>
              </a:spcAft>
              <a:defRPr sz="1100" smtClean="0">
                <a:latin typeface="Bryant" pitchFamily="2" charset="0"/>
                <a:ea typeface="+mn-ea"/>
                <a:cs typeface="+mn-cs"/>
              </a:defRPr>
            </a:lvl1pPr>
          </a:lstStyle>
          <a:p>
            <a:pPr>
              <a:defRPr/>
            </a:pPr>
            <a:fld id="{9B4B4392-63E4-E14F-8321-00B5D43A262E}" type="slidenum">
              <a:rPr lang="en-ZW"/>
              <a:pPr>
                <a:defRPr/>
              </a:pPr>
              <a:t>‹#›</a:t>
            </a:fld>
            <a:endParaRPr lang="en-ZW" dirty="0"/>
          </a:p>
        </p:txBody>
      </p:sp>
    </p:spTree>
    <p:extLst>
      <p:ext uri="{BB962C8B-B14F-4D97-AF65-F5344CB8AC3E}">
        <p14:creationId xmlns:p14="http://schemas.microsoft.com/office/powerpoint/2010/main" xmlns="" val="4046843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ryant" pitchFamily="2"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Bryant" pitchFamily="2" charset="0"/>
        <a:ea typeface="ＭＳ Ｐゴシック" charset="0"/>
        <a:cs typeface="Arial" charset="0"/>
      </a:defRPr>
    </a:lvl2pPr>
    <a:lvl3pPr marL="914400" algn="l" rtl="0" eaLnBrk="0" fontAlgn="base" hangingPunct="0">
      <a:spcBef>
        <a:spcPct val="30000"/>
      </a:spcBef>
      <a:spcAft>
        <a:spcPct val="0"/>
      </a:spcAft>
      <a:defRPr sz="1200" kern="1200">
        <a:solidFill>
          <a:schemeClr val="tx1"/>
        </a:solidFill>
        <a:latin typeface="Bryant" pitchFamily="2" charset="0"/>
        <a:ea typeface="ＭＳ Ｐゴシック" charset="0"/>
        <a:cs typeface="Arial" charset="0"/>
      </a:defRPr>
    </a:lvl3pPr>
    <a:lvl4pPr marL="1371600" algn="l" rtl="0" eaLnBrk="0" fontAlgn="base" hangingPunct="0">
      <a:spcBef>
        <a:spcPct val="30000"/>
      </a:spcBef>
      <a:spcAft>
        <a:spcPct val="0"/>
      </a:spcAft>
      <a:defRPr sz="1200" kern="1200">
        <a:solidFill>
          <a:schemeClr val="tx1"/>
        </a:solidFill>
        <a:latin typeface="Bryant" pitchFamily="2" charset="0"/>
        <a:ea typeface="ＭＳ Ｐゴシック" charset="0"/>
        <a:cs typeface="Arial" charset="0"/>
      </a:defRPr>
    </a:lvl4pPr>
    <a:lvl5pPr marL="1828800" algn="l" rtl="0" eaLnBrk="0" fontAlgn="base" hangingPunct="0">
      <a:spcBef>
        <a:spcPct val="30000"/>
      </a:spcBef>
      <a:spcAft>
        <a:spcPct val="0"/>
      </a:spcAft>
      <a:defRPr sz="1200" kern="1200">
        <a:solidFill>
          <a:schemeClr val="tx1"/>
        </a:solidFill>
        <a:latin typeface="Bryant" pitchFamily="2" charset="0"/>
        <a:ea typeface="ＭＳ Ｐゴシック"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B4B4392-63E4-E14F-8321-00B5D43A262E}" type="slidenum">
              <a:rPr lang="en-ZW" smtClean="0"/>
              <a:pPr>
                <a:defRPr/>
              </a:pPr>
              <a:t>1</a:t>
            </a:fld>
            <a:endParaRPr lang="en-ZW" dirty="0"/>
          </a:p>
        </p:txBody>
      </p:sp>
    </p:spTree>
    <p:extLst>
      <p:ext uri="{BB962C8B-B14F-4D97-AF65-F5344CB8AC3E}">
        <p14:creationId xmlns:p14="http://schemas.microsoft.com/office/powerpoint/2010/main" xmlns="" val="3679300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B4B4392-63E4-E14F-8321-00B5D43A262E}" type="slidenum">
              <a:rPr lang="en-ZW" smtClean="0"/>
              <a:pPr>
                <a:defRPr/>
              </a:pPr>
              <a:t>17</a:t>
            </a:fld>
            <a:endParaRPr lang="en-ZW" dirty="0"/>
          </a:p>
        </p:txBody>
      </p:sp>
    </p:spTree>
    <p:extLst>
      <p:ext uri="{BB962C8B-B14F-4D97-AF65-F5344CB8AC3E}">
        <p14:creationId xmlns:p14="http://schemas.microsoft.com/office/powerpoint/2010/main" xmlns="" val="96053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B4B4392-63E4-E14F-8321-00B5D43A262E}" type="slidenum">
              <a:rPr lang="en-ZW" smtClean="0"/>
              <a:pPr>
                <a:defRPr/>
              </a:pPr>
              <a:t>2</a:t>
            </a:fld>
            <a:endParaRPr lang="en-ZW" dirty="0"/>
          </a:p>
        </p:txBody>
      </p:sp>
    </p:spTree>
    <p:extLst>
      <p:ext uri="{BB962C8B-B14F-4D97-AF65-F5344CB8AC3E}">
        <p14:creationId xmlns:p14="http://schemas.microsoft.com/office/powerpoint/2010/main" xmlns="" val="4128733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B4B4392-63E4-E14F-8321-00B5D43A262E}" type="slidenum">
              <a:rPr lang="en-ZW" smtClean="0"/>
              <a:pPr>
                <a:defRPr/>
              </a:pPr>
              <a:t>4</a:t>
            </a:fld>
            <a:endParaRPr lang="en-ZW" dirty="0"/>
          </a:p>
        </p:txBody>
      </p:sp>
    </p:spTree>
    <p:extLst>
      <p:ext uri="{BB962C8B-B14F-4D97-AF65-F5344CB8AC3E}">
        <p14:creationId xmlns:p14="http://schemas.microsoft.com/office/powerpoint/2010/main" xmlns="" val="3226619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4B4392-63E4-E14F-8321-00B5D43A262E}" type="slidenum">
              <a:rPr lang="en-ZW" smtClean="0"/>
              <a:pPr>
                <a:defRPr/>
              </a:pPr>
              <a:t>5</a:t>
            </a:fld>
            <a:endParaRPr lang="en-ZW" dirty="0"/>
          </a:p>
        </p:txBody>
      </p:sp>
    </p:spTree>
    <p:extLst>
      <p:ext uri="{BB962C8B-B14F-4D97-AF65-F5344CB8AC3E}">
        <p14:creationId xmlns:p14="http://schemas.microsoft.com/office/powerpoint/2010/main" xmlns="" val="3725136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Bundle carry over – automatic on recurring bundles BUT once-off bundles can purchase a bundle before the current one expires and keep their data (any data bundle)</a:t>
            </a:r>
          </a:p>
          <a:p>
            <a:r>
              <a:rPr lang="en-US" dirty="0"/>
              <a:t>10GB / 20GB and 30GB bundles offer 90 day validity</a:t>
            </a:r>
          </a:p>
          <a:p>
            <a:r>
              <a:rPr lang="en-US" dirty="0"/>
              <a:t>365 day bundles in 10/20/30/50/100 and 200GB – choose your bundle </a:t>
            </a:r>
          </a:p>
          <a:p>
            <a:r>
              <a:rPr lang="en-US" dirty="0"/>
              <a:t>Free basics allows access to a range of internet access covering communication / Information / Education / News / Jobs / Health / Sport / Finance and Woman</a:t>
            </a:r>
          </a:p>
          <a:p>
            <a:r>
              <a:rPr lang="en-US" dirty="0"/>
              <a:t>WhatsApp continues to grow and be adopted as a means of communication amongst South Africans. We offer a dedicated WA bundle with data costing just 3c/MB </a:t>
            </a:r>
          </a:p>
          <a:p>
            <a:endParaRPr lang="en-US" dirty="0"/>
          </a:p>
        </p:txBody>
      </p:sp>
      <p:sp>
        <p:nvSpPr>
          <p:cNvPr id="4" name="Slide Number Placeholder 3"/>
          <p:cNvSpPr>
            <a:spLocks noGrp="1"/>
          </p:cNvSpPr>
          <p:nvPr>
            <p:ph type="sldNum" sz="quarter" idx="10"/>
          </p:nvPr>
        </p:nvSpPr>
        <p:spPr/>
        <p:txBody>
          <a:bodyPr/>
          <a:lstStyle/>
          <a:p>
            <a:pPr defTabSz="875538">
              <a:defRPr/>
            </a:pPr>
            <a:fld id="{9B4B4392-63E4-E14F-8321-00B5D43A262E}" type="slidenum">
              <a:rPr lang="en-ZW">
                <a:solidFill>
                  <a:prstClr val="black"/>
                </a:solidFill>
              </a:rPr>
              <a:pPr defTabSz="875538">
                <a:defRPr/>
              </a:pPr>
              <a:t>8</a:t>
            </a:fld>
            <a:endParaRPr lang="en-ZW" dirty="0">
              <a:solidFill>
                <a:prstClr val="black"/>
              </a:solidFill>
            </a:endParaRPr>
          </a:p>
        </p:txBody>
      </p:sp>
    </p:spTree>
    <p:extLst>
      <p:ext uri="{BB962C8B-B14F-4D97-AF65-F5344CB8AC3E}">
        <p14:creationId xmlns:p14="http://schemas.microsoft.com/office/powerpoint/2010/main" xmlns="" val="4258608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Bundle carry over – automatic on recurring bundles BUT once-off bundles can purchase a bundle before the current one expires and keep their data (any data bundle)</a:t>
            </a:r>
          </a:p>
          <a:p>
            <a:r>
              <a:rPr lang="en-US" dirty="0"/>
              <a:t>10GB / 20GB and 30GB bundles offer 90 day validity</a:t>
            </a:r>
          </a:p>
          <a:p>
            <a:r>
              <a:rPr lang="en-US" dirty="0"/>
              <a:t>365 day bundles in 10/20/30/50/100 and 200GB – choose your bundle </a:t>
            </a:r>
          </a:p>
          <a:p>
            <a:r>
              <a:rPr lang="en-US" dirty="0"/>
              <a:t>Free basics allows access to a range of internet access covering communication / Information / Education / News / Jobs / Health / Sport / Finance and Woman</a:t>
            </a:r>
          </a:p>
          <a:p>
            <a:r>
              <a:rPr lang="en-US" dirty="0"/>
              <a:t>WhatsApp continues to grow and be adopted as a means of communication amongst South Africans. We offer a dedicated WA bundle with data costing just 3c/MB </a:t>
            </a:r>
          </a:p>
          <a:p>
            <a:endParaRPr lang="en-US" dirty="0"/>
          </a:p>
        </p:txBody>
      </p:sp>
      <p:sp>
        <p:nvSpPr>
          <p:cNvPr id="4" name="Slide Number Placeholder 3"/>
          <p:cNvSpPr>
            <a:spLocks noGrp="1"/>
          </p:cNvSpPr>
          <p:nvPr>
            <p:ph type="sldNum" sz="quarter" idx="10"/>
          </p:nvPr>
        </p:nvSpPr>
        <p:spPr/>
        <p:txBody>
          <a:bodyPr/>
          <a:lstStyle/>
          <a:p>
            <a:pPr defTabSz="875538">
              <a:defRPr/>
            </a:pPr>
            <a:fld id="{9B4B4392-63E4-E14F-8321-00B5D43A262E}" type="slidenum">
              <a:rPr lang="en-ZW">
                <a:solidFill>
                  <a:prstClr val="black"/>
                </a:solidFill>
              </a:rPr>
              <a:pPr defTabSz="875538">
                <a:defRPr/>
              </a:pPr>
              <a:t>10</a:t>
            </a:fld>
            <a:endParaRPr lang="en-ZW" dirty="0">
              <a:solidFill>
                <a:prstClr val="black"/>
              </a:solidFill>
            </a:endParaRPr>
          </a:p>
        </p:txBody>
      </p:sp>
    </p:spTree>
    <p:extLst>
      <p:ext uri="{BB962C8B-B14F-4D97-AF65-F5344CB8AC3E}">
        <p14:creationId xmlns:p14="http://schemas.microsoft.com/office/powerpoint/2010/main" xmlns="" val="1335038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B4B4392-63E4-E14F-8321-00B5D43A262E}" type="slidenum">
              <a:rPr lang="en-ZW" smtClean="0"/>
              <a:pPr>
                <a:defRPr/>
              </a:pPr>
              <a:t>11</a:t>
            </a:fld>
            <a:endParaRPr lang="en-ZW" dirty="0"/>
          </a:p>
        </p:txBody>
      </p:sp>
    </p:spTree>
    <p:extLst>
      <p:ext uri="{BB962C8B-B14F-4D97-AF65-F5344CB8AC3E}">
        <p14:creationId xmlns:p14="http://schemas.microsoft.com/office/powerpoint/2010/main" xmlns="" val="3843847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ZA" dirty="0"/>
              <a:t>WOAN intended to address many of these problems and deliver policy goals </a:t>
            </a:r>
          </a:p>
          <a:p>
            <a:pPr lvl="1"/>
            <a:r>
              <a:rPr lang="en-ZA" dirty="0"/>
              <a:t>Stakeholders accept that it is a fundamentally pro-competitive step, have shown willingness to provide capacity offtake commitments to the WOAN </a:t>
            </a:r>
          </a:p>
          <a:p>
            <a:r>
              <a:rPr lang="en-ZA" dirty="0"/>
              <a:t>Cell C is the only major operator to have built an Open-Access entity (</a:t>
            </a:r>
            <a:r>
              <a:rPr lang="en-ZA" dirty="0" err="1"/>
              <a:t>FibreCo</a:t>
            </a:r>
            <a:r>
              <a:rPr lang="en-ZA" dirty="0"/>
              <a:t>)</a:t>
            </a:r>
          </a:p>
          <a:p>
            <a:pPr lvl="1"/>
            <a:r>
              <a:rPr lang="en-ZA" dirty="0"/>
              <a:t>Co-founded to break transmission supply bottleneck on key long-haul fibre routes</a:t>
            </a:r>
          </a:p>
          <a:p>
            <a:pPr lvl="1"/>
            <a:r>
              <a:rPr lang="en-ZA" dirty="0"/>
              <a:t>Project financing/contractual structure ensured adherence to Open-Access principles</a:t>
            </a:r>
          </a:p>
          <a:p>
            <a:r>
              <a:rPr lang="en-ZA" dirty="0"/>
              <a:t>Correctly implemented, WOAN can positively shift the wireless market structure </a:t>
            </a:r>
          </a:p>
          <a:p>
            <a:pPr lvl="1"/>
            <a:r>
              <a:rPr lang="en-ZA" dirty="0"/>
              <a:t>Less concentration, vibrant services-based competition and more value for consumers</a:t>
            </a:r>
          </a:p>
          <a:p>
            <a:pPr lvl="1"/>
            <a:r>
              <a:rPr lang="en-ZA" dirty="0"/>
              <a:t>There are several successful precedents elsewhere in the SA ICT value chain (</a:t>
            </a:r>
            <a:r>
              <a:rPr lang="en-ZA" dirty="0" err="1"/>
              <a:t>Seacom</a:t>
            </a:r>
            <a:r>
              <a:rPr lang="en-ZA" dirty="0"/>
              <a:t>, DFA, </a:t>
            </a:r>
            <a:r>
              <a:rPr lang="en-ZA" dirty="0" err="1"/>
              <a:t>FibreCo</a:t>
            </a:r>
            <a:r>
              <a:rPr lang="en-ZA" dirty="0"/>
              <a:t>, </a:t>
            </a:r>
            <a:r>
              <a:rPr lang="en-ZA" dirty="0" err="1"/>
              <a:t>Vumatel</a:t>
            </a:r>
            <a:r>
              <a:rPr lang="en-ZA" dirty="0"/>
              <a:t>, </a:t>
            </a:r>
            <a:r>
              <a:rPr lang="en-ZA" dirty="0" err="1"/>
              <a:t>Teraco</a:t>
            </a:r>
            <a:r>
              <a:rPr lang="en-ZA" dirty="0"/>
              <a:t>, Link Africa, etc)</a:t>
            </a:r>
          </a:p>
          <a:p>
            <a:r>
              <a:rPr lang="en-ZA" dirty="0"/>
              <a:t>However the Bill, as currently drafted, has caused concern</a:t>
            </a:r>
          </a:p>
          <a:p>
            <a:pPr lvl="1"/>
            <a:r>
              <a:rPr lang="en-ZA" dirty="0"/>
              <a:t>Return of spectrum by existing licensees would be extremely detrimental</a:t>
            </a:r>
          </a:p>
          <a:p>
            <a:pPr lvl="1"/>
            <a:r>
              <a:rPr lang="en-ZA" dirty="0"/>
              <a:t>Definition of “high demand” spectrum too broad as it covers all assigned spectrum </a:t>
            </a:r>
          </a:p>
          <a:p>
            <a:pPr lvl="1"/>
            <a:r>
              <a:rPr lang="en-ZA" dirty="0"/>
              <a:t>Linking universal service obligations to all spectrum licences – including that of the WOAN – will result in a disproportionate burden and reduce sustainability</a:t>
            </a:r>
          </a:p>
          <a:p>
            <a:pPr lvl="1"/>
            <a:r>
              <a:rPr lang="en-ZA" dirty="0"/>
              <a:t>Imposing cost-based pricing on a new entrant (and other licensees) in a law and without a market review/study, will likely lead to challenge</a:t>
            </a:r>
          </a:p>
          <a:p>
            <a:endParaRPr lang="en-ZA" dirty="0"/>
          </a:p>
        </p:txBody>
      </p:sp>
      <p:sp>
        <p:nvSpPr>
          <p:cNvPr id="4" name="Slide Number Placeholder 3"/>
          <p:cNvSpPr>
            <a:spLocks noGrp="1"/>
          </p:cNvSpPr>
          <p:nvPr>
            <p:ph type="sldNum" sz="quarter" idx="10"/>
          </p:nvPr>
        </p:nvSpPr>
        <p:spPr/>
        <p:txBody>
          <a:bodyPr/>
          <a:lstStyle/>
          <a:p>
            <a:pPr>
              <a:defRPr/>
            </a:pPr>
            <a:fld id="{9B4B4392-63E4-E14F-8321-00B5D43A262E}" type="slidenum">
              <a:rPr lang="en-ZW" smtClean="0"/>
              <a:pPr>
                <a:defRPr/>
              </a:pPr>
              <a:t>12</a:t>
            </a:fld>
            <a:endParaRPr lang="en-ZW" dirty="0"/>
          </a:p>
        </p:txBody>
      </p:sp>
    </p:spTree>
    <p:extLst>
      <p:ext uri="{BB962C8B-B14F-4D97-AF65-F5344CB8AC3E}">
        <p14:creationId xmlns:p14="http://schemas.microsoft.com/office/powerpoint/2010/main" xmlns="" val="2564790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8975" y="739775"/>
            <a:ext cx="5348288" cy="3703638"/>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a:defRPr/>
            </a:pPr>
            <a:fld id="{9B4B4392-63E4-E14F-8321-00B5D43A262E}" type="slidenum">
              <a:rPr lang="en-ZW" smtClean="0"/>
              <a:pPr>
                <a:defRPr/>
              </a:pPr>
              <a:t>13</a:t>
            </a:fld>
            <a:endParaRPr lang="en-ZW" dirty="0"/>
          </a:p>
        </p:txBody>
      </p:sp>
    </p:spTree>
    <p:extLst>
      <p:ext uri="{BB962C8B-B14F-4D97-AF65-F5344CB8AC3E}">
        <p14:creationId xmlns:p14="http://schemas.microsoft.com/office/powerpoint/2010/main" xmlns="" val="19090313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BLACK">
    <p:bg bwMode="inv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607564"/>
            <a:ext cx="9906000" cy="492443"/>
          </a:xfrm>
        </p:spPr>
        <p:txBody>
          <a:bodyPr/>
          <a:lstStyle>
            <a:lvl1pPr algn="ctr">
              <a:defRPr sz="4000" baseline="0">
                <a:solidFill>
                  <a:schemeClr val="bg1"/>
                </a:solidFill>
                <a:latin typeface="Arial" pitchFamily="34" charset="0"/>
                <a:cs typeface="Arial" pitchFamily="34" charset="0"/>
              </a:defRPr>
            </a:lvl1pPr>
          </a:lstStyle>
          <a:p>
            <a:r>
              <a:rPr lang="en-US" dirty="0"/>
              <a:t>Click to edit Master title style</a:t>
            </a:r>
          </a:p>
        </p:txBody>
      </p:sp>
      <p:sp>
        <p:nvSpPr>
          <p:cNvPr id="7" name="Text Placeholder 6"/>
          <p:cNvSpPr>
            <a:spLocks noGrp="1"/>
          </p:cNvSpPr>
          <p:nvPr>
            <p:ph type="body" sz="quarter" idx="11"/>
          </p:nvPr>
        </p:nvSpPr>
        <p:spPr>
          <a:xfrm>
            <a:off x="592845" y="529172"/>
            <a:ext cx="4629550" cy="184666"/>
          </a:xfrm>
          <a:prstGeom prst="rect">
            <a:avLst/>
          </a:prstGeom>
        </p:spPr>
        <p:txBody>
          <a:bodyPr lIns="0" tIns="0" rIns="0" bIns="0">
            <a:spAutoFit/>
          </a:bodyPr>
          <a:lstStyle>
            <a:lvl1pPr>
              <a:defRPr sz="1200" cap="all" baseline="0">
                <a:latin typeface="Arial" pitchFamily="34" charset="0"/>
                <a:cs typeface="Arial" pitchFamily="34" charset="0"/>
              </a:defRPr>
            </a:lvl1pPr>
          </a:lstStyle>
          <a:p>
            <a:pPr lvl="0"/>
            <a:r>
              <a:rPr lang="en-US"/>
              <a:t>Click to edit Master text styles</a:t>
            </a:r>
          </a:p>
        </p:txBody>
      </p:sp>
      <p:sp>
        <p:nvSpPr>
          <p:cNvPr id="9" name="Text Placeholder 8"/>
          <p:cNvSpPr>
            <a:spLocks noGrp="1"/>
          </p:cNvSpPr>
          <p:nvPr>
            <p:ph type="body" sz="quarter" idx="12"/>
          </p:nvPr>
        </p:nvSpPr>
        <p:spPr>
          <a:xfrm>
            <a:off x="592842" y="730420"/>
            <a:ext cx="4626102" cy="184666"/>
          </a:xfrm>
          <a:prstGeom prst="rect">
            <a:avLst/>
          </a:prstGeom>
        </p:spPr>
        <p:txBody>
          <a:bodyPr lIns="0" tIns="0" rIns="0" bIns="0">
            <a:spAutoFit/>
          </a:bodyPr>
          <a:lstStyle>
            <a:lvl1pPr>
              <a:defRPr sz="1200" cap="all" baseline="0">
                <a:latin typeface="Arial" pitchFamily="34" charset="0"/>
                <a:cs typeface="Arial" pitchFamily="34" charset="0"/>
              </a:defRPr>
            </a:lvl1pPr>
          </a:lstStyle>
          <a:p>
            <a:pPr lvl="0"/>
            <a:r>
              <a:rPr lang="en-US" dirty="0"/>
              <a:t>Click to edit Master text styles</a:t>
            </a:r>
          </a:p>
        </p:txBody>
      </p:sp>
      <p:sp>
        <p:nvSpPr>
          <p:cNvPr id="11" name="Text Placeholder 10"/>
          <p:cNvSpPr>
            <a:spLocks noGrp="1"/>
          </p:cNvSpPr>
          <p:nvPr>
            <p:ph type="body" sz="quarter" idx="13"/>
          </p:nvPr>
        </p:nvSpPr>
        <p:spPr>
          <a:xfrm>
            <a:off x="592842" y="931669"/>
            <a:ext cx="4626102" cy="184666"/>
          </a:xfrm>
          <a:prstGeom prst="rect">
            <a:avLst/>
          </a:prstGeom>
        </p:spPr>
        <p:txBody>
          <a:bodyPr lIns="0" tIns="0" rIns="0" bIns="0">
            <a:spAutoFit/>
          </a:bodyPr>
          <a:lstStyle>
            <a:lvl1pPr>
              <a:defRPr sz="1200" cap="all" baseline="0">
                <a:latin typeface="Arial" pitchFamily="34" charset="0"/>
                <a:cs typeface="Arial" pitchFamily="34" charset="0"/>
              </a:defRPr>
            </a:lvl1pPr>
          </a:lstStyle>
          <a:p>
            <a:pPr lvl="0"/>
            <a:r>
              <a:rPr lang="en-US"/>
              <a:t>Click to edit Master text styles</a:t>
            </a:r>
          </a:p>
        </p:txBody>
      </p:sp>
      <p:pic>
        <p:nvPicPr>
          <p:cNvPr id="10" name="Picture 9" descr="Cell-C-logo-2017-1.jp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072578" y="24758"/>
            <a:ext cx="3790589" cy="2085746"/>
          </a:xfrm>
          <a:prstGeom prst="rect">
            <a:avLst/>
          </a:prstGeom>
        </p:spPr>
      </p:pic>
    </p:spTree>
    <p:extLst>
      <p:ext uri="{BB962C8B-B14F-4D97-AF65-F5344CB8AC3E}">
        <p14:creationId xmlns:p14="http://schemas.microsoft.com/office/powerpoint/2010/main" xmlns="" val="123834992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3200" b="1" cap="all"/>
            </a:lvl1pPr>
          </a:lstStyle>
          <a:p>
            <a:r>
              <a:rPr lang="en-US" dirty="0"/>
              <a:t>Click to edit Master title style</a:t>
            </a:r>
            <a:endParaRPr lang="en-ZA"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8DCD085-4801-4EE7-95AB-D69FA065D865}" type="datetime1">
              <a:rPr lang="en-ZA" smtClean="0"/>
              <a:pPr>
                <a:defRPr/>
              </a:pPr>
              <a:t>2018/04/03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84264496-D903-6447-878D-09A97A267070}" type="slidenum">
              <a:rPr lang="en-ZA"/>
              <a:pPr>
                <a:defRPr/>
              </a:pPr>
              <a:t>‹#›</a:t>
            </a:fld>
            <a:endParaRPr lang="en-ZA"/>
          </a:p>
        </p:txBody>
      </p:sp>
    </p:spTree>
    <p:extLst>
      <p:ext uri="{BB962C8B-B14F-4D97-AF65-F5344CB8AC3E}">
        <p14:creationId xmlns:p14="http://schemas.microsoft.com/office/powerpoint/2010/main" xmlns="" val="274965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p:cNvSpPr>
            <a:spLocks noGrp="1"/>
          </p:cNvSpPr>
          <p:nvPr>
            <p:ph type="dt" sz="half" idx="10"/>
          </p:nvPr>
        </p:nvSpPr>
        <p:spPr/>
        <p:txBody>
          <a:bodyPr/>
          <a:lstStyle>
            <a:lvl1pPr>
              <a:defRPr/>
            </a:lvl1pPr>
          </a:lstStyle>
          <a:p>
            <a:pPr>
              <a:defRPr/>
            </a:pPr>
            <a:fld id="{EF331DA5-93BD-46F3-A5E5-9D468D91E968}" type="datetime1">
              <a:rPr lang="en-ZA" smtClean="0"/>
              <a:pPr>
                <a:defRPr/>
              </a:pPr>
              <a:t>2018/04/03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6716A73E-75D3-3A44-A87B-1C072A68E82A}" type="slidenum">
              <a:rPr lang="en-ZA"/>
              <a:pPr>
                <a:defRPr/>
              </a:pPr>
              <a:t>‹#›</a:t>
            </a:fld>
            <a:endParaRPr lang="en-ZA"/>
          </a:p>
        </p:txBody>
      </p:sp>
    </p:spTree>
    <p:extLst>
      <p:ext uri="{BB962C8B-B14F-4D97-AF65-F5344CB8AC3E}">
        <p14:creationId xmlns:p14="http://schemas.microsoft.com/office/powerpoint/2010/main" xmlns="" val="954108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ZA" dirty="0"/>
          </a:p>
        </p:txBody>
      </p:sp>
      <p:sp>
        <p:nvSpPr>
          <p:cNvPr id="3" name="Text Placeholder 2"/>
          <p:cNvSpPr>
            <a:spLocks noGrp="1"/>
          </p:cNvSpPr>
          <p:nvPr>
            <p:ph type="body" idx="1"/>
          </p:nvPr>
        </p:nvSpPr>
        <p:spPr>
          <a:xfrm>
            <a:off x="495300" y="1535113"/>
            <a:ext cx="4376738"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p:cNvSpPr>
            <a:spLocks noGrp="1"/>
          </p:cNvSpPr>
          <p:nvPr>
            <p:ph type="dt" sz="half" idx="10"/>
          </p:nvPr>
        </p:nvSpPr>
        <p:spPr/>
        <p:txBody>
          <a:bodyPr/>
          <a:lstStyle>
            <a:lvl1pPr>
              <a:defRPr/>
            </a:lvl1pPr>
          </a:lstStyle>
          <a:p>
            <a:pPr>
              <a:defRPr/>
            </a:pPr>
            <a:fld id="{AC91DA96-8397-405F-919B-AD3AF04A6E23}" type="datetime1">
              <a:rPr lang="en-ZA" smtClean="0"/>
              <a:pPr>
                <a:defRPr/>
              </a:pPr>
              <a:t>2018/04/03</a:t>
            </a:fld>
            <a:endParaRPr lang="en-ZA"/>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1EC53F78-ABC2-D74E-B962-68E13C684246}" type="slidenum">
              <a:rPr lang="en-ZA"/>
              <a:pPr>
                <a:defRPr/>
              </a:pPr>
              <a:t>‹#›</a:t>
            </a:fld>
            <a:endParaRPr lang="en-ZA"/>
          </a:p>
        </p:txBody>
      </p:sp>
    </p:spTree>
    <p:extLst>
      <p:ext uri="{BB962C8B-B14F-4D97-AF65-F5344CB8AC3E}">
        <p14:creationId xmlns:p14="http://schemas.microsoft.com/office/powerpoint/2010/main" xmlns="" val="2889817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3" name="Date Placeholder 3"/>
          <p:cNvSpPr>
            <a:spLocks noGrp="1"/>
          </p:cNvSpPr>
          <p:nvPr>
            <p:ph type="dt" sz="half" idx="10"/>
          </p:nvPr>
        </p:nvSpPr>
        <p:spPr/>
        <p:txBody>
          <a:bodyPr/>
          <a:lstStyle>
            <a:lvl1pPr>
              <a:defRPr/>
            </a:lvl1pPr>
          </a:lstStyle>
          <a:p>
            <a:pPr>
              <a:defRPr/>
            </a:pPr>
            <a:fld id="{DEF6C345-857E-4852-B475-54B7D8859EA8}" type="datetime1">
              <a:rPr lang="en-ZA" smtClean="0"/>
              <a:pPr>
                <a:defRPr/>
              </a:pPr>
              <a:t>2018/04/03</a:t>
            </a:fld>
            <a:endParaRPr lang="en-ZA"/>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9FF9A04B-7348-414C-9274-E3A0ADF150B5}" type="slidenum">
              <a:rPr lang="en-ZA"/>
              <a:pPr>
                <a:defRPr/>
              </a:pPr>
              <a:t>‹#›</a:t>
            </a:fld>
            <a:endParaRPr lang="en-ZA"/>
          </a:p>
        </p:txBody>
      </p:sp>
    </p:spTree>
    <p:extLst>
      <p:ext uri="{BB962C8B-B14F-4D97-AF65-F5344CB8AC3E}">
        <p14:creationId xmlns:p14="http://schemas.microsoft.com/office/powerpoint/2010/main" xmlns="" val="2540444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52A53B-16D1-4490-89AB-728E8BE9C425}" type="datetime1">
              <a:rPr lang="en-ZA" smtClean="0"/>
              <a:pPr>
                <a:defRPr/>
              </a:pPr>
              <a:t>2018/04/03</a:t>
            </a:fld>
            <a:endParaRPr lang="en-ZA"/>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E115C0C7-3B95-C645-BB32-33501C156115}" type="slidenum">
              <a:rPr lang="en-ZA"/>
              <a:pPr>
                <a:defRPr/>
              </a:pPr>
              <a:t>‹#›</a:t>
            </a:fld>
            <a:endParaRPr lang="en-ZA"/>
          </a:p>
        </p:txBody>
      </p:sp>
    </p:spTree>
    <p:extLst>
      <p:ext uri="{BB962C8B-B14F-4D97-AF65-F5344CB8AC3E}">
        <p14:creationId xmlns:p14="http://schemas.microsoft.com/office/powerpoint/2010/main" xmlns="" val="1832493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1800" b="1"/>
            </a:lvl1pPr>
          </a:lstStyle>
          <a:p>
            <a:r>
              <a:rPr lang="en-US" dirty="0"/>
              <a:t>Click to edit Master title style</a:t>
            </a:r>
            <a:endParaRPr lang="en-ZA" dirty="0"/>
          </a:p>
        </p:txBody>
      </p:sp>
      <p:sp>
        <p:nvSpPr>
          <p:cNvPr id="3" name="Content Placeholder 2"/>
          <p:cNvSpPr>
            <a:spLocks noGrp="1"/>
          </p:cNvSpPr>
          <p:nvPr>
            <p:ph idx="1"/>
          </p:nvPr>
        </p:nvSpPr>
        <p:spPr>
          <a:xfrm>
            <a:off x="3873500" y="273050"/>
            <a:ext cx="5537200"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C21E38E-0B84-4414-9445-6087408873DB}" type="datetime1">
              <a:rPr lang="en-ZA" smtClean="0"/>
              <a:pPr>
                <a:defRPr/>
              </a:pPr>
              <a:t>2018/04/03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8B38F7FB-50F0-3C42-8DEE-3D9C3D4F72C5}" type="slidenum">
              <a:rPr lang="en-ZA"/>
              <a:pPr>
                <a:defRPr/>
              </a:pPr>
              <a:t>‹#›</a:t>
            </a:fld>
            <a:endParaRPr lang="en-ZA"/>
          </a:p>
        </p:txBody>
      </p:sp>
    </p:spTree>
    <p:extLst>
      <p:ext uri="{BB962C8B-B14F-4D97-AF65-F5344CB8AC3E}">
        <p14:creationId xmlns:p14="http://schemas.microsoft.com/office/powerpoint/2010/main" xmlns="" val="2030607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941513" y="612775"/>
            <a:ext cx="5943600" cy="411480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3A7CA57-44CB-4C22-BC02-DF8C1AEF4D25}" type="datetime1">
              <a:rPr lang="en-ZA" smtClean="0"/>
              <a:pPr>
                <a:defRPr/>
              </a:pPr>
              <a:t>2018/04/03</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15198B72-B8F2-584F-A2FF-8726829E66D5}" type="slidenum">
              <a:rPr lang="en-ZA"/>
              <a:pPr>
                <a:defRPr/>
              </a:pPr>
              <a:t>‹#›</a:t>
            </a:fld>
            <a:endParaRPr lang="en-ZA"/>
          </a:p>
        </p:txBody>
      </p:sp>
    </p:spTree>
    <p:extLst>
      <p:ext uri="{BB962C8B-B14F-4D97-AF65-F5344CB8AC3E}">
        <p14:creationId xmlns:p14="http://schemas.microsoft.com/office/powerpoint/2010/main" xmlns="" val="4024412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10"/>
          </p:nvPr>
        </p:nvSpPr>
        <p:spPr/>
        <p:txBody>
          <a:bodyPr/>
          <a:lstStyle>
            <a:lvl1pPr>
              <a:defRPr/>
            </a:lvl1pPr>
          </a:lstStyle>
          <a:p>
            <a:pPr>
              <a:defRPr/>
            </a:pPr>
            <a:fld id="{A6684D26-7E3D-4697-84DC-92425C866D4A}" type="datetime1">
              <a:rPr lang="en-ZA" smtClean="0"/>
              <a:pPr>
                <a:defRPr/>
              </a:pPr>
              <a:t>2018/04/03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8B366E6D-A58C-AD46-A8E4-71B4CF9A7D72}" type="slidenum">
              <a:rPr lang="en-ZA"/>
              <a:pPr>
                <a:defRPr/>
              </a:pPr>
              <a:t>‹#›</a:t>
            </a:fld>
            <a:endParaRPr lang="en-ZA"/>
          </a:p>
        </p:txBody>
      </p:sp>
    </p:spTree>
    <p:extLst>
      <p:ext uri="{BB962C8B-B14F-4D97-AF65-F5344CB8AC3E}">
        <p14:creationId xmlns:p14="http://schemas.microsoft.com/office/powerpoint/2010/main" xmlns="" val="1372838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dirty="0"/>
              <a:t>Click to edit Master title style</a:t>
            </a:r>
            <a:endParaRPr lang="en-ZA" dirty="0"/>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10"/>
          </p:nvPr>
        </p:nvSpPr>
        <p:spPr/>
        <p:txBody>
          <a:bodyPr/>
          <a:lstStyle>
            <a:lvl1pPr>
              <a:defRPr/>
            </a:lvl1pPr>
          </a:lstStyle>
          <a:p>
            <a:pPr>
              <a:defRPr/>
            </a:pPr>
            <a:fld id="{8BC8F224-12A5-47D5-AD92-38534336C916}" type="datetime1">
              <a:rPr lang="en-ZA" smtClean="0"/>
              <a:pPr>
                <a:defRPr/>
              </a:pPr>
              <a:t>2018/04/03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79ACFAC1-E866-4148-8EDA-AC95B6F42222}" type="slidenum">
              <a:rPr lang="en-ZA"/>
              <a:pPr>
                <a:defRPr/>
              </a:pPr>
              <a:t>‹#›</a:t>
            </a:fld>
            <a:endParaRPr lang="en-ZA"/>
          </a:p>
        </p:txBody>
      </p:sp>
    </p:spTree>
    <p:extLst>
      <p:ext uri="{BB962C8B-B14F-4D97-AF65-F5344CB8AC3E}">
        <p14:creationId xmlns:p14="http://schemas.microsoft.com/office/powerpoint/2010/main" xmlns="" val="328345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_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52" y="4592741"/>
            <a:ext cx="9906000" cy="492443"/>
          </a:xfrm>
        </p:spPr>
        <p:txBody>
          <a:bodyPr/>
          <a:lstStyle>
            <a:lvl1pPr algn="ctr">
              <a:defRPr sz="4000" baseline="0">
                <a:solidFill>
                  <a:srgbClr val="000000"/>
                </a:solidFill>
                <a:latin typeface="Arial" pitchFamily="34" charset="0"/>
                <a:cs typeface="Arial" pitchFamily="34" charset="0"/>
              </a:defRPr>
            </a:lvl1pPr>
          </a:lstStyle>
          <a:p>
            <a:r>
              <a:rPr lang="en-US" dirty="0"/>
              <a:t>Click to edit Master title style</a:t>
            </a:r>
          </a:p>
        </p:txBody>
      </p:sp>
      <p:sp>
        <p:nvSpPr>
          <p:cNvPr id="7" name="Text Placeholder 6"/>
          <p:cNvSpPr>
            <a:spLocks noGrp="1"/>
          </p:cNvSpPr>
          <p:nvPr>
            <p:ph type="body" sz="quarter" idx="11"/>
          </p:nvPr>
        </p:nvSpPr>
        <p:spPr>
          <a:xfrm>
            <a:off x="592845" y="529172"/>
            <a:ext cx="4629550" cy="184666"/>
          </a:xfrm>
          <a:prstGeom prst="rect">
            <a:avLst/>
          </a:prstGeom>
        </p:spPr>
        <p:txBody>
          <a:bodyPr lIns="0" tIns="0" rIns="0" bIns="0">
            <a:spAutoFit/>
          </a:bodyPr>
          <a:lstStyle>
            <a:lvl1pPr marL="0" indent="0">
              <a:defRPr sz="1200" cap="all" baseline="0">
                <a:solidFill>
                  <a:srgbClr val="000000"/>
                </a:solidFill>
                <a:latin typeface="Arial" pitchFamily="34" charset="0"/>
                <a:cs typeface="Arial" pitchFamily="34" charset="0"/>
              </a:defRPr>
            </a:lvl1pPr>
          </a:lstStyle>
          <a:p>
            <a:pPr lvl="0"/>
            <a:r>
              <a:rPr lang="en-US"/>
              <a:t>Click to edit Master text styles</a:t>
            </a:r>
          </a:p>
        </p:txBody>
      </p:sp>
      <p:sp>
        <p:nvSpPr>
          <p:cNvPr id="9" name="Text Placeholder 8"/>
          <p:cNvSpPr>
            <a:spLocks noGrp="1"/>
          </p:cNvSpPr>
          <p:nvPr>
            <p:ph type="body" sz="quarter" idx="12"/>
          </p:nvPr>
        </p:nvSpPr>
        <p:spPr>
          <a:xfrm>
            <a:off x="592842" y="730420"/>
            <a:ext cx="4626102" cy="184666"/>
          </a:xfrm>
          <a:prstGeom prst="rect">
            <a:avLst/>
          </a:prstGeom>
        </p:spPr>
        <p:txBody>
          <a:bodyPr lIns="0" tIns="0" rIns="0" bIns="0">
            <a:spAutoFit/>
          </a:bodyPr>
          <a:lstStyle>
            <a:lvl1pPr marL="0" indent="0">
              <a:defRPr sz="1200" cap="all" baseline="0">
                <a:solidFill>
                  <a:srgbClr val="000000"/>
                </a:solidFill>
                <a:latin typeface="Arial" pitchFamily="34" charset="0"/>
                <a:cs typeface="Arial" pitchFamily="34" charset="0"/>
              </a:defRPr>
            </a:lvl1pPr>
          </a:lstStyle>
          <a:p>
            <a:pPr lvl="0"/>
            <a:r>
              <a:rPr lang="en-US"/>
              <a:t>Click to edit Master text styles</a:t>
            </a:r>
          </a:p>
        </p:txBody>
      </p:sp>
      <p:sp>
        <p:nvSpPr>
          <p:cNvPr id="11" name="Text Placeholder 10"/>
          <p:cNvSpPr>
            <a:spLocks noGrp="1"/>
          </p:cNvSpPr>
          <p:nvPr>
            <p:ph type="body" sz="quarter" idx="13"/>
          </p:nvPr>
        </p:nvSpPr>
        <p:spPr>
          <a:xfrm>
            <a:off x="592842" y="931669"/>
            <a:ext cx="4626102" cy="184666"/>
          </a:xfrm>
          <a:prstGeom prst="rect">
            <a:avLst/>
          </a:prstGeom>
        </p:spPr>
        <p:txBody>
          <a:bodyPr lIns="0" tIns="0" rIns="0" bIns="0">
            <a:spAutoFit/>
          </a:bodyPr>
          <a:lstStyle>
            <a:lvl1pPr marL="0" indent="0">
              <a:defRPr sz="1200" cap="all" baseline="0">
                <a:solidFill>
                  <a:srgbClr val="000000"/>
                </a:solidFill>
                <a:latin typeface="Arial" pitchFamily="34" charset="0"/>
                <a:cs typeface="Arial" pitchFamily="34" charset="0"/>
              </a:defRPr>
            </a:lvl1pPr>
          </a:lstStyle>
          <a:p>
            <a:pPr lvl="0"/>
            <a:r>
              <a:rPr lang="en-US"/>
              <a:t>Click to edit Master text styles</a:t>
            </a:r>
          </a:p>
        </p:txBody>
      </p:sp>
      <p:pic>
        <p:nvPicPr>
          <p:cNvPr id="12" name="Picture 11" descr="Cell-C-logo-2017-2.jpg"/>
          <p:cNvPicPr>
            <a:picLocks noChangeAspect="1"/>
          </p:cNvPicPr>
          <p:nvPr userDrawn="1"/>
        </p:nvPicPr>
        <p:blipFill>
          <a:blip r:embed="rId3" cstate="email">
            <a:extLst>
              <a:ext uri="{28A0092B-C50C-407E-A947-70E740481C1C}">
                <a14:useLocalDpi xmlns:a14="http://schemas.microsoft.com/office/drawing/2010/main" xmlns="" val="0"/>
              </a:ext>
            </a:extLst>
          </a:blip>
          <a:stretch>
            <a:fillRect/>
          </a:stretch>
        </p:blipFill>
        <p:spPr>
          <a:xfrm>
            <a:off x="6686654" y="523010"/>
            <a:ext cx="2495600" cy="1373187"/>
          </a:xfrm>
          <a:prstGeom prst="rect">
            <a:avLst/>
          </a:prstGeom>
        </p:spPr>
      </p:pic>
    </p:spTree>
    <p:extLst>
      <p:ext uri="{BB962C8B-B14F-4D97-AF65-F5344CB8AC3E}">
        <p14:creationId xmlns:p14="http://schemas.microsoft.com/office/powerpoint/2010/main" xmlns="" val="56975068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_WHITE">
    <p:spTree>
      <p:nvGrpSpPr>
        <p:cNvPr id="1" name=""/>
        <p:cNvGrpSpPr/>
        <p:nvPr/>
      </p:nvGrpSpPr>
      <p:grpSpPr>
        <a:xfrm>
          <a:off x="0" y="0"/>
          <a:ext cx="0" cy="0"/>
          <a:chOff x="0" y="0"/>
          <a:chExt cx="0" cy="0"/>
        </a:xfrm>
      </p:grpSpPr>
      <p:sp>
        <p:nvSpPr>
          <p:cNvPr id="6" name="TextBox 5"/>
          <p:cNvSpPr txBox="1"/>
          <p:nvPr/>
        </p:nvSpPr>
        <p:spPr>
          <a:xfrm>
            <a:off x="319088" y="6511925"/>
            <a:ext cx="388937" cy="123825"/>
          </a:xfrm>
          <a:prstGeom prst="rect">
            <a:avLst/>
          </a:prstGeom>
          <a:noFill/>
        </p:spPr>
        <p:txBody>
          <a:bodyPr lIns="0" tIns="0" rIns="0" bIns="0">
            <a:spAutoFit/>
          </a:bodyPr>
          <a:lstStyle/>
          <a:p>
            <a:pPr>
              <a:defRPr/>
            </a:pPr>
            <a:fld id="{7EB3D6DA-0239-6E40-90F6-D84DAEBD98E1}" type="slidenum">
              <a:rPr lang="en-US" sz="800" cap="all">
                <a:latin typeface="Arial" pitchFamily="34" charset="0"/>
                <a:ea typeface="+mn-ea"/>
                <a:cs typeface="Arial" pitchFamily="34" charset="0"/>
              </a:rPr>
              <a:pPr>
                <a:defRPr/>
              </a:pPr>
              <a:t>‹#›</a:t>
            </a:fld>
            <a:endParaRPr lang="en-US" sz="800" cap="all" dirty="0">
              <a:latin typeface="Arial" pitchFamily="34" charset="0"/>
              <a:ea typeface="+mn-ea"/>
              <a:cs typeface="Arial" pitchFamily="34" charset="0"/>
            </a:endParaRPr>
          </a:p>
        </p:txBody>
      </p:sp>
      <p:sp>
        <p:nvSpPr>
          <p:cNvPr id="12" name="Text Placeholder 16"/>
          <p:cNvSpPr>
            <a:spLocks noGrp="1"/>
          </p:cNvSpPr>
          <p:nvPr>
            <p:ph type="body" sz="quarter" idx="12"/>
          </p:nvPr>
        </p:nvSpPr>
        <p:spPr>
          <a:xfrm>
            <a:off x="319091" y="1301751"/>
            <a:ext cx="9267825" cy="4721224"/>
          </a:xfrm>
          <a:prstGeom prst="rect">
            <a:avLst/>
          </a:prstGeom>
        </p:spPr>
        <p:txBody>
          <a:bodyPr lIns="0" tIns="0" rIns="0" bIns="0"/>
          <a:lstStyle>
            <a:lvl1pPr marL="244475" indent="-244475">
              <a:buFont typeface="Arial" pitchFamily="34" charset="0"/>
              <a:buChar char="•"/>
              <a:defRPr sz="1200" b="0">
                <a:solidFill>
                  <a:schemeClr val="tx1"/>
                </a:solidFill>
                <a:latin typeface="Arial" pitchFamily="34" charset="0"/>
                <a:cs typeface="Arial" pitchFamily="34" charset="0"/>
              </a:defRPr>
            </a:lvl1pPr>
            <a:lvl2pPr marL="533400" indent="-206375">
              <a:buSzPct val="100000"/>
              <a:buFont typeface="Arial" pitchFamily="34" charset="0"/>
              <a:buChar char="−"/>
              <a:defRPr sz="1200" b="0">
                <a:solidFill>
                  <a:schemeClr val="tx1"/>
                </a:solidFill>
                <a:latin typeface="Arial" pitchFamily="34" charset="0"/>
                <a:cs typeface="Arial" pitchFamily="34" charset="0"/>
              </a:defRPr>
            </a:lvl2pPr>
            <a:lvl3pPr marL="723900" indent="-168275">
              <a:buSzPct val="100000"/>
              <a:buFont typeface="Arial" pitchFamily="34" charset="0"/>
              <a:buChar char="•"/>
              <a:defRPr sz="1200" b="0">
                <a:solidFill>
                  <a:schemeClr val="tx1"/>
                </a:solidFill>
                <a:latin typeface="Arial" pitchFamily="34" charset="0"/>
                <a:cs typeface="Arial" pitchFamily="34" charset="0"/>
              </a:defRPr>
            </a:lvl3pPr>
            <a:lvl4pPr marL="1006475" indent="-260350">
              <a:buSzPct val="100000"/>
              <a:buFont typeface="Arial" pitchFamily="34" charset="0"/>
              <a:buChar char="−"/>
              <a:defRPr sz="1200">
                <a:solidFill>
                  <a:schemeClr val="tx1"/>
                </a:solidFill>
                <a:latin typeface="Arial" pitchFamily="34" charset="0"/>
                <a:cs typeface="Arial" pitchFamily="34" charset="0"/>
              </a:defRPr>
            </a:lvl4pPr>
            <a:lvl5pP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itle 1"/>
          <p:cNvSpPr>
            <a:spLocks noGrp="1"/>
          </p:cNvSpPr>
          <p:nvPr>
            <p:ph type="title"/>
          </p:nvPr>
        </p:nvSpPr>
        <p:spPr>
          <a:xfrm>
            <a:off x="319089" y="256961"/>
            <a:ext cx="9267824" cy="253980"/>
          </a:xfrm>
        </p:spPr>
        <p:txBody>
          <a:bodyPr/>
          <a:lstStyle>
            <a:lvl1pPr>
              <a:defRPr lang="en-US" sz="2000" b="1" cap="all" baseline="0" dirty="0">
                <a:solidFill>
                  <a:schemeClr val="accent1"/>
                </a:solidFill>
                <a:latin typeface="Arial" pitchFamily="34" charset="0"/>
                <a:ea typeface="+mn-ea"/>
                <a:cs typeface="Arial" pitchFamily="34" charset="0"/>
              </a:defRPr>
            </a:lvl1pPr>
          </a:lstStyle>
          <a:p>
            <a:pPr lvl="0"/>
            <a:r>
              <a:rPr lang="en-US" dirty="0"/>
              <a:t>Click to edit Master title style</a:t>
            </a:r>
          </a:p>
        </p:txBody>
      </p:sp>
      <p:sp>
        <p:nvSpPr>
          <p:cNvPr id="17" name="Text Placeholder 13"/>
          <p:cNvSpPr>
            <a:spLocks noGrp="1"/>
          </p:cNvSpPr>
          <p:nvPr>
            <p:ph type="body" sz="quarter" idx="11"/>
          </p:nvPr>
        </p:nvSpPr>
        <p:spPr>
          <a:xfrm>
            <a:off x="319091" y="648006"/>
            <a:ext cx="9267825" cy="2462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rtl="0" eaLnBrk="1" fontAlgn="base" hangingPunct="1">
              <a:lnSpc>
                <a:spcPct val="80000"/>
              </a:lnSpc>
              <a:spcBef>
                <a:spcPct val="0"/>
              </a:spcBef>
              <a:spcAft>
                <a:spcPct val="0"/>
              </a:spcAft>
              <a:defRPr lang="en-US" sz="2000" b="0" cap="none" baseline="0" dirty="0">
                <a:solidFill>
                  <a:schemeClr val="tx1"/>
                </a:solidFill>
                <a:latin typeface="Arial" pitchFamily="34" charset="0"/>
                <a:ea typeface="+mj-ea"/>
                <a:cs typeface="Arial"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9" name="Picture 8" descr="Cell-C-logo-2017-2.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7991922" y="5825263"/>
            <a:ext cx="1858799" cy="1022791"/>
          </a:xfrm>
          <a:prstGeom prst="rect">
            <a:avLst/>
          </a:prstGeom>
        </p:spPr>
      </p:pic>
    </p:spTree>
    <p:extLst>
      <p:ext uri="{BB962C8B-B14F-4D97-AF65-F5344CB8AC3E}">
        <p14:creationId xmlns:p14="http://schemas.microsoft.com/office/powerpoint/2010/main" xmlns="" val="197394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ONTENT_WHITE">
    <p:spTree>
      <p:nvGrpSpPr>
        <p:cNvPr id="1" name=""/>
        <p:cNvGrpSpPr/>
        <p:nvPr/>
      </p:nvGrpSpPr>
      <p:grpSpPr>
        <a:xfrm>
          <a:off x="0" y="0"/>
          <a:ext cx="0" cy="0"/>
          <a:chOff x="0" y="0"/>
          <a:chExt cx="0" cy="0"/>
        </a:xfrm>
      </p:grpSpPr>
      <p:sp>
        <p:nvSpPr>
          <p:cNvPr id="4" name="TextBox 3"/>
          <p:cNvSpPr txBox="1"/>
          <p:nvPr/>
        </p:nvSpPr>
        <p:spPr>
          <a:xfrm>
            <a:off x="319088" y="6511925"/>
            <a:ext cx="388937" cy="123825"/>
          </a:xfrm>
          <a:prstGeom prst="rect">
            <a:avLst/>
          </a:prstGeom>
          <a:noFill/>
        </p:spPr>
        <p:txBody>
          <a:bodyPr lIns="0" tIns="0" rIns="0" bIns="0">
            <a:spAutoFit/>
          </a:bodyPr>
          <a:lstStyle/>
          <a:p>
            <a:pPr>
              <a:defRPr/>
            </a:pPr>
            <a:fld id="{EB605DD7-F6EE-7946-BC59-59E38059F2A6}" type="slidenum">
              <a:rPr lang="en-US" sz="800" cap="all">
                <a:latin typeface="Arial" pitchFamily="34" charset="0"/>
                <a:ea typeface="+mn-ea"/>
                <a:cs typeface="Arial" pitchFamily="34" charset="0"/>
              </a:rPr>
              <a:pPr>
                <a:defRPr/>
              </a:pPr>
              <a:t>‹#›</a:t>
            </a:fld>
            <a:endParaRPr lang="en-US" sz="800" cap="all" dirty="0">
              <a:latin typeface="Arial" pitchFamily="34" charset="0"/>
              <a:ea typeface="+mn-ea"/>
              <a:cs typeface="Arial" pitchFamily="34" charset="0"/>
            </a:endParaRPr>
          </a:p>
        </p:txBody>
      </p:sp>
      <p:sp>
        <p:nvSpPr>
          <p:cNvPr id="8" name="Title 1"/>
          <p:cNvSpPr>
            <a:spLocks noGrp="1"/>
          </p:cNvSpPr>
          <p:nvPr>
            <p:ph type="title"/>
          </p:nvPr>
        </p:nvSpPr>
        <p:spPr>
          <a:xfrm>
            <a:off x="319089" y="252197"/>
            <a:ext cx="9267824" cy="253980"/>
          </a:xfrm>
          <a:noFill/>
          <a:ln w="9525">
            <a:noFill/>
            <a:miter lim="800000"/>
            <a:headEnd/>
            <a:tailEnd/>
          </a:ln>
          <a:effectLst/>
        </p:spPr>
        <p:txBody>
          <a:bodyPr/>
          <a:lstStyle>
            <a:lvl1pPr>
              <a:defRPr lang="en-US" sz="2000" b="1" cap="all" baseline="0" dirty="0">
                <a:solidFill>
                  <a:schemeClr val="accent1"/>
                </a:solidFill>
                <a:latin typeface="Arial" pitchFamily="34" charset="0"/>
                <a:ea typeface="+mn-ea"/>
                <a:cs typeface="Arial" pitchFamily="34" charset="0"/>
              </a:defRPr>
            </a:lvl1pPr>
          </a:lstStyle>
          <a:p>
            <a:pPr lvl="0"/>
            <a:r>
              <a:rPr lang="en-US" dirty="0"/>
              <a:t>Click to edit Master title style</a:t>
            </a:r>
          </a:p>
        </p:txBody>
      </p:sp>
      <p:pic>
        <p:nvPicPr>
          <p:cNvPr id="7" name="Picture 6" descr="Cell-C-logo-2017-2.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7991922" y="5825263"/>
            <a:ext cx="1858799" cy="1022791"/>
          </a:xfrm>
          <a:prstGeom prst="rect">
            <a:avLst/>
          </a:prstGeom>
        </p:spPr>
      </p:pic>
    </p:spTree>
    <p:extLst>
      <p:ext uri="{BB962C8B-B14F-4D97-AF65-F5344CB8AC3E}">
        <p14:creationId xmlns:p14="http://schemas.microsoft.com/office/powerpoint/2010/main" xmlns="" val="87752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CONTENT_WHITE">
    <p:spTree>
      <p:nvGrpSpPr>
        <p:cNvPr id="1" name=""/>
        <p:cNvGrpSpPr/>
        <p:nvPr/>
      </p:nvGrpSpPr>
      <p:grpSpPr>
        <a:xfrm>
          <a:off x="0" y="0"/>
          <a:ext cx="0" cy="0"/>
          <a:chOff x="0" y="0"/>
          <a:chExt cx="0" cy="0"/>
        </a:xfrm>
      </p:grpSpPr>
      <p:sp>
        <p:nvSpPr>
          <p:cNvPr id="5" name="TextBox 4"/>
          <p:cNvSpPr txBox="1"/>
          <p:nvPr/>
        </p:nvSpPr>
        <p:spPr>
          <a:xfrm>
            <a:off x="319088" y="6511925"/>
            <a:ext cx="388937" cy="123825"/>
          </a:xfrm>
          <a:prstGeom prst="rect">
            <a:avLst/>
          </a:prstGeom>
          <a:noFill/>
        </p:spPr>
        <p:txBody>
          <a:bodyPr lIns="0" tIns="0" rIns="0" bIns="0">
            <a:spAutoFit/>
          </a:bodyPr>
          <a:lstStyle/>
          <a:p>
            <a:pPr>
              <a:defRPr/>
            </a:pPr>
            <a:fld id="{12864A50-FDA4-C443-9F07-6B1AD0BEC4E6}" type="slidenum">
              <a:rPr lang="en-US" sz="800" cap="all">
                <a:latin typeface="Arial" pitchFamily="34" charset="0"/>
                <a:ea typeface="+mn-ea"/>
                <a:cs typeface="Arial" pitchFamily="34" charset="0"/>
              </a:rPr>
              <a:pPr>
                <a:defRPr/>
              </a:pPr>
              <a:t>‹#›</a:t>
            </a:fld>
            <a:endParaRPr lang="en-US" sz="800" cap="all" dirty="0">
              <a:latin typeface="Arial" pitchFamily="34" charset="0"/>
              <a:ea typeface="+mn-ea"/>
              <a:cs typeface="Arial" pitchFamily="34" charset="0"/>
            </a:endParaRPr>
          </a:p>
        </p:txBody>
      </p:sp>
      <p:sp>
        <p:nvSpPr>
          <p:cNvPr id="7" name="Title 1"/>
          <p:cNvSpPr>
            <a:spLocks noGrp="1"/>
          </p:cNvSpPr>
          <p:nvPr>
            <p:ph type="title"/>
          </p:nvPr>
        </p:nvSpPr>
        <p:spPr>
          <a:xfrm>
            <a:off x="318996" y="252198"/>
            <a:ext cx="9271228" cy="253980"/>
          </a:xfrm>
          <a:noFill/>
          <a:ln w="9525">
            <a:noFill/>
            <a:miter lim="800000"/>
            <a:headEnd/>
            <a:tailEnd/>
          </a:ln>
          <a:effectLst/>
        </p:spPr>
        <p:txBody>
          <a:bodyPr/>
          <a:lstStyle>
            <a:lvl1pPr marL="0" indent="0" algn="l" rtl="0" eaLnBrk="1" fontAlgn="base" hangingPunct="1">
              <a:lnSpc>
                <a:spcPct val="80000"/>
              </a:lnSpc>
              <a:spcBef>
                <a:spcPct val="20000"/>
              </a:spcBef>
              <a:spcAft>
                <a:spcPct val="0"/>
              </a:spcAft>
              <a:buSzPct val="120000"/>
              <a:defRPr lang="en-US" sz="2000" b="1" cap="all" baseline="0" dirty="0">
                <a:solidFill>
                  <a:schemeClr val="accent1"/>
                </a:solidFill>
                <a:latin typeface="Arial" pitchFamily="34" charset="0"/>
                <a:ea typeface="+mn-ea"/>
                <a:cs typeface="Arial" pitchFamily="34" charset="0"/>
              </a:defRPr>
            </a:lvl1pPr>
          </a:lstStyle>
          <a:p>
            <a:pPr lvl="0"/>
            <a:r>
              <a:rPr lang="en-US" dirty="0"/>
              <a:t>Click to edit Master title style</a:t>
            </a:r>
          </a:p>
        </p:txBody>
      </p:sp>
      <p:sp>
        <p:nvSpPr>
          <p:cNvPr id="9" name="Text Placeholder 13"/>
          <p:cNvSpPr>
            <a:spLocks noGrp="1"/>
          </p:cNvSpPr>
          <p:nvPr>
            <p:ph type="body" sz="quarter" idx="11"/>
          </p:nvPr>
        </p:nvSpPr>
        <p:spPr>
          <a:xfrm>
            <a:off x="319091" y="648000"/>
            <a:ext cx="9267825" cy="25398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rtl="0" eaLnBrk="1" fontAlgn="base" hangingPunct="1">
              <a:lnSpc>
                <a:spcPct val="80000"/>
              </a:lnSpc>
              <a:spcBef>
                <a:spcPct val="0"/>
              </a:spcBef>
              <a:spcAft>
                <a:spcPct val="0"/>
              </a:spcAft>
              <a:defRPr lang="en-US" sz="2000" b="0" cap="none" baseline="0" dirty="0">
                <a:solidFill>
                  <a:schemeClr val="tx1"/>
                </a:solidFill>
                <a:latin typeface="Arial" pitchFamily="34" charset="0"/>
                <a:ea typeface="+mj-ea"/>
                <a:cs typeface="Arial"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8" name="Picture 7" descr="Cell-C-logo-2017-2.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7991922" y="5825263"/>
            <a:ext cx="1858799" cy="1022791"/>
          </a:xfrm>
          <a:prstGeom prst="rect">
            <a:avLst/>
          </a:prstGeom>
        </p:spPr>
      </p:pic>
    </p:spTree>
    <p:extLst>
      <p:ext uri="{BB962C8B-B14F-4D97-AF65-F5344CB8AC3E}">
        <p14:creationId xmlns:p14="http://schemas.microsoft.com/office/powerpoint/2010/main" xmlns="" val="2028561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CONTENT_WHITE">
    <p:spTree>
      <p:nvGrpSpPr>
        <p:cNvPr id="1" name=""/>
        <p:cNvGrpSpPr/>
        <p:nvPr/>
      </p:nvGrpSpPr>
      <p:grpSpPr>
        <a:xfrm>
          <a:off x="0" y="0"/>
          <a:ext cx="0" cy="0"/>
          <a:chOff x="0" y="0"/>
          <a:chExt cx="0" cy="0"/>
        </a:xfrm>
      </p:grpSpPr>
      <p:sp>
        <p:nvSpPr>
          <p:cNvPr id="5" name="TextBox 4"/>
          <p:cNvSpPr txBox="1"/>
          <p:nvPr/>
        </p:nvSpPr>
        <p:spPr>
          <a:xfrm>
            <a:off x="319088" y="6511925"/>
            <a:ext cx="388937" cy="123825"/>
          </a:xfrm>
          <a:prstGeom prst="rect">
            <a:avLst/>
          </a:prstGeom>
          <a:noFill/>
        </p:spPr>
        <p:txBody>
          <a:bodyPr lIns="0" tIns="0" rIns="0" bIns="0">
            <a:spAutoFit/>
          </a:bodyPr>
          <a:lstStyle/>
          <a:p>
            <a:pPr>
              <a:defRPr/>
            </a:pPr>
            <a:fld id="{F8EBC185-801C-E94B-9908-A4F22FD050BA}" type="slidenum">
              <a:rPr lang="en-US" sz="800" cap="all">
                <a:latin typeface="Arial" pitchFamily="34" charset="0"/>
                <a:ea typeface="+mn-ea"/>
                <a:cs typeface="Arial" pitchFamily="34" charset="0"/>
              </a:rPr>
              <a:pPr>
                <a:defRPr/>
              </a:pPr>
              <a:t>‹#›</a:t>
            </a:fld>
            <a:endParaRPr lang="en-US" sz="800" cap="all" dirty="0">
              <a:latin typeface="Arial" pitchFamily="34" charset="0"/>
              <a:ea typeface="+mn-ea"/>
              <a:cs typeface="Arial" pitchFamily="34" charset="0"/>
            </a:endParaRPr>
          </a:p>
        </p:txBody>
      </p:sp>
      <p:sp>
        <p:nvSpPr>
          <p:cNvPr id="7" name="Title 1"/>
          <p:cNvSpPr>
            <a:spLocks noGrp="1"/>
          </p:cNvSpPr>
          <p:nvPr>
            <p:ph type="title"/>
          </p:nvPr>
        </p:nvSpPr>
        <p:spPr>
          <a:xfrm>
            <a:off x="318996" y="252197"/>
            <a:ext cx="9271228" cy="253980"/>
          </a:xfrm>
          <a:noFill/>
          <a:ln w="9525">
            <a:noFill/>
            <a:miter lim="800000"/>
            <a:headEnd/>
            <a:tailEnd/>
          </a:ln>
          <a:effectLst/>
        </p:spPr>
        <p:txBody>
          <a:bodyPr/>
          <a:lstStyle>
            <a:lvl1pPr marL="0" indent="0" algn="l" rtl="0" eaLnBrk="1" fontAlgn="base" hangingPunct="1">
              <a:lnSpc>
                <a:spcPct val="80000"/>
              </a:lnSpc>
              <a:spcBef>
                <a:spcPct val="20000"/>
              </a:spcBef>
              <a:spcAft>
                <a:spcPct val="0"/>
              </a:spcAft>
              <a:buSzPct val="120000"/>
              <a:defRPr lang="en-US" sz="2000" b="1" cap="all" baseline="0" dirty="0">
                <a:solidFill>
                  <a:schemeClr val="accent1"/>
                </a:solidFill>
                <a:latin typeface="Arial" pitchFamily="34" charset="0"/>
                <a:ea typeface="+mn-ea"/>
                <a:cs typeface="Arial" pitchFamily="34" charset="0"/>
              </a:defRPr>
            </a:lvl1pPr>
          </a:lstStyle>
          <a:p>
            <a:pPr lvl="0"/>
            <a:r>
              <a:rPr lang="en-US" dirty="0"/>
              <a:t>Click to edit Master title style</a:t>
            </a:r>
          </a:p>
        </p:txBody>
      </p:sp>
      <p:sp>
        <p:nvSpPr>
          <p:cNvPr id="9" name="Text Placeholder 13"/>
          <p:cNvSpPr>
            <a:spLocks noGrp="1"/>
          </p:cNvSpPr>
          <p:nvPr>
            <p:ph type="body" sz="quarter" idx="11"/>
          </p:nvPr>
        </p:nvSpPr>
        <p:spPr>
          <a:xfrm>
            <a:off x="319091" y="648000"/>
            <a:ext cx="9267825" cy="25398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rtl="0" eaLnBrk="1" fontAlgn="base" hangingPunct="1">
              <a:lnSpc>
                <a:spcPct val="80000"/>
              </a:lnSpc>
              <a:spcBef>
                <a:spcPct val="0"/>
              </a:spcBef>
              <a:spcAft>
                <a:spcPct val="0"/>
              </a:spcAft>
              <a:defRPr lang="en-US" sz="2000" b="0" cap="none" baseline="0" dirty="0">
                <a:solidFill>
                  <a:schemeClr val="tx1"/>
                </a:solidFill>
                <a:latin typeface="Arial" pitchFamily="34" charset="0"/>
                <a:ea typeface="+mj-ea"/>
                <a:cs typeface="Arial"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pic>
        <p:nvPicPr>
          <p:cNvPr id="8" name="Picture 7" descr="Cell-C-logo-2017-2.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7991922" y="5825263"/>
            <a:ext cx="1858799" cy="1022791"/>
          </a:xfrm>
          <a:prstGeom prst="rect">
            <a:avLst/>
          </a:prstGeom>
        </p:spPr>
      </p:pic>
    </p:spTree>
    <p:extLst>
      <p:ext uri="{BB962C8B-B14F-4D97-AF65-F5344CB8AC3E}">
        <p14:creationId xmlns:p14="http://schemas.microsoft.com/office/powerpoint/2010/main" xmlns="" val="363730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CONTENT_WHITE">
    <p:spTree>
      <p:nvGrpSpPr>
        <p:cNvPr id="1" name=""/>
        <p:cNvGrpSpPr/>
        <p:nvPr/>
      </p:nvGrpSpPr>
      <p:grpSpPr>
        <a:xfrm>
          <a:off x="0" y="0"/>
          <a:ext cx="0" cy="0"/>
          <a:chOff x="0" y="0"/>
          <a:chExt cx="0" cy="0"/>
        </a:xfrm>
      </p:grpSpPr>
      <p:sp>
        <p:nvSpPr>
          <p:cNvPr id="6" name="TextBox 5"/>
          <p:cNvSpPr txBox="1"/>
          <p:nvPr/>
        </p:nvSpPr>
        <p:spPr>
          <a:xfrm>
            <a:off x="319088" y="6511925"/>
            <a:ext cx="388937" cy="123825"/>
          </a:xfrm>
          <a:prstGeom prst="rect">
            <a:avLst/>
          </a:prstGeom>
          <a:noFill/>
        </p:spPr>
        <p:txBody>
          <a:bodyPr lIns="0" tIns="0" rIns="0" bIns="0">
            <a:spAutoFit/>
          </a:bodyPr>
          <a:lstStyle/>
          <a:p>
            <a:pPr>
              <a:defRPr/>
            </a:pPr>
            <a:fld id="{8A7AEA0D-8FD4-3F4C-97EC-CBB97363E031}" type="slidenum">
              <a:rPr lang="en-US" sz="800" cap="all">
                <a:latin typeface="Arial" pitchFamily="34" charset="0"/>
                <a:ea typeface="+mn-ea"/>
                <a:cs typeface="Arial" pitchFamily="34" charset="0"/>
              </a:rPr>
              <a:pPr>
                <a:defRPr/>
              </a:pPr>
              <a:t>‹#›</a:t>
            </a:fld>
            <a:endParaRPr lang="en-US" sz="800" cap="all" dirty="0">
              <a:latin typeface="Arial" pitchFamily="34" charset="0"/>
              <a:ea typeface="+mn-ea"/>
              <a:cs typeface="Arial" pitchFamily="34" charset="0"/>
            </a:endParaRPr>
          </a:p>
        </p:txBody>
      </p:sp>
      <p:sp>
        <p:nvSpPr>
          <p:cNvPr id="9" name="Title 1"/>
          <p:cNvSpPr>
            <a:spLocks noGrp="1"/>
          </p:cNvSpPr>
          <p:nvPr>
            <p:ph type="title"/>
          </p:nvPr>
        </p:nvSpPr>
        <p:spPr>
          <a:xfrm>
            <a:off x="318996" y="252197"/>
            <a:ext cx="9271228" cy="253980"/>
          </a:xfrm>
          <a:noFill/>
          <a:ln w="9525">
            <a:noFill/>
            <a:miter lim="800000"/>
            <a:headEnd/>
            <a:tailEnd/>
          </a:ln>
          <a:effectLst/>
        </p:spPr>
        <p:txBody>
          <a:bodyPr/>
          <a:lstStyle>
            <a:lvl1pPr marL="0" indent="0" algn="l" rtl="0" eaLnBrk="1" fontAlgn="base" hangingPunct="1">
              <a:lnSpc>
                <a:spcPct val="80000"/>
              </a:lnSpc>
              <a:spcBef>
                <a:spcPct val="20000"/>
              </a:spcBef>
              <a:spcAft>
                <a:spcPct val="0"/>
              </a:spcAft>
              <a:buSzPct val="120000"/>
              <a:defRPr lang="en-US" sz="2000" b="1" cap="all" baseline="0" dirty="0">
                <a:solidFill>
                  <a:schemeClr val="accent1"/>
                </a:solidFill>
                <a:latin typeface="Arial" pitchFamily="34" charset="0"/>
                <a:ea typeface="+mn-ea"/>
                <a:cs typeface="Arial" pitchFamily="34" charset="0"/>
              </a:defRPr>
            </a:lvl1pPr>
          </a:lstStyle>
          <a:p>
            <a:pPr lvl="0"/>
            <a:r>
              <a:rPr lang="en-US" dirty="0"/>
              <a:t>Click to edit Master title style</a:t>
            </a:r>
          </a:p>
        </p:txBody>
      </p:sp>
      <p:sp>
        <p:nvSpPr>
          <p:cNvPr id="8" name="Text Placeholder 13"/>
          <p:cNvSpPr>
            <a:spLocks noGrp="1"/>
          </p:cNvSpPr>
          <p:nvPr>
            <p:ph type="body" sz="quarter" idx="11"/>
          </p:nvPr>
        </p:nvSpPr>
        <p:spPr>
          <a:xfrm>
            <a:off x="319091" y="648000"/>
            <a:ext cx="9267825" cy="25398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rtl="0" eaLnBrk="1" fontAlgn="base" hangingPunct="1">
              <a:lnSpc>
                <a:spcPct val="80000"/>
              </a:lnSpc>
              <a:spcBef>
                <a:spcPct val="0"/>
              </a:spcBef>
              <a:spcAft>
                <a:spcPct val="0"/>
              </a:spcAft>
              <a:defRPr lang="en-US" sz="2000" b="0" cap="none" baseline="0" dirty="0">
                <a:solidFill>
                  <a:schemeClr val="tx1"/>
                </a:solidFill>
                <a:latin typeface="Arial" pitchFamily="34" charset="0"/>
                <a:ea typeface="+mj-ea"/>
                <a:cs typeface="Arial"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13" name="Content Placeholder 12"/>
          <p:cNvSpPr>
            <a:spLocks noGrp="1"/>
          </p:cNvSpPr>
          <p:nvPr>
            <p:ph sz="quarter" idx="12"/>
          </p:nvPr>
        </p:nvSpPr>
        <p:spPr>
          <a:xfrm>
            <a:off x="319089" y="1301752"/>
            <a:ext cx="9267824" cy="4721225"/>
          </a:xfrm>
          <a:prstGeom prst="rect">
            <a:avLst/>
          </a:prstGeom>
        </p:spPr>
        <p:txBody>
          <a:bodyPr/>
          <a:lstStyle>
            <a:lvl1pPr>
              <a:defRPr lang="en-US" sz="1600" b="0" dirty="0" smtClean="0">
                <a:solidFill>
                  <a:schemeClr val="tx1"/>
                </a:solidFill>
                <a:latin typeface="Arial" pitchFamily="34" charset="0"/>
                <a:ea typeface="+mn-ea"/>
                <a:cs typeface="Arial" pitchFamily="34" charset="0"/>
              </a:defRPr>
            </a:lvl1pPr>
            <a:lvl2pPr>
              <a:defRPr lang="en-US" sz="1600" b="0" dirty="0" smtClean="0">
                <a:solidFill>
                  <a:schemeClr val="tx1"/>
                </a:solidFill>
                <a:latin typeface="Arial" pitchFamily="34" charset="0"/>
                <a:cs typeface="Arial" pitchFamily="34" charset="0"/>
              </a:defRPr>
            </a:lvl2pPr>
            <a:lvl3pPr>
              <a:defRPr lang="en-US" sz="1400" b="0" dirty="0" smtClean="0">
                <a:solidFill>
                  <a:schemeClr val="tx1"/>
                </a:solidFill>
                <a:latin typeface="Arial" pitchFamily="34" charset="0"/>
                <a:cs typeface="Arial" pitchFamily="34" charset="0"/>
              </a:defRPr>
            </a:lvl3pPr>
            <a:lvl4pPr>
              <a:defRPr lang="en-US" sz="1400" dirty="0" smtClean="0">
                <a:solidFill>
                  <a:schemeClr val="tx1"/>
                </a:solidFill>
                <a:latin typeface="Arial" pitchFamily="34" charset="0"/>
                <a:cs typeface="Arial" pitchFamily="34" charset="0"/>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10" name="Picture 9" descr="Cell-C-logo-2017-2.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7991922" y="5825263"/>
            <a:ext cx="1858799" cy="1022791"/>
          </a:xfrm>
          <a:prstGeom prst="rect">
            <a:avLst/>
          </a:prstGeom>
        </p:spPr>
      </p:pic>
    </p:spTree>
    <p:extLst>
      <p:ext uri="{BB962C8B-B14F-4D97-AF65-F5344CB8AC3E}">
        <p14:creationId xmlns:p14="http://schemas.microsoft.com/office/powerpoint/2010/main" xmlns="" val="88690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lvl1pPr>
              <a:defRPr>
                <a:latin typeface="Arial" pitchFamily="34" charset="0"/>
                <a:cs typeface="Arial" pitchFamily="34" charset="0"/>
              </a:defRPr>
            </a:lvl1pPr>
          </a:lstStyle>
          <a:p>
            <a:r>
              <a:rPr lang="en-US" dirty="0"/>
              <a:t>Click to edit Master title style</a:t>
            </a:r>
            <a:endParaRPr lang="en-ZA"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632BBD05-40F2-4542-8154-0B308EA3792C}" type="datetime1">
              <a:rPr lang="en-ZA" smtClean="0"/>
              <a:pPr>
                <a:defRPr/>
              </a:pPr>
              <a:t>2018/04/03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A5862F05-F752-D548-8D34-F2B07D7079C6}" type="slidenum">
              <a:rPr lang="en-ZA"/>
              <a:pPr>
                <a:defRPr/>
              </a:pPr>
              <a:t>‹#›</a:t>
            </a:fld>
            <a:endParaRPr lang="en-ZA"/>
          </a:p>
        </p:txBody>
      </p:sp>
    </p:spTree>
    <p:extLst>
      <p:ext uri="{BB962C8B-B14F-4D97-AF65-F5344CB8AC3E}">
        <p14:creationId xmlns:p14="http://schemas.microsoft.com/office/powerpoint/2010/main" xmlns="" val="416444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10"/>
          </p:nvPr>
        </p:nvSpPr>
        <p:spPr/>
        <p:txBody>
          <a:bodyPr/>
          <a:lstStyle>
            <a:lvl1pPr>
              <a:defRPr/>
            </a:lvl1pPr>
          </a:lstStyle>
          <a:p>
            <a:pPr>
              <a:defRPr/>
            </a:pPr>
            <a:fld id="{0FBB0A0F-B22D-4358-8193-BBDD358ACFB8}" type="datetime1">
              <a:rPr lang="en-ZA" smtClean="0"/>
              <a:pPr>
                <a:defRPr/>
              </a:pPr>
              <a:t>2018/04/03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04EC2F21-84E4-7C4A-999B-2E0E344CD602}" type="slidenum">
              <a:rPr lang="en-ZA"/>
              <a:pPr>
                <a:defRPr/>
              </a:pPr>
              <a:t>‹#›</a:t>
            </a:fld>
            <a:endParaRPr lang="en-ZA"/>
          </a:p>
        </p:txBody>
      </p:sp>
    </p:spTree>
    <p:extLst>
      <p:ext uri="{BB962C8B-B14F-4D97-AF65-F5344CB8AC3E}">
        <p14:creationId xmlns:p14="http://schemas.microsoft.com/office/powerpoint/2010/main" xmlns="" val="161243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4.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White">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555625" y="4841557"/>
            <a:ext cx="7516813" cy="98488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r>
              <a:rPr lang="en-US" dirty="0"/>
              <a:t>CLICK TO INSERT TITLE OF PRESENTATION</a:t>
            </a:r>
          </a:p>
        </p:txBody>
      </p:sp>
      <p:pic>
        <p:nvPicPr>
          <p:cNvPr id="5" name="Picture 4" descr="Cell-C-logo-2017-2.jpg"/>
          <p:cNvPicPr>
            <a:picLocks noChangeAspect="1"/>
          </p:cNvPicPr>
          <p:nvPr userDrawn="1"/>
        </p:nvPicPr>
        <p:blipFill>
          <a:blip r:embed="rId9" cstate="email">
            <a:extLst>
              <a:ext uri="{28A0092B-C50C-407E-A947-70E740481C1C}">
                <a14:useLocalDpi xmlns:a14="http://schemas.microsoft.com/office/drawing/2010/main" xmlns="" val="0"/>
              </a:ext>
            </a:extLst>
          </a:blip>
          <a:stretch>
            <a:fillRect/>
          </a:stretch>
        </p:blipFill>
        <p:spPr>
          <a:xfrm>
            <a:off x="8005563" y="5826442"/>
            <a:ext cx="1827561" cy="1005603"/>
          </a:xfrm>
          <a:prstGeom prst="rect">
            <a:avLst/>
          </a:prstGeom>
        </p:spPr>
      </p:pic>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Lst>
  <p:hf hdr="0" dt="0"/>
  <p:txStyles>
    <p:titleStyle>
      <a:lvl1pPr algn="l" rtl="0" eaLnBrk="1" fontAlgn="base" hangingPunct="1">
        <a:lnSpc>
          <a:spcPct val="80000"/>
        </a:lnSpc>
        <a:spcBef>
          <a:spcPct val="0"/>
        </a:spcBef>
        <a:spcAft>
          <a:spcPct val="0"/>
        </a:spcAft>
        <a:defRPr sz="4000" b="1" cap="all">
          <a:solidFill>
            <a:schemeClr val="tx1"/>
          </a:solidFill>
          <a:latin typeface="Arial" pitchFamily="34" charset="0"/>
          <a:ea typeface="ＭＳ Ｐゴシック" charset="0"/>
          <a:cs typeface="Arial" pitchFamily="34" charset="0"/>
        </a:defRPr>
      </a:lvl1pPr>
      <a:lvl2pPr algn="l" rtl="0" eaLnBrk="1" fontAlgn="base" hangingPunct="1">
        <a:lnSpc>
          <a:spcPct val="80000"/>
        </a:lnSpc>
        <a:spcBef>
          <a:spcPct val="0"/>
        </a:spcBef>
        <a:spcAft>
          <a:spcPct val="0"/>
        </a:spcAft>
        <a:defRPr sz="6000" b="1">
          <a:solidFill>
            <a:schemeClr val="tx1"/>
          </a:solidFill>
          <a:latin typeface="Arial" charset="0"/>
          <a:ea typeface="ＭＳ Ｐゴシック" charset="0"/>
          <a:cs typeface="Arial" charset="0"/>
        </a:defRPr>
      </a:lvl2pPr>
      <a:lvl3pPr algn="l" rtl="0" eaLnBrk="1" fontAlgn="base" hangingPunct="1">
        <a:lnSpc>
          <a:spcPct val="80000"/>
        </a:lnSpc>
        <a:spcBef>
          <a:spcPct val="0"/>
        </a:spcBef>
        <a:spcAft>
          <a:spcPct val="0"/>
        </a:spcAft>
        <a:defRPr sz="6000" b="1">
          <a:solidFill>
            <a:schemeClr val="tx1"/>
          </a:solidFill>
          <a:latin typeface="Arial" charset="0"/>
          <a:ea typeface="ＭＳ Ｐゴシック" charset="0"/>
          <a:cs typeface="Arial" charset="0"/>
        </a:defRPr>
      </a:lvl3pPr>
      <a:lvl4pPr algn="l" rtl="0" eaLnBrk="1" fontAlgn="base" hangingPunct="1">
        <a:lnSpc>
          <a:spcPct val="80000"/>
        </a:lnSpc>
        <a:spcBef>
          <a:spcPct val="0"/>
        </a:spcBef>
        <a:spcAft>
          <a:spcPct val="0"/>
        </a:spcAft>
        <a:defRPr sz="6000" b="1">
          <a:solidFill>
            <a:schemeClr val="tx1"/>
          </a:solidFill>
          <a:latin typeface="Arial" charset="0"/>
          <a:ea typeface="ＭＳ Ｐゴシック" charset="0"/>
          <a:cs typeface="Arial" charset="0"/>
        </a:defRPr>
      </a:lvl4pPr>
      <a:lvl5pPr algn="l" rtl="0" eaLnBrk="1" fontAlgn="base" hangingPunct="1">
        <a:lnSpc>
          <a:spcPct val="80000"/>
        </a:lnSpc>
        <a:spcBef>
          <a:spcPct val="0"/>
        </a:spcBef>
        <a:spcAft>
          <a:spcPct val="0"/>
        </a:spcAft>
        <a:defRPr sz="6000" b="1">
          <a:solidFill>
            <a:schemeClr val="tx1"/>
          </a:solidFill>
          <a:latin typeface="Arial" charset="0"/>
          <a:ea typeface="ＭＳ Ｐゴシック" charset="0"/>
          <a:cs typeface="Arial" charset="0"/>
        </a:defRPr>
      </a:lvl5pPr>
      <a:lvl6pPr marL="457200" algn="l" rtl="0" eaLnBrk="1" fontAlgn="base" hangingPunct="1">
        <a:spcBef>
          <a:spcPct val="0"/>
        </a:spcBef>
        <a:spcAft>
          <a:spcPct val="0"/>
        </a:spcAft>
        <a:defRPr sz="2200">
          <a:solidFill>
            <a:schemeClr val="hlink"/>
          </a:solidFill>
          <a:latin typeface="Arial" charset="0"/>
          <a:cs typeface="Arial" charset="0"/>
        </a:defRPr>
      </a:lvl6pPr>
      <a:lvl7pPr marL="914400" algn="l" rtl="0" eaLnBrk="1" fontAlgn="base" hangingPunct="1">
        <a:spcBef>
          <a:spcPct val="0"/>
        </a:spcBef>
        <a:spcAft>
          <a:spcPct val="0"/>
        </a:spcAft>
        <a:defRPr sz="2200">
          <a:solidFill>
            <a:schemeClr val="hlink"/>
          </a:solidFill>
          <a:latin typeface="Arial" charset="0"/>
          <a:cs typeface="Arial" charset="0"/>
        </a:defRPr>
      </a:lvl7pPr>
      <a:lvl8pPr marL="1371600" algn="l" rtl="0" eaLnBrk="1" fontAlgn="base" hangingPunct="1">
        <a:spcBef>
          <a:spcPct val="0"/>
        </a:spcBef>
        <a:spcAft>
          <a:spcPct val="0"/>
        </a:spcAft>
        <a:defRPr sz="2200">
          <a:solidFill>
            <a:schemeClr val="hlink"/>
          </a:solidFill>
          <a:latin typeface="Arial" charset="0"/>
          <a:cs typeface="Arial" charset="0"/>
        </a:defRPr>
      </a:lvl8pPr>
      <a:lvl9pPr marL="1828800" algn="l" rtl="0" eaLnBrk="1" fontAlgn="base" hangingPunct="1">
        <a:spcBef>
          <a:spcPct val="0"/>
        </a:spcBef>
        <a:spcAft>
          <a:spcPct val="0"/>
        </a:spcAft>
        <a:defRPr sz="2200">
          <a:solidFill>
            <a:schemeClr val="hlink"/>
          </a:solidFill>
          <a:latin typeface="Arial" charset="0"/>
          <a:cs typeface="Arial" charset="0"/>
        </a:defRPr>
      </a:lvl9pPr>
    </p:titleStyle>
    <p:bodyStyle>
      <a:lvl1pPr marL="342900" indent="-342900" algn="l" rtl="0" eaLnBrk="1" fontAlgn="base" hangingPunct="1">
        <a:spcBef>
          <a:spcPct val="20000"/>
        </a:spcBef>
        <a:spcAft>
          <a:spcPct val="0"/>
        </a:spcAft>
        <a:buSzPct val="120000"/>
        <a:defRPr sz="1200">
          <a:solidFill>
            <a:schemeClr val="bg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SzPct val="120000"/>
        <a:defRPr sz="14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SzPct val="120000"/>
        <a:defRPr sz="14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SzPct val="120000"/>
        <a:defRPr sz="14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SzPct val="120000"/>
        <a:defRPr sz="1400">
          <a:solidFill>
            <a:schemeClr val="tx1"/>
          </a:solidFill>
          <a:latin typeface="+mn-lt"/>
          <a:ea typeface="ＭＳ Ｐゴシック" charset="0"/>
          <a:cs typeface="+mn-cs"/>
        </a:defRPr>
      </a:lvl5pPr>
      <a:lvl6pPr marL="2514600" indent="-228600" algn="l" rtl="0" eaLnBrk="1" fontAlgn="base" hangingPunct="1">
        <a:spcBef>
          <a:spcPct val="20000"/>
        </a:spcBef>
        <a:spcAft>
          <a:spcPct val="0"/>
        </a:spcAft>
        <a:buSzPct val="120000"/>
        <a:defRPr sz="1400">
          <a:solidFill>
            <a:schemeClr val="tx1"/>
          </a:solidFill>
          <a:latin typeface="+mn-lt"/>
          <a:cs typeface="+mn-cs"/>
        </a:defRPr>
      </a:lvl6pPr>
      <a:lvl7pPr marL="2971800" indent="-228600" algn="l" rtl="0" eaLnBrk="1" fontAlgn="base" hangingPunct="1">
        <a:spcBef>
          <a:spcPct val="20000"/>
        </a:spcBef>
        <a:spcAft>
          <a:spcPct val="0"/>
        </a:spcAft>
        <a:buSzPct val="120000"/>
        <a:defRPr sz="1400">
          <a:solidFill>
            <a:schemeClr val="tx1"/>
          </a:solidFill>
          <a:latin typeface="+mn-lt"/>
          <a:cs typeface="+mn-cs"/>
        </a:defRPr>
      </a:lvl7pPr>
      <a:lvl8pPr marL="3429000" indent="-228600" algn="l" rtl="0" eaLnBrk="1" fontAlgn="base" hangingPunct="1">
        <a:spcBef>
          <a:spcPct val="20000"/>
        </a:spcBef>
        <a:spcAft>
          <a:spcPct val="0"/>
        </a:spcAft>
        <a:buSzPct val="120000"/>
        <a:defRPr sz="1400">
          <a:solidFill>
            <a:schemeClr val="tx1"/>
          </a:solidFill>
          <a:latin typeface="+mn-lt"/>
          <a:cs typeface="+mn-cs"/>
        </a:defRPr>
      </a:lvl8pPr>
      <a:lvl9pPr marL="3886200" indent="-228600" algn="l" rtl="0" eaLnBrk="1" fontAlgn="base" hangingPunct="1">
        <a:spcBef>
          <a:spcPct val="20000"/>
        </a:spcBef>
        <a:spcAft>
          <a:spcPct val="0"/>
        </a:spcAft>
        <a:buSzPct val="120000"/>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1"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ZA" dirty="0"/>
          </a:p>
        </p:txBody>
      </p:sp>
      <p:sp>
        <p:nvSpPr>
          <p:cNvPr id="2052" name="Text Placehold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smtClean="0">
                <a:solidFill>
                  <a:schemeClr val="tx1">
                    <a:tint val="75000"/>
                  </a:schemeClr>
                </a:solidFill>
                <a:latin typeface="Arial" pitchFamily="34" charset="0"/>
                <a:ea typeface="+mn-ea"/>
                <a:cs typeface="Arial" pitchFamily="34" charset="0"/>
              </a:defRPr>
            </a:lvl1pPr>
          </a:lstStyle>
          <a:p>
            <a:pPr>
              <a:defRPr/>
            </a:pPr>
            <a:fld id="{A0986FE0-FA09-419A-8002-D438E83D6CCB}" type="datetime1">
              <a:rPr lang="en-ZA" smtClean="0"/>
              <a:pPr>
                <a:defRPr/>
              </a:pPr>
              <a:t>2018/04/03</a:t>
            </a:fld>
            <a:endParaRPr lang="en-ZA"/>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mn-ea"/>
                <a:cs typeface="Arial" pitchFamily="34" charset="0"/>
              </a:defRPr>
            </a:lvl1pPr>
          </a:lstStyle>
          <a:p>
            <a:pPr>
              <a:defRPr/>
            </a:pPr>
            <a:endParaRPr lang="en-ZA"/>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smtClean="0">
                <a:solidFill>
                  <a:schemeClr val="tx1">
                    <a:tint val="75000"/>
                  </a:schemeClr>
                </a:solidFill>
                <a:latin typeface="Arial" pitchFamily="34" charset="0"/>
                <a:ea typeface="+mn-ea"/>
                <a:cs typeface="Arial" pitchFamily="34" charset="0"/>
              </a:defRPr>
            </a:lvl1pPr>
          </a:lstStyle>
          <a:p>
            <a:pPr>
              <a:defRPr/>
            </a:pPr>
            <a:fld id="{45DBBDEE-EEBD-B444-88EB-7051B9333180}" type="slidenum">
              <a:rPr lang="en-ZA"/>
              <a:pPr>
                <a:defRPr/>
              </a:pPr>
              <a:t>‹#›</a:t>
            </a:fld>
            <a:endParaRPr lang="en-ZA" dirty="0"/>
          </a:p>
        </p:txBody>
      </p:sp>
      <p:pic>
        <p:nvPicPr>
          <p:cNvPr id="11" name="Picture 10" descr="Cell-C-logo-2017-2.jpg"/>
          <p:cNvPicPr>
            <a:picLocks noChangeAspect="1"/>
          </p:cNvPicPr>
          <p:nvPr userDrawn="1"/>
        </p:nvPicPr>
        <p:blipFill>
          <a:blip r:embed="rId13" cstate="email">
            <a:extLst>
              <a:ext uri="{28A0092B-C50C-407E-A947-70E740481C1C}">
                <a14:useLocalDpi xmlns:a14="http://schemas.microsoft.com/office/drawing/2010/main" xmlns="" val="0"/>
              </a:ext>
            </a:extLst>
          </a:blip>
          <a:stretch>
            <a:fillRect/>
          </a:stretch>
        </p:blipFill>
        <p:spPr>
          <a:xfrm>
            <a:off x="7991922" y="5825263"/>
            <a:ext cx="1858799" cy="1022791"/>
          </a:xfrm>
          <a:prstGeom prst="rect">
            <a:avLst/>
          </a:prstGeom>
        </p:spPr>
      </p:pic>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hf hdr="0" dt="0"/>
  <p:txStyles>
    <p:titleStyle>
      <a:lvl1pPr algn="ctr" rtl="0" fontAlgn="base">
        <a:spcBef>
          <a:spcPct val="0"/>
        </a:spcBef>
        <a:spcAft>
          <a:spcPct val="0"/>
        </a:spcAft>
        <a:defRPr sz="3600" b="1" kern="1200">
          <a:solidFill>
            <a:schemeClr val="tx1"/>
          </a:solidFill>
          <a:latin typeface="Arial" pitchFamily="34" charset="0"/>
          <a:ea typeface="ＭＳ Ｐゴシック" charset="0"/>
          <a:cs typeface="Arial" pitchFamily="34" charset="0"/>
        </a:defRPr>
      </a:lvl1pPr>
      <a:lvl2pPr algn="ctr" rtl="0" fontAlgn="base">
        <a:spcBef>
          <a:spcPct val="0"/>
        </a:spcBef>
        <a:spcAft>
          <a:spcPct val="0"/>
        </a:spcAft>
        <a:defRPr sz="4400">
          <a:solidFill>
            <a:schemeClr val="tx1"/>
          </a:solidFill>
          <a:latin typeface="Arial" charset="0"/>
          <a:ea typeface="ＭＳ Ｐゴシック" charset="0"/>
        </a:defRPr>
      </a:lvl2pPr>
      <a:lvl3pPr algn="ctr" rtl="0" fontAlgn="base">
        <a:spcBef>
          <a:spcPct val="0"/>
        </a:spcBef>
        <a:spcAft>
          <a:spcPct val="0"/>
        </a:spcAft>
        <a:defRPr sz="4400">
          <a:solidFill>
            <a:schemeClr val="tx1"/>
          </a:solidFill>
          <a:latin typeface="Arial" charset="0"/>
          <a:ea typeface="ＭＳ Ｐゴシック" charset="0"/>
        </a:defRPr>
      </a:lvl3pPr>
      <a:lvl4pPr algn="ctr" rtl="0" fontAlgn="base">
        <a:spcBef>
          <a:spcPct val="0"/>
        </a:spcBef>
        <a:spcAft>
          <a:spcPct val="0"/>
        </a:spcAft>
        <a:defRPr sz="4400">
          <a:solidFill>
            <a:schemeClr val="tx1"/>
          </a:solidFill>
          <a:latin typeface="Arial" charset="0"/>
          <a:ea typeface="ＭＳ Ｐゴシック" charset="0"/>
        </a:defRPr>
      </a:lvl4pPr>
      <a:lvl5pPr algn="ctr" rtl="0" fontAlgn="base">
        <a:spcBef>
          <a:spcPct val="0"/>
        </a:spcBef>
        <a:spcAft>
          <a:spcPct val="0"/>
        </a:spcAft>
        <a:defRPr sz="4400">
          <a:solidFill>
            <a:schemeClr val="tx1"/>
          </a:solidFill>
          <a:latin typeface="Arial" charset="0"/>
          <a:ea typeface="ＭＳ Ｐゴシック" charset="0"/>
        </a:defRPr>
      </a:lvl5pPr>
      <a:lvl6pPr marL="457200" algn="ctr" rtl="0" fontAlgn="base">
        <a:spcBef>
          <a:spcPct val="0"/>
        </a:spcBef>
        <a:spcAft>
          <a:spcPct val="0"/>
        </a:spcAft>
        <a:defRPr sz="4400">
          <a:solidFill>
            <a:schemeClr val="tx1"/>
          </a:solidFill>
          <a:latin typeface="Arial" charset="0"/>
          <a:ea typeface="ＭＳ Ｐゴシック" charset="0"/>
        </a:defRPr>
      </a:lvl6pPr>
      <a:lvl7pPr marL="914400" algn="ctr" rtl="0" fontAlgn="base">
        <a:spcBef>
          <a:spcPct val="0"/>
        </a:spcBef>
        <a:spcAft>
          <a:spcPct val="0"/>
        </a:spcAft>
        <a:defRPr sz="4400">
          <a:solidFill>
            <a:schemeClr val="tx1"/>
          </a:solidFill>
          <a:latin typeface="Arial" charset="0"/>
          <a:ea typeface="ＭＳ Ｐゴシック" charset="0"/>
        </a:defRPr>
      </a:lvl7pPr>
      <a:lvl8pPr marL="1371600" algn="ctr" rtl="0" fontAlgn="base">
        <a:spcBef>
          <a:spcPct val="0"/>
        </a:spcBef>
        <a:spcAft>
          <a:spcPct val="0"/>
        </a:spcAft>
        <a:defRPr sz="4400">
          <a:solidFill>
            <a:schemeClr val="tx1"/>
          </a:solidFill>
          <a:latin typeface="Arial" charset="0"/>
          <a:ea typeface="ＭＳ Ｐゴシック" charset="0"/>
        </a:defRPr>
      </a:lvl8pPr>
      <a:lvl9pPr marL="1828800" algn="ctr" rtl="0" fontAlgn="base">
        <a:spcBef>
          <a:spcPct val="0"/>
        </a:spcBef>
        <a:spcAft>
          <a:spcPct val="0"/>
        </a:spcAft>
        <a:defRPr sz="4400">
          <a:solidFill>
            <a:schemeClr val="tx1"/>
          </a:solidFill>
          <a:latin typeface="Arial" charset="0"/>
          <a:ea typeface="ＭＳ Ｐゴシック" charset="0"/>
        </a:defRPr>
      </a:lvl9pPr>
    </p:titleStyle>
    <p:bodyStyle>
      <a:lvl1pPr marL="342900" indent="-342900" algn="l" rtl="0" fontAlgn="base">
        <a:spcBef>
          <a:spcPct val="20000"/>
        </a:spcBef>
        <a:spcAft>
          <a:spcPct val="0"/>
        </a:spcAft>
        <a:buFont typeface="Arial" charset="0"/>
        <a:buChar char="•"/>
        <a:defRPr sz="1800" kern="1200">
          <a:solidFill>
            <a:schemeClr val="tx1"/>
          </a:solidFill>
          <a:latin typeface="Arial" pitchFamily="34" charset="0"/>
          <a:ea typeface="ＭＳ Ｐゴシック" charset="0"/>
          <a:cs typeface="Arial" pitchFamily="34" charset="0"/>
        </a:defRPr>
      </a:lvl1pPr>
      <a:lvl2pPr marL="742950" indent="-285750" algn="l" rtl="0" fontAlgn="base">
        <a:spcBef>
          <a:spcPct val="20000"/>
        </a:spcBef>
        <a:spcAft>
          <a:spcPct val="0"/>
        </a:spcAft>
        <a:buFont typeface="Arial" charset="0"/>
        <a:buChar char="–"/>
        <a:defRPr sz="1600" kern="1200">
          <a:solidFill>
            <a:schemeClr val="tx1"/>
          </a:solidFill>
          <a:latin typeface="Arial" pitchFamily="34" charset="0"/>
          <a:ea typeface="ＭＳ Ｐゴシック" charset="0"/>
          <a:cs typeface="Arial" pitchFamily="34" charset="0"/>
        </a:defRPr>
      </a:lvl2pPr>
      <a:lvl3pPr marL="1143000" indent="-228600" algn="l" rtl="0" fontAlgn="base">
        <a:spcBef>
          <a:spcPct val="20000"/>
        </a:spcBef>
        <a:spcAft>
          <a:spcPct val="0"/>
        </a:spcAft>
        <a:buFont typeface="Arial" charset="0"/>
        <a:buChar char="•"/>
        <a:defRPr sz="1400" kern="1200">
          <a:solidFill>
            <a:schemeClr val="tx1"/>
          </a:solidFill>
          <a:latin typeface="Arial" pitchFamily="34" charset="0"/>
          <a:ea typeface="ＭＳ Ｐゴシック" charset="0"/>
          <a:cs typeface="Arial" pitchFamily="34" charset="0"/>
        </a:defRPr>
      </a:lvl3pPr>
      <a:lvl4pPr marL="1600200" indent="-228600" algn="l" rtl="0" fontAlgn="base">
        <a:spcBef>
          <a:spcPct val="20000"/>
        </a:spcBef>
        <a:spcAft>
          <a:spcPct val="0"/>
        </a:spcAft>
        <a:buFont typeface="Arial" charset="0"/>
        <a:buChar char="–"/>
        <a:defRPr sz="1200" kern="1200">
          <a:solidFill>
            <a:schemeClr val="tx1"/>
          </a:solidFill>
          <a:latin typeface="Arial" pitchFamily="34" charset="0"/>
          <a:ea typeface="ＭＳ Ｐゴシック" charset="0"/>
          <a:cs typeface="Arial" pitchFamily="34" charset="0"/>
        </a:defRPr>
      </a:lvl4pPr>
      <a:lvl5pPr marL="2057400" indent="-228600" algn="l" rtl="0" fontAlgn="base">
        <a:spcBef>
          <a:spcPct val="20000"/>
        </a:spcBef>
        <a:spcAft>
          <a:spcPct val="0"/>
        </a:spcAft>
        <a:buFont typeface="Arial" charset="0"/>
        <a:buChar char="»"/>
        <a:defRPr sz="1200" kern="1200">
          <a:solidFill>
            <a:schemeClr val="tx1"/>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0535"/>
            <a:ext cx="9906000" cy="566502"/>
          </a:xfrm>
        </p:spPr>
        <p:txBody>
          <a:bodyPr/>
          <a:lstStyle/>
          <a:p>
            <a:pPr>
              <a:lnSpc>
                <a:spcPct val="150000"/>
              </a:lnSpc>
            </a:pPr>
            <a:r>
              <a:rPr lang="en-ZA" sz="2800" dirty="0"/>
              <a:t>COST TO COMMUNICATE HEARING: 28 MARCH 2018</a:t>
            </a:r>
          </a:p>
        </p:txBody>
      </p:sp>
      <p:sp>
        <p:nvSpPr>
          <p:cNvPr id="3" name="Text Placeholder 2"/>
          <p:cNvSpPr>
            <a:spLocks noGrp="1"/>
          </p:cNvSpPr>
          <p:nvPr>
            <p:ph type="body" sz="quarter" idx="11"/>
          </p:nvPr>
        </p:nvSpPr>
        <p:spPr/>
        <p:txBody>
          <a:bodyPr/>
          <a:lstStyle/>
          <a:p>
            <a:r>
              <a:rPr lang="en-ZA" dirty="0"/>
              <a:t>Cell c ltd</a:t>
            </a:r>
          </a:p>
        </p:txBody>
      </p:sp>
      <p:sp>
        <p:nvSpPr>
          <p:cNvPr id="4" name="Text Placeholder 3"/>
          <p:cNvSpPr>
            <a:spLocks noGrp="1"/>
          </p:cNvSpPr>
          <p:nvPr>
            <p:ph type="body" sz="quarter" idx="12"/>
          </p:nvPr>
        </p:nvSpPr>
        <p:spPr>
          <a:xfrm>
            <a:off x="592842" y="730420"/>
            <a:ext cx="4626102" cy="184666"/>
          </a:xfrm>
        </p:spPr>
        <p:txBody>
          <a:bodyPr/>
          <a:lstStyle/>
          <a:p>
            <a:r>
              <a:rPr lang="en-ZA" dirty="0"/>
              <a:t>Oral hearings: Parliament</a:t>
            </a:r>
          </a:p>
        </p:txBody>
      </p:sp>
      <p:sp>
        <p:nvSpPr>
          <p:cNvPr id="5" name="Text Placeholder 4"/>
          <p:cNvSpPr>
            <a:spLocks noGrp="1"/>
          </p:cNvSpPr>
          <p:nvPr>
            <p:ph type="body" sz="quarter" idx="13"/>
          </p:nvPr>
        </p:nvSpPr>
        <p:spPr/>
        <p:txBody>
          <a:bodyPr/>
          <a:lstStyle/>
          <a:p>
            <a:r>
              <a:rPr lang="en-ZA" dirty="0"/>
              <a:t>28 March 2018</a:t>
            </a:r>
          </a:p>
        </p:txBody>
      </p:sp>
    </p:spTree>
    <p:extLst>
      <p:ext uri="{BB962C8B-B14F-4D97-AF65-F5344CB8AC3E}">
        <p14:creationId xmlns:p14="http://schemas.microsoft.com/office/powerpoint/2010/main" xmlns="" val="417999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415C91-0D10-C341-9372-DDF8B9272805}"/>
              </a:ext>
            </a:extLst>
          </p:cNvPr>
          <p:cNvSpPr>
            <a:spLocks noGrp="1"/>
          </p:cNvSpPr>
          <p:nvPr>
            <p:ph type="title"/>
          </p:nvPr>
        </p:nvSpPr>
        <p:spPr>
          <a:xfrm>
            <a:off x="495300" y="53752"/>
            <a:ext cx="8915400" cy="1143000"/>
          </a:xfrm>
          <a:solidFill>
            <a:srgbClr val="FF9966"/>
          </a:solidFill>
        </p:spPr>
        <p:txBody>
          <a:bodyPr/>
          <a:lstStyle/>
          <a:p>
            <a:r>
              <a:rPr lang="en-US" sz="3200" dirty="0"/>
              <a:t>Cell C enabling multiple MVNOs &amp; MVNEs </a:t>
            </a:r>
            <a:br>
              <a:rPr lang="en-US" sz="3200" dirty="0"/>
            </a:br>
            <a:r>
              <a:rPr lang="en-US" sz="3200" dirty="0"/>
              <a:t>to enhance competition</a:t>
            </a:r>
          </a:p>
        </p:txBody>
      </p:sp>
      <p:sp>
        <p:nvSpPr>
          <p:cNvPr id="3" name="Oval 2">
            <a:extLst>
              <a:ext uri="{FF2B5EF4-FFF2-40B4-BE49-F238E27FC236}">
                <a16:creationId xmlns:a16="http://schemas.microsoft.com/office/drawing/2014/main" xmlns="" id="{CE3BCD81-6E2A-4FEA-B27B-85357B41537F}"/>
              </a:ext>
            </a:extLst>
          </p:cNvPr>
          <p:cNvSpPr/>
          <p:nvPr/>
        </p:nvSpPr>
        <p:spPr>
          <a:xfrm>
            <a:off x="3346932" y="2348880"/>
            <a:ext cx="3472385" cy="2088232"/>
          </a:xfrm>
          <a:prstGeom prst="ellipse">
            <a:avLst/>
          </a:prstGeom>
          <a:solidFill>
            <a:schemeClr val="accent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Arial" panose="020B0604020202020204" pitchFamily="34" charset="0"/>
                <a:cs typeface="Arial" panose="020B0604020202020204" pitchFamily="34" charset="0"/>
              </a:rPr>
              <a:t>Cell C as a multi-brand enabler</a:t>
            </a:r>
            <a:endParaRPr lang="en-ZA" sz="3200" b="1" dirty="0">
              <a:solidFill>
                <a:schemeClr val="tx1"/>
              </a:solidFill>
              <a:latin typeface="Arial" panose="020B0604020202020204" pitchFamily="34" charset="0"/>
              <a:cs typeface="Arial" panose="020B0604020202020204" pitchFamily="34" charset="0"/>
            </a:endParaRPr>
          </a:p>
        </p:txBody>
      </p:sp>
      <p:sp>
        <p:nvSpPr>
          <p:cNvPr id="4" name="Oval 3">
            <a:extLst>
              <a:ext uri="{FF2B5EF4-FFF2-40B4-BE49-F238E27FC236}">
                <a16:creationId xmlns:a16="http://schemas.microsoft.com/office/drawing/2014/main" xmlns="" id="{D9DA0F97-9AFC-4255-82CD-A9AB6C1D794C}"/>
              </a:ext>
            </a:extLst>
          </p:cNvPr>
          <p:cNvSpPr/>
          <p:nvPr/>
        </p:nvSpPr>
        <p:spPr>
          <a:xfrm>
            <a:off x="6537176" y="1375099"/>
            <a:ext cx="2088232" cy="1143000"/>
          </a:xfrm>
          <a:prstGeom prst="ellipse">
            <a:avLst/>
          </a:prstGeom>
          <a:noFill/>
          <a:ln w="317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FNB Connect:</a:t>
            </a:r>
          </a:p>
          <a:p>
            <a:pPr algn="ctr"/>
            <a:r>
              <a:rPr lang="en-US" sz="2000" dirty="0">
                <a:solidFill>
                  <a:schemeClr val="tx1"/>
                </a:solidFill>
                <a:latin typeface="Arial" panose="020B0604020202020204" pitchFamily="34" charset="0"/>
                <a:cs typeface="Arial" panose="020B0604020202020204" pitchFamily="34" charset="0"/>
              </a:rPr>
              <a:t>Bank</a:t>
            </a:r>
            <a:endParaRPr lang="en-ZA" sz="2000" dirty="0">
              <a:solidFill>
                <a:schemeClr val="tx1"/>
              </a:solidFill>
              <a:latin typeface="Arial" panose="020B0604020202020204" pitchFamily="34" charset="0"/>
              <a:cs typeface="Arial" panose="020B0604020202020204" pitchFamily="34" charset="0"/>
            </a:endParaRPr>
          </a:p>
        </p:txBody>
      </p:sp>
      <p:sp>
        <p:nvSpPr>
          <p:cNvPr id="15" name="Oval 14">
            <a:extLst>
              <a:ext uri="{FF2B5EF4-FFF2-40B4-BE49-F238E27FC236}">
                <a16:creationId xmlns:a16="http://schemas.microsoft.com/office/drawing/2014/main" xmlns="" id="{81D0C143-D1E2-408A-BE23-390617A47C93}"/>
              </a:ext>
            </a:extLst>
          </p:cNvPr>
          <p:cNvSpPr/>
          <p:nvPr/>
        </p:nvSpPr>
        <p:spPr>
          <a:xfrm>
            <a:off x="6897216" y="2603028"/>
            <a:ext cx="2088232" cy="11430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Virgin Mobile:</a:t>
            </a:r>
          </a:p>
          <a:p>
            <a:pPr algn="ctr"/>
            <a:r>
              <a:rPr lang="en-US" sz="2000" dirty="0">
                <a:solidFill>
                  <a:schemeClr val="tx1"/>
                </a:solidFill>
                <a:latin typeface="Arial" panose="020B0604020202020204" pitchFamily="34" charset="0"/>
                <a:cs typeface="Arial" panose="020B0604020202020204" pitchFamily="34" charset="0"/>
              </a:rPr>
              <a:t>Life style</a:t>
            </a:r>
            <a:endParaRPr lang="en-ZA" sz="2000" dirty="0">
              <a:solidFill>
                <a:schemeClr val="tx1"/>
              </a:solidFill>
              <a:latin typeface="Arial" panose="020B0604020202020204" pitchFamily="34" charset="0"/>
              <a:cs typeface="Arial" panose="020B0604020202020204" pitchFamily="34" charset="0"/>
            </a:endParaRPr>
          </a:p>
        </p:txBody>
      </p:sp>
      <p:sp>
        <p:nvSpPr>
          <p:cNvPr id="16" name="Oval 15">
            <a:extLst>
              <a:ext uri="{FF2B5EF4-FFF2-40B4-BE49-F238E27FC236}">
                <a16:creationId xmlns:a16="http://schemas.microsoft.com/office/drawing/2014/main" xmlns="" id="{ECA696EF-A9AD-486B-85D3-58EF8C68E797}"/>
              </a:ext>
            </a:extLst>
          </p:cNvPr>
          <p:cNvSpPr/>
          <p:nvPr/>
        </p:nvSpPr>
        <p:spPr>
          <a:xfrm>
            <a:off x="4453671" y="1205880"/>
            <a:ext cx="2232248" cy="11430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The Unlimited:</a:t>
            </a:r>
          </a:p>
          <a:p>
            <a:pPr algn="ctr"/>
            <a:r>
              <a:rPr lang="en-US" sz="2000" dirty="0">
                <a:solidFill>
                  <a:schemeClr val="tx1"/>
                </a:solidFill>
                <a:latin typeface="Arial" panose="020B0604020202020204" pitchFamily="34" charset="0"/>
                <a:cs typeface="Arial" panose="020B0604020202020204" pitchFamily="34" charset="0"/>
              </a:rPr>
              <a:t>Insurance</a:t>
            </a:r>
            <a:endParaRPr lang="en-ZA" sz="2000" dirty="0">
              <a:solidFill>
                <a:schemeClr val="tx1"/>
              </a:solidFill>
              <a:latin typeface="Arial" panose="020B0604020202020204" pitchFamily="34" charset="0"/>
              <a:cs typeface="Arial" panose="020B0604020202020204" pitchFamily="34" charset="0"/>
            </a:endParaRPr>
          </a:p>
        </p:txBody>
      </p:sp>
      <p:sp>
        <p:nvSpPr>
          <p:cNvPr id="17" name="Oval 16">
            <a:extLst>
              <a:ext uri="{FF2B5EF4-FFF2-40B4-BE49-F238E27FC236}">
                <a16:creationId xmlns:a16="http://schemas.microsoft.com/office/drawing/2014/main" xmlns="" id="{F1B114FF-9F1C-4DD2-A440-20B0B5CF163D}"/>
              </a:ext>
            </a:extLst>
          </p:cNvPr>
          <p:cNvSpPr/>
          <p:nvPr/>
        </p:nvSpPr>
        <p:spPr>
          <a:xfrm>
            <a:off x="2000672" y="4046911"/>
            <a:ext cx="2232248" cy="1143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MVN-</a:t>
            </a:r>
            <a:r>
              <a:rPr lang="en-US" dirty="0">
                <a:solidFill>
                  <a:schemeClr val="accent1"/>
                </a:solidFill>
                <a:latin typeface="Arial" panose="020B0604020202020204" pitchFamily="34" charset="0"/>
                <a:cs typeface="Arial" panose="020B0604020202020204" pitchFamily="34" charset="0"/>
              </a:rPr>
              <a:t>X</a:t>
            </a:r>
            <a:r>
              <a:rPr lang="en-US" dirty="0">
                <a:solidFill>
                  <a:schemeClr val="tx1"/>
                </a:solidFill>
                <a:latin typeface="Arial" panose="020B0604020202020204" pitchFamily="34" charset="0"/>
                <a:cs typeface="Arial" panose="020B0604020202020204" pitchFamily="34" charset="0"/>
              </a:rPr>
              <a:t>:</a:t>
            </a:r>
          </a:p>
          <a:p>
            <a:pPr algn="ctr"/>
            <a:r>
              <a:rPr lang="en-US" dirty="0">
                <a:solidFill>
                  <a:schemeClr val="tx1"/>
                </a:solidFill>
                <a:latin typeface="Arial" panose="020B0604020202020204" pitchFamily="34" charset="0"/>
                <a:cs typeface="Arial" panose="020B0604020202020204" pitchFamily="34" charset="0"/>
              </a:rPr>
              <a:t>MVNE</a:t>
            </a:r>
            <a:endParaRPr lang="en-ZA" dirty="0">
              <a:solidFill>
                <a:schemeClr val="tx1"/>
              </a:solidFill>
              <a:latin typeface="Arial" panose="020B0604020202020204" pitchFamily="34" charset="0"/>
              <a:cs typeface="Arial" panose="020B0604020202020204" pitchFamily="34" charset="0"/>
            </a:endParaRPr>
          </a:p>
        </p:txBody>
      </p:sp>
      <p:sp>
        <p:nvSpPr>
          <p:cNvPr id="18" name="Oval 17">
            <a:extLst>
              <a:ext uri="{FF2B5EF4-FFF2-40B4-BE49-F238E27FC236}">
                <a16:creationId xmlns:a16="http://schemas.microsoft.com/office/drawing/2014/main" xmlns="" id="{2CAAC5D5-0DF8-4F79-91E6-276E30A43C71}"/>
              </a:ext>
            </a:extLst>
          </p:cNvPr>
          <p:cNvSpPr/>
          <p:nvPr/>
        </p:nvSpPr>
        <p:spPr>
          <a:xfrm>
            <a:off x="1915357" y="1375099"/>
            <a:ext cx="2342165" cy="811042"/>
          </a:xfrm>
          <a:prstGeom prst="ellipse">
            <a:avLst/>
          </a:prstGeom>
          <a:noFill/>
          <a:ln w="31750">
            <a:solidFill>
              <a:srgbClr val="51A0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Lycamobile:</a:t>
            </a:r>
          </a:p>
          <a:p>
            <a:pPr algn="ctr"/>
            <a:r>
              <a:rPr lang="en-US" sz="2000" dirty="0">
                <a:solidFill>
                  <a:schemeClr val="tx1"/>
                </a:solidFill>
                <a:latin typeface="Arial" panose="020B0604020202020204" pitchFamily="34" charset="0"/>
                <a:cs typeface="Arial" panose="020B0604020202020204" pitchFamily="34" charset="0"/>
              </a:rPr>
              <a:t>Ethno</a:t>
            </a:r>
            <a:endParaRPr lang="en-ZA" sz="2000" dirty="0">
              <a:solidFill>
                <a:schemeClr val="tx1"/>
              </a:solidFill>
              <a:latin typeface="Arial" panose="020B0604020202020204" pitchFamily="34" charset="0"/>
              <a:cs typeface="Arial" panose="020B0604020202020204" pitchFamily="34" charset="0"/>
            </a:endParaRPr>
          </a:p>
        </p:txBody>
      </p:sp>
      <p:sp>
        <p:nvSpPr>
          <p:cNvPr id="19" name="Oval 18">
            <a:extLst>
              <a:ext uri="{FF2B5EF4-FFF2-40B4-BE49-F238E27FC236}">
                <a16:creationId xmlns:a16="http://schemas.microsoft.com/office/drawing/2014/main" xmlns="" id="{C9CAE764-F6B7-4404-B4B8-006F76D6F4A6}"/>
              </a:ext>
            </a:extLst>
          </p:cNvPr>
          <p:cNvSpPr/>
          <p:nvPr/>
        </p:nvSpPr>
        <p:spPr>
          <a:xfrm>
            <a:off x="1098667" y="2518099"/>
            <a:ext cx="2342165" cy="81104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Advinne:</a:t>
            </a:r>
          </a:p>
          <a:p>
            <a:pPr algn="ctr"/>
            <a:r>
              <a:rPr lang="en-US" sz="2000" dirty="0">
                <a:solidFill>
                  <a:schemeClr val="tx1"/>
                </a:solidFill>
                <a:latin typeface="Arial" panose="020B0604020202020204" pitchFamily="34" charset="0"/>
                <a:cs typeface="Arial" panose="020B0604020202020204" pitchFamily="34" charset="0"/>
              </a:rPr>
              <a:t>Ethno</a:t>
            </a:r>
            <a:endParaRPr lang="en-ZA" sz="2000" dirty="0">
              <a:solidFill>
                <a:schemeClr val="tx1"/>
              </a:solidFill>
              <a:latin typeface="Arial" panose="020B0604020202020204" pitchFamily="34" charset="0"/>
              <a:cs typeface="Arial" panose="020B0604020202020204" pitchFamily="34" charset="0"/>
            </a:endParaRPr>
          </a:p>
        </p:txBody>
      </p:sp>
      <p:sp>
        <p:nvSpPr>
          <p:cNvPr id="20" name="Oval 19">
            <a:extLst>
              <a:ext uri="{FF2B5EF4-FFF2-40B4-BE49-F238E27FC236}">
                <a16:creationId xmlns:a16="http://schemas.microsoft.com/office/drawing/2014/main" xmlns="" id="{9DD5702C-CFC2-43EA-BC8E-2B7F7227F7D7}"/>
              </a:ext>
            </a:extLst>
          </p:cNvPr>
          <p:cNvSpPr/>
          <p:nvPr/>
        </p:nvSpPr>
        <p:spPr>
          <a:xfrm>
            <a:off x="1215868" y="4579018"/>
            <a:ext cx="1019796" cy="81104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MRP Mobile: Retail</a:t>
            </a:r>
            <a:endParaRPr lang="en-ZA" sz="1200" dirty="0">
              <a:solidFill>
                <a:schemeClr val="tx1"/>
              </a:solidFill>
              <a:latin typeface="Arial" panose="020B0604020202020204" pitchFamily="34" charset="0"/>
              <a:cs typeface="Arial" panose="020B0604020202020204" pitchFamily="34" charset="0"/>
            </a:endParaRPr>
          </a:p>
        </p:txBody>
      </p:sp>
      <p:sp>
        <p:nvSpPr>
          <p:cNvPr id="22" name="Oval 21">
            <a:extLst>
              <a:ext uri="{FF2B5EF4-FFF2-40B4-BE49-F238E27FC236}">
                <a16:creationId xmlns:a16="http://schemas.microsoft.com/office/drawing/2014/main" xmlns="" id="{B47F111F-2F05-423A-B448-A75AA0375FD2}"/>
              </a:ext>
            </a:extLst>
          </p:cNvPr>
          <p:cNvSpPr/>
          <p:nvPr/>
        </p:nvSpPr>
        <p:spPr>
          <a:xfrm>
            <a:off x="2235664" y="3330116"/>
            <a:ext cx="1111268" cy="811042"/>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latin typeface="Arial" panose="020B0604020202020204" pitchFamily="34" charset="0"/>
                <a:cs typeface="Arial" panose="020B0604020202020204" pitchFamily="34" charset="0"/>
              </a:rPr>
              <a:t>me&amp;you</a:t>
            </a:r>
            <a:r>
              <a:rPr lang="en-US" sz="1200" dirty="0">
                <a:solidFill>
                  <a:schemeClr val="tx1"/>
                </a:solidFill>
                <a:latin typeface="Arial" panose="020B0604020202020204" pitchFamily="34" charset="0"/>
                <a:cs typeface="Arial" panose="020B0604020202020204" pitchFamily="34" charset="0"/>
              </a:rPr>
              <a:t> Mobile: SIM only</a:t>
            </a:r>
            <a:endParaRPr lang="en-ZA" sz="1200" dirty="0">
              <a:solidFill>
                <a:schemeClr val="tx1"/>
              </a:solidFill>
              <a:latin typeface="Arial" panose="020B0604020202020204" pitchFamily="34" charset="0"/>
              <a:cs typeface="Arial" panose="020B0604020202020204" pitchFamily="34" charset="0"/>
            </a:endParaRPr>
          </a:p>
        </p:txBody>
      </p:sp>
      <p:sp>
        <p:nvSpPr>
          <p:cNvPr id="23" name="Oval 22">
            <a:extLst>
              <a:ext uri="{FF2B5EF4-FFF2-40B4-BE49-F238E27FC236}">
                <a16:creationId xmlns:a16="http://schemas.microsoft.com/office/drawing/2014/main" xmlns="" id="{902876D6-61C4-44B1-835D-A00D9FDB8161}"/>
              </a:ext>
            </a:extLst>
          </p:cNvPr>
          <p:cNvSpPr/>
          <p:nvPr/>
        </p:nvSpPr>
        <p:spPr>
          <a:xfrm>
            <a:off x="1215868" y="3735637"/>
            <a:ext cx="1111268" cy="811042"/>
          </a:xfrm>
          <a:prstGeom prst="ellipse">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iSmart: Budget</a:t>
            </a:r>
            <a:endParaRPr lang="en-ZA" sz="1200" dirty="0">
              <a:solidFill>
                <a:schemeClr val="tx1"/>
              </a:solidFill>
              <a:latin typeface="Arial" panose="020B0604020202020204" pitchFamily="34" charset="0"/>
              <a:cs typeface="Arial" panose="020B0604020202020204" pitchFamily="34" charset="0"/>
            </a:endParaRPr>
          </a:p>
        </p:txBody>
      </p:sp>
      <p:sp>
        <p:nvSpPr>
          <p:cNvPr id="24" name="Oval 23">
            <a:extLst>
              <a:ext uri="{FF2B5EF4-FFF2-40B4-BE49-F238E27FC236}">
                <a16:creationId xmlns:a16="http://schemas.microsoft.com/office/drawing/2014/main" xmlns="" id="{F3F88AD5-932F-4C21-94C7-50FB6EC387E5}"/>
              </a:ext>
            </a:extLst>
          </p:cNvPr>
          <p:cNvSpPr/>
          <p:nvPr/>
        </p:nvSpPr>
        <p:spPr>
          <a:xfrm>
            <a:off x="2123582" y="5079672"/>
            <a:ext cx="1029217" cy="581576"/>
          </a:xfrm>
          <a:prstGeom prst="ellipse">
            <a:avLst/>
          </a:prstGeom>
          <a:noFill/>
          <a:ln w="317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PSB: Church</a:t>
            </a:r>
            <a:endParaRPr lang="en-ZA" sz="1200" dirty="0">
              <a:solidFill>
                <a:schemeClr val="tx1"/>
              </a:solidFill>
              <a:latin typeface="Arial" panose="020B0604020202020204" pitchFamily="34" charset="0"/>
              <a:cs typeface="Arial" panose="020B0604020202020204" pitchFamily="34" charset="0"/>
            </a:endParaRPr>
          </a:p>
        </p:txBody>
      </p:sp>
      <p:sp>
        <p:nvSpPr>
          <p:cNvPr id="25" name="Oval 24">
            <a:extLst>
              <a:ext uri="{FF2B5EF4-FFF2-40B4-BE49-F238E27FC236}">
                <a16:creationId xmlns:a16="http://schemas.microsoft.com/office/drawing/2014/main" xmlns="" id="{42CD6492-B748-4CB4-8032-1749B64566C9}"/>
              </a:ext>
            </a:extLst>
          </p:cNvPr>
          <p:cNvSpPr/>
          <p:nvPr/>
        </p:nvSpPr>
        <p:spPr>
          <a:xfrm>
            <a:off x="294398" y="4222378"/>
            <a:ext cx="1029217" cy="581576"/>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Boksel: Ethno</a:t>
            </a:r>
            <a:endParaRPr lang="en-ZA" sz="1200" dirty="0">
              <a:solidFill>
                <a:schemeClr val="tx1"/>
              </a:solidFill>
              <a:latin typeface="Arial" panose="020B0604020202020204" pitchFamily="34" charset="0"/>
              <a:cs typeface="Arial" panose="020B0604020202020204" pitchFamily="34" charset="0"/>
            </a:endParaRPr>
          </a:p>
        </p:txBody>
      </p:sp>
      <p:sp>
        <p:nvSpPr>
          <p:cNvPr id="26" name="Oval 25">
            <a:extLst>
              <a:ext uri="{FF2B5EF4-FFF2-40B4-BE49-F238E27FC236}">
                <a16:creationId xmlns:a16="http://schemas.microsoft.com/office/drawing/2014/main" xmlns="" id="{99FBA4D3-EB02-413E-8A75-3644D592EB54}"/>
              </a:ext>
            </a:extLst>
          </p:cNvPr>
          <p:cNvSpPr/>
          <p:nvPr/>
        </p:nvSpPr>
        <p:spPr>
          <a:xfrm>
            <a:off x="4101246" y="4498096"/>
            <a:ext cx="1468549" cy="581576"/>
          </a:xfrm>
          <a:prstGeom prst="ellipse">
            <a:avLst/>
          </a:prstGeom>
          <a:no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Van Schaik: Student</a:t>
            </a:r>
            <a:endParaRPr lang="en-ZA" sz="1200" dirty="0">
              <a:solidFill>
                <a:schemeClr val="tx1"/>
              </a:solidFill>
              <a:latin typeface="Arial" panose="020B0604020202020204" pitchFamily="34" charset="0"/>
              <a:cs typeface="Arial" panose="020B0604020202020204" pitchFamily="34" charset="0"/>
            </a:endParaRPr>
          </a:p>
        </p:txBody>
      </p:sp>
      <p:sp>
        <p:nvSpPr>
          <p:cNvPr id="27" name="Oval 26">
            <a:extLst>
              <a:ext uri="{FF2B5EF4-FFF2-40B4-BE49-F238E27FC236}">
                <a16:creationId xmlns:a16="http://schemas.microsoft.com/office/drawing/2014/main" xmlns="" id="{FAA207DA-65FF-471D-AC59-16D39AC2953D}"/>
              </a:ext>
            </a:extLst>
          </p:cNvPr>
          <p:cNvSpPr/>
          <p:nvPr/>
        </p:nvSpPr>
        <p:spPr>
          <a:xfrm>
            <a:off x="866201" y="5450450"/>
            <a:ext cx="1479824" cy="809396"/>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latin typeface="Arial" panose="020B0604020202020204" pitchFamily="34" charset="0"/>
                <a:cs typeface="Arial" panose="020B0604020202020204" pitchFamily="34" charset="0"/>
              </a:rPr>
              <a:t>vivamobile</a:t>
            </a:r>
            <a:r>
              <a:rPr lang="en-US" sz="1200" dirty="0">
                <a:solidFill>
                  <a:schemeClr val="tx1"/>
                </a:solidFill>
                <a:latin typeface="Arial" panose="020B0604020202020204" pitchFamily="34" charset="0"/>
                <a:cs typeface="Arial" panose="020B0604020202020204" pitchFamily="34" charset="0"/>
              </a:rPr>
              <a:t>:</a:t>
            </a:r>
          </a:p>
          <a:p>
            <a:pPr algn="ctr"/>
            <a:r>
              <a:rPr lang="en-US" sz="1200" dirty="0">
                <a:solidFill>
                  <a:schemeClr val="tx1"/>
                </a:solidFill>
                <a:latin typeface="Arial" panose="020B0604020202020204" pitchFamily="34" charset="0"/>
                <a:cs typeface="Arial" panose="020B0604020202020204" pitchFamily="34" charset="0"/>
              </a:rPr>
              <a:t>Insurance</a:t>
            </a:r>
            <a:endParaRPr lang="en-ZA" sz="1200" dirty="0">
              <a:solidFill>
                <a:schemeClr val="tx1"/>
              </a:solidFill>
              <a:latin typeface="Arial" panose="020B0604020202020204" pitchFamily="34" charset="0"/>
              <a:cs typeface="Arial" panose="020B0604020202020204" pitchFamily="34" charset="0"/>
            </a:endParaRPr>
          </a:p>
        </p:txBody>
      </p:sp>
      <p:sp>
        <p:nvSpPr>
          <p:cNvPr id="28" name="Oval 27">
            <a:extLst>
              <a:ext uri="{FF2B5EF4-FFF2-40B4-BE49-F238E27FC236}">
                <a16:creationId xmlns:a16="http://schemas.microsoft.com/office/drawing/2014/main" xmlns="" id="{FD1B7BA0-20E9-4CE9-8EB4-3242DE63958F}"/>
              </a:ext>
            </a:extLst>
          </p:cNvPr>
          <p:cNvSpPr/>
          <p:nvPr/>
        </p:nvSpPr>
        <p:spPr>
          <a:xfrm>
            <a:off x="2421036" y="5714302"/>
            <a:ext cx="1019796" cy="811042"/>
          </a:xfrm>
          <a:prstGeom prst="ellipse">
            <a:avLst/>
          </a:prstGeom>
          <a:noFill/>
          <a:ln w="3175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Pink Mobile: Charity</a:t>
            </a:r>
            <a:endParaRPr lang="en-ZA" sz="1200" dirty="0">
              <a:solidFill>
                <a:schemeClr val="tx1"/>
              </a:solidFill>
              <a:latin typeface="Arial" panose="020B0604020202020204" pitchFamily="34" charset="0"/>
              <a:cs typeface="Arial" panose="020B0604020202020204" pitchFamily="34" charset="0"/>
            </a:endParaRPr>
          </a:p>
        </p:txBody>
      </p:sp>
      <p:sp>
        <p:nvSpPr>
          <p:cNvPr id="29" name="Oval 28">
            <a:extLst>
              <a:ext uri="{FF2B5EF4-FFF2-40B4-BE49-F238E27FC236}">
                <a16:creationId xmlns:a16="http://schemas.microsoft.com/office/drawing/2014/main" xmlns="" id="{8D192309-156A-48E4-BFF3-68D42BAABEA9}"/>
              </a:ext>
            </a:extLst>
          </p:cNvPr>
          <p:cNvSpPr/>
          <p:nvPr/>
        </p:nvSpPr>
        <p:spPr>
          <a:xfrm>
            <a:off x="4285960" y="5325872"/>
            <a:ext cx="1111268" cy="811042"/>
          </a:xfrm>
          <a:prstGeom prst="ellipse">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OTM Mobile: Life style</a:t>
            </a:r>
            <a:endParaRPr lang="en-ZA" sz="1200" dirty="0">
              <a:solidFill>
                <a:schemeClr val="tx1"/>
              </a:solidFill>
              <a:latin typeface="Arial" panose="020B0604020202020204" pitchFamily="34" charset="0"/>
              <a:cs typeface="Arial" panose="020B0604020202020204" pitchFamily="34" charset="0"/>
            </a:endParaRPr>
          </a:p>
        </p:txBody>
      </p:sp>
      <p:sp>
        <p:nvSpPr>
          <p:cNvPr id="30" name="Oval 29">
            <a:extLst>
              <a:ext uri="{FF2B5EF4-FFF2-40B4-BE49-F238E27FC236}">
                <a16:creationId xmlns:a16="http://schemas.microsoft.com/office/drawing/2014/main" xmlns="" id="{E836788D-AB8A-49AF-94F1-64C77F4974D0}"/>
              </a:ext>
            </a:extLst>
          </p:cNvPr>
          <p:cNvSpPr/>
          <p:nvPr/>
        </p:nvSpPr>
        <p:spPr>
          <a:xfrm>
            <a:off x="71355" y="4841776"/>
            <a:ext cx="1111268" cy="811042"/>
          </a:xfrm>
          <a:prstGeom prst="ellipse">
            <a:avLst/>
          </a:prstGeom>
          <a:noFill/>
          <a:ln w="317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Next Mobile 360: </a:t>
            </a:r>
          </a:p>
          <a:p>
            <a:pPr algn="ctr"/>
            <a:r>
              <a:rPr lang="en-US" sz="1200" dirty="0">
                <a:solidFill>
                  <a:schemeClr val="tx1"/>
                </a:solidFill>
                <a:latin typeface="Arial" panose="020B0604020202020204" pitchFamily="34" charset="0"/>
                <a:cs typeface="Arial" panose="020B0604020202020204" pitchFamily="34" charset="0"/>
              </a:rPr>
              <a:t>Ethno</a:t>
            </a:r>
            <a:endParaRPr lang="en-ZA" sz="1200" dirty="0">
              <a:solidFill>
                <a:schemeClr val="tx1"/>
              </a:solidFill>
              <a:latin typeface="Arial" panose="020B0604020202020204" pitchFamily="34" charset="0"/>
              <a:cs typeface="Arial" panose="020B0604020202020204" pitchFamily="34" charset="0"/>
            </a:endParaRPr>
          </a:p>
        </p:txBody>
      </p:sp>
      <p:sp>
        <p:nvSpPr>
          <p:cNvPr id="31" name="Oval 30">
            <a:extLst>
              <a:ext uri="{FF2B5EF4-FFF2-40B4-BE49-F238E27FC236}">
                <a16:creationId xmlns:a16="http://schemas.microsoft.com/office/drawing/2014/main" xmlns="" id="{1EE170D4-1AE0-460E-91FE-EACF227F7F9A}"/>
              </a:ext>
            </a:extLst>
          </p:cNvPr>
          <p:cNvSpPr/>
          <p:nvPr/>
        </p:nvSpPr>
        <p:spPr>
          <a:xfrm>
            <a:off x="3152800" y="5066230"/>
            <a:ext cx="1111268" cy="811042"/>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TRACE Mobile: </a:t>
            </a:r>
          </a:p>
          <a:p>
            <a:pPr algn="ctr"/>
            <a:r>
              <a:rPr lang="en-US" sz="1200" dirty="0">
                <a:solidFill>
                  <a:schemeClr val="tx1"/>
                </a:solidFill>
                <a:latin typeface="Arial" panose="020B0604020202020204" pitchFamily="34" charset="0"/>
                <a:cs typeface="Arial" panose="020B0604020202020204" pitchFamily="34" charset="0"/>
              </a:rPr>
              <a:t>Content</a:t>
            </a:r>
            <a:endParaRPr lang="en-ZA" sz="12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5601072" y="5133698"/>
            <a:ext cx="2520281" cy="13916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ZA" sz="1800" dirty="0">
                <a:solidFill>
                  <a:schemeClr val="tx1"/>
                </a:solidFill>
              </a:rPr>
              <a:t> </a:t>
            </a:r>
            <a:r>
              <a:rPr lang="en-ZA" sz="2000" b="1" dirty="0">
                <a:solidFill>
                  <a:schemeClr val="tx1"/>
                </a:solidFill>
              </a:rPr>
              <a:t>18 MVNOs </a:t>
            </a:r>
          </a:p>
          <a:p>
            <a:pPr marL="285750" indent="-285750">
              <a:buFont typeface="Wingdings" panose="05000000000000000000" pitchFamily="2" charset="2"/>
              <a:buChar char="q"/>
            </a:pPr>
            <a:r>
              <a:rPr lang="en-ZA" sz="2000" b="1" dirty="0">
                <a:solidFill>
                  <a:schemeClr val="tx1"/>
                </a:solidFill>
              </a:rPr>
              <a:t>1.6 million Customers</a:t>
            </a:r>
            <a:endParaRPr lang="en-ZA" sz="2000" b="1" dirty="0"/>
          </a:p>
        </p:txBody>
      </p:sp>
      <p:sp>
        <p:nvSpPr>
          <p:cNvPr id="32" name="Footer Placeholder 3">
            <a:extLst>
              <a:ext uri="{FF2B5EF4-FFF2-40B4-BE49-F238E27FC236}">
                <a16:creationId xmlns:a16="http://schemas.microsoft.com/office/drawing/2014/main" xmlns="" id="{7FD17C72-EA35-4886-83E1-170EC6487E29}"/>
              </a:ext>
            </a:extLst>
          </p:cNvPr>
          <p:cNvSpPr>
            <a:spLocks noGrp="1"/>
          </p:cNvSpPr>
          <p:nvPr>
            <p:ph type="ftr" sz="quarter" idx="11"/>
          </p:nvPr>
        </p:nvSpPr>
        <p:spPr>
          <a:xfrm>
            <a:off x="2504728" y="6383193"/>
            <a:ext cx="3744416" cy="365125"/>
          </a:xfrm>
        </p:spPr>
        <p:txBody>
          <a:bodyPr/>
          <a:lstStyle/>
          <a:p>
            <a:pPr>
              <a:defRPr/>
            </a:pPr>
            <a:r>
              <a:rPr lang="en-ZA" dirty="0"/>
              <a:t>10</a:t>
            </a:r>
          </a:p>
        </p:txBody>
      </p:sp>
      <p:sp>
        <p:nvSpPr>
          <p:cNvPr id="7" name="Down Arrow 6"/>
          <p:cNvSpPr/>
          <p:nvPr/>
        </p:nvSpPr>
        <p:spPr>
          <a:xfrm>
            <a:off x="6501172" y="4293096"/>
            <a:ext cx="684076" cy="76859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842909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p:cNvSpPr/>
          <p:nvPr/>
        </p:nvSpPr>
        <p:spPr>
          <a:xfrm>
            <a:off x="1671121" y="3661701"/>
            <a:ext cx="914400" cy="1781907"/>
          </a:xfrm>
          <a:prstGeom prst="rect">
            <a:avLst/>
          </a:prstGeom>
          <a:solidFill>
            <a:schemeClr val="bg2">
              <a:lumMod val="5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2" name="Rounded Rectangle 101"/>
          <p:cNvSpPr/>
          <p:nvPr/>
        </p:nvSpPr>
        <p:spPr>
          <a:xfrm>
            <a:off x="8194984" y="6093296"/>
            <a:ext cx="1472650" cy="46923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a:extLst>
              <a:ext uri="{FF2B5EF4-FFF2-40B4-BE49-F238E27FC236}">
                <a16:creationId xmlns:a16="http://schemas.microsoft.com/office/drawing/2014/main" xmlns="" id="{617A888D-AEE2-4BBA-AB4D-6DF849A8EF04}"/>
              </a:ext>
            </a:extLst>
          </p:cNvPr>
          <p:cNvSpPr>
            <a:spLocks noGrp="1"/>
          </p:cNvSpPr>
          <p:nvPr>
            <p:ph type="title"/>
          </p:nvPr>
        </p:nvSpPr>
        <p:spPr>
          <a:xfrm>
            <a:off x="495300" y="116632"/>
            <a:ext cx="8915400" cy="586541"/>
          </a:xfrm>
          <a:solidFill>
            <a:srgbClr val="FF9966"/>
          </a:solidFill>
          <a:ln>
            <a:solidFill>
              <a:srgbClr val="FF9966"/>
            </a:solidFill>
          </a:ln>
        </p:spPr>
        <p:txBody>
          <a:bodyPr/>
          <a:lstStyle/>
          <a:p>
            <a:r>
              <a:rPr lang="en-ZA" sz="3200" dirty="0"/>
              <a:t>WOAN: Envisaged Market Structure reform</a:t>
            </a:r>
          </a:p>
        </p:txBody>
      </p:sp>
      <p:sp>
        <p:nvSpPr>
          <p:cNvPr id="4" name="Footer Placeholder 3">
            <a:extLst>
              <a:ext uri="{FF2B5EF4-FFF2-40B4-BE49-F238E27FC236}">
                <a16:creationId xmlns:a16="http://schemas.microsoft.com/office/drawing/2014/main" xmlns="" id="{4FEF5356-8216-432E-A3D6-A8D3608C140A}"/>
              </a:ext>
            </a:extLst>
          </p:cNvPr>
          <p:cNvSpPr>
            <a:spLocks noGrp="1"/>
          </p:cNvSpPr>
          <p:nvPr>
            <p:ph type="ftr" sz="quarter" idx="11"/>
          </p:nvPr>
        </p:nvSpPr>
        <p:spPr>
          <a:xfrm>
            <a:off x="3384550" y="6376243"/>
            <a:ext cx="3136900" cy="365125"/>
          </a:xfrm>
        </p:spPr>
        <p:txBody>
          <a:bodyPr/>
          <a:lstStyle/>
          <a:p>
            <a:pPr>
              <a:defRPr/>
            </a:pPr>
            <a:fld id="{C76AE020-B912-4C34-B507-A7F9CEEAF400}" type="slidenum">
              <a:rPr lang="en-ZA" smtClean="0"/>
              <a:pPr>
                <a:defRPr/>
              </a:pPr>
              <a:t>11</a:t>
            </a:fld>
            <a:endParaRPr lang="en-ZA" dirty="0"/>
          </a:p>
        </p:txBody>
      </p:sp>
      <p:sp>
        <p:nvSpPr>
          <p:cNvPr id="53" name="TextBox 52"/>
          <p:cNvSpPr txBox="1"/>
          <p:nvPr/>
        </p:nvSpPr>
        <p:spPr>
          <a:xfrm>
            <a:off x="511905" y="5795994"/>
            <a:ext cx="2302233" cy="523220"/>
          </a:xfrm>
          <a:prstGeom prst="rect">
            <a:avLst/>
          </a:prstGeom>
          <a:noFill/>
        </p:spPr>
        <p:txBody>
          <a:bodyPr wrap="none" rtlCol="0">
            <a:spAutoFit/>
          </a:bodyPr>
          <a:lstStyle/>
          <a:p>
            <a:r>
              <a:rPr lang="en-ZA" sz="1400" b="1" dirty="0"/>
              <a:t>SP</a:t>
            </a:r>
            <a:r>
              <a:rPr lang="en-ZA" sz="1400" dirty="0"/>
              <a:t> – Service Provider</a:t>
            </a:r>
          </a:p>
          <a:p>
            <a:r>
              <a:rPr lang="en-ZA" sz="1400" b="1" dirty="0"/>
              <a:t>IP</a:t>
            </a:r>
            <a:r>
              <a:rPr lang="en-ZA" sz="1400" dirty="0"/>
              <a:t> – Infrastructure provider</a:t>
            </a:r>
          </a:p>
        </p:txBody>
      </p:sp>
      <p:sp>
        <p:nvSpPr>
          <p:cNvPr id="99" name="TextBox 98"/>
          <p:cNvSpPr txBox="1"/>
          <p:nvPr/>
        </p:nvSpPr>
        <p:spPr>
          <a:xfrm rot="16200000">
            <a:off x="-377085" y="4392692"/>
            <a:ext cx="1584088" cy="276999"/>
          </a:xfrm>
          <a:prstGeom prst="rect">
            <a:avLst/>
          </a:prstGeom>
          <a:noFill/>
          <a:ln>
            <a:solidFill>
              <a:schemeClr val="bg2">
                <a:lumMod val="90000"/>
              </a:schemeClr>
            </a:solidFill>
          </a:ln>
        </p:spPr>
        <p:txBody>
          <a:bodyPr wrap="none" rtlCol="0">
            <a:spAutoFit/>
          </a:bodyPr>
          <a:lstStyle/>
          <a:p>
            <a:r>
              <a:rPr lang="en-ZA" sz="1200" b="1" dirty="0"/>
              <a:t>Infrastructure layer</a:t>
            </a:r>
          </a:p>
        </p:txBody>
      </p:sp>
      <p:sp>
        <p:nvSpPr>
          <p:cNvPr id="100" name="TextBox 99"/>
          <p:cNvSpPr txBox="1"/>
          <p:nvPr/>
        </p:nvSpPr>
        <p:spPr>
          <a:xfrm rot="16200000">
            <a:off x="-185687" y="2624318"/>
            <a:ext cx="1215397" cy="276999"/>
          </a:xfrm>
          <a:prstGeom prst="rect">
            <a:avLst/>
          </a:prstGeom>
          <a:noFill/>
          <a:ln>
            <a:solidFill>
              <a:schemeClr val="bg2">
                <a:lumMod val="90000"/>
              </a:schemeClr>
            </a:solidFill>
          </a:ln>
        </p:spPr>
        <p:txBody>
          <a:bodyPr wrap="none" rtlCol="0">
            <a:spAutoFit/>
          </a:bodyPr>
          <a:lstStyle/>
          <a:p>
            <a:r>
              <a:rPr lang="en-ZA" sz="1200" b="1" dirty="0"/>
              <a:t>Services layer</a:t>
            </a:r>
          </a:p>
        </p:txBody>
      </p:sp>
      <p:sp>
        <p:nvSpPr>
          <p:cNvPr id="101" name="TextBox 100"/>
          <p:cNvSpPr txBox="1"/>
          <p:nvPr/>
        </p:nvSpPr>
        <p:spPr>
          <a:xfrm>
            <a:off x="7069325" y="1218882"/>
            <a:ext cx="2757202" cy="1323439"/>
          </a:xfrm>
          <a:prstGeom prst="rect">
            <a:avLst/>
          </a:prstGeom>
          <a:noFill/>
        </p:spPr>
        <p:txBody>
          <a:bodyPr wrap="square" rtlCol="0">
            <a:spAutoFit/>
          </a:bodyPr>
          <a:lstStyle/>
          <a:p>
            <a:pPr marL="285750" indent="-285750">
              <a:buFont typeface="Wingdings" panose="05000000000000000000" pitchFamily="2" charset="2"/>
              <a:buChar char="v"/>
            </a:pPr>
            <a:r>
              <a:rPr lang="en-ZA" sz="1600" dirty="0"/>
              <a:t>Service-based competition enhanced by the Open-Access infrastructure model</a:t>
            </a:r>
          </a:p>
          <a:p>
            <a:pPr marL="171450" indent="-171450">
              <a:buFont typeface="Arial" panose="020B0604020202020204" pitchFamily="34" charset="0"/>
              <a:buChar char="•"/>
            </a:pPr>
            <a:endParaRPr lang="en-ZA" sz="1600" dirty="0"/>
          </a:p>
        </p:txBody>
      </p:sp>
      <p:cxnSp>
        <p:nvCxnSpPr>
          <p:cNvPr id="5" name="Straight Connector 4"/>
          <p:cNvCxnSpPr/>
          <p:nvPr/>
        </p:nvCxnSpPr>
        <p:spPr>
          <a:xfrm>
            <a:off x="560511" y="1412376"/>
            <a:ext cx="0" cy="40324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flipV="1">
            <a:off x="560511" y="5444824"/>
            <a:ext cx="6624737" cy="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560511" y="3662917"/>
            <a:ext cx="1106424" cy="1781907"/>
          </a:xfrm>
          <a:prstGeom prst="rect">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0" name="Rectangle 79"/>
          <p:cNvSpPr/>
          <p:nvPr/>
        </p:nvSpPr>
        <p:spPr>
          <a:xfrm>
            <a:off x="560511" y="1881410"/>
            <a:ext cx="1338773" cy="1781907"/>
          </a:xfrm>
          <a:prstGeom prst="rect">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2" name="Rectangle 81"/>
          <p:cNvSpPr/>
          <p:nvPr/>
        </p:nvSpPr>
        <p:spPr>
          <a:xfrm>
            <a:off x="1899284" y="1881410"/>
            <a:ext cx="1106424" cy="1781907"/>
          </a:xfrm>
          <a:prstGeom prst="rect">
            <a:avLst/>
          </a:prstGeom>
          <a:solidFill>
            <a:schemeClr val="bg2">
              <a:lumMod val="5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3" name="Rectangle 82"/>
          <p:cNvSpPr/>
          <p:nvPr/>
        </p:nvSpPr>
        <p:spPr>
          <a:xfrm>
            <a:off x="2576735" y="3662917"/>
            <a:ext cx="755703" cy="1781907"/>
          </a:xfrm>
          <a:prstGeom prst="rect">
            <a:avLst/>
          </a:prstGeom>
          <a:solidFill>
            <a:schemeClr val="accent4">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4" name="Rectangle 83"/>
          <p:cNvSpPr/>
          <p:nvPr/>
        </p:nvSpPr>
        <p:spPr>
          <a:xfrm>
            <a:off x="3296815" y="3662917"/>
            <a:ext cx="426575" cy="1781907"/>
          </a:xfrm>
          <a:prstGeom prst="rect">
            <a:avLst/>
          </a:prstGeom>
          <a:solidFill>
            <a:schemeClr val="bg1">
              <a:lumMod val="6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5" name="Rectangle 84"/>
          <p:cNvSpPr/>
          <p:nvPr/>
        </p:nvSpPr>
        <p:spPr>
          <a:xfrm>
            <a:off x="3008783" y="1881410"/>
            <a:ext cx="1106424" cy="1781907"/>
          </a:xfrm>
          <a:prstGeom prst="rect">
            <a:avLst/>
          </a:prstGeom>
          <a:solidFill>
            <a:schemeClr val="accent4">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6" name="Rectangle 85"/>
          <p:cNvSpPr/>
          <p:nvPr/>
        </p:nvSpPr>
        <p:spPr>
          <a:xfrm>
            <a:off x="4112427" y="1881410"/>
            <a:ext cx="624548" cy="1781907"/>
          </a:xfrm>
          <a:prstGeom prst="rect">
            <a:avLst/>
          </a:prstGeom>
          <a:solidFill>
            <a:schemeClr val="bg1">
              <a:lumMod val="6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7" name="Rectangle 86"/>
          <p:cNvSpPr/>
          <p:nvPr/>
        </p:nvSpPr>
        <p:spPr>
          <a:xfrm>
            <a:off x="3728863" y="3661300"/>
            <a:ext cx="3200798" cy="1781907"/>
          </a:xfrm>
          <a:prstGeom prst="rect">
            <a:avLst/>
          </a:prstGeom>
          <a:solidFill>
            <a:srgbClr val="92D05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8" name="Rectangle 87"/>
          <p:cNvSpPr/>
          <p:nvPr/>
        </p:nvSpPr>
        <p:spPr>
          <a:xfrm>
            <a:off x="4729904" y="1881010"/>
            <a:ext cx="180909" cy="1781907"/>
          </a:xfrm>
          <a:prstGeom prst="rect">
            <a:avLst/>
          </a:prstGeom>
          <a:solidFill>
            <a:srgbClr val="FF00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9" name="Rectangle 88"/>
          <p:cNvSpPr/>
          <p:nvPr/>
        </p:nvSpPr>
        <p:spPr>
          <a:xfrm>
            <a:off x="4913217" y="1881009"/>
            <a:ext cx="180909" cy="1781907"/>
          </a:xfrm>
          <a:prstGeom prst="rect">
            <a:avLst/>
          </a:prstGeom>
          <a:solidFill>
            <a:srgbClr val="00B0F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0" name="Rectangle 89"/>
          <p:cNvSpPr/>
          <p:nvPr/>
        </p:nvSpPr>
        <p:spPr>
          <a:xfrm>
            <a:off x="5094126" y="1881008"/>
            <a:ext cx="180909" cy="1781907"/>
          </a:xfrm>
          <a:prstGeom prst="rect">
            <a:avLst/>
          </a:prstGeom>
          <a:solidFill>
            <a:schemeClr val="accent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1" name="Rectangle 90"/>
          <p:cNvSpPr/>
          <p:nvPr/>
        </p:nvSpPr>
        <p:spPr>
          <a:xfrm>
            <a:off x="5280541" y="1881007"/>
            <a:ext cx="180909" cy="1781907"/>
          </a:xfrm>
          <a:prstGeom prst="rect">
            <a:avLst/>
          </a:prstGeom>
          <a:solidFill>
            <a:schemeClr val="bg1">
              <a:lumMod val="6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2" name="Rectangle 91"/>
          <p:cNvSpPr/>
          <p:nvPr/>
        </p:nvSpPr>
        <p:spPr>
          <a:xfrm>
            <a:off x="5457310" y="1881410"/>
            <a:ext cx="180909" cy="1781907"/>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3" name="Rectangle 92"/>
          <p:cNvSpPr/>
          <p:nvPr/>
        </p:nvSpPr>
        <p:spPr>
          <a:xfrm>
            <a:off x="5644763" y="1881006"/>
            <a:ext cx="180909" cy="1781907"/>
          </a:xfrm>
          <a:prstGeom prst="rect">
            <a:avLst/>
          </a:prstGeom>
          <a:solidFill>
            <a:srgbClr val="7030A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4" name="Rectangle 93"/>
          <p:cNvSpPr/>
          <p:nvPr/>
        </p:nvSpPr>
        <p:spPr>
          <a:xfrm>
            <a:off x="5823883" y="1880602"/>
            <a:ext cx="180909" cy="1781907"/>
          </a:xfrm>
          <a:prstGeom prst="rect">
            <a:avLst/>
          </a:prstGeom>
          <a:solidFill>
            <a:schemeClr val="accent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5" name="Rectangle 94"/>
          <p:cNvSpPr/>
          <p:nvPr/>
        </p:nvSpPr>
        <p:spPr>
          <a:xfrm>
            <a:off x="6004792" y="1879794"/>
            <a:ext cx="180909" cy="1781907"/>
          </a:xfrm>
          <a:prstGeom prst="rect">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6" name="Rectangle 95"/>
          <p:cNvSpPr/>
          <p:nvPr/>
        </p:nvSpPr>
        <p:spPr>
          <a:xfrm>
            <a:off x="6183620" y="1881410"/>
            <a:ext cx="180909" cy="1781907"/>
          </a:xfrm>
          <a:prstGeom prst="rect">
            <a:avLst/>
          </a:prstGeom>
          <a:solidFill>
            <a:srgbClr val="509E7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3" name="Rectangle 102"/>
          <p:cNvSpPr/>
          <p:nvPr/>
        </p:nvSpPr>
        <p:spPr>
          <a:xfrm>
            <a:off x="6362049" y="1879793"/>
            <a:ext cx="180909" cy="1781907"/>
          </a:xfrm>
          <a:prstGeom prst="rect">
            <a:avLst/>
          </a:prstGeom>
          <a:solidFill>
            <a:srgbClr val="C0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4" name="Rectangle 103"/>
          <p:cNvSpPr/>
          <p:nvPr/>
        </p:nvSpPr>
        <p:spPr>
          <a:xfrm>
            <a:off x="6560085" y="1881410"/>
            <a:ext cx="180909" cy="1781907"/>
          </a:xfrm>
          <a:prstGeom prst="rect">
            <a:avLst/>
          </a:prstGeom>
          <a:solidFill>
            <a:srgbClr val="0099CC"/>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5" name="Rectangle 104"/>
          <p:cNvSpPr/>
          <p:nvPr/>
        </p:nvSpPr>
        <p:spPr>
          <a:xfrm>
            <a:off x="6748751" y="1877776"/>
            <a:ext cx="180909" cy="178190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3" name="TextBox 72"/>
          <p:cNvSpPr txBox="1"/>
          <p:nvPr/>
        </p:nvSpPr>
        <p:spPr>
          <a:xfrm>
            <a:off x="920551" y="2637092"/>
            <a:ext cx="452368" cy="261610"/>
          </a:xfrm>
          <a:prstGeom prst="rect">
            <a:avLst/>
          </a:prstGeom>
          <a:noFill/>
        </p:spPr>
        <p:txBody>
          <a:bodyPr wrap="none" rtlCol="0">
            <a:spAutoFit/>
          </a:bodyPr>
          <a:lstStyle/>
          <a:p>
            <a:r>
              <a:rPr lang="en-ZA" sz="1100" b="1" dirty="0"/>
              <a:t>SP1</a:t>
            </a:r>
          </a:p>
        </p:txBody>
      </p:sp>
      <p:sp>
        <p:nvSpPr>
          <p:cNvPr id="107" name="TextBox 106"/>
          <p:cNvSpPr txBox="1"/>
          <p:nvPr/>
        </p:nvSpPr>
        <p:spPr>
          <a:xfrm>
            <a:off x="2278319" y="2636512"/>
            <a:ext cx="452368" cy="261610"/>
          </a:xfrm>
          <a:prstGeom prst="rect">
            <a:avLst/>
          </a:prstGeom>
          <a:noFill/>
        </p:spPr>
        <p:txBody>
          <a:bodyPr wrap="none" rtlCol="0">
            <a:spAutoFit/>
          </a:bodyPr>
          <a:lstStyle/>
          <a:p>
            <a:r>
              <a:rPr lang="en-ZA" sz="1100" b="1" dirty="0"/>
              <a:t>SP2</a:t>
            </a:r>
          </a:p>
        </p:txBody>
      </p:sp>
      <p:sp>
        <p:nvSpPr>
          <p:cNvPr id="108" name="TextBox 107"/>
          <p:cNvSpPr txBox="1"/>
          <p:nvPr/>
        </p:nvSpPr>
        <p:spPr>
          <a:xfrm>
            <a:off x="3384549" y="2636512"/>
            <a:ext cx="452368" cy="261610"/>
          </a:xfrm>
          <a:prstGeom prst="rect">
            <a:avLst/>
          </a:prstGeom>
          <a:noFill/>
        </p:spPr>
        <p:txBody>
          <a:bodyPr wrap="none" rtlCol="0">
            <a:spAutoFit/>
          </a:bodyPr>
          <a:lstStyle/>
          <a:p>
            <a:r>
              <a:rPr lang="en-ZA" sz="1100" b="1" dirty="0">
                <a:solidFill>
                  <a:schemeClr val="bg1"/>
                </a:solidFill>
              </a:rPr>
              <a:t>SP3</a:t>
            </a:r>
          </a:p>
        </p:txBody>
      </p:sp>
      <p:sp>
        <p:nvSpPr>
          <p:cNvPr id="109" name="TextBox 108"/>
          <p:cNvSpPr txBox="1"/>
          <p:nvPr/>
        </p:nvSpPr>
        <p:spPr>
          <a:xfrm>
            <a:off x="4231050" y="2636512"/>
            <a:ext cx="452368" cy="261610"/>
          </a:xfrm>
          <a:prstGeom prst="rect">
            <a:avLst/>
          </a:prstGeom>
          <a:noFill/>
        </p:spPr>
        <p:txBody>
          <a:bodyPr wrap="none" rtlCol="0">
            <a:spAutoFit/>
          </a:bodyPr>
          <a:lstStyle/>
          <a:p>
            <a:r>
              <a:rPr lang="en-ZA" sz="1100" b="1" dirty="0"/>
              <a:t>SP4</a:t>
            </a:r>
          </a:p>
        </p:txBody>
      </p:sp>
      <p:sp>
        <p:nvSpPr>
          <p:cNvPr id="110" name="TextBox 109"/>
          <p:cNvSpPr txBox="1"/>
          <p:nvPr/>
        </p:nvSpPr>
        <p:spPr>
          <a:xfrm>
            <a:off x="4735254" y="2636512"/>
            <a:ext cx="2184927" cy="261610"/>
          </a:xfrm>
          <a:prstGeom prst="rect">
            <a:avLst/>
          </a:prstGeom>
          <a:noFill/>
          <a:ln>
            <a:noFill/>
          </a:ln>
        </p:spPr>
        <p:txBody>
          <a:bodyPr wrap="square" rtlCol="0">
            <a:spAutoFit/>
          </a:bodyPr>
          <a:lstStyle/>
          <a:p>
            <a:r>
              <a:rPr lang="en-ZA" sz="1100" b="1" dirty="0">
                <a:solidFill>
                  <a:schemeClr val="bg1"/>
                </a:solidFill>
              </a:rPr>
              <a:t>SP5……………………….SP16</a:t>
            </a:r>
          </a:p>
        </p:txBody>
      </p:sp>
      <p:sp>
        <p:nvSpPr>
          <p:cNvPr id="111" name="TextBox 110"/>
          <p:cNvSpPr txBox="1"/>
          <p:nvPr/>
        </p:nvSpPr>
        <p:spPr>
          <a:xfrm>
            <a:off x="920026" y="4478784"/>
            <a:ext cx="396262" cy="261610"/>
          </a:xfrm>
          <a:prstGeom prst="rect">
            <a:avLst/>
          </a:prstGeom>
          <a:noFill/>
        </p:spPr>
        <p:txBody>
          <a:bodyPr wrap="none" rtlCol="0">
            <a:spAutoFit/>
          </a:bodyPr>
          <a:lstStyle/>
          <a:p>
            <a:r>
              <a:rPr lang="en-ZA" sz="1100" b="1" dirty="0"/>
              <a:t>IP1</a:t>
            </a:r>
          </a:p>
        </p:txBody>
      </p:sp>
      <p:sp>
        <p:nvSpPr>
          <p:cNvPr id="112" name="TextBox 111"/>
          <p:cNvSpPr txBox="1"/>
          <p:nvPr/>
        </p:nvSpPr>
        <p:spPr>
          <a:xfrm>
            <a:off x="1948545" y="4478784"/>
            <a:ext cx="396262" cy="261610"/>
          </a:xfrm>
          <a:prstGeom prst="rect">
            <a:avLst/>
          </a:prstGeom>
          <a:noFill/>
        </p:spPr>
        <p:txBody>
          <a:bodyPr wrap="none" rtlCol="0">
            <a:spAutoFit/>
          </a:bodyPr>
          <a:lstStyle/>
          <a:p>
            <a:r>
              <a:rPr lang="en-ZA" sz="1100" b="1" dirty="0"/>
              <a:t>IP2</a:t>
            </a:r>
          </a:p>
        </p:txBody>
      </p:sp>
      <p:sp>
        <p:nvSpPr>
          <p:cNvPr id="113" name="TextBox 112"/>
          <p:cNvSpPr txBox="1"/>
          <p:nvPr/>
        </p:nvSpPr>
        <p:spPr>
          <a:xfrm>
            <a:off x="2812641" y="4474278"/>
            <a:ext cx="396262" cy="261610"/>
          </a:xfrm>
          <a:prstGeom prst="rect">
            <a:avLst/>
          </a:prstGeom>
          <a:noFill/>
        </p:spPr>
        <p:txBody>
          <a:bodyPr wrap="none" rtlCol="0">
            <a:spAutoFit/>
          </a:bodyPr>
          <a:lstStyle/>
          <a:p>
            <a:r>
              <a:rPr lang="en-ZA" sz="1100" b="1" dirty="0">
                <a:solidFill>
                  <a:schemeClr val="bg1"/>
                </a:solidFill>
              </a:rPr>
              <a:t>IP3</a:t>
            </a:r>
          </a:p>
        </p:txBody>
      </p:sp>
      <p:sp>
        <p:nvSpPr>
          <p:cNvPr id="114" name="TextBox 113"/>
          <p:cNvSpPr txBox="1"/>
          <p:nvPr/>
        </p:nvSpPr>
        <p:spPr>
          <a:xfrm>
            <a:off x="3368823" y="4478784"/>
            <a:ext cx="396262" cy="261610"/>
          </a:xfrm>
          <a:prstGeom prst="rect">
            <a:avLst/>
          </a:prstGeom>
          <a:noFill/>
        </p:spPr>
        <p:txBody>
          <a:bodyPr wrap="none" rtlCol="0">
            <a:spAutoFit/>
          </a:bodyPr>
          <a:lstStyle/>
          <a:p>
            <a:r>
              <a:rPr lang="en-ZA" sz="1100" b="1" dirty="0">
                <a:solidFill>
                  <a:schemeClr val="bg1"/>
                </a:solidFill>
              </a:rPr>
              <a:t>IP4</a:t>
            </a:r>
          </a:p>
        </p:txBody>
      </p:sp>
      <p:sp>
        <p:nvSpPr>
          <p:cNvPr id="115" name="TextBox 114"/>
          <p:cNvSpPr txBox="1"/>
          <p:nvPr/>
        </p:nvSpPr>
        <p:spPr>
          <a:xfrm>
            <a:off x="4808983" y="4479324"/>
            <a:ext cx="631904" cy="261610"/>
          </a:xfrm>
          <a:prstGeom prst="rect">
            <a:avLst/>
          </a:prstGeom>
          <a:noFill/>
        </p:spPr>
        <p:txBody>
          <a:bodyPr wrap="none" rtlCol="0">
            <a:spAutoFit/>
          </a:bodyPr>
          <a:lstStyle/>
          <a:p>
            <a:r>
              <a:rPr lang="en-ZA" sz="1100" b="1" dirty="0">
                <a:solidFill>
                  <a:schemeClr val="bg1"/>
                </a:solidFill>
              </a:rPr>
              <a:t>WOAN</a:t>
            </a:r>
          </a:p>
        </p:txBody>
      </p:sp>
      <p:sp>
        <p:nvSpPr>
          <p:cNvPr id="116" name="Right Brace 115"/>
          <p:cNvSpPr/>
          <p:nvPr/>
        </p:nvSpPr>
        <p:spPr>
          <a:xfrm rot="16200000">
            <a:off x="5663567" y="614908"/>
            <a:ext cx="302924" cy="2156108"/>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1100"/>
          </a:p>
        </p:txBody>
      </p:sp>
      <p:sp>
        <p:nvSpPr>
          <p:cNvPr id="117" name="TextBox 116"/>
          <p:cNvSpPr txBox="1"/>
          <p:nvPr/>
        </p:nvSpPr>
        <p:spPr>
          <a:xfrm>
            <a:off x="4729904" y="1003786"/>
            <a:ext cx="2199757" cy="523220"/>
          </a:xfrm>
          <a:prstGeom prst="rect">
            <a:avLst/>
          </a:prstGeom>
          <a:solidFill>
            <a:schemeClr val="bg2"/>
          </a:solidFill>
          <a:ln>
            <a:solidFill>
              <a:schemeClr val="bg2">
                <a:lumMod val="90000"/>
              </a:schemeClr>
            </a:solidFill>
          </a:ln>
        </p:spPr>
        <p:txBody>
          <a:bodyPr wrap="square" rtlCol="0">
            <a:spAutoFit/>
          </a:bodyPr>
          <a:lstStyle/>
          <a:p>
            <a:pPr algn="ctr"/>
            <a:r>
              <a:rPr lang="en-ZA" sz="1400" b="1" dirty="0"/>
              <a:t>New entrants </a:t>
            </a:r>
          </a:p>
          <a:p>
            <a:pPr algn="ctr"/>
            <a:r>
              <a:rPr lang="en-ZA" sz="1400" b="1" dirty="0"/>
              <a:t>facilitated by WOAN</a:t>
            </a:r>
          </a:p>
        </p:txBody>
      </p:sp>
      <p:sp>
        <p:nvSpPr>
          <p:cNvPr id="49" name="TextBox 48">
            <a:extLst>
              <a:ext uri="{FF2B5EF4-FFF2-40B4-BE49-F238E27FC236}">
                <a16:creationId xmlns:a16="http://schemas.microsoft.com/office/drawing/2014/main" xmlns="" id="{4740A0E0-F4E1-4D95-A82E-855109970D26}"/>
              </a:ext>
            </a:extLst>
          </p:cNvPr>
          <p:cNvSpPr txBox="1"/>
          <p:nvPr/>
        </p:nvSpPr>
        <p:spPr>
          <a:xfrm>
            <a:off x="7031802" y="2423913"/>
            <a:ext cx="2757202" cy="1569660"/>
          </a:xfrm>
          <a:prstGeom prst="rect">
            <a:avLst/>
          </a:prstGeom>
          <a:noFill/>
        </p:spPr>
        <p:txBody>
          <a:bodyPr wrap="square" rtlCol="0">
            <a:spAutoFit/>
          </a:bodyPr>
          <a:lstStyle/>
          <a:p>
            <a:pPr marL="285750" indent="-285750">
              <a:buFont typeface="Wingdings" panose="05000000000000000000" pitchFamily="2" charset="2"/>
              <a:buChar char="v"/>
            </a:pPr>
            <a:r>
              <a:rPr lang="en-ZA" sz="1600" dirty="0"/>
              <a:t>WOAN only competes at wholesale infrastructure level, enabling both existing and new SPs to offtake capacity</a:t>
            </a:r>
          </a:p>
          <a:p>
            <a:pPr marL="171450" indent="-171450">
              <a:buFont typeface="Arial" panose="020B0604020202020204" pitchFamily="34" charset="0"/>
              <a:buChar char="•"/>
            </a:pPr>
            <a:endParaRPr lang="en-ZA" sz="1600" dirty="0"/>
          </a:p>
        </p:txBody>
      </p:sp>
      <p:sp>
        <p:nvSpPr>
          <p:cNvPr id="50" name="TextBox 49">
            <a:extLst>
              <a:ext uri="{FF2B5EF4-FFF2-40B4-BE49-F238E27FC236}">
                <a16:creationId xmlns:a16="http://schemas.microsoft.com/office/drawing/2014/main" xmlns="" id="{A9FB0037-8FFA-4260-A634-1AB8AC4EBEBE}"/>
              </a:ext>
            </a:extLst>
          </p:cNvPr>
          <p:cNvSpPr txBox="1"/>
          <p:nvPr/>
        </p:nvSpPr>
        <p:spPr>
          <a:xfrm>
            <a:off x="7013303" y="4005416"/>
            <a:ext cx="2757202" cy="2308324"/>
          </a:xfrm>
          <a:prstGeom prst="rect">
            <a:avLst/>
          </a:prstGeom>
          <a:noFill/>
        </p:spPr>
        <p:txBody>
          <a:bodyPr wrap="square" rtlCol="0">
            <a:spAutoFit/>
          </a:bodyPr>
          <a:lstStyle/>
          <a:p>
            <a:pPr marL="285750" indent="-285750">
              <a:buFont typeface="Wingdings" panose="05000000000000000000" pitchFamily="2" charset="2"/>
              <a:buChar char="v"/>
            </a:pPr>
            <a:r>
              <a:rPr lang="en-ZA" sz="1600" dirty="0"/>
              <a:t>WOAN could obtain infrastructure from existing providers and need not own all infrastructure</a:t>
            </a:r>
          </a:p>
          <a:p>
            <a:pPr marL="285750" indent="-285750">
              <a:buFont typeface="Wingdings" panose="05000000000000000000" pitchFamily="2" charset="2"/>
              <a:buChar char="v"/>
            </a:pPr>
            <a:endParaRPr lang="en-ZA" sz="1600" dirty="0"/>
          </a:p>
          <a:p>
            <a:pPr marL="285750" indent="-285750">
              <a:buFont typeface="Wingdings" panose="05000000000000000000" pitchFamily="2" charset="2"/>
              <a:buChar char="v"/>
            </a:pPr>
            <a:endParaRPr lang="en-ZA" sz="1600" dirty="0"/>
          </a:p>
          <a:p>
            <a:pPr marL="285750" indent="-285750">
              <a:buFont typeface="Wingdings" panose="05000000000000000000" pitchFamily="2" charset="2"/>
              <a:buChar char="v"/>
            </a:pPr>
            <a:r>
              <a:rPr lang="en-ZA" sz="1600" dirty="0"/>
              <a:t>Opportunity for local ownership</a:t>
            </a:r>
          </a:p>
        </p:txBody>
      </p:sp>
    </p:spTree>
    <p:extLst>
      <p:ext uri="{BB962C8B-B14F-4D97-AF65-F5344CB8AC3E}">
        <p14:creationId xmlns:p14="http://schemas.microsoft.com/office/powerpoint/2010/main" xmlns="" val="3959294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F8E017-5D6D-478A-B7D2-D0E25B55DC28}"/>
              </a:ext>
            </a:extLst>
          </p:cNvPr>
          <p:cNvSpPr>
            <a:spLocks noGrp="1"/>
          </p:cNvSpPr>
          <p:nvPr>
            <p:ph type="title"/>
          </p:nvPr>
        </p:nvSpPr>
        <p:spPr>
          <a:xfrm>
            <a:off x="495300" y="-27384"/>
            <a:ext cx="8915400" cy="1143000"/>
          </a:xfrm>
          <a:solidFill>
            <a:srgbClr val="FF9966"/>
          </a:solidFill>
        </p:spPr>
        <p:txBody>
          <a:bodyPr/>
          <a:lstStyle/>
          <a:p>
            <a:r>
              <a:rPr lang="en-ZA" sz="3200" dirty="0"/>
              <a:t>The WOAN as a potential enabler</a:t>
            </a:r>
          </a:p>
        </p:txBody>
      </p:sp>
      <p:sp>
        <p:nvSpPr>
          <p:cNvPr id="3" name="Content Placeholder 2">
            <a:extLst>
              <a:ext uri="{FF2B5EF4-FFF2-40B4-BE49-F238E27FC236}">
                <a16:creationId xmlns:a16="http://schemas.microsoft.com/office/drawing/2014/main" xmlns="" id="{230B79EA-3244-4D6A-BFF4-98A2D19A696D}"/>
              </a:ext>
            </a:extLst>
          </p:cNvPr>
          <p:cNvSpPr>
            <a:spLocks noGrp="1"/>
          </p:cNvSpPr>
          <p:nvPr>
            <p:ph idx="1"/>
          </p:nvPr>
        </p:nvSpPr>
        <p:spPr>
          <a:xfrm>
            <a:off x="495300" y="1340768"/>
            <a:ext cx="8915400" cy="5328592"/>
          </a:xfrm>
        </p:spPr>
        <p:txBody>
          <a:bodyPr/>
          <a:lstStyle/>
          <a:p>
            <a:pPr>
              <a:spcBef>
                <a:spcPts val="300"/>
              </a:spcBef>
              <a:buFont typeface="Wingdings" panose="05000000000000000000" pitchFamily="2" charset="2"/>
              <a:buChar char="v"/>
            </a:pPr>
            <a:r>
              <a:rPr lang="en-ZA" b="1" dirty="0"/>
              <a:t>Cell C is a strong and active advocate of Open-Access infrastructure and services-based competition</a:t>
            </a:r>
          </a:p>
          <a:p>
            <a:pPr lvl="1">
              <a:spcBef>
                <a:spcPts val="300"/>
              </a:spcBef>
              <a:buFont typeface="Wingdings" panose="05000000000000000000" pitchFamily="2" charset="2"/>
              <a:buChar char="Ø"/>
            </a:pPr>
            <a:r>
              <a:rPr lang="en-ZA" sz="1800" dirty="0"/>
              <a:t>Only enabler of many MVNOs on its network</a:t>
            </a:r>
          </a:p>
          <a:p>
            <a:pPr lvl="1">
              <a:spcBef>
                <a:spcPts val="300"/>
              </a:spcBef>
              <a:buFont typeface="Wingdings" panose="05000000000000000000" pitchFamily="2" charset="2"/>
              <a:buChar char="Ø"/>
            </a:pPr>
            <a:r>
              <a:rPr lang="en-ZA" sz="1800" dirty="0"/>
              <a:t>Co-founded FibreCo to break long-haul fibre bottleneck</a:t>
            </a:r>
          </a:p>
          <a:p>
            <a:pPr lvl="1">
              <a:spcBef>
                <a:spcPts val="300"/>
              </a:spcBef>
              <a:buFont typeface="Wingdings" panose="05000000000000000000" pitchFamily="2" charset="2"/>
              <a:buChar char="Ø"/>
            </a:pPr>
            <a:r>
              <a:rPr lang="en-ZA" sz="1800" dirty="0"/>
              <a:t>Active user of Open Access fibre</a:t>
            </a:r>
          </a:p>
          <a:p>
            <a:pPr>
              <a:spcBef>
                <a:spcPts val="300"/>
              </a:spcBef>
              <a:buFont typeface="Wingdings" panose="05000000000000000000" pitchFamily="2" charset="2"/>
              <a:buChar char="v"/>
            </a:pPr>
            <a:endParaRPr lang="en-ZA" b="1" dirty="0"/>
          </a:p>
          <a:p>
            <a:pPr>
              <a:spcBef>
                <a:spcPts val="300"/>
              </a:spcBef>
              <a:buFont typeface="Wingdings" panose="05000000000000000000" pitchFamily="2" charset="2"/>
              <a:buChar char="v"/>
            </a:pPr>
            <a:r>
              <a:rPr lang="en-ZA" b="1" dirty="0"/>
              <a:t>Correctly implemented, WOAN can positively shift the market structure to provide more choice and value for consumers</a:t>
            </a:r>
          </a:p>
          <a:p>
            <a:pPr lvl="1">
              <a:spcBef>
                <a:spcPts val="300"/>
              </a:spcBef>
              <a:buFont typeface="Wingdings" panose="05000000000000000000" pitchFamily="2" charset="2"/>
              <a:buChar char="Ø"/>
            </a:pPr>
            <a:r>
              <a:rPr lang="en-ZA" sz="1800" dirty="0"/>
              <a:t>Less concentration, vibrant services-based competition</a:t>
            </a:r>
          </a:p>
          <a:p>
            <a:pPr lvl="1">
              <a:spcBef>
                <a:spcPts val="300"/>
              </a:spcBef>
              <a:buFont typeface="Wingdings" panose="05000000000000000000" pitchFamily="2" charset="2"/>
              <a:buChar char="Ø"/>
            </a:pPr>
            <a:r>
              <a:rPr lang="en-ZA" sz="1800" dirty="0"/>
              <a:t>Efficient network deployment (leasing/swaps/re-use where possible, build where no coverage exists)</a:t>
            </a:r>
          </a:p>
          <a:p>
            <a:pPr lvl="1">
              <a:spcBef>
                <a:spcPts val="300"/>
              </a:spcBef>
              <a:buFont typeface="Wingdings" panose="05000000000000000000" pitchFamily="2" charset="2"/>
              <a:buChar char="Ø"/>
            </a:pPr>
            <a:r>
              <a:rPr lang="en-ZA" sz="1800" dirty="0"/>
              <a:t>Several successful precedents in the SA ICT sector</a:t>
            </a:r>
          </a:p>
          <a:p>
            <a:pPr>
              <a:spcBef>
                <a:spcPts val="300"/>
              </a:spcBef>
              <a:buFont typeface="Wingdings" panose="05000000000000000000" pitchFamily="2" charset="2"/>
              <a:buChar char="v"/>
            </a:pPr>
            <a:endParaRPr lang="en-ZA" b="1" dirty="0"/>
          </a:p>
          <a:p>
            <a:pPr>
              <a:spcBef>
                <a:spcPts val="300"/>
              </a:spcBef>
              <a:buFont typeface="Wingdings" panose="05000000000000000000" pitchFamily="2" charset="2"/>
              <a:buChar char="v"/>
            </a:pPr>
            <a:r>
              <a:rPr lang="en-ZA" b="1" dirty="0"/>
              <a:t>Current draft Bill creates certain impediments to implementation</a:t>
            </a:r>
            <a:endParaRPr lang="en-ZA" dirty="0"/>
          </a:p>
          <a:p>
            <a:pPr lvl="1">
              <a:spcBef>
                <a:spcPts val="300"/>
              </a:spcBef>
              <a:buFont typeface="Wingdings" panose="05000000000000000000" pitchFamily="2" charset="2"/>
              <a:buChar char="Ø"/>
            </a:pPr>
            <a:r>
              <a:rPr lang="en-ZA" sz="1800" dirty="0"/>
              <a:t>Most contentious: return of spectrum by existing licensees to be redrafted</a:t>
            </a:r>
            <a:endParaRPr lang="en-ZA" dirty="0"/>
          </a:p>
        </p:txBody>
      </p:sp>
      <p:sp>
        <p:nvSpPr>
          <p:cNvPr id="4" name="Footer Placeholder 3">
            <a:extLst>
              <a:ext uri="{FF2B5EF4-FFF2-40B4-BE49-F238E27FC236}">
                <a16:creationId xmlns:a16="http://schemas.microsoft.com/office/drawing/2014/main" xmlns="" id="{CD51A9F0-4D4F-4F6A-BE8C-FFB4F302C7E3}"/>
              </a:ext>
            </a:extLst>
          </p:cNvPr>
          <p:cNvSpPr>
            <a:spLocks noGrp="1"/>
          </p:cNvSpPr>
          <p:nvPr>
            <p:ph type="ftr" sz="quarter" idx="11"/>
          </p:nvPr>
        </p:nvSpPr>
        <p:spPr/>
        <p:txBody>
          <a:bodyPr/>
          <a:lstStyle/>
          <a:p>
            <a:pPr>
              <a:defRPr/>
            </a:pPr>
            <a:fld id="{925E4F20-E366-451F-91FE-7E7CF638617C}" type="slidenum">
              <a:rPr lang="en-ZA" smtClean="0"/>
              <a:pPr>
                <a:defRPr/>
              </a:pPr>
              <a:t>12</a:t>
            </a:fld>
            <a:endParaRPr lang="en-ZA" dirty="0"/>
          </a:p>
        </p:txBody>
      </p:sp>
    </p:spTree>
    <p:extLst>
      <p:ext uri="{BB962C8B-B14F-4D97-AF65-F5344CB8AC3E}">
        <p14:creationId xmlns:p14="http://schemas.microsoft.com/office/powerpoint/2010/main" xmlns="" val="1114654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F8E017-5D6D-478A-B7D2-D0E25B55DC28}"/>
              </a:ext>
            </a:extLst>
          </p:cNvPr>
          <p:cNvSpPr>
            <a:spLocks noGrp="1"/>
          </p:cNvSpPr>
          <p:nvPr>
            <p:ph type="title"/>
          </p:nvPr>
        </p:nvSpPr>
        <p:spPr>
          <a:xfrm>
            <a:off x="377104" y="260648"/>
            <a:ext cx="8543925" cy="1325563"/>
          </a:xfrm>
          <a:solidFill>
            <a:srgbClr val="FF9966"/>
          </a:solidFill>
        </p:spPr>
        <p:txBody>
          <a:bodyPr/>
          <a:lstStyle/>
          <a:p>
            <a:r>
              <a:rPr lang="en-ZA" sz="3200" dirty="0"/>
              <a:t>  SA market experience with Open-Access infrastructure operators</a:t>
            </a:r>
          </a:p>
        </p:txBody>
      </p:sp>
      <p:sp>
        <p:nvSpPr>
          <p:cNvPr id="3" name="Content Placeholder 2">
            <a:extLst>
              <a:ext uri="{FF2B5EF4-FFF2-40B4-BE49-F238E27FC236}">
                <a16:creationId xmlns:a16="http://schemas.microsoft.com/office/drawing/2014/main" xmlns="" id="{230B79EA-3244-4D6A-BFF4-98A2D19A696D}"/>
              </a:ext>
            </a:extLst>
          </p:cNvPr>
          <p:cNvSpPr>
            <a:spLocks noGrp="1"/>
          </p:cNvSpPr>
          <p:nvPr>
            <p:ph idx="1"/>
          </p:nvPr>
        </p:nvSpPr>
        <p:spPr>
          <a:xfrm>
            <a:off x="1618129" y="3230571"/>
            <a:ext cx="6611235" cy="1016214"/>
          </a:xfrm>
          <a:solidFill>
            <a:schemeClr val="bg1">
              <a:lumMod val="50000"/>
            </a:schemeClr>
          </a:solidFill>
        </p:spPr>
        <p:txBody>
          <a:bodyPr>
            <a:normAutofit/>
          </a:bodyPr>
          <a:lstStyle/>
          <a:p>
            <a:pPr marL="0" indent="0" algn="ctr">
              <a:buNone/>
            </a:pPr>
            <a:r>
              <a:rPr lang="en-ZA" dirty="0">
                <a:solidFill>
                  <a:schemeClr val="bg1"/>
                </a:solidFill>
              </a:rPr>
              <a:t>Question:</a:t>
            </a:r>
          </a:p>
          <a:p>
            <a:pPr marL="0" indent="0" algn="ctr">
              <a:buNone/>
            </a:pPr>
            <a:r>
              <a:rPr lang="en-ZA" b="1" dirty="0">
                <a:solidFill>
                  <a:schemeClr val="bg1"/>
                </a:solidFill>
              </a:rPr>
              <a:t>If these outcomes can be delivered in the fixed-line telecommunications domain, why not in wireless?</a:t>
            </a:r>
          </a:p>
        </p:txBody>
      </p:sp>
      <p:sp>
        <p:nvSpPr>
          <p:cNvPr id="4" name="Footer Placeholder 3">
            <a:extLst>
              <a:ext uri="{FF2B5EF4-FFF2-40B4-BE49-F238E27FC236}">
                <a16:creationId xmlns:a16="http://schemas.microsoft.com/office/drawing/2014/main" xmlns="" id="{CD51A9F0-4D4F-4F6A-BE8C-FFB4F302C7E3}"/>
              </a:ext>
            </a:extLst>
          </p:cNvPr>
          <p:cNvSpPr>
            <a:spLocks noGrp="1"/>
          </p:cNvSpPr>
          <p:nvPr>
            <p:ph type="ftr" sz="quarter" idx="11"/>
          </p:nvPr>
        </p:nvSpPr>
        <p:spPr/>
        <p:txBody>
          <a:bodyPr/>
          <a:lstStyle/>
          <a:p>
            <a:pPr>
              <a:defRPr/>
            </a:pPr>
            <a:fld id="{925E4F20-E366-451F-91FE-7E7CF638617C}" type="slidenum">
              <a:rPr lang="en-ZA" smtClean="0"/>
              <a:pPr>
                <a:defRPr/>
              </a:pPr>
              <a:t>13</a:t>
            </a:fld>
            <a:endParaRPr lang="en-ZA" dirty="0"/>
          </a:p>
        </p:txBody>
      </p:sp>
      <p:pic>
        <p:nvPicPr>
          <p:cNvPr id="8" name="Picture 7">
            <a:extLst>
              <a:ext uri="{FF2B5EF4-FFF2-40B4-BE49-F238E27FC236}">
                <a16:creationId xmlns:a16="http://schemas.microsoft.com/office/drawing/2014/main" xmlns="" id="{7E444179-9796-477A-8FEA-BD3492ADD515}"/>
              </a:ext>
            </a:extLst>
          </p:cNvPr>
          <p:cNvPicPr>
            <a:picLocks noChangeAspect="1"/>
          </p:cNvPicPr>
          <p:nvPr/>
        </p:nvPicPr>
        <p:blipFill>
          <a:blip r:embed="rId3" cstate="print"/>
          <a:stretch>
            <a:fillRect/>
          </a:stretch>
        </p:blipFill>
        <p:spPr>
          <a:xfrm>
            <a:off x="4247563" y="1839158"/>
            <a:ext cx="1410875" cy="500680"/>
          </a:xfrm>
          <a:prstGeom prst="rect">
            <a:avLst/>
          </a:prstGeom>
        </p:spPr>
      </p:pic>
      <p:pic>
        <p:nvPicPr>
          <p:cNvPr id="9" name="Picture 8">
            <a:extLst>
              <a:ext uri="{FF2B5EF4-FFF2-40B4-BE49-F238E27FC236}">
                <a16:creationId xmlns:a16="http://schemas.microsoft.com/office/drawing/2014/main" xmlns="" id="{FFAB094E-9A39-4112-BBFD-F89985471FF9}"/>
              </a:ext>
            </a:extLst>
          </p:cNvPr>
          <p:cNvPicPr>
            <a:picLocks noChangeAspect="1"/>
          </p:cNvPicPr>
          <p:nvPr/>
        </p:nvPicPr>
        <p:blipFill>
          <a:blip r:embed="rId4" cstate="print"/>
          <a:stretch>
            <a:fillRect/>
          </a:stretch>
        </p:blipFill>
        <p:spPr>
          <a:xfrm>
            <a:off x="6900679" y="2089499"/>
            <a:ext cx="1058397" cy="371299"/>
          </a:xfrm>
          <a:prstGeom prst="rect">
            <a:avLst/>
          </a:prstGeom>
        </p:spPr>
      </p:pic>
      <p:pic>
        <p:nvPicPr>
          <p:cNvPr id="10" name="Picture 9">
            <a:extLst>
              <a:ext uri="{FF2B5EF4-FFF2-40B4-BE49-F238E27FC236}">
                <a16:creationId xmlns:a16="http://schemas.microsoft.com/office/drawing/2014/main" xmlns="" id="{365F600C-C1A2-4898-B9CE-0A0305234531}"/>
              </a:ext>
            </a:extLst>
          </p:cNvPr>
          <p:cNvPicPr>
            <a:picLocks noChangeAspect="1"/>
          </p:cNvPicPr>
          <p:nvPr/>
        </p:nvPicPr>
        <p:blipFill>
          <a:blip r:embed="rId5" cstate="print"/>
          <a:stretch>
            <a:fillRect/>
          </a:stretch>
        </p:blipFill>
        <p:spPr>
          <a:xfrm>
            <a:off x="1564684" y="4995066"/>
            <a:ext cx="1355118" cy="345070"/>
          </a:xfrm>
          <a:prstGeom prst="rect">
            <a:avLst/>
          </a:prstGeom>
        </p:spPr>
      </p:pic>
      <p:pic>
        <p:nvPicPr>
          <p:cNvPr id="11" name="Picture 10">
            <a:extLst>
              <a:ext uri="{FF2B5EF4-FFF2-40B4-BE49-F238E27FC236}">
                <a16:creationId xmlns:a16="http://schemas.microsoft.com/office/drawing/2014/main" xmlns="" id="{40080332-F7B8-410B-A4A2-88C6D5CC828D}"/>
              </a:ext>
            </a:extLst>
          </p:cNvPr>
          <p:cNvPicPr>
            <a:picLocks noChangeAspect="1"/>
          </p:cNvPicPr>
          <p:nvPr/>
        </p:nvPicPr>
        <p:blipFill>
          <a:blip r:embed="rId6" cstate="print"/>
          <a:stretch>
            <a:fillRect/>
          </a:stretch>
        </p:blipFill>
        <p:spPr>
          <a:xfrm>
            <a:off x="1827233" y="1985982"/>
            <a:ext cx="1664064" cy="707713"/>
          </a:xfrm>
          <a:prstGeom prst="rect">
            <a:avLst/>
          </a:prstGeom>
        </p:spPr>
      </p:pic>
      <p:pic>
        <p:nvPicPr>
          <p:cNvPr id="12" name="Picture 11">
            <a:extLst>
              <a:ext uri="{FF2B5EF4-FFF2-40B4-BE49-F238E27FC236}">
                <a16:creationId xmlns:a16="http://schemas.microsoft.com/office/drawing/2014/main" xmlns="" id="{15343511-E325-4D17-B059-DFD698AAB73C}"/>
              </a:ext>
            </a:extLst>
          </p:cNvPr>
          <p:cNvPicPr>
            <a:picLocks noChangeAspect="1"/>
          </p:cNvPicPr>
          <p:nvPr/>
        </p:nvPicPr>
        <p:blipFill>
          <a:blip r:embed="rId7" cstate="print"/>
          <a:stretch>
            <a:fillRect/>
          </a:stretch>
        </p:blipFill>
        <p:spPr>
          <a:xfrm>
            <a:off x="3059899" y="5340136"/>
            <a:ext cx="1672250" cy="1016214"/>
          </a:xfrm>
          <a:prstGeom prst="rect">
            <a:avLst/>
          </a:prstGeom>
        </p:spPr>
      </p:pic>
      <p:pic>
        <p:nvPicPr>
          <p:cNvPr id="13" name="Picture 12">
            <a:extLst>
              <a:ext uri="{FF2B5EF4-FFF2-40B4-BE49-F238E27FC236}">
                <a16:creationId xmlns:a16="http://schemas.microsoft.com/office/drawing/2014/main" xmlns="" id="{240B589A-EB9B-4B34-A2C5-413A1B205111}"/>
              </a:ext>
            </a:extLst>
          </p:cNvPr>
          <p:cNvPicPr>
            <a:picLocks noChangeAspect="1"/>
          </p:cNvPicPr>
          <p:nvPr/>
        </p:nvPicPr>
        <p:blipFill>
          <a:blip r:embed="rId8" cstate="print"/>
          <a:stretch>
            <a:fillRect/>
          </a:stretch>
        </p:blipFill>
        <p:spPr>
          <a:xfrm>
            <a:off x="5353511" y="5320445"/>
            <a:ext cx="1377049" cy="870014"/>
          </a:xfrm>
          <a:prstGeom prst="rect">
            <a:avLst/>
          </a:prstGeom>
        </p:spPr>
      </p:pic>
      <p:pic>
        <p:nvPicPr>
          <p:cNvPr id="5" name="Picture 4">
            <a:extLst>
              <a:ext uri="{FF2B5EF4-FFF2-40B4-BE49-F238E27FC236}">
                <a16:creationId xmlns:a16="http://schemas.microsoft.com/office/drawing/2014/main" xmlns="" id="{093F845E-3E73-4A4F-B198-C8281EC4E76B}"/>
              </a:ext>
            </a:extLst>
          </p:cNvPr>
          <p:cNvPicPr>
            <a:picLocks noChangeAspect="1"/>
          </p:cNvPicPr>
          <p:nvPr/>
        </p:nvPicPr>
        <p:blipFill>
          <a:blip r:embed="rId9" cstate="print"/>
          <a:stretch>
            <a:fillRect/>
          </a:stretch>
        </p:blipFill>
        <p:spPr>
          <a:xfrm>
            <a:off x="6730560" y="4955992"/>
            <a:ext cx="1398634" cy="384144"/>
          </a:xfrm>
          <a:prstGeom prst="rect">
            <a:avLst/>
          </a:prstGeom>
        </p:spPr>
      </p:pic>
    </p:spTree>
    <p:extLst>
      <p:ext uri="{BB962C8B-B14F-4D97-AF65-F5344CB8AC3E}">
        <p14:creationId xmlns:p14="http://schemas.microsoft.com/office/powerpoint/2010/main" xmlns="" val="3638985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384"/>
            <a:ext cx="8915400" cy="936104"/>
          </a:xfrm>
          <a:solidFill>
            <a:srgbClr val="FF9966"/>
          </a:solidFill>
        </p:spPr>
        <p:txBody>
          <a:bodyPr/>
          <a:lstStyle/>
          <a:p>
            <a:r>
              <a:rPr lang="en-ZA" dirty="0"/>
              <a:t>Schools connectivity</a:t>
            </a:r>
          </a:p>
        </p:txBody>
      </p:sp>
      <p:sp>
        <p:nvSpPr>
          <p:cNvPr id="3" name="Content Placeholder 2"/>
          <p:cNvSpPr>
            <a:spLocks noGrp="1"/>
          </p:cNvSpPr>
          <p:nvPr>
            <p:ph idx="1"/>
          </p:nvPr>
        </p:nvSpPr>
        <p:spPr>
          <a:xfrm>
            <a:off x="515532" y="908720"/>
            <a:ext cx="8915400" cy="5447630"/>
          </a:xfrm>
        </p:spPr>
        <p:txBody>
          <a:bodyPr/>
          <a:lstStyle/>
          <a:p>
            <a:pPr>
              <a:buFont typeface="Wingdings" panose="05000000000000000000" pitchFamily="2" charset="2"/>
              <a:buChar char="v"/>
            </a:pPr>
            <a:r>
              <a:rPr lang="en-ZA" sz="2000" dirty="0"/>
              <a:t>Cell C has connected a total of </a:t>
            </a:r>
            <a:r>
              <a:rPr lang="en-ZA" sz="2000" b="1" dirty="0"/>
              <a:t>1200</a:t>
            </a:r>
            <a:r>
              <a:rPr lang="en-ZA" sz="2000" dirty="0"/>
              <a:t> schools between 2015 - 2018 as part of Universal Service Obligations (USO) imposed by ICASA.</a:t>
            </a:r>
          </a:p>
          <a:p>
            <a:pPr>
              <a:buFont typeface="Wingdings" panose="05000000000000000000" pitchFamily="2" charset="2"/>
              <a:buChar char="v"/>
            </a:pPr>
            <a:r>
              <a:rPr lang="en-ZA" sz="2000" dirty="0"/>
              <a:t>The solution include a 2GB data monthly for 2 years.</a:t>
            </a:r>
          </a:p>
          <a:p>
            <a:pPr>
              <a:buFont typeface="Wingdings" panose="05000000000000000000" pitchFamily="2" charset="2"/>
              <a:buChar char="v"/>
            </a:pPr>
            <a:r>
              <a:rPr lang="en-ZA" sz="2000" dirty="0"/>
              <a:t>Solution includes: 3 laptops, 25 tablets, 2 printers, projector, speakers, router, antenna, monitor, mouse/keypad, server, sim card and fixed whiteboard.</a:t>
            </a:r>
          </a:p>
          <a:p>
            <a:pPr>
              <a:buFont typeface="Wingdings" panose="05000000000000000000" pitchFamily="2" charset="2"/>
              <a:buChar char="v"/>
            </a:pPr>
            <a:r>
              <a:rPr lang="en-ZA" sz="2000" dirty="0"/>
              <a:t>The breakdown per province:</a:t>
            </a:r>
          </a:p>
          <a:p>
            <a:endParaRPr lang="en-ZA" dirty="0"/>
          </a:p>
        </p:txBody>
      </p:sp>
      <p:sp>
        <p:nvSpPr>
          <p:cNvPr id="4" name="Footer Placeholder 3"/>
          <p:cNvSpPr>
            <a:spLocks noGrp="1"/>
          </p:cNvSpPr>
          <p:nvPr>
            <p:ph type="ftr" sz="quarter" idx="11"/>
          </p:nvPr>
        </p:nvSpPr>
        <p:spPr/>
        <p:txBody>
          <a:bodyPr/>
          <a:lstStyle/>
          <a:p>
            <a:pPr>
              <a:defRPr/>
            </a:pPr>
            <a:r>
              <a:rPr lang="en-ZA" dirty="0"/>
              <a:t>14</a:t>
            </a:r>
          </a:p>
        </p:txBody>
      </p:sp>
      <p:sp>
        <p:nvSpPr>
          <p:cNvPr id="5" name="Slide Number Placeholder 4"/>
          <p:cNvSpPr>
            <a:spLocks noGrp="1"/>
          </p:cNvSpPr>
          <p:nvPr>
            <p:ph type="sldNum" sz="quarter" idx="12"/>
          </p:nvPr>
        </p:nvSpPr>
        <p:spPr/>
        <p:txBody>
          <a:bodyPr/>
          <a:lstStyle/>
          <a:p>
            <a:pPr>
              <a:defRPr/>
            </a:pPr>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xmlns="" val="4206885632"/>
              </p:ext>
            </p:extLst>
          </p:nvPr>
        </p:nvGraphicFramePr>
        <p:xfrm>
          <a:off x="920552" y="3284984"/>
          <a:ext cx="7632852" cy="1341149"/>
        </p:xfrm>
        <a:graphic>
          <a:graphicData uri="http://schemas.openxmlformats.org/drawingml/2006/table">
            <a:tbl>
              <a:tblPr firstRow="1" firstCol="1" bandRow="1">
                <a:tableStyleId>{5C22544A-7EE6-4342-B048-85BDC9FD1C3A}</a:tableStyleId>
              </a:tblPr>
              <a:tblGrid>
                <a:gridCol w="1908213">
                  <a:extLst>
                    <a:ext uri="{9D8B030D-6E8A-4147-A177-3AD203B41FA5}">
                      <a16:colId xmlns:a16="http://schemas.microsoft.com/office/drawing/2014/main" xmlns="" val="4053605415"/>
                    </a:ext>
                  </a:extLst>
                </a:gridCol>
                <a:gridCol w="1908213">
                  <a:extLst>
                    <a:ext uri="{9D8B030D-6E8A-4147-A177-3AD203B41FA5}">
                      <a16:colId xmlns:a16="http://schemas.microsoft.com/office/drawing/2014/main" xmlns="" val="2274743277"/>
                    </a:ext>
                  </a:extLst>
                </a:gridCol>
                <a:gridCol w="1908213">
                  <a:extLst>
                    <a:ext uri="{9D8B030D-6E8A-4147-A177-3AD203B41FA5}">
                      <a16:colId xmlns:a16="http://schemas.microsoft.com/office/drawing/2014/main" xmlns="" val="631497876"/>
                    </a:ext>
                  </a:extLst>
                </a:gridCol>
                <a:gridCol w="1908213">
                  <a:extLst>
                    <a:ext uri="{9D8B030D-6E8A-4147-A177-3AD203B41FA5}">
                      <a16:colId xmlns:a16="http://schemas.microsoft.com/office/drawing/2014/main" xmlns="" val="464698414"/>
                    </a:ext>
                  </a:extLst>
                </a:gridCol>
              </a:tblGrid>
              <a:tr h="648072">
                <a:tc>
                  <a:txBody>
                    <a:bodyPr/>
                    <a:lstStyle/>
                    <a:p>
                      <a:pPr>
                        <a:spcAft>
                          <a:spcPts val="0"/>
                        </a:spcAft>
                      </a:pPr>
                      <a:r>
                        <a:rPr lang="en-ZA" sz="1600" dirty="0">
                          <a:effectLst/>
                          <a:latin typeface="Arial" panose="020B0604020202020204" pitchFamily="34" charset="0"/>
                          <a:ea typeface="Calibri" panose="020F0502020204030204" pitchFamily="34" charset="0"/>
                          <a:cs typeface="Arial" panose="020B0604020202020204" pitchFamily="34" charset="0"/>
                        </a:rPr>
                        <a:t>Mpumalanga</a:t>
                      </a:r>
                    </a:p>
                  </a:txBody>
                  <a:tcPr marL="68580" marR="68580" marT="0" marB="0">
                    <a:solidFill>
                      <a:schemeClr val="accent2"/>
                    </a:solidFill>
                  </a:tcPr>
                </a:tc>
                <a:tc>
                  <a:txBody>
                    <a:bodyPr/>
                    <a:lstStyle/>
                    <a:p>
                      <a:pPr>
                        <a:spcAft>
                          <a:spcPts val="0"/>
                        </a:spcAft>
                      </a:pPr>
                      <a:r>
                        <a:rPr lang="en-ZA" sz="1600" dirty="0">
                          <a:effectLst/>
                          <a:latin typeface="Arial" panose="020B0604020202020204" pitchFamily="34" charset="0"/>
                          <a:cs typeface="Arial" panose="020B0604020202020204" pitchFamily="34" charset="0"/>
                        </a:rPr>
                        <a:t>Western Cape</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solidFill>
                  </a:tcPr>
                </a:tc>
                <a:tc>
                  <a:txBody>
                    <a:bodyPr/>
                    <a:lstStyle/>
                    <a:p>
                      <a:pPr>
                        <a:spcAft>
                          <a:spcPts val="0"/>
                        </a:spcAft>
                      </a:pPr>
                      <a:r>
                        <a:rPr lang="en-ZA" sz="1600" dirty="0">
                          <a:effectLst/>
                          <a:latin typeface="Arial" panose="020B0604020202020204" pitchFamily="34" charset="0"/>
                          <a:cs typeface="Arial" panose="020B0604020202020204" pitchFamily="34" charset="0"/>
                        </a:rPr>
                        <a:t>Limpopo</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solidFill>
                  </a:tcPr>
                </a:tc>
                <a:tc>
                  <a:txBody>
                    <a:bodyPr/>
                    <a:lstStyle/>
                    <a:p>
                      <a:pPr>
                        <a:spcAft>
                          <a:spcPts val="0"/>
                        </a:spcAft>
                      </a:pPr>
                      <a:r>
                        <a:rPr lang="en-ZA" sz="1600" dirty="0">
                          <a:effectLst/>
                          <a:latin typeface="Arial" panose="020B0604020202020204" pitchFamily="34" charset="0"/>
                          <a:cs typeface="Arial" panose="020B0604020202020204" pitchFamily="34" charset="0"/>
                        </a:rPr>
                        <a:t>Gauteng</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solidFill>
                  </a:tcPr>
                </a:tc>
                <a:extLst>
                  <a:ext uri="{0D108BD9-81ED-4DB2-BD59-A6C34878D82A}">
                    <a16:rowId xmlns:a16="http://schemas.microsoft.com/office/drawing/2014/main" xmlns="" val="2450416269"/>
                  </a:ext>
                </a:extLst>
              </a:tr>
              <a:tr h="693077">
                <a:tc>
                  <a:txBody>
                    <a:bodyPr/>
                    <a:lstStyle/>
                    <a:p>
                      <a:pPr algn="ctr">
                        <a:spcAft>
                          <a:spcPts val="0"/>
                        </a:spcAft>
                      </a:pPr>
                      <a:r>
                        <a:rPr lang="en-ZA" sz="1600" b="1" dirty="0">
                          <a:solidFill>
                            <a:schemeClr val="tx1"/>
                          </a:solidFill>
                          <a:effectLst/>
                          <a:latin typeface="Arial" panose="020B0604020202020204" pitchFamily="34" charset="0"/>
                          <a:cs typeface="Arial" panose="020B0604020202020204" pitchFamily="34" charset="0"/>
                        </a:rPr>
                        <a:t>189</a:t>
                      </a:r>
                      <a:endPar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solidFill>
                  </a:tcPr>
                </a:tc>
                <a:tc>
                  <a:txBody>
                    <a:bodyPr/>
                    <a:lstStyle/>
                    <a:p>
                      <a:pPr algn="ctr">
                        <a:spcAft>
                          <a:spcPts val="0"/>
                        </a:spcAft>
                      </a:pPr>
                      <a:r>
                        <a:rPr lang="en-ZA" sz="1600" b="1" dirty="0">
                          <a:effectLst/>
                          <a:latin typeface="Arial" panose="020B0604020202020204" pitchFamily="34" charset="0"/>
                          <a:cs typeface="Arial" panose="020B0604020202020204" pitchFamily="34" charset="0"/>
                        </a:rPr>
                        <a:t>121</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solidFill>
                  </a:tcPr>
                </a:tc>
                <a:tc>
                  <a:txBody>
                    <a:bodyPr/>
                    <a:lstStyle/>
                    <a:p>
                      <a:pPr algn="ctr">
                        <a:spcAft>
                          <a:spcPts val="0"/>
                        </a:spcAft>
                      </a:pPr>
                      <a:r>
                        <a:rPr lang="en-ZA" sz="1600" b="1" dirty="0">
                          <a:effectLst/>
                          <a:latin typeface="Arial" panose="020B0604020202020204" pitchFamily="34" charset="0"/>
                          <a:cs typeface="Arial" panose="020B0604020202020204" pitchFamily="34" charset="0"/>
                        </a:rPr>
                        <a:t>260</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solidFill>
                  </a:tcPr>
                </a:tc>
                <a:tc>
                  <a:txBody>
                    <a:bodyPr/>
                    <a:lstStyle/>
                    <a:p>
                      <a:pPr algn="ctr">
                        <a:spcAft>
                          <a:spcPts val="0"/>
                        </a:spcAft>
                      </a:pPr>
                      <a:r>
                        <a:rPr lang="en-ZA" sz="1600" b="1" dirty="0">
                          <a:effectLst/>
                          <a:latin typeface="Arial" panose="020B0604020202020204" pitchFamily="34" charset="0"/>
                          <a:cs typeface="Arial" panose="020B0604020202020204" pitchFamily="34" charset="0"/>
                        </a:rPr>
                        <a:t>53</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2"/>
                    </a:solidFill>
                  </a:tcPr>
                </a:tc>
                <a:extLst>
                  <a:ext uri="{0D108BD9-81ED-4DB2-BD59-A6C34878D82A}">
                    <a16:rowId xmlns:a16="http://schemas.microsoft.com/office/drawing/2014/main" xmlns="" val="144973181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705930648"/>
              </p:ext>
            </p:extLst>
          </p:nvPr>
        </p:nvGraphicFramePr>
        <p:xfrm>
          <a:off x="920552" y="4832218"/>
          <a:ext cx="7632852" cy="1318047"/>
        </p:xfrm>
        <a:graphic>
          <a:graphicData uri="http://schemas.openxmlformats.org/drawingml/2006/table">
            <a:tbl>
              <a:tblPr firstRow="1" firstCol="1" bandRow="1">
                <a:tableStyleId>{5C22544A-7EE6-4342-B048-85BDC9FD1C3A}</a:tableStyleId>
              </a:tblPr>
              <a:tblGrid>
                <a:gridCol w="1272142">
                  <a:extLst>
                    <a:ext uri="{9D8B030D-6E8A-4147-A177-3AD203B41FA5}">
                      <a16:colId xmlns:a16="http://schemas.microsoft.com/office/drawing/2014/main" xmlns="" val="1951721963"/>
                    </a:ext>
                  </a:extLst>
                </a:gridCol>
                <a:gridCol w="1272142">
                  <a:extLst>
                    <a:ext uri="{9D8B030D-6E8A-4147-A177-3AD203B41FA5}">
                      <a16:colId xmlns:a16="http://schemas.microsoft.com/office/drawing/2014/main" xmlns="" val="1766051985"/>
                    </a:ext>
                  </a:extLst>
                </a:gridCol>
                <a:gridCol w="1272142">
                  <a:extLst>
                    <a:ext uri="{9D8B030D-6E8A-4147-A177-3AD203B41FA5}">
                      <a16:colId xmlns:a16="http://schemas.microsoft.com/office/drawing/2014/main" xmlns="" val="2978011216"/>
                    </a:ext>
                  </a:extLst>
                </a:gridCol>
                <a:gridCol w="1272142">
                  <a:extLst>
                    <a:ext uri="{9D8B030D-6E8A-4147-A177-3AD203B41FA5}">
                      <a16:colId xmlns:a16="http://schemas.microsoft.com/office/drawing/2014/main" xmlns="" val="2117882742"/>
                    </a:ext>
                  </a:extLst>
                </a:gridCol>
                <a:gridCol w="1272142">
                  <a:extLst>
                    <a:ext uri="{9D8B030D-6E8A-4147-A177-3AD203B41FA5}">
                      <a16:colId xmlns:a16="http://schemas.microsoft.com/office/drawing/2014/main" xmlns="" val="2693752613"/>
                    </a:ext>
                  </a:extLst>
                </a:gridCol>
                <a:gridCol w="1272142">
                  <a:extLst>
                    <a:ext uri="{9D8B030D-6E8A-4147-A177-3AD203B41FA5}">
                      <a16:colId xmlns:a16="http://schemas.microsoft.com/office/drawing/2014/main" xmlns="" val="4120252896"/>
                    </a:ext>
                  </a:extLst>
                </a:gridCol>
              </a:tblGrid>
              <a:tr h="698197">
                <a:tc>
                  <a:txBody>
                    <a:bodyPr/>
                    <a:lstStyle/>
                    <a:p>
                      <a:pPr>
                        <a:spcAft>
                          <a:spcPts val="0"/>
                        </a:spcAft>
                      </a:pPr>
                      <a:r>
                        <a:rPr lang="en-ZA" sz="1600" dirty="0">
                          <a:effectLst/>
                          <a:latin typeface="Arial" panose="020B0604020202020204" pitchFamily="34" charset="0"/>
                          <a:cs typeface="Arial" panose="020B0604020202020204" pitchFamily="34" charset="0"/>
                        </a:rPr>
                        <a:t>North West</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spcAft>
                          <a:spcPts val="0"/>
                        </a:spcAft>
                      </a:pPr>
                      <a:r>
                        <a:rPr lang="en-ZA" sz="1600" dirty="0">
                          <a:effectLst/>
                          <a:latin typeface="Arial" panose="020B0604020202020204" pitchFamily="34" charset="0"/>
                          <a:cs typeface="Arial" panose="020B0604020202020204" pitchFamily="34" charset="0"/>
                        </a:rPr>
                        <a:t>Northern Cape</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spcAft>
                          <a:spcPts val="0"/>
                        </a:spcAft>
                      </a:pPr>
                      <a:r>
                        <a:rPr lang="en-ZA" sz="1600" dirty="0">
                          <a:effectLst/>
                          <a:latin typeface="Arial" panose="020B0604020202020204" pitchFamily="34" charset="0"/>
                          <a:cs typeface="Arial" panose="020B0604020202020204" pitchFamily="34" charset="0"/>
                        </a:rPr>
                        <a:t>Eastern Cape</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spcAft>
                          <a:spcPts val="0"/>
                        </a:spcAft>
                      </a:pPr>
                      <a:r>
                        <a:rPr lang="en-ZA" sz="1600">
                          <a:effectLst/>
                          <a:latin typeface="Arial" panose="020B0604020202020204" pitchFamily="34" charset="0"/>
                          <a:cs typeface="Arial" panose="020B0604020202020204" pitchFamily="34" charset="0"/>
                        </a:rPr>
                        <a:t>KwaZulu-Natal</a:t>
                      </a:r>
                      <a:endParaRPr lang="en-ZA"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spcAft>
                          <a:spcPts val="0"/>
                        </a:spcAft>
                      </a:pPr>
                      <a:r>
                        <a:rPr lang="en-ZA" sz="1600" dirty="0">
                          <a:effectLst/>
                          <a:latin typeface="Arial" panose="020B0604020202020204" pitchFamily="34" charset="0"/>
                          <a:cs typeface="Arial" panose="020B0604020202020204" pitchFamily="34" charset="0"/>
                        </a:rPr>
                        <a:t>Free State</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spcAft>
                          <a:spcPts val="0"/>
                        </a:spcAft>
                      </a:pPr>
                      <a:r>
                        <a:rPr lang="en-ZA" sz="1600" dirty="0">
                          <a:effectLst/>
                          <a:latin typeface="Arial" panose="020B0604020202020204" pitchFamily="34" charset="0"/>
                          <a:cs typeface="Arial" panose="020B0604020202020204" pitchFamily="34" charset="0"/>
                        </a:rPr>
                        <a:t>Total</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70C0"/>
                    </a:solidFill>
                  </a:tcPr>
                </a:tc>
                <a:extLst>
                  <a:ext uri="{0D108BD9-81ED-4DB2-BD59-A6C34878D82A}">
                    <a16:rowId xmlns:a16="http://schemas.microsoft.com/office/drawing/2014/main" xmlns="" val="2508559921"/>
                  </a:ext>
                </a:extLst>
              </a:tr>
              <a:tr h="619850">
                <a:tc>
                  <a:txBody>
                    <a:bodyPr/>
                    <a:lstStyle/>
                    <a:p>
                      <a:pPr algn="ctr">
                        <a:spcAft>
                          <a:spcPts val="0"/>
                        </a:spcAft>
                      </a:pPr>
                      <a:r>
                        <a:rPr lang="en-ZA" sz="1600" b="1" dirty="0">
                          <a:solidFill>
                            <a:schemeClr val="tx1"/>
                          </a:solidFill>
                          <a:effectLst/>
                          <a:latin typeface="Arial" panose="020B0604020202020204" pitchFamily="34" charset="0"/>
                          <a:cs typeface="Arial" panose="020B0604020202020204" pitchFamily="34" charset="0"/>
                        </a:rPr>
                        <a:t>86</a:t>
                      </a:r>
                      <a:endPar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lgn="ctr">
                        <a:spcAft>
                          <a:spcPts val="0"/>
                        </a:spcAft>
                      </a:pPr>
                      <a:r>
                        <a:rPr lang="en-ZA" sz="1600" b="1" dirty="0">
                          <a:effectLst/>
                          <a:latin typeface="Arial" panose="020B0604020202020204" pitchFamily="34" charset="0"/>
                          <a:cs typeface="Arial" panose="020B0604020202020204" pitchFamily="34" charset="0"/>
                        </a:rPr>
                        <a:t>76</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lgn="ctr">
                        <a:spcAft>
                          <a:spcPts val="0"/>
                        </a:spcAft>
                      </a:pPr>
                      <a:r>
                        <a:rPr lang="en-ZA" sz="1600" b="1" dirty="0">
                          <a:effectLst/>
                          <a:latin typeface="Arial" panose="020B0604020202020204" pitchFamily="34" charset="0"/>
                          <a:cs typeface="Arial" panose="020B0604020202020204" pitchFamily="34" charset="0"/>
                        </a:rPr>
                        <a:t>176</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lgn="ctr">
                        <a:spcAft>
                          <a:spcPts val="0"/>
                        </a:spcAft>
                      </a:pPr>
                      <a:r>
                        <a:rPr lang="en-ZA" sz="1600" b="1" dirty="0">
                          <a:effectLst/>
                          <a:latin typeface="Arial" panose="020B0604020202020204" pitchFamily="34" charset="0"/>
                          <a:cs typeface="Arial" panose="020B0604020202020204" pitchFamily="34" charset="0"/>
                        </a:rPr>
                        <a:t>218</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lgn="ctr">
                        <a:spcAft>
                          <a:spcPts val="0"/>
                        </a:spcAft>
                      </a:pPr>
                      <a:r>
                        <a:rPr lang="en-ZA" sz="1600" b="1" dirty="0">
                          <a:effectLst/>
                          <a:latin typeface="Arial" panose="020B0604020202020204" pitchFamily="34" charset="0"/>
                          <a:cs typeface="Arial" panose="020B0604020202020204" pitchFamily="34" charset="0"/>
                        </a:rPr>
                        <a:t>21</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4"/>
                    </a:solidFill>
                  </a:tcPr>
                </a:tc>
                <a:tc>
                  <a:txBody>
                    <a:bodyPr/>
                    <a:lstStyle/>
                    <a:p>
                      <a:pPr algn="ctr">
                        <a:spcAft>
                          <a:spcPts val="0"/>
                        </a:spcAft>
                      </a:pPr>
                      <a:r>
                        <a:rPr lang="en-ZA" sz="1600" b="1" dirty="0">
                          <a:effectLst/>
                          <a:latin typeface="Arial" panose="020B0604020202020204" pitchFamily="34" charset="0"/>
                          <a:cs typeface="Arial" panose="020B0604020202020204" pitchFamily="34" charset="0"/>
                        </a:rPr>
                        <a:t>1200</a:t>
                      </a:r>
                      <a:endParaRPr lang="en-ZA" sz="1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70C0"/>
                    </a:solidFill>
                  </a:tcPr>
                </a:tc>
                <a:extLst>
                  <a:ext uri="{0D108BD9-81ED-4DB2-BD59-A6C34878D82A}">
                    <a16:rowId xmlns:a16="http://schemas.microsoft.com/office/drawing/2014/main" xmlns="" val="4265844441"/>
                  </a:ext>
                </a:extLst>
              </a:tr>
            </a:tbl>
          </a:graphicData>
        </a:graphic>
      </p:graphicFrame>
    </p:spTree>
    <p:extLst>
      <p:ext uri="{BB962C8B-B14F-4D97-AF65-F5344CB8AC3E}">
        <p14:creationId xmlns:p14="http://schemas.microsoft.com/office/powerpoint/2010/main" xmlns="" val="447618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40B942-9DC9-4FA1-BC44-80C0354113E1}"/>
              </a:ext>
            </a:extLst>
          </p:cNvPr>
          <p:cNvSpPr>
            <a:spLocks noGrp="1"/>
          </p:cNvSpPr>
          <p:nvPr>
            <p:ph type="title"/>
          </p:nvPr>
        </p:nvSpPr>
        <p:spPr>
          <a:xfrm>
            <a:off x="495300" y="-27384"/>
            <a:ext cx="8915400" cy="1143000"/>
          </a:xfrm>
          <a:solidFill>
            <a:srgbClr val="FF9966"/>
          </a:solidFill>
        </p:spPr>
        <p:txBody>
          <a:bodyPr/>
          <a:lstStyle/>
          <a:p>
            <a:r>
              <a:rPr lang="en-ZA" dirty="0"/>
              <a:t>Solution in Classroom</a:t>
            </a:r>
          </a:p>
        </p:txBody>
      </p:sp>
      <p:pic>
        <p:nvPicPr>
          <p:cNvPr id="5" name="Content Placeholder 4">
            <a:extLst>
              <a:ext uri="{FF2B5EF4-FFF2-40B4-BE49-F238E27FC236}">
                <a16:creationId xmlns:a16="http://schemas.microsoft.com/office/drawing/2014/main" xmlns="" id="{24B90655-CC47-4EB7-A9B8-34094B7BE9DD}"/>
              </a:ext>
            </a:extLst>
          </p:cNvPr>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2437221" y="1615299"/>
            <a:ext cx="4914546" cy="4005146"/>
          </a:xfrm>
        </p:spPr>
      </p:pic>
      <p:sp>
        <p:nvSpPr>
          <p:cNvPr id="4" name="Footer Placeholder 3">
            <a:extLst>
              <a:ext uri="{FF2B5EF4-FFF2-40B4-BE49-F238E27FC236}">
                <a16:creationId xmlns:a16="http://schemas.microsoft.com/office/drawing/2014/main" xmlns="" id="{7FD17C72-EA35-4886-83E1-170EC6487E29}"/>
              </a:ext>
            </a:extLst>
          </p:cNvPr>
          <p:cNvSpPr>
            <a:spLocks noGrp="1"/>
          </p:cNvSpPr>
          <p:nvPr>
            <p:ph type="ftr" sz="quarter" idx="11"/>
          </p:nvPr>
        </p:nvSpPr>
        <p:spPr>
          <a:xfrm>
            <a:off x="2504728" y="6383193"/>
            <a:ext cx="3744416" cy="365125"/>
          </a:xfrm>
        </p:spPr>
        <p:txBody>
          <a:bodyPr/>
          <a:lstStyle/>
          <a:p>
            <a:pPr>
              <a:defRPr/>
            </a:pPr>
            <a:r>
              <a:rPr lang="en-ZA" dirty="0"/>
              <a:t>15</a:t>
            </a:r>
          </a:p>
        </p:txBody>
      </p:sp>
    </p:spTree>
    <p:extLst>
      <p:ext uri="{BB962C8B-B14F-4D97-AF65-F5344CB8AC3E}">
        <p14:creationId xmlns:p14="http://schemas.microsoft.com/office/powerpoint/2010/main" xmlns="" val="1557693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 y="298905"/>
            <a:ext cx="9271228" cy="1329595"/>
          </a:xfrm>
          <a:solidFill>
            <a:srgbClr val="FF9966"/>
          </a:solidFill>
        </p:spPr>
        <p:txBody>
          <a:bodyPr/>
          <a:lstStyle/>
          <a:p>
            <a:pPr algn="ctr"/>
            <a:r>
              <a:rPr lang="en-ZA" sz="3600" cap="none" dirty="0">
                <a:solidFill>
                  <a:schemeClr val="tx1"/>
                </a:solidFill>
              </a:rPr>
              <a:t/>
            </a:r>
            <a:br>
              <a:rPr lang="en-ZA" sz="3600" cap="none" dirty="0">
                <a:solidFill>
                  <a:schemeClr val="tx1"/>
                </a:solidFill>
              </a:rPr>
            </a:br>
            <a:r>
              <a:rPr lang="en-ZA" sz="3600" cap="none" dirty="0">
                <a:solidFill>
                  <a:schemeClr val="tx1"/>
                </a:solidFill>
              </a:rPr>
              <a:t>Conclusions</a:t>
            </a:r>
            <a:br>
              <a:rPr lang="en-ZA" sz="3600" cap="none" dirty="0">
                <a:solidFill>
                  <a:schemeClr val="tx1"/>
                </a:solidFill>
              </a:rPr>
            </a:br>
            <a:endParaRPr lang="en-ZA" sz="3600" cap="none" dirty="0">
              <a:solidFill>
                <a:schemeClr val="tx1"/>
              </a:solidFill>
            </a:endParaRPr>
          </a:p>
        </p:txBody>
      </p:sp>
      <p:sp>
        <p:nvSpPr>
          <p:cNvPr id="3" name="Text Placeholder 2"/>
          <p:cNvSpPr>
            <a:spLocks noGrp="1"/>
          </p:cNvSpPr>
          <p:nvPr>
            <p:ph type="body" sz="quarter" idx="11"/>
          </p:nvPr>
        </p:nvSpPr>
        <p:spPr>
          <a:xfrm>
            <a:off x="304927" y="1728629"/>
            <a:ext cx="9267825" cy="4511491"/>
          </a:xfrm>
        </p:spPr>
        <p:txBody>
          <a:bodyPr/>
          <a:lstStyle/>
          <a:p>
            <a:pPr marL="342900" indent="-342900">
              <a:lnSpc>
                <a:spcPct val="100000"/>
              </a:lnSpc>
              <a:spcBef>
                <a:spcPts val="480"/>
              </a:spcBef>
              <a:buFont typeface="Wingdings" panose="05000000000000000000" pitchFamily="2" charset="2"/>
              <a:buChar char="v"/>
            </a:pPr>
            <a:r>
              <a:rPr lang="en-ZA" sz="2400" kern="1200" dirty="0">
                <a:ea typeface="ＭＳ Ｐゴシック" charset="0"/>
              </a:rPr>
              <a:t>Increased</a:t>
            </a:r>
            <a:r>
              <a:rPr lang="en-ZA" sz="2400" dirty="0"/>
              <a:t> Competition ultimately drives cost down.</a:t>
            </a:r>
          </a:p>
          <a:p>
            <a:pPr marL="342900" indent="-342900">
              <a:lnSpc>
                <a:spcPct val="100000"/>
              </a:lnSpc>
              <a:spcBef>
                <a:spcPts val="480"/>
              </a:spcBef>
              <a:buFont typeface="Wingdings" panose="05000000000000000000" pitchFamily="2" charset="2"/>
              <a:buChar char="v"/>
            </a:pPr>
            <a:endParaRPr lang="en-ZA" sz="2400" dirty="0"/>
          </a:p>
          <a:p>
            <a:pPr marL="342900" indent="-342900">
              <a:lnSpc>
                <a:spcPct val="100000"/>
              </a:lnSpc>
              <a:spcBef>
                <a:spcPts val="480"/>
              </a:spcBef>
              <a:buFont typeface="Wingdings" panose="05000000000000000000" pitchFamily="2" charset="2"/>
              <a:buChar char="v"/>
            </a:pPr>
            <a:r>
              <a:rPr lang="en-ZA" sz="2400" dirty="0"/>
              <a:t>Regulatory interventions to enhance ability of challenger operators to compete, include:</a:t>
            </a:r>
          </a:p>
          <a:p>
            <a:pPr marL="742050" lvl="2" indent="-342900">
              <a:spcBef>
                <a:spcPts val="480"/>
              </a:spcBef>
              <a:buFont typeface="Wingdings" panose="05000000000000000000" pitchFamily="2" charset="2"/>
              <a:buChar char="Ø"/>
            </a:pPr>
            <a:r>
              <a:rPr lang="en-ZA" sz="2400" dirty="0">
                <a:latin typeface="Arial" panose="020B0604020202020204" pitchFamily="34" charset="0"/>
                <a:cs typeface="Arial" panose="020B0604020202020204" pitchFamily="34" charset="0"/>
              </a:rPr>
              <a:t>Lower MTRs for dominant operators and Asymmetry for challengers (small operators) </a:t>
            </a:r>
          </a:p>
          <a:p>
            <a:pPr marL="742050" lvl="2" indent="-342900">
              <a:spcBef>
                <a:spcPts val="480"/>
              </a:spcBef>
              <a:buFont typeface="Wingdings" panose="05000000000000000000" pitchFamily="2" charset="2"/>
              <a:buChar char="Ø"/>
            </a:pPr>
            <a:r>
              <a:rPr lang="en-ZA" sz="2400" dirty="0">
                <a:latin typeface="Arial" panose="020B0604020202020204" pitchFamily="34" charset="0"/>
                <a:cs typeface="Arial" panose="020B0604020202020204" pitchFamily="34" charset="0"/>
              </a:rPr>
              <a:t>Make porting easier for consumers</a:t>
            </a:r>
          </a:p>
          <a:p>
            <a:pPr marL="742050" lvl="2" indent="-342900">
              <a:spcBef>
                <a:spcPts val="480"/>
              </a:spcBef>
              <a:buFont typeface="Wingdings" panose="05000000000000000000" pitchFamily="2" charset="2"/>
              <a:buChar char="Ø"/>
            </a:pPr>
            <a:r>
              <a:rPr lang="en-ZA" sz="2400" dirty="0">
                <a:latin typeface="Arial" panose="020B0604020202020204" pitchFamily="34" charset="0"/>
                <a:cs typeface="Arial" panose="020B0604020202020204" pitchFamily="34" charset="0"/>
              </a:rPr>
              <a:t>Enforce infrastructure sharing to remove input costs</a:t>
            </a:r>
          </a:p>
          <a:p>
            <a:pPr marL="342900" lvl="2" indent="-342900">
              <a:spcBef>
                <a:spcPts val="480"/>
              </a:spcBef>
              <a:buFont typeface="Wingdings" panose="05000000000000000000" pitchFamily="2" charset="2"/>
              <a:buChar char="v"/>
            </a:pPr>
            <a:endParaRPr lang="en-ZA" sz="2400" dirty="0">
              <a:latin typeface="Arial" pitchFamily="34" charset="0"/>
              <a:ea typeface="+mj-ea"/>
              <a:cs typeface="Arial" pitchFamily="34" charset="0"/>
            </a:endParaRPr>
          </a:p>
          <a:p>
            <a:pPr marL="342900" lvl="2" indent="-342900">
              <a:spcBef>
                <a:spcPts val="480"/>
              </a:spcBef>
              <a:buFont typeface="Wingdings" panose="05000000000000000000" pitchFamily="2" charset="2"/>
              <a:buChar char="v"/>
            </a:pPr>
            <a:r>
              <a:rPr lang="en-ZA" sz="2400" dirty="0">
                <a:latin typeface="Arial" pitchFamily="34" charset="0"/>
                <a:ea typeface="+mj-ea"/>
                <a:cs typeface="Arial" pitchFamily="34" charset="0"/>
              </a:rPr>
              <a:t>WOAN as realistic possible solution to drive market structure change and increase service based competition</a:t>
            </a:r>
          </a:p>
        </p:txBody>
      </p:sp>
      <p:sp>
        <p:nvSpPr>
          <p:cNvPr id="4" name="Footer Placeholder 3">
            <a:extLst>
              <a:ext uri="{FF2B5EF4-FFF2-40B4-BE49-F238E27FC236}">
                <a16:creationId xmlns:a16="http://schemas.microsoft.com/office/drawing/2014/main" xmlns="" id="{7FD17C72-EA35-4886-83E1-170EC6487E29}"/>
              </a:ext>
            </a:extLst>
          </p:cNvPr>
          <p:cNvSpPr txBox="1">
            <a:spLocks/>
          </p:cNvSpPr>
          <p:nvPr/>
        </p:nvSpPr>
        <p:spPr>
          <a:xfrm>
            <a:off x="2504728" y="6383193"/>
            <a:ext cx="3744416" cy="14773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rtl="0" eaLnBrk="1" fontAlgn="base" hangingPunct="1">
              <a:lnSpc>
                <a:spcPct val="80000"/>
              </a:lnSpc>
              <a:spcBef>
                <a:spcPct val="0"/>
              </a:spcBef>
              <a:spcAft>
                <a:spcPct val="0"/>
              </a:spcAft>
              <a:buSzPct val="120000"/>
              <a:defRPr lang="en-US" sz="2000" b="0" cap="none" baseline="0" dirty="0">
                <a:solidFill>
                  <a:schemeClr val="tx1"/>
                </a:solidFill>
                <a:latin typeface="Arial" pitchFamily="34" charset="0"/>
                <a:ea typeface="+mj-ea"/>
                <a:cs typeface="Arial" pitchFamily="34" charset="0"/>
              </a:defRPr>
            </a:lvl1pPr>
            <a:lvl2pPr marL="742950" indent="-285750" algn="l" rtl="0" eaLnBrk="1" fontAlgn="base" hangingPunct="1">
              <a:spcBef>
                <a:spcPct val="20000"/>
              </a:spcBef>
              <a:spcAft>
                <a:spcPct val="0"/>
              </a:spcAft>
              <a:buSzPct val="120000"/>
              <a:defRPr sz="14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SzPct val="120000"/>
              <a:defRPr sz="14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SzPct val="120000"/>
              <a:defRPr sz="14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SzPct val="120000"/>
              <a:defRPr sz="1400">
                <a:solidFill>
                  <a:schemeClr val="tx1"/>
                </a:solidFill>
                <a:latin typeface="+mn-lt"/>
                <a:ea typeface="ＭＳ Ｐゴシック" charset="0"/>
                <a:cs typeface="+mn-cs"/>
              </a:defRPr>
            </a:lvl5pPr>
            <a:lvl6pPr marL="2514600" indent="-228600" algn="l" rtl="0" eaLnBrk="1" fontAlgn="base" hangingPunct="1">
              <a:spcBef>
                <a:spcPct val="20000"/>
              </a:spcBef>
              <a:spcAft>
                <a:spcPct val="0"/>
              </a:spcAft>
              <a:buSzPct val="120000"/>
              <a:defRPr sz="1400">
                <a:solidFill>
                  <a:schemeClr val="tx1"/>
                </a:solidFill>
                <a:latin typeface="+mn-lt"/>
                <a:cs typeface="+mn-cs"/>
              </a:defRPr>
            </a:lvl6pPr>
            <a:lvl7pPr marL="2971800" indent="-228600" algn="l" rtl="0" eaLnBrk="1" fontAlgn="base" hangingPunct="1">
              <a:spcBef>
                <a:spcPct val="20000"/>
              </a:spcBef>
              <a:spcAft>
                <a:spcPct val="0"/>
              </a:spcAft>
              <a:buSzPct val="120000"/>
              <a:defRPr sz="1400">
                <a:solidFill>
                  <a:schemeClr val="tx1"/>
                </a:solidFill>
                <a:latin typeface="+mn-lt"/>
                <a:cs typeface="+mn-cs"/>
              </a:defRPr>
            </a:lvl7pPr>
            <a:lvl8pPr marL="3429000" indent="-228600" algn="l" rtl="0" eaLnBrk="1" fontAlgn="base" hangingPunct="1">
              <a:spcBef>
                <a:spcPct val="20000"/>
              </a:spcBef>
              <a:spcAft>
                <a:spcPct val="0"/>
              </a:spcAft>
              <a:buSzPct val="120000"/>
              <a:defRPr sz="1400">
                <a:solidFill>
                  <a:schemeClr val="tx1"/>
                </a:solidFill>
                <a:latin typeface="+mn-lt"/>
                <a:cs typeface="+mn-cs"/>
              </a:defRPr>
            </a:lvl8pPr>
            <a:lvl9pPr marL="3886200" indent="-228600" algn="l" rtl="0" eaLnBrk="1" fontAlgn="base" hangingPunct="1">
              <a:spcBef>
                <a:spcPct val="20000"/>
              </a:spcBef>
              <a:spcAft>
                <a:spcPct val="0"/>
              </a:spcAft>
              <a:buSzPct val="120000"/>
              <a:defRPr sz="1400">
                <a:solidFill>
                  <a:schemeClr val="tx1"/>
                </a:solidFill>
                <a:latin typeface="+mn-lt"/>
                <a:cs typeface="+mn-cs"/>
              </a:defRPr>
            </a:lvl9pPr>
          </a:lstStyle>
          <a:p>
            <a:pPr algn="ctr">
              <a:defRPr/>
            </a:pPr>
            <a:r>
              <a:rPr lang="en-ZA" sz="1200" kern="0" dirty="0"/>
              <a:t>15</a:t>
            </a:r>
          </a:p>
        </p:txBody>
      </p:sp>
    </p:spTree>
    <p:extLst>
      <p:ext uri="{BB962C8B-B14F-4D97-AF65-F5344CB8AC3E}">
        <p14:creationId xmlns:p14="http://schemas.microsoft.com/office/powerpoint/2010/main" xmlns="" val="2711211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0CBC69-7BE4-497C-AADC-79B534627DF9}"/>
              </a:ext>
            </a:extLst>
          </p:cNvPr>
          <p:cNvSpPr>
            <a:spLocks noGrp="1"/>
          </p:cNvSpPr>
          <p:nvPr>
            <p:ph type="title"/>
          </p:nvPr>
        </p:nvSpPr>
        <p:spPr/>
        <p:txBody>
          <a:bodyPr/>
          <a:lstStyle/>
          <a:p>
            <a:r>
              <a:rPr lang="en-ZA" dirty="0"/>
              <a:t>Thank you</a:t>
            </a:r>
          </a:p>
        </p:txBody>
      </p:sp>
      <p:sp>
        <p:nvSpPr>
          <p:cNvPr id="3" name="Footer Placeholder 2">
            <a:extLst>
              <a:ext uri="{FF2B5EF4-FFF2-40B4-BE49-F238E27FC236}">
                <a16:creationId xmlns:a16="http://schemas.microsoft.com/office/drawing/2014/main" xmlns="" id="{1BABBC2C-7108-487F-8808-8CC2B9EF71BF}"/>
              </a:ext>
            </a:extLst>
          </p:cNvPr>
          <p:cNvSpPr>
            <a:spLocks noGrp="1"/>
          </p:cNvSpPr>
          <p:nvPr>
            <p:ph type="ftr" sz="quarter" idx="11"/>
          </p:nvPr>
        </p:nvSpPr>
        <p:spPr/>
        <p:txBody>
          <a:bodyPr/>
          <a:lstStyle/>
          <a:p>
            <a:pPr>
              <a:defRPr/>
            </a:pPr>
            <a:fld id="{A7616AE5-AAC6-45F7-8AC7-9D11A5DE440A}" type="slidenum">
              <a:rPr lang="en-ZA" smtClean="0"/>
              <a:pPr>
                <a:defRPr/>
              </a:pPr>
              <a:t>17</a:t>
            </a:fld>
            <a:endParaRPr lang="en-ZA" dirty="0"/>
          </a:p>
        </p:txBody>
      </p:sp>
      <p:pic>
        <p:nvPicPr>
          <p:cNvPr id="4" name="Picture 3">
            <a:extLst>
              <a:ext uri="{FF2B5EF4-FFF2-40B4-BE49-F238E27FC236}">
                <a16:creationId xmlns:a16="http://schemas.microsoft.com/office/drawing/2014/main" xmlns="" id="{22CF0BA5-BE8E-4A08-A819-50FF85804A9E}"/>
              </a:ext>
            </a:extLst>
          </p:cNvPr>
          <p:cNvPicPr>
            <a:picLocks noChangeAspect="1"/>
          </p:cNvPicPr>
          <p:nvPr/>
        </p:nvPicPr>
        <p:blipFill>
          <a:blip r:embed="rId3" cstate="print"/>
          <a:stretch>
            <a:fillRect/>
          </a:stretch>
        </p:blipFill>
        <p:spPr>
          <a:xfrm>
            <a:off x="381123" y="1889956"/>
            <a:ext cx="9143753" cy="3384376"/>
          </a:xfrm>
          <a:prstGeom prst="rect">
            <a:avLst/>
          </a:prstGeom>
        </p:spPr>
      </p:pic>
    </p:spTree>
    <p:extLst>
      <p:ext uri="{BB962C8B-B14F-4D97-AF65-F5344CB8AC3E}">
        <p14:creationId xmlns:p14="http://schemas.microsoft.com/office/powerpoint/2010/main" xmlns="" val="2299043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D8FFD9-47B7-4A09-9BDD-182B812B4181}"/>
              </a:ext>
            </a:extLst>
          </p:cNvPr>
          <p:cNvSpPr>
            <a:spLocks noGrp="1"/>
          </p:cNvSpPr>
          <p:nvPr>
            <p:ph type="title"/>
          </p:nvPr>
        </p:nvSpPr>
        <p:spPr>
          <a:xfrm>
            <a:off x="495300" y="274638"/>
            <a:ext cx="8915400" cy="1143000"/>
          </a:xfrm>
          <a:solidFill>
            <a:srgbClr val="FF9966"/>
          </a:solidFill>
        </p:spPr>
        <p:txBody>
          <a:bodyPr/>
          <a:lstStyle/>
          <a:p>
            <a:r>
              <a:rPr lang="en-ZA" dirty="0"/>
              <a:t>Contents</a:t>
            </a:r>
          </a:p>
        </p:txBody>
      </p:sp>
      <p:sp>
        <p:nvSpPr>
          <p:cNvPr id="5" name="Slide Number Placeholder 4">
            <a:extLst>
              <a:ext uri="{FF2B5EF4-FFF2-40B4-BE49-F238E27FC236}">
                <a16:creationId xmlns:a16="http://schemas.microsoft.com/office/drawing/2014/main" xmlns="" id="{D97FB1CD-BD19-4CA1-A40B-EBCB49FC16D3}"/>
              </a:ext>
            </a:extLst>
          </p:cNvPr>
          <p:cNvSpPr>
            <a:spLocks noGrp="1"/>
          </p:cNvSpPr>
          <p:nvPr>
            <p:ph type="sldNum" sz="quarter" idx="12"/>
          </p:nvPr>
        </p:nvSpPr>
        <p:spPr/>
        <p:txBody>
          <a:bodyPr/>
          <a:lstStyle/>
          <a:p>
            <a:pPr>
              <a:defRPr/>
            </a:pPr>
            <a:fld id="{04EC2F21-84E4-7C4A-999B-2E0E344CD602}" type="slidenum">
              <a:rPr lang="en-ZA" smtClean="0"/>
              <a:pPr>
                <a:defRPr/>
              </a:pPr>
              <a:t>2</a:t>
            </a:fld>
            <a:endParaRPr lang="en-ZA"/>
          </a:p>
        </p:txBody>
      </p:sp>
      <p:sp>
        <p:nvSpPr>
          <p:cNvPr id="6" name="Content Placeholder 2">
            <a:extLst>
              <a:ext uri="{FF2B5EF4-FFF2-40B4-BE49-F238E27FC236}">
                <a16:creationId xmlns:a16="http://schemas.microsoft.com/office/drawing/2014/main" xmlns="" id="{83BF2701-E673-4077-BB55-574FC5097E93}"/>
              </a:ext>
            </a:extLst>
          </p:cNvPr>
          <p:cNvSpPr>
            <a:spLocks noGrp="1"/>
          </p:cNvSpPr>
          <p:nvPr>
            <p:ph idx="1"/>
          </p:nvPr>
        </p:nvSpPr>
        <p:spPr>
          <a:xfrm>
            <a:off x="540862" y="1417638"/>
            <a:ext cx="8915400" cy="4896544"/>
          </a:xfrm>
        </p:spPr>
        <p:txBody>
          <a:bodyPr/>
          <a:lstStyle/>
          <a:p>
            <a:pPr>
              <a:buFont typeface="+mj-lt"/>
              <a:buAutoNum type="arabicPeriod"/>
            </a:pPr>
            <a:r>
              <a:rPr lang="en-ZA" sz="2000" dirty="0"/>
              <a:t>The Problem </a:t>
            </a:r>
          </a:p>
          <a:p>
            <a:pPr>
              <a:buFont typeface="+mj-lt"/>
              <a:buAutoNum type="arabicPeriod"/>
            </a:pPr>
            <a:r>
              <a:rPr lang="en-ZA" sz="2000" dirty="0"/>
              <a:t>Market Structure &amp; Competitiveness</a:t>
            </a:r>
          </a:p>
          <a:p>
            <a:pPr>
              <a:buFont typeface="+mj-lt"/>
              <a:buAutoNum type="arabicPeriod"/>
            </a:pPr>
            <a:r>
              <a:rPr lang="en-ZA" sz="2000" dirty="0"/>
              <a:t>Skewed Market with Inadequate Competition</a:t>
            </a:r>
          </a:p>
          <a:p>
            <a:pPr>
              <a:buFont typeface="+mj-lt"/>
              <a:buAutoNum type="arabicPeriod"/>
            </a:pPr>
            <a:r>
              <a:rPr lang="en-ZA" sz="2000" dirty="0"/>
              <a:t>Role of the Regulator</a:t>
            </a:r>
          </a:p>
          <a:p>
            <a:pPr>
              <a:buFont typeface="+mj-lt"/>
              <a:buAutoNum type="arabicPeriod"/>
            </a:pPr>
            <a:r>
              <a:rPr lang="en-ZA" sz="2000" dirty="0"/>
              <a:t>MTRs and Asymmetry-essential pro competitive remedies </a:t>
            </a:r>
          </a:p>
          <a:p>
            <a:pPr>
              <a:buFont typeface="+mj-lt"/>
              <a:buAutoNum type="arabicPeriod"/>
            </a:pPr>
            <a:r>
              <a:rPr lang="en-ZA" sz="2000" dirty="0"/>
              <a:t>Cell C Product Propositions</a:t>
            </a:r>
          </a:p>
          <a:p>
            <a:pPr>
              <a:buFont typeface="+mj-lt"/>
              <a:buAutoNum type="arabicPeriod"/>
            </a:pPr>
            <a:r>
              <a:rPr lang="en-ZA" sz="2000" dirty="0"/>
              <a:t>Affordability /Value for Money</a:t>
            </a:r>
          </a:p>
          <a:p>
            <a:pPr>
              <a:buFont typeface="+mj-lt"/>
              <a:buAutoNum type="arabicPeriod"/>
            </a:pPr>
            <a:r>
              <a:rPr lang="en-ZA" sz="2000" dirty="0"/>
              <a:t>CellC enabling multiple MVNOs &amp; MVNEs to enhance competition</a:t>
            </a:r>
          </a:p>
          <a:p>
            <a:pPr>
              <a:buFont typeface="+mj-lt"/>
              <a:buAutoNum type="arabicPeriod"/>
            </a:pPr>
            <a:r>
              <a:rPr lang="en-ZA" sz="2000" dirty="0"/>
              <a:t>WOAN: envisaged Market Structure reform</a:t>
            </a:r>
          </a:p>
          <a:p>
            <a:pPr marL="0" indent="0">
              <a:buNone/>
            </a:pPr>
            <a:r>
              <a:rPr lang="en-ZA" sz="2000" dirty="0"/>
              <a:t>10. The WOAN as a potential enabler</a:t>
            </a:r>
          </a:p>
          <a:p>
            <a:pPr marL="0" indent="0">
              <a:buNone/>
            </a:pPr>
            <a:r>
              <a:rPr lang="en-ZA" sz="2000" dirty="0"/>
              <a:t>11. SA market experience with Open-Access infrastructure operators</a:t>
            </a:r>
          </a:p>
          <a:p>
            <a:pPr marL="0" indent="0">
              <a:buNone/>
            </a:pPr>
            <a:r>
              <a:rPr lang="en-ZA" sz="2000" dirty="0"/>
              <a:t>12. Schools Connectivity</a:t>
            </a:r>
          </a:p>
          <a:p>
            <a:pPr marL="0" indent="0">
              <a:buNone/>
            </a:pPr>
            <a:r>
              <a:rPr lang="en-ZA" sz="2000" dirty="0"/>
              <a:t>13.  Conclusions</a:t>
            </a:r>
          </a:p>
          <a:p>
            <a:pPr marL="0" indent="0">
              <a:buNone/>
            </a:pPr>
            <a:endParaRPr lang="en-ZA" sz="2400" dirty="0"/>
          </a:p>
        </p:txBody>
      </p:sp>
      <p:sp>
        <p:nvSpPr>
          <p:cNvPr id="7" name="Footer Placeholder 3">
            <a:extLst>
              <a:ext uri="{FF2B5EF4-FFF2-40B4-BE49-F238E27FC236}">
                <a16:creationId xmlns:a16="http://schemas.microsoft.com/office/drawing/2014/main" xmlns="" id="{7FD17C72-EA35-4886-83E1-170EC6487E29}"/>
              </a:ext>
            </a:extLst>
          </p:cNvPr>
          <p:cNvSpPr>
            <a:spLocks noGrp="1"/>
          </p:cNvSpPr>
          <p:nvPr>
            <p:ph type="ftr" sz="quarter" idx="11"/>
          </p:nvPr>
        </p:nvSpPr>
        <p:spPr>
          <a:xfrm>
            <a:off x="2504728" y="6383193"/>
            <a:ext cx="3744416" cy="365125"/>
          </a:xfrm>
        </p:spPr>
        <p:txBody>
          <a:bodyPr/>
          <a:lstStyle/>
          <a:p>
            <a:pPr>
              <a:defRPr/>
            </a:pPr>
            <a:r>
              <a:rPr lang="en-ZA" dirty="0"/>
              <a:t>2</a:t>
            </a:r>
          </a:p>
        </p:txBody>
      </p:sp>
    </p:spTree>
    <p:extLst>
      <p:ext uri="{BB962C8B-B14F-4D97-AF65-F5344CB8AC3E}">
        <p14:creationId xmlns:p14="http://schemas.microsoft.com/office/powerpoint/2010/main" xmlns="" val="277971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1136576" y="2060848"/>
            <a:ext cx="8450340" cy="3960440"/>
          </a:xfrm>
        </p:spPr>
        <p:txBody>
          <a:bodyPr/>
          <a:lstStyle/>
          <a:p>
            <a:pPr>
              <a:buFont typeface="Wingdings" panose="05000000000000000000" pitchFamily="2" charset="2"/>
              <a:buChar char="v"/>
            </a:pPr>
            <a:r>
              <a:rPr lang="en-ZA" sz="4000" dirty="0"/>
              <a:t>Cost to Communicate still too high</a:t>
            </a:r>
          </a:p>
          <a:p>
            <a:pPr>
              <a:buFont typeface="Wingdings" panose="05000000000000000000" pitchFamily="2" charset="2"/>
              <a:buChar char="v"/>
            </a:pPr>
            <a:endParaRPr lang="en-ZA" sz="4000" dirty="0"/>
          </a:p>
          <a:p>
            <a:pPr>
              <a:buFont typeface="Wingdings" panose="05000000000000000000" pitchFamily="2" charset="2"/>
              <a:buChar char="v"/>
            </a:pPr>
            <a:endParaRPr lang="en-ZA" sz="4000" dirty="0"/>
          </a:p>
          <a:p>
            <a:pPr>
              <a:buFont typeface="Wingdings" panose="05000000000000000000" pitchFamily="2" charset="2"/>
              <a:buChar char="v"/>
            </a:pPr>
            <a:r>
              <a:rPr lang="en-ZA" sz="4000" dirty="0"/>
              <a:t>Lack of Universal Access</a:t>
            </a:r>
          </a:p>
        </p:txBody>
      </p:sp>
      <p:sp>
        <p:nvSpPr>
          <p:cNvPr id="4" name="Text Placeholder 3"/>
          <p:cNvSpPr>
            <a:spLocks noGrp="1"/>
          </p:cNvSpPr>
          <p:nvPr>
            <p:ph type="body" sz="quarter" idx="11"/>
          </p:nvPr>
        </p:nvSpPr>
        <p:spPr>
          <a:xfrm>
            <a:off x="319091" y="404665"/>
            <a:ext cx="9267825" cy="738664"/>
          </a:xfrm>
          <a:solidFill>
            <a:srgbClr val="FF9966"/>
          </a:solidFill>
        </p:spPr>
        <p:txBody>
          <a:bodyPr/>
          <a:lstStyle/>
          <a:p>
            <a:pPr algn="ctr"/>
            <a:r>
              <a:rPr lang="en-ZA" b="1" dirty="0"/>
              <a:t>      </a:t>
            </a:r>
          </a:p>
          <a:p>
            <a:pPr algn="ctr"/>
            <a:r>
              <a:rPr lang="en-ZA" sz="4000" b="1" dirty="0"/>
              <a:t>The Problem</a:t>
            </a:r>
          </a:p>
        </p:txBody>
      </p:sp>
    </p:spTree>
    <p:extLst>
      <p:ext uri="{BB962C8B-B14F-4D97-AF65-F5344CB8AC3E}">
        <p14:creationId xmlns:p14="http://schemas.microsoft.com/office/powerpoint/2010/main" xmlns="" val="3608694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4FEF5356-8216-432E-A3D6-A8D3608C140A}"/>
              </a:ext>
            </a:extLst>
          </p:cNvPr>
          <p:cNvSpPr>
            <a:spLocks noGrp="1"/>
          </p:cNvSpPr>
          <p:nvPr>
            <p:ph type="ftr" sz="quarter" idx="11"/>
          </p:nvPr>
        </p:nvSpPr>
        <p:spPr/>
        <p:txBody>
          <a:bodyPr/>
          <a:lstStyle/>
          <a:p>
            <a:pPr>
              <a:defRPr/>
            </a:pPr>
            <a:fld id="{C76AE020-B912-4C34-B507-A7F9CEEAF400}" type="slidenum">
              <a:rPr lang="en-ZA" smtClean="0"/>
              <a:pPr>
                <a:defRPr/>
              </a:pPr>
              <a:t>4</a:t>
            </a:fld>
            <a:endParaRPr lang="en-ZA" dirty="0"/>
          </a:p>
        </p:txBody>
      </p:sp>
      <p:sp>
        <p:nvSpPr>
          <p:cNvPr id="35" name="Content Placeholder 2"/>
          <p:cNvSpPr>
            <a:spLocks noGrp="1"/>
          </p:cNvSpPr>
          <p:nvPr>
            <p:ph idx="1"/>
          </p:nvPr>
        </p:nvSpPr>
        <p:spPr>
          <a:xfrm>
            <a:off x="5414241" y="1340769"/>
            <a:ext cx="4251522" cy="2088232"/>
          </a:xfrm>
        </p:spPr>
        <p:txBody>
          <a:bodyPr/>
          <a:lstStyle/>
          <a:p>
            <a:pPr marL="0" indent="0">
              <a:buNone/>
            </a:pPr>
            <a:r>
              <a:rPr lang="en-ZA" sz="1600" b="1" dirty="0"/>
              <a:t>Market Structure</a:t>
            </a:r>
          </a:p>
          <a:p>
            <a:pPr>
              <a:buFont typeface="Wingdings" panose="05000000000000000000" pitchFamily="2" charset="2"/>
              <a:buChar char="v"/>
            </a:pPr>
            <a:r>
              <a:rPr lang="en-ZA" sz="1600" dirty="0"/>
              <a:t>Still a highly concentrated market with a 2017 HHI index &gt; 3,800 </a:t>
            </a:r>
            <a:r>
              <a:rPr lang="en-ZA" sz="1600" i="1" dirty="0"/>
              <a:t>– a </a:t>
            </a:r>
            <a:r>
              <a:rPr lang="en-US" sz="1600" i="1" dirty="0"/>
              <a:t>HHI &gt; 2,500 is defined as a highly concentrated mkt</a:t>
            </a:r>
            <a:endParaRPr lang="en-ZA" sz="1600" i="1" dirty="0"/>
          </a:p>
          <a:p>
            <a:pPr>
              <a:buFont typeface="Wingdings" panose="05000000000000000000" pitchFamily="2" charset="2"/>
              <a:buChar char="v"/>
            </a:pPr>
            <a:r>
              <a:rPr lang="en-ZA" sz="1600" dirty="0"/>
              <a:t>Still dominated by Vodacom and MTN, with little change over the years –</a:t>
            </a:r>
            <a:r>
              <a:rPr lang="en-ZA" sz="1600" i="1" dirty="0"/>
              <a:t> the combined market share &gt; 83%</a:t>
            </a:r>
          </a:p>
        </p:txBody>
      </p:sp>
      <p:sp>
        <p:nvSpPr>
          <p:cNvPr id="22" name="Text Placeholder 13">
            <a:extLst>
              <a:ext uri="{FF2B5EF4-FFF2-40B4-BE49-F238E27FC236}">
                <a16:creationId xmlns:a16="http://schemas.microsoft.com/office/drawing/2014/main" xmlns="" id="{3D763C2E-2BCF-4D47-AB4E-01728A3F508D}"/>
              </a:ext>
            </a:extLst>
          </p:cNvPr>
          <p:cNvSpPr txBox="1">
            <a:spLocks/>
          </p:cNvSpPr>
          <p:nvPr/>
        </p:nvSpPr>
        <p:spPr bwMode="auto">
          <a:xfrm>
            <a:off x="463394" y="1340769"/>
            <a:ext cx="4345590" cy="436563"/>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vert="horz" lIns="91440" tIns="45720" rIns="91440" bIns="45720" rtlCol="0" anchor="ctr"/>
          <a:lstStyle>
            <a:defPPr>
              <a:defRPr lang="en-US"/>
            </a:defPPr>
            <a:lvl1pPr>
              <a:defRPr sz="1400" b="1">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ＭＳ Ｐゴシック" charset="0"/>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ＭＳ Ｐゴシック" charset="0"/>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ＭＳ Ｐゴシック" charset="0"/>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Service Revenue share by mobile operator</a:t>
            </a:r>
          </a:p>
          <a:p>
            <a:r>
              <a:rPr lang="en-US" b="0" dirty="0"/>
              <a:t>(%)</a:t>
            </a:r>
          </a:p>
        </p:txBody>
      </p:sp>
      <p:sp>
        <p:nvSpPr>
          <p:cNvPr id="25" name="TextBox 24">
            <a:extLst>
              <a:ext uri="{FF2B5EF4-FFF2-40B4-BE49-F238E27FC236}">
                <a16:creationId xmlns:a16="http://schemas.microsoft.com/office/drawing/2014/main" xmlns="" id="{1F165A9E-832C-4ACD-974A-47A05E412E55}"/>
              </a:ext>
            </a:extLst>
          </p:cNvPr>
          <p:cNvSpPr txBox="1"/>
          <p:nvPr/>
        </p:nvSpPr>
        <p:spPr>
          <a:xfrm>
            <a:off x="344488" y="5876255"/>
            <a:ext cx="7560840" cy="577081"/>
          </a:xfrm>
          <a:prstGeom prst="rect">
            <a:avLst/>
          </a:prstGeom>
          <a:noFill/>
        </p:spPr>
        <p:txBody>
          <a:bodyPr wrap="square" rtlCol="0">
            <a:spAutoFit/>
          </a:bodyPr>
          <a:lstStyle/>
          <a:p>
            <a:r>
              <a:rPr lang="en-US" sz="1050" dirty="0">
                <a:latin typeface="Arial"/>
                <a:cs typeface="Arial"/>
              </a:rPr>
              <a:t>Source and Notes: </a:t>
            </a:r>
          </a:p>
          <a:p>
            <a:pPr marL="171450" indent="-171450">
              <a:buFont typeface="Arial" panose="020B0604020202020204" pitchFamily="34" charset="0"/>
              <a:buChar char="•"/>
            </a:pPr>
            <a:r>
              <a:rPr lang="en-US" sz="1050" dirty="0">
                <a:latin typeface="Arial"/>
                <a:cs typeface="Arial"/>
              </a:rPr>
              <a:t>All results per Calendar Year. Operators’ annual reports and quarterly results; </a:t>
            </a:r>
          </a:p>
          <a:p>
            <a:pPr marL="171450" indent="-171450">
              <a:buFont typeface="Arial" panose="020B0604020202020204" pitchFamily="34" charset="0"/>
              <a:buChar char="•"/>
            </a:pPr>
            <a:r>
              <a:rPr lang="en-US" sz="1050" dirty="0">
                <a:latin typeface="Arial"/>
                <a:cs typeface="Arial"/>
              </a:rPr>
              <a:t>Telkom Mobile results per FY (ending March). For 2017, Cell C estimate</a:t>
            </a:r>
          </a:p>
        </p:txBody>
      </p:sp>
      <p:graphicFrame>
        <p:nvGraphicFramePr>
          <p:cNvPr id="26" name="Chart 25">
            <a:extLst>
              <a:ext uri="{FF2B5EF4-FFF2-40B4-BE49-F238E27FC236}">
                <a16:creationId xmlns:a16="http://schemas.microsoft.com/office/drawing/2014/main" xmlns="" id="{47C648A1-8FC3-474C-972B-4E2F75847FD4}"/>
              </a:ext>
            </a:extLst>
          </p:cNvPr>
          <p:cNvGraphicFramePr/>
          <p:nvPr>
            <p:extLst>
              <p:ext uri="{D42A27DB-BD31-4B8C-83A1-F6EECF244321}">
                <p14:modId xmlns:p14="http://schemas.microsoft.com/office/powerpoint/2010/main" xmlns="" val="1854998669"/>
              </p:ext>
            </p:extLst>
          </p:nvPr>
        </p:nvGraphicFramePr>
        <p:xfrm>
          <a:off x="463394" y="1844823"/>
          <a:ext cx="3946542" cy="4031432"/>
        </p:xfrm>
        <a:graphic>
          <a:graphicData uri="http://schemas.openxmlformats.org/drawingml/2006/chart">
            <c:chart xmlns:c="http://schemas.openxmlformats.org/drawingml/2006/chart" xmlns:r="http://schemas.openxmlformats.org/officeDocument/2006/relationships" r:id="rId3"/>
          </a:graphicData>
        </a:graphic>
      </p:graphicFrame>
      <p:sp>
        <p:nvSpPr>
          <p:cNvPr id="3" name="Arrow: Right 2">
            <a:extLst>
              <a:ext uri="{FF2B5EF4-FFF2-40B4-BE49-F238E27FC236}">
                <a16:creationId xmlns:a16="http://schemas.microsoft.com/office/drawing/2014/main" xmlns="" id="{E4394993-ABBC-4B9F-A986-43E2C357122D}"/>
              </a:ext>
            </a:extLst>
          </p:cNvPr>
          <p:cNvSpPr/>
          <p:nvPr/>
        </p:nvSpPr>
        <p:spPr>
          <a:xfrm>
            <a:off x="4436124" y="2816932"/>
            <a:ext cx="745098" cy="122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a:p>
        </p:txBody>
      </p:sp>
      <p:sp>
        <p:nvSpPr>
          <p:cNvPr id="27" name="Content Placeholder 2">
            <a:extLst>
              <a:ext uri="{FF2B5EF4-FFF2-40B4-BE49-F238E27FC236}">
                <a16:creationId xmlns:a16="http://schemas.microsoft.com/office/drawing/2014/main" xmlns="" id="{406BE26D-0D13-46E0-B05B-D92DE30D2240}"/>
              </a:ext>
            </a:extLst>
          </p:cNvPr>
          <p:cNvSpPr txBox="1">
            <a:spLocks/>
          </p:cNvSpPr>
          <p:nvPr/>
        </p:nvSpPr>
        <p:spPr bwMode="auto">
          <a:xfrm>
            <a:off x="5415235" y="3429001"/>
            <a:ext cx="4251522" cy="23074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1800" kern="1200">
                <a:solidFill>
                  <a:schemeClr val="tx1"/>
                </a:solidFill>
                <a:latin typeface="Arial" pitchFamily="34" charset="0"/>
                <a:ea typeface="ＭＳ Ｐゴシック" charset="0"/>
                <a:cs typeface="Arial" pitchFamily="34" charset="0"/>
              </a:defRPr>
            </a:lvl1pPr>
            <a:lvl2pPr marL="742950" indent="-285750" algn="l" rtl="0" fontAlgn="base">
              <a:spcBef>
                <a:spcPct val="20000"/>
              </a:spcBef>
              <a:spcAft>
                <a:spcPct val="0"/>
              </a:spcAft>
              <a:buFont typeface="Arial" charset="0"/>
              <a:buChar char="–"/>
              <a:defRPr sz="1600" kern="1200">
                <a:solidFill>
                  <a:schemeClr val="tx1"/>
                </a:solidFill>
                <a:latin typeface="Arial" pitchFamily="34" charset="0"/>
                <a:ea typeface="ＭＳ Ｐゴシック" charset="0"/>
                <a:cs typeface="Arial" pitchFamily="34" charset="0"/>
              </a:defRPr>
            </a:lvl2pPr>
            <a:lvl3pPr marL="1143000" indent="-228600" algn="l" rtl="0" fontAlgn="base">
              <a:spcBef>
                <a:spcPct val="20000"/>
              </a:spcBef>
              <a:spcAft>
                <a:spcPct val="0"/>
              </a:spcAft>
              <a:buFont typeface="Arial" charset="0"/>
              <a:buChar char="•"/>
              <a:defRPr sz="1400" kern="1200">
                <a:solidFill>
                  <a:schemeClr val="tx1"/>
                </a:solidFill>
                <a:latin typeface="Arial" pitchFamily="34" charset="0"/>
                <a:ea typeface="ＭＳ Ｐゴシック" charset="0"/>
                <a:cs typeface="Arial" pitchFamily="34" charset="0"/>
              </a:defRPr>
            </a:lvl3pPr>
            <a:lvl4pPr marL="1600200" indent="-228600" algn="l" rtl="0" fontAlgn="base">
              <a:spcBef>
                <a:spcPct val="20000"/>
              </a:spcBef>
              <a:spcAft>
                <a:spcPct val="0"/>
              </a:spcAft>
              <a:buFont typeface="Arial" charset="0"/>
              <a:buChar char="–"/>
              <a:defRPr sz="1200" kern="1200">
                <a:solidFill>
                  <a:schemeClr val="tx1"/>
                </a:solidFill>
                <a:latin typeface="Arial" pitchFamily="34" charset="0"/>
                <a:ea typeface="ＭＳ Ｐゴシック" charset="0"/>
                <a:cs typeface="Arial" pitchFamily="34" charset="0"/>
              </a:defRPr>
            </a:lvl4pPr>
            <a:lvl5pPr marL="2057400" indent="-228600" algn="l" rtl="0" fontAlgn="base">
              <a:spcBef>
                <a:spcPct val="20000"/>
              </a:spcBef>
              <a:spcAft>
                <a:spcPct val="0"/>
              </a:spcAft>
              <a:buFont typeface="Arial" charset="0"/>
              <a:buChar char="»"/>
              <a:defRPr sz="1200" kern="1200">
                <a:solidFill>
                  <a:schemeClr val="tx1"/>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a:t>Causes and Effects</a:t>
            </a:r>
            <a:endParaRPr lang="en-ZA" sz="1600" b="1" dirty="0"/>
          </a:p>
          <a:p>
            <a:pPr>
              <a:buFont typeface="Wingdings" panose="05000000000000000000" pitchFamily="2" charset="2"/>
              <a:buChar char="v"/>
            </a:pPr>
            <a:r>
              <a:rPr lang="en-US" sz="1600" dirty="0"/>
              <a:t>Entrenched and increasing scale benefits for the large mobile operators</a:t>
            </a:r>
          </a:p>
          <a:p>
            <a:pPr>
              <a:buFont typeface="Wingdings" panose="05000000000000000000" pitchFamily="2" charset="2"/>
              <a:buChar char="v"/>
            </a:pPr>
            <a:r>
              <a:rPr lang="en-US" sz="1600" dirty="0"/>
              <a:t>Skewed mobile market structure with inadequate competition</a:t>
            </a:r>
            <a:endParaRPr lang="en-ZA" sz="1600" dirty="0"/>
          </a:p>
          <a:p>
            <a:pPr>
              <a:buFont typeface="Wingdings" panose="05000000000000000000" pitchFamily="2" charset="2"/>
              <a:buChar char="v"/>
            </a:pPr>
            <a:r>
              <a:rPr lang="en-US" sz="1600" dirty="0"/>
              <a:t>Duplication of infrastructure</a:t>
            </a:r>
            <a:endParaRPr lang="en-ZA" sz="1600" dirty="0"/>
          </a:p>
          <a:p>
            <a:pPr>
              <a:buFont typeface="Wingdings" panose="05000000000000000000" pitchFamily="2" charset="2"/>
              <a:buChar char="v"/>
            </a:pPr>
            <a:r>
              <a:rPr lang="en-US" sz="1600" dirty="0"/>
              <a:t>Exclusionary pricing to own networks</a:t>
            </a:r>
          </a:p>
          <a:p>
            <a:pPr>
              <a:buFont typeface="Wingdings" panose="05000000000000000000" pitchFamily="2" charset="2"/>
              <a:buChar char="v"/>
            </a:pPr>
            <a:r>
              <a:rPr lang="en-US" sz="1600" dirty="0"/>
              <a:t>No incentive/obligations to rollout network in underserviced areas</a:t>
            </a:r>
          </a:p>
        </p:txBody>
      </p:sp>
      <p:sp>
        <p:nvSpPr>
          <p:cNvPr id="6" name="Title 5">
            <a:extLst>
              <a:ext uri="{FF2B5EF4-FFF2-40B4-BE49-F238E27FC236}">
                <a16:creationId xmlns:a16="http://schemas.microsoft.com/office/drawing/2014/main" xmlns="" id="{62CA2CEE-0798-47BA-A0E8-712E15FC9AD2}"/>
              </a:ext>
            </a:extLst>
          </p:cNvPr>
          <p:cNvSpPr>
            <a:spLocks noGrp="1"/>
          </p:cNvSpPr>
          <p:nvPr>
            <p:ph type="title"/>
          </p:nvPr>
        </p:nvSpPr>
        <p:spPr>
          <a:xfrm>
            <a:off x="495300" y="-27384"/>
            <a:ext cx="8915400" cy="1143000"/>
          </a:xfrm>
          <a:solidFill>
            <a:srgbClr val="FF9966"/>
          </a:solidFill>
        </p:spPr>
        <p:txBody>
          <a:bodyPr/>
          <a:lstStyle/>
          <a:p>
            <a:r>
              <a:rPr lang="en-US" dirty="0"/>
              <a:t>Market Structure</a:t>
            </a:r>
            <a:endParaRPr lang="en-ZA" dirty="0"/>
          </a:p>
        </p:txBody>
      </p:sp>
    </p:spTree>
    <p:extLst>
      <p:ext uri="{BB962C8B-B14F-4D97-AF65-F5344CB8AC3E}">
        <p14:creationId xmlns:p14="http://schemas.microsoft.com/office/powerpoint/2010/main" xmlns="" val="232206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xmlns="" id="{7AB8D425-F98D-4B97-BC25-8FFC36C218FD}"/>
              </a:ext>
            </a:extLst>
          </p:cNvPr>
          <p:cNvGrpSpPr/>
          <p:nvPr/>
        </p:nvGrpSpPr>
        <p:grpSpPr>
          <a:xfrm>
            <a:off x="495300" y="1340768"/>
            <a:ext cx="8915400" cy="4859445"/>
            <a:chOff x="200472" y="1379449"/>
            <a:chExt cx="9792023" cy="4914026"/>
          </a:xfrm>
        </p:grpSpPr>
        <p:sp>
          <p:nvSpPr>
            <p:cNvPr id="15" name="TextBox 14"/>
            <p:cNvSpPr txBox="1"/>
            <p:nvPr/>
          </p:nvSpPr>
          <p:spPr>
            <a:xfrm>
              <a:off x="200472" y="5733255"/>
              <a:ext cx="7743191" cy="560220"/>
            </a:xfrm>
            <a:prstGeom prst="rect">
              <a:avLst/>
            </a:prstGeom>
            <a:noFill/>
          </p:spPr>
          <p:txBody>
            <a:bodyPr wrap="square" rtlCol="0">
              <a:spAutoFit/>
            </a:bodyPr>
            <a:lstStyle/>
            <a:p>
              <a:r>
                <a:rPr lang="en-US" sz="1000" dirty="0">
                  <a:latin typeface="Arial"/>
                  <a:cs typeface="Arial"/>
                </a:rPr>
                <a:t>Source and Notes: </a:t>
              </a:r>
            </a:p>
            <a:p>
              <a:pPr marL="171450" indent="-171450">
                <a:buFont typeface="Arial" panose="020B0604020202020204" pitchFamily="34" charset="0"/>
                <a:buChar char="•"/>
              </a:pPr>
              <a:r>
                <a:rPr lang="en-GB" sz="1000" dirty="0">
                  <a:latin typeface="Arial"/>
                  <a:cs typeface="Arial"/>
                </a:rPr>
                <a:t>Vodacom results, FY ended 31 March 2017; MTN results, FY ended 31 Dec 2016; </a:t>
              </a:r>
            </a:p>
            <a:p>
              <a:pPr marL="171450" indent="-171450">
                <a:buFont typeface="Arial" panose="020B0604020202020204" pitchFamily="34" charset="0"/>
                <a:buChar char="•"/>
              </a:pPr>
              <a:r>
                <a:rPr lang="en-GB" sz="1000" dirty="0">
                  <a:latin typeface="Arial"/>
                  <a:cs typeface="Arial"/>
                </a:rPr>
                <a:t>Cell C results, FY ended 31 Dec 2016 and EBITDA based on Operational EBITDA adjusted for once-off items (-R214m)</a:t>
              </a:r>
            </a:p>
          </p:txBody>
        </p:sp>
        <p:grpSp>
          <p:nvGrpSpPr>
            <p:cNvPr id="22" name="Group 21"/>
            <p:cNvGrpSpPr/>
            <p:nvPr/>
          </p:nvGrpSpPr>
          <p:grpSpPr>
            <a:xfrm>
              <a:off x="200472" y="1379449"/>
              <a:ext cx="9792023" cy="4387738"/>
              <a:chOff x="200472" y="1379449"/>
              <a:chExt cx="9792023" cy="4387738"/>
            </a:xfrm>
          </p:grpSpPr>
          <p:grpSp>
            <p:nvGrpSpPr>
              <p:cNvPr id="23" name="Group 22"/>
              <p:cNvGrpSpPr/>
              <p:nvPr/>
            </p:nvGrpSpPr>
            <p:grpSpPr>
              <a:xfrm>
                <a:off x="200472" y="1379449"/>
                <a:ext cx="9792023" cy="4387738"/>
                <a:chOff x="200374" y="1379448"/>
                <a:chExt cx="9792023" cy="4387738"/>
              </a:xfrm>
            </p:grpSpPr>
            <p:grpSp>
              <p:nvGrpSpPr>
                <p:cNvPr id="26" name="Group 25"/>
                <p:cNvGrpSpPr/>
                <p:nvPr/>
              </p:nvGrpSpPr>
              <p:grpSpPr>
                <a:xfrm>
                  <a:off x="200374" y="1379448"/>
                  <a:ext cx="9792023" cy="4387738"/>
                  <a:chOff x="200374" y="1379448"/>
                  <a:chExt cx="9792023" cy="4387738"/>
                </a:xfrm>
              </p:grpSpPr>
              <p:sp>
                <p:nvSpPr>
                  <p:cNvPr id="28" name="TextBox 27"/>
                  <p:cNvSpPr txBox="1"/>
                  <p:nvPr/>
                </p:nvSpPr>
                <p:spPr>
                  <a:xfrm>
                    <a:off x="200374" y="1379448"/>
                    <a:ext cx="9513863" cy="342357"/>
                  </a:xfrm>
                  <a:prstGeom prst="rect">
                    <a:avLst/>
                  </a:prstGeom>
                  <a:noFill/>
                </p:spPr>
                <p:txBody>
                  <a:bodyPr wrap="square" rtlCol="0">
                    <a:spAutoFit/>
                  </a:bodyPr>
                  <a:lstStyle/>
                  <a:p>
                    <a:r>
                      <a:rPr lang="en-US" sz="1600" b="1" dirty="0">
                        <a:latin typeface="Arial"/>
                        <a:cs typeface="Arial"/>
                      </a:rPr>
                      <a:t>Key financial indicators per operator for the last reported FY </a:t>
                    </a:r>
                    <a:r>
                      <a:rPr lang="en-US" sz="1600" dirty="0">
                        <a:latin typeface="Arial"/>
                        <a:cs typeface="Arial"/>
                      </a:rPr>
                      <a:t>(</a:t>
                    </a:r>
                    <a:r>
                      <a:rPr lang="en-US" sz="1600" dirty="0" err="1">
                        <a:latin typeface="Arial"/>
                        <a:cs typeface="Arial"/>
                      </a:rPr>
                      <a:t>Mln</a:t>
                    </a:r>
                    <a:r>
                      <a:rPr lang="en-US" sz="1600" dirty="0">
                        <a:latin typeface="Arial"/>
                        <a:cs typeface="Arial"/>
                      </a:rPr>
                      <a:t> ZAR)</a:t>
                    </a:r>
                  </a:p>
                </p:txBody>
              </p:sp>
              <p:graphicFrame>
                <p:nvGraphicFramePr>
                  <p:cNvPr id="30" name="Chart 29"/>
                  <p:cNvGraphicFramePr/>
                  <p:nvPr>
                    <p:extLst>
                      <p:ext uri="{D42A27DB-BD31-4B8C-83A1-F6EECF244321}">
                        <p14:modId xmlns:p14="http://schemas.microsoft.com/office/powerpoint/2010/main" xmlns="" val="1922321902"/>
                      </p:ext>
                    </p:extLst>
                  </p:nvPr>
                </p:nvGraphicFramePr>
                <p:xfrm>
                  <a:off x="318995" y="1880116"/>
                  <a:ext cx="9673402" cy="3887070"/>
                </p:xfrm>
                <a:graphic>
                  <a:graphicData uri="http://schemas.openxmlformats.org/drawingml/2006/chart">
                    <c:chart xmlns:c="http://schemas.openxmlformats.org/drawingml/2006/chart" xmlns:r="http://schemas.openxmlformats.org/officeDocument/2006/relationships" r:id="rId3"/>
                  </a:graphicData>
                </a:graphic>
              </p:graphicFrame>
            </p:grpSp>
            <p:sp>
              <p:nvSpPr>
                <p:cNvPr id="27" name="Rectangular Callout 11"/>
                <p:cNvSpPr/>
                <p:nvPr/>
              </p:nvSpPr>
              <p:spPr>
                <a:xfrm>
                  <a:off x="7630708" y="3819942"/>
                  <a:ext cx="805651" cy="562707"/>
                </a:xfrm>
                <a:prstGeom prst="wedgeRectCallout">
                  <a:avLst>
                    <a:gd name="adj1" fmla="val -12639"/>
                    <a:gd name="adj2" fmla="val 100693"/>
                  </a:avLst>
                </a:prstGeom>
                <a:solidFill>
                  <a:schemeClr val="bg1">
                    <a:lumMod val="95000"/>
                  </a:schemeClr>
                </a:solidFill>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000" dirty="0">
                      <a:latin typeface="Arial"/>
                      <a:cs typeface="Arial"/>
                    </a:rPr>
                    <a:t>EBITDA margin = 19.7%</a:t>
                  </a:r>
                </a:p>
              </p:txBody>
            </p:sp>
          </p:grpSp>
          <p:sp>
            <p:nvSpPr>
              <p:cNvPr id="24" name="Rectangular Callout 16"/>
              <p:cNvSpPr/>
              <p:nvPr/>
            </p:nvSpPr>
            <p:spPr>
              <a:xfrm>
                <a:off x="4554578" y="3266014"/>
                <a:ext cx="805651" cy="562707"/>
              </a:xfrm>
              <a:prstGeom prst="wedgeRectCallout">
                <a:avLst>
                  <a:gd name="adj1" fmla="val -12639"/>
                  <a:gd name="adj2" fmla="val 100693"/>
                </a:avLst>
              </a:prstGeom>
              <a:solidFill>
                <a:schemeClr val="bg1">
                  <a:lumMod val="95000"/>
                </a:schemeClr>
              </a:solidFill>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000" dirty="0">
                    <a:latin typeface="Arial"/>
                    <a:cs typeface="Arial"/>
                  </a:rPr>
                  <a:t>EBITDA margin = 32.9%</a:t>
                </a:r>
              </a:p>
            </p:txBody>
          </p:sp>
          <p:sp>
            <p:nvSpPr>
              <p:cNvPr id="25" name="Rectangular Callout 17"/>
              <p:cNvSpPr/>
              <p:nvPr/>
            </p:nvSpPr>
            <p:spPr>
              <a:xfrm>
                <a:off x="1379333" y="2703307"/>
                <a:ext cx="805651" cy="562707"/>
              </a:xfrm>
              <a:prstGeom prst="wedgeRectCallout">
                <a:avLst>
                  <a:gd name="adj1" fmla="val -12639"/>
                  <a:gd name="adj2" fmla="val 100693"/>
                </a:avLst>
              </a:prstGeom>
              <a:solidFill>
                <a:schemeClr val="bg1">
                  <a:lumMod val="95000"/>
                </a:schemeClr>
              </a:solidFill>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000" dirty="0">
                    <a:latin typeface="Arial"/>
                    <a:cs typeface="Arial"/>
                  </a:rPr>
                  <a:t>EBITDA margin = 41.4%</a:t>
                </a:r>
              </a:p>
            </p:txBody>
          </p:sp>
        </p:grpSp>
      </p:grpSp>
      <p:sp>
        <p:nvSpPr>
          <p:cNvPr id="8" name="Title 7">
            <a:extLst>
              <a:ext uri="{FF2B5EF4-FFF2-40B4-BE49-F238E27FC236}">
                <a16:creationId xmlns:a16="http://schemas.microsoft.com/office/drawing/2014/main" xmlns="" id="{92E2F0A5-A74A-4F7E-8B5F-03E5D0FF54D6}"/>
              </a:ext>
            </a:extLst>
          </p:cNvPr>
          <p:cNvSpPr>
            <a:spLocks noGrp="1"/>
          </p:cNvSpPr>
          <p:nvPr>
            <p:ph type="title"/>
          </p:nvPr>
        </p:nvSpPr>
        <p:spPr>
          <a:xfrm>
            <a:off x="495300" y="53752"/>
            <a:ext cx="8915400" cy="1143000"/>
          </a:xfrm>
          <a:solidFill>
            <a:srgbClr val="FF9966"/>
          </a:solidFill>
        </p:spPr>
        <p:txBody>
          <a:bodyPr/>
          <a:lstStyle/>
          <a:p>
            <a:r>
              <a:rPr lang="en-US" dirty="0"/>
              <a:t>Skewed Market with</a:t>
            </a:r>
            <a:br>
              <a:rPr lang="en-US" dirty="0"/>
            </a:br>
            <a:r>
              <a:rPr lang="en-US" dirty="0"/>
              <a:t>Inadequate Competition</a:t>
            </a:r>
            <a:endParaRPr lang="en-ZA" dirty="0"/>
          </a:p>
        </p:txBody>
      </p:sp>
      <p:sp>
        <p:nvSpPr>
          <p:cNvPr id="19" name="Footer Placeholder 3">
            <a:extLst>
              <a:ext uri="{FF2B5EF4-FFF2-40B4-BE49-F238E27FC236}">
                <a16:creationId xmlns:a16="http://schemas.microsoft.com/office/drawing/2014/main" xmlns="" id="{2114C3AF-AE19-404D-BBC8-08EE64179380}"/>
              </a:ext>
            </a:extLst>
          </p:cNvPr>
          <p:cNvSpPr>
            <a:spLocks noGrp="1"/>
          </p:cNvSpPr>
          <p:nvPr>
            <p:ph type="ftr" sz="quarter" idx="11"/>
          </p:nvPr>
        </p:nvSpPr>
        <p:spPr>
          <a:xfrm>
            <a:off x="3384550" y="6356350"/>
            <a:ext cx="3136900" cy="365125"/>
          </a:xfrm>
        </p:spPr>
        <p:txBody>
          <a:bodyPr/>
          <a:lstStyle/>
          <a:p>
            <a:pPr>
              <a:defRPr/>
            </a:pPr>
            <a:fld id="{C76AE020-B912-4C34-B507-A7F9CEEAF400}" type="slidenum">
              <a:rPr lang="en-ZA" smtClean="0"/>
              <a:pPr>
                <a:defRPr/>
              </a:pPr>
              <a:t>5</a:t>
            </a:fld>
            <a:endParaRPr lang="en-ZA" dirty="0"/>
          </a:p>
        </p:txBody>
      </p:sp>
    </p:spTree>
    <p:extLst>
      <p:ext uri="{BB962C8B-B14F-4D97-AF65-F5344CB8AC3E}">
        <p14:creationId xmlns:p14="http://schemas.microsoft.com/office/powerpoint/2010/main" xmlns="" val="956050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A54B9F-EECB-405D-A965-DCDFB0E0C91A}"/>
              </a:ext>
            </a:extLst>
          </p:cNvPr>
          <p:cNvSpPr>
            <a:spLocks noGrp="1"/>
          </p:cNvSpPr>
          <p:nvPr>
            <p:ph type="title"/>
          </p:nvPr>
        </p:nvSpPr>
        <p:spPr>
          <a:xfrm>
            <a:off x="848544" y="-35043"/>
            <a:ext cx="8915400" cy="1143000"/>
          </a:xfrm>
          <a:solidFill>
            <a:srgbClr val="FF9966"/>
          </a:solidFill>
        </p:spPr>
        <p:txBody>
          <a:bodyPr/>
          <a:lstStyle/>
          <a:p>
            <a:r>
              <a:rPr lang="en-ZA" sz="3200" dirty="0"/>
              <a:t>Role of the Regulator</a:t>
            </a:r>
          </a:p>
        </p:txBody>
      </p:sp>
      <p:sp>
        <p:nvSpPr>
          <p:cNvPr id="3" name="Content Placeholder 2">
            <a:extLst>
              <a:ext uri="{FF2B5EF4-FFF2-40B4-BE49-F238E27FC236}">
                <a16:creationId xmlns:a16="http://schemas.microsoft.com/office/drawing/2014/main" xmlns="" id="{2A369F0B-8E40-4DE0-86C5-77708EE352C3}"/>
              </a:ext>
            </a:extLst>
          </p:cNvPr>
          <p:cNvSpPr>
            <a:spLocks noGrp="1"/>
          </p:cNvSpPr>
          <p:nvPr>
            <p:ph idx="1"/>
          </p:nvPr>
        </p:nvSpPr>
        <p:spPr>
          <a:xfrm>
            <a:off x="143550" y="1131993"/>
            <a:ext cx="8915400" cy="4746849"/>
          </a:xfrm>
        </p:spPr>
        <p:txBody>
          <a:bodyPr/>
          <a:lstStyle/>
          <a:p>
            <a:pPr lvl="1">
              <a:buFont typeface="Wingdings" panose="05000000000000000000" pitchFamily="2" charset="2"/>
              <a:buChar char="v"/>
            </a:pPr>
            <a:r>
              <a:rPr lang="en-GB" sz="1800" dirty="0"/>
              <a:t>ICASA as a statutory regulator for the electronic communications  sector, has only the powers set out in the ICASA Act and ECA</a:t>
            </a:r>
            <a:endParaRPr lang="en-ZA" sz="1800" dirty="0"/>
          </a:p>
          <a:p>
            <a:pPr lvl="1" algn="just">
              <a:buFont typeface="Wingdings" panose="05000000000000000000" pitchFamily="2" charset="2"/>
              <a:buChar char="v"/>
            </a:pPr>
            <a:r>
              <a:rPr lang="en-ZA" sz="1800" dirty="0"/>
              <a:t>Section 2(f) of the Electronic Communications Act of 2005 (ECA) requires ICASA to regulate so as to </a:t>
            </a:r>
            <a:r>
              <a:rPr lang="en-ZA" sz="1800" b="1" u="sng" dirty="0"/>
              <a:t>promote competition </a:t>
            </a:r>
            <a:r>
              <a:rPr lang="en-ZA" sz="1800" dirty="0"/>
              <a:t>in the sector</a:t>
            </a:r>
          </a:p>
          <a:p>
            <a:pPr lvl="1" algn="just">
              <a:buFont typeface="Wingdings" panose="05000000000000000000" pitchFamily="2" charset="2"/>
              <a:buChar char="v"/>
            </a:pPr>
            <a:r>
              <a:rPr lang="en-ZA" sz="1800" dirty="0"/>
              <a:t>Section 2(n) of the ECA requires ICASA to regulate so as to </a:t>
            </a:r>
            <a:r>
              <a:rPr lang="en-ZA" sz="1800" b="1" u="sng" dirty="0"/>
              <a:t>promote the interests of consumers</a:t>
            </a:r>
            <a:r>
              <a:rPr lang="en-ZA" sz="1800" b="1" dirty="0"/>
              <a:t> </a:t>
            </a:r>
            <a:r>
              <a:rPr lang="en-ZA" sz="1800" dirty="0"/>
              <a:t>with regards to quality electronic communications services at reasonable prices</a:t>
            </a:r>
          </a:p>
          <a:p>
            <a:pPr lvl="1" algn="just">
              <a:buFont typeface="Wingdings" panose="05000000000000000000" pitchFamily="2" charset="2"/>
              <a:buChar char="v"/>
            </a:pPr>
            <a:r>
              <a:rPr lang="en-ZA" sz="1800" dirty="0"/>
              <a:t>Chapter 8 of the ECA requires individual electronic communication services network (ECNS) licensees to make their facilities available to requesting licensees to promote competition at the service level and avoid unnecessary duplication of facilities</a:t>
            </a:r>
          </a:p>
          <a:p>
            <a:pPr lvl="2" algn="just">
              <a:buFont typeface="Wingdings" panose="05000000000000000000" pitchFamily="2" charset="2"/>
              <a:buChar char="Ø"/>
            </a:pPr>
            <a:r>
              <a:rPr lang="en-ZA" sz="1600" dirty="0"/>
              <a:t>This reduces input costs which in turn reduces prices charged to consumers</a:t>
            </a:r>
          </a:p>
          <a:p>
            <a:pPr lvl="1" algn="just">
              <a:buFont typeface="Wingdings" panose="05000000000000000000" pitchFamily="2" charset="2"/>
              <a:buChar char="v"/>
            </a:pPr>
            <a:r>
              <a:rPr lang="en-ZA" sz="1800" dirty="0"/>
              <a:t>The Number Portability Regulations, 2005, are also a subsidiary instrument to enable the promotion of consumer choice in the sector by obliging donor licensees to port their subscribers on request</a:t>
            </a:r>
          </a:p>
          <a:p>
            <a:pPr lvl="2" algn="just">
              <a:buFont typeface="Wingdings" panose="05000000000000000000" pitchFamily="2" charset="2"/>
              <a:buChar char="Ø"/>
            </a:pPr>
            <a:r>
              <a:rPr lang="en-ZA" sz="1600" dirty="0"/>
              <a:t>This enables consumers to exercise their right to choose and also promotes competition at the service level</a:t>
            </a:r>
          </a:p>
          <a:p>
            <a:pPr lvl="1" algn="just">
              <a:buFont typeface="Wingdings" panose="05000000000000000000" pitchFamily="2" charset="2"/>
              <a:buChar char="v"/>
            </a:pPr>
            <a:r>
              <a:rPr lang="en-ZA" sz="1800" dirty="0"/>
              <a:t>The ICT Sector White Paper aims to increase service-based competition</a:t>
            </a:r>
            <a:r>
              <a:rPr lang="en-ZA" sz="1800" dirty="0">
                <a:solidFill>
                  <a:srgbClr val="FF0000"/>
                </a:solidFill>
              </a:rPr>
              <a:t> </a:t>
            </a:r>
          </a:p>
          <a:p>
            <a:pPr>
              <a:buFont typeface="Wingdings" panose="05000000000000000000" pitchFamily="2" charset="2"/>
              <a:buChar char="v"/>
            </a:pPr>
            <a:endParaRPr lang="en-ZA" dirty="0"/>
          </a:p>
        </p:txBody>
      </p:sp>
      <p:sp>
        <p:nvSpPr>
          <p:cNvPr id="4" name="Footer Placeholder 3">
            <a:extLst>
              <a:ext uri="{FF2B5EF4-FFF2-40B4-BE49-F238E27FC236}">
                <a16:creationId xmlns:a16="http://schemas.microsoft.com/office/drawing/2014/main" xmlns="" id="{48451FD9-B79C-44A2-8480-3AEEED53AA83}"/>
              </a:ext>
            </a:extLst>
          </p:cNvPr>
          <p:cNvSpPr>
            <a:spLocks noGrp="1"/>
          </p:cNvSpPr>
          <p:nvPr>
            <p:ph type="ftr" sz="quarter" idx="11"/>
          </p:nvPr>
        </p:nvSpPr>
        <p:spPr/>
        <p:txBody>
          <a:bodyPr/>
          <a:lstStyle/>
          <a:p>
            <a:pPr>
              <a:defRPr/>
            </a:pPr>
            <a:fld id="{7D533966-E2B1-4C07-9089-5EBF19CFFC98}" type="slidenum">
              <a:rPr lang="en-ZA" smtClean="0"/>
              <a:pPr>
                <a:defRPr/>
              </a:pPr>
              <a:t>6</a:t>
            </a:fld>
            <a:endParaRPr lang="en-ZA" dirty="0"/>
          </a:p>
        </p:txBody>
      </p:sp>
    </p:spTree>
    <p:extLst>
      <p:ext uri="{BB962C8B-B14F-4D97-AF65-F5344CB8AC3E}">
        <p14:creationId xmlns:p14="http://schemas.microsoft.com/office/powerpoint/2010/main" xmlns="" val="261277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723E866D-62C3-4130-82A2-45B642438C61}"/>
              </a:ext>
            </a:extLst>
          </p:cNvPr>
          <p:cNvSpPr>
            <a:spLocks noGrp="1"/>
          </p:cNvSpPr>
          <p:nvPr>
            <p:ph type="title"/>
          </p:nvPr>
        </p:nvSpPr>
        <p:spPr>
          <a:xfrm>
            <a:off x="495299" y="53752"/>
            <a:ext cx="8915400" cy="1143000"/>
          </a:xfrm>
          <a:solidFill>
            <a:srgbClr val="FF9966"/>
          </a:solidFill>
        </p:spPr>
        <p:txBody>
          <a:bodyPr/>
          <a:lstStyle/>
          <a:p>
            <a:r>
              <a:rPr lang="en-US" dirty="0"/>
              <a:t>MTRs and Asymmetry</a:t>
            </a:r>
            <a:br>
              <a:rPr lang="en-US" dirty="0"/>
            </a:br>
            <a:r>
              <a:rPr lang="en-US" dirty="0"/>
              <a:t>essential pro-competitive remedies</a:t>
            </a:r>
            <a:endParaRPr lang="en-ZA" dirty="0"/>
          </a:p>
        </p:txBody>
      </p:sp>
      <p:sp>
        <p:nvSpPr>
          <p:cNvPr id="7" name="Content Placeholder 6">
            <a:extLst>
              <a:ext uri="{FF2B5EF4-FFF2-40B4-BE49-F238E27FC236}">
                <a16:creationId xmlns:a16="http://schemas.microsoft.com/office/drawing/2014/main" xmlns="" id="{1D60CBCD-1143-4E52-848F-C5FD9362C536}"/>
              </a:ext>
            </a:extLst>
          </p:cNvPr>
          <p:cNvSpPr>
            <a:spLocks noGrp="1"/>
          </p:cNvSpPr>
          <p:nvPr>
            <p:ph idx="1"/>
          </p:nvPr>
        </p:nvSpPr>
        <p:spPr>
          <a:xfrm>
            <a:off x="495299" y="1196752"/>
            <a:ext cx="9282235" cy="4680520"/>
          </a:xfrm>
        </p:spPr>
        <p:txBody>
          <a:bodyPr/>
          <a:lstStyle/>
          <a:p>
            <a:pPr algn="just">
              <a:buFont typeface="Wingdings" panose="05000000000000000000" pitchFamily="2" charset="2"/>
              <a:buChar char="v"/>
            </a:pPr>
            <a:r>
              <a:rPr lang="en-US" dirty="0"/>
              <a:t>A Study by Ryan Hawthorne (UJ) on the impact of competition calculates a </a:t>
            </a:r>
            <a:r>
              <a:rPr lang="en-US" b="1" dirty="0"/>
              <a:t>consumer surplus benefit of more than R47 Billion in telecommunications </a:t>
            </a:r>
            <a:r>
              <a:rPr lang="en-US" dirty="0"/>
              <a:t>for the period between 2010-2015.</a:t>
            </a:r>
          </a:p>
          <a:p>
            <a:pPr algn="just">
              <a:buFont typeface="Wingdings" panose="05000000000000000000" pitchFamily="2" charset="2"/>
              <a:buChar char="v"/>
            </a:pPr>
            <a:r>
              <a:rPr lang="en-US" dirty="0"/>
              <a:t>The new MTR review process is on track and should be concluded by September 2018.</a:t>
            </a:r>
          </a:p>
          <a:p>
            <a:pPr algn="just">
              <a:buFont typeface="Wingdings" panose="05000000000000000000" pitchFamily="2" charset="2"/>
              <a:buChar char="v"/>
            </a:pPr>
            <a:r>
              <a:rPr lang="en-US" dirty="0"/>
              <a:t>The new process should again conclude the same as the 2014 process, by </a:t>
            </a:r>
            <a:r>
              <a:rPr lang="en-US" b="1" dirty="0"/>
              <a:t>lowering MTRs for the dominant operators </a:t>
            </a:r>
            <a:r>
              <a:rPr lang="en-US" dirty="0"/>
              <a:t>and c</a:t>
            </a:r>
            <a:r>
              <a:rPr lang="en-US" b="1" dirty="0"/>
              <a:t>ontinue with asymmetric rates for the smaller challengers</a:t>
            </a:r>
            <a:r>
              <a:rPr lang="en-US" dirty="0"/>
              <a:t> to enable them to compete in the market</a:t>
            </a:r>
          </a:p>
          <a:p>
            <a:pPr algn="just">
              <a:buFont typeface="Wingdings" panose="05000000000000000000" pitchFamily="2" charset="2"/>
              <a:buChar char="v"/>
            </a:pPr>
            <a:r>
              <a:rPr lang="en-US" dirty="0"/>
              <a:t>Such asymmetry will ensure:</a:t>
            </a:r>
          </a:p>
          <a:p>
            <a:pPr lvl="1" algn="just">
              <a:buFont typeface="Wingdings" panose="05000000000000000000" pitchFamily="2" charset="2"/>
              <a:buChar char="Ø"/>
            </a:pPr>
            <a:r>
              <a:rPr lang="en-US" sz="1800" dirty="0"/>
              <a:t>That the smaller challengers can at least recover their costs (which is higher than the dominant players due to scale differences) and therefore be able to compete; and</a:t>
            </a:r>
          </a:p>
          <a:p>
            <a:pPr lvl="1" algn="just">
              <a:buFont typeface="Wingdings" panose="05000000000000000000" pitchFamily="2" charset="2"/>
              <a:buChar char="Ø"/>
            </a:pPr>
            <a:r>
              <a:rPr lang="en-US" sz="1800" dirty="0"/>
              <a:t>Will result in no harm to the dominant players, as current asymmetry payments is </a:t>
            </a:r>
            <a:r>
              <a:rPr lang="en-US" sz="1800" b="1" dirty="0"/>
              <a:t>&lt; 0.5%</a:t>
            </a:r>
            <a:r>
              <a:rPr lang="en-US" sz="1800" dirty="0"/>
              <a:t> pa of costs and the traffic share to smaller challengers is </a:t>
            </a:r>
            <a:r>
              <a:rPr lang="en-US" sz="1800" b="1" dirty="0"/>
              <a:t>&lt; 5%</a:t>
            </a:r>
            <a:r>
              <a:rPr lang="en-US" sz="1800" dirty="0"/>
              <a:t> pa</a:t>
            </a:r>
            <a:endParaRPr lang="en-ZA" sz="1800" dirty="0"/>
          </a:p>
        </p:txBody>
      </p:sp>
      <p:pic>
        <p:nvPicPr>
          <p:cNvPr id="2" name="Picture 1">
            <a:extLst>
              <a:ext uri="{FF2B5EF4-FFF2-40B4-BE49-F238E27FC236}">
                <a16:creationId xmlns:a16="http://schemas.microsoft.com/office/drawing/2014/main" xmlns="" id="{D8E1D254-811F-47B6-9D37-48CE4AF8CE4F}"/>
              </a:ext>
            </a:extLst>
          </p:cNvPr>
          <p:cNvPicPr>
            <a:picLocks noChangeAspect="1"/>
          </p:cNvPicPr>
          <p:nvPr/>
        </p:nvPicPr>
        <p:blipFill>
          <a:blip r:embed="rId2" cstate="print"/>
          <a:stretch>
            <a:fillRect/>
          </a:stretch>
        </p:blipFill>
        <p:spPr>
          <a:xfrm>
            <a:off x="128465" y="5382345"/>
            <a:ext cx="4397444" cy="1503039"/>
          </a:xfrm>
          <a:prstGeom prst="rect">
            <a:avLst/>
          </a:prstGeom>
        </p:spPr>
      </p:pic>
      <p:sp>
        <p:nvSpPr>
          <p:cNvPr id="6" name="Footer Placeholder 3">
            <a:extLst>
              <a:ext uri="{FF2B5EF4-FFF2-40B4-BE49-F238E27FC236}">
                <a16:creationId xmlns:a16="http://schemas.microsoft.com/office/drawing/2014/main" xmlns="" id="{1F4052D8-B11A-4999-8D0B-9667F399FC64}"/>
              </a:ext>
            </a:extLst>
          </p:cNvPr>
          <p:cNvSpPr>
            <a:spLocks noGrp="1"/>
          </p:cNvSpPr>
          <p:nvPr>
            <p:ph type="ftr" sz="quarter" idx="11"/>
          </p:nvPr>
        </p:nvSpPr>
        <p:spPr>
          <a:xfrm>
            <a:off x="3384550" y="6356350"/>
            <a:ext cx="3136900" cy="365125"/>
          </a:xfrm>
        </p:spPr>
        <p:txBody>
          <a:bodyPr/>
          <a:lstStyle/>
          <a:p>
            <a:pPr>
              <a:defRPr/>
            </a:pPr>
            <a:fld id="{C76AE020-B912-4C34-B507-A7F9CEEAF400}" type="slidenum">
              <a:rPr lang="en-ZA" smtClean="0"/>
              <a:pPr>
                <a:defRPr/>
              </a:pPr>
              <a:t>7</a:t>
            </a:fld>
            <a:endParaRPr lang="en-ZA" dirty="0"/>
          </a:p>
        </p:txBody>
      </p:sp>
    </p:spTree>
    <p:extLst>
      <p:ext uri="{BB962C8B-B14F-4D97-AF65-F5344CB8AC3E}">
        <p14:creationId xmlns:p14="http://schemas.microsoft.com/office/powerpoint/2010/main" xmlns="" val="2252048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415C91-0D10-C341-9372-DDF8B9272805}"/>
              </a:ext>
            </a:extLst>
          </p:cNvPr>
          <p:cNvSpPr>
            <a:spLocks noGrp="1"/>
          </p:cNvSpPr>
          <p:nvPr>
            <p:ph type="title"/>
          </p:nvPr>
        </p:nvSpPr>
        <p:spPr>
          <a:xfrm>
            <a:off x="495300" y="-27384"/>
            <a:ext cx="8915400" cy="1143000"/>
          </a:xfrm>
          <a:solidFill>
            <a:srgbClr val="FF9966"/>
          </a:solidFill>
        </p:spPr>
        <p:txBody>
          <a:bodyPr/>
          <a:lstStyle/>
          <a:p>
            <a:r>
              <a:rPr lang="en-US" dirty="0"/>
              <a:t>CELL C Product Propositions</a:t>
            </a:r>
          </a:p>
        </p:txBody>
      </p:sp>
      <p:sp>
        <p:nvSpPr>
          <p:cNvPr id="5" name="Rounded Rectangle 4">
            <a:extLst>
              <a:ext uri="{FF2B5EF4-FFF2-40B4-BE49-F238E27FC236}">
                <a16:creationId xmlns:a16="http://schemas.microsoft.com/office/drawing/2014/main" xmlns="" id="{DF3ECBEC-BD15-5E4E-9C2B-ABCFB8676FFA}"/>
              </a:ext>
            </a:extLst>
          </p:cNvPr>
          <p:cNvSpPr/>
          <p:nvPr/>
        </p:nvSpPr>
        <p:spPr>
          <a:xfrm>
            <a:off x="200472" y="1449021"/>
            <a:ext cx="2011680" cy="4564433"/>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Pro-consumer</a:t>
            </a:r>
            <a:r>
              <a:rPr kumimoji="0" lang="en-US" sz="1800" b="1"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 products</a:t>
            </a: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sz="16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WhatsApp offering with a price of 2.5c/MB</a:t>
            </a:r>
          </a:p>
          <a:p>
            <a:pPr marL="342900" marR="0" lvl="0" indent="-34290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lang="en-US" sz="1600" dirty="0">
                <a:solidFill>
                  <a:prstClr val="black"/>
                </a:solidFill>
                <a:latin typeface="Arial" panose="020B0604020202020204" pitchFamily="34" charset="0"/>
                <a:cs typeface="Arial" panose="020B0604020202020204" pitchFamily="34" charset="0"/>
              </a:rPr>
              <a:t>Social data bundles</a:t>
            </a:r>
          </a:p>
          <a:p>
            <a:pPr marL="342900" marR="0" lvl="0" indent="-34290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sz="16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Internet.org-free</a:t>
            </a:r>
            <a:r>
              <a:rPr kumimoji="0" lang="en-US" sz="160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 Facebook</a:t>
            </a:r>
          </a:p>
          <a:p>
            <a:pPr marL="342900" marR="0" lvl="0" indent="-34290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lang="en-US" sz="1600" baseline="0" dirty="0">
                <a:solidFill>
                  <a:prstClr val="black"/>
                </a:solidFill>
                <a:latin typeface="Arial" panose="020B0604020202020204" pitchFamily="34" charset="0"/>
                <a:cs typeface="Arial" panose="020B0604020202020204" pitchFamily="34" charset="0"/>
              </a:rPr>
              <a:t>66c</a:t>
            </a:r>
            <a:r>
              <a:rPr lang="en-US" sz="1600" dirty="0">
                <a:solidFill>
                  <a:prstClr val="black"/>
                </a:solidFill>
                <a:latin typeface="Arial" panose="020B0604020202020204" pitchFamily="34" charset="0"/>
                <a:cs typeface="Arial" panose="020B0604020202020204" pitchFamily="34" charset="0"/>
              </a:rPr>
              <a:t> prepaid plan-all SA networks</a:t>
            </a:r>
            <a:endParaRPr kumimoji="0" lang="en-US" sz="16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2" name="Rounded Rectangle 11">
            <a:extLst>
              <a:ext uri="{FF2B5EF4-FFF2-40B4-BE49-F238E27FC236}">
                <a16:creationId xmlns:a16="http://schemas.microsoft.com/office/drawing/2014/main" xmlns="" id="{AFAA1A8F-1428-AC4B-8B5A-E008488E6906}"/>
              </a:ext>
            </a:extLst>
          </p:cNvPr>
          <p:cNvSpPr/>
          <p:nvPr/>
        </p:nvSpPr>
        <p:spPr>
          <a:xfrm>
            <a:off x="2360712" y="1490727"/>
            <a:ext cx="2160240" cy="4578272"/>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Data bundles</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800" b="1"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sz="16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Carry over</a:t>
            </a:r>
          </a:p>
          <a:p>
            <a:pPr marL="342900" marR="0" lvl="0" indent="-34290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sz="16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Longer term validity (90 days)</a:t>
            </a:r>
          </a:p>
          <a:p>
            <a:pPr marL="342900" marR="0" lvl="0" indent="-34290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sz="16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One year data bundles </a:t>
            </a:r>
          </a:p>
        </p:txBody>
      </p:sp>
      <p:sp>
        <p:nvSpPr>
          <p:cNvPr id="13" name="Rounded Rectangle 12">
            <a:extLst>
              <a:ext uri="{FF2B5EF4-FFF2-40B4-BE49-F238E27FC236}">
                <a16:creationId xmlns:a16="http://schemas.microsoft.com/office/drawing/2014/main" xmlns="" id="{1FA7E79E-0B98-414A-A947-CD727EEBD189}"/>
              </a:ext>
            </a:extLst>
          </p:cNvPr>
          <p:cNvSpPr/>
          <p:nvPr/>
        </p:nvSpPr>
        <p:spPr>
          <a:xfrm>
            <a:off x="7185248" y="1532435"/>
            <a:ext cx="2364363" cy="4494857"/>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SmartData</a:t>
            </a:r>
            <a:r>
              <a:rPr kumimoji="0" lang="en-US" sz="1800" b="1"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 Contract</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600" baseline="0" dirty="0">
              <a:solidFill>
                <a:prstClr val="black"/>
              </a:solidFill>
              <a:latin typeface="Arial" panose="020B0604020202020204" pitchFamily="34" charset="0"/>
              <a:cs typeface="Arial" panose="020B0604020202020204" pitchFamily="34" charset="0"/>
            </a:endParaRPr>
          </a:p>
          <a:p>
            <a:pPr marL="285750" marR="0" lvl="0" indent="-28575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sz="1600" b="0" i="0" u="none" strike="noStrike" kern="1200" cap="none" spc="0" normalizeH="0" noProof="0" dirty="0">
                <a:ln>
                  <a:noFill/>
                </a:ln>
                <a:solidFill>
                  <a:prstClr val="black"/>
                </a:solidFill>
                <a:effectLst/>
                <a:uLnTx/>
                <a:uFillTx/>
                <a:latin typeface="Arial" panose="020B0604020202020204" pitchFamily="34" charset="0"/>
                <a:cs typeface="Arial" panose="020B0604020202020204" pitchFamily="34" charset="0"/>
              </a:rPr>
              <a:t>One month carry over</a:t>
            </a:r>
          </a:p>
          <a:p>
            <a:pPr marL="285750" marR="0" lvl="0" indent="-28575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lang="en-US" sz="1600" baseline="0" dirty="0">
                <a:solidFill>
                  <a:prstClr val="black"/>
                </a:solidFill>
                <a:latin typeface="Arial" panose="020B0604020202020204" pitchFamily="34" charset="0"/>
                <a:cs typeface="Arial" panose="020B0604020202020204" pitchFamily="34" charset="0"/>
              </a:rPr>
              <a:t>Link</a:t>
            </a:r>
            <a:r>
              <a:rPr lang="en-US" sz="1600" dirty="0">
                <a:solidFill>
                  <a:prstClr val="black"/>
                </a:solidFill>
                <a:latin typeface="Arial" panose="020B0604020202020204" pitchFamily="34" charset="0"/>
                <a:cs typeface="Arial" panose="020B0604020202020204" pitchFamily="34" charset="0"/>
              </a:rPr>
              <a:t> SIMs &amp;share data across up to 14 additional devices</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4" name="Rounded Rectangle 13">
            <a:extLst>
              <a:ext uri="{FF2B5EF4-FFF2-40B4-BE49-F238E27FC236}">
                <a16:creationId xmlns:a16="http://schemas.microsoft.com/office/drawing/2014/main" xmlns="" id="{F5CA0DF1-E723-944E-B2C2-25C3F4577145}"/>
              </a:ext>
            </a:extLst>
          </p:cNvPr>
          <p:cNvSpPr/>
          <p:nvPr/>
        </p:nvSpPr>
        <p:spPr>
          <a:xfrm>
            <a:off x="4643636" y="1532436"/>
            <a:ext cx="2232248" cy="4525217"/>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Value for money tariffs</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sz="16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Connector / Pinnacle &amp; 66c prepaid plans - data out of bundle price of 15c/MB</a:t>
            </a:r>
          </a:p>
        </p:txBody>
      </p:sp>
      <p:sp>
        <p:nvSpPr>
          <p:cNvPr id="8" name="Footer Placeholder 3">
            <a:extLst>
              <a:ext uri="{FF2B5EF4-FFF2-40B4-BE49-F238E27FC236}">
                <a16:creationId xmlns:a16="http://schemas.microsoft.com/office/drawing/2014/main" xmlns="" id="{7FD17C72-EA35-4886-83E1-170EC6487E29}"/>
              </a:ext>
            </a:extLst>
          </p:cNvPr>
          <p:cNvSpPr>
            <a:spLocks noGrp="1"/>
          </p:cNvSpPr>
          <p:nvPr>
            <p:ph type="ftr" sz="quarter" idx="11"/>
          </p:nvPr>
        </p:nvSpPr>
        <p:spPr>
          <a:xfrm>
            <a:off x="2504728" y="6383193"/>
            <a:ext cx="3744416" cy="365125"/>
          </a:xfrm>
        </p:spPr>
        <p:txBody>
          <a:bodyPr/>
          <a:lstStyle/>
          <a:p>
            <a:pPr>
              <a:defRPr/>
            </a:pPr>
            <a:r>
              <a:rPr lang="en-ZA" dirty="0"/>
              <a:t>8</a:t>
            </a:r>
          </a:p>
        </p:txBody>
      </p:sp>
    </p:spTree>
    <p:extLst>
      <p:ext uri="{BB962C8B-B14F-4D97-AF65-F5344CB8AC3E}">
        <p14:creationId xmlns:p14="http://schemas.microsoft.com/office/powerpoint/2010/main" xmlns="" val="3894337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8664"/>
            <a:ext cx="8915400" cy="1143000"/>
          </a:xfrm>
          <a:solidFill>
            <a:srgbClr val="FF9966"/>
          </a:solidFill>
        </p:spPr>
        <p:txBody>
          <a:bodyPr/>
          <a:lstStyle/>
          <a:p>
            <a:r>
              <a:rPr lang="en-ZA" dirty="0"/>
              <a:t>Affordability / Value for Money</a:t>
            </a:r>
          </a:p>
        </p:txBody>
      </p:sp>
      <p:sp>
        <p:nvSpPr>
          <p:cNvPr id="3" name="Content Placeholder 2"/>
          <p:cNvSpPr>
            <a:spLocks noGrp="1"/>
          </p:cNvSpPr>
          <p:nvPr>
            <p:ph idx="1"/>
          </p:nvPr>
        </p:nvSpPr>
        <p:spPr>
          <a:xfrm>
            <a:off x="495300" y="1268760"/>
            <a:ext cx="8915400" cy="4857403"/>
          </a:xfrm>
        </p:spPr>
        <p:txBody>
          <a:bodyPr/>
          <a:lstStyle/>
          <a:p>
            <a:pPr>
              <a:buFont typeface="Wingdings" panose="05000000000000000000" pitchFamily="2" charset="2"/>
              <a:buChar char="v"/>
            </a:pPr>
            <a:r>
              <a:rPr lang="en-ZA" sz="2000" dirty="0"/>
              <a:t>2017 - </a:t>
            </a:r>
            <a:r>
              <a:rPr lang="en-ZA" sz="2000" b="1" dirty="0"/>
              <a:t>old age grant</a:t>
            </a:r>
            <a:r>
              <a:rPr lang="en-ZA" sz="2000" dirty="0"/>
              <a:t> - R1600 -1620 for those over 75yrs a month. </a:t>
            </a:r>
          </a:p>
          <a:p>
            <a:pPr>
              <a:buFont typeface="Wingdings" panose="05000000000000000000" pitchFamily="2" charset="2"/>
              <a:buChar char="v"/>
            </a:pPr>
            <a:r>
              <a:rPr lang="en-ZA" sz="2000" dirty="0"/>
              <a:t>The disability and care dependency </a:t>
            </a:r>
            <a:r>
              <a:rPr lang="en-ZA" sz="2000" b="1" dirty="0"/>
              <a:t>grants</a:t>
            </a:r>
            <a:r>
              <a:rPr lang="en-ZA" sz="2000" dirty="0"/>
              <a:t> - R1600 a month. </a:t>
            </a:r>
          </a:p>
          <a:p>
            <a:pPr>
              <a:buFont typeface="Wingdings" panose="05000000000000000000" pitchFamily="2" charset="2"/>
              <a:buChar char="v"/>
            </a:pPr>
            <a:r>
              <a:rPr lang="en-ZA" sz="2000" dirty="0"/>
              <a:t>Foster care </a:t>
            </a:r>
            <a:r>
              <a:rPr lang="en-ZA" sz="2000" b="1" dirty="0"/>
              <a:t>grants</a:t>
            </a:r>
            <a:r>
              <a:rPr lang="en-ZA" sz="2000" dirty="0"/>
              <a:t> - R920 a month. </a:t>
            </a:r>
          </a:p>
          <a:p>
            <a:pPr>
              <a:buFont typeface="Wingdings" panose="05000000000000000000" pitchFamily="2" charset="2"/>
              <a:buChar char="v"/>
            </a:pPr>
            <a:r>
              <a:rPr lang="en-ZA" sz="2000" dirty="0"/>
              <a:t>For every R100 spend in SA, </a:t>
            </a:r>
            <a:r>
              <a:rPr lang="en-ZA" sz="2000" b="1" dirty="0"/>
              <a:t>R2.90c</a:t>
            </a:r>
            <a:r>
              <a:rPr lang="en-ZA" sz="2000" dirty="0"/>
              <a:t> spent on telecoms(source ICT satellite account of South -  Africa 2012, published in 2015)</a:t>
            </a:r>
          </a:p>
          <a:p>
            <a:pPr>
              <a:buFont typeface="Wingdings" panose="05000000000000000000" pitchFamily="2" charset="2"/>
              <a:buChar char="v"/>
            </a:pPr>
            <a:r>
              <a:rPr lang="en-ZA" sz="2000" dirty="0"/>
              <a:t>Cell C’s tailor made products supports the reduction of income spent on telecoms eg WhatsApp can effectively communicate using Cell C’s WhatsApp product for less than 2% of monthly grant</a:t>
            </a:r>
          </a:p>
          <a:p>
            <a:pPr>
              <a:buFont typeface="Wingdings" panose="05000000000000000000" pitchFamily="2" charset="2"/>
              <a:buChar char="v"/>
            </a:pPr>
            <a:r>
              <a:rPr lang="en-ZA" sz="2000" dirty="0"/>
              <a:t>As seen in the impact of Call Termination Rates reduction – resulted in </a:t>
            </a:r>
            <a:r>
              <a:rPr lang="en-ZA" sz="2000" b="1" dirty="0"/>
              <a:t>Consumer Surplus benefit of R47 Billion</a:t>
            </a:r>
            <a:r>
              <a:rPr lang="en-ZA" sz="2000" dirty="0"/>
              <a:t> over 5 years between 2010-2015. </a:t>
            </a:r>
          </a:p>
          <a:p>
            <a:pPr>
              <a:buFont typeface="Wingdings" panose="05000000000000000000" pitchFamily="2" charset="2"/>
              <a:buChar char="v"/>
            </a:pPr>
            <a:r>
              <a:rPr lang="en-ZA" sz="2000" dirty="0"/>
              <a:t>Reduction in telecommunication services contribute to </a:t>
            </a:r>
            <a:r>
              <a:rPr lang="en-ZA" sz="2000" b="1" dirty="0"/>
              <a:t>consumer’s household disposable income</a:t>
            </a:r>
            <a:r>
              <a:rPr lang="en-ZA" sz="2000" dirty="0"/>
              <a:t>.</a:t>
            </a:r>
          </a:p>
          <a:p>
            <a:endParaRPr lang="en-ZA" dirty="0"/>
          </a:p>
        </p:txBody>
      </p:sp>
      <p:sp>
        <p:nvSpPr>
          <p:cNvPr id="4" name="Footer Placeholder 3"/>
          <p:cNvSpPr>
            <a:spLocks noGrp="1"/>
          </p:cNvSpPr>
          <p:nvPr>
            <p:ph type="ftr" sz="quarter" idx="11"/>
          </p:nvPr>
        </p:nvSpPr>
        <p:spPr/>
        <p:txBody>
          <a:bodyPr/>
          <a:lstStyle/>
          <a:p>
            <a:pPr>
              <a:defRPr/>
            </a:pPr>
            <a:r>
              <a:rPr lang="en-ZA" dirty="0"/>
              <a:t>9</a:t>
            </a:r>
          </a:p>
        </p:txBody>
      </p:sp>
      <p:sp>
        <p:nvSpPr>
          <p:cNvPr id="5" name="Slide Number Placeholder 4"/>
          <p:cNvSpPr>
            <a:spLocks noGrp="1"/>
          </p:cNvSpPr>
          <p:nvPr>
            <p:ph type="sldNum" sz="quarter" idx="12"/>
          </p:nvPr>
        </p:nvSpPr>
        <p:spPr/>
        <p:txBody>
          <a:bodyPr/>
          <a:lstStyle/>
          <a:p>
            <a:pPr>
              <a:defRPr/>
            </a:pPr>
            <a:fld id="{04EC2F21-84E4-7C4A-999B-2E0E344CD602}" type="slidenum">
              <a:rPr lang="en-ZA" smtClean="0"/>
              <a:pPr>
                <a:defRPr/>
              </a:pPr>
              <a:t>9</a:t>
            </a:fld>
            <a:endParaRPr lang="en-ZA"/>
          </a:p>
        </p:txBody>
      </p:sp>
    </p:spTree>
    <p:extLst>
      <p:ext uri="{BB962C8B-B14F-4D97-AF65-F5344CB8AC3E}">
        <p14:creationId xmlns:p14="http://schemas.microsoft.com/office/powerpoint/2010/main" xmlns="" val="24470710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4"/>
</p:tagLst>
</file>

<file path=ppt/theme/theme1.xml><?xml version="1.0" encoding="utf-8"?>
<a:theme xmlns:a="http://schemas.openxmlformats.org/drawingml/2006/main" name="Cell C Powerpoint template - April 2013">
  <a:themeElements>
    <a:clrScheme name="CellC">
      <a:dk1>
        <a:srgbClr val="000000"/>
      </a:dk1>
      <a:lt1>
        <a:srgbClr val="FFFFFF"/>
      </a:lt1>
      <a:dk2>
        <a:srgbClr val="000000"/>
      </a:dk2>
      <a:lt2>
        <a:srgbClr val="FFFFFF"/>
      </a:lt2>
      <a:accent1>
        <a:srgbClr val="0073AB"/>
      </a:accent1>
      <a:accent2>
        <a:srgbClr val="DB1E39"/>
      </a:accent2>
      <a:accent3>
        <a:srgbClr val="51A026"/>
      </a:accent3>
      <a:accent4>
        <a:srgbClr val="FABB00"/>
      </a:accent4>
      <a:accent5>
        <a:srgbClr val="000000"/>
      </a:accent5>
      <a:accent6>
        <a:srgbClr val="C6C7C8"/>
      </a:accent6>
      <a:hlink>
        <a:srgbClr val="6693B1"/>
      </a:hlink>
      <a:folHlink>
        <a:srgbClr val="A5D5DE"/>
      </a:folHlink>
    </a:clrScheme>
    <a:fontScheme name="Bryant">
      <a:majorFont>
        <a:latin typeface="Bryant"/>
        <a:ea typeface=""/>
        <a:cs typeface=""/>
      </a:majorFont>
      <a:minorFont>
        <a:latin typeface="Bryan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000000"/>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spPr>
      <a:bodyPr wrap="none" rtlCol="0">
        <a:spAutoFit/>
      </a:bodyPr>
      <a:lstStyle>
        <a:defPPr>
          <a:defRPr sz="1200" dirty="0" smtClean="0">
            <a:latin typeface="+mn-lt"/>
          </a:defRPr>
        </a:defPPr>
      </a:lstStyle>
    </a:txDef>
  </a:objectDefaults>
  <a:extraClrSchemeLst>
    <a:extraClrScheme>
      <a:clrScheme name="1_Title Slide 1">
        <a:dk1>
          <a:srgbClr val="000000"/>
        </a:dk1>
        <a:lt1>
          <a:srgbClr val="FFFFFF"/>
        </a:lt1>
        <a:dk2>
          <a:srgbClr val="5F574F"/>
        </a:dk2>
        <a:lt2>
          <a:srgbClr val="A1C4D0"/>
        </a:lt2>
        <a:accent1>
          <a:srgbClr val="DC291E"/>
        </a:accent1>
        <a:accent2>
          <a:srgbClr val="AF9A00"/>
        </a:accent2>
        <a:accent3>
          <a:srgbClr val="FFFFFF"/>
        </a:accent3>
        <a:accent4>
          <a:srgbClr val="000000"/>
        </a:accent4>
        <a:accent5>
          <a:srgbClr val="EBACAB"/>
        </a:accent5>
        <a:accent6>
          <a:srgbClr val="9E8B00"/>
        </a:accent6>
        <a:hlink>
          <a:srgbClr val="4BC8B6"/>
        </a:hlink>
        <a:folHlink>
          <a:srgbClr val="EA71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ELL C">
    <a:dk1>
      <a:srgbClr val="000000"/>
    </a:dk1>
    <a:lt1>
      <a:srgbClr val="FFFFFF"/>
    </a:lt1>
    <a:dk2>
      <a:srgbClr val="000000"/>
    </a:dk2>
    <a:lt2>
      <a:srgbClr val="FFFFFF"/>
    </a:lt2>
    <a:accent1>
      <a:srgbClr val="0073AB"/>
    </a:accent1>
    <a:accent2>
      <a:srgbClr val="DB1E39"/>
    </a:accent2>
    <a:accent3>
      <a:srgbClr val="51A026"/>
    </a:accent3>
    <a:accent4>
      <a:srgbClr val="FABB00"/>
    </a:accent4>
    <a:accent5>
      <a:srgbClr val="000000"/>
    </a:accent5>
    <a:accent6>
      <a:srgbClr val="C6C7C8"/>
    </a:accent6>
    <a:hlink>
      <a:srgbClr val="828486"/>
    </a:hlink>
    <a:folHlink>
      <a:srgbClr val="C6C7C8"/>
    </a:folHlink>
  </a:clrScheme>
</a:themeOverride>
</file>

<file path=ppt/theme/themeOverride2.xml><?xml version="1.0" encoding="utf-8"?>
<a:themeOverride xmlns:a="http://schemas.openxmlformats.org/drawingml/2006/main">
  <a:clrScheme name="CELL C">
    <a:dk1>
      <a:srgbClr val="000000"/>
    </a:dk1>
    <a:lt1>
      <a:srgbClr val="FFFFFF"/>
    </a:lt1>
    <a:dk2>
      <a:srgbClr val="000000"/>
    </a:dk2>
    <a:lt2>
      <a:srgbClr val="FFFFFF"/>
    </a:lt2>
    <a:accent1>
      <a:srgbClr val="0073AB"/>
    </a:accent1>
    <a:accent2>
      <a:srgbClr val="DB1E39"/>
    </a:accent2>
    <a:accent3>
      <a:srgbClr val="51A026"/>
    </a:accent3>
    <a:accent4>
      <a:srgbClr val="FABB00"/>
    </a:accent4>
    <a:accent5>
      <a:srgbClr val="000000"/>
    </a:accent5>
    <a:accent6>
      <a:srgbClr val="C6C7C8"/>
    </a:accent6>
    <a:hlink>
      <a:srgbClr val="828486"/>
    </a:hlink>
    <a:folHlink>
      <a:srgbClr val="C6C7C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FC3293E25F664FAB5100FAFB73D07D" ma:contentTypeVersion="0" ma:contentTypeDescription="Create a new document." ma:contentTypeScope="" ma:versionID="3b48670fe8804ef26b8c85b1365f1fb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1021D1-A378-41D6-B615-F8602D26AFE6}">
  <ds:schemaRefs>
    <ds:schemaRef ds:uri="http://www.w3.org/XML/1998/namespace"/>
    <ds:schemaRef ds:uri="http://schemas.microsoft.com/office/2006/metadata/properties"/>
    <ds:schemaRef ds:uri="http://purl.org/dc/elements/1.1/"/>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C2EE4E4-1C6C-4AB7-AD03-1B4DC75CD3D6}">
  <ds:schemaRefs>
    <ds:schemaRef ds:uri="http://schemas.microsoft.com/sharepoint/v3/contenttype/forms"/>
  </ds:schemaRefs>
</ds:datastoreItem>
</file>

<file path=customXml/itemProps3.xml><?xml version="1.0" encoding="utf-8"?>
<ds:datastoreItem xmlns:ds="http://schemas.openxmlformats.org/officeDocument/2006/customXml" ds:itemID="{8043C800-20A9-4AB2-9580-8BBA2EC35E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Cell C Powerpoint template - April 2013.pot</Template>
  <TotalTime>17308</TotalTime>
  <Words>1633</Words>
  <Application>Microsoft Office PowerPoint</Application>
  <PresentationFormat>A4 Paper (210x297 mm)</PresentationFormat>
  <Paragraphs>247</Paragraphs>
  <Slides>17</Slides>
  <Notes>10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Cell C Powerpoint template - April 2013</vt:lpstr>
      <vt:lpstr>Custom Design</vt:lpstr>
      <vt:lpstr>COST TO COMMUNICATE HEARING: 28 MARCH 2018</vt:lpstr>
      <vt:lpstr>Contents</vt:lpstr>
      <vt:lpstr>Slide 3</vt:lpstr>
      <vt:lpstr>Market Structure</vt:lpstr>
      <vt:lpstr>Skewed Market with Inadequate Competition</vt:lpstr>
      <vt:lpstr>Role of the Regulator</vt:lpstr>
      <vt:lpstr>MTRs and Asymmetry essential pro-competitive remedies</vt:lpstr>
      <vt:lpstr>CELL C Product Propositions</vt:lpstr>
      <vt:lpstr>Affordability / Value for Money</vt:lpstr>
      <vt:lpstr>Cell C enabling multiple MVNOs &amp; MVNEs  to enhance competition</vt:lpstr>
      <vt:lpstr>WOAN: Envisaged Market Structure reform</vt:lpstr>
      <vt:lpstr>The WOAN as a potential enabler</vt:lpstr>
      <vt:lpstr>  SA market experience with Open-Access infrastructure operators</vt:lpstr>
      <vt:lpstr>Schools connectivity</vt:lpstr>
      <vt:lpstr>Solution in Classroom</vt:lpstr>
      <vt:lpstr> Conclusions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C template</dc:title>
  <dc:creator>hrauhala</dc:creator>
  <cp:lastModifiedBy>User</cp:lastModifiedBy>
  <cp:revision>853</cp:revision>
  <cp:lastPrinted>2018-03-23T13:42:09Z</cp:lastPrinted>
  <dcterms:created xsi:type="dcterms:W3CDTF">2010-11-01T14:38:34Z</dcterms:created>
  <dcterms:modified xsi:type="dcterms:W3CDTF">2018-04-03T11:06:51Z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0x010100B2FC3293E25F664FAB5100FAFB73D07D</vt:lpwstr>
  </property>
</Properties>
</file>