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77" r:id="rId1"/>
  </p:sldMasterIdLst>
  <p:notesMasterIdLst>
    <p:notesMasterId r:id="rId35"/>
  </p:notesMasterIdLst>
  <p:handoutMasterIdLst>
    <p:handoutMasterId r:id="rId36"/>
  </p:handoutMasterIdLst>
  <p:sldIdLst>
    <p:sldId id="445" r:id="rId2"/>
    <p:sldId id="447" r:id="rId3"/>
    <p:sldId id="542" r:id="rId4"/>
    <p:sldId id="553" r:id="rId5"/>
    <p:sldId id="552" r:id="rId6"/>
    <p:sldId id="543" r:id="rId7"/>
    <p:sldId id="519" r:id="rId8"/>
    <p:sldId id="518" r:id="rId9"/>
    <p:sldId id="554" r:id="rId10"/>
    <p:sldId id="541" r:id="rId11"/>
    <p:sldId id="450" r:id="rId12"/>
    <p:sldId id="540" r:id="rId13"/>
    <p:sldId id="523" r:id="rId14"/>
    <p:sldId id="522" r:id="rId15"/>
    <p:sldId id="520" r:id="rId16"/>
    <p:sldId id="515" r:id="rId17"/>
    <p:sldId id="516" r:id="rId18"/>
    <p:sldId id="524" r:id="rId19"/>
    <p:sldId id="525" r:id="rId20"/>
    <p:sldId id="526" r:id="rId21"/>
    <p:sldId id="527" r:id="rId22"/>
    <p:sldId id="528" r:id="rId23"/>
    <p:sldId id="529" r:id="rId24"/>
    <p:sldId id="530" r:id="rId25"/>
    <p:sldId id="531" r:id="rId26"/>
    <p:sldId id="532" r:id="rId27"/>
    <p:sldId id="464" r:id="rId28"/>
    <p:sldId id="534" r:id="rId29"/>
    <p:sldId id="535" r:id="rId30"/>
    <p:sldId id="536" r:id="rId31"/>
    <p:sldId id="537" r:id="rId32"/>
    <p:sldId id="545" r:id="rId33"/>
    <p:sldId id="477" r:id="rId34"/>
  </p:sldIdLst>
  <p:sldSz cx="9144000" cy="6858000" type="screen4x3"/>
  <p:notesSz cx="6794500" cy="9931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7" autoAdjust="0"/>
    <p:restoredTop sz="94660"/>
  </p:normalViewPr>
  <p:slideViewPr>
    <p:cSldViewPr>
      <p:cViewPr varScale="1">
        <p:scale>
          <a:sx n="115" d="100"/>
          <a:sy n="115" d="100"/>
        </p:scale>
        <p:origin x="1392" y="114"/>
      </p:cViewPr>
      <p:guideLst>
        <p:guide orient="horz" pos="2160"/>
        <p:guide pos="2880"/>
      </p:guideLst>
    </p:cSldViewPr>
  </p:slideViewPr>
  <p:outlineViewPr>
    <p:cViewPr>
      <p:scale>
        <a:sx n="33" d="100"/>
        <a:sy n="33" d="100"/>
      </p:scale>
      <p:origin x="0" y="-23424"/>
    </p:cViewPr>
  </p:outlin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50860A-5D8E-4AB3-8860-161955FD2DC4}"/>
              </a:ext>
            </a:extLst>
          </p:cNvPr>
          <p:cNvSpPr>
            <a:spLocks noGrp="1"/>
          </p:cNvSpPr>
          <p:nvPr>
            <p:ph type="hdr" sz="quarter"/>
          </p:nvPr>
        </p:nvSpPr>
        <p:spPr>
          <a:xfrm>
            <a:off x="0" y="1"/>
            <a:ext cx="2945024" cy="498714"/>
          </a:xfrm>
          <a:prstGeom prst="rect">
            <a:avLst/>
          </a:prstGeom>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8BAFA1D4-BFB0-4AF0-99C4-AE41C0F3E081}"/>
              </a:ext>
            </a:extLst>
          </p:cNvPr>
          <p:cNvSpPr>
            <a:spLocks noGrp="1"/>
          </p:cNvSpPr>
          <p:nvPr>
            <p:ph type="dt" sz="quarter" idx="1"/>
          </p:nvPr>
        </p:nvSpPr>
        <p:spPr>
          <a:xfrm>
            <a:off x="3847890" y="1"/>
            <a:ext cx="2945024" cy="498714"/>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54C7DB7-2E04-46C9-A36A-D9AA11D14654}" type="datetimeFigureOut">
              <a:rPr lang="en-US"/>
              <a:pPr>
                <a:defRPr/>
              </a:pPr>
              <a:t>3/26/2018</a:t>
            </a:fld>
            <a:endParaRPr lang="en-US"/>
          </a:p>
        </p:txBody>
      </p:sp>
      <p:sp>
        <p:nvSpPr>
          <p:cNvPr id="4" name="Footer Placeholder 3">
            <a:extLst>
              <a:ext uri="{FF2B5EF4-FFF2-40B4-BE49-F238E27FC236}">
                <a16:creationId xmlns:a16="http://schemas.microsoft.com/office/drawing/2014/main" id="{38B12EA6-E008-4C4F-B897-949E42AA303E}"/>
              </a:ext>
            </a:extLst>
          </p:cNvPr>
          <p:cNvSpPr>
            <a:spLocks noGrp="1"/>
          </p:cNvSpPr>
          <p:nvPr>
            <p:ph type="ftr" sz="quarter" idx="2"/>
          </p:nvPr>
        </p:nvSpPr>
        <p:spPr>
          <a:xfrm>
            <a:off x="0" y="9432686"/>
            <a:ext cx="2945024" cy="498714"/>
          </a:xfrm>
          <a:prstGeom prst="rect">
            <a:avLst/>
          </a:prstGeom>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BF6B02F2-E2D9-40AA-A125-CB54C0769C23}"/>
              </a:ext>
            </a:extLst>
          </p:cNvPr>
          <p:cNvSpPr>
            <a:spLocks noGrp="1"/>
          </p:cNvSpPr>
          <p:nvPr>
            <p:ph type="sldNum" sz="quarter" idx="3"/>
          </p:nvPr>
        </p:nvSpPr>
        <p:spPr>
          <a:xfrm>
            <a:off x="3847890" y="9432686"/>
            <a:ext cx="2945024" cy="498714"/>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B59D6FB-7421-4FD0-A088-ABE3B19385B1}" type="slidenum">
              <a:rPr lang="en-US"/>
              <a:pPr>
                <a:defRPr/>
              </a:pPr>
              <a:t>‹#›</a:t>
            </a:fld>
            <a:endParaRPr lang="en-US"/>
          </a:p>
        </p:txBody>
      </p:sp>
    </p:spTree>
    <p:extLst>
      <p:ext uri="{BB962C8B-B14F-4D97-AF65-F5344CB8AC3E}">
        <p14:creationId xmlns:p14="http://schemas.microsoft.com/office/powerpoint/2010/main" val="3381093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2F6263-FEA8-4036-89C8-63C02E1861A4}"/>
              </a:ext>
            </a:extLst>
          </p:cNvPr>
          <p:cNvSpPr>
            <a:spLocks noGrp="1"/>
          </p:cNvSpPr>
          <p:nvPr>
            <p:ph type="hdr" sz="quarter"/>
          </p:nvPr>
        </p:nvSpPr>
        <p:spPr>
          <a:xfrm>
            <a:off x="0" y="1"/>
            <a:ext cx="2945024" cy="498714"/>
          </a:xfrm>
          <a:prstGeom prst="rect">
            <a:avLst/>
          </a:prstGeom>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2E476535-C1A8-42E8-9164-1551DC5DB4C8}"/>
              </a:ext>
            </a:extLst>
          </p:cNvPr>
          <p:cNvSpPr>
            <a:spLocks noGrp="1"/>
          </p:cNvSpPr>
          <p:nvPr>
            <p:ph type="dt" idx="1"/>
          </p:nvPr>
        </p:nvSpPr>
        <p:spPr>
          <a:xfrm>
            <a:off x="3847890" y="1"/>
            <a:ext cx="2945024" cy="498714"/>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D787F39-BD46-470F-AA78-A4B1F41E6792}" type="datetimeFigureOut">
              <a:rPr lang="en-US"/>
              <a:pPr>
                <a:defRPr/>
              </a:pPr>
              <a:t>3/26/2018</a:t>
            </a:fld>
            <a:endParaRPr lang="en-US"/>
          </a:p>
        </p:txBody>
      </p:sp>
      <p:sp>
        <p:nvSpPr>
          <p:cNvPr id="4" name="Slide Image Placeholder 3">
            <a:extLst>
              <a:ext uri="{FF2B5EF4-FFF2-40B4-BE49-F238E27FC236}">
                <a16:creationId xmlns:a16="http://schemas.microsoft.com/office/drawing/2014/main" id="{0431B5B7-6327-4C14-A5CD-58270BBCFB82}"/>
              </a:ext>
            </a:extLst>
          </p:cNvPr>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BD40BA6-217C-4916-BFF7-6D6111DA88C6}"/>
              </a:ext>
            </a:extLst>
          </p:cNvPr>
          <p:cNvSpPr>
            <a:spLocks noGrp="1"/>
          </p:cNvSpPr>
          <p:nvPr>
            <p:ph type="body" sz="quarter" idx="3"/>
          </p:nvPr>
        </p:nvSpPr>
        <p:spPr>
          <a:xfrm>
            <a:off x="680720" y="4779080"/>
            <a:ext cx="5433061" cy="391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B3035FF-C54F-4B4F-90AA-9B69E7EDC16D}"/>
              </a:ext>
            </a:extLst>
          </p:cNvPr>
          <p:cNvSpPr>
            <a:spLocks noGrp="1"/>
          </p:cNvSpPr>
          <p:nvPr>
            <p:ph type="ftr" sz="quarter" idx="4"/>
          </p:nvPr>
        </p:nvSpPr>
        <p:spPr>
          <a:xfrm>
            <a:off x="0" y="9432686"/>
            <a:ext cx="2945024" cy="498714"/>
          </a:xfrm>
          <a:prstGeom prst="rect">
            <a:avLst/>
          </a:prstGeom>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B0641D5B-BC7C-4371-8E4E-0DC8A0A9CB4D}"/>
              </a:ext>
            </a:extLst>
          </p:cNvPr>
          <p:cNvSpPr>
            <a:spLocks noGrp="1"/>
          </p:cNvSpPr>
          <p:nvPr>
            <p:ph type="sldNum" sz="quarter" idx="5"/>
          </p:nvPr>
        </p:nvSpPr>
        <p:spPr>
          <a:xfrm>
            <a:off x="3847890" y="9432686"/>
            <a:ext cx="2945024" cy="498714"/>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7C32A81-A500-4E03-804B-E1F2447F0002}" type="slidenum">
              <a:rPr lang="en-US"/>
              <a:pPr>
                <a:defRPr/>
              </a:pPr>
              <a:t>‹#›</a:t>
            </a:fld>
            <a:endParaRPr lang="en-US"/>
          </a:p>
        </p:txBody>
      </p:sp>
    </p:spTree>
    <p:extLst>
      <p:ext uri="{BB962C8B-B14F-4D97-AF65-F5344CB8AC3E}">
        <p14:creationId xmlns:p14="http://schemas.microsoft.com/office/powerpoint/2010/main" val="1684760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66F7882-A679-48BB-8A7C-7D012D294E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C6C0BB6-53F1-496B-984E-B20E4843F3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3556" name="Slide Number Placeholder 3">
            <a:extLst>
              <a:ext uri="{FF2B5EF4-FFF2-40B4-BE49-F238E27FC236}">
                <a16:creationId xmlns:a16="http://schemas.microsoft.com/office/drawing/2014/main" id="{73F1A700-1753-40EA-9040-8477AAFBE6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DFDFE78-712A-4627-A1A2-59E9FD00F7CD}" type="slidenum">
              <a:rPr lang="en-ZA" altLang="en-US" smtClean="0"/>
              <a:pPr/>
              <a:t>1</a:t>
            </a:fld>
            <a:endParaRPr lang="en-ZA" altLang="en-US" dirty="0"/>
          </a:p>
        </p:txBody>
      </p:sp>
    </p:spTree>
    <p:extLst>
      <p:ext uri="{BB962C8B-B14F-4D97-AF65-F5344CB8AC3E}">
        <p14:creationId xmlns:p14="http://schemas.microsoft.com/office/powerpoint/2010/main" val="188738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FAC0EF5-04B0-4FA0-A88D-EEA4421E5F9B}"/>
              </a:ext>
            </a:extLst>
          </p:cNvPr>
          <p:cNvSpPr>
            <a:spLocks noGrp="1" noRot="1" noChangeAspect="1" noTextEdit="1"/>
          </p:cNvSpPr>
          <p:nvPr>
            <p:ph type="sldImg"/>
          </p:nvPr>
        </p:nvSpPr>
        <p:spPr bwMode="auto">
          <a:xfrm>
            <a:off x="647700" y="1416050"/>
            <a:ext cx="5092700" cy="3821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729F659-F560-4BDB-8858-59168347E9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8372" name="Slide Number Placeholder 3">
            <a:extLst>
              <a:ext uri="{FF2B5EF4-FFF2-40B4-BE49-F238E27FC236}">
                <a16:creationId xmlns:a16="http://schemas.microsoft.com/office/drawing/2014/main" id="{CA867B8D-78E9-43D0-B7EE-A96C42D1C0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6045EBE-9339-4AC6-B65B-7A532FB36DAD}" type="slidenum">
              <a:rPr lang="en-ZA" altLang="en-US" smtClean="0">
                <a:solidFill>
                  <a:srgbClr val="000000"/>
                </a:solidFill>
                <a:cs typeface="Arial" panose="020B0604020202020204" pitchFamily="34" charset="0"/>
              </a:rPr>
              <a:pPr/>
              <a:t>31</a:t>
            </a:fld>
            <a:endParaRPr lang="en-ZA" altLang="en-US">
              <a:solidFill>
                <a:srgbClr val="000000"/>
              </a:solidFill>
              <a:cs typeface="Arial" panose="020B0604020202020204" pitchFamily="34" charset="0"/>
            </a:endParaRPr>
          </a:p>
        </p:txBody>
      </p:sp>
      <p:sp>
        <p:nvSpPr>
          <p:cNvPr id="58373" name="Date Placeholder 4">
            <a:extLst>
              <a:ext uri="{FF2B5EF4-FFF2-40B4-BE49-F238E27FC236}">
                <a16:creationId xmlns:a16="http://schemas.microsoft.com/office/drawing/2014/main" id="{38BB1294-08BC-47A4-ACB5-7FB69BA86E5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ZA"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052146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48F8BB3-B9ED-42C5-92A4-8FA8207358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9DA26CB-11C3-4DC9-A730-58EC08AC5C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7652" name="Slide Number Placeholder 3">
            <a:extLst>
              <a:ext uri="{FF2B5EF4-FFF2-40B4-BE49-F238E27FC236}">
                <a16:creationId xmlns:a16="http://schemas.microsoft.com/office/drawing/2014/main" id="{9740FE51-7A98-4AA1-ACB1-8AD06FAC54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2FE333-F6A7-491B-AECA-CF503D7FDBE7}" type="slidenum">
              <a:rPr lang="en-ZA" altLang="en-US" smtClean="0"/>
              <a:pPr/>
              <a:t>2</a:t>
            </a:fld>
            <a:endParaRPr lang="en-ZA" altLang="en-US" dirty="0"/>
          </a:p>
        </p:txBody>
      </p:sp>
    </p:spTree>
    <p:extLst>
      <p:ext uri="{BB962C8B-B14F-4D97-AF65-F5344CB8AC3E}">
        <p14:creationId xmlns:p14="http://schemas.microsoft.com/office/powerpoint/2010/main" val="951079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48F8BB3-B9ED-42C5-92A4-8FA8207358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9DA26CB-11C3-4DC9-A730-58EC08AC5C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7652" name="Slide Number Placeholder 3">
            <a:extLst>
              <a:ext uri="{FF2B5EF4-FFF2-40B4-BE49-F238E27FC236}">
                <a16:creationId xmlns:a16="http://schemas.microsoft.com/office/drawing/2014/main" id="{9740FE51-7A98-4AA1-ACB1-8AD06FAC54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2FE333-F6A7-491B-AECA-CF503D7FDBE7}" type="slidenum">
              <a:rPr lang="en-ZA" altLang="en-US" smtClean="0"/>
              <a:pPr/>
              <a:t>3</a:t>
            </a:fld>
            <a:endParaRPr lang="en-ZA" altLang="en-US" dirty="0"/>
          </a:p>
        </p:txBody>
      </p:sp>
    </p:spTree>
    <p:extLst>
      <p:ext uri="{BB962C8B-B14F-4D97-AF65-F5344CB8AC3E}">
        <p14:creationId xmlns:p14="http://schemas.microsoft.com/office/powerpoint/2010/main" val="3090627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48F8BB3-B9ED-42C5-92A4-8FA8207358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9DA26CB-11C3-4DC9-A730-58EC08AC5C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7652" name="Slide Number Placeholder 3">
            <a:extLst>
              <a:ext uri="{FF2B5EF4-FFF2-40B4-BE49-F238E27FC236}">
                <a16:creationId xmlns:a16="http://schemas.microsoft.com/office/drawing/2014/main" id="{9740FE51-7A98-4AA1-ACB1-8AD06FAC54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2FE333-F6A7-491B-AECA-CF503D7FDBE7}" type="slidenum">
              <a:rPr lang="en-ZA" altLang="en-US" smtClean="0"/>
              <a:pPr/>
              <a:t>4</a:t>
            </a:fld>
            <a:endParaRPr lang="en-ZA" altLang="en-US" dirty="0"/>
          </a:p>
        </p:txBody>
      </p:sp>
    </p:spTree>
    <p:extLst>
      <p:ext uri="{BB962C8B-B14F-4D97-AF65-F5344CB8AC3E}">
        <p14:creationId xmlns:p14="http://schemas.microsoft.com/office/powerpoint/2010/main" val="3090462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48F8BB3-B9ED-42C5-92A4-8FA8207358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9DA26CB-11C3-4DC9-A730-58EC08AC5C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27652" name="Slide Number Placeholder 3">
            <a:extLst>
              <a:ext uri="{FF2B5EF4-FFF2-40B4-BE49-F238E27FC236}">
                <a16:creationId xmlns:a16="http://schemas.microsoft.com/office/drawing/2014/main" id="{9740FE51-7A98-4AA1-ACB1-8AD06FAC54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2FE333-F6A7-491B-AECA-CF503D7FDBE7}" type="slidenum">
              <a:rPr lang="en-ZA" altLang="en-US" smtClean="0"/>
              <a:pPr/>
              <a:t>5</a:t>
            </a:fld>
            <a:endParaRPr lang="en-ZA" altLang="en-US"/>
          </a:p>
        </p:txBody>
      </p:sp>
    </p:spTree>
    <p:extLst>
      <p:ext uri="{BB962C8B-B14F-4D97-AF65-F5344CB8AC3E}">
        <p14:creationId xmlns:p14="http://schemas.microsoft.com/office/powerpoint/2010/main" val="416170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48F8BB3-B9ED-42C5-92A4-8FA8207358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9DA26CB-11C3-4DC9-A730-58EC08AC5C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27652" name="Slide Number Placeholder 3">
            <a:extLst>
              <a:ext uri="{FF2B5EF4-FFF2-40B4-BE49-F238E27FC236}">
                <a16:creationId xmlns:a16="http://schemas.microsoft.com/office/drawing/2014/main" id="{9740FE51-7A98-4AA1-ACB1-8AD06FAC54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2FE333-F6A7-491B-AECA-CF503D7FDBE7}" type="slidenum">
              <a:rPr lang="en-ZA" altLang="en-US" smtClean="0"/>
              <a:pPr/>
              <a:t>6</a:t>
            </a:fld>
            <a:endParaRPr lang="en-ZA" altLang="en-US"/>
          </a:p>
        </p:txBody>
      </p:sp>
    </p:spTree>
    <p:extLst>
      <p:ext uri="{BB962C8B-B14F-4D97-AF65-F5344CB8AC3E}">
        <p14:creationId xmlns:p14="http://schemas.microsoft.com/office/powerpoint/2010/main" val="2897771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68A8EF14-41ED-49DC-A982-FAFD3525D0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FD52B581-AA02-42DD-B7E2-016647B6CF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30724" name="Slide Number Placeholder 3">
            <a:extLst>
              <a:ext uri="{FF2B5EF4-FFF2-40B4-BE49-F238E27FC236}">
                <a16:creationId xmlns:a16="http://schemas.microsoft.com/office/drawing/2014/main" id="{479D34D9-4192-4EC6-B048-C1303E057F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E2F5556-0F34-454B-BC5F-F54D8FC39F56}" type="slidenum">
              <a:rPr lang="en-ZA" altLang="en-US" smtClean="0"/>
              <a:pPr/>
              <a:t>7</a:t>
            </a:fld>
            <a:endParaRPr lang="en-ZA" altLang="en-US"/>
          </a:p>
        </p:txBody>
      </p:sp>
    </p:spTree>
    <p:extLst>
      <p:ext uri="{BB962C8B-B14F-4D97-AF65-F5344CB8AC3E}">
        <p14:creationId xmlns:p14="http://schemas.microsoft.com/office/powerpoint/2010/main" val="2142094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865119B-52C3-4086-8679-7083C62236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A98E4CBB-0A0E-485F-A57C-08D6E0D4DE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32772" name="Slide Number Placeholder 3">
            <a:extLst>
              <a:ext uri="{FF2B5EF4-FFF2-40B4-BE49-F238E27FC236}">
                <a16:creationId xmlns:a16="http://schemas.microsoft.com/office/drawing/2014/main" id="{ACCEC853-A11F-460B-9495-0625F16634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E492219-33C8-4A70-B679-65BDB77AC1FB}" type="slidenum">
              <a:rPr lang="en-ZA" altLang="en-US" smtClean="0"/>
              <a:pPr/>
              <a:t>8</a:t>
            </a:fld>
            <a:endParaRPr lang="en-ZA" altLang="en-US"/>
          </a:p>
        </p:txBody>
      </p:sp>
    </p:spTree>
    <p:extLst>
      <p:ext uri="{BB962C8B-B14F-4D97-AF65-F5344CB8AC3E}">
        <p14:creationId xmlns:p14="http://schemas.microsoft.com/office/powerpoint/2010/main" val="4066066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874716BC-7B5C-4A14-926C-69BA6ACD60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84B559F6-95D4-4253-90C9-E380688722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55300" name="Slide Number Placeholder 3">
            <a:extLst>
              <a:ext uri="{FF2B5EF4-FFF2-40B4-BE49-F238E27FC236}">
                <a16:creationId xmlns:a16="http://schemas.microsoft.com/office/drawing/2014/main" id="{35CF9587-9BD8-45DE-811E-BA99C85E88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4582923-E6ED-4C71-8A4D-2B4A99A86D41}" type="slidenum">
              <a:rPr lang="en-ZA" altLang="en-US" smtClean="0">
                <a:solidFill>
                  <a:srgbClr val="000000"/>
                </a:solidFill>
                <a:cs typeface="Arial" panose="020B0604020202020204" pitchFamily="34" charset="0"/>
              </a:rPr>
              <a:pPr/>
              <a:t>29</a:t>
            </a:fld>
            <a:endParaRPr lang="en-ZA"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43712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B981E02F-D9C6-41E4-8C5D-B48F6463ADF5}"/>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5" name="Footer Placeholder 4">
            <a:extLst>
              <a:ext uri="{FF2B5EF4-FFF2-40B4-BE49-F238E27FC236}">
                <a16:creationId xmlns:a16="http://schemas.microsoft.com/office/drawing/2014/main" id="{4BEA0496-180F-449C-8537-5F5939CDF0E9}"/>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6" name="Slide Number Placeholder 5">
            <a:extLst>
              <a:ext uri="{FF2B5EF4-FFF2-40B4-BE49-F238E27FC236}">
                <a16:creationId xmlns:a16="http://schemas.microsoft.com/office/drawing/2014/main" id="{45FBE109-2970-4F4B-8605-69674FC282D2}"/>
              </a:ext>
            </a:extLst>
          </p:cNvPr>
          <p:cNvSpPr>
            <a:spLocks noGrp="1" noChangeArrowheads="1"/>
          </p:cNvSpPr>
          <p:nvPr>
            <p:ph type="sldNum" sz="quarter" idx="12"/>
          </p:nvPr>
        </p:nvSpPr>
        <p:spPr/>
        <p:txBody>
          <a:bodyPr/>
          <a:lstStyle>
            <a:lvl1pPr defTabSz="914400">
              <a:defRPr/>
            </a:lvl1pPr>
          </a:lstStyle>
          <a:p>
            <a:pPr>
              <a:defRPr/>
            </a:pPr>
            <a:fld id="{F36337D9-5486-44AE-84DB-42C24106EA2B}"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148342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30EFFEA-372A-422A-97A6-BBDCFAF98BA5}"/>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5" name="Footer Placeholder 4">
            <a:extLst>
              <a:ext uri="{FF2B5EF4-FFF2-40B4-BE49-F238E27FC236}">
                <a16:creationId xmlns:a16="http://schemas.microsoft.com/office/drawing/2014/main" id="{3F44B83A-FDD9-4A05-AB68-A573491A881D}"/>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6" name="Slide Number Placeholder 5">
            <a:extLst>
              <a:ext uri="{FF2B5EF4-FFF2-40B4-BE49-F238E27FC236}">
                <a16:creationId xmlns:a16="http://schemas.microsoft.com/office/drawing/2014/main" id="{D1D1A7B3-9500-415C-AE60-2DF1635B1324}"/>
              </a:ext>
            </a:extLst>
          </p:cNvPr>
          <p:cNvSpPr>
            <a:spLocks noGrp="1" noChangeArrowheads="1"/>
          </p:cNvSpPr>
          <p:nvPr>
            <p:ph type="sldNum" sz="quarter" idx="12"/>
          </p:nvPr>
        </p:nvSpPr>
        <p:spPr/>
        <p:txBody>
          <a:bodyPr/>
          <a:lstStyle>
            <a:lvl1pPr defTabSz="914400">
              <a:defRPr/>
            </a:lvl1pPr>
          </a:lstStyle>
          <a:p>
            <a:pPr>
              <a:defRPr/>
            </a:pPr>
            <a:fld id="{03D334B1-3EAA-43A4-8315-D56B82417DA2}"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384862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0206364-8FE1-4F7F-B823-6369B116C680}"/>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5" name="Footer Placeholder 4">
            <a:extLst>
              <a:ext uri="{FF2B5EF4-FFF2-40B4-BE49-F238E27FC236}">
                <a16:creationId xmlns:a16="http://schemas.microsoft.com/office/drawing/2014/main" id="{C9D483C8-D057-4DEE-9133-E238004BFB3B}"/>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6" name="Slide Number Placeholder 5">
            <a:extLst>
              <a:ext uri="{FF2B5EF4-FFF2-40B4-BE49-F238E27FC236}">
                <a16:creationId xmlns:a16="http://schemas.microsoft.com/office/drawing/2014/main" id="{1CE58F8D-2C8C-4FC6-99C4-807A5B406049}"/>
              </a:ext>
            </a:extLst>
          </p:cNvPr>
          <p:cNvSpPr>
            <a:spLocks noGrp="1" noChangeArrowheads="1"/>
          </p:cNvSpPr>
          <p:nvPr>
            <p:ph type="sldNum" sz="quarter" idx="12"/>
          </p:nvPr>
        </p:nvSpPr>
        <p:spPr/>
        <p:txBody>
          <a:bodyPr/>
          <a:lstStyle>
            <a:lvl1pPr defTabSz="914400">
              <a:defRPr/>
            </a:lvl1pPr>
          </a:lstStyle>
          <a:p>
            <a:pPr>
              <a:defRPr/>
            </a:pPr>
            <a:fld id="{E9D8B48E-F6AE-49BA-A5FA-A53CB2AFFE55}"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3384405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7C20C315-B44D-40EF-98E2-AD45FE9EF45C}"/>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4" name="Footer Placeholder 4">
            <a:extLst>
              <a:ext uri="{FF2B5EF4-FFF2-40B4-BE49-F238E27FC236}">
                <a16:creationId xmlns:a16="http://schemas.microsoft.com/office/drawing/2014/main" id="{008BF3EA-13FC-4226-89C2-D0C59B9664D9}"/>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5" name="Slide Number Placeholder 5">
            <a:extLst>
              <a:ext uri="{FF2B5EF4-FFF2-40B4-BE49-F238E27FC236}">
                <a16:creationId xmlns:a16="http://schemas.microsoft.com/office/drawing/2014/main" id="{6E2D2309-1B6F-4CD1-B7E9-C668272E9EB4}"/>
              </a:ext>
            </a:extLst>
          </p:cNvPr>
          <p:cNvSpPr>
            <a:spLocks noGrp="1" noChangeArrowheads="1"/>
          </p:cNvSpPr>
          <p:nvPr>
            <p:ph type="sldNum" sz="quarter" idx="12"/>
          </p:nvPr>
        </p:nvSpPr>
        <p:spPr/>
        <p:txBody>
          <a:bodyPr/>
          <a:lstStyle>
            <a:lvl1pPr defTabSz="914400">
              <a:defRPr/>
            </a:lvl1pPr>
          </a:lstStyle>
          <a:p>
            <a:pPr>
              <a:defRPr/>
            </a:pPr>
            <a:fld id="{DACF94DE-2D7C-4CB7-9AFB-35446A48EF59}"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61455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B0DDD7F0-F9F7-4DAE-96C7-B96939EA58E7}"/>
              </a:ext>
            </a:extLst>
          </p:cNvPr>
          <p:cNvSpPr txBox="1">
            <a:spLocks/>
          </p:cNvSpPr>
          <p:nvPr userDrawn="1"/>
        </p:nvSpPr>
        <p:spPr>
          <a:xfrm>
            <a:off x="74613" y="4746625"/>
            <a:ext cx="2597150"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dirty="0">
              <a:solidFill>
                <a:srgbClr val="005D28"/>
              </a:solidFill>
              <a:effectLst/>
            </a:endParaRPr>
          </a:p>
        </p:txBody>
      </p:sp>
      <p:sp>
        <p:nvSpPr>
          <p:cNvPr id="6" name="Text Placeholder 8">
            <a:extLst>
              <a:ext uri="{FF2B5EF4-FFF2-40B4-BE49-F238E27FC236}">
                <a16:creationId xmlns:a16="http://schemas.microsoft.com/office/drawing/2014/main" id="{8DCD1893-4FF2-43F8-9318-29D388E3751F}"/>
              </a:ext>
            </a:extLst>
          </p:cNvPr>
          <p:cNvSpPr txBox="1">
            <a:spLocks/>
          </p:cNvSpPr>
          <p:nvPr userDrawn="1"/>
        </p:nvSpPr>
        <p:spPr>
          <a:xfrm>
            <a:off x="-12700" y="4581525"/>
            <a:ext cx="2597150"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dirty="0">
              <a:solidFill>
                <a:sysClr val="window" lastClr="FFFFFF"/>
              </a:solidFill>
            </a:endParaRPr>
          </a:p>
        </p:txBody>
      </p:sp>
      <p:sp>
        <p:nvSpPr>
          <p:cNvPr id="2" name="Title 1"/>
          <p:cNvSpPr>
            <a:spLocks noGrp="1"/>
          </p:cNvSpPr>
          <p:nvPr>
            <p:ph type="ctrTitle"/>
          </p:nvPr>
        </p:nvSpPr>
        <p:spPr>
          <a:xfrm>
            <a:off x="3820" y="836712"/>
            <a:ext cx="4352156" cy="2088232"/>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Content Placeholder 9"/>
          <p:cNvSpPr>
            <a:spLocks noGrp="1"/>
          </p:cNvSpPr>
          <p:nvPr>
            <p:ph sz="quarter" idx="13"/>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Date Placeholder 3">
            <a:extLst>
              <a:ext uri="{FF2B5EF4-FFF2-40B4-BE49-F238E27FC236}">
                <a16:creationId xmlns:a16="http://schemas.microsoft.com/office/drawing/2014/main" id="{7A95624F-C8CE-45F2-AEC1-6C97E4D105FE}"/>
              </a:ext>
            </a:extLst>
          </p:cNvPr>
          <p:cNvSpPr>
            <a:spLocks noGrp="1"/>
          </p:cNvSpPr>
          <p:nvPr>
            <p:ph type="dt" sz="half" idx="14"/>
          </p:nvPr>
        </p:nvSpPr>
        <p:spPr>
          <a:xfrm>
            <a:off x="344488" y="6205538"/>
            <a:ext cx="2057400" cy="365125"/>
          </a:xfrm>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AC37E051-4FB9-4F5F-8412-8C50DF461D95}"/>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1113B30-1D16-40AC-AFF4-347B67FB9DF6}"/>
              </a:ext>
            </a:extLst>
          </p:cNvPr>
          <p:cNvSpPr>
            <a:spLocks noGrp="1"/>
          </p:cNvSpPr>
          <p:nvPr>
            <p:ph type="sldNum" sz="quarter" idx="16"/>
          </p:nvPr>
        </p:nvSpPr>
        <p:spPr/>
        <p:txBody>
          <a:bodyPr/>
          <a:lstStyle>
            <a:lvl1pPr>
              <a:defRPr sz="1200"/>
            </a:lvl1pPr>
          </a:lstStyle>
          <a:p>
            <a:pPr>
              <a:defRPr/>
            </a:pPr>
            <a:fld id="{F3CEF2DC-F3CE-450C-891F-FD9319E74586}" type="slidenum">
              <a:rPr lang="en-US"/>
              <a:pPr>
                <a:defRPr/>
              </a:pPr>
              <a:t>‹#›</a:t>
            </a:fld>
            <a:endParaRPr lang="en-US"/>
          </a:p>
        </p:txBody>
      </p:sp>
    </p:spTree>
    <p:extLst>
      <p:ext uri="{BB962C8B-B14F-4D97-AF65-F5344CB8AC3E}">
        <p14:creationId xmlns:p14="http://schemas.microsoft.com/office/powerpoint/2010/main" val="2874270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9A345C-C204-48FC-813D-C69061D53232}"/>
              </a:ext>
            </a:extLst>
          </p:cNvPr>
          <p:cNvSpPr txBox="1">
            <a:spLocks noChangeArrowheads="1"/>
          </p:cNvSpPr>
          <p:nvPr userDrawn="1"/>
        </p:nvSpPr>
        <p:spPr bwMode="auto">
          <a:xfrm>
            <a:off x="571500" y="344488"/>
            <a:ext cx="7981950" cy="831850"/>
          </a:xfrm>
          <a:prstGeom prst="rect">
            <a:avLst/>
          </a:prstGeom>
          <a:noFill/>
          <a:ln>
            <a:noFill/>
          </a:ln>
          <a:extLst/>
        </p:spPr>
        <p:txBody>
          <a:bodyPr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defRPr/>
            </a:pPr>
            <a:r>
              <a:rPr lang="en-ZA" b="1">
                <a:solidFill>
                  <a:srgbClr val="F9671C"/>
                </a:solidFill>
                <a:cs typeface="Arial" charset="0"/>
              </a:rPr>
              <a:t>Presentation Outline</a:t>
            </a:r>
          </a:p>
          <a:p>
            <a:pPr algn="ctr">
              <a:defRPr/>
            </a:pPr>
            <a:endParaRPr lang="en-ZA" b="1">
              <a:solidFill>
                <a:srgbClr val="F9671C"/>
              </a:solidFill>
              <a:cs typeface="Arial" charset="0"/>
            </a:endParaRPr>
          </a:p>
        </p:txBody>
      </p:sp>
      <p:sp>
        <p:nvSpPr>
          <p:cNvPr id="7" name="Text Placeholder 6"/>
          <p:cNvSpPr>
            <a:spLocks noGrp="1"/>
          </p:cNvSpPr>
          <p:nvPr>
            <p:ph type="body" sz="quarter" idx="13"/>
          </p:nvPr>
        </p:nvSpPr>
        <p:spPr>
          <a:xfrm>
            <a:off x="571500" y="1498600"/>
            <a:ext cx="7924800" cy="4622800"/>
          </a:xfrm>
        </p:spPr>
        <p:txBody>
          <a:bodyPr>
            <a:normAutofit/>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828800" indent="-457200">
              <a:buFont typeface="+mj-lt"/>
              <a:buAutoNum type="arabicPeriod"/>
              <a:defRPr sz="2000">
                <a:latin typeface="Arial" panose="020B0604020202020204" pitchFamily="34" charset="0"/>
                <a:cs typeface="Arial" panose="020B0604020202020204" pitchFamily="34" charset="0"/>
              </a:defRPr>
            </a:lvl4pPr>
            <a:lvl5pPr marL="2286000" indent="-4572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67370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628650" y="330200"/>
            <a:ext cx="798195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4" name="Slide Number Placeholder 5">
            <a:extLst>
              <a:ext uri="{FF2B5EF4-FFF2-40B4-BE49-F238E27FC236}">
                <a16:creationId xmlns:a16="http://schemas.microsoft.com/office/drawing/2014/main" id="{963C5FAA-7B6E-467C-88C2-8DA400E5469A}"/>
              </a:ext>
            </a:extLst>
          </p:cNvPr>
          <p:cNvSpPr>
            <a:spLocks noGrp="1"/>
          </p:cNvSpPr>
          <p:nvPr>
            <p:ph type="sldNum" sz="quarter" idx="14"/>
          </p:nvPr>
        </p:nvSpPr>
        <p:spPr/>
        <p:txBody>
          <a:bodyPr/>
          <a:lstStyle>
            <a:lvl1pPr>
              <a:defRPr/>
            </a:lvl1pPr>
          </a:lstStyle>
          <a:p>
            <a:pPr>
              <a:defRPr/>
            </a:pPr>
            <a:fld id="{0399AA1E-0F0B-4215-AF2C-101DC783F42C}" type="slidenum">
              <a:rPr lang="en-ZA"/>
              <a:pPr>
                <a:defRPr/>
              </a:pPr>
              <a:t>‹#›</a:t>
            </a:fld>
            <a:endParaRPr lang="en-ZA"/>
          </a:p>
        </p:txBody>
      </p:sp>
    </p:spTree>
    <p:extLst>
      <p:ext uri="{BB962C8B-B14F-4D97-AF65-F5344CB8AC3E}">
        <p14:creationId xmlns:p14="http://schemas.microsoft.com/office/powerpoint/2010/main" val="2940083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2">
            <a:extLst>
              <a:ext uri="{FF2B5EF4-FFF2-40B4-BE49-F238E27FC236}">
                <a16:creationId xmlns:a16="http://schemas.microsoft.com/office/drawing/2014/main" id="{83E10B68-83D2-4032-A2F2-44557BDFFCC4}"/>
              </a:ext>
            </a:extLst>
          </p:cNvPr>
          <p:cNvSpPr>
            <a:spLocks noGrp="1"/>
          </p:cNvSpPr>
          <p:nvPr>
            <p:ph type="dt" sz="half" idx="14"/>
          </p:nvPr>
        </p:nvSpPr>
        <p:spPr/>
        <p:txBody>
          <a:bodyPr/>
          <a:lstStyle>
            <a:lvl1pPr>
              <a:defRPr/>
            </a:lvl1pPr>
          </a:lstStyle>
          <a:p>
            <a:pPr>
              <a:defRPr/>
            </a:pPr>
            <a:endParaRPr lang="en-US" altLang="en-US"/>
          </a:p>
        </p:txBody>
      </p:sp>
      <p:sp>
        <p:nvSpPr>
          <p:cNvPr id="5" name="Footer Placeholder 3">
            <a:extLst>
              <a:ext uri="{FF2B5EF4-FFF2-40B4-BE49-F238E27FC236}">
                <a16:creationId xmlns:a16="http://schemas.microsoft.com/office/drawing/2014/main" id="{75B5233D-CD92-47EE-A113-64CBD45B9842}"/>
              </a:ext>
            </a:extLst>
          </p:cNvPr>
          <p:cNvSpPr>
            <a:spLocks noGrp="1"/>
          </p:cNvSpPr>
          <p:nvPr>
            <p:ph type="ftr" sz="quarter" idx="15"/>
          </p:nvPr>
        </p:nvSpPr>
        <p:spPr/>
        <p:txBody>
          <a:bodyPr/>
          <a:lstStyle>
            <a:lvl1pPr>
              <a:defRPr/>
            </a:lvl1pPr>
          </a:lstStyle>
          <a:p>
            <a:pPr>
              <a:defRPr/>
            </a:pPr>
            <a:endParaRPr lang="en-US" altLang="en-US"/>
          </a:p>
        </p:txBody>
      </p:sp>
      <p:sp>
        <p:nvSpPr>
          <p:cNvPr id="6" name="Slide Number Placeholder 4">
            <a:extLst>
              <a:ext uri="{FF2B5EF4-FFF2-40B4-BE49-F238E27FC236}">
                <a16:creationId xmlns:a16="http://schemas.microsoft.com/office/drawing/2014/main" id="{1458BC51-14D6-4DA9-81D0-7D5F1C6C327D}"/>
              </a:ext>
            </a:extLst>
          </p:cNvPr>
          <p:cNvSpPr>
            <a:spLocks noGrp="1"/>
          </p:cNvSpPr>
          <p:nvPr>
            <p:ph type="sldNum" sz="quarter" idx="16"/>
          </p:nvPr>
        </p:nvSpPr>
        <p:spPr>
          <a:xfrm>
            <a:off x="8361363" y="6356350"/>
            <a:ext cx="630237" cy="365125"/>
          </a:xfrm>
        </p:spPr>
        <p:txBody>
          <a:bodyPr/>
          <a:lstStyle>
            <a:lvl1pPr>
              <a:defRPr sz="1000" b="1">
                <a:solidFill>
                  <a:schemeClr val="tx1"/>
                </a:solidFill>
              </a:defRPr>
            </a:lvl1pPr>
          </a:lstStyle>
          <a:p>
            <a:pPr>
              <a:defRPr/>
            </a:pPr>
            <a:fld id="{F87A2969-6A5B-4550-A9F9-D78935738136}" type="slidenum">
              <a:rPr lang="en-US"/>
              <a:pPr>
                <a:defRPr/>
              </a:pPr>
              <a:t>‹#›</a:t>
            </a:fld>
            <a:endParaRPr lang="en-US"/>
          </a:p>
        </p:txBody>
      </p:sp>
    </p:spTree>
    <p:extLst>
      <p:ext uri="{BB962C8B-B14F-4D97-AF65-F5344CB8AC3E}">
        <p14:creationId xmlns:p14="http://schemas.microsoft.com/office/powerpoint/2010/main" val="2367448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hank You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10D42E-140D-432E-850A-CF6B47D406DE}"/>
              </a:ext>
            </a:extLst>
          </p:cNvPr>
          <p:cNvSpPr txBox="1"/>
          <p:nvPr userDrawn="1"/>
        </p:nvSpPr>
        <p:spPr>
          <a:xfrm>
            <a:off x="469900" y="3151188"/>
            <a:ext cx="3814763" cy="522287"/>
          </a:xfrm>
          <a:prstGeom prst="rect">
            <a:avLst/>
          </a:prstGeom>
          <a:noFill/>
        </p:spPr>
        <p:txBody>
          <a:bodyPr anchor="ct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r>
              <a:rPr lang="en-ZA" sz="2800" b="1">
                <a:solidFill>
                  <a:srgbClr val="F9671C"/>
                </a:solidFill>
                <a:effectLst>
                  <a:outerShdw blurRad="38100" dist="38100" dir="2700000" algn="tl">
                    <a:srgbClr val="C0C0C0"/>
                  </a:outerShdw>
                </a:effectLst>
                <a:cs typeface="Arial" panose="020B0604020202020204" pitchFamily="34" charset="0"/>
              </a:rPr>
              <a:t>Thank You!</a:t>
            </a:r>
          </a:p>
        </p:txBody>
      </p:sp>
      <p:sp>
        <p:nvSpPr>
          <p:cNvPr id="3" name="Date Placeholder 2">
            <a:extLst>
              <a:ext uri="{FF2B5EF4-FFF2-40B4-BE49-F238E27FC236}">
                <a16:creationId xmlns:a16="http://schemas.microsoft.com/office/drawing/2014/main" id="{3CC5D03F-8D0E-4C3B-8214-1423EF50B2F8}"/>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3">
            <a:extLst>
              <a:ext uri="{FF2B5EF4-FFF2-40B4-BE49-F238E27FC236}">
                <a16:creationId xmlns:a16="http://schemas.microsoft.com/office/drawing/2014/main" id="{06FB8130-9072-4BB8-90E2-834571B065D6}"/>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878383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628650" y="330200"/>
            <a:ext cx="798195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4" name="Slide Number Placeholder 5">
            <a:extLst>
              <a:ext uri="{FF2B5EF4-FFF2-40B4-BE49-F238E27FC236}">
                <a16:creationId xmlns:a16="http://schemas.microsoft.com/office/drawing/2014/main" id="{90718FC8-6B2D-415F-87D8-DBF1DC079A31}"/>
              </a:ext>
            </a:extLst>
          </p:cNvPr>
          <p:cNvSpPr>
            <a:spLocks noGrp="1"/>
          </p:cNvSpPr>
          <p:nvPr>
            <p:ph type="sldNum" sz="quarter" idx="14"/>
          </p:nvPr>
        </p:nvSpPr>
        <p:spPr/>
        <p:txBody>
          <a:bodyPr/>
          <a:lstStyle>
            <a:lvl1pPr>
              <a:defRPr/>
            </a:lvl1pPr>
          </a:lstStyle>
          <a:p>
            <a:pPr>
              <a:defRPr/>
            </a:pPr>
            <a:fld id="{8D6DE217-0379-4388-9FD2-4B4B0A849761}" type="slidenum">
              <a:rPr lang="en-ZA"/>
              <a:pPr>
                <a:defRPr/>
              </a:pPr>
              <a:t>‹#›</a:t>
            </a:fld>
            <a:endParaRPr lang="en-ZA"/>
          </a:p>
        </p:txBody>
      </p:sp>
    </p:spTree>
    <p:extLst>
      <p:ext uri="{BB962C8B-B14F-4D97-AF65-F5344CB8AC3E}">
        <p14:creationId xmlns:p14="http://schemas.microsoft.com/office/powerpoint/2010/main" val="79857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5E6263A-71E0-440C-8E62-7DAAF9CAB45E}"/>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5" name="Footer Placeholder 4">
            <a:extLst>
              <a:ext uri="{FF2B5EF4-FFF2-40B4-BE49-F238E27FC236}">
                <a16:creationId xmlns:a16="http://schemas.microsoft.com/office/drawing/2014/main" id="{D5F94B6D-876C-427C-82CC-5C66CC2FD52E}"/>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6" name="Slide Number Placeholder 5">
            <a:extLst>
              <a:ext uri="{FF2B5EF4-FFF2-40B4-BE49-F238E27FC236}">
                <a16:creationId xmlns:a16="http://schemas.microsoft.com/office/drawing/2014/main" id="{D0462E13-7BFF-47FC-B8A8-18DA9A40A7BB}"/>
              </a:ext>
            </a:extLst>
          </p:cNvPr>
          <p:cNvSpPr>
            <a:spLocks noGrp="1" noChangeArrowheads="1"/>
          </p:cNvSpPr>
          <p:nvPr>
            <p:ph type="sldNum" sz="quarter" idx="12"/>
          </p:nvPr>
        </p:nvSpPr>
        <p:spPr/>
        <p:txBody>
          <a:bodyPr/>
          <a:lstStyle>
            <a:lvl1pPr defTabSz="914400">
              <a:defRPr/>
            </a:lvl1pPr>
          </a:lstStyle>
          <a:p>
            <a:pPr>
              <a:defRPr/>
            </a:pPr>
            <a:fld id="{97A536AD-63BD-4F91-825E-8B7ED505841E}"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117370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9D9EBA1-EB62-449F-89C5-F9CE31361465}"/>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5" name="Footer Placeholder 4">
            <a:extLst>
              <a:ext uri="{FF2B5EF4-FFF2-40B4-BE49-F238E27FC236}">
                <a16:creationId xmlns:a16="http://schemas.microsoft.com/office/drawing/2014/main" id="{DE3EC885-A8BD-4E16-B57B-E3703A21B62A}"/>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6" name="Slide Number Placeholder 5">
            <a:extLst>
              <a:ext uri="{FF2B5EF4-FFF2-40B4-BE49-F238E27FC236}">
                <a16:creationId xmlns:a16="http://schemas.microsoft.com/office/drawing/2014/main" id="{F1A52013-738A-40F1-BB70-EC8C43EC1596}"/>
              </a:ext>
            </a:extLst>
          </p:cNvPr>
          <p:cNvSpPr>
            <a:spLocks noGrp="1" noChangeArrowheads="1"/>
          </p:cNvSpPr>
          <p:nvPr>
            <p:ph type="sldNum" sz="quarter" idx="12"/>
          </p:nvPr>
        </p:nvSpPr>
        <p:spPr/>
        <p:txBody>
          <a:bodyPr/>
          <a:lstStyle>
            <a:lvl1pPr defTabSz="914400">
              <a:defRPr/>
            </a:lvl1pPr>
          </a:lstStyle>
          <a:p>
            <a:pPr>
              <a:defRPr/>
            </a:pPr>
            <a:fld id="{9B02B0DD-00C5-473A-B22C-18BE48B9FE46}"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314145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7948ED03-4051-4B3D-A37A-57F125A58D5A}"/>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6" name="Footer Placeholder 4">
            <a:extLst>
              <a:ext uri="{FF2B5EF4-FFF2-40B4-BE49-F238E27FC236}">
                <a16:creationId xmlns:a16="http://schemas.microsoft.com/office/drawing/2014/main" id="{FCBF72B1-3031-43FA-839C-A498E7CEC2C2}"/>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7" name="Slide Number Placeholder 5">
            <a:extLst>
              <a:ext uri="{FF2B5EF4-FFF2-40B4-BE49-F238E27FC236}">
                <a16:creationId xmlns:a16="http://schemas.microsoft.com/office/drawing/2014/main" id="{499DDC47-FD42-4ECC-BD2D-E3FE7B218E37}"/>
              </a:ext>
            </a:extLst>
          </p:cNvPr>
          <p:cNvSpPr>
            <a:spLocks noGrp="1" noChangeArrowheads="1"/>
          </p:cNvSpPr>
          <p:nvPr>
            <p:ph type="sldNum" sz="quarter" idx="12"/>
          </p:nvPr>
        </p:nvSpPr>
        <p:spPr/>
        <p:txBody>
          <a:bodyPr/>
          <a:lstStyle>
            <a:lvl1pPr defTabSz="914400">
              <a:defRPr/>
            </a:lvl1pPr>
          </a:lstStyle>
          <a:p>
            <a:pPr>
              <a:defRPr/>
            </a:pPr>
            <a:fld id="{D0D46C90-F6EE-488D-8A8B-C81944EF394E}"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1753448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2204462A-6D57-4DB0-BB1E-339ECF8EA240}"/>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8" name="Footer Placeholder 4">
            <a:extLst>
              <a:ext uri="{FF2B5EF4-FFF2-40B4-BE49-F238E27FC236}">
                <a16:creationId xmlns:a16="http://schemas.microsoft.com/office/drawing/2014/main" id="{413F14DD-0930-4926-AEE8-7E3333CA6EB2}"/>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9" name="Slide Number Placeholder 5">
            <a:extLst>
              <a:ext uri="{FF2B5EF4-FFF2-40B4-BE49-F238E27FC236}">
                <a16:creationId xmlns:a16="http://schemas.microsoft.com/office/drawing/2014/main" id="{AC234CE6-72CF-4BA9-96C7-ECEEDF58CD4E}"/>
              </a:ext>
            </a:extLst>
          </p:cNvPr>
          <p:cNvSpPr>
            <a:spLocks noGrp="1" noChangeArrowheads="1"/>
          </p:cNvSpPr>
          <p:nvPr>
            <p:ph type="sldNum" sz="quarter" idx="12"/>
          </p:nvPr>
        </p:nvSpPr>
        <p:spPr/>
        <p:txBody>
          <a:bodyPr/>
          <a:lstStyle>
            <a:lvl1pPr defTabSz="914400">
              <a:defRPr/>
            </a:lvl1pPr>
          </a:lstStyle>
          <a:p>
            <a:pPr>
              <a:defRPr/>
            </a:pPr>
            <a:fld id="{C1F50653-AA2C-4B72-9986-0689245C14CF}"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118742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12F5BF19-0FD6-47B5-B4C3-0582D5368D8B}"/>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4" name="Footer Placeholder 4">
            <a:extLst>
              <a:ext uri="{FF2B5EF4-FFF2-40B4-BE49-F238E27FC236}">
                <a16:creationId xmlns:a16="http://schemas.microsoft.com/office/drawing/2014/main" id="{C28CB61A-E378-4942-9DE3-5AFBCD3BEA21}"/>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5" name="Slide Number Placeholder 5">
            <a:extLst>
              <a:ext uri="{FF2B5EF4-FFF2-40B4-BE49-F238E27FC236}">
                <a16:creationId xmlns:a16="http://schemas.microsoft.com/office/drawing/2014/main" id="{88D3E2A5-F011-413E-9BFF-FF76E84F194D}"/>
              </a:ext>
            </a:extLst>
          </p:cNvPr>
          <p:cNvSpPr>
            <a:spLocks noGrp="1" noChangeArrowheads="1"/>
          </p:cNvSpPr>
          <p:nvPr>
            <p:ph type="sldNum" sz="quarter" idx="12"/>
          </p:nvPr>
        </p:nvSpPr>
        <p:spPr/>
        <p:txBody>
          <a:bodyPr/>
          <a:lstStyle>
            <a:lvl1pPr defTabSz="914400">
              <a:defRPr/>
            </a:lvl1pPr>
          </a:lstStyle>
          <a:p>
            <a:pPr>
              <a:defRPr/>
            </a:pPr>
            <a:fld id="{38229175-4283-4E39-B6C6-FB270398505D}"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52034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A4C0974-FD96-4868-AC16-F9FB2958D78D}"/>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3" name="Footer Placeholder 4">
            <a:extLst>
              <a:ext uri="{FF2B5EF4-FFF2-40B4-BE49-F238E27FC236}">
                <a16:creationId xmlns:a16="http://schemas.microsoft.com/office/drawing/2014/main" id="{AF0B37DB-DACC-4E86-8D85-00AFE3DF734C}"/>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4" name="Slide Number Placeholder 5">
            <a:extLst>
              <a:ext uri="{FF2B5EF4-FFF2-40B4-BE49-F238E27FC236}">
                <a16:creationId xmlns:a16="http://schemas.microsoft.com/office/drawing/2014/main" id="{EAD11EC1-D057-4376-A12F-D7D4C1065774}"/>
              </a:ext>
            </a:extLst>
          </p:cNvPr>
          <p:cNvSpPr>
            <a:spLocks noGrp="1" noChangeArrowheads="1"/>
          </p:cNvSpPr>
          <p:nvPr>
            <p:ph type="sldNum" sz="quarter" idx="12"/>
          </p:nvPr>
        </p:nvSpPr>
        <p:spPr/>
        <p:txBody>
          <a:bodyPr/>
          <a:lstStyle>
            <a:lvl1pPr defTabSz="914400">
              <a:defRPr/>
            </a:lvl1pPr>
          </a:lstStyle>
          <a:p>
            <a:pPr>
              <a:defRPr/>
            </a:pPr>
            <a:fld id="{0AE94AD2-66AF-44ED-B3B8-1AA2008E2E3A}"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182099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C18F6CB-F9E2-4D7C-8CBD-22B08BEAF52E}"/>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6" name="Footer Placeholder 4">
            <a:extLst>
              <a:ext uri="{FF2B5EF4-FFF2-40B4-BE49-F238E27FC236}">
                <a16:creationId xmlns:a16="http://schemas.microsoft.com/office/drawing/2014/main" id="{66D9186F-648F-4B7F-87D7-A831ED5F35FE}"/>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7" name="Slide Number Placeholder 5">
            <a:extLst>
              <a:ext uri="{FF2B5EF4-FFF2-40B4-BE49-F238E27FC236}">
                <a16:creationId xmlns:a16="http://schemas.microsoft.com/office/drawing/2014/main" id="{0B741331-42AF-485C-AAD2-AABA62B92466}"/>
              </a:ext>
            </a:extLst>
          </p:cNvPr>
          <p:cNvSpPr>
            <a:spLocks noGrp="1" noChangeArrowheads="1"/>
          </p:cNvSpPr>
          <p:nvPr>
            <p:ph type="sldNum" sz="quarter" idx="12"/>
          </p:nvPr>
        </p:nvSpPr>
        <p:spPr/>
        <p:txBody>
          <a:bodyPr/>
          <a:lstStyle>
            <a:lvl1pPr defTabSz="914400">
              <a:defRPr/>
            </a:lvl1pPr>
          </a:lstStyle>
          <a:p>
            <a:pPr>
              <a:defRPr/>
            </a:pPr>
            <a:fld id="{BB2E7BBD-FD9E-42BB-8539-39E4C602636E}"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274357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sym typeface="Calibri" panose="020F0502020204030204" pitchFamily="34" charset="0"/>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CCA51AC-A12A-4DA0-8D9E-500F03A3CBD8}"/>
              </a:ext>
            </a:extLst>
          </p:cNvPr>
          <p:cNvSpPr>
            <a:spLocks noGrp="1" noChangeArrowheads="1"/>
          </p:cNvSpPr>
          <p:nvPr>
            <p:ph type="dt" sz="half" idx="10"/>
          </p:nvPr>
        </p:nvSpPr>
        <p:spPr/>
        <p:txBody>
          <a:bodyPr/>
          <a:lstStyle>
            <a:lvl1pPr defTabSz="914400">
              <a:defRPr/>
            </a:lvl1pPr>
          </a:lstStyle>
          <a:p>
            <a:pPr>
              <a:defRPr/>
            </a:pPr>
            <a:endParaRPr lang="en-US"/>
          </a:p>
        </p:txBody>
      </p:sp>
      <p:sp>
        <p:nvSpPr>
          <p:cNvPr id="6" name="Footer Placeholder 4">
            <a:extLst>
              <a:ext uri="{FF2B5EF4-FFF2-40B4-BE49-F238E27FC236}">
                <a16:creationId xmlns:a16="http://schemas.microsoft.com/office/drawing/2014/main" id="{97E57CE7-C4A2-42BF-8E50-BD53C642F36F}"/>
              </a:ext>
            </a:extLst>
          </p:cNvPr>
          <p:cNvSpPr>
            <a:spLocks noGrp="1" noChangeArrowheads="1"/>
          </p:cNvSpPr>
          <p:nvPr>
            <p:ph type="ftr" sz="quarter" idx="11"/>
          </p:nvPr>
        </p:nvSpPr>
        <p:spPr/>
        <p:txBody>
          <a:bodyPr/>
          <a:lstStyle>
            <a:lvl1pPr defTabSz="914400">
              <a:defRPr/>
            </a:lvl1pPr>
          </a:lstStyle>
          <a:p>
            <a:pPr>
              <a:defRPr/>
            </a:pPr>
            <a:endParaRPr lang="en-US"/>
          </a:p>
        </p:txBody>
      </p:sp>
      <p:sp>
        <p:nvSpPr>
          <p:cNvPr id="7" name="Slide Number Placeholder 5">
            <a:extLst>
              <a:ext uri="{FF2B5EF4-FFF2-40B4-BE49-F238E27FC236}">
                <a16:creationId xmlns:a16="http://schemas.microsoft.com/office/drawing/2014/main" id="{8C75E8E6-D817-4E33-A2A6-96EE5A0E9ABE}"/>
              </a:ext>
            </a:extLst>
          </p:cNvPr>
          <p:cNvSpPr>
            <a:spLocks noGrp="1" noChangeArrowheads="1"/>
          </p:cNvSpPr>
          <p:nvPr>
            <p:ph type="sldNum" sz="quarter" idx="12"/>
          </p:nvPr>
        </p:nvSpPr>
        <p:spPr/>
        <p:txBody>
          <a:bodyPr/>
          <a:lstStyle>
            <a:lvl1pPr defTabSz="914400">
              <a:defRPr/>
            </a:lvl1pPr>
          </a:lstStyle>
          <a:p>
            <a:pPr>
              <a:defRPr/>
            </a:pPr>
            <a:fld id="{C23EB9D4-0429-40E2-A807-B0F137EA4337}" type="slidenum">
              <a:rPr lang="en-US"/>
              <a:pPr>
                <a:defRPr/>
              </a:pPr>
              <a:t>‹#›</a:t>
            </a:fld>
            <a:endParaRPr lang="en-US" sz="1800">
              <a:solidFill>
                <a:srgbClr val="000000"/>
              </a:solidFill>
            </a:endParaRPr>
          </a:p>
        </p:txBody>
      </p:sp>
    </p:spTree>
    <p:extLst>
      <p:ext uri="{BB962C8B-B14F-4D97-AF65-F5344CB8AC3E}">
        <p14:creationId xmlns:p14="http://schemas.microsoft.com/office/powerpoint/2010/main" val="83727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B69DC63-C03D-4802-85EC-26241F102500}"/>
              </a:ext>
            </a:extLst>
          </p:cNvPr>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40" tIns="45720" rIns="91440" bIns="45720" numCol="1" anchor="ctr" anchorCtr="0" compatLnSpc="1">
            <a:prstTxWarp prst="textNoShape">
              <a:avLst/>
            </a:prstTxWarp>
          </a:bodyPr>
          <a:lstStyle/>
          <a:p>
            <a:pPr lvl="0"/>
            <a:r>
              <a:rPr lang="en-US" altLang="zh-CN">
                <a:sym typeface="Calibri Light" panose="020F0302020204030204" pitchFamily="34" charset="0"/>
              </a:rPr>
              <a:t>Click to edit Master title style</a:t>
            </a:r>
          </a:p>
        </p:txBody>
      </p:sp>
      <p:sp>
        <p:nvSpPr>
          <p:cNvPr id="1027" name="Text Placeholder 2">
            <a:extLst>
              <a:ext uri="{FF2B5EF4-FFF2-40B4-BE49-F238E27FC236}">
                <a16:creationId xmlns:a16="http://schemas.microsoft.com/office/drawing/2014/main" id="{7CA3E7CA-1ED7-44A8-99E8-22299A98D1C8}"/>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40" tIns="45720" rIns="91440" bIns="45720" numCol="1" anchor="t" anchorCtr="0" compatLnSpc="1">
            <a:prstTxWarp prst="textNoShape">
              <a:avLst/>
            </a:prstTxWarp>
          </a:bodyPr>
          <a:lstStyle/>
          <a:p>
            <a:pPr lvl="0"/>
            <a:r>
              <a:rPr lang="en-US" altLang="zh-CN">
                <a:sym typeface="Calibri" panose="020F0502020204030204" pitchFamily="34" charset="0"/>
              </a:rPr>
              <a:t>Click to edit Master text styles</a:t>
            </a:r>
          </a:p>
          <a:p>
            <a:pPr lvl="1"/>
            <a:r>
              <a:rPr lang="en-US" altLang="zh-CN">
                <a:sym typeface="Calibri" panose="020F0502020204030204" pitchFamily="34" charset="0"/>
              </a:rPr>
              <a:t>Second level</a:t>
            </a:r>
          </a:p>
          <a:p>
            <a:pPr lvl="2"/>
            <a:r>
              <a:rPr lang="en-US" altLang="zh-CN">
                <a:sym typeface="Calibri" panose="020F0502020204030204" pitchFamily="34" charset="0"/>
              </a:rPr>
              <a:t>Third level</a:t>
            </a:r>
          </a:p>
          <a:p>
            <a:pPr lvl="3"/>
            <a:r>
              <a:rPr lang="en-US" altLang="zh-CN">
                <a:sym typeface="Calibri" panose="020F0502020204030204" pitchFamily="34" charset="0"/>
              </a:rPr>
              <a:t>Fourth level</a:t>
            </a:r>
          </a:p>
          <a:p>
            <a:pPr lvl="4"/>
            <a:r>
              <a:rPr lang="en-US" altLang="zh-CN">
                <a:sym typeface="Calibri" panose="020F0502020204030204" pitchFamily="34" charset="0"/>
              </a:rPr>
              <a:t>Fifth level</a:t>
            </a:r>
          </a:p>
        </p:txBody>
      </p:sp>
      <p:sp>
        <p:nvSpPr>
          <p:cNvPr id="1028" name="Date Placeholder 3">
            <a:extLst>
              <a:ext uri="{FF2B5EF4-FFF2-40B4-BE49-F238E27FC236}">
                <a16:creationId xmlns:a16="http://schemas.microsoft.com/office/drawing/2014/main" id="{5503B14B-39FE-4567-8D02-49E00FAB5E54}"/>
              </a:ext>
            </a:extLst>
          </p:cNvPr>
          <p:cNvSpPr>
            <a:spLocks noGrp="1" noChangeArrowheads="1"/>
          </p:cNvSpPr>
          <p:nvPr>
            <p:ph type="dt" sz="half" idx="2"/>
          </p:nvPr>
        </p:nvSpPr>
        <p:spPr bwMode="auto">
          <a:xfrm>
            <a:off x="628650" y="6356350"/>
            <a:ext cx="20574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defTabSz="457200">
              <a:defRPr sz="900">
                <a:solidFill>
                  <a:srgbClr val="898989"/>
                </a:solidFill>
                <a:latin typeface="Arial" panose="020B0604020202020204" pitchFamily="34" charset="0"/>
                <a:ea typeface="MS PGothic" panose="020B0600070205080204" pitchFamily="34" charset="-128"/>
                <a:cs typeface="+mn-cs"/>
              </a:defRPr>
            </a:lvl1pPr>
          </a:lstStyle>
          <a:p>
            <a:pPr>
              <a:defRPr/>
            </a:pPr>
            <a:endParaRPr lang="en-US"/>
          </a:p>
        </p:txBody>
      </p:sp>
      <p:sp>
        <p:nvSpPr>
          <p:cNvPr id="1029" name="Footer Placeholder 4">
            <a:extLst>
              <a:ext uri="{FF2B5EF4-FFF2-40B4-BE49-F238E27FC236}">
                <a16:creationId xmlns:a16="http://schemas.microsoft.com/office/drawing/2014/main" id="{7A18BD13-5DD6-4124-874A-F33F24DC63FD}"/>
              </a:ext>
            </a:extLst>
          </p:cNvPr>
          <p:cNvSpPr>
            <a:spLocks noGrp="1" noChangeArrowheads="1"/>
          </p:cNvSpPr>
          <p:nvPr>
            <p:ph type="ftr" sz="quarter" idx="3"/>
          </p:nvPr>
        </p:nvSpPr>
        <p:spPr bwMode="auto">
          <a:xfrm>
            <a:off x="3028950" y="6356350"/>
            <a:ext cx="30861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defTabSz="457200">
              <a:defRPr sz="900">
                <a:solidFill>
                  <a:srgbClr val="898989"/>
                </a:solidFill>
                <a:latin typeface="Arial" panose="020B0604020202020204" pitchFamily="34" charset="0"/>
                <a:ea typeface="MS PGothic" panose="020B0600070205080204" pitchFamily="34" charset="-128"/>
                <a:cs typeface="+mn-cs"/>
              </a:defRPr>
            </a:lvl1pPr>
          </a:lstStyle>
          <a:p>
            <a:pPr>
              <a:defRPr/>
            </a:pPr>
            <a:endParaRPr lang="en-US"/>
          </a:p>
        </p:txBody>
      </p:sp>
      <p:sp>
        <p:nvSpPr>
          <p:cNvPr id="1030" name="Slide Number Placeholder 5">
            <a:extLst>
              <a:ext uri="{FF2B5EF4-FFF2-40B4-BE49-F238E27FC236}">
                <a16:creationId xmlns:a16="http://schemas.microsoft.com/office/drawing/2014/main" id="{591916F1-DEBF-42AE-95B3-37B8702AB193}"/>
              </a:ext>
            </a:extLst>
          </p:cNvPr>
          <p:cNvSpPr>
            <a:spLocks noGrp="1" noChangeArrowheads="1"/>
          </p:cNvSpPr>
          <p:nvPr>
            <p:ph type="sldNum" sz="quarter" idx="4"/>
          </p:nvPr>
        </p:nvSpPr>
        <p:spPr bwMode="auto">
          <a:xfrm>
            <a:off x="6457950" y="6356350"/>
            <a:ext cx="20574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r" defTabSz="457200">
              <a:defRPr sz="900">
                <a:solidFill>
                  <a:srgbClr val="898989"/>
                </a:solidFill>
              </a:defRPr>
            </a:lvl1pPr>
          </a:lstStyle>
          <a:p>
            <a:pPr>
              <a:defRPr/>
            </a:pPr>
            <a:fld id="{8F70F4C8-E037-4BCB-B89B-DC11FD572BA9}" type="slidenum">
              <a:rPr lang="en-US"/>
              <a:pPr>
                <a:defRPr/>
              </a:pPr>
              <a:t>‹#›</a:t>
            </a:fld>
            <a:endParaRPr lang="en-US"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5526" r:id="rId1"/>
    <p:sldLayoutId id="2147485527" r:id="rId2"/>
    <p:sldLayoutId id="2147485528" r:id="rId3"/>
    <p:sldLayoutId id="2147485529" r:id="rId4"/>
    <p:sldLayoutId id="2147485530" r:id="rId5"/>
    <p:sldLayoutId id="2147485531" r:id="rId6"/>
    <p:sldLayoutId id="2147485532" r:id="rId7"/>
    <p:sldLayoutId id="2147485533" r:id="rId8"/>
    <p:sldLayoutId id="2147485534" r:id="rId9"/>
    <p:sldLayoutId id="2147485535" r:id="rId10"/>
    <p:sldLayoutId id="2147485536" r:id="rId11"/>
    <p:sldLayoutId id="2147485537" r:id="rId12"/>
    <p:sldLayoutId id="2147485538" r:id="rId13"/>
    <p:sldLayoutId id="2147485539" r:id="rId14"/>
    <p:sldLayoutId id="2147485540" r:id="rId15"/>
    <p:sldLayoutId id="2147485541" r:id="rId16"/>
    <p:sldLayoutId id="2147485542" r:id="rId17"/>
    <p:sldLayoutId id="2147485543" r:id="rId18"/>
  </p:sldLayoutIdLst>
  <p:txStyles>
    <p:titleStyle>
      <a:lvl1pPr marL="685800" indent="-685800" algn="l" rtl="0" eaLnBrk="0" fontAlgn="base" hangingPunct="0">
        <a:lnSpc>
          <a:spcPct val="90000"/>
        </a:lnSpc>
        <a:spcBef>
          <a:spcPct val="0"/>
        </a:spcBef>
        <a:spcAft>
          <a:spcPct val="0"/>
        </a:spcAft>
        <a:defRPr sz="3300" kern="1200">
          <a:solidFill>
            <a:schemeClr val="tx1"/>
          </a:solidFill>
          <a:latin typeface="+mj-lt"/>
          <a:ea typeface="+mj-ea"/>
          <a:cs typeface="SimSun" charset="0"/>
          <a:sym typeface="Calibri Light" panose="020F0302020204030204" pitchFamily="34" charset="0"/>
        </a:defRPr>
      </a:lvl1pPr>
      <a:lvl2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2pPr>
      <a:lvl3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3pPr>
      <a:lvl4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4pPr>
      <a:lvl5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5pPr>
      <a:lvl6pPr marL="11430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6pPr>
      <a:lvl7pPr marL="16002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7pPr>
      <a:lvl8pPr marL="20574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8pPr>
      <a:lvl9pPr marL="25146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SimSun" charset="0"/>
          <a:sym typeface="Calibri" panose="020F0502020204030204" pitchFamily="34" charset="0"/>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SimSun" charset="0"/>
          <a:sym typeface="Calibri" panose="020F0502020204030204" pitchFamily="34" charset="0"/>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SimSun" charset="0"/>
          <a:sym typeface="Calibri" panose="020F0502020204030204" pitchFamily="34" charset="0"/>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SimSun" charset="0"/>
          <a:sym typeface="Calibri" panose="020F0502020204030204" pitchFamily="34" charset="0"/>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SimSun"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a:extLst>
              <a:ext uri="{FF2B5EF4-FFF2-40B4-BE49-F238E27FC236}">
                <a16:creationId xmlns:a16="http://schemas.microsoft.com/office/drawing/2014/main" id="{5B83D7A6-410A-4085-B550-982A0C6BF5B5}"/>
              </a:ext>
            </a:extLst>
          </p:cNvPr>
          <p:cNvSpPr>
            <a:spLocks noGrp="1"/>
          </p:cNvSpPr>
          <p:nvPr>
            <p:ph type="ctrTitle"/>
          </p:nvPr>
        </p:nvSpPr>
        <p:spPr>
          <a:xfrm>
            <a:off x="107950" y="1125538"/>
            <a:ext cx="5233969" cy="1943100"/>
          </a:xfrm>
        </p:spPr>
        <p:txBody>
          <a:bodyPr/>
          <a:lstStyle/>
          <a:p>
            <a:pPr marL="0" indent="0"/>
            <a:r>
              <a:rPr lang="en-ZA" altLang="en-US" sz="2000" dirty="0"/>
              <a:t/>
            </a:r>
            <a:br>
              <a:rPr lang="en-ZA" altLang="en-US" sz="2000" dirty="0"/>
            </a:br>
            <a:r>
              <a:rPr lang="en-ZA" altLang="en-US" sz="2000" dirty="0"/>
              <a:t> </a:t>
            </a:r>
            <a:br>
              <a:rPr lang="en-ZA" altLang="en-US" sz="2000" dirty="0"/>
            </a:br>
            <a:r>
              <a:rPr lang="en-ZA" altLang="en-US" sz="2000" dirty="0" smtClean="0"/>
              <a:t>Department Of Cooperative Governance (DCoG) </a:t>
            </a:r>
            <a:br>
              <a:rPr lang="en-ZA" altLang="en-US" sz="2000" dirty="0" smtClean="0"/>
            </a:br>
            <a:r>
              <a:rPr lang="en-ZA" altLang="en-US" sz="2000" dirty="0" smtClean="0"/>
              <a:t>Annual Performance Plan For The Financial Year 2018/19</a:t>
            </a:r>
            <a:endParaRPr lang="en-ZA" altLang="en-US" sz="2000" dirty="0"/>
          </a:p>
        </p:txBody>
      </p:sp>
      <p:sp>
        <p:nvSpPr>
          <p:cNvPr id="22531" name="Subtitle 7">
            <a:extLst>
              <a:ext uri="{FF2B5EF4-FFF2-40B4-BE49-F238E27FC236}">
                <a16:creationId xmlns:a16="http://schemas.microsoft.com/office/drawing/2014/main" id="{EBC406AB-5B04-4605-B997-70998CA656B0}"/>
              </a:ext>
            </a:extLst>
          </p:cNvPr>
          <p:cNvSpPr>
            <a:spLocks noGrp="1"/>
          </p:cNvSpPr>
          <p:nvPr>
            <p:ph type="subTitle" idx="1"/>
          </p:nvPr>
        </p:nvSpPr>
        <p:spPr>
          <a:xfrm>
            <a:off x="755576" y="3284686"/>
            <a:ext cx="5513394" cy="1368425"/>
          </a:xfrm>
        </p:spPr>
        <p:txBody>
          <a:bodyPr/>
          <a:lstStyle/>
          <a:p>
            <a:r>
              <a:rPr lang="en-ZA" altLang="en-US" dirty="0" smtClean="0"/>
              <a:t>Presentation to the Portfolio </a:t>
            </a:r>
            <a:r>
              <a:rPr lang="en-ZA" altLang="en-US" dirty="0"/>
              <a:t>Committee on Cooperative Governance and Traditional Affairs</a:t>
            </a:r>
          </a:p>
        </p:txBody>
      </p:sp>
      <p:sp>
        <p:nvSpPr>
          <p:cNvPr id="22532" name="Content Placeholder 8">
            <a:extLst>
              <a:ext uri="{FF2B5EF4-FFF2-40B4-BE49-F238E27FC236}">
                <a16:creationId xmlns:a16="http://schemas.microsoft.com/office/drawing/2014/main" id="{42CB64B5-5923-4485-8FD8-A2227A5642F5}"/>
              </a:ext>
            </a:extLst>
          </p:cNvPr>
          <p:cNvSpPr>
            <a:spLocks noGrp="1"/>
          </p:cNvSpPr>
          <p:nvPr>
            <p:ph sz="quarter" idx="13"/>
          </p:nvPr>
        </p:nvSpPr>
        <p:spPr>
          <a:xfrm>
            <a:off x="1928794" y="4869160"/>
            <a:ext cx="3413125" cy="449262"/>
          </a:xfrm>
        </p:spPr>
        <p:txBody>
          <a:bodyPr/>
          <a:lstStyle/>
          <a:p>
            <a:r>
              <a:rPr lang="en-ZA" altLang="en-US" dirty="0" smtClean="0"/>
              <a:t>27 </a:t>
            </a:r>
            <a:r>
              <a:rPr lang="en-ZA" altLang="en-US" dirty="0"/>
              <a:t>March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C647E44D-45AE-43F0-827D-2B1B980DEBDC}"/>
              </a:ext>
            </a:extLst>
          </p:cNvPr>
          <p:cNvSpPr>
            <a:spLocks noGrp="1"/>
          </p:cNvSpPr>
          <p:nvPr>
            <p:ph type="title"/>
          </p:nvPr>
        </p:nvSpPr>
        <p:spPr>
          <a:xfrm>
            <a:off x="628650" y="0"/>
            <a:ext cx="7886700" cy="476250"/>
          </a:xfrm>
        </p:spPr>
        <p:txBody>
          <a:bodyPr/>
          <a:lstStyle/>
          <a:p>
            <a:r>
              <a:rPr lang="en-GB" altLang="en-US"/>
              <a:t>Strategic Outcome Oriented Goals</a:t>
            </a:r>
            <a:endParaRPr lang="en-ZA" altLang="en-US"/>
          </a:p>
        </p:txBody>
      </p:sp>
      <p:sp>
        <p:nvSpPr>
          <p:cNvPr id="33795" name="Slide Number Placeholder 2">
            <a:extLst>
              <a:ext uri="{FF2B5EF4-FFF2-40B4-BE49-F238E27FC236}">
                <a16:creationId xmlns:a16="http://schemas.microsoft.com/office/drawing/2014/main" id="{18706DA6-FC91-4388-9D1F-CB618E4CF6E4}"/>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46A41ED-4D97-4E3A-B72B-292D16BA82B4}" type="slidenum">
              <a:rPr lang="en-US" altLang="en-US" sz="1800" smtClean="0">
                <a:solidFill>
                  <a:srgbClr val="898989"/>
                </a:solidFill>
              </a:rPr>
              <a:pPr/>
              <a:t>10</a:t>
            </a:fld>
            <a:endParaRPr lang="en-US" altLang="en-US" sz="1800" dirty="0">
              <a:solidFill>
                <a:srgbClr val="898989"/>
              </a:solidFill>
            </a:endParaRPr>
          </a:p>
        </p:txBody>
      </p:sp>
      <p:graphicFrame>
        <p:nvGraphicFramePr>
          <p:cNvPr id="14" name="Table 13">
            <a:extLst>
              <a:ext uri="{FF2B5EF4-FFF2-40B4-BE49-F238E27FC236}">
                <a16:creationId xmlns:a16="http://schemas.microsoft.com/office/drawing/2014/main" id="{FAED966E-1626-47C1-ABDB-68A4B7AE876E}"/>
              </a:ext>
            </a:extLst>
          </p:cNvPr>
          <p:cNvGraphicFramePr>
            <a:graphicFrameLocks noGrp="1"/>
          </p:cNvGraphicFramePr>
          <p:nvPr>
            <p:extLst>
              <p:ext uri="{D42A27DB-BD31-4B8C-83A1-F6EECF244321}">
                <p14:modId xmlns:p14="http://schemas.microsoft.com/office/powerpoint/2010/main" val="2048486464"/>
              </p:ext>
            </p:extLst>
          </p:nvPr>
        </p:nvGraphicFramePr>
        <p:xfrm>
          <a:off x="251520" y="996775"/>
          <a:ext cx="8740080" cy="5625687"/>
        </p:xfrm>
        <a:graphic>
          <a:graphicData uri="http://schemas.openxmlformats.org/drawingml/2006/table">
            <a:tbl>
              <a:tblPr firstRow="1" firstCol="1" bandRow="1">
                <a:tableStyleId>{5940675A-B579-460E-94D1-54222C63F5DA}</a:tableStyleId>
              </a:tblPr>
              <a:tblGrid>
                <a:gridCol w="8740080">
                  <a:extLst>
                    <a:ext uri="{9D8B030D-6E8A-4147-A177-3AD203B41FA5}">
                      <a16:colId xmlns:a16="http://schemas.microsoft.com/office/drawing/2014/main" val="20000"/>
                    </a:ext>
                  </a:extLst>
                </a:gridCol>
              </a:tblGrid>
              <a:tr h="264989">
                <a:tc>
                  <a:txBody>
                    <a:bodyPr/>
                    <a:lstStyle/>
                    <a:p>
                      <a:pPr rtl="0" eaLnBrk="1" latinLnBrk="0" hangingPunct="1"/>
                      <a:r>
                        <a:rPr lang="en-ZA" sz="1400" b="1" kern="1200" dirty="0" smtClean="0">
                          <a:solidFill>
                            <a:schemeClr val="tx1"/>
                          </a:solidFill>
                          <a:effectLst/>
                          <a:latin typeface="+mn-lt"/>
                          <a:ea typeface="+mn-ea"/>
                          <a:cs typeface="+mn-cs"/>
                        </a:rPr>
                        <a:t>Strategic Objective 1.1 : </a:t>
                      </a:r>
                      <a:r>
                        <a:rPr lang="en-GB" sz="1400" b="0" kern="1200" dirty="0" smtClean="0">
                          <a:solidFill>
                            <a:schemeClr val="tx1"/>
                          </a:solidFill>
                          <a:effectLst/>
                          <a:latin typeface="+mn-lt"/>
                          <a:ea typeface="+mn-ea"/>
                          <a:cs typeface="+mn-cs"/>
                        </a:rPr>
                        <a:t>Improve DCoG governance processes and systems by March 2020</a:t>
                      </a:r>
                      <a:endParaRPr lang="en-ZA" sz="1200" dirty="0">
                        <a:effectLst/>
                      </a:endParaRPr>
                    </a:p>
                  </a:txBody>
                  <a:tcPr marL="68582" marR="68582" marT="0" marB="0"/>
                </a:tc>
                <a:extLst>
                  <a:ext uri="{0D108BD9-81ED-4DB2-BD59-A6C34878D82A}">
                    <a16:rowId xmlns:a16="http://schemas.microsoft.com/office/drawing/2014/main" val="10000"/>
                  </a:ext>
                </a:extLst>
              </a:tr>
              <a:tr h="409805">
                <a:tc>
                  <a:txBody>
                    <a:bodyPr/>
                    <a:lstStyle/>
                    <a:p>
                      <a:pPr marL="0" marR="0" lvl="0" indent="0" algn="l" defTabSz="914400" rtl="0" eaLnBrk="1" fontAlgn="auto" latinLnBrk="0" hangingPunct="1">
                        <a:lnSpc>
                          <a:spcPct val="115000"/>
                        </a:lnSpc>
                        <a:spcBef>
                          <a:spcPts val="0"/>
                        </a:spcBef>
                        <a:spcAft>
                          <a:spcPts val="0"/>
                        </a:spcAft>
                        <a:buClrTx/>
                        <a:buSzTx/>
                        <a:buFontTx/>
                        <a:buNone/>
                        <a:tabLst>
                          <a:tab pos="1675765" algn="l"/>
                        </a:tabLst>
                        <a:defRPr/>
                      </a:pPr>
                      <a:r>
                        <a:rPr lang="en-ZA" sz="1400" b="1" i="0" kern="1200" baseline="0" dirty="0" smtClean="0">
                          <a:solidFill>
                            <a:schemeClr val="tx1"/>
                          </a:solidFill>
                          <a:effectLst/>
                          <a:latin typeface="+mn-lt"/>
                          <a:ea typeface="+mn-ea"/>
                          <a:cs typeface="+mn-cs"/>
                        </a:rPr>
                        <a:t>Strategic Objective 2.1: </a:t>
                      </a:r>
                      <a:r>
                        <a:rPr lang="en-GB" sz="1400" b="0" i="0" kern="1200" baseline="0" dirty="0" smtClean="0">
                          <a:solidFill>
                            <a:schemeClr val="tx1"/>
                          </a:solidFill>
                          <a:effectLst/>
                          <a:latin typeface="+mn-lt"/>
                          <a:ea typeface="+mn-ea"/>
                          <a:cs typeface="+mn-cs"/>
                        </a:rPr>
                        <a:t>Facilitate the restructuring of municipal space economy through integrated development planning and spatial targeting by March 2020</a:t>
                      </a:r>
                      <a:endParaRPr lang="en-ZA" sz="1200" dirty="0" smtClean="0">
                        <a:effectLst/>
                      </a:endParaRPr>
                    </a:p>
                  </a:txBody>
                  <a:tcPr marL="68582" marR="68582" marT="0" marB="0"/>
                </a:tc>
                <a:extLst>
                  <a:ext uri="{0D108BD9-81ED-4DB2-BD59-A6C34878D82A}">
                    <a16:rowId xmlns:a16="http://schemas.microsoft.com/office/drawing/2014/main" val="10001"/>
                  </a:ext>
                </a:extLst>
              </a:tr>
              <a:tr h="485148">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675765" algn="l"/>
                        </a:tabLst>
                        <a:defRPr/>
                      </a:pPr>
                      <a:r>
                        <a:rPr lang="en-ZA" sz="1400" b="1" i="0" kern="1200" baseline="0" dirty="0" smtClean="0">
                          <a:solidFill>
                            <a:schemeClr val="tx1"/>
                          </a:solidFill>
                          <a:effectLst/>
                          <a:latin typeface="+mn-lt"/>
                          <a:ea typeface="+mn-ea"/>
                          <a:cs typeface="+mn-cs"/>
                        </a:rPr>
                        <a:t>Strategic Objective 2.2: </a:t>
                      </a:r>
                      <a:r>
                        <a:rPr lang="en-GB" sz="1400" b="0" i="0" kern="1200" baseline="0" dirty="0" smtClean="0">
                          <a:solidFill>
                            <a:schemeClr val="tx1"/>
                          </a:solidFill>
                          <a:effectLst/>
                          <a:latin typeface="+mn-lt"/>
                          <a:ea typeface="+mn-ea"/>
                          <a:cs typeface="+mn-cs"/>
                        </a:rPr>
                        <a:t>Support the creation of an enabling environment for municipalities to achieve inclusive economic development through the implementation of initiatives of the National Framework for LED by March 2020</a:t>
                      </a:r>
                      <a:endParaRPr lang="en-ZA" sz="1200" dirty="0" smtClean="0">
                        <a:effectLst/>
                      </a:endParaRPr>
                    </a:p>
                  </a:txBody>
                  <a:tcPr marL="68582" marR="68582" marT="0" marB="0"/>
                </a:tc>
                <a:extLst>
                  <a:ext uri="{0D108BD9-81ED-4DB2-BD59-A6C34878D82A}">
                    <a16:rowId xmlns:a16="http://schemas.microsoft.com/office/drawing/2014/main" val="10002"/>
                  </a:ext>
                </a:extLst>
              </a:tr>
              <a:tr h="371922">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677670" algn="l"/>
                        </a:tabLst>
                        <a:defRPr/>
                      </a:pPr>
                      <a:r>
                        <a:rPr lang="en-ZA" sz="1400" b="1" i="0" kern="1200" baseline="0" dirty="0" smtClean="0">
                          <a:solidFill>
                            <a:schemeClr val="tx1"/>
                          </a:solidFill>
                          <a:effectLst/>
                          <a:latin typeface="+mn-lt"/>
                          <a:ea typeface="+mn-ea"/>
                          <a:cs typeface="+mn-cs"/>
                        </a:rPr>
                        <a:t>Strategic Objective 3.1: </a:t>
                      </a:r>
                      <a:r>
                        <a:rPr lang="en-GB" sz="1400" b="0" i="0" kern="1200" baseline="0" dirty="0" smtClean="0">
                          <a:solidFill>
                            <a:schemeClr val="tx1"/>
                          </a:solidFill>
                          <a:effectLst/>
                          <a:latin typeface="+mn-lt"/>
                          <a:ea typeface="+mn-ea"/>
                          <a:cs typeface="+mn-cs"/>
                        </a:rPr>
                        <a:t>Implement initiatives to improve financial sustainability, revenue and debt management in local government by March 2020</a:t>
                      </a:r>
                      <a:endParaRPr lang="en-ZA" sz="1200" dirty="0" smtClean="0">
                        <a:effectLst/>
                      </a:endParaRPr>
                    </a:p>
                  </a:txBody>
                  <a:tcPr marL="68582" marR="68582" marT="0" marB="0"/>
                </a:tc>
                <a:extLst>
                  <a:ext uri="{0D108BD9-81ED-4DB2-BD59-A6C34878D82A}">
                    <a16:rowId xmlns:a16="http://schemas.microsoft.com/office/drawing/2014/main" val="10003"/>
                  </a:ext>
                </a:extLst>
              </a:tr>
              <a:tr h="356352">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677670" algn="l"/>
                        </a:tabLst>
                        <a:defRPr/>
                      </a:pPr>
                      <a:r>
                        <a:rPr lang="en-ZA" sz="1400" b="1" i="0" kern="1200" baseline="0" dirty="0" smtClean="0">
                          <a:solidFill>
                            <a:schemeClr val="tx1"/>
                          </a:solidFill>
                          <a:effectLst/>
                          <a:latin typeface="+mn-lt"/>
                          <a:ea typeface="+mn-ea"/>
                          <a:cs typeface="+mn-cs"/>
                        </a:rPr>
                        <a:t>Strategic Objective: 3.2 </a:t>
                      </a:r>
                      <a:r>
                        <a:rPr lang="en-GB" sz="1400" b="0" i="0" kern="1200" baseline="0" dirty="0" smtClean="0">
                          <a:solidFill>
                            <a:schemeClr val="tx1"/>
                          </a:solidFill>
                          <a:effectLst/>
                          <a:latin typeface="+mn-lt"/>
                          <a:ea typeface="+mn-ea"/>
                          <a:cs typeface="+mn-cs"/>
                        </a:rPr>
                        <a:t>Deepen the relationship between citizens and local government through improved citizen engagement mechanisms by March 2020</a:t>
                      </a:r>
                      <a:endParaRPr lang="en-ZA" sz="1200" dirty="0" smtClean="0">
                        <a:effectLst/>
                      </a:endParaRPr>
                    </a:p>
                  </a:txBody>
                  <a:tcPr marL="68582" marR="68582" marT="0" marB="0"/>
                </a:tc>
                <a:extLst>
                  <a:ext uri="{0D108BD9-81ED-4DB2-BD59-A6C34878D82A}">
                    <a16:rowId xmlns:a16="http://schemas.microsoft.com/office/drawing/2014/main" val="10004"/>
                  </a:ext>
                </a:extLst>
              </a:tr>
              <a:tr h="534168">
                <a:tc>
                  <a:txBody>
                    <a:bodyPr/>
                    <a:lstStyle/>
                    <a:p>
                      <a:pPr marL="0" marR="0" lvl="0" indent="0" algn="l" defTabSz="914400" rtl="0" eaLnBrk="1" fontAlgn="auto" latinLnBrk="0" hangingPunct="1">
                        <a:lnSpc>
                          <a:spcPct val="115000"/>
                        </a:lnSpc>
                        <a:spcBef>
                          <a:spcPts val="0"/>
                        </a:spcBef>
                        <a:spcAft>
                          <a:spcPts val="0"/>
                        </a:spcAft>
                        <a:buClrTx/>
                        <a:buSzTx/>
                        <a:buFontTx/>
                        <a:buNone/>
                        <a:tabLst>
                          <a:tab pos="1435100" algn="l"/>
                        </a:tabLst>
                        <a:defRPr/>
                      </a:pPr>
                      <a:r>
                        <a:rPr lang="en-ZA" sz="1400" b="1" i="0" kern="1200" baseline="0" dirty="0" smtClean="0">
                          <a:solidFill>
                            <a:schemeClr val="tx1"/>
                          </a:solidFill>
                          <a:effectLst/>
                          <a:latin typeface="+mn-lt"/>
                          <a:ea typeface="+mn-ea"/>
                          <a:cs typeface="+mn-cs"/>
                        </a:rPr>
                        <a:t>Strategic Objective: 3.3 </a:t>
                      </a:r>
                      <a:r>
                        <a:rPr lang="en-GB" sz="1400" b="0" i="0" kern="1200" baseline="0" dirty="0" smtClean="0">
                          <a:solidFill>
                            <a:schemeClr val="tx1"/>
                          </a:solidFill>
                          <a:effectLst/>
                          <a:latin typeface="+mn-lt"/>
                          <a:ea typeface="+mn-ea"/>
                          <a:cs typeface="+mn-cs"/>
                        </a:rPr>
                        <a:t>Promote good governance through strengthening anti-corruption measures in local government by March 2020</a:t>
                      </a:r>
                      <a:endParaRPr lang="en-ZA" sz="1000" dirty="0" smtClean="0">
                        <a:effectLst/>
                      </a:endParaRPr>
                    </a:p>
                  </a:txBody>
                  <a:tcPr marL="68582" marR="68582" marT="0" marB="0"/>
                </a:tc>
                <a:extLst>
                  <a:ext uri="{0D108BD9-81ED-4DB2-BD59-A6C34878D82A}">
                    <a16:rowId xmlns:a16="http://schemas.microsoft.com/office/drawing/2014/main" val="10005"/>
                  </a:ext>
                </a:extLst>
              </a:tr>
              <a:tr h="534168">
                <a:tc>
                  <a:txBody>
                    <a:bodyPr/>
                    <a:lstStyle/>
                    <a:p>
                      <a:pPr marL="0" marR="0" lvl="0" indent="0" algn="l" defTabSz="685800" rtl="0" eaLnBrk="1" fontAlgn="auto" latinLnBrk="0" hangingPunct="1">
                        <a:lnSpc>
                          <a:spcPct val="115000"/>
                        </a:lnSpc>
                        <a:spcBef>
                          <a:spcPts val="0"/>
                        </a:spcBef>
                        <a:spcAft>
                          <a:spcPts val="0"/>
                        </a:spcAft>
                        <a:buClrTx/>
                        <a:buSzTx/>
                        <a:buFontTx/>
                        <a:buNone/>
                        <a:tabLst>
                          <a:tab pos="1435100" algn="l"/>
                        </a:tabLst>
                        <a:defRPr/>
                      </a:pPr>
                      <a:r>
                        <a:rPr lang="en-ZA" sz="1400" b="1" i="0" kern="1200" baseline="0" dirty="0" smtClean="0">
                          <a:solidFill>
                            <a:schemeClr val="tx1"/>
                          </a:solidFill>
                          <a:effectLst/>
                          <a:latin typeface="+mn-lt"/>
                          <a:ea typeface="+mn-ea"/>
                          <a:cs typeface="+mn-cs"/>
                        </a:rPr>
                        <a:t>Strategic Objective 3.4: </a:t>
                      </a:r>
                      <a:r>
                        <a:rPr lang="en-GB" sz="1400" b="0" i="0" kern="1200" baseline="0" dirty="0" smtClean="0">
                          <a:solidFill>
                            <a:schemeClr val="tx1"/>
                          </a:solidFill>
                          <a:effectLst/>
                          <a:latin typeface="+mn-lt"/>
                          <a:ea typeface="+mn-ea"/>
                          <a:cs typeface="+mn-cs"/>
                        </a:rPr>
                        <a:t>Strengthen the functionality of municipalities through the implementation of administrative and institutional systems by March 2020</a:t>
                      </a:r>
                      <a:endParaRPr lang="en-ZA" sz="1000" dirty="0" smtClean="0">
                        <a:effectLst/>
                      </a:endParaRPr>
                    </a:p>
                  </a:txBody>
                  <a:tcPr marL="68582" marR="68582" marT="0" marB="0"/>
                </a:tc>
                <a:extLst>
                  <a:ext uri="{0D108BD9-81ED-4DB2-BD59-A6C34878D82A}">
                    <a16:rowId xmlns:a16="http://schemas.microsoft.com/office/drawing/2014/main" val="10006"/>
                  </a:ext>
                </a:extLst>
              </a:tr>
              <a:tr h="204903">
                <a:tc>
                  <a:txBody>
                    <a:bodyPr/>
                    <a:lstStyle/>
                    <a:p>
                      <a:pPr>
                        <a:lnSpc>
                          <a:spcPct val="115000"/>
                        </a:lnSpc>
                        <a:spcAft>
                          <a:spcPts val="0"/>
                        </a:spcAft>
                        <a:tabLst>
                          <a:tab pos="1677035" algn="l"/>
                        </a:tabLst>
                      </a:pPr>
                      <a:r>
                        <a:rPr lang="en-ZA" sz="1400" b="1" i="0" kern="1200" baseline="0" dirty="0" smtClean="0">
                          <a:solidFill>
                            <a:schemeClr val="tx1"/>
                          </a:solidFill>
                          <a:effectLst/>
                          <a:latin typeface="+mn-lt"/>
                          <a:ea typeface="+mn-ea"/>
                          <a:cs typeface="+mn-cs"/>
                        </a:rPr>
                        <a:t>Strategic Objective 4.1: </a:t>
                      </a:r>
                      <a:r>
                        <a:rPr lang="en-US" sz="1400" b="0" i="0" kern="1200" baseline="0" dirty="0" smtClean="0">
                          <a:solidFill>
                            <a:schemeClr val="tx1"/>
                          </a:solidFill>
                          <a:effectLst/>
                          <a:latin typeface="+mn-lt"/>
                          <a:ea typeface="+mn-ea"/>
                          <a:cs typeface="+mn-cs"/>
                        </a:rPr>
                        <a:t>Improve the system of disaster management and fire services across government by March 2021 </a:t>
                      </a:r>
                      <a:endParaRPr lang="en-ZA" sz="1000" kern="1200" dirty="0">
                        <a:solidFill>
                          <a:schemeClr val="tx1"/>
                        </a:solidFill>
                        <a:latin typeface="Arial" panose="020B0604020202020204" pitchFamily="34" charset="0"/>
                        <a:ea typeface="MS PGothic" panose="020B0600070205080204" pitchFamily="34" charset="-128"/>
                        <a:cs typeface="+mn-cs"/>
                      </a:endParaRPr>
                    </a:p>
                  </a:txBody>
                  <a:tcPr marL="68582" marR="68582" marT="0" marB="0"/>
                </a:tc>
                <a:extLst>
                  <a:ext uri="{0D108BD9-81ED-4DB2-BD59-A6C34878D82A}">
                    <a16:rowId xmlns:a16="http://schemas.microsoft.com/office/drawing/2014/main" val="10007"/>
                  </a:ext>
                </a:extLst>
              </a:tr>
              <a:tr h="675394">
                <a:tc>
                  <a:txBody>
                    <a:bodyPr/>
                    <a:lstStyle/>
                    <a:p>
                      <a:pPr marL="0" marR="0" lvl="0" indent="0" algn="l" defTabSz="914400" rtl="0" eaLnBrk="1" fontAlgn="auto" latinLnBrk="0" hangingPunct="1">
                        <a:lnSpc>
                          <a:spcPct val="115000"/>
                        </a:lnSpc>
                        <a:spcBef>
                          <a:spcPts val="0"/>
                        </a:spcBef>
                        <a:spcAft>
                          <a:spcPts val="0"/>
                        </a:spcAft>
                        <a:buClrTx/>
                        <a:buSzTx/>
                        <a:buFontTx/>
                        <a:buNone/>
                        <a:tabLst>
                          <a:tab pos="1677035" algn="l"/>
                        </a:tabLst>
                        <a:defRPr/>
                      </a:pPr>
                      <a:r>
                        <a:rPr lang="en-ZA" sz="1400" b="1" kern="1200" dirty="0" smtClean="0">
                          <a:solidFill>
                            <a:schemeClr val="tx1"/>
                          </a:solidFill>
                          <a:effectLst/>
                          <a:latin typeface="+mn-lt"/>
                          <a:ea typeface="+mn-ea"/>
                          <a:cs typeface="+mn-cs"/>
                        </a:rPr>
                        <a:t>Strategic Objective: 5.1</a:t>
                      </a:r>
                      <a:r>
                        <a:rPr lang="en-ZA" sz="1400" kern="1200" dirty="0" smtClean="0">
                          <a:solidFill>
                            <a:schemeClr val="tx1"/>
                          </a:solidFill>
                          <a:effectLst/>
                          <a:latin typeface="+mn-lt"/>
                          <a:ea typeface="+mn-ea"/>
                          <a:cs typeface="+mn-cs"/>
                        </a:rPr>
                        <a:t>Improve accountability in the local government system by coordinating reporting on municipal performance by March 2020</a:t>
                      </a:r>
                      <a:endParaRPr lang="en-ZA" sz="1000" dirty="0" smtClean="0">
                        <a:effectLst/>
                      </a:endParaRPr>
                    </a:p>
                  </a:txBody>
                  <a:tcPr marL="68582" marR="68582" marT="0" marB="0"/>
                </a:tc>
                <a:extLst>
                  <a:ext uri="{0D108BD9-81ED-4DB2-BD59-A6C34878D82A}">
                    <a16:rowId xmlns:a16="http://schemas.microsoft.com/office/drawing/2014/main" val="105042710"/>
                  </a:ext>
                </a:extLst>
              </a:tr>
              <a:tr h="427024">
                <a:tc>
                  <a:txBody>
                    <a:bodyPr/>
                    <a:lstStyle/>
                    <a:p>
                      <a:pPr marL="0" marR="0" lvl="0" indent="0" algn="l" defTabSz="914400" rtl="0" eaLnBrk="1" fontAlgn="auto" latinLnBrk="0" hangingPunct="1">
                        <a:lnSpc>
                          <a:spcPct val="115000"/>
                        </a:lnSpc>
                        <a:spcBef>
                          <a:spcPts val="0"/>
                        </a:spcBef>
                        <a:spcAft>
                          <a:spcPts val="0"/>
                        </a:spcAft>
                        <a:buClrTx/>
                        <a:buSzTx/>
                        <a:buFontTx/>
                        <a:buNone/>
                        <a:tabLst>
                          <a:tab pos="1677035" algn="l"/>
                        </a:tabLst>
                        <a:defRPr/>
                      </a:pPr>
                      <a:r>
                        <a:rPr lang="en-ZA" sz="1400" b="1" kern="1200" dirty="0" smtClean="0">
                          <a:solidFill>
                            <a:schemeClr val="tx1"/>
                          </a:solidFill>
                          <a:effectLst/>
                          <a:latin typeface="+mn-lt"/>
                          <a:ea typeface="+mn-ea"/>
                          <a:cs typeface="+mn-cs"/>
                        </a:rPr>
                        <a:t>Strategic Objective 5.2: </a:t>
                      </a:r>
                      <a:r>
                        <a:rPr lang="en-GB" sz="1400" b="0" kern="1200" dirty="0" smtClean="0">
                          <a:solidFill>
                            <a:schemeClr val="tx1"/>
                          </a:solidFill>
                          <a:effectLst/>
                          <a:latin typeface="+mn-lt"/>
                          <a:ea typeface="+mn-ea"/>
                          <a:cs typeface="+mn-cs"/>
                        </a:rPr>
                        <a:t>Coordinate collaboration for infrastructure development at municipal level to extend services to unserved communities by March 2020</a:t>
                      </a:r>
                      <a:endParaRPr lang="en-ZA" sz="1400" b="0" kern="1200" dirty="0" smtClean="0">
                        <a:solidFill>
                          <a:schemeClr val="tx1"/>
                        </a:solidFill>
                        <a:effectLst/>
                        <a:latin typeface="+mn-lt"/>
                        <a:ea typeface="+mn-ea"/>
                        <a:cs typeface="+mn-cs"/>
                      </a:endParaRPr>
                    </a:p>
                  </a:txBody>
                  <a:tcPr marL="68582" marR="68582" marT="0" marB="0"/>
                </a:tc>
                <a:extLst>
                  <a:ext uri="{0D108BD9-81ED-4DB2-BD59-A6C34878D82A}">
                    <a16:rowId xmlns:a16="http://schemas.microsoft.com/office/drawing/2014/main" val="3860233413"/>
                  </a:ext>
                </a:extLst>
              </a:tr>
              <a:tr h="684122">
                <a:tc>
                  <a:txBody>
                    <a:bodyPr/>
                    <a:lstStyle/>
                    <a:p>
                      <a:pPr marL="0" marR="0" lvl="0" indent="0" algn="l" defTabSz="914400" rtl="0" eaLnBrk="1" fontAlgn="auto" latinLnBrk="0" hangingPunct="1">
                        <a:lnSpc>
                          <a:spcPct val="115000"/>
                        </a:lnSpc>
                        <a:spcBef>
                          <a:spcPts val="0"/>
                        </a:spcBef>
                        <a:spcAft>
                          <a:spcPts val="0"/>
                        </a:spcAft>
                        <a:buClrTx/>
                        <a:buSzTx/>
                        <a:buFontTx/>
                        <a:buNone/>
                        <a:tabLst>
                          <a:tab pos="1677035" algn="l"/>
                        </a:tabLst>
                        <a:defRPr/>
                      </a:pPr>
                      <a:r>
                        <a:rPr lang="en-ZA" sz="1400" b="1" kern="1200" dirty="0" smtClean="0">
                          <a:solidFill>
                            <a:schemeClr val="tx1"/>
                          </a:solidFill>
                          <a:effectLst/>
                          <a:latin typeface="+mn-lt"/>
                          <a:ea typeface="+mn-ea"/>
                          <a:cs typeface="+mn-cs"/>
                        </a:rPr>
                        <a:t>Strategic Objective 6.1: </a:t>
                      </a:r>
                      <a:r>
                        <a:rPr lang="en-US" sz="1400" b="1" kern="1200" dirty="0" smtClean="0">
                          <a:solidFill>
                            <a:schemeClr val="tx1"/>
                          </a:solidFill>
                          <a:effectLst/>
                          <a:latin typeface="+mn-lt"/>
                          <a:ea typeface="+mn-ea"/>
                          <a:cs typeface="+mn-cs"/>
                        </a:rPr>
                        <a:t>Provide one million work opportunities through effective and efficient programme management and strategic partnerships by March 2020</a:t>
                      </a:r>
                      <a:r>
                        <a:rPr lang="en-US" sz="2000" kern="1200" dirty="0" smtClean="0">
                          <a:solidFill>
                            <a:schemeClr val="tx1"/>
                          </a:solidFill>
                          <a:effectLst/>
                          <a:latin typeface="+mn-lt"/>
                          <a:ea typeface="+mn-ea"/>
                          <a:cs typeface="+mn-cs"/>
                        </a:rPr>
                        <a:t>. </a:t>
                      </a:r>
                      <a:endParaRPr lang="en-ZA" sz="1200" dirty="0" smtClean="0">
                        <a:effectLst/>
                      </a:endParaRPr>
                    </a:p>
                    <a:p>
                      <a:pPr>
                        <a:lnSpc>
                          <a:spcPct val="115000"/>
                        </a:lnSpc>
                        <a:spcAft>
                          <a:spcPts val="0"/>
                        </a:spcAft>
                        <a:tabLst>
                          <a:tab pos="1677035" algn="l"/>
                        </a:tabLst>
                      </a:pPr>
                      <a:endParaRPr lang="en-ZA" sz="1200" kern="1200" dirty="0">
                        <a:solidFill>
                          <a:schemeClr val="tx1"/>
                        </a:solidFill>
                        <a:latin typeface="Arial" panose="020B0604020202020204" pitchFamily="34" charset="0"/>
                        <a:ea typeface="MS PGothic" panose="020B0600070205080204" pitchFamily="34" charset="-128"/>
                        <a:cs typeface="+mn-cs"/>
                      </a:endParaRPr>
                    </a:p>
                  </a:txBody>
                  <a:tcPr marL="68582" marR="68582" marT="0" marB="0"/>
                </a:tc>
                <a:extLst>
                  <a:ext uri="{0D108BD9-81ED-4DB2-BD59-A6C34878D82A}">
                    <a16:rowId xmlns:a16="http://schemas.microsoft.com/office/drawing/2014/main" val="3256002278"/>
                  </a:ext>
                </a:extLst>
              </a:tr>
            </a:tbl>
          </a:graphicData>
        </a:graphic>
      </p:graphicFrame>
      <p:sp>
        <p:nvSpPr>
          <p:cNvPr id="33816" name="TextBox 5">
            <a:extLst>
              <a:ext uri="{FF2B5EF4-FFF2-40B4-BE49-F238E27FC236}">
                <a16:creationId xmlns:a16="http://schemas.microsoft.com/office/drawing/2014/main" id="{31E026B6-F799-4133-81AF-5FC2B970D103}"/>
              </a:ext>
            </a:extLst>
          </p:cNvPr>
          <p:cNvSpPr txBox="1">
            <a:spLocks noChangeArrowheads="1"/>
          </p:cNvSpPr>
          <p:nvPr/>
        </p:nvSpPr>
        <p:spPr bwMode="auto">
          <a:xfrm>
            <a:off x="457200" y="549275"/>
            <a:ext cx="8534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ZA" altLang="en-US" sz="1600" b="1" dirty="0">
                <a:solidFill>
                  <a:srgbClr val="002060"/>
                </a:solidFill>
              </a:rPr>
              <a:t>DCoG has </a:t>
            </a:r>
            <a:r>
              <a:rPr lang="en-ZA" altLang="en-US" sz="1600" b="1" dirty="0" smtClean="0">
                <a:solidFill>
                  <a:srgbClr val="002060"/>
                </a:solidFill>
              </a:rPr>
              <a:t>11 </a:t>
            </a:r>
            <a:r>
              <a:rPr lang="en-ZA" altLang="en-US" sz="1600" b="1" dirty="0">
                <a:solidFill>
                  <a:srgbClr val="002060"/>
                </a:solidFill>
              </a:rPr>
              <a:t>Strategic </a:t>
            </a:r>
            <a:r>
              <a:rPr lang="en-ZA" altLang="en-US" sz="1600" b="1" dirty="0" smtClean="0">
                <a:solidFill>
                  <a:srgbClr val="002060"/>
                </a:solidFill>
              </a:rPr>
              <a:t>Objectives that guide the implementation of identified targets:</a:t>
            </a:r>
            <a:endParaRPr lang="en-ZA" altLang="en-US" sz="1600" b="1"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F98C5A87-F7B3-40E0-983D-A0174908BC58}"/>
              </a:ext>
            </a:extLst>
          </p:cNvPr>
          <p:cNvSpPr>
            <a:spLocks noGrp="1"/>
          </p:cNvSpPr>
          <p:nvPr>
            <p:ph type="title"/>
          </p:nvPr>
        </p:nvSpPr>
        <p:spPr>
          <a:xfrm>
            <a:off x="628650" y="0"/>
            <a:ext cx="7886700" cy="542925"/>
          </a:xfrm>
        </p:spPr>
        <p:txBody>
          <a:bodyPr/>
          <a:lstStyle/>
          <a:p>
            <a:r>
              <a:rPr lang="en-ZA" altLang="en-US">
                <a:solidFill>
                  <a:schemeClr val="tx1"/>
                </a:solidFill>
              </a:rPr>
              <a:t>Alignment of APP to the 2014-2019 MTSF (1) </a:t>
            </a:r>
          </a:p>
        </p:txBody>
      </p:sp>
      <p:sp>
        <p:nvSpPr>
          <p:cNvPr id="34819" name="Slide Number Placeholder 2">
            <a:extLst>
              <a:ext uri="{FF2B5EF4-FFF2-40B4-BE49-F238E27FC236}">
                <a16:creationId xmlns:a16="http://schemas.microsoft.com/office/drawing/2014/main" id="{6D3BE27B-BA93-4EBF-B266-C100DA2FF7A1}"/>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450D27-ABEC-4D20-9BDE-DE6018B52E72}" type="slidenum">
              <a:rPr lang="en-US" altLang="en-US" sz="1800" smtClean="0"/>
              <a:pPr/>
              <a:t>11</a:t>
            </a:fld>
            <a:endParaRPr lang="en-US" altLang="en-US" sz="1800" dirty="0"/>
          </a:p>
        </p:txBody>
      </p:sp>
      <p:sp>
        <p:nvSpPr>
          <p:cNvPr id="34820" name="Rectangle 4">
            <a:extLst>
              <a:ext uri="{FF2B5EF4-FFF2-40B4-BE49-F238E27FC236}">
                <a16:creationId xmlns:a16="http://schemas.microsoft.com/office/drawing/2014/main" id="{81D86B46-C0C8-4C10-AD60-B4DFB4C8F59D}"/>
              </a:ext>
            </a:extLst>
          </p:cNvPr>
          <p:cNvSpPr>
            <a:spLocks noChangeArrowheads="1"/>
          </p:cNvSpPr>
          <p:nvPr/>
        </p:nvSpPr>
        <p:spPr bwMode="auto">
          <a:xfrm>
            <a:off x="107950" y="484188"/>
            <a:ext cx="89281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pPr>
            <a:r>
              <a:rPr lang="en-ZA" altLang="en-US" sz="1200" dirty="0"/>
              <a:t>The Department contributes to the achievement of national priorities as outlined in the 2014-2019 Medium Term Strategic Framework (MTSF).  </a:t>
            </a:r>
            <a:r>
              <a:rPr lang="en-ZA" altLang="en-US" sz="1200" b="1" dirty="0"/>
              <a:t>Outcome 9 of the MTSF: A responsive, accountable, effective and efficient developmental local government system.  </a:t>
            </a:r>
            <a:endParaRPr lang="en-ZA" altLang="en-US" sz="1200" b="1" dirty="0">
              <a:latin typeface="Calibri" panose="020F0502020204030204" pitchFamily="34" charset="0"/>
            </a:endParaRPr>
          </a:p>
        </p:txBody>
      </p:sp>
      <p:graphicFrame>
        <p:nvGraphicFramePr>
          <p:cNvPr id="6" name="Table 5">
            <a:extLst>
              <a:ext uri="{FF2B5EF4-FFF2-40B4-BE49-F238E27FC236}">
                <a16:creationId xmlns:a16="http://schemas.microsoft.com/office/drawing/2014/main" id="{4D80BBBC-2CFA-4351-AC58-4ADA992E2B3A}"/>
              </a:ext>
            </a:extLst>
          </p:cNvPr>
          <p:cNvGraphicFramePr>
            <a:graphicFrameLocks noGrp="1"/>
          </p:cNvGraphicFramePr>
          <p:nvPr/>
        </p:nvGraphicFramePr>
        <p:xfrm>
          <a:off x="214282" y="1210120"/>
          <a:ext cx="8810624" cy="5576466"/>
        </p:xfrm>
        <a:graphic>
          <a:graphicData uri="http://schemas.openxmlformats.org/drawingml/2006/table">
            <a:tbl>
              <a:tblPr firstRow="1" firstCol="1" bandRow="1">
                <a:tableStyleId>{5940675A-B579-460E-94D1-54222C63F5DA}</a:tableStyleId>
              </a:tblPr>
              <a:tblGrid>
                <a:gridCol w="1727905">
                  <a:extLst>
                    <a:ext uri="{9D8B030D-6E8A-4147-A177-3AD203B41FA5}">
                      <a16:colId xmlns:a16="http://schemas.microsoft.com/office/drawing/2014/main" val="20000"/>
                    </a:ext>
                  </a:extLst>
                </a:gridCol>
                <a:gridCol w="2231877">
                  <a:extLst>
                    <a:ext uri="{9D8B030D-6E8A-4147-A177-3AD203B41FA5}">
                      <a16:colId xmlns:a16="http://schemas.microsoft.com/office/drawing/2014/main" val="20001"/>
                    </a:ext>
                  </a:extLst>
                </a:gridCol>
                <a:gridCol w="2303873">
                  <a:extLst>
                    <a:ext uri="{9D8B030D-6E8A-4147-A177-3AD203B41FA5}">
                      <a16:colId xmlns:a16="http://schemas.microsoft.com/office/drawing/2014/main" val="20002"/>
                    </a:ext>
                  </a:extLst>
                </a:gridCol>
                <a:gridCol w="2546969">
                  <a:extLst>
                    <a:ext uri="{9D8B030D-6E8A-4147-A177-3AD203B41FA5}">
                      <a16:colId xmlns:a16="http://schemas.microsoft.com/office/drawing/2014/main" val="2406452606"/>
                    </a:ext>
                  </a:extLst>
                </a:gridCol>
              </a:tblGrid>
              <a:tr h="632174">
                <a:tc>
                  <a:txBody>
                    <a:bodyPr/>
                    <a:lstStyle/>
                    <a:p>
                      <a:pPr marL="0" algn="l" defTabSz="685800" rtl="0" eaLnBrk="1" latinLnBrk="0" hangingPunct="1">
                        <a:lnSpc>
                          <a:spcPct val="115000"/>
                        </a:lnSpc>
                        <a:spcAft>
                          <a:spcPts val="0"/>
                        </a:spcAft>
                        <a:tabLst>
                          <a:tab pos="1676400" algn="l"/>
                        </a:tabLst>
                      </a:pPr>
                      <a:r>
                        <a:rPr lang="en-ZA" sz="1200" b="1" kern="1200" dirty="0">
                          <a:solidFill>
                            <a:schemeClr val="tx1"/>
                          </a:solidFill>
                          <a:effectLst/>
                          <a:latin typeface="Arial" panose="020B0604020202020204" pitchFamily="34" charset="0"/>
                          <a:ea typeface="+mn-ea"/>
                          <a:cs typeface="Arial" panose="020B0604020202020204" pitchFamily="34" charset="0"/>
                        </a:rPr>
                        <a:t>MTSF</a:t>
                      </a:r>
                      <a:r>
                        <a:rPr lang="en-ZA" sz="1200" b="1" kern="1200" baseline="0" dirty="0">
                          <a:solidFill>
                            <a:schemeClr val="tx1"/>
                          </a:solidFill>
                          <a:effectLst/>
                          <a:latin typeface="Arial" panose="020B0604020202020204" pitchFamily="34" charset="0"/>
                          <a:ea typeface="+mn-ea"/>
                          <a:cs typeface="Arial" panose="020B0604020202020204" pitchFamily="34" charset="0"/>
                        </a:rPr>
                        <a:t> Outcome 9: </a:t>
                      </a:r>
                    </a:p>
                    <a:p>
                      <a:pPr marL="0" algn="l" defTabSz="685800" rtl="0" eaLnBrk="1" latinLnBrk="0" hangingPunct="1">
                        <a:lnSpc>
                          <a:spcPct val="115000"/>
                        </a:lnSpc>
                        <a:spcAft>
                          <a:spcPts val="0"/>
                        </a:spcAft>
                        <a:tabLst>
                          <a:tab pos="1676400" algn="l"/>
                        </a:tabLst>
                      </a:pPr>
                      <a:r>
                        <a:rPr lang="en-ZA" sz="1200" b="1" kern="1200" baseline="0" dirty="0">
                          <a:solidFill>
                            <a:schemeClr val="tx1"/>
                          </a:solidFill>
                          <a:effectLst/>
                          <a:latin typeface="Arial" panose="020B0604020202020204" pitchFamily="34" charset="0"/>
                          <a:ea typeface="+mn-ea"/>
                          <a:cs typeface="Arial" panose="020B0604020202020204" pitchFamily="34" charset="0"/>
                        </a:rPr>
                        <a:t>Sub-outcomes</a:t>
                      </a:r>
                      <a:endParaRPr lang="en-ZA" sz="1200" b="1" kern="1200" dirty="0">
                        <a:solidFill>
                          <a:schemeClr val="tx1"/>
                        </a:solidFill>
                        <a:effectLst/>
                        <a:latin typeface="Arial" panose="020B0604020202020204" pitchFamily="34" charset="0"/>
                        <a:ea typeface="+mn-ea"/>
                        <a:cs typeface="Arial" panose="020B0604020202020204" pitchFamily="34" charset="0"/>
                      </a:endParaRPr>
                    </a:p>
                  </a:txBody>
                  <a:tcPr marL="68567" marR="68567" marT="0" marB="0"/>
                </a:tc>
                <a:tc>
                  <a:txBody>
                    <a:bodyPr/>
                    <a:lstStyle/>
                    <a:p>
                      <a:pPr marL="0" algn="l" defTabSz="685800" rtl="0" eaLnBrk="1" latinLnBrk="0" hangingPunct="1">
                        <a:lnSpc>
                          <a:spcPct val="115000"/>
                        </a:lnSpc>
                        <a:spcAft>
                          <a:spcPts val="0"/>
                        </a:spcAft>
                        <a:tabLst>
                          <a:tab pos="1676400" algn="l"/>
                        </a:tabLst>
                      </a:pPr>
                      <a:r>
                        <a:rPr lang="en-ZA" sz="1200" b="1" kern="1200" dirty="0">
                          <a:solidFill>
                            <a:schemeClr val="tx1"/>
                          </a:solidFill>
                          <a:effectLst/>
                          <a:latin typeface="Arial" panose="020B0604020202020204" pitchFamily="34" charset="0"/>
                          <a:ea typeface="+mn-ea"/>
                          <a:cs typeface="Arial" panose="020B0604020202020204" pitchFamily="34" charset="0"/>
                        </a:rPr>
                        <a:t>Related Strategic Outcome-Oriented Goal</a:t>
                      </a:r>
                      <a:r>
                        <a:rPr lang="en-ZA" sz="1200" b="1" kern="1200" baseline="0" dirty="0">
                          <a:solidFill>
                            <a:schemeClr val="tx1"/>
                          </a:solidFill>
                          <a:effectLst/>
                          <a:latin typeface="Arial" panose="020B0604020202020204" pitchFamily="34" charset="0"/>
                          <a:ea typeface="+mn-ea"/>
                          <a:cs typeface="Arial" panose="020B0604020202020204" pitchFamily="34" charset="0"/>
                        </a:rPr>
                        <a:t> (s)</a:t>
                      </a:r>
                      <a:endParaRPr lang="en-ZA" sz="1200" b="1" kern="1200" dirty="0">
                        <a:solidFill>
                          <a:schemeClr val="tx1"/>
                        </a:solidFill>
                        <a:effectLst/>
                        <a:latin typeface="Arial" panose="020B0604020202020204" pitchFamily="34" charset="0"/>
                        <a:ea typeface="+mn-ea"/>
                        <a:cs typeface="Arial" panose="020B0604020202020204" pitchFamily="34" charset="0"/>
                      </a:endParaRPr>
                    </a:p>
                  </a:txBody>
                  <a:tcPr marL="68567" marR="68567" marT="0" marB="0"/>
                </a:tc>
                <a:tc>
                  <a:txBody>
                    <a:bodyPr/>
                    <a:lstStyle/>
                    <a:p>
                      <a:pPr marL="0" algn="l" defTabSz="685800" rtl="0" eaLnBrk="1" latinLnBrk="0" hangingPunct="1">
                        <a:lnSpc>
                          <a:spcPct val="115000"/>
                        </a:lnSpc>
                        <a:spcAft>
                          <a:spcPts val="0"/>
                        </a:spcAft>
                        <a:tabLst>
                          <a:tab pos="1676400" algn="l"/>
                        </a:tabLst>
                      </a:pPr>
                      <a:r>
                        <a:rPr lang="en-ZA" sz="1200" b="1" kern="1200" dirty="0">
                          <a:solidFill>
                            <a:schemeClr val="tx1"/>
                          </a:solidFill>
                          <a:effectLst/>
                          <a:latin typeface="Arial" panose="020B0604020202020204" pitchFamily="34" charset="0"/>
                          <a:ea typeface="+mn-ea"/>
                          <a:cs typeface="Arial" panose="020B0604020202020204" pitchFamily="34" charset="0"/>
                        </a:rPr>
                        <a:t>Related Strategic Objective (s)</a:t>
                      </a:r>
                    </a:p>
                  </a:txBody>
                  <a:tcPr marL="68567" marR="68567" marT="0" marB="0"/>
                </a:tc>
                <a:tc>
                  <a:txBody>
                    <a:bodyPr/>
                    <a:lstStyle/>
                    <a:p>
                      <a:pPr marL="0" algn="l" defTabSz="685800" rtl="0" eaLnBrk="1" latinLnBrk="0" hangingPunct="1">
                        <a:lnSpc>
                          <a:spcPct val="115000"/>
                        </a:lnSpc>
                        <a:spcAft>
                          <a:spcPts val="0"/>
                        </a:spcAft>
                        <a:tabLst>
                          <a:tab pos="1676400" algn="l"/>
                        </a:tabLst>
                      </a:pPr>
                      <a:r>
                        <a:rPr lang="en-ZA" sz="1200" b="1" kern="1200" dirty="0">
                          <a:solidFill>
                            <a:schemeClr val="tx1"/>
                          </a:solidFill>
                          <a:effectLst/>
                          <a:latin typeface="Arial" panose="020B0604020202020204" pitchFamily="34" charset="0"/>
                          <a:ea typeface="+mn-ea"/>
                          <a:cs typeface="Arial" panose="020B0604020202020204" pitchFamily="34" charset="0"/>
                        </a:rPr>
                        <a:t>Related Key Performance indicators</a:t>
                      </a:r>
                    </a:p>
                  </a:txBody>
                  <a:tcPr marL="68567" marR="68567" marT="0" marB="0"/>
                </a:tc>
                <a:extLst>
                  <a:ext uri="{0D108BD9-81ED-4DB2-BD59-A6C34878D82A}">
                    <a16:rowId xmlns:a16="http://schemas.microsoft.com/office/drawing/2014/main" val="10000"/>
                  </a:ext>
                </a:extLst>
              </a:tr>
              <a:tr h="1632054">
                <a:tc>
                  <a:txBody>
                    <a:bodyPr/>
                    <a:lstStyle/>
                    <a:p>
                      <a:pPr marL="0" marR="0" indent="0" algn="l" defTabSz="685800" rtl="0" eaLnBrk="1" fontAlgn="auto" latinLnBrk="0" hangingPunct="1">
                        <a:lnSpc>
                          <a:spcPts val="1900"/>
                        </a:lnSpc>
                        <a:spcBef>
                          <a:spcPts val="0"/>
                        </a:spcBef>
                        <a:spcAft>
                          <a:spcPts val="0"/>
                        </a:spcAft>
                        <a:buClrTx/>
                        <a:buSzTx/>
                        <a:buFontTx/>
                        <a:buNone/>
                        <a:tabLst>
                          <a:tab pos="1676400" algn="l"/>
                        </a:tabLst>
                        <a:defRPr/>
                      </a:pPr>
                      <a:r>
                        <a:rPr lang="en-ZA" sz="1200" b="1" kern="1200" dirty="0">
                          <a:solidFill>
                            <a:schemeClr val="tx1"/>
                          </a:solidFill>
                          <a:latin typeface="Arial" panose="020B0604020202020204" pitchFamily="34" charset="0"/>
                          <a:ea typeface="MS PGothic" panose="020B0600070205080204" pitchFamily="34" charset="-128"/>
                          <a:cs typeface="+mn-cs"/>
                        </a:rPr>
                        <a:t>Sub-outcome 1</a:t>
                      </a:r>
                      <a:r>
                        <a:rPr lang="en-ZA" sz="1200" kern="1200" dirty="0">
                          <a:solidFill>
                            <a:schemeClr val="tx1"/>
                          </a:solidFill>
                          <a:latin typeface="Arial" panose="020B0604020202020204" pitchFamily="34" charset="0"/>
                          <a:ea typeface="MS PGothic" panose="020B0600070205080204" pitchFamily="34" charset="-128"/>
                          <a:cs typeface="+mn-cs"/>
                        </a:rPr>
                        <a:t>: Members of society have sustainable and reliable access to basic services.</a:t>
                      </a:r>
                    </a:p>
                    <a:p>
                      <a:pPr marL="0" algn="l" defTabSz="685800" rtl="0" eaLnBrk="1" latinLnBrk="0" hangingPunct="1">
                        <a:lnSpc>
                          <a:spcPts val="1900"/>
                        </a:lnSpc>
                        <a:spcAft>
                          <a:spcPts val="0"/>
                        </a:spcAft>
                        <a:tabLst>
                          <a:tab pos="1676400" algn="l"/>
                        </a:tabLst>
                      </a:pPr>
                      <a:endParaRPr lang="en-ZA" sz="1200" kern="1200" dirty="0">
                        <a:solidFill>
                          <a:schemeClr val="tx1"/>
                        </a:solidFill>
                        <a:latin typeface="Arial" panose="020B0604020202020204" pitchFamily="34" charset="0"/>
                        <a:ea typeface="MS PGothic" panose="020B0600070205080204" pitchFamily="34" charset="-128"/>
                        <a:cs typeface="+mn-cs"/>
                      </a:endParaRPr>
                    </a:p>
                  </a:txBody>
                  <a:tcPr marL="68567" marR="68567" marT="0" marB="0"/>
                </a:tc>
                <a:tc>
                  <a:txBody>
                    <a:bodyPr/>
                    <a:lstStyle/>
                    <a:p>
                      <a:pPr marL="0" algn="l" defTabSz="685800" rtl="0" eaLnBrk="1" latinLnBrk="0" hangingPunct="1">
                        <a:lnSpc>
                          <a:spcPts val="1900"/>
                        </a:lnSpc>
                        <a:spcAft>
                          <a:spcPts val="0"/>
                        </a:spcAft>
                        <a:tabLst>
                          <a:tab pos="1676400" algn="l"/>
                        </a:tabLst>
                      </a:pPr>
                      <a:r>
                        <a:rPr lang="en-ZA" sz="1200" kern="1200" dirty="0">
                          <a:solidFill>
                            <a:schemeClr val="tx1"/>
                          </a:solidFill>
                          <a:latin typeface="Arial" panose="020B0604020202020204" pitchFamily="34" charset="0"/>
                          <a:ea typeface="MS PGothic" panose="020B0600070205080204" pitchFamily="34" charset="-128"/>
                          <a:cs typeface="+mn-cs"/>
                        </a:rPr>
                        <a:t>Ensure significant improvements in service delivery through sound infrastructure management </a:t>
                      </a:r>
                      <a:r>
                        <a:rPr lang="en-ZA" sz="1200" b="1" kern="1200" dirty="0">
                          <a:solidFill>
                            <a:schemeClr val="tx1"/>
                          </a:solidFill>
                          <a:latin typeface="Arial" panose="020B0604020202020204" pitchFamily="34" charset="0"/>
                          <a:ea typeface="MS PGothic" panose="020B0600070205080204" pitchFamily="34" charset="-128"/>
                          <a:cs typeface="+mn-cs"/>
                        </a:rPr>
                        <a:t>(SG 7)</a:t>
                      </a:r>
                    </a:p>
                  </a:txBody>
                  <a:tcPr marL="68567" marR="68567"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kern="1200" noProof="0" dirty="0">
                          <a:solidFill>
                            <a:srgbClr val="000000"/>
                          </a:solidFill>
                          <a:effectLst/>
                          <a:latin typeface="Arial" panose="020B0604020202020204" pitchFamily="34" charset="0"/>
                          <a:ea typeface="Times New Roman" panose="02020603050405020304" pitchFamily="18" charset="0"/>
                          <a:cs typeface="+mn-cs"/>
                        </a:rPr>
                        <a:t>Coordinate and facilitate sector collaboration for infrastructure development at municipal level to extend services to unserved communities by March 2020 </a:t>
                      </a:r>
                      <a:r>
                        <a:rPr lang="en-US" sz="1200" b="1" kern="1200" noProof="0" dirty="0">
                          <a:solidFill>
                            <a:srgbClr val="000000"/>
                          </a:solidFill>
                          <a:effectLst/>
                          <a:latin typeface="Arial" panose="020B0604020202020204" pitchFamily="34" charset="0"/>
                          <a:ea typeface="Times New Roman" panose="02020603050405020304" pitchFamily="18" charset="0"/>
                          <a:cs typeface="+mn-cs"/>
                        </a:rPr>
                        <a:t>(SO7.1) </a:t>
                      </a:r>
                    </a:p>
                  </a:txBody>
                  <a:tcPr marL="68567" marR="68567"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Number of targeted MIG receiving municipalities monitored for compliance with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DoRA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tc>
                <a:extLst>
                  <a:ext uri="{0D108BD9-81ED-4DB2-BD59-A6C34878D82A}">
                    <a16:rowId xmlns:a16="http://schemas.microsoft.com/office/drawing/2014/main" val="10001"/>
                  </a:ext>
                </a:extLst>
              </a:tr>
              <a:tr h="3298372">
                <a:tc>
                  <a:txBody>
                    <a:bodyPr/>
                    <a:lstStyle/>
                    <a:p>
                      <a:pPr algn="l">
                        <a:lnSpc>
                          <a:spcPts val="1900"/>
                        </a:lnSpc>
                        <a:buFont typeface="Symbol" panose="05050102010706020507" pitchFamily="18" charset="2"/>
                        <a:buNone/>
                      </a:pPr>
                      <a:r>
                        <a:rPr lang="en-ZA" sz="1200" b="1" kern="1200" dirty="0">
                          <a:solidFill>
                            <a:schemeClr val="tx1"/>
                          </a:solidFill>
                          <a:latin typeface="Arial" panose="020B0604020202020204" pitchFamily="34" charset="0"/>
                          <a:ea typeface="MS PGothic" panose="020B0600070205080204" pitchFamily="34" charset="-128"/>
                          <a:cs typeface="+mn-cs"/>
                        </a:rPr>
                        <a:t>Sub-outcome 2: </a:t>
                      </a:r>
                      <a:r>
                        <a:rPr lang="en-ZA" sz="1200" kern="1200" dirty="0">
                          <a:solidFill>
                            <a:schemeClr val="tx1"/>
                          </a:solidFill>
                          <a:latin typeface="Arial" panose="020B0604020202020204" pitchFamily="34" charset="0"/>
                          <a:ea typeface="MS PGothic" panose="020B0600070205080204" pitchFamily="34" charset="-128"/>
                          <a:cs typeface="+mn-cs"/>
                        </a:rPr>
                        <a:t>Strengthened Intergovernmental arrangements for a functional system of cooperative governance for local government; </a:t>
                      </a:r>
                    </a:p>
                  </a:txBody>
                  <a:tcPr marL="68567" marR="68567" marT="0" marB="0"/>
                </a:tc>
                <a:tc>
                  <a:txBody>
                    <a:bodyPr/>
                    <a:lstStyle/>
                    <a:p>
                      <a:pPr marL="0" marR="0" lvl="0" indent="0" algn="l" defTabSz="914400" rtl="0" eaLnBrk="1" fontAlgn="auto" latinLnBrk="0" hangingPunct="1">
                        <a:lnSpc>
                          <a:spcPts val="1900"/>
                        </a:lnSpc>
                        <a:spcBef>
                          <a:spcPts val="0"/>
                        </a:spcBef>
                        <a:spcAft>
                          <a:spcPts val="0"/>
                        </a:spcAft>
                        <a:buClrTx/>
                        <a:buSzTx/>
                        <a:buFontTx/>
                        <a:buNone/>
                        <a:tabLst>
                          <a:tab pos="1676400" algn="l"/>
                        </a:tabLst>
                        <a:defRPr/>
                      </a:pPr>
                      <a:r>
                        <a:rPr lang="en-GB"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Foster the creation of a functional local government system through enhanced accountability and transparency </a:t>
                      </a:r>
                      <a:r>
                        <a:rPr lang="en-GB"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(SG 3) </a:t>
                      </a:r>
                      <a:endPar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ts val="1900"/>
                        </a:lnSpc>
                        <a:spcAft>
                          <a:spcPts val="0"/>
                        </a:spcAft>
                        <a:tabLst>
                          <a:tab pos="1676400" algn="l"/>
                        </a:tabLst>
                      </a:pPr>
                      <a:endParaRPr lang="en-ZA" sz="1200" kern="1200" dirty="0">
                        <a:solidFill>
                          <a:schemeClr val="tx1"/>
                        </a:solidFill>
                        <a:latin typeface="Arial" panose="020B0604020202020204" pitchFamily="34" charset="0"/>
                        <a:ea typeface="MS PGothic" panose="020B0600070205080204" pitchFamily="34" charset="-128"/>
                        <a:cs typeface="+mn-cs"/>
                      </a:endParaRPr>
                    </a:p>
                  </a:txBody>
                  <a:tcPr marL="68567" marR="68567" marT="0" marB="0"/>
                </a:tc>
                <a:tc>
                  <a:txBody>
                    <a:bodyPr/>
                    <a:lstStyle/>
                    <a:p>
                      <a:pPr algn="just">
                        <a:lnSpc>
                          <a:spcPct val="150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Deepen the relationship between citizens and local government through improved citizen engagement mechanisms by March 2020 </a:t>
                      </a:r>
                      <a:r>
                        <a:rPr lang="en-GB" sz="1200" b="1" dirty="0">
                          <a:effectLst/>
                          <a:latin typeface="Arial" panose="020B0604020202020204" pitchFamily="34" charset="0"/>
                          <a:ea typeface="Calibri" panose="020F0502020204030204" pitchFamily="34" charset="0"/>
                          <a:cs typeface="Times New Roman" panose="02020603050405020304" pitchFamily="18" charset="0"/>
                        </a:rPr>
                        <a:t>(SO 3.1)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ZA" sz="1200" dirty="0">
                          <a:effectLst/>
                          <a:latin typeface="Arial" panose="020B0604020202020204" pitchFamily="34" charset="0"/>
                          <a:ea typeface="Calibri" panose="020F0502020204030204" pitchFamily="34" charset="0"/>
                        </a:rPr>
                        <a:t>Improve accountability in the local government system by coordinating reporting on municipal performance by March 2020. </a:t>
                      </a:r>
                      <a:r>
                        <a:rPr lang="en-ZA" sz="1200" b="1" dirty="0">
                          <a:effectLst/>
                          <a:latin typeface="Arial" panose="020B0604020202020204" pitchFamily="34" charset="0"/>
                          <a:ea typeface="Calibri" panose="020F0502020204030204" pitchFamily="34" charset="0"/>
                        </a:rPr>
                        <a:t>(SO 3.2)</a:t>
                      </a:r>
                      <a:r>
                        <a:rPr lang="en-ZA" sz="1200" dirty="0">
                          <a:effectLst/>
                          <a:latin typeface="Arial" panose="020B0604020202020204" pitchFamily="34" charset="0"/>
                          <a:ea typeface="Calibri" panose="020F0502020204030204" pitchFamily="34" charset="0"/>
                        </a:rPr>
                        <a:t> </a:t>
                      </a:r>
                      <a:endParaRPr lang="en-ZA" sz="1200" kern="1200" dirty="0">
                        <a:solidFill>
                          <a:schemeClr val="tx1"/>
                        </a:solidFill>
                        <a:latin typeface="Arial" panose="020B0604020202020204" pitchFamily="34" charset="0"/>
                        <a:ea typeface="MS PGothic" panose="020B0600070205080204" pitchFamily="34" charset="-128"/>
                        <a:cs typeface="+mn-cs"/>
                      </a:endParaRPr>
                    </a:p>
                  </a:txBody>
                  <a:tcPr marL="68567" marR="68567"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200" kern="1200" noProof="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Number of municipalities with functional ward committees</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ZA" sz="1200" kern="1200" noProof="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ZA" sz="1200" kern="1200" noProof="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Number of municipalities supported to institutionalise community complaints management processes </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GB" sz="1200" kern="1200" noProof="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lang="en-GB" sz="1200" kern="1200" noProof="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200" kern="1200" noProof="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Annual Report on municipal performance progress based on the monthly B2B questionnaire developed </a:t>
                      </a:r>
                    </a:p>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AD08AAC-CC1C-4EA4-A8DD-86973CEAEB8E}"/>
              </a:ext>
            </a:extLst>
          </p:cNvPr>
          <p:cNvSpPr>
            <a:spLocks noGrp="1"/>
          </p:cNvSpPr>
          <p:nvPr>
            <p:ph type="title"/>
          </p:nvPr>
        </p:nvSpPr>
        <p:spPr>
          <a:xfrm>
            <a:off x="628650" y="0"/>
            <a:ext cx="7886700" cy="542925"/>
          </a:xfrm>
        </p:spPr>
        <p:txBody>
          <a:bodyPr/>
          <a:lstStyle/>
          <a:p>
            <a:r>
              <a:rPr lang="en-ZA" altLang="en-US">
                <a:solidFill>
                  <a:schemeClr val="tx1"/>
                </a:solidFill>
              </a:rPr>
              <a:t>Alignment of APP to the 2014-2019 MTSF (2) </a:t>
            </a:r>
          </a:p>
        </p:txBody>
      </p:sp>
      <p:sp>
        <p:nvSpPr>
          <p:cNvPr id="35843" name="Slide Number Placeholder 2">
            <a:extLst>
              <a:ext uri="{FF2B5EF4-FFF2-40B4-BE49-F238E27FC236}">
                <a16:creationId xmlns:a16="http://schemas.microsoft.com/office/drawing/2014/main" id="{62217B8C-8574-497A-8CE7-F396A7501905}"/>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39F420A-D266-4307-822E-4A8CC65F0BA6}" type="slidenum">
              <a:rPr lang="en-US" altLang="en-US" smtClean="0"/>
              <a:pPr/>
              <a:t>12</a:t>
            </a:fld>
            <a:endParaRPr lang="en-US" altLang="en-US"/>
          </a:p>
        </p:txBody>
      </p:sp>
      <p:sp>
        <p:nvSpPr>
          <p:cNvPr id="35844" name="Rectangle 4">
            <a:extLst>
              <a:ext uri="{FF2B5EF4-FFF2-40B4-BE49-F238E27FC236}">
                <a16:creationId xmlns:a16="http://schemas.microsoft.com/office/drawing/2014/main" id="{45007E02-685E-4B6F-84A2-4DF26E186631}"/>
              </a:ext>
            </a:extLst>
          </p:cNvPr>
          <p:cNvSpPr>
            <a:spLocks noChangeArrowheads="1"/>
          </p:cNvSpPr>
          <p:nvPr/>
        </p:nvSpPr>
        <p:spPr bwMode="auto">
          <a:xfrm>
            <a:off x="107950" y="542925"/>
            <a:ext cx="89281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pPr>
            <a:r>
              <a:rPr lang="en-ZA" altLang="en-US" sz="1400"/>
              <a:t>The Department contributes to the achievement of national priorities as outlined in the 2014-2019 Medium Term Strategic Framework (MTSF).  </a:t>
            </a:r>
            <a:r>
              <a:rPr lang="en-ZA" altLang="en-US" sz="1400" b="1"/>
              <a:t>Outcome 9 of the MTSF: A responsive, accountable, effective and efficient developmental local government system.  </a:t>
            </a:r>
            <a:endParaRPr lang="en-ZA" altLang="en-US" sz="1400" b="1">
              <a:latin typeface="Calibri" panose="020F0502020204030204" pitchFamily="34" charset="0"/>
            </a:endParaRPr>
          </a:p>
          <a:p>
            <a:pPr>
              <a:lnSpc>
                <a:spcPct val="115000"/>
              </a:lnSpc>
            </a:pPr>
            <a:r>
              <a:rPr lang="en-ZA" altLang="en-US" sz="1400"/>
              <a:t> </a:t>
            </a:r>
            <a:endParaRPr lang="en-ZA" altLang="en-US" sz="1400">
              <a:latin typeface="Calibri" panose="020F0502020204030204" pitchFamily="34" charset="0"/>
            </a:endParaRPr>
          </a:p>
        </p:txBody>
      </p:sp>
      <p:graphicFrame>
        <p:nvGraphicFramePr>
          <p:cNvPr id="6" name="Table 5">
            <a:extLst>
              <a:ext uri="{FF2B5EF4-FFF2-40B4-BE49-F238E27FC236}">
                <a16:creationId xmlns:a16="http://schemas.microsoft.com/office/drawing/2014/main" id="{C905AA10-6D13-44DB-9C24-C65B4DA7603F}"/>
              </a:ext>
            </a:extLst>
          </p:cNvPr>
          <p:cNvGraphicFramePr>
            <a:graphicFrameLocks noGrp="1"/>
          </p:cNvGraphicFramePr>
          <p:nvPr/>
        </p:nvGraphicFramePr>
        <p:xfrm>
          <a:off x="179388" y="1412875"/>
          <a:ext cx="8812212" cy="5379061"/>
        </p:xfrm>
        <a:graphic>
          <a:graphicData uri="http://schemas.openxmlformats.org/drawingml/2006/table">
            <a:tbl>
              <a:tblPr firstRow="1" firstCol="1" bandRow="1">
                <a:tableStyleId>{5940675A-B579-460E-94D1-54222C63F5DA}</a:tableStyleId>
              </a:tblPr>
              <a:tblGrid>
                <a:gridCol w="2426186">
                  <a:extLst>
                    <a:ext uri="{9D8B030D-6E8A-4147-A177-3AD203B41FA5}">
                      <a16:colId xmlns:a16="http://schemas.microsoft.com/office/drawing/2014/main" val="20000"/>
                    </a:ext>
                  </a:extLst>
                </a:gridCol>
                <a:gridCol w="2757468">
                  <a:extLst>
                    <a:ext uri="{9D8B030D-6E8A-4147-A177-3AD203B41FA5}">
                      <a16:colId xmlns:a16="http://schemas.microsoft.com/office/drawing/2014/main" val="20001"/>
                    </a:ext>
                  </a:extLst>
                </a:gridCol>
                <a:gridCol w="2141038">
                  <a:extLst>
                    <a:ext uri="{9D8B030D-6E8A-4147-A177-3AD203B41FA5}">
                      <a16:colId xmlns:a16="http://schemas.microsoft.com/office/drawing/2014/main" val="20002"/>
                    </a:ext>
                  </a:extLst>
                </a:gridCol>
                <a:gridCol w="1487520">
                  <a:extLst>
                    <a:ext uri="{9D8B030D-6E8A-4147-A177-3AD203B41FA5}">
                      <a16:colId xmlns:a16="http://schemas.microsoft.com/office/drawing/2014/main" val="2406452606"/>
                    </a:ext>
                  </a:extLst>
                </a:gridCol>
              </a:tblGrid>
              <a:tr h="719606">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MTSF</a:t>
                      </a:r>
                      <a:r>
                        <a:rPr lang="en-ZA" sz="1400" b="1" kern="1200" baseline="0" dirty="0">
                          <a:solidFill>
                            <a:schemeClr val="tx1"/>
                          </a:solidFill>
                          <a:effectLst/>
                          <a:latin typeface="Arial" panose="020B0604020202020204" pitchFamily="34" charset="0"/>
                          <a:ea typeface="+mn-ea"/>
                          <a:cs typeface="Arial" panose="020B0604020202020204" pitchFamily="34" charset="0"/>
                        </a:rPr>
                        <a:t> Outcome 9: </a:t>
                      </a:r>
                    </a:p>
                    <a:p>
                      <a:pPr marL="0" algn="l" defTabSz="685800" rtl="0" eaLnBrk="1" latinLnBrk="0" hangingPunct="1">
                        <a:lnSpc>
                          <a:spcPct val="115000"/>
                        </a:lnSpc>
                        <a:spcAft>
                          <a:spcPts val="0"/>
                        </a:spcAft>
                        <a:tabLst>
                          <a:tab pos="1676400" algn="l"/>
                        </a:tabLst>
                      </a:pPr>
                      <a:r>
                        <a:rPr lang="en-ZA" sz="1400" b="1" kern="1200" baseline="0" dirty="0">
                          <a:solidFill>
                            <a:schemeClr val="tx1"/>
                          </a:solidFill>
                          <a:effectLst/>
                          <a:latin typeface="Arial" panose="020B0604020202020204" pitchFamily="34" charset="0"/>
                          <a:ea typeface="+mn-ea"/>
                          <a:cs typeface="Arial" panose="020B0604020202020204" pitchFamily="34" charset="0"/>
                        </a:rPr>
                        <a:t>Sub-outcomes</a:t>
                      </a: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79" marR="68579" marT="0" marB="0"/>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Related Strategic Outcome-Orientated Goal</a:t>
                      </a:r>
                      <a:r>
                        <a:rPr lang="en-ZA" sz="1400" b="1" kern="1200" baseline="0" dirty="0">
                          <a:solidFill>
                            <a:schemeClr val="tx1"/>
                          </a:solidFill>
                          <a:effectLst/>
                          <a:latin typeface="Arial" panose="020B0604020202020204" pitchFamily="34" charset="0"/>
                          <a:ea typeface="+mn-ea"/>
                          <a:cs typeface="Arial" panose="020B0604020202020204" pitchFamily="34" charset="0"/>
                        </a:rPr>
                        <a:t> (s)</a:t>
                      </a: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79" marR="68579" marT="0" marB="0"/>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Related Strategic Objective (s)</a:t>
                      </a:r>
                    </a:p>
                  </a:txBody>
                  <a:tcPr marL="68579" marR="68579" marT="0" marB="0"/>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Related Key Performance indicators</a:t>
                      </a:r>
                    </a:p>
                  </a:txBody>
                  <a:tcPr marL="68579" marR="68579" marT="0" marB="0"/>
                </a:tc>
                <a:extLst>
                  <a:ext uri="{0D108BD9-81ED-4DB2-BD59-A6C34878D82A}">
                    <a16:rowId xmlns:a16="http://schemas.microsoft.com/office/drawing/2014/main" val="10000"/>
                  </a:ext>
                </a:extLst>
              </a:tr>
              <a:tr h="4642969">
                <a:tc>
                  <a:txBody>
                    <a:bodyPr/>
                    <a:lstStyle/>
                    <a:p>
                      <a:pPr marL="342900" lvl="0" indent="-342900" algn="just">
                        <a:lnSpc>
                          <a:spcPct val="150000"/>
                        </a:lnSpc>
                        <a:spcAft>
                          <a:spcPts val="1000"/>
                        </a:spcAft>
                        <a:buFont typeface="Symbol" panose="05050102010706020507" pitchFamily="18"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Sub-outcome 3:</a:t>
                      </a:r>
                      <a:r>
                        <a:rPr lang="en-GB" sz="1400" dirty="0">
                          <a:effectLst/>
                          <a:latin typeface="Arial" panose="020B0604020202020204" pitchFamily="34" charset="0"/>
                          <a:ea typeface="Calibri" panose="020F0502020204030204" pitchFamily="34" charset="0"/>
                          <a:cs typeface="Times New Roman" panose="02020603050405020304" pitchFamily="18" charset="0"/>
                        </a:rPr>
                        <a:t> Democratic, well-governed and effective municipal institutions capable of carrying out their developmental mandate according to the Constitution.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900"/>
                        </a:lnSpc>
                        <a:spcAft>
                          <a:spcPts val="0"/>
                        </a:spcAft>
                        <a:tabLst>
                          <a:tab pos="1675765"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79" marR="68579" marT="0" marB="0"/>
                </a:tc>
                <a:tc>
                  <a:txBody>
                    <a:bodyPr/>
                    <a:lstStyle/>
                    <a:p>
                      <a:pPr>
                        <a:lnSpc>
                          <a:spcPct val="150000"/>
                        </a:lnSpc>
                        <a:spcAft>
                          <a:spcPts val="0"/>
                        </a:spcAft>
                        <a:tabLst>
                          <a:tab pos="1675765" algn="l"/>
                        </a:tabLst>
                      </a:pPr>
                      <a:r>
                        <a:rPr lang="en-ZA" sz="14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Build institutional resilience and initiate the next phase of institution building </a:t>
                      </a:r>
                      <a:r>
                        <a:rPr lang="en-ZA" sz="14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(SG 4)</a:t>
                      </a:r>
                      <a:endParaRPr lang="en-GB" sz="14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0"/>
                        </a:spcAft>
                        <a:tabLst>
                          <a:tab pos="1675765" algn="l"/>
                        </a:tabLst>
                      </a:pPr>
                      <a:endParaRPr lang="en-GB" sz="14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0"/>
                        </a:spcAft>
                        <a:tabLst>
                          <a:tab pos="1675765" algn="l"/>
                        </a:tabLst>
                      </a:pPr>
                      <a:endParaRPr lang="en-GB" sz="14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0"/>
                        </a:spcAft>
                        <a:tabLst>
                          <a:tab pos="1675765" algn="l"/>
                        </a:tabLst>
                      </a:pPr>
                      <a:endParaRPr lang="en-GB" sz="14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0"/>
                        </a:spcAft>
                        <a:tabLst>
                          <a:tab pos="1675765" algn="l"/>
                        </a:tabLst>
                      </a:pPr>
                      <a:endParaRPr lang="en-GB" sz="14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nSpc>
                          <a:spcPts val="1900"/>
                        </a:lnSpc>
                        <a:spcAft>
                          <a:spcPts val="0"/>
                        </a:spcAft>
                        <a:tabLst>
                          <a:tab pos="1675765" algn="l"/>
                        </a:tabLst>
                      </a:pPr>
                      <a:r>
                        <a:rPr lang="en-ZA" sz="1400" kern="1200" dirty="0">
                          <a:solidFill>
                            <a:schemeClr val="tx1"/>
                          </a:solidFill>
                          <a:effectLst/>
                          <a:latin typeface="Arial" panose="020B0604020202020204" pitchFamily="34" charset="0"/>
                          <a:ea typeface="+mn-ea"/>
                          <a:cs typeface="Arial" panose="020B0604020202020204" pitchFamily="34" charset="0"/>
                        </a:rPr>
                        <a:t>Strengthen the functionality of municipalities through the implementation of administrative and institutional systems by March 2020 </a:t>
                      </a:r>
                      <a:r>
                        <a:rPr lang="en-ZA" sz="1400" b="1" kern="1200" dirty="0">
                          <a:solidFill>
                            <a:schemeClr val="tx1"/>
                          </a:solidFill>
                          <a:effectLst/>
                          <a:latin typeface="Arial" panose="020B0604020202020204" pitchFamily="34" charset="0"/>
                          <a:ea typeface="+mn-ea"/>
                          <a:cs typeface="Arial" panose="020B0604020202020204" pitchFamily="34" charset="0"/>
                        </a:rPr>
                        <a:t>(SO 4.1)</a:t>
                      </a:r>
                    </a:p>
                  </a:txBody>
                  <a:tcPr marL="68579" marR="68579"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kern="1200" dirty="0">
                          <a:solidFill>
                            <a:schemeClr val="tx1"/>
                          </a:solidFill>
                          <a:effectLst/>
                          <a:latin typeface="Arial" panose="020B0604020202020204" pitchFamily="34" charset="0"/>
                          <a:ea typeface="+mn-ea"/>
                          <a:cs typeface="Arial" panose="020B0604020202020204" pitchFamily="34" charset="0"/>
                        </a:rPr>
                        <a:t>Number of reports on the appointment of senior managers concluded in line with the MSA regulations.</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GB" sz="14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400" kern="1200" dirty="0">
                          <a:solidFill>
                            <a:schemeClr val="tx1"/>
                          </a:solidFill>
                          <a:effectLst/>
                          <a:latin typeface="Arial" panose="020B0604020202020204" pitchFamily="34" charset="0"/>
                          <a:ea typeface="+mn-ea"/>
                          <a:cs typeface="Arial" panose="020B0604020202020204" pitchFamily="34" charset="0"/>
                        </a:rPr>
                        <a:t>Number of reports on corrective action taken to enforce compliance by municipalities with the prescribed competency requirements </a:t>
                      </a:r>
                      <a:endParaRPr lang="en-ZA" sz="1400" kern="1200" dirty="0">
                        <a:solidFill>
                          <a:schemeClr val="tx1"/>
                        </a:solidFill>
                        <a:effectLst/>
                        <a:latin typeface="Arial" panose="020B0604020202020204" pitchFamily="34" charset="0"/>
                        <a:ea typeface="+mn-ea"/>
                        <a:cs typeface="Arial" panose="020B0604020202020204" pitchFamily="34" charset="0"/>
                      </a:endParaRPr>
                    </a:p>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179B1DBB-5F42-46D8-8ABD-3AC7ED946F43}"/>
              </a:ext>
            </a:extLst>
          </p:cNvPr>
          <p:cNvSpPr>
            <a:spLocks noGrp="1"/>
          </p:cNvSpPr>
          <p:nvPr>
            <p:ph type="title"/>
          </p:nvPr>
        </p:nvSpPr>
        <p:spPr>
          <a:xfrm>
            <a:off x="628650" y="0"/>
            <a:ext cx="7886700" cy="542925"/>
          </a:xfrm>
        </p:spPr>
        <p:txBody>
          <a:bodyPr/>
          <a:lstStyle/>
          <a:p>
            <a:r>
              <a:rPr lang="en-ZA" altLang="en-US">
                <a:solidFill>
                  <a:schemeClr val="tx1"/>
                </a:solidFill>
              </a:rPr>
              <a:t>Alignment of APP to the 2014-2019 MTSF (2)</a:t>
            </a:r>
          </a:p>
        </p:txBody>
      </p:sp>
      <p:sp>
        <p:nvSpPr>
          <p:cNvPr id="36867" name="Slide Number Placeholder 2">
            <a:extLst>
              <a:ext uri="{FF2B5EF4-FFF2-40B4-BE49-F238E27FC236}">
                <a16:creationId xmlns:a16="http://schemas.microsoft.com/office/drawing/2014/main" id="{D3EC422C-3A91-43DC-BD20-97A9D9F10C1A}"/>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A462933-26DA-463A-BABE-763703345802}" type="slidenum">
              <a:rPr lang="en-US" altLang="en-US" sz="1800" smtClean="0"/>
              <a:pPr/>
              <a:t>13</a:t>
            </a:fld>
            <a:endParaRPr lang="en-US" altLang="en-US" sz="1800" dirty="0"/>
          </a:p>
        </p:txBody>
      </p:sp>
      <p:graphicFrame>
        <p:nvGraphicFramePr>
          <p:cNvPr id="6" name="Table 5">
            <a:extLst>
              <a:ext uri="{FF2B5EF4-FFF2-40B4-BE49-F238E27FC236}">
                <a16:creationId xmlns:a16="http://schemas.microsoft.com/office/drawing/2014/main" id="{E086630B-A89B-4AC4-9376-B73D2ABB3C00}"/>
              </a:ext>
            </a:extLst>
          </p:cNvPr>
          <p:cNvGraphicFramePr>
            <a:graphicFrameLocks noGrp="1"/>
          </p:cNvGraphicFramePr>
          <p:nvPr/>
        </p:nvGraphicFramePr>
        <p:xfrm>
          <a:off x="388938" y="765175"/>
          <a:ext cx="8366125" cy="5594350"/>
        </p:xfrm>
        <a:graphic>
          <a:graphicData uri="http://schemas.openxmlformats.org/drawingml/2006/table">
            <a:tbl>
              <a:tblPr/>
              <a:tblGrid>
                <a:gridCol w="2092325">
                  <a:extLst>
                    <a:ext uri="{9D8B030D-6E8A-4147-A177-3AD203B41FA5}">
                      <a16:colId xmlns:a16="http://schemas.microsoft.com/office/drawing/2014/main" val="2202339823"/>
                    </a:ext>
                  </a:extLst>
                </a:gridCol>
                <a:gridCol w="2090737">
                  <a:extLst>
                    <a:ext uri="{9D8B030D-6E8A-4147-A177-3AD203B41FA5}">
                      <a16:colId xmlns:a16="http://schemas.microsoft.com/office/drawing/2014/main" val="1070960307"/>
                    </a:ext>
                  </a:extLst>
                </a:gridCol>
                <a:gridCol w="2090738">
                  <a:extLst>
                    <a:ext uri="{9D8B030D-6E8A-4147-A177-3AD203B41FA5}">
                      <a16:colId xmlns:a16="http://schemas.microsoft.com/office/drawing/2014/main" val="3265657713"/>
                    </a:ext>
                  </a:extLst>
                </a:gridCol>
                <a:gridCol w="2092325">
                  <a:extLst>
                    <a:ext uri="{9D8B030D-6E8A-4147-A177-3AD203B41FA5}">
                      <a16:colId xmlns:a16="http://schemas.microsoft.com/office/drawing/2014/main" val="4204003866"/>
                    </a:ext>
                  </a:extLst>
                </a:gridCol>
              </a:tblGrid>
              <a:tr h="768350">
                <a:tc>
                  <a:txBody>
                    <a:bodyPr/>
                    <a:lstStyle>
                      <a:lvl1pPr defTabSz="685800">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defTabSz="68580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defTabSz="6858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defTabSz="6858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defTabSz="6858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altLang="en-US"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MTSF Outcome 9: </a:t>
                      </a:r>
                    </a:p>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altLang="en-US"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Sub-outcomes</a:t>
                      </a: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defTabSz="68580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defTabSz="6858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defTabSz="6858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defTabSz="6858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altLang="en-US"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Related Strategic Outcome-Orientated Goal (s)</a:t>
                      </a: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defTabSz="68580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defTabSz="6858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defTabSz="6858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defTabSz="6858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altLang="en-US"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Related Strategic Objective (s)</a:t>
                      </a: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defTabSz="68580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defTabSz="6858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defTabSz="6858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defTabSz="6858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altLang="en-US"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Related Key Performance Indicators</a:t>
                      </a: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4330326"/>
                  </a:ext>
                </a:extLst>
              </a:tr>
              <a:tr h="1930400">
                <a:tc>
                  <a:txBody>
                    <a:bodyPr/>
                    <a:lstStyle>
                      <a:lvl1pPr defTabSz="685800">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defTabSz="68580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defTabSz="6858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defTabSz="6858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defTabSz="6858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ZA" altLang="en-US" sz="14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Sub-outcome 4: </a:t>
                      </a:r>
                      <a:r>
                        <a:rPr kumimoji="0" lang="en-ZA" altLang="en-US" sz="1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Sound financial management</a:t>
                      </a: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tabLst>
                          <a:tab pos="1674813" algn="l"/>
                        </a:tabLst>
                        <a:defRPr>
                          <a:solidFill>
                            <a:schemeClr val="tx1"/>
                          </a:solidFill>
                          <a:latin typeface="Arial" panose="020B0604020202020204" pitchFamily="34" charset="0"/>
                          <a:ea typeface="MS PGothic" panose="020B0600070205080204" pitchFamily="34" charset="-128"/>
                        </a:defRPr>
                      </a:lvl1pPr>
                      <a:lvl2pPr marL="742950" indent="-285750">
                        <a:tabLst>
                          <a:tab pos="1674813" algn="l"/>
                        </a:tabLst>
                        <a:defRPr>
                          <a:solidFill>
                            <a:schemeClr val="tx1"/>
                          </a:solidFill>
                          <a:latin typeface="Arial" panose="020B0604020202020204" pitchFamily="34" charset="0"/>
                          <a:ea typeface="MS PGothic" panose="020B0600070205080204" pitchFamily="34" charset="-128"/>
                        </a:defRPr>
                      </a:lvl2pPr>
                      <a:lvl3pPr marL="1143000" indent="-228600">
                        <a:tabLst>
                          <a:tab pos="1674813" algn="l"/>
                        </a:tabLst>
                        <a:defRPr>
                          <a:solidFill>
                            <a:schemeClr val="tx1"/>
                          </a:solidFill>
                          <a:latin typeface="Arial" panose="020B0604020202020204" pitchFamily="34" charset="0"/>
                          <a:ea typeface="MS PGothic" panose="020B0600070205080204" pitchFamily="34" charset="-128"/>
                        </a:defRPr>
                      </a:lvl3pPr>
                      <a:lvl4pPr marL="1600200" indent="-228600">
                        <a:tabLst>
                          <a:tab pos="1674813" algn="l"/>
                        </a:tabLst>
                        <a:defRPr>
                          <a:solidFill>
                            <a:schemeClr val="tx1"/>
                          </a:solidFill>
                          <a:latin typeface="Arial" panose="020B0604020202020204" pitchFamily="34" charset="0"/>
                          <a:ea typeface="MS PGothic" panose="020B0600070205080204" pitchFamily="34" charset="-128"/>
                        </a:defRPr>
                      </a:lvl4pPr>
                      <a:lvl5pPr marL="2057400" indent="-228600">
                        <a:tabLst>
                          <a:tab pos="1674813"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1674813"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1674813"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1674813"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1674813"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50000"/>
                        </a:lnSpc>
                        <a:spcBef>
                          <a:spcPct val="0"/>
                        </a:spcBef>
                        <a:spcAft>
                          <a:spcPct val="0"/>
                        </a:spcAft>
                        <a:buClrTx/>
                        <a:buSzTx/>
                        <a:buFontTx/>
                        <a:buNone/>
                        <a:tabLst>
                          <a:tab pos="1674813" algn="l"/>
                        </a:tabLst>
                      </a:pPr>
                      <a:r>
                        <a:rPr kumimoji="0" lang="en-ZA" altLang="en-US" sz="14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Build institutional resilience and initiate the next phase of institution building </a:t>
                      </a:r>
                      <a:r>
                        <a:rPr kumimoji="0" lang="en-ZA" altLang="en-US" sz="1400" b="1" i="0" u="none" strike="noStrike" cap="none" normalizeH="0" baseline="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(SG 4)</a:t>
                      </a:r>
                      <a:endParaRPr kumimoji="0" lang="en-GB" altLang="en-US" sz="1400" b="1" i="0" u="none" strike="noStrike" cap="none" normalizeH="0" baseline="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ts val="1900"/>
                        </a:lnSpc>
                        <a:spcBef>
                          <a:spcPct val="0"/>
                        </a:spcBef>
                        <a:spcAft>
                          <a:spcPct val="0"/>
                        </a:spcAft>
                        <a:buClrTx/>
                        <a:buSzTx/>
                        <a:buFontTx/>
                        <a:buNone/>
                        <a:tabLst>
                          <a:tab pos="1674813" algn="l"/>
                        </a:tabLst>
                      </a:pPr>
                      <a:endParaRPr kumimoji="0" lang="en-ZA" altLang="en-US" sz="1400" b="0" i="0" u="none" strike="noStrike" cap="none" normalizeH="0" baseline="0">
                        <a:ln>
                          <a:noFill/>
                        </a:ln>
                        <a:solidFill>
                          <a:schemeClr val="tx1"/>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defTabSz="68580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defTabSz="6858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defTabSz="6858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defTabSz="6858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685800" rtl="0" eaLnBrk="1" fontAlgn="base" latinLnBrk="0" hangingPunct="1">
                        <a:lnSpc>
                          <a:spcPts val="1900"/>
                        </a:lnSpc>
                        <a:spcBef>
                          <a:spcPct val="0"/>
                        </a:spcBef>
                        <a:spcAft>
                          <a:spcPct val="0"/>
                        </a:spcAft>
                        <a:buClrTx/>
                        <a:buSzTx/>
                        <a:buFontTx/>
                        <a:buNone/>
                        <a:tabLst>
                          <a:tab pos="1676400" algn="l"/>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Implement initiatives to improve financial sustainability and revenue management in local government by March 2020. </a:t>
                      </a:r>
                      <a:r>
                        <a:rPr kumimoji="0" lang="en-US" altLang="en-US"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(SO4.2 )</a:t>
                      </a:r>
                      <a:endParaRPr kumimoji="0" lang="en-ZA" altLang="en-US"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defTabSz="68580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defTabSz="6858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defTabSz="6858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defTabSz="6858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defTabSz="6858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685800" rtl="0" eaLnBrk="1" fontAlgn="base" latinLnBrk="0" hangingPunct="1">
                        <a:lnSpc>
                          <a:spcPts val="1900"/>
                        </a:lnSpc>
                        <a:spcBef>
                          <a:spcPct val="0"/>
                        </a:spcBef>
                        <a:spcAft>
                          <a:spcPct val="0"/>
                        </a:spcAft>
                        <a:buClrTx/>
                        <a:buSzTx/>
                        <a:buFontTx/>
                        <a:buNone/>
                        <a:tabLst>
                          <a:tab pos="1676400" algn="l"/>
                        </a:tabLst>
                      </a:pPr>
                      <a:r>
                        <a:rPr kumimoji="0" lang="en-ZA" altLang="en-US" sz="1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A municipal-specific revenue plan implemented in selected municipalities </a:t>
                      </a:r>
                    </a:p>
                    <a:p>
                      <a:pPr marL="0" marR="0" lvl="0" indent="0" algn="l" defTabSz="685800" rtl="0" eaLnBrk="1" fontAlgn="base" latinLnBrk="0" hangingPunct="1">
                        <a:lnSpc>
                          <a:spcPts val="1900"/>
                        </a:lnSpc>
                        <a:spcBef>
                          <a:spcPct val="0"/>
                        </a:spcBef>
                        <a:spcAft>
                          <a:spcPct val="0"/>
                        </a:spcAft>
                        <a:buClrTx/>
                        <a:buSzTx/>
                        <a:buFontTx/>
                        <a:buNone/>
                        <a:tabLst>
                          <a:tab pos="1676400" algn="l"/>
                        </a:tabLst>
                      </a:pPr>
                      <a:endParaRPr kumimoji="0" lang="en-ZA" altLang="en-US" sz="14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p>
                      <a:pPr marL="0" marR="0" lvl="0" indent="0" algn="l" defTabSz="685800" rtl="0" eaLnBrk="1" fontAlgn="base" latinLnBrk="0" hangingPunct="1">
                        <a:lnSpc>
                          <a:spcPts val="1900"/>
                        </a:lnSpc>
                        <a:spcBef>
                          <a:spcPct val="0"/>
                        </a:spcBef>
                        <a:spcAft>
                          <a:spcPct val="0"/>
                        </a:spcAft>
                        <a:buClrTx/>
                        <a:buSzTx/>
                        <a:buFontTx/>
                        <a:buNone/>
                        <a:tabLst>
                          <a:tab pos="1676400" algn="l"/>
                        </a:tabLst>
                      </a:pPr>
                      <a:r>
                        <a:rPr kumimoji="0" lang="en-ZA" altLang="en-US" sz="1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Number of municipalities assessed in terms of compliance with the rating aspects of the MPRA </a:t>
                      </a: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9111298"/>
                  </a:ext>
                </a:extLst>
              </a:tr>
              <a:tr h="2413000">
                <a:tc>
                  <a: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 typeface="Symbol" panose="05050102010706020507" pitchFamily="18" charset="2"/>
                        <a:buNone/>
                        <a:tabLst/>
                      </a:pPr>
                      <a:r>
                        <a:rPr kumimoji="0" lang="en-ZA" altLang="en-US" sz="14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Sub-outcome 5: </a:t>
                      </a:r>
                      <a:r>
                        <a:rPr kumimoji="0" lang="en-ZA" altLang="en-US" sz="1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Local public employment programmes expanded through the Community Work Programme.</a:t>
                      </a:r>
                    </a:p>
                    <a:p>
                      <a:pPr marL="0" marR="0" lvl="0" indent="0" algn="just" defTabSz="914400" rtl="0" eaLnBrk="1" fontAlgn="base" latinLnBrk="0" hangingPunct="1">
                        <a:lnSpc>
                          <a:spcPct val="100000"/>
                        </a:lnSpc>
                        <a:spcBef>
                          <a:spcPct val="0"/>
                        </a:spcBef>
                        <a:spcAft>
                          <a:spcPct val="0"/>
                        </a:spcAft>
                        <a:buClrTx/>
                        <a:buSzTx/>
                        <a:buFont typeface="Symbol" panose="05050102010706020507" pitchFamily="18" charset="2"/>
                        <a:buNone/>
                        <a:tabLst/>
                      </a:pPr>
                      <a:endParaRPr kumimoji="0" lang="en-ZA" altLang="en-US" sz="14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ts val="1900"/>
                        </a:lnSpc>
                        <a:spcBef>
                          <a:spcPct val="0"/>
                        </a:spcBef>
                        <a:spcAft>
                          <a:spcPts val="600"/>
                        </a:spcAft>
                        <a:buClrTx/>
                        <a:buSzTx/>
                        <a:buFontTx/>
                        <a:buNone/>
                        <a:tabLst>
                          <a:tab pos="1676400" algn="l"/>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Local public employment </a:t>
                      </a:r>
                      <a:r>
                        <a:rPr kumimoji="0" lang="en-US" altLang="en-US" sz="1400" b="0" i="0" u="none" strike="noStrike" cap="none" normalizeH="0" baseline="0" dirty="0" err="1">
                          <a:ln>
                            <a:noFill/>
                          </a:ln>
                          <a:solidFill>
                            <a:schemeClr val="tx1"/>
                          </a:solidFill>
                          <a:effectLst/>
                          <a:latin typeface="Arial" panose="020B0604020202020204" pitchFamily="34" charset="0"/>
                          <a:ea typeface="MS PGothic" panose="020B0600070205080204" pitchFamily="34" charset="-128"/>
                        </a:rPr>
                        <a:t>programmes</a:t>
                      </a: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expanded through the Community Work Programme </a:t>
                      </a:r>
                      <a:r>
                        <a:rPr kumimoji="0" lang="en-US" altLang="en-US"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(SG 8)</a:t>
                      </a:r>
                      <a:endParaRPr kumimoji="0" lang="en-ZA" altLang="en-US"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ts val="1900"/>
                        </a:lnSpc>
                        <a:spcBef>
                          <a:spcPct val="0"/>
                        </a:spcBef>
                        <a:spcAft>
                          <a:spcPct val="0"/>
                        </a:spcAft>
                        <a:buClrTx/>
                        <a:buSzTx/>
                        <a:buFontTx/>
                        <a:buNone/>
                        <a:tabLst>
                          <a:tab pos="1676400" algn="l"/>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Provide one million work opportunities through effective and efficient Programme management and strategic partnerships by March 2020. </a:t>
                      </a:r>
                      <a:r>
                        <a:rPr kumimoji="0" lang="en-US" altLang="en-US"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(SO8.1)</a:t>
                      </a:r>
                      <a:endParaRPr kumimoji="0" lang="en-ZA" altLang="en-US"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tabLst>
                          <a:tab pos="1676400" algn="l"/>
                        </a:tabLst>
                        <a:defRPr>
                          <a:solidFill>
                            <a:schemeClr val="tx1"/>
                          </a:solidFill>
                          <a:latin typeface="Arial" panose="020B0604020202020204" pitchFamily="34" charset="0"/>
                          <a:ea typeface="MS PGothic" panose="020B0600070205080204" pitchFamily="34" charset="-128"/>
                        </a:defRPr>
                      </a:lvl1pPr>
                      <a:lvl2pPr marL="742950" indent="-285750">
                        <a:tabLst>
                          <a:tab pos="1676400" algn="l"/>
                        </a:tabLst>
                        <a:defRPr>
                          <a:solidFill>
                            <a:schemeClr val="tx1"/>
                          </a:solidFill>
                          <a:latin typeface="Arial" panose="020B0604020202020204" pitchFamily="34" charset="0"/>
                          <a:ea typeface="MS PGothic" panose="020B0600070205080204" pitchFamily="34" charset="-128"/>
                        </a:defRPr>
                      </a:lvl2pPr>
                      <a:lvl3pPr marL="1143000" indent="-228600">
                        <a:tabLst>
                          <a:tab pos="1676400" algn="l"/>
                        </a:tabLst>
                        <a:defRPr>
                          <a:solidFill>
                            <a:schemeClr val="tx1"/>
                          </a:solidFill>
                          <a:latin typeface="Arial" panose="020B0604020202020204" pitchFamily="34" charset="0"/>
                          <a:ea typeface="MS PGothic" panose="020B0600070205080204" pitchFamily="34" charset="-128"/>
                        </a:defRPr>
                      </a:lvl3pPr>
                      <a:lvl4pPr marL="1600200" indent="-228600">
                        <a:tabLst>
                          <a:tab pos="1676400" algn="l"/>
                        </a:tabLst>
                        <a:defRPr>
                          <a:solidFill>
                            <a:schemeClr val="tx1"/>
                          </a:solidFill>
                          <a:latin typeface="Arial" panose="020B0604020202020204" pitchFamily="34" charset="0"/>
                          <a:ea typeface="MS PGothic" panose="020B0600070205080204" pitchFamily="34" charset="-128"/>
                        </a:defRPr>
                      </a:lvl4pPr>
                      <a:lvl5pPr marL="2057400" indent="-228600">
                        <a:tabLst>
                          <a:tab pos="1676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1676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ts val="1900"/>
                        </a:lnSpc>
                        <a:spcBef>
                          <a:spcPct val="0"/>
                        </a:spcBef>
                        <a:spcAft>
                          <a:spcPct val="0"/>
                        </a:spcAft>
                        <a:buClrTx/>
                        <a:buSzTx/>
                        <a:buFontTx/>
                        <a:buNone/>
                        <a:tabLst>
                          <a:tab pos="1676400" algn="l"/>
                        </a:tabLst>
                      </a:pPr>
                      <a:r>
                        <a:rPr kumimoji="0" lang="en-GB"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Number of work opportunities provided</a:t>
                      </a:r>
                    </a:p>
                    <a:p>
                      <a:pPr marL="0" marR="0" lvl="0" indent="0" algn="l" defTabSz="914400" rtl="0" eaLnBrk="1" fontAlgn="base" latinLnBrk="0" hangingPunct="1">
                        <a:lnSpc>
                          <a:spcPts val="1900"/>
                        </a:lnSpc>
                        <a:spcBef>
                          <a:spcPct val="0"/>
                        </a:spcBef>
                        <a:spcAft>
                          <a:spcPct val="0"/>
                        </a:spcAft>
                        <a:buClrTx/>
                        <a:buSzTx/>
                        <a:buFontTx/>
                        <a:buNone/>
                        <a:tabLst>
                          <a:tab pos="1676400" algn="l"/>
                        </a:tabLst>
                      </a:pPr>
                      <a:endParaRPr kumimoji="0" lang="en-GB"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ts val="1900"/>
                        </a:lnSpc>
                        <a:spcBef>
                          <a:spcPct val="0"/>
                        </a:spcBef>
                        <a:spcAft>
                          <a:spcPct val="0"/>
                        </a:spcAft>
                        <a:buClrTx/>
                        <a:buSzTx/>
                        <a:buFontTx/>
                        <a:buNone/>
                        <a:tabLst>
                          <a:tab pos="1676400" algn="l"/>
                        </a:tabLst>
                      </a:pPr>
                      <a:r>
                        <a:rPr kumimoji="0" lang="en-GB"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Number of CWP participants trained</a:t>
                      </a:r>
                    </a:p>
                    <a:p>
                      <a:pPr marL="0" marR="0" lvl="0" indent="0" algn="l" defTabSz="914400" rtl="0" eaLnBrk="1" fontAlgn="base" latinLnBrk="0" hangingPunct="1">
                        <a:lnSpc>
                          <a:spcPts val="1900"/>
                        </a:lnSpc>
                        <a:spcBef>
                          <a:spcPct val="0"/>
                        </a:spcBef>
                        <a:spcAft>
                          <a:spcPct val="0"/>
                        </a:spcAft>
                        <a:buClrTx/>
                        <a:buSzTx/>
                        <a:buFontTx/>
                        <a:buNone/>
                        <a:tabLst>
                          <a:tab pos="1676400" algn="l"/>
                        </a:tabLst>
                      </a:pPr>
                      <a:endParaRPr kumimoji="0" lang="en-GB"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ts val="1900"/>
                        </a:lnSpc>
                        <a:spcBef>
                          <a:spcPct val="0"/>
                        </a:spcBef>
                        <a:spcAft>
                          <a:spcPct val="0"/>
                        </a:spcAft>
                        <a:buClrTx/>
                        <a:buSzTx/>
                        <a:buFontTx/>
                        <a:buNone/>
                        <a:tabLst>
                          <a:tab pos="1676400" algn="l"/>
                        </a:tabLst>
                      </a:pPr>
                      <a:r>
                        <a:rPr kumimoji="0" lang="en-GB"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Number of CWP partnerships established</a:t>
                      </a:r>
                      <a:endParaRPr kumimoji="0" lang="en-ZA"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68578" marR="685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602649"/>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51814D6-DACA-4357-9E06-0ED575FA7983}"/>
              </a:ext>
            </a:extLst>
          </p:cNvPr>
          <p:cNvSpPr>
            <a:spLocks noGrp="1"/>
          </p:cNvSpPr>
          <p:nvPr>
            <p:ph type="title"/>
          </p:nvPr>
        </p:nvSpPr>
        <p:spPr>
          <a:xfrm>
            <a:off x="628650" y="0"/>
            <a:ext cx="7886700" cy="542925"/>
          </a:xfrm>
        </p:spPr>
        <p:txBody>
          <a:bodyPr/>
          <a:lstStyle/>
          <a:p>
            <a:r>
              <a:rPr lang="en-ZA" altLang="en-US">
                <a:solidFill>
                  <a:schemeClr val="tx1"/>
                </a:solidFill>
              </a:rPr>
              <a:t>Alignment of APP to the 2014-2019 MTSF (3) </a:t>
            </a:r>
          </a:p>
        </p:txBody>
      </p:sp>
      <p:sp>
        <p:nvSpPr>
          <p:cNvPr id="37891" name="Slide Number Placeholder 2">
            <a:extLst>
              <a:ext uri="{FF2B5EF4-FFF2-40B4-BE49-F238E27FC236}">
                <a16:creationId xmlns:a16="http://schemas.microsoft.com/office/drawing/2014/main" id="{558D5054-91C4-4DBF-B128-4ABF20A81492}"/>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CA953A5-A04B-42D7-8BFD-6200CABEEF44}" type="slidenum">
              <a:rPr lang="en-US" altLang="en-US" sz="1800" smtClean="0"/>
              <a:pPr/>
              <a:t>14</a:t>
            </a:fld>
            <a:endParaRPr lang="en-US" altLang="en-US" sz="1800" dirty="0"/>
          </a:p>
        </p:txBody>
      </p:sp>
      <p:sp>
        <p:nvSpPr>
          <p:cNvPr id="37892" name="Rectangle 4">
            <a:extLst>
              <a:ext uri="{FF2B5EF4-FFF2-40B4-BE49-F238E27FC236}">
                <a16:creationId xmlns:a16="http://schemas.microsoft.com/office/drawing/2014/main" id="{1C1D3FBD-AB24-48D5-A033-E6801949CC10}"/>
              </a:ext>
            </a:extLst>
          </p:cNvPr>
          <p:cNvSpPr>
            <a:spLocks noChangeArrowheads="1"/>
          </p:cNvSpPr>
          <p:nvPr/>
        </p:nvSpPr>
        <p:spPr bwMode="auto">
          <a:xfrm>
            <a:off x="107950" y="542925"/>
            <a:ext cx="8928100" cy="2465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pPr>
            <a:r>
              <a:rPr lang="en-ZA" altLang="en-US" sz="1400" b="1" dirty="0"/>
              <a:t>The Department is also expected to align its plans with Outcome 14 of the MTSF- Nation Building and Social Cohesion. </a:t>
            </a:r>
            <a:r>
              <a:rPr lang="en-ZA" altLang="en-US" sz="1400" dirty="0"/>
              <a:t>Through the ward committee system, Ward Councillors and ward committees should report to ward meetings about the broad budget plans and consult the residents about programmes and projects that will affect them. This is in line with </a:t>
            </a:r>
            <a:r>
              <a:rPr lang="en-ZA" altLang="en-US" sz="1400" b="1" dirty="0"/>
              <a:t>Sub-outcome 2 of Outcome 14 - Equal opportunities, inclusion and redress. </a:t>
            </a:r>
          </a:p>
          <a:p>
            <a:pPr algn="just">
              <a:lnSpc>
                <a:spcPct val="115000"/>
              </a:lnSpc>
            </a:pPr>
            <a:endParaRPr lang="en-ZA" altLang="en-US" sz="500" b="1" i="1" dirty="0"/>
          </a:p>
          <a:p>
            <a:pPr algn="just">
              <a:lnSpc>
                <a:spcPct val="115000"/>
              </a:lnSpc>
            </a:pPr>
            <a:r>
              <a:rPr lang="en-ZA" altLang="en-US" sz="1400" dirty="0"/>
              <a:t>The Department through the Community Work Programme also contributes to </a:t>
            </a:r>
            <a:r>
              <a:rPr lang="en-ZA" altLang="en-US" sz="1400" b="1" dirty="0"/>
              <a:t>Sub-outcome 3- promoting social  cohesion across society through increased interaction across race and class</a:t>
            </a:r>
            <a:r>
              <a:rPr lang="en-ZA" altLang="en-US" sz="1400" b="1" i="1" dirty="0"/>
              <a:t>. </a:t>
            </a:r>
            <a:r>
              <a:rPr lang="en-ZA" altLang="en-US" sz="1400" dirty="0"/>
              <a:t>The work opportunities that are provided through the CWP contributes directly to sub-outcome 3 actions on the greening of public space and greening of cities. </a:t>
            </a:r>
            <a:endParaRPr lang="en-ZA" altLang="en-US" sz="1400" dirty="0">
              <a:latin typeface="Calibri" panose="020F0502020204030204" pitchFamily="34" charset="0"/>
            </a:endParaRPr>
          </a:p>
        </p:txBody>
      </p:sp>
      <p:graphicFrame>
        <p:nvGraphicFramePr>
          <p:cNvPr id="5" name="Table 4">
            <a:extLst>
              <a:ext uri="{FF2B5EF4-FFF2-40B4-BE49-F238E27FC236}">
                <a16:creationId xmlns:a16="http://schemas.microsoft.com/office/drawing/2014/main" id="{99B9611B-0EAA-477D-B5A6-D6CBAC42F178}"/>
              </a:ext>
            </a:extLst>
          </p:cNvPr>
          <p:cNvGraphicFramePr>
            <a:graphicFrameLocks noGrp="1"/>
          </p:cNvGraphicFramePr>
          <p:nvPr>
            <p:extLst>
              <p:ext uri="{D42A27DB-BD31-4B8C-83A1-F6EECF244321}">
                <p14:modId xmlns:p14="http://schemas.microsoft.com/office/powerpoint/2010/main" val="1799393504"/>
              </p:ext>
            </p:extLst>
          </p:nvPr>
        </p:nvGraphicFramePr>
        <p:xfrm>
          <a:off x="322709" y="2996952"/>
          <a:ext cx="8713787" cy="3399269"/>
        </p:xfrm>
        <a:graphic>
          <a:graphicData uri="http://schemas.openxmlformats.org/drawingml/2006/table">
            <a:tbl>
              <a:tblPr firstRow="1" firstCol="1" bandRow="1">
                <a:tableStyleId>{5940675A-B579-460E-94D1-54222C63F5DA}</a:tableStyleId>
              </a:tblPr>
              <a:tblGrid>
                <a:gridCol w="2904596">
                  <a:extLst>
                    <a:ext uri="{9D8B030D-6E8A-4147-A177-3AD203B41FA5}">
                      <a16:colId xmlns:a16="http://schemas.microsoft.com/office/drawing/2014/main" val="20000"/>
                    </a:ext>
                  </a:extLst>
                </a:gridCol>
                <a:gridCol w="2568527">
                  <a:extLst>
                    <a:ext uri="{9D8B030D-6E8A-4147-A177-3AD203B41FA5}">
                      <a16:colId xmlns:a16="http://schemas.microsoft.com/office/drawing/2014/main" val="20001"/>
                    </a:ext>
                  </a:extLst>
                </a:gridCol>
                <a:gridCol w="3240664">
                  <a:extLst>
                    <a:ext uri="{9D8B030D-6E8A-4147-A177-3AD203B41FA5}">
                      <a16:colId xmlns:a16="http://schemas.microsoft.com/office/drawing/2014/main" val="20002"/>
                    </a:ext>
                  </a:extLst>
                </a:gridCol>
              </a:tblGrid>
              <a:tr h="503669">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MTSF</a:t>
                      </a:r>
                      <a:r>
                        <a:rPr lang="en-ZA" sz="1400" b="1" kern="1200" baseline="0" dirty="0">
                          <a:solidFill>
                            <a:schemeClr val="tx1"/>
                          </a:solidFill>
                          <a:effectLst/>
                          <a:latin typeface="Arial" panose="020B0604020202020204" pitchFamily="34" charset="0"/>
                          <a:ea typeface="+mn-ea"/>
                          <a:cs typeface="Arial" panose="020B0604020202020204" pitchFamily="34" charset="0"/>
                        </a:rPr>
                        <a:t> Outcome 14: </a:t>
                      </a:r>
                    </a:p>
                    <a:p>
                      <a:pPr marL="0" algn="l" defTabSz="685800" rtl="0" eaLnBrk="1" latinLnBrk="0" hangingPunct="1">
                        <a:lnSpc>
                          <a:spcPct val="115000"/>
                        </a:lnSpc>
                        <a:spcAft>
                          <a:spcPts val="0"/>
                        </a:spcAft>
                        <a:tabLst>
                          <a:tab pos="1676400" algn="l"/>
                        </a:tabLst>
                      </a:pPr>
                      <a:r>
                        <a:rPr lang="en-ZA" sz="1400" b="1" kern="1200" baseline="0" dirty="0">
                          <a:solidFill>
                            <a:schemeClr val="tx1"/>
                          </a:solidFill>
                          <a:effectLst/>
                          <a:latin typeface="Arial" panose="020B0604020202020204" pitchFamily="34" charset="0"/>
                          <a:ea typeface="+mn-ea"/>
                          <a:cs typeface="Arial" panose="020B0604020202020204" pitchFamily="34" charset="0"/>
                        </a:rPr>
                        <a:t>Sub-outcomes</a:t>
                      </a: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7" marR="68597" marT="0" marB="0"/>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Related Strategic objectives</a:t>
                      </a:r>
                      <a:r>
                        <a:rPr lang="en-ZA" sz="1400" b="1" kern="1200" baseline="0" dirty="0">
                          <a:solidFill>
                            <a:schemeClr val="tx1"/>
                          </a:solidFill>
                          <a:effectLst/>
                          <a:latin typeface="Arial" panose="020B0604020202020204" pitchFamily="34" charset="0"/>
                          <a:ea typeface="+mn-ea"/>
                          <a:cs typeface="Arial" panose="020B0604020202020204" pitchFamily="34" charset="0"/>
                        </a:rPr>
                        <a:t> </a:t>
                      </a: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7" marR="68597" marT="0" marB="0"/>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Related Key Performance Indicators</a:t>
                      </a:r>
                    </a:p>
                  </a:txBody>
                  <a:tcPr marL="68597" marR="68597" marT="0" marB="0"/>
                </a:tc>
                <a:extLst>
                  <a:ext uri="{0D108BD9-81ED-4DB2-BD59-A6C34878D82A}">
                    <a16:rowId xmlns:a16="http://schemas.microsoft.com/office/drawing/2014/main" val="10000"/>
                  </a:ext>
                </a:extLst>
              </a:tr>
              <a:tr h="1688849">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Sub-outcome 2: </a:t>
                      </a:r>
                      <a:r>
                        <a:rPr lang="en-ZA" sz="1400" b="0" kern="1200" dirty="0">
                          <a:solidFill>
                            <a:schemeClr val="tx1"/>
                          </a:solidFill>
                          <a:latin typeface="Arial" panose="020B0604020202020204" pitchFamily="34" charset="0"/>
                          <a:ea typeface="MS PGothic" panose="020B0600070205080204" pitchFamily="34" charset="-128"/>
                          <a:cs typeface="+mn-cs"/>
                        </a:rPr>
                        <a:t>Equal opportunities</a:t>
                      </a:r>
                      <a:r>
                        <a:rPr lang="en-ZA" sz="1400" b="0" kern="1200" baseline="0" dirty="0">
                          <a:solidFill>
                            <a:schemeClr val="tx1"/>
                          </a:solidFill>
                          <a:latin typeface="Arial" panose="020B0604020202020204" pitchFamily="34" charset="0"/>
                          <a:ea typeface="MS PGothic" panose="020B0600070205080204" pitchFamily="34" charset="-128"/>
                          <a:cs typeface="+mn-cs"/>
                        </a:rPr>
                        <a:t>, inclusion and redress</a:t>
                      </a:r>
                      <a:r>
                        <a:rPr lang="en-ZA" sz="1400" b="1" kern="1200" baseline="0" dirty="0">
                          <a:solidFill>
                            <a:schemeClr val="tx1"/>
                          </a:solidFill>
                          <a:latin typeface="Arial" panose="020B0604020202020204" pitchFamily="34" charset="0"/>
                          <a:ea typeface="MS PGothic" panose="020B0600070205080204" pitchFamily="34" charset="-128"/>
                          <a:cs typeface="+mn-cs"/>
                        </a:rPr>
                        <a:t> </a:t>
                      </a:r>
                      <a:endParaRPr lang="en-ZA" sz="1400" kern="1200" dirty="0">
                        <a:solidFill>
                          <a:schemeClr val="tx1"/>
                        </a:solidFill>
                        <a:latin typeface="Arial" panose="020B0604020202020204" pitchFamily="34" charset="0"/>
                        <a:ea typeface="MS PGothic" panose="020B0600070205080204" pitchFamily="34" charset="-128"/>
                        <a:cs typeface="+mn-cs"/>
                      </a:endParaRPr>
                    </a:p>
                  </a:txBody>
                  <a:tcPr marL="68597" marR="68597" marT="0" marB="0"/>
                </a:tc>
                <a:tc>
                  <a:txBody>
                    <a:bodyPr/>
                    <a:lstStyle/>
                    <a:p>
                      <a:pPr marL="0" algn="l" defTabSz="685800" rtl="0" eaLnBrk="1" latinLnBrk="0" hangingPunct="1">
                        <a:lnSpc>
                          <a:spcPts val="1900"/>
                        </a:lnSpc>
                        <a:spcAft>
                          <a:spcPts val="0"/>
                        </a:spcAft>
                        <a:tabLst>
                          <a:tab pos="1676400" algn="l"/>
                        </a:tabLst>
                      </a:pPr>
                      <a:r>
                        <a:rPr lang="en-GB" sz="1400" b="0" kern="1200" baseline="0" dirty="0">
                          <a:solidFill>
                            <a:schemeClr val="tx1"/>
                          </a:solidFill>
                          <a:latin typeface="Arial" panose="020B0604020202020204" pitchFamily="34" charset="0"/>
                          <a:ea typeface="MS PGothic" panose="020B0600070205080204" pitchFamily="34" charset="-128"/>
                          <a:cs typeface="+mn-cs"/>
                        </a:rPr>
                        <a:t>Deepen the relationship between citizens and local government through improved citizen engagement mechanisms by March 2020 </a:t>
                      </a:r>
                      <a:endParaRPr lang="en-ZA" sz="1400" b="0" kern="1200" baseline="0" dirty="0">
                        <a:solidFill>
                          <a:schemeClr val="tx1"/>
                        </a:solidFill>
                        <a:latin typeface="Arial" panose="020B0604020202020204" pitchFamily="34" charset="0"/>
                        <a:ea typeface="MS PGothic" panose="020B0600070205080204" pitchFamily="34" charset="-128"/>
                        <a:cs typeface="+mn-cs"/>
                      </a:endParaRPr>
                    </a:p>
                  </a:txBody>
                  <a:tcPr marL="68597" marR="68597" marT="0" marB="0"/>
                </a:tc>
                <a:tc>
                  <a:txBody>
                    <a:bodyPr/>
                    <a:lstStyle/>
                    <a:p>
                      <a:pPr marL="0" algn="l" defTabSz="685800" rtl="0" eaLnBrk="1" latinLnBrk="0" hangingPunct="1">
                        <a:lnSpc>
                          <a:spcPts val="1900"/>
                        </a:lnSpc>
                        <a:spcAft>
                          <a:spcPts val="0"/>
                        </a:spcAft>
                        <a:tabLst>
                          <a:tab pos="1676400" algn="l"/>
                        </a:tabLst>
                      </a:pPr>
                      <a:r>
                        <a:rPr lang="en-GB" sz="1400" b="0" kern="1200" baseline="0" dirty="0">
                          <a:solidFill>
                            <a:schemeClr val="tx1"/>
                          </a:solidFill>
                          <a:latin typeface="Arial" panose="020B0604020202020204" pitchFamily="34" charset="0"/>
                          <a:ea typeface="MS PGothic" panose="020B0600070205080204" pitchFamily="34" charset="-128"/>
                          <a:cs typeface="+mn-cs"/>
                        </a:rPr>
                        <a:t>Number of municipalities with functional ward committees</a:t>
                      </a:r>
                    </a:p>
                    <a:p>
                      <a:pPr marL="0" algn="l" defTabSz="685800" rtl="0" eaLnBrk="1" latinLnBrk="0" hangingPunct="1">
                        <a:lnSpc>
                          <a:spcPts val="1900"/>
                        </a:lnSpc>
                        <a:spcAft>
                          <a:spcPts val="0"/>
                        </a:spcAft>
                        <a:tabLst>
                          <a:tab pos="1676400" algn="l"/>
                        </a:tabLst>
                      </a:pPr>
                      <a:endParaRPr lang="en-GB" sz="1400" b="0" kern="1200" baseline="0" dirty="0">
                        <a:solidFill>
                          <a:schemeClr val="tx1"/>
                        </a:solidFill>
                        <a:latin typeface="Arial" panose="020B0604020202020204" pitchFamily="34" charset="0"/>
                        <a:ea typeface="MS PGothic" panose="020B0600070205080204" pitchFamily="34" charset="-128"/>
                        <a:cs typeface="+mn-cs"/>
                      </a:endParaRPr>
                    </a:p>
                    <a:p>
                      <a:pPr marL="0" marR="0" indent="0" algn="l" defTabSz="685800" rtl="0" eaLnBrk="1" fontAlgn="auto" latinLnBrk="0" hangingPunct="1">
                        <a:lnSpc>
                          <a:spcPts val="1900"/>
                        </a:lnSpc>
                        <a:spcBef>
                          <a:spcPts val="0"/>
                        </a:spcBef>
                        <a:spcAft>
                          <a:spcPts val="0"/>
                        </a:spcAft>
                        <a:buClrTx/>
                        <a:buSzTx/>
                        <a:buFontTx/>
                        <a:buNone/>
                        <a:tabLst>
                          <a:tab pos="1676400" algn="l"/>
                        </a:tabLst>
                        <a:defRPr/>
                      </a:pPr>
                      <a:r>
                        <a:rPr lang="en-GB" sz="1400" b="0" kern="1200" baseline="0" dirty="0">
                          <a:solidFill>
                            <a:schemeClr val="tx1"/>
                          </a:solidFill>
                          <a:latin typeface="Arial" panose="020B0604020202020204" pitchFamily="34" charset="0"/>
                          <a:ea typeface="MS PGothic" panose="020B0600070205080204" pitchFamily="34" charset="-128"/>
                          <a:cs typeface="+mn-cs"/>
                        </a:rPr>
                        <a:t>Number of municipalities supported to institutionalise community complaints management processes </a:t>
                      </a:r>
                      <a:endParaRPr lang="en-ZA" sz="1400" b="0" kern="1200" baseline="0" dirty="0">
                        <a:solidFill>
                          <a:schemeClr val="tx1"/>
                        </a:solidFill>
                        <a:latin typeface="Arial" panose="020B0604020202020204" pitchFamily="34" charset="0"/>
                        <a:ea typeface="MS PGothic" panose="020B0600070205080204" pitchFamily="34" charset="-128"/>
                        <a:cs typeface="+mn-cs"/>
                      </a:endParaRPr>
                    </a:p>
                    <a:p>
                      <a:pPr marL="0" algn="l" defTabSz="685800" rtl="0" eaLnBrk="1" latinLnBrk="0" hangingPunct="1">
                        <a:lnSpc>
                          <a:spcPts val="1900"/>
                        </a:lnSpc>
                        <a:spcAft>
                          <a:spcPts val="0"/>
                        </a:spcAft>
                        <a:tabLst>
                          <a:tab pos="1676400" algn="l"/>
                        </a:tabLst>
                      </a:pPr>
                      <a:endParaRPr lang="en-ZA" sz="1400" b="0" kern="1200" baseline="0" dirty="0">
                        <a:solidFill>
                          <a:schemeClr val="tx1"/>
                        </a:solidFill>
                        <a:latin typeface="Arial" panose="020B0604020202020204" pitchFamily="34" charset="0"/>
                        <a:ea typeface="MS PGothic" panose="020B0600070205080204" pitchFamily="34" charset="-128"/>
                        <a:cs typeface="+mn-cs"/>
                      </a:endParaRPr>
                    </a:p>
                  </a:txBody>
                  <a:tcPr marL="68597" marR="68597" marT="0" marB="0"/>
                </a:tc>
                <a:extLst>
                  <a:ext uri="{0D108BD9-81ED-4DB2-BD59-A6C34878D82A}">
                    <a16:rowId xmlns:a16="http://schemas.microsoft.com/office/drawing/2014/main" val="10001"/>
                  </a:ext>
                </a:extLst>
              </a:tr>
              <a:tr h="1206320">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Sub-outcome 3: </a:t>
                      </a:r>
                      <a:r>
                        <a:rPr lang="en-ZA" sz="1400" b="0" kern="1200" dirty="0">
                          <a:solidFill>
                            <a:schemeClr val="tx1"/>
                          </a:solidFill>
                          <a:latin typeface="Arial" panose="020B0604020202020204" pitchFamily="34" charset="0"/>
                          <a:ea typeface="MS PGothic" panose="020B0600070205080204" pitchFamily="34" charset="-128"/>
                          <a:cs typeface="+mn-cs"/>
                        </a:rPr>
                        <a:t>Promoting social  cohesion across society through increased interaction across race and class</a:t>
                      </a:r>
                    </a:p>
                  </a:txBody>
                  <a:tcPr marL="68597" marR="68597" marT="0" marB="0"/>
                </a:tc>
                <a:tc>
                  <a:txBody>
                    <a:bodyPr/>
                    <a:lstStyle/>
                    <a:p>
                      <a:pPr marL="0" algn="l" defTabSz="685800" rtl="0" eaLnBrk="1" latinLnBrk="0" hangingPunct="1">
                        <a:lnSpc>
                          <a:spcPts val="1900"/>
                        </a:lnSpc>
                        <a:spcAft>
                          <a:spcPts val="0"/>
                        </a:spcAft>
                        <a:tabLst>
                          <a:tab pos="1676400" algn="l"/>
                        </a:tabLst>
                      </a:pPr>
                      <a:r>
                        <a:rPr lang="en-US" sz="1400" b="0" kern="1200" dirty="0">
                          <a:solidFill>
                            <a:schemeClr val="tx1"/>
                          </a:solidFill>
                          <a:latin typeface="Arial" panose="020B0604020202020204" pitchFamily="34" charset="0"/>
                          <a:ea typeface="MS PGothic" panose="020B0600070205080204" pitchFamily="34" charset="-128"/>
                          <a:cs typeface="+mn-cs"/>
                        </a:rPr>
                        <a:t>Provide one million work opportunities through effective and efficient programme management and strategic partnerships by March 2020. </a:t>
                      </a:r>
                      <a:endParaRPr lang="en-ZA" sz="1400" b="0" kern="1200" dirty="0">
                        <a:solidFill>
                          <a:schemeClr val="tx1"/>
                        </a:solidFill>
                        <a:latin typeface="Arial" panose="020B0604020202020204" pitchFamily="34" charset="0"/>
                        <a:ea typeface="MS PGothic" panose="020B0600070205080204" pitchFamily="34" charset="-128"/>
                        <a:cs typeface="+mn-cs"/>
                      </a:endParaRPr>
                    </a:p>
                  </a:txBody>
                  <a:tcPr marL="68597" marR="68597" marT="0" marB="0"/>
                </a:tc>
                <a:tc>
                  <a:txBody>
                    <a:bodyPr/>
                    <a:lstStyle/>
                    <a:p>
                      <a:pPr marL="0" algn="l"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Number of work opportunities provided </a:t>
                      </a:r>
                    </a:p>
                    <a:p>
                      <a:pPr marL="0" algn="l"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Number of CWP participants trained </a:t>
                      </a:r>
                    </a:p>
                    <a:p>
                      <a:pPr marL="0" algn="l"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Number of partnerships established</a:t>
                      </a:r>
                    </a:p>
                  </a:txBody>
                  <a:tcPr marL="68597" marR="68597" marT="0" marB="0"/>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
            <a:extLst>
              <a:ext uri="{FF2B5EF4-FFF2-40B4-BE49-F238E27FC236}">
                <a16:creationId xmlns:a16="http://schemas.microsoft.com/office/drawing/2014/main" id="{A0C5B939-33CA-4B72-8145-8D3F6EC0E5B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2A6F80B-91A6-4FF1-8F43-40C2AB680EA7}" type="slidenum">
              <a:rPr lang="en-US" altLang="en-US" sz="1800" b="1" smtClean="0">
                <a:solidFill>
                  <a:srgbClr val="898989"/>
                </a:solidFill>
              </a:rPr>
              <a:pPr/>
              <a:t>15</a:t>
            </a:fld>
            <a:endParaRPr lang="en-US" altLang="en-US" sz="1800" b="1" dirty="0">
              <a:solidFill>
                <a:srgbClr val="898989"/>
              </a:solidFill>
            </a:endParaRPr>
          </a:p>
        </p:txBody>
      </p:sp>
      <p:sp>
        <p:nvSpPr>
          <p:cNvPr id="38915" name="Rectangle 2">
            <a:extLst>
              <a:ext uri="{FF2B5EF4-FFF2-40B4-BE49-F238E27FC236}">
                <a16:creationId xmlns:a16="http://schemas.microsoft.com/office/drawing/2014/main" id="{ABFFD36B-CDD7-4EAD-A7C6-5B50599FD80C}"/>
              </a:ext>
            </a:extLst>
          </p:cNvPr>
          <p:cNvSpPr>
            <a:spLocks noChangeArrowheads="1"/>
          </p:cNvSpPr>
          <p:nvPr/>
        </p:nvSpPr>
        <p:spPr bwMode="auto">
          <a:xfrm>
            <a:off x="755650" y="2967038"/>
            <a:ext cx="7759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ZA" altLang="en-US" b="1" dirty="0"/>
              <a:t>Part B: PROGRAMME PERFORMANCE PLANS </a:t>
            </a:r>
            <a:endParaRPr lang="en-ZA"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663720C3-50C3-44BA-93F7-980CF380F0D3}"/>
              </a:ext>
            </a:extLst>
          </p:cNvPr>
          <p:cNvSpPr>
            <a:spLocks noGrp="1"/>
          </p:cNvSpPr>
          <p:nvPr>
            <p:ph type="title"/>
          </p:nvPr>
        </p:nvSpPr>
        <p:spPr>
          <a:xfrm>
            <a:off x="628650" y="0"/>
            <a:ext cx="7886700" cy="542925"/>
          </a:xfrm>
        </p:spPr>
        <p:txBody>
          <a:bodyPr/>
          <a:lstStyle/>
          <a:p>
            <a:r>
              <a:rPr lang="en-ZA" altLang="en-US">
                <a:solidFill>
                  <a:schemeClr val="tx1"/>
                </a:solidFill>
              </a:rPr>
              <a:t>Summary of performance plans per Programme </a:t>
            </a:r>
          </a:p>
        </p:txBody>
      </p:sp>
      <p:sp>
        <p:nvSpPr>
          <p:cNvPr id="39939" name="Slide Number Placeholder 2">
            <a:extLst>
              <a:ext uri="{FF2B5EF4-FFF2-40B4-BE49-F238E27FC236}">
                <a16:creationId xmlns:a16="http://schemas.microsoft.com/office/drawing/2014/main" id="{0233DD8A-E03D-4D49-A5C1-09DF63A82691}"/>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AA5FDB2-13F1-4445-A0CD-F51771BA74CE}" type="slidenum">
              <a:rPr lang="en-US" altLang="en-US" smtClean="0"/>
              <a:pPr/>
              <a:t>16</a:t>
            </a:fld>
            <a:endParaRPr lang="en-US" altLang="en-US"/>
          </a:p>
        </p:txBody>
      </p:sp>
      <p:graphicFrame>
        <p:nvGraphicFramePr>
          <p:cNvPr id="5" name="Table 4">
            <a:extLst>
              <a:ext uri="{FF2B5EF4-FFF2-40B4-BE49-F238E27FC236}">
                <a16:creationId xmlns:a16="http://schemas.microsoft.com/office/drawing/2014/main" id="{C9546173-AE8B-4107-BF84-FE0929FEB412}"/>
              </a:ext>
            </a:extLst>
          </p:cNvPr>
          <p:cNvGraphicFramePr>
            <a:graphicFrameLocks noGrp="1"/>
          </p:cNvGraphicFramePr>
          <p:nvPr>
            <p:extLst>
              <p:ext uri="{D42A27DB-BD31-4B8C-83A1-F6EECF244321}">
                <p14:modId xmlns:p14="http://schemas.microsoft.com/office/powerpoint/2010/main" val="2624690381"/>
              </p:ext>
            </p:extLst>
          </p:nvPr>
        </p:nvGraphicFramePr>
        <p:xfrm>
          <a:off x="230188" y="603251"/>
          <a:ext cx="8712200" cy="4867702"/>
        </p:xfrm>
        <a:graphic>
          <a:graphicData uri="http://schemas.openxmlformats.org/drawingml/2006/table">
            <a:tbl>
              <a:tblPr firstRow="1" firstCol="1" bandRow="1">
                <a:tableStyleId>{5940675A-B579-460E-94D1-54222C63F5DA}</a:tableStyleId>
              </a:tblPr>
              <a:tblGrid>
                <a:gridCol w="5350097">
                  <a:extLst>
                    <a:ext uri="{9D8B030D-6E8A-4147-A177-3AD203B41FA5}">
                      <a16:colId xmlns:a16="http://schemas.microsoft.com/office/drawing/2014/main" val="20000"/>
                    </a:ext>
                  </a:extLst>
                </a:gridCol>
                <a:gridCol w="1728040">
                  <a:extLst>
                    <a:ext uri="{9D8B030D-6E8A-4147-A177-3AD203B41FA5}">
                      <a16:colId xmlns:a16="http://schemas.microsoft.com/office/drawing/2014/main" val="20001"/>
                    </a:ext>
                  </a:extLst>
                </a:gridCol>
                <a:gridCol w="1634063">
                  <a:extLst>
                    <a:ext uri="{9D8B030D-6E8A-4147-A177-3AD203B41FA5}">
                      <a16:colId xmlns:a16="http://schemas.microsoft.com/office/drawing/2014/main" val="20002"/>
                    </a:ext>
                  </a:extLst>
                </a:gridCol>
              </a:tblGrid>
              <a:tr h="303557">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Programme</a:t>
                      </a:r>
                      <a:r>
                        <a:rPr lang="en-ZA" sz="1400" b="1" kern="1200" baseline="0" dirty="0">
                          <a:solidFill>
                            <a:schemeClr val="tx1"/>
                          </a:solidFill>
                          <a:effectLst/>
                          <a:latin typeface="Arial" panose="020B0604020202020204" pitchFamily="34" charset="0"/>
                          <a:ea typeface="+mn-ea"/>
                          <a:cs typeface="Arial" panose="020B0604020202020204" pitchFamily="34" charset="0"/>
                        </a:rPr>
                        <a:t> Name and overview </a:t>
                      </a: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85" marR="68585" marT="0" marB="0"/>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No. of </a:t>
                      </a:r>
                      <a:r>
                        <a:rPr lang="en-ZA" sz="1400" b="1" kern="1200" dirty="0" smtClean="0">
                          <a:solidFill>
                            <a:schemeClr val="tx1"/>
                          </a:solidFill>
                          <a:effectLst/>
                          <a:latin typeface="Arial" panose="020B0604020202020204" pitchFamily="34" charset="0"/>
                          <a:ea typeface="+mn-ea"/>
                          <a:cs typeface="Arial" panose="020B0604020202020204" pitchFamily="34" charset="0"/>
                        </a:rPr>
                        <a:t>Strategic </a:t>
                      </a:r>
                      <a:r>
                        <a:rPr lang="en-ZA" sz="1400" b="1" kern="1200" dirty="0">
                          <a:solidFill>
                            <a:schemeClr val="tx1"/>
                          </a:solidFill>
                          <a:effectLst/>
                          <a:latin typeface="Arial" panose="020B0604020202020204" pitchFamily="34" charset="0"/>
                          <a:ea typeface="+mn-ea"/>
                          <a:cs typeface="Arial" panose="020B0604020202020204" pitchFamily="34" charset="0"/>
                        </a:rPr>
                        <a:t>O</a:t>
                      </a:r>
                      <a:r>
                        <a:rPr lang="en-ZA" sz="1400" b="1" kern="1200" dirty="0" smtClean="0">
                          <a:solidFill>
                            <a:schemeClr val="tx1"/>
                          </a:solidFill>
                          <a:effectLst/>
                          <a:latin typeface="Arial" panose="020B0604020202020204" pitchFamily="34" charset="0"/>
                          <a:ea typeface="+mn-ea"/>
                          <a:cs typeface="Arial" panose="020B0604020202020204" pitchFamily="34" charset="0"/>
                        </a:rPr>
                        <a:t>bjectives</a:t>
                      </a: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85" marR="68585" marT="0" marB="0"/>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No. of </a:t>
                      </a:r>
                      <a:r>
                        <a:rPr lang="en-ZA" sz="1400" b="1" kern="1200" baseline="0" dirty="0" smtClean="0">
                          <a:solidFill>
                            <a:schemeClr val="tx1"/>
                          </a:solidFill>
                          <a:effectLst/>
                          <a:latin typeface="Arial" panose="020B0604020202020204" pitchFamily="34" charset="0"/>
                          <a:ea typeface="+mn-ea"/>
                          <a:cs typeface="Arial" panose="020B0604020202020204" pitchFamily="34" charset="0"/>
                        </a:rPr>
                        <a:t>Indicators</a:t>
                      </a: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85" marR="68585" marT="0" marB="0"/>
                </a:tc>
                <a:extLst>
                  <a:ext uri="{0D108BD9-81ED-4DB2-BD59-A6C34878D82A}">
                    <a16:rowId xmlns:a16="http://schemas.microsoft.com/office/drawing/2014/main" val="10000"/>
                  </a:ext>
                </a:extLst>
              </a:tr>
              <a:tr h="413484">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Administration</a:t>
                      </a:r>
                      <a:r>
                        <a:rPr lang="en-ZA" sz="1400" b="0" kern="1200" dirty="0">
                          <a:solidFill>
                            <a:schemeClr val="tx1"/>
                          </a:solidFill>
                          <a:latin typeface="Arial" panose="020B0604020202020204" pitchFamily="34" charset="0"/>
                          <a:ea typeface="MS PGothic" panose="020B0600070205080204" pitchFamily="34" charset="-128"/>
                          <a:cs typeface="+mn-cs"/>
                        </a:rPr>
                        <a:t>:</a:t>
                      </a:r>
                      <a:r>
                        <a:rPr lang="en-ZA" sz="1400" b="0" kern="1200" baseline="0" dirty="0">
                          <a:solidFill>
                            <a:schemeClr val="tx1"/>
                          </a:solidFill>
                          <a:latin typeface="Arial" panose="020B0604020202020204" pitchFamily="34" charset="0"/>
                          <a:ea typeface="MS PGothic" panose="020B0600070205080204" pitchFamily="34" charset="-128"/>
                          <a:cs typeface="+mn-cs"/>
                        </a:rPr>
                        <a:t> </a:t>
                      </a:r>
                      <a:r>
                        <a:rPr lang="en-GB" sz="1400" kern="1200" dirty="0">
                          <a:solidFill>
                            <a:schemeClr val="tx1"/>
                          </a:solidFill>
                          <a:latin typeface="Arial" panose="020B0604020202020204" pitchFamily="34" charset="0"/>
                          <a:ea typeface="MS PGothic" panose="020B0600070205080204" pitchFamily="34" charset="-128"/>
                          <a:cs typeface="+mn-cs"/>
                        </a:rPr>
                        <a:t>Provides strategic leadership, management and support services to the Department. The programme includes the Office of the Director-General (DG) and Financial and Corporate Management Services</a:t>
                      </a:r>
                      <a:endParaRPr lang="en-ZA" sz="1400"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1</a:t>
                      </a: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1</a:t>
                      </a:r>
                    </a:p>
                  </a:txBody>
                  <a:tcPr marL="68585" marR="68585" marT="0" marB="0"/>
                </a:tc>
                <a:extLst>
                  <a:ext uri="{0D108BD9-81ED-4DB2-BD59-A6C34878D82A}">
                    <a16:rowId xmlns:a16="http://schemas.microsoft.com/office/drawing/2014/main" val="10001"/>
                  </a:ext>
                </a:extLst>
              </a:tr>
              <a:tr h="413484">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Regional and</a:t>
                      </a:r>
                      <a:r>
                        <a:rPr lang="en-ZA" sz="1400" b="1" kern="1200" baseline="0" dirty="0">
                          <a:solidFill>
                            <a:schemeClr val="tx1"/>
                          </a:solidFill>
                          <a:latin typeface="Arial" panose="020B0604020202020204" pitchFamily="34" charset="0"/>
                          <a:ea typeface="MS PGothic" panose="020B0600070205080204" pitchFamily="34" charset="-128"/>
                          <a:cs typeface="+mn-cs"/>
                        </a:rPr>
                        <a:t> Urban Development and Legislative Support: </a:t>
                      </a:r>
                      <a:r>
                        <a:rPr lang="en-GB" sz="1400" kern="1200" dirty="0">
                          <a:solidFill>
                            <a:schemeClr val="tx1"/>
                          </a:solidFill>
                          <a:latin typeface="Arial" panose="020B0604020202020204" pitchFamily="34" charset="0"/>
                          <a:ea typeface="MS PGothic" panose="020B0600070205080204" pitchFamily="34" charset="-128"/>
                          <a:cs typeface="+mn-cs"/>
                        </a:rPr>
                        <a:t>Provides policy analyses and development to transform local government and improve corporative governance</a:t>
                      </a:r>
                      <a:endParaRPr lang="en-ZA" sz="1400"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dirty="0">
                          <a:solidFill>
                            <a:schemeClr val="tx1"/>
                          </a:solidFill>
                          <a:latin typeface="Arial" panose="020B0604020202020204" pitchFamily="34" charset="0"/>
                          <a:ea typeface="MS PGothic" panose="020B0600070205080204" pitchFamily="34" charset="-128"/>
                          <a:cs typeface="+mn-cs"/>
                        </a:rPr>
                        <a:t>2</a:t>
                      </a: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2</a:t>
                      </a:r>
                    </a:p>
                  </a:txBody>
                  <a:tcPr marL="68585" marR="68585" marT="0" marB="0"/>
                </a:tc>
                <a:extLst>
                  <a:ext uri="{0D108BD9-81ED-4DB2-BD59-A6C34878D82A}">
                    <a16:rowId xmlns:a16="http://schemas.microsoft.com/office/drawing/2014/main" val="10002"/>
                  </a:ext>
                </a:extLst>
              </a:tr>
              <a:tr h="413484">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Institutional Development</a:t>
                      </a:r>
                      <a:r>
                        <a:rPr lang="en-ZA" sz="1400" b="1" kern="1200" baseline="0" dirty="0">
                          <a:solidFill>
                            <a:schemeClr val="tx1"/>
                          </a:solidFill>
                          <a:latin typeface="Arial" panose="020B0604020202020204" pitchFamily="34" charset="0"/>
                          <a:ea typeface="MS PGothic" panose="020B0600070205080204" pitchFamily="34" charset="-128"/>
                          <a:cs typeface="+mn-cs"/>
                        </a:rPr>
                        <a:t>: </a:t>
                      </a:r>
                      <a:r>
                        <a:rPr lang="en-GB" sz="1400" kern="1200" dirty="0">
                          <a:solidFill>
                            <a:schemeClr val="tx1"/>
                          </a:solidFill>
                          <a:latin typeface="Arial" panose="020B0604020202020204" pitchFamily="34" charset="0"/>
                          <a:ea typeface="MS PGothic" panose="020B0600070205080204" pitchFamily="34" charset="-128"/>
                          <a:cs typeface="+mn-cs"/>
                        </a:rPr>
                        <a:t>Builds institutional resilience in the local government system by supporting system development, governance, capacity building and revenue management</a:t>
                      </a:r>
                      <a:endParaRPr lang="en-ZA" sz="1400"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dirty="0">
                          <a:solidFill>
                            <a:schemeClr val="tx1"/>
                          </a:solidFill>
                          <a:latin typeface="Arial" panose="020B0604020202020204" pitchFamily="34" charset="0"/>
                          <a:ea typeface="MS PGothic" panose="020B0600070205080204" pitchFamily="34" charset="-128"/>
                          <a:cs typeface="+mn-cs"/>
                        </a:rPr>
                        <a:t>4</a:t>
                      </a: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7</a:t>
                      </a:r>
                    </a:p>
                  </a:txBody>
                  <a:tcPr marL="68585" marR="68585" marT="0" marB="0"/>
                </a:tc>
                <a:extLst>
                  <a:ext uri="{0D108BD9-81ED-4DB2-BD59-A6C34878D82A}">
                    <a16:rowId xmlns:a16="http://schemas.microsoft.com/office/drawing/2014/main" val="10003"/>
                  </a:ext>
                </a:extLst>
              </a:tr>
              <a:tr h="275656">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National Disaster Management Centre:</a:t>
                      </a:r>
                      <a:r>
                        <a:rPr lang="en-GB" sz="1400" kern="1200" dirty="0">
                          <a:solidFill>
                            <a:schemeClr val="tx1"/>
                          </a:solidFill>
                          <a:latin typeface="Arial" panose="020B0604020202020204" pitchFamily="34" charset="0"/>
                          <a:ea typeface="MS PGothic" panose="020B0600070205080204" pitchFamily="34" charset="-128"/>
                          <a:cs typeface="+mn-cs"/>
                        </a:rPr>
                        <a:t>Promote an integrated and coordinated system of disaster prevention, mitigation and risk management. </a:t>
                      </a:r>
                      <a:endParaRPr lang="en-ZA" sz="1400"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dirty="0">
                          <a:solidFill>
                            <a:schemeClr val="tx1"/>
                          </a:solidFill>
                          <a:latin typeface="Arial" panose="020B0604020202020204" pitchFamily="34" charset="0"/>
                          <a:ea typeface="MS PGothic" panose="020B0600070205080204" pitchFamily="34" charset="-128"/>
                          <a:cs typeface="+mn-cs"/>
                        </a:rPr>
                        <a:t>1</a:t>
                      </a: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3</a:t>
                      </a:r>
                    </a:p>
                  </a:txBody>
                  <a:tcPr marL="68585" marR="68585" marT="0" marB="0"/>
                </a:tc>
                <a:extLst>
                  <a:ext uri="{0D108BD9-81ED-4DB2-BD59-A6C34878D82A}">
                    <a16:rowId xmlns:a16="http://schemas.microsoft.com/office/drawing/2014/main" val="10004"/>
                  </a:ext>
                </a:extLst>
              </a:tr>
              <a:tr h="413484">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Local Government Support and  Interventions Management</a:t>
                      </a:r>
                      <a:r>
                        <a:rPr lang="en-ZA" sz="1400" b="1" kern="1200" baseline="0" dirty="0">
                          <a:solidFill>
                            <a:schemeClr val="tx1"/>
                          </a:solidFill>
                          <a:latin typeface="Arial" panose="020B0604020202020204" pitchFamily="34" charset="0"/>
                          <a:ea typeface="MS PGothic" panose="020B0600070205080204" pitchFamily="34" charset="-128"/>
                          <a:cs typeface="+mn-cs"/>
                        </a:rPr>
                        <a:t> </a:t>
                      </a:r>
                      <a:r>
                        <a:rPr lang="en-GB" sz="1400" kern="1200" dirty="0">
                          <a:solidFill>
                            <a:schemeClr val="tx1"/>
                          </a:solidFill>
                          <a:latin typeface="Arial" panose="020B0604020202020204" pitchFamily="34" charset="0"/>
                          <a:ea typeface="MS PGothic" panose="020B0600070205080204" pitchFamily="34" charset="-128"/>
                          <a:cs typeface="+mn-cs"/>
                        </a:rPr>
                        <a:t>Conduct performance monitoring, support and interventions in municipalities and provincial </a:t>
                      </a:r>
                      <a:r>
                        <a:rPr lang="en-GB" sz="1400" kern="1200" dirty="0" err="1">
                          <a:solidFill>
                            <a:schemeClr val="tx1"/>
                          </a:solidFill>
                          <a:latin typeface="Arial" panose="020B0604020202020204" pitchFamily="34" charset="0"/>
                          <a:ea typeface="MS PGothic" panose="020B0600070205080204" pitchFamily="34" charset="-128"/>
                          <a:cs typeface="+mn-cs"/>
                        </a:rPr>
                        <a:t>CoGTA</a:t>
                      </a:r>
                      <a:r>
                        <a:rPr lang="en-GB" sz="1400" kern="1200" dirty="0">
                          <a:solidFill>
                            <a:schemeClr val="tx1"/>
                          </a:solidFill>
                          <a:latin typeface="Arial" panose="020B0604020202020204" pitchFamily="34" charset="0"/>
                          <a:ea typeface="MS PGothic" panose="020B0600070205080204" pitchFamily="34" charset="-128"/>
                          <a:cs typeface="+mn-cs"/>
                        </a:rPr>
                        <a:t> to drive B2B activities</a:t>
                      </a:r>
                      <a:endParaRPr lang="en-ZA" sz="1400" b="1"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dirty="0">
                          <a:solidFill>
                            <a:schemeClr val="tx1"/>
                          </a:solidFill>
                          <a:latin typeface="Arial" panose="020B0604020202020204" pitchFamily="34" charset="0"/>
                          <a:ea typeface="MS PGothic" panose="020B0600070205080204" pitchFamily="34" charset="-128"/>
                          <a:cs typeface="+mn-cs"/>
                        </a:rPr>
                        <a:t>2</a:t>
                      </a: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2</a:t>
                      </a:r>
                    </a:p>
                  </a:txBody>
                  <a:tcPr marL="68585" marR="68585" marT="0" marB="0"/>
                </a:tc>
                <a:extLst>
                  <a:ext uri="{0D108BD9-81ED-4DB2-BD59-A6C34878D82A}">
                    <a16:rowId xmlns:a16="http://schemas.microsoft.com/office/drawing/2014/main" val="10005"/>
                  </a:ext>
                </a:extLst>
              </a:tr>
              <a:tr h="413484">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S PGothic" panose="020B0600070205080204" pitchFamily="34" charset="-128"/>
                          <a:cs typeface="+mn-cs"/>
                        </a:rPr>
                        <a:t>Community Work Programme: </a:t>
                      </a:r>
                      <a:r>
                        <a:rPr lang="en-GB" sz="1400" kern="1200" dirty="0">
                          <a:solidFill>
                            <a:schemeClr val="tx1"/>
                          </a:solidFill>
                          <a:latin typeface="Arial" panose="020B0604020202020204" pitchFamily="34" charset="0"/>
                          <a:ea typeface="MS PGothic" panose="020B0600070205080204" pitchFamily="34" charset="-128"/>
                          <a:cs typeface="+mn-cs"/>
                        </a:rPr>
                        <a:t>Create income security and work experience for participants in areas and promote social and economic inclusion by targeting areas of high unemployment.</a:t>
                      </a:r>
                      <a:endParaRPr lang="en-ZA" sz="1400"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dirty="0">
                          <a:solidFill>
                            <a:schemeClr val="tx1"/>
                          </a:solidFill>
                          <a:latin typeface="Arial" panose="020B0604020202020204" pitchFamily="34" charset="0"/>
                          <a:ea typeface="MS PGothic" panose="020B0600070205080204" pitchFamily="34" charset="-128"/>
                          <a:cs typeface="+mn-cs"/>
                        </a:rPr>
                        <a:t>1</a:t>
                      </a: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0" kern="1200" baseline="0" dirty="0">
                          <a:solidFill>
                            <a:schemeClr val="tx1"/>
                          </a:solidFill>
                          <a:latin typeface="Arial" panose="020B0604020202020204" pitchFamily="34" charset="0"/>
                          <a:ea typeface="MS PGothic" panose="020B0600070205080204" pitchFamily="34" charset="-128"/>
                          <a:cs typeface="+mn-cs"/>
                        </a:rPr>
                        <a:t>3</a:t>
                      </a:r>
                    </a:p>
                  </a:txBody>
                  <a:tcPr marL="68585" marR="68585" marT="0" marB="0"/>
                </a:tc>
                <a:extLst>
                  <a:ext uri="{0D108BD9-81ED-4DB2-BD59-A6C34878D82A}">
                    <a16:rowId xmlns:a16="http://schemas.microsoft.com/office/drawing/2014/main" val="10006"/>
                  </a:ext>
                </a:extLst>
              </a:tr>
              <a:tr h="323134">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smtClean="0">
                          <a:solidFill>
                            <a:schemeClr val="tx1"/>
                          </a:solidFill>
                          <a:latin typeface="Arial" panose="020B0604020202020204" pitchFamily="34" charset="0"/>
                          <a:ea typeface="MS PGothic" panose="020B0600070205080204" pitchFamily="34" charset="-128"/>
                          <a:cs typeface="+mn-cs"/>
                        </a:rPr>
                        <a:t>Total</a:t>
                      </a:r>
                      <a:endParaRPr lang="en-ZA" sz="1400" b="1"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1" kern="1200" dirty="0" smtClean="0">
                          <a:solidFill>
                            <a:schemeClr val="tx1"/>
                          </a:solidFill>
                          <a:latin typeface="Arial" panose="020B0604020202020204" pitchFamily="34" charset="0"/>
                          <a:ea typeface="MS PGothic" panose="020B0600070205080204" pitchFamily="34" charset="-128"/>
                          <a:cs typeface="+mn-cs"/>
                        </a:rPr>
                        <a:t>11</a:t>
                      </a:r>
                      <a:endParaRPr lang="en-ZA" sz="1400" b="1" kern="1200" dirty="0">
                        <a:solidFill>
                          <a:schemeClr val="tx1"/>
                        </a:solidFill>
                        <a:latin typeface="Arial" panose="020B0604020202020204" pitchFamily="34" charset="0"/>
                        <a:ea typeface="MS PGothic" panose="020B0600070205080204" pitchFamily="34" charset="-128"/>
                        <a:cs typeface="+mn-cs"/>
                      </a:endParaRPr>
                    </a:p>
                  </a:txBody>
                  <a:tcPr marL="68585" marR="68585" marT="0" marB="0"/>
                </a:tc>
                <a:tc>
                  <a:txBody>
                    <a:bodyPr/>
                    <a:lstStyle/>
                    <a:p>
                      <a:pPr marL="0" algn="ctr" defTabSz="685800" rtl="0" eaLnBrk="1" latinLnBrk="0" hangingPunct="1">
                        <a:lnSpc>
                          <a:spcPts val="1900"/>
                        </a:lnSpc>
                        <a:spcAft>
                          <a:spcPts val="0"/>
                        </a:spcAft>
                        <a:tabLst>
                          <a:tab pos="1676400" algn="l"/>
                        </a:tabLst>
                      </a:pPr>
                      <a:r>
                        <a:rPr lang="en-ZA" sz="1400" b="1" kern="1200" baseline="0" dirty="0" smtClean="0">
                          <a:solidFill>
                            <a:schemeClr val="tx1"/>
                          </a:solidFill>
                          <a:latin typeface="Arial" panose="020B0604020202020204" pitchFamily="34" charset="0"/>
                          <a:ea typeface="MS PGothic" panose="020B0600070205080204" pitchFamily="34" charset="-128"/>
                          <a:cs typeface="+mn-cs"/>
                        </a:rPr>
                        <a:t>18</a:t>
                      </a:r>
                      <a:endParaRPr lang="en-ZA" sz="1400" b="1" kern="1200" baseline="0" dirty="0">
                        <a:solidFill>
                          <a:schemeClr val="tx1"/>
                        </a:solidFill>
                        <a:latin typeface="Arial" panose="020B0604020202020204" pitchFamily="34" charset="0"/>
                        <a:ea typeface="MS PGothic" panose="020B0600070205080204" pitchFamily="34" charset="-128"/>
                        <a:cs typeface="+mn-cs"/>
                      </a:endParaRPr>
                    </a:p>
                  </a:txBody>
                  <a:tcPr marL="68585" marR="68585" marT="0" marB="0"/>
                </a:tc>
                <a:extLst>
                  <a:ext uri="{0D108BD9-81ED-4DB2-BD59-A6C34878D82A}">
                    <a16:rowId xmlns:a16="http://schemas.microsoft.com/office/drawing/2014/main" val="3785371728"/>
                  </a:ext>
                </a:extLst>
              </a:tr>
            </a:tbl>
          </a:graphicData>
        </a:graphic>
      </p:graphicFrame>
      <p:sp>
        <p:nvSpPr>
          <p:cNvPr id="2" name="TextBox 1"/>
          <p:cNvSpPr txBox="1"/>
          <p:nvPr/>
        </p:nvSpPr>
        <p:spPr>
          <a:xfrm>
            <a:off x="107504" y="5517232"/>
            <a:ext cx="8834884" cy="584775"/>
          </a:xfrm>
          <a:prstGeom prst="rect">
            <a:avLst/>
          </a:prstGeom>
          <a:noFill/>
        </p:spPr>
        <p:txBody>
          <a:bodyPr wrap="square" rtlCol="0">
            <a:spAutoFit/>
          </a:bodyPr>
          <a:lstStyle/>
          <a:p>
            <a:r>
              <a:rPr lang="en-ZA" sz="1600" dirty="0" smtClean="0"/>
              <a:t>Other projects have been co-signed to the Operational Plan. In total </a:t>
            </a:r>
            <a:r>
              <a:rPr lang="en-ZA" sz="1600" dirty="0" err="1" smtClean="0"/>
              <a:t>DCoG</a:t>
            </a:r>
            <a:r>
              <a:rPr lang="en-ZA" sz="1600" dirty="0" smtClean="0"/>
              <a:t> is implementing 125 indicators </a:t>
            </a:r>
            <a:endParaRPr lang="en-ZA"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1F217324-80DF-4B8D-A2D9-40F5F68CCF63}"/>
              </a:ext>
            </a:extLst>
          </p:cNvPr>
          <p:cNvSpPr>
            <a:spLocks noGrp="1"/>
          </p:cNvSpPr>
          <p:nvPr>
            <p:ph type="title"/>
          </p:nvPr>
        </p:nvSpPr>
        <p:spPr>
          <a:xfrm>
            <a:off x="628650" y="0"/>
            <a:ext cx="7886700" cy="542925"/>
          </a:xfrm>
        </p:spPr>
        <p:txBody>
          <a:bodyPr/>
          <a:lstStyle/>
          <a:p>
            <a:r>
              <a:rPr lang="en-ZA" altLang="en-US">
                <a:solidFill>
                  <a:schemeClr val="tx1"/>
                </a:solidFill>
              </a:rPr>
              <a:t>Programme 1- Administration</a:t>
            </a:r>
          </a:p>
        </p:txBody>
      </p:sp>
      <p:sp>
        <p:nvSpPr>
          <p:cNvPr id="40963" name="Slide Number Placeholder 2">
            <a:extLst>
              <a:ext uri="{FF2B5EF4-FFF2-40B4-BE49-F238E27FC236}">
                <a16:creationId xmlns:a16="http://schemas.microsoft.com/office/drawing/2014/main" id="{400D16A5-93D4-4D7B-BE27-20EE6A4C6FCB}"/>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37D24C2-6FEB-4DD0-80F6-204808AD6745}" type="slidenum">
              <a:rPr lang="en-US" altLang="en-US" sz="1800" smtClean="0"/>
              <a:pPr/>
              <a:t>17</a:t>
            </a:fld>
            <a:endParaRPr lang="en-US" altLang="en-US" sz="1800" dirty="0"/>
          </a:p>
        </p:txBody>
      </p:sp>
      <p:graphicFrame>
        <p:nvGraphicFramePr>
          <p:cNvPr id="5" name="Table 4">
            <a:extLst>
              <a:ext uri="{FF2B5EF4-FFF2-40B4-BE49-F238E27FC236}">
                <a16:creationId xmlns:a16="http://schemas.microsoft.com/office/drawing/2014/main" id="{1BB77F39-9E0C-474D-8686-8A5DD8504053}"/>
              </a:ext>
            </a:extLst>
          </p:cNvPr>
          <p:cNvGraphicFramePr>
            <a:graphicFrameLocks noGrp="1"/>
          </p:cNvGraphicFramePr>
          <p:nvPr>
            <p:extLst>
              <p:ext uri="{D42A27DB-BD31-4B8C-83A1-F6EECF244321}">
                <p14:modId xmlns:p14="http://schemas.microsoft.com/office/powerpoint/2010/main" val="3147539096"/>
              </p:ext>
            </p:extLst>
          </p:nvPr>
        </p:nvGraphicFramePr>
        <p:xfrm>
          <a:off x="251520" y="2928938"/>
          <a:ext cx="8424937" cy="2524889"/>
        </p:xfrm>
        <a:graphic>
          <a:graphicData uri="http://schemas.openxmlformats.org/drawingml/2006/table">
            <a:tbl>
              <a:tblPr firstRow="1" firstCol="1" bandRow="1">
                <a:tableStyleId>{5940675A-B579-460E-94D1-54222C63F5DA}</a:tableStyleId>
              </a:tblPr>
              <a:tblGrid>
                <a:gridCol w="2267400">
                  <a:extLst>
                    <a:ext uri="{9D8B030D-6E8A-4147-A177-3AD203B41FA5}">
                      <a16:colId xmlns:a16="http://schemas.microsoft.com/office/drawing/2014/main" val="20000"/>
                    </a:ext>
                  </a:extLst>
                </a:gridCol>
                <a:gridCol w="1826863">
                  <a:extLst>
                    <a:ext uri="{9D8B030D-6E8A-4147-A177-3AD203B41FA5}">
                      <a16:colId xmlns:a16="http://schemas.microsoft.com/office/drawing/2014/main" val="20001"/>
                    </a:ext>
                  </a:extLst>
                </a:gridCol>
                <a:gridCol w="2299662">
                  <a:extLst>
                    <a:ext uri="{9D8B030D-6E8A-4147-A177-3AD203B41FA5}">
                      <a16:colId xmlns:a16="http://schemas.microsoft.com/office/drawing/2014/main" val="20002"/>
                    </a:ext>
                  </a:extLst>
                </a:gridCol>
                <a:gridCol w="2031012">
                  <a:extLst>
                    <a:ext uri="{9D8B030D-6E8A-4147-A177-3AD203B41FA5}">
                      <a16:colId xmlns:a16="http://schemas.microsoft.com/office/drawing/2014/main" val="20003"/>
                    </a:ext>
                  </a:extLst>
                </a:gridCol>
              </a:tblGrid>
              <a:tr h="490724">
                <a:tc rowSpan="2">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Performance Indicator </a:t>
                      </a:r>
                    </a:p>
                  </a:txBody>
                  <a:tcPr marL="68588" marR="68588" marT="0" marB="0"/>
                </a:tc>
                <a:tc gridSpan="3">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MTEF targets</a:t>
                      </a:r>
                    </a:p>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88" marR="68588" marT="0" marB="0">
                    <a:lnB w="12700" cap="flat" cmpd="sng" algn="ctr">
                      <a:solidFill>
                        <a:schemeClr val="tx1"/>
                      </a:solidFill>
                      <a:prstDash val="solid"/>
                      <a:round/>
                      <a:headEnd type="none" w="med" len="med"/>
                      <a:tailEnd type="none" w="med" len="med"/>
                    </a:lnB>
                  </a:tcPr>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lnB w="12700" cap="flat" cmpd="sng" algn="ctr">
                      <a:solidFill>
                        <a:schemeClr val="tx1"/>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val="10000"/>
                  </a:ext>
                </a:extLst>
              </a:tr>
              <a:tr h="470536">
                <a:tc v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2018/19</a:t>
                      </a:r>
                    </a:p>
                  </a:txBody>
                  <a:tcPr marL="68588" marR="68588"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2019/20</a:t>
                      </a:r>
                    </a:p>
                  </a:txBody>
                  <a:tcPr marL="68588" marR="68588"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2020/21</a:t>
                      </a:r>
                    </a:p>
                  </a:txBody>
                  <a:tcPr marL="68588" marR="68588"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30886">
                <a:tc gridSpan="4">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Strategic </a:t>
                      </a:r>
                      <a:r>
                        <a:rPr lang="en-ZA" sz="1400" b="1" kern="1200" dirty="0" smtClean="0">
                          <a:solidFill>
                            <a:schemeClr val="tx1"/>
                          </a:solidFill>
                          <a:effectLst/>
                          <a:latin typeface="Arial" panose="020B0604020202020204" pitchFamily="34" charset="0"/>
                          <a:ea typeface="+mn-ea"/>
                          <a:cs typeface="Arial" panose="020B0604020202020204" pitchFamily="34" charset="0"/>
                        </a:rPr>
                        <a:t>Objective 1.1 : </a:t>
                      </a:r>
                      <a:r>
                        <a:rPr lang="en-GB" sz="1400" b="0" kern="1200" dirty="0">
                          <a:solidFill>
                            <a:schemeClr val="tx1"/>
                          </a:solidFill>
                          <a:effectLst/>
                          <a:latin typeface="Arial" panose="020B0604020202020204" pitchFamily="34" charset="0"/>
                          <a:ea typeface="+mn-ea"/>
                          <a:cs typeface="Arial" panose="020B0604020202020204" pitchFamily="34" charset="0"/>
                        </a:rPr>
                        <a:t>Improve </a:t>
                      </a:r>
                      <a:r>
                        <a:rPr lang="en-GB" sz="1400" b="0" kern="1200" dirty="0" err="1">
                          <a:solidFill>
                            <a:schemeClr val="tx1"/>
                          </a:solidFill>
                          <a:effectLst/>
                          <a:latin typeface="Arial" panose="020B0604020202020204" pitchFamily="34" charset="0"/>
                          <a:ea typeface="+mn-ea"/>
                          <a:cs typeface="Arial" panose="020B0604020202020204" pitchFamily="34" charset="0"/>
                        </a:rPr>
                        <a:t>DCoG</a:t>
                      </a:r>
                      <a:r>
                        <a:rPr lang="en-GB" sz="1400" b="0" kern="1200" dirty="0">
                          <a:solidFill>
                            <a:schemeClr val="tx1"/>
                          </a:solidFill>
                          <a:effectLst/>
                          <a:latin typeface="Arial" panose="020B0604020202020204" pitchFamily="34" charset="0"/>
                          <a:ea typeface="+mn-ea"/>
                          <a:cs typeface="Arial" panose="020B0604020202020204" pitchFamily="34" charset="0"/>
                        </a:rPr>
                        <a:t> governance processes and systems by March 2020</a:t>
                      </a:r>
                      <a:endParaRPr lang="en-ZA" sz="1400" b="0" kern="1200" dirty="0">
                        <a:solidFill>
                          <a:schemeClr val="tx1"/>
                        </a:solidFill>
                        <a:effectLst/>
                        <a:latin typeface="Arial" panose="020B0604020202020204" pitchFamily="34" charset="0"/>
                        <a:ea typeface="+mn-ea"/>
                        <a:cs typeface="Arial" panose="020B0604020202020204" pitchFamily="34" charset="0"/>
                      </a:endParaRPr>
                    </a:p>
                  </a:txBody>
                  <a:tcPr marL="68588" marR="68588" marT="0" marB="0"/>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tc>
                <a:tc hMerge="1">
                  <a:txBody>
                    <a:bodyPr/>
                    <a:lstStyle/>
                    <a:p>
                      <a:endParaRPr lang="en-ZA"/>
                    </a:p>
                  </a:txBody>
                  <a:tcPr/>
                </a:tc>
                <a:extLst>
                  <a:ext uri="{0D108BD9-81ED-4DB2-BD59-A6C34878D82A}">
                    <a16:rowId xmlns:a16="http://schemas.microsoft.com/office/drawing/2014/main" val="10002"/>
                  </a:ext>
                </a:extLst>
              </a:tr>
              <a:tr h="1232739">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GB" sz="1400" b="0" kern="1200" dirty="0">
                          <a:solidFill>
                            <a:schemeClr val="tx1"/>
                          </a:solidFill>
                          <a:effectLst/>
                          <a:latin typeface="Arial" panose="020B0604020202020204" pitchFamily="34" charset="0"/>
                          <a:ea typeface="+mn-ea"/>
                          <a:cs typeface="Arial" panose="020B0604020202020204" pitchFamily="34" charset="0"/>
                        </a:rPr>
                        <a:t>Improvement in Departmental MPAT average score</a:t>
                      </a:r>
                      <a:endParaRPr lang="en-ZA" sz="1400" b="0" kern="1200" dirty="0">
                        <a:solidFill>
                          <a:schemeClr val="tx1"/>
                        </a:solidFill>
                        <a:effectLst/>
                        <a:latin typeface="Arial" panose="020B0604020202020204" pitchFamily="34" charset="0"/>
                        <a:ea typeface="+mn-ea"/>
                        <a:cs typeface="Arial" panose="020B0604020202020204" pitchFamily="34" charset="0"/>
                      </a:endParaRPr>
                    </a:p>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endParaRPr lang="en-ZA" sz="1400" kern="1200" dirty="0">
                        <a:solidFill>
                          <a:schemeClr val="tx1"/>
                        </a:solidFill>
                        <a:latin typeface="Arial" panose="020B0604020202020204" pitchFamily="34" charset="0"/>
                        <a:ea typeface="MS PGothic" panose="020B0600070205080204" pitchFamily="34" charset="-128"/>
                        <a:cs typeface="+mn-cs"/>
                      </a:endParaRPr>
                    </a:p>
                  </a:txBody>
                  <a:tcPr marL="68588" marR="68588" marT="0" marB="0"/>
                </a:tc>
                <a:tc>
                  <a:txBody>
                    <a:bodyPr/>
                    <a:lstStyle/>
                    <a:p>
                      <a:pPr>
                        <a:lnSpc>
                          <a:spcPct val="115000"/>
                        </a:lnSpc>
                        <a:spcAft>
                          <a:spcPts val="1000"/>
                        </a:spcAft>
                      </a:pPr>
                      <a:r>
                        <a:rPr lang="en-GB" sz="1400" b="0" kern="1200" dirty="0">
                          <a:solidFill>
                            <a:schemeClr val="tx1"/>
                          </a:solidFill>
                          <a:effectLst/>
                          <a:latin typeface="Arial" panose="020B0604020202020204" pitchFamily="34" charset="0"/>
                          <a:ea typeface="+mn-ea"/>
                          <a:cs typeface="Arial" panose="020B0604020202020204" pitchFamily="34" charset="0"/>
                        </a:rPr>
                        <a:t>Final average MPAT score improved to 3 in 2019</a:t>
                      </a:r>
                      <a:endParaRPr lang="en-ZA" sz="1400" b="0" kern="1200" dirty="0">
                        <a:solidFill>
                          <a:schemeClr val="tx1"/>
                        </a:solidFill>
                        <a:effectLst/>
                        <a:latin typeface="Arial" panose="020B0604020202020204" pitchFamily="34" charset="0"/>
                        <a:ea typeface="+mn-ea"/>
                        <a:cs typeface="Arial" panose="020B0604020202020204" pitchFamily="34" charset="0"/>
                      </a:endParaRPr>
                    </a:p>
                  </a:txBody>
                  <a:tcPr marL="68577" marR="68577" marT="0" marB="0"/>
                </a:tc>
                <a:tc>
                  <a:txBody>
                    <a:bodyPr/>
                    <a:lstStyle/>
                    <a:p>
                      <a:pPr>
                        <a:lnSpc>
                          <a:spcPct val="115000"/>
                        </a:lnSpc>
                        <a:spcAft>
                          <a:spcPts val="1000"/>
                        </a:spcAft>
                      </a:pPr>
                      <a:r>
                        <a:rPr lang="en-GB" sz="1400" b="0" kern="1200" dirty="0">
                          <a:solidFill>
                            <a:schemeClr val="tx1"/>
                          </a:solidFill>
                          <a:effectLst/>
                          <a:latin typeface="Arial" panose="020B0604020202020204" pitchFamily="34" charset="0"/>
                          <a:ea typeface="+mn-ea"/>
                          <a:cs typeface="Arial" panose="020B0604020202020204" pitchFamily="34" charset="0"/>
                        </a:rPr>
                        <a:t>Final average MPAT score maintained at 3 in 2020</a:t>
                      </a:r>
                      <a:endParaRPr lang="en-ZA" sz="1400" b="0" kern="1200" dirty="0">
                        <a:solidFill>
                          <a:schemeClr val="tx1"/>
                        </a:solidFill>
                        <a:effectLst/>
                        <a:latin typeface="Arial" panose="020B0604020202020204" pitchFamily="34" charset="0"/>
                        <a:ea typeface="+mn-ea"/>
                        <a:cs typeface="Arial" panose="020B0604020202020204" pitchFamily="34" charset="0"/>
                      </a:endParaRPr>
                    </a:p>
                  </a:txBody>
                  <a:tcPr marL="68577" marR="68577" marT="0" marB="0"/>
                </a:tc>
                <a:tc>
                  <a:txBody>
                    <a:bodyPr/>
                    <a:lstStyle/>
                    <a:p>
                      <a:pPr>
                        <a:lnSpc>
                          <a:spcPct val="115000"/>
                        </a:lnSpc>
                        <a:spcAft>
                          <a:spcPts val="1000"/>
                        </a:spcAft>
                      </a:pPr>
                      <a:r>
                        <a:rPr lang="en-GB" sz="1400" b="0" kern="1200" dirty="0">
                          <a:solidFill>
                            <a:schemeClr val="tx1"/>
                          </a:solidFill>
                          <a:effectLst/>
                          <a:latin typeface="Arial" panose="020B0604020202020204" pitchFamily="34" charset="0"/>
                          <a:ea typeface="+mn-ea"/>
                          <a:cs typeface="Arial" panose="020B0604020202020204" pitchFamily="34" charset="0"/>
                        </a:rPr>
                        <a:t>Final average MPAT score maintained at 3 in 2021</a:t>
                      </a:r>
                      <a:endParaRPr lang="en-ZA" sz="1400" b="0" kern="1200" dirty="0">
                        <a:solidFill>
                          <a:schemeClr val="tx1"/>
                        </a:solidFill>
                        <a:effectLst/>
                        <a:latin typeface="Arial" panose="020B0604020202020204" pitchFamily="34" charset="0"/>
                        <a:ea typeface="+mn-ea"/>
                        <a:cs typeface="Arial" panose="020B0604020202020204" pitchFamily="34" charset="0"/>
                      </a:endParaRPr>
                    </a:p>
                  </a:txBody>
                  <a:tcPr marL="68577" marR="68577" marT="0" marB="0"/>
                </a:tc>
                <a:extLst>
                  <a:ext uri="{0D108BD9-81ED-4DB2-BD59-A6C34878D82A}">
                    <a16:rowId xmlns:a16="http://schemas.microsoft.com/office/drawing/2014/main" val="10003"/>
                  </a:ext>
                </a:extLst>
              </a:tr>
            </a:tbl>
          </a:graphicData>
        </a:graphic>
      </p:graphicFrame>
      <p:sp>
        <p:nvSpPr>
          <p:cNvPr id="40988" name="Rectangle 4">
            <a:extLst>
              <a:ext uri="{FF2B5EF4-FFF2-40B4-BE49-F238E27FC236}">
                <a16:creationId xmlns:a16="http://schemas.microsoft.com/office/drawing/2014/main" id="{997E34F3-4E0C-4C68-A018-6FBEACA83D3D}"/>
              </a:ext>
            </a:extLst>
          </p:cNvPr>
          <p:cNvSpPr>
            <a:spLocks noChangeArrowheads="1"/>
          </p:cNvSpPr>
          <p:nvPr/>
        </p:nvSpPr>
        <p:spPr bwMode="auto">
          <a:xfrm>
            <a:off x="107950" y="542925"/>
            <a:ext cx="8928100" cy="207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pPr>
            <a:r>
              <a:rPr lang="en-ZA" altLang="en-US" sz="1400"/>
              <a:t>Management acknowledges the challenges that the Department has experienced with regard to compliance with various legislation that govern the operations in government institutions (PFMA, National Treasury and Department of Public Service and Administration Regulations). </a:t>
            </a:r>
          </a:p>
          <a:p>
            <a:pPr algn="just">
              <a:lnSpc>
                <a:spcPct val="115000"/>
              </a:lnSpc>
            </a:pPr>
            <a:endParaRPr lang="en-ZA" altLang="en-US" sz="1400">
              <a:latin typeface="Calibri" panose="020F0502020204030204" pitchFamily="34" charset="0"/>
            </a:endParaRPr>
          </a:p>
          <a:p>
            <a:pPr algn="just">
              <a:lnSpc>
                <a:spcPct val="115000"/>
              </a:lnSpc>
            </a:pPr>
            <a:r>
              <a:rPr lang="en-ZA" altLang="en-US" sz="1400" b="1"/>
              <a:t>The premise of MPAT is that compliance is closely related to service delivery</a:t>
            </a:r>
            <a:r>
              <a:rPr lang="en-ZA" altLang="en-US" sz="1400"/>
              <a:t>. The MPAT performance indicator seeks to improve all areas of management performance (Strategic Management, Financial Management, Governance and Human Resource Management), with the aim of improving compliance to key legislation which will in turn contribute enable the Department to deliver on its mandate.  </a:t>
            </a:r>
            <a:endParaRPr lang="en-ZA" altLang="en-US" sz="140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71D6492-83A7-46B8-B684-0D4E3A1CFB6B}"/>
              </a:ext>
            </a:extLst>
          </p:cNvPr>
          <p:cNvSpPr>
            <a:spLocks noGrp="1"/>
          </p:cNvSpPr>
          <p:nvPr>
            <p:ph type="title"/>
          </p:nvPr>
        </p:nvSpPr>
        <p:spPr>
          <a:xfrm>
            <a:off x="35496" y="57150"/>
            <a:ext cx="9036050" cy="542925"/>
          </a:xfrm>
        </p:spPr>
        <p:txBody>
          <a:bodyPr/>
          <a:lstStyle/>
          <a:p>
            <a:r>
              <a:rPr lang="en-ZA" altLang="en-US" sz="2000" dirty="0">
                <a:solidFill>
                  <a:schemeClr val="tx1"/>
                </a:solidFill>
              </a:rPr>
              <a:t>Programme 2– Regional and Urban Development and Legislative Support </a:t>
            </a:r>
          </a:p>
        </p:txBody>
      </p:sp>
      <p:sp>
        <p:nvSpPr>
          <p:cNvPr id="41987" name="Slide Number Placeholder 2">
            <a:extLst>
              <a:ext uri="{FF2B5EF4-FFF2-40B4-BE49-F238E27FC236}">
                <a16:creationId xmlns:a16="http://schemas.microsoft.com/office/drawing/2014/main" id="{C3BB62CE-712B-4A33-ACB6-D1AE8E3691FC}"/>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BEB9E3B-1883-451A-95BB-32AC1A0DEAA9}" type="slidenum">
              <a:rPr lang="en-US" altLang="en-US" sz="1800" smtClean="0"/>
              <a:pPr/>
              <a:t>18</a:t>
            </a:fld>
            <a:endParaRPr lang="en-US" altLang="en-US" sz="1800" dirty="0"/>
          </a:p>
        </p:txBody>
      </p:sp>
      <p:graphicFrame>
        <p:nvGraphicFramePr>
          <p:cNvPr id="5" name="Table 4">
            <a:extLst>
              <a:ext uri="{FF2B5EF4-FFF2-40B4-BE49-F238E27FC236}">
                <a16:creationId xmlns:a16="http://schemas.microsoft.com/office/drawing/2014/main" id="{0F747CA9-06EA-456A-A35E-15AF70215E0A}"/>
              </a:ext>
            </a:extLst>
          </p:cNvPr>
          <p:cNvGraphicFramePr>
            <a:graphicFrameLocks noGrp="1"/>
          </p:cNvGraphicFramePr>
          <p:nvPr>
            <p:extLst>
              <p:ext uri="{D42A27DB-BD31-4B8C-83A1-F6EECF244321}">
                <p14:modId xmlns:p14="http://schemas.microsoft.com/office/powerpoint/2010/main" val="3442979990"/>
              </p:ext>
            </p:extLst>
          </p:nvPr>
        </p:nvGraphicFramePr>
        <p:xfrm>
          <a:off x="295275" y="2029924"/>
          <a:ext cx="8453438" cy="4351404"/>
        </p:xfrm>
        <a:graphic>
          <a:graphicData uri="http://schemas.openxmlformats.org/drawingml/2006/table">
            <a:tbl>
              <a:tblPr/>
              <a:tblGrid>
                <a:gridCol w="2171700">
                  <a:extLst>
                    <a:ext uri="{9D8B030D-6E8A-4147-A177-3AD203B41FA5}">
                      <a16:colId xmlns:a16="http://schemas.microsoft.com/office/drawing/2014/main" val="20000"/>
                    </a:ext>
                  </a:extLst>
                </a:gridCol>
                <a:gridCol w="1747838">
                  <a:extLst>
                    <a:ext uri="{9D8B030D-6E8A-4147-A177-3AD203B41FA5}">
                      <a16:colId xmlns:a16="http://schemas.microsoft.com/office/drawing/2014/main" val="20001"/>
                    </a:ext>
                  </a:extLst>
                </a:gridCol>
                <a:gridCol w="2201862">
                  <a:extLst>
                    <a:ext uri="{9D8B030D-6E8A-4147-A177-3AD203B41FA5}">
                      <a16:colId xmlns:a16="http://schemas.microsoft.com/office/drawing/2014/main" val="20002"/>
                    </a:ext>
                  </a:extLst>
                </a:gridCol>
                <a:gridCol w="2332038">
                  <a:extLst>
                    <a:ext uri="{9D8B030D-6E8A-4147-A177-3AD203B41FA5}">
                      <a16:colId xmlns:a16="http://schemas.microsoft.com/office/drawing/2014/main" val="20003"/>
                    </a:ext>
                  </a:extLst>
                </a:gridCol>
              </a:tblGrid>
              <a:tr h="357079">
                <a:tc rowSpan="2">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Performance Indicator </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MTEF targets</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60253">
                <a:tc vMerge="1">
                  <a:txBody>
                    <a:bodyPr/>
                    <a:lstStyle/>
                    <a:p>
                      <a:endParaRPr lang="en-ZA"/>
                    </a:p>
                  </a:txBody>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2018/19</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2019/20</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2020/21</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738">
                <a:tc gridSpan="4">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Strategic </a:t>
                      </a:r>
                      <a:r>
                        <a:rPr kumimoji="0" lang="en-ZA" sz="14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Objective 2.1: </a:t>
                      </a: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Facilitate the restructuring of municipal space economy through integrated development planning and spatial targeting by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1193768">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Support programmes implemented in selected intermediate cities</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400" b="0" i="0" u="none" strike="noStrike" cap="none" normalizeH="0" baseline="0">
                        <a:ln>
                          <a:noFill/>
                        </a:ln>
                        <a:solidFill>
                          <a:schemeClr val="tx1"/>
                        </a:solidFill>
                        <a:effectLst/>
                        <a:latin typeface="Arial" panose="020B0604020202020204" pitchFamily="34" charset="0"/>
                        <a:ea typeface="MS PGothic" panose="020B0600070205080204" pitchFamily="34" charset="-128"/>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Support programme implemented in 4 identified intermediate cities by 31 March 2019</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Support programme implemented in 4 identified intermediate cities by 31 March 2020</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98425"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71438" marR="0" lvl="0" indent="0" algn="l" defTabSz="914400" rtl="0" eaLnBrk="1" fontAlgn="base" latinLnBrk="0" hangingPunct="1">
                        <a:lnSpc>
                          <a:spcPct val="115000"/>
                        </a:lnSpc>
                        <a:spcBef>
                          <a:spcPct val="0"/>
                        </a:spcBef>
                        <a:spcAft>
                          <a:spcPts val="100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Support programme implemented in 4 identified intermediate cities by 31 March 2021</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3374">
                <a:tc gridSpan="4">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Strategic </a:t>
                      </a:r>
                      <a:r>
                        <a:rPr kumimoji="0" lang="en-ZA" sz="14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Objective 2.2: </a:t>
                      </a: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Support the creation of an enabling environment for municipalities to achieve inclusive economic development through the implementation of initiatives of the National Framework for LED by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4"/>
                  </a:ext>
                </a:extLst>
              </a:tr>
              <a:tr h="1280126">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Framework on regional economic development adopted by the Minister </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Framework on regional economic development planning approved by the Minister by 31 March 2019</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Regional economic development plans for Pilot regions developed by 31 March 20120</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71438" marR="0" lvl="0" indent="0" algn="l" defTabSz="914400" rtl="0" eaLnBrk="1" fontAlgn="base" latinLnBrk="0" hangingPunct="1">
                        <a:lnSpc>
                          <a:spcPct val="115000"/>
                        </a:lnSpc>
                        <a:spcBef>
                          <a:spcPct val="0"/>
                        </a:spcBef>
                        <a:spcAft>
                          <a:spcPts val="1000"/>
                        </a:spcAft>
                        <a:buClrTx/>
                        <a:buSzTx/>
                        <a:buFontTx/>
                        <a:buNone/>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Regional economic development plans implemented in selected regions by 31 March 2021</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2022" name="Rectangle 4">
            <a:extLst>
              <a:ext uri="{FF2B5EF4-FFF2-40B4-BE49-F238E27FC236}">
                <a16:creationId xmlns:a16="http://schemas.microsoft.com/office/drawing/2014/main" id="{2B43136E-C91F-4639-81BD-370F4ED91CC3}"/>
              </a:ext>
            </a:extLst>
          </p:cNvPr>
          <p:cNvSpPr>
            <a:spLocks noChangeArrowheads="1"/>
          </p:cNvSpPr>
          <p:nvPr/>
        </p:nvSpPr>
        <p:spPr bwMode="auto">
          <a:xfrm>
            <a:off x="107950" y="641350"/>
            <a:ext cx="8928100" cy="1315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pPr>
            <a:r>
              <a:rPr lang="en-ZA" altLang="en-US" sz="1400" dirty="0"/>
              <a:t>The 2 strategic objectives of the Programme in the 2015-2020 Strategic Plan were reconceptualised and updated to reflect the role and of the work on the IUDF and Local Economic Development. It should be noted that in the areas of spatial development and regional economic planning, the Department is responsible for policy coordination, in collaboration with other sector department and local government (Rural Development and Land Reform on spatial planning and Economic Development on local economic development).</a:t>
            </a:r>
            <a:endParaRPr lang="en-ZA" altLang="en-US" sz="14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AEF090A-8309-4E76-B379-7EDEE9CF718C}"/>
              </a:ext>
            </a:extLst>
          </p:cNvPr>
          <p:cNvSpPr>
            <a:spLocks noGrp="1"/>
          </p:cNvSpPr>
          <p:nvPr>
            <p:ph type="title"/>
          </p:nvPr>
        </p:nvSpPr>
        <p:spPr>
          <a:xfrm>
            <a:off x="628650" y="0"/>
            <a:ext cx="7886700" cy="542925"/>
          </a:xfrm>
        </p:spPr>
        <p:txBody>
          <a:bodyPr/>
          <a:lstStyle/>
          <a:p>
            <a:r>
              <a:rPr lang="en-ZA" altLang="en-US" dirty="0">
                <a:solidFill>
                  <a:schemeClr val="tx1"/>
                </a:solidFill>
              </a:rPr>
              <a:t>Programme 3- Institutional Development </a:t>
            </a:r>
            <a:r>
              <a:rPr lang="en-ZA" altLang="en-US" dirty="0" smtClean="0">
                <a:solidFill>
                  <a:schemeClr val="tx1"/>
                </a:solidFill>
              </a:rPr>
              <a:t> </a:t>
            </a:r>
            <a:endParaRPr lang="en-ZA" altLang="en-US" dirty="0">
              <a:solidFill>
                <a:schemeClr val="tx1"/>
              </a:solidFill>
            </a:endParaRPr>
          </a:p>
        </p:txBody>
      </p:sp>
      <p:sp>
        <p:nvSpPr>
          <p:cNvPr id="43011" name="Slide Number Placeholder 2">
            <a:extLst>
              <a:ext uri="{FF2B5EF4-FFF2-40B4-BE49-F238E27FC236}">
                <a16:creationId xmlns:a16="http://schemas.microsoft.com/office/drawing/2014/main" id="{B58C269F-709C-41CC-8252-4A858633C184}"/>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A1967D2-D897-473B-8A9C-76E5C8891066}" type="slidenum">
              <a:rPr lang="en-US" altLang="en-US" sz="1800" smtClean="0"/>
              <a:pPr/>
              <a:t>19</a:t>
            </a:fld>
            <a:endParaRPr lang="en-US" altLang="en-US" sz="1800"/>
          </a:p>
        </p:txBody>
      </p:sp>
      <p:graphicFrame>
        <p:nvGraphicFramePr>
          <p:cNvPr id="5" name="Table 4">
            <a:extLst>
              <a:ext uri="{FF2B5EF4-FFF2-40B4-BE49-F238E27FC236}">
                <a16:creationId xmlns:a16="http://schemas.microsoft.com/office/drawing/2014/main" id="{CEFFDF1F-E2B0-4C17-A83C-2659277A5C0A}"/>
              </a:ext>
            </a:extLst>
          </p:cNvPr>
          <p:cNvGraphicFramePr>
            <a:graphicFrameLocks noGrp="1"/>
          </p:cNvGraphicFramePr>
          <p:nvPr>
            <p:extLst>
              <p:ext uri="{D42A27DB-BD31-4B8C-83A1-F6EECF244321}">
                <p14:modId xmlns:p14="http://schemas.microsoft.com/office/powerpoint/2010/main" val="3597302125"/>
              </p:ext>
            </p:extLst>
          </p:nvPr>
        </p:nvGraphicFramePr>
        <p:xfrm>
          <a:off x="107950" y="1266825"/>
          <a:ext cx="8883650" cy="5145114"/>
        </p:xfrm>
        <a:graphic>
          <a:graphicData uri="http://schemas.openxmlformats.org/drawingml/2006/table">
            <a:tbl>
              <a:tblPr/>
              <a:tblGrid>
                <a:gridCol w="2281238">
                  <a:extLst>
                    <a:ext uri="{9D8B030D-6E8A-4147-A177-3AD203B41FA5}">
                      <a16:colId xmlns:a16="http://schemas.microsoft.com/office/drawing/2014/main" val="20000"/>
                    </a:ext>
                  </a:extLst>
                </a:gridCol>
                <a:gridCol w="1838325">
                  <a:extLst>
                    <a:ext uri="{9D8B030D-6E8A-4147-A177-3AD203B41FA5}">
                      <a16:colId xmlns:a16="http://schemas.microsoft.com/office/drawing/2014/main" val="20001"/>
                    </a:ext>
                  </a:extLst>
                </a:gridCol>
                <a:gridCol w="2312987">
                  <a:extLst>
                    <a:ext uri="{9D8B030D-6E8A-4147-A177-3AD203B41FA5}">
                      <a16:colId xmlns:a16="http://schemas.microsoft.com/office/drawing/2014/main" val="20002"/>
                    </a:ext>
                  </a:extLst>
                </a:gridCol>
                <a:gridCol w="2451100">
                  <a:extLst>
                    <a:ext uri="{9D8B030D-6E8A-4147-A177-3AD203B41FA5}">
                      <a16:colId xmlns:a16="http://schemas.microsoft.com/office/drawing/2014/main" val="20003"/>
                    </a:ext>
                  </a:extLst>
                </a:gridCol>
              </a:tblGrid>
              <a:tr h="361906">
                <a:tc rowSpan="2">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Performance Indicator </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MTEF targets</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60319">
                <a:tc vMerge="1">
                  <a:txBody>
                    <a:bodyPr/>
                    <a:lstStyle/>
                    <a:p>
                      <a:endParaRPr lang="en-ZA"/>
                    </a:p>
                  </a:txBody>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2018/19</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2019/20</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2020/21</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826">
                <a:tc gridSpan="4">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Strategic </a:t>
                      </a:r>
                      <a:r>
                        <a:rPr kumimoji="0" lang="en-ZA" sz="14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Objective 3.1: </a:t>
                      </a: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Implement initiatives to improve financial sustainability, revenue and debt management in local government by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1152383">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A municipal-specific revenue plan implemented in selected municipalities </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A municipal-specific revenue plan implemented in 35 municipalities by 31 March 2019</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A municipal-specific revenue plan implemented in 35 municipalities by 31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A municipal-specific revenue plan implemented in 35 municipalities by 31 March 2021</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73653">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Number of municipalities assessed in terms of compliance with the rating aspects of the MPRA </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110 municipalities assessed in terms of compliance with the rating aspects of the MPRA and findings and recommendations communicated to non-compliant municipalities on corrective measures for the 2019/20 FY by 31 March 2019</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110 municipalities assessed in terms of compliance with the rating aspects of the MPRA and findings and recommendations communicated to non-compliant municipalities on corrective measures for the 2020/21 FY by 31 March 2020</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71438"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110 municipalities assessed in terms of compliance with the rating aspects of the MPRA and findings and recommendations communicated to non-compliant municipalities on corrective measures for the 2021/22 FY by 31 March 2021</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3041" name="Rectangle 4">
            <a:extLst>
              <a:ext uri="{FF2B5EF4-FFF2-40B4-BE49-F238E27FC236}">
                <a16:creationId xmlns:a16="http://schemas.microsoft.com/office/drawing/2014/main" id="{ED5C39B9-BB36-4E75-B5AE-F54A23C645BF}"/>
              </a:ext>
            </a:extLst>
          </p:cNvPr>
          <p:cNvSpPr>
            <a:spLocks noChangeArrowheads="1"/>
          </p:cNvSpPr>
          <p:nvPr/>
        </p:nvSpPr>
        <p:spPr bwMode="auto">
          <a:xfrm>
            <a:off x="107950" y="488950"/>
            <a:ext cx="89281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pPr>
            <a:r>
              <a:rPr lang="en-ZA" altLang="en-US" sz="1200"/>
              <a:t>The work of the Branch focuses on providing support to municipalities, to ensure that the aspirations of the 5 pillars of the Back to Basics Programme are realised. No changes were made to the Programme Strategic Objectives contained in the 2015-2020 Strategic Plan.  </a:t>
            </a:r>
            <a:endParaRPr lang="en-ZA" altLang="en-US" sz="1200">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2">
            <a:extLst>
              <a:ext uri="{FF2B5EF4-FFF2-40B4-BE49-F238E27FC236}">
                <a16:creationId xmlns:a16="http://schemas.microsoft.com/office/drawing/2014/main" id="{D30C273F-0696-4FA1-8D2B-7A1C605CD063}"/>
              </a:ext>
            </a:extLst>
          </p:cNvPr>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7DBAEE-1082-4A31-9885-4B61C72C8E34}" type="slidenum">
              <a:rPr lang="en-ZA" altLang="en-US" sz="1800" b="1" smtClean="0">
                <a:solidFill>
                  <a:srgbClr val="898989"/>
                </a:solidFill>
              </a:rPr>
              <a:pPr/>
              <a:t>2</a:t>
            </a:fld>
            <a:endParaRPr lang="en-ZA" altLang="en-US" sz="1800" b="1" dirty="0">
              <a:solidFill>
                <a:srgbClr val="898989"/>
              </a:solidFill>
            </a:endParaRPr>
          </a:p>
        </p:txBody>
      </p:sp>
      <p:sp>
        <p:nvSpPr>
          <p:cNvPr id="26628" name="Text Placeholder 3">
            <a:extLst>
              <a:ext uri="{FF2B5EF4-FFF2-40B4-BE49-F238E27FC236}">
                <a16:creationId xmlns:a16="http://schemas.microsoft.com/office/drawing/2014/main" id="{F4DDCBB5-9BC2-4EEE-8675-4F0CD28F0DE1}"/>
              </a:ext>
            </a:extLst>
          </p:cNvPr>
          <p:cNvSpPr>
            <a:spLocks noGrp="1"/>
          </p:cNvSpPr>
          <p:nvPr>
            <p:ph type="body" sz="quarter" idx="13"/>
          </p:nvPr>
        </p:nvSpPr>
        <p:spPr>
          <a:xfrm>
            <a:off x="900113" y="104775"/>
            <a:ext cx="7981950" cy="439738"/>
          </a:xfrm>
        </p:spPr>
        <p:txBody>
          <a:bodyPr/>
          <a:lstStyle/>
          <a:p>
            <a:r>
              <a:rPr lang="en-ZA" altLang="en-US" sz="2800" dirty="0" smtClean="0"/>
              <a:t>Presentation Outline</a:t>
            </a:r>
            <a:endParaRPr lang="en-ZA" altLang="en-US" sz="2800" dirty="0"/>
          </a:p>
        </p:txBody>
      </p:sp>
      <p:sp>
        <p:nvSpPr>
          <p:cNvPr id="6" name="Text Placeholder 2">
            <a:extLst>
              <a:ext uri="{FF2B5EF4-FFF2-40B4-BE49-F238E27FC236}">
                <a16:creationId xmlns:a16="http://schemas.microsoft.com/office/drawing/2014/main" id="{813BC287-D704-4C08-96C1-307D7AC6949F}"/>
              </a:ext>
            </a:extLst>
          </p:cNvPr>
          <p:cNvSpPr txBox="1">
            <a:spLocks/>
          </p:cNvSpPr>
          <p:nvPr/>
        </p:nvSpPr>
        <p:spPr bwMode="auto">
          <a:xfrm>
            <a:off x="214282" y="714356"/>
            <a:ext cx="8615363" cy="5500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40" tIns="45720" rIns="91440" bIns="45720" numCol="1" anchor="ctr" anchorCtr="0" compatLnSpc="1">
            <a:prstTxWarp prst="textNoShape">
              <a:avLst/>
            </a:prstTxWarp>
            <a:noAutofit/>
          </a:bodyPr>
          <a:lstStyle/>
          <a:p>
            <a:pPr marL="0" marR="0" lvl="0" indent="0" algn="just" defTabSz="685800" rtl="0" eaLnBrk="0" fontAlgn="base" latinLnBrk="0" hangingPunct="0">
              <a:lnSpc>
                <a:spcPct val="150000"/>
              </a:lnSpc>
              <a:spcBef>
                <a:spcPts val="750"/>
              </a:spcBef>
              <a:spcAft>
                <a:spcPct val="0"/>
              </a:spcAft>
              <a:buClrTx/>
              <a:buSzTx/>
              <a:buFont typeface="Arial" panose="020B0604020202020204" pitchFamily="34" charset="0"/>
              <a:buNone/>
              <a:tabLst/>
              <a:defRPr/>
            </a:pPr>
            <a:endParaRPr kumimoji="0" lang="en-ZA" sz="20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sym typeface="Calibri" charset="0"/>
            </a:endParaRPr>
          </a:p>
          <a:p>
            <a:pPr marL="457200" marR="0" lvl="0" indent="-457200" algn="just" defTabSz="685800" rtl="0" eaLnBrk="0" fontAlgn="base" latinLnBrk="0" hangingPunct="0">
              <a:lnSpc>
                <a:spcPct val="150000"/>
              </a:lnSpc>
              <a:spcBef>
                <a:spcPts val="750"/>
              </a:spcBef>
              <a:spcAft>
                <a:spcPct val="0"/>
              </a:spcAft>
              <a:buClrTx/>
              <a:buSzTx/>
              <a:buFont typeface="+mj-lt"/>
              <a:buAutoNum type="arabicPeriod"/>
              <a:tabLst/>
              <a:defRPr/>
            </a:pPr>
            <a:r>
              <a:rPr kumimoji="0" lang="en-ZA" sz="20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sym typeface="Calibri" charset="0"/>
              </a:rPr>
              <a:t>Purpose</a:t>
            </a:r>
          </a:p>
          <a:p>
            <a:pPr marL="457200" indent="-457200" defTabSz="685800">
              <a:lnSpc>
                <a:spcPct val="150000"/>
              </a:lnSpc>
              <a:spcBef>
                <a:spcPts val="750"/>
              </a:spcBef>
              <a:buFont typeface="+mj-lt"/>
              <a:buAutoNum type="arabicPeriod"/>
              <a:defRPr/>
            </a:pPr>
            <a:r>
              <a:rPr lang="en-ZA" sz="2000" b="1" dirty="0" smtClean="0">
                <a:cs typeface="Arial" panose="020B0604020202020204" pitchFamily="34" charset="0"/>
                <a:sym typeface="Calibri" panose="020F0502020204030204" pitchFamily="34" charset="0"/>
              </a:rPr>
              <a:t> Progress on recommendations of the Portfolio Committee from the 2017/18 APP </a:t>
            </a:r>
          </a:p>
          <a:p>
            <a:pPr marL="457200" indent="-457200" defTabSz="685800">
              <a:lnSpc>
                <a:spcPct val="150000"/>
              </a:lnSpc>
              <a:spcBef>
                <a:spcPts val="750"/>
              </a:spcBef>
              <a:buFont typeface="+mj-lt"/>
              <a:buAutoNum type="arabicPeriod"/>
              <a:defRPr/>
            </a:pPr>
            <a:r>
              <a:rPr lang="en-GB" sz="2000" b="1" dirty="0">
                <a:cs typeface="Arial" panose="020B0604020202020204" pitchFamily="34" charset="0"/>
              </a:rPr>
              <a:t>Progress on Audit Findings by the Auditor-General (AGSA)</a:t>
            </a:r>
            <a:endParaRPr lang="en-ZA" sz="2000" b="1" dirty="0">
              <a:cs typeface="Arial" panose="020B0604020202020204" pitchFamily="34" charset="0"/>
            </a:endParaRPr>
          </a:p>
          <a:p>
            <a:pPr marL="457200" indent="-457200" defTabSz="685800">
              <a:lnSpc>
                <a:spcPct val="150000"/>
              </a:lnSpc>
              <a:spcBef>
                <a:spcPts val="750"/>
              </a:spcBef>
              <a:buFont typeface="+mj-lt"/>
              <a:buAutoNum type="arabicPeriod"/>
              <a:defRPr/>
            </a:pPr>
            <a:r>
              <a:rPr kumimoji="0" lang="en-ZA" sz="2000" b="1" i="0" u="none" strike="noStrike" kern="1200" cap="none" spc="0" normalizeH="0" baseline="0" noProof="0" dirty="0" smtClean="0">
                <a:ln>
                  <a:noFill/>
                </a:ln>
                <a:effectLst/>
                <a:uLnTx/>
                <a:uFillTx/>
                <a:ea typeface="+mn-ea"/>
                <a:cs typeface="Arial" panose="020B0604020202020204" pitchFamily="34" charset="0"/>
                <a:sym typeface="Calibri" charset="0"/>
              </a:rPr>
              <a:t>Part</a:t>
            </a:r>
            <a:r>
              <a:rPr kumimoji="0" lang="en-ZA" sz="2000" b="1" i="0" u="none" strike="noStrike" kern="1200" cap="none" spc="0" normalizeH="0" noProof="0" dirty="0" smtClean="0">
                <a:ln>
                  <a:noFill/>
                </a:ln>
                <a:effectLst/>
                <a:uLnTx/>
                <a:uFillTx/>
                <a:ea typeface="+mn-ea"/>
                <a:cs typeface="Arial" panose="020B0604020202020204" pitchFamily="34" charset="0"/>
                <a:sym typeface="Calibri" charset="0"/>
              </a:rPr>
              <a:t> A</a:t>
            </a:r>
            <a:r>
              <a:rPr kumimoji="0" lang="en-ZA" sz="2000" b="1" i="0" u="none" strike="noStrike" kern="1200" cap="none" spc="0" normalizeH="0" baseline="0" noProof="0" dirty="0" smtClean="0">
                <a:ln>
                  <a:noFill/>
                </a:ln>
                <a:effectLst/>
                <a:uLnTx/>
                <a:uFillTx/>
                <a:ea typeface="+mn-ea"/>
                <a:cs typeface="Arial" panose="020B0604020202020204" pitchFamily="34" charset="0"/>
                <a:sym typeface="Calibri" charset="0"/>
              </a:rPr>
              <a:t>: </a:t>
            </a:r>
            <a:r>
              <a:rPr kumimoji="0" lang="en-ZA" sz="20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sym typeface="Calibri" panose="020F0502020204030204" pitchFamily="34" charset="0"/>
              </a:rPr>
              <a:t>DCOG Strategic Overview</a:t>
            </a:r>
          </a:p>
          <a:p>
            <a:pPr marL="457200" marR="0" lvl="1" indent="0" algn="l" defTabSz="685800" rtl="0" eaLnBrk="0" fontAlgn="base" latinLnBrk="0" hangingPunct="0">
              <a:lnSpc>
                <a:spcPct val="150000"/>
              </a:lnSpc>
              <a:spcBef>
                <a:spcPts val="375"/>
              </a:spcBef>
              <a:spcAft>
                <a:spcPct val="0"/>
              </a:spcAft>
              <a:buClrTx/>
              <a:buSzTx/>
              <a:buFont typeface="+mj-lt"/>
              <a:buNone/>
              <a:tabLst/>
              <a:defRPr/>
            </a:pPr>
            <a:r>
              <a:rPr kumimoji="0" lang="en-ZA" sz="20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sym typeface="Calibri" panose="020F0502020204030204" pitchFamily="34" charset="0"/>
              </a:rPr>
              <a:t>Part B: DCOG 2018/19 Annual Performance Plan</a:t>
            </a:r>
          </a:p>
          <a:p>
            <a:pPr defTabSz="685800">
              <a:lnSpc>
                <a:spcPct val="150000"/>
              </a:lnSpc>
              <a:spcBef>
                <a:spcPts val="375"/>
              </a:spcBef>
              <a:defRPr/>
            </a:pPr>
            <a:r>
              <a:rPr kumimoji="0" lang="en-ZA" sz="20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sym typeface="Calibri" panose="020F0502020204030204" pitchFamily="34" charset="0"/>
              </a:rPr>
              <a:t>       Part C: DCOG 2018 MTEF Budget Allocation </a:t>
            </a:r>
          </a:p>
          <a:p>
            <a:pPr marL="457200" indent="-457200" defTabSz="685800">
              <a:lnSpc>
                <a:spcPct val="150000"/>
              </a:lnSpc>
              <a:spcBef>
                <a:spcPts val="375"/>
              </a:spcBef>
              <a:buFont typeface="+mj-lt"/>
              <a:buAutoNum type="arabicPeriod"/>
              <a:defRPr/>
            </a:pPr>
            <a:r>
              <a:rPr kumimoji="0" lang="en-ZA" sz="2000" b="1" i="0"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sym typeface="Calibri" panose="020F0502020204030204" pitchFamily="34" charset="0"/>
              </a:rPr>
              <a:t>Recommendations</a:t>
            </a:r>
          </a:p>
          <a:p>
            <a:pPr marL="0" marR="0" lvl="0" indent="0" algn="just" defTabSz="685800" rtl="0" eaLnBrk="0" fontAlgn="base" latinLnBrk="0" hangingPunct="0">
              <a:lnSpc>
                <a:spcPct val="150000"/>
              </a:lnSpc>
              <a:spcBef>
                <a:spcPts val="750"/>
              </a:spcBef>
              <a:spcAft>
                <a:spcPct val="0"/>
              </a:spcAft>
              <a:buClrTx/>
              <a:buSzTx/>
              <a:buFont typeface="+mj-lt"/>
              <a:buNone/>
              <a:tabLst/>
              <a:defRPr/>
            </a:pPr>
            <a:endParaRPr kumimoji="0" lang="en-ZA" sz="2000" b="1" i="0" u="none" strike="noStrike" kern="1200" cap="none" spc="0" normalizeH="0" baseline="0" noProof="0" dirty="0" smtClean="0">
              <a:ln>
                <a:noFill/>
              </a:ln>
              <a:solidFill>
                <a:srgbClr val="F9671C"/>
              </a:solidFill>
              <a:effectLst/>
              <a:uLnTx/>
              <a:uFillTx/>
              <a:latin typeface="Arial" panose="020B0604020202020204" pitchFamily="34" charset="0"/>
              <a:ea typeface="+mn-ea"/>
              <a:cs typeface="Arial" panose="020B0604020202020204" pitchFamily="34" charset="0"/>
              <a:sym typeface="Calibri" charset="0"/>
            </a:endParaRPr>
          </a:p>
          <a:p>
            <a:pPr marL="0" marR="0" lvl="0" indent="0" algn="just" defTabSz="685800" rtl="0" eaLnBrk="0" fontAlgn="base" latinLnBrk="0" hangingPunct="0">
              <a:lnSpc>
                <a:spcPct val="150000"/>
              </a:lnSpc>
              <a:spcBef>
                <a:spcPts val="750"/>
              </a:spcBef>
              <a:spcAft>
                <a:spcPct val="0"/>
              </a:spcAft>
              <a:buClrTx/>
              <a:buSzTx/>
              <a:buFont typeface="Arial" panose="020B0604020202020204" pitchFamily="34" charset="0"/>
              <a:buNone/>
              <a:tabLst/>
              <a:defRPr/>
            </a:pPr>
            <a:endParaRPr kumimoji="0" lang="en-ZA" sz="2000" b="1" i="0" u="none" strike="noStrike" kern="1200" cap="none" spc="0" normalizeH="0" baseline="0" noProof="0" dirty="0">
              <a:ln>
                <a:noFill/>
              </a:ln>
              <a:solidFill>
                <a:srgbClr val="F9671C"/>
              </a:solidFill>
              <a:effectLst/>
              <a:uLnTx/>
              <a:uFillTx/>
              <a:latin typeface="Arial" panose="020B0604020202020204" pitchFamily="34" charset="0"/>
              <a:ea typeface="+mn-ea"/>
              <a:cs typeface="Arial" panose="020B0604020202020204" pitchFamily="34" charset="0"/>
              <a:sym typeface="Calibri"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450C4A96-62B4-4540-9F55-303FD4128196}"/>
              </a:ext>
            </a:extLst>
          </p:cNvPr>
          <p:cNvSpPr>
            <a:spLocks noGrp="1"/>
          </p:cNvSpPr>
          <p:nvPr>
            <p:ph type="title"/>
          </p:nvPr>
        </p:nvSpPr>
        <p:spPr>
          <a:xfrm>
            <a:off x="628650" y="0"/>
            <a:ext cx="7886700" cy="542925"/>
          </a:xfrm>
        </p:spPr>
        <p:txBody>
          <a:bodyPr/>
          <a:lstStyle/>
          <a:p>
            <a:r>
              <a:rPr lang="en-ZA" altLang="en-US" dirty="0">
                <a:solidFill>
                  <a:schemeClr val="tx1"/>
                </a:solidFill>
              </a:rPr>
              <a:t>Programme 3- Institutional Development </a:t>
            </a:r>
            <a:r>
              <a:rPr lang="en-ZA" altLang="en-US" dirty="0" smtClean="0">
                <a:solidFill>
                  <a:schemeClr val="tx1"/>
                </a:solidFill>
              </a:rPr>
              <a:t>Continued</a:t>
            </a:r>
            <a:endParaRPr lang="en-ZA" altLang="en-US" dirty="0">
              <a:solidFill>
                <a:schemeClr val="tx1"/>
              </a:solidFill>
            </a:endParaRPr>
          </a:p>
        </p:txBody>
      </p:sp>
      <p:sp>
        <p:nvSpPr>
          <p:cNvPr id="44035" name="Slide Number Placeholder 2">
            <a:extLst>
              <a:ext uri="{FF2B5EF4-FFF2-40B4-BE49-F238E27FC236}">
                <a16:creationId xmlns:a16="http://schemas.microsoft.com/office/drawing/2014/main" id="{43B7AFE2-F1BB-4749-8244-E30DF99E37DC}"/>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96AC7D4-C62B-440E-B6BC-8BFA5268B063}" type="slidenum">
              <a:rPr lang="en-US" altLang="en-US" sz="1800" smtClean="0"/>
              <a:pPr/>
              <a:t>20</a:t>
            </a:fld>
            <a:endParaRPr lang="en-US" altLang="en-US" sz="1800"/>
          </a:p>
        </p:txBody>
      </p:sp>
      <p:graphicFrame>
        <p:nvGraphicFramePr>
          <p:cNvPr id="5" name="Table 4">
            <a:extLst>
              <a:ext uri="{FF2B5EF4-FFF2-40B4-BE49-F238E27FC236}">
                <a16:creationId xmlns:a16="http://schemas.microsoft.com/office/drawing/2014/main" id="{CD1FC194-C7FC-40B4-8065-4C2C26FE2D6A}"/>
              </a:ext>
            </a:extLst>
          </p:cNvPr>
          <p:cNvGraphicFramePr>
            <a:graphicFrameLocks noGrp="1"/>
          </p:cNvGraphicFramePr>
          <p:nvPr>
            <p:extLst>
              <p:ext uri="{D42A27DB-BD31-4B8C-83A1-F6EECF244321}">
                <p14:modId xmlns:p14="http://schemas.microsoft.com/office/powerpoint/2010/main" val="225988679"/>
              </p:ext>
            </p:extLst>
          </p:nvPr>
        </p:nvGraphicFramePr>
        <p:xfrm>
          <a:off x="107950" y="2055242"/>
          <a:ext cx="8883650" cy="4326086"/>
        </p:xfrm>
        <a:graphic>
          <a:graphicData uri="http://schemas.openxmlformats.org/drawingml/2006/table">
            <a:tbl>
              <a:tblPr/>
              <a:tblGrid>
                <a:gridCol w="2281238">
                  <a:extLst>
                    <a:ext uri="{9D8B030D-6E8A-4147-A177-3AD203B41FA5}">
                      <a16:colId xmlns:a16="http://schemas.microsoft.com/office/drawing/2014/main" val="20000"/>
                    </a:ext>
                  </a:extLst>
                </a:gridCol>
                <a:gridCol w="1838325">
                  <a:extLst>
                    <a:ext uri="{9D8B030D-6E8A-4147-A177-3AD203B41FA5}">
                      <a16:colId xmlns:a16="http://schemas.microsoft.com/office/drawing/2014/main" val="20001"/>
                    </a:ext>
                  </a:extLst>
                </a:gridCol>
                <a:gridCol w="2312987">
                  <a:extLst>
                    <a:ext uri="{9D8B030D-6E8A-4147-A177-3AD203B41FA5}">
                      <a16:colId xmlns:a16="http://schemas.microsoft.com/office/drawing/2014/main" val="20002"/>
                    </a:ext>
                  </a:extLst>
                </a:gridCol>
                <a:gridCol w="2451100">
                  <a:extLst>
                    <a:ext uri="{9D8B030D-6E8A-4147-A177-3AD203B41FA5}">
                      <a16:colId xmlns:a16="http://schemas.microsoft.com/office/drawing/2014/main" val="20003"/>
                    </a:ext>
                  </a:extLst>
                </a:gridCol>
              </a:tblGrid>
              <a:tr h="361852">
                <a:tc rowSpan="2">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Performance Indicator </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MTEF targets</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69773">
                <a:tc vMerge="1">
                  <a:txBody>
                    <a:bodyPr/>
                    <a:lstStyle/>
                    <a:p>
                      <a:endParaRPr lang="en-ZA"/>
                    </a:p>
                  </a:txBody>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2018/19</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2019/20</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2020/21</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753">
                <a:tc gridSpan="4">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Strategic Objective: </a:t>
                      </a:r>
                      <a:r>
                        <a:rPr kumimoji="0" lang="en-ZA" sz="14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3.2 </a:t>
                      </a:r>
                      <a:r>
                        <a:rPr kumimoji="0" lang="en-GB" sz="14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Deepen </a:t>
                      </a: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the relationship between citizens and local government through improved citizen engagement mechanisms by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1280138">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Number of municipalities with functional ward committees</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100 municipalities supported to have functional ward committees by 31 March 2019</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113 municipalities supported to have functional ward committees by 31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Implement the new ward committee model by 31 March 2021</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17422">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Number of municipalities supported to institutionalise community complaints management processes </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tab pos="1676400" algn="l"/>
                        </a:tabLst>
                      </a:pP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80 municipalities supported to institutionalise community complaints management processes by 31 March 2019</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Conduct a national citizen’s satisfaction survey by 31 March 2020</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Conduct a national citizen’s satisfaction survey by 31 March 2021</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4">
            <a:extLst>
              <a:ext uri="{FF2B5EF4-FFF2-40B4-BE49-F238E27FC236}">
                <a16:creationId xmlns:a16="http://schemas.microsoft.com/office/drawing/2014/main" id="{8759DB3A-6473-4C92-BC71-559AF92423CF}"/>
              </a:ext>
            </a:extLst>
          </p:cNvPr>
          <p:cNvSpPr>
            <a:spLocks noChangeArrowheads="1"/>
          </p:cNvSpPr>
          <p:nvPr/>
        </p:nvSpPr>
        <p:spPr bwMode="auto">
          <a:xfrm>
            <a:off x="107950" y="548680"/>
            <a:ext cx="8928100" cy="1557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defRPr/>
            </a:pPr>
            <a:r>
              <a:rPr lang="en-ZA" sz="1400" dirty="0">
                <a:cs typeface="Arial" panose="020B0604020202020204" pitchFamily="34" charset="0"/>
              </a:rPr>
              <a:t>Back to Basics pillar on putting people first: The review of the legislative framework for ward committees and community participation is currently underway. This was necessitated by the need to address shortcomings of the current model. The new model, to be implemented in the next term of office will make it compulsory for all categories A and B municipalities to establish credible ward committees within a specified timeframe. In so doing, the department will be responding to challenges pertaining to functionality and effectiveness of ward committees as a key mechanism for deepening democracy at local level.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13A01066-2E0D-4E09-A58F-8E25E7455C70}"/>
              </a:ext>
            </a:extLst>
          </p:cNvPr>
          <p:cNvSpPr>
            <a:spLocks noGrp="1"/>
          </p:cNvSpPr>
          <p:nvPr>
            <p:ph type="title"/>
          </p:nvPr>
        </p:nvSpPr>
        <p:spPr>
          <a:xfrm>
            <a:off x="628650" y="0"/>
            <a:ext cx="7886700" cy="542925"/>
          </a:xfrm>
        </p:spPr>
        <p:txBody>
          <a:bodyPr/>
          <a:lstStyle/>
          <a:p>
            <a:r>
              <a:rPr lang="en-ZA" altLang="en-US" dirty="0">
                <a:solidFill>
                  <a:schemeClr val="tx1"/>
                </a:solidFill>
              </a:rPr>
              <a:t>Programme 3- Institutional Development Continued</a:t>
            </a:r>
          </a:p>
        </p:txBody>
      </p:sp>
      <p:sp>
        <p:nvSpPr>
          <p:cNvPr id="45059" name="Slide Number Placeholder 2">
            <a:extLst>
              <a:ext uri="{FF2B5EF4-FFF2-40B4-BE49-F238E27FC236}">
                <a16:creationId xmlns:a16="http://schemas.microsoft.com/office/drawing/2014/main" id="{1C89E9A9-C5BA-42EA-A2AA-C9FA12C7EB56}"/>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09A5BAB-842C-443D-82DA-9969FC225652}" type="slidenum">
              <a:rPr lang="en-US" altLang="en-US" sz="1800" smtClean="0"/>
              <a:pPr/>
              <a:t>21</a:t>
            </a:fld>
            <a:endParaRPr lang="en-US" altLang="en-US" sz="1800"/>
          </a:p>
        </p:txBody>
      </p:sp>
      <p:graphicFrame>
        <p:nvGraphicFramePr>
          <p:cNvPr id="5" name="Table 4">
            <a:extLst>
              <a:ext uri="{FF2B5EF4-FFF2-40B4-BE49-F238E27FC236}">
                <a16:creationId xmlns:a16="http://schemas.microsoft.com/office/drawing/2014/main" id="{E8EB9B9A-9749-43EC-9E9F-7FA91E0DC8F7}"/>
              </a:ext>
            </a:extLst>
          </p:cNvPr>
          <p:cNvGraphicFramePr>
            <a:graphicFrameLocks noGrp="1"/>
          </p:cNvGraphicFramePr>
          <p:nvPr>
            <p:extLst>
              <p:ext uri="{D42A27DB-BD31-4B8C-83A1-F6EECF244321}">
                <p14:modId xmlns:p14="http://schemas.microsoft.com/office/powerpoint/2010/main" val="1213121094"/>
              </p:ext>
            </p:extLst>
          </p:nvPr>
        </p:nvGraphicFramePr>
        <p:xfrm>
          <a:off x="107950" y="2824163"/>
          <a:ext cx="8883650" cy="2555875"/>
        </p:xfrm>
        <a:graphic>
          <a:graphicData uri="http://schemas.openxmlformats.org/drawingml/2006/table">
            <a:tbl>
              <a:tblPr/>
              <a:tblGrid>
                <a:gridCol w="2281238">
                  <a:extLst>
                    <a:ext uri="{9D8B030D-6E8A-4147-A177-3AD203B41FA5}">
                      <a16:colId xmlns:a16="http://schemas.microsoft.com/office/drawing/2014/main" val="20000"/>
                    </a:ext>
                  </a:extLst>
                </a:gridCol>
                <a:gridCol w="1838325">
                  <a:extLst>
                    <a:ext uri="{9D8B030D-6E8A-4147-A177-3AD203B41FA5}">
                      <a16:colId xmlns:a16="http://schemas.microsoft.com/office/drawing/2014/main" val="20001"/>
                    </a:ext>
                  </a:extLst>
                </a:gridCol>
                <a:gridCol w="2312987">
                  <a:extLst>
                    <a:ext uri="{9D8B030D-6E8A-4147-A177-3AD203B41FA5}">
                      <a16:colId xmlns:a16="http://schemas.microsoft.com/office/drawing/2014/main" val="20002"/>
                    </a:ext>
                  </a:extLst>
                </a:gridCol>
                <a:gridCol w="2451100">
                  <a:extLst>
                    <a:ext uri="{9D8B030D-6E8A-4147-A177-3AD203B41FA5}">
                      <a16:colId xmlns:a16="http://schemas.microsoft.com/office/drawing/2014/main" val="20003"/>
                    </a:ext>
                  </a:extLst>
                </a:gridCol>
              </a:tblGrid>
              <a:tr h="361995">
                <a:tc rowSpan="2">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Performance Indicator </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MTEF targets</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69958">
                <a:tc vMerge="1">
                  <a:txBody>
                    <a:bodyPr/>
                    <a:lstStyle/>
                    <a:p>
                      <a:endParaRPr lang="en-ZA"/>
                    </a:p>
                  </a:txBody>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2018/19</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2019/20</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2020/21</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950">
                <a:tc gridSpan="4">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Strategic Objective: </a:t>
                      </a:r>
                      <a:r>
                        <a:rPr kumimoji="0" lang="en-ZA" sz="14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3.3 </a:t>
                      </a:r>
                      <a:r>
                        <a:rPr kumimoji="0" lang="en-GB" sz="14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Promote </a:t>
                      </a: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good governance through strengthening anti-corruption measures in local government by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1226972">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Number of District Municipalities / Metros where training on local government anti-corruption strategy is rolled out </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Training on anti-corruption strategy rolled-out in 13 district municipalities / Metros by March 2019</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Training on anti-corruption strategy rolled-out in 13 district municipalities / Metros by March 2020</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tab pos="962025"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Training on anti-corruption strategy rolled-out in 13 district municipalities / Metros by March 2021</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Rectangle 4">
            <a:extLst>
              <a:ext uri="{FF2B5EF4-FFF2-40B4-BE49-F238E27FC236}">
                <a16:creationId xmlns:a16="http://schemas.microsoft.com/office/drawing/2014/main" id="{0637289E-A9F2-4AD6-91B9-D9A08B996247}"/>
              </a:ext>
            </a:extLst>
          </p:cNvPr>
          <p:cNvSpPr>
            <a:spLocks noChangeArrowheads="1"/>
          </p:cNvSpPr>
          <p:nvPr/>
        </p:nvSpPr>
        <p:spPr bwMode="auto">
          <a:xfrm>
            <a:off x="107950" y="488950"/>
            <a:ext cx="8928100"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defRPr/>
            </a:pPr>
            <a:r>
              <a:rPr lang="en-ZA" sz="1400" dirty="0">
                <a:ea typeface="+mn-ea"/>
                <a:cs typeface="Arial" panose="020B0604020202020204" pitchFamily="34" charset="0"/>
              </a:rPr>
              <a:t>Previously, the training on Anti-corruption Strategy was only rolled out to District Municipalities. Due to interest and requests by Metros and also as an effort from the Department that maximise the impact of this training to municipalities, this initiative will be extended to Metros as well from the 2018/19 financial year. </a:t>
            </a:r>
          </a:p>
          <a:p>
            <a:pPr algn="just">
              <a:lnSpc>
                <a:spcPct val="115000"/>
              </a:lnSpc>
              <a:defRPr/>
            </a:pPr>
            <a:endParaRPr lang="en-ZA" sz="1400" dirty="0">
              <a:ea typeface="+mn-ea"/>
              <a:cs typeface="Arial" panose="020B0604020202020204" pitchFamily="34" charset="0"/>
            </a:endParaRPr>
          </a:p>
          <a:p>
            <a:pPr algn="just">
              <a:lnSpc>
                <a:spcPct val="115000"/>
              </a:lnSpc>
              <a:defRPr/>
            </a:pPr>
            <a:r>
              <a:rPr lang="en-ZA" sz="1400" dirty="0">
                <a:ea typeface="+mn-ea"/>
                <a:cs typeface="Arial" panose="020B0604020202020204" pitchFamily="34" charset="0"/>
              </a:rPr>
              <a:t>The Department also contributes to combating corruption through facilitation of forensic reports within municipalities. After assessment, this work is then handed to law enforcement agencies for implementation and the Department has no control over this aspect. Hence the work was co-signed to the Operational Plan from 2017/18 financial year. This work is reported to the Portfolio Committee on an ongoing basis. This strategic objective contributes to the </a:t>
            </a:r>
            <a:r>
              <a:rPr lang="en-ZA" sz="1400" b="1" dirty="0">
                <a:ea typeface="+mn-ea"/>
                <a:cs typeface="Arial" panose="020B0604020202020204" pitchFamily="34" charset="0"/>
              </a:rPr>
              <a:t>Back to Basics pillar on good governance</a:t>
            </a:r>
            <a:r>
              <a:rPr lang="en-ZA" sz="1400" dirty="0">
                <a:ea typeface="+mn-ea"/>
                <a:cs typeface="Arial" panose="020B0604020202020204"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080AA0AC-7F91-4A54-AF8A-46AB97E2C355}"/>
              </a:ext>
            </a:extLst>
          </p:cNvPr>
          <p:cNvSpPr>
            <a:spLocks noGrp="1"/>
          </p:cNvSpPr>
          <p:nvPr>
            <p:ph type="title"/>
          </p:nvPr>
        </p:nvSpPr>
        <p:spPr>
          <a:xfrm>
            <a:off x="628650" y="0"/>
            <a:ext cx="7886700" cy="542925"/>
          </a:xfrm>
        </p:spPr>
        <p:txBody>
          <a:bodyPr/>
          <a:lstStyle/>
          <a:p>
            <a:r>
              <a:rPr lang="en-ZA" altLang="en-US" dirty="0">
                <a:solidFill>
                  <a:schemeClr val="tx1"/>
                </a:solidFill>
              </a:rPr>
              <a:t>Programme 3- Institutional Development Continued</a:t>
            </a:r>
          </a:p>
        </p:txBody>
      </p:sp>
      <p:sp>
        <p:nvSpPr>
          <p:cNvPr id="46083" name="Slide Number Placeholder 2">
            <a:extLst>
              <a:ext uri="{FF2B5EF4-FFF2-40B4-BE49-F238E27FC236}">
                <a16:creationId xmlns:a16="http://schemas.microsoft.com/office/drawing/2014/main" id="{EED769CA-959A-411E-B641-A21CE2FB89A8}"/>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38D0E0-3227-4F8B-9A5A-8E16A583CA46}" type="slidenum">
              <a:rPr lang="en-US" altLang="en-US" sz="1800" smtClean="0"/>
              <a:pPr/>
              <a:t>22</a:t>
            </a:fld>
            <a:endParaRPr lang="en-US" altLang="en-US" sz="1800" dirty="0"/>
          </a:p>
        </p:txBody>
      </p:sp>
      <p:graphicFrame>
        <p:nvGraphicFramePr>
          <p:cNvPr id="5" name="Table 4">
            <a:extLst>
              <a:ext uri="{FF2B5EF4-FFF2-40B4-BE49-F238E27FC236}">
                <a16:creationId xmlns:a16="http://schemas.microsoft.com/office/drawing/2014/main" id="{F7095594-94E7-4AAC-87B1-6519032929BE}"/>
              </a:ext>
            </a:extLst>
          </p:cNvPr>
          <p:cNvGraphicFramePr>
            <a:graphicFrameLocks noGrp="1"/>
          </p:cNvGraphicFramePr>
          <p:nvPr>
            <p:extLst>
              <p:ext uri="{D42A27DB-BD31-4B8C-83A1-F6EECF244321}">
                <p14:modId xmlns:p14="http://schemas.microsoft.com/office/powerpoint/2010/main" val="939637158"/>
              </p:ext>
            </p:extLst>
          </p:nvPr>
        </p:nvGraphicFramePr>
        <p:xfrm>
          <a:off x="107950" y="1963738"/>
          <a:ext cx="8883650" cy="4326085"/>
        </p:xfrm>
        <a:graphic>
          <a:graphicData uri="http://schemas.openxmlformats.org/drawingml/2006/table">
            <a:tbl>
              <a:tblPr/>
              <a:tblGrid>
                <a:gridCol w="2281238">
                  <a:extLst>
                    <a:ext uri="{9D8B030D-6E8A-4147-A177-3AD203B41FA5}">
                      <a16:colId xmlns:a16="http://schemas.microsoft.com/office/drawing/2014/main" val="20000"/>
                    </a:ext>
                  </a:extLst>
                </a:gridCol>
                <a:gridCol w="1838325">
                  <a:extLst>
                    <a:ext uri="{9D8B030D-6E8A-4147-A177-3AD203B41FA5}">
                      <a16:colId xmlns:a16="http://schemas.microsoft.com/office/drawing/2014/main" val="20001"/>
                    </a:ext>
                  </a:extLst>
                </a:gridCol>
                <a:gridCol w="2312987">
                  <a:extLst>
                    <a:ext uri="{9D8B030D-6E8A-4147-A177-3AD203B41FA5}">
                      <a16:colId xmlns:a16="http://schemas.microsoft.com/office/drawing/2014/main" val="20002"/>
                    </a:ext>
                  </a:extLst>
                </a:gridCol>
                <a:gridCol w="2451100">
                  <a:extLst>
                    <a:ext uri="{9D8B030D-6E8A-4147-A177-3AD203B41FA5}">
                      <a16:colId xmlns:a16="http://schemas.microsoft.com/office/drawing/2014/main" val="20003"/>
                    </a:ext>
                  </a:extLst>
                </a:gridCol>
              </a:tblGrid>
              <a:tr h="361851">
                <a:tc rowSpan="2">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Performance Indicator </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MTEF targets</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69773">
                <a:tc vMerge="1">
                  <a:txBody>
                    <a:bodyPr/>
                    <a:lstStyle/>
                    <a:p>
                      <a:endParaRPr lang="en-ZA"/>
                    </a:p>
                  </a:txBody>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2018/19</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2019/20</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2020/21</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753">
                <a:tc gridSpan="4">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Strategic </a:t>
                      </a:r>
                      <a:r>
                        <a:rPr kumimoji="0" lang="en-ZA" sz="14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Objective 3.4: </a:t>
                      </a: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Strengthen the functionality of municipalities through the implementation of administrative and institutional systems by March 2020</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1280138">
                <a:tc>
                  <a:txBody>
                    <a:bodyPr/>
                    <a:lstStyle>
                      <a:lvl1pPr marL="98425">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Number of reports on the appointment of senior managers concluded in-line with the MSA regulations </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4 reports on appointment of senior managers concluded in line with the MSA regulations by March 2019</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4 reports on appointment of senior managers concluded in line with the MSA regulations by March 2020</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4 reports on appointment of senior managers concluded in line with the MSA regulations by March 2021</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17422">
                <a:tc>
                  <a:txBody>
                    <a:bodyPr/>
                    <a:lstStyle>
                      <a:lvl1pPr marL="38100">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3810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Number of reports on corrective action taken to enforce compliance by municipalities with the prescribed competency requirements</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3810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71438"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4 reports on corrective action taken against municipalities that contravened the requirements of MSA regulations by March 2019</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1438">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71438" marR="0" lvl="0" indent="0" algn="l" defTabSz="914400" rtl="0" eaLnBrk="1" fontAlgn="base" latinLnBrk="0" hangingPunct="1">
                        <a:lnSpc>
                          <a:spcPct val="115000"/>
                        </a:lnSpc>
                        <a:spcBef>
                          <a:spcPct val="0"/>
                        </a:spcBef>
                        <a:spcAft>
                          <a:spcPts val="1000"/>
                        </a:spcAft>
                        <a:buClrTx/>
                        <a:buSzTx/>
                        <a:buFontTx/>
                        <a:buNone/>
                        <a:tabLst>
                          <a:tab pos="962025" algn="l"/>
                        </a:tabLst>
                      </a:pPr>
                      <a:r>
                        <a:rPr kumimoji="0" lang="en-GB"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4 reports on corrective action taken against municipalities that contravened the requirements of MSA regulations by March 2020</a:t>
                      </a:r>
                      <a:endParaRPr kumimoji="0" lang="en-ZA" sz="1400" b="0"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8425">
                        <a:lnSpc>
                          <a:spcPct val="90000"/>
                        </a:lnSpc>
                        <a:spcBef>
                          <a:spcPts val="750"/>
                        </a:spcBef>
                        <a:buFont typeface="Arial" panose="020B0604020202020204" pitchFamily="34" charset="0"/>
                        <a:tabLst>
                          <a:tab pos="962025"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tabLst>
                          <a:tab pos="962025"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tabLst>
                          <a:tab pos="962025"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tabLst>
                          <a:tab pos="962025"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98425" marR="0" lvl="0" indent="0" algn="l" defTabSz="914400" rtl="0" eaLnBrk="1" fontAlgn="base" latinLnBrk="0" hangingPunct="1">
                        <a:lnSpc>
                          <a:spcPct val="100000"/>
                        </a:lnSpc>
                        <a:spcBef>
                          <a:spcPct val="0"/>
                        </a:spcBef>
                        <a:spcAft>
                          <a:spcPts val="1000"/>
                        </a:spcAft>
                        <a:buClrTx/>
                        <a:buSzTx/>
                        <a:buFontTx/>
                        <a:buNone/>
                        <a:tabLst>
                          <a:tab pos="962025" algn="l"/>
                        </a:tabLst>
                      </a:pPr>
                      <a:r>
                        <a:rPr kumimoji="0" lang="en-GB"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4 reports on corrective action taken against municipalities that contravened the requirements of MSA regulations by March 2021</a:t>
                      </a:r>
                      <a:endParaRPr kumimoji="0" lang="en-ZA"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4">
            <a:extLst>
              <a:ext uri="{FF2B5EF4-FFF2-40B4-BE49-F238E27FC236}">
                <a16:creationId xmlns:a16="http://schemas.microsoft.com/office/drawing/2014/main" id="{DDBD3C76-DDD5-4287-AD96-B88A5BCC8D77}"/>
              </a:ext>
            </a:extLst>
          </p:cNvPr>
          <p:cNvSpPr>
            <a:spLocks noChangeArrowheads="1"/>
          </p:cNvSpPr>
          <p:nvPr/>
        </p:nvSpPr>
        <p:spPr bwMode="auto">
          <a:xfrm>
            <a:off x="107950" y="488950"/>
            <a:ext cx="8928100"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defRPr/>
            </a:pPr>
            <a:r>
              <a:rPr lang="en-ZA" sz="1400" dirty="0">
                <a:ea typeface="+mn-ea"/>
                <a:cs typeface="Arial" panose="020B0604020202020204" pitchFamily="34" charset="0"/>
              </a:rPr>
              <a:t>The Strategic Objective continues from previous financial year with no changes. The objective seeks to monitor compliance with legislative requirements on the appointment of Senior Management within municipalities in line with the Municipal Systems Act. Where areas of non-compliance are detected, the Minister is advised in terms of the MSA provisions to write to the MECs to take corrective action with the relevant municipal council (s). This strategic objective contributes to the Back to Basics pillar on </a:t>
            </a:r>
            <a:r>
              <a:rPr lang="en-ZA" sz="1400" b="1" dirty="0">
                <a:ea typeface="+mn-ea"/>
                <a:cs typeface="Arial" panose="020B0604020202020204" pitchFamily="34" charset="0"/>
              </a:rPr>
              <a:t>building capable institutions</a:t>
            </a:r>
            <a:r>
              <a:rPr lang="en-ZA" sz="1400" dirty="0">
                <a:ea typeface="+mn-ea"/>
                <a:cs typeface="Arial" panose="020B0604020202020204"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86532995-597B-49D1-BE9D-E7A7E274EBCB}"/>
              </a:ext>
            </a:extLst>
          </p:cNvPr>
          <p:cNvSpPr>
            <a:spLocks noGrp="1"/>
          </p:cNvSpPr>
          <p:nvPr>
            <p:ph type="title"/>
          </p:nvPr>
        </p:nvSpPr>
        <p:spPr>
          <a:xfrm>
            <a:off x="628650" y="0"/>
            <a:ext cx="7886700" cy="542925"/>
          </a:xfrm>
        </p:spPr>
        <p:txBody>
          <a:bodyPr/>
          <a:lstStyle/>
          <a:p>
            <a:r>
              <a:rPr lang="en-ZA" altLang="en-US" sz="2000" dirty="0">
                <a:solidFill>
                  <a:schemeClr val="tx1"/>
                </a:solidFill>
              </a:rPr>
              <a:t>Programme 4- National Disaster Management </a:t>
            </a:r>
            <a:r>
              <a:rPr lang="en-ZA" altLang="en-US" sz="2000" dirty="0" smtClean="0">
                <a:solidFill>
                  <a:schemeClr val="tx1"/>
                </a:solidFill>
              </a:rPr>
              <a:t>Centre</a:t>
            </a:r>
            <a:endParaRPr lang="en-ZA" altLang="en-US" sz="2000" dirty="0">
              <a:solidFill>
                <a:schemeClr val="tx1"/>
              </a:solidFill>
            </a:endParaRPr>
          </a:p>
        </p:txBody>
      </p:sp>
      <p:sp>
        <p:nvSpPr>
          <p:cNvPr id="47107" name="Slide Number Placeholder 2">
            <a:extLst>
              <a:ext uri="{FF2B5EF4-FFF2-40B4-BE49-F238E27FC236}">
                <a16:creationId xmlns:a16="http://schemas.microsoft.com/office/drawing/2014/main" id="{F7EA5442-9291-4CF2-9D46-5677C75E92BA}"/>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B8F5C1-58C8-448A-89DF-24DBA45D5989}" type="slidenum">
              <a:rPr lang="en-US" altLang="en-US" sz="1800" smtClean="0"/>
              <a:pPr/>
              <a:t>23</a:t>
            </a:fld>
            <a:endParaRPr lang="en-US" altLang="en-US" sz="1800" dirty="0"/>
          </a:p>
        </p:txBody>
      </p:sp>
      <p:graphicFrame>
        <p:nvGraphicFramePr>
          <p:cNvPr id="5" name="Table 4">
            <a:extLst>
              <a:ext uri="{FF2B5EF4-FFF2-40B4-BE49-F238E27FC236}">
                <a16:creationId xmlns:a16="http://schemas.microsoft.com/office/drawing/2014/main" id="{573E404A-6ABD-4F29-BFBA-CA86C2DADA75}"/>
              </a:ext>
            </a:extLst>
          </p:cNvPr>
          <p:cNvGraphicFramePr>
            <a:graphicFrameLocks noGrp="1"/>
          </p:cNvGraphicFramePr>
          <p:nvPr>
            <p:extLst>
              <p:ext uri="{D42A27DB-BD31-4B8C-83A1-F6EECF244321}">
                <p14:modId xmlns:p14="http://schemas.microsoft.com/office/powerpoint/2010/main" val="3723999415"/>
              </p:ext>
            </p:extLst>
          </p:nvPr>
        </p:nvGraphicFramePr>
        <p:xfrm>
          <a:off x="107950" y="1966913"/>
          <a:ext cx="8883650" cy="4279807"/>
        </p:xfrm>
        <a:graphic>
          <a:graphicData uri="http://schemas.openxmlformats.org/drawingml/2006/table">
            <a:tbl>
              <a:tblPr/>
              <a:tblGrid>
                <a:gridCol w="2281238">
                  <a:extLst>
                    <a:ext uri="{9D8B030D-6E8A-4147-A177-3AD203B41FA5}">
                      <a16:colId xmlns:a16="http://schemas.microsoft.com/office/drawing/2014/main" val="20000"/>
                    </a:ext>
                  </a:extLst>
                </a:gridCol>
                <a:gridCol w="1838325">
                  <a:extLst>
                    <a:ext uri="{9D8B030D-6E8A-4147-A177-3AD203B41FA5}">
                      <a16:colId xmlns:a16="http://schemas.microsoft.com/office/drawing/2014/main" val="20001"/>
                    </a:ext>
                  </a:extLst>
                </a:gridCol>
                <a:gridCol w="2312987">
                  <a:extLst>
                    <a:ext uri="{9D8B030D-6E8A-4147-A177-3AD203B41FA5}">
                      <a16:colId xmlns:a16="http://schemas.microsoft.com/office/drawing/2014/main" val="20002"/>
                    </a:ext>
                  </a:extLst>
                </a:gridCol>
                <a:gridCol w="2451100">
                  <a:extLst>
                    <a:ext uri="{9D8B030D-6E8A-4147-A177-3AD203B41FA5}">
                      <a16:colId xmlns:a16="http://schemas.microsoft.com/office/drawing/2014/main" val="20003"/>
                    </a:ext>
                  </a:extLst>
                </a:gridCol>
              </a:tblGrid>
              <a:tr h="194072">
                <a:tc rowSpan="2">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2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Performance Indicator </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2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MTEF targets</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62469">
                <a:tc vMerge="1">
                  <a:txBody>
                    <a:bodyPr/>
                    <a:lstStyle/>
                    <a:p>
                      <a:endParaRPr lang="en-ZA"/>
                    </a:p>
                  </a:txBody>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2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2018/19</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2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2019/20</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tab pos="1676400" algn="l"/>
                        </a:tabLst>
                      </a:pPr>
                      <a:r>
                        <a:rPr kumimoji="0" lang="en-ZA" sz="12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2020/21</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90825">
                <a:tc gridSpan="4">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2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Strategic </a:t>
                      </a:r>
                      <a:r>
                        <a:rPr kumimoji="0" lang="en-ZA" sz="12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Objective 4.1: </a:t>
                      </a:r>
                      <a:r>
                        <a:rPr kumimoji="0" lang="en-US"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Improve the system of disaster management and fire services across government by March 2021 by: </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Developing, strengthening, and managing of regulatory frameworks and institutional arrangements;</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Promoting capacity building through awareness, education, training and research;</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Promoting Disaster Risk Reduction through a well-coordinated and integrated planning process, with specific focus on mitigation, preparedness, response and recovery; and </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Guiding the development of a comprehensive information management and communication system and establish integrated communication links with relevant role players.</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1346595">
                <a:tc>
                  <a:txBody>
                    <a:bodyPr/>
                    <a:lstStyle>
                      <a:lvl1pPr defTabSz="685800">
                        <a:lnSpc>
                          <a:spcPct val="90000"/>
                        </a:lnSpc>
                        <a:spcBef>
                          <a:spcPts val="750"/>
                        </a:spcBef>
                        <a:buFont typeface="Arial" panose="020B0604020202020204" pitchFamily="34" charset="0"/>
                        <a:tabLst>
                          <a:tab pos="1676400" algn="l"/>
                        </a:tabLst>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685800">
                        <a:lnSpc>
                          <a:spcPct val="90000"/>
                        </a:lnSpc>
                        <a:spcBef>
                          <a:spcPts val="375"/>
                        </a:spcBef>
                        <a:buFont typeface="Arial" panose="020B0604020202020204" pitchFamily="34" charset="0"/>
                        <a:tabLst>
                          <a:tab pos="1676400" algn="l"/>
                        </a:tabLst>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685800">
                        <a:lnSpc>
                          <a:spcPct val="90000"/>
                        </a:lnSpc>
                        <a:spcBef>
                          <a:spcPts val="375"/>
                        </a:spcBef>
                        <a:buFont typeface="Arial" panose="020B0604020202020204" pitchFamily="34" charset="0"/>
                        <a:tabLst>
                          <a:tab pos="1676400" algn="l"/>
                        </a:tabLst>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685800">
                        <a:lnSpc>
                          <a:spcPct val="90000"/>
                        </a:lnSpc>
                        <a:spcBef>
                          <a:spcPts val="375"/>
                        </a:spcBef>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tabLst>
                          <a:tab pos="1676400" algn="l"/>
                        </a:tabLst>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pPr>
                      <a:r>
                        <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Number of municipalities assessed on the capacity to implement the National Fire Safety and Prevention Strategy </a:t>
                      </a: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defRPr/>
                      </a:pPr>
                      <a:r>
                        <a:rPr lang="en-GB" sz="1200" dirty="0">
                          <a:effectLst/>
                          <a:latin typeface="Arial" panose="020B0604020202020204" pitchFamily="34" charset="0"/>
                          <a:ea typeface="Calibri" panose="020F0502020204030204" pitchFamily="34" charset="0"/>
                        </a:rPr>
                        <a:t>12 municipalities assessed on the capacity to implement the National Fire Safety and Prevention Strategy by 2018/19</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73025" marR="73025" marT="9220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890" indent="-8890">
                        <a:lnSpc>
                          <a:spcPct val="115000"/>
                        </a:lnSpc>
                        <a:spcBef>
                          <a:spcPts val="500"/>
                        </a:spcBef>
                        <a:spcAft>
                          <a:spcPts val="0"/>
                        </a:spcAft>
                      </a:pPr>
                      <a:r>
                        <a:rPr lang="en-GB" sz="1200" kern="1200" dirty="0">
                          <a:solidFill>
                            <a:schemeClr val="tx1"/>
                          </a:solidFill>
                          <a:effectLst/>
                          <a:latin typeface="Arial" panose="020B0604020202020204" pitchFamily="34" charset="0"/>
                          <a:ea typeface="Calibri" panose="020F0502020204030204" pitchFamily="34" charset="0"/>
                          <a:cs typeface="+mn-cs"/>
                          <a:sym typeface="Calibri" panose="020F0502020204030204" pitchFamily="34" charset="0"/>
                        </a:rPr>
                        <a:t>12 municipalities assessed on the capacity to implement the National Fire Safety and Prevention Strategy by 2019/20</a:t>
                      </a:r>
                      <a:endParaRPr lang="en-ZA" sz="1200" kern="1200" dirty="0">
                        <a:solidFill>
                          <a:schemeClr val="tx1"/>
                        </a:solidFill>
                        <a:effectLst/>
                        <a:latin typeface="Arial" panose="020B0604020202020204" pitchFamily="34" charset="0"/>
                        <a:ea typeface="Calibri" panose="020F0502020204030204" pitchFamily="34" charset="0"/>
                        <a:cs typeface="+mn-cs"/>
                        <a:sym typeface="Calibri" panose="020F0502020204030204" pitchFamily="34" charset="0"/>
                      </a:endParaRPr>
                    </a:p>
                  </a:txBody>
                  <a:tcPr marL="73025" marR="73025" marT="9220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890" indent="-8890">
                        <a:lnSpc>
                          <a:spcPct val="115000"/>
                        </a:lnSpc>
                        <a:spcBef>
                          <a:spcPts val="500"/>
                        </a:spcBef>
                        <a:spcAft>
                          <a:spcPts val="0"/>
                        </a:spcAft>
                      </a:pPr>
                      <a:r>
                        <a:rPr lang="en-GB" sz="1200" kern="1200" dirty="0">
                          <a:solidFill>
                            <a:schemeClr val="tx1"/>
                          </a:solidFill>
                          <a:effectLst/>
                          <a:latin typeface="Arial" panose="020B0604020202020204" pitchFamily="34" charset="0"/>
                          <a:ea typeface="Calibri" panose="020F0502020204030204" pitchFamily="34" charset="0"/>
                          <a:cs typeface="+mn-cs"/>
                          <a:sym typeface="Calibri" panose="020F0502020204030204" pitchFamily="34" charset="0"/>
                        </a:rPr>
                        <a:t>14 municipalities assessed on the capacity to implement the National Fire Safety and Prevention Strategy by 2020/21</a:t>
                      </a:r>
                      <a:endParaRPr lang="en-ZA" sz="1200" kern="1200" dirty="0">
                        <a:solidFill>
                          <a:schemeClr val="tx1"/>
                        </a:solidFill>
                        <a:effectLst/>
                        <a:latin typeface="Arial" panose="020B0604020202020204" pitchFamily="34" charset="0"/>
                        <a:ea typeface="Calibri" panose="020F0502020204030204" pitchFamily="34" charset="0"/>
                        <a:cs typeface="+mn-cs"/>
                        <a:sym typeface="Calibri" panose="020F0502020204030204" pitchFamily="34" charset="0"/>
                      </a:endParaRPr>
                    </a:p>
                  </a:txBody>
                  <a:tcPr marL="73025" marR="73025" marT="9220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62127">
                <a:tc>
                  <a:txBody>
                    <a:bodyPr/>
                    <a:lstStyle/>
                    <a:p>
                      <a:pPr marL="0" marR="0" lvl="0" indent="0" algn="l" defTabSz="685800" rtl="0" eaLnBrk="1" fontAlgn="base" latinLnBrk="0" hangingPunct="1">
                        <a:lnSpc>
                          <a:spcPct val="100000"/>
                        </a:lnSpc>
                        <a:spcBef>
                          <a:spcPct val="0"/>
                        </a:spcBef>
                        <a:spcAft>
                          <a:spcPct val="0"/>
                        </a:spcAft>
                        <a:buClrTx/>
                        <a:buSzTx/>
                        <a:buFontTx/>
                        <a:buNone/>
                        <a:tabLst>
                          <a:tab pos="1676400" algn="l"/>
                        </a:tabLst>
                        <a:defRPr/>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The International Day for Disaster Reduction commemorated </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tab pos="1676400" algn="l"/>
                        </a:tabLst>
                      </a:pP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91" marR="6859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International Day for Disaster Reduction commemorated by 31 March  2019</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73025" marR="73025" marT="9220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defRPr/>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International Day for Disaster Reduction commemorated by 31 March  2020</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15000"/>
                        </a:lnSpc>
                        <a:spcBef>
                          <a:spcPct val="0"/>
                        </a:spcBef>
                        <a:spcAft>
                          <a:spcPts val="1000"/>
                        </a:spcAft>
                        <a:buClrTx/>
                        <a:buSzTx/>
                        <a:buFontTx/>
                        <a:buNone/>
                        <a:tabLst/>
                      </a:pP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73025" marR="73025" marT="9220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defRPr/>
                      </a:pPr>
                      <a:r>
                        <a:rPr kumimoji="0" lang="en-GB"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International Day for Disaster Reduction commemorated by 31 March  2021</a:t>
                      </a: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base" latinLnBrk="0" hangingPunct="1">
                        <a:lnSpc>
                          <a:spcPct val="115000"/>
                        </a:lnSpc>
                        <a:spcBef>
                          <a:spcPct val="0"/>
                        </a:spcBef>
                        <a:spcAft>
                          <a:spcPts val="1000"/>
                        </a:spcAft>
                        <a:buClrTx/>
                        <a:buSzTx/>
                        <a:buFontTx/>
                        <a:buNone/>
                        <a:tabLst/>
                      </a:pPr>
                      <a:endParaRPr kumimoji="0" lang="en-ZA"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73025" marR="73025" marT="9220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0558133"/>
                  </a:ext>
                </a:extLst>
              </a:tr>
            </a:tbl>
          </a:graphicData>
        </a:graphic>
      </p:graphicFrame>
      <p:sp>
        <p:nvSpPr>
          <p:cNvPr id="6" name="Rectangle 4">
            <a:extLst>
              <a:ext uri="{FF2B5EF4-FFF2-40B4-BE49-F238E27FC236}">
                <a16:creationId xmlns:a16="http://schemas.microsoft.com/office/drawing/2014/main" id="{FAE4B722-FDD6-42EF-8D7D-64129C6D950C}"/>
              </a:ext>
            </a:extLst>
          </p:cNvPr>
          <p:cNvSpPr>
            <a:spLocks noChangeArrowheads="1"/>
          </p:cNvSpPr>
          <p:nvPr/>
        </p:nvSpPr>
        <p:spPr bwMode="auto">
          <a:xfrm>
            <a:off x="107950" y="488950"/>
            <a:ext cx="89281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defRPr/>
            </a:pPr>
            <a:r>
              <a:rPr lang="en-ZA" sz="1400" dirty="0">
                <a:ea typeface="+mn-ea"/>
                <a:cs typeface="Arial" panose="020B0604020202020204" pitchFamily="34" charset="0"/>
              </a:rPr>
              <a:t>The Strategic Objective of the NDMC remains the same. The Centre will still have its focus on capacity assessments to implement the National Fire Safety and Prevention Strategy and the commemoration of the International Day for Disaster Reduction. The NDMC has however, included a new KPI in the 2018/19 APP. The KPI focuses on the development of priority guidelines that supports the implementation of disaster management legislation.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A6C42752-749B-4A51-BDBC-997685CAB9CD}"/>
              </a:ext>
            </a:extLst>
          </p:cNvPr>
          <p:cNvSpPr>
            <a:spLocks noGrp="1"/>
          </p:cNvSpPr>
          <p:nvPr>
            <p:ph type="title"/>
          </p:nvPr>
        </p:nvSpPr>
        <p:spPr>
          <a:xfrm>
            <a:off x="628650" y="0"/>
            <a:ext cx="7886700" cy="542925"/>
          </a:xfrm>
        </p:spPr>
        <p:txBody>
          <a:bodyPr/>
          <a:lstStyle/>
          <a:p>
            <a:r>
              <a:rPr lang="en-ZA" altLang="en-US" sz="2000" dirty="0">
                <a:solidFill>
                  <a:schemeClr val="tx1"/>
                </a:solidFill>
              </a:rPr>
              <a:t>Programme 4- National Disaster Management Centre Continued</a:t>
            </a:r>
          </a:p>
        </p:txBody>
      </p:sp>
      <p:sp>
        <p:nvSpPr>
          <p:cNvPr id="48131" name="Slide Number Placeholder 2">
            <a:extLst>
              <a:ext uri="{FF2B5EF4-FFF2-40B4-BE49-F238E27FC236}">
                <a16:creationId xmlns:a16="http://schemas.microsoft.com/office/drawing/2014/main" id="{2CFE319A-A9B1-471A-81FC-88517ED95D4A}"/>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4941259-7FA0-43E7-88EC-6EC0C00DB304}" type="slidenum">
              <a:rPr lang="en-US" altLang="en-US" sz="1800" smtClean="0"/>
              <a:pPr/>
              <a:t>24</a:t>
            </a:fld>
            <a:endParaRPr lang="en-US" altLang="en-US" sz="1800" dirty="0"/>
          </a:p>
        </p:txBody>
      </p:sp>
      <p:graphicFrame>
        <p:nvGraphicFramePr>
          <p:cNvPr id="5" name="Table 4">
            <a:extLst>
              <a:ext uri="{FF2B5EF4-FFF2-40B4-BE49-F238E27FC236}">
                <a16:creationId xmlns:a16="http://schemas.microsoft.com/office/drawing/2014/main" id="{3FFCD4D4-D565-44EB-B021-7CD311996F9F}"/>
              </a:ext>
            </a:extLst>
          </p:cNvPr>
          <p:cNvGraphicFramePr>
            <a:graphicFrameLocks noGrp="1"/>
          </p:cNvGraphicFramePr>
          <p:nvPr>
            <p:extLst>
              <p:ext uri="{D42A27DB-BD31-4B8C-83A1-F6EECF244321}">
                <p14:modId xmlns:p14="http://schemas.microsoft.com/office/powerpoint/2010/main" val="69988678"/>
              </p:ext>
            </p:extLst>
          </p:nvPr>
        </p:nvGraphicFramePr>
        <p:xfrm>
          <a:off x="107950" y="1412875"/>
          <a:ext cx="8883651" cy="4679951"/>
        </p:xfrm>
        <a:graphic>
          <a:graphicData uri="http://schemas.openxmlformats.org/drawingml/2006/table">
            <a:tbl>
              <a:tblPr firstRow="1" firstCol="1" bandRow="1">
                <a:tableStyleId>{5940675A-B579-460E-94D1-54222C63F5DA}</a:tableStyleId>
              </a:tblPr>
              <a:tblGrid>
                <a:gridCol w="2281207">
                  <a:extLst>
                    <a:ext uri="{9D8B030D-6E8A-4147-A177-3AD203B41FA5}">
                      <a16:colId xmlns:a16="http://schemas.microsoft.com/office/drawing/2014/main" val="20000"/>
                    </a:ext>
                  </a:extLst>
                </a:gridCol>
                <a:gridCol w="1837987">
                  <a:extLst>
                    <a:ext uri="{9D8B030D-6E8A-4147-A177-3AD203B41FA5}">
                      <a16:colId xmlns:a16="http://schemas.microsoft.com/office/drawing/2014/main" val="20001"/>
                    </a:ext>
                  </a:extLst>
                </a:gridCol>
                <a:gridCol w="2313664">
                  <a:extLst>
                    <a:ext uri="{9D8B030D-6E8A-4147-A177-3AD203B41FA5}">
                      <a16:colId xmlns:a16="http://schemas.microsoft.com/office/drawing/2014/main" val="20002"/>
                    </a:ext>
                  </a:extLst>
                </a:gridCol>
                <a:gridCol w="2450793">
                  <a:extLst>
                    <a:ext uri="{9D8B030D-6E8A-4147-A177-3AD203B41FA5}">
                      <a16:colId xmlns:a16="http://schemas.microsoft.com/office/drawing/2014/main" val="20003"/>
                    </a:ext>
                  </a:extLst>
                </a:gridCol>
              </a:tblGrid>
              <a:tr h="419649">
                <a:tc rowSpan="2">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Performance Indicator </a:t>
                      </a:r>
                    </a:p>
                  </a:txBody>
                  <a:tcPr marL="68591" marR="68591" marT="0" marB="0"/>
                </a:tc>
                <a:tc gridSpan="3">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MTEF targets</a:t>
                      </a:r>
                    </a:p>
                  </a:txBody>
                  <a:tcPr marL="68591" marR="68591" marT="0" marB="0">
                    <a:lnB w="12700" cap="flat" cmpd="sng" algn="ctr">
                      <a:solidFill>
                        <a:schemeClr val="tx1"/>
                      </a:solidFill>
                      <a:prstDash val="solid"/>
                      <a:round/>
                      <a:headEnd type="none" w="med" len="med"/>
                      <a:tailEnd type="none" w="med" len="med"/>
                    </a:lnB>
                  </a:tcPr>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lnB w="12700" cap="flat" cmpd="sng" algn="ctr">
                      <a:solidFill>
                        <a:schemeClr val="tx1"/>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val="10000"/>
                  </a:ext>
                </a:extLst>
              </a:tr>
              <a:tr h="546017">
                <a:tc v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2018/19</a:t>
                      </a: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2019/20</a:t>
                      </a: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2020/21</a:t>
                      </a:r>
                    </a:p>
                  </a:txBody>
                  <a:tcPr marL="68591" marR="68591"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80952">
                <a:tc gridSpan="4">
                  <a:txBody>
                    <a:bodyPr/>
                    <a:lstStyle/>
                    <a:p>
                      <a:pPr fontAlgn="base"/>
                      <a:r>
                        <a:rPr lang="en-ZA" sz="1400" b="1" kern="1200" dirty="0">
                          <a:solidFill>
                            <a:schemeClr val="tx1"/>
                          </a:solidFill>
                          <a:effectLst/>
                          <a:latin typeface="Arial" panose="020B0604020202020204" pitchFamily="34" charset="0"/>
                          <a:ea typeface="+mn-ea"/>
                          <a:cs typeface="Arial" panose="020B0604020202020204" pitchFamily="34" charset="0"/>
                        </a:rPr>
                        <a:t>Strategic </a:t>
                      </a:r>
                      <a:r>
                        <a:rPr lang="en-ZA" sz="1400" b="1" kern="1200" dirty="0" smtClean="0">
                          <a:solidFill>
                            <a:schemeClr val="tx1"/>
                          </a:solidFill>
                          <a:effectLst/>
                          <a:latin typeface="Arial" panose="020B0604020202020204" pitchFamily="34" charset="0"/>
                          <a:ea typeface="+mn-ea"/>
                          <a:cs typeface="Arial" panose="020B0604020202020204" pitchFamily="34" charset="0"/>
                        </a:rPr>
                        <a:t>Objective 4.1: </a:t>
                      </a:r>
                      <a:r>
                        <a:rPr lang="en-US" sz="1400" b="0" kern="1200" dirty="0">
                          <a:solidFill>
                            <a:schemeClr val="tx1"/>
                          </a:solidFill>
                          <a:effectLst/>
                          <a:latin typeface="Arial" panose="020B0604020202020204" pitchFamily="34" charset="0"/>
                          <a:ea typeface="+mn-ea"/>
                          <a:cs typeface="Arial" panose="020B0604020202020204" pitchFamily="34" charset="0"/>
                        </a:rPr>
                        <a:t>Improve the system of disaster management and fire services across government by March 2020 by: </a:t>
                      </a:r>
                      <a:endParaRPr lang="en-ZA" sz="1400" b="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GB" sz="1400" b="0" kern="1200" dirty="0">
                          <a:solidFill>
                            <a:schemeClr val="tx1"/>
                          </a:solidFill>
                          <a:effectLst/>
                          <a:latin typeface="Arial" panose="020B0604020202020204" pitchFamily="34" charset="0"/>
                          <a:ea typeface="+mn-ea"/>
                          <a:cs typeface="Arial" panose="020B0604020202020204" pitchFamily="34" charset="0"/>
                        </a:rPr>
                        <a:t>Developing, strengthening, and managing of regulatory frameworks and institutional arrangements;</a:t>
                      </a:r>
                      <a:endParaRPr lang="en-ZA" sz="1400" b="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GB" sz="1400" b="0" kern="1200" dirty="0">
                          <a:solidFill>
                            <a:schemeClr val="tx1"/>
                          </a:solidFill>
                          <a:effectLst/>
                          <a:latin typeface="Arial" panose="020B0604020202020204" pitchFamily="34" charset="0"/>
                          <a:ea typeface="+mn-ea"/>
                          <a:cs typeface="Arial" panose="020B0604020202020204" pitchFamily="34" charset="0"/>
                        </a:rPr>
                        <a:t>Promoting capacity building through awareness, education, training and research;</a:t>
                      </a:r>
                      <a:endParaRPr lang="en-ZA" sz="1400" b="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GB" sz="1400" b="0" kern="1200" dirty="0">
                          <a:solidFill>
                            <a:schemeClr val="tx1"/>
                          </a:solidFill>
                          <a:effectLst/>
                          <a:latin typeface="Arial" panose="020B0604020202020204" pitchFamily="34" charset="0"/>
                          <a:ea typeface="+mn-ea"/>
                          <a:cs typeface="Arial" panose="020B0604020202020204" pitchFamily="34" charset="0"/>
                        </a:rPr>
                        <a:t>Promoting Disaster Risk Reduction through a well-coordinated and integrated planning process, with specific focus on mitigation, preparedness, response and recovery; and </a:t>
                      </a:r>
                      <a:endParaRPr lang="en-ZA" sz="1400" b="0" kern="1200" dirty="0">
                        <a:solidFill>
                          <a:schemeClr val="tx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GB" sz="1400" b="0" kern="1200" dirty="0">
                          <a:solidFill>
                            <a:schemeClr val="tx1"/>
                          </a:solidFill>
                          <a:effectLst/>
                          <a:latin typeface="Arial" panose="020B0604020202020204" pitchFamily="34" charset="0"/>
                          <a:ea typeface="+mn-ea"/>
                          <a:cs typeface="Arial" panose="020B0604020202020204" pitchFamily="34" charset="0"/>
                        </a:rPr>
                        <a:t>Guiding the development of a comprehensive information management and communication system and establish integrated communication links with relevant role players.</a:t>
                      </a:r>
                    </a:p>
                  </a:txBody>
                  <a:tcPr marL="68591" marR="68591" marT="0" marB="0"/>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tc>
                <a:tc hMerge="1">
                  <a:txBody>
                    <a:bodyPr/>
                    <a:lstStyle/>
                    <a:p>
                      <a:endParaRPr lang="en-ZA"/>
                    </a:p>
                  </a:txBody>
                  <a:tcPr/>
                </a:tc>
                <a:extLst>
                  <a:ext uri="{0D108BD9-81ED-4DB2-BD59-A6C34878D82A}">
                    <a16:rowId xmlns:a16="http://schemas.microsoft.com/office/drawing/2014/main" val="10002"/>
                  </a:ext>
                </a:extLst>
              </a:tr>
              <a:tr h="1733333">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GB" sz="1400" b="1" kern="1200" dirty="0">
                          <a:solidFill>
                            <a:schemeClr val="tx1"/>
                          </a:solidFill>
                          <a:latin typeface="Arial" panose="020B0604020202020204" pitchFamily="34" charset="0"/>
                          <a:ea typeface="+mn-ea"/>
                          <a:cs typeface="Arial" panose="020B0604020202020204" pitchFamily="34" charset="0"/>
                        </a:rPr>
                        <a:t>New performance indicator:</a:t>
                      </a:r>
                      <a:r>
                        <a:rPr lang="en-GB" sz="1400" b="1" kern="1200" baseline="0" dirty="0">
                          <a:solidFill>
                            <a:schemeClr val="tx1"/>
                          </a:solidFill>
                          <a:latin typeface="Arial" panose="020B0604020202020204" pitchFamily="34" charset="0"/>
                          <a:ea typeface="+mn-ea"/>
                          <a:cs typeface="Arial" panose="020B0604020202020204" pitchFamily="34" charset="0"/>
                        </a:rPr>
                        <a:t> </a:t>
                      </a:r>
                    </a:p>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endParaRPr lang="en-GB" sz="1400" kern="1200" baseline="0" dirty="0">
                        <a:solidFill>
                          <a:schemeClr val="tx1"/>
                        </a:solidFill>
                        <a:latin typeface="Arial" panose="020B0604020202020204" pitchFamily="34" charset="0"/>
                        <a:ea typeface="+mn-ea"/>
                        <a:cs typeface="Arial" panose="020B0604020202020204" pitchFamily="34" charset="0"/>
                      </a:endParaRPr>
                    </a:p>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GB" sz="1400" kern="1200" dirty="0">
                          <a:solidFill>
                            <a:schemeClr val="tx1"/>
                          </a:solidFill>
                          <a:latin typeface="Arial" panose="020B0604020202020204" pitchFamily="34" charset="0"/>
                          <a:ea typeface="+mn-ea"/>
                          <a:cs typeface="Arial" panose="020B0604020202020204" pitchFamily="34" charset="0"/>
                        </a:rPr>
                        <a:t>Number of disaster management priority guidelines approved by Head of NDMC </a:t>
                      </a:r>
                      <a:endParaRPr lang="en-ZA" sz="1400" kern="1200" dirty="0">
                        <a:solidFill>
                          <a:schemeClr val="tx1"/>
                        </a:solidFill>
                        <a:latin typeface="Arial" panose="020B0604020202020204" pitchFamily="34" charset="0"/>
                        <a:ea typeface="+mn-ea"/>
                        <a:cs typeface="Arial" panose="020B0604020202020204" pitchFamily="34" charset="0"/>
                      </a:endParaRPr>
                    </a:p>
                  </a:txBody>
                  <a:tcPr marL="68591" marR="68591" marT="0" marB="0"/>
                </a:tc>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Two Disaster Management priority Guidelines approved by Head of NDMC by 31 March 2019</a:t>
                      </a:r>
                      <a:endParaRPr lang="en-ZA" sz="1400" kern="1200" dirty="0">
                        <a:solidFill>
                          <a:schemeClr val="tx1"/>
                        </a:solidFill>
                        <a:latin typeface="Arial" panose="020B0604020202020204" pitchFamily="34" charset="0"/>
                        <a:ea typeface="+mn-ea"/>
                        <a:cs typeface="Arial" panose="020B0604020202020204" pitchFamily="34" charset="0"/>
                      </a:endParaRPr>
                    </a:p>
                  </a:txBody>
                  <a:tcPr marL="73025" marR="73025" marT="91395" marB="0"/>
                </a:tc>
                <a:tc>
                  <a:txBody>
                    <a:bodyPr/>
                    <a:lstStyle/>
                    <a:p>
                      <a:pPr>
                        <a:lnSpc>
                          <a:spcPct val="115000"/>
                        </a:lnSpc>
                        <a:spcAft>
                          <a:spcPts val="1000"/>
                        </a:spcAft>
                      </a:pPr>
                      <a:r>
                        <a:rPr lang="en-GB" sz="1400" kern="1200" dirty="0">
                          <a:solidFill>
                            <a:schemeClr val="tx1"/>
                          </a:solidFill>
                          <a:latin typeface="Arial" panose="020B0604020202020204" pitchFamily="34" charset="0"/>
                          <a:ea typeface="+mn-ea"/>
                          <a:cs typeface="Arial" panose="020B0604020202020204" pitchFamily="34" charset="0"/>
                        </a:rPr>
                        <a:t>Two Disaster Management priority Guidelines approved by Head of NDMC by 31 March 2020</a:t>
                      </a:r>
                      <a:endParaRPr lang="en-ZA" sz="1400" kern="1200" dirty="0">
                        <a:solidFill>
                          <a:schemeClr val="tx1"/>
                        </a:solidFill>
                        <a:latin typeface="Arial" panose="020B0604020202020204" pitchFamily="34" charset="0"/>
                        <a:ea typeface="+mn-ea"/>
                        <a:cs typeface="Arial" panose="020B0604020202020204" pitchFamily="34" charset="0"/>
                      </a:endParaRPr>
                    </a:p>
                  </a:txBody>
                  <a:tcPr marL="73025" marR="73025" marT="91395" marB="0"/>
                </a:tc>
                <a:tc>
                  <a:txBody>
                    <a:bodyPr/>
                    <a:lstStyle/>
                    <a:p>
                      <a:pPr>
                        <a:lnSpc>
                          <a:spcPct val="115000"/>
                        </a:lnSpc>
                        <a:spcAft>
                          <a:spcPts val="1000"/>
                        </a:spcAft>
                      </a:pPr>
                      <a:r>
                        <a:rPr lang="en-GB" sz="1400" kern="1200" dirty="0">
                          <a:solidFill>
                            <a:schemeClr val="tx1"/>
                          </a:solidFill>
                          <a:latin typeface="Arial" panose="020B0604020202020204" pitchFamily="34" charset="0"/>
                          <a:ea typeface="+mn-ea"/>
                          <a:cs typeface="Arial" panose="020B0604020202020204" pitchFamily="34" charset="0"/>
                        </a:rPr>
                        <a:t>Two Disaster Management Guidelines priority approved by Head of NDMC by March 2021</a:t>
                      </a:r>
                      <a:endParaRPr lang="en-ZA" sz="1400" kern="1200" dirty="0">
                        <a:solidFill>
                          <a:schemeClr val="tx1"/>
                        </a:solidFill>
                        <a:latin typeface="Arial" panose="020B0604020202020204" pitchFamily="34" charset="0"/>
                        <a:ea typeface="+mn-ea"/>
                        <a:cs typeface="Arial" panose="020B0604020202020204" pitchFamily="34" charset="0"/>
                      </a:endParaRPr>
                    </a:p>
                  </a:txBody>
                  <a:tcPr marL="73025" marR="73025" marT="91395" marB="0"/>
                </a:tc>
                <a:extLst>
                  <a:ext uri="{0D108BD9-81ED-4DB2-BD59-A6C34878D82A}">
                    <a16:rowId xmlns:a16="http://schemas.microsoft.com/office/drawing/2014/main" val="10003"/>
                  </a:ext>
                </a:extLst>
              </a:tr>
            </a:tbl>
          </a:graphicData>
        </a:graphic>
      </p:graphicFrame>
      <p:sp>
        <p:nvSpPr>
          <p:cNvPr id="6" name="Rectangle 4">
            <a:extLst>
              <a:ext uri="{FF2B5EF4-FFF2-40B4-BE49-F238E27FC236}">
                <a16:creationId xmlns:a16="http://schemas.microsoft.com/office/drawing/2014/main" id="{0F11E159-2777-47BB-994E-22EAA585C345}"/>
              </a:ext>
            </a:extLst>
          </p:cNvPr>
          <p:cNvSpPr>
            <a:spLocks noChangeArrowheads="1"/>
          </p:cNvSpPr>
          <p:nvPr/>
        </p:nvSpPr>
        <p:spPr bwMode="auto">
          <a:xfrm>
            <a:off x="107950" y="488950"/>
            <a:ext cx="8928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defRPr/>
            </a:pPr>
            <a:r>
              <a:rPr lang="en-ZA" sz="1400" dirty="0">
                <a:ea typeface="+mn-ea"/>
                <a:cs typeface="Arial" panose="020B0604020202020204" pitchFamily="34" charset="0"/>
              </a:rPr>
              <a:t>The NDMC has however, included a new KPI in the 2018/19 APP. The KPI focuses on the development of priority guidelines that supports the implementation of disaster management legislation.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736D331D-6CDB-4816-BDE8-796C36EB9D91}"/>
              </a:ext>
            </a:extLst>
          </p:cNvPr>
          <p:cNvSpPr>
            <a:spLocks noGrp="1"/>
          </p:cNvSpPr>
          <p:nvPr>
            <p:ph type="title"/>
          </p:nvPr>
        </p:nvSpPr>
        <p:spPr>
          <a:xfrm>
            <a:off x="0" y="0"/>
            <a:ext cx="9144000" cy="542925"/>
          </a:xfrm>
        </p:spPr>
        <p:txBody>
          <a:bodyPr/>
          <a:lstStyle/>
          <a:p>
            <a:r>
              <a:rPr lang="en-ZA" altLang="en-US" sz="2000" dirty="0">
                <a:solidFill>
                  <a:schemeClr val="tx1"/>
                </a:solidFill>
              </a:rPr>
              <a:t>Programme 5- Local Government Support and Interventions Management  </a:t>
            </a:r>
          </a:p>
        </p:txBody>
      </p:sp>
      <p:sp>
        <p:nvSpPr>
          <p:cNvPr id="49155" name="Slide Number Placeholder 2">
            <a:extLst>
              <a:ext uri="{FF2B5EF4-FFF2-40B4-BE49-F238E27FC236}">
                <a16:creationId xmlns:a16="http://schemas.microsoft.com/office/drawing/2014/main" id="{73B3DF96-FA0E-4876-8F3E-4D98C83855D4}"/>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4FF7BB7-3EE3-41BD-BDCF-57F71E206A9F}" type="slidenum">
              <a:rPr lang="en-US" altLang="en-US" sz="1800" smtClean="0"/>
              <a:pPr/>
              <a:t>25</a:t>
            </a:fld>
            <a:endParaRPr lang="en-US" altLang="en-US" sz="1800" dirty="0"/>
          </a:p>
        </p:txBody>
      </p:sp>
      <p:graphicFrame>
        <p:nvGraphicFramePr>
          <p:cNvPr id="5" name="Table 4">
            <a:extLst>
              <a:ext uri="{FF2B5EF4-FFF2-40B4-BE49-F238E27FC236}">
                <a16:creationId xmlns:a16="http://schemas.microsoft.com/office/drawing/2014/main" id="{EF045E69-C330-4017-9498-404C323F06A7}"/>
              </a:ext>
            </a:extLst>
          </p:cNvPr>
          <p:cNvGraphicFramePr>
            <a:graphicFrameLocks noGrp="1"/>
          </p:cNvGraphicFramePr>
          <p:nvPr>
            <p:extLst>
              <p:ext uri="{D42A27DB-BD31-4B8C-83A1-F6EECF244321}">
                <p14:modId xmlns:p14="http://schemas.microsoft.com/office/powerpoint/2010/main" val="1784702679"/>
              </p:ext>
            </p:extLst>
          </p:nvPr>
        </p:nvGraphicFramePr>
        <p:xfrm>
          <a:off x="0" y="2062311"/>
          <a:ext cx="8991600" cy="4205421"/>
        </p:xfrm>
        <a:graphic>
          <a:graphicData uri="http://schemas.openxmlformats.org/drawingml/2006/table">
            <a:tbl>
              <a:tblPr firstRow="1" firstCol="1" bandRow="1">
                <a:tableStyleId>{5940675A-B579-460E-94D1-54222C63F5DA}</a:tableStyleId>
              </a:tblPr>
              <a:tblGrid>
                <a:gridCol w="2308927">
                  <a:extLst>
                    <a:ext uri="{9D8B030D-6E8A-4147-A177-3AD203B41FA5}">
                      <a16:colId xmlns:a16="http://schemas.microsoft.com/office/drawing/2014/main" val="20000"/>
                    </a:ext>
                  </a:extLst>
                </a:gridCol>
                <a:gridCol w="2063602">
                  <a:extLst>
                    <a:ext uri="{9D8B030D-6E8A-4147-A177-3AD203B41FA5}">
                      <a16:colId xmlns:a16="http://schemas.microsoft.com/office/drawing/2014/main" val="20001"/>
                    </a:ext>
                  </a:extLst>
                </a:gridCol>
                <a:gridCol w="2259373">
                  <a:extLst>
                    <a:ext uri="{9D8B030D-6E8A-4147-A177-3AD203B41FA5}">
                      <a16:colId xmlns:a16="http://schemas.microsoft.com/office/drawing/2014/main" val="20002"/>
                    </a:ext>
                  </a:extLst>
                </a:gridCol>
                <a:gridCol w="2359698">
                  <a:extLst>
                    <a:ext uri="{9D8B030D-6E8A-4147-A177-3AD203B41FA5}">
                      <a16:colId xmlns:a16="http://schemas.microsoft.com/office/drawing/2014/main" val="20003"/>
                    </a:ext>
                  </a:extLst>
                </a:gridCol>
              </a:tblGrid>
              <a:tr h="361658">
                <a:tc rowSpan="2">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Performance Indicator </a:t>
                      </a:r>
                    </a:p>
                  </a:txBody>
                  <a:tcPr marL="68591" marR="68591" marT="0" marB="0"/>
                </a:tc>
                <a:tc gridSpan="3">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MTEF targets</a:t>
                      </a:r>
                    </a:p>
                  </a:txBody>
                  <a:tcPr marL="68591" marR="68591" marT="0" marB="0">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84951">
                <a:tc v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2018/19</a:t>
                      </a: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2019/20</a:t>
                      </a: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2020/21</a:t>
                      </a:r>
                    </a:p>
                  </a:txBody>
                  <a:tcPr marL="68591" marR="68591"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97122">
                <a:tc gridSpan="4">
                  <a:txBody>
                    <a:bodyPr/>
                    <a:lstStyle/>
                    <a:p>
                      <a:pPr fontAlgn="base"/>
                      <a:r>
                        <a:rPr lang="en-ZA" sz="1400" b="1" kern="1200" dirty="0">
                          <a:solidFill>
                            <a:schemeClr val="tx1"/>
                          </a:solidFill>
                          <a:effectLst/>
                          <a:latin typeface="Arial" panose="020B0604020202020204" pitchFamily="34" charset="0"/>
                          <a:ea typeface="+mn-ea"/>
                          <a:cs typeface="Arial" panose="020B0604020202020204" pitchFamily="34" charset="0"/>
                        </a:rPr>
                        <a:t>Strategic Objective: </a:t>
                      </a:r>
                      <a:r>
                        <a:rPr lang="en-ZA" sz="1400" b="1" kern="1200" dirty="0" smtClean="0">
                          <a:solidFill>
                            <a:schemeClr val="tx1"/>
                          </a:solidFill>
                          <a:effectLst/>
                          <a:latin typeface="Arial" panose="020B0604020202020204" pitchFamily="34" charset="0"/>
                          <a:ea typeface="+mn-ea"/>
                          <a:cs typeface="Arial" panose="020B0604020202020204" pitchFamily="34" charset="0"/>
                        </a:rPr>
                        <a:t>5.1</a:t>
                      </a:r>
                      <a:r>
                        <a:rPr lang="en-ZA" sz="1400" kern="1200" dirty="0" smtClean="0">
                          <a:solidFill>
                            <a:schemeClr val="tx1"/>
                          </a:solidFill>
                          <a:latin typeface="Arial" panose="020B0604020202020204" pitchFamily="34" charset="0"/>
                          <a:ea typeface="+mn-ea"/>
                          <a:cs typeface="Arial" panose="020B0604020202020204" pitchFamily="34" charset="0"/>
                        </a:rPr>
                        <a:t>Improve </a:t>
                      </a:r>
                      <a:r>
                        <a:rPr lang="en-ZA" sz="1400" kern="1200" dirty="0">
                          <a:solidFill>
                            <a:schemeClr val="tx1"/>
                          </a:solidFill>
                          <a:latin typeface="Arial" panose="020B0604020202020204" pitchFamily="34" charset="0"/>
                          <a:ea typeface="+mn-ea"/>
                          <a:cs typeface="Arial" panose="020B0604020202020204" pitchFamily="34" charset="0"/>
                        </a:rPr>
                        <a:t>accountability in the local government system by coordinating reporting on municipal performance by March 2020</a:t>
                      </a:r>
                      <a:endParaRPr lang="en-GB" sz="1400" kern="1200" dirty="0">
                        <a:solidFill>
                          <a:schemeClr val="tx1"/>
                        </a:solidFill>
                        <a:latin typeface="Arial" panose="020B0604020202020204" pitchFamily="34" charset="0"/>
                        <a:ea typeface="+mn-ea"/>
                        <a:cs typeface="Arial" panose="020B0604020202020204" pitchFamily="34" charset="0"/>
                      </a:endParaRPr>
                    </a:p>
                  </a:txBody>
                  <a:tcPr marL="68591" marR="68591" marT="0" marB="0"/>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1472176">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GB" sz="1400" kern="1200" dirty="0">
                          <a:solidFill>
                            <a:schemeClr val="tx1"/>
                          </a:solidFill>
                          <a:latin typeface="Arial" panose="020B0604020202020204" pitchFamily="34" charset="0"/>
                          <a:ea typeface="+mn-ea"/>
                          <a:cs typeface="Arial" panose="020B0604020202020204" pitchFamily="34" charset="0"/>
                        </a:rPr>
                        <a:t>Annual report on municipal performance progress based on the monthly B2B questionnaire developed </a:t>
                      </a:r>
                      <a:endParaRPr lang="en-ZA" sz="1400" kern="1200" dirty="0">
                        <a:solidFill>
                          <a:schemeClr val="tx1"/>
                        </a:solidFill>
                        <a:latin typeface="Arial" panose="020B0604020202020204" pitchFamily="34" charset="0"/>
                        <a:ea typeface="+mn-ea"/>
                        <a:cs typeface="Arial" panose="020B0604020202020204" pitchFamily="34" charset="0"/>
                      </a:endParaRPr>
                    </a:p>
                  </a:txBody>
                  <a:tcPr marL="68591" marR="68591" marT="0" marB="0"/>
                </a:tc>
                <a:tc>
                  <a:txBody>
                    <a:bodyPr/>
                    <a:lstStyle/>
                    <a:p>
                      <a:pPr marL="71755">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Annual report on municipal performance progress based on the monthly B2B questionnaire by 31 March 2019</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marL="71755">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Annual report on municipal performance progress based on the monthly B2B questionnaire by 31 March 2020</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marL="71755">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Annual report on municipal performance progress based on the monthly B2B questionnaire by 31 March 2021</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extLst>
                  <a:ext uri="{0D108BD9-81ED-4DB2-BD59-A6C34878D82A}">
                    <a16:rowId xmlns:a16="http://schemas.microsoft.com/office/drawing/2014/main" val="10003"/>
                  </a:ext>
                </a:extLst>
              </a:tr>
              <a:tr h="437605">
                <a:tc gridSpan="4">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ZA" sz="1400" b="1" kern="1200" dirty="0">
                          <a:solidFill>
                            <a:schemeClr val="tx1"/>
                          </a:solidFill>
                          <a:latin typeface="Arial" panose="020B0604020202020204" pitchFamily="34" charset="0"/>
                          <a:ea typeface="+mn-ea"/>
                          <a:cs typeface="Arial" panose="020B0604020202020204" pitchFamily="34" charset="0"/>
                        </a:rPr>
                        <a:t>Strategic </a:t>
                      </a:r>
                      <a:r>
                        <a:rPr lang="en-ZA" sz="1400" b="1" kern="1200" dirty="0" smtClean="0">
                          <a:solidFill>
                            <a:schemeClr val="tx1"/>
                          </a:solidFill>
                          <a:latin typeface="Arial" panose="020B0604020202020204" pitchFamily="34" charset="0"/>
                          <a:ea typeface="+mn-ea"/>
                          <a:cs typeface="Arial" panose="020B0604020202020204" pitchFamily="34" charset="0"/>
                        </a:rPr>
                        <a:t>Objective 5.2</a:t>
                      </a:r>
                      <a:r>
                        <a:rPr lang="en-ZA" sz="1400" kern="1200" dirty="0" smtClean="0">
                          <a:solidFill>
                            <a:schemeClr val="tx1"/>
                          </a:solidFill>
                          <a:latin typeface="Arial" panose="020B0604020202020204" pitchFamily="34" charset="0"/>
                          <a:ea typeface="+mn-ea"/>
                          <a:cs typeface="Arial" panose="020B0604020202020204" pitchFamily="34" charset="0"/>
                        </a:rPr>
                        <a:t>: </a:t>
                      </a:r>
                      <a:r>
                        <a:rPr lang="en-GB" sz="1400" kern="1200" dirty="0" smtClean="0">
                          <a:solidFill>
                            <a:schemeClr val="tx1"/>
                          </a:solidFill>
                          <a:latin typeface="Arial" panose="020B0604020202020204" pitchFamily="34" charset="0"/>
                          <a:ea typeface="+mn-ea"/>
                          <a:cs typeface="Arial" panose="020B0604020202020204" pitchFamily="34" charset="0"/>
                        </a:rPr>
                        <a:t>Coordinate </a:t>
                      </a:r>
                      <a:r>
                        <a:rPr lang="en-GB" sz="1400" kern="1200" dirty="0">
                          <a:solidFill>
                            <a:schemeClr val="tx1"/>
                          </a:solidFill>
                          <a:latin typeface="Arial" panose="020B0604020202020204" pitchFamily="34" charset="0"/>
                          <a:ea typeface="+mn-ea"/>
                          <a:cs typeface="Arial" panose="020B0604020202020204" pitchFamily="34" charset="0"/>
                        </a:rPr>
                        <a:t>collaboration for infrastructure development at municipal level to extend services to unserved communities by March 2020</a:t>
                      </a:r>
                      <a:endParaRPr lang="en-ZA" sz="1400" kern="1200" dirty="0">
                        <a:solidFill>
                          <a:schemeClr val="tx1"/>
                        </a:solidFill>
                        <a:latin typeface="Arial" panose="020B0604020202020204" pitchFamily="34" charset="0"/>
                        <a:ea typeface="+mn-ea"/>
                        <a:cs typeface="Arial" panose="020B0604020202020204" pitchFamily="34" charset="0"/>
                      </a:endParaRPr>
                    </a:p>
                  </a:txBody>
                  <a:tcPr marL="68591" marR="68591" marT="0" marB="0"/>
                </a:tc>
                <a:tc hMerge="1">
                  <a:txBody>
                    <a:bodyPr/>
                    <a:lstStyle/>
                    <a:p>
                      <a:pPr marL="71755">
                        <a:lnSpc>
                          <a:spcPct val="115000"/>
                        </a:lnSpc>
                        <a:spcAft>
                          <a:spcPts val="0"/>
                        </a:spcAft>
                      </a:pP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4"/>
                  </a:ext>
                </a:extLst>
              </a:tr>
              <a:tr h="1151901">
                <a:tc>
                  <a:txBody>
                    <a:bodyPr/>
                    <a:lstStyle/>
                    <a:p>
                      <a:pPr marL="0" marR="0" indent="0" algn="l" defTabSz="685800" rtl="0" eaLnBrk="1" fontAlgn="auto" latinLnBrk="0" hangingPunct="1">
                        <a:lnSpc>
                          <a:spcPct val="100000"/>
                        </a:lnSpc>
                        <a:spcBef>
                          <a:spcPts val="0"/>
                        </a:spcBef>
                        <a:spcAft>
                          <a:spcPts val="0"/>
                        </a:spcAft>
                        <a:buClrTx/>
                        <a:buSzTx/>
                        <a:buFontTx/>
                        <a:buNone/>
                        <a:tabLst>
                          <a:tab pos="1676400" algn="l"/>
                        </a:tabLst>
                        <a:defRPr/>
                      </a:pPr>
                      <a:r>
                        <a:rPr lang="en-GB" sz="1400" kern="1200" dirty="0">
                          <a:solidFill>
                            <a:schemeClr val="tx1"/>
                          </a:solidFill>
                          <a:latin typeface="Arial" panose="020B0604020202020204" pitchFamily="34" charset="0"/>
                          <a:ea typeface="+mn-ea"/>
                          <a:cs typeface="Arial" panose="020B0604020202020204" pitchFamily="34" charset="0"/>
                        </a:rPr>
                        <a:t>Number of targeted MIG receiving municipalities monitored for compliance with </a:t>
                      </a:r>
                      <a:r>
                        <a:rPr lang="en-GB" sz="1400" kern="1200" dirty="0" err="1">
                          <a:solidFill>
                            <a:schemeClr val="tx1"/>
                          </a:solidFill>
                          <a:latin typeface="Arial" panose="020B0604020202020204" pitchFamily="34" charset="0"/>
                          <a:ea typeface="+mn-ea"/>
                          <a:cs typeface="Arial" panose="020B0604020202020204" pitchFamily="34" charset="0"/>
                        </a:rPr>
                        <a:t>DoRA</a:t>
                      </a:r>
                      <a:r>
                        <a:rPr lang="en-GB" sz="1400" kern="1200" dirty="0">
                          <a:solidFill>
                            <a:schemeClr val="tx1"/>
                          </a:solidFill>
                          <a:latin typeface="Arial" panose="020B0604020202020204" pitchFamily="34" charset="0"/>
                          <a:ea typeface="+mn-ea"/>
                          <a:cs typeface="Arial" panose="020B0604020202020204" pitchFamily="34" charset="0"/>
                        </a:rPr>
                        <a:t> </a:t>
                      </a:r>
                      <a:endParaRPr lang="en-ZA" sz="1400" kern="1200" dirty="0">
                        <a:solidFill>
                          <a:schemeClr val="tx1"/>
                        </a:solidFill>
                        <a:latin typeface="Arial" panose="020B0604020202020204" pitchFamily="34" charset="0"/>
                        <a:ea typeface="+mn-ea"/>
                        <a:cs typeface="Arial" panose="020B0604020202020204" pitchFamily="34" charset="0"/>
                      </a:endParaRPr>
                    </a:p>
                  </a:txBody>
                  <a:tcPr marL="68591" marR="68591" marT="0" marB="0"/>
                </a:tc>
                <a:tc>
                  <a:txBody>
                    <a:bodyPr/>
                    <a:lstStyle/>
                    <a:p>
                      <a:pPr marL="71755">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183 targeted municipalities monitored for compliance with </a:t>
                      </a:r>
                      <a:r>
                        <a:rPr lang="en-GB" sz="1400" kern="1200" dirty="0" err="1">
                          <a:solidFill>
                            <a:schemeClr val="tx1"/>
                          </a:solidFill>
                          <a:latin typeface="Arial" panose="020B0604020202020204" pitchFamily="34" charset="0"/>
                          <a:ea typeface="+mn-ea"/>
                          <a:cs typeface="Arial" panose="020B0604020202020204" pitchFamily="34" charset="0"/>
                        </a:rPr>
                        <a:t>DoRA</a:t>
                      </a:r>
                      <a:r>
                        <a:rPr lang="en-GB" sz="1400" kern="1200" dirty="0">
                          <a:solidFill>
                            <a:schemeClr val="tx1"/>
                          </a:solidFill>
                          <a:latin typeface="Arial" panose="020B0604020202020204" pitchFamily="34" charset="0"/>
                          <a:ea typeface="+mn-ea"/>
                          <a:cs typeface="Arial" panose="020B0604020202020204" pitchFamily="34" charset="0"/>
                        </a:rPr>
                        <a:t> by 31 March 2019</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marL="71755">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183 targeted municipalities monitored for compliance with </a:t>
                      </a:r>
                      <a:r>
                        <a:rPr lang="en-GB" sz="1400" kern="1200" dirty="0" err="1">
                          <a:solidFill>
                            <a:schemeClr val="tx1"/>
                          </a:solidFill>
                          <a:latin typeface="Arial" panose="020B0604020202020204" pitchFamily="34" charset="0"/>
                          <a:ea typeface="+mn-ea"/>
                          <a:cs typeface="Arial" panose="020B0604020202020204" pitchFamily="34" charset="0"/>
                        </a:rPr>
                        <a:t>DoRA</a:t>
                      </a:r>
                      <a:r>
                        <a:rPr lang="en-GB" sz="1400" kern="1200" dirty="0">
                          <a:solidFill>
                            <a:schemeClr val="tx1"/>
                          </a:solidFill>
                          <a:latin typeface="Arial" panose="020B0604020202020204" pitchFamily="34" charset="0"/>
                          <a:ea typeface="+mn-ea"/>
                          <a:cs typeface="Arial" panose="020B0604020202020204" pitchFamily="34" charset="0"/>
                        </a:rPr>
                        <a:t> by 31 March 2020</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marL="71755">
                        <a:lnSpc>
                          <a:spcPct val="115000"/>
                        </a:lnSpc>
                        <a:spcAft>
                          <a:spcPts val="1000"/>
                        </a:spcAft>
                      </a:pPr>
                      <a:r>
                        <a:rPr lang="en-GB" sz="1400" kern="1200" dirty="0">
                          <a:solidFill>
                            <a:schemeClr val="tx1"/>
                          </a:solidFill>
                          <a:latin typeface="Arial" panose="020B0604020202020204" pitchFamily="34" charset="0"/>
                          <a:ea typeface="+mn-ea"/>
                          <a:cs typeface="Arial" panose="020B0604020202020204" pitchFamily="34" charset="0"/>
                        </a:rPr>
                        <a:t>183 targeted municipalities monitored for compliance with </a:t>
                      </a:r>
                      <a:r>
                        <a:rPr lang="en-GB" sz="1400" kern="1200" dirty="0" err="1">
                          <a:solidFill>
                            <a:schemeClr val="tx1"/>
                          </a:solidFill>
                          <a:latin typeface="Arial" panose="020B0604020202020204" pitchFamily="34" charset="0"/>
                          <a:ea typeface="+mn-ea"/>
                          <a:cs typeface="Arial" panose="020B0604020202020204" pitchFamily="34" charset="0"/>
                        </a:rPr>
                        <a:t>DoRA</a:t>
                      </a:r>
                      <a:r>
                        <a:rPr lang="en-GB" sz="1400" kern="1200" dirty="0">
                          <a:solidFill>
                            <a:schemeClr val="tx1"/>
                          </a:solidFill>
                          <a:latin typeface="Arial" panose="020B0604020202020204" pitchFamily="34" charset="0"/>
                          <a:ea typeface="+mn-ea"/>
                          <a:cs typeface="Arial" panose="020B0604020202020204" pitchFamily="34" charset="0"/>
                        </a:rPr>
                        <a:t> by 31 March 2021</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extLst>
                  <a:ext uri="{0D108BD9-81ED-4DB2-BD59-A6C34878D82A}">
                    <a16:rowId xmlns:a16="http://schemas.microsoft.com/office/drawing/2014/main" val="10005"/>
                  </a:ext>
                </a:extLst>
              </a:tr>
            </a:tbl>
          </a:graphicData>
        </a:graphic>
      </p:graphicFrame>
      <p:sp>
        <p:nvSpPr>
          <p:cNvPr id="6" name="Rectangle 4">
            <a:extLst>
              <a:ext uri="{FF2B5EF4-FFF2-40B4-BE49-F238E27FC236}">
                <a16:creationId xmlns:a16="http://schemas.microsoft.com/office/drawing/2014/main" id="{34F5B811-AFD2-4706-924C-E1D5EF803EE8}"/>
              </a:ext>
            </a:extLst>
          </p:cNvPr>
          <p:cNvSpPr>
            <a:spLocks noChangeArrowheads="1"/>
          </p:cNvSpPr>
          <p:nvPr/>
        </p:nvSpPr>
        <p:spPr bwMode="auto">
          <a:xfrm>
            <a:off x="107950" y="488950"/>
            <a:ext cx="89281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defRPr/>
            </a:pPr>
            <a:r>
              <a:rPr lang="en-ZA" sz="1400" dirty="0">
                <a:ea typeface="+mn-ea"/>
                <a:cs typeface="Arial" panose="020B0604020202020204" pitchFamily="34" charset="0"/>
              </a:rPr>
              <a:t>Strategic Objectives of the Branch focuses around two main areas: coordination of municipal performance reporting from Back to Basics reports and the coordination of infrastructure development at municipal level. The Department is supported by the Project Management Unit and Municipal Infrastructure Support Agent to coordinate infrastructure development a local government level, and also monitors  the spending of the MIG grant in compliance to the Division of Revenue Act (</a:t>
            </a:r>
            <a:r>
              <a:rPr lang="en-ZA" sz="1400" dirty="0" err="1">
                <a:ea typeface="+mn-ea"/>
                <a:cs typeface="Arial" panose="020B0604020202020204" pitchFamily="34" charset="0"/>
              </a:rPr>
              <a:t>DoRA</a:t>
            </a:r>
            <a:r>
              <a:rPr lang="en-ZA" sz="1400" dirty="0">
                <a:ea typeface="+mn-ea"/>
                <a:cs typeface="Arial" panose="020B0604020202020204" pitchFamily="34" charset="0"/>
              </a:rPr>
              <a:t>). The Strategic objectives of the Programme contribute to the </a:t>
            </a:r>
            <a:r>
              <a:rPr lang="en-ZA" sz="1400" b="1" dirty="0">
                <a:ea typeface="+mn-ea"/>
                <a:cs typeface="Arial" panose="020B0604020202020204" pitchFamily="34" charset="0"/>
              </a:rPr>
              <a:t>Back to Basics pillars of building capable institutions </a:t>
            </a:r>
            <a:r>
              <a:rPr lang="en-ZA" sz="1400" dirty="0">
                <a:ea typeface="+mn-ea"/>
                <a:cs typeface="Arial" panose="020B0604020202020204" pitchFamily="34" charset="0"/>
              </a:rPr>
              <a:t>and </a:t>
            </a:r>
            <a:r>
              <a:rPr lang="en-ZA" sz="1400" b="1" dirty="0">
                <a:ea typeface="+mn-ea"/>
                <a:cs typeface="Arial" panose="020B0604020202020204" pitchFamily="34" charset="0"/>
              </a:rPr>
              <a:t>delivering basic services</a:t>
            </a:r>
            <a:r>
              <a:rPr lang="en-ZA" sz="1400" dirty="0">
                <a:ea typeface="+mn-ea"/>
                <a:cs typeface="Arial" panose="020B0604020202020204"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F31A0674-804B-4B26-90EA-420C859CF9F0}"/>
              </a:ext>
            </a:extLst>
          </p:cNvPr>
          <p:cNvSpPr>
            <a:spLocks noGrp="1"/>
          </p:cNvSpPr>
          <p:nvPr>
            <p:ph type="title"/>
          </p:nvPr>
        </p:nvSpPr>
        <p:spPr>
          <a:xfrm>
            <a:off x="628650" y="0"/>
            <a:ext cx="7886700" cy="542925"/>
          </a:xfrm>
        </p:spPr>
        <p:txBody>
          <a:bodyPr/>
          <a:lstStyle/>
          <a:p>
            <a:r>
              <a:rPr lang="en-ZA" altLang="en-US" sz="2000">
                <a:solidFill>
                  <a:schemeClr val="tx1"/>
                </a:solidFill>
              </a:rPr>
              <a:t>Programme 6- Community Work Programme </a:t>
            </a:r>
          </a:p>
        </p:txBody>
      </p:sp>
      <p:sp>
        <p:nvSpPr>
          <p:cNvPr id="50179" name="Slide Number Placeholder 2">
            <a:extLst>
              <a:ext uri="{FF2B5EF4-FFF2-40B4-BE49-F238E27FC236}">
                <a16:creationId xmlns:a16="http://schemas.microsoft.com/office/drawing/2014/main" id="{A1FBEA32-FF95-45C0-8E1A-996404792D28}"/>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784FEE9-E1E2-4C2C-B91A-D886C085240F}" type="slidenum">
              <a:rPr lang="en-US" altLang="en-US" smtClean="0"/>
              <a:pPr/>
              <a:t>26</a:t>
            </a:fld>
            <a:endParaRPr lang="en-US" altLang="en-US"/>
          </a:p>
        </p:txBody>
      </p:sp>
      <p:graphicFrame>
        <p:nvGraphicFramePr>
          <p:cNvPr id="5" name="Table 4">
            <a:extLst>
              <a:ext uri="{FF2B5EF4-FFF2-40B4-BE49-F238E27FC236}">
                <a16:creationId xmlns:a16="http://schemas.microsoft.com/office/drawing/2014/main" id="{CD13E786-624A-41EA-9CEA-F36322C388B8}"/>
              </a:ext>
            </a:extLst>
          </p:cNvPr>
          <p:cNvGraphicFramePr>
            <a:graphicFrameLocks noGrp="1"/>
          </p:cNvGraphicFramePr>
          <p:nvPr>
            <p:extLst>
              <p:ext uri="{D42A27DB-BD31-4B8C-83A1-F6EECF244321}">
                <p14:modId xmlns:p14="http://schemas.microsoft.com/office/powerpoint/2010/main" val="3444792423"/>
              </p:ext>
            </p:extLst>
          </p:nvPr>
        </p:nvGraphicFramePr>
        <p:xfrm>
          <a:off x="223838" y="2997200"/>
          <a:ext cx="8883651" cy="3724274"/>
        </p:xfrm>
        <a:graphic>
          <a:graphicData uri="http://schemas.openxmlformats.org/drawingml/2006/table">
            <a:tbl>
              <a:tblPr firstRow="1" firstCol="1" bandRow="1">
                <a:tableStyleId>{5940675A-B579-460E-94D1-54222C63F5DA}</a:tableStyleId>
              </a:tblPr>
              <a:tblGrid>
                <a:gridCol w="2281207">
                  <a:extLst>
                    <a:ext uri="{9D8B030D-6E8A-4147-A177-3AD203B41FA5}">
                      <a16:colId xmlns:a16="http://schemas.microsoft.com/office/drawing/2014/main" val="20000"/>
                    </a:ext>
                  </a:extLst>
                </a:gridCol>
                <a:gridCol w="2038827">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331369">
                  <a:extLst>
                    <a:ext uri="{9D8B030D-6E8A-4147-A177-3AD203B41FA5}">
                      <a16:colId xmlns:a16="http://schemas.microsoft.com/office/drawing/2014/main" val="20003"/>
                    </a:ext>
                  </a:extLst>
                </a:gridCol>
              </a:tblGrid>
              <a:tr h="340158">
                <a:tc rowSpan="2">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Performance Indicator </a:t>
                      </a:r>
                    </a:p>
                  </a:txBody>
                  <a:tcPr marL="68591" marR="68591" marT="0" marB="0"/>
                </a:tc>
                <a:tc gridSpan="3">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MTEF targets</a:t>
                      </a:r>
                    </a:p>
                  </a:txBody>
                  <a:tcPr marL="68591" marR="68591" marT="0" marB="0">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42590">
                <a:tc v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2018/19</a:t>
                      </a: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2019/20</a:t>
                      </a:r>
                    </a:p>
                  </a:txBody>
                  <a:tcPr marL="68591" marR="68591" marT="0" marB="0">
                    <a:lnT w="12700" cap="flat" cmpd="sng" algn="ctr">
                      <a:solidFill>
                        <a:schemeClr val="tx1"/>
                      </a:solidFill>
                      <a:prstDash val="solid"/>
                      <a:round/>
                      <a:headEnd type="none" w="med" len="med"/>
                      <a:tailEnd type="none" w="med" len="med"/>
                    </a:lnT>
                  </a:tcPr>
                </a:tc>
                <a:tc>
                  <a:txBody>
                    <a:bodyPr/>
                    <a:lstStyle/>
                    <a:p>
                      <a:pPr marL="0" algn="l" defTabSz="685800" rtl="0" eaLnBrk="1" latinLnBrk="0" hangingPunct="1">
                        <a:lnSpc>
                          <a:spcPct val="115000"/>
                        </a:lnSpc>
                        <a:spcAft>
                          <a:spcPts val="0"/>
                        </a:spcAft>
                        <a:tabLst>
                          <a:tab pos="1676400" algn="l"/>
                        </a:tabLst>
                      </a:pPr>
                      <a:r>
                        <a:rPr lang="en-ZA" sz="1400" b="1" kern="1200" dirty="0">
                          <a:solidFill>
                            <a:schemeClr val="tx1"/>
                          </a:solidFill>
                          <a:effectLst/>
                          <a:latin typeface="Arial" panose="020B0604020202020204" pitchFamily="34" charset="0"/>
                          <a:ea typeface="+mn-ea"/>
                          <a:cs typeface="Arial" panose="020B0604020202020204" pitchFamily="34" charset="0"/>
                        </a:rPr>
                        <a:t>2020/21</a:t>
                      </a:r>
                    </a:p>
                  </a:txBody>
                  <a:tcPr marL="68591" marR="68591"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67571">
                <a:tc gridSpan="4">
                  <a:txBody>
                    <a:bodyPr/>
                    <a:lstStyle/>
                    <a:p>
                      <a:pPr fontAlgn="base"/>
                      <a:r>
                        <a:rPr lang="en-ZA" sz="1400" b="1" kern="1200" dirty="0">
                          <a:solidFill>
                            <a:schemeClr val="tx1"/>
                          </a:solidFill>
                          <a:effectLst/>
                          <a:latin typeface="Arial" panose="020B0604020202020204" pitchFamily="34" charset="0"/>
                          <a:ea typeface="+mn-ea"/>
                          <a:cs typeface="Arial" panose="020B0604020202020204" pitchFamily="34" charset="0"/>
                        </a:rPr>
                        <a:t>Strategic </a:t>
                      </a:r>
                      <a:r>
                        <a:rPr lang="en-ZA" sz="1400" b="1" kern="1200" dirty="0" smtClean="0">
                          <a:solidFill>
                            <a:schemeClr val="tx1"/>
                          </a:solidFill>
                          <a:effectLst/>
                          <a:latin typeface="Arial" panose="020B0604020202020204" pitchFamily="34" charset="0"/>
                          <a:ea typeface="+mn-ea"/>
                          <a:cs typeface="Arial" panose="020B0604020202020204" pitchFamily="34" charset="0"/>
                        </a:rPr>
                        <a:t>Objective 6.1: </a:t>
                      </a:r>
                      <a:r>
                        <a:rPr lang="en-US" sz="1400" kern="1200" dirty="0">
                          <a:solidFill>
                            <a:schemeClr val="tx1"/>
                          </a:solidFill>
                          <a:latin typeface="Arial" panose="020B0604020202020204" pitchFamily="34" charset="0"/>
                          <a:ea typeface="+mn-ea"/>
                          <a:cs typeface="Arial" panose="020B0604020202020204" pitchFamily="34" charset="0"/>
                        </a:rPr>
                        <a:t>Provide one million work opportunities through effective and efficient programme management and strategic partnerships by March 2020. </a:t>
                      </a:r>
                      <a:endParaRPr lang="en-GB" sz="1400" kern="1200" dirty="0">
                        <a:solidFill>
                          <a:schemeClr val="tx1"/>
                        </a:solidFill>
                        <a:latin typeface="Arial" panose="020B0604020202020204" pitchFamily="34" charset="0"/>
                        <a:ea typeface="+mn-ea"/>
                        <a:cs typeface="Arial" panose="020B0604020202020204" pitchFamily="34" charset="0"/>
                      </a:endParaRPr>
                    </a:p>
                  </a:txBody>
                  <a:tcPr marL="68591" marR="68591" marT="0" marB="0"/>
                </a:tc>
                <a:tc hMerge="1">
                  <a:txBody>
                    <a:bodyPr/>
                    <a:lstStyle/>
                    <a:p>
                      <a:pPr marL="0" algn="l" defTabSz="685800" rtl="0" eaLnBrk="1" latinLnBrk="0" hangingPunct="1">
                        <a:lnSpc>
                          <a:spcPct val="115000"/>
                        </a:lnSpc>
                        <a:spcAft>
                          <a:spcPts val="0"/>
                        </a:spcAft>
                        <a:tabLst>
                          <a:tab pos="1676400" algn="l"/>
                        </a:tabLs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marL="68591" marR="68591"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848818">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Number of work opportunities provided by target </a:t>
                      </a:r>
                      <a:r>
                        <a:rPr lang="en-GB" sz="1400" kern="1200" dirty="0" smtClean="0">
                          <a:solidFill>
                            <a:schemeClr val="tx1"/>
                          </a:solidFill>
                          <a:latin typeface="Arial" panose="020B0604020202020204" pitchFamily="34" charset="0"/>
                          <a:ea typeface="+mn-ea"/>
                          <a:cs typeface="Arial" panose="020B0604020202020204" pitchFamily="34" charset="0"/>
                        </a:rPr>
                        <a:t>date</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241 960 work opportunities provided by 31 March 2019</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241 960 work opportunities provided by 31 March 2020</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a:solidFill>
                            <a:schemeClr val="tx1"/>
                          </a:solidFill>
                          <a:latin typeface="Arial" panose="020B0604020202020204" pitchFamily="34" charset="0"/>
                          <a:ea typeface="+mn-ea"/>
                          <a:cs typeface="Arial" panose="020B0604020202020204" pitchFamily="34" charset="0"/>
                        </a:rPr>
                        <a:t> 241 960 work opportunities provided by 31 March 2021 </a:t>
                      </a:r>
                      <a:endParaRPr lang="en-ZA" sz="1400" kern="1200">
                        <a:solidFill>
                          <a:schemeClr val="tx1"/>
                        </a:solidFill>
                        <a:latin typeface="Arial" panose="020B0604020202020204" pitchFamily="34" charset="0"/>
                        <a:ea typeface="+mn-ea"/>
                        <a:cs typeface="Arial" panose="020B0604020202020204" pitchFamily="34" charset="0"/>
                      </a:endParaRPr>
                    </a:p>
                  </a:txBody>
                  <a:tcPr marL="0" marR="0" marT="0" marB="0"/>
                </a:tc>
                <a:extLst>
                  <a:ext uri="{0D108BD9-81ED-4DB2-BD59-A6C34878D82A}">
                    <a16:rowId xmlns:a16="http://schemas.microsoft.com/office/drawing/2014/main" val="10003"/>
                  </a:ext>
                </a:extLst>
              </a:tr>
              <a:tr h="744854">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Number of CWP participants trained by target </a:t>
                      </a:r>
                      <a:r>
                        <a:rPr lang="en-GB" sz="1400" kern="1200" dirty="0" smtClean="0">
                          <a:solidFill>
                            <a:schemeClr val="tx1"/>
                          </a:solidFill>
                          <a:latin typeface="Arial" panose="020B0604020202020204" pitchFamily="34" charset="0"/>
                          <a:ea typeface="+mn-ea"/>
                          <a:cs typeface="Arial" panose="020B0604020202020204" pitchFamily="34" charset="0"/>
                        </a:rPr>
                        <a:t>date</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24 196 CWP participants trained by 31 March 2019</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a:solidFill>
                            <a:schemeClr val="tx1"/>
                          </a:solidFill>
                          <a:latin typeface="Arial" panose="020B0604020202020204" pitchFamily="34" charset="0"/>
                          <a:ea typeface="+mn-ea"/>
                          <a:cs typeface="Arial" panose="020B0604020202020204" pitchFamily="34" charset="0"/>
                        </a:rPr>
                        <a:t>24 196 CWP participants trained by 31 March 2020</a:t>
                      </a:r>
                      <a:endParaRPr lang="en-ZA" sz="1400" kern="120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a:solidFill>
                            <a:schemeClr val="tx1"/>
                          </a:solidFill>
                          <a:latin typeface="Arial" panose="020B0604020202020204" pitchFamily="34" charset="0"/>
                          <a:ea typeface="+mn-ea"/>
                          <a:cs typeface="Arial" panose="020B0604020202020204" pitchFamily="34" charset="0"/>
                        </a:rPr>
                        <a:t>24 196 CWP participants trained by March 2021</a:t>
                      </a:r>
                      <a:endParaRPr lang="en-ZA" sz="1400" kern="1200">
                        <a:solidFill>
                          <a:schemeClr val="tx1"/>
                        </a:solidFill>
                        <a:latin typeface="Arial" panose="020B0604020202020204" pitchFamily="34" charset="0"/>
                        <a:ea typeface="+mn-ea"/>
                        <a:cs typeface="Arial" panose="020B0604020202020204" pitchFamily="34" charset="0"/>
                      </a:endParaRPr>
                    </a:p>
                  </a:txBody>
                  <a:tcPr marL="0" marR="0" marT="0" marB="0"/>
                </a:tc>
                <a:extLst>
                  <a:ext uri="{0D108BD9-81ED-4DB2-BD59-A6C34878D82A}">
                    <a16:rowId xmlns:a16="http://schemas.microsoft.com/office/drawing/2014/main" val="10004"/>
                  </a:ext>
                </a:extLst>
              </a:tr>
              <a:tr h="880283">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Number of partnerships established by target </a:t>
                      </a:r>
                      <a:r>
                        <a:rPr lang="en-GB" sz="1400" kern="1200" dirty="0" smtClean="0">
                          <a:solidFill>
                            <a:schemeClr val="tx1"/>
                          </a:solidFill>
                          <a:latin typeface="Arial" panose="020B0604020202020204" pitchFamily="34" charset="0"/>
                          <a:ea typeface="+mn-ea"/>
                          <a:cs typeface="Arial" panose="020B0604020202020204" pitchFamily="34" charset="0"/>
                        </a:rPr>
                        <a:t>date</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6 partnerships established by 31 March 2019</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6 partnerships established by 31 March 2020</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tc>
                  <a:txBody>
                    <a:bodyPr/>
                    <a:lstStyle/>
                    <a:p>
                      <a:pPr>
                        <a:lnSpc>
                          <a:spcPct val="115000"/>
                        </a:lnSpc>
                        <a:spcAft>
                          <a:spcPts val="0"/>
                        </a:spcAft>
                      </a:pPr>
                      <a:r>
                        <a:rPr lang="en-GB" sz="1400" kern="1200" dirty="0">
                          <a:solidFill>
                            <a:schemeClr val="tx1"/>
                          </a:solidFill>
                          <a:latin typeface="Arial" panose="020B0604020202020204" pitchFamily="34" charset="0"/>
                          <a:ea typeface="+mn-ea"/>
                          <a:cs typeface="Arial" panose="020B0604020202020204" pitchFamily="34" charset="0"/>
                        </a:rPr>
                        <a:t>6 partnerships established by 31 March 2021</a:t>
                      </a:r>
                      <a:endParaRPr lang="en-ZA" sz="1400" kern="1200" dirty="0">
                        <a:solidFill>
                          <a:schemeClr val="tx1"/>
                        </a:solidFill>
                        <a:latin typeface="Arial" panose="020B0604020202020204" pitchFamily="34" charset="0"/>
                        <a:ea typeface="+mn-ea"/>
                        <a:cs typeface="Arial" panose="020B0604020202020204" pitchFamily="34" charset="0"/>
                      </a:endParaRPr>
                    </a:p>
                  </a:txBody>
                  <a:tcPr marL="0" marR="0" marT="0" marB="0"/>
                </a:tc>
                <a:extLst>
                  <a:ext uri="{0D108BD9-81ED-4DB2-BD59-A6C34878D82A}">
                    <a16:rowId xmlns:a16="http://schemas.microsoft.com/office/drawing/2014/main" val="10005"/>
                  </a:ext>
                </a:extLst>
              </a:tr>
            </a:tbl>
          </a:graphicData>
        </a:graphic>
      </p:graphicFrame>
      <p:sp>
        <p:nvSpPr>
          <p:cNvPr id="50214" name="Rectangle 4">
            <a:extLst>
              <a:ext uri="{FF2B5EF4-FFF2-40B4-BE49-F238E27FC236}">
                <a16:creationId xmlns:a16="http://schemas.microsoft.com/office/drawing/2014/main" id="{2A05FDB0-16AB-481C-9763-F85BC21D94D4}"/>
              </a:ext>
            </a:extLst>
          </p:cNvPr>
          <p:cNvSpPr>
            <a:spLocks noChangeArrowheads="1"/>
          </p:cNvSpPr>
          <p:nvPr/>
        </p:nvSpPr>
        <p:spPr bwMode="auto">
          <a:xfrm>
            <a:off x="107950" y="488950"/>
            <a:ext cx="8999538"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lnSpc>
                <a:spcPct val="115000"/>
              </a:lnSpc>
            </a:pPr>
            <a:r>
              <a:rPr lang="en-ZA" altLang="en-US" sz="1400">
                <a:cs typeface="Arial" panose="020B0604020202020204" pitchFamily="34" charset="0"/>
              </a:rPr>
              <a:t>The CWP is in pursuit of the strategic objective of providing 1 million work opportunities through effective and efficient programme management and strategic partnerships by 2019. A new Non-Profit Organisation Transfer Model for the implementation of the Programme has been developed and concurred to by National Treasury to be utilised with effect from 01 April 2018. It should be noted that the current budget allocation does not enable the Department to achieve the 1 million work opportunities target by March 2019. As a result, the two related performance indicators, i.e. number of work opportunities maintained and number of additional work opportunities provided have since been collapsed into one i.e. </a:t>
            </a:r>
            <a:r>
              <a:rPr lang="en-ZA" altLang="en-US" sz="1400" b="1" i="1">
                <a:cs typeface="Arial" panose="020B0604020202020204" pitchFamily="34" charset="0"/>
              </a:rPr>
              <a:t>Number of work opportunities provided</a:t>
            </a:r>
            <a:r>
              <a:rPr lang="en-ZA" altLang="en-US" sz="1400">
                <a:cs typeface="Arial" panose="020B0604020202020204" pitchFamily="34" charset="0"/>
              </a:rPr>
              <a:t>. Due to budget allocations there will be no additional work opportunities beyond what was accumulated up to end of 2017/18. Added to that, the KPI on number of municipalities with CWP sites will no longer appear on the APP, because CWP has a footprint in all municipalities across all nine provinces.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D78D272-E16F-479E-AFB3-8CE80FD4157D}"/>
              </a:ext>
            </a:extLst>
          </p:cNvPr>
          <p:cNvSpPr>
            <a:spLocks noGrp="1"/>
          </p:cNvSpPr>
          <p:nvPr>
            <p:ph type="title"/>
          </p:nvPr>
        </p:nvSpPr>
        <p:spPr>
          <a:xfrm>
            <a:off x="304800" y="228600"/>
            <a:ext cx="8839200" cy="1417638"/>
          </a:xfrm>
        </p:spPr>
        <p:txBody>
          <a:bodyPr>
            <a:normAutofit/>
          </a:bodyPr>
          <a:lstStyle/>
          <a:p>
            <a:pPr>
              <a:defRPr/>
            </a:pPr>
            <a: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t/>
            </a:r>
            <a:b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br>
            <a: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t/>
            </a:r>
            <a:b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br>
            <a:endParaRPr lang="en-ZA" sz="2900">
              <a:effectLst>
                <a:outerShdw blurRad="38100" dist="38100" dir="2700000" algn="tl">
                  <a:srgbClr val="C0C0C0"/>
                </a:outerShdw>
              </a:effectLst>
              <a:latin typeface="Arial" panose="020B0604020202020204" pitchFamily="34" charset="0"/>
              <a:ea typeface="MS PGothic" panose="020B0600070205080204" pitchFamily="34" charset="-128"/>
            </a:endParaRPr>
          </a:p>
        </p:txBody>
      </p:sp>
      <p:sp>
        <p:nvSpPr>
          <p:cNvPr id="8" name="Title 1">
            <a:extLst>
              <a:ext uri="{FF2B5EF4-FFF2-40B4-BE49-F238E27FC236}">
                <a16:creationId xmlns:a16="http://schemas.microsoft.com/office/drawing/2014/main" id="{D72A71FC-2FF5-40EA-BFF2-49F116DA14F5}"/>
              </a:ext>
            </a:extLst>
          </p:cNvPr>
          <p:cNvSpPr txBox="1">
            <a:spLocks/>
          </p:cNvSpPr>
          <p:nvPr/>
        </p:nvSpPr>
        <p:spPr bwMode="auto">
          <a:xfrm>
            <a:off x="107504" y="2924944"/>
            <a:ext cx="8850312" cy="1224855"/>
          </a:xfrm>
          <a:prstGeom prst="rect">
            <a:avLst/>
          </a:prstGeom>
          <a:noFill/>
          <a:ln>
            <a:noFill/>
          </a:ln>
          <a:effectLst>
            <a:outerShdw blurRad="57150" dist="19050" dir="5400000" algn="ctr" rotWithShape="0">
              <a:srgbClr val="808080">
                <a:alpha val="6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lvl="1" algn="ctr" defTabSz="685800">
              <a:lnSpc>
                <a:spcPct val="90000"/>
              </a:lnSpc>
              <a:spcBef>
                <a:spcPts val="750"/>
              </a:spcBef>
              <a:defRPr/>
            </a:pPr>
            <a:r>
              <a:rPr lang="en-ZA" sz="2400" b="1" dirty="0">
                <a:effectLst>
                  <a:outerShdw blurRad="38100" dist="38100" dir="2700000" algn="tl">
                    <a:srgbClr val="000000">
                      <a:alpha val="43137"/>
                    </a:srgbClr>
                  </a:outerShdw>
                </a:effectLst>
                <a:ea typeface="+mn-ea"/>
                <a:cs typeface="Arial" panose="020B0604020202020204" pitchFamily="34" charset="0"/>
                <a:sym typeface="Calibri Light" panose="020F0302020204030204" pitchFamily="34" charset="0"/>
              </a:rPr>
              <a:t>Part C: 2018 MTEF BUDGET ALLOCATIONS </a:t>
            </a:r>
          </a:p>
        </p:txBody>
      </p:sp>
      <p:sp>
        <p:nvSpPr>
          <p:cNvPr id="52228" name="Slide Number Placeholder 1">
            <a:extLst>
              <a:ext uri="{FF2B5EF4-FFF2-40B4-BE49-F238E27FC236}">
                <a16:creationId xmlns:a16="http://schemas.microsoft.com/office/drawing/2014/main" id="{D7B5FFBF-BE7B-47F5-BF2E-F3C9F523A1C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6428426-1CDD-495A-BCCC-E0F82A0CCB5B}" type="slidenum">
              <a:rPr lang="en-US" altLang="en-US" smtClean="0">
                <a:solidFill>
                  <a:srgbClr val="898989"/>
                </a:solidFill>
              </a:rPr>
              <a:pPr/>
              <a:t>27</a:t>
            </a:fld>
            <a:endParaRPr lang="en-US" altLang="en-US">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2">
            <a:extLst>
              <a:ext uri="{FF2B5EF4-FFF2-40B4-BE49-F238E27FC236}">
                <a16:creationId xmlns:a16="http://schemas.microsoft.com/office/drawing/2014/main" id="{1DB2CAD8-31C9-499D-8669-F6D018C9A7BF}"/>
              </a:ext>
            </a:extLst>
          </p:cNvPr>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AE641D1-75EB-40D4-952B-33064E37BF15}" type="slidenum">
              <a:rPr lang="en-ZA" altLang="en-US" sz="1800" b="1" smtClean="0">
                <a:solidFill>
                  <a:srgbClr val="898989"/>
                </a:solidFill>
              </a:rPr>
              <a:pPr/>
              <a:t>28</a:t>
            </a:fld>
            <a:endParaRPr lang="en-ZA" altLang="en-US" sz="1800" b="1" dirty="0">
              <a:solidFill>
                <a:srgbClr val="898989"/>
              </a:solidFill>
            </a:endParaRPr>
          </a:p>
        </p:txBody>
      </p:sp>
      <p:sp>
        <p:nvSpPr>
          <p:cNvPr id="53251" name="Text Placeholder 3">
            <a:extLst>
              <a:ext uri="{FF2B5EF4-FFF2-40B4-BE49-F238E27FC236}">
                <a16:creationId xmlns:a16="http://schemas.microsoft.com/office/drawing/2014/main" id="{DB6BA079-A154-4FE1-878F-AA7943CF17D2}"/>
              </a:ext>
            </a:extLst>
          </p:cNvPr>
          <p:cNvSpPr>
            <a:spLocks noGrp="1"/>
          </p:cNvSpPr>
          <p:nvPr>
            <p:ph type="body" sz="quarter" idx="13"/>
          </p:nvPr>
        </p:nvSpPr>
        <p:spPr>
          <a:xfrm>
            <a:off x="628650" y="188913"/>
            <a:ext cx="7981950" cy="647700"/>
          </a:xfrm>
        </p:spPr>
        <p:txBody>
          <a:bodyPr/>
          <a:lstStyle/>
          <a:p>
            <a:pPr lvl="1" algn="ctr">
              <a:spcBef>
                <a:spcPts val="750"/>
              </a:spcBef>
              <a:defRPr/>
            </a:pPr>
            <a:r>
              <a:rPr lang="en-ZA" altLang="en-US" dirty="0">
                <a:solidFill>
                  <a:schemeClr val="tx1"/>
                </a:solidFill>
                <a:effectLst>
                  <a:outerShdw blurRad="38100" dist="38100" dir="2700000" algn="tl">
                    <a:srgbClr val="000000">
                      <a:alpha val="43137"/>
                    </a:srgbClr>
                  </a:outerShdw>
                </a:effectLst>
                <a:sym typeface="Calibri Light" panose="020F0302020204030204" pitchFamily="34" charset="0"/>
              </a:rPr>
              <a:t>2018 MTEF ALLOCATIONS PER PROGRAMME </a:t>
            </a:r>
          </a:p>
        </p:txBody>
      </p:sp>
      <p:sp>
        <p:nvSpPr>
          <p:cNvPr id="53252" name="TextBox 1">
            <a:extLst>
              <a:ext uri="{FF2B5EF4-FFF2-40B4-BE49-F238E27FC236}">
                <a16:creationId xmlns:a16="http://schemas.microsoft.com/office/drawing/2014/main" id="{A13F5F3A-96C6-4767-801B-DBB6C3D664C1}"/>
              </a:ext>
            </a:extLst>
          </p:cNvPr>
          <p:cNvSpPr txBox="1">
            <a:spLocks noChangeArrowheads="1"/>
          </p:cNvSpPr>
          <p:nvPr/>
        </p:nvSpPr>
        <p:spPr bwMode="auto">
          <a:xfrm>
            <a:off x="214282" y="5572140"/>
            <a:ext cx="87137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ZA" altLang="en-US" sz="1200" dirty="0">
                <a:solidFill>
                  <a:srgbClr val="000000"/>
                </a:solidFill>
              </a:rPr>
              <a:t>The average increase in budget allocations of the Department over the 2018 MTEF period will be 9%.</a:t>
            </a:r>
          </a:p>
          <a:p>
            <a:endParaRPr lang="en-ZA" altLang="en-US" sz="1200" dirty="0">
              <a:solidFill>
                <a:srgbClr val="000000"/>
              </a:solidFill>
            </a:endParaRPr>
          </a:p>
          <a:p>
            <a:r>
              <a:rPr lang="en-ZA" altLang="en-US" sz="1200" dirty="0">
                <a:solidFill>
                  <a:srgbClr val="000000"/>
                </a:solidFill>
              </a:rPr>
              <a:t>The decrease of -22% in the budget allocation for Programme 2: Regional and Urban Development and Legislative Support is due to the phasing-out of the Demarcation Transitional Grant from the 2018/19 financial year.</a:t>
            </a:r>
          </a:p>
        </p:txBody>
      </p:sp>
      <p:graphicFrame>
        <p:nvGraphicFramePr>
          <p:cNvPr id="2" name="Table 1">
            <a:extLst>
              <a:ext uri="{FF2B5EF4-FFF2-40B4-BE49-F238E27FC236}">
                <a16:creationId xmlns:a16="http://schemas.microsoft.com/office/drawing/2014/main" id="{EA17D3E0-872C-46B0-8733-0C8A49330303}"/>
              </a:ext>
            </a:extLst>
          </p:cNvPr>
          <p:cNvGraphicFramePr>
            <a:graphicFrameLocks noGrp="1"/>
          </p:cNvGraphicFramePr>
          <p:nvPr/>
        </p:nvGraphicFramePr>
        <p:xfrm>
          <a:off x="468313" y="981075"/>
          <a:ext cx="8047036" cy="4608513"/>
        </p:xfrm>
        <a:graphic>
          <a:graphicData uri="http://schemas.openxmlformats.org/drawingml/2006/table">
            <a:tbl>
              <a:tblPr/>
              <a:tblGrid>
                <a:gridCol w="2457201">
                  <a:extLst>
                    <a:ext uri="{9D8B030D-6E8A-4147-A177-3AD203B41FA5}">
                      <a16:colId xmlns:a16="http://schemas.microsoft.com/office/drawing/2014/main" val="20000"/>
                    </a:ext>
                  </a:extLst>
                </a:gridCol>
                <a:gridCol w="1117967">
                  <a:extLst>
                    <a:ext uri="{9D8B030D-6E8A-4147-A177-3AD203B41FA5}">
                      <a16:colId xmlns:a16="http://schemas.microsoft.com/office/drawing/2014/main" val="20001"/>
                    </a:ext>
                  </a:extLst>
                </a:gridCol>
                <a:gridCol w="1117967">
                  <a:extLst>
                    <a:ext uri="{9D8B030D-6E8A-4147-A177-3AD203B41FA5}">
                      <a16:colId xmlns:a16="http://schemas.microsoft.com/office/drawing/2014/main" val="20002"/>
                    </a:ext>
                  </a:extLst>
                </a:gridCol>
                <a:gridCol w="1117967">
                  <a:extLst>
                    <a:ext uri="{9D8B030D-6E8A-4147-A177-3AD203B41FA5}">
                      <a16:colId xmlns:a16="http://schemas.microsoft.com/office/drawing/2014/main" val="20003"/>
                    </a:ext>
                  </a:extLst>
                </a:gridCol>
                <a:gridCol w="1117967">
                  <a:extLst>
                    <a:ext uri="{9D8B030D-6E8A-4147-A177-3AD203B41FA5}">
                      <a16:colId xmlns:a16="http://schemas.microsoft.com/office/drawing/2014/main" val="20004"/>
                    </a:ext>
                  </a:extLst>
                </a:gridCol>
                <a:gridCol w="1117967">
                  <a:extLst>
                    <a:ext uri="{9D8B030D-6E8A-4147-A177-3AD203B41FA5}">
                      <a16:colId xmlns:a16="http://schemas.microsoft.com/office/drawing/2014/main" val="20005"/>
                    </a:ext>
                  </a:extLst>
                </a:gridCol>
              </a:tblGrid>
              <a:tr h="444812">
                <a:tc>
                  <a:txBody>
                    <a:bodyPr/>
                    <a:lstStyle/>
                    <a:p>
                      <a:pPr algn="ctr" rtl="0" fontAlgn="ctr"/>
                      <a:r>
                        <a:rPr lang="en-ZA" sz="1300" b="1" i="0" u="none" strike="noStrike">
                          <a:solidFill>
                            <a:srgbClr val="000000"/>
                          </a:solidFill>
                          <a:effectLst/>
                          <a:latin typeface="Arial" panose="020B0604020202020204" pitchFamily="34" charset="0"/>
                        </a:rPr>
                        <a:t>  </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rtl="0" fontAlgn="ctr"/>
                      <a:r>
                        <a:rPr lang="en-ZA" sz="1300" b="1" i="0" u="none" strike="noStrike">
                          <a:solidFill>
                            <a:srgbClr val="000000"/>
                          </a:solidFill>
                          <a:effectLst/>
                          <a:latin typeface="Arial" panose="020B0604020202020204" pitchFamily="34" charset="0"/>
                        </a:rPr>
                        <a:t>2017/18</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ZA" sz="1300" b="1" i="0" u="none" strike="noStrike">
                          <a:solidFill>
                            <a:srgbClr val="000000"/>
                          </a:solidFill>
                          <a:effectLst/>
                          <a:latin typeface="Arial" panose="020B0604020202020204" pitchFamily="34" charset="0"/>
                        </a:rPr>
                        <a:t>2018/19</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ZA" sz="1300" b="1" i="0" u="none" strike="noStrike">
                          <a:solidFill>
                            <a:srgbClr val="000000"/>
                          </a:solidFill>
                          <a:effectLst/>
                          <a:latin typeface="Arial" panose="020B0604020202020204" pitchFamily="34" charset="0"/>
                        </a:rPr>
                        <a:t>2019/20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ZA" sz="1300" b="1" i="0" u="none" strike="noStrike">
                          <a:solidFill>
                            <a:srgbClr val="000000"/>
                          </a:solidFill>
                          <a:effectLst/>
                          <a:latin typeface="Arial" panose="020B0604020202020204" pitchFamily="34" charset="0"/>
                        </a:rPr>
                        <a:t>2020/21</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100" b="1" i="0" u="none" strike="noStrike">
                          <a:solidFill>
                            <a:srgbClr val="000000"/>
                          </a:solidFill>
                          <a:effectLst/>
                          <a:latin typeface="Arial" panose="020B0604020202020204" pitchFamily="34" charset="0"/>
                        </a:rPr>
                        <a:t>Average growth rate</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64769">
                <a:tc>
                  <a:txBody>
                    <a:bodyPr/>
                    <a:lstStyle/>
                    <a:p>
                      <a:pPr algn="ctr" rtl="0" fontAlgn="ctr"/>
                      <a:r>
                        <a:rPr lang="en-ZA" sz="1300" b="1" i="0" u="none" strike="noStrike">
                          <a:solidFill>
                            <a:srgbClr val="000000"/>
                          </a:solidFill>
                          <a:effectLst/>
                          <a:latin typeface="Arial" panose="020B0604020202020204" pitchFamily="34" charset="0"/>
                        </a:rPr>
                        <a:t>  </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rtl="0" fontAlgn="ctr"/>
                      <a:r>
                        <a:rPr lang="en-ZA" sz="1100" b="1" i="0" u="none" strike="noStrike">
                          <a:solidFill>
                            <a:srgbClr val="000000"/>
                          </a:solidFill>
                          <a:effectLst/>
                          <a:latin typeface="Arial" panose="020B0604020202020204" pitchFamily="34" charset="0"/>
                        </a:rPr>
                        <a:t>%</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508356">
                <a:tc>
                  <a:txBody>
                    <a:bodyPr/>
                    <a:lstStyle/>
                    <a:p>
                      <a:pPr algn="ctr" rtl="0" fontAlgn="ctr"/>
                      <a:r>
                        <a:rPr lang="en-ZA" sz="1300" b="1" i="0" u="none" strike="noStrike">
                          <a:solidFill>
                            <a:srgbClr val="000000"/>
                          </a:solidFill>
                          <a:effectLst/>
                          <a:latin typeface="Arial" panose="020B0604020202020204" pitchFamily="34" charset="0"/>
                        </a:rPr>
                        <a:t>Programmes</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ZA" sz="1300" b="1" i="0" u="none" strike="noStrike">
                          <a:solidFill>
                            <a:srgbClr val="000000"/>
                          </a:solidFill>
                          <a:effectLst/>
                          <a:latin typeface="Arial" panose="020B0604020202020204" pitchFamily="34" charset="0"/>
                        </a:rPr>
                        <a:t>Revised Estimate</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ctr"/>
                      <a:r>
                        <a:rPr lang="en-ZA" sz="1300" b="1" i="0" u="none" strike="noStrike">
                          <a:solidFill>
                            <a:srgbClr val="000000"/>
                          </a:solidFill>
                          <a:effectLst/>
                          <a:latin typeface="Arial" panose="020B0604020202020204" pitchFamily="34" charset="0"/>
                        </a:rPr>
                        <a:t>Baseline</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ctr"/>
                      <a:r>
                        <a:rPr lang="en-ZA" sz="1300" b="1" i="0" u="none" strike="noStrike">
                          <a:solidFill>
                            <a:srgbClr val="000000"/>
                          </a:solidFill>
                          <a:effectLst/>
                          <a:latin typeface="Arial" panose="020B0604020202020204" pitchFamily="34" charset="0"/>
                        </a:rPr>
                        <a:t>Baseline</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ctr"/>
                      <a:r>
                        <a:rPr lang="en-ZA" sz="1300" b="1" i="0" u="none" strike="noStrike">
                          <a:solidFill>
                            <a:srgbClr val="000000"/>
                          </a:solidFill>
                          <a:effectLst/>
                          <a:latin typeface="Arial" panose="020B0604020202020204" pitchFamily="34" charset="0"/>
                        </a:rPr>
                        <a:t>Baseline</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t"/>
                      <a:r>
                        <a:rPr lang="en-ZA" sz="1100" b="1" i="0" u="none" strike="noStrike">
                          <a:solidFill>
                            <a:srgbClr val="000000"/>
                          </a:solidFill>
                          <a:effectLst/>
                          <a:latin typeface="Arial" panose="020B0604020202020204" pitchFamily="34" charset="0"/>
                        </a:rPr>
                        <a:t> </a:t>
                      </a:r>
                    </a:p>
                  </a:txBody>
                  <a:tcPr marL="8559" marR="8559" marT="85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55709">
                <a:tc>
                  <a:txBody>
                    <a:bodyPr/>
                    <a:lstStyle/>
                    <a:p>
                      <a:pPr algn="ctr" fontAlgn="t"/>
                      <a:r>
                        <a:rPr lang="en-ZA" sz="1000" b="0" i="0" u="none" strike="noStrike">
                          <a:solidFill>
                            <a:srgbClr val="000000"/>
                          </a:solidFill>
                          <a:effectLst/>
                          <a:latin typeface="Calibri" panose="020F0502020204030204" pitchFamily="34" charset="0"/>
                        </a:rPr>
                        <a:t> </a:t>
                      </a:r>
                    </a:p>
                  </a:txBody>
                  <a:tcPr marL="8559" marR="8559" marT="85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ZA" sz="1300" b="1" i="0" u="none" strike="noStrike">
                          <a:solidFill>
                            <a:srgbClr val="000000"/>
                          </a:solidFill>
                          <a:effectLst/>
                          <a:latin typeface="Arial" panose="020B0604020202020204" pitchFamily="34" charset="0"/>
                        </a:rPr>
                        <a:t>R’000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ZA" sz="1300" b="1" i="0" u="none" strike="noStrike">
                          <a:solidFill>
                            <a:srgbClr val="000000"/>
                          </a:solidFill>
                          <a:effectLst/>
                          <a:latin typeface="Arial" panose="020B0604020202020204" pitchFamily="34" charset="0"/>
                        </a:rPr>
                        <a:t>Allocations</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ZA" sz="1300" b="1" i="0" u="none" strike="noStrike">
                          <a:solidFill>
                            <a:srgbClr val="000000"/>
                          </a:solidFill>
                          <a:effectLst/>
                          <a:latin typeface="Arial" panose="020B0604020202020204" pitchFamily="34" charset="0"/>
                        </a:rPr>
                        <a:t>Allocations</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ZA" sz="1300" b="1" i="0" u="none" strike="noStrike">
                          <a:solidFill>
                            <a:srgbClr val="000000"/>
                          </a:solidFill>
                          <a:effectLst/>
                          <a:latin typeface="Arial" panose="020B0604020202020204" pitchFamily="34" charset="0"/>
                        </a:rPr>
                        <a:t>Allocations</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ZA" sz="1000" b="0" i="0" u="none" strike="noStrike">
                          <a:solidFill>
                            <a:srgbClr val="000000"/>
                          </a:solidFill>
                          <a:effectLst/>
                          <a:latin typeface="Calibri" panose="020F0502020204030204" pitchFamily="34" charset="0"/>
                        </a:rPr>
                        <a:t> </a:t>
                      </a:r>
                    </a:p>
                  </a:txBody>
                  <a:tcPr marL="8559" marR="8559" marT="85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64769">
                <a:tc>
                  <a:txBody>
                    <a:bodyPr/>
                    <a:lstStyle/>
                    <a:p>
                      <a:pPr algn="ctr" fontAlgn="t"/>
                      <a:r>
                        <a:rPr lang="en-ZA" sz="1000" b="0" i="0" u="none" strike="noStrike">
                          <a:solidFill>
                            <a:srgbClr val="000000"/>
                          </a:solidFill>
                          <a:effectLst/>
                          <a:latin typeface="Calibri" panose="020F0502020204030204" pitchFamily="34" charset="0"/>
                        </a:rPr>
                        <a:t> </a:t>
                      </a:r>
                    </a:p>
                  </a:txBody>
                  <a:tcPr marL="8559" marR="8559" marT="85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n-ZA" sz="1000" b="0" i="0" u="none" strike="noStrike">
                          <a:solidFill>
                            <a:srgbClr val="000000"/>
                          </a:solidFill>
                          <a:effectLst/>
                          <a:latin typeface="Calibri" panose="020F0502020204030204" pitchFamily="34" charset="0"/>
                        </a:rPr>
                        <a:t> </a:t>
                      </a:r>
                    </a:p>
                  </a:txBody>
                  <a:tcPr marL="8559" marR="8559" marT="85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en-ZA" sz="1300" b="1" i="0" u="none" strike="noStrike">
                          <a:solidFill>
                            <a:srgbClr val="000000"/>
                          </a:solidFill>
                          <a:effectLst/>
                          <a:latin typeface="Arial" panose="020B0604020202020204" pitchFamily="34" charset="0"/>
                        </a:rPr>
                        <a:t>R’000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en-ZA" sz="1300" b="1" i="0" u="none" strike="noStrike">
                          <a:solidFill>
                            <a:srgbClr val="000000"/>
                          </a:solidFill>
                          <a:effectLst/>
                          <a:latin typeface="Arial" panose="020B0604020202020204" pitchFamily="34" charset="0"/>
                        </a:rPr>
                        <a:t>R’000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en-ZA" sz="1300" b="1" i="0" u="none" strike="noStrike">
                          <a:solidFill>
                            <a:srgbClr val="000000"/>
                          </a:solidFill>
                          <a:effectLst/>
                          <a:latin typeface="Arial" panose="020B0604020202020204" pitchFamily="34" charset="0"/>
                        </a:rPr>
                        <a:t>R’000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n-ZA" sz="1000" b="0" i="0" u="none" strike="noStrike">
                          <a:solidFill>
                            <a:srgbClr val="000000"/>
                          </a:solidFill>
                          <a:effectLst/>
                          <a:latin typeface="Calibri" panose="020F0502020204030204" pitchFamily="34" charset="0"/>
                        </a:rPr>
                        <a:t> </a:t>
                      </a:r>
                    </a:p>
                  </a:txBody>
                  <a:tcPr marL="8559" marR="8559" marT="85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4769">
                <a:tc>
                  <a:txBody>
                    <a:bodyPr/>
                    <a:lstStyle/>
                    <a:p>
                      <a:pPr algn="l" rtl="0" fontAlgn="ctr"/>
                      <a:r>
                        <a:rPr lang="en-ZA" sz="1300" b="0" i="0" u="none" strike="noStrike">
                          <a:solidFill>
                            <a:srgbClr val="000000"/>
                          </a:solidFill>
                          <a:effectLst/>
                          <a:latin typeface="Arial" panose="020B0604020202020204" pitchFamily="34" charset="0"/>
                        </a:rPr>
                        <a:t>Administration</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244 296</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258 556</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275 708</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293 969</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300" b="0" i="0" u="none" strike="noStrike" dirty="0">
                          <a:solidFill>
                            <a:srgbClr val="000000"/>
                          </a:solidFill>
                          <a:effectLst/>
                          <a:latin typeface="Arial" panose="020B0604020202020204" pitchFamily="34" charset="0"/>
                        </a:rPr>
                        <a:t>6.4%</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73126">
                <a:tc>
                  <a:txBody>
                    <a:bodyPr/>
                    <a:lstStyle/>
                    <a:p>
                      <a:pPr algn="l" rtl="0" fontAlgn="ctr"/>
                      <a:r>
                        <a:rPr lang="en-ZA" sz="1300" b="0" i="0" u="none" strike="noStrike">
                          <a:solidFill>
                            <a:srgbClr val="000000"/>
                          </a:solidFill>
                          <a:effectLst/>
                          <a:latin typeface="Arial" panose="020B0604020202020204" pitchFamily="34" charset="0"/>
                        </a:rPr>
                        <a:t>Regional and Urban Development and Legislative Support</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248 553</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103 475</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109 704</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116 259</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300" b="0" i="0" u="none" strike="noStrike" dirty="0">
                          <a:solidFill>
                            <a:srgbClr val="000000"/>
                          </a:solidFill>
                          <a:effectLst/>
                          <a:latin typeface="Arial" panose="020B0604020202020204" pitchFamily="34" charset="0"/>
                        </a:rPr>
                        <a:t>-22.4%</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4769">
                <a:tc>
                  <a:txBody>
                    <a:bodyPr/>
                    <a:lstStyle/>
                    <a:p>
                      <a:pPr algn="l" rtl="0" fontAlgn="ctr"/>
                      <a:r>
                        <a:rPr lang="en-ZA" sz="1300" b="0" i="0" u="none" strike="noStrike">
                          <a:solidFill>
                            <a:srgbClr val="000000"/>
                          </a:solidFill>
                          <a:effectLst/>
                          <a:latin typeface="Arial" panose="020B0604020202020204" pitchFamily="34" charset="0"/>
                        </a:rPr>
                        <a:t>Institutional Development</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57 373 121</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63 111 536</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69 376 402</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76 110 838</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300" b="0" i="0" u="none" strike="noStrike" dirty="0">
                          <a:solidFill>
                            <a:srgbClr val="000000"/>
                          </a:solidFill>
                          <a:effectLst/>
                          <a:latin typeface="Arial" panose="020B0604020202020204" pitchFamily="34" charset="0"/>
                        </a:rPr>
                        <a:t>11.0%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18948">
                <a:tc>
                  <a:txBody>
                    <a:bodyPr/>
                    <a:lstStyle/>
                    <a:p>
                      <a:pPr algn="l" rtl="0" fontAlgn="ctr"/>
                      <a:r>
                        <a:rPr lang="en-ZA" sz="1300" b="0" i="0" u="none" strike="noStrike">
                          <a:solidFill>
                            <a:srgbClr val="000000"/>
                          </a:solidFill>
                          <a:effectLst/>
                          <a:latin typeface="Arial" panose="020B0604020202020204" pitchFamily="34" charset="0"/>
                        </a:rPr>
                        <a:t>National Disaster Management Centre</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548 051</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592 245</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570 278</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602 627</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300" b="0" i="0" u="none" strike="noStrike" dirty="0">
                          <a:solidFill>
                            <a:srgbClr val="000000"/>
                          </a:solidFill>
                          <a:effectLst/>
                          <a:latin typeface="Arial" panose="020B0604020202020204" pitchFamily="34" charset="0"/>
                        </a:rPr>
                        <a:t>20.1%</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18948">
                <a:tc>
                  <a:txBody>
                    <a:bodyPr/>
                    <a:lstStyle/>
                    <a:p>
                      <a:pPr algn="l" rtl="0" fontAlgn="ctr"/>
                      <a:r>
                        <a:rPr lang="en-ZA" sz="1300" b="0" i="0" u="none" strike="noStrike">
                          <a:solidFill>
                            <a:srgbClr val="000000"/>
                          </a:solidFill>
                          <a:effectLst/>
                          <a:latin typeface="Arial" panose="020B0604020202020204" pitchFamily="34" charset="0"/>
                        </a:rPr>
                        <a:t>Local Government Support and Intervention Management</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16 409 803</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15 716 173</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16 181 048</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17 072 302</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300" b="0" i="0" u="none" strike="noStrike" dirty="0">
                          <a:solidFill>
                            <a:srgbClr val="000000"/>
                          </a:solidFill>
                          <a:effectLst/>
                          <a:latin typeface="Arial" panose="020B0604020202020204" pitchFamily="34" charset="0"/>
                        </a:rPr>
                        <a:t>1.3%</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4769">
                <a:tc>
                  <a:txBody>
                    <a:bodyPr/>
                    <a:lstStyle/>
                    <a:p>
                      <a:pPr algn="l" rtl="0" fontAlgn="ctr"/>
                      <a:r>
                        <a:rPr lang="en-ZA" sz="1300" b="0" i="0" u="none" strike="noStrike">
                          <a:solidFill>
                            <a:srgbClr val="000000"/>
                          </a:solidFill>
                          <a:effectLst/>
                          <a:latin typeface="Arial" panose="020B0604020202020204" pitchFamily="34" charset="0"/>
                        </a:rPr>
                        <a:t>Community Work Programme</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3 640 066</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3 869 903</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4 084 119</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Arial" panose="020B0604020202020204" pitchFamily="34" charset="0"/>
                        </a:rPr>
                        <a:t>4 311 600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ZA" sz="1300" b="0" i="0" u="none" strike="noStrike" dirty="0">
                          <a:solidFill>
                            <a:srgbClr val="000000"/>
                          </a:solidFill>
                          <a:effectLst/>
                          <a:latin typeface="Arial" panose="020B0604020202020204" pitchFamily="34" charset="0"/>
                        </a:rPr>
                        <a:t>10.6%</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4769">
                <a:tc>
                  <a:txBody>
                    <a:bodyPr/>
                    <a:lstStyle/>
                    <a:p>
                      <a:pPr algn="l" rtl="0" fontAlgn="ctr"/>
                      <a:r>
                        <a:rPr lang="en-ZA" sz="1300" b="1" i="0" u="none" strike="noStrike" dirty="0">
                          <a:solidFill>
                            <a:srgbClr val="000000"/>
                          </a:solidFill>
                          <a:effectLst/>
                          <a:latin typeface="Arial" panose="020B0604020202020204" pitchFamily="34" charset="0"/>
                        </a:rPr>
                        <a:t>Total Voted amounts</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Arial" panose="020B0604020202020204" pitchFamily="34" charset="0"/>
                        </a:rPr>
                        <a:t>78 463 890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Arial" panose="020B0604020202020204" pitchFamily="34" charset="0"/>
                        </a:rPr>
                        <a:t>83 651 888</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Arial" panose="020B0604020202020204" pitchFamily="34" charset="0"/>
                        </a:rPr>
                        <a:t>90 597 259</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Arial" panose="020B0604020202020204" pitchFamily="34" charset="0"/>
                        </a:rPr>
                        <a:t>98 507 595</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300" b="1" i="0" u="none" strike="noStrike" dirty="0">
                          <a:solidFill>
                            <a:srgbClr val="000000"/>
                          </a:solidFill>
                          <a:effectLst/>
                          <a:latin typeface="Arial" panose="020B0604020202020204" pitchFamily="34" charset="0"/>
                        </a:rPr>
                        <a:t>9.0%</a:t>
                      </a:r>
                    </a:p>
                  </a:txBody>
                  <a:tcPr marL="8559" marR="8559" marT="85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5A70502A-B4E8-4372-8FFE-73262D241D67}"/>
              </a:ext>
            </a:extLst>
          </p:cNvPr>
          <p:cNvSpPr>
            <a:spLocks noGrp="1"/>
          </p:cNvSpPr>
          <p:nvPr>
            <p:ph type="title"/>
          </p:nvPr>
        </p:nvSpPr>
        <p:spPr>
          <a:xfrm>
            <a:off x="179388" y="188913"/>
            <a:ext cx="8856662" cy="576262"/>
          </a:xfrm>
        </p:spPr>
        <p:txBody>
          <a:bodyPr/>
          <a:lstStyle/>
          <a:p>
            <a:pPr marL="457200" lvl="1" indent="0" algn="ctr" defTabSz="685800">
              <a:spcBef>
                <a:spcPts val="750"/>
              </a:spcBef>
              <a:defRPr/>
            </a:pPr>
            <a:r>
              <a:rPr lang="en-ZA" sz="2400" b="1" kern="1200" dirty="0">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sym typeface="Calibri Light" charset="0"/>
              </a:rPr>
              <a:t>2018 ALLOCATIONS</a:t>
            </a:r>
            <a:r>
              <a:rPr lang="en-US" sz="2400" b="1" kern="1200" dirty="0">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sym typeface="Calibri Light" charset="0"/>
              </a:rPr>
              <a:t> PER ECONOMIC CLASSIFICATION</a:t>
            </a:r>
            <a:endParaRPr lang="en-ZA" altLang="en-US" sz="2400" b="1" kern="1200" dirty="0">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sym typeface="Calibri Light" charset="0"/>
            </a:endParaRPr>
          </a:p>
        </p:txBody>
      </p:sp>
      <p:sp>
        <p:nvSpPr>
          <p:cNvPr id="54275" name="Slide Number Placeholder 3">
            <a:extLst>
              <a:ext uri="{FF2B5EF4-FFF2-40B4-BE49-F238E27FC236}">
                <a16:creationId xmlns:a16="http://schemas.microsoft.com/office/drawing/2014/main" id="{4E90AC95-8E56-40D4-AC4C-3EDD1CAB7494}"/>
              </a:ext>
            </a:extLst>
          </p:cNvPr>
          <p:cNvSpPr>
            <a:spLocks noGrp="1"/>
          </p:cNvSpPr>
          <p:nvPr>
            <p:ph type="sldNum" sz="quarter" idx="12"/>
          </p:nvPr>
        </p:nvSpPr>
        <p:spPr>
          <a:xfrm>
            <a:off x="3028950" y="6356350"/>
            <a:ext cx="30861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83F411DF-BA74-4A43-A05A-75B5709384C4}" type="slidenum">
              <a:rPr lang="en-ZA" altLang="en-US" smtClean="0">
                <a:solidFill>
                  <a:srgbClr val="000000"/>
                </a:solidFill>
              </a:rPr>
              <a:pPr algn="ctr"/>
              <a:t>29</a:t>
            </a:fld>
            <a:endParaRPr lang="en-ZA" altLang="en-US">
              <a:solidFill>
                <a:srgbClr val="000000"/>
              </a:solidFill>
            </a:endParaRPr>
          </a:p>
        </p:txBody>
      </p:sp>
      <p:graphicFrame>
        <p:nvGraphicFramePr>
          <p:cNvPr id="5" name="Table 4">
            <a:extLst>
              <a:ext uri="{FF2B5EF4-FFF2-40B4-BE49-F238E27FC236}">
                <a16:creationId xmlns:a16="http://schemas.microsoft.com/office/drawing/2014/main" id="{8F944820-F5F8-458C-B290-005D14F9FADD}"/>
              </a:ext>
            </a:extLst>
          </p:cNvPr>
          <p:cNvGraphicFramePr>
            <a:graphicFrameLocks noGrp="1"/>
          </p:cNvGraphicFramePr>
          <p:nvPr/>
        </p:nvGraphicFramePr>
        <p:xfrm>
          <a:off x="628650" y="1052513"/>
          <a:ext cx="7975599" cy="4583112"/>
        </p:xfrm>
        <a:graphic>
          <a:graphicData uri="http://schemas.openxmlformats.org/drawingml/2006/table">
            <a:tbl>
              <a:tblPr/>
              <a:tblGrid>
                <a:gridCol w="2737092">
                  <a:extLst>
                    <a:ext uri="{9D8B030D-6E8A-4147-A177-3AD203B41FA5}">
                      <a16:colId xmlns:a16="http://schemas.microsoft.com/office/drawing/2014/main" val="20000"/>
                    </a:ext>
                  </a:extLst>
                </a:gridCol>
                <a:gridCol w="1194706">
                  <a:extLst>
                    <a:ext uri="{9D8B030D-6E8A-4147-A177-3AD203B41FA5}">
                      <a16:colId xmlns:a16="http://schemas.microsoft.com/office/drawing/2014/main" val="20001"/>
                    </a:ext>
                  </a:extLst>
                </a:gridCol>
                <a:gridCol w="1194706">
                  <a:extLst>
                    <a:ext uri="{9D8B030D-6E8A-4147-A177-3AD203B41FA5}">
                      <a16:colId xmlns:a16="http://schemas.microsoft.com/office/drawing/2014/main" val="20002"/>
                    </a:ext>
                  </a:extLst>
                </a:gridCol>
                <a:gridCol w="1064035">
                  <a:extLst>
                    <a:ext uri="{9D8B030D-6E8A-4147-A177-3AD203B41FA5}">
                      <a16:colId xmlns:a16="http://schemas.microsoft.com/office/drawing/2014/main" val="20003"/>
                    </a:ext>
                  </a:extLst>
                </a:gridCol>
                <a:gridCol w="1001034">
                  <a:extLst>
                    <a:ext uri="{9D8B030D-6E8A-4147-A177-3AD203B41FA5}">
                      <a16:colId xmlns:a16="http://schemas.microsoft.com/office/drawing/2014/main" val="20004"/>
                    </a:ext>
                  </a:extLst>
                </a:gridCol>
                <a:gridCol w="784026">
                  <a:extLst>
                    <a:ext uri="{9D8B030D-6E8A-4147-A177-3AD203B41FA5}">
                      <a16:colId xmlns:a16="http://schemas.microsoft.com/office/drawing/2014/main" val="20005"/>
                    </a:ext>
                  </a:extLst>
                </a:gridCol>
              </a:tblGrid>
              <a:tr h="466104">
                <a:tc rowSpan="2">
                  <a:txBody>
                    <a:bodyPr/>
                    <a:lstStyle/>
                    <a:p>
                      <a:pPr algn="ctr" rtl="0" fontAlgn="t"/>
                      <a:r>
                        <a:rPr lang="en-ZA" sz="1100" b="1" i="0" u="none" strike="noStrike">
                          <a:solidFill>
                            <a:srgbClr val="000000"/>
                          </a:solidFill>
                          <a:effectLst/>
                          <a:latin typeface="Arial" panose="020B0604020202020204" pitchFamily="34" charset="0"/>
                        </a:rPr>
                        <a:t>Departmental </a:t>
                      </a:r>
                      <a:r>
                        <a:rPr lang="en-ZA" sz="1100" b="1" i="0" u="none" strike="noStrike" dirty="0">
                          <a:solidFill>
                            <a:srgbClr val="000000"/>
                          </a:solidFill>
                          <a:effectLst/>
                          <a:latin typeface="Arial" panose="020B0604020202020204" pitchFamily="34" charset="0"/>
                        </a:rPr>
                        <a:t>Economic Classification </a:t>
                      </a:r>
                    </a:p>
                  </a:txBody>
                  <a:tcPr marL="6975" marR="6975" marT="6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ZA" sz="1100" b="1" i="0" u="none" strike="noStrike" dirty="0">
                          <a:solidFill>
                            <a:srgbClr val="000000"/>
                          </a:solidFill>
                          <a:effectLst/>
                          <a:latin typeface="Arial" panose="020B0604020202020204" pitchFamily="34" charset="0"/>
                        </a:rPr>
                        <a:t>2017/2018</a:t>
                      </a:r>
                    </a:p>
                  </a:txBody>
                  <a:tcPr marL="6975" marR="6975" marT="6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ZA" sz="1100" b="1" i="0" u="none" strike="noStrike">
                          <a:solidFill>
                            <a:srgbClr val="000000"/>
                          </a:solidFill>
                          <a:effectLst/>
                          <a:latin typeface="Arial" panose="020B0604020202020204" pitchFamily="34" charset="0"/>
                        </a:rPr>
                        <a:t>2018/19</a:t>
                      </a:r>
                    </a:p>
                  </a:txBody>
                  <a:tcPr marL="6975" marR="6975" marT="6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ZA" sz="1100" b="1" i="0" u="none" strike="noStrike">
                          <a:solidFill>
                            <a:srgbClr val="000000"/>
                          </a:solidFill>
                          <a:effectLst/>
                          <a:latin typeface="Arial" panose="020B0604020202020204" pitchFamily="34" charset="0"/>
                        </a:rPr>
                        <a:t>2019/20</a:t>
                      </a:r>
                    </a:p>
                  </a:txBody>
                  <a:tcPr marL="6975" marR="6975" marT="6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ZA" sz="1100" b="1" i="0" u="none" strike="noStrike">
                          <a:solidFill>
                            <a:srgbClr val="000000"/>
                          </a:solidFill>
                          <a:effectLst/>
                          <a:latin typeface="Arial" panose="020B0604020202020204" pitchFamily="34" charset="0"/>
                        </a:rPr>
                        <a:t>2020/21</a:t>
                      </a:r>
                    </a:p>
                  </a:txBody>
                  <a:tcPr marL="6975" marR="6975" marT="6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ZA" sz="1100" b="1" i="0" u="none" strike="noStrike">
                          <a:solidFill>
                            <a:srgbClr val="000000"/>
                          </a:solidFill>
                          <a:effectLst/>
                          <a:latin typeface="Arial" panose="020B0604020202020204" pitchFamily="34" charset="0"/>
                        </a:rPr>
                        <a:t>Average growth rate</a:t>
                      </a:r>
                    </a:p>
                  </a:txBody>
                  <a:tcPr marL="6975" marR="6975" marT="6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2113">
                <a:tc vMerge="1">
                  <a:txBody>
                    <a:bodyPr/>
                    <a:lstStyle/>
                    <a:p>
                      <a:endParaRPr lang="en-ZA"/>
                    </a:p>
                  </a:txBody>
                  <a:tcPr/>
                </a:tc>
                <a:tc>
                  <a:txBody>
                    <a:bodyPr/>
                    <a:lstStyle/>
                    <a:p>
                      <a:pPr algn="ctr" rtl="0" fontAlgn="ctr"/>
                      <a:r>
                        <a:rPr lang="en-ZA" sz="1100" b="1" i="0" u="none" strike="noStrike">
                          <a:solidFill>
                            <a:srgbClr val="000000"/>
                          </a:solidFill>
                          <a:effectLst/>
                          <a:latin typeface="Arial" panose="020B0604020202020204" pitchFamily="34" charset="0"/>
                        </a:rPr>
                        <a:t>R'000</a:t>
                      </a:r>
                    </a:p>
                  </a:txBody>
                  <a:tcPr marL="6975" marR="6975" marT="6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100" b="1" i="0" u="none" strike="noStrike" dirty="0">
                          <a:solidFill>
                            <a:srgbClr val="000000"/>
                          </a:solidFill>
                          <a:effectLst/>
                          <a:latin typeface="Arial" panose="020B0604020202020204" pitchFamily="34" charset="0"/>
                        </a:rPr>
                        <a:t>R'000</a:t>
                      </a:r>
                    </a:p>
                  </a:txBody>
                  <a:tcPr marL="6975" marR="6975" marT="6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100" b="1" i="0" u="none" strike="noStrike" dirty="0">
                          <a:solidFill>
                            <a:srgbClr val="000000"/>
                          </a:solidFill>
                          <a:effectLst/>
                          <a:latin typeface="Arial" panose="020B0604020202020204" pitchFamily="34" charset="0"/>
                        </a:rPr>
                        <a:t>R'000</a:t>
                      </a:r>
                    </a:p>
                  </a:txBody>
                  <a:tcPr marL="6975" marR="6975" marT="6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100" b="1" i="0" u="none" strike="noStrike">
                          <a:solidFill>
                            <a:srgbClr val="000000"/>
                          </a:solidFill>
                          <a:effectLst/>
                          <a:latin typeface="Arial" panose="020B0604020202020204" pitchFamily="34" charset="0"/>
                        </a:rPr>
                        <a:t>R'000</a:t>
                      </a:r>
                    </a:p>
                  </a:txBody>
                  <a:tcPr marL="6975" marR="6975" marT="6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100" b="1" i="0" u="none" strike="noStrike">
                          <a:solidFill>
                            <a:srgbClr val="000000"/>
                          </a:solidFill>
                          <a:effectLst/>
                          <a:latin typeface="Arial" panose="020B0604020202020204" pitchFamily="34" charset="0"/>
                        </a:rPr>
                        <a:t>%</a:t>
                      </a:r>
                    </a:p>
                  </a:txBody>
                  <a:tcPr marL="6975" marR="6975" marT="6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2616">
                <a:tc>
                  <a:txBody>
                    <a:bodyPr/>
                    <a:lstStyle/>
                    <a:p>
                      <a:pPr algn="l" rtl="0" fontAlgn="b"/>
                      <a:r>
                        <a:rPr lang="en-ZA" sz="1100" b="1" i="1" u="none" strike="noStrike" dirty="0">
                          <a:solidFill>
                            <a:srgbClr val="000000"/>
                          </a:solidFill>
                          <a:effectLst/>
                          <a:latin typeface="Arial" panose="020B0604020202020204" pitchFamily="34" charset="0"/>
                        </a:rPr>
                        <a:t>Compensation of employees</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307 622</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339 475</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dirty="0">
                          <a:solidFill>
                            <a:srgbClr val="000000"/>
                          </a:solidFill>
                          <a:effectLst/>
                          <a:latin typeface="Arial" panose="020B0604020202020204" pitchFamily="34" charset="0"/>
                        </a:rPr>
                        <a:t>365 354</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dirty="0">
                          <a:solidFill>
                            <a:srgbClr val="000000"/>
                          </a:solidFill>
                          <a:effectLst/>
                          <a:latin typeface="Arial" panose="020B0604020202020204" pitchFamily="34" charset="0"/>
                        </a:rPr>
                        <a:t>392 754</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8.5%</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62616">
                <a:tc>
                  <a:txBody>
                    <a:bodyPr/>
                    <a:lstStyle/>
                    <a:p>
                      <a:pPr algn="l" rtl="0" fontAlgn="b"/>
                      <a:r>
                        <a:rPr lang="en-ZA" sz="1100" b="1" i="1" u="none" strike="noStrike" dirty="0">
                          <a:solidFill>
                            <a:srgbClr val="000000"/>
                          </a:solidFill>
                          <a:effectLst/>
                          <a:latin typeface="Arial" panose="020B0604020202020204" pitchFamily="34" charset="0"/>
                        </a:rPr>
                        <a:t>Goods &amp; Services</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US" sz="1100" b="1" i="1" u="none" strike="noStrike">
                          <a:solidFill>
                            <a:srgbClr val="000000"/>
                          </a:solidFill>
                          <a:effectLst/>
                          <a:latin typeface="Arial" panose="020B0604020202020204" pitchFamily="34" charset="0"/>
                        </a:rPr>
                        <a:t>3,967,932</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US" sz="1100" b="1" i="1" u="none" strike="noStrike">
                          <a:solidFill>
                            <a:srgbClr val="000000"/>
                          </a:solidFill>
                          <a:effectLst/>
                          <a:latin typeface="Arial" panose="020B0604020202020204" pitchFamily="34" charset="0"/>
                        </a:rPr>
                        <a:t>3,192,878</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US" sz="1100" b="1" i="1" u="none" strike="noStrike" dirty="0">
                          <a:solidFill>
                            <a:srgbClr val="000000"/>
                          </a:solidFill>
                          <a:effectLst/>
                          <a:latin typeface="Arial" panose="020B0604020202020204" pitchFamily="34" charset="0"/>
                        </a:rPr>
                        <a:t>3,224,035</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US" sz="1100" b="1" i="1" u="none" strike="noStrike" dirty="0">
                          <a:solidFill>
                            <a:srgbClr val="000000"/>
                          </a:solidFill>
                          <a:effectLst/>
                          <a:latin typeface="Arial" panose="020B0604020202020204" pitchFamily="34" charset="0"/>
                        </a:rPr>
                        <a:t>3,269,249</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dirty="0">
                          <a:solidFill>
                            <a:srgbClr val="000000"/>
                          </a:solidFill>
                          <a:effectLst/>
                          <a:latin typeface="Arial" panose="020B0604020202020204" pitchFamily="34" charset="0"/>
                        </a:rPr>
                        <a:t>-2.4%</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00998">
                <a:tc>
                  <a:txBody>
                    <a:bodyPr/>
                    <a:lstStyle/>
                    <a:p>
                      <a:pPr algn="l" rtl="0" fontAlgn="b"/>
                      <a:r>
                        <a:rPr lang="en-ZA" sz="1100" b="0" i="1" u="none" strike="noStrike">
                          <a:solidFill>
                            <a:srgbClr val="000000"/>
                          </a:solidFill>
                          <a:effectLst/>
                          <a:latin typeface="Arial" panose="020B0604020202020204" pitchFamily="34" charset="0"/>
                        </a:rPr>
                        <a:t>Department of Cooperative Governance</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1" u="none" strike="noStrike" dirty="0">
                          <a:solidFill>
                            <a:srgbClr val="000000"/>
                          </a:solidFill>
                          <a:effectLst/>
                          <a:latin typeface="Arial" panose="020B0604020202020204" pitchFamily="34" charset="0"/>
                        </a:rPr>
                        <a:t>222,189</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210,516</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a:solidFill>
                            <a:srgbClr val="000000"/>
                          </a:solidFill>
                          <a:effectLst/>
                          <a:latin typeface="Arial" panose="020B0604020202020204" pitchFamily="34" charset="0"/>
                        </a:rPr>
                        <a:t>220,951</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232,646</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panose="020B0604020202020204" pitchFamily="34" charset="0"/>
                        </a:rPr>
                        <a:t> </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0998">
                <a:tc>
                  <a:txBody>
                    <a:bodyPr/>
                    <a:lstStyle/>
                    <a:p>
                      <a:pPr algn="l" rtl="0" fontAlgn="b"/>
                      <a:r>
                        <a:rPr lang="en-ZA" sz="1100" b="0" i="1" u="none" strike="noStrike" dirty="0">
                          <a:solidFill>
                            <a:srgbClr val="000000"/>
                          </a:solidFill>
                          <a:effectLst/>
                          <a:latin typeface="Arial" panose="020B0604020202020204" pitchFamily="34" charset="0"/>
                        </a:rPr>
                        <a:t>Community Works Programme</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1" u="none" strike="noStrike">
                          <a:solidFill>
                            <a:srgbClr val="000000"/>
                          </a:solidFill>
                          <a:effectLst/>
                          <a:latin typeface="Arial" panose="020B0604020202020204" pitchFamily="34" charset="0"/>
                        </a:rPr>
                        <a:t>3,602,594</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2,824,752</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2,836,266</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2,860,158</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panose="020B0604020202020204" pitchFamily="34" charset="0"/>
                        </a:rPr>
                        <a:t> </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0998">
                <a:tc>
                  <a:txBody>
                    <a:bodyPr/>
                    <a:lstStyle/>
                    <a:p>
                      <a:pPr algn="l" rtl="0" fontAlgn="b"/>
                      <a:r>
                        <a:rPr lang="en-ZA" sz="1100" b="0" i="1" u="none" strike="noStrike">
                          <a:solidFill>
                            <a:srgbClr val="000000"/>
                          </a:solidFill>
                          <a:effectLst/>
                          <a:latin typeface="Arial" panose="020B0604020202020204" pitchFamily="34" charset="0"/>
                        </a:rPr>
                        <a:t>National Disaster Management Centre</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1" u="none" strike="noStrike">
                          <a:solidFill>
                            <a:srgbClr val="000000"/>
                          </a:solidFill>
                          <a:effectLst/>
                          <a:latin typeface="Arial" panose="020B0604020202020204" pitchFamily="34" charset="0"/>
                        </a:rPr>
                        <a:t>39,900</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a:solidFill>
                            <a:srgbClr val="000000"/>
                          </a:solidFill>
                          <a:effectLst/>
                          <a:latin typeface="Arial" panose="020B0604020202020204" pitchFamily="34" charset="0"/>
                        </a:rPr>
                        <a:t>42,494</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45,256</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48,197</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panose="020B0604020202020204" pitchFamily="34" charset="0"/>
                        </a:rPr>
                        <a:t> </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0998">
                <a:tc>
                  <a:txBody>
                    <a:bodyPr/>
                    <a:lstStyle/>
                    <a:p>
                      <a:pPr algn="l" rtl="0" fontAlgn="b"/>
                      <a:r>
                        <a:rPr lang="en-ZA" sz="1100" b="0" i="1" u="none" strike="noStrike">
                          <a:solidFill>
                            <a:srgbClr val="000000"/>
                          </a:solidFill>
                          <a:effectLst/>
                          <a:latin typeface="Arial" panose="020B0604020202020204" pitchFamily="34" charset="0"/>
                        </a:rPr>
                        <a:t>Municipal Systems Improvement Grant</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1" u="none" strike="noStrike">
                          <a:solidFill>
                            <a:srgbClr val="000000"/>
                          </a:solidFill>
                          <a:effectLst/>
                          <a:latin typeface="Arial" panose="020B0604020202020204" pitchFamily="34" charset="0"/>
                        </a:rPr>
                        <a:t>103,249</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a:solidFill>
                            <a:srgbClr val="000000"/>
                          </a:solidFill>
                          <a:effectLst/>
                          <a:latin typeface="Arial" panose="020B0604020202020204" pitchFamily="34" charset="0"/>
                        </a:rPr>
                        <a:t>115,116</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a:solidFill>
                            <a:srgbClr val="000000"/>
                          </a:solidFill>
                          <a:effectLst/>
                          <a:latin typeface="Arial" panose="020B0604020202020204" pitchFamily="34" charset="0"/>
                        </a:rPr>
                        <a:t>121,562</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100" b="0" i="1" u="none" strike="noStrike" dirty="0">
                          <a:solidFill>
                            <a:srgbClr val="000000"/>
                          </a:solidFill>
                          <a:effectLst/>
                          <a:latin typeface="Arial" panose="020B0604020202020204" pitchFamily="34" charset="0"/>
                        </a:rPr>
                        <a:t>128,248</a:t>
                      </a:r>
                    </a:p>
                  </a:txBody>
                  <a:tcPr marL="9525" marR="9525"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panose="020B0604020202020204" pitchFamily="34" charset="0"/>
                        </a:rPr>
                        <a:t> </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2616">
                <a:tc>
                  <a:txBody>
                    <a:bodyPr/>
                    <a:lstStyle/>
                    <a:p>
                      <a:pPr algn="l" rtl="0" fontAlgn="b"/>
                      <a:r>
                        <a:rPr lang="en-ZA" sz="1100" b="1" i="1" u="none" strike="noStrike">
                          <a:solidFill>
                            <a:srgbClr val="000000"/>
                          </a:solidFill>
                          <a:effectLst/>
                          <a:latin typeface="Arial" panose="020B0604020202020204" pitchFamily="34" charset="0"/>
                        </a:rPr>
                        <a:t>Transfers &amp; Subsidies</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74 180 734</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80 111 778</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86 999 693</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dirty="0">
                          <a:solidFill>
                            <a:srgbClr val="000000"/>
                          </a:solidFill>
                          <a:effectLst/>
                          <a:latin typeface="Arial" panose="020B0604020202020204" pitchFamily="34" charset="0"/>
                        </a:rPr>
                        <a:t>94 836 965</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dirty="0">
                          <a:solidFill>
                            <a:srgbClr val="000000"/>
                          </a:solidFill>
                          <a:effectLst/>
                          <a:latin typeface="Arial" panose="020B0604020202020204" pitchFamily="34" charset="0"/>
                        </a:rPr>
                        <a:t>9.5%</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300998">
                <a:tc>
                  <a:txBody>
                    <a:bodyPr/>
                    <a:lstStyle/>
                    <a:p>
                      <a:pPr algn="l" rtl="0" fontAlgn="b"/>
                      <a:r>
                        <a:rPr lang="en-ZA" sz="1100" b="0" i="1" u="none" strike="noStrike">
                          <a:solidFill>
                            <a:srgbClr val="000000"/>
                          </a:solidFill>
                          <a:effectLst/>
                          <a:latin typeface="Arial" panose="020B0604020202020204" pitchFamily="34" charset="0"/>
                        </a:rPr>
                        <a:t>Department of Cooperative Governance</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1" u="none" strike="noStrike" dirty="0">
                          <a:solidFill>
                            <a:srgbClr val="000000"/>
                          </a:solidFill>
                          <a:effectLst/>
                          <a:latin typeface="Arial" panose="020B0604020202020204" pitchFamily="34" charset="0"/>
                        </a:rPr>
                        <a:t>73 646 745</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a:solidFill>
                            <a:srgbClr val="000000"/>
                          </a:solidFill>
                          <a:effectLst/>
                          <a:latin typeface="Arial" panose="020B0604020202020204" pitchFamily="34" charset="0"/>
                        </a:rPr>
                        <a:t>79 616 016</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a:solidFill>
                            <a:srgbClr val="000000"/>
                          </a:solidFill>
                          <a:effectLst/>
                          <a:latin typeface="Arial" panose="020B0604020202020204" pitchFamily="34" charset="0"/>
                        </a:rPr>
                        <a:t>86 480 749</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dirty="0">
                          <a:solidFill>
                            <a:srgbClr val="000000"/>
                          </a:solidFill>
                          <a:effectLst/>
                          <a:latin typeface="Arial" panose="020B0604020202020204" pitchFamily="34" charset="0"/>
                        </a:rPr>
                        <a:t>94 287 902</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panose="020B0604020202020204" pitchFamily="34" charset="0"/>
                        </a:rPr>
                        <a:t> </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0998">
                <a:tc>
                  <a:txBody>
                    <a:bodyPr/>
                    <a:lstStyle/>
                    <a:p>
                      <a:pPr algn="l" rtl="0" fontAlgn="b"/>
                      <a:r>
                        <a:rPr lang="en-ZA" sz="1100" b="0" i="1" u="none" strike="noStrike">
                          <a:solidFill>
                            <a:srgbClr val="000000"/>
                          </a:solidFill>
                          <a:effectLst/>
                          <a:latin typeface="Arial" panose="020B0604020202020204" pitchFamily="34" charset="0"/>
                        </a:rPr>
                        <a:t>Municipal Infrastructure Support Agent</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1" u="none" strike="noStrike">
                          <a:solidFill>
                            <a:srgbClr val="000000"/>
                          </a:solidFill>
                          <a:effectLst/>
                          <a:latin typeface="Arial" panose="020B0604020202020204" pitchFamily="34" charset="0"/>
                        </a:rPr>
                        <a:t>381 483</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dirty="0">
                          <a:solidFill>
                            <a:srgbClr val="000000"/>
                          </a:solidFill>
                          <a:effectLst/>
                          <a:latin typeface="Arial" panose="020B0604020202020204" pitchFamily="34" charset="0"/>
                        </a:rPr>
                        <a:t>342 456</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dirty="0">
                          <a:solidFill>
                            <a:srgbClr val="000000"/>
                          </a:solidFill>
                          <a:effectLst/>
                          <a:latin typeface="Arial" panose="020B0604020202020204" pitchFamily="34" charset="0"/>
                        </a:rPr>
                        <a:t>355 593</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dirty="0">
                          <a:solidFill>
                            <a:srgbClr val="000000"/>
                          </a:solidFill>
                          <a:effectLst/>
                          <a:latin typeface="Arial" panose="020B0604020202020204" pitchFamily="34" charset="0"/>
                        </a:rPr>
                        <a:t>375 151</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panose="020B0604020202020204" pitchFamily="34" charset="0"/>
                        </a:rPr>
                        <a:t> </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0998">
                <a:tc>
                  <a:txBody>
                    <a:bodyPr/>
                    <a:lstStyle/>
                    <a:p>
                      <a:pPr algn="l" rtl="0" fontAlgn="b"/>
                      <a:r>
                        <a:rPr lang="en-ZA" sz="1100" b="0" i="1" u="none" strike="noStrike">
                          <a:solidFill>
                            <a:srgbClr val="000000"/>
                          </a:solidFill>
                          <a:effectLst/>
                          <a:latin typeface="Arial" panose="020B0604020202020204" pitchFamily="34" charset="0"/>
                        </a:rPr>
                        <a:t>Department of Traditional Affairs</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1" u="none" strike="noStrike">
                          <a:solidFill>
                            <a:srgbClr val="000000"/>
                          </a:solidFill>
                          <a:effectLst/>
                          <a:latin typeface="Arial" panose="020B0604020202020204" pitchFamily="34" charset="0"/>
                        </a:rPr>
                        <a:t>152 506</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a:solidFill>
                            <a:srgbClr val="000000"/>
                          </a:solidFill>
                          <a:effectLst/>
                          <a:latin typeface="Arial" panose="020B0604020202020204" pitchFamily="34" charset="0"/>
                        </a:rPr>
                        <a:t>153 306</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a:solidFill>
                            <a:srgbClr val="000000"/>
                          </a:solidFill>
                          <a:effectLst/>
                          <a:latin typeface="Arial" panose="020B0604020202020204" pitchFamily="34" charset="0"/>
                        </a:rPr>
                        <a:t>163 351</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100" b="0" i="1" u="none" strike="noStrike" dirty="0">
                          <a:solidFill>
                            <a:srgbClr val="000000"/>
                          </a:solidFill>
                          <a:effectLst/>
                          <a:latin typeface="Arial" panose="020B0604020202020204" pitchFamily="34" charset="0"/>
                        </a:rPr>
                        <a:t>173 912</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panose="020B0604020202020204" pitchFamily="34" charset="0"/>
                        </a:rPr>
                        <a:t> </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2616">
                <a:tc>
                  <a:txBody>
                    <a:bodyPr/>
                    <a:lstStyle/>
                    <a:p>
                      <a:pPr algn="l" rtl="0" fontAlgn="b"/>
                      <a:r>
                        <a:rPr lang="en-ZA" sz="1100" b="1" i="1" u="none" strike="noStrike">
                          <a:solidFill>
                            <a:srgbClr val="000000"/>
                          </a:solidFill>
                          <a:effectLst/>
                          <a:latin typeface="Arial" panose="020B0604020202020204" pitchFamily="34" charset="0"/>
                        </a:rPr>
                        <a:t>Payment for Capital Assets</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7 502</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7 757</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8 177</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8 627</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dirty="0">
                          <a:solidFill>
                            <a:srgbClr val="000000"/>
                          </a:solidFill>
                          <a:effectLst/>
                          <a:latin typeface="Arial" panose="020B0604020202020204" pitchFamily="34" charset="0"/>
                        </a:rPr>
                        <a:t>4.8%</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262616">
                <a:tc>
                  <a:txBody>
                    <a:bodyPr/>
                    <a:lstStyle/>
                    <a:p>
                      <a:pPr algn="l" rtl="0" fontAlgn="b"/>
                      <a:r>
                        <a:rPr lang="en-ZA" sz="1100" b="0" i="1" u="none" strike="noStrike">
                          <a:solidFill>
                            <a:srgbClr val="000000"/>
                          </a:solidFill>
                          <a:effectLst/>
                          <a:latin typeface="Arial" panose="020B0604020202020204" pitchFamily="34" charset="0"/>
                        </a:rPr>
                        <a:t>Department of Cooperative Governance</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0" u="none" strike="noStrike">
                          <a:solidFill>
                            <a:srgbClr val="000000"/>
                          </a:solidFill>
                          <a:effectLst/>
                          <a:latin typeface="Arial" panose="020B0604020202020204" pitchFamily="34" charset="0"/>
                        </a:rPr>
                        <a:t>7 502</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0" u="none" strike="noStrike">
                          <a:solidFill>
                            <a:srgbClr val="000000"/>
                          </a:solidFill>
                          <a:effectLst/>
                          <a:latin typeface="Arial" panose="020B0604020202020204" pitchFamily="34" charset="0"/>
                        </a:rPr>
                        <a:t>7 757</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0" u="none" strike="noStrike">
                          <a:solidFill>
                            <a:srgbClr val="000000"/>
                          </a:solidFill>
                          <a:effectLst/>
                          <a:latin typeface="Arial" panose="020B0604020202020204" pitchFamily="34" charset="0"/>
                        </a:rPr>
                        <a:t>8 177</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0" u="none" strike="noStrike">
                          <a:solidFill>
                            <a:srgbClr val="000000"/>
                          </a:solidFill>
                          <a:effectLst/>
                          <a:latin typeface="Arial" panose="020B0604020202020204" pitchFamily="34" charset="0"/>
                        </a:rPr>
                        <a:t>8 627</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0" i="0" u="none" strike="noStrike" dirty="0">
                          <a:solidFill>
                            <a:srgbClr val="000000"/>
                          </a:solidFill>
                          <a:effectLst/>
                          <a:latin typeface="Arial" panose="020B0604020202020204" pitchFamily="34" charset="0"/>
                        </a:rPr>
                        <a:t>4.8%</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62616">
                <a:tc>
                  <a:txBody>
                    <a:bodyPr/>
                    <a:lstStyle/>
                    <a:p>
                      <a:pPr algn="l" rtl="0" fontAlgn="b"/>
                      <a:r>
                        <a:rPr lang="en-ZA" sz="1100" b="1" i="1" u="none" strike="noStrike">
                          <a:solidFill>
                            <a:srgbClr val="000000"/>
                          </a:solidFill>
                          <a:effectLst/>
                          <a:latin typeface="Arial" panose="020B0604020202020204" pitchFamily="34" charset="0"/>
                        </a:rPr>
                        <a:t>Payment for Financial Assets</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100</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a:solidFill>
                            <a:srgbClr val="000000"/>
                          </a:solidFill>
                          <a:effectLst/>
                          <a:latin typeface="Arial" panose="020B0604020202020204" pitchFamily="34" charset="0"/>
                        </a:rPr>
                        <a:t>-</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en-ZA" sz="1100" b="1" i="1" u="none" strike="noStrike" dirty="0">
                          <a:solidFill>
                            <a:srgbClr val="000000"/>
                          </a:solidFill>
                          <a:effectLst/>
                          <a:latin typeface="Arial" panose="020B0604020202020204" pitchFamily="34" charset="0"/>
                        </a:rPr>
                        <a:t>-</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r h="222213">
                <a:tc>
                  <a:txBody>
                    <a:bodyPr/>
                    <a:lstStyle/>
                    <a:p>
                      <a:pPr algn="l" rtl="0" fontAlgn="b"/>
                      <a:r>
                        <a:rPr lang="en-ZA" sz="1100" b="1" i="0" u="none" strike="noStrike">
                          <a:solidFill>
                            <a:srgbClr val="000000"/>
                          </a:solidFill>
                          <a:effectLst/>
                          <a:latin typeface="Arial" panose="020B0604020202020204" pitchFamily="34" charset="0"/>
                        </a:rPr>
                        <a:t>Grand Total</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78 463 890</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83 651 888</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90 597 259</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98 507 595</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1100" b="1" i="0" u="none" strike="noStrike" dirty="0">
                          <a:solidFill>
                            <a:srgbClr val="000000"/>
                          </a:solidFill>
                          <a:effectLst/>
                          <a:latin typeface="Arial" panose="020B0604020202020204" pitchFamily="34" charset="0"/>
                        </a:rPr>
                        <a:t>9.0%</a:t>
                      </a:r>
                    </a:p>
                  </a:txBody>
                  <a:tcPr marL="6975" marR="697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a:extLst>
              <a:ext uri="{FF2B5EF4-FFF2-40B4-BE49-F238E27FC236}">
                <a16:creationId xmlns:a16="http://schemas.microsoft.com/office/drawing/2014/main" id="{162CBB8F-288C-4631-BA5D-2B4EE7A52871}"/>
              </a:ext>
            </a:extLst>
          </p:cNvPr>
          <p:cNvSpPr>
            <a:spLocks noGrp="1"/>
          </p:cNvSpPr>
          <p:nvPr>
            <p:ph idx="1"/>
          </p:nvPr>
        </p:nvSpPr>
        <p:spPr>
          <a:xfrm>
            <a:off x="269875" y="1773238"/>
            <a:ext cx="8493125" cy="2808287"/>
          </a:xfrm>
        </p:spPr>
        <p:txBody>
          <a:bodyPr/>
          <a:lstStyle/>
          <a:p>
            <a:pPr marL="0" indent="0">
              <a:lnSpc>
                <a:spcPct val="150000"/>
              </a:lnSpc>
              <a:buFont typeface="+mj-lt"/>
              <a:buNone/>
            </a:pPr>
            <a:endParaRPr lang="en-ZA" altLang="en-US" dirty="0"/>
          </a:p>
          <a:p>
            <a:pPr marL="0" indent="0" algn="ctr">
              <a:lnSpc>
                <a:spcPct val="150000"/>
              </a:lnSpc>
              <a:buFont typeface="+mj-lt"/>
              <a:buNone/>
            </a:pPr>
            <a:r>
              <a:rPr lang="en-ZA" altLang="en-US" dirty="0"/>
              <a:t>To present to the Portfolio Committee on Cooperative Governance, the 2018/19 Annual Performance Plan of the Department of Cooperative Governance and 2018 MTEF Budget Allocations. </a:t>
            </a:r>
          </a:p>
        </p:txBody>
      </p:sp>
      <p:sp>
        <p:nvSpPr>
          <p:cNvPr id="26627" name="Slide Number Placeholder 2">
            <a:extLst>
              <a:ext uri="{FF2B5EF4-FFF2-40B4-BE49-F238E27FC236}">
                <a16:creationId xmlns:a16="http://schemas.microsoft.com/office/drawing/2014/main" id="{D30C273F-0696-4FA1-8D2B-7A1C605CD063}"/>
              </a:ext>
            </a:extLst>
          </p:cNvPr>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7DBAEE-1082-4A31-9885-4B61C72C8E34}" type="slidenum">
              <a:rPr lang="en-ZA" altLang="en-US" sz="1800" b="1" smtClean="0">
                <a:solidFill>
                  <a:srgbClr val="898989"/>
                </a:solidFill>
              </a:rPr>
              <a:pPr/>
              <a:t>3</a:t>
            </a:fld>
            <a:endParaRPr lang="en-ZA" altLang="en-US" sz="1800" b="1" dirty="0">
              <a:solidFill>
                <a:srgbClr val="898989"/>
              </a:solidFill>
            </a:endParaRPr>
          </a:p>
        </p:txBody>
      </p:sp>
      <p:sp>
        <p:nvSpPr>
          <p:cNvPr id="26628" name="Text Placeholder 3">
            <a:extLst>
              <a:ext uri="{FF2B5EF4-FFF2-40B4-BE49-F238E27FC236}">
                <a16:creationId xmlns:a16="http://schemas.microsoft.com/office/drawing/2014/main" id="{F4DDCBB5-9BC2-4EEE-8675-4F0CD28F0DE1}"/>
              </a:ext>
            </a:extLst>
          </p:cNvPr>
          <p:cNvSpPr>
            <a:spLocks noGrp="1"/>
          </p:cNvSpPr>
          <p:nvPr>
            <p:ph type="body" sz="quarter" idx="13"/>
          </p:nvPr>
        </p:nvSpPr>
        <p:spPr>
          <a:xfrm>
            <a:off x="900113" y="104775"/>
            <a:ext cx="7981950" cy="439738"/>
          </a:xfrm>
        </p:spPr>
        <p:txBody>
          <a:bodyPr/>
          <a:lstStyle/>
          <a:p>
            <a:pPr marL="514350" indent="-514350">
              <a:buFont typeface="+mj-lt"/>
              <a:buAutoNum type="arabicPeriod"/>
            </a:pPr>
            <a:r>
              <a:rPr lang="en-ZA" altLang="en-US" sz="2800" dirty="0"/>
              <a:t>Purpose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3A5A-C983-4530-8976-0FA9050296F3}"/>
              </a:ext>
            </a:extLst>
          </p:cNvPr>
          <p:cNvSpPr>
            <a:spLocks noGrp="1"/>
          </p:cNvSpPr>
          <p:nvPr>
            <p:ph type="title"/>
          </p:nvPr>
        </p:nvSpPr>
        <p:spPr>
          <a:xfrm>
            <a:off x="179388" y="260350"/>
            <a:ext cx="8856662" cy="485775"/>
          </a:xfrm>
        </p:spPr>
        <p:txBody>
          <a:bodyPr/>
          <a:lstStyle/>
          <a:p>
            <a:pPr marL="457200" lvl="1" indent="0" algn="ctr" defTabSz="685800">
              <a:spcBef>
                <a:spcPts val="750"/>
              </a:spcBef>
              <a:defRPr/>
            </a:pPr>
            <a:r>
              <a:rPr lang="en-ZA" sz="2400" b="1" kern="1200" dirty="0">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sym typeface="Calibri Light" charset="0"/>
              </a:rPr>
              <a:t>2018 MTEF ALLOCATIONS: DIVISION OF FUNDS</a:t>
            </a:r>
            <a:endParaRPr lang="en-ZA" sz="2400" b="1" kern="1200" dirty="0">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p:txBody>
      </p:sp>
      <p:sp>
        <p:nvSpPr>
          <p:cNvPr id="56323" name="Slide Number Placeholder 3">
            <a:extLst>
              <a:ext uri="{FF2B5EF4-FFF2-40B4-BE49-F238E27FC236}">
                <a16:creationId xmlns:a16="http://schemas.microsoft.com/office/drawing/2014/main" id="{0B4B7D17-8C57-43C8-B67B-DBEFAA31278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557213" indent="-214313" defTabSz="45720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857250" indent="-171450" defTabSz="4572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200150" indent="-171450" defTabSz="4572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1543050" indent="-171450" defTabSz="4572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0002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4574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29146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3718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a:lnSpc>
                <a:spcPct val="100000"/>
              </a:lnSpc>
              <a:spcBef>
                <a:spcPct val="0"/>
              </a:spcBef>
              <a:buFontTx/>
              <a:buNone/>
            </a:pPr>
            <a:fld id="{A483DF4F-C142-4B52-8CA1-B1E5A6F8AC66}" type="slidenum">
              <a:rPr lang="en-ZA" altLang="en-US" sz="1800" b="1" smtClean="0">
                <a:solidFill>
                  <a:srgbClr val="000000"/>
                </a:solidFill>
                <a:latin typeface="Arial" panose="020B0604020202020204" pitchFamily="34" charset="0"/>
                <a:ea typeface="MS PGothic" panose="020B0600070205080204" pitchFamily="34" charset="-128"/>
                <a:cs typeface="Arial" panose="020B0604020202020204" pitchFamily="34" charset="0"/>
              </a:rPr>
              <a:pPr>
                <a:lnSpc>
                  <a:spcPct val="100000"/>
                </a:lnSpc>
                <a:spcBef>
                  <a:spcPct val="0"/>
                </a:spcBef>
                <a:buFontTx/>
                <a:buNone/>
              </a:pPr>
              <a:t>30</a:t>
            </a:fld>
            <a:endParaRPr lang="en-ZA" altLang="en-US" sz="1800" b="1" dirty="0">
              <a:solidFill>
                <a:srgbClr val="000000"/>
              </a:solidFill>
              <a:latin typeface="Arial" panose="020B0604020202020204" pitchFamily="34" charset="0"/>
              <a:ea typeface="MS PGothic" panose="020B0600070205080204" pitchFamily="34" charset="-128"/>
              <a:cs typeface="Arial" panose="020B0604020202020204" pitchFamily="34" charset="0"/>
            </a:endParaRPr>
          </a:p>
        </p:txBody>
      </p:sp>
      <p:sp>
        <p:nvSpPr>
          <p:cNvPr id="70660" name="TextBox 2">
            <a:extLst>
              <a:ext uri="{FF2B5EF4-FFF2-40B4-BE49-F238E27FC236}">
                <a16:creationId xmlns:a16="http://schemas.microsoft.com/office/drawing/2014/main" id="{2CB8D65D-A1B1-4D36-8121-F07E02811EF9}"/>
              </a:ext>
            </a:extLst>
          </p:cNvPr>
          <p:cNvSpPr txBox="1">
            <a:spLocks noChangeArrowheads="1"/>
          </p:cNvSpPr>
          <p:nvPr/>
        </p:nvSpPr>
        <p:spPr bwMode="auto">
          <a:xfrm>
            <a:off x="468313" y="757238"/>
            <a:ext cx="78486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defTabSz="457200">
              <a:spcBef>
                <a:spcPct val="0"/>
              </a:spcBef>
              <a:buFont typeface="Wingdings" panose="05000000000000000000" pitchFamily="2" charset="2"/>
              <a:buChar char="Ø"/>
              <a:defRPr/>
            </a:pPr>
            <a:r>
              <a:rPr lang="en-ZA" altLang="en-US" sz="1350" dirty="0">
                <a:solidFill>
                  <a:srgbClr val="000000"/>
                </a:solidFill>
              </a:rPr>
              <a:t>Division of funds between transfers, earmarked, special allocations and operational funds</a:t>
            </a:r>
            <a:endParaRPr lang="en-GB" altLang="en-US" sz="1350" dirty="0">
              <a:solidFill>
                <a:srgbClr val="000000"/>
              </a:solidFill>
            </a:endParaRPr>
          </a:p>
        </p:txBody>
      </p:sp>
      <p:graphicFrame>
        <p:nvGraphicFramePr>
          <p:cNvPr id="4" name="Table 3">
            <a:extLst>
              <a:ext uri="{FF2B5EF4-FFF2-40B4-BE49-F238E27FC236}">
                <a16:creationId xmlns:a16="http://schemas.microsoft.com/office/drawing/2014/main" id="{BA16C61F-0AEB-45F1-8A36-61E0954342B4}"/>
              </a:ext>
            </a:extLst>
          </p:cNvPr>
          <p:cNvGraphicFramePr>
            <a:graphicFrameLocks noGrp="1"/>
          </p:cNvGraphicFramePr>
          <p:nvPr/>
        </p:nvGraphicFramePr>
        <p:xfrm>
          <a:off x="684213" y="1268413"/>
          <a:ext cx="7416801" cy="4703768"/>
        </p:xfrm>
        <a:graphic>
          <a:graphicData uri="http://schemas.openxmlformats.org/drawingml/2006/table">
            <a:tbl>
              <a:tblPr/>
              <a:tblGrid>
                <a:gridCol w="3121503">
                  <a:extLst>
                    <a:ext uri="{9D8B030D-6E8A-4147-A177-3AD203B41FA5}">
                      <a16:colId xmlns:a16="http://schemas.microsoft.com/office/drawing/2014/main" val="20000"/>
                    </a:ext>
                  </a:extLst>
                </a:gridCol>
                <a:gridCol w="1431766">
                  <a:extLst>
                    <a:ext uri="{9D8B030D-6E8A-4147-A177-3AD203B41FA5}">
                      <a16:colId xmlns:a16="http://schemas.microsoft.com/office/drawing/2014/main" val="20001"/>
                    </a:ext>
                  </a:extLst>
                </a:gridCol>
                <a:gridCol w="1431766">
                  <a:extLst>
                    <a:ext uri="{9D8B030D-6E8A-4147-A177-3AD203B41FA5}">
                      <a16:colId xmlns:a16="http://schemas.microsoft.com/office/drawing/2014/main" val="20002"/>
                    </a:ext>
                  </a:extLst>
                </a:gridCol>
                <a:gridCol w="1431766">
                  <a:extLst>
                    <a:ext uri="{9D8B030D-6E8A-4147-A177-3AD203B41FA5}">
                      <a16:colId xmlns:a16="http://schemas.microsoft.com/office/drawing/2014/main" val="20003"/>
                    </a:ext>
                  </a:extLst>
                </a:gridCol>
              </a:tblGrid>
              <a:tr h="146598">
                <a:tc rowSpan="2">
                  <a:txBody>
                    <a:bodyPr/>
                    <a:lstStyle/>
                    <a:p>
                      <a:pPr algn="l" rtl="0" fontAlgn="b"/>
                      <a:r>
                        <a:rPr lang="en-ZA" sz="900" b="1" i="0" u="none" strike="noStrike" dirty="0">
                          <a:solidFill>
                            <a:srgbClr val="000000"/>
                          </a:solidFill>
                          <a:effectLst/>
                          <a:latin typeface="Arial" panose="020B0604020202020204" pitchFamily="34" charset="0"/>
                        </a:rPr>
                        <a:t> </a:t>
                      </a:r>
                    </a:p>
                  </a:txBody>
                  <a:tcPr marL="6286" marR="6286" marT="62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900" b="1" i="0" u="none" strike="noStrike">
                          <a:solidFill>
                            <a:srgbClr val="000000"/>
                          </a:solidFill>
                          <a:effectLst/>
                          <a:latin typeface="Arial" panose="020B0604020202020204" pitchFamily="34" charset="0"/>
                        </a:rPr>
                        <a:t> 2018/19 </a:t>
                      </a:r>
                    </a:p>
                  </a:txBody>
                  <a:tcPr marL="6286" marR="6286" marT="62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b"/>
                      <a:r>
                        <a:rPr lang="en-ZA" sz="900" b="1" i="0" u="none" strike="noStrike">
                          <a:solidFill>
                            <a:srgbClr val="000000"/>
                          </a:solidFill>
                          <a:effectLst/>
                          <a:latin typeface="Arial" panose="020B0604020202020204" pitchFamily="34" charset="0"/>
                        </a:rPr>
                        <a:t>2019/20</a:t>
                      </a:r>
                    </a:p>
                  </a:txBody>
                  <a:tcPr marL="6286" marR="6286" marT="62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b"/>
                      <a:r>
                        <a:rPr lang="en-ZA" sz="900" b="1" i="0" u="none" strike="noStrike">
                          <a:solidFill>
                            <a:srgbClr val="000000"/>
                          </a:solidFill>
                          <a:effectLst/>
                          <a:latin typeface="Arial" panose="020B0604020202020204" pitchFamily="34" charset="0"/>
                        </a:rPr>
                        <a:t>2020/21</a:t>
                      </a:r>
                    </a:p>
                  </a:txBody>
                  <a:tcPr marL="6286" marR="6286" marT="62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53926">
                <a:tc vMerge="1">
                  <a:txBody>
                    <a:bodyPr/>
                    <a:lstStyle/>
                    <a:p>
                      <a:endParaRPr lang="en-ZA"/>
                    </a:p>
                  </a:txBody>
                  <a:tcPr/>
                </a:tc>
                <a:tc>
                  <a:txBody>
                    <a:bodyPr/>
                    <a:lstStyle/>
                    <a:p>
                      <a:pPr algn="ctr" rtl="0" fontAlgn="b"/>
                      <a:r>
                        <a:rPr lang="en-ZA" sz="900" b="1" i="0" u="none" strike="noStrike" dirty="0">
                          <a:solidFill>
                            <a:srgbClr val="000000"/>
                          </a:solidFill>
                          <a:effectLst/>
                          <a:latin typeface="Arial" panose="020B0604020202020204" pitchFamily="34" charset="0"/>
                        </a:rPr>
                        <a:t>R’000</a:t>
                      </a:r>
                    </a:p>
                  </a:txBody>
                  <a:tcPr marL="6286" marR="6286" marT="62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ZA" sz="900" b="1" i="0" u="none" strike="noStrike">
                          <a:solidFill>
                            <a:srgbClr val="000000"/>
                          </a:solidFill>
                          <a:effectLst/>
                          <a:latin typeface="Arial" panose="020B0604020202020204" pitchFamily="34" charset="0"/>
                        </a:rPr>
                        <a:t>R’000</a:t>
                      </a:r>
                    </a:p>
                  </a:txBody>
                  <a:tcPr marL="6286" marR="6286" marT="62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ZA" sz="900" b="1" i="0" u="none" strike="noStrike">
                          <a:solidFill>
                            <a:srgbClr val="000000"/>
                          </a:solidFill>
                          <a:effectLst/>
                          <a:latin typeface="Arial" panose="020B0604020202020204" pitchFamily="34" charset="0"/>
                        </a:rPr>
                        <a:t>R’000</a:t>
                      </a:r>
                    </a:p>
                  </a:txBody>
                  <a:tcPr marL="6286" marR="6286" marT="62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5839">
                <a:tc>
                  <a:txBody>
                    <a:bodyPr/>
                    <a:lstStyle/>
                    <a:p>
                      <a:pPr algn="l" rtl="0" fontAlgn="b"/>
                      <a:r>
                        <a:rPr lang="en-ZA" sz="900" b="1" i="0" u="none" strike="noStrike">
                          <a:solidFill>
                            <a:srgbClr val="000000"/>
                          </a:solidFill>
                          <a:effectLst/>
                          <a:latin typeface="Arial" panose="020B0604020202020204" pitchFamily="34" charset="0"/>
                        </a:rPr>
                        <a:t>2018 MTEF Allocations</a:t>
                      </a:r>
                    </a:p>
                  </a:txBody>
                  <a:tcPr marL="6286" marR="6286" marT="62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900" b="1" i="0" u="none" strike="noStrike" dirty="0">
                          <a:solidFill>
                            <a:srgbClr val="000000"/>
                          </a:solidFill>
                          <a:effectLst/>
                          <a:latin typeface="Arial" panose="020B0604020202020204" pitchFamily="34" charset="0"/>
                        </a:rPr>
                        <a:t>83 651 888</a:t>
                      </a:r>
                    </a:p>
                  </a:txBody>
                  <a:tcPr marL="6286" marR="6286" marT="62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900" b="1" i="0" u="none" strike="noStrike">
                          <a:solidFill>
                            <a:srgbClr val="000000"/>
                          </a:solidFill>
                          <a:effectLst/>
                          <a:latin typeface="Arial" panose="020B0604020202020204" pitchFamily="34" charset="0"/>
                        </a:rPr>
                        <a:t>90 597 259</a:t>
                      </a:r>
                    </a:p>
                  </a:txBody>
                  <a:tcPr marL="6286" marR="6286" marT="62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ZA" sz="900" b="1" i="0" u="none" strike="noStrike">
                          <a:solidFill>
                            <a:srgbClr val="000000"/>
                          </a:solidFill>
                          <a:effectLst/>
                          <a:latin typeface="Arial" panose="020B0604020202020204" pitchFamily="34" charset="0"/>
                        </a:rPr>
                        <a:t>98 507 595</a:t>
                      </a:r>
                    </a:p>
                  </a:txBody>
                  <a:tcPr marL="6286" marR="6286" marT="62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0641">
                <a:tc gridSpan="2">
                  <a:txBody>
                    <a:bodyPr/>
                    <a:lstStyle/>
                    <a:p>
                      <a:pPr algn="l" rtl="0" fontAlgn="b"/>
                      <a:r>
                        <a:rPr lang="en-ZA" sz="900" b="1" i="0" u="none" strike="noStrike">
                          <a:solidFill>
                            <a:srgbClr val="000000"/>
                          </a:solidFill>
                          <a:effectLst/>
                          <a:latin typeface="Arial" panose="020B0604020202020204" pitchFamily="34" charset="0"/>
                        </a:rPr>
                        <a:t>Transfers, earmarked and special allocations</a:t>
                      </a:r>
                      <a:br>
                        <a:rPr lang="en-ZA" sz="900" b="1" i="0" u="none" strike="noStrike">
                          <a:solidFill>
                            <a:srgbClr val="000000"/>
                          </a:solidFill>
                          <a:effectLst/>
                          <a:latin typeface="Arial" panose="020B0604020202020204" pitchFamily="34" charset="0"/>
                        </a:rPr>
                      </a:br>
                      <a:endParaRPr lang="en-ZA" sz="900" b="1" i="0" u="none" strike="noStrike">
                        <a:solidFill>
                          <a:srgbClr val="000000"/>
                        </a:solidFill>
                        <a:effectLst/>
                        <a:latin typeface="Arial" panose="020B0604020202020204" pitchFamily="34" charset="0"/>
                      </a:endParaRPr>
                    </a:p>
                  </a:txBody>
                  <a:tcPr marL="6286" marR="6286" marT="628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l" rtl="0" fontAlgn="b"/>
                      <a:r>
                        <a:rPr lang="en-ZA" sz="900" b="0" i="0" u="none" strike="noStrike" dirty="0">
                          <a:solidFill>
                            <a:srgbClr val="000000"/>
                          </a:solidFill>
                          <a:effectLst/>
                          <a:latin typeface="Calibri" panose="020F0502020204030204" pitchFamily="34" charset="0"/>
                        </a:rPr>
                        <a:t> </a:t>
                      </a:r>
                    </a:p>
                  </a:txBody>
                  <a:tcPr marL="6286" marR="6286" marT="628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ZA" sz="900" b="0" i="0" u="none" strike="noStrike">
                          <a:solidFill>
                            <a:srgbClr val="000000"/>
                          </a:solidFill>
                          <a:effectLst/>
                          <a:latin typeface="Calibri" panose="020F0502020204030204" pitchFamily="34" charset="0"/>
                        </a:rPr>
                        <a:t> </a:t>
                      </a:r>
                    </a:p>
                  </a:txBody>
                  <a:tcPr marL="6286" marR="6286" marT="628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6598">
                <a:tc>
                  <a:txBody>
                    <a:bodyPr/>
                    <a:lstStyle/>
                    <a:p>
                      <a:pPr algn="l" rtl="0" fontAlgn="t"/>
                      <a:r>
                        <a:rPr lang="en-ZA" sz="900" b="0" i="1" u="none" strike="noStrike" dirty="0">
                          <a:solidFill>
                            <a:srgbClr val="000000"/>
                          </a:solidFill>
                          <a:effectLst/>
                          <a:latin typeface="Arial" panose="020B0604020202020204" pitchFamily="34" charset="0"/>
                        </a:rPr>
                        <a:t>Municipal Infrastructure Grant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15 287 685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15 733 731</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16 599 086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3447">
                <a:tc>
                  <a:txBody>
                    <a:bodyPr/>
                    <a:lstStyle/>
                    <a:p>
                      <a:pPr algn="l" rtl="0" fontAlgn="t"/>
                      <a:r>
                        <a:rPr lang="en-ZA" sz="900" b="0" i="1" u="none" strike="noStrike" dirty="0">
                          <a:solidFill>
                            <a:srgbClr val="000000"/>
                          </a:solidFill>
                          <a:effectLst/>
                          <a:latin typeface="Arial" panose="020B0604020202020204" pitchFamily="34" charset="0"/>
                        </a:rPr>
                        <a:t>Municipal Systems Improvement Grant (Indirect)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115 116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121 562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128 248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6598">
                <a:tc>
                  <a:txBody>
                    <a:bodyPr/>
                    <a:lstStyle/>
                    <a:p>
                      <a:pPr algn="l" rtl="0" fontAlgn="t"/>
                      <a:r>
                        <a:rPr lang="en-ZA" sz="900" b="0" i="1" u="none" strike="noStrike" dirty="0">
                          <a:solidFill>
                            <a:srgbClr val="000000"/>
                          </a:solidFill>
                          <a:effectLst/>
                          <a:latin typeface="Arial" panose="020B0604020202020204" pitchFamily="34" charset="0"/>
                        </a:rPr>
                        <a:t>Municipal Disaster Relief Grant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349 280</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335 488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353 940</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6598">
                <a:tc>
                  <a:txBody>
                    <a:bodyPr/>
                    <a:lstStyle/>
                    <a:p>
                      <a:pPr algn="l" rtl="0" fontAlgn="t"/>
                      <a:r>
                        <a:rPr lang="en-ZA" sz="900" b="0" i="1" u="none" strike="noStrike" dirty="0">
                          <a:solidFill>
                            <a:srgbClr val="000000"/>
                          </a:solidFill>
                          <a:effectLst/>
                          <a:latin typeface="Arial" panose="020B0604020202020204" pitchFamily="34" charset="0"/>
                        </a:rPr>
                        <a:t>Provincial Disaster Relief Grant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123 591</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130 904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138 489</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3447">
                <a:tc>
                  <a:txBody>
                    <a:bodyPr/>
                    <a:lstStyle/>
                    <a:p>
                      <a:pPr algn="l" rtl="0" fontAlgn="t"/>
                      <a:r>
                        <a:rPr lang="en-ZA" sz="900" b="0" i="1" u="none" strike="noStrike">
                          <a:solidFill>
                            <a:srgbClr val="000000"/>
                          </a:solidFill>
                          <a:effectLst/>
                          <a:latin typeface="Arial" panose="020B0604020202020204" pitchFamily="34" charset="0"/>
                        </a:rPr>
                        <a:t>Municipal Disaster Recovery Grant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21 317</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 </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 </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6598">
                <a:tc>
                  <a:txBody>
                    <a:bodyPr/>
                    <a:lstStyle/>
                    <a:p>
                      <a:pPr algn="l" rtl="0" fontAlgn="t"/>
                      <a:r>
                        <a:rPr lang="en-ZA" sz="900" b="0" i="1" u="none" strike="noStrike" dirty="0">
                          <a:solidFill>
                            <a:srgbClr val="000000"/>
                          </a:solidFill>
                          <a:effectLst/>
                          <a:latin typeface="Arial" panose="020B0604020202020204" pitchFamily="34" charset="0"/>
                        </a:rPr>
                        <a:t>Local Government Equitable Share</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62 731 845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68 973 465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75 683 326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43447">
                <a:tc>
                  <a:txBody>
                    <a:bodyPr/>
                    <a:lstStyle/>
                    <a:p>
                      <a:pPr algn="l" rtl="0" fontAlgn="t"/>
                      <a:r>
                        <a:rPr lang="en-ZA" sz="900" b="0" i="1" u="none" strike="noStrike" dirty="0">
                          <a:solidFill>
                            <a:schemeClr val="tx1"/>
                          </a:solidFill>
                          <a:effectLst/>
                          <a:latin typeface="Arial" panose="020B0604020202020204" pitchFamily="34" charset="0"/>
                        </a:rPr>
                        <a:t>Community Work Programme (Transfers)</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chemeClr val="tx1"/>
                          </a:solidFill>
                          <a:effectLst/>
                          <a:latin typeface="Arial" panose="020B0604020202020204" pitchFamily="34" charset="0"/>
                        </a:rPr>
                        <a:t>1 000 799</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chemeClr val="tx1"/>
                          </a:solidFill>
                          <a:effectLst/>
                          <a:latin typeface="Arial" panose="020B0604020202020204" pitchFamily="34" charset="0"/>
                        </a:rPr>
                        <a:t>1 200 000</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chemeClr val="tx1"/>
                          </a:solidFill>
                          <a:effectLst/>
                          <a:latin typeface="Arial" panose="020B0604020202020204" pitchFamily="34" charset="0"/>
                        </a:rPr>
                        <a:t>1 400 000</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44004">
                <a:tc>
                  <a:txBody>
                    <a:bodyPr/>
                    <a:lstStyle/>
                    <a:p>
                      <a:pPr algn="l" rtl="0" fontAlgn="t"/>
                      <a:r>
                        <a:rPr lang="en-ZA" sz="900" b="0" i="1" u="none" strike="noStrike" dirty="0">
                          <a:solidFill>
                            <a:schemeClr val="tx1"/>
                          </a:solidFill>
                          <a:effectLst/>
                          <a:latin typeface="Arial" panose="020B0604020202020204" pitchFamily="34" charset="0"/>
                        </a:rPr>
                        <a:t>Community Work Programme (Goods and Services)</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chemeClr val="tx1"/>
                          </a:solidFill>
                          <a:effectLst/>
                          <a:latin typeface="Arial" panose="020B0604020202020204" pitchFamily="34" charset="0"/>
                        </a:rPr>
                        <a:t>2 824 752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chemeClr val="tx1"/>
                          </a:solidFill>
                          <a:effectLst/>
                          <a:latin typeface="Arial" panose="020B0604020202020204" pitchFamily="34" charset="0"/>
                        </a:rPr>
                        <a:t>2 836 266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chemeClr val="tx1"/>
                          </a:solidFill>
                          <a:effectLst/>
                          <a:latin typeface="Arial" panose="020B0604020202020204" pitchFamily="34" charset="0"/>
                        </a:rPr>
                        <a:t>2 860 158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46598">
                <a:tc>
                  <a:txBody>
                    <a:bodyPr/>
                    <a:lstStyle/>
                    <a:p>
                      <a:pPr algn="l" rtl="0" fontAlgn="t"/>
                      <a:r>
                        <a:rPr lang="en-ZA" sz="900" b="0" i="1" u="none" strike="noStrike" dirty="0">
                          <a:solidFill>
                            <a:srgbClr val="000000"/>
                          </a:solidFill>
                          <a:effectLst/>
                          <a:latin typeface="Arial" panose="020B0604020202020204" pitchFamily="34" charset="0"/>
                        </a:rPr>
                        <a:t>NDMC (Disaster evaluations)</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42 334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44 705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47 208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46598">
                <a:tc>
                  <a:txBody>
                    <a:bodyPr/>
                    <a:lstStyle/>
                    <a:p>
                      <a:pPr algn="l" rtl="0" fontAlgn="t"/>
                      <a:r>
                        <a:rPr lang="en-ZA" sz="900" b="0" i="1" u="none" strike="noStrike" dirty="0">
                          <a:solidFill>
                            <a:srgbClr val="000000"/>
                          </a:solidFill>
                          <a:effectLst/>
                          <a:latin typeface="Arial" panose="020B0604020202020204" pitchFamily="34" charset="0"/>
                        </a:rPr>
                        <a:t>Municipal Infrastructure Support Agency</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342 456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355 593</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375 151</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6598">
                <a:tc>
                  <a:txBody>
                    <a:bodyPr/>
                    <a:lstStyle/>
                    <a:p>
                      <a:pPr algn="l" rtl="0" fontAlgn="t"/>
                      <a:r>
                        <a:rPr lang="en-ZA" sz="900" b="0" i="1" u="none" strike="noStrike">
                          <a:solidFill>
                            <a:srgbClr val="000000"/>
                          </a:solidFill>
                          <a:effectLst/>
                          <a:latin typeface="Arial" panose="020B0604020202020204" pitchFamily="34" charset="0"/>
                        </a:rPr>
                        <a:t>South African Local Government Association</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33 100</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34 954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36 877</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6598">
                <a:tc>
                  <a:txBody>
                    <a:bodyPr/>
                    <a:lstStyle/>
                    <a:p>
                      <a:pPr algn="l" rtl="0" fontAlgn="t"/>
                      <a:r>
                        <a:rPr lang="en-ZA" sz="900" b="0" i="1" u="none" strike="noStrike">
                          <a:solidFill>
                            <a:srgbClr val="000000"/>
                          </a:solidFill>
                          <a:effectLst/>
                          <a:latin typeface="Arial" panose="020B0604020202020204" pitchFamily="34" charset="0"/>
                        </a:rPr>
                        <a:t>Municipal Demarcation Board</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53 568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56 568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59 679</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46598">
                <a:tc>
                  <a:txBody>
                    <a:bodyPr/>
                    <a:lstStyle/>
                    <a:p>
                      <a:pPr algn="l" rtl="0" fontAlgn="t"/>
                      <a:r>
                        <a:rPr lang="en-ZA" sz="900" b="0" i="1" u="none" strike="noStrike">
                          <a:solidFill>
                            <a:srgbClr val="000000"/>
                          </a:solidFill>
                          <a:effectLst/>
                          <a:latin typeface="Arial" panose="020B0604020202020204" pitchFamily="34" charset="0"/>
                        </a:rPr>
                        <a:t>South African Cities Network</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7 353</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7 765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8 192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46598">
                <a:tc>
                  <a:txBody>
                    <a:bodyPr/>
                    <a:lstStyle/>
                    <a:p>
                      <a:pPr algn="l" rtl="0" fontAlgn="t"/>
                      <a:r>
                        <a:rPr lang="en-ZA" sz="900" b="0" i="1" u="none" strike="noStrike">
                          <a:solidFill>
                            <a:srgbClr val="000000"/>
                          </a:solidFill>
                          <a:effectLst/>
                          <a:latin typeface="Arial" panose="020B0604020202020204" pitchFamily="34" charset="0"/>
                        </a:rPr>
                        <a:t>United Cities and Local Government of Africa</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6 782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7 162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7 556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46598">
                <a:tc>
                  <a:txBody>
                    <a:bodyPr/>
                    <a:lstStyle/>
                    <a:p>
                      <a:pPr algn="l" rtl="0" fontAlgn="t"/>
                      <a:r>
                        <a:rPr lang="en-ZA" sz="900" b="0" i="1" u="none" strike="noStrike">
                          <a:solidFill>
                            <a:srgbClr val="000000"/>
                          </a:solidFill>
                          <a:effectLst/>
                          <a:latin typeface="Arial" panose="020B0604020202020204" pitchFamily="34" charset="0"/>
                        </a:rPr>
                        <a:t>Department of Traditional Affairs</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153 306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a:solidFill>
                            <a:srgbClr val="000000"/>
                          </a:solidFill>
                          <a:effectLst/>
                          <a:latin typeface="Arial" panose="020B0604020202020204" pitchFamily="34" charset="0"/>
                        </a:rPr>
                        <a:t>163 351</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ZA" sz="900" b="0" i="0" u="none" strike="noStrike" dirty="0">
                          <a:solidFill>
                            <a:srgbClr val="000000"/>
                          </a:solidFill>
                          <a:effectLst/>
                          <a:latin typeface="Arial" panose="020B0604020202020204" pitchFamily="34" charset="0"/>
                        </a:rPr>
                        <a:t>173 912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46458">
                <a:tc>
                  <a:txBody>
                    <a:bodyPr/>
                    <a:lstStyle/>
                    <a:p>
                      <a:pPr algn="l" rtl="0" fontAlgn="t"/>
                      <a:r>
                        <a:rPr lang="en-ZA" sz="900" b="1" i="0" u="none" strike="noStrike">
                          <a:solidFill>
                            <a:srgbClr val="000000"/>
                          </a:solidFill>
                          <a:effectLst/>
                          <a:latin typeface="Arial" panose="020B0604020202020204" pitchFamily="34" charset="0"/>
                        </a:rPr>
                        <a:t>Total</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fontAlgn="t"/>
                      <a:r>
                        <a:rPr lang="en-ZA" sz="900" b="0" i="0" u="none" strike="noStrike">
                          <a:solidFill>
                            <a:srgbClr val="000000"/>
                          </a:solidFill>
                          <a:effectLst/>
                          <a:latin typeface="Arial" panose="020B0604020202020204" pitchFamily="34" charset="0"/>
                        </a:rPr>
                        <a:t>83 093 284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fontAlgn="t"/>
                      <a:r>
                        <a:rPr lang="en-ZA" sz="900" b="0" i="0" u="none" strike="noStrike">
                          <a:solidFill>
                            <a:srgbClr val="000000"/>
                          </a:solidFill>
                          <a:effectLst/>
                          <a:latin typeface="Arial" panose="020B0604020202020204" pitchFamily="34" charset="0"/>
                        </a:rPr>
                        <a:t>90 001 514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fontAlgn="t"/>
                      <a:r>
                        <a:rPr lang="en-ZA" sz="900" b="0" i="0" u="none" strike="noStrike" dirty="0">
                          <a:solidFill>
                            <a:srgbClr val="000000"/>
                          </a:solidFill>
                          <a:effectLst/>
                          <a:latin typeface="Arial" panose="020B0604020202020204" pitchFamily="34" charset="0"/>
                        </a:rPr>
                        <a:t>97 871 822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19"/>
                  </a:ext>
                </a:extLst>
              </a:tr>
              <a:tr h="236536">
                <a:tc>
                  <a:txBody>
                    <a:bodyPr/>
                    <a:lstStyle/>
                    <a:p>
                      <a:pPr algn="l" rtl="0" fontAlgn="t"/>
                      <a:r>
                        <a:rPr lang="en-ZA" sz="900" b="1" i="0" u="none" strike="noStrike">
                          <a:solidFill>
                            <a:srgbClr val="000000"/>
                          </a:solidFill>
                          <a:effectLst/>
                          <a:latin typeface="Arial" panose="020B0604020202020204" pitchFamily="34" charset="0"/>
                        </a:rPr>
                        <a:t>Operational Budget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t"/>
                      <a:r>
                        <a:rPr lang="en-ZA" sz="900" b="0" i="0" u="none" strike="noStrike">
                          <a:solidFill>
                            <a:srgbClr val="000000"/>
                          </a:solidFill>
                          <a:effectLst/>
                          <a:latin typeface="Arial" panose="020B0604020202020204" pitchFamily="34" charset="0"/>
                        </a:rPr>
                        <a:t>558 604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t"/>
                      <a:r>
                        <a:rPr lang="en-ZA" sz="900" b="0" i="0" u="none" strike="noStrike">
                          <a:solidFill>
                            <a:srgbClr val="000000"/>
                          </a:solidFill>
                          <a:effectLst/>
                          <a:latin typeface="Arial" panose="020B0604020202020204" pitchFamily="34" charset="0"/>
                        </a:rPr>
                        <a:t>595 745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t"/>
                      <a:r>
                        <a:rPr lang="en-ZA" sz="900" b="0" i="0" u="none" strike="noStrike" dirty="0">
                          <a:solidFill>
                            <a:srgbClr val="000000"/>
                          </a:solidFill>
                          <a:effectLst/>
                          <a:latin typeface="Arial" panose="020B0604020202020204" pitchFamily="34" charset="0"/>
                        </a:rPr>
                        <a:t>635 773</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20"/>
                  </a:ext>
                </a:extLst>
              </a:tr>
              <a:tr h="146598">
                <a:tc>
                  <a:txBody>
                    <a:bodyPr/>
                    <a:lstStyle/>
                    <a:p>
                      <a:pPr algn="l" rtl="0" fontAlgn="t"/>
                      <a:r>
                        <a:rPr lang="en-ZA" sz="900" b="0" i="0" u="none" strike="noStrike">
                          <a:solidFill>
                            <a:srgbClr val="000000"/>
                          </a:solidFill>
                          <a:effectLst/>
                          <a:latin typeface="Arial" panose="020B0604020202020204" pitchFamily="34" charset="0"/>
                        </a:rPr>
                        <a:t>Administration</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258 556</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275 708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dirty="0">
                          <a:solidFill>
                            <a:srgbClr val="000000"/>
                          </a:solidFill>
                          <a:effectLst/>
                          <a:latin typeface="Arial" panose="020B0604020202020204" pitchFamily="34" charset="0"/>
                        </a:rPr>
                        <a:t>293 969</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0021"/>
                  </a:ext>
                </a:extLst>
              </a:tr>
              <a:tr h="152018">
                <a:tc>
                  <a:txBody>
                    <a:bodyPr/>
                    <a:lstStyle/>
                    <a:p>
                      <a:pPr algn="l" rtl="0" fontAlgn="t"/>
                      <a:r>
                        <a:rPr lang="en-ZA" sz="900" b="0" i="0" u="none" strike="noStrike">
                          <a:solidFill>
                            <a:srgbClr val="000000"/>
                          </a:solidFill>
                          <a:effectLst/>
                          <a:latin typeface="Arial" panose="020B0604020202020204" pitchFamily="34" charset="0"/>
                        </a:rPr>
                        <a:t>Regional and Urban Development and Legislative Support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42 554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45 371</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dirty="0">
                          <a:solidFill>
                            <a:srgbClr val="000000"/>
                          </a:solidFill>
                          <a:effectLst/>
                          <a:latin typeface="Arial" panose="020B0604020202020204" pitchFamily="34" charset="0"/>
                        </a:rPr>
                        <a:t>48 388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0022"/>
                  </a:ext>
                </a:extLst>
              </a:tr>
              <a:tr h="146598">
                <a:tc>
                  <a:txBody>
                    <a:bodyPr/>
                    <a:lstStyle/>
                    <a:p>
                      <a:pPr algn="l" rtl="0" fontAlgn="t"/>
                      <a:r>
                        <a:rPr lang="en-ZA" sz="900" b="0" i="0" u="none" strike="noStrike">
                          <a:solidFill>
                            <a:srgbClr val="000000"/>
                          </a:solidFill>
                          <a:effectLst/>
                          <a:latin typeface="Arial" panose="020B0604020202020204" pitchFamily="34" charset="0"/>
                        </a:rPr>
                        <a:t>Institutional Development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71 387</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75 908</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dirty="0">
                          <a:solidFill>
                            <a:srgbClr val="000000"/>
                          </a:solidFill>
                          <a:effectLst/>
                          <a:latin typeface="Arial" panose="020B0604020202020204" pitchFamily="34" charset="0"/>
                        </a:rPr>
                        <a:t>80 919</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0023"/>
                  </a:ext>
                </a:extLst>
              </a:tr>
              <a:tr h="146598">
                <a:tc>
                  <a:txBody>
                    <a:bodyPr/>
                    <a:lstStyle/>
                    <a:p>
                      <a:pPr algn="l" rtl="0" fontAlgn="t"/>
                      <a:r>
                        <a:rPr lang="en-ZA" sz="900" b="0" i="0" u="none" strike="noStrike">
                          <a:solidFill>
                            <a:srgbClr val="000000"/>
                          </a:solidFill>
                          <a:effectLst/>
                          <a:latin typeface="Arial" panose="020B0604020202020204" pitchFamily="34" charset="0"/>
                        </a:rPr>
                        <a:t>National Disaster Management Centre</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55 723</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59 181</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dirty="0">
                          <a:solidFill>
                            <a:srgbClr val="000000"/>
                          </a:solidFill>
                          <a:effectLst/>
                          <a:latin typeface="Arial" panose="020B0604020202020204" pitchFamily="34" charset="0"/>
                        </a:rPr>
                        <a:t>62 990</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0024"/>
                  </a:ext>
                </a:extLst>
              </a:tr>
              <a:tr h="210818">
                <a:tc>
                  <a:txBody>
                    <a:bodyPr/>
                    <a:lstStyle/>
                    <a:p>
                      <a:pPr algn="l" rtl="0" fontAlgn="t"/>
                      <a:r>
                        <a:rPr lang="en-ZA" sz="900" b="0" i="0" u="none" strike="noStrike">
                          <a:solidFill>
                            <a:srgbClr val="000000"/>
                          </a:solidFill>
                          <a:effectLst/>
                          <a:latin typeface="Arial" panose="020B0604020202020204" pitchFamily="34" charset="0"/>
                        </a:rPr>
                        <a:t>Local Government Support and Intervention Management</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86 032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91 724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dirty="0">
                          <a:solidFill>
                            <a:srgbClr val="000000"/>
                          </a:solidFill>
                          <a:effectLst/>
                          <a:latin typeface="Arial" panose="020B0604020202020204" pitchFamily="34" charset="0"/>
                        </a:rPr>
                        <a:t>98 065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0025"/>
                  </a:ext>
                </a:extLst>
              </a:tr>
              <a:tr h="220291">
                <a:tc>
                  <a:txBody>
                    <a:bodyPr/>
                    <a:lstStyle/>
                    <a:p>
                      <a:pPr algn="l" rtl="0" fontAlgn="t"/>
                      <a:r>
                        <a:rPr lang="en-ZA" sz="900" b="0" i="0" u="none" strike="noStrike" dirty="0">
                          <a:solidFill>
                            <a:srgbClr val="000000"/>
                          </a:solidFill>
                          <a:effectLst/>
                          <a:latin typeface="Arial" panose="020B0604020202020204" pitchFamily="34" charset="0"/>
                        </a:rPr>
                        <a:t>Community </a:t>
                      </a:r>
                      <a:r>
                        <a:rPr lang="en-ZA" sz="900" b="0" i="0" u="none" strike="noStrike">
                          <a:solidFill>
                            <a:srgbClr val="000000"/>
                          </a:solidFill>
                          <a:effectLst/>
                          <a:latin typeface="Arial" panose="020B0604020202020204" pitchFamily="34" charset="0"/>
                        </a:rPr>
                        <a:t>Work Programme</a:t>
                      </a:r>
                      <a:endParaRPr lang="en-ZA" sz="900" b="0" i="0" u="none" strike="noStrike" dirty="0">
                        <a:solidFill>
                          <a:srgbClr val="000000"/>
                        </a:solidFill>
                        <a:effectLst/>
                        <a:latin typeface="Arial" panose="020B0604020202020204" pitchFamily="34" charset="0"/>
                      </a:endParaRP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44 352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a:solidFill>
                            <a:srgbClr val="000000"/>
                          </a:solidFill>
                          <a:effectLst/>
                          <a:latin typeface="Arial" panose="020B0604020202020204" pitchFamily="34" charset="0"/>
                        </a:rPr>
                        <a:t>47 853</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t"/>
                      <a:r>
                        <a:rPr lang="en-ZA" sz="900" b="0" i="0" u="none" strike="noStrike" dirty="0">
                          <a:solidFill>
                            <a:srgbClr val="000000"/>
                          </a:solidFill>
                          <a:effectLst/>
                          <a:latin typeface="Arial" panose="020B0604020202020204" pitchFamily="34" charset="0"/>
                        </a:rPr>
                        <a:t>51 442</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0026"/>
                  </a:ext>
                </a:extLst>
              </a:tr>
              <a:tr h="153926">
                <a:tc>
                  <a:txBody>
                    <a:bodyPr/>
                    <a:lstStyle/>
                    <a:p>
                      <a:pPr algn="l" rtl="0" fontAlgn="t"/>
                      <a:r>
                        <a:rPr lang="en-ZA" sz="900" b="1" i="0" u="none" strike="noStrike">
                          <a:solidFill>
                            <a:srgbClr val="000000"/>
                          </a:solidFill>
                          <a:effectLst/>
                          <a:latin typeface="Arial" panose="020B0604020202020204" pitchFamily="34" charset="0"/>
                        </a:rPr>
                        <a:t>Total</a:t>
                      </a:r>
                    </a:p>
                  </a:txBody>
                  <a:tcPr marL="6286" marR="6286" marT="628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t"/>
                      <a:r>
                        <a:rPr lang="en-ZA" sz="900" b="0" i="0" u="none" strike="noStrike">
                          <a:solidFill>
                            <a:srgbClr val="000000"/>
                          </a:solidFill>
                          <a:effectLst/>
                          <a:latin typeface="Arial" panose="020B0604020202020204" pitchFamily="34" charset="0"/>
                        </a:rPr>
                        <a:t>558 604</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t"/>
                      <a:r>
                        <a:rPr lang="en-ZA" sz="900" b="0" i="0" u="none" strike="noStrike">
                          <a:solidFill>
                            <a:srgbClr val="000000"/>
                          </a:solidFill>
                          <a:effectLst/>
                          <a:latin typeface="Arial" panose="020B0604020202020204" pitchFamily="34" charset="0"/>
                        </a:rPr>
                        <a:t>595 745</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t"/>
                      <a:r>
                        <a:rPr lang="en-ZA" sz="900" b="0" i="0" u="none" strike="noStrike" dirty="0">
                          <a:solidFill>
                            <a:srgbClr val="000000"/>
                          </a:solidFill>
                          <a:effectLst/>
                          <a:latin typeface="Arial" panose="020B0604020202020204" pitchFamily="34" charset="0"/>
                        </a:rPr>
                        <a:t>635 773</a:t>
                      </a:r>
                    </a:p>
                  </a:txBody>
                  <a:tcPr marL="6286" marR="6286" marT="62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27"/>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10BDB0E-2411-4BB4-A7B4-199E7AD668A9}"/>
              </a:ext>
            </a:extLst>
          </p:cNvPr>
          <p:cNvSpPr txBox="1">
            <a:spLocks/>
          </p:cNvSpPr>
          <p:nvPr/>
        </p:nvSpPr>
        <p:spPr>
          <a:xfrm>
            <a:off x="395288" y="188913"/>
            <a:ext cx="8640762" cy="431800"/>
          </a:xfrm>
          <a:prstGeom prst="rect">
            <a:avLst/>
          </a:prstGeom>
          <a:noFill/>
          <a:ln>
            <a:noFill/>
          </a:ln>
        </p:spPr>
        <p:style>
          <a:lnRef idx="0">
            <a:schemeClr val="accent6"/>
          </a:lnRef>
          <a:fillRef idx="3">
            <a:schemeClr val="accent6"/>
          </a:fillRef>
          <a:effectRef idx="3">
            <a:schemeClr val="accent6"/>
          </a:effectRef>
          <a:fontRef idx="minor">
            <a:schemeClr val="lt1"/>
          </a:fontRef>
        </p:style>
        <p:txBody>
          <a:bodyPr anchor="ctr"/>
          <a:lstStyle/>
          <a:p>
            <a:pPr algn="ctr" defTabSz="685800">
              <a:lnSpc>
                <a:spcPct val="90000"/>
              </a:lnSpc>
              <a:spcBef>
                <a:spcPts val="750"/>
              </a:spcBef>
              <a:defRPr/>
            </a:pPr>
            <a:r>
              <a:rPr lang="en-ZA"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2018/19 ALLOCATION: DIVISION OF FUNDS</a:t>
            </a:r>
          </a:p>
        </p:txBody>
      </p:sp>
      <p:sp>
        <p:nvSpPr>
          <p:cNvPr id="7" name="Title 1">
            <a:extLst>
              <a:ext uri="{FF2B5EF4-FFF2-40B4-BE49-F238E27FC236}">
                <a16:creationId xmlns:a16="http://schemas.microsoft.com/office/drawing/2014/main" id="{E47EC654-5141-49B2-BC4F-E884C3D85FC2}"/>
              </a:ext>
            </a:extLst>
          </p:cNvPr>
          <p:cNvSpPr txBox="1">
            <a:spLocks/>
          </p:cNvSpPr>
          <p:nvPr/>
        </p:nvSpPr>
        <p:spPr>
          <a:xfrm>
            <a:off x="468313" y="5157788"/>
            <a:ext cx="8567737" cy="1079500"/>
          </a:xfrm>
          <a:prstGeom prst="rect">
            <a:avLst/>
          </a:prstGeom>
          <a:noFill/>
        </p:spPr>
        <p:style>
          <a:lnRef idx="0">
            <a:schemeClr val="accent6"/>
          </a:lnRef>
          <a:fillRef idx="3">
            <a:schemeClr val="accent6"/>
          </a:fillRef>
          <a:effectRef idx="3">
            <a:schemeClr val="accent6"/>
          </a:effectRef>
          <a:fontRef idx="minor">
            <a:schemeClr val="lt1"/>
          </a:fontRef>
        </p:style>
        <p:txBody>
          <a:bodyPr anchor="ctr"/>
          <a:lstStyle/>
          <a:p>
            <a:pPr defTabSz="457200">
              <a:lnSpc>
                <a:spcPct val="90000"/>
              </a:lnSpc>
              <a:spcAft>
                <a:spcPts val="450"/>
              </a:spcAft>
              <a:tabLst>
                <a:tab pos="1544638" algn="l"/>
                <a:tab pos="3544888" algn="l"/>
                <a:tab pos="3630613" algn="l"/>
              </a:tabLst>
              <a:defRPr/>
            </a:pPr>
            <a:r>
              <a:rPr lang="en-ZA" sz="900" b="1" dirty="0">
                <a:solidFill>
                  <a:prstClr val="black"/>
                </a:solidFill>
                <a:cs typeface="Arial" pitchFamily="34" charset="0"/>
              </a:rPr>
              <a:t>Transfer &amp; Subsidies  = 94.0%       </a:t>
            </a:r>
            <a:r>
              <a:rPr lang="en-ZA" sz="900" b="1" dirty="0" err="1">
                <a:solidFill>
                  <a:prstClr val="black"/>
                </a:solidFill>
                <a:cs typeface="Arial" pitchFamily="34" charset="0"/>
              </a:rPr>
              <a:t>DCoG</a:t>
            </a:r>
            <a:r>
              <a:rPr lang="en-ZA" sz="900" b="1" dirty="0">
                <a:solidFill>
                  <a:prstClr val="black"/>
                </a:solidFill>
                <a:cs typeface="Arial" pitchFamily="34" charset="0"/>
              </a:rPr>
              <a:t>                              = 0.7%              	DTA = 0,2%		       MSIG	= 0.1%		MISA = 0.4%            	        CWP                           = 4.6% </a:t>
            </a:r>
          </a:p>
          <a:p>
            <a:pPr defTabSz="457200">
              <a:lnSpc>
                <a:spcPct val="90000"/>
              </a:lnSpc>
              <a:spcAft>
                <a:spcPts val="450"/>
              </a:spcAft>
              <a:tabLst>
                <a:tab pos="1544638" algn="l"/>
                <a:tab pos="2151063" algn="l"/>
                <a:tab pos="3630613" algn="l"/>
              </a:tabLst>
              <a:defRPr/>
            </a:pPr>
            <a:r>
              <a:rPr lang="en-ZA" sz="900" b="1" dirty="0">
                <a:solidFill>
                  <a:prstClr val="black"/>
                </a:solidFill>
                <a:cs typeface="Arial" pitchFamily="34" charset="0"/>
              </a:rPr>
              <a:t>	  Compensation             = 53.6%              									        Compensation         = 1.1%</a:t>
            </a:r>
          </a:p>
          <a:p>
            <a:pPr defTabSz="457200">
              <a:lnSpc>
                <a:spcPct val="90000"/>
              </a:lnSpc>
              <a:spcAft>
                <a:spcPts val="450"/>
              </a:spcAft>
              <a:tabLst>
                <a:tab pos="1604963" algn="l"/>
                <a:tab pos="2151063" algn="l"/>
                <a:tab pos="3630613" algn="l"/>
              </a:tabLst>
              <a:defRPr/>
            </a:pPr>
            <a:r>
              <a:rPr lang="en-ZA" sz="900" b="1" dirty="0">
                <a:solidFill>
                  <a:prstClr val="black"/>
                </a:solidFill>
                <a:cs typeface="Arial" pitchFamily="34" charset="0"/>
              </a:rPr>
              <a:t> 	Goods &amp;Services         = 45.5%             				 					        Goods &amp; Services    = 73.0%</a:t>
            </a:r>
          </a:p>
          <a:p>
            <a:pPr defTabSz="457200">
              <a:lnSpc>
                <a:spcPct val="90000"/>
              </a:lnSpc>
              <a:spcAft>
                <a:spcPts val="450"/>
              </a:spcAft>
              <a:tabLst>
                <a:tab pos="1604963" algn="l"/>
                <a:tab pos="3630613" algn="l"/>
              </a:tabLst>
              <a:defRPr/>
            </a:pPr>
            <a:r>
              <a:rPr lang="en-ZA" sz="900" b="1" dirty="0">
                <a:solidFill>
                  <a:prstClr val="black"/>
                </a:solidFill>
                <a:cs typeface="Arial" pitchFamily="34" charset="0"/>
              </a:rPr>
              <a:t>                                                               Transfer &amp; Subsidies  = 1.4%									        Transfer &amp; Subsidy  = 25.9%</a:t>
            </a:r>
          </a:p>
          <a:p>
            <a:pPr defTabSz="457200">
              <a:lnSpc>
                <a:spcPct val="90000"/>
              </a:lnSpc>
              <a:spcAft>
                <a:spcPts val="450"/>
              </a:spcAft>
              <a:tabLst>
                <a:tab pos="1604963" algn="l"/>
                <a:tab pos="3630613" algn="l"/>
              </a:tabLst>
              <a:defRPr/>
            </a:pPr>
            <a:r>
              <a:rPr lang="en-ZA" sz="900" b="1" dirty="0">
                <a:solidFill>
                  <a:prstClr val="black"/>
                </a:solidFill>
                <a:cs typeface="Arial" pitchFamily="34" charset="0"/>
              </a:rPr>
              <a:t>	Capital Assets              =  0.1%	</a:t>
            </a:r>
          </a:p>
        </p:txBody>
      </p:sp>
      <p:sp>
        <p:nvSpPr>
          <p:cNvPr id="57348" name="Slide Number Placeholder 1">
            <a:extLst>
              <a:ext uri="{FF2B5EF4-FFF2-40B4-BE49-F238E27FC236}">
                <a16:creationId xmlns:a16="http://schemas.microsoft.com/office/drawing/2014/main" id="{A5912098-EDCF-4F9F-92E0-E380D6FDD3E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557213" indent="-214313" defTabSz="45720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857250" indent="-171450" defTabSz="4572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200150" indent="-171450" defTabSz="4572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1543050" indent="-171450" defTabSz="4572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0002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4574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29146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371850" indent="-17145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a:lnSpc>
                <a:spcPct val="100000"/>
              </a:lnSpc>
              <a:spcBef>
                <a:spcPct val="0"/>
              </a:spcBef>
              <a:buFontTx/>
              <a:buNone/>
            </a:pPr>
            <a:fld id="{72D5874E-5A44-44EC-A62D-7BCD155BA3CD}" type="slidenum">
              <a:rPr lang="en-ZA" altLang="en-US" sz="1800" b="1" smtClean="0">
                <a:solidFill>
                  <a:srgbClr val="000000"/>
                </a:solidFill>
                <a:latin typeface="Arial" panose="020B0604020202020204" pitchFamily="34" charset="0"/>
                <a:ea typeface="MS PGothic" panose="020B0600070205080204" pitchFamily="34" charset="-128"/>
                <a:cs typeface="Arial" panose="020B0604020202020204" pitchFamily="34" charset="0"/>
              </a:rPr>
              <a:pPr>
                <a:lnSpc>
                  <a:spcPct val="100000"/>
                </a:lnSpc>
                <a:spcBef>
                  <a:spcPct val="0"/>
                </a:spcBef>
                <a:buFontTx/>
                <a:buNone/>
              </a:pPr>
              <a:t>31</a:t>
            </a:fld>
            <a:endParaRPr lang="en-ZA" altLang="en-US" sz="1800" b="1" dirty="0">
              <a:solidFill>
                <a:srgbClr val="000000"/>
              </a:solidFill>
              <a:latin typeface="Arial" panose="020B0604020202020204" pitchFamily="34" charset="0"/>
              <a:ea typeface="MS PGothic" panose="020B0600070205080204" pitchFamily="34" charset="-128"/>
              <a:cs typeface="Arial" panose="020B0604020202020204" pitchFamily="34" charset="0"/>
            </a:endParaRPr>
          </a:p>
        </p:txBody>
      </p:sp>
      <p:graphicFrame>
        <p:nvGraphicFramePr>
          <p:cNvPr id="57349" name="Chart 5">
            <a:extLst>
              <a:ext uri="{FF2B5EF4-FFF2-40B4-BE49-F238E27FC236}">
                <a16:creationId xmlns:a16="http://schemas.microsoft.com/office/drawing/2014/main" id="{1C3F2F6D-0C12-4ACC-B157-A4340DB562A9}"/>
              </a:ext>
            </a:extLst>
          </p:cNvPr>
          <p:cNvGraphicFramePr>
            <a:graphicFrameLocks/>
          </p:cNvGraphicFramePr>
          <p:nvPr/>
        </p:nvGraphicFramePr>
        <p:xfrm>
          <a:off x="560388" y="852488"/>
          <a:ext cx="8105775" cy="4044950"/>
        </p:xfrm>
        <a:graphic>
          <a:graphicData uri="http://schemas.openxmlformats.org/presentationml/2006/ole">
            <mc:AlternateContent xmlns:mc="http://schemas.openxmlformats.org/markup-compatibility/2006">
              <mc:Choice xmlns:v="urn:schemas-microsoft-com:vml" Requires="v">
                <p:oleObj spid="_x0000_s1061" name="Chart" r:id="rId4" imgW="8114479" imgH="4054191" progId="Excel.Sheet.8">
                  <p:embed/>
                </p:oleObj>
              </mc:Choice>
              <mc:Fallback>
                <p:oleObj name="Chart" r:id="rId4" imgW="8114479" imgH="4054191" progId="Excel.Sheet.8">
                  <p:embed/>
                  <p:pic>
                    <p:nvPicPr>
                      <p:cNvPr id="0" name="Picture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388" y="852488"/>
                        <a:ext cx="8105775" cy="404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A8409A1E-9D70-42DD-8B92-CD59247A6D70}"/>
              </a:ext>
            </a:extLst>
          </p:cNvPr>
          <p:cNvSpPr>
            <a:spLocks noGrp="1"/>
          </p:cNvSpPr>
          <p:nvPr>
            <p:ph type="title"/>
          </p:nvPr>
        </p:nvSpPr>
        <p:spPr>
          <a:xfrm>
            <a:off x="644525" y="57150"/>
            <a:ext cx="7886700" cy="615950"/>
          </a:xfrm>
        </p:spPr>
        <p:txBody>
          <a:bodyPr/>
          <a:lstStyle/>
          <a:p>
            <a:pPr marL="457200" lvl="1" indent="0" algn="ctr" defTabSz="685800">
              <a:spcBef>
                <a:spcPts val="750"/>
              </a:spcBef>
              <a:defRPr/>
            </a:pPr>
            <a:r>
              <a:rPr lang="en-ZA" sz="2400" b="1" kern="1200" dirty="0">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sym typeface="Calibri" panose="020F0502020204030204" pitchFamily="34" charset="0"/>
              </a:rPr>
              <a:t>Recommendations</a:t>
            </a:r>
          </a:p>
        </p:txBody>
      </p:sp>
      <p:sp>
        <p:nvSpPr>
          <p:cNvPr id="51203" name="Slide Number Placeholder 2">
            <a:extLst>
              <a:ext uri="{FF2B5EF4-FFF2-40B4-BE49-F238E27FC236}">
                <a16:creationId xmlns:a16="http://schemas.microsoft.com/office/drawing/2014/main" id="{E5176F13-0C5E-4CA5-9B61-09584510A608}"/>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F9FDFD0-8B32-41A1-A39D-29EB3ED95218}" type="slidenum">
              <a:rPr lang="en-US" altLang="en-US" sz="1800" smtClean="0"/>
              <a:pPr/>
              <a:t>32</a:t>
            </a:fld>
            <a:endParaRPr lang="en-US" altLang="en-US" sz="1800" dirty="0"/>
          </a:p>
        </p:txBody>
      </p:sp>
      <p:sp>
        <p:nvSpPr>
          <p:cNvPr id="50180" name="Content Placeholder 3">
            <a:extLst>
              <a:ext uri="{FF2B5EF4-FFF2-40B4-BE49-F238E27FC236}">
                <a16:creationId xmlns:a16="http://schemas.microsoft.com/office/drawing/2014/main" id="{1CA382D6-9C84-4A53-AFF4-F615A033328D}"/>
              </a:ext>
            </a:extLst>
          </p:cNvPr>
          <p:cNvSpPr>
            <a:spLocks noGrp="1"/>
          </p:cNvSpPr>
          <p:nvPr>
            <p:ph sz="quarter" idx="13"/>
          </p:nvPr>
        </p:nvSpPr>
        <p:spPr>
          <a:xfrm>
            <a:off x="214282" y="1285860"/>
            <a:ext cx="8675717" cy="2071702"/>
          </a:xfrm>
        </p:spPr>
        <p:txBody>
          <a:bodyPr/>
          <a:lstStyle/>
          <a:p>
            <a:pPr marL="457200" indent="-457200">
              <a:buNone/>
              <a:defRPr/>
            </a:pPr>
            <a:r>
              <a:rPr lang="en-ZA" sz="2400" dirty="0" smtClean="0"/>
              <a:t>It is recommended that the Honourable Members of the</a:t>
            </a:r>
          </a:p>
          <a:p>
            <a:pPr marL="457200" indent="-457200">
              <a:buNone/>
              <a:defRPr/>
            </a:pPr>
            <a:r>
              <a:rPr lang="en-ZA" sz="2400" dirty="0" smtClean="0"/>
              <a:t>Portfolio Committee on Cooperative Governance and </a:t>
            </a:r>
          </a:p>
          <a:p>
            <a:pPr marL="457200" indent="-457200">
              <a:buNone/>
              <a:defRPr/>
            </a:pPr>
            <a:r>
              <a:rPr lang="en-ZA" sz="2400" dirty="0" smtClean="0"/>
              <a:t>Traditional Affairs note the contents of the Annual Performance</a:t>
            </a:r>
          </a:p>
          <a:p>
            <a:pPr marL="457200" indent="-457200">
              <a:buNone/>
              <a:defRPr/>
            </a:pPr>
            <a:r>
              <a:rPr lang="en-ZA" sz="2400" dirty="0" smtClean="0"/>
              <a:t>Plan  for DCoG as tabled In Parliament on the 12</a:t>
            </a:r>
            <a:r>
              <a:rPr lang="en-ZA" sz="2400" baseline="30000" dirty="0" smtClean="0"/>
              <a:t>th</a:t>
            </a:r>
            <a:r>
              <a:rPr lang="en-ZA" sz="2400" dirty="0" smtClean="0"/>
              <a:t> March </a:t>
            </a:r>
          </a:p>
          <a:p>
            <a:pPr marL="457200" indent="-457200">
              <a:buNone/>
              <a:defRPr/>
            </a:pPr>
            <a:r>
              <a:rPr lang="en-ZA" sz="2400" dirty="0" smtClean="0"/>
              <a:t>2018 and provide comments.</a:t>
            </a:r>
            <a:endParaRPr lang="en-ZA"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2">
            <a:extLst>
              <a:ext uri="{FF2B5EF4-FFF2-40B4-BE49-F238E27FC236}">
                <a16:creationId xmlns:a16="http://schemas.microsoft.com/office/drawing/2014/main" id="{D30C273F-0696-4FA1-8D2B-7A1C605CD063}"/>
              </a:ext>
            </a:extLst>
          </p:cNvPr>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7DBAEE-1082-4A31-9885-4B61C72C8E34}" type="slidenum">
              <a:rPr lang="en-ZA" altLang="en-US" sz="1800" b="1" smtClean="0">
                <a:solidFill>
                  <a:srgbClr val="898989"/>
                </a:solidFill>
              </a:rPr>
              <a:pPr/>
              <a:t>4</a:t>
            </a:fld>
            <a:endParaRPr lang="en-ZA" altLang="en-US" sz="1800" b="1" dirty="0">
              <a:solidFill>
                <a:srgbClr val="898989"/>
              </a:solidFill>
            </a:endParaRPr>
          </a:p>
        </p:txBody>
      </p:sp>
      <p:sp>
        <p:nvSpPr>
          <p:cNvPr id="26628" name="Text Placeholder 3">
            <a:extLst>
              <a:ext uri="{FF2B5EF4-FFF2-40B4-BE49-F238E27FC236}">
                <a16:creationId xmlns:a16="http://schemas.microsoft.com/office/drawing/2014/main" id="{F4DDCBB5-9BC2-4EEE-8675-4F0CD28F0DE1}"/>
              </a:ext>
            </a:extLst>
          </p:cNvPr>
          <p:cNvSpPr>
            <a:spLocks noGrp="1"/>
          </p:cNvSpPr>
          <p:nvPr>
            <p:ph type="body" sz="quarter" idx="13"/>
          </p:nvPr>
        </p:nvSpPr>
        <p:spPr>
          <a:xfrm>
            <a:off x="0" y="44624"/>
            <a:ext cx="9144000" cy="515914"/>
          </a:xfrm>
        </p:spPr>
        <p:txBody>
          <a:bodyPr/>
          <a:lstStyle/>
          <a:p>
            <a:pPr marL="457200" indent="-457200">
              <a:buFont typeface="+mj-lt"/>
              <a:buAutoNum type="arabicPeriod" startAt="2"/>
            </a:pPr>
            <a:r>
              <a:rPr lang="en-ZA" sz="1800" dirty="0" smtClean="0">
                <a:solidFill>
                  <a:schemeClr val="tx1"/>
                </a:solidFill>
              </a:rPr>
              <a:t>Progress On Recommendations Of The Portfolio Committee From The 2017/18 APP Continued</a:t>
            </a:r>
            <a:endParaRPr lang="en-ZA" altLang="en-US" sz="18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216115759"/>
              </p:ext>
            </p:extLst>
          </p:nvPr>
        </p:nvGraphicFramePr>
        <p:xfrm>
          <a:off x="35496" y="548680"/>
          <a:ext cx="9036496" cy="5819267"/>
        </p:xfrm>
        <a:graphic>
          <a:graphicData uri="http://schemas.openxmlformats.org/drawingml/2006/table">
            <a:tbl>
              <a:tblPr/>
              <a:tblGrid>
                <a:gridCol w="4029241">
                  <a:extLst>
                    <a:ext uri="{9D8B030D-6E8A-4147-A177-3AD203B41FA5}">
                      <a16:colId xmlns:a16="http://schemas.microsoft.com/office/drawing/2014/main" val="20000"/>
                    </a:ext>
                  </a:extLst>
                </a:gridCol>
                <a:gridCol w="5007255">
                  <a:extLst>
                    <a:ext uri="{9D8B030D-6E8A-4147-A177-3AD203B41FA5}">
                      <a16:colId xmlns:a16="http://schemas.microsoft.com/office/drawing/2014/main" val="20001"/>
                    </a:ext>
                  </a:extLst>
                </a:gridCol>
              </a:tblGrid>
              <a:tr h="433026">
                <a:tc>
                  <a:txBody>
                    <a:bodyPr/>
                    <a:lstStyle/>
                    <a:p>
                      <a:pPr>
                        <a:lnSpc>
                          <a:spcPct val="115000"/>
                        </a:lnSpc>
                        <a:spcAft>
                          <a:spcPts val="0"/>
                        </a:spcAft>
                      </a:pPr>
                      <a:r>
                        <a:rPr lang="en-ZA" sz="1200" b="1" dirty="0">
                          <a:latin typeface="Arial"/>
                          <a:ea typeface="Calibri"/>
                          <a:cs typeface="Times New Roman"/>
                        </a:rPr>
                        <a:t>Committee Recommendations: APP and Budget </a:t>
                      </a:r>
                      <a:r>
                        <a:rPr lang="en-ZA" sz="1200" b="1" dirty="0" smtClean="0">
                          <a:latin typeface="Arial"/>
                          <a:ea typeface="Calibri"/>
                          <a:cs typeface="Times New Roman"/>
                        </a:rPr>
                        <a:t>FY 2017/18 </a:t>
                      </a:r>
                      <a:r>
                        <a:rPr lang="en-ZA" sz="1200" b="1" dirty="0">
                          <a:latin typeface="Arial"/>
                          <a:ea typeface="Calibri"/>
                          <a:cs typeface="Times New Roman"/>
                        </a:rPr>
                        <a:t>(May 2017)</a:t>
                      </a:r>
                      <a:endParaRPr lang="en-ZA"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200" b="1" dirty="0">
                          <a:latin typeface="Arial"/>
                          <a:ea typeface="Calibri"/>
                          <a:cs typeface="Times New Roman"/>
                        </a:rPr>
                        <a:t>Response by DCoG</a:t>
                      </a:r>
                      <a:endParaRPr lang="en-ZA"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1230">
                <a:tc>
                  <a:txBody>
                    <a:bodyPr/>
                    <a:lstStyle/>
                    <a:p>
                      <a:pPr>
                        <a:lnSpc>
                          <a:spcPct val="115000"/>
                        </a:lnSpc>
                        <a:spcAft>
                          <a:spcPts val="0"/>
                        </a:spcAft>
                      </a:pPr>
                      <a:r>
                        <a:rPr lang="en-ZA" sz="1200" dirty="0">
                          <a:latin typeface="Arial"/>
                          <a:ea typeface="Calibri"/>
                          <a:cs typeface="Times New Roman"/>
                        </a:rPr>
                        <a:t>The Committee advises that DCOG and National </a:t>
                      </a:r>
                      <a:r>
                        <a:rPr lang="en-ZA" sz="1200" dirty="0" smtClean="0">
                          <a:latin typeface="Arial"/>
                          <a:ea typeface="Calibri"/>
                          <a:cs typeface="Times New Roman"/>
                        </a:rPr>
                        <a:t>Treasury (NT) </a:t>
                      </a:r>
                      <a:r>
                        <a:rPr lang="en-ZA" sz="1200" dirty="0">
                          <a:latin typeface="Arial"/>
                          <a:ea typeface="Calibri"/>
                          <a:cs typeface="Times New Roman"/>
                        </a:rPr>
                        <a:t>should monitor the adherence to the agreements between municipalities, Eskom and Water Boards to ensure that proactive interventions can be made if a municipality fails to pay for services rendered.</a:t>
                      </a:r>
                      <a:endParaRPr lang="en-ZA"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200" kern="1200" dirty="0" smtClean="0">
                          <a:solidFill>
                            <a:schemeClr val="tx1"/>
                          </a:solidFill>
                          <a:latin typeface="Arial"/>
                          <a:ea typeface="Calibri"/>
                          <a:cs typeface="Times New Roman"/>
                        </a:rPr>
                        <a:t>DCoG leading the IGR process through the Inter-Ministerial Task Team (IMTT) are assisting municipalities who are unable to pay to develop repayment packages, the top 60 municipalities were prioritized to be  assisted. To date,</a:t>
                      </a:r>
                      <a:r>
                        <a:rPr lang="en-ZA" sz="1200" kern="1200" baseline="0" dirty="0" smtClean="0">
                          <a:solidFill>
                            <a:schemeClr val="tx1"/>
                          </a:solidFill>
                          <a:latin typeface="Arial"/>
                          <a:ea typeface="Calibri"/>
                          <a:cs typeface="Times New Roman"/>
                        </a:rPr>
                        <a:t> municipalities in the following </a:t>
                      </a:r>
                      <a:r>
                        <a:rPr lang="en-ZA" sz="1200" kern="1200" dirty="0" smtClean="0">
                          <a:solidFill>
                            <a:schemeClr val="tx1"/>
                          </a:solidFill>
                          <a:latin typeface="Arial"/>
                          <a:ea typeface="Calibri"/>
                          <a:cs typeface="Times New Roman"/>
                        </a:rPr>
                        <a:t>have been engaged  based on both bulk electricity and bulk water debt: Eastern Cape, Free State, Northern Cape, Kwa-Zulu Natal, Limpopo; Gauteng and North West</a:t>
                      </a:r>
                    </a:p>
                    <a:p>
                      <a:pPr marL="0" marR="0" lvl="0" indent="0" algn="l" defTabSz="914400" rtl="0" eaLnBrk="1" fontAlgn="auto" latinLnBrk="0" hangingPunct="1">
                        <a:lnSpc>
                          <a:spcPct val="115000"/>
                        </a:lnSpc>
                        <a:spcBef>
                          <a:spcPts val="0"/>
                        </a:spcBef>
                        <a:spcAft>
                          <a:spcPts val="0"/>
                        </a:spcAft>
                        <a:buClrTx/>
                        <a:buSzTx/>
                        <a:buFontTx/>
                        <a:buNone/>
                        <a:tabLst/>
                        <a:defRPr/>
                      </a:pPr>
                      <a:r>
                        <a:rPr lang="en-ZA" sz="1200" kern="1200" dirty="0" smtClean="0">
                          <a:solidFill>
                            <a:schemeClr val="tx1"/>
                          </a:solidFill>
                          <a:latin typeface="Arial"/>
                          <a:ea typeface="Calibri"/>
                          <a:cs typeface="Times New Roman"/>
                        </a:rPr>
                        <a:t>The remaining municipalities in the Mpumalanga will be visited during April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29633">
                <a:tc>
                  <a:txBody>
                    <a:bodyPr/>
                    <a:lstStyle/>
                    <a:p>
                      <a:pPr>
                        <a:lnSpc>
                          <a:spcPct val="115000"/>
                        </a:lnSpc>
                        <a:spcAft>
                          <a:spcPts val="0"/>
                        </a:spcAft>
                      </a:pPr>
                      <a:r>
                        <a:rPr lang="en-ZA" sz="1200" dirty="0">
                          <a:latin typeface="Arial"/>
                          <a:ea typeface="Calibri"/>
                          <a:cs typeface="Times New Roman"/>
                        </a:rPr>
                        <a:t>The Department should report to the Committee on a quarterly basis on progress made with regard to payment of government debt to municipalities</a:t>
                      </a:r>
                      <a:endParaRPr lang="en-ZA"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kern="1200" baseline="0" dirty="0" smtClean="0">
                          <a:solidFill>
                            <a:schemeClr val="tx1"/>
                          </a:solidFill>
                          <a:latin typeface="Arial"/>
                          <a:ea typeface="Calibri"/>
                          <a:cs typeface="Times New Roman"/>
                        </a:rPr>
                        <a:t>The department has  assisted municipalities  to collect government debt  through  the implementation of  simplified revenue plans  in Northern Cape  and that has  yielded success as the total debt collected amounted to R98 millions at February 2018 and departments have made commitments to pay R140 million as soon as  the budget becomes available at the beginning of 2018/19 financial year.</a:t>
                      </a:r>
                      <a:endParaRPr lang="en-ZA" sz="1200" kern="1200" baseline="0" dirty="0" smtClean="0">
                        <a:solidFill>
                          <a:schemeClr val="tx1"/>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2565">
                <a:tc>
                  <a:txBody>
                    <a:bodyPr/>
                    <a:lstStyle/>
                    <a:p>
                      <a:pPr>
                        <a:lnSpc>
                          <a:spcPct val="115000"/>
                        </a:lnSpc>
                        <a:spcAft>
                          <a:spcPts val="0"/>
                        </a:spcAft>
                      </a:pPr>
                      <a:r>
                        <a:rPr lang="en-ZA" sz="1200" dirty="0">
                          <a:latin typeface="Arial"/>
                          <a:ea typeface="Calibri"/>
                          <a:cs typeface="Times New Roman"/>
                        </a:rPr>
                        <a:t>The Committee requests that the DCOG improves the management of the CWP contracts signed with implementing agents</a:t>
                      </a:r>
                      <a:endParaRPr lang="en-ZA"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200" kern="1200" baseline="0" dirty="0" smtClean="0">
                          <a:solidFill>
                            <a:schemeClr val="tx1"/>
                          </a:solidFill>
                          <a:latin typeface="Arial"/>
                          <a:ea typeface="Calibri"/>
                          <a:cs typeface="Times New Roman"/>
                        </a:rPr>
                        <a:t>The department is in the process of establishing a Programme Management Unit (PMU) in order to enhanced its capacity for effective contract management and improve programme operational efficiencies. Further more the respective clauses have been inserted in the revised Service Level Agreements and guided by our Legal Services unit.</a:t>
                      </a:r>
                      <a:endParaRPr lang="en-ZA" sz="1200" kern="1200" baseline="0" dirty="0">
                        <a:solidFill>
                          <a:schemeClr val="tx1"/>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99078">
                <a:tc>
                  <a:txBody>
                    <a:bodyPr/>
                    <a:lstStyle/>
                    <a:p>
                      <a:pPr>
                        <a:lnSpc>
                          <a:spcPct val="115000"/>
                        </a:lnSpc>
                        <a:spcAft>
                          <a:spcPts val="0"/>
                        </a:spcAft>
                      </a:pPr>
                      <a:r>
                        <a:rPr lang="en-ZA" sz="1200" dirty="0">
                          <a:latin typeface="Arial"/>
                          <a:ea typeface="Calibri"/>
                          <a:cs typeface="Times New Roman"/>
                        </a:rPr>
                        <a:t>An asset register for CWP that adheres to the minimum requirements for an asset register, as prescribed by National Treasury must be maintained by the Department.</a:t>
                      </a:r>
                      <a:endParaRPr lang="en-ZA"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200" kern="1200" baseline="0" dirty="0" smtClean="0">
                          <a:solidFill>
                            <a:schemeClr val="tx1"/>
                          </a:solidFill>
                          <a:latin typeface="Arial"/>
                          <a:ea typeface="Calibri"/>
                          <a:cs typeface="Times New Roman"/>
                        </a:rPr>
                        <a:t>The department has been maintaining the CWP asset register according to the minimum requirements for an asset register. During 2017/ 18 financial year a service provider was appointed to conduct a comprehensive asset verification exercise in order to validate and consolidate assert registers, and determine asset values to inform the financial statement.</a:t>
                      </a:r>
                      <a:endParaRPr lang="en-ZA" sz="1200" kern="1200" baseline="0" dirty="0">
                        <a:solidFill>
                          <a:schemeClr val="tx1"/>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51134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2">
            <a:extLst>
              <a:ext uri="{FF2B5EF4-FFF2-40B4-BE49-F238E27FC236}">
                <a16:creationId xmlns:a16="http://schemas.microsoft.com/office/drawing/2014/main" id="{D30C273F-0696-4FA1-8D2B-7A1C605CD063}"/>
              </a:ext>
            </a:extLst>
          </p:cNvPr>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7DBAEE-1082-4A31-9885-4B61C72C8E34}" type="slidenum">
              <a:rPr lang="en-ZA" altLang="en-US" sz="1800" b="1" smtClean="0">
                <a:solidFill>
                  <a:srgbClr val="898989"/>
                </a:solidFill>
              </a:rPr>
              <a:pPr/>
              <a:t>5</a:t>
            </a:fld>
            <a:endParaRPr lang="en-ZA" altLang="en-US" sz="1800" b="1" dirty="0">
              <a:solidFill>
                <a:srgbClr val="898989"/>
              </a:solidFill>
            </a:endParaRPr>
          </a:p>
        </p:txBody>
      </p:sp>
      <p:sp>
        <p:nvSpPr>
          <p:cNvPr id="26628" name="Text Placeholder 3">
            <a:extLst>
              <a:ext uri="{FF2B5EF4-FFF2-40B4-BE49-F238E27FC236}">
                <a16:creationId xmlns:a16="http://schemas.microsoft.com/office/drawing/2014/main" id="{F4DDCBB5-9BC2-4EEE-8675-4F0CD28F0DE1}"/>
              </a:ext>
            </a:extLst>
          </p:cNvPr>
          <p:cNvSpPr>
            <a:spLocks noGrp="1"/>
          </p:cNvSpPr>
          <p:nvPr>
            <p:ph type="body" sz="quarter" idx="13"/>
          </p:nvPr>
        </p:nvSpPr>
        <p:spPr>
          <a:xfrm>
            <a:off x="0" y="-24"/>
            <a:ext cx="9144000" cy="395268"/>
          </a:xfrm>
        </p:spPr>
        <p:txBody>
          <a:bodyPr/>
          <a:lstStyle/>
          <a:p>
            <a:pPr marL="457200" lvl="0" indent="-457200">
              <a:buFont typeface="+mj-lt"/>
              <a:buAutoNum type="arabicPeriod" startAt="3"/>
            </a:pPr>
            <a:r>
              <a:rPr lang="en-GB" sz="2000" dirty="0">
                <a:solidFill>
                  <a:schemeClr val="tx1"/>
                </a:solidFill>
              </a:rPr>
              <a:t>Progress on Audit Findings by the </a:t>
            </a:r>
            <a:r>
              <a:rPr lang="en-GB" sz="2000" dirty="0" smtClean="0">
                <a:solidFill>
                  <a:schemeClr val="tx1"/>
                </a:solidFill>
              </a:rPr>
              <a:t>Auditor-General Continued</a:t>
            </a:r>
            <a:endParaRPr lang="en-ZA" sz="20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79603523"/>
              </p:ext>
            </p:extLst>
          </p:nvPr>
        </p:nvGraphicFramePr>
        <p:xfrm>
          <a:off x="107504" y="571480"/>
          <a:ext cx="9001156" cy="3925824"/>
        </p:xfrm>
        <a:graphic>
          <a:graphicData uri="http://schemas.openxmlformats.org/drawingml/2006/table">
            <a:tbl>
              <a:tblPr/>
              <a:tblGrid>
                <a:gridCol w="4500578">
                  <a:extLst>
                    <a:ext uri="{9D8B030D-6E8A-4147-A177-3AD203B41FA5}">
                      <a16:colId xmlns:a16="http://schemas.microsoft.com/office/drawing/2014/main" val="20000"/>
                    </a:ext>
                  </a:extLst>
                </a:gridCol>
                <a:gridCol w="4500578">
                  <a:extLst>
                    <a:ext uri="{9D8B030D-6E8A-4147-A177-3AD203B41FA5}">
                      <a16:colId xmlns:a16="http://schemas.microsoft.com/office/drawing/2014/main" val="20001"/>
                    </a:ext>
                  </a:extLst>
                </a:gridCol>
              </a:tblGrid>
              <a:tr h="0">
                <a:tc>
                  <a:txBody>
                    <a:bodyPr/>
                    <a:lstStyle/>
                    <a:p>
                      <a:pPr algn="just">
                        <a:lnSpc>
                          <a:spcPct val="115000"/>
                        </a:lnSpc>
                        <a:spcAft>
                          <a:spcPts val="0"/>
                        </a:spcAft>
                      </a:pPr>
                      <a:r>
                        <a:rPr lang="en-ZA" sz="1400" b="1" dirty="0">
                          <a:latin typeface="Arial"/>
                          <a:ea typeface="Calibri"/>
                          <a:cs typeface="Times New Roman"/>
                        </a:rPr>
                        <a:t>AGSA Findings</a:t>
                      </a:r>
                      <a:endParaRPr lang="en-ZA"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400" b="1" dirty="0">
                          <a:latin typeface="Arial"/>
                          <a:ea typeface="Calibri"/>
                          <a:cs typeface="Times New Roman"/>
                        </a:rPr>
                        <a:t>Progress</a:t>
                      </a:r>
                      <a:endParaRPr lang="en-ZA"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15000"/>
                        </a:lnSpc>
                        <a:spcAft>
                          <a:spcPts val="0"/>
                        </a:spcAft>
                      </a:pPr>
                      <a:r>
                        <a:rPr lang="en-ZA" sz="1400">
                          <a:latin typeface="Arial"/>
                          <a:ea typeface="Calibri"/>
                          <a:cs typeface="Times New Roman"/>
                        </a:rPr>
                        <a:t>Usefulness: The TID were did not adequately explain how the performance will be measured especially with regards to operative words like support and monitor</a:t>
                      </a:r>
                      <a:endParaRPr lang="en-ZA"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400">
                          <a:latin typeface="Arial"/>
                          <a:ea typeface="Calibri"/>
                          <a:cs typeface="Times New Roman"/>
                        </a:rPr>
                        <a:t>Improvements effected in the 2017/18 and 2018/19 APP include an elaboration of what the project manager does when they support and monitor. This has been explained in the TID under the heading </a:t>
                      </a:r>
                      <a:r>
                        <a:rPr lang="en-ZA" sz="1400" i="1">
                          <a:latin typeface="Arial"/>
                          <a:ea typeface="Calibri"/>
                          <a:cs typeface="Times New Roman"/>
                        </a:rPr>
                        <a:t>nature of support</a:t>
                      </a:r>
                      <a:endParaRPr lang="en-ZA"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15000"/>
                        </a:lnSpc>
                        <a:spcAft>
                          <a:spcPts val="0"/>
                        </a:spcAft>
                      </a:pPr>
                      <a:r>
                        <a:rPr lang="en-ZA" sz="1400">
                          <a:latin typeface="Arial"/>
                          <a:ea typeface="Calibri"/>
                          <a:cs typeface="Times New Roman"/>
                        </a:rPr>
                        <a:t>Usefulness: Insufficient evidence or no evidence was provided to substantiate achievement or reasons for variances on overachievement or non-achievement</a:t>
                      </a:r>
                      <a:endParaRPr lang="en-ZA"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ZA" sz="1400" dirty="0">
                          <a:latin typeface="Arial"/>
                          <a:ea typeface="Calibri"/>
                          <a:cs typeface="Times New Roman"/>
                        </a:rPr>
                        <a:t>The submission of Portfolio of Evidence (POE) has improved. For the 4</a:t>
                      </a:r>
                      <a:r>
                        <a:rPr lang="en-ZA" sz="1400" baseline="30000" dirty="0">
                          <a:latin typeface="Arial"/>
                          <a:ea typeface="Calibri"/>
                          <a:cs typeface="Times New Roman"/>
                        </a:rPr>
                        <a:t>th</a:t>
                      </a:r>
                      <a:r>
                        <a:rPr lang="en-ZA" sz="1400" dirty="0">
                          <a:latin typeface="Arial"/>
                          <a:ea typeface="Calibri"/>
                          <a:cs typeface="Times New Roman"/>
                        </a:rPr>
                        <a:t> quarter of 2016/17 80% of POE was submitted to the AG, for the 1</a:t>
                      </a:r>
                      <a:r>
                        <a:rPr lang="en-ZA" sz="1400" baseline="30000" dirty="0">
                          <a:latin typeface="Arial"/>
                          <a:ea typeface="Calibri"/>
                          <a:cs typeface="Times New Roman"/>
                        </a:rPr>
                        <a:t>st</a:t>
                      </a:r>
                      <a:r>
                        <a:rPr lang="en-ZA" sz="1400" dirty="0">
                          <a:latin typeface="Arial"/>
                          <a:ea typeface="Calibri"/>
                          <a:cs typeface="Times New Roman"/>
                        </a:rPr>
                        <a:t>, 2</a:t>
                      </a:r>
                      <a:r>
                        <a:rPr lang="en-ZA" sz="1400" baseline="30000" dirty="0">
                          <a:latin typeface="Arial"/>
                          <a:ea typeface="Calibri"/>
                          <a:cs typeface="Times New Roman"/>
                        </a:rPr>
                        <a:t>nd</a:t>
                      </a:r>
                      <a:r>
                        <a:rPr lang="en-ZA" sz="1400" dirty="0">
                          <a:latin typeface="Arial"/>
                          <a:ea typeface="Calibri"/>
                          <a:cs typeface="Times New Roman"/>
                        </a:rPr>
                        <a:t> and 3</a:t>
                      </a:r>
                      <a:r>
                        <a:rPr lang="en-ZA" sz="1400" baseline="30000" dirty="0">
                          <a:latin typeface="Arial"/>
                          <a:ea typeface="Calibri"/>
                          <a:cs typeface="Times New Roman"/>
                        </a:rPr>
                        <a:t>rd</a:t>
                      </a:r>
                      <a:r>
                        <a:rPr lang="en-ZA" sz="1400" dirty="0">
                          <a:latin typeface="Arial"/>
                          <a:ea typeface="Calibri"/>
                          <a:cs typeface="Times New Roman"/>
                        </a:rPr>
                        <a:t> quarters an average of 90% of POE was provided to the AG verified by Internal Audit Unit.</a:t>
                      </a:r>
                      <a:endParaRPr lang="en-ZA" sz="1400" dirty="0">
                        <a:latin typeface="Calibri"/>
                        <a:ea typeface="Calibri"/>
                        <a:cs typeface="Times New Roman"/>
                      </a:endParaRPr>
                    </a:p>
                    <a:p>
                      <a:pPr algn="just">
                        <a:lnSpc>
                          <a:spcPct val="115000"/>
                        </a:lnSpc>
                        <a:spcAft>
                          <a:spcPts val="0"/>
                        </a:spcAft>
                      </a:pPr>
                      <a:r>
                        <a:rPr lang="en-ZA" sz="1400" dirty="0">
                          <a:latin typeface="Arial"/>
                          <a:ea typeface="Calibri"/>
                          <a:cs typeface="Times New Roman"/>
                        </a:rPr>
                        <a:t>Challenges that still remain relate to the signing of POE by DDGs. Problems with accessing the vast number of attendance registers for training of CWP participants have been resolved by explaining how the AG should access the data in a special portal.</a:t>
                      </a:r>
                      <a:endParaRPr lang="en-ZA"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lnSpc>
                          <a:spcPct val="115000"/>
                        </a:lnSpc>
                        <a:spcAft>
                          <a:spcPts val="0"/>
                        </a:spcAft>
                      </a:pPr>
                      <a:r>
                        <a:rPr lang="en-ZA" sz="1400" dirty="0">
                          <a:latin typeface="Arial"/>
                          <a:ea typeface="Calibri"/>
                          <a:cs typeface="Times New Roman"/>
                        </a:rPr>
                        <a:t>Reliability: reported performance information and explanation considered by the AG to confirm reliability could not be obtained </a:t>
                      </a:r>
                      <a:endParaRPr lang="en-ZA"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val="10003"/>
                  </a:ext>
                </a:extLst>
              </a:tr>
            </a:tbl>
          </a:graphicData>
        </a:graphic>
      </p:graphicFrame>
      <p:sp>
        <p:nvSpPr>
          <p:cNvPr id="69633" name="Rectangle 1"/>
          <p:cNvSpPr>
            <a:spLocks noChangeArrowheads="1"/>
          </p:cNvSpPr>
          <p:nvPr/>
        </p:nvSpPr>
        <p:spPr bwMode="auto">
          <a:xfrm>
            <a:off x="142844" y="4549676"/>
            <a:ext cx="885831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Other related improvements: the 2017/18 and 2018/19 Draft APPs were assessed by the Department of Planning Monitoring and Evaluation. The AGSA also assessed the 3</a:t>
            </a:r>
            <a:r>
              <a:rPr kumimoji="0" lang="en-ZA" sz="12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rd</a:t>
            </a:r>
            <a:r>
              <a:rPr kumimoji="0" lang="en-Z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Draft 2018/19 APP and feedback provided was considered and effected in the Final APP 2018/19.</a:t>
            </a:r>
            <a:endParaRPr kumimoji="0" lang="en-ZA"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Note: Regular change of Auditing team who in most instances do not fully understand the Mandate of DCoG also has a bearing on the findings, for example, in 2014/15 the operative word monitor was not a basis for material findings, while in 2015/16 elaboration of operative words support and monitor formed the basis for material findings. The definition of work opportunity has been a bone of contention in all the three years. Consultations took place with EPWP and a new definition has been included in the TID. </a:t>
            </a:r>
            <a:endParaRPr kumimoji="0" lang="en-ZA"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Overall the AG noticed improvements on material findings (on both usefulness and reliability) from 50% in 2015/16 to 33% in 2016/17.</a:t>
            </a:r>
            <a:endParaRPr kumimoji="0" lang="en-ZA" sz="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2">
            <a:extLst>
              <a:ext uri="{FF2B5EF4-FFF2-40B4-BE49-F238E27FC236}">
                <a16:creationId xmlns:a16="http://schemas.microsoft.com/office/drawing/2014/main" id="{D30C273F-0696-4FA1-8D2B-7A1C605CD063}"/>
              </a:ext>
            </a:extLst>
          </p:cNvPr>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7DBAEE-1082-4A31-9885-4B61C72C8E34}" type="slidenum">
              <a:rPr lang="en-ZA" altLang="en-US" sz="1800" b="1" smtClean="0">
                <a:solidFill>
                  <a:srgbClr val="898989"/>
                </a:solidFill>
              </a:rPr>
              <a:pPr/>
              <a:t>6</a:t>
            </a:fld>
            <a:endParaRPr lang="en-ZA" altLang="en-US" sz="1800" b="1" dirty="0">
              <a:solidFill>
                <a:srgbClr val="898989"/>
              </a:solidFill>
            </a:endParaRPr>
          </a:p>
        </p:txBody>
      </p:sp>
      <p:sp>
        <p:nvSpPr>
          <p:cNvPr id="6" name="Text Placeholder 2">
            <a:extLst>
              <a:ext uri="{FF2B5EF4-FFF2-40B4-BE49-F238E27FC236}">
                <a16:creationId xmlns:a16="http://schemas.microsoft.com/office/drawing/2014/main" id="{145D2F63-4C11-4750-A7C2-07438FE3C6C6}"/>
              </a:ext>
            </a:extLst>
          </p:cNvPr>
          <p:cNvSpPr txBox="1">
            <a:spLocks/>
          </p:cNvSpPr>
          <p:nvPr/>
        </p:nvSpPr>
        <p:spPr bwMode="auto">
          <a:xfrm>
            <a:off x="628650" y="2636838"/>
            <a:ext cx="79819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40" tIns="45720" rIns="91440" bIns="45720" numCol="1" anchor="ctr" anchorCtr="0" compatLnSpc="1">
            <a:prstTxWarp prst="textNoShape">
              <a:avLst/>
            </a:prstTxWarp>
            <a:noAutofit/>
          </a:bodyPr>
          <a:lstStyle/>
          <a:p>
            <a:pPr marL="914400" lvl="1" indent="-457200" defTabSz="685800">
              <a:lnSpc>
                <a:spcPct val="150000"/>
              </a:lnSpc>
              <a:spcBef>
                <a:spcPts val="375"/>
              </a:spcBef>
              <a:buFont typeface="+mj-lt"/>
              <a:buAutoNum type="arabicPeriod" startAt="4"/>
              <a:defRPr/>
            </a:pPr>
            <a:r>
              <a:rPr lang="en-ZA" sz="2000" b="1" dirty="0">
                <a:cs typeface="Arial" panose="020B0604020202020204" pitchFamily="34" charset="0"/>
                <a:sym typeface="Calibri" panose="020F0502020204030204" pitchFamily="34" charset="0"/>
              </a:rPr>
              <a:t>Part B: DCOG 2018/19 Annual Performance Plan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73F707AB-ADAE-4241-897D-BE5D03583203}"/>
              </a:ext>
            </a:extLst>
          </p:cNvPr>
          <p:cNvSpPr>
            <a:spLocks noGrp="1"/>
          </p:cNvSpPr>
          <p:nvPr>
            <p:ph type="title"/>
          </p:nvPr>
        </p:nvSpPr>
        <p:spPr>
          <a:xfrm>
            <a:off x="628650" y="0"/>
            <a:ext cx="7886700" cy="476250"/>
          </a:xfrm>
        </p:spPr>
        <p:txBody>
          <a:bodyPr/>
          <a:lstStyle/>
          <a:p>
            <a:r>
              <a:rPr lang="en-GB" altLang="en-US"/>
              <a:t>DCOG Vision and Mission</a:t>
            </a:r>
            <a:endParaRPr lang="en-ZA" altLang="en-US"/>
          </a:p>
        </p:txBody>
      </p:sp>
      <p:sp>
        <p:nvSpPr>
          <p:cNvPr id="29699" name="Slide Number Placeholder 2">
            <a:extLst>
              <a:ext uri="{FF2B5EF4-FFF2-40B4-BE49-F238E27FC236}">
                <a16:creationId xmlns:a16="http://schemas.microsoft.com/office/drawing/2014/main" id="{2D2488CF-2D94-418B-B5E0-42ADD60CFB70}"/>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1E7FEDD-E66C-416A-AB5C-8D0E04377553}" type="slidenum">
              <a:rPr lang="en-US" altLang="en-US" sz="1800" smtClean="0"/>
              <a:pPr/>
              <a:t>7</a:t>
            </a:fld>
            <a:endParaRPr lang="en-US" altLang="en-US" sz="1800"/>
          </a:p>
        </p:txBody>
      </p:sp>
      <p:sp>
        <p:nvSpPr>
          <p:cNvPr id="4" name="Content Placeholder 3">
            <a:extLst>
              <a:ext uri="{FF2B5EF4-FFF2-40B4-BE49-F238E27FC236}">
                <a16:creationId xmlns:a16="http://schemas.microsoft.com/office/drawing/2014/main" id="{D0B0E47B-B5C6-4EB2-8B0B-1667DB9CFC9E}"/>
              </a:ext>
            </a:extLst>
          </p:cNvPr>
          <p:cNvSpPr>
            <a:spLocks noGrp="1"/>
          </p:cNvSpPr>
          <p:nvPr>
            <p:ph sz="quarter" idx="13"/>
          </p:nvPr>
        </p:nvSpPr>
        <p:spPr>
          <a:xfrm>
            <a:off x="468313" y="652463"/>
            <a:ext cx="8175653" cy="5776933"/>
          </a:xfrm>
        </p:spPr>
        <p:txBody>
          <a:bodyPr/>
          <a:lstStyle/>
          <a:p>
            <a:pPr marL="0" indent="0" algn="ctr">
              <a:buFont typeface="Arial" charset="0"/>
              <a:buNone/>
              <a:defRPr/>
            </a:pPr>
            <a:endParaRPr lang="en-GB" sz="1800" b="1" dirty="0">
              <a:sym typeface="Calibri" charset="0"/>
            </a:endParaRPr>
          </a:p>
          <a:p>
            <a:pPr marL="0" indent="0">
              <a:buFont typeface="Arial" charset="0"/>
              <a:buNone/>
              <a:defRPr/>
            </a:pPr>
            <a:r>
              <a:rPr lang="en-GB" b="1" dirty="0">
                <a:sym typeface="Calibri" charset="0"/>
              </a:rPr>
              <a:t>Vision</a:t>
            </a:r>
            <a:endParaRPr lang="en-ZA" b="1" dirty="0">
              <a:sym typeface="Calibri" charset="0"/>
            </a:endParaRPr>
          </a:p>
          <a:p>
            <a:pPr>
              <a:defRPr/>
            </a:pPr>
            <a:r>
              <a:rPr lang="en-ZA" dirty="0">
                <a:sym typeface="Calibri" charset="0"/>
              </a:rPr>
              <a:t>A functional and developmental local government system that delivers on its constitutional and legislative mandates within a system of cooperative governance.</a:t>
            </a:r>
          </a:p>
          <a:p>
            <a:pPr marL="0" indent="0">
              <a:buFont typeface="Arial" panose="020B0604020202020204" pitchFamily="34" charset="0"/>
              <a:buNone/>
              <a:defRPr/>
            </a:pPr>
            <a:endParaRPr lang="en-ZA" b="1" dirty="0">
              <a:sym typeface="Calibri" charset="0"/>
            </a:endParaRPr>
          </a:p>
          <a:p>
            <a:pPr marL="0" indent="0">
              <a:buFont typeface="Arial" panose="020B0604020202020204" pitchFamily="34" charset="0"/>
              <a:buNone/>
              <a:defRPr/>
            </a:pPr>
            <a:r>
              <a:rPr lang="en-GB" b="1" dirty="0">
                <a:sym typeface="Calibri" charset="0"/>
              </a:rPr>
              <a:t>Mission Statement</a:t>
            </a:r>
          </a:p>
          <a:p>
            <a:pPr marL="0" indent="0" algn="ctr">
              <a:buFont typeface="Arial" charset="0"/>
              <a:buNone/>
              <a:defRPr/>
            </a:pPr>
            <a:endParaRPr lang="en-ZA" b="1" dirty="0">
              <a:sym typeface="Calibri" charset="0"/>
            </a:endParaRPr>
          </a:p>
          <a:p>
            <a:pPr marL="0" indent="0">
              <a:buFont typeface="Arial" charset="0"/>
              <a:buNone/>
              <a:defRPr/>
            </a:pPr>
            <a:r>
              <a:rPr lang="en-ZA" b="1" dirty="0">
                <a:sym typeface="Calibri" charset="0"/>
              </a:rPr>
              <a:t>Our mission is to ensure that all municipalities perform their basic responsibilities and functions without compromise by:</a:t>
            </a:r>
          </a:p>
          <a:p>
            <a:pPr marL="0" indent="0">
              <a:buFont typeface="Arial" charset="0"/>
              <a:buNone/>
              <a:defRPr/>
            </a:pPr>
            <a:endParaRPr lang="en-ZA" b="1" dirty="0">
              <a:sym typeface="Calibri" charset="0"/>
            </a:endParaRPr>
          </a:p>
          <a:p>
            <a:pPr>
              <a:defRPr/>
            </a:pPr>
            <a:r>
              <a:rPr lang="en-ZA" dirty="0">
                <a:sym typeface="Calibri" charset="0"/>
              </a:rPr>
              <a:t>Putting people and their concerns first;</a:t>
            </a:r>
          </a:p>
          <a:p>
            <a:pPr>
              <a:defRPr/>
            </a:pPr>
            <a:r>
              <a:rPr lang="en-ZA" dirty="0">
                <a:sym typeface="Calibri" charset="0"/>
              </a:rPr>
              <a:t>Supporting the delivery of municipal services to the right quality and standard;</a:t>
            </a:r>
          </a:p>
          <a:p>
            <a:pPr>
              <a:buFont typeface="Arial" charset="0"/>
              <a:buChar char="•"/>
              <a:defRPr/>
            </a:pPr>
            <a:r>
              <a:rPr lang="en-ZA" dirty="0">
                <a:sym typeface="Calibri" charset="0"/>
              </a:rPr>
              <a:t>Promoting good governance, transparency and accountability;</a:t>
            </a:r>
          </a:p>
          <a:p>
            <a:pPr>
              <a:buFont typeface="Arial" charset="0"/>
              <a:buChar char="•"/>
              <a:defRPr/>
            </a:pPr>
            <a:r>
              <a:rPr lang="en-ZA" dirty="0">
                <a:sym typeface="Calibri" charset="0"/>
              </a:rPr>
              <a:t>Ensuring sound financial management and accounting; and</a:t>
            </a:r>
          </a:p>
          <a:p>
            <a:pPr>
              <a:buFont typeface="Arial" charset="0"/>
              <a:buChar char="•"/>
              <a:defRPr/>
            </a:pPr>
            <a:r>
              <a:rPr lang="en-ZA" dirty="0">
                <a:sym typeface="Calibri" charset="0"/>
              </a:rPr>
              <a:t>Building institutional resilience and administrative capability.</a:t>
            </a:r>
          </a:p>
          <a:p>
            <a:pPr algn="ctr">
              <a:buFont typeface="Arial" charset="0"/>
              <a:buChar char="•"/>
              <a:defRPr/>
            </a:pPr>
            <a:endParaRPr lang="en-ZA" sz="1600" dirty="0">
              <a:sym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2FCDFB6-7F52-4358-AC3E-7F5F1D0DA2DB}"/>
              </a:ext>
            </a:extLst>
          </p:cNvPr>
          <p:cNvSpPr>
            <a:spLocks noGrp="1"/>
          </p:cNvSpPr>
          <p:nvPr>
            <p:ph type="title"/>
          </p:nvPr>
        </p:nvSpPr>
        <p:spPr>
          <a:xfrm>
            <a:off x="628650" y="0"/>
            <a:ext cx="7886700" cy="476250"/>
          </a:xfrm>
        </p:spPr>
        <p:txBody>
          <a:bodyPr/>
          <a:lstStyle/>
          <a:p>
            <a:r>
              <a:rPr lang="en-GB" altLang="en-US"/>
              <a:t>DCOG Values</a:t>
            </a:r>
            <a:endParaRPr lang="en-ZA" altLang="en-US"/>
          </a:p>
        </p:txBody>
      </p:sp>
      <p:sp>
        <p:nvSpPr>
          <p:cNvPr id="31747" name="Slide Number Placeholder 2">
            <a:extLst>
              <a:ext uri="{FF2B5EF4-FFF2-40B4-BE49-F238E27FC236}">
                <a16:creationId xmlns:a16="http://schemas.microsoft.com/office/drawing/2014/main" id="{FBFBC0BE-E834-4F7E-9DDF-B4B2668EE2FB}"/>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B793A42-E061-45DB-A14A-93FA2588A0EB}" type="slidenum">
              <a:rPr lang="en-US" altLang="en-US" sz="1800" smtClean="0"/>
              <a:pPr/>
              <a:t>8</a:t>
            </a:fld>
            <a:endParaRPr lang="en-US" altLang="en-US" sz="1800"/>
          </a:p>
        </p:txBody>
      </p:sp>
      <p:sp>
        <p:nvSpPr>
          <p:cNvPr id="4" name="Content Placeholder 3">
            <a:extLst>
              <a:ext uri="{FF2B5EF4-FFF2-40B4-BE49-F238E27FC236}">
                <a16:creationId xmlns:a16="http://schemas.microsoft.com/office/drawing/2014/main" id="{8D8E5C31-CDBF-4559-BF46-786FD818D7E0}"/>
              </a:ext>
            </a:extLst>
          </p:cNvPr>
          <p:cNvSpPr>
            <a:spLocks noGrp="1"/>
          </p:cNvSpPr>
          <p:nvPr>
            <p:ph sz="quarter" idx="13"/>
          </p:nvPr>
        </p:nvSpPr>
        <p:spPr>
          <a:xfrm>
            <a:off x="468313" y="652463"/>
            <a:ext cx="8351837" cy="5703887"/>
          </a:xfrm>
        </p:spPr>
        <p:txBody>
          <a:bodyPr/>
          <a:lstStyle/>
          <a:p>
            <a:pPr marL="0" indent="0">
              <a:buFont typeface="Arial" charset="0"/>
              <a:buNone/>
              <a:defRPr/>
            </a:pPr>
            <a:r>
              <a:rPr lang="en-ZA" sz="2800" b="1" i="1" dirty="0">
                <a:sym typeface="Calibri" charset="0"/>
              </a:rPr>
              <a:t>Guided by the spirit of Batho Pele, our values are:</a:t>
            </a:r>
          </a:p>
          <a:p>
            <a:pPr marL="0" indent="0">
              <a:buFont typeface="Arial" charset="0"/>
              <a:buNone/>
              <a:defRPr/>
            </a:pPr>
            <a:endParaRPr lang="en-ZA" sz="2800" b="1" i="1" dirty="0">
              <a:sym typeface="Calibri" charset="0"/>
            </a:endParaRPr>
          </a:p>
          <a:p>
            <a:pPr>
              <a:buFont typeface="Arial" charset="0"/>
              <a:buChar char="•"/>
              <a:defRPr/>
            </a:pPr>
            <a:r>
              <a:rPr lang="en-ZA" sz="2800" dirty="0">
                <a:sym typeface="Calibri" charset="0"/>
              </a:rPr>
              <a:t>Commitment to public service;</a:t>
            </a:r>
          </a:p>
          <a:p>
            <a:pPr>
              <a:buFont typeface="Arial" charset="0"/>
              <a:buChar char="•"/>
              <a:defRPr/>
            </a:pPr>
            <a:r>
              <a:rPr lang="en-ZA" sz="2800" dirty="0">
                <a:sym typeface="Calibri" charset="0"/>
              </a:rPr>
              <a:t>Integrity and dedication to fighting corruption;</a:t>
            </a:r>
          </a:p>
          <a:p>
            <a:pPr>
              <a:buFont typeface="Arial" charset="0"/>
              <a:buChar char="•"/>
              <a:defRPr/>
            </a:pPr>
            <a:r>
              <a:rPr lang="en-ZA" sz="2800" dirty="0">
                <a:sym typeface="Calibri" charset="0"/>
              </a:rPr>
              <a:t>A hands-on approach to dealing with local challenges;</a:t>
            </a:r>
          </a:p>
          <a:p>
            <a:pPr>
              <a:buFont typeface="Arial" charset="0"/>
              <a:buChar char="•"/>
              <a:defRPr/>
            </a:pPr>
            <a:r>
              <a:rPr lang="en-ZA" sz="2800" dirty="0">
                <a:sym typeface="Calibri" charset="0"/>
              </a:rPr>
              <a:t>Public participation and people centred approach;</a:t>
            </a:r>
          </a:p>
          <a:p>
            <a:pPr>
              <a:buFont typeface="Arial" charset="0"/>
              <a:buChar char="•"/>
              <a:defRPr/>
            </a:pPr>
            <a:r>
              <a:rPr lang="en-ZA" sz="2800" dirty="0">
                <a:sym typeface="Calibri" charset="0"/>
              </a:rPr>
              <a:t>Professionalism and goal orientation; </a:t>
            </a:r>
          </a:p>
          <a:p>
            <a:pPr>
              <a:buFont typeface="Arial" charset="0"/>
              <a:buChar char="•"/>
              <a:defRPr/>
            </a:pPr>
            <a:r>
              <a:rPr lang="en-ZA" sz="2800" dirty="0">
                <a:sym typeface="Calibri" charset="0"/>
              </a:rPr>
              <a:t>Passion to serve; and</a:t>
            </a:r>
          </a:p>
          <a:p>
            <a:pPr>
              <a:buFont typeface="Arial" charset="0"/>
              <a:buChar char="•"/>
              <a:defRPr/>
            </a:pPr>
            <a:r>
              <a:rPr lang="en-ZA" sz="2800" dirty="0">
                <a:sym typeface="Calibri" charset="0"/>
              </a:rPr>
              <a:t>Excellence and accountability.</a:t>
            </a:r>
          </a:p>
          <a:p>
            <a:pPr marL="0" indent="0">
              <a:buFont typeface="Arial" panose="020B0604020202020204" pitchFamily="34" charset="0"/>
              <a:buNone/>
              <a:defRPr/>
            </a:pPr>
            <a:endParaRPr lang="en-ZA" dirty="0">
              <a:sym typeface="Calibri"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C647E44D-45AE-43F0-827D-2B1B980DEBDC}"/>
              </a:ext>
            </a:extLst>
          </p:cNvPr>
          <p:cNvSpPr>
            <a:spLocks noGrp="1"/>
          </p:cNvSpPr>
          <p:nvPr>
            <p:ph type="title"/>
          </p:nvPr>
        </p:nvSpPr>
        <p:spPr>
          <a:xfrm>
            <a:off x="628650" y="0"/>
            <a:ext cx="7886700" cy="476250"/>
          </a:xfrm>
        </p:spPr>
        <p:txBody>
          <a:bodyPr/>
          <a:lstStyle/>
          <a:p>
            <a:r>
              <a:rPr lang="en-GB" altLang="en-US" dirty="0"/>
              <a:t>Strategic </a:t>
            </a:r>
            <a:r>
              <a:rPr lang="en-GB" altLang="en-US" dirty="0" smtClean="0"/>
              <a:t>Objectives</a:t>
            </a:r>
            <a:endParaRPr lang="en-ZA" altLang="en-US" dirty="0"/>
          </a:p>
        </p:txBody>
      </p:sp>
      <p:sp>
        <p:nvSpPr>
          <p:cNvPr id="33795" name="Slide Number Placeholder 2">
            <a:extLst>
              <a:ext uri="{FF2B5EF4-FFF2-40B4-BE49-F238E27FC236}">
                <a16:creationId xmlns:a16="http://schemas.microsoft.com/office/drawing/2014/main" id="{18706DA6-FC91-4388-9D1F-CB618E4CF6E4}"/>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46A41ED-4D97-4E3A-B72B-292D16BA82B4}" type="slidenum">
              <a:rPr lang="en-US" altLang="en-US" sz="1800" smtClean="0">
                <a:solidFill>
                  <a:srgbClr val="898989"/>
                </a:solidFill>
              </a:rPr>
              <a:pPr/>
              <a:t>9</a:t>
            </a:fld>
            <a:endParaRPr lang="en-US" altLang="en-US" sz="1800" dirty="0">
              <a:solidFill>
                <a:srgbClr val="898989"/>
              </a:solidFill>
            </a:endParaRPr>
          </a:p>
        </p:txBody>
      </p:sp>
      <p:graphicFrame>
        <p:nvGraphicFramePr>
          <p:cNvPr id="14" name="Table 13">
            <a:extLst>
              <a:ext uri="{FF2B5EF4-FFF2-40B4-BE49-F238E27FC236}">
                <a16:creationId xmlns:a16="http://schemas.microsoft.com/office/drawing/2014/main" id="{FAED966E-1626-47C1-ABDB-68A4B7AE876E}"/>
              </a:ext>
            </a:extLst>
          </p:cNvPr>
          <p:cNvGraphicFramePr>
            <a:graphicFrameLocks noGrp="1"/>
          </p:cNvGraphicFramePr>
          <p:nvPr/>
        </p:nvGraphicFramePr>
        <p:xfrm>
          <a:off x="315913" y="1398588"/>
          <a:ext cx="8510587" cy="4679399"/>
        </p:xfrm>
        <a:graphic>
          <a:graphicData uri="http://schemas.openxmlformats.org/drawingml/2006/table">
            <a:tbl>
              <a:tblPr firstRow="1" firstCol="1" bandRow="1">
                <a:tableStyleId>{5940675A-B579-460E-94D1-54222C63F5DA}</a:tableStyleId>
              </a:tblPr>
              <a:tblGrid>
                <a:gridCol w="8510587">
                  <a:extLst>
                    <a:ext uri="{9D8B030D-6E8A-4147-A177-3AD203B41FA5}">
                      <a16:colId xmlns:a16="http://schemas.microsoft.com/office/drawing/2014/main" val="20000"/>
                    </a:ext>
                  </a:extLst>
                </a:gridCol>
              </a:tblGrid>
              <a:tr h="548270">
                <a:tc>
                  <a:txBody>
                    <a:bodyPr/>
                    <a:lstStyle/>
                    <a:p>
                      <a:pPr marL="0" algn="l" defTabSz="914400" rtl="0" eaLnBrk="1" latinLnBrk="0" hangingPunct="1">
                        <a:lnSpc>
                          <a:spcPct val="115000"/>
                        </a:lnSpc>
                        <a:spcAft>
                          <a:spcPts val="0"/>
                        </a:spcAft>
                        <a:tabLst>
                          <a:tab pos="1675765" algn="l"/>
                        </a:tabLst>
                      </a:pPr>
                      <a:r>
                        <a:rPr lang="en-ZA" sz="1600" b="1" dirty="0">
                          <a:effectLst/>
                          <a:latin typeface="Arial" panose="020B0604020202020204" pitchFamily="34" charset="0"/>
                          <a:cs typeface="Arial" panose="020B0604020202020204" pitchFamily="34" charset="0"/>
                        </a:rPr>
                        <a:t>SOG 1</a:t>
                      </a:r>
                      <a:r>
                        <a:rPr lang="en-ZA" sz="1600" dirty="0">
                          <a:effectLst/>
                          <a:latin typeface="Arial" panose="020B0604020202020204" pitchFamily="34" charset="0"/>
                          <a:cs typeface="Arial" panose="020B0604020202020204" pitchFamily="34" charset="0"/>
                        </a:rPr>
                        <a:t>: </a:t>
                      </a:r>
                      <a:r>
                        <a:rPr lang="en-GB"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Effective and efficient internal corporate governance processes and systems</a:t>
                      </a:r>
                    </a:p>
                    <a:p>
                      <a:pPr marL="0" algn="l" defTabSz="914400" rtl="0" eaLnBrk="1" latinLnBrk="0" hangingPunct="1">
                        <a:lnSpc>
                          <a:spcPct val="115000"/>
                        </a:lnSpc>
                        <a:spcAft>
                          <a:spcPts val="0"/>
                        </a:spcAft>
                        <a:tabLst>
                          <a:tab pos="1675765" algn="l"/>
                        </a:tabLst>
                      </a:pPr>
                      <a:endParaRPr lang="en-ZA"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2" marR="68582" marT="0" marB="0"/>
                </a:tc>
                <a:extLst>
                  <a:ext uri="{0D108BD9-81ED-4DB2-BD59-A6C34878D82A}">
                    <a16:rowId xmlns:a16="http://schemas.microsoft.com/office/drawing/2014/main" val="10000"/>
                  </a:ext>
                </a:extLst>
              </a:tr>
              <a:tr h="548270">
                <a:tc>
                  <a:txBody>
                    <a:bodyPr/>
                    <a:lstStyle/>
                    <a:p>
                      <a:pPr marL="0" algn="l" defTabSz="914400" rtl="0" eaLnBrk="1" latinLnBrk="0" hangingPunct="1">
                        <a:lnSpc>
                          <a:spcPct val="115000"/>
                        </a:lnSpc>
                        <a:spcAft>
                          <a:spcPts val="0"/>
                        </a:spcAft>
                        <a:tabLst>
                          <a:tab pos="1675765" algn="l"/>
                        </a:tabLst>
                      </a:pPr>
                      <a:r>
                        <a:rPr lang="en-ZA" sz="1600" b="1" dirty="0">
                          <a:effectLst/>
                          <a:latin typeface="Arial" panose="020B0604020202020204" pitchFamily="34" charset="0"/>
                          <a:cs typeface="Arial" panose="020B0604020202020204" pitchFamily="34" charset="0"/>
                        </a:rPr>
                        <a:t>SOG 2</a:t>
                      </a:r>
                      <a:r>
                        <a:rPr lang="en-ZA" sz="1600" dirty="0">
                          <a:effectLst/>
                          <a:latin typeface="Arial" panose="020B0604020202020204" pitchFamily="34" charset="0"/>
                          <a:cs typeface="Arial" panose="020B0604020202020204" pitchFamily="34" charset="0"/>
                        </a:rPr>
                        <a:t>:</a:t>
                      </a:r>
                      <a:r>
                        <a:rPr lang="en-US" sz="1600" kern="1200" dirty="0">
                          <a:solidFill>
                            <a:schemeClr val="tx1"/>
                          </a:solidFill>
                          <a:effectLst/>
                          <a:latin typeface="Arial" panose="020B0604020202020204" pitchFamily="34" charset="0"/>
                          <a:ea typeface="+mn-ea"/>
                          <a:cs typeface="Arial" panose="020B0604020202020204" pitchFamily="34" charset="0"/>
                        </a:rPr>
                        <a:t> </a:t>
                      </a:r>
                      <a:r>
                        <a:rPr lang="en-GB"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Lead and support the creation of prosperous cities and towns by restructuring the space economy</a:t>
                      </a:r>
                    </a:p>
                  </a:txBody>
                  <a:tcPr marL="68582" marR="68582" marT="0" marB="0"/>
                </a:tc>
                <a:extLst>
                  <a:ext uri="{0D108BD9-81ED-4DB2-BD59-A6C34878D82A}">
                    <a16:rowId xmlns:a16="http://schemas.microsoft.com/office/drawing/2014/main" val="10001"/>
                  </a:ext>
                </a:extLst>
              </a:tr>
              <a:tr h="497956">
                <a:tc>
                  <a:txBody>
                    <a:bodyPr/>
                    <a:lstStyle/>
                    <a:p>
                      <a:pPr>
                        <a:spcAft>
                          <a:spcPts val="0"/>
                        </a:spcAft>
                        <a:tabLst>
                          <a:tab pos="1675765" algn="l"/>
                        </a:tabLst>
                      </a:pPr>
                      <a:r>
                        <a:rPr lang="en-ZA" sz="1600" b="1" dirty="0">
                          <a:effectLst/>
                          <a:latin typeface="Arial" panose="020B0604020202020204" pitchFamily="34" charset="0"/>
                          <a:cs typeface="Arial" panose="020B0604020202020204" pitchFamily="34" charset="0"/>
                        </a:rPr>
                        <a:t>SOG 3</a:t>
                      </a:r>
                      <a:r>
                        <a:rPr lang="en-ZA" sz="1600" dirty="0">
                          <a:effectLst/>
                          <a:latin typeface="Arial" panose="020B0604020202020204" pitchFamily="34" charset="0"/>
                          <a:cs typeface="Arial" panose="020B0604020202020204" pitchFamily="34" charset="0"/>
                        </a:rPr>
                        <a:t>: </a:t>
                      </a:r>
                      <a:r>
                        <a:rPr lang="en-GB"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Foster the creation of a functional local government system through enhanced accountability and transparency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2" marR="68582" marT="0" marB="0"/>
                </a:tc>
                <a:extLst>
                  <a:ext uri="{0D108BD9-81ED-4DB2-BD59-A6C34878D82A}">
                    <a16:rowId xmlns:a16="http://schemas.microsoft.com/office/drawing/2014/main" val="10002"/>
                  </a:ext>
                </a:extLst>
              </a:tr>
              <a:tr h="497956">
                <a:tc>
                  <a:txBody>
                    <a:bodyPr/>
                    <a:lstStyle/>
                    <a:p>
                      <a:pPr>
                        <a:spcAft>
                          <a:spcPts val="0"/>
                        </a:spcAft>
                        <a:tabLst>
                          <a:tab pos="1677670" algn="l"/>
                        </a:tabLst>
                      </a:pPr>
                      <a:r>
                        <a:rPr lang="en-ZA" sz="1600" b="1" dirty="0">
                          <a:effectLst/>
                          <a:latin typeface="Arial" panose="020B0604020202020204" pitchFamily="34" charset="0"/>
                          <a:cs typeface="Arial" panose="020B0604020202020204" pitchFamily="34" charset="0"/>
                        </a:rPr>
                        <a:t>SOG 4</a:t>
                      </a:r>
                      <a:r>
                        <a:rPr lang="en-ZA" sz="1600" dirty="0">
                          <a:effectLst/>
                          <a:latin typeface="Arial" panose="020B0604020202020204" pitchFamily="34" charset="0"/>
                          <a:cs typeface="Arial" panose="020B0604020202020204" pitchFamily="34" charset="0"/>
                        </a:rPr>
                        <a:t>: </a:t>
                      </a:r>
                      <a:r>
                        <a:rPr lang="en-ZA"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Build institutional resilience and initiate the next phase of institution building </a:t>
                      </a:r>
                    </a:p>
                    <a:p>
                      <a:pPr>
                        <a:spcAft>
                          <a:spcPts val="0"/>
                        </a:spcAft>
                        <a:tabLst>
                          <a:tab pos="1677670" algn="l"/>
                        </a:tabLst>
                      </a:pP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2" marR="68582" marT="0" marB="0"/>
                </a:tc>
                <a:extLst>
                  <a:ext uri="{0D108BD9-81ED-4DB2-BD59-A6C34878D82A}">
                    <a16:rowId xmlns:a16="http://schemas.microsoft.com/office/drawing/2014/main" val="10003"/>
                  </a:ext>
                </a:extLst>
              </a:tr>
              <a:tr h="746934">
                <a:tc>
                  <a:txBody>
                    <a:bodyPr/>
                    <a:lstStyle/>
                    <a:p>
                      <a:pPr>
                        <a:spcAft>
                          <a:spcPts val="0"/>
                        </a:spcAft>
                        <a:tabLst>
                          <a:tab pos="1677670" algn="l"/>
                        </a:tabLst>
                      </a:pPr>
                      <a:r>
                        <a:rPr lang="en-ZA" sz="1600" b="1" dirty="0">
                          <a:effectLst/>
                          <a:latin typeface="Arial" panose="020B0604020202020204" pitchFamily="34" charset="0"/>
                          <a:cs typeface="Arial" panose="020B0604020202020204" pitchFamily="34" charset="0"/>
                        </a:rPr>
                        <a:t>SOG 5</a:t>
                      </a:r>
                      <a:r>
                        <a:rPr lang="en-ZA" sz="1600" dirty="0">
                          <a:effectLst/>
                          <a:latin typeface="Arial" panose="020B0604020202020204" pitchFamily="34" charset="0"/>
                          <a:cs typeface="Arial" panose="020B0604020202020204" pitchFamily="34" charset="0"/>
                        </a:rPr>
                        <a:t>: </a:t>
                      </a:r>
                      <a:r>
                        <a:rPr lang="en-GB"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Entrench a culture of good governance and instil a new morality of service and integrity in local </a:t>
                      </a:r>
                    </a:p>
                    <a:p>
                      <a:pPr>
                        <a:spcAft>
                          <a:spcPts val="0"/>
                        </a:spcAft>
                        <a:tabLst>
                          <a:tab pos="1677670" algn="l"/>
                        </a:tabLst>
                      </a:pPr>
                      <a:r>
                        <a:rPr lang="en-GB"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a:t>
                      </a:r>
                    </a:p>
                  </a:txBody>
                  <a:tcPr marL="68582" marR="68582" marT="0" marB="0"/>
                </a:tc>
                <a:extLst>
                  <a:ext uri="{0D108BD9-81ED-4DB2-BD59-A6C34878D82A}">
                    <a16:rowId xmlns:a16="http://schemas.microsoft.com/office/drawing/2014/main" val="10004"/>
                  </a:ext>
                </a:extLst>
              </a:tr>
              <a:tr h="548270">
                <a:tc>
                  <a:txBody>
                    <a:bodyPr/>
                    <a:lstStyle/>
                    <a:p>
                      <a:pPr>
                        <a:lnSpc>
                          <a:spcPct val="115000"/>
                        </a:lnSpc>
                        <a:spcAft>
                          <a:spcPts val="0"/>
                        </a:spcAft>
                        <a:tabLst>
                          <a:tab pos="1435100" algn="l"/>
                        </a:tabLst>
                      </a:pPr>
                      <a:r>
                        <a:rPr lang="en-ZA" sz="1600" b="1" dirty="0">
                          <a:effectLst/>
                          <a:latin typeface="Arial" panose="020B0604020202020204" pitchFamily="34" charset="0"/>
                          <a:cs typeface="Arial" panose="020B0604020202020204" pitchFamily="34" charset="0"/>
                        </a:rPr>
                        <a:t>SOG</a:t>
                      </a:r>
                      <a:r>
                        <a:rPr lang="en-ZA" sz="1600" b="1" baseline="0" dirty="0">
                          <a:effectLst/>
                          <a:latin typeface="Arial" panose="020B0604020202020204" pitchFamily="34" charset="0"/>
                          <a:cs typeface="Arial" panose="020B0604020202020204" pitchFamily="34" charset="0"/>
                        </a:rPr>
                        <a:t> </a:t>
                      </a:r>
                      <a:r>
                        <a:rPr lang="en-ZA" sz="1600" b="1" dirty="0">
                          <a:effectLst/>
                          <a:latin typeface="Arial" panose="020B0604020202020204" pitchFamily="34" charset="0"/>
                          <a:cs typeface="Arial" panose="020B0604020202020204" pitchFamily="34" charset="0"/>
                        </a:rPr>
                        <a:t>6</a:t>
                      </a:r>
                      <a:r>
                        <a:rPr lang="en-ZA" sz="1600" dirty="0">
                          <a:effectLst/>
                          <a:latin typeface="Arial" panose="020B0604020202020204" pitchFamily="34" charset="0"/>
                          <a:cs typeface="Arial" panose="020B0604020202020204" pitchFamily="34" charset="0"/>
                        </a:rPr>
                        <a:t>: </a:t>
                      </a:r>
                      <a:r>
                        <a:rPr lang="en-GB"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Coordinate effective integrated disaster management and fire services</a:t>
                      </a:r>
                    </a:p>
                    <a:p>
                      <a:pPr>
                        <a:lnSpc>
                          <a:spcPct val="115000"/>
                        </a:lnSpc>
                        <a:spcAft>
                          <a:spcPts val="0"/>
                        </a:spcAft>
                        <a:tabLst>
                          <a:tab pos="1435100" algn="l"/>
                        </a:tabLst>
                      </a:pPr>
                      <a:endParaRPr lang="en-ZA" sz="16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2" marR="68582" marT="0" marB="0"/>
                </a:tc>
                <a:extLst>
                  <a:ext uri="{0D108BD9-81ED-4DB2-BD59-A6C34878D82A}">
                    <a16:rowId xmlns:a16="http://schemas.microsoft.com/office/drawing/2014/main" val="10005"/>
                  </a:ext>
                </a:extLst>
              </a:tr>
              <a:tr h="548270">
                <a:tc>
                  <a:txBody>
                    <a:bodyPr/>
                    <a:lstStyle/>
                    <a:p>
                      <a:pPr marL="0" marR="0" lvl="0" indent="0" algn="l" defTabSz="685800" rtl="0" eaLnBrk="1" fontAlgn="auto" latinLnBrk="0" hangingPunct="1">
                        <a:lnSpc>
                          <a:spcPct val="115000"/>
                        </a:lnSpc>
                        <a:spcBef>
                          <a:spcPts val="0"/>
                        </a:spcBef>
                        <a:spcAft>
                          <a:spcPts val="0"/>
                        </a:spcAft>
                        <a:buClrTx/>
                        <a:buSzTx/>
                        <a:buFontTx/>
                        <a:buNone/>
                        <a:tabLst>
                          <a:tab pos="1435100" algn="l"/>
                        </a:tabLst>
                        <a:defRPr/>
                      </a:pPr>
                      <a:r>
                        <a:rPr lang="en-ZA" sz="1600" b="1" kern="1200" dirty="0">
                          <a:solidFill>
                            <a:schemeClr val="tx1"/>
                          </a:solidFill>
                          <a:effectLst/>
                          <a:latin typeface="Arial" panose="020B0604020202020204" pitchFamily="34" charset="0"/>
                          <a:ea typeface="+mn-ea"/>
                          <a:cs typeface="Arial" panose="020B0604020202020204" pitchFamily="34" charset="0"/>
                        </a:rPr>
                        <a:t>SOG 7</a:t>
                      </a:r>
                      <a:r>
                        <a:rPr lang="en-ZA" sz="1600" kern="1200" dirty="0">
                          <a:solidFill>
                            <a:schemeClr val="tx1"/>
                          </a:solidFill>
                          <a:effectLst/>
                          <a:latin typeface="Arial" panose="020B0604020202020204" pitchFamily="34" charset="0"/>
                          <a:ea typeface="+mn-ea"/>
                          <a:cs typeface="Arial" panose="020B0604020202020204" pitchFamily="34" charset="0"/>
                        </a:rPr>
                        <a:t>: </a:t>
                      </a:r>
                      <a:r>
                        <a:rPr lang="en-ZA" sz="1600" kern="1200" dirty="0">
                          <a:solidFill>
                            <a:schemeClr val="tx1"/>
                          </a:solidFill>
                          <a:latin typeface="Arial" panose="020B0604020202020204" pitchFamily="34" charset="0"/>
                          <a:ea typeface="MS PGothic" panose="020B0600070205080204" pitchFamily="34" charset="-128"/>
                          <a:cs typeface="+mn-cs"/>
                        </a:rPr>
                        <a:t>Ensure significant improvements in service delivery through sound infrastructure management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2" marR="68582" marT="0" marB="0"/>
                </a:tc>
                <a:extLst>
                  <a:ext uri="{0D108BD9-81ED-4DB2-BD59-A6C34878D82A}">
                    <a16:rowId xmlns:a16="http://schemas.microsoft.com/office/drawing/2014/main" val="10006"/>
                  </a:ext>
                </a:extLst>
              </a:tr>
              <a:tr h="693225">
                <a:tc>
                  <a:txBody>
                    <a:bodyPr/>
                    <a:lstStyle/>
                    <a:p>
                      <a:pPr>
                        <a:lnSpc>
                          <a:spcPct val="115000"/>
                        </a:lnSpc>
                        <a:spcAft>
                          <a:spcPts val="0"/>
                        </a:spcAft>
                        <a:tabLst>
                          <a:tab pos="1677035" algn="l"/>
                        </a:tabLst>
                      </a:pPr>
                      <a:r>
                        <a:rPr lang="en-ZA" sz="1600" b="1" dirty="0">
                          <a:effectLst/>
                          <a:latin typeface="Arial" panose="020B0604020202020204" pitchFamily="34" charset="0"/>
                          <a:cs typeface="Arial" panose="020B0604020202020204" pitchFamily="34" charset="0"/>
                        </a:rPr>
                        <a:t>SOG 8</a:t>
                      </a:r>
                      <a:r>
                        <a:rPr lang="en-ZA" sz="1600" dirty="0">
                          <a:effectLst/>
                          <a:latin typeface="Arial" panose="020B0604020202020204" pitchFamily="34" charset="0"/>
                          <a:cs typeface="Arial" panose="020B0604020202020204" pitchFamily="34" charset="0"/>
                        </a:rPr>
                        <a:t>: </a:t>
                      </a:r>
                      <a:r>
                        <a:rPr lang="en-US" sz="1600" kern="1200" dirty="0">
                          <a:solidFill>
                            <a:schemeClr val="tx1"/>
                          </a:solidFill>
                          <a:latin typeface="Arial" panose="020B0604020202020204" pitchFamily="34" charset="0"/>
                          <a:ea typeface="MS PGothic" panose="020B0600070205080204" pitchFamily="34" charset="-128"/>
                          <a:cs typeface="+mn-cs"/>
                        </a:rPr>
                        <a:t>Local public employment programmes expanded through the Community Work Programme</a:t>
                      </a:r>
                      <a:endParaRPr lang="en-ZA" sz="1600" kern="1200" dirty="0">
                        <a:solidFill>
                          <a:schemeClr val="tx1"/>
                        </a:solidFill>
                        <a:latin typeface="Arial" panose="020B0604020202020204" pitchFamily="34" charset="0"/>
                        <a:ea typeface="MS PGothic" panose="020B0600070205080204" pitchFamily="34" charset="-128"/>
                        <a:cs typeface="+mn-cs"/>
                      </a:endParaRPr>
                    </a:p>
                  </a:txBody>
                  <a:tcPr marL="68582" marR="68582" marT="0" marB="0"/>
                </a:tc>
                <a:extLst>
                  <a:ext uri="{0D108BD9-81ED-4DB2-BD59-A6C34878D82A}">
                    <a16:rowId xmlns:a16="http://schemas.microsoft.com/office/drawing/2014/main" val="10007"/>
                  </a:ext>
                </a:extLst>
              </a:tr>
            </a:tbl>
          </a:graphicData>
        </a:graphic>
      </p:graphicFrame>
      <p:sp>
        <p:nvSpPr>
          <p:cNvPr id="33816" name="TextBox 5">
            <a:extLst>
              <a:ext uri="{FF2B5EF4-FFF2-40B4-BE49-F238E27FC236}">
                <a16:creationId xmlns:a16="http://schemas.microsoft.com/office/drawing/2014/main" id="{31E026B6-F799-4133-81AF-5FC2B970D103}"/>
              </a:ext>
            </a:extLst>
          </p:cNvPr>
          <p:cNvSpPr txBox="1">
            <a:spLocks noChangeArrowheads="1"/>
          </p:cNvSpPr>
          <p:nvPr/>
        </p:nvSpPr>
        <p:spPr bwMode="auto">
          <a:xfrm>
            <a:off x="457200" y="549275"/>
            <a:ext cx="8534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ZA" altLang="en-US" sz="1600" b="1" dirty="0">
                <a:solidFill>
                  <a:srgbClr val="002060"/>
                </a:solidFill>
              </a:rPr>
              <a:t>DCoG has 8 Strategic Outcome-Orientated Goals (SOGs) which are the anchor of the revised 2015-2020 Strategic Plan. By 2020, these are envisaged:</a:t>
            </a:r>
          </a:p>
          <a:p>
            <a:endParaRPr lang="en-ZA" altLang="en-US" sz="1600" b="1" dirty="0">
              <a:solidFill>
                <a:srgbClr val="002060"/>
              </a:solidFill>
            </a:endParaRPr>
          </a:p>
        </p:txBody>
      </p:sp>
    </p:spTree>
    <p:extLst>
      <p:ext uri="{BB962C8B-B14F-4D97-AF65-F5344CB8AC3E}">
        <p14:creationId xmlns:p14="http://schemas.microsoft.com/office/powerpoint/2010/main" val="1125494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Theme">
      <a:majorFont>
        <a:latin typeface="Calibri Light"/>
        <a:ea typeface="SimSun"/>
        <a:cs typeface=""/>
      </a:majorFont>
      <a:minorFont>
        <a:latin typeface="Calibri"/>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DCoG</Template>
  <TotalTime>12701</TotalTime>
  <Words>5475</Words>
  <Application>Microsoft Office PowerPoint</Application>
  <PresentationFormat>On-screen Show (4:3)</PresentationFormat>
  <Paragraphs>699</Paragraphs>
  <Slides>33</Slides>
  <Notes>10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4" baseType="lpstr">
      <vt:lpstr>MS PGothic</vt:lpstr>
      <vt:lpstr>MS PGothic</vt:lpstr>
      <vt:lpstr>SimSun</vt:lpstr>
      <vt:lpstr>Arial</vt:lpstr>
      <vt:lpstr>Calibri</vt:lpstr>
      <vt:lpstr>Calibri Light</vt:lpstr>
      <vt:lpstr>Symbol</vt:lpstr>
      <vt:lpstr>Times New Roman</vt:lpstr>
      <vt:lpstr>Wingdings</vt:lpstr>
      <vt:lpstr>Office Theme</vt:lpstr>
      <vt:lpstr>Chart</vt:lpstr>
      <vt:lpstr>   Department Of Cooperative Governance (DCoG)  Annual Performance Plan For The Financial Year 2018/19</vt:lpstr>
      <vt:lpstr>PowerPoint Presentation</vt:lpstr>
      <vt:lpstr>PowerPoint Presentation</vt:lpstr>
      <vt:lpstr>PowerPoint Presentation</vt:lpstr>
      <vt:lpstr>PowerPoint Presentation</vt:lpstr>
      <vt:lpstr>PowerPoint Presentation</vt:lpstr>
      <vt:lpstr>DCOG Vision and Mission</vt:lpstr>
      <vt:lpstr>DCOG Values</vt:lpstr>
      <vt:lpstr>Strategic Objectives</vt:lpstr>
      <vt:lpstr>Strategic Outcome Oriented Goals</vt:lpstr>
      <vt:lpstr>Alignment of APP to the 2014-2019 MTSF (1) </vt:lpstr>
      <vt:lpstr>Alignment of APP to the 2014-2019 MTSF (2) </vt:lpstr>
      <vt:lpstr>Alignment of APP to the 2014-2019 MTSF (2)</vt:lpstr>
      <vt:lpstr>Alignment of APP to the 2014-2019 MTSF (3) </vt:lpstr>
      <vt:lpstr>PowerPoint Presentation</vt:lpstr>
      <vt:lpstr>Summary of performance plans per Programme </vt:lpstr>
      <vt:lpstr>Programme 1- Administration</vt:lpstr>
      <vt:lpstr>Programme 2– Regional and Urban Development and Legislative Support </vt:lpstr>
      <vt:lpstr>Programme 3- Institutional Development  </vt:lpstr>
      <vt:lpstr>Programme 3- Institutional Development Continued</vt:lpstr>
      <vt:lpstr>Programme 3- Institutional Development Continued</vt:lpstr>
      <vt:lpstr>Programme 3- Institutional Development Continued</vt:lpstr>
      <vt:lpstr>Programme 4- National Disaster Management Centre</vt:lpstr>
      <vt:lpstr>Programme 4- National Disaster Management Centre Continued</vt:lpstr>
      <vt:lpstr>Programme 5- Local Government Support and Interventions Management  </vt:lpstr>
      <vt:lpstr>Programme 6- Community Work Programme </vt:lpstr>
      <vt:lpstr>  </vt:lpstr>
      <vt:lpstr>PowerPoint Presentation</vt:lpstr>
      <vt:lpstr>2018 ALLOCATIONS PER ECONOMIC CLASSIFICATION</vt:lpstr>
      <vt:lpstr>2018 MTEF ALLOCATIONS: DIVISION OF FUNDS</vt:lpstr>
      <vt:lpstr>PowerPoint Presentation</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Marnak</dc:creator>
  <cp:lastModifiedBy>Molefi Seabelo</cp:lastModifiedBy>
  <cp:revision>601</cp:revision>
  <cp:lastPrinted>2018-03-19T07:50:22Z</cp:lastPrinted>
  <dcterms:created xsi:type="dcterms:W3CDTF">2013-07-25T08:21:36Z</dcterms:created>
  <dcterms:modified xsi:type="dcterms:W3CDTF">2018-03-26T09:37:08Z</dcterms:modified>
</cp:coreProperties>
</file>