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charts/style7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5"/>
  </p:sldMasterIdLst>
  <p:notesMasterIdLst>
    <p:notesMasterId r:id="rId25"/>
  </p:notesMasterIdLst>
  <p:handoutMasterIdLst>
    <p:handoutMasterId r:id="rId26"/>
  </p:handoutMasterIdLst>
  <p:sldIdLst>
    <p:sldId id="257" r:id="rId6"/>
    <p:sldId id="297" r:id="rId7"/>
    <p:sldId id="282" r:id="rId8"/>
    <p:sldId id="285" r:id="rId9"/>
    <p:sldId id="284" r:id="rId10"/>
    <p:sldId id="288" r:id="rId11"/>
    <p:sldId id="289" r:id="rId12"/>
    <p:sldId id="286" r:id="rId13"/>
    <p:sldId id="287" r:id="rId14"/>
    <p:sldId id="290" r:id="rId15"/>
    <p:sldId id="292" r:id="rId16"/>
    <p:sldId id="294" r:id="rId17"/>
    <p:sldId id="291" r:id="rId18"/>
    <p:sldId id="283" r:id="rId19"/>
    <p:sldId id="280" r:id="rId20"/>
    <p:sldId id="295" r:id="rId21"/>
    <p:sldId id="281" r:id="rId22"/>
    <p:sldId id="293" r:id="rId23"/>
    <p:sldId id="296" r:id="rId2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904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0929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Relationship Id="rId4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openxmlformats.org/officeDocument/2006/relationships/chartUserShapes" Target="../drawings/drawing2.xml"/><Relationship Id="rId1" Type="http://schemas.openxmlformats.org/officeDocument/2006/relationships/oleObject" Target="Book2" TargetMode="External"/><Relationship Id="rId4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autoTitleDeleted val="1"/>
    <c:plotArea>
      <c:layout>
        <c:manualLayout>
          <c:layoutTarget val="inner"/>
          <c:xMode val="edge"/>
          <c:yMode val="edge"/>
          <c:x val="0.13462913842906343"/>
          <c:y val="6.2873873389067886E-2"/>
          <c:w val="0.83056305518602158"/>
          <c:h val="0.88019950908232414"/>
        </c:manualLayout>
      </c:layout>
      <c:lineChart>
        <c:grouping val="standard"/>
        <c:ser>
          <c:idx val="0"/>
          <c:order val="0"/>
          <c:tx>
            <c:strRef>
              <c:f>Sheet1!$B$11</c:f>
              <c:strCache>
                <c:ptCount val="1"/>
                <c:pt idx="0">
                  <c:v>Budget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6"/>
            <c:spPr>
              <a:ln w="28575" cap="rnd">
                <a:solidFill>
                  <a:schemeClr val="accent1"/>
                </a:solidFill>
                <a:prstDash val="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8D-40CD-BA1D-31D3DC5DB14A}"/>
              </c:ext>
            </c:extLst>
          </c:dPt>
          <c:dPt>
            <c:idx val="7"/>
            <c:spPr>
              <a:ln w="28575" cap="rnd">
                <a:solidFill>
                  <a:schemeClr val="accent1"/>
                </a:solidFill>
                <a:prstDash val="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8D-40CD-BA1D-31D3DC5DB14A}"/>
              </c:ext>
            </c:extLst>
          </c:dPt>
          <c:dPt>
            <c:idx val="8"/>
            <c:spPr>
              <a:ln w="28575" cap="rnd">
                <a:solidFill>
                  <a:schemeClr val="accent1"/>
                </a:solidFill>
                <a:prstDash val="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78D-40CD-BA1D-31D3DC5DB14A}"/>
              </c:ext>
            </c:extLst>
          </c:dPt>
          <c:cat>
            <c:strRef>
              <c:f>Sheet1!$A$12:$A$20</c:f>
              <c:strCache>
                <c:ptCount val="9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  <c:pt idx="4">
                  <c:v>2016/17</c:v>
                </c:pt>
                <c:pt idx="5">
                  <c:v>2017/18</c:v>
                </c:pt>
                <c:pt idx="6">
                  <c:v>2018/19</c:v>
                </c:pt>
                <c:pt idx="7">
                  <c:v>2019/20</c:v>
                </c:pt>
                <c:pt idx="8">
                  <c:v>2020/21</c:v>
                </c:pt>
              </c:strCache>
            </c:strRef>
          </c:cat>
          <c:val>
            <c:numRef>
              <c:f>Sheet1!$B$12:$B$20</c:f>
              <c:numCache>
                <c:formatCode>_(* #,##0_);_(* \(#,##0\);_(* "-"??_);_(@_)</c:formatCode>
                <c:ptCount val="9"/>
                <c:pt idx="0">
                  <c:v>8993162</c:v>
                </c:pt>
                <c:pt idx="1">
                  <c:v>10375554</c:v>
                </c:pt>
                <c:pt idx="2">
                  <c:v>13647401</c:v>
                </c:pt>
                <c:pt idx="3">
                  <c:v>15746530</c:v>
                </c:pt>
                <c:pt idx="4">
                  <c:v>15524597</c:v>
                </c:pt>
                <c:pt idx="5">
                  <c:v>15607449</c:v>
                </c:pt>
                <c:pt idx="6">
                  <c:v>15571518</c:v>
                </c:pt>
                <c:pt idx="7">
                  <c:v>16466578.999999996</c:v>
                </c:pt>
                <c:pt idx="8">
                  <c:v>17408984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78D-40CD-BA1D-31D3DC5DB14A}"/>
            </c:ext>
          </c:extLst>
        </c:ser>
        <c:dLbls/>
        <c:marker val="1"/>
        <c:axId val="79970688"/>
        <c:axId val="79972224"/>
      </c:lineChart>
      <c:catAx>
        <c:axId val="799706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972224"/>
        <c:crosses val="autoZero"/>
        <c:auto val="1"/>
        <c:lblAlgn val="ctr"/>
        <c:lblOffset val="100"/>
      </c:catAx>
      <c:valAx>
        <c:axId val="799722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A" dirty="0" smtClean="0"/>
                  <a:t>Rand thousand</a:t>
                </a:r>
                <a:endParaRPr lang="en-ZA" dirty="0"/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9706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Sheet1!$B$11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Sheet1!$A$12:$A$16</c:f>
              <c:strCache>
                <c:ptCount val="5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  <c:pt idx="4">
                  <c:v>2016/17</c:v>
                </c:pt>
              </c:strCache>
            </c:strRef>
          </c:cat>
          <c:val>
            <c:numRef>
              <c:f>Sheet1!$B$12:$B$16</c:f>
              <c:numCache>
                <c:formatCode>_(* #,##0_);_(* \(#,##0\);_(* "-"??_);_(@_)</c:formatCode>
                <c:ptCount val="5"/>
                <c:pt idx="0">
                  <c:v>8993162</c:v>
                </c:pt>
                <c:pt idx="1">
                  <c:v>10375554</c:v>
                </c:pt>
                <c:pt idx="2">
                  <c:v>13647401</c:v>
                </c:pt>
                <c:pt idx="3">
                  <c:v>15746530</c:v>
                </c:pt>
                <c:pt idx="4">
                  <c:v>15524597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A2-4CB6-B12D-DE574944E01F}"/>
            </c:ext>
          </c:extLst>
        </c:ser>
        <c:ser>
          <c:idx val="1"/>
          <c:order val="1"/>
          <c:tx>
            <c:strRef>
              <c:f>Sheet1!$C$11</c:f>
              <c:strCache>
                <c:ptCount val="1"/>
                <c:pt idx="0">
                  <c:v>Spending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Sheet1!$A$12:$A$16</c:f>
              <c:strCache>
                <c:ptCount val="5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  <c:pt idx="4">
                  <c:v>2016/17</c:v>
                </c:pt>
              </c:strCache>
            </c:strRef>
          </c:cat>
          <c:val>
            <c:numRef>
              <c:f>Sheet1!$C$12:$C$16</c:f>
              <c:numCache>
                <c:formatCode>_(* #,##0_);_(* \(#,##0\);_(* "-"??_);_(@_)</c:formatCode>
                <c:ptCount val="5"/>
                <c:pt idx="0">
                  <c:v>8641508</c:v>
                </c:pt>
                <c:pt idx="1">
                  <c:v>10246242</c:v>
                </c:pt>
                <c:pt idx="2">
                  <c:v>11616682</c:v>
                </c:pt>
                <c:pt idx="3">
                  <c:v>15556974</c:v>
                </c:pt>
                <c:pt idx="4">
                  <c:v>15635438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9A2-4CB6-B12D-DE574944E01F}"/>
            </c:ext>
          </c:extLst>
        </c:ser>
        <c:dLbls/>
        <c:gapWidth val="219"/>
        <c:overlap val="-27"/>
        <c:axId val="90729088"/>
        <c:axId val="97546624"/>
      </c:barChart>
      <c:scatterChart>
        <c:scatterStyle val="lineMarker"/>
        <c:ser>
          <c:idx val="2"/>
          <c:order val="2"/>
          <c:tx>
            <c:strRef>
              <c:f>Sheet1!$D$11</c:f>
              <c:strCache>
                <c:ptCount val="1"/>
                <c:pt idx="0">
                  <c:v>Spending as % of budget (right axis)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50000"/>
                </a:schemeClr>
              </a:solidFill>
              <a:ln w="76200" cap="sq">
                <a:solidFill>
                  <a:schemeClr val="accent3">
                    <a:lumMod val="50000"/>
                  </a:schemeClr>
                </a:solidFill>
                <a:bevel/>
              </a:ln>
              <a:effectLst/>
            </c:spPr>
          </c:marker>
          <c:xVal>
            <c:strRef>
              <c:f>Sheet1!$A$12:$A$16</c:f>
              <c:strCache>
                <c:ptCount val="5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  <c:pt idx="4">
                  <c:v>2016/17</c:v>
                </c:pt>
              </c:strCache>
            </c:strRef>
          </c:xVal>
          <c:yVal>
            <c:numRef>
              <c:f>Sheet1!$D$12:$D$16</c:f>
              <c:numCache>
                <c:formatCode>0.0%</c:formatCode>
                <c:ptCount val="5"/>
                <c:pt idx="0">
                  <c:v>0.9608976242171553</c:v>
                </c:pt>
                <c:pt idx="1">
                  <c:v>0.98753685827282078</c:v>
                </c:pt>
                <c:pt idx="2">
                  <c:v>0.85120104553240572</c:v>
                </c:pt>
                <c:pt idx="3">
                  <c:v>0.9879620462412988</c:v>
                </c:pt>
                <c:pt idx="4">
                  <c:v>1.0071397022415458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2-69A2-4CB6-B12D-DE574944E01F}"/>
            </c:ext>
          </c:extLst>
        </c:ser>
        <c:dLbls/>
        <c:axId val="97558912"/>
        <c:axId val="97548544"/>
      </c:scatterChart>
      <c:catAx>
        <c:axId val="907290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546624"/>
        <c:crosses val="autoZero"/>
        <c:auto val="1"/>
        <c:lblAlgn val="ctr"/>
        <c:lblOffset val="100"/>
      </c:catAx>
      <c:valAx>
        <c:axId val="975466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Rand thousand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729088"/>
        <c:crosses val="autoZero"/>
        <c:crossBetween val="between"/>
      </c:valAx>
      <c:valAx>
        <c:axId val="97548544"/>
        <c:scaling>
          <c:orientation val="minMax"/>
          <c:min val="0.6000000000000002"/>
        </c:scaling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A"/>
                  <a:t>Percent</a:t>
                </a:r>
              </a:p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ZA"/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0.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558912"/>
        <c:crosses val="max"/>
        <c:crossBetween val="midCat"/>
      </c:valAx>
      <c:valAx>
        <c:axId val="97558912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975485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865819256797552"/>
          <c:y val="0.93265322117938199"/>
          <c:w val="0.46114996884404158"/>
          <c:h val="5.2850672604109424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ZA"/>
              <a:t>Spending distribution - buildings and other fixed</a:t>
            </a:r>
            <a:r>
              <a:rPr lang="en-ZA" baseline="0"/>
              <a:t> structures</a:t>
            </a:r>
            <a:endParaRPr lang="en-ZA"/>
          </a:p>
        </c:rich>
      </c:tx>
      <c:layout/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Sheet3!$A$25</c:f>
              <c:strCache>
                <c:ptCount val="1"/>
                <c:pt idx="0">
                  <c:v>2014/15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Sheet3!$B$24:$M$24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Sheet3!$B$25:$M$25</c:f>
              <c:numCache>
                <c:formatCode>0%</c:formatCode>
                <c:ptCount val="12"/>
                <c:pt idx="0">
                  <c:v>7.6640484267734687E-3</c:v>
                </c:pt>
                <c:pt idx="1">
                  <c:v>3.8683975341480235E-2</c:v>
                </c:pt>
                <c:pt idx="2">
                  <c:v>4.2774649610185483E-2</c:v>
                </c:pt>
                <c:pt idx="3">
                  <c:v>3.8228373144834758E-2</c:v>
                </c:pt>
                <c:pt idx="4">
                  <c:v>3.165512954977491E-2</c:v>
                </c:pt>
                <c:pt idx="5">
                  <c:v>9.8230847323615866E-2</c:v>
                </c:pt>
                <c:pt idx="6">
                  <c:v>5.7602683016942526E-2</c:v>
                </c:pt>
                <c:pt idx="7">
                  <c:v>6.9924255135545621E-2</c:v>
                </c:pt>
                <c:pt idx="8">
                  <c:v>4.0488877510960856E-2</c:v>
                </c:pt>
                <c:pt idx="9">
                  <c:v>4.9578254900354633E-2</c:v>
                </c:pt>
                <c:pt idx="10">
                  <c:v>6.6295868626621041E-2</c:v>
                </c:pt>
                <c:pt idx="11">
                  <c:v>0.45887303741291074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1E-4A3F-ACFC-0FDAB2D3FF76}"/>
            </c:ext>
          </c:extLst>
        </c:ser>
        <c:ser>
          <c:idx val="1"/>
          <c:order val="1"/>
          <c:tx>
            <c:strRef>
              <c:f>Sheet3!$A$26</c:f>
              <c:strCache>
                <c:ptCount val="1"/>
                <c:pt idx="0">
                  <c:v>2015/16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Sheet3!$B$24:$M$24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Sheet3!$B$26:$M$26</c:f>
              <c:numCache>
                <c:formatCode>0%</c:formatCode>
                <c:ptCount val="12"/>
                <c:pt idx="0">
                  <c:v>1.1641392153536136E-2</c:v>
                </c:pt>
                <c:pt idx="1">
                  <c:v>3.2759373100629527E-2</c:v>
                </c:pt>
                <c:pt idx="2">
                  <c:v>2.2443100718516889E-2</c:v>
                </c:pt>
                <c:pt idx="3">
                  <c:v>6.0900066958028999E-2</c:v>
                </c:pt>
                <c:pt idx="4">
                  <c:v>3.2874714181775337E-2</c:v>
                </c:pt>
                <c:pt idx="5">
                  <c:v>6.8748973776067646E-2</c:v>
                </c:pt>
                <c:pt idx="6">
                  <c:v>0.10103626611422073</c:v>
                </c:pt>
                <c:pt idx="7">
                  <c:v>5.1104203473945162E-2</c:v>
                </c:pt>
                <c:pt idx="8">
                  <c:v>0.12539213784556588</c:v>
                </c:pt>
                <c:pt idx="9">
                  <c:v>0.11093138273256585</c:v>
                </c:pt>
                <c:pt idx="10">
                  <c:v>0.13686024100587979</c:v>
                </c:pt>
                <c:pt idx="11">
                  <c:v>0.24530814793926828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C1E-4A3F-ACFC-0FDAB2D3FF76}"/>
            </c:ext>
          </c:extLst>
        </c:ser>
        <c:ser>
          <c:idx val="2"/>
          <c:order val="2"/>
          <c:tx>
            <c:strRef>
              <c:f>Sheet3!$A$27</c:f>
              <c:strCache>
                <c:ptCount val="1"/>
                <c:pt idx="0">
                  <c:v>2016/17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Sheet3!$B$24:$M$24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Sheet3!$B$27:$M$27</c:f>
              <c:numCache>
                <c:formatCode>0%</c:formatCode>
                <c:ptCount val="12"/>
                <c:pt idx="0">
                  <c:v>8.2786541055745386E-3</c:v>
                </c:pt>
                <c:pt idx="1">
                  <c:v>4.9439521105937731E-2</c:v>
                </c:pt>
                <c:pt idx="2">
                  <c:v>0.11033407474199856</c:v>
                </c:pt>
                <c:pt idx="3">
                  <c:v>0.16302241384402391</c:v>
                </c:pt>
                <c:pt idx="4">
                  <c:v>7.7036614789671845E-2</c:v>
                </c:pt>
                <c:pt idx="5">
                  <c:v>6.8203588738127374E-2</c:v>
                </c:pt>
                <c:pt idx="6">
                  <c:v>9.1041928800778243E-2</c:v>
                </c:pt>
                <c:pt idx="7">
                  <c:v>5.6091933679977571E-2</c:v>
                </c:pt>
                <c:pt idx="8">
                  <c:v>8.4634571019278737E-2</c:v>
                </c:pt>
                <c:pt idx="9">
                  <c:v>3.9264670715978806E-2</c:v>
                </c:pt>
                <c:pt idx="10">
                  <c:v>0.11149183531720447</c:v>
                </c:pt>
                <c:pt idx="11">
                  <c:v>0.14116019314144845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C1E-4A3F-ACFC-0FDAB2D3FF76}"/>
            </c:ext>
          </c:extLst>
        </c:ser>
        <c:dLbls/>
        <c:marker val="1"/>
        <c:axId val="80365056"/>
        <c:axId val="80366592"/>
      </c:lineChart>
      <c:catAx>
        <c:axId val="803650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366592"/>
        <c:crosses val="autoZero"/>
        <c:auto val="1"/>
        <c:lblAlgn val="ctr"/>
        <c:lblOffset val="100"/>
      </c:catAx>
      <c:valAx>
        <c:axId val="803665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365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ZA"/>
              <a:t>Spending</a:t>
            </a:r>
            <a:r>
              <a:rPr lang="en-ZA" baseline="0"/>
              <a:t> distribution - goods and services</a:t>
            </a:r>
            <a:endParaRPr lang="en-ZA"/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6.3509253304169039E-2"/>
          <c:y val="0.10292596013378284"/>
          <c:w val="0.93001847908846014"/>
          <c:h val="0.78933207255578564"/>
        </c:manualLayout>
      </c:layout>
      <c:lineChart>
        <c:grouping val="standard"/>
        <c:ser>
          <c:idx val="0"/>
          <c:order val="0"/>
          <c:tx>
            <c:strRef>
              <c:f>Sheet3!$A$30</c:f>
              <c:strCache>
                <c:ptCount val="1"/>
                <c:pt idx="0">
                  <c:v>2014/15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Sheet3!$B$29:$M$29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Sheet3!$B$30:$M$30</c:f>
              <c:numCache>
                <c:formatCode>0%</c:formatCode>
                <c:ptCount val="12"/>
                <c:pt idx="0">
                  <c:v>2.163005499169348E-2</c:v>
                </c:pt>
                <c:pt idx="1">
                  <c:v>7.4153772422827974E-2</c:v>
                </c:pt>
                <c:pt idx="2">
                  <c:v>4.7897607451509568E-2</c:v>
                </c:pt>
                <c:pt idx="3">
                  <c:v>9.5475467223484989E-2</c:v>
                </c:pt>
                <c:pt idx="4">
                  <c:v>9.9142404999507924E-2</c:v>
                </c:pt>
                <c:pt idx="5">
                  <c:v>7.4425674289073956E-2</c:v>
                </c:pt>
                <c:pt idx="6">
                  <c:v>0.11114867742092092</c:v>
                </c:pt>
                <c:pt idx="7">
                  <c:v>8.3144789634002167E-2</c:v>
                </c:pt>
                <c:pt idx="8">
                  <c:v>0.16516476704170321</c:v>
                </c:pt>
                <c:pt idx="9">
                  <c:v>3.3996952575227724E-2</c:v>
                </c:pt>
                <c:pt idx="10">
                  <c:v>8.5727916214320826E-2</c:v>
                </c:pt>
                <c:pt idx="11">
                  <c:v>0.10809191573572749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9A-4B66-ACE9-D3EE8AC916E2}"/>
            </c:ext>
          </c:extLst>
        </c:ser>
        <c:ser>
          <c:idx val="1"/>
          <c:order val="1"/>
          <c:tx>
            <c:strRef>
              <c:f>Sheet3!$A$31</c:f>
              <c:strCache>
                <c:ptCount val="1"/>
                <c:pt idx="0">
                  <c:v>2015/16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Sheet3!$B$29:$M$29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Sheet3!$B$31:$M$31</c:f>
              <c:numCache>
                <c:formatCode>0%</c:formatCode>
                <c:ptCount val="12"/>
                <c:pt idx="0">
                  <c:v>3.674112090852729E-2</c:v>
                </c:pt>
                <c:pt idx="1">
                  <c:v>4.4057152791650428E-2</c:v>
                </c:pt>
                <c:pt idx="2">
                  <c:v>8.0704665396188813E-2</c:v>
                </c:pt>
                <c:pt idx="3">
                  <c:v>6.057973824556092E-2</c:v>
                </c:pt>
                <c:pt idx="4">
                  <c:v>8.6523630917702807E-2</c:v>
                </c:pt>
                <c:pt idx="5">
                  <c:v>7.7580388588979809E-2</c:v>
                </c:pt>
                <c:pt idx="6">
                  <c:v>7.1867015144704685E-2</c:v>
                </c:pt>
                <c:pt idx="7">
                  <c:v>9.8347949513079971E-2</c:v>
                </c:pt>
                <c:pt idx="8">
                  <c:v>7.5324097784301214E-2</c:v>
                </c:pt>
                <c:pt idx="9">
                  <c:v>2.6829277582216461E-2</c:v>
                </c:pt>
                <c:pt idx="10">
                  <c:v>0.14226830767007584</c:v>
                </c:pt>
                <c:pt idx="11">
                  <c:v>0.1991766554570118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9A-4B66-ACE9-D3EE8AC916E2}"/>
            </c:ext>
          </c:extLst>
        </c:ser>
        <c:ser>
          <c:idx val="2"/>
          <c:order val="2"/>
          <c:tx>
            <c:strRef>
              <c:f>Sheet3!$A$32</c:f>
              <c:strCache>
                <c:ptCount val="1"/>
                <c:pt idx="0">
                  <c:v>2016/17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Sheet3!$B$29:$M$29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Sheet3!$B$32:$M$32</c:f>
              <c:numCache>
                <c:formatCode>0%</c:formatCode>
                <c:ptCount val="12"/>
                <c:pt idx="0">
                  <c:v>1.8570303190604029E-2</c:v>
                </c:pt>
                <c:pt idx="1">
                  <c:v>7.6156401896463374E-2</c:v>
                </c:pt>
                <c:pt idx="2">
                  <c:v>6.4354262442368637E-2</c:v>
                </c:pt>
                <c:pt idx="3">
                  <c:v>0.16083505434015272</c:v>
                </c:pt>
                <c:pt idx="4">
                  <c:v>6.0676832912235322E-2</c:v>
                </c:pt>
                <c:pt idx="5">
                  <c:v>7.4316513243328317E-2</c:v>
                </c:pt>
                <c:pt idx="6">
                  <c:v>7.2908181981049855E-2</c:v>
                </c:pt>
                <c:pt idx="7">
                  <c:v>7.6664873670100206E-2</c:v>
                </c:pt>
                <c:pt idx="8">
                  <c:v>8.039982110666237E-2</c:v>
                </c:pt>
                <c:pt idx="9">
                  <c:v>2.204531696317414E-2</c:v>
                </c:pt>
                <c:pt idx="10">
                  <c:v>9.2770558428014488E-2</c:v>
                </c:pt>
                <c:pt idx="11">
                  <c:v>0.20030187982584668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9A-4B66-ACE9-D3EE8AC916E2}"/>
            </c:ext>
          </c:extLst>
        </c:ser>
        <c:dLbls/>
        <c:marker val="1"/>
        <c:axId val="80223232"/>
        <c:axId val="80241408"/>
      </c:lineChart>
      <c:catAx>
        <c:axId val="802232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41408"/>
        <c:crosses val="autoZero"/>
        <c:auto val="1"/>
        <c:lblAlgn val="ctr"/>
        <c:lblOffset val="100"/>
      </c:catAx>
      <c:valAx>
        <c:axId val="8024140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23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Cash management 2017/18</a:t>
            </a:r>
          </a:p>
        </c:rich>
      </c:tx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Sheet5!$B$9</c:f>
              <c:strCache>
                <c:ptCount val="1"/>
                <c:pt idx="0">
                  <c:v>Actual drawings according to safetynet system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Sheet5!$C$8:$O$8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Sheet5!$C$9:$O$9</c:f>
              <c:numCache>
                <c:formatCode>_(* #,##0_);_(* \(#,##0\);_(* "-"??_);_(@_)</c:formatCode>
                <c:ptCount val="13"/>
                <c:pt idx="0" formatCode="_(* #,##0_);_(* \(#,##0\);_(* &quot;-&quot;?_);_(@_)">
                  <c:v>1308198</c:v>
                </c:pt>
                <c:pt idx="1">
                  <c:v>1953888</c:v>
                </c:pt>
                <c:pt idx="2">
                  <c:v>3088214</c:v>
                </c:pt>
                <c:pt idx="3">
                  <c:v>5849151</c:v>
                </c:pt>
                <c:pt idx="4">
                  <c:v>6699110</c:v>
                </c:pt>
                <c:pt idx="5">
                  <c:v>7468671</c:v>
                </c:pt>
                <c:pt idx="6">
                  <c:v>9975181</c:v>
                </c:pt>
                <c:pt idx="7">
                  <c:v>10769508</c:v>
                </c:pt>
                <c:pt idx="8">
                  <c:v>11543158</c:v>
                </c:pt>
                <c:pt idx="9">
                  <c:v>12827584</c:v>
                </c:pt>
                <c:pt idx="10">
                  <c:v>14994484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14-4BC4-BDF2-6CD0460EBDAE}"/>
            </c:ext>
          </c:extLst>
        </c:ser>
        <c:ser>
          <c:idx val="1"/>
          <c:order val="1"/>
          <c:tx>
            <c:strRef>
              <c:f>Sheet5!$B$10</c:f>
              <c:strCache>
                <c:ptCount val="1"/>
                <c:pt idx="0">
                  <c:v>Current approved drawings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11"/>
            <c:spPr>
              <a:ln w="28575" cap="rnd">
                <a:solidFill>
                  <a:schemeClr val="accent2"/>
                </a:solidFill>
                <a:prstDash val="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A14-4BC4-BDF2-6CD0460EBDAE}"/>
              </c:ext>
            </c:extLst>
          </c:dPt>
          <c:cat>
            <c:strRef>
              <c:f>Sheet5!$C$8:$O$8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Sheet5!$C$10:$O$10</c:f>
              <c:numCache>
                <c:formatCode>_(* #,##0_);_(* \(#,##0\);_(* "-"??_);_(@_)</c:formatCode>
                <c:ptCount val="13"/>
                <c:pt idx="0" formatCode="_(* #,##0_);_(* \(#,##0\);_(* &quot;-&quot;?_);_(@_)">
                  <c:v>1308198</c:v>
                </c:pt>
                <c:pt idx="1">
                  <c:v>1953888</c:v>
                </c:pt>
                <c:pt idx="2">
                  <c:v>3088214</c:v>
                </c:pt>
                <c:pt idx="3">
                  <c:v>4474747</c:v>
                </c:pt>
                <c:pt idx="4">
                  <c:v>5756455</c:v>
                </c:pt>
                <c:pt idx="5">
                  <c:v>6926016</c:v>
                </c:pt>
                <c:pt idx="6">
                  <c:v>8119810</c:v>
                </c:pt>
                <c:pt idx="7">
                  <c:v>9433046</c:v>
                </c:pt>
                <c:pt idx="8">
                  <c:v>10906696</c:v>
                </c:pt>
                <c:pt idx="9">
                  <c:v>12430955</c:v>
                </c:pt>
                <c:pt idx="10">
                  <c:v>13757440</c:v>
                </c:pt>
                <c:pt idx="11">
                  <c:v>15107449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A14-4BC4-BDF2-6CD0460EBDAE}"/>
            </c:ext>
          </c:extLst>
        </c:ser>
        <c:ser>
          <c:idx val="2"/>
          <c:order val="2"/>
          <c:tx>
            <c:strRef>
              <c:f>Sheet5!$B$11</c:f>
              <c:strCache>
                <c:ptCount val="1"/>
                <c:pt idx="0">
                  <c:v>Actual expenditure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11"/>
            <c:spPr>
              <a:ln w="28575" cap="rnd">
                <a:solidFill>
                  <a:schemeClr val="accent3"/>
                </a:solidFill>
                <a:prstDash val="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A14-4BC4-BDF2-6CD0460EBDAE}"/>
              </c:ext>
            </c:extLst>
          </c:dPt>
          <c:cat>
            <c:strRef>
              <c:f>Sheet5!$C$8:$O$8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Sheet5!$C$11:$O$11</c:f>
              <c:numCache>
                <c:formatCode>_(* #,##0_);_(* \(#,##0\);_(* "-"??_);_(@_)</c:formatCode>
                <c:ptCount val="13"/>
                <c:pt idx="0" formatCode="_(* #,##0_);_(* \(#,##0\);_(* &quot;-&quot;?_);_(@_)">
                  <c:v>203218.07554999998</c:v>
                </c:pt>
                <c:pt idx="1">
                  <c:v>1849730.7634700006</c:v>
                </c:pt>
                <c:pt idx="2">
                  <c:v>2273685.2312000007</c:v>
                </c:pt>
                <c:pt idx="3">
                  <c:v>4804308.9712100001</c:v>
                </c:pt>
                <c:pt idx="4">
                  <c:v>5733602.3542099996</c:v>
                </c:pt>
                <c:pt idx="5">
                  <c:v>6961732.2202499993</c:v>
                </c:pt>
                <c:pt idx="6">
                  <c:v>9198895.1814799961</c:v>
                </c:pt>
                <c:pt idx="7">
                  <c:v>10079766.882850001</c:v>
                </c:pt>
                <c:pt idx="8">
                  <c:v>11197797.718079997</c:v>
                </c:pt>
                <c:pt idx="9">
                  <c:v>12358449.57944</c:v>
                </c:pt>
                <c:pt idx="10">
                  <c:v>13101462.253289999</c:v>
                </c:pt>
                <c:pt idx="11">
                  <c:v>15607449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A14-4BC4-BDF2-6CD0460EBDAE}"/>
            </c:ext>
          </c:extLst>
        </c:ser>
        <c:dLbls/>
        <c:marker val="1"/>
        <c:axId val="55003392"/>
        <c:axId val="55013376"/>
      </c:lineChart>
      <c:catAx>
        <c:axId val="550033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013376"/>
        <c:crosses val="autoZero"/>
        <c:auto val="1"/>
        <c:lblAlgn val="ctr"/>
        <c:lblOffset val="100"/>
      </c:catAx>
      <c:valAx>
        <c:axId val="550133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_);_(@_)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00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Monthly balance</a:t>
            </a:r>
          </a:p>
        </c:rich>
      </c:tx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218437208060857"/>
          <c:y val="0.10493893689547104"/>
          <c:w val="0.86685684416566577"/>
          <c:h val="0.87359018087527651"/>
        </c:manualLayout>
      </c:layout>
      <c:lineChart>
        <c:grouping val="standard"/>
        <c:ser>
          <c:idx val="0"/>
          <c:order val="0"/>
          <c:tx>
            <c:strRef>
              <c:f>Sheet1!$B$11</c:f>
              <c:strCache>
                <c:ptCount val="1"/>
                <c:pt idx="0">
                  <c:v>Opening Balance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Sheet1!$A$12:$A$71</c:f>
              <c:numCache>
                <c:formatCode>m/d/yyyy</c:formatCode>
                <c:ptCount val="60"/>
                <c:pt idx="0">
                  <c:v>41366</c:v>
                </c:pt>
                <c:pt idx="1">
                  <c:v>41396</c:v>
                </c:pt>
                <c:pt idx="2">
                  <c:v>41426</c:v>
                </c:pt>
                <c:pt idx="3">
                  <c:v>41456</c:v>
                </c:pt>
                <c:pt idx="4">
                  <c:v>41487</c:v>
                </c:pt>
                <c:pt idx="5">
                  <c:v>41519</c:v>
                </c:pt>
                <c:pt idx="6">
                  <c:v>41548</c:v>
                </c:pt>
                <c:pt idx="7">
                  <c:v>41579</c:v>
                </c:pt>
                <c:pt idx="8">
                  <c:v>41610</c:v>
                </c:pt>
                <c:pt idx="9">
                  <c:v>41641</c:v>
                </c:pt>
                <c:pt idx="10">
                  <c:v>41671</c:v>
                </c:pt>
                <c:pt idx="11">
                  <c:v>41699</c:v>
                </c:pt>
                <c:pt idx="12">
                  <c:v>41730</c:v>
                </c:pt>
                <c:pt idx="13">
                  <c:v>41761</c:v>
                </c:pt>
                <c:pt idx="14">
                  <c:v>41792</c:v>
                </c:pt>
                <c:pt idx="15">
                  <c:v>41821</c:v>
                </c:pt>
                <c:pt idx="16">
                  <c:v>41852</c:v>
                </c:pt>
                <c:pt idx="17">
                  <c:v>41883</c:v>
                </c:pt>
                <c:pt idx="18">
                  <c:v>41913</c:v>
                </c:pt>
                <c:pt idx="19">
                  <c:v>41944</c:v>
                </c:pt>
                <c:pt idx="20">
                  <c:v>41974</c:v>
                </c:pt>
                <c:pt idx="21">
                  <c:v>42006</c:v>
                </c:pt>
                <c:pt idx="22">
                  <c:v>42037</c:v>
                </c:pt>
                <c:pt idx="23">
                  <c:v>42065</c:v>
                </c:pt>
                <c:pt idx="24">
                  <c:v>42095</c:v>
                </c:pt>
                <c:pt idx="25">
                  <c:v>42126</c:v>
                </c:pt>
                <c:pt idx="26">
                  <c:v>42156</c:v>
                </c:pt>
                <c:pt idx="27">
                  <c:v>42186</c:v>
                </c:pt>
                <c:pt idx="28">
                  <c:v>42217</c:v>
                </c:pt>
                <c:pt idx="29">
                  <c:v>42248</c:v>
                </c:pt>
                <c:pt idx="30">
                  <c:v>42278</c:v>
                </c:pt>
                <c:pt idx="31">
                  <c:v>42310</c:v>
                </c:pt>
                <c:pt idx="32">
                  <c:v>42339</c:v>
                </c:pt>
                <c:pt idx="33">
                  <c:v>42371</c:v>
                </c:pt>
                <c:pt idx="34">
                  <c:v>42401</c:v>
                </c:pt>
                <c:pt idx="35">
                  <c:v>42430</c:v>
                </c:pt>
                <c:pt idx="36">
                  <c:v>42461</c:v>
                </c:pt>
                <c:pt idx="37">
                  <c:v>42493</c:v>
                </c:pt>
                <c:pt idx="38">
                  <c:v>42522</c:v>
                </c:pt>
                <c:pt idx="39">
                  <c:v>42552</c:v>
                </c:pt>
                <c:pt idx="40">
                  <c:v>42583</c:v>
                </c:pt>
                <c:pt idx="41">
                  <c:v>42614</c:v>
                </c:pt>
                <c:pt idx="42">
                  <c:v>42644</c:v>
                </c:pt>
                <c:pt idx="43">
                  <c:v>42675</c:v>
                </c:pt>
                <c:pt idx="44">
                  <c:v>42705</c:v>
                </c:pt>
                <c:pt idx="45">
                  <c:v>42738</c:v>
                </c:pt>
                <c:pt idx="46">
                  <c:v>42767</c:v>
                </c:pt>
                <c:pt idx="47">
                  <c:v>42795</c:v>
                </c:pt>
                <c:pt idx="48">
                  <c:v>42826</c:v>
                </c:pt>
                <c:pt idx="49">
                  <c:v>42857</c:v>
                </c:pt>
                <c:pt idx="50">
                  <c:v>42887</c:v>
                </c:pt>
                <c:pt idx="51">
                  <c:v>42917</c:v>
                </c:pt>
                <c:pt idx="52">
                  <c:v>42948</c:v>
                </c:pt>
                <c:pt idx="53">
                  <c:v>42979</c:v>
                </c:pt>
                <c:pt idx="54">
                  <c:v>43010</c:v>
                </c:pt>
                <c:pt idx="55">
                  <c:v>43040</c:v>
                </c:pt>
                <c:pt idx="56">
                  <c:v>43070</c:v>
                </c:pt>
                <c:pt idx="57">
                  <c:v>43102</c:v>
                </c:pt>
                <c:pt idx="58">
                  <c:v>43132</c:v>
                </c:pt>
                <c:pt idx="59">
                  <c:v>43159</c:v>
                </c:pt>
              </c:numCache>
            </c:numRef>
          </c:cat>
          <c:val>
            <c:numRef>
              <c:f>Sheet1!$B$12:$B$71</c:f>
              <c:numCache>
                <c:formatCode>_(* #,##0_);_(* \(#,##0\);_(* "-"??_);_(@_)</c:formatCode>
                <c:ptCount val="60"/>
                <c:pt idx="0">
                  <c:v>1739904.1012499998</c:v>
                </c:pt>
                <c:pt idx="1">
                  <c:v>1570266.6117200002</c:v>
                </c:pt>
                <c:pt idx="2">
                  <c:v>1193469.45692</c:v>
                </c:pt>
                <c:pt idx="3">
                  <c:v>1950592.06036</c:v>
                </c:pt>
                <c:pt idx="4">
                  <c:v>1494218.1498000002</c:v>
                </c:pt>
                <c:pt idx="5">
                  <c:v>1429727.5913900002</c:v>
                </c:pt>
                <c:pt idx="6">
                  <c:v>1841804.76186</c:v>
                </c:pt>
                <c:pt idx="7">
                  <c:v>1212903.3059800002</c:v>
                </c:pt>
                <c:pt idx="8">
                  <c:v>1118240.53834</c:v>
                </c:pt>
                <c:pt idx="9">
                  <c:v>1428760.8382599999</c:v>
                </c:pt>
                <c:pt idx="10">
                  <c:v>1675688.5141999999</c:v>
                </c:pt>
                <c:pt idx="11">
                  <c:v>1642264.3466400001</c:v>
                </c:pt>
                <c:pt idx="12">
                  <c:v>1559384.9168399998</c:v>
                </c:pt>
                <c:pt idx="13">
                  <c:v>1158457.1959200001</c:v>
                </c:pt>
                <c:pt idx="14">
                  <c:v>1176329.80427</c:v>
                </c:pt>
                <c:pt idx="15">
                  <c:v>1100316.1647900001</c:v>
                </c:pt>
                <c:pt idx="16">
                  <c:v>1058195.9175200001</c:v>
                </c:pt>
                <c:pt idx="17">
                  <c:v>937729.15144000005</c:v>
                </c:pt>
                <c:pt idx="18">
                  <c:v>1237080.2479900001</c:v>
                </c:pt>
                <c:pt idx="19">
                  <c:v>964439.52632000018</c:v>
                </c:pt>
                <c:pt idx="20">
                  <c:v>969016.57455999986</c:v>
                </c:pt>
                <c:pt idx="21">
                  <c:v>896441.45967999997</c:v>
                </c:pt>
                <c:pt idx="22">
                  <c:v>889025.92139999999</c:v>
                </c:pt>
                <c:pt idx="23">
                  <c:v>1248559.4279500002</c:v>
                </c:pt>
                <c:pt idx="24">
                  <c:v>1027101.99248</c:v>
                </c:pt>
                <c:pt idx="25">
                  <c:v>1709642.94759</c:v>
                </c:pt>
                <c:pt idx="26">
                  <c:v>1660790.6215400002</c:v>
                </c:pt>
                <c:pt idx="27">
                  <c:v>1567440.6811700002</c:v>
                </c:pt>
                <c:pt idx="28">
                  <c:v>841857.76939999987</c:v>
                </c:pt>
                <c:pt idx="29">
                  <c:v>1215878.62335</c:v>
                </c:pt>
                <c:pt idx="30">
                  <c:v>696747.2262899999</c:v>
                </c:pt>
                <c:pt idx="31">
                  <c:v>665822.23869000003</c:v>
                </c:pt>
                <c:pt idx="32">
                  <c:v>636363.19837999984</c:v>
                </c:pt>
                <c:pt idx="33">
                  <c:v>29860.561949999996</c:v>
                </c:pt>
                <c:pt idx="34">
                  <c:v>407523.19078999996</c:v>
                </c:pt>
                <c:pt idx="35">
                  <c:v>-364585.95575999992</c:v>
                </c:pt>
                <c:pt idx="36">
                  <c:v>-454038.70483</c:v>
                </c:pt>
                <c:pt idx="37">
                  <c:v>-356820.84057999996</c:v>
                </c:pt>
                <c:pt idx="38">
                  <c:v>-1046911.92026</c:v>
                </c:pt>
                <c:pt idx="39">
                  <c:v>-302288.51810000004</c:v>
                </c:pt>
                <c:pt idx="40">
                  <c:v>-1054909.3827200001</c:v>
                </c:pt>
                <c:pt idx="41">
                  <c:v>-891817.35262000014</c:v>
                </c:pt>
                <c:pt idx="42">
                  <c:v>-1538069.04648</c:v>
                </c:pt>
                <c:pt idx="43">
                  <c:v>-1383727.9308500001</c:v>
                </c:pt>
                <c:pt idx="44">
                  <c:v>-2201481.6326599992</c:v>
                </c:pt>
                <c:pt idx="45">
                  <c:v>-3066333.23648</c:v>
                </c:pt>
                <c:pt idx="46">
                  <c:v>-2992552.5979299997</c:v>
                </c:pt>
                <c:pt idx="47">
                  <c:v>-3009008.2921100003</c:v>
                </c:pt>
                <c:pt idx="48">
                  <c:v>-2675112.13332</c:v>
                </c:pt>
                <c:pt idx="49">
                  <c:v>-3276333.6972400001</c:v>
                </c:pt>
                <c:pt idx="50">
                  <c:v>-2738357.5869499994</c:v>
                </c:pt>
                <c:pt idx="51">
                  <c:v>-2277239.9074499994</c:v>
                </c:pt>
                <c:pt idx="52">
                  <c:v>-2226512.3131799996</c:v>
                </c:pt>
                <c:pt idx="53">
                  <c:v>-2220942.6465799999</c:v>
                </c:pt>
                <c:pt idx="54">
                  <c:v>-1988510.1413200002</c:v>
                </c:pt>
                <c:pt idx="55">
                  <c:v>-2323360.6735399999</c:v>
                </c:pt>
                <c:pt idx="56">
                  <c:v>-2151381.9107199991</c:v>
                </c:pt>
                <c:pt idx="57">
                  <c:v>-1893271.58516</c:v>
                </c:pt>
                <c:pt idx="58">
                  <c:v>-1950344.1375200003</c:v>
                </c:pt>
                <c:pt idx="59">
                  <c:v>-1658435.0694300001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FA9-48CE-AAE2-B5F176A65F03}"/>
            </c:ext>
          </c:extLst>
        </c:ser>
        <c:dLbls/>
        <c:marker val="1"/>
        <c:axId val="80155392"/>
        <c:axId val="80156928"/>
      </c:lineChart>
      <c:dateAx>
        <c:axId val="80155392"/>
        <c:scaling>
          <c:orientation val="minMax"/>
        </c:scaling>
        <c:axPos val="b"/>
        <c:numFmt formatCode="m/d/yyyy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56928"/>
        <c:crosses val="autoZero"/>
        <c:auto val="1"/>
        <c:lblOffset val="100"/>
        <c:baseTimeUnit val="days"/>
      </c:dateAx>
      <c:valAx>
        <c:axId val="801569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A"/>
                  <a:t>Rand thousand</a:t>
                </a:r>
              </a:p>
            </c:rich>
          </c:tx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5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smtClean="0"/>
              <a:t>Current financial </a:t>
            </a:r>
            <a:r>
              <a:rPr lang="en-US" sz="1200" dirty="0"/>
              <a:t>liabilities: TCTA</a:t>
            </a:r>
          </a:p>
        </c:rich>
      </c:tx>
      <c:layout>
        <c:manualLayout>
          <c:xMode val="edge"/>
          <c:yMode val="edge"/>
          <c:x val="0.2736333283950439"/>
          <c:y val="0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22159798775153108"/>
          <c:y val="0.10694444444444445"/>
          <c:w val="0.74784645669291361"/>
          <c:h val="0.73111111111111127"/>
        </c:manualLayout>
      </c:layout>
      <c:barChart>
        <c:barDir val="col"/>
        <c:grouping val="stacked"/>
        <c:ser>
          <c:idx val="0"/>
          <c:order val="0"/>
          <c:tx>
            <c:strRef>
              <c:f>Sheet2!$A$29</c:f>
              <c:strCache>
                <c:ptCount val="1"/>
                <c:pt idx="0">
                  <c:v>Financial liabilities: TCTA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Sheet2!$B$28:$F$28</c:f>
              <c:strCache>
                <c:ptCount val="5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  <c:pt idx="4">
                  <c:v>2016/17</c:v>
                </c:pt>
              </c:strCache>
            </c:strRef>
          </c:cat>
          <c:val>
            <c:numRef>
              <c:f>Sheet2!$B$29:$F$29</c:f>
              <c:numCache>
                <c:formatCode>_(* #,##0_);_(* \(#,##0\);_(* "-"??_);_(@_)</c:formatCode>
                <c:ptCount val="5"/>
                <c:pt idx="0">
                  <c:v>3378167</c:v>
                </c:pt>
                <c:pt idx="1">
                  <c:v>3092948</c:v>
                </c:pt>
                <c:pt idx="2">
                  <c:v>3611622</c:v>
                </c:pt>
                <c:pt idx="3">
                  <c:v>1000730</c:v>
                </c:pt>
                <c:pt idx="4">
                  <c:v>2255605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39C-40CF-A8B1-DF3BF87834B2}"/>
            </c:ext>
          </c:extLst>
        </c:ser>
        <c:ser>
          <c:idx val="1"/>
          <c:order val="1"/>
          <c:tx>
            <c:strRef>
              <c:f>Sheet2!$A$30</c:f>
              <c:strCache>
                <c:ptCount val="1"/>
                <c:pt idx="0">
                  <c:v>Undisclosed amount as per AG report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Sheet2!$B$28:$F$28</c:f>
              <c:strCache>
                <c:ptCount val="5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  <c:pt idx="4">
                  <c:v>2016/17</c:v>
                </c:pt>
              </c:strCache>
            </c:strRef>
          </c:cat>
          <c:val>
            <c:numRef>
              <c:f>Sheet2!$B$30:$F$30</c:f>
              <c:numCache>
                <c:formatCode>General</c:formatCode>
                <c:ptCount val="5"/>
                <c:pt idx="4">
                  <c:v>1522627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39C-40CF-A8B1-DF3BF87834B2}"/>
            </c:ext>
          </c:extLst>
        </c:ser>
        <c:dLbls/>
        <c:overlap val="100"/>
        <c:axId val="71127808"/>
        <c:axId val="71129344"/>
      </c:barChart>
      <c:catAx>
        <c:axId val="711278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129344"/>
        <c:crosses val="autoZero"/>
        <c:auto val="1"/>
        <c:lblAlgn val="ctr"/>
        <c:lblOffset val="100"/>
      </c:catAx>
      <c:valAx>
        <c:axId val="711293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A"/>
                  <a:t>Rand thousand</a:t>
                </a:r>
              </a:p>
            </c:rich>
          </c:tx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127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0.11676</cdr:x>
      <cdr:y>0.40104</cdr:y>
    </cdr:from>
    <cdr:to>
      <cdr:x>0.4281</cdr:x>
      <cdr:y>0.49627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4096" y="1819302"/>
          <a:ext cx="230425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Draw down of R1.3 billion in April, vs actual spending of R203 million</a:t>
          </a:r>
          <a:endParaRPr lang="en-ZA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0.45849</cdr:x>
      <cdr:y>0.0913</cdr:y>
    </cdr:from>
    <cdr:to>
      <cdr:x>0.45849</cdr:x>
      <cdr:y>1</cdr:y>
    </cdr:to>
    <cdr:cxnSp macro="">
      <cdr:nvCxnSpPr>
        <cdr:cNvPr id="3" name="Straight Connector 2"/>
        <cdr:cNvCxnSpPr/>
      </cdr:nvCxnSpPr>
      <cdr:spPr bwMode="auto">
        <a:xfrm xmlns:a="http://schemas.openxmlformats.org/drawingml/2006/main">
          <a:off x="4122546" y="432048"/>
          <a:ext cx="0" cy="4299942"/>
        </a:xfrm>
        <a:prstGeom xmlns:a="http://schemas.openxmlformats.org/drawingml/2006/main" prst="line">
          <a:avLst/>
        </a:prstGeom>
        <a:ln xmlns:a="http://schemas.openxmlformats.org/drawingml/2006/main" w="9525" cap="flat" cmpd="sng" algn="ctr">
          <a:solidFill>
            <a:schemeClr val="bg1">
              <a:lumMod val="65000"/>
            </a:schemeClr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0.2823</cdr:x>
      <cdr:y>0.0913</cdr:y>
    </cdr:from>
    <cdr:to>
      <cdr:x>0.2823</cdr:x>
      <cdr:y>1</cdr:y>
    </cdr:to>
    <cdr:cxnSp macro="">
      <cdr:nvCxnSpPr>
        <cdr:cNvPr id="6" name="Straight Connector 5"/>
        <cdr:cNvCxnSpPr/>
      </cdr:nvCxnSpPr>
      <cdr:spPr bwMode="auto">
        <a:xfrm xmlns:a="http://schemas.openxmlformats.org/drawingml/2006/main">
          <a:off x="2538370" y="432048"/>
          <a:ext cx="0" cy="4299942"/>
        </a:xfrm>
        <a:prstGeom xmlns:a="http://schemas.openxmlformats.org/drawingml/2006/main" prst="line">
          <a:avLst/>
        </a:prstGeom>
        <a:ln xmlns:a="http://schemas.openxmlformats.org/drawingml/2006/main" w="9525" cap="flat" cmpd="sng" algn="ctr">
          <a:solidFill>
            <a:schemeClr val="bg1">
              <a:lumMod val="65000"/>
            </a:schemeClr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9C260-DF74-4898-B166-ED7D0B7956BF}" type="datetimeFigureOut">
              <a:rPr lang="en-ZA" smtClean="0"/>
              <a:pPr/>
              <a:t>2018/03/28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2FE00-FF95-4A77-B113-DD6129043FE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37394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4" tIns="46587" rIns="93174" bIns="4658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1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4" tIns="46587" rIns="93174" bIns="4658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4" tIns="46587" rIns="93174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4" tIns="46587" rIns="93174" bIns="4658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1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4" tIns="46587" rIns="93174" bIns="4658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3CFC1B-0E00-4C88-84C7-CCC0463C4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7142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698893" indent="-26880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75220" indent="-215044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05308" indent="-215044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35396" indent="-215044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65484" indent="-21504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795572" indent="-21504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25660" indent="-21504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655748" indent="-21504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7CF3E8A-AC36-4158-A20A-83F1E024A815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7578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698893" indent="-26880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75220" indent="-215044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05308" indent="-215044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35396" indent="-215044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65484" indent="-21504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795572" indent="-21504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25660" indent="-21504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655748" indent="-21504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7CF3E8A-AC36-4158-A20A-83F1E024A815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5390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698893" indent="-26880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75220" indent="-215044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05308" indent="-215044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35396" indent="-215044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65484" indent="-21504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795572" indent="-21504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25660" indent="-21504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655748" indent="-21504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7CF3E8A-AC36-4158-A20A-83F1E024A815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157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A820C4A-A7F1-4B88-97FD-103EF1BF5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5ECF9-1465-4EF3-B65A-1F1703729436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907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198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1FAC0-C71A-4374-BA6C-CC6F09EAD34A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C9CFB-5521-4678-B011-3614EFC0CBEB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9A0B-050D-4155-853A-3F440EC7EC84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FDD07-E551-4080-834D-8DF4EAB96ACF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94576-B670-40AC-95FC-9F33BDCC6763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7F379-0440-461B-BC01-BC2256C3CC4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7C72D-A64A-4C11-8384-EFC764D68778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8A129-6BC7-4DD3-9CC2-BFA88DDA8F08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DE998-2B83-40B8-8585-95F38075681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763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2"/>
                </a:solidFill>
                <a:latin typeface="Arial Bold Italic" pitchFamily="1" charset="0"/>
                <a:ea typeface="+mn-ea"/>
              </a:defRPr>
            </a:lvl1pPr>
          </a:lstStyle>
          <a:p>
            <a:pPr>
              <a:defRPr/>
            </a:pPr>
            <a:fld id="{93A48D7A-90BD-4FC4-BA69-5234ABFB3132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Powerpoint Presentation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733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12"/>
          <p:cNvSpPr>
            <a:spLocks noGrp="1" noChangeArrowheads="1"/>
          </p:cNvSpPr>
          <p:nvPr>
            <p:ph type="ctrTitle"/>
          </p:nvPr>
        </p:nvSpPr>
        <p:spPr bwMode="white">
          <a:xfrm>
            <a:off x="533400" y="2837410"/>
            <a:ext cx="7940675" cy="1121816"/>
          </a:xfrm>
        </p:spPr>
        <p:txBody>
          <a:bodyPr/>
          <a:lstStyle/>
          <a:p>
            <a:pPr algn="r" eaLnBrk="1" hangingPunct="1"/>
            <a:r>
              <a:rPr lang="en-US" sz="2500" b="1" dirty="0" smtClean="0"/>
              <a:t>Budgeting and financial management in the Department of Water and Sanitation and the Water Trading Entity</a:t>
            </a:r>
            <a:endParaRPr lang="en-US" dirty="0" smtClean="0"/>
          </a:p>
        </p:txBody>
      </p:sp>
      <p:sp>
        <p:nvSpPr>
          <p:cNvPr id="13316" name="Rectangle 1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30275" y="4044950"/>
            <a:ext cx="7543800" cy="341313"/>
          </a:xfrm>
        </p:spPr>
        <p:txBody>
          <a:bodyPr/>
          <a:lstStyle/>
          <a:p>
            <a:pPr algn="r" eaLnBrk="1" hangingPunct="1"/>
            <a:r>
              <a:rPr lang="en-US" sz="1400" b="1" i="1" dirty="0" smtClean="0">
                <a:solidFill>
                  <a:schemeClr val="bg1"/>
                </a:solidFill>
              </a:rPr>
              <a:t>Joint meeting of the Portfolio Committee on Water and Sanitation and the Standing Committee on Public Accounts</a:t>
            </a:r>
            <a:endParaRPr lang="en-US" sz="1400" i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13"/>
          <p:cNvSpPr txBox="1">
            <a:spLocks noChangeArrowheads="1"/>
          </p:cNvSpPr>
          <p:nvPr/>
        </p:nvSpPr>
        <p:spPr bwMode="white">
          <a:xfrm>
            <a:off x="930275" y="4693717"/>
            <a:ext cx="7543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r" eaLnBrk="1" hangingPunct="1"/>
            <a:r>
              <a:rPr lang="en-US" sz="1200" kern="0" dirty="0" smtClean="0">
                <a:solidFill>
                  <a:schemeClr val="bg1"/>
                </a:solidFill>
              </a:rPr>
              <a:t>Ulrike Britton | Chief Director: Urban Development and Infrastructure, Public Finance | 27 March 2018</a:t>
            </a:r>
          </a:p>
        </p:txBody>
      </p:sp>
    </p:spTree>
    <p:extLst>
      <p:ext uri="{BB962C8B-B14F-4D97-AF65-F5344CB8AC3E}">
        <p14:creationId xmlns:p14="http://schemas.microsoft.com/office/powerpoint/2010/main" xmlns="" val="400997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risks (As per 2017 annual report)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4744"/>
            <a:ext cx="8763000" cy="4572000"/>
          </a:xfrm>
        </p:spPr>
        <p:txBody>
          <a:bodyPr/>
          <a:lstStyle/>
          <a:p>
            <a:r>
              <a:rPr lang="en-US" dirty="0" smtClean="0"/>
              <a:t>Conditional grant oversight</a:t>
            </a:r>
          </a:p>
          <a:p>
            <a:pPr lvl="1"/>
            <a:r>
              <a:rPr lang="en-US" sz="1800" dirty="0" smtClean="0"/>
              <a:t>Grant evaluations not undertaken as required </a:t>
            </a:r>
            <a:r>
              <a:rPr lang="en-US" sz="1800" dirty="0"/>
              <a:t>by </a:t>
            </a:r>
            <a:r>
              <a:rPr lang="en-US" sz="1800" dirty="0" smtClean="0"/>
              <a:t>the Division of Revenue Act</a:t>
            </a:r>
          </a:p>
          <a:p>
            <a:pPr lvl="1"/>
            <a:r>
              <a:rPr lang="en-US" sz="1800" dirty="0" smtClean="0"/>
              <a:t>Expenditure and </a:t>
            </a:r>
            <a:r>
              <a:rPr lang="en-US" sz="1800" dirty="0"/>
              <a:t>non-financial information </a:t>
            </a:r>
            <a:r>
              <a:rPr lang="en-US" sz="1800" dirty="0" smtClean="0"/>
              <a:t>not </a:t>
            </a:r>
            <a:r>
              <a:rPr lang="en-US" sz="1800" dirty="0"/>
              <a:t>monitored in accordance with the framework for the </a:t>
            </a:r>
            <a:r>
              <a:rPr lang="en-US" sz="1800" dirty="0" smtClean="0"/>
              <a:t>grant</a:t>
            </a:r>
          </a:p>
          <a:p>
            <a:r>
              <a:rPr lang="en-US" dirty="0" smtClean="0"/>
              <a:t>Internal control</a:t>
            </a:r>
          </a:p>
          <a:p>
            <a:pPr lvl="1"/>
            <a:r>
              <a:rPr lang="en-US" sz="1800" dirty="0" smtClean="0"/>
              <a:t>No system to discuss major decisions taken by one division that impacts on another division before final decision is taken </a:t>
            </a:r>
          </a:p>
          <a:p>
            <a:pPr lvl="1"/>
            <a:r>
              <a:rPr lang="en-US" sz="1800" dirty="0" smtClean="0"/>
              <a:t>Policies </a:t>
            </a:r>
            <a:r>
              <a:rPr lang="en-US" sz="1800" dirty="0"/>
              <a:t>and procedures to guide </a:t>
            </a:r>
            <a:r>
              <a:rPr lang="en-US" sz="1800" dirty="0" smtClean="0"/>
              <a:t>RBIG </a:t>
            </a:r>
            <a:r>
              <a:rPr lang="en-US" sz="1800" dirty="0"/>
              <a:t>and </a:t>
            </a:r>
            <a:r>
              <a:rPr lang="en-US" sz="1800" dirty="0" smtClean="0"/>
              <a:t>WSIG not </a:t>
            </a:r>
            <a:r>
              <a:rPr lang="en-US" sz="1800" dirty="0"/>
              <a:t>sufficiently implemented. </a:t>
            </a:r>
            <a:endParaRPr lang="en-US" sz="1800" dirty="0" smtClean="0"/>
          </a:p>
          <a:p>
            <a:pPr lvl="1"/>
            <a:r>
              <a:rPr lang="en-US" sz="1800" dirty="0" smtClean="0"/>
              <a:t>Reconciliation </a:t>
            </a:r>
            <a:r>
              <a:rPr lang="en-US" sz="1800" dirty="0"/>
              <a:t>system per project </a:t>
            </a:r>
            <a:r>
              <a:rPr lang="en-US" sz="1800" dirty="0" smtClean="0"/>
              <a:t>to </a:t>
            </a:r>
            <a:r>
              <a:rPr lang="en-US" sz="1800" dirty="0"/>
              <a:t>ensure all information pertaining to the project are reconciled on a monthly </a:t>
            </a:r>
            <a:r>
              <a:rPr lang="en-US" sz="1800" dirty="0" smtClean="0"/>
              <a:t>basis is insufficiently monitored and implemented. </a:t>
            </a:r>
          </a:p>
          <a:p>
            <a:pPr lvl="1"/>
            <a:r>
              <a:rPr lang="en-US" sz="1800" dirty="0" smtClean="0"/>
              <a:t>No internal control system to monitor tender process of implementation agents</a:t>
            </a:r>
          </a:p>
          <a:p>
            <a:pPr lvl="1"/>
            <a:r>
              <a:rPr lang="en-US" sz="1800" dirty="0"/>
              <a:t>A system of control that includes proper project management and costing techniques in line with construction norms and standards was inadequate</a:t>
            </a:r>
            <a:endParaRPr lang="en-US" sz="1800" dirty="0" smtClean="0"/>
          </a:p>
          <a:p>
            <a:pPr lvl="1"/>
            <a:endParaRPr lang="en-Z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10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9727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risks (As per 2017 annual report)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Procurement </a:t>
            </a:r>
            <a:r>
              <a:rPr lang="en-US" dirty="0"/>
              <a:t>and contract management</a:t>
            </a:r>
          </a:p>
          <a:p>
            <a:pPr lvl="1"/>
            <a:r>
              <a:rPr lang="en-US" sz="1800" dirty="0"/>
              <a:t>Goods and services with a transaction value above R500 000 were procured without inviting competitive bids</a:t>
            </a:r>
          </a:p>
          <a:p>
            <a:pPr lvl="1"/>
            <a:r>
              <a:rPr lang="en-US" sz="1800" dirty="0"/>
              <a:t>Bid adjudication was not always done by committees which was composed in accordance with the policies of the Department</a:t>
            </a:r>
          </a:p>
          <a:p>
            <a:pPr lvl="1"/>
            <a:r>
              <a:rPr lang="en-US" sz="1800" dirty="0"/>
              <a:t>Some construction contracts were awarded to contractors that were not registered with the Construction Industry Development Board </a:t>
            </a:r>
            <a:endParaRPr lang="en-US" sz="1800" dirty="0" smtClean="0"/>
          </a:p>
          <a:p>
            <a:r>
              <a:rPr lang="en-US" dirty="0" smtClean="0"/>
              <a:t>Commitments</a:t>
            </a:r>
          </a:p>
          <a:p>
            <a:pPr lvl="1"/>
            <a:r>
              <a:rPr lang="en-US" sz="1800" dirty="0" smtClean="0"/>
              <a:t>Multi-year contractual arrangements where payments are made over several years</a:t>
            </a:r>
          </a:p>
          <a:p>
            <a:pPr marL="457200" lvl="1" indent="0">
              <a:buNone/>
            </a:pPr>
            <a:endParaRPr lang="en-ZA" sz="1800" dirty="0"/>
          </a:p>
          <a:p>
            <a:endParaRPr lang="en-US" dirty="0" smtClean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11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4338635"/>
            <a:ext cx="3676253" cy="208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6055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Expenditure performance 2017/18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494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Spending as at 28 February 2018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12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44824"/>
            <a:ext cx="8092008" cy="327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57026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Expenditure performance 2017/18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13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89506380"/>
              </p:ext>
            </p:extLst>
          </p:nvPr>
        </p:nvGraphicFramePr>
        <p:xfrm>
          <a:off x="683568" y="1340768"/>
          <a:ext cx="7400925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04994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Powerpoint Presentation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733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12"/>
          <p:cNvSpPr>
            <a:spLocks noGrp="1" noChangeArrowheads="1"/>
          </p:cNvSpPr>
          <p:nvPr>
            <p:ph type="ctrTitle"/>
          </p:nvPr>
        </p:nvSpPr>
        <p:spPr bwMode="white">
          <a:xfrm>
            <a:off x="533400" y="2837410"/>
            <a:ext cx="7940675" cy="1121816"/>
          </a:xfrm>
        </p:spPr>
        <p:txBody>
          <a:bodyPr/>
          <a:lstStyle/>
          <a:p>
            <a:pPr algn="r" eaLnBrk="1" hangingPunct="1"/>
            <a:r>
              <a:rPr lang="en-US" sz="2500" b="1" dirty="0" smtClean="0"/>
              <a:t>Water Trading Entity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5606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balances 2012/13 – 2016/17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15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4408" y="1569019"/>
            <a:ext cx="9944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Ave. annual growth of 11%</a:t>
            </a:r>
            <a:endParaRPr lang="en-ZA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8253423" y="2708920"/>
            <a:ext cx="102324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Ave. annual growth of 29%</a:t>
            </a:r>
            <a:endParaRPr lang="en-ZA" sz="1050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7655280" y="1813709"/>
            <a:ext cx="576064" cy="3000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7677359" y="2880167"/>
            <a:ext cx="5760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9566" y="1212022"/>
            <a:ext cx="7181261" cy="489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1408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expenditure growth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16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419" y="1844824"/>
            <a:ext cx="8602137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9570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PMG monthly balances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17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96303113"/>
              </p:ext>
            </p:extLst>
          </p:nvPr>
        </p:nvGraphicFramePr>
        <p:xfrm>
          <a:off x="17406" y="1268760"/>
          <a:ext cx="8991600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5724128" y="1772816"/>
            <a:ext cx="46051" cy="4344205"/>
          </a:xfrm>
          <a:prstGeom prst="line">
            <a:avLst/>
          </a:prstGeom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 bwMode="auto">
          <a:xfrm>
            <a:off x="7308304" y="1700808"/>
            <a:ext cx="0" cy="4414272"/>
          </a:xfrm>
          <a:prstGeom prst="line">
            <a:avLst/>
          </a:prstGeom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48858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risks (as per 2017 annual report)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29" y="1268760"/>
            <a:ext cx="8663880" cy="4896544"/>
          </a:xfrm>
        </p:spPr>
        <p:txBody>
          <a:bodyPr/>
          <a:lstStyle/>
          <a:p>
            <a:r>
              <a:rPr lang="en-US" dirty="0" smtClean="0"/>
              <a:t>Understated financial liabilities to the TCTA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Uncertainty of financial sustainability – net loss of R3.6 billion</a:t>
            </a:r>
          </a:p>
          <a:p>
            <a:r>
              <a:rPr lang="en-US" dirty="0" smtClean="0"/>
              <a:t>No proper system to support information on carrying value of assets under construction</a:t>
            </a:r>
          </a:p>
          <a:p>
            <a:r>
              <a:rPr lang="en-US" dirty="0" smtClean="0"/>
              <a:t>Inadequate review of financial models which form bases of liabilities accounted for</a:t>
            </a:r>
          </a:p>
          <a:p>
            <a:r>
              <a:rPr lang="en-US" dirty="0" smtClean="0"/>
              <a:t>Inadequate controls to prevent and detect non-compliance with laws and regulations</a:t>
            </a:r>
          </a:p>
          <a:p>
            <a:endParaRPr lang="en-US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18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63231802"/>
              </p:ext>
            </p:extLst>
          </p:nvPr>
        </p:nvGraphicFramePr>
        <p:xfrm>
          <a:off x="755576" y="1772816"/>
          <a:ext cx="4176464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04468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7200" dirty="0" smtClean="0"/>
          </a:p>
          <a:p>
            <a:pPr marL="0" indent="0" algn="ctr">
              <a:buNone/>
            </a:pPr>
            <a:r>
              <a:rPr lang="en-US" sz="7200" dirty="0" smtClean="0"/>
              <a:t>Thank-you</a:t>
            </a:r>
            <a:endParaRPr lang="en-ZA" sz="7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19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3927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Vote 36: Water and Sanitation</a:t>
            </a:r>
          </a:p>
          <a:p>
            <a:pPr lvl="1"/>
            <a:r>
              <a:rPr lang="en-US" dirty="0" smtClean="0"/>
              <a:t>Budget growth: 2012/13 – 2020/21</a:t>
            </a:r>
          </a:p>
          <a:p>
            <a:pPr lvl="1"/>
            <a:r>
              <a:rPr lang="en-US" dirty="0" smtClean="0"/>
              <a:t>Budget performance: 2012/13 – 2016/17</a:t>
            </a:r>
          </a:p>
          <a:p>
            <a:pPr lvl="1"/>
            <a:r>
              <a:rPr lang="en-US" dirty="0" smtClean="0"/>
              <a:t>Monthly distribution of key expenditure items</a:t>
            </a:r>
          </a:p>
          <a:p>
            <a:pPr lvl="2"/>
            <a:r>
              <a:rPr lang="en-US" sz="1800" dirty="0" smtClean="0"/>
              <a:t>Buildings and other fixed structures</a:t>
            </a:r>
          </a:p>
          <a:p>
            <a:pPr lvl="2"/>
            <a:r>
              <a:rPr lang="en-US" sz="1800" dirty="0" smtClean="0"/>
              <a:t>Goods and services</a:t>
            </a:r>
          </a:p>
          <a:p>
            <a:pPr lvl="1"/>
            <a:r>
              <a:rPr lang="en-US" dirty="0" smtClean="0"/>
              <a:t>Budget outcome 2016/17</a:t>
            </a:r>
          </a:p>
          <a:p>
            <a:pPr lvl="1"/>
            <a:r>
              <a:rPr lang="en-US" dirty="0" smtClean="0"/>
              <a:t>Budget risks</a:t>
            </a:r>
          </a:p>
          <a:p>
            <a:pPr lvl="1"/>
            <a:r>
              <a:rPr lang="en-US" dirty="0" smtClean="0"/>
              <a:t>Expenditure performance 2017/18</a:t>
            </a:r>
          </a:p>
          <a:p>
            <a:r>
              <a:rPr lang="en-US" sz="2400" dirty="0" smtClean="0"/>
              <a:t>Water Trading Entity</a:t>
            </a:r>
          </a:p>
          <a:p>
            <a:pPr lvl="1"/>
            <a:r>
              <a:rPr lang="en-US" dirty="0" smtClean="0"/>
              <a:t>Cash balances 2012/13 – 2016/17</a:t>
            </a:r>
          </a:p>
          <a:p>
            <a:pPr lvl="1"/>
            <a:r>
              <a:rPr lang="en-US" dirty="0" smtClean="0"/>
              <a:t>PMG account balances</a:t>
            </a:r>
          </a:p>
          <a:p>
            <a:pPr lvl="1"/>
            <a:r>
              <a:rPr lang="en-US" dirty="0" smtClean="0"/>
              <a:t>Budget risks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2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4928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Powerpoint Presentation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733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12"/>
          <p:cNvSpPr>
            <a:spLocks noGrp="1" noChangeArrowheads="1"/>
          </p:cNvSpPr>
          <p:nvPr>
            <p:ph type="ctrTitle"/>
          </p:nvPr>
        </p:nvSpPr>
        <p:spPr bwMode="white">
          <a:xfrm>
            <a:off x="533400" y="2837410"/>
            <a:ext cx="7940675" cy="1121816"/>
          </a:xfrm>
        </p:spPr>
        <p:txBody>
          <a:bodyPr/>
          <a:lstStyle/>
          <a:p>
            <a:pPr algn="r" eaLnBrk="1" hangingPunct="1"/>
            <a:r>
              <a:rPr lang="en-US" sz="2500" b="1" dirty="0" smtClean="0"/>
              <a:t>Vote 36: Water and Sanitation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4398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Growth 2012/13 – 2020/21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4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79494505"/>
              </p:ext>
            </p:extLst>
          </p:nvPr>
        </p:nvGraphicFramePr>
        <p:xfrm>
          <a:off x="582216" y="1268760"/>
          <a:ext cx="787821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83768" y="3645024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20% average annual growth in budget 2012/13 and 2015/16</a:t>
            </a:r>
            <a:endParaRPr lang="en-ZA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828456" y="1530370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Expected to growth at average annual rate of 3.7% over 2018 MTEF</a:t>
            </a:r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xmlns="" val="351776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Performance 2012/13 – 2016/17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5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34455658"/>
              </p:ext>
            </p:extLst>
          </p:nvPr>
        </p:nvGraphicFramePr>
        <p:xfrm>
          <a:off x="467544" y="1268760"/>
          <a:ext cx="828092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671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spending distribution – last 3 FY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6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1053800"/>
              </p:ext>
            </p:extLst>
          </p:nvPr>
        </p:nvGraphicFramePr>
        <p:xfrm>
          <a:off x="588126" y="1268760"/>
          <a:ext cx="765628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86084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spending distribution – last 3 FY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7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16378025"/>
              </p:ext>
            </p:extLst>
          </p:nvPr>
        </p:nvGraphicFramePr>
        <p:xfrm>
          <a:off x="611560" y="1124744"/>
          <a:ext cx="784887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44696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Performance 2016/17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8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/>
          <a:srcRect l="23871" t="32303" r="32369" b="38923"/>
          <a:stretch/>
        </p:blipFill>
        <p:spPr>
          <a:xfrm>
            <a:off x="275924" y="1628800"/>
            <a:ext cx="8566285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08984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risks (As per 2017 annual report)</a:t>
            </a:r>
            <a:endParaRPr lang="en-Z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Expenditure management</a:t>
            </a:r>
          </a:p>
          <a:p>
            <a:pPr lvl="1"/>
            <a:r>
              <a:rPr lang="en-US" dirty="0" err="1"/>
              <a:t>Unauthorised</a:t>
            </a:r>
            <a:r>
              <a:rPr lang="en-US" dirty="0"/>
              <a:t> expenditure</a:t>
            </a:r>
          </a:p>
          <a:p>
            <a:pPr lvl="2"/>
            <a:r>
              <a:rPr lang="en-US" sz="1800" dirty="0"/>
              <a:t>R110.8 million on vote</a:t>
            </a:r>
          </a:p>
          <a:p>
            <a:pPr lvl="2"/>
            <a:r>
              <a:rPr lang="en-US" sz="1800" dirty="0"/>
              <a:t>R292.3 million on main division of the vote</a:t>
            </a:r>
            <a:endParaRPr lang="en-ZA" sz="1800" dirty="0"/>
          </a:p>
          <a:p>
            <a:pPr lvl="1"/>
            <a:r>
              <a:rPr lang="en-US" dirty="0" smtClean="0"/>
              <a:t>Irregular expenditure of R1.3 billion </a:t>
            </a:r>
          </a:p>
          <a:p>
            <a:pPr lvl="1"/>
            <a:r>
              <a:rPr lang="en-US" dirty="0" smtClean="0"/>
              <a:t>Fruitless and wasteful expenditure – R14 million</a:t>
            </a:r>
          </a:p>
          <a:p>
            <a:pPr lvl="1"/>
            <a:r>
              <a:rPr lang="en-US" dirty="0" smtClean="0"/>
              <a:t>Accruals and payables</a:t>
            </a:r>
          </a:p>
          <a:p>
            <a:pPr marL="457200" lvl="1" indent="0">
              <a:buNone/>
            </a:pPr>
            <a:r>
              <a:rPr lang="en-US" sz="1800" dirty="0" smtClean="0"/>
              <a:t>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9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077072"/>
            <a:ext cx="5688632" cy="1200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027074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Arial Bold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10F75C0372A841883BE81DBC7DAFD2" ma:contentTypeVersion="9" ma:contentTypeDescription="Create a new document." ma:contentTypeScope="" ma:versionID="e9760ed9d53f30391e5a0c9020ab00c2">
  <xsd:schema xmlns:xsd="http://www.w3.org/2001/XMLSchema" xmlns:p="http://schemas.microsoft.com/office/2006/metadata/properties" xmlns:ns2="2aca096b-a3fb-48a2-88ee-f7b59ea5c3d2" xmlns:ns3="1ef10d30-60d1-4885-801b-11583d4bc061" targetNamespace="http://schemas.microsoft.com/office/2006/metadata/properties" ma:root="true" ma:fieldsID="8cd0a9b97af9d8ec311b1cc11fa259d0" ns2:_="" ns3:_="">
    <xsd:import namespace="2aca096b-a3fb-48a2-88ee-f7b59ea5c3d2"/>
    <xsd:import namespace="1ef10d30-60d1-4885-801b-11583d4bc061"/>
    <xsd:element name="properties">
      <xsd:complexType>
        <xsd:sequence>
          <xsd:element name="documentManagement">
            <xsd:complexType>
              <xsd:all>
                <xsd:element ref="ns2:Discription" minOccurs="0"/>
                <xsd:element ref="ns2:Common_x0020_Accessed_x0020_Document" minOccurs="0"/>
                <xsd:element ref="ns3:Business_x0020_Unit" minOccurs="0"/>
                <xsd:element ref="ns3:Division" minOccurs="0"/>
                <xsd:element ref="ns3:Electronic_x0020_Template_x0020_Categor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ca096b-a3fb-48a2-88ee-f7b59ea5c3d2" elementFormDefault="qualified">
    <xsd:import namespace="http://schemas.microsoft.com/office/2006/documentManagement/types"/>
    <xsd:element name="Discription" ma:index="1" nillable="true" ma:displayName="Discription" ma:internalName="Discription">
      <xsd:simpleType>
        <xsd:restriction base="dms:Note"/>
      </xsd:simpleType>
    </xsd:element>
    <xsd:element name="Common_x0020_Accessed_x0020_Document" ma:index="3" nillable="true" ma:displayName="Common Accessed Document" ma:default="0" ma:internalName="Common_x0020_Accessed_x0020_Document">
      <xsd:simpleType>
        <xsd:restriction base="dms:Boolean"/>
      </xsd:simpleType>
    </xsd:element>
  </xsd:schema>
  <xsd:schema xmlns:xsd="http://www.w3.org/2001/XMLSchema" xmlns:dms="http://schemas.microsoft.com/office/2006/documentManagement/types" targetNamespace="1ef10d30-60d1-4885-801b-11583d4bc061" elementFormDefault="qualified">
    <xsd:import namespace="http://schemas.microsoft.com/office/2006/documentManagement/types"/>
    <xsd:element name="Business_x0020_Unit" ma:index="10" nillable="true" ma:displayName="Business Unit" ma:format="Dropdown" ma:internalName="Business_x0020_Unit0">
      <xsd:simpleType>
        <xsd:restriction base="dms:Choice">
          <xsd:enumeration value="Corporate Services"/>
          <xsd:enumeration value="Asset &amp; Liabity Management"/>
          <xsd:enumeration value="Ministry"/>
          <xsd:enumeration value="Office of the Director-General"/>
          <xsd:enumeration value="Specialist Functions"/>
          <xsd:enumeration value="Budget Office"/>
          <xsd:enumeration value="Economic Policies"/>
          <xsd:enumeration value="Tax Financial Section and International Economics"/>
          <xsd:enumeration value="Intergovernmental Relations"/>
          <xsd:enumeration value="Office of the Accountant-General"/>
          <xsd:enumeration value="Public Finance"/>
          <xsd:enumeration value="Communications"/>
        </xsd:restriction>
      </xsd:simpleType>
    </xsd:element>
    <xsd:element name="Division" ma:index="11" nillable="true" ma:displayName="Division" ma:default="Not Applicable" ma:format="Dropdown" ma:internalName="Division">
      <xsd:simpleType>
        <xsd:restriction base="dms:Choice">
          <xsd:enumeration value="Not Applicable"/>
          <xsd:enumeration value="Facilities Management"/>
          <xsd:enumeration value="Financial Management"/>
          <xsd:enumeration value="Human Resources"/>
          <xsd:enumeration value="Internal Audit"/>
          <xsd:enumeration value="Information Technology"/>
          <xsd:enumeration value="Strategic Projects and Support"/>
          <xsd:enumeration value="Enterprise Risk and Security Management"/>
          <xsd:enumeration value="Communications"/>
        </xsd:restriction>
      </xsd:simpleType>
    </xsd:element>
    <xsd:element name="Electronic_x0020_Template_x0020_Category" ma:index="12" nillable="true" ma:displayName="Electronic Template Category" ma:default="Other" ma:format="Dropdown" ma:internalName="Electronic_x0020_Template_x0020_Category">
      <xsd:simpleType>
        <xsd:restriction base="dms:Choice">
          <xsd:enumeration value="Appointments"/>
          <xsd:enumeration value="Employee Relations"/>
          <xsd:enumeration value="EWP"/>
          <xsd:enumeration value="Funeral Benefits"/>
          <xsd:enumeration value="HRD"/>
          <xsd:enumeration value="Job Evaluation"/>
          <xsd:enumeration value="Leave"/>
          <xsd:enumeration value="Pensions Administration"/>
          <xsd:enumeration value="Performance Management"/>
          <xsd:enumeration value="Terminations"/>
          <xsd:enumeration value="HR Opps"/>
          <xsd:enumeration value="Oth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 ma:readOnly="tru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Common_x0020_Accessed_x0020_Document xmlns="2aca096b-a3fb-48a2-88ee-f7b59ea5c3d2">true</Common_x0020_Accessed_x0020_Document>
    <Discription xmlns="2aca096b-a3fb-48a2-88ee-f7b59ea5c3d2" xsi:nil="true"/>
    <Business_x0020_Unit xmlns="1ef10d30-60d1-4885-801b-11583d4bc061">Communications</Business_x0020_Unit>
    <Electronic_x0020_Template_x0020_Category xmlns="1ef10d30-60d1-4885-801b-11583d4bc061">Other</Electronic_x0020_Template_x0020_Category>
    <Division xmlns="1ef10d30-60d1-4885-801b-11583d4bc061">Communications</Division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5D2051-8DB3-4A3C-A69D-63A16E217A40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CC103B29-33E2-4887-BC99-37C47B6AF9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ca096b-a3fb-48a2-88ee-f7b59ea5c3d2"/>
    <ds:schemaRef ds:uri="1ef10d30-60d1-4885-801b-11583d4bc061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670F23C-C568-4939-934D-E549369DF442}">
  <ds:schemaRefs>
    <ds:schemaRef ds:uri="http://purl.org/dc/elements/1.1/"/>
    <ds:schemaRef ds:uri="1ef10d30-60d1-4885-801b-11583d4bc061"/>
    <ds:schemaRef ds:uri="http://purl.org/dc/dcmitype/"/>
    <ds:schemaRef ds:uri="http://schemas.microsoft.com/office/2006/metadata/properties"/>
    <ds:schemaRef ds:uri="http://schemas.openxmlformats.org/package/2006/metadata/core-properties"/>
    <ds:schemaRef ds:uri="2aca096b-a3fb-48a2-88ee-f7b59ea5c3d2"/>
    <ds:schemaRef ds:uri="http://schemas.microsoft.com/office/2006/documentManagement/types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85C5DE4E-B98B-4711-8019-7F82E96967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ITMac01 HD:Applications:Microsoft Office 2004:Templates:Presentations:Designs:Blank Presentation</Template>
  <TotalTime>6238</TotalTime>
  <Words>573</Words>
  <Application>Microsoft Office PowerPoint</Application>
  <PresentationFormat>On-screen Show (4:3)</PresentationFormat>
  <Paragraphs>106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Blank Presentation</vt:lpstr>
      <vt:lpstr>Budgeting and financial management in the Department of Water and Sanitation and the Water Trading Entity</vt:lpstr>
      <vt:lpstr>Outline</vt:lpstr>
      <vt:lpstr>Vote 36: Water and Sanitation</vt:lpstr>
      <vt:lpstr>Budget Growth 2012/13 – 2020/21 </vt:lpstr>
      <vt:lpstr>Budget Performance 2012/13 – 2016/17</vt:lpstr>
      <vt:lpstr>Monthly spending distribution – last 3 FY</vt:lpstr>
      <vt:lpstr>Monthly spending distribution – last 3 FY</vt:lpstr>
      <vt:lpstr>Budget Performance 2016/17</vt:lpstr>
      <vt:lpstr>Budget risks (As per 2017 annual report)</vt:lpstr>
      <vt:lpstr>Budget risks (As per 2017 annual report)</vt:lpstr>
      <vt:lpstr>Budget risks (As per 2017 annual report)</vt:lpstr>
      <vt:lpstr>Expenditure performance 2017/18</vt:lpstr>
      <vt:lpstr>Expenditure performance 2017/18</vt:lpstr>
      <vt:lpstr>Water Trading Entity</vt:lpstr>
      <vt:lpstr>Cash balances 2012/13 – 2016/17</vt:lpstr>
      <vt:lpstr>Operating expenditure growth</vt:lpstr>
      <vt:lpstr>PMG monthly balances</vt:lpstr>
      <vt:lpstr>Budget risks (as per 2017 annual report)</vt:lpstr>
      <vt:lpstr>Slide 19</vt:lpstr>
    </vt:vector>
  </TitlesOfParts>
  <Company>bronwen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 (Powerpoint 2007)</dc:title>
  <dc:creator>bronwen</dc:creator>
  <cp:lastModifiedBy>PUMZA</cp:lastModifiedBy>
  <cp:revision>76</cp:revision>
  <cp:lastPrinted>2017-09-05T08:34:29Z</cp:lastPrinted>
  <dcterms:created xsi:type="dcterms:W3CDTF">2010-05-24T08:09:56Z</dcterms:created>
  <dcterms:modified xsi:type="dcterms:W3CDTF">2018-03-28T07:11:23Z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0x010100FA10F75C0372A841883BE81DBC7DAFD2</vt:lpwstr>
  </property>
  <property fmtid="{D5CDD505-2E9C-101B-9397-08002B2CF9AE}" pid="4" name="Order">
    <vt:r8>10200</vt:r8>
  </property>
  <property fmtid="{D5CDD505-2E9C-101B-9397-08002B2CF9AE}" pid="5" name="Corporate Services Divition">
    <vt:lpwstr>Communications</vt:lpwstr>
  </property>
  <property fmtid="{D5CDD505-2E9C-101B-9397-08002B2CF9AE}" pid="6" name="Business Unit">
    <vt:lpwstr>Communications</vt:lpwstr>
  </property>
</Properties>
</file>