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sldIdLst>
    <p:sldId id="256" r:id="rId2"/>
    <p:sldId id="257" r:id="rId3"/>
    <p:sldId id="258" r:id="rId4"/>
    <p:sldId id="307" r:id="rId5"/>
    <p:sldId id="290" r:id="rId6"/>
    <p:sldId id="316" r:id="rId7"/>
    <p:sldId id="284" r:id="rId8"/>
    <p:sldId id="269" r:id="rId9"/>
    <p:sldId id="287" r:id="rId10"/>
    <p:sldId id="314" r:id="rId11"/>
    <p:sldId id="289" r:id="rId12"/>
    <p:sldId id="285" r:id="rId13"/>
    <p:sldId id="292" r:id="rId14"/>
    <p:sldId id="291" r:id="rId15"/>
    <p:sldId id="271" r:id="rId16"/>
    <p:sldId id="274" r:id="rId17"/>
    <p:sldId id="304" r:id="rId18"/>
    <p:sldId id="276" r:id="rId19"/>
    <p:sldId id="317" r:id="rId20"/>
    <p:sldId id="318" r:id="rId21"/>
    <p:sldId id="319" r:id="rId22"/>
    <p:sldId id="320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6" autoAdjust="0"/>
    <p:restoredTop sz="92756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38BCD-EFBC-4A40-9806-7A767214DE6A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3CD3013E-CF6B-4120-9E0F-A3F94A59F6DE}">
      <dgm:prSet phldrT="[Text]"/>
      <dgm:spPr/>
      <dgm:t>
        <a:bodyPr/>
        <a:lstStyle/>
        <a:p>
          <a:r>
            <a:rPr lang="en-ZA" dirty="0"/>
            <a:t>Job Drivers</a:t>
          </a:r>
        </a:p>
      </dgm:t>
    </dgm:pt>
    <dgm:pt modelId="{E0D1E443-535C-4B5E-81B7-4F9B8CD401DA}" type="parTrans" cxnId="{8CF54B68-9543-49DB-A1C8-0E29A6309409}">
      <dgm:prSet/>
      <dgm:spPr/>
      <dgm:t>
        <a:bodyPr/>
        <a:lstStyle/>
        <a:p>
          <a:endParaRPr lang="en-ZA"/>
        </a:p>
      </dgm:t>
    </dgm:pt>
    <dgm:pt modelId="{57524BC2-F9D8-40FC-8129-58498AD94606}" type="sibTrans" cxnId="{8CF54B68-9543-49DB-A1C8-0E29A6309409}">
      <dgm:prSet/>
      <dgm:spPr/>
      <dgm:t>
        <a:bodyPr/>
        <a:lstStyle/>
        <a:p>
          <a:endParaRPr lang="en-ZA"/>
        </a:p>
      </dgm:t>
    </dgm:pt>
    <dgm:pt modelId="{7172D288-6EAD-4014-9801-357D0F8E0312}">
      <dgm:prSet phldrT="[Text]" custT="1"/>
      <dgm:spPr/>
      <dgm:t>
        <a:bodyPr/>
        <a:lstStyle/>
        <a:p>
          <a:r>
            <a:rPr lang="en-ZA" sz="1400" dirty="0"/>
            <a:t>Ocean Economy</a:t>
          </a:r>
        </a:p>
      </dgm:t>
    </dgm:pt>
    <dgm:pt modelId="{E86777A6-45E7-4B51-A857-E781BAB87C45}" type="parTrans" cxnId="{933B837C-7AE4-4014-82AB-306B19E00139}">
      <dgm:prSet/>
      <dgm:spPr/>
      <dgm:t>
        <a:bodyPr/>
        <a:lstStyle/>
        <a:p>
          <a:endParaRPr lang="en-ZA"/>
        </a:p>
      </dgm:t>
    </dgm:pt>
    <dgm:pt modelId="{013AF1AE-ADEB-4B69-A755-A54E364AFACF}" type="sibTrans" cxnId="{933B837C-7AE4-4014-82AB-306B19E00139}">
      <dgm:prSet/>
      <dgm:spPr/>
      <dgm:t>
        <a:bodyPr/>
        <a:lstStyle/>
        <a:p>
          <a:endParaRPr lang="en-ZA"/>
        </a:p>
      </dgm:t>
    </dgm:pt>
    <dgm:pt modelId="{72A227AC-C1F9-4A7C-B946-54534A21279C}">
      <dgm:prSet phldrT="[Text]" custT="1"/>
      <dgm:spPr/>
      <dgm:t>
        <a:bodyPr/>
        <a:lstStyle/>
        <a:p>
          <a:r>
            <a:rPr lang="en-ZA" sz="1400" b="1" dirty="0">
              <a:solidFill>
                <a:srgbClr val="FF0000"/>
              </a:solidFill>
            </a:rPr>
            <a:t>High impact IPAP</a:t>
          </a:r>
        </a:p>
      </dgm:t>
    </dgm:pt>
    <dgm:pt modelId="{0E3D30E2-E2AB-445C-AA38-DA3CED99F4B5}" type="parTrans" cxnId="{3F4958F2-3779-44CA-BCAA-415494479090}">
      <dgm:prSet/>
      <dgm:spPr/>
      <dgm:t>
        <a:bodyPr/>
        <a:lstStyle/>
        <a:p>
          <a:endParaRPr lang="en-ZA"/>
        </a:p>
      </dgm:t>
    </dgm:pt>
    <dgm:pt modelId="{7E8DEAD7-D926-4D6E-BA60-31EC629C0BB4}" type="sibTrans" cxnId="{3F4958F2-3779-44CA-BCAA-415494479090}">
      <dgm:prSet/>
      <dgm:spPr/>
      <dgm:t>
        <a:bodyPr/>
        <a:lstStyle/>
        <a:p>
          <a:endParaRPr lang="en-ZA"/>
        </a:p>
      </dgm:t>
    </dgm:pt>
    <dgm:pt modelId="{E0BDB910-F6BC-4A20-B330-53734F072894}">
      <dgm:prSet phldrT="[Text]"/>
      <dgm:spPr/>
      <dgm:t>
        <a:bodyPr/>
        <a:lstStyle/>
        <a:p>
          <a:r>
            <a:rPr lang="en-ZA" dirty="0"/>
            <a:t>Enablers</a:t>
          </a:r>
        </a:p>
      </dgm:t>
    </dgm:pt>
    <dgm:pt modelId="{6E1B6661-1D3F-4015-9425-39664869AC4D}" type="parTrans" cxnId="{390E81BA-ABED-4234-A992-6C2E7FBECD36}">
      <dgm:prSet/>
      <dgm:spPr/>
      <dgm:t>
        <a:bodyPr/>
        <a:lstStyle/>
        <a:p>
          <a:endParaRPr lang="en-ZA"/>
        </a:p>
      </dgm:t>
    </dgm:pt>
    <dgm:pt modelId="{CC6B11E3-3203-486C-957F-2EF48DC3D6C3}" type="sibTrans" cxnId="{390E81BA-ABED-4234-A992-6C2E7FBECD36}">
      <dgm:prSet/>
      <dgm:spPr/>
      <dgm:t>
        <a:bodyPr/>
        <a:lstStyle/>
        <a:p>
          <a:endParaRPr lang="en-ZA"/>
        </a:p>
      </dgm:t>
    </dgm:pt>
    <dgm:pt modelId="{740E9A45-01DD-45B5-88A6-186560777C9B}">
      <dgm:prSet phldrT="[Text]" custT="1"/>
      <dgm:spPr/>
      <dgm:t>
        <a:bodyPr/>
        <a:lstStyle/>
        <a:p>
          <a:r>
            <a:rPr lang="en-ZA" sz="1400" b="1" dirty="0">
              <a:solidFill>
                <a:srgbClr val="FF0000"/>
              </a:solidFill>
            </a:rPr>
            <a:t>Resolving the energy challenge</a:t>
          </a:r>
        </a:p>
      </dgm:t>
    </dgm:pt>
    <dgm:pt modelId="{7D253657-D4CB-47AB-A6B6-BDF0FED396C9}" type="parTrans" cxnId="{4F3426CB-CFE6-464B-956E-8E3B3C1C0C65}">
      <dgm:prSet/>
      <dgm:spPr/>
      <dgm:t>
        <a:bodyPr/>
        <a:lstStyle/>
        <a:p>
          <a:endParaRPr lang="en-ZA"/>
        </a:p>
      </dgm:t>
    </dgm:pt>
    <dgm:pt modelId="{2308EF6B-CE92-478E-B391-ED9E7136A2DA}" type="sibTrans" cxnId="{4F3426CB-CFE6-464B-956E-8E3B3C1C0C65}">
      <dgm:prSet/>
      <dgm:spPr/>
      <dgm:t>
        <a:bodyPr/>
        <a:lstStyle/>
        <a:p>
          <a:endParaRPr lang="en-ZA"/>
        </a:p>
      </dgm:t>
    </dgm:pt>
    <dgm:pt modelId="{0408C30A-3C31-490F-9D11-B1D2D2464AA6}">
      <dgm:prSet phldrT="[Text]" custT="1"/>
      <dgm:spPr/>
      <dgm:t>
        <a:bodyPr/>
        <a:lstStyle/>
        <a:p>
          <a:r>
            <a:rPr lang="en-ZA" sz="1400" dirty="0"/>
            <a:t>Crowding in private sector investment</a:t>
          </a:r>
        </a:p>
      </dgm:t>
    </dgm:pt>
    <dgm:pt modelId="{4269B704-B43F-4E42-93AB-7DB9204CA5CC}" type="parTrans" cxnId="{041E16BC-9714-41F2-961D-774A41F8D1DC}">
      <dgm:prSet/>
      <dgm:spPr/>
      <dgm:t>
        <a:bodyPr/>
        <a:lstStyle/>
        <a:p>
          <a:endParaRPr lang="en-ZA"/>
        </a:p>
      </dgm:t>
    </dgm:pt>
    <dgm:pt modelId="{BD1559D4-111F-4EFB-A0F4-1CDD02C8EB31}" type="sibTrans" cxnId="{041E16BC-9714-41F2-961D-774A41F8D1DC}">
      <dgm:prSet/>
      <dgm:spPr/>
      <dgm:t>
        <a:bodyPr/>
        <a:lstStyle/>
        <a:p>
          <a:endParaRPr lang="en-ZA"/>
        </a:p>
      </dgm:t>
    </dgm:pt>
    <dgm:pt modelId="{F26C7A91-73ED-421F-AF07-AE43448A6ADE}">
      <dgm:prSet phldrT="[Text]"/>
      <dgm:spPr/>
      <dgm:t>
        <a:bodyPr/>
        <a:lstStyle/>
        <a:p>
          <a:r>
            <a:rPr lang="en-ZA" dirty="0"/>
            <a:t>Cross Cutting</a:t>
          </a:r>
        </a:p>
      </dgm:t>
    </dgm:pt>
    <dgm:pt modelId="{0408A391-2BF9-42D8-852A-15504F1BE4C4}" type="parTrans" cxnId="{72561300-6B7B-4BA4-AE44-A25AB61160A0}">
      <dgm:prSet/>
      <dgm:spPr/>
      <dgm:t>
        <a:bodyPr/>
        <a:lstStyle/>
        <a:p>
          <a:endParaRPr lang="en-ZA"/>
        </a:p>
      </dgm:t>
    </dgm:pt>
    <dgm:pt modelId="{8332E37E-7F30-4C73-B30F-E5DD93536435}" type="sibTrans" cxnId="{72561300-6B7B-4BA4-AE44-A25AB61160A0}">
      <dgm:prSet/>
      <dgm:spPr/>
      <dgm:t>
        <a:bodyPr/>
        <a:lstStyle/>
        <a:p>
          <a:endParaRPr lang="en-ZA"/>
        </a:p>
      </dgm:t>
    </dgm:pt>
    <dgm:pt modelId="{00B3CFE8-A740-4FC7-9673-42FC3DFE1BA1}">
      <dgm:prSet phldrT="[Text]" custT="1"/>
      <dgm:spPr/>
      <dgm:t>
        <a:bodyPr/>
        <a:lstStyle/>
        <a:p>
          <a:r>
            <a:rPr lang="en-ZA" sz="1400" dirty="0"/>
            <a:t>Science, Technology and Innovation</a:t>
          </a:r>
        </a:p>
      </dgm:t>
    </dgm:pt>
    <dgm:pt modelId="{10887BF3-FEA9-437B-9048-08A0797B22A8}" type="parTrans" cxnId="{309D323D-75D5-4B87-A591-8D1E3EE5D9B4}">
      <dgm:prSet/>
      <dgm:spPr/>
      <dgm:t>
        <a:bodyPr/>
        <a:lstStyle/>
        <a:p>
          <a:endParaRPr lang="en-ZA"/>
        </a:p>
      </dgm:t>
    </dgm:pt>
    <dgm:pt modelId="{613F8515-3132-4CB8-AC1F-9A1AC3411B7C}" type="sibTrans" cxnId="{309D323D-75D5-4B87-A591-8D1E3EE5D9B4}">
      <dgm:prSet/>
      <dgm:spPr/>
      <dgm:t>
        <a:bodyPr/>
        <a:lstStyle/>
        <a:p>
          <a:endParaRPr lang="en-ZA"/>
        </a:p>
      </dgm:t>
    </dgm:pt>
    <dgm:pt modelId="{34F32ED2-7268-4E1E-90AA-79144EEA46EE}">
      <dgm:prSet phldrT="[Text]" custT="1"/>
      <dgm:spPr/>
      <dgm:t>
        <a:bodyPr/>
        <a:lstStyle/>
        <a:p>
          <a:r>
            <a:rPr lang="en-ZA" sz="1400" b="1" dirty="0">
              <a:solidFill>
                <a:srgbClr val="FF0000"/>
              </a:solidFill>
            </a:rPr>
            <a:t>Revitalising Agriculture</a:t>
          </a:r>
        </a:p>
      </dgm:t>
    </dgm:pt>
    <dgm:pt modelId="{92052774-6CD4-4590-8C53-4799E2F6BA54}" type="parTrans" cxnId="{56867D25-B48A-4274-A268-4299E652736B}">
      <dgm:prSet/>
      <dgm:spPr/>
      <dgm:t>
        <a:bodyPr/>
        <a:lstStyle/>
        <a:p>
          <a:endParaRPr lang="en-ZA"/>
        </a:p>
      </dgm:t>
    </dgm:pt>
    <dgm:pt modelId="{3645CF6E-F889-4A13-AA25-0A0D7B9AAFD4}" type="sibTrans" cxnId="{56867D25-B48A-4274-A268-4299E652736B}">
      <dgm:prSet/>
      <dgm:spPr/>
      <dgm:t>
        <a:bodyPr/>
        <a:lstStyle/>
        <a:p>
          <a:endParaRPr lang="en-ZA"/>
        </a:p>
      </dgm:t>
    </dgm:pt>
    <dgm:pt modelId="{7871A943-7715-4322-9E27-27B5620FABE6}">
      <dgm:prSet phldrT="[Text]" custT="1"/>
      <dgm:spPr/>
      <dgm:t>
        <a:bodyPr/>
        <a:lstStyle/>
        <a:p>
          <a:r>
            <a:rPr lang="en-ZA" sz="1400" dirty="0"/>
            <a:t>Advance Beneficiation</a:t>
          </a:r>
        </a:p>
      </dgm:t>
    </dgm:pt>
    <dgm:pt modelId="{0E47CA9A-CD16-45A7-869B-878490781679}" type="parTrans" cxnId="{461DACA1-1E92-4BCD-AC90-0C43BB3D56F6}">
      <dgm:prSet/>
      <dgm:spPr/>
      <dgm:t>
        <a:bodyPr/>
        <a:lstStyle/>
        <a:p>
          <a:endParaRPr lang="en-ZA"/>
        </a:p>
      </dgm:t>
    </dgm:pt>
    <dgm:pt modelId="{11BAC58A-E767-4536-A2EC-FE8CCDEDCB31}" type="sibTrans" cxnId="{461DACA1-1E92-4BCD-AC90-0C43BB3D56F6}">
      <dgm:prSet/>
      <dgm:spPr/>
      <dgm:t>
        <a:bodyPr/>
        <a:lstStyle/>
        <a:p>
          <a:endParaRPr lang="en-ZA"/>
        </a:p>
      </dgm:t>
    </dgm:pt>
    <dgm:pt modelId="{3DDA2D22-541A-48DA-BB7E-C13A76ED881E}">
      <dgm:prSet phldrT="[Text]" custT="1"/>
      <dgm:spPr/>
      <dgm:t>
        <a:bodyPr/>
        <a:lstStyle/>
        <a:p>
          <a:r>
            <a:rPr lang="en-ZA" sz="1400" dirty="0"/>
            <a:t>Unlock SMME, co-ops, township and rural enterprises potential </a:t>
          </a:r>
        </a:p>
      </dgm:t>
    </dgm:pt>
    <dgm:pt modelId="{3DDBA081-9B33-4BDB-AF22-F9E05D0B7135}" type="parTrans" cxnId="{DCE16ADD-3E32-4237-9C3D-7E86E87D79F2}">
      <dgm:prSet/>
      <dgm:spPr/>
      <dgm:t>
        <a:bodyPr/>
        <a:lstStyle/>
        <a:p>
          <a:endParaRPr lang="en-ZA"/>
        </a:p>
      </dgm:t>
    </dgm:pt>
    <dgm:pt modelId="{91568262-900E-40E7-8DC3-7A3E71C18903}" type="sibTrans" cxnId="{DCE16ADD-3E32-4237-9C3D-7E86E87D79F2}">
      <dgm:prSet/>
      <dgm:spPr/>
      <dgm:t>
        <a:bodyPr/>
        <a:lstStyle/>
        <a:p>
          <a:endParaRPr lang="en-ZA"/>
        </a:p>
      </dgm:t>
    </dgm:pt>
    <dgm:pt modelId="{D29A514A-3125-4882-A3B5-37B5FF8B04C4}">
      <dgm:prSet phldrT="[Text]" custT="1"/>
      <dgm:spPr/>
      <dgm:t>
        <a:bodyPr/>
        <a:lstStyle/>
        <a:p>
          <a:r>
            <a:rPr lang="en-ZA" sz="1400" dirty="0"/>
            <a:t>Mediating workplace conflict</a:t>
          </a:r>
        </a:p>
      </dgm:t>
    </dgm:pt>
    <dgm:pt modelId="{3F48ED43-FEE8-48E0-9A6F-7B8408AF378B}" type="parTrans" cxnId="{7DCF88EC-FCBD-4BBD-A21A-DF1FBEC98462}">
      <dgm:prSet/>
      <dgm:spPr/>
      <dgm:t>
        <a:bodyPr/>
        <a:lstStyle/>
        <a:p>
          <a:endParaRPr lang="en-ZA"/>
        </a:p>
      </dgm:t>
    </dgm:pt>
    <dgm:pt modelId="{024C1908-F178-4AC8-B1D4-A01F0069049C}" type="sibTrans" cxnId="{7DCF88EC-FCBD-4BBD-A21A-DF1FBEC98462}">
      <dgm:prSet/>
      <dgm:spPr/>
      <dgm:t>
        <a:bodyPr/>
        <a:lstStyle/>
        <a:p>
          <a:endParaRPr lang="en-ZA"/>
        </a:p>
      </dgm:t>
    </dgm:pt>
    <dgm:pt modelId="{99B85826-777E-45E1-8D4B-D64DED012B9E}">
      <dgm:prSet phldrT="[Text]" custT="1"/>
      <dgm:spPr/>
      <dgm:t>
        <a:bodyPr/>
        <a:lstStyle/>
        <a:p>
          <a:r>
            <a:rPr lang="en-ZA" sz="1400" b="1" dirty="0">
              <a:solidFill>
                <a:srgbClr val="FF0000"/>
              </a:solidFill>
            </a:rPr>
            <a:t>Transport Infrastructure</a:t>
          </a:r>
        </a:p>
      </dgm:t>
    </dgm:pt>
    <dgm:pt modelId="{A77DB928-946C-4808-97FA-98F930891801}" type="parTrans" cxnId="{1156E583-B338-4673-B165-40B97000A766}">
      <dgm:prSet/>
      <dgm:spPr/>
      <dgm:t>
        <a:bodyPr/>
        <a:lstStyle/>
        <a:p>
          <a:endParaRPr lang="en-ZA"/>
        </a:p>
      </dgm:t>
    </dgm:pt>
    <dgm:pt modelId="{35A0CCAD-7D4D-4C34-873F-3616ED5232DE}" type="sibTrans" cxnId="{1156E583-B338-4673-B165-40B97000A766}">
      <dgm:prSet/>
      <dgm:spPr/>
      <dgm:t>
        <a:bodyPr/>
        <a:lstStyle/>
        <a:p>
          <a:endParaRPr lang="en-ZA"/>
        </a:p>
      </dgm:t>
    </dgm:pt>
    <dgm:pt modelId="{AE47A23B-2191-4045-91D5-77610CD3ACD5}">
      <dgm:prSet phldrT="[Text]" custT="1"/>
      <dgm:spPr/>
      <dgm:t>
        <a:bodyPr/>
        <a:lstStyle/>
        <a:p>
          <a:r>
            <a:rPr lang="en-ZA" sz="1400" dirty="0"/>
            <a:t>State Owned Entity Reforms</a:t>
          </a:r>
        </a:p>
      </dgm:t>
    </dgm:pt>
    <dgm:pt modelId="{CB60096F-5527-44E8-BA38-F5DFE1D6412D}" type="parTrans" cxnId="{BD9B2235-95B1-4FD3-8F94-20955C1BEF80}">
      <dgm:prSet/>
      <dgm:spPr/>
      <dgm:t>
        <a:bodyPr/>
        <a:lstStyle/>
        <a:p>
          <a:endParaRPr lang="en-ZA"/>
        </a:p>
      </dgm:t>
    </dgm:pt>
    <dgm:pt modelId="{358C4092-5E11-4877-A0B5-F776D51625D4}" type="sibTrans" cxnId="{BD9B2235-95B1-4FD3-8F94-20955C1BEF80}">
      <dgm:prSet/>
      <dgm:spPr/>
      <dgm:t>
        <a:bodyPr/>
        <a:lstStyle/>
        <a:p>
          <a:endParaRPr lang="en-ZA"/>
        </a:p>
      </dgm:t>
    </dgm:pt>
    <dgm:pt modelId="{B3CE4413-9D9D-4288-A969-41A296F32556}">
      <dgm:prSet phldrT="[Text]" custT="1"/>
      <dgm:spPr/>
      <dgm:t>
        <a:bodyPr/>
        <a:lstStyle/>
        <a:p>
          <a:r>
            <a:rPr lang="en-ZA" sz="1400" b="1" dirty="0">
              <a:solidFill>
                <a:srgbClr val="FF0000"/>
              </a:solidFill>
            </a:rPr>
            <a:t>Water and sanitation</a:t>
          </a:r>
        </a:p>
      </dgm:t>
    </dgm:pt>
    <dgm:pt modelId="{98F2F933-8DCD-4628-BA9D-EC854BDE5CC5}" type="parTrans" cxnId="{D8464F50-81DE-4C63-B8E8-CBAD999E3AE2}">
      <dgm:prSet/>
      <dgm:spPr/>
      <dgm:t>
        <a:bodyPr/>
        <a:lstStyle/>
        <a:p>
          <a:endParaRPr lang="en-ZA"/>
        </a:p>
      </dgm:t>
    </dgm:pt>
    <dgm:pt modelId="{EE095ED8-E82B-42F4-BCEA-3EFC5335E6BF}" type="sibTrans" cxnId="{D8464F50-81DE-4C63-B8E8-CBAD999E3AE2}">
      <dgm:prSet/>
      <dgm:spPr/>
      <dgm:t>
        <a:bodyPr/>
        <a:lstStyle/>
        <a:p>
          <a:endParaRPr lang="en-ZA"/>
        </a:p>
      </dgm:t>
    </dgm:pt>
    <dgm:pt modelId="{3C004BB8-2A3E-4938-9746-34AB5096AC7B}">
      <dgm:prSet phldrT="[Text]" custT="1"/>
      <dgm:spPr/>
      <dgm:t>
        <a:bodyPr/>
        <a:lstStyle/>
        <a:p>
          <a:r>
            <a:rPr lang="en-ZA" sz="1400" dirty="0"/>
            <a:t>Broadband rollout</a:t>
          </a:r>
        </a:p>
      </dgm:t>
    </dgm:pt>
    <dgm:pt modelId="{0FFE63B2-8831-4A2B-AACB-BFC1E3F409E8}" type="parTrans" cxnId="{D9A47860-A541-483C-B1B6-E15B5680BF30}">
      <dgm:prSet/>
      <dgm:spPr/>
      <dgm:t>
        <a:bodyPr/>
        <a:lstStyle/>
        <a:p>
          <a:endParaRPr lang="en-ZA"/>
        </a:p>
      </dgm:t>
    </dgm:pt>
    <dgm:pt modelId="{A493AA31-49FE-4B54-976D-0DC4E6B0FA7E}" type="sibTrans" cxnId="{D9A47860-A541-483C-B1B6-E15B5680BF30}">
      <dgm:prSet/>
      <dgm:spPr/>
      <dgm:t>
        <a:bodyPr/>
        <a:lstStyle/>
        <a:p>
          <a:endParaRPr lang="en-ZA"/>
        </a:p>
      </dgm:t>
    </dgm:pt>
    <dgm:pt modelId="{DD69E369-ACB9-405A-9C33-02018A70CF24}" type="pres">
      <dgm:prSet presAssocID="{82F38BCD-EFBC-4A40-9806-7A767214DE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90A2697-B4E6-4007-B684-9014D95C008F}" type="pres">
      <dgm:prSet presAssocID="{82F38BCD-EFBC-4A40-9806-7A767214DE6A}" presName="tSp" presStyleCnt="0"/>
      <dgm:spPr/>
    </dgm:pt>
    <dgm:pt modelId="{3E8DE161-0556-44AA-9AF0-3022EA28EAF7}" type="pres">
      <dgm:prSet presAssocID="{82F38BCD-EFBC-4A40-9806-7A767214DE6A}" presName="bSp" presStyleCnt="0"/>
      <dgm:spPr/>
    </dgm:pt>
    <dgm:pt modelId="{0363648A-04D1-4AA3-9BB9-A7F7263372CD}" type="pres">
      <dgm:prSet presAssocID="{82F38BCD-EFBC-4A40-9806-7A767214DE6A}" presName="process" presStyleCnt="0"/>
      <dgm:spPr/>
    </dgm:pt>
    <dgm:pt modelId="{D5B74797-1219-4BEC-93C4-4E37666FFF2A}" type="pres">
      <dgm:prSet presAssocID="{3CD3013E-CF6B-4120-9E0F-A3F94A59F6DE}" presName="composite1" presStyleCnt="0"/>
      <dgm:spPr/>
    </dgm:pt>
    <dgm:pt modelId="{2549EB42-C8B8-4DB6-9918-E45B109BF6F0}" type="pres">
      <dgm:prSet presAssocID="{3CD3013E-CF6B-4120-9E0F-A3F94A59F6DE}" presName="dummyNode1" presStyleLbl="node1" presStyleIdx="0" presStyleCnt="3"/>
      <dgm:spPr/>
    </dgm:pt>
    <dgm:pt modelId="{09FAAF98-4623-40AF-B248-638F18B96F9B}" type="pres">
      <dgm:prSet presAssocID="{3CD3013E-CF6B-4120-9E0F-A3F94A59F6DE}" presName="childNode1" presStyleLbl="bgAcc1" presStyleIdx="0" presStyleCnt="3" custScaleX="11871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BD919F8-BD13-437F-B062-805D055F03C0}" type="pres">
      <dgm:prSet presAssocID="{3CD3013E-CF6B-4120-9E0F-A3F94A59F6D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C18A42-14C8-417F-B3F7-464BA87BAE06}" type="pres">
      <dgm:prSet presAssocID="{3CD3013E-CF6B-4120-9E0F-A3F94A59F6DE}" presName="parentNode1" presStyleLbl="node1" presStyleIdx="0" presStyleCnt="3" custLinFactNeighborX="-17613" custLinFactNeighborY="5306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4FB871E-3AEB-4BAB-9251-EA1CDC9E6C16}" type="pres">
      <dgm:prSet presAssocID="{3CD3013E-CF6B-4120-9E0F-A3F94A59F6DE}" presName="connSite1" presStyleCnt="0"/>
      <dgm:spPr/>
    </dgm:pt>
    <dgm:pt modelId="{A6064CF4-9D3F-4757-A5B1-D73E63FDDC80}" type="pres">
      <dgm:prSet presAssocID="{57524BC2-F9D8-40FC-8129-58498AD94606}" presName="Name9" presStyleLbl="sibTrans2D1" presStyleIdx="0" presStyleCnt="2" custLinFactNeighborX="20915" custLinFactNeighborY="-10451"/>
      <dgm:spPr/>
      <dgm:t>
        <a:bodyPr/>
        <a:lstStyle/>
        <a:p>
          <a:endParaRPr lang="en-ZA"/>
        </a:p>
      </dgm:t>
    </dgm:pt>
    <dgm:pt modelId="{FEA3DE2F-6959-42ED-B5CC-087F0D70892D}" type="pres">
      <dgm:prSet presAssocID="{E0BDB910-F6BC-4A20-B330-53734F072894}" presName="composite2" presStyleCnt="0"/>
      <dgm:spPr/>
    </dgm:pt>
    <dgm:pt modelId="{DE2A814E-CAE7-47FA-B0A2-92539A36161C}" type="pres">
      <dgm:prSet presAssocID="{E0BDB910-F6BC-4A20-B330-53734F072894}" presName="dummyNode2" presStyleLbl="node1" presStyleIdx="0" presStyleCnt="3"/>
      <dgm:spPr/>
    </dgm:pt>
    <dgm:pt modelId="{62B683D1-B6C6-498B-A09E-139F6D29BEFE}" type="pres">
      <dgm:prSet presAssocID="{E0BDB910-F6BC-4A20-B330-53734F072894}" presName="childNode2" presStyleLbl="bgAcc1" presStyleIdx="1" presStyleCnt="3" custScaleX="1125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1C0923E-3B15-440E-A435-F258DAA846D5}" type="pres">
      <dgm:prSet presAssocID="{E0BDB910-F6BC-4A20-B330-53734F07289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06BBD6-4798-4670-97D8-3276DD812CDA}" type="pres">
      <dgm:prSet presAssocID="{E0BDB910-F6BC-4A20-B330-53734F072894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D21586E-DD58-4988-99AD-3F48404DC101}" type="pres">
      <dgm:prSet presAssocID="{E0BDB910-F6BC-4A20-B330-53734F072894}" presName="connSite2" presStyleCnt="0"/>
      <dgm:spPr/>
    </dgm:pt>
    <dgm:pt modelId="{28E21398-5DEC-4ED9-8D5D-144C8DA1ED5B}" type="pres">
      <dgm:prSet presAssocID="{CC6B11E3-3203-486C-957F-2EF48DC3D6C3}" presName="Name18" presStyleLbl="sibTrans2D1" presStyleIdx="1" presStyleCnt="2" custScaleY="93069" custLinFactNeighborX="8250" custLinFactNeighborY="10383"/>
      <dgm:spPr/>
      <dgm:t>
        <a:bodyPr/>
        <a:lstStyle/>
        <a:p>
          <a:endParaRPr lang="en-ZA"/>
        </a:p>
      </dgm:t>
    </dgm:pt>
    <dgm:pt modelId="{9206D16C-735C-4533-9489-680A9F852552}" type="pres">
      <dgm:prSet presAssocID="{F26C7A91-73ED-421F-AF07-AE43448A6ADE}" presName="composite1" presStyleCnt="0"/>
      <dgm:spPr/>
    </dgm:pt>
    <dgm:pt modelId="{9C74222F-A1CC-4B7B-B174-BBDBEB67AD98}" type="pres">
      <dgm:prSet presAssocID="{F26C7A91-73ED-421F-AF07-AE43448A6ADE}" presName="dummyNode1" presStyleLbl="node1" presStyleIdx="1" presStyleCnt="3"/>
      <dgm:spPr/>
    </dgm:pt>
    <dgm:pt modelId="{AE37E5AC-9055-433B-8477-B70247C29628}" type="pres">
      <dgm:prSet presAssocID="{F26C7A91-73ED-421F-AF07-AE43448A6ADE}" presName="childNode1" presStyleLbl="bgAcc1" presStyleIdx="2" presStyleCnt="3" custScaleX="11456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C864C4A-4A2D-4A6A-B5DD-31CEEB9FE583}" type="pres">
      <dgm:prSet presAssocID="{F26C7A91-73ED-421F-AF07-AE43448A6AD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B760CA1-CA65-4874-8A9B-041AEC47F388}" type="pres">
      <dgm:prSet presAssocID="{F26C7A91-73ED-421F-AF07-AE43448A6ADE}" presName="parentNode1" presStyleLbl="node1" presStyleIdx="2" presStyleCnt="3" custLinFactNeighborX="-16628" custLinFactNeighborY="53068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F74C8FC-4D86-4AC1-AE64-A0E2449F2534}" type="pres">
      <dgm:prSet presAssocID="{F26C7A91-73ED-421F-AF07-AE43448A6ADE}" presName="connSite1" presStyleCnt="0"/>
      <dgm:spPr/>
    </dgm:pt>
  </dgm:ptLst>
  <dgm:cxnLst>
    <dgm:cxn modelId="{8086D183-5878-431D-BF6C-A3D9D4B8B802}" type="presOf" srcId="{7172D288-6EAD-4014-9801-357D0F8E0312}" destId="{8BD919F8-BD13-437F-B062-805D055F03C0}" srcOrd="1" destOrd="0" presId="urn:microsoft.com/office/officeart/2005/8/layout/hProcess4"/>
    <dgm:cxn modelId="{8CF54B68-9543-49DB-A1C8-0E29A6309409}" srcId="{82F38BCD-EFBC-4A40-9806-7A767214DE6A}" destId="{3CD3013E-CF6B-4120-9E0F-A3F94A59F6DE}" srcOrd="0" destOrd="0" parTransId="{E0D1E443-535C-4B5E-81B7-4F9B8CD401DA}" sibTransId="{57524BC2-F9D8-40FC-8129-58498AD94606}"/>
    <dgm:cxn modelId="{061D8877-D064-4F93-A009-B9A7ACD0DE22}" type="presOf" srcId="{72A227AC-C1F9-4A7C-B946-54534A21279C}" destId="{09FAAF98-4623-40AF-B248-638F18B96F9B}" srcOrd="0" destOrd="1" presId="urn:microsoft.com/office/officeart/2005/8/layout/hProcess4"/>
    <dgm:cxn modelId="{1DC50100-B86B-4AC1-90BA-886C164E4CC6}" type="presOf" srcId="{34F32ED2-7268-4E1E-90AA-79144EEA46EE}" destId="{09FAAF98-4623-40AF-B248-638F18B96F9B}" srcOrd="0" destOrd="2" presId="urn:microsoft.com/office/officeart/2005/8/layout/hProcess4"/>
    <dgm:cxn modelId="{D4F3BA53-4573-4F4A-ADB0-AB40F2B09493}" type="presOf" srcId="{0408C30A-3C31-490F-9D11-B1D2D2464AA6}" destId="{41C0923E-3B15-440E-A435-F258DAA846D5}" srcOrd="1" destOrd="2" presId="urn:microsoft.com/office/officeart/2005/8/layout/hProcess4"/>
    <dgm:cxn modelId="{80F01F43-800D-43C2-A7CC-F8EE4E127C81}" type="presOf" srcId="{99B85826-777E-45E1-8D4B-D64DED012B9E}" destId="{7C864C4A-4A2D-4A6A-B5DD-31CEEB9FE583}" srcOrd="1" destOrd="1" presId="urn:microsoft.com/office/officeart/2005/8/layout/hProcess4"/>
    <dgm:cxn modelId="{EC6EFF32-2DC3-445A-B7E3-4843234714F2}" type="presOf" srcId="{AE47A23B-2191-4045-91D5-77610CD3ACD5}" destId="{AE37E5AC-9055-433B-8477-B70247C29628}" srcOrd="0" destOrd="2" presId="urn:microsoft.com/office/officeart/2005/8/layout/hProcess4"/>
    <dgm:cxn modelId="{C1D5E375-B9F3-4E3D-AF8C-11801FADDB97}" type="presOf" srcId="{3DDA2D22-541A-48DA-BB7E-C13A76ED881E}" destId="{8BD919F8-BD13-437F-B062-805D055F03C0}" srcOrd="1" destOrd="4" presId="urn:microsoft.com/office/officeart/2005/8/layout/hProcess4"/>
    <dgm:cxn modelId="{72561300-6B7B-4BA4-AE44-A25AB61160A0}" srcId="{82F38BCD-EFBC-4A40-9806-7A767214DE6A}" destId="{F26C7A91-73ED-421F-AF07-AE43448A6ADE}" srcOrd="2" destOrd="0" parTransId="{0408A391-2BF9-42D8-852A-15504F1BE4C4}" sibTransId="{8332E37E-7F30-4C73-B30F-E5DD93536435}"/>
    <dgm:cxn modelId="{0105479B-D127-4B55-ABD8-9975FA992B04}" type="presOf" srcId="{7871A943-7715-4322-9E27-27B5620FABE6}" destId="{8BD919F8-BD13-437F-B062-805D055F03C0}" srcOrd="1" destOrd="3" presId="urn:microsoft.com/office/officeart/2005/8/layout/hProcess4"/>
    <dgm:cxn modelId="{3F4958F2-3779-44CA-BCAA-415494479090}" srcId="{3CD3013E-CF6B-4120-9E0F-A3F94A59F6DE}" destId="{72A227AC-C1F9-4A7C-B946-54534A21279C}" srcOrd="1" destOrd="0" parTransId="{0E3D30E2-E2AB-445C-AA38-DA3CED99F4B5}" sibTransId="{7E8DEAD7-D926-4D6E-BA60-31EC629C0BB4}"/>
    <dgm:cxn modelId="{748C26A6-0F23-41E1-A5A7-284D7EAC2AF1}" type="presOf" srcId="{B3CE4413-9D9D-4288-A969-41A296F32556}" destId="{AE37E5AC-9055-433B-8477-B70247C29628}" srcOrd="0" destOrd="3" presId="urn:microsoft.com/office/officeart/2005/8/layout/hProcess4"/>
    <dgm:cxn modelId="{D2368959-157C-423A-A2F9-E02745BAC262}" type="presOf" srcId="{34F32ED2-7268-4E1E-90AA-79144EEA46EE}" destId="{8BD919F8-BD13-437F-B062-805D055F03C0}" srcOrd="1" destOrd="2" presId="urn:microsoft.com/office/officeart/2005/8/layout/hProcess4"/>
    <dgm:cxn modelId="{309D323D-75D5-4B87-A591-8D1E3EE5D9B4}" srcId="{F26C7A91-73ED-421F-AF07-AE43448A6ADE}" destId="{00B3CFE8-A740-4FC7-9673-42FC3DFE1BA1}" srcOrd="0" destOrd="0" parTransId="{10887BF3-FEA9-437B-9048-08A0797B22A8}" sibTransId="{613F8515-3132-4CB8-AC1F-9A1AC3411B7C}"/>
    <dgm:cxn modelId="{D4B81671-B796-4022-BF4C-72739E61D0C7}" type="presOf" srcId="{72A227AC-C1F9-4A7C-B946-54534A21279C}" destId="{8BD919F8-BD13-437F-B062-805D055F03C0}" srcOrd="1" destOrd="1" presId="urn:microsoft.com/office/officeart/2005/8/layout/hProcess4"/>
    <dgm:cxn modelId="{C286401F-03BC-4B66-ADC4-FE5D6B867EE3}" type="presOf" srcId="{D29A514A-3125-4882-A3B5-37B5FF8B04C4}" destId="{41C0923E-3B15-440E-A435-F258DAA846D5}" srcOrd="1" destOrd="1" presId="urn:microsoft.com/office/officeart/2005/8/layout/hProcess4"/>
    <dgm:cxn modelId="{6CB39745-42C3-4CD3-9DE1-5CFF29DC802F}" type="presOf" srcId="{82F38BCD-EFBC-4A40-9806-7A767214DE6A}" destId="{DD69E369-ACB9-405A-9C33-02018A70CF24}" srcOrd="0" destOrd="0" presId="urn:microsoft.com/office/officeart/2005/8/layout/hProcess4"/>
    <dgm:cxn modelId="{2A6BCE81-7171-40F9-997F-007383D2F8C1}" type="presOf" srcId="{7871A943-7715-4322-9E27-27B5620FABE6}" destId="{09FAAF98-4623-40AF-B248-638F18B96F9B}" srcOrd="0" destOrd="3" presId="urn:microsoft.com/office/officeart/2005/8/layout/hProcess4"/>
    <dgm:cxn modelId="{12DAFD4C-8E95-4991-9D5D-3774E9B24B9C}" type="presOf" srcId="{3CD3013E-CF6B-4120-9E0F-A3F94A59F6DE}" destId="{5FC18A42-14C8-417F-B3F7-464BA87BAE06}" srcOrd="0" destOrd="0" presId="urn:microsoft.com/office/officeart/2005/8/layout/hProcess4"/>
    <dgm:cxn modelId="{E62CC008-229C-4495-B20D-C9626D3A9A69}" type="presOf" srcId="{0408C30A-3C31-490F-9D11-B1D2D2464AA6}" destId="{62B683D1-B6C6-498B-A09E-139F6D29BEFE}" srcOrd="0" destOrd="2" presId="urn:microsoft.com/office/officeart/2005/8/layout/hProcess4"/>
    <dgm:cxn modelId="{ABB5AEC3-220D-49A1-A2C0-51A9BF20CAD3}" type="presOf" srcId="{F26C7A91-73ED-421F-AF07-AE43448A6ADE}" destId="{CB760CA1-CA65-4874-8A9B-041AEC47F388}" srcOrd="0" destOrd="0" presId="urn:microsoft.com/office/officeart/2005/8/layout/hProcess4"/>
    <dgm:cxn modelId="{DCE16ADD-3E32-4237-9C3D-7E86E87D79F2}" srcId="{3CD3013E-CF6B-4120-9E0F-A3F94A59F6DE}" destId="{3DDA2D22-541A-48DA-BB7E-C13A76ED881E}" srcOrd="4" destOrd="0" parTransId="{3DDBA081-9B33-4BDB-AF22-F9E05D0B7135}" sibTransId="{91568262-900E-40E7-8DC3-7A3E71C18903}"/>
    <dgm:cxn modelId="{ECD2CC21-9DF1-42D7-B329-89582C485DB3}" type="presOf" srcId="{3C004BB8-2A3E-4938-9746-34AB5096AC7B}" destId="{7C864C4A-4A2D-4A6A-B5DD-31CEEB9FE583}" srcOrd="1" destOrd="4" presId="urn:microsoft.com/office/officeart/2005/8/layout/hProcess4"/>
    <dgm:cxn modelId="{AC4A7B38-6892-4F0B-87F9-E67FE04E7C58}" type="presOf" srcId="{740E9A45-01DD-45B5-88A6-186560777C9B}" destId="{62B683D1-B6C6-498B-A09E-139F6D29BEFE}" srcOrd="0" destOrd="0" presId="urn:microsoft.com/office/officeart/2005/8/layout/hProcess4"/>
    <dgm:cxn modelId="{156E7B14-1788-4686-87C6-4F14B64DFFC9}" type="presOf" srcId="{3C004BB8-2A3E-4938-9746-34AB5096AC7B}" destId="{AE37E5AC-9055-433B-8477-B70247C29628}" srcOrd="0" destOrd="4" presId="urn:microsoft.com/office/officeart/2005/8/layout/hProcess4"/>
    <dgm:cxn modelId="{05E727D0-03DF-4F40-AB5B-1E32C118A966}" type="presOf" srcId="{3DDA2D22-541A-48DA-BB7E-C13A76ED881E}" destId="{09FAAF98-4623-40AF-B248-638F18B96F9B}" srcOrd="0" destOrd="4" presId="urn:microsoft.com/office/officeart/2005/8/layout/hProcess4"/>
    <dgm:cxn modelId="{4F3426CB-CFE6-464B-956E-8E3B3C1C0C65}" srcId="{E0BDB910-F6BC-4A20-B330-53734F072894}" destId="{740E9A45-01DD-45B5-88A6-186560777C9B}" srcOrd="0" destOrd="0" parTransId="{7D253657-D4CB-47AB-A6B6-BDF0FED396C9}" sibTransId="{2308EF6B-CE92-478E-B391-ED9E7136A2DA}"/>
    <dgm:cxn modelId="{7DCF88EC-FCBD-4BBD-A21A-DF1FBEC98462}" srcId="{E0BDB910-F6BC-4A20-B330-53734F072894}" destId="{D29A514A-3125-4882-A3B5-37B5FF8B04C4}" srcOrd="1" destOrd="0" parTransId="{3F48ED43-FEE8-48E0-9A6F-7B8408AF378B}" sibTransId="{024C1908-F178-4AC8-B1D4-A01F0069049C}"/>
    <dgm:cxn modelId="{D8464F50-81DE-4C63-B8E8-CBAD999E3AE2}" srcId="{F26C7A91-73ED-421F-AF07-AE43448A6ADE}" destId="{B3CE4413-9D9D-4288-A969-41A296F32556}" srcOrd="3" destOrd="0" parTransId="{98F2F933-8DCD-4628-BA9D-EC854BDE5CC5}" sibTransId="{EE095ED8-E82B-42F4-BCEA-3EFC5335E6BF}"/>
    <dgm:cxn modelId="{BA149275-DE24-4AD8-83AC-CDA38636BDBE}" type="presOf" srcId="{7172D288-6EAD-4014-9801-357D0F8E0312}" destId="{09FAAF98-4623-40AF-B248-638F18B96F9B}" srcOrd="0" destOrd="0" presId="urn:microsoft.com/office/officeart/2005/8/layout/hProcess4"/>
    <dgm:cxn modelId="{21F21369-788B-4121-A86C-58FF3EDB6871}" type="presOf" srcId="{B3CE4413-9D9D-4288-A969-41A296F32556}" destId="{7C864C4A-4A2D-4A6A-B5DD-31CEEB9FE583}" srcOrd="1" destOrd="3" presId="urn:microsoft.com/office/officeart/2005/8/layout/hProcess4"/>
    <dgm:cxn modelId="{390E81BA-ABED-4234-A992-6C2E7FBECD36}" srcId="{82F38BCD-EFBC-4A40-9806-7A767214DE6A}" destId="{E0BDB910-F6BC-4A20-B330-53734F072894}" srcOrd="1" destOrd="0" parTransId="{6E1B6661-1D3F-4015-9425-39664869AC4D}" sibTransId="{CC6B11E3-3203-486C-957F-2EF48DC3D6C3}"/>
    <dgm:cxn modelId="{041E16BC-9714-41F2-961D-774A41F8D1DC}" srcId="{E0BDB910-F6BC-4A20-B330-53734F072894}" destId="{0408C30A-3C31-490F-9D11-B1D2D2464AA6}" srcOrd="2" destOrd="0" parTransId="{4269B704-B43F-4E42-93AB-7DB9204CA5CC}" sibTransId="{BD1559D4-111F-4EFB-A0F4-1CDD02C8EB31}"/>
    <dgm:cxn modelId="{E3593AF3-7FAC-42C6-8077-8492914A2BA5}" type="presOf" srcId="{D29A514A-3125-4882-A3B5-37B5FF8B04C4}" destId="{62B683D1-B6C6-498B-A09E-139F6D29BEFE}" srcOrd="0" destOrd="1" presId="urn:microsoft.com/office/officeart/2005/8/layout/hProcess4"/>
    <dgm:cxn modelId="{BE902642-F182-47F4-B84E-FEF97E8C5D19}" type="presOf" srcId="{CC6B11E3-3203-486C-957F-2EF48DC3D6C3}" destId="{28E21398-5DEC-4ED9-8D5D-144C8DA1ED5B}" srcOrd="0" destOrd="0" presId="urn:microsoft.com/office/officeart/2005/8/layout/hProcess4"/>
    <dgm:cxn modelId="{933B837C-7AE4-4014-82AB-306B19E00139}" srcId="{3CD3013E-CF6B-4120-9E0F-A3F94A59F6DE}" destId="{7172D288-6EAD-4014-9801-357D0F8E0312}" srcOrd="0" destOrd="0" parTransId="{E86777A6-45E7-4B51-A857-E781BAB87C45}" sibTransId="{013AF1AE-ADEB-4B69-A755-A54E364AFACF}"/>
    <dgm:cxn modelId="{0F8E1AF9-432A-4F09-A094-2DFD2121FCA6}" type="presOf" srcId="{00B3CFE8-A740-4FC7-9673-42FC3DFE1BA1}" destId="{7C864C4A-4A2D-4A6A-B5DD-31CEEB9FE583}" srcOrd="1" destOrd="0" presId="urn:microsoft.com/office/officeart/2005/8/layout/hProcess4"/>
    <dgm:cxn modelId="{933256EF-5C75-4AA6-8A80-B5DC8F5DCE1D}" type="presOf" srcId="{740E9A45-01DD-45B5-88A6-186560777C9B}" destId="{41C0923E-3B15-440E-A435-F258DAA846D5}" srcOrd="1" destOrd="0" presId="urn:microsoft.com/office/officeart/2005/8/layout/hProcess4"/>
    <dgm:cxn modelId="{7187BE10-E33A-44D0-BF74-DEFFAD6D3503}" type="presOf" srcId="{00B3CFE8-A740-4FC7-9673-42FC3DFE1BA1}" destId="{AE37E5AC-9055-433B-8477-B70247C29628}" srcOrd="0" destOrd="0" presId="urn:microsoft.com/office/officeart/2005/8/layout/hProcess4"/>
    <dgm:cxn modelId="{B86CB689-24A6-473B-9261-318C2A01A986}" type="presOf" srcId="{57524BC2-F9D8-40FC-8129-58498AD94606}" destId="{A6064CF4-9D3F-4757-A5B1-D73E63FDDC80}" srcOrd="0" destOrd="0" presId="urn:microsoft.com/office/officeart/2005/8/layout/hProcess4"/>
    <dgm:cxn modelId="{BD9B2235-95B1-4FD3-8F94-20955C1BEF80}" srcId="{F26C7A91-73ED-421F-AF07-AE43448A6ADE}" destId="{AE47A23B-2191-4045-91D5-77610CD3ACD5}" srcOrd="2" destOrd="0" parTransId="{CB60096F-5527-44E8-BA38-F5DFE1D6412D}" sibTransId="{358C4092-5E11-4877-A0B5-F776D51625D4}"/>
    <dgm:cxn modelId="{1156E583-B338-4673-B165-40B97000A766}" srcId="{F26C7A91-73ED-421F-AF07-AE43448A6ADE}" destId="{99B85826-777E-45E1-8D4B-D64DED012B9E}" srcOrd="1" destOrd="0" parTransId="{A77DB928-946C-4808-97FA-98F930891801}" sibTransId="{35A0CCAD-7D4D-4C34-873F-3616ED5232DE}"/>
    <dgm:cxn modelId="{461DACA1-1E92-4BCD-AC90-0C43BB3D56F6}" srcId="{3CD3013E-CF6B-4120-9E0F-A3F94A59F6DE}" destId="{7871A943-7715-4322-9E27-27B5620FABE6}" srcOrd="3" destOrd="0" parTransId="{0E47CA9A-CD16-45A7-869B-878490781679}" sibTransId="{11BAC58A-E767-4536-A2EC-FE8CCDEDCB31}"/>
    <dgm:cxn modelId="{56867D25-B48A-4274-A268-4299E652736B}" srcId="{3CD3013E-CF6B-4120-9E0F-A3F94A59F6DE}" destId="{34F32ED2-7268-4E1E-90AA-79144EEA46EE}" srcOrd="2" destOrd="0" parTransId="{92052774-6CD4-4590-8C53-4799E2F6BA54}" sibTransId="{3645CF6E-F889-4A13-AA25-0A0D7B9AAFD4}"/>
    <dgm:cxn modelId="{0EB9F147-17C3-4E9F-A9EB-3CD0C6672A51}" type="presOf" srcId="{AE47A23B-2191-4045-91D5-77610CD3ACD5}" destId="{7C864C4A-4A2D-4A6A-B5DD-31CEEB9FE583}" srcOrd="1" destOrd="2" presId="urn:microsoft.com/office/officeart/2005/8/layout/hProcess4"/>
    <dgm:cxn modelId="{D9A47860-A541-483C-B1B6-E15B5680BF30}" srcId="{F26C7A91-73ED-421F-AF07-AE43448A6ADE}" destId="{3C004BB8-2A3E-4938-9746-34AB5096AC7B}" srcOrd="4" destOrd="0" parTransId="{0FFE63B2-8831-4A2B-AACB-BFC1E3F409E8}" sibTransId="{A493AA31-49FE-4B54-976D-0DC4E6B0FA7E}"/>
    <dgm:cxn modelId="{D5C1F166-C27E-40D4-91BE-A951B7763996}" type="presOf" srcId="{99B85826-777E-45E1-8D4B-D64DED012B9E}" destId="{AE37E5AC-9055-433B-8477-B70247C29628}" srcOrd="0" destOrd="1" presId="urn:microsoft.com/office/officeart/2005/8/layout/hProcess4"/>
    <dgm:cxn modelId="{8B2F3B58-F4F7-49DE-83AE-49A504C3B80F}" type="presOf" srcId="{E0BDB910-F6BC-4A20-B330-53734F072894}" destId="{6306BBD6-4798-4670-97D8-3276DD812CDA}" srcOrd="0" destOrd="0" presId="urn:microsoft.com/office/officeart/2005/8/layout/hProcess4"/>
    <dgm:cxn modelId="{AED3A413-581C-42ED-AE66-63FBE32DDE13}" type="presParOf" srcId="{DD69E369-ACB9-405A-9C33-02018A70CF24}" destId="{490A2697-B4E6-4007-B684-9014D95C008F}" srcOrd="0" destOrd="0" presId="urn:microsoft.com/office/officeart/2005/8/layout/hProcess4"/>
    <dgm:cxn modelId="{10ED6501-87D7-41B3-984B-C257A6F6292C}" type="presParOf" srcId="{DD69E369-ACB9-405A-9C33-02018A70CF24}" destId="{3E8DE161-0556-44AA-9AF0-3022EA28EAF7}" srcOrd="1" destOrd="0" presId="urn:microsoft.com/office/officeart/2005/8/layout/hProcess4"/>
    <dgm:cxn modelId="{AF3671AC-000A-4720-A490-61438CB3F59A}" type="presParOf" srcId="{DD69E369-ACB9-405A-9C33-02018A70CF24}" destId="{0363648A-04D1-4AA3-9BB9-A7F7263372CD}" srcOrd="2" destOrd="0" presId="urn:microsoft.com/office/officeart/2005/8/layout/hProcess4"/>
    <dgm:cxn modelId="{F5FA102E-132B-447A-AB10-4DC3DCFE3217}" type="presParOf" srcId="{0363648A-04D1-4AA3-9BB9-A7F7263372CD}" destId="{D5B74797-1219-4BEC-93C4-4E37666FFF2A}" srcOrd="0" destOrd="0" presId="urn:microsoft.com/office/officeart/2005/8/layout/hProcess4"/>
    <dgm:cxn modelId="{EC3F63AE-9B09-4AAB-889C-BEACA972100E}" type="presParOf" srcId="{D5B74797-1219-4BEC-93C4-4E37666FFF2A}" destId="{2549EB42-C8B8-4DB6-9918-E45B109BF6F0}" srcOrd="0" destOrd="0" presId="urn:microsoft.com/office/officeart/2005/8/layout/hProcess4"/>
    <dgm:cxn modelId="{91DD150C-477D-4F4A-B380-01A86AE3A50D}" type="presParOf" srcId="{D5B74797-1219-4BEC-93C4-4E37666FFF2A}" destId="{09FAAF98-4623-40AF-B248-638F18B96F9B}" srcOrd="1" destOrd="0" presId="urn:microsoft.com/office/officeart/2005/8/layout/hProcess4"/>
    <dgm:cxn modelId="{635E4DF3-4AF4-4982-A618-0F74C6AC9593}" type="presParOf" srcId="{D5B74797-1219-4BEC-93C4-4E37666FFF2A}" destId="{8BD919F8-BD13-437F-B062-805D055F03C0}" srcOrd="2" destOrd="0" presId="urn:microsoft.com/office/officeart/2005/8/layout/hProcess4"/>
    <dgm:cxn modelId="{74871417-7EA3-4732-923D-6580D4F770A9}" type="presParOf" srcId="{D5B74797-1219-4BEC-93C4-4E37666FFF2A}" destId="{5FC18A42-14C8-417F-B3F7-464BA87BAE06}" srcOrd="3" destOrd="0" presId="urn:microsoft.com/office/officeart/2005/8/layout/hProcess4"/>
    <dgm:cxn modelId="{1D7FBD3D-8C5B-4F4E-9FDA-E4901407238E}" type="presParOf" srcId="{D5B74797-1219-4BEC-93C4-4E37666FFF2A}" destId="{34FB871E-3AEB-4BAB-9251-EA1CDC9E6C16}" srcOrd="4" destOrd="0" presId="urn:microsoft.com/office/officeart/2005/8/layout/hProcess4"/>
    <dgm:cxn modelId="{E090E417-802F-407B-B3B5-2EBBE875683D}" type="presParOf" srcId="{0363648A-04D1-4AA3-9BB9-A7F7263372CD}" destId="{A6064CF4-9D3F-4757-A5B1-D73E63FDDC80}" srcOrd="1" destOrd="0" presId="urn:microsoft.com/office/officeart/2005/8/layout/hProcess4"/>
    <dgm:cxn modelId="{8217E193-81F4-410F-8259-4E1B58570C58}" type="presParOf" srcId="{0363648A-04D1-4AA3-9BB9-A7F7263372CD}" destId="{FEA3DE2F-6959-42ED-B5CC-087F0D70892D}" srcOrd="2" destOrd="0" presId="urn:microsoft.com/office/officeart/2005/8/layout/hProcess4"/>
    <dgm:cxn modelId="{1245C9F0-95AD-45EF-B5F1-71235D0C9100}" type="presParOf" srcId="{FEA3DE2F-6959-42ED-B5CC-087F0D70892D}" destId="{DE2A814E-CAE7-47FA-B0A2-92539A36161C}" srcOrd="0" destOrd="0" presId="urn:microsoft.com/office/officeart/2005/8/layout/hProcess4"/>
    <dgm:cxn modelId="{6A7F2CA3-539D-4D32-A42F-50010C493FCE}" type="presParOf" srcId="{FEA3DE2F-6959-42ED-B5CC-087F0D70892D}" destId="{62B683D1-B6C6-498B-A09E-139F6D29BEFE}" srcOrd="1" destOrd="0" presId="urn:microsoft.com/office/officeart/2005/8/layout/hProcess4"/>
    <dgm:cxn modelId="{CF724998-7E6F-4F8B-9BEF-3C39B452D76A}" type="presParOf" srcId="{FEA3DE2F-6959-42ED-B5CC-087F0D70892D}" destId="{41C0923E-3B15-440E-A435-F258DAA846D5}" srcOrd="2" destOrd="0" presId="urn:microsoft.com/office/officeart/2005/8/layout/hProcess4"/>
    <dgm:cxn modelId="{E8BE5FDE-24BC-4C4C-9B78-1CDACA2583CB}" type="presParOf" srcId="{FEA3DE2F-6959-42ED-B5CC-087F0D70892D}" destId="{6306BBD6-4798-4670-97D8-3276DD812CDA}" srcOrd="3" destOrd="0" presId="urn:microsoft.com/office/officeart/2005/8/layout/hProcess4"/>
    <dgm:cxn modelId="{3F0F42CE-DC1B-4672-B087-F5AE080A84C5}" type="presParOf" srcId="{FEA3DE2F-6959-42ED-B5CC-087F0D70892D}" destId="{BD21586E-DD58-4988-99AD-3F48404DC101}" srcOrd="4" destOrd="0" presId="urn:microsoft.com/office/officeart/2005/8/layout/hProcess4"/>
    <dgm:cxn modelId="{49020423-24F5-4CCF-8C94-EE3E41083B4D}" type="presParOf" srcId="{0363648A-04D1-4AA3-9BB9-A7F7263372CD}" destId="{28E21398-5DEC-4ED9-8D5D-144C8DA1ED5B}" srcOrd="3" destOrd="0" presId="urn:microsoft.com/office/officeart/2005/8/layout/hProcess4"/>
    <dgm:cxn modelId="{BDC7DB85-E7C3-4E72-BB58-7CFA23781D08}" type="presParOf" srcId="{0363648A-04D1-4AA3-9BB9-A7F7263372CD}" destId="{9206D16C-735C-4533-9489-680A9F852552}" srcOrd="4" destOrd="0" presId="urn:microsoft.com/office/officeart/2005/8/layout/hProcess4"/>
    <dgm:cxn modelId="{488EA7AB-6768-481D-886D-B061773F6AC0}" type="presParOf" srcId="{9206D16C-735C-4533-9489-680A9F852552}" destId="{9C74222F-A1CC-4B7B-B174-BBDBEB67AD98}" srcOrd="0" destOrd="0" presId="urn:microsoft.com/office/officeart/2005/8/layout/hProcess4"/>
    <dgm:cxn modelId="{C1E22A69-3A6B-4861-90A7-D052AAB95D7D}" type="presParOf" srcId="{9206D16C-735C-4533-9489-680A9F852552}" destId="{AE37E5AC-9055-433B-8477-B70247C29628}" srcOrd="1" destOrd="0" presId="urn:microsoft.com/office/officeart/2005/8/layout/hProcess4"/>
    <dgm:cxn modelId="{22ADF7B1-00A3-41D4-A593-5173530BD48C}" type="presParOf" srcId="{9206D16C-735C-4533-9489-680A9F852552}" destId="{7C864C4A-4A2D-4A6A-B5DD-31CEEB9FE583}" srcOrd="2" destOrd="0" presId="urn:microsoft.com/office/officeart/2005/8/layout/hProcess4"/>
    <dgm:cxn modelId="{5833DFC5-5A98-4D8C-A058-18F9A9FDAFAA}" type="presParOf" srcId="{9206D16C-735C-4533-9489-680A9F852552}" destId="{CB760CA1-CA65-4874-8A9B-041AEC47F388}" srcOrd="3" destOrd="0" presId="urn:microsoft.com/office/officeart/2005/8/layout/hProcess4"/>
    <dgm:cxn modelId="{50EE86B7-21D2-4EA3-B77C-A99C8D81A3DF}" type="presParOf" srcId="{9206D16C-735C-4533-9489-680A9F852552}" destId="{1F74C8FC-4D86-4AC1-AE64-A0E2449F25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29010-266B-40C7-99CE-39F2A3952BDC}" type="doc">
      <dgm:prSet loTypeId="urn:microsoft.com/office/officeart/2005/8/layout/hProcess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CEE0932-E2BC-4807-99C4-EC26BDDD75FD}">
      <dgm:prSet phldrT="[Text]"/>
      <dgm:spPr/>
      <dgm:t>
        <a:bodyPr/>
        <a:lstStyle/>
        <a:p>
          <a:r>
            <a:rPr lang="en-ZA" dirty="0"/>
            <a:t>SABS</a:t>
          </a:r>
        </a:p>
      </dgm:t>
    </dgm:pt>
    <dgm:pt modelId="{FC93030C-47D7-4397-ABBB-AB9520A22CB3}" type="parTrans" cxnId="{ED929DBA-8097-4FF9-9FF4-CDE9CB879DE0}">
      <dgm:prSet/>
      <dgm:spPr/>
      <dgm:t>
        <a:bodyPr/>
        <a:lstStyle/>
        <a:p>
          <a:endParaRPr lang="en-ZA"/>
        </a:p>
      </dgm:t>
    </dgm:pt>
    <dgm:pt modelId="{F39AFBAA-93EF-4C39-9CCE-696D9517046A}" type="sibTrans" cxnId="{ED929DBA-8097-4FF9-9FF4-CDE9CB879DE0}">
      <dgm:prSet/>
      <dgm:spPr/>
      <dgm:t>
        <a:bodyPr/>
        <a:lstStyle/>
        <a:p>
          <a:endParaRPr lang="en-ZA"/>
        </a:p>
      </dgm:t>
    </dgm:pt>
    <dgm:pt modelId="{9CF5EA84-86F0-42F1-9D0A-CE947F14F12D}">
      <dgm:prSet phldrT="[Text]" custT="1"/>
      <dgm:spPr/>
      <dgm:t>
        <a:bodyPr/>
        <a:lstStyle/>
        <a:p>
          <a:r>
            <a:rPr lang="en-ZA" sz="1000" dirty="0"/>
            <a:t>Standards</a:t>
          </a:r>
        </a:p>
      </dgm:t>
    </dgm:pt>
    <dgm:pt modelId="{14331E43-FE5E-4F78-B2BE-2ECC48B91649}" type="parTrans" cxnId="{EF4EA235-035D-4251-8642-6CE1B299F861}">
      <dgm:prSet/>
      <dgm:spPr/>
      <dgm:t>
        <a:bodyPr/>
        <a:lstStyle/>
        <a:p>
          <a:endParaRPr lang="en-ZA"/>
        </a:p>
      </dgm:t>
    </dgm:pt>
    <dgm:pt modelId="{0751036B-0C47-4D98-B41F-FE9152B81131}" type="sibTrans" cxnId="{EF4EA235-035D-4251-8642-6CE1B299F861}">
      <dgm:prSet/>
      <dgm:spPr/>
      <dgm:t>
        <a:bodyPr/>
        <a:lstStyle/>
        <a:p>
          <a:endParaRPr lang="en-ZA"/>
        </a:p>
      </dgm:t>
    </dgm:pt>
    <dgm:pt modelId="{E3470E04-1C9E-4ABD-AD00-3E28720CF126}">
      <dgm:prSet phldrT="[Text]"/>
      <dgm:spPr/>
      <dgm:t>
        <a:bodyPr/>
        <a:lstStyle/>
        <a:p>
          <a:r>
            <a:rPr lang="en-ZA" dirty="0"/>
            <a:t>NMISA</a:t>
          </a:r>
        </a:p>
      </dgm:t>
    </dgm:pt>
    <dgm:pt modelId="{675D96E2-6762-45A2-9D33-3E1CE3322F52}" type="parTrans" cxnId="{69757DE2-523A-43DD-A6CE-915C787CEA85}">
      <dgm:prSet/>
      <dgm:spPr/>
      <dgm:t>
        <a:bodyPr/>
        <a:lstStyle/>
        <a:p>
          <a:endParaRPr lang="en-ZA"/>
        </a:p>
      </dgm:t>
    </dgm:pt>
    <dgm:pt modelId="{F46A2F6D-E25A-4D6B-B41C-2C2AC3B31B73}" type="sibTrans" cxnId="{69757DE2-523A-43DD-A6CE-915C787CEA85}">
      <dgm:prSet/>
      <dgm:spPr/>
      <dgm:t>
        <a:bodyPr/>
        <a:lstStyle/>
        <a:p>
          <a:endParaRPr lang="en-ZA"/>
        </a:p>
      </dgm:t>
    </dgm:pt>
    <dgm:pt modelId="{E274CE01-C9A7-4048-83F8-D2F49BF2C269}">
      <dgm:prSet phldrT="[Text]"/>
      <dgm:spPr/>
      <dgm:t>
        <a:bodyPr/>
        <a:lstStyle/>
        <a:p>
          <a:r>
            <a:rPr lang="en-ZA" dirty="0"/>
            <a:t>Measurements</a:t>
          </a:r>
        </a:p>
      </dgm:t>
    </dgm:pt>
    <dgm:pt modelId="{721875F5-8E20-4F40-95E2-08C1097E84C6}" type="parTrans" cxnId="{92D5D474-C98B-4D33-BADA-EF04BCC36A8F}">
      <dgm:prSet/>
      <dgm:spPr/>
      <dgm:t>
        <a:bodyPr/>
        <a:lstStyle/>
        <a:p>
          <a:endParaRPr lang="en-ZA"/>
        </a:p>
      </dgm:t>
    </dgm:pt>
    <dgm:pt modelId="{2DECBE19-6D17-484B-9718-C15D4339C0D6}" type="sibTrans" cxnId="{92D5D474-C98B-4D33-BADA-EF04BCC36A8F}">
      <dgm:prSet/>
      <dgm:spPr/>
      <dgm:t>
        <a:bodyPr/>
        <a:lstStyle/>
        <a:p>
          <a:endParaRPr lang="en-ZA"/>
        </a:p>
      </dgm:t>
    </dgm:pt>
    <dgm:pt modelId="{079CEE6A-0145-40C7-A277-8DD8ED40E44C}">
      <dgm:prSet phldrT="[Text]"/>
      <dgm:spPr/>
      <dgm:t>
        <a:bodyPr/>
        <a:lstStyle/>
        <a:p>
          <a:r>
            <a:rPr lang="en-ZA" dirty="0"/>
            <a:t>SANAS</a:t>
          </a:r>
        </a:p>
      </dgm:t>
    </dgm:pt>
    <dgm:pt modelId="{DE8D2F1C-60E5-4D8D-BEE3-9A1D8DDB3A9A}" type="parTrans" cxnId="{BA48206B-604F-420B-8748-659B878ECF52}">
      <dgm:prSet/>
      <dgm:spPr/>
      <dgm:t>
        <a:bodyPr/>
        <a:lstStyle/>
        <a:p>
          <a:endParaRPr lang="en-ZA"/>
        </a:p>
      </dgm:t>
    </dgm:pt>
    <dgm:pt modelId="{32A3C178-B030-4331-A1E4-B68430FB0F51}" type="sibTrans" cxnId="{BA48206B-604F-420B-8748-659B878ECF52}">
      <dgm:prSet/>
      <dgm:spPr/>
      <dgm:t>
        <a:bodyPr/>
        <a:lstStyle/>
        <a:p>
          <a:endParaRPr lang="en-ZA"/>
        </a:p>
      </dgm:t>
    </dgm:pt>
    <dgm:pt modelId="{72662868-686A-4E8C-A00B-131CFE36C13D}">
      <dgm:prSet phldrT="[Text]"/>
      <dgm:spPr/>
      <dgm:t>
        <a:bodyPr/>
        <a:lstStyle/>
        <a:p>
          <a:r>
            <a:rPr lang="en-ZA" dirty="0"/>
            <a:t>Accreditation</a:t>
          </a:r>
        </a:p>
      </dgm:t>
    </dgm:pt>
    <dgm:pt modelId="{7E49F44F-110B-45C3-BB15-14F1D7AC7E63}" type="parTrans" cxnId="{07857B06-A097-43C5-A7B7-5898278078F7}">
      <dgm:prSet/>
      <dgm:spPr/>
      <dgm:t>
        <a:bodyPr/>
        <a:lstStyle/>
        <a:p>
          <a:endParaRPr lang="en-ZA"/>
        </a:p>
      </dgm:t>
    </dgm:pt>
    <dgm:pt modelId="{A0BDE729-8749-4E3B-8C82-4C55B6EAE475}" type="sibTrans" cxnId="{07857B06-A097-43C5-A7B7-5898278078F7}">
      <dgm:prSet/>
      <dgm:spPr/>
      <dgm:t>
        <a:bodyPr/>
        <a:lstStyle/>
        <a:p>
          <a:endParaRPr lang="en-ZA"/>
        </a:p>
      </dgm:t>
    </dgm:pt>
    <dgm:pt modelId="{BFAA4727-11EA-417F-84A0-1DF1D391F8C8}">
      <dgm:prSet phldrT="[Text]"/>
      <dgm:spPr/>
      <dgm:t>
        <a:bodyPr/>
        <a:lstStyle/>
        <a:p>
          <a:r>
            <a:rPr lang="en-ZA" dirty="0"/>
            <a:t>NRCS</a:t>
          </a:r>
        </a:p>
      </dgm:t>
    </dgm:pt>
    <dgm:pt modelId="{71A26900-FF4A-4A8B-A3AF-33AA4821AED1}" type="parTrans" cxnId="{EB8B95CA-C57B-4A20-B0DF-45D776B293ED}">
      <dgm:prSet/>
      <dgm:spPr/>
      <dgm:t>
        <a:bodyPr/>
        <a:lstStyle/>
        <a:p>
          <a:endParaRPr lang="en-ZA"/>
        </a:p>
      </dgm:t>
    </dgm:pt>
    <dgm:pt modelId="{36EC5A21-2FEE-4D88-BF56-2C24C8EF91CB}" type="sibTrans" cxnId="{EB8B95CA-C57B-4A20-B0DF-45D776B293ED}">
      <dgm:prSet/>
      <dgm:spPr/>
      <dgm:t>
        <a:bodyPr/>
        <a:lstStyle/>
        <a:p>
          <a:endParaRPr lang="en-ZA"/>
        </a:p>
      </dgm:t>
    </dgm:pt>
    <dgm:pt modelId="{80CD649A-6B35-47B2-A0BE-34865F713E71}">
      <dgm:prSet phldrT="[Text]"/>
      <dgm:spPr/>
      <dgm:t>
        <a:bodyPr/>
        <a:lstStyle/>
        <a:p>
          <a:r>
            <a:rPr lang="en-ZA" dirty="0"/>
            <a:t>Regulator for compulsory specifications</a:t>
          </a:r>
        </a:p>
      </dgm:t>
    </dgm:pt>
    <dgm:pt modelId="{BE925223-A698-46E8-9EFF-9D0A4BF04BAE}" type="parTrans" cxnId="{F6957D46-1DF8-48A3-82A8-2F02230552E6}">
      <dgm:prSet/>
      <dgm:spPr/>
      <dgm:t>
        <a:bodyPr/>
        <a:lstStyle/>
        <a:p>
          <a:endParaRPr lang="en-ZA"/>
        </a:p>
      </dgm:t>
    </dgm:pt>
    <dgm:pt modelId="{C5542455-8A50-4E37-9F3A-0BC1400115E6}" type="sibTrans" cxnId="{F6957D46-1DF8-48A3-82A8-2F02230552E6}">
      <dgm:prSet/>
      <dgm:spPr/>
      <dgm:t>
        <a:bodyPr/>
        <a:lstStyle/>
        <a:p>
          <a:endParaRPr lang="en-ZA"/>
        </a:p>
      </dgm:t>
    </dgm:pt>
    <dgm:pt modelId="{AF40F421-F153-4169-9863-5F026E5547D4}" type="pres">
      <dgm:prSet presAssocID="{07F29010-266B-40C7-99CE-39F2A3952BD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61BC7BF-D5F6-4123-B26B-5020367B8271}" type="pres">
      <dgm:prSet presAssocID="{5CEE0932-E2BC-4807-99C4-EC26BDDD75FD}" presName="compNode" presStyleCnt="0"/>
      <dgm:spPr/>
    </dgm:pt>
    <dgm:pt modelId="{97C9439D-F0C1-47A0-ADC0-7F5D17980D5C}" type="pres">
      <dgm:prSet presAssocID="{5CEE0932-E2BC-4807-99C4-EC26BDDD75FD}" presName="noGeometry" presStyleCnt="0"/>
      <dgm:spPr/>
    </dgm:pt>
    <dgm:pt modelId="{23C580E7-A6E6-4D3C-B372-7F2A7A47583A}" type="pres">
      <dgm:prSet presAssocID="{5CEE0932-E2BC-4807-99C4-EC26BDDD75FD}" presName="childTextVisible" presStyleLbl="bgAccFollowNode1" presStyleIdx="0" presStyleCnt="4" custLinFactX="28220" custLinFactNeighborX="100000" custLinFactNeighborY="-6362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10BD28-845A-43CB-B7ED-4CF093FC0939}" type="pres">
      <dgm:prSet presAssocID="{5CEE0932-E2BC-4807-99C4-EC26BDDD75FD}" presName="childTextHidden" presStyleLbl="bgAccFollowNode1" presStyleIdx="0" presStyleCnt="4"/>
      <dgm:spPr/>
      <dgm:t>
        <a:bodyPr/>
        <a:lstStyle/>
        <a:p>
          <a:endParaRPr lang="en-ZA"/>
        </a:p>
      </dgm:t>
    </dgm:pt>
    <dgm:pt modelId="{A3E0A8D8-FA21-4FA8-8E7F-DA03DE370101}" type="pres">
      <dgm:prSet presAssocID="{5CEE0932-E2BC-4807-99C4-EC26BDDD75FD}" presName="parentText" presStyleLbl="node1" presStyleIdx="0" presStyleCnt="4" custLinFactX="100000" custLinFactNeighborX="158571" custLinFactNeighborY="303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D67852D-0C0D-4D1B-9070-210F48BBF1E3}" type="pres">
      <dgm:prSet presAssocID="{5CEE0932-E2BC-4807-99C4-EC26BDDD75FD}" presName="aSpace" presStyleCnt="0"/>
      <dgm:spPr/>
    </dgm:pt>
    <dgm:pt modelId="{4171CB0D-35D7-4118-8EB4-DE7E7AB5FFD5}" type="pres">
      <dgm:prSet presAssocID="{E3470E04-1C9E-4ABD-AD00-3E28720CF126}" presName="compNode" presStyleCnt="0"/>
      <dgm:spPr/>
    </dgm:pt>
    <dgm:pt modelId="{3E832CB2-F8C5-462E-AB5F-11F94EBF9F53}" type="pres">
      <dgm:prSet presAssocID="{E3470E04-1C9E-4ABD-AD00-3E28720CF126}" presName="noGeometry" presStyleCnt="0"/>
      <dgm:spPr/>
    </dgm:pt>
    <dgm:pt modelId="{C7C0C8CE-B8DC-4150-97E5-33434AA63627}" type="pres">
      <dgm:prSet presAssocID="{E3470E04-1C9E-4ABD-AD00-3E28720CF126}" presName="childTextVisible" presStyleLbl="bgAccFollowNode1" presStyleIdx="1" presStyleCnt="4" custLinFactX="-34529" custLinFactNeighborX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96E7F46-04D5-4A34-BDB0-1C85914AB065}" type="pres">
      <dgm:prSet presAssocID="{E3470E04-1C9E-4ABD-AD00-3E28720CF126}" presName="childTextHidden" presStyleLbl="bgAccFollowNode1" presStyleIdx="1" presStyleCnt="4"/>
      <dgm:spPr/>
      <dgm:t>
        <a:bodyPr/>
        <a:lstStyle/>
        <a:p>
          <a:endParaRPr lang="en-ZA"/>
        </a:p>
      </dgm:t>
    </dgm:pt>
    <dgm:pt modelId="{0722B58B-7E66-4017-A94A-E9E0D9441EBD}" type="pres">
      <dgm:prSet presAssocID="{E3470E04-1C9E-4ABD-AD00-3E28720CF126}" presName="parentText" presStyleLbl="node1" presStyleIdx="1" presStyleCnt="4" custLinFactX="-100000" custLinFactNeighborX="-183552" custLinFactNeighborY="303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CB6CAE4-8155-42C1-BD87-4E5B27B7C1A0}" type="pres">
      <dgm:prSet presAssocID="{E3470E04-1C9E-4ABD-AD00-3E28720CF126}" presName="aSpace" presStyleCnt="0"/>
      <dgm:spPr/>
    </dgm:pt>
    <dgm:pt modelId="{2F6CB014-E81F-41B4-AF58-9D6782FC55A7}" type="pres">
      <dgm:prSet presAssocID="{079CEE6A-0145-40C7-A277-8DD8ED40E44C}" presName="compNode" presStyleCnt="0"/>
      <dgm:spPr/>
    </dgm:pt>
    <dgm:pt modelId="{E4293392-5A62-4F5A-88F7-2C7CCA2378C9}" type="pres">
      <dgm:prSet presAssocID="{079CEE6A-0145-40C7-A277-8DD8ED40E44C}" presName="noGeometry" presStyleCnt="0"/>
      <dgm:spPr/>
    </dgm:pt>
    <dgm:pt modelId="{01BF59E3-4143-4654-986E-62D9494C0053}" type="pres">
      <dgm:prSet presAssocID="{079CEE6A-0145-40C7-A277-8DD8ED40E44C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6C8C59A-C515-41FA-A26D-D4A78B0B8497}" type="pres">
      <dgm:prSet presAssocID="{079CEE6A-0145-40C7-A277-8DD8ED40E44C}" presName="childTextHidden" presStyleLbl="bgAccFollowNode1" presStyleIdx="2" presStyleCnt="4"/>
      <dgm:spPr/>
      <dgm:t>
        <a:bodyPr/>
        <a:lstStyle/>
        <a:p>
          <a:endParaRPr lang="en-ZA"/>
        </a:p>
      </dgm:t>
    </dgm:pt>
    <dgm:pt modelId="{732A64B3-CF93-4540-9D8F-9976656CEB8F}" type="pres">
      <dgm:prSet presAssocID="{079CEE6A-0145-40C7-A277-8DD8ED40E44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0810813-CC13-4C89-8638-954652512BB2}" type="pres">
      <dgm:prSet presAssocID="{079CEE6A-0145-40C7-A277-8DD8ED40E44C}" presName="aSpace" presStyleCnt="0"/>
      <dgm:spPr/>
    </dgm:pt>
    <dgm:pt modelId="{13DC5F7E-1A63-4601-808D-2F3AB25DE218}" type="pres">
      <dgm:prSet presAssocID="{BFAA4727-11EA-417F-84A0-1DF1D391F8C8}" presName="compNode" presStyleCnt="0"/>
      <dgm:spPr/>
    </dgm:pt>
    <dgm:pt modelId="{E65FE8AE-0B76-4339-BD22-1C8741F8F8C1}" type="pres">
      <dgm:prSet presAssocID="{BFAA4727-11EA-417F-84A0-1DF1D391F8C8}" presName="noGeometry" presStyleCnt="0"/>
      <dgm:spPr/>
    </dgm:pt>
    <dgm:pt modelId="{CEA445B6-19C4-4E2C-A22E-A1834D9C0B48}" type="pres">
      <dgm:prSet presAssocID="{BFAA4727-11EA-417F-84A0-1DF1D391F8C8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400FA92-D176-4A67-91C4-2243A8E0FFB1}" type="pres">
      <dgm:prSet presAssocID="{BFAA4727-11EA-417F-84A0-1DF1D391F8C8}" presName="childTextHidden" presStyleLbl="bgAccFollowNode1" presStyleIdx="3" presStyleCnt="4"/>
      <dgm:spPr/>
      <dgm:t>
        <a:bodyPr/>
        <a:lstStyle/>
        <a:p>
          <a:endParaRPr lang="en-ZA"/>
        </a:p>
      </dgm:t>
    </dgm:pt>
    <dgm:pt modelId="{F5D3E49F-5A30-4B58-A7DC-06D33A240017}" type="pres">
      <dgm:prSet presAssocID="{BFAA4727-11EA-417F-84A0-1DF1D391F8C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885022D9-1147-4F3E-BAFE-7650B8963A4F}" type="presOf" srcId="{5CEE0932-E2BC-4807-99C4-EC26BDDD75FD}" destId="{A3E0A8D8-FA21-4FA8-8E7F-DA03DE370101}" srcOrd="0" destOrd="0" presId="urn:microsoft.com/office/officeart/2005/8/layout/hProcess6"/>
    <dgm:cxn modelId="{F2CC7281-EAD8-4066-A038-720D36AF0D4A}" type="presOf" srcId="{72662868-686A-4E8C-A00B-131CFE36C13D}" destId="{D6C8C59A-C515-41FA-A26D-D4A78B0B8497}" srcOrd="1" destOrd="0" presId="urn:microsoft.com/office/officeart/2005/8/layout/hProcess6"/>
    <dgm:cxn modelId="{31C99758-0AFE-42FA-BD8E-1FE6B8F5119C}" type="presOf" srcId="{E3470E04-1C9E-4ABD-AD00-3E28720CF126}" destId="{0722B58B-7E66-4017-A94A-E9E0D9441EBD}" srcOrd="0" destOrd="0" presId="urn:microsoft.com/office/officeart/2005/8/layout/hProcess6"/>
    <dgm:cxn modelId="{8520526F-BD26-4D7E-AF77-59BBA6F4A544}" type="presOf" srcId="{9CF5EA84-86F0-42F1-9D0A-CE947F14F12D}" destId="{23C580E7-A6E6-4D3C-B372-7F2A7A47583A}" srcOrd="0" destOrd="0" presId="urn:microsoft.com/office/officeart/2005/8/layout/hProcess6"/>
    <dgm:cxn modelId="{E17D2916-41F0-4935-BB1F-FC7306B87975}" type="presOf" srcId="{E274CE01-C9A7-4048-83F8-D2F49BF2C269}" destId="{C7C0C8CE-B8DC-4150-97E5-33434AA63627}" srcOrd="0" destOrd="0" presId="urn:microsoft.com/office/officeart/2005/8/layout/hProcess6"/>
    <dgm:cxn modelId="{E9456580-A6E3-4060-BA0B-9CD34BC4230D}" type="presOf" srcId="{72662868-686A-4E8C-A00B-131CFE36C13D}" destId="{01BF59E3-4143-4654-986E-62D9494C0053}" srcOrd="0" destOrd="0" presId="urn:microsoft.com/office/officeart/2005/8/layout/hProcess6"/>
    <dgm:cxn modelId="{E66FBBAC-2481-4698-9493-2E03619A582C}" type="presOf" srcId="{80CD649A-6B35-47B2-A0BE-34865F713E71}" destId="{3400FA92-D176-4A67-91C4-2243A8E0FFB1}" srcOrd="1" destOrd="0" presId="urn:microsoft.com/office/officeart/2005/8/layout/hProcess6"/>
    <dgm:cxn modelId="{92D5D474-C98B-4D33-BADA-EF04BCC36A8F}" srcId="{E3470E04-1C9E-4ABD-AD00-3E28720CF126}" destId="{E274CE01-C9A7-4048-83F8-D2F49BF2C269}" srcOrd="0" destOrd="0" parTransId="{721875F5-8E20-4F40-95E2-08C1097E84C6}" sibTransId="{2DECBE19-6D17-484B-9718-C15D4339C0D6}"/>
    <dgm:cxn modelId="{EF4EA235-035D-4251-8642-6CE1B299F861}" srcId="{5CEE0932-E2BC-4807-99C4-EC26BDDD75FD}" destId="{9CF5EA84-86F0-42F1-9D0A-CE947F14F12D}" srcOrd="0" destOrd="0" parTransId="{14331E43-FE5E-4F78-B2BE-2ECC48B91649}" sibTransId="{0751036B-0C47-4D98-B41F-FE9152B81131}"/>
    <dgm:cxn modelId="{12D329D7-ECB8-4D1C-8089-2644D3C5C507}" type="presOf" srcId="{80CD649A-6B35-47B2-A0BE-34865F713E71}" destId="{CEA445B6-19C4-4E2C-A22E-A1834D9C0B48}" srcOrd="0" destOrd="0" presId="urn:microsoft.com/office/officeart/2005/8/layout/hProcess6"/>
    <dgm:cxn modelId="{C1CBB2AD-9E6C-4001-9D8A-05C6CC117818}" type="presOf" srcId="{E274CE01-C9A7-4048-83F8-D2F49BF2C269}" destId="{096E7F46-04D5-4A34-BDB0-1C85914AB065}" srcOrd="1" destOrd="0" presId="urn:microsoft.com/office/officeart/2005/8/layout/hProcess6"/>
    <dgm:cxn modelId="{ED929DBA-8097-4FF9-9FF4-CDE9CB879DE0}" srcId="{07F29010-266B-40C7-99CE-39F2A3952BDC}" destId="{5CEE0932-E2BC-4807-99C4-EC26BDDD75FD}" srcOrd="0" destOrd="0" parTransId="{FC93030C-47D7-4397-ABBB-AB9520A22CB3}" sibTransId="{F39AFBAA-93EF-4C39-9CCE-696D9517046A}"/>
    <dgm:cxn modelId="{69757DE2-523A-43DD-A6CE-915C787CEA85}" srcId="{07F29010-266B-40C7-99CE-39F2A3952BDC}" destId="{E3470E04-1C9E-4ABD-AD00-3E28720CF126}" srcOrd="1" destOrd="0" parTransId="{675D96E2-6762-45A2-9D33-3E1CE3322F52}" sibTransId="{F46A2F6D-E25A-4D6B-B41C-2C2AC3B31B73}"/>
    <dgm:cxn modelId="{14E457D3-2B0A-4A8F-8EFA-B817AEF821C7}" type="presOf" srcId="{BFAA4727-11EA-417F-84A0-1DF1D391F8C8}" destId="{F5D3E49F-5A30-4B58-A7DC-06D33A240017}" srcOrd="0" destOrd="0" presId="urn:microsoft.com/office/officeart/2005/8/layout/hProcess6"/>
    <dgm:cxn modelId="{15CE2B3A-76F7-4C54-8AB1-F4C686D7EC67}" type="presOf" srcId="{9CF5EA84-86F0-42F1-9D0A-CE947F14F12D}" destId="{1510BD28-845A-43CB-B7ED-4CF093FC0939}" srcOrd="1" destOrd="0" presId="urn:microsoft.com/office/officeart/2005/8/layout/hProcess6"/>
    <dgm:cxn modelId="{AB9D4A76-A5C1-4980-9DCE-B902D83D959B}" type="presOf" srcId="{07F29010-266B-40C7-99CE-39F2A3952BDC}" destId="{AF40F421-F153-4169-9863-5F026E5547D4}" srcOrd="0" destOrd="0" presId="urn:microsoft.com/office/officeart/2005/8/layout/hProcess6"/>
    <dgm:cxn modelId="{057CF434-8854-4336-87F9-E9FF1AF18A86}" type="presOf" srcId="{079CEE6A-0145-40C7-A277-8DD8ED40E44C}" destId="{732A64B3-CF93-4540-9D8F-9976656CEB8F}" srcOrd="0" destOrd="0" presId="urn:microsoft.com/office/officeart/2005/8/layout/hProcess6"/>
    <dgm:cxn modelId="{BA48206B-604F-420B-8748-659B878ECF52}" srcId="{07F29010-266B-40C7-99CE-39F2A3952BDC}" destId="{079CEE6A-0145-40C7-A277-8DD8ED40E44C}" srcOrd="2" destOrd="0" parTransId="{DE8D2F1C-60E5-4D8D-BEE3-9A1D8DDB3A9A}" sibTransId="{32A3C178-B030-4331-A1E4-B68430FB0F51}"/>
    <dgm:cxn modelId="{07857B06-A097-43C5-A7B7-5898278078F7}" srcId="{079CEE6A-0145-40C7-A277-8DD8ED40E44C}" destId="{72662868-686A-4E8C-A00B-131CFE36C13D}" srcOrd="0" destOrd="0" parTransId="{7E49F44F-110B-45C3-BB15-14F1D7AC7E63}" sibTransId="{A0BDE729-8749-4E3B-8C82-4C55B6EAE475}"/>
    <dgm:cxn modelId="{EB8B95CA-C57B-4A20-B0DF-45D776B293ED}" srcId="{07F29010-266B-40C7-99CE-39F2A3952BDC}" destId="{BFAA4727-11EA-417F-84A0-1DF1D391F8C8}" srcOrd="3" destOrd="0" parTransId="{71A26900-FF4A-4A8B-A3AF-33AA4821AED1}" sibTransId="{36EC5A21-2FEE-4D88-BF56-2C24C8EF91CB}"/>
    <dgm:cxn modelId="{F6957D46-1DF8-48A3-82A8-2F02230552E6}" srcId="{BFAA4727-11EA-417F-84A0-1DF1D391F8C8}" destId="{80CD649A-6B35-47B2-A0BE-34865F713E71}" srcOrd="0" destOrd="0" parTransId="{BE925223-A698-46E8-9EFF-9D0A4BF04BAE}" sibTransId="{C5542455-8A50-4E37-9F3A-0BC1400115E6}"/>
    <dgm:cxn modelId="{D943E9F5-EDC2-43EE-8E01-BAD393ACE9E5}" type="presParOf" srcId="{AF40F421-F153-4169-9863-5F026E5547D4}" destId="{361BC7BF-D5F6-4123-B26B-5020367B8271}" srcOrd="0" destOrd="0" presId="urn:microsoft.com/office/officeart/2005/8/layout/hProcess6"/>
    <dgm:cxn modelId="{037A955D-327F-4168-AC91-FAE8E365555E}" type="presParOf" srcId="{361BC7BF-D5F6-4123-B26B-5020367B8271}" destId="{97C9439D-F0C1-47A0-ADC0-7F5D17980D5C}" srcOrd="0" destOrd="0" presId="urn:microsoft.com/office/officeart/2005/8/layout/hProcess6"/>
    <dgm:cxn modelId="{2ADD7617-EDCD-464A-994B-157131B53737}" type="presParOf" srcId="{361BC7BF-D5F6-4123-B26B-5020367B8271}" destId="{23C580E7-A6E6-4D3C-B372-7F2A7A47583A}" srcOrd="1" destOrd="0" presId="urn:microsoft.com/office/officeart/2005/8/layout/hProcess6"/>
    <dgm:cxn modelId="{9BE95551-2A16-4E66-8E8C-1BE9281963F1}" type="presParOf" srcId="{361BC7BF-D5F6-4123-B26B-5020367B8271}" destId="{1510BD28-845A-43CB-B7ED-4CF093FC0939}" srcOrd="2" destOrd="0" presId="urn:microsoft.com/office/officeart/2005/8/layout/hProcess6"/>
    <dgm:cxn modelId="{89DF643B-3F19-46BE-A1A1-F06F66E0B8B9}" type="presParOf" srcId="{361BC7BF-D5F6-4123-B26B-5020367B8271}" destId="{A3E0A8D8-FA21-4FA8-8E7F-DA03DE370101}" srcOrd="3" destOrd="0" presId="urn:microsoft.com/office/officeart/2005/8/layout/hProcess6"/>
    <dgm:cxn modelId="{F95163D0-ED07-42FA-A810-74D643857BEC}" type="presParOf" srcId="{AF40F421-F153-4169-9863-5F026E5547D4}" destId="{CD67852D-0C0D-4D1B-9070-210F48BBF1E3}" srcOrd="1" destOrd="0" presId="urn:microsoft.com/office/officeart/2005/8/layout/hProcess6"/>
    <dgm:cxn modelId="{A28949B1-6C8E-4625-AB21-10995B42B9AB}" type="presParOf" srcId="{AF40F421-F153-4169-9863-5F026E5547D4}" destId="{4171CB0D-35D7-4118-8EB4-DE7E7AB5FFD5}" srcOrd="2" destOrd="0" presId="urn:microsoft.com/office/officeart/2005/8/layout/hProcess6"/>
    <dgm:cxn modelId="{D63C2192-B0E5-4C42-AF09-5458B0590F53}" type="presParOf" srcId="{4171CB0D-35D7-4118-8EB4-DE7E7AB5FFD5}" destId="{3E832CB2-F8C5-462E-AB5F-11F94EBF9F53}" srcOrd="0" destOrd="0" presId="urn:microsoft.com/office/officeart/2005/8/layout/hProcess6"/>
    <dgm:cxn modelId="{A739936B-45DE-429E-8033-ED44F4EDDA38}" type="presParOf" srcId="{4171CB0D-35D7-4118-8EB4-DE7E7AB5FFD5}" destId="{C7C0C8CE-B8DC-4150-97E5-33434AA63627}" srcOrd="1" destOrd="0" presId="urn:microsoft.com/office/officeart/2005/8/layout/hProcess6"/>
    <dgm:cxn modelId="{32BF7DBE-1657-44E6-961A-A37C9F360AEA}" type="presParOf" srcId="{4171CB0D-35D7-4118-8EB4-DE7E7AB5FFD5}" destId="{096E7F46-04D5-4A34-BDB0-1C85914AB065}" srcOrd="2" destOrd="0" presId="urn:microsoft.com/office/officeart/2005/8/layout/hProcess6"/>
    <dgm:cxn modelId="{132C1C85-394F-446D-B352-4DCF904B3CC5}" type="presParOf" srcId="{4171CB0D-35D7-4118-8EB4-DE7E7AB5FFD5}" destId="{0722B58B-7E66-4017-A94A-E9E0D9441EBD}" srcOrd="3" destOrd="0" presId="urn:microsoft.com/office/officeart/2005/8/layout/hProcess6"/>
    <dgm:cxn modelId="{419E7718-DDDF-42E8-8A47-192973FDEFA7}" type="presParOf" srcId="{AF40F421-F153-4169-9863-5F026E5547D4}" destId="{DCB6CAE4-8155-42C1-BD87-4E5B27B7C1A0}" srcOrd="3" destOrd="0" presId="urn:microsoft.com/office/officeart/2005/8/layout/hProcess6"/>
    <dgm:cxn modelId="{FDA7E717-C8FA-434B-AA67-9FC3D55EB31D}" type="presParOf" srcId="{AF40F421-F153-4169-9863-5F026E5547D4}" destId="{2F6CB014-E81F-41B4-AF58-9D6782FC55A7}" srcOrd="4" destOrd="0" presId="urn:microsoft.com/office/officeart/2005/8/layout/hProcess6"/>
    <dgm:cxn modelId="{D8D1E7AA-1F18-4BCF-A0D3-1850791E3AA9}" type="presParOf" srcId="{2F6CB014-E81F-41B4-AF58-9D6782FC55A7}" destId="{E4293392-5A62-4F5A-88F7-2C7CCA2378C9}" srcOrd="0" destOrd="0" presId="urn:microsoft.com/office/officeart/2005/8/layout/hProcess6"/>
    <dgm:cxn modelId="{904BB7C4-EF0D-45F4-9400-B87F99E7E335}" type="presParOf" srcId="{2F6CB014-E81F-41B4-AF58-9D6782FC55A7}" destId="{01BF59E3-4143-4654-986E-62D9494C0053}" srcOrd="1" destOrd="0" presId="urn:microsoft.com/office/officeart/2005/8/layout/hProcess6"/>
    <dgm:cxn modelId="{F8230FC8-1E31-4C88-AA28-38E834F3AD6C}" type="presParOf" srcId="{2F6CB014-E81F-41B4-AF58-9D6782FC55A7}" destId="{D6C8C59A-C515-41FA-A26D-D4A78B0B8497}" srcOrd="2" destOrd="0" presId="urn:microsoft.com/office/officeart/2005/8/layout/hProcess6"/>
    <dgm:cxn modelId="{76E88FB4-D596-4F52-BF95-C7471B6AAA27}" type="presParOf" srcId="{2F6CB014-E81F-41B4-AF58-9D6782FC55A7}" destId="{732A64B3-CF93-4540-9D8F-9976656CEB8F}" srcOrd="3" destOrd="0" presId="urn:microsoft.com/office/officeart/2005/8/layout/hProcess6"/>
    <dgm:cxn modelId="{174B5316-A277-47B9-9CED-AAA483FC3D9D}" type="presParOf" srcId="{AF40F421-F153-4169-9863-5F026E5547D4}" destId="{40810813-CC13-4C89-8638-954652512BB2}" srcOrd="5" destOrd="0" presId="urn:microsoft.com/office/officeart/2005/8/layout/hProcess6"/>
    <dgm:cxn modelId="{96B9E085-4492-4C93-9C30-E5205F9EEC98}" type="presParOf" srcId="{AF40F421-F153-4169-9863-5F026E5547D4}" destId="{13DC5F7E-1A63-4601-808D-2F3AB25DE218}" srcOrd="6" destOrd="0" presId="urn:microsoft.com/office/officeart/2005/8/layout/hProcess6"/>
    <dgm:cxn modelId="{83592D3A-E718-4C4F-9FFE-BA8FEF3E501D}" type="presParOf" srcId="{13DC5F7E-1A63-4601-808D-2F3AB25DE218}" destId="{E65FE8AE-0B76-4339-BD22-1C8741F8F8C1}" srcOrd="0" destOrd="0" presId="urn:microsoft.com/office/officeart/2005/8/layout/hProcess6"/>
    <dgm:cxn modelId="{559F6460-9E51-4B22-ACE6-65D39CBC9416}" type="presParOf" srcId="{13DC5F7E-1A63-4601-808D-2F3AB25DE218}" destId="{CEA445B6-19C4-4E2C-A22E-A1834D9C0B48}" srcOrd="1" destOrd="0" presId="urn:microsoft.com/office/officeart/2005/8/layout/hProcess6"/>
    <dgm:cxn modelId="{CAEDE826-8B45-4FE1-B7F0-64904BB5B7AA}" type="presParOf" srcId="{13DC5F7E-1A63-4601-808D-2F3AB25DE218}" destId="{3400FA92-D176-4A67-91C4-2243A8E0FFB1}" srcOrd="2" destOrd="0" presId="urn:microsoft.com/office/officeart/2005/8/layout/hProcess6"/>
    <dgm:cxn modelId="{D801C25A-18EF-48F2-8C73-3948A1EBBA0B}" type="presParOf" srcId="{13DC5F7E-1A63-4601-808D-2F3AB25DE218}" destId="{F5D3E49F-5A30-4B58-A7DC-06D33A24001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AAF98-4623-40AF-B248-638F18B96F9B}">
      <dsp:nvSpPr>
        <dsp:cNvPr id="0" name=""/>
        <dsp:cNvSpPr/>
      </dsp:nvSpPr>
      <dsp:spPr>
        <a:xfrm>
          <a:off x="1699" y="1607497"/>
          <a:ext cx="2552959" cy="1773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Ocean Economy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>
              <a:solidFill>
                <a:srgbClr val="FF0000"/>
              </a:solidFill>
            </a:rPr>
            <a:t>High impact IPAP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>
              <a:solidFill>
                <a:srgbClr val="FF0000"/>
              </a:solidFill>
            </a:rPr>
            <a:t>Revitalising Agriculture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Advance Beneficiation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Unlock SMME, co-ops, township and rural enterprises potential </a:t>
          </a:r>
        </a:p>
      </dsp:txBody>
      <dsp:txXfrm>
        <a:off x="42516" y="1648314"/>
        <a:ext cx="2471325" cy="1311946"/>
      </dsp:txXfrm>
    </dsp:sp>
    <dsp:sp modelId="{A6064CF4-9D3F-4757-A5B1-D73E63FDDC80}">
      <dsp:nvSpPr>
        <dsp:cNvPr id="0" name=""/>
        <dsp:cNvSpPr/>
      </dsp:nvSpPr>
      <dsp:spPr>
        <a:xfrm>
          <a:off x="1520865" y="1568748"/>
          <a:ext cx="2863049" cy="2863049"/>
        </a:xfrm>
        <a:prstGeom prst="leftCircularArrow">
          <a:avLst>
            <a:gd name="adj1" fmla="val 2199"/>
            <a:gd name="adj2" fmla="val 264662"/>
            <a:gd name="adj3" fmla="val 1452433"/>
            <a:gd name="adj4" fmla="val 8436749"/>
            <a:gd name="adj5" fmla="val 25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18A42-14C8-417F-B3F7-464BA87BAE06}">
      <dsp:nvSpPr>
        <dsp:cNvPr id="0" name=""/>
        <dsp:cNvSpPr/>
      </dsp:nvSpPr>
      <dsp:spPr>
        <a:xfrm>
          <a:off x="344169" y="3404466"/>
          <a:ext cx="1911485" cy="76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/>
            <a:t>Job Drivers</a:t>
          </a:r>
        </a:p>
      </dsp:txBody>
      <dsp:txXfrm>
        <a:off x="366433" y="3426730"/>
        <a:ext cx="1866957" cy="715606"/>
      </dsp:txXfrm>
    </dsp:sp>
    <dsp:sp modelId="{62B683D1-B6C6-498B-A09E-139F6D29BEFE}">
      <dsp:nvSpPr>
        <dsp:cNvPr id="0" name=""/>
        <dsp:cNvSpPr/>
      </dsp:nvSpPr>
      <dsp:spPr>
        <a:xfrm>
          <a:off x="2892131" y="1607497"/>
          <a:ext cx="2420256" cy="1773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>
              <a:solidFill>
                <a:srgbClr val="FF0000"/>
              </a:solidFill>
            </a:rPr>
            <a:t>Resolving the energy challenge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Mediating workplace conflict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Crowding in private sector investment</a:t>
          </a:r>
        </a:p>
      </dsp:txBody>
      <dsp:txXfrm>
        <a:off x="2932948" y="2028382"/>
        <a:ext cx="2338622" cy="1311946"/>
      </dsp:txXfrm>
    </dsp:sp>
    <dsp:sp modelId="{28E21398-5DEC-4ED9-8D5D-144C8DA1ED5B}">
      <dsp:nvSpPr>
        <dsp:cNvPr id="0" name=""/>
        <dsp:cNvSpPr/>
      </dsp:nvSpPr>
      <dsp:spPr>
        <a:xfrm>
          <a:off x="4448635" y="880211"/>
          <a:ext cx="2735793" cy="2546175"/>
        </a:xfrm>
        <a:prstGeom prst="circularArrow">
          <a:avLst>
            <a:gd name="adj1" fmla="val 2301"/>
            <a:gd name="adj2" fmla="val 277626"/>
            <a:gd name="adj3" fmla="val 19546863"/>
            <a:gd name="adj4" fmla="val 12575511"/>
            <a:gd name="adj5" fmla="val 268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6BBD6-4798-4670-97D8-3276DD812CDA}">
      <dsp:nvSpPr>
        <dsp:cNvPr id="0" name=""/>
        <dsp:cNvSpPr/>
      </dsp:nvSpPr>
      <dsp:spPr>
        <a:xfrm>
          <a:off x="3504920" y="1227430"/>
          <a:ext cx="1911485" cy="76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/>
            <a:t>Enablers</a:t>
          </a:r>
        </a:p>
      </dsp:txBody>
      <dsp:txXfrm>
        <a:off x="3527184" y="1249694"/>
        <a:ext cx="1866957" cy="715606"/>
      </dsp:txXfrm>
    </dsp:sp>
    <dsp:sp modelId="{AE37E5AC-9055-433B-8477-B70247C29628}">
      <dsp:nvSpPr>
        <dsp:cNvPr id="0" name=""/>
        <dsp:cNvSpPr/>
      </dsp:nvSpPr>
      <dsp:spPr>
        <a:xfrm>
          <a:off x="5716211" y="1607497"/>
          <a:ext cx="2463544" cy="1773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Science, Technology and Innovation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>
              <a:solidFill>
                <a:srgbClr val="FF0000"/>
              </a:solidFill>
            </a:rPr>
            <a:t>Transport Infrastructure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State Owned Entity Reforms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b="1" kern="1200" dirty="0">
              <a:solidFill>
                <a:srgbClr val="FF0000"/>
              </a:solidFill>
            </a:rPr>
            <a:t>Water and sanitation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400" kern="1200" dirty="0"/>
            <a:t>Broadband rollout</a:t>
          </a:r>
        </a:p>
      </dsp:txBody>
      <dsp:txXfrm>
        <a:off x="5757028" y="1648314"/>
        <a:ext cx="2381910" cy="1311946"/>
      </dsp:txXfrm>
    </dsp:sp>
    <dsp:sp modelId="{CB760CA1-CA65-4874-8A9B-041AEC47F388}">
      <dsp:nvSpPr>
        <dsp:cNvPr id="0" name=""/>
        <dsp:cNvSpPr/>
      </dsp:nvSpPr>
      <dsp:spPr>
        <a:xfrm>
          <a:off x="6032803" y="3404466"/>
          <a:ext cx="1911485" cy="76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kern="1200" dirty="0"/>
            <a:t>Cross Cutting</a:t>
          </a:r>
        </a:p>
      </dsp:txBody>
      <dsp:txXfrm>
        <a:off x="6055067" y="3426730"/>
        <a:ext cx="1866957" cy="715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580E7-A6E6-4D3C-B372-7F2A7A47583A}">
      <dsp:nvSpPr>
        <dsp:cNvPr id="0" name=""/>
        <dsp:cNvSpPr/>
      </dsp:nvSpPr>
      <dsp:spPr>
        <a:xfrm>
          <a:off x="2974742" y="0"/>
          <a:ext cx="1424138" cy="12448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/>
            <a:t>Standards</a:t>
          </a:r>
        </a:p>
      </dsp:txBody>
      <dsp:txXfrm>
        <a:off x="3330777" y="186731"/>
        <a:ext cx="694267" cy="871414"/>
      </dsp:txXfrm>
    </dsp:sp>
    <dsp:sp modelId="{A3E0A8D8-FA21-4FA8-8E7F-DA03DE370101}">
      <dsp:nvSpPr>
        <dsp:cNvPr id="0" name=""/>
        <dsp:cNvSpPr/>
      </dsp:nvSpPr>
      <dsp:spPr>
        <a:xfrm>
          <a:off x="2633882" y="288029"/>
          <a:ext cx="712069" cy="712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/>
            <a:t>SABS</a:t>
          </a:r>
        </a:p>
      </dsp:txBody>
      <dsp:txXfrm>
        <a:off x="2738162" y="392309"/>
        <a:ext cx="503509" cy="503509"/>
      </dsp:txXfrm>
    </dsp:sp>
    <dsp:sp modelId="{C7C0C8CE-B8DC-4150-97E5-33434AA63627}">
      <dsp:nvSpPr>
        <dsp:cNvPr id="0" name=""/>
        <dsp:cNvSpPr/>
      </dsp:nvSpPr>
      <dsp:spPr>
        <a:xfrm>
          <a:off x="1121719" y="0"/>
          <a:ext cx="1424138" cy="12448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/>
            <a:t>Measurements</a:t>
          </a:r>
        </a:p>
      </dsp:txBody>
      <dsp:txXfrm>
        <a:off x="1477753" y="186731"/>
        <a:ext cx="694267" cy="871414"/>
      </dsp:txXfrm>
    </dsp:sp>
    <dsp:sp modelId="{0722B58B-7E66-4017-A94A-E9E0D9441EBD}">
      <dsp:nvSpPr>
        <dsp:cNvPr id="0" name=""/>
        <dsp:cNvSpPr/>
      </dsp:nvSpPr>
      <dsp:spPr>
        <a:xfrm>
          <a:off x="662477" y="288029"/>
          <a:ext cx="712069" cy="712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/>
            <a:t>NMISA</a:t>
          </a:r>
        </a:p>
      </dsp:txBody>
      <dsp:txXfrm>
        <a:off x="766757" y="392309"/>
        <a:ext cx="503509" cy="503509"/>
      </dsp:txXfrm>
    </dsp:sp>
    <dsp:sp modelId="{01BF59E3-4143-4654-986E-62D9494C0053}">
      <dsp:nvSpPr>
        <dsp:cNvPr id="0" name=""/>
        <dsp:cNvSpPr/>
      </dsp:nvSpPr>
      <dsp:spPr>
        <a:xfrm>
          <a:off x="4926483" y="0"/>
          <a:ext cx="1424138" cy="12448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/>
            <a:t>Accreditation</a:t>
          </a:r>
        </a:p>
      </dsp:txBody>
      <dsp:txXfrm>
        <a:off x="5282517" y="186731"/>
        <a:ext cx="694267" cy="871414"/>
      </dsp:txXfrm>
    </dsp:sp>
    <dsp:sp modelId="{732A64B3-CF93-4540-9D8F-9976656CEB8F}">
      <dsp:nvSpPr>
        <dsp:cNvPr id="0" name=""/>
        <dsp:cNvSpPr/>
      </dsp:nvSpPr>
      <dsp:spPr>
        <a:xfrm>
          <a:off x="4570448" y="266403"/>
          <a:ext cx="712069" cy="712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/>
            <a:t>SANAS</a:t>
          </a:r>
        </a:p>
      </dsp:txBody>
      <dsp:txXfrm>
        <a:off x="4674728" y="370683"/>
        <a:ext cx="503509" cy="503509"/>
      </dsp:txXfrm>
    </dsp:sp>
    <dsp:sp modelId="{CEA445B6-19C4-4E2C-A22E-A1834D9C0B48}">
      <dsp:nvSpPr>
        <dsp:cNvPr id="0" name=""/>
        <dsp:cNvSpPr/>
      </dsp:nvSpPr>
      <dsp:spPr>
        <a:xfrm>
          <a:off x="6815368" y="0"/>
          <a:ext cx="1424138" cy="12448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/>
            <a:t>Regulator for compulsory specifications</a:t>
          </a:r>
        </a:p>
      </dsp:txBody>
      <dsp:txXfrm>
        <a:off x="7171403" y="186731"/>
        <a:ext cx="694267" cy="871414"/>
      </dsp:txXfrm>
    </dsp:sp>
    <dsp:sp modelId="{F5D3E49F-5A30-4B58-A7DC-06D33A240017}">
      <dsp:nvSpPr>
        <dsp:cNvPr id="0" name=""/>
        <dsp:cNvSpPr/>
      </dsp:nvSpPr>
      <dsp:spPr>
        <a:xfrm>
          <a:off x="6459334" y="266403"/>
          <a:ext cx="712069" cy="712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/>
            <a:t>NRCS</a:t>
          </a:r>
        </a:p>
      </dsp:txBody>
      <dsp:txXfrm>
        <a:off x="6563614" y="370683"/>
        <a:ext cx="503509" cy="503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9F451-FC52-46FF-B94F-4EB86A1A965F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27186-73E8-4344-BC22-D8935239D68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271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7186-73E8-4344-BC22-D8935239D681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767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7186-73E8-4344-BC22-D8935239D681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366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7186-73E8-4344-BC22-D8935239D681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659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7186-73E8-4344-BC22-D8935239D681}" type="slidenum">
              <a:rPr lang="en-ZA" smtClean="0"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659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139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551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558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603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513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233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152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9216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9350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63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097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CFCE-7679-419D-ABB4-673FCCD84AB7}" type="datetimeFigureOut">
              <a:rPr lang="en-ZA" smtClean="0"/>
              <a:t>2018-03-27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9162-4690-476E-A31C-23DB1B8B749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42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ronj@sanas.co.za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817" y="0"/>
            <a:ext cx="2339752" cy="150543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" name="Picture 4" descr="Bitmap in SANAS Worl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3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73295"/>
            <a:ext cx="8352928" cy="915454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 Committee on Trade and Industry</a:t>
            </a:r>
            <a:endParaRPr lang="en-Z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708919"/>
            <a:ext cx="8280920" cy="3456385"/>
          </a:xfrm>
        </p:spPr>
        <p:txBody>
          <a:bodyPr>
            <a:normAutofit fontScale="47500" lnSpcReduction="20000"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Annual Performance Plan 2018/19 -2020/21</a:t>
            </a:r>
            <a:endParaRPr lang="en-US" sz="5000" b="1" dirty="0">
              <a:solidFill>
                <a:srgbClr val="FF0000"/>
              </a:solidFill>
            </a:endParaRPr>
          </a:p>
          <a:p>
            <a:r>
              <a:rPr lang="en-US" sz="5000" b="1" dirty="0">
                <a:solidFill>
                  <a:srgbClr val="FF0000"/>
                </a:solidFill>
              </a:rPr>
              <a:t>26 March 2018</a:t>
            </a:r>
          </a:p>
          <a:p>
            <a:r>
              <a:rPr lang="en-US" sz="3300" dirty="0"/>
              <a:t> </a:t>
            </a:r>
          </a:p>
          <a:p>
            <a:endParaRPr lang="en-US" sz="3300" b="1" dirty="0"/>
          </a:p>
          <a:p>
            <a:endParaRPr lang="en-US" sz="3300" b="1" dirty="0"/>
          </a:p>
          <a:p>
            <a:r>
              <a:rPr lang="en-US" sz="3300" b="1" dirty="0"/>
              <a:t>Mr. Prags Govender </a:t>
            </a:r>
            <a:endParaRPr lang="en-US" sz="3300" b="1" dirty="0" smtClean="0"/>
          </a:p>
          <a:p>
            <a:r>
              <a:rPr lang="en-US" sz="3300" b="1" dirty="0" smtClean="0"/>
              <a:t>Chairperson </a:t>
            </a:r>
            <a:endParaRPr lang="en-US" sz="3300" b="1" dirty="0"/>
          </a:p>
          <a:p>
            <a:r>
              <a:rPr lang="en-US" sz="3300" b="1" dirty="0"/>
              <a:t>(016) 430 8823</a:t>
            </a:r>
          </a:p>
          <a:p>
            <a:r>
              <a:rPr lang="en-ZA" sz="2200" b="1" dirty="0"/>
              <a:t> </a:t>
            </a:r>
            <a:r>
              <a:rPr lang="en-US" sz="2200" b="1" u="sng" dirty="0"/>
              <a:t>pgovende@randwater.co.za</a:t>
            </a:r>
          </a:p>
          <a:p>
            <a:endParaRPr lang="en-US" sz="2200" b="1" u="sng" dirty="0"/>
          </a:p>
          <a:p>
            <a:r>
              <a:rPr lang="en-US" sz="2900" b="1" dirty="0"/>
              <a:t>Ron Josias CEO</a:t>
            </a:r>
          </a:p>
          <a:p>
            <a:r>
              <a:rPr lang="en-US" sz="2900" b="1" dirty="0"/>
              <a:t>(012) 394 3760</a:t>
            </a:r>
          </a:p>
          <a:p>
            <a:r>
              <a:rPr lang="en-US" sz="2900" b="1" dirty="0">
                <a:hlinkClick r:id="rId5"/>
              </a:rPr>
              <a:t>ronj@sanas.co.za</a:t>
            </a:r>
            <a:endParaRPr lang="en-US" sz="2200" dirty="0"/>
          </a:p>
          <a:p>
            <a:endParaRPr lang="en-US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313"/>
            <a:ext cx="9144000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400394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6" name="Picture 5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94311"/>
              </p:ext>
            </p:extLst>
          </p:nvPr>
        </p:nvGraphicFramePr>
        <p:xfrm>
          <a:off x="510057" y="902498"/>
          <a:ext cx="8598447" cy="595550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37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4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15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KI 1: Regional Integration</a:t>
                      </a:r>
                      <a:r>
                        <a:rPr lang="en-ZA" sz="1800" b="1" baseline="0" dirty="0">
                          <a:effectLst/>
                        </a:rPr>
                        <a:t> and Intra Regional trade support</a:t>
                      </a:r>
                      <a:endParaRPr lang="en-ZA" sz="1800" b="1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ZA" sz="1600" kern="12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SANAS &amp; AFRAC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SANAS accepted as full member of the African Accreditation Cooperation (AFRAC) Mutual Recognition Arrangement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ZA" sz="1600" dirty="0">
                          <a:effectLst/>
                        </a:rPr>
                        <a:t>Aim: Facilitating the acceptance of RSA test, Inspection and certification results</a:t>
                      </a:r>
                      <a:r>
                        <a:rPr lang="en-ZA" sz="1600" baseline="0" dirty="0">
                          <a:effectLst/>
                        </a:rPr>
                        <a:t> that  supports the acceptance of our goods and services on the continent &amp; facilitating regional integration.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ZA" sz="16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600" dirty="0">
                          <a:effectLst/>
                        </a:rPr>
                        <a:t>AFRAC</a:t>
                      </a:r>
                      <a:r>
                        <a:rPr lang="en-ZA" sz="1600" baseline="0" dirty="0">
                          <a:effectLst/>
                        </a:rPr>
                        <a:t> </a:t>
                      </a:r>
                      <a:r>
                        <a:rPr lang="en-ZA" sz="1600" baseline="0" dirty="0" smtClean="0">
                          <a:effectLst/>
                        </a:rPr>
                        <a:t>recognised </a:t>
                      </a:r>
                      <a:r>
                        <a:rPr lang="en-ZA" sz="1600" baseline="0" dirty="0">
                          <a:effectLst/>
                        </a:rPr>
                        <a:t>by African Union Commission (AUC) as part of the Pan African Quality Infrastructure (PAQI);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600" baseline="0" dirty="0">
                          <a:effectLst/>
                        </a:rPr>
                        <a:t>AFRAC international  recognition due during April 2018;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600" baseline="0" dirty="0">
                          <a:effectLst/>
                        </a:rPr>
                        <a:t>Support Quality Infrastructure negotiations for tripartite arrangement (COMESA, SADC EAC).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ZA" sz="1600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Book Antiqua"/>
                          <a:cs typeface="Arial" pitchFamily="34" charset="0"/>
                        </a:rPr>
                        <a:t>CFTA via PAQI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5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4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ZA" sz="16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Book Antiqu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7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</a:rPr>
                        <a:t>ACCREDITATION KNOWLEDGE PLATFORM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SANAS entered into Tertiary</a:t>
                      </a:r>
                      <a:r>
                        <a:rPr lang="en-ZA" sz="1600" baseline="0" dirty="0">
                          <a:effectLst/>
                        </a:rPr>
                        <a:t> Institution Partnership</a:t>
                      </a:r>
                      <a:endParaRPr lang="en-ZA" sz="16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ZA" sz="1600" u="none" strike="noStrike" kern="1200" baseline="0" dirty="0"/>
                        <a:t>Aim: Enhancing the understanding in Tertiary Institutions and  investing in skills development for our medium to long term skills needs.</a:t>
                      </a:r>
                    </a:p>
                    <a:p>
                      <a:endParaRPr kumimoji="0" lang="en-ZA" sz="1600" u="none" strike="noStrike" kern="1200" baseline="0" dirty="0">
                        <a:effectLst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ZA" sz="1600" u="none" strike="noStrike" kern="1200" baseline="0" dirty="0">
                          <a:effectLst/>
                        </a:rPr>
                        <a:t>Awarded 8 bursaries;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ZA" sz="1600" u="none" strike="noStrike" kern="1200" baseline="0" dirty="0">
                          <a:effectLst/>
                        </a:rPr>
                        <a:t>Student spend a week at SANAS and was introduced to the other Technical Infrastructure Institute (NMISA, NRCS, SABS) </a:t>
                      </a:r>
                      <a:endParaRPr kumimoji="0" lang="en-ZA" sz="1600" u="none" strike="noStrike" kern="1200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5" y="2583954"/>
            <a:ext cx="3376143" cy="185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2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08520" y="2738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Threat to sustainability</a:t>
            </a:r>
          </a:p>
          <a:p>
            <a:pPr lvl="1"/>
            <a:r>
              <a:rPr lang="en-ZA" dirty="0"/>
              <a:t>Baseline reduction</a:t>
            </a:r>
          </a:p>
          <a:p>
            <a:pPr lvl="1"/>
            <a:r>
              <a:rPr lang="en-ZA" dirty="0"/>
              <a:t>Wage demands</a:t>
            </a:r>
          </a:p>
          <a:p>
            <a:pPr marL="457200" lvl="1" indent="0">
              <a:buNone/>
            </a:pPr>
            <a:endParaRPr lang="en-ZA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10092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12614"/>
              </p:ext>
            </p:extLst>
          </p:nvPr>
        </p:nvGraphicFramePr>
        <p:xfrm>
          <a:off x="755576" y="1196752"/>
          <a:ext cx="8064897" cy="5400599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31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Strategic objective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Activity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No.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Risk description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Actions to improve management of the risk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27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 improve SANAS’s operational efficiency to deliver services with a spirit of  excellence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Staff retention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Failure to retain or attract critical skills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 Develop and implement a Management  Development Strategy</a:t>
                      </a:r>
                      <a:endParaRPr lang="en-ZA" sz="14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 Expand the assessor pool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T w="254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0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Developing and implementing an accreditation process IT system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Inefficiencies due to manual systems resulting in long turnaround times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Automate the accreditation processes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78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Non-availability of assessors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Assessors who have confirmed for scheduled assessments cancel a few days  before the assessment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Expand the assessor pool to allow for more flexibility by:</a:t>
                      </a:r>
                      <a:endParaRPr lang="en-ZA" sz="14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 advertising for assessors</a:t>
                      </a:r>
                      <a:endParaRPr lang="en-ZA" sz="14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 approaching employers of </a:t>
                      </a:r>
                      <a:r>
                        <a:rPr lang="en-US" sz="1400" dirty="0" smtClean="0">
                          <a:effectLst/>
                        </a:rPr>
                        <a:t>potential </a:t>
                      </a:r>
                      <a:r>
                        <a:rPr lang="en-US" sz="1400" dirty="0">
                          <a:effectLst/>
                        </a:rPr>
                        <a:t>assessors to have an agreement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Register &amp; Mitigation Actions</a:t>
            </a:r>
          </a:p>
        </p:txBody>
      </p:sp>
    </p:spTree>
    <p:extLst>
      <p:ext uri="{BB962C8B-B14F-4D97-AF65-F5344CB8AC3E}">
        <p14:creationId xmlns:p14="http://schemas.microsoft.com/office/powerpoint/2010/main" val="215032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504" y="-3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90895"/>
              </p:ext>
            </p:extLst>
          </p:nvPr>
        </p:nvGraphicFramePr>
        <p:xfrm>
          <a:off x="755576" y="1628800"/>
          <a:ext cx="8136904" cy="513084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8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3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83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solidFill>
                      <a:schemeClr val="accent6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contribute to industrial development and the protection of health, safety and the environment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Establishing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Lack of stakeholders/experts  buy in to support the process 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112395" indent="-11239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 Direct interaction sessions with regulators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11239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 Involvement in stakeholder forums and            drafting of regulations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0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Establishing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111125" indent="-9017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Timing of regulators to     establish required legislation</a:t>
                      </a:r>
                      <a:endParaRPr lang="en-ZA" sz="1200" dirty="0">
                        <a:effectLst/>
                      </a:endParaRPr>
                    </a:p>
                    <a:p>
                      <a:pPr marL="111125" indent="-9017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Unawareness of regulations by SANAS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Subscribe and track publication of new             regulations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Senior management to pursue regulations sent for comment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6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Establishing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Perceived costs versus the benefits of accreditation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Create a support mechanism to </a:t>
                      </a:r>
                      <a:r>
                        <a:rPr lang="en-US" sz="1200" dirty="0" smtClean="0">
                          <a:effectLst/>
                        </a:rPr>
                        <a:t>minimize </a:t>
                      </a:r>
                      <a:r>
                        <a:rPr lang="en-US" sz="1200" dirty="0">
                          <a:effectLst/>
                        </a:rPr>
                        <a:t>accreditation costs for new applicants by: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holding an annual induction for new   facilities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creating a toolkit  to assist small, medium and micro enterprises (SMMEs) with accreditation process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23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Establishing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Expectations gap between industry regulators with regard to the delivery of accreditation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Develop and distribute relevant marketing material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Conduct workshops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284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Establishing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Limited skills (assessors) for new programmes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Ensure stakeholder participation in the work of SANAS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Provide stakeholders with regular progress updates </a:t>
                      </a:r>
                      <a:endParaRPr lang="en-ZA" sz="1200" dirty="0">
                        <a:effectLst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  Develop guidance documentation where applicable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23597"/>
              </p:ext>
            </p:extLst>
          </p:nvPr>
        </p:nvGraphicFramePr>
        <p:xfrm>
          <a:off x="755576" y="980728"/>
          <a:ext cx="8136904" cy="648072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8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3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Strategic objective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Activity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Risk description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Actions to improve management of the risk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Register &amp; Mitigation Actions</a:t>
            </a:r>
          </a:p>
        </p:txBody>
      </p:sp>
    </p:spTree>
    <p:extLst>
      <p:ext uri="{BB962C8B-B14F-4D97-AF65-F5344CB8AC3E}">
        <p14:creationId xmlns:p14="http://schemas.microsoft.com/office/powerpoint/2010/main" val="297247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ZA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Register &amp; Mitigation Actions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198"/>
              </p:ext>
            </p:extLst>
          </p:nvPr>
        </p:nvGraphicFramePr>
        <p:xfrm>
          <a:off x="683569" y="1628800"/>
          <a:ext cx="8352927" cy="4500974"/>
        </p:xfrm>
        <a:graphic>
          <a:graphicData uri="http://schemas.openxmlformats.org/drawingml/2006/table">
            <a:tbl>
              <a:tblPr firstRow="1" firstCol="1" bandRow="1"/>
              <a:tblGrid>
                <a:gridCol w="28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0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9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93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3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To promote the acceptance of SANAS-accredited results among global partners to advance South Africa's trade and economic development objectives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ILAC, IAF, SADC, AFRAC, Eastern African Community (EAC), regulators, industry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9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Failure to meet international requirements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 Ensure international participation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7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Marketing, road shows, workshops, website, etc.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10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Lack of understanding of the Accreditation Act, SANAS's mandate by other government departments, industry and the public (including staff and assessors)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 Develop and distribute relevant marketing material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2395" indent="-8953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 Conduct workshops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4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To support regional integration and relations to advance South Africa’s trade, industrial policy and economic development objectives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Accreditation support to lock out poor quality goods and services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11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Increase in reliance on SANAS to support SADCAS 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Identify and train regional resources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7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12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Insufficient funds to maintain regional projects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Acquire donor funding</a:t>
                      </a:r>
                      <a:endParaRPr lang="en-ZA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68071"/>
              </p:ext>
            </p:extLst>
          </p:nvPr>
        </p:nvGraphicFramePr>
        <p:xfrm>
          <a:off x="683567" y="1124744"/>
          <a:ext cx="8352926" cy="50405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0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9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ZA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Strategic objective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Activity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Risk description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tc>
                  <a:txBody>
                    <a:bodyPr/>
                    <a:lstStyle/>
                    <a:p>
                      <a:pPr marL="90488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Actions to improve management of the risk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04" marR="210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68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946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298576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Report</a:t>
            </a:r>
            <a:br>
              <a:rPr lang="en-Z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/>
              <a:t/>
            </a:r>
            <a:br>
              <a:rPr lang="en-GB" b="1" dirty="0"/>
            </a:br>
            <a:endParaRPr lang="en-ZA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sz="2200" b="1" dirty="0">
                <a:solidFill>
                  <a:schemeClr val="tx1"/>
                </a:solidFill>
              </a:rPr>
              <a:t>BUDGET REVENUE &amp; EXPENDITURE;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200" b="1" dirty="0">
                <a:solidFill>
                  <a:schemeClr val="tx1"/>
                </a:solidFill>
              </a:rPr>
              <a:t>CASH FLOW PROJECTIONS</a:t>
            </a:r>
            <a:endParaRPr lang="en-ZA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ZA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63" y="-2946"/>
            <a:ext cx="2476337" cy="15933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3389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7" name="Picture 6" descr="Bitmap in SANAS World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2018/19 -2020/21 Income Budget</a:t>
            </a:r>
            <a:endParaRPr lang="en-ZA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16013"/>
              </p:ext>
            </p:extLst>
          </p:nvPr>
        </p:nvGraphicFramePr>
        <p:xfrm>
          <a:off x="9878291" y="290945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C000"/>
                      </a:solidFill>
                      <a:prstDash val="solid"/>
                    </a:lnL>
                    <a:lnR w="12700" cmpd="sng">
                      <a:solidFill>
                        <a:srgbClr val="FFC000"/>
                      </a:solidFill>
                      <a:prstDash val="solid"/>
                    </a:lnR>
                    <a:lnT w="12700" cmpd="sng">
                      <a:solidFill>
                        <a:srgbClr val="FFC000"/>
                      </a:solidFill>
                      <a:prstDash val="solid"/>
                    </a:lnT>
                    <a:lnB w="12700" cmpd="sng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3299"/>
              </p:ext>
            </p:extLst>
          </p:nvPr>
        </p:nvGraphicFramePr>
        <p:xfrm>
          <a:off x="475776" y="836712"/>
          <a:ext cx="8488711" cy="5856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0249">
                <a:tc>
                  <a:txBody>
                    <a:bodyPr/>
                    <a:lstStyle/>
                    <a:p>
                      <a:pPr algn="l" fontAlgn="t"/>
                      <a:r>
                        <a:rPr lang="en-ZA" sz="1600" u="none" strike="noStrike" dirty="0">
                          <a:effectLst/>
                        </a:rPr>
                        <a:t> 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2018/19</a:t>
                      </a:r>
                      <a:endParaRPr lang="en-ZA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2019/20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2020/21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5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sng" strike="noStrike" dirty="0">
                          <a:effectLst/>
                        </a:rPr>
                        <a:t> SUMMARY OF INCOME </a:t>
                      </a:r>
                      <a:endParaRPr lang="en-ZA" sz="1600" b="1" i="0" u="sng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 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5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Accreditation provision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60 260 455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65 081 291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70 287 795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Knowledge transfer (research and development)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11 124 009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10 007 331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10 786 717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Transfer from the dti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31 032 000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32 770 000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34 573 000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9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Utilisation of the approved reserve: </a:t>
                      </a:r>
                      <a:endParaRPr lang="en-ZA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4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Interest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2 000 000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2 112 000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2 228 160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u="none" strike="noStrike" dirty="0">
                          <a:effectLst/>
                        </a:rPr>
                        <a:t> Sundry income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110 000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116 160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122 549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3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u="none" strike="noStrike" dirty="0">
                          <a:effectLst/>
                        </a:rPr>
                        <a:t> TOTAL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</a:rPr>
                        <a:t>    104 526 464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</a:rPr>
                        <a:t>   110 086 782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</a:rPr>
                        <a:t>     117 998 220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88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7" name="Picture 6" descr="Bitmap in SANAS World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32" y="125856"/>
            <a:ext cx="8229600" cy="63408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2018/19 -2020/21 Expenditure Budget</a:t>
            </a:r>
            <a:endParaRPr lang="en-ZA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542444"/>
              </p:ext>
            </p:extLst>
          </p:nvPr>
        </p:nvGraphicFramePr>
        <p:xfrm>
          <a:off x="9878291" y="290945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C000"/>
                      </a:solidFill>
                      <a:prstDash val="solid"/>
                    </a:lnL>
                    <a:lnR w="12700" cmpd="sng">
                      <a:solidFill>
                        <a:srgbClr val="FFC000"/>
                      </a:solidFill>
                      <a:prstDash val="solid"/>
                    </a:lnR>
                    <a:lnT w="12700" cmpd="sng">
                      <a:solidFill>
                        <a:srgbClr val="FFC000"/>
                      </a:solidFill>
                      <a:prstDash val="solid"/>
                    </a:lnT>
                    <a:lnB w="12700" cmpd="sng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03211"/>
              </p:ext>
            </p:extLst>
          </p:nvPr>
        </p:nvGraphicFramePr>
        <p:xfrm>
          <a:off x="486585" y="780137"/>
          <a:ext cx="8488711" cy="5949762"/>
        </p:xfrm>
        <a:graphic>
          <a:graphicData uri="http://schemas.openxmlformats.org/drawingml/2006/table">
            <a:tbl>
              <a:tblPr firstRow="1" firstCol="1" bandRow="1"/>
              <a:tblGrid>
                <a:gridCol w="2999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1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SUMMARY OF EXPENDITURE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2019/20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2020/21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5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1. Administration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41 785 393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44 382 867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47 241 630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2. Accreditation provision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49 019 414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51 985 750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55 106 801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5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3. Marketing and communication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2 919 000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3 082 464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3 252 000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4. Regional development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445 600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470 554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496 434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5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5. International trade facilitation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1 815 076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1 916 720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2 022 140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91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6. Research and development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8 537 981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8 244 426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9 874 996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TOTAL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effectLst/>
                          <a:latin typeface="Arial" panose="020B0604020202020204" pitchFamily="34" charset="0"/>
                        </a:rPr>
                        <a:t>    104 526 464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effectLst/>
                          <a:latin typeface="Arial" panose="020B0604020202020204" pitchFamily="34" charset="0"/>
                        </a:rPr>
                        <a:t>   110 086 782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effectLst/>
                          <a:latin typeface="Arial" panose="020B0604020202020204" pitchFamily="34" charset="0"/>
                        </a:rPr>
                        <a:t>     117 998 220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95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SURPLUS/(DEFICIT)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NIL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20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Flow Projection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78195"/>
              </p:ext>
            </p:extLst>
          </p:nvPr>
        </p:nvGraphicFramePr>
        <p:xfrm>
          <a:off x="475777" y="980728"/>
          <a:ext cx="8596803" cy="5849691"/>
        </p:xfrm>
        <a:graphic>
          <a:graphicData uri="http://schemas.openxmlformats.org/drawingml/2006/table">
            <a:tbl>
              <a:tblPr firstRow="1" firstCol="1" bandRow="1"/>
              <a:tblGrid>
                <a:gridCol w="438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770">
                <a:tc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29">
                <a:tc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2018/19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2019/20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2020/21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ZA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Cash flows from operating activities </a:t>
                      </a:r>
                      <a:endParaRPr lang="en-ZA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effectLst/>
                          <a:latin typeface="Times"/>
                          <a:cs typeface="Times New Roman"/>
                        </a:rPr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effectLst/>
                          <a:latin typeface="Times"/>
                          <a:cs typeface="Times New Roman"/>
                        </a:rPr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>
                          <a:effectLst/>
                          <a:latin typeface="Times"/>
                          <a:cs typeface="Times New Roman"/>
                        </a:rPr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Cash receipts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104 526 464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110 086 782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117 998 221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Funds received from </a:t>
                      </a: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the dti 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(29.7%)</a:t>
                      </a:r>
                      <a:endParaRPr lang="en-ZA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31 032 000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32 770 000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34 573 000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Fee income  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(68.3%)</a:t>
                      </a:r>
                      <a:endParaRPr lang="en-ZA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71 384 464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75 088 622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81 074 512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Investment income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(1.9%) </a:t>
                      </a: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2 000 000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2 112 000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2 228 160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Other receipts 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(0.1%)</a:t>
                      </a:r>
                      <a:endParaRPr lang="en-ZA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110 000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116 160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122 549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Payments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Employee costs 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(51%)</a:t>
                      </a:r>
                      <a:endParaRPr lang="en-ZA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104 526 464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110 086 782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117 998 220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Suppliers  </a:t>
                      </a:r>
                      <a:r>
                        <a:rPr lang="en-ZA" sz="14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(49%)</a:t>
                      </a:r>
                      <a:endParaRPr lang="en-ZA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53 493 192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57 000 951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60 731 264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Finance costs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51 033 272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53 085 831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57 266 957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Net cash flows from operating activities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Cash flows from investing activities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74 550 000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2 250 000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2 050 000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148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 Cash Flow Projection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30750"/>
              </p:ext>
            </p:extLst>
          </p:nvPr>
        </p:nvGraphicFramePr>
        <p:xfrm>
          <a:off x="457200" y="1124747"/>
          <a:ext cx="8596803" cy="5347832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129">
                <a:tc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BUDGET</a:t>
                      </a:r>
                      <a:endParaRPr lang="en-ZA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27">
                <a:tc>
                  <a:txBody>
                    <a:bodyPr/>
                    <a:lstStyle/>
                    <a:p>
                      <a:endParaRPr lang="en-ZA" sz="1000" dirty="0">
                        <a:effectLst/>
                        <a:latin typeface="Times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2018/19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2019/20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2020/21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Purchase of property, plant and equipment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74 550 000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Intangible assets acquired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2 250 000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2 050 000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Net cash flows from investing activities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74 550 000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2 250 000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2 050 000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Cash flows from financing activities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Mortgage bond (Borrowing)</a:t>
                      </a:r>
                      <a:endParaRPr lang="en-ZA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Finance lease payments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Net cash flows from financing activities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-</a:t>
                      </a: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Net increase/(decrease) in cash and cash   equivalents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(74 550 000)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(2 250 000)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(2 050 000)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Cash and cash equivalents at the beginning of the year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106 553 206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32 003 206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29 753 206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Cash and cash equivalents at the end of the year  </a:t>
                      </a:r>
                      <a:endParaRPr lang="en-Z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180" marR="661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32 003 206 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29 753 206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27 703 206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02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ZA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SANAS’ Mandate</a:t>
            </a:r>
          </a:p>
          <a:p>
            <a:r>
              <a:rPr lang="en-ZA" dirty="0"/>
              <a:t>Strategic Overview</a:t>
            </a:r>
          </a:p>
          <a:p>
            <a:r>
              <a:rPr lang="en-ZA" dirty="0"/>
              <a:t>Challenges</a:t>
            </a:r>
          </a:p>
          <a:p>
            <a:r>
              <a:rPr lang="en-ZA" dirty="0"/>
              <a:t>Risk</a:t>
            </a:r>
          </a:p>
          <a:p>
            <a:r>
              <a:rPr lang="en-ZA" dirty="0"/>
              <a:t>Financial Position</a:t>
            </a:r>
          </a:p>
          <a:p>
            <a:r>
              <a:rPr lang="en-ZA" dirty="0"/>
              <a:t>New Offices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720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SANAS NEW OFFICES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203848" y="1572816"/>
            <a:ext cx="4040188" cy="639762"/>
          </a:xfrm>
        </p:spPr>
        <p:txBody>
          <a:bodyPr/>
          <a:lstStyle/>
          <a:p>
            <a:r>
              <a:rPr lang="en-ZA" b="1" dirty="0"/>
              <a:t>Pretoria East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7" y="3007518"/>
            <a:ext cx="4498414" cy="301377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79" y="3007518"/>
            <a:ext cx="4018360" cy="3013770"/>
          </a:xfrm>
        </p:spPr>
      </p:pic>
    </p:spTree>
    <p:extLst>
      <p:ext uri="{BB962C8B-B14F-4D97-AF65-F5344CB8AC3E}">
        <p14:creationId xmlns:p14="http://schemas.microsoft.com/office/powerpoint/2010/main" val="98156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FF0000"/>
                </a:solidFill>
              </a:rPr>
              <a:t>Office Move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2769171"/>
          </a:xfrm>
        </p:spPr>
        <p:txBody>
          <a:bodyPr>
            <a:normAutofit/>
          </a:bodyPr>
          <a:lstStyle/>
          <a:p>
            <a:r>
              <a:rPr lang="en-ZA" sz="2800" dirty="0">
                <a:solidFill>
                  <a:schemeClr val="bg1">
                    <a:lumMod val="95000"/>
                  </a:schemeClr>
                </a:solidFill>
              </a:rPr>
              <a:t>Move 7 -21 May 2018</a:t>
            </a:r>
          </a:p>
          <a:p>
            <a:r>
              <a:rPr lang="en-ZA" sz="2800" dirty="0">
                <a:solidFill>
                  <a:schemeClr val="bg1">
                    <a:lumMod val="95000"/>
                  </a:schemeClr>
                </a:solidFill>
              </a:rPr>
              <a:t>First working day 21 May 2018</a:t>
            </a:r>
          </a:p>
          <a:p>
            <a:r>
              <a:rPr lang="en-ZA" sz="2800" dirty="0">
                <a:solidFill>
                  <a:schemeClr val="bg1">
                    <a:lumMod val="95000"/>
                  </a:schemeClr>
                </a:solidFill>
              </a:rPr>
              <a:t>Inauguration 8 June 2018 (World Accreditation Day)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560881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233" y="2564904"/>
            <a:ext cx="8693767" cy="2304256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ZA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8640"/>
            <a:ext cx="2267744" cy="145910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02150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6" name="Picture 5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43" y="0"/>
            <a:ext cx="8229600" cy="1143000"/>
          </a:xfrm>
        </p:spPr>
        <p:txBody>
          <a:bodyPr/>
          <a:lstStyle/>
          <a:p>
            <a:r>
              <a:rPr lang="en-Z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Mandate of SANAS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777285"/>
              </p:ext>
            </p:extLst>
          </p:nvPr>
        </p:nvGraphicFramePr>
        <p:xfrm>
          <a:off x="475777" y="1052736"/>
          <a:ext cx="8488711" cy="568818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733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Enabling Act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8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ZA" sz="1800" b="1" kern="1200" dirty="0">
                          <a:effectLst/>
                        </a:rPr>
                        <a:t>Mandate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ZA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5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Accreditation for Conformity Assessment, Calibration and Good Laboratory Practice Act, 2006</a:t>
                      </a:r>
                      <a:r>
                        <a:rPr lang="en-ZA" sz="1600" baseline="0" dirty="0">
                          <a:effectLst/>
                        </a:rPr>
                        <a:t> </a:t>
                      </a:r>
                      <a:r>
                        <a:rPr lang="en-ZA" sz="1600" dirty="0">
                          <a:effectLst/>
                        </a:rPr>
                        <a:t>(Act No. 19 of 2006)</a:t>
                      </a:r>
                      <a:endParaRPr lang="en-ZA" sz="16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SANAS is the </a:t>
                      </a:r>
                      <a:r>
                        <a:rPr lang="en-ZA" sz="1600" u="sng" dirty="0" smtClean="0">
                          <a:effectLst/>
                        </a:rPr>
                        <a:t>Sole </a:t>
                      </a:r>
                      <a:r>
                        <a:rPr lang="en-ZA" sz="1600" u="sng" dirty="0">
                          <a:effectLst/>
                        </a:rPr>
                        <a:t>N</a:t>
                      </a:r>
                      <a:r>
                        <a:rPr lang="en-ZA" sz="1600" u="sng" dirty="0" smtClean="0">
                          <a:effectLst/>
                        </a:rPr>
                        <a:t>ational </a:t>
                      </a:r>
                      <a:r>
                        <a:rPr lang="en-ZA" sz="1600" u="sng" dirty="0">
                          <a:effectLst/>
                        </a:rPr>
                        <a:t>A</a:t>
                      </a:r>
                      <a:r>
                        <a:rPr lang="en-ZA" sz="1600" u="sng" dirty="0" smtClean="0">
                          <a:effectLst/>
                        </a:rPr>
                        <a:t>ccreditation </a:t>
                      </a:r>
                      <a:r>
                        <a:rPr lang="en-ZA" sz="1600" u="sng" dirty="0">
                          <a:effectLst/>
                        </a:rPr>
                        <a:t>B</a:t>
                      </a:r>
                      <a:r>
                        <a:rPr lang="en-ZA" sz="1600" u="sng" dirty="0" smtClean="0">
                          <a:effectLst/>
                        </a:rPr>
                        <a:t>ody </a:t>
                      </a:r>
                      <a:r>
                        <a:rPr lang="en-ZA" sz="1600" dirty="0" smtClean="0">
                          <a:effectLst/>
                        </a:rPr>
                        <a:t>that provides an </a:t>
                      </a:r>
                      <a:r>
                        <a:rPr lang="en-ZA" sz="1600" dirty="0">
                          <a:effectLst/>
                        </a:rPr>
                        <a:t>internationally recognised and effective accreditation and monitoring system for the Republic of South Africa by doing the following: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ZA" sz="1600" dirty="0">
                          <a:effectLst/>
                        </a:rPr>
                        <a:t>Accredit or monitor, for good laboratory practice compliance purposes, organisations falling within its scope of activity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ZA" sz="1600" dirty="0">
                          <a:effectLst/>
                        </a:rPr>
                        <a:t>Promote accreditation as a means of facilitating international trade and enhancing South Africa’s economic performance and transformation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ZA" sz="1600" dirty="0">
                          <a:effectLst/>
                        </a:rPr>
                        <a:t>Promote the competence and equivalence of accredited bodies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ZA" sz="1600" dirty="0">
                          <a:effectLst/>
                        </a:rPr>
                        <a:t>Promote the competence and equivalence of good laboratory practice-compliant facilities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8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Additional Roles </a:t>
                      </a:r>
                      <a:endParaRPr lang="en-ZA" sz="1600" b="1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en-ZA" sz="1600" u="none" strike="noStrike" kern="1200" baseline="0" dirty="0"/>
                        <a:t>In any legal proceedings SANAS certificates issued is upon its production evidence of the facts contained therein.</a:t>
                      </a:r>
                    </a:p>
                    <a:p>
                      <a:endParaRPr kumimoji="0" lang="en-ZA" sz="1600" u="none" strike="noStrike" kern="1200" baseline="0" dirty="0">
                        <a:effectLst/>
                      </a:endParaRPr>
                    </a:p>
                    <a:p>
                      <a:r>
                        <a:rPr lang="en-ZA" sz="1600" dirty="0">
                          <a:effectLst/>
                        </a:rPr>
                        <a:t>Is the official</a:t>
                      </a:r>
                      <a:r>
                        <a:rPr lang="en-ZA" sz="1600" baseline="0" dirty="0">
                          <a:effectLst/>
                        </a:rPr>
                        <a:t> Good Laboratory Practices GLP Compliance Monitoring Agency for the Organisation for Economic Cooperation and Development (OECD) on behalf of South Africa 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Trebuchet MS"/>
                        <a:ea typeface="Book Antiqua"/>
                        <a:cs typeface="Trebuchet M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35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6" name="Picture 5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7744" y="2420888"/>
            <a:ext cx="7484368" cy="1434083"/>
          </a:xfrm>
        </p:spPr>
        <p:txBody>
          <a:bodyPr/>
          <a:lstStyle/>
          <a:p>
            <a:pPr algn="ctr"/>
            <a:r>
              <a:rPr lang="en-ZA" dirty="0">
                <a:solidFill>
                  <a:srgbClr val="FF0000"/>
                </a:solidFill>
              </a:rPr>
              <a:t>STRATEGIC OVERVIEW</a:t>
            </a:r>
          </a:p>
        </p:txBody>
      </p:sp>
    </p:spTree>
    <p:extLst>
      <p:ext uri="{BB962C8B-B14F-4D97-AF65-F5344CB8AC3E}">
        <p14:creationId xmlns:p14="http://schemas.microsoft.com/office/powerpoint/2010/main" val="312896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55576" y="48596"/>
            <a:ext cx="8064896" cy="932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effectLst/>
                <a:ea typeface="Calibri"/>
                <a:cs typeface="Times New Roman"/>
              </a:rPr>
              <a:t>VISION</a:t>
            </a:r>
            <a:endParaRPr lang="en-ZA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To pioneer and lead the future of accreditation in Africa and deliver services with a spirit of excellence.</a:t>
            </a:r>
            <a:endParaRPr lang="en-ZA" sz="1400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55576" y="1089836"/>
            <a:ext cx="8064896" cy="15121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600" b="1" dirty="0">
                <a:solidFill>
                  <a:srgbClr val="000000"/>
                </a:solidFill>
                <a:effectLst/>
                <a:ea typeface="Calibri"/>
                <a:cs typeface="Arial"/>
              </a:rPr>
              <a:t>MISSION</a:t>
            </a:r>
            <a:endParaRPr lang="en-ZA" sz="16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400" dirty="0">
                <a:solidFill>
                  <a:srgbClr val="000000"/>
                </a:solidFill>
                <a:effectLst/>
                <a:ea typeface="Times"/>
                <a:cs typeface="Times New Roman"/>
              </a:rPr>
              <a:t>To create an impartial and transparent mechanism for organisations to independently demonstrate their com­petence and facilitate the beneficial exchange of goods, services and knowledge, and provide a service that is recognised as equitable to best international practice while reflecting the demographics of South Africa in all that we do. </a:t>
            </a:r>
            <a:endParaRPr lang="en-ZA" sz="1400" dirty="0">
              <a:effectLst/>
              <a:ea typeface="Times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100" b="1" dirty="0">
                <a:effectLst/>
                <a:ea typeface="Calibri"/>
                <a:cs typeface="Times New Roman"/>
              </a:rPr>
              <a:t> </a:t>
            </a:r>
            <a:endParaRPr lang="en-ZA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55576" y="2711112"/>
            <a:ext cx="8064896" cy="4146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b="1" dirty="0">
                <a:solidFill>
                  <a:srgbClr val="000000"/>
                </a:solidFill>
                <a:effectLst/>
                <a:ea typeface="Calibri"/>
              </a:rPr>
              <a:t>VALUES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ZA" dirty="0">
              <a:effectLst/>
              <a:ea typeface="Calibri"/>
            </a:endParaRPr>
          </a:p>
          <a:p>
            <a:pPr marL="806450" indent="-806450"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INTEGRITY: 		</a:t>
            </a:r>
            <a:r>
              <a:rPr lang="en-ZA" sz="1400" dirty="0">
                <a:effectLst/>
                <a:ea typeface="Calibri"/>
                <a:cs typeface="Times New Roman"/>
              </a:rPr>
              <a:t>We understand that our strength is based </a:t>
            </a:r>
            <a:r>
              <a:rPr lang="en-ZA" sz="1400" dirty="0">
                <a:ea typeface="Calibri"/>
                <a:cs typeface="Times New Roman"/>
              </a:rPr>
              <a:t>on trust and therefore are consistent in 		our deeds, principles and outcomes, and act with honesty and respect without 		compromising the truth</a:t>
            </a:r>
            <a:r>
              <a:rPr lang="en-ZA" sz="1400" b="1" dirty="0">
                <a:effectLst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EXCELLENCE:  	</a:t>
            </a:r>
            <a:r>
              <a:rPr lang="en-ZA" sz="1400" dirty="0">
                <a:effectLst/>
                <a:ea typeface="Calibri"/>
                <a:cs typeface="Times New Roman"/>
              </a:rPr>
              <a:t>We are a company dedicated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to </a:t>
            </a:r>
            <a:r>
              <a:rPr lang="en-ZA" sz="1400" dirty="0">
                <a:effectLst/>
                <a:ea typeface="Calibri"/>
                <a:cs typeface="Times New Roman"/>
              </a:rPr>
              <a:t>excellence in service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delivery,  </a:t>
            </a:r>
            <a:r>
              <a:rPr lang="en-ZA" sz="1400" dirty="0">
                <a:effectLst/>
                <a:ea typeface="Calibri"/>
                <a:cs typeface="Times New Roman"/>
              </a:rPr>
              <a:t>through investing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in  </a:t>
            </a:r>
            <a:r>
              <a:rPr lang="en-ZA" sz="1400" dirty="0">
                <a:effectLst/>
                <a:ea typeface="Calibri"/>
                <a:cs typeface="Times New Roman"/>
              </a:rPr>
              <a:t>		</a:t>
            </a:r>
            <a:r>
              <a:rPr lang="en-ZA" sz="1400" dirty="0" smtClean="0">
                <a:effectLst/>
                <a:ea typeface="Calibri"/>
                <a:cs typeface="Times New Roman"/>
              </a:rPr>
              <a:t>a competent </a:t>
            </a:r>
            <a:r>
              <a:rPr lang="en-ZA" sz="1400" dirty="0">
                <a:effectLst/>
                <a:ea typeface="Calibri"/>
                <a:cs typeface="Times New Roman"/>
              </a:rPr>
              <a:t>knowledge base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institution, </a:t>
            </a:r>
            <a:r>
              <a:rPr lang="en-ZA" sz="1400" dirty="0">
                <a:effectLst/>
                <a:ea typeface="Calibri"/>
                <a:cs typeface="Times New Roman"/>
              </a:rPr>
              <a:t>aimed at exceeding customer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			expectations; </a:t>
            </a:r>
            <a:endParaRPr lang="en-ZA" sz="1400" b="1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solidFill>
                  <a:srgbClr val="FF0000"/>
                </a:solidFill>
                <a:ea typeface="Calibri"/>
                <a:cs typeface="Times New Roman"/>
              </a:rPr>
              <a:t>INNOVATION: 	</a:t>
            </a:r>
            <a:r>
              <a:rPr lang="en-ZA" sz="1400" dirty="0">
                <a:ea typeface="Calibri"/>
                <a:cs typeface="Times New Roman"/>
              </a:rPr>
              <a:t>We are a forward thinking  company and have the courage and confidence to come 		up with creative ways in accreditation </a:t>
            </a:r>
            <a:r>
              <a:rPr lang="en-ZA" sz="1400" dirty="0" smtClean="0">
                <a:ea typeface="Calibri"/>
                <a:cs typeface="Times New Roman"/>
              </a:rPr>
              <a:t>developments;</a:t>
            </a:r>
            <a:endParaRPr lang="en-ZA" sz="1400" dirty="0">
              <a:effectLst/>
              <a:ea typeface="Calibri"/>
              <a:cs typeface="Times New Roman"/>
            </a:endParaRPr>
          </a:p>
          <a:p>
            <a:pPr marL="806450" indent="-806450"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DEDICATION :  	</a:t>
            </a:r>
            <a:r>
              <a:rPr lang="en-ZA" sz="1400" dirty="0">
                <a:effectLst/>
                <a:ea typeface="Calibri"/>
                <a:cs typeface="Times New Roman"/>
              </a:rPr>
              <a:t>Collaborating within and outside SANAS to give the best and to advance South 		Africa’s interest;</a:t>
            </a:r>
            <a:r>
              <a:rPr lang="en-ZA" sz="1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 </a:t>
            </a:r>
          </a:p>
          <a:p>
            <a:pPr marL="987425" indent="-987425">
              <a:lnSpc>
                <a:spcPct val="115000"/>
              </a:lnSpc>
              <a:spcAft>
                <a:spcPts val="1000"/>
              </a:spcAft>
            </a:pPr>
            <a:r>
              <a:rPr lang="en-ZA" sz="1400" b="1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>SOCIAL RESPONSIBLE:</a:t>
            </a:r>
            <a:r>
              <a:rPr lang="en-ZA" sz="1400" b="1" dirty="0">
                <a:effectLst/>
                <a:ea typeface="Calibri"/>
                <a:cs typeface="Times New Roman"/>
              </a:rPr>
              <a:t>	</a:t>
            </a:r>
            <a:r>
              <a:rPr lang="en-ZA" sz="1400" dirty="0">
                <a:effectLst/>
                <a:ea typeface="Calibri"/>
                <a:cs typeface="Times New Roman"/>
              </a:rPr>
              <a:t>We are a company that cares; therefore, we invest in our people, our community 	and the </a:t>
            </a:r>
            <a:r>
              <a:rPr lang="en-ZA" sz="1400" dirty="0" smtClean="0">
                <a:effectLst/>
                <a:ea typeface="Calibri"/>
                <a:cs typeface="Times New Roman"/>
              </a:rPr>
              <a:t>environment.</a:t>
            </a:r>
            <a:endParaRPr lang="en-ZA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29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55" y="116632"/>
            <a:ext cx="7886700" cy="411956"/>
          </a:xfrm>
        </p:spPr>
        <p:txBody>
          <a:bodyPr>
            <a:noAutofit/>
          </a:bodyPr>
          <a:lstStyle/>
          <a:p>
            <a:r>
              <a:rPr lang="en-ZA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–POINT PLAN &amp; TECHNICAL INFRASTRUCTURE SUPPORT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536452"/>
              </p:ext>
            </p:extLst>
          </p:nvPr>
        </p:nvGraphicFramePr>
        <p:xfrm>
          <a:off x="771439" y="528588"/>
          <a:ext cx="8263830" cy="4988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9664226"/>
              </p:ext>
            </p:extLst>
          </p:nvPr>
        </p:nvGraphicFramePr>
        <p:xfrm>
          <a:off x="137920" y="5373216"/>
          <a:ext cx="9032185" cy="124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78362" y="3078361"/>
            <a:ext cx="6858000" cy="7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18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777" y="0"/>
            <a:ext cx="8363272" cy="490066"/>
          </a:xfrm>
        </p:spPr>
        <p:txBody>
          <a:bodyPr>
            <a:noAutofit/>
          </a:bodyPr>
          <a:lstStyle/>
          <a:p>
            <a:r>
              <a:rPr lang="en-ZA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Alignment to the dti’s 9 Point Plan selected interventions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72374"/>
              </p:ext>
            </p:extLst>
          </p:nvPr>
        </p:nvGraphicFramePr>
        <p:xfrm>
          <a:off x="475777" y="620688"/>
          <a:ext cx="8668223" cy="604820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31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4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Medium Term Strategic Focus (MTSF)</a:t>
                      </a:r>
                      <a:r>
                        <a:rPr lang="en-ZA" sz="1200" b="1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Priority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Government’s Outcome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DTI’S PRIORITIES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SANAS’S STRATEGIC OBJECTIVES</a:t>
                      </a:r>
                      <a:endParaRPr lang="en-ZA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</a:rPr>
                        <a:t>SANAS’S OUTCOMES</a:t>
                      </a:r>
                      <a:endParaRPr lang="en-ZA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826">
                <a:tc>
                  <a:txBody>
                    <a:bodyPr/>
                    <a:lstStyle/>
                    <a:p>
                      <a:pPr marL="176213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 Building a developmental state, including improvement of public service and strengthening democratic institutions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12. An efficient, effective and development-orientated public service and an empowered</a:t>
                      </a:r>
                      <a:r>
                        <a:rPr lang="en-ZA" sz="1300" baseline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, fair and inclusive citizenship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Promote a professional, competitive and customer-focused working environ­ment that ensures effective and efficient service delivery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Improve SANAS’s operational efficiency to deliver services with a spirit of excellence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•  Reduce  the vacancy rate;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•  Develop a diversified assessor pool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044">
                <a:tc>
                  <a:txBody>
                    <a:bodyPr/>
                    <a:lstStyle/>
                    <a:p>
                      <a:pPr marL="176213" indent="-176213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1. Speeding up growth and transforming</a:t>
                      </a:r>
                      <a:r>
                        <a:rPr lang="en-ZA" sz="1300" baseline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the economy to create decent work and sustainable livelihoods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4. Decent employment through inclusive economic growth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Facilitate transformation of the economy to promote industrial development, in­vestment, competitiveness and employ­ment creation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Provide accreditation support for industrial development and the protection of the health and safety of the South African public and the environment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•   Operationalise accreditation programmes in the areas as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    assigned to SANAS by the dti  in IPAP 2;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300" dirty="0">
                        <a:effectLst/>
                        <a:latin typeface="+mj-lt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•   Operationalise accreditation programmes in the areas as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    assigned by other government departments and stakeholders, e.g. DoL,  Business Unity South Africa (BUSA);</a:t>
                      </a:r>
                    </a:p>
                    <a:p>
                      <a:pPr marL="107950" indent="-1079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300" dirty="0">
                        <a:effectLst/>
                        <a:latin typeface="+mj-lt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•   Provide accreditation programmes for conformity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dirty="0">
                          <a:effectLst/>
                          <a:latin typeface="+mj-lt"/>
                        </a:rPr>
                        <a:t>    assessments bodies to service government and  industry sectors     supporting the production of safe, good quality goods and services</a:t>
                      </a:r>
                      <a:endParaRPr lang="en-ZA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52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30276"/>
              </p:ext>
            </p:extLst>
          </p:nvPr>
        </p:nvGraphicFramePr>
        <p:xfrm>
          <a:off x="212572" y="5818295"/>
          <a:ext cx="7043517" cy="98145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54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PROGRAMMES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Administration</a:t>
                      </a:r>
                      <a:endParaRPr lang="en-ZA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Accreditation</a:t>
                      </a:r>
                      <a:endParaRPr lang="en-ZA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GLP Monitoring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Strategy &amp; Development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effectLst/>
                        </a:rPr>
                        <a:t>Oversight, legal support and Compliance; Finances</a:t>
                      </a:r>
                      <a:endParaRPr lang="en-ZA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Assessment Engagements;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Inspection Engagements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New accreditation fields developments and training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2571" y="845423"/>
            <a:ext cx="1300892" cy="5592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2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Service Excellence</a:t>
            </a:r>
            <a:endParaRPr lang="en-ZA" sz="1200" dirty="0">
              <a:effectLst/>
              <a:latin typeface="Tahoma"/>
              <a:ea typeface="Calibri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2571" y="444067"/>
            <a:ext cx="7027049" cy="304889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reflection stA="64000" endPos="65000" dist="50800" dir="5400000" sy="-100000" algn="bl" rotWithShape="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4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OBJECTIVES</a:t>
            </a:r>
            <a:endParaRPr lang="en-ZA" sz="1400" dirty="0">
              <a:effectLst/>
              <a:latin typeface="Tahoma"/>
              <a:ea typeface="Calibri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546140" y="844754"/>
            <a:ext cx="2147847" cy="5592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1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Supporting Industrial development and  Regulators</a:t>
            </a:r>
            <a:endParaRPr lang="en-ZA" sz="1100" dirty="0">
              <a:effectLst/>
              <a:latin typeface="Tahoma"/>
              <a:ea typeface="Calibri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34501" y="832587"/>
            <a:ext cx="2068517" cy="5592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1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Global acceptance of SANAS’ accredited results</a:t>
            </a:r>
            <a:endParaRPr lang="en-ZA" sz="1100" dirty="0">
              <a:effectLst/>
              <a:latin typeface="Tahoma"/>
              <a:ea typeface="Calibri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12571" y="1439297"/>
            <a:ext cx="7098870" cy="10694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400" b="1" dirty="0">
                <a:solidFill>
                  <a:srgbClr val="FF0000"/>
                </a:solidFill>
                <a:effectLst/>
                <a:latin typeface="Arial"/>
                <a:ea typeface="Calibri"/>
              </a:rPr>
              <a:t>Key Intervention Areas &amp; Results</a:t>
            </a:r>
            <a:endParaRPr lang="en-ZA" sz="1400" dirty="0">
              <a:solidFill>
                <a:srgbClr val="FF0000"/>
              </a:solidFill>
              <a:effectLst/>
              <a:latin typeface="Tahoma"/>
              <a:ea typeface="Calibri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 rot="5400000">
            <a:off x="2364847" y="1146326"/>
            <a:ext cx="738290" cy="2001018"/>
          </a:xfrm>
          <a:prstGeom prst="homePlat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vert270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9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Competent network of CAB supporting health, safety and environment </a:t>
            </a:r>
            <a:endParaRPr lang="en-ZA" sz="900" dirty="0">
              <a:effectLst/>
              <a:latin typeface="Tahoma"/>
              <a:ea typeface="Calibri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 rot="5400000">
            <a:off x="6046246" y="1290521"/>
            <a:ext cx="761490" cy="1711542"/>
          </a:xfrm>
          <a:prstGeom prst="homePlat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vert270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9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Accreditation infrastructure supporting inter-regional trade</a:t>
            </a:r>
            <a:endParaRPr lang="en-ZA" sz="900" dirty="0">
              <a:effectLst/>
              <a:latin typeface="Tahoma"/>
              <a:ea typeface="Calibri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 rot="5400000">
            <a:off x="4299524" y="1282812"/>
            <a:ext cx="726419" cy="1699791"/>
          </a:xfrm>
          <a:prstGeom prst="homePlat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vert270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9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CAB network supporting SA global trade &amp; industrial development</a:t>
            </a:r>
            <a:endParaRPr lang="en-ZA" sz="900" dirty="0">
              <a:effectLst/>
              <a:latin typeface="Tahoma"/>
              <a:ea typeface="Calibri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 rot="5400000">
            <a:off x="588429" y="1389689"/>
            <a:ext cx="690859" cy="1442575"/>
          </a:xfrm>
          <a:prstGeom prst="homePlat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vert270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0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Effective &amp; Efficient service delivery</a:t>
            </a:r>
            <a:endParaRPr lang="en-ZA" sz="1000" dirty="0">
              <a:effectLst/>
              <a:latin typeface="Tahoma"/>
              <a:ea typeface="Calibri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107503" y="2537308"/>
            <a:ext cx="1824120" cy="32103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3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Reduce creditors’ payments to 18 days;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3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Reduce vacancy rate to 7%</a:t>
            </a:r>
          </a:p>
          <a:p>
            <a:pPr marL="93663" lvl="0" indent="-936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3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Finalise  ICT Shanduka Phase 3;</a:t>
            </a:r>
          </a:p>
          <a:p>
            <a:pPr marL="93663" lvl="0" indent="-936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3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Increase the registration of PDI assessors by 10 (total 280);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3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Reduce time for issuing certificates to</a:t>
            </a:r>
            <a:r>
              <a:rPr lang="en-ZA" sz="1300" b="1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 16 </a:t>
            </a:r>
            <a:r>
              <a:rPr lang="en-ZA" sz="13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days from decision</a:t>
            </a:r>
            <a:endParaRPr lang="en-ZA" sz="1300" dirty="0">
              <a:solidFill>
                <a:srgbClr val="000000"/>
              </a:solidFill>
              <a:effectLst/>
              <a:latin typeface="Arial Narrow"/>
              <a:ea typeface="Calibri"/>
              <a:cs typeface="Arial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3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Increase awareness of SANAS;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ZA" sz="1200" dirty="0">
              <a:effectLst/>
              <a:latin typeface="Tahoma"/>
              <a:ea typeface="Calibri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990214" y="2551433"/>
            <a:ext cx="2198928" cy="3229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Develop and roll out an accreditation programme for :</a:t>
            </a:r>
            <a:endParaRPr lang="en-ZA" sz="1400" dirty="0"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1. Asset Management;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Railway safety certification;</a:t>
            </a:r>
            <a:endParaRPr lang="en-ZA" sz="1400" dirty="0"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BUSA assigned: Verification of Green House;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SARS Sugar Tax</a:t>
            </a:r>
            <a:endParaRPr lang="en-ZA" sz="1400" dirty="0"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Road Transport Management Systems</a:t>
            </a:r>
            <a:endParaRPr lang="en-ZA" sz="1400" dirty="0">
              <a:effectLst/>
              <a:latin typeface="Calibri"/>
              <a:ea typeface="Calibri"/>
              <a:cs typeface="Times New Roman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Expand number of accredited Laboratories, Certification and Inspection Bodies (</a:t>
            </a:r>
            <a:r>
              <a:rPr lang="en-ZA" sz="14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1550</a:t>
            </a:r>
            <a:r>
              <a:rPr lang="en-ZA" sz="12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)</a:t>
            </a:r>
            <a:endParaRPr lang="en-ZA" sz="1200" dirty="0">
              <a:effectLst/>
              <a:latin typeface="Tahoma"/>
              <a:ea typeface="Calibri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ZA" sz="8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 </a:t>
            </a:r>
            <a:endParaRPr lang="en-ZA" sz="8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ZA" sz="9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 </a:t>
            </a:r>
            <a:endParaRPr lang="en-ZA" sz="800" dirty="0">
              <a:effectLst/>
              <a:latin typeface="Tahoma"/>
              <a:ea typeface="Calibri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4247733" y="2542961"/>
            <a:ext cx="1587962" cy="32174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93663" lvl="0" indent="-93663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Provide Input to the international accreditation requirements;</a:t>
            </a:r>
          </a:p>
          <a:p>
            <a:pPr marL="93663" lvl="0" indent="-93663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latin typeface="Arial Narrow"/>
                <a:ea typeface="Calibri"/>
                <a:cs typeface="Arial"/>
              </a:rPr>
              <a:t>Influence WTO acceptance of ILAC/IAF as observers member;</a:t>
            </a:r>
          </a:p>
          <a:p>
            <a:pPr marL="93663" lvl="0" indent="-93663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Provide ILAC Treasurer </a:t>
            </a:r>
            <a:endParaRPr lang="en-ZA" sz="1400" dirty="0">
              <a:effectLst/>
              <a:latin typeface="Tahoma"/>
              <a:ea typeface="Calibri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871297" y="2539883"/>
            <a:ext cx="1469281" cy="32077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Provide AFRAC Secretariat</a:t>
            </a: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400" dirty="0">
                <a:solidFill>
                  <a:srgbClr val="000000"/>
                </a:solidFill>
                <a:effectLst/>
                <a:latin typeface="Arial Narrow"/>
                <a:ea typeface="Calibri"/>
                <a:cs typeface="Arial"/>
              </a:rPr>
              <a:t>Provide SADCA Secretariat </a:t>
            </a:r>
            <a:endParaRPr lang="en-ZA" sz="1400" dirty="0">
              <a:effectLst/>
              <a:latin typeface="Tahoma"/>
              <a:ea typeface="Calibri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452320" y="1462832"/>
            <a:ext cx="1526545" cy="297427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90488" indent="-90488">
              <a:lnSpc>
                <a:spcPct val="115000"/>
              </a:lnSpc>
              <a:spcAft>
                <a:spcPts val="0"/>
              </a:spcAft>
            </a:pPr>
            <a:r>
              <a:rPr lang="en-ZA" sz="1400" b="1" dirty="0">
                <a:solidFill>
                  <a:schemeClr val="bg1"/>
                </a:solidFill>
                <a:effectLst/>
                <a:latin typeface="Arial"/>
                <a:ea typeface="Calibri"/>
              </a:rPr>
              <a:t>THE DTI’S PRIORITIES</a:t>
            </a:r>
            <a:endParaRPr lang="en-ZA" sz="1400" dirty="0">
              <a:solidFill>
                <a:schemeClr val="bg1"/>
              </a:solidFill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200" dirty="0">
                <a:solidFill>
                  <a:srgbClr val="000000"/>
                </a:solidFill>
                <a:effectLst/>
                <a:latin typeface="Arial"/>
                <a:ea typeface="Calibri"/>
              </a:rPr>
              <a:t>Effective &amp; Efficient service delivery;</a:t>
            </a:r>
            <a:endParaRPr lang="en-ZA" sz="1200" dirty="0"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200" dirty="0">
                <a:solidFill>
                  <a:srgbClr val="000000"/>
                </a:solidFill>
                <a:effectLst/>
                <a:latin typeface="Arial"/>
                <a:ea typeface="Calibri"/>
              </a:rPr>
              <a:t>Promote Industrial Development;</a:t>
            </a:r>
            <a:endParaRPr lang="en-ZA" sz="1200" dirty="0">
              <a:effectLst/>
              <a:latin typeface="Tahoma"/>
              <a:ea typeface="Calibri"/>
            </a:endParaRPr>
          </a:p>
          <a:p>
            <a:pPr marL="90488" lvl="0" indent="-90488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ZA" sz="1200" dirty="0">
                <a:solidFill>
                  <a:srgbClr val="000000"/>
                </a:solidFill>
                <a:effectLst/>
                <a:latin typeface="Arial"/>
                <a:ea typeface="Calibri"/>
              </a:rPr>
              <a:t>Build mutual beneficial regional and global relations to advance RSA trade</a:t>
            </a:r>
            <a:endParaRPr lang="en-ZA" sz="1200" dirty="0">
              <a:effectLst/>
              <a:latin typeface="Tahoma"/>
              <a:ea typeface="Calibri"/>
            </a:endParaRPr>
          </a:p>
        </p:txBody>
      </p:sp>
      <p:sp>
        <p:nvSpPr>
          <p:cNvPr id="25" name="Left Arrow 24"/>
          <p:cNvSpPr/>
          <p:nvPr/>
        </p:nvSpPr>
        <p:spPr>
          <a:xfrm>
            <a:off x="7311441" y="1963488"/>
            <a:ext cx="140879" cy="9736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539552" y="10694"/>
            <a:ext cx="81673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ZA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OVERVIEW OF SANAS’ ANNUAL PERFORMANCE PLAN &amp; BUSINESS PLAN 2018/19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5835695" y="851525"/>
            <a:ext cx="1403926" cy="5592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ZA" sz="1200" b="1" dirty="0">
                <a:solidFill>
                  <a:srgbClr val="000000"/>
                </a:solidFill>
                <a:effectLst/>
                <a:latin typeface="Arial"/>
                <a:ea typeface="Calibri"/>
              </a:rPr>
              <a:t>Regional Integration </a:t>
            </a:r>
            <a:endParaRPr lang="en-ZA" sz="12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1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"/>
            <a:ext cx="3333750" cy="6858003"/>
            <a:chOff x="0" y="-1"/>
            <a:chExt cx="3333750" cy="6858003"/>
          </a:xfrm>
        </p:grpSpPr>
        <p:pic>
          <p:nvPicPr>
            <p:cNvPr id="5" name="Picture 4" descr="Bitmap in SANAS World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3375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953224" y="2961482"/>
              <a:ext cx="6858003" cy="935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63329"/>
              </p:ext>
            </p:extLst>
          </p:nvPr>
        </p:nvGraphicFramePr>
        <p:xfrm>
          <a:off x="471213" y="1124744"/>
          <a:ext cx="8668220" cy="573325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03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41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Medium Term Strategic Framework (MTSF) Priorities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Government’s Outcome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DTI’S PRIORITIES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SANAS’</a:t>
                      </a:r>
                      <a:r>
                        <a:rPr lang="en-ZA" sz="1200" b="1" baseline="0" dirty="0">
                          <a:effectLst/>
                        </a:rPr>
                        <a:t> KEY FOCUS AREAS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SANAS’S OUTCOMES</a:t>
                      </a:r>
                      <a:endParaRPr lang="en-ZA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533">
                <a:tc rowSpan="2"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8. Perusing African advancement and enhanced international co-operation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 Create a better South Africa, a better  Africa and a better world</a:t>
                      </a: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 mutually beneficial regional and global relations to advance South Africa’s trade, industrial policy and economic development objectives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7786" marR="6778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Promote the acceptance of SANAS-accredited results among global partners to advance South Africa’s trade and econom­ic development objectives </a:t>
                      </a:r>
                      <a:endParaRPr lang="en-ZA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•   Provide accreditation support to facilitate market access of South African goods and services supporting exports;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•   Provide input into the international requirements concerning accreditation to facilitate a level playing field for the acceptance of South African goods and services</a:t>
                      </a:r>
                      <a:endParaRPr lang="en-ZA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36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Support regional integration and relations to advance South Africa’s trade, industrial policy and economic development objectives </a:t>
                      </a:r>
                      <a:endParaRPr lang="en-ZA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786" marR="67786" marT="0" marB="0" anchor="ctr"/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•   Establish and operationalise an African and SADC  accreditation cooperation ;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•   Provide accreditation support to facilitate  locking out unsafe, poor quality goods and services</a:t>
                      </a:r>
                      <a:endParaRPr lang="en-ZA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786" marR="677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043608" y="116632"/>
            <a:ext cx="6264696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Cont.: </a:t>
            </a:r>
            <a:r>
              <a:rPr lang="en-ZA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Alignment to the dti’s 	Priorities </a:t>
            </a:r>
          </a:p>
        </p:txBody>
      </p:sp>
    </p:spTree>
    <p:extLst>
      <p:ext uri="{BB962C8B-B14F-4D97-AF65-F5344CB8AC3E}">
        <p14:creationId xmlns:p14="http://schemas.microsoft.com/office/powerpoint/2010/main" val="47592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2306</Words>
  <Application>Microsoft Office PowerPoint</Application>
  <PresentationFormat>On-screen Show (4:3)</PresentationFormat>
  <Paragraphs>455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Book Antiqua</vt:lpstr>
      <vt:lpstr>Calibri</vt:lpstr>
      <vt:lpstr>Symbol</vt:lpstr>
      <vt:lpstr>Tahoma</vt:lpstr>
      <vt:lpstr>Times</vt:lpstr>
      <vt:lpstr>Times New Roman</vt:lpstr>
      <vt:lpstr>Trebuchet MS</vt:lpstr>
      <vt:lpstr>Office Theme</vt:lpstr>
      <vt:lpstr>Portfolio Committee on Trade and Industry</vt:lpstr>
      <vt:lpstr>Content </vt:lpstr>
      <vt:lpstr>Mandate of SANAS</vt:lpstr>
      <vt:lpstr>STRATEGIC OVERVIEW</vt:lpstr>
      <vt:lpstr>PowerPoint Presentation</vt:lpstr>
      <vt:lpstr>9 –POINT PLAN &amp; TECHNICAL INFRASTRUCTURE SUPPORT</vt:lpstr>
      <vt:lpstr>Programme Alignment to the dti’s 9 Point Plan selected interventions </vt:lpstr>
      <vt:lpstr>PowerPoint Presentation</vt:lpstr>
      <vt:lpstr>PowerPoint Presentation</vt:lpstr>
      <vt:lpstr>PowerPoint Presentation</vt:lpstr>
      <vt:lpstr>Constraints</vt:lpstr>
      <vt:lpstr>Risk Register &amp; Mitigation Actions</vt:lpstr>
      <vt:lpstr>Risk Register &amp; Mitigation Actions</vt:lpstr>
      <vt:lpstr>Risk Register &amp; Mitigation Actions</vt:lpstr>
      <vt:lpstr>Financial Report  </vt:lpstr>
      <vt:lpstr>2018/19 -2020/21 Income Budget</vt:lpstr>
      <vt:lpstr>2018/19 -2020/21 Expenditure Budget</vt:lpstr>
      <vt:lpstr>Cash Flow Projection</vt:lpstr>
      <vt:lpstr>Cont. Cash Flow Projection</vt:lpstr>
      <vt:lpstr>SANAS NEW OFFICES</vt:lpstr>
      <vt:lpstr>Office Move 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Committee on Trade and Industry and Select Committee on Economic and Foreign Affairs</dc:title>
  <dc:creator>Ron Josias</dc:creator>
  <cp:lastModifiedBy>Andre Hermans</cp:lastModifiedBy>
  <cp:revision>180</cp:revision>
  <cp:lastPrinted>2013-04-11T12:43:13Z</cp:lastPrinted>
  <dcterms:created xsi:type="dcterms:W3CDTF">2012-08-26T19:23:55Z</dcterms:created>
  <dcterms:modified xsi:type="dcterms:W3CDTF">2018-03-27T05:21:46Z</dcterms:modified>
</cp:coreProperties>
</file>