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notesSlides/notesSlide24.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drawing8.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8" r:id="rId4"/>
    <p:sldId id="305" r:id="rId5"/>
    <p:sldId id="298" r:id="rId6"/>
    <p:sldId id="307" r:id="rId7"/>
    <p:sldId id="291" r:id="rId8"/>
    <p:sldId id="292" r:id="rId9"/>
    <p:sldId id="293" r:id="rId10"/>
    <p:sldId id="265" r:id="rId11"/>
    <p:sldId id="263" r:id="rId12"/>
    <p:sldId id="264" r:id="rId13"/>
    <p:sldId id="266" r:id="rId14"/>
    <p:sldId id="260" r:id="rId15"/>
    <p:sldId id="259" r:id="rId16"/>
    <p:sldId id="262" r:id="rId17"/>
    <p:sldId id="267" r:id="rId18"/>
    <p:sldId id="268" r:id="rId19"/>
    <p:sldId id="270" r:id="rId20"/>
    <p:sldId id="271" r:id="rId21"/>
    <p:sldId id="308" r:id="rId22"/>
    <p:sldId id="310" r:id="rId23"/>
    <p:sldId id="311" r:id="rId24"/>
    <p:sldId id="312" r:id="rId25"/>
    <p:sldId id="314" r:id="rId26"/>
    <p:sldId id="338" r:id="rId27"/>
    <p:sldId id="313" r:id="rId28"/>
    <p:sldId id="315" r:id="rId29"/>
    <p:sldId id="316" r:id="rId30"/>
    <p:sldId id="272" r:id="rId31"/>
    <p:sldId id="273" r:id="rId32"/>
    <p:sldId id="274" r:id="rId33"/>
    <p:sldId id="334" r:id="rId34"/>
    <p:sldId id="335" r:id="rId35"/>
    <p:sldId id="336" r:id="rId36"/>
    <p:sldId id="352" r:id="rId37"/>
    <p:sldId id="339" r:id="rId38"/>
    <p:sldId id="275" r:id="rId39"/>
    <p:sldId id="276" r:id="rId40"/>
    <p:sldId id="277" r:id="rId41"/>
    <p:sldId id="278" r:id="rId42"/>
    <p:sldId id="279" r:id="rId43"/>
    <p:sldId id="280" r:id="rId44"/>
    <p:sldId id="281" r:id="rId45"/>
    <p:sldId id="282" r:id="rId46"/>
    <p:sldId id="341" r:id="rId47"/>
    <p:sldId id="340" r:id="rId48"/>
    <p:sldId id="327" r:id="rId49"/>
    <p:sldId id="344" r:id="rId50"/>
    <p:sldId id="345" r:id="rId51"/>
    <p:sldId id="343" r:id="rId52"/>
    <p:sldId id="317" r:id="rId53"/>
    <p:sldId id="318" r:id="rId54"/>
    <p:sldId id="319" r:id="rId55"/>
    <p:sldId id="320" r:id="rId56"/>
    <p:sldId id="283" r:id="rId57"/>
    <p:sldId id="284" r:id="rId58"/>
    <p:sldId id="285" r:id="rId59"/>
    <p:sldId id="286" r:id="rId60"/>
    <p:sldId id="346" r:id="rId61"/>
    <p:sldId id="347" r:id="rId62"/>
    <p:sldId id="348" r:id="rId63"/>
    <p:sldId id="287" r:id="rId64"/>
    <p:sldId id="288" r:id="rId65"/>
    <p:sldId id="289" r:id="rId66"/>
    <p:sldId id="290" r:id="rId67"/>
    <p:sldId id="296" r:id="rId68"/>
    <p:sldId id="328" r:id="rId69"/>
    <p:sldId id="329" r:id="rId70"/>
    <p:sldId id="330" r:id="rId71"/>
    <p:sldId id="331" r:id="rId72"/>
    <p:sldId id="332" r:id="rId73"/>
    <p:sldId id="333" r:id="rId74"/>
    <p:sldId id="34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116" d="100"/>
          <a:sy n="116" d="100"/>
        </p:scale>
        <p:origin x="-402"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B2839A-957C-4892-BAA1-58FED9A7D2E3}"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US"/>
        </a:p>
      </dgm:t>
    </dgm:pt>
    <dgm:pt modelId="{6AB416FF-C1D7-4C72-8C44-8AB559BBB2EA}">
      <dgm:prSet phldrT="[Text]">
        <dgm:style>
          <a:lnRef idx="1">
            <a:schemeClr val="accent2"/>
          </a:lnRef>
          <a:fillRef idx="3">
            <a:schemeClr val="accent2"/>
          </a:fillRef>
          <a:effectRef idx="2">
            <a:schemeClr val="accent2"/>
          </a:effectRef>
          <a:fontRef idx="minor">
            <a:schemeClr val="lt1"/>
          </a:fontRef>
        </dgm:style>
      </dgm:prSet>
      <dgm:spPr/>
      <dgm:t>
        <a:bodyPr/>
        <a:lstStyle/>
        <a:p>
          <a:r>
            <a:rPr lang="en-ZA" b="1" dirty="0"/>
            <a:t>Professional Teaching Standards</a:t>
          </a:r>
          <a:endParaRPr lang="en-US" b="1" dirty="0"/>
        </a:p>
      </dgm:t>
    </dgm:pt>
    <dgm:pt modelId="{4F8FF526-7ABC-4BC4-93E2-BBAD08C1B966}" type="parTrans" cxnId="{CC594715-64C6-44BF-AA54-6A0959AB32F7}">
      <dgm:prSet/>
      <dgm:spPr/>
      <dgm:t>
        <a:bodyPr/>
        <a:lstStyle/>
        <a:p>
          <a:endParaRPr lang="en-US"/>
        </a:p>
      </dgm:t>
    </dgm:pt>
    <dgm:pt modelId="{58F78453-D648-4CF6-BD08-ED0C3664CF77}" type="sibTrans" cxnId="{CC594715-64C6-44BF-AA54-6A0959AB32F7}">
      <dgm:prSet/>
      <dgm:spPr/>
      <dgm:t>
        <a:bodyPr/>
        <a:lstStyle/>
        <a:p>
          <a:endParaRPr lang="en-US"/>
        </a:p>
      </dgm:t>
    </dgm:pt>
    <dgm:pt modelId="{A6D38265-56C1-4126-A249-CFE2517F872B}">
      <dgm:prSet phldrT="[Text]"/>
      <dgm:spPr/>
      <dgm:t>
        <a:bodyPr/>
        <a:lstStyle/>
        <a:p>
          <a:r>
            <a:rPr lang="en-ZA" b="1" dirty="0"/>
            <a:t>Criteria for Entry into Initial Teacher Education</a:t>
          </a:r>
          <a:endParaRPr lang="en-US" b="1" dirty="0"/>
        </a:p>
      </dgm:t>
    </dgm:pt>
    <dgm:pt modelId="{56F3894D-18A0-43C4-9373-51ADFE6AF1F2}" type="parTrans" cxnId="{0BE425E9-5904-458E-835D-2D2B51963082}">
      <dgm:prSet/>
      <dgm:spPr/>
      <dgm:t>
        <a:bodyPr/>
        <a:lstStyle/>
        <a:p>
          <a:endParaRPr lang="en-US"/>
        </a:p>
      </dgm:t>
    </dgm:pt>
    <dgm:pt modelId="{98A49565-762F-4828-8875-39CF16E5C778}" type="sibTrans" cxnId="{0BE425E9-5904-458E-835D-2D2B51963082}">
      <dgm:prSet/>
      <dgm:spPr/>
      <dgm:t>
        <a:bodyPr/>
        <a:lstStyle/>
        <a:p>
          <a:endParaRPr lang="en-US"/>
        </a:p>
      </dgm:t>
    </dgm:pt>
    <dgm:pt modelId="{DA54B9EC-D857-416D-A2CE-E86CABD5669C}">
      <dgm:prSet phldrT="[Text]"/>
      <dgm:spPr/>
      <dgm:t>
        <a:bodyPr/>
        <a:lstStyle/>
        <a:p>
          <a:r>
            <a:rPr lang="en-US" b="1" dirty="0"/>
            <a:t>ITE Outcomes/ Attributes</a:t>
          </a:r>
        </a:p>
      </dgm:t>
    </dgm:pt>
    <dgm:pt modelId="{F205AC0C-9BD0-45AE-B136-EBBD8E421167}" type="parTrans" cxnId="{7AA46412-1F19-4B58-B3E0-F411718513A8}">
      <dgm:prSet/>
      <dgm:spPr/>
      <dgm:t>
        <a:bodyPr/>
        <a:lstStyle/>
        <a:p>
          <a:endParaRPr lang="en-US"/>
        </a:p>
      </dgm:t>
    </dgm:pt>
    <dgm:pt modelId="{B91EE966-4F71-4B3D-B151-DD6D304D0010}" type="sibTrans" cxnId="{7AA46412-1F19-4B58-B3E0-F411718513A8}">
      <dgm:prSet/>
      <dgm:spPr/>
      <dgm:t>
        <a:bodyPr/>
        <a:lstStyle/>
        <a:p>
          <a:endParaRPr lang="en-US"/>
        </a:p>
      </dgm:t>
    </dgm:pt>
    <dgm:pt modelId="{420C2E31-0AEA-4F74-B205-B70C0BBDEA47}">
      <dgm:prSet phldrT="[Text]">
        <dgm:style>
          <a:lnRef idx="3">
            <a:schemeClr val="lt1"/>
          </a:lnRef>
          <a:fillRef idx="1">
            <a:schemeClr val="accent2"/>
          </a:fillRef>
          <a:effectRef idx="1">
            <a:schemeClr val="accent2"/>
          </a:effectRef>
          <a:fontRef idx="minor">
            <a:schemeClr val="lt1"/>
          </a:fontRef>
        </dgm:style>
      </dgm:prSet>
      <dgm:spPr/>
      <dgm:t>
        <a:bodyPr/>
        <a:lstStyle/>
        <a:p>
          <a:r>
            <a:rPr lang="en-ZA" b="1" dirty="0"/>
            <a:t>Teacher Professional Designation </a:t>
          </a:r>
          <a:endParaRPr lang="en-US" b="1" dirty="0"/>
        </a:p>
      </dgm:t>
    </dgm:pt>
    <dgm:pt modelId="{55294935-8965-4432-9003-D1A624F89DC4}" type="parTrans" cxnId="{72D7142C-5B9E-4584-AAA7-F36A8AA4220E}">
      <dgm:prSet/>
      <dgm:spPr/>
      <dgm:t>
        <a:bodyPr/>
        <a:lstStyle/>
        <a:p>
          <a:endParaRPr lang="en-US"/>
        </a:p>
      </dgm:t>
    </dgm:pt>
    <dgm:pt modelId="{E4108B53-34E7-470C-B2EB-F4C2CE1F9A56}" type="sibTrans" cxnId="{72D7142C-5B9E-4584-AAA7-F36A8AA4220E}">
      <dgm:prSet/>
      <dgm:spPr/>
      <dgm:t>
        <a:bodyPr/>
        <a:lstStyle/>
        <a:p>
          <a:endParaRPr lang="en-US"/>
        </a:p>
      </dgm:t>
    </dgm:pt>
    <dgm:pt modelId="{85F3B36E-C95D-4D39-B334-24E4B5634968}">
      <dgm:prSet>
        <dgm:style>
          <a:lnRef idx="1">
            <a:schemeClr val="accent6"/>
          </a:lnRef>
          <a:fillRef idx="2">
            <a:schemeClr val="accent6"/>
          </a:fillRef>
          <a:effectRef idx="1">
            <a:schemeClr val="accent6"/>
          </a:effectRef>
          <a:fontRef idx="minor">
            <a:schemeClr val="dk1"/>
          </a:fontRef>
        </dgm:style>
      </dgm:prSet>
      <dgm:spPr/>
      <dgm:t>
        <a:bodyPr/>
        <a:lstStyle/>
        <a:p>
          <a:r>
            <a:rPr lang="en-US" b="1" dirty="0"/>
            <a:t>Provisional Registration from 1</a:t>
          </a:r>
          <a:r>
            <a:rPr lang="en-US" b="1" baseline="30000" dirty="0"/>
            <a:t>st</a:t>
          </a:r>
          <a:r>
            <a:rPr lang="en-US" b="1" dirty="0"/>
            <a:t> Year Student Teachers </a:t>
          </a:r>
        </a:p>
      </dgm:t>
    </dgm:pt>
    <dgm:pt modelId="{28656E85-328B-40D5-B55E-E5D944D3063C}" type="parTrans" cxnId="{8D05C828-C3A1-4FE9-A00C-19085FB27292}">
      <dgm:prSet/>
      <dgm:spPr/>
      <dgm:t>
        <a:bodyPr/>
        <a:lstStyle/>
        <a:p>
          <a:endParaRPr lang="en-US"/>
        </a:p>
      </dgm:t>
    </dgm:pt>
    <dgm:pt modelId="{F2C1BCBE-6449-4A63-A2F3-40B9177A910B}" type="sibTrans" cxnId="{8D05C828-C3A1-4FE9-A00C-19085FB27292}">
      <dgm:prSet/>
      <dgm:spPr/>
      <dgm:t>
        <a:bodyPr/>
        <a:lstStyle/>
        <a:p>
          <a:endParaRPr lang="en-US"/>
        </a:p>
      </dgm:t>
    </dgm:pt>
    <dgm:pt modelId="{579C5845-99A4-4C22-9DF6-24000BD5E38A}">
      <dgm:prSet/>
      <dgm:spPr/>
      <dgm:t>
        <a:bodyPr/>
        <a:lstStyle/>
        <a:p>
          <a:r>
            <a:rPr lang="en-ZA" b="1" dirty="0"/>
            <a:t>Induction and e-</a:t>
          </a:r>
          <a:r>
            <a:rPr lang="en-ZA" b="1" dirty="0" err="1"/>
            <a:t>PoE</a:t>
          </a:r>
          <a:r>
            <a:rPr lang="en-ZA" b="1" dirty="0"/>
            <a:t> for the Novice Teachers</a:t>
          </a:r>
        </a:p>
      </dgm:t>
    </dgm:pt>
    <dgm:pt modelId="{431DD989-6F26-4F68-83DF-FF7C8D20305F}" type="parTrans" cxnId="{88101A17-B1E0-44DC-977B-7006AC498BE5}">
      <dgm:prSet/>
      <dgm:spPr/>
      <dgm:t>
        <a:bodyPr/>
        <a:lstStyle/>
        <a:p>
          <a:endParaRPr lang="en-US"/>
        </a:p>
      </dgm:t>
    </dgm:pt>
    <dgm:pt modelId="{55337600-7C37-4CB1-8E2D-CEC75C087978}" type="sibTrans" cxnId="{88101A17-B1E0-44DC-977B-7006AC498BE5}">
      <dgm:prSet/>
      <dgm:spPr/>
      <dgm:t>
        <a:bodyPr/>
        <a:lstStyle/>
        <a:p>
          <a:endParaRPr lang="en-US"/>
        </a:p>
      </dgm:t>
    </dgm:pt>
    <dgm:pt modelId="{940FF261-7AEC-4C23-A0F6-46516E54682B}">
      <dgm:prSet/>
      <dgm:spPr/>
      <dgm:t>
        <a:bodyPr/>
        <a:lstStyle/>
        <a:p>
          <a:r>
            <a:rPr lang="en-US" b="1" dirty="0"/>
            <a:t>Professional Registration and Certification</a:t>
          </a:r>
        </a:p>
      </dgm:t>
    </dgm:pt>
    <dgm:pt modelId="{97E0E707-1A6D-4E8D-90E7-5DDF7B099316}" type="parTrans" cxnId="{0E0B286B-C74A-4389-A446-3F7B8E8B6773}">
      <dgm:prSet/>
      <dgm:spPr/>
      <dgm:t>
        <a:bodyPr/>
        <a:lstStyle/>
        <a:p>
          <a:endParaRPr lang="en-US"/>
        </a:p>
      </dgm:t>
    </dgm:pt>
    <dgm:pt modelId="{FEDE5BB9-FDE7-4A95-A3E4-E2297BEA43C9}" type="sibTrans" cxnId="{0E0B286B-C74A-4389-A446-3F7B8E8B6773}">
      <dgm:prSet/>
      <dgm:spPr/>
      <dgm:t>
        <a:bodyPr/>
        <a:lstStyle/>
        <a:p>
          <a:endParaRPr lang="en-US"/>
        </a:p>
      </dgm:t>
    </dgm:pt>
    <dgm:pt modelId="{1955D526-281E-4295-B4FC-0D0FBF3919B3}">
      <dgm:prSet>
        <dgm:style>
          <a:lnRef idx="1">
            <a:schemeClr val="accent5"/>
          </a:lnRef>
          <a:fillRef idx="2">
            <a:schemeClr val="accent5"/>
          </a:fillRef>
          <a:effectRef idx="1">
            <a:schemeClr val="accent5"/>
          </a:effectRef>
          <a:fontRef idx="minor">
            <a:schemeClr val="dk1"/>
          </a:fontRef>
        </dgm:style>
      </dgm:prSet>
      <dgm:spPr/>
      <dgm:t>
        <a:bodyPr/>
        <a:lstStyle/>
        <a:p>
          <a:r>
            <a:rPr lang="en-ZA" b="1" dirty="0"/>
            <a:t>Continuing Professional Teacher Development </a:t>
          </a:r>
        </a:p>
      </dgm:t>
    </dgm:pt>
    <dgm:pt modelId="{4371517B-FD60-47AB-9B34-47185510F534}" type="parTrans" cxnId="{20C29399-934E-4060-8094-8BDFD87DE085}">
      <dgm:prSet/>
      <dgm:spPr/>
      <dgm:t>
        <a:bodyPr/>
        <a:lstStyle/>
        <a:p>
          <a:endParaRPr lang="en-US"/>
        </a:p>
      </dgm:t>
    </dgm:pt>
    <dgm:pt modelId="{F711A498-689A-4098-9C04-E39D8782A5DB}" type="sibTrans" cxnId="{20C29399-934E-4060-8094-8BDFD87DE085}">
      <dgm:prSet/>
      <dgm:spPr/>
      <dgm:t>
        <a:bodyPr/>
        <a:lstStyle/>
        <a:p>
          <a:endParaRPr lang="en-US"/>
        </a:p>
      </dgm:t>
    </dgm:pt>
    <dgm:pt modelId="{73B438CD-6422-4347-9DA0-891D36D3FDD9}">
      <dgm:prSet/>
      <dgm:spPr/>
      <dgm:t>
        <a:bodyPr/>
        <a:lstStyle/>
        <a:p>
          <a:r>
            <a:rPr lang="en-ZA" b="1" dirty="0"/>
            <a:t>Periodic Re-Certification linked to the CPTD system cycle</a:t>
          </a:r>
          <a:endParaRPr lang="en-US" b="1" dirty="0"/>
        </a:p>
      </dgm:t>
    </dgm:pt>
    <dgm:pt modelId="{C8C0CE4C-1401-4E5B-9AD4-4F9A9A3E4953}" type="parTrans" cxnId="{03652B3D-FAD1-4CB6-A571-56FC9510BA47}">
      <dgm:prSet/>
      <dgm:spPr/>
      <dgm:t>
        <a:bodyPr/>
        <a:lstStyle/>
        <a:p>
          <a:endParaRPr lang="en-US"/>
        </a:p>
      </dgm:t>
    </dgm:pt>
    <dgm:pt modelId="{6A880A68-21F8-499E-AA96-185ED7F9FD24}" type="sibTrans" cxnId="{03652B3D-FAD1-4CB6-A571-56FC9510BA47}">
      <dgm:prSet/>
      <dgm:spPr/>
      <dgm:t>
        <a:bodyPr/>
        <a:lstStyle/>
        <a:p>
          <a:endParaRPr lang="en-US"/>
        </a:p>
      </dgm:t>
    </dgm:pt>
    <dgm:pt modelId="{09449068-44A6-43CD-9622-543FC68B28CC}">
      <dgm:prSet>
        <dgm:style>
          <a:lnRef idx="3">
            <a:schemeClr val="lt1"/>
          </a:lnRef>
          <a:fillRef idx="1">
            <a:schemeClr val="accent2"/>
          </a:fillRef>
          <a:effectRef idx="1">
            <a:schemeClr val="accent2"/>
          </a:effectRef>
          <a:fontRef idx="minor">
            <a:schemeClr val="lt1"/>
          </a:fontRef>
        </dgm:style>
      </dgm:prSet>
      <dgm:spPr/>
      <dgm:t>
        <a:bodyPr/>
        <a:lstStyle/>
        <a:p>
          <a:r>
            <a:rPr lang="en-US" b="1" dirty="0"/>
            <a:t>Maintenance / Retention of the Professional Certification</a:t>
          </a:r>
        </a:p>
      </dgm:t>
    </dgm:pt>
    <dgm:pt modelId="{FD1B8DEB-066D-4C9F-A058-A915B37208A5}" type="parTrans" cxnId="{569AEC2C-1BA7-4EB6-8FC3-BA70C81306C9}">
      <dgm:prSet/>
      <dgm:spPr/>
      <dgm:t>
        <a:bodyPr/>
        <a:lstStyle/>
        <a:p>
          <a:endParaRPr lang="en-US"/>
        </a:p>
      </dgm:t>
    </dgm:pt>
    <dgm:pt modelId="{D2559B62-D194-47FE-A5D9-B58813EE7525}" type="sibTrans" cxnId="{569AEC2C-1BA7-4EB6-8FC3-BA70C81306C9}">
      <dgm:prSet/>
      <dgm:spPr/>
      <dgm:t>
        <a:bodyPr/>
        <a:lstStyle/>
        <a:p>
          <a:endParaRPr lang="en-US"/>
        </a:p>
      </dgm:t>
    </dgm:pt>
    <dgm:pt modelId="{0F3136DB-7ADD-4F64-839A-C90744A1F7DA}" type="pres">
      <dgm:prSet presAssocID="{AFB2839A-957C-4892-BAA1-58FED9A7D2E3}" presName="diagram" presStyleCnt="0">
        <dgm:presLayoutVars>
          <dgm:dir/>
          <dgm:resizeHandles val="exact"/>
        </dgm:presLayoutVars>
      </dgm:prSet>
      <dgm:spPr/>
      <dgm:t>
        <a:bodyPr/>
        <a:lstStyle/>
        <a:p>
          <a:endParaRPr lang="en-US"/>
        </a:p>
      </dgm:t>
    </dgm:pt>
    <dgm:pt modelId="{43D6C3D2-AAE0-40A6-9799-36EB9BC7F60A}" type="pres">
      <dgm:prSet presAssocID="{6AB416FF-C1D7-4C72-8C44-8AB559BBB2EA}" presName="node" presStyleLbl="node1" presStyleIdx="0" presStyleCnt="10">
        <dgm:presLayoutVars>
          <dgm:bulletEnabled val="1"/>
        </dgm:presLayoutVars>
      </dgm:prSet>
      <dgm:spPr/>
      <dgm:t>
        <a:bodyPr/>
        <a:lstStyle/>
        <a:p>
          <a:endParaRPr lang="en-US"/>
        </a:p>
      </dgm:t>
    </dgm:pt>
    <dgm:pt modelId="{420E92C4-A55D-4D67-93F0-C128B1502C9C}" type="pres">
      <dgm:prSet presAssocID="{58F78453-D648-4CF6-BD08-ED0C3664CF77}" presName="sibTrans" presStyleCnt="0"/>
      <dgm:spPr/>
    </dgm:pt>
    <dgm:pt modelId="{5CDB04BC-519B-4CCA-940D-E102F10FD153}" type="pres">
      <dgm:prSet presAssocID="{A6D38265-56C1-4126-A249-CFE2517F872B}" presName="node" presStyleLbl="node1" presStyleIdx="1" presStyleCnt="10">
        <dgm:presLayoutVars>
          <dgm:bulletEnabled val="1"/>
        </dgm:presLayoutVars>
      </dgm:prSet>
      <dgm:spPr/>
      <dgm:t>
        <a:bodyPr/>
        <a:lstStyle/>
        <a:p>
          <a:endParaRPr lang="en-US"/>
        </a:p>
      </dgm:t>
    </dgm:pt>
    <dgm:pt modelId="{CC4B5E93-7784-4C09-B10F-C2E3AA8B8045}" type="pres">
      <dgm:prSet presAssocID="{98A49565-762F-4828-8875-39CF16E5C778}" presName="sibTrans" presStyleCnt="0"/>
      <dgm:spPr/>
    </dgm:pt>
    <dgm:pt modelId="{6070A62C-C337-47CE-9C33-2A2BBCAA5EDB}" type="pres">
      <dgm:prSet presAssocID="{DA54B9EC-D857-416D-A2CE-E86CABD5669C}" presName="node" presStyleLbl="node1" presStyleIdx="2" presStyleCnt="10">
        <dgm:presLayoutVars>
          <dgm:bulletEnabled val="1"/>
        </dgm:presLayoutVars>
      </dgm:prSet>
      <dgm:spPr/>
      <dgm:t>
        <a:bodyPr/>
        <a:lstStyle/>
        <a:p>
          <a:endParaRPr lang="en-US"/>
        </a:p>
      </dgm:t>
    </dgm:pt>
    <dgm:pt modelId="{4EC83E24-6699-4865-AC81-42B4B1907E64}" type="pres">
      <dgm:prSet presAssocID="{B91EE966-4F71-4B3D-B151-DD6D304D0010}" presName="sibTrans" presStyleCnt="0"/>
      <dgm:spPr/>
    </dgm:pt>
    <dgm:pt modelId="{989C93AE-4301-4C64-BD7D-0F57AF1C4E97}" type="pres">
      <dgm:prSet presAssocID="{85F3B36E-C95D-4D39-B334-24E4B5634968}" presName="node" presStyleLbl="node1" presStyleIdx="3" presStyleCnt="10">
        <dgm:presLayoutVars>
          <dgm:bulletEnabled val="1"/>
        </dgm:presLayoutVars>
      </dgm:prSet>
      <dgm:spPr/>
      <dgm:t>
        <a:bodyPr/>
        <a:lstStyle/>
        <a:p>
          <a:endParaRPr lang="en-US"/>
        </a:p>
      </dgm:t>
    </dgm:pt>
    <dgm:pt modelId="{79210CFB-B0E7-457C-899B-82AF4E54C98E}" type="pres">
      <dgm:prSet presAssocID="{F2C1BCBE-6449-4A63-A2F3-40B9177A910B}" presName="sibTrans" presStyleCnt="0"/>
      <dgm:spPr/>
    </dgm:pt>
    <dgm:pt modelId="{33BC4C6A-7C2D-4A84-A118-2E7C21F14E88}" type="pres">
      <dgm:prSet presAssocID="{579C5845-99A4-4C22-9DF6-24000BD5E38A}" presName="node" presStyleLbl="node1" presStyleIdx="4" presStyleCnt="10">
        <dgm:presLayoutVars>
          <dgm:bulletEnabled val="1"/>
        </dgm:presLayoutVars>
      </dgm:prSet>
      <dgm:spPr/>
      <dgm:t>
        <a:bodyPr/>
        <a:lstStyle/>
        <a:p>
          <a:endParaRPr lang="en-US"/>
        </a:p>
      </dgm:t>
    </dgm:pt>
    <dgm:pt modelId="{0F6DF195-1DA8-4179-90F7-065D3A057D0D}" type="pres">
      <dgm:prSet presAssocID="{55337600-7C37-4CB1-8E2D-CEC75C087978}" presName="sibTrans" presStyleCnt="0"/>
      <dgm:spPr/>
    </dgm:pt>
    <dgm:pt modelId="{584DA1E2-E818-49CD-A23C-59ED740ECBCF}" type="pres">
      <dgm:prSet presAssocID="{420C2E31-0AEA-4F74-B205-B70C0BBDEA47}" presName="node" presStyleLbl="node1" presStyleIdx="5" presStyleCnt="10">
        <dgm:presLayoutVars>
          <dgm:bulletEnabled val="1"/>
        </dgm:presLayoutVars>
      </dgm:prSet>
      <dgm:spPr/>
      <dgm:t>
        <a:bodyPr/>
        <a:lstStyle/>
        <a:p>
          <a:endParaRPr lang="en-US"/>
        </a:p>
      </dgm:t>
    </dgm:pt>
    <dgm:pt modelId="{9A7A7EEC-B122-41A5-9B44-07BC72E8E044}" type="pres">
      <dgm:prSet presAssocID="{E4108B53-34E7-470C-B2EB-F4C2CE1F9A56}" presName="sibTrans" presStyleCnt="0"/>
      <dgm:spPr/>
    </dgm:pt>
    <dgm:pt modelId="{868411D2-AE68-411A-99EC-4F0D1D6BA88D}" type="pres">
      <dgm:prSet presAssocID="{940FF261-7AEC-4C23-A0F6-46516E54682B}" presName="node" presStyleLbl="node1" presStyleIdx="6" presStyleCnt="10">
        <dgm:presLayoutVars>
          <dgm:bulletEnabled val="1"/>
        </dgm:presLayoutVars>
      </dgm:prSet>
      <dgm:spPr/>
      <dgm:t>
        <a:bodyPr/>
        <a:lstStyle/>
        <a:p>
          <a:endParaRPr lang="en-US"/>
        </a:p>
      </dgm:t>
    </dgm:pt>
    <dgm:pt modelId="{A2FD3D01-334B-4253-BDDE-46BDD6907CC3}" type="pres">
      <dgm:prSet presAssocID="{FEDE5BB9-FDE7-4A95-A3E4-E2297BEA43C9}" presName="sibTrans" presStyleCnt="0"/>
      <dgm:spPr/>
    </dgm:pt>
    <dgm:pt modelId="{B603662E-3FED-4DAF-B640-6EDBB3554921}" type="pres">
      <dgm:prSet presAssocID="{1955D526-281E-4295-B4FC-0D0FBF3919B3}" presName="node" presStyleLbl="node1" presStyleIdx="7" presStyleCnt="10" custLinFactNeighborX="3372" custLinFactNeighborY="-2720">
        <dgm:presLayoutVars>
          <dgm:bulletEnabled val="1"/>
        </dgm:presLayoutVars>
      </dgm:prSet>
      <dgm:spPr/>
      <dgm:t>
        <a:bodyPr/>
        <a:lstStyle/>
        <a:p>
          <a:endParaRPr lang="en-US"/>
        </a:p>
      </dgm:t>
    </dgm:pt>
    <dgm:pt modelId="{A9390E3A-985E-48FC-B785-13BAFCCF84B2}" type="pres">
      <dgm:prSet presAssocID="{F711A498-689A-4098-9C04-E39D8782A5DB}" presName="sibTrans" presStyleCnt="0"/>
      <dgm:spPr/>
    </dgm:pt>
    <dgm:pt modelId="{7B732C4B-B881-4BD6-A7E1-0A2666BFF7FB}" type="pres">
      <dgm:prSet presAssocID="{73B438CD-6422-4347-9DA0-891D36D3FDD9}" presName="node" presStyleLbl="node1" presStyleIdx="8" presStyleCnt="10">
        <dgm:presLayoutVars>
          <dgm:bulletEnabled val="1"/>
        </dgm:presLayoutVars>
      </dgm:prSet>
      <dgm:spPr/>
      <dgm:t>
        <a:bodyPr/>
        <a:lstStyle/>
        <a:p>
          <a:endParaRPr lang="en-US"/>
        </a:p>
      </dgm:t>
    </dgm:pt>
    <dgm:pt modelId="{99860F9D-3AC0-4035-99A8-3A5DA201E6E8}" type="pres">
      <dgm:prSet presAssocID="{6A880A68-21F8-499E-AA96-185ED7F9FD24}" presName="sibTrans" presStyleCnt="0"/>
      <dgm:spPr/>
    </dgm:pt>
    <dgm:pt modelId="{280D01DE-5A94-4B52-8315-6B45B31260B9}" type="pres">
      <dgm:prSet presAssocID="{09449068-44A6-43CD-9622-543FC68B28CC}" presName="node" presStyleLbl="node1" presStyleIdx="9" presStyleCnt="10">
        <dgm:presLayoutVars>
          <dgm:bulletEnabled val="1"/>
        </dgm:presLayoutVars>
      </dgm:prSet>
      <dgm:spPr/>
      <dgm:t>
        <a:bodyPr/>
        <a:lstStyle/>
        <a:p>
          <a:endParaRPr lang="en-US"/>
        </a:p>
      </dgm:t>
    </dgm:pt>
  </dgm:ptLst>
  <dgm:cxnLst>
    <dgm:cxn modelId="{88101A17-B1E0-44DC-977B-7006AC498BE5}" srcId="{AFB2839A-957C-4892-BAA1-58FED9A7D2E3}" destId="{579C5845-99A4-4C22-9DF6-24000BD5E38A}" srcOrd="4" destOrd="0" parTransId="{431DD989-6F26-4F68-83DF-FF7C8D20305F}" sibTransId="{55337600-7C37-4CB1-8E2D-CEC75C087978}"/>
    <dgm:cxn modelId="{099FA01B-2479-402B-9F2A-7DDFB5B12313}" type="presOf" srcId="{73B438CD-6422-4347-9DA0-891D36D3FDD9}" destId="{7B732C4B-B881-4BD6-A7E1-0A2666BFF7FB}" srcOrd="0" destOrd="0" presId="urn:microsoft.com/office/officeart/2005/8/layout/default#1"/>
    <dgm:cxn modelId="{32D88B4B-D208-4CF4-AE16-EE7385F6209D}" type="presOf" srcId="{DA54B9EC-D857-416D-A2CE-E86CABD5669C}" destId="{6070A62C-C337-47CE-9C33-2A2BBCAA5EDB}" srcOrd="0" destOrd="0" presId="urn:microsoft.com/office/officeart/2005/8/layout/default#1"/>
    <dgm:cxn modelId="{0BE425E9-5904-458E-835D-2D2B51963082}" srcId="{AFB2839A-957C-4892-BAA1-58FED9A7D2E3}" destId="{A6D38265-56C1-4126-A249-CFE2517F872B}" srcOrd="1" destOrd="0" parTransId="{56F3894D-18A0-43C4-9373-51ADFE6AF1F2}" sibTransId="{98A49565-762F-4828-8875-39CF16E5C778}"/>
    <dgm:cxn modelId="{7FA71C67-6338-4CED-A500-F18F5E1CAFE1}" type="presOf" srcId="{940FF261-7AEC-4C23-A0F6-46516E54682B}" destId="{868411D2-AE68-411A-99EC-4F0D1D6BA88D}" srcOrd="0" destOrd="0" presId="urn:microsoft.com/office/officeart/2005/8/layout/default#1"/>
    <dgm:cxn modelId="{20C29399-934E-4060-8094-8BDFD87DE085}" srcId="{AFB2839A-957C-4892-BAA1-58FED9A7D2E3}" destId="{1955D526-281E-4295-B4FC-0D0FBF3919B3}" srcOrd="7" destOrd="0" parTransId="{4371517B-FD60-47AB-9B34-47185510F534}" sibTransId="{F711A498-689A-4098-9C04-E39D8782A5DB}"/>
    <dgm:cxn modelId="{02B44A11-3969-4553-B4F6-C25E55E8D25A}" type="presOf" srcId="{1955D526-281E-4295-B4FC-0D0FBF3919B3}" destId="{B603662E-3FED-4DAF-B640-6EDBB3554921}" srcOrd="0" destOrd="0" presId="urn:microsoft.com/office/officeart/2005/8/layout/default#1"/>
    <dgm:cxn modelId="{DC697E43-250B-4DA6-ABF1-AD2B211F850E}" type="presOf" srcId="{85F3B36E-C95D-4D39-B334-24E4B5634968}" destId="{989C93AE-4301-4C64-BD7D-0F57AF1C4E97}" srcOrd="0" destOrd="0" presId="urn:microsoft.com/office/officeart/2005/8/layout/default#1"/>
    <dgm:cxn modelId="{BC59F03A-65B0-4C65-859C-AC456C612B0B}" type="presOf" srcId="{A6D38265-56C1-4126-A249-CFE2517F872B}" destId="{5CDB04BC-519B-4CCA-940D-E102F10FD153}" srcOrd="0" destOrd="0" presId="urn:microsoft.com/office/officeart/2005/8/layout/default#1"/>
    <dgm:cxn modelId="{0770673A-2CAE-4E6F-9181-A308007B39A5}" type="presOf" srcId="{AFB2839A-957C-4892-BAA1-58FED9A7D2E3}" destId="{0F3136DB-7ADD-4F64-839A-C90744A1F7DA}" srcOrd="0" destOrd="0" presId="urn:microsoft.com/office/officeart/2005/8/layout/default#1"/>
    <dgm:cxn modelId="{7AA46412-1F19-4B58-B3E0-F411718513A8}" srcId="{AFB2839A-957C-4892-BAA1-58FED9A7D2E3}" destId="{DA54B9EC-D857-416D-A2CE-E86CABD5669C}" srcOrd="2" destOrd="0" parTransId="{F205AC0C-9BD0-45AE-B136-EBBD8E421167}" sibTransId="{B91EE966-4F71-4B3D-B151-DD6D304D0010}"/>
    <dgm:cxn modelId="{03652B3D-FAD1-4CB6-A571-56FC9510BA47}" srcId="{AFB2839A-957C-4892-BAA1-58FED9A7D2E3}" destId="{73B438CD-6422-4347-9DA0-891D36D3FDD9}" srcOrd="8" destOrd="0" parTransId="{C8C0CE4C-1401-4E5B-9AD4-4F9A9A3E4953}" sibTransId="{6A880A68-21F8-499E-AA96-185ED7F9FD24}"/>
    <dgm:cxn modelId="{CC594715-64C6-44BF-AA54-6A0959AB32F7}" srcId="{AFB2839A-957C-4892-BAA1-58FED9A7D2E3}" destId="{6AB416FF-C1D7-4C72-8C44-8AB559BBB2EA}" srcOrd="0" destOrd="0" parTransId="{4F8FF526-7ABC-4BC4-93E2-BBAD08C1B966}" sibTransId="{58F78453-D648-4CF6-BD08-ED0C3664CF77}"/>
    <dgm:cxn modelId="{6ACF171C-B95E-4030-8DFB-9D8928ABE270}" type="presOf" srcId="{420C2E31-0AEA-4F74-B205-B70C0BBDEA47}" destId="{584DA1E2-E818-49CD-A23C-59ED740ECBCF}" srcOrd="0" destOrd="0" presId="urn:microsoft.com/office/officeart/2005/8/layout/default#1"/>
    <dgm:cxn modelId="{BEF01950-D6D7-4CB5-B062-BCECA0FC2D70}" type="presOf" srcId="{579C5845-99A4-4C22-9DF6-24000BD5E38A}" destId="{33BC4C6A-7C2D-4A84-A118-2E7C21F14E88}" srcOrd="0" destOrd="0" presId="urn:microsoft.com/office/officeart/2005/8/layout/default#1"/>
    <dgm:cxn modelId="{0E0B286B-C74A-4389-A446-3F7B8E8B6773}" srcId="{AFB2839A-957C-4892-BAA1-58FED9A7D2E3}" destId="{940FF261-7AEC-4C23-A0F6-46516E54682B}" srcOrd="6" destOrd="0" parTransId="{97E0E707-1A6D-4E8D-90E7-5DDF7B099316}" sibTransId="{FEDE5BB9-FDE7-4A95-A3E4-E2297BEA43C9}"/>
    <dgm:cxn modelId="{9D40258C-5A5D-4A23-B2A7-CF056A7E637E}" type="presOf" srcId="{09449068-44A6-43CD-9622-543FC68B28CC}" destId="{280D01DE-5A94-4B52-8315-6B45B31260B9}" srcOrd="0" destOrd="0" presId="urn:microsoft.com/office/officeart/2005/8/layout/default#1"/>
    <dgm:cxn modelId="{569AEC2C-1BA7-4EB6-8FC3-BA70C81306C9}" srcId="{AFB2839A-957C-4892-BAA1-58FED9A7D2E3}" destId="{09449068-44A6-43CD-9622-543FC68B28CC}" srcOrd="9" destOrd="0" parTransId="{FD1B8DEB-066D-4C9F-A058-A915B37208A5}" sibTransId="{D2559B62-D194-47FE-A5D9-B58813EE7525}"/>
    <dgm:cxn modelId="{72D7142C-5B9E-4584-AAA7-F36A8AA4220E}" srcId="{AFB2839A-957C-4892-BAA1-58FED9A7D2E3}" destId="{420C2E31-0AEA-4F74-B205-B70C0BBDEA47}" srcOrd="5" destOrd="0" parTransId="{55294935-8965-4432-9003-D1A624F89DC4}" sibTransId="{E4108B53-34E7-470C-B2EB-F4C2CE1F9A56}"/>
    <dgm:cxn modelId="{F5C75DD7-F578-43D4-A0C3-DA6E4B6BD9E6}" type="presOf" srcId="{6AB416FF-C1D7-4C72-8C44-8AB559BBB2EA}" destId="{43D6C3D2-AAE0-40A6-9799-36EB9BC7F60A}" srcOrd="0" destOrd="0" presId="urn:microsoft.com/office/officeart/2005/8/layout/default#1"/>
    <dgm:cxn modelId="{8D05C828-C3A1-4FE9-A00C-19085FB27292}" srcId="{AFB2839A-957C-4892-BAA1-58FED9A7D2E3}" destId="{85F3B36E-C95D-4D39-B334-24E4B5634968}" srcOrd="3" destOrd="0" parTransId="{28656E85-328B-40D5-B55E-E5D944D3063C}" sibTransId="{F2C1BCBE-6449-4A63-A2F3-40B9177A910B}"/>
    <dgm:cxn modelId="{ED687685-4482-4788-B5C2-C5A59B501638}" type="presParOf" srcId="{0F3136DB-7ADD-4F64-839A-C90744A1F7DA}" destId="{43D6C3D2-AAE0-40A6-9799-36EB9BC7F60A}" srcOrd="0" destOrd="0" presId="urn:microsoft.com/office/officeart/2005/8/layout/default#1"/>
    <dgm:cxn modelId="{B864E957-F7E0-450B-B61F-39E68C781E61}" type="presParOf" srcId="{0F3136DB-7ADD-4F64-839A-C90744A1F7DA}" destId="{420E92C4-A55D-4D67-93F0-C128B1502C9C}" srcOrd="1" destOrd="0" presId="urn:microsoft.com/office/officeart/2005/8/layout/default#1"/>
    <dgm:cxn modelId="{A725BAAB-F8FE-4698-A555-1255B70F31C5}" type="presParOf" srcId="{0F3136DB-7ADD-4F64-839A-C90744A1F7DA}" destId="{5CDB04BC-519B-4CCA-940D-E102F10FD153}" srcOrd="2" destOrd="0" presId="urn:microsoft.com/office/officeart/2005/8/layout/default#1"/>
    <dgm:cxn modelId="{0084CF8D-C84D-41D5-91DC-09E909674C44}" type="presParOf" srcId="{0F3136DB-7ADD-4F64-839A-C90744A1F7DA}" destId="{CC4B5E93-7784-4C09-B10F-C2E3AA8B8045}" srcOrd="3" destOrd="0" presId="urn:microsoft.com/office/officeart/2005/8/layout/default#1"/>
    <dgm:cxn modelId="{C7E3239D-AD52-4915-8DDC-6C9D2C8627A6}" type="presParOf" srcId="{0F3136DB-7ADD-4F64-839A-C90744A1F7DA}" destId="{6070A62C-C337-47CE-9C33-2A2BBCAA5EDB}" srcOrd="4" destOrd="0" presId="urn:microsoft.com/office/officeart/2005/8/layout/default#1"/>
    <dgm:cxn modelId="{4DE47D94-6FCD-4ABE-91CF-32DDD52C573B}" type="presParOf" srcId="{0F3136DB-7ADD-4F64-839A-C90744A1F7DA}" destId="{4EC83E24-6699-4865-AC81-42B4B1907E64}" srcOrd="5" destOrd="0" presId="urn:microsoft.com/office/officeart/2005/8/layout/default#1"/>
    <dgm:cxn modelId="{3673100E-EC9B-4ABD-AB33-34655F9FC18B}" type="presParOf" srcId="{0F3136DB-7ADD-4F64-839A-C90744A1F7DA}" destId="{989C93AE-4301-4C64-BD7D-0F57AF1C4E97}" srcOrd="6" destOrd="0" presId="urn:microsoft.com/office/officeart/2005/8/layout/default#1"/>
    <dgm:cxn modelId="{D89FCD06-2B61-48DA-B865-84B390BB1112}" type="presParOf" srcId="{0F3136DB-7ADD-4F64-839A-C90744A1F7DA}" destId="{79210CFB-B0E7-457C-899B-82AF4E54C98E}" srcOrd="7" destOrd="0" presId="urn:microsoft.com/office/officeart/2005/8/layout/default#1"/>
    <dgm:cxn modelId="{F4CA60A9-49E5-4BA4-8FC5-9CE093F0DECB}" type="presParOf" srcId="{0F3136DB-7ADD-4F64-839A-C90744A1F7DA}" destId="{33BC4C6A-7C2D-4A84-A118-2E7C21F14E88}" srcOrd="8" destOrd="0" presId="urn:microsoft.com/office/officeart/2005/8/layout/default#1"/>
    <dgm:cxn modelId="{D96121A2-9E04-4CF2-B9C9-7F0DD10CA541}" type="presParOf" srcId="{0F3136DB-7ADD-4F64-839A-C90744A1F7DA}" destId="{0F6DF195-1DA8-4179-90F7-065D3A057D0D}" srcOrd="9" destOrd="0" presId="urn:microsoft.com/office/officeart/2005/8/layout/default#1"/>
    <dgm:cxn modelId="{71F0F361-58C0-47FC-80B4-1331570B68A6}" type="presParOf" srcId="{0F3136DB-7ADD-4F64-839A-C90744A1F7DA}" destId="{584DA1E2-E818-49CD-A23C-59ED740ECBCF}" srcOrd="10" destOrd="0" presId="urn:microsoft.com/office/officeart/2005/8/layout/default#1"/>
    <dgm:cxn modelId="{1EA3BA96-70C4-43A7-932B-2915CDECD195}" type="presParOf" srcId="{0F3136DB-7ADD-4F64-839A-C90744A1F7DA}" destId="{9A7A7EEC-B122-41A5-9B44-07BC72E8E044}" srcOrd="11" destOrd="0" presId="urn:microsoft.com/office/officeart/2005/8/layout/default#1"/>
    <dgm:cxn modelId="{7D00870D-10CF-4557-B1BC-6D0226BE93BF}" type="presParOf" srcId="{0F3136DB-7ADD-4F64-839A-C90744A1F7DA}" destId="{868411D2-AE68-411A-99EC-4F0D1D6BA88D}" srcOrd="12" destOrd="0" presId="urn:microsoft.com/office/officeart/2005/8/layout/default#1"/>
    <dgm:cxn modelId="{32C8DA6D-180D-49C0-9E93-765B00F3AE70}" type="presParOf" srcId="{0F3136DB-7ADD-4F64-839A-C90744A1F7DA}" destId="{A2FD3D01-334B-4253-BDDE-46BDD6907CC3}" srcOrd="13" destOrd="0" presId="urn:microsoft.com/office/officeart/2005/8/layout/default#1"/>
    <dgm:cxn modelId="{D89ECE30-1B35-4664-97B0-A075537E87FB}" type="presParOf" srcId="{0F3136DB-7ADD-4F64-839A-C90744A1F7DA}" destId="{B603662E-3FED-4DAF-B640-6EDBB3554921}" srcOrd="14" destOrd="0" presId="urn:microsoft.com/office/officeart/2005/8/layout/default#1"/>
    <dgm:cxn modelId="{A676059C-A2E5-4526-8EB6-76CC56BE5055}" type="presParOf" srcId="{0F3136DB-7ADD-4F64-839A-C90744A1F7DA}" destId="{A9390E3A-985E-48FC-B785-13BAFCCF84B2}" srcOrd="15" destOrd="0" presId="urn:microsoft.com/office/officeart/2005/8/layout/default#1"/>
    <dgm:cxn modelId="{68D19A4C-69F6-4BF3-8BBD-F5A878E88518}" type="presParOf" srcId="{0F3136DB-7ADD-4F64-839A-C90744A1F7DA}" destId="{7B732C4B-B881-4BD6-A7E1-0A2666BFF7FB}" srcOrd="16" destOrd="0" presId="urn:microsoft.com/office/officeart/2005/8/layout/default#1"/>
    <dgm:cxn modelId="{3279424E-AA5A-44C0-A987-B40F1AFFAB96}" type="presParOf" srcId="{0F3136DB-7ADD-4F64-839A-C90744A1F7DA}" destId="{99860F9D-3AC0-4035-99A8-3A5DA201E6E8}" srcOrd="17" destOrd="0" presId="urn:microsoft.com/office/officeart/2005/8/layout/default#1"/>
    <dgm:cxn modelId="{E8A8074C-F803-4A4D-ABA7-D2467D436A4C}" type="presParOf" srcId="{0F3136DB-7ADD-4F64-839A-C90744A1F7DA}" destId="{280D01DE-5A94-4B52-8315-6B45B31260B9}" srcOrd="1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C75835-CD42-40A8-AB94-B0116EF81BA1}"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ZA"/>
        </a:p>
      </dgm:t>
    </dgm:pt>
    <dgm:pt modelId="{14A3D4E8-727A-4E9E-A6E7-5C69FEC816CE}">
      <dgm:prSet phldrT="[Text]" custT="1"/>
      <dgm:spPr/>
      <dgm:t>
        <a:bodyPr/>
        <a:lstStyle/>
        <a:p>
          <a:r>
            <a:rPr lang="en-ZA" sz="2800" b="1" dirty="0"/>
            <a:t>Draft Teaching Standards Released in October 2017 for Narrow Consultation in the 9 Provinces</a:t>
          </a:r>
        </a:p>
      </dgm:t>
    </dgm:pt>
    <dgm:pt modelId="{25BE3D54-F10D-4FC9-AD60-AF6F089878FA}" type="parTrans" cxnId="{CFEC2B59-236C-4365-980E-CBDB201E4F93}">
      <dgm:prSet/>
      <dgm:spPr/>
      <dgm:t>
        <a:bodyPr/>
        <a:lstStyle/>
        <a:p>
          <a:endParaRPr lang="en-ZA"/>
        </a:p>
      </dgm:t>
    </dgm:pt>
    <dgm:pt modelId="{EA0FF352-F473-4104-8947-6F231B0E12B4}" type="sibTrans" cxnId="{CFEC2B59-236C-4365-980E-CBDB201E4F93}">
      <dgm:prSet/>
      <dgm:spPr/>
      <dgm:t>
        <a:bodyPr/>
        <a:lstStyle/>
        <a:p>
          <a:endParaRPr lang="en-ZA"/>
        </a:p>
      </dgm:t>
    </dgm:pt>
    <dgm:pt modelId="{57020613-8ADC-4011-BA58-A45368AF9C75}">
      <dgm:prSet phldrT="[Text]" custT="1"/>
      <dgm:spPr/>
      <dgm:t>
        <a:bodyPr/>
        <a:lstStyle/>
        <a:p>
          <a:r>
            <a:rPr lang="en-ZA" sz="2800" dirty="0"/>
            <a:t>Teachers, Stakeholders</a:t>
          </a:r>
        </a:p>
      </dgm:t>
    </dgm:pt>
    <dgm:pt modelId="{B5D1C3C1-526A-4CD7-9132-F91F812E456A}" type="parTrans" cxnId="{C7919EC8-C6CB-42C7-A851-56194819DEAB}">
      <dgm:prSet/>
      <dgm:spPr/>
      <dgm:t>
        <a:bodyPr/>
        <a:lstStyle/>
        <a:p>
          <a:endParaRPr lang="en-ZA"/>
        </a:p>
      </dgm:t>
    </dgm:pt>
    <dgm:pt modelId="{F0819B26-0717-401A-BF61-D6E1586F3780}" type="sibTrans" cxnId="{C7919EC8-C6CB-42C7-A851-56194819DEAB}">
      <dgm:prSet/>
      <dgm:spPr/>
      <dgm:t>
        <a:bodyPr/>
        <a:lstStyle/>
        <a:p>
          <a:endParaRPr lang="en-ZA"/>
        </a:p>
      </dgm:t>
    </dgm:pt>
    <dgm:pt modelId="{05313F84-6FF1-4E9F-A435-BE0ABE1575DE}">
      <dgm:prSet phldrT="[Text]" custT="1"/>
      <dgm:spPr/>
      <dgm:t>
        <a:bodyPr/>
        <a:lstStyle/>
        <a:p>
          <a:r>
            <a:rPr lang="en-ZA" sz="3200" dirty="0"/>
            <a:t>Office-based Officials</a:t>
          </a:r>
        </a:p>
      </dgm:t>
    </dgm:pt>
    <dgm:pt modelId="{AD401AF4-57E0-4700-9EA2-053E623CA281}" type="parTrans" cxnId="{BAB697BA-0BAA-4FC2-B95A-A93D6D55D314}">
      <dgm:prSet/>
      <dgm:spPr/>
      <dgm:t>
        <a:bodyPr/>
        <a:lstStyle/>
        <a:p>
          <a:endParaRPr lang="en-ZA"/>
        </a:p>
      </dgm:t>
    </dgm:pt>
    <dgm:pt modelId="{5F0C45F0-98E7-4C4E-B7C7-2EA5F4E26BE9}" type="sibTrans" cxnId="{BAB697BA-0BAA-4FC2-B95A-A93D6D55D314}">
      <dgm:prSet/>
      <dgm:spPr/>
      <dgm:t>
        <a:bodyPr/>
        <a:lstStyle/>
        <a:p>
          <a:endParaRPr lang="en-ZA"/>
        </a:p>
      </dgm:t>
    </dgm:pt>
    <dgm:pt modelId="{6A4FE42D-AB94-40E8-8265-444F1714CCA4}">
      <dgm:prSet phldrT="[Text]" custT="1"/>
      <dgm:spPr/>
      <dgm:t>
        <a:bodyPr/>
        <a:lstStyle/>
        <a:p>
          <a:r>
            <a:rPr lang="en-ZA" sz="3200" b="1" dirty="0"/>
            <a:t>Revised Version as Informed by the Consultation Process</a:t>
          </a:r>
        </a:p>
      </dgm:t>
    </dgm:pt>
    <dgm:pt modelId="{761C81CE-E3AA-4B11-A336-FDDE5E6F1F10}" type="parTrans" cxnId="{1AFB883B-FCC4-40ED-995C-7D5BE2D42694}">
      <dgm:prSet/>
      <dgm:spPr/>
      <dgm:t>
        <a:bodyPr/>
        <a:lstStyle/>
        <a:p>
          <a:endParaRPr lang="en-ZA"/>
        </a:p>
      </dgm:t>
    </dgm:pt>
    <dgm:pt modelId="{90C2C267-43B7-44A0-894A-FD683114E71A}" type="sibTrans" cxnId="{1AFB883B-FCC4-40ED-995C-7D5BE2D42694}">
      <dgm:prSet/>
      <dgm:spPr/>
      <dgm:t>
        <a:bodyPr/>
        <a:lstStyle/>
        <a:p>
          <a:endParaRPr lang="en-ZA"/>
        </a:p>
      </dgm:t>
    </dgm:pt>
    <dgm:pt modelId="{F411A8CF-AC39-4C05-8888-5EEEE98985AC}">
      <dgm:prSet phldrT="[Text]"/>
      <dgm:spPr/>
      <dgm:t>
        <a:bodyPr/>
        <a:lstStyle/>
        <a:p>
          <a:r>
            <a:rPr lang="en-ZA" dirty="0"/>
            <a:t>Final Draft Professional Teaching Standards</a:t>
          </a:r>
        </a:p>
      </dgm:t>
    </dgm:pt>
    <dgm:pt modelId="{5FE0EB8F-E60E-4825-9324-B622FA796A1C}" type="parTrans" cxnId="{836EFE85-9A51-46AA-B3DF-16AC1ABF126A}">
      <dgm:prSet/>
      <dgm:spPr/>
      <dgm:t>
        <a:bodyPr/>
        <a:lstStyle/>
        <a:p>
          <a:endParaRPr lang="en-ZA"/>
        </a:p>
      </dgm:t>
    </dgm:pt>
    <dgm:pt modelId="{34D26B19-7C59-4A2C-86B7-922D7E0A4572}" type="sibTrans" cxnId="{836EFE85-9A51-46AA-B3DF-16AC1ABF126A}">
      <dgm:prSet/>
      <dgm:spPr/>
      <dgm:t>
        <a:bodyPr/>
        <a:lstStyle/>
        <a:p>
          <a:endParaRPr lang="en-ZA"/>
        </a:p>
      </dgm:t>
    </dgm:pt>
    <dgm:pt modelId="{A5F4332E-742F-4F13-BCAC-11AC8D01DB8A}">
      <dgm:prSet phldrT="[Text]" custT="1"/>
      <dgm:spPr/>
      <dgm:t>
        <a:bodyPr/>
        <a:lstStyle/>
        <a:p>
          <a:r>
            <a:rPr lang="en-ZA" sz="1800" dirty="0"/>
            <a:t>Research Papers on the professional standards process followed and the product – in collaboration with the Wits School of Education and the </a:t>
          </a:r>
          <a:r>
            <a:rPr lang="en-ZA" sz="1800" dirty="0" err="1"/>
            <a:t>Zenex</a:t>
          </a:r>
          <a:r>
            <a:rPr lang="en-ZA" sz="1800" dirty="0"/>
            <a:t> Foundation</a:t>
          </a:r>
        </a:p>
      </dgm:t>
    </dgm:pt>
    <dgm:pt modelId="{32A65CB2-F7EA-4F2F-9646-008F15FAEEDA}" type="parTrans" cxnId="{F645628A-0AEE-4505-868D-D5469DD1B8C5}">
      <dgm:prSet/>
      <dgm:spPr/>
      <dgm:t>
        <a:bodyPr/>
        <a:lstStyle/>
        <a:p>
          <a:endParaRPr lang="en-ZA"/>
        </a:p>
      </dgm:t>
    </dgm:pt>
    <dgm:pt modelId="{2547180B-B420-4D30-A1FE-150E9CED2513}" type="sibTrans" cxnId="{F645628A-0AEE-4505-868D-D5469DD1B8C5}">
      <dgm:prSet/>
      <dgm:spPr/>
      <dgm:t>
        <a:bodyPr/>
        <a:lstStyle/>
        <a:p>
          <a:endParaRPr lang="en-ZA"/>
        </a:p>
      </dgm:t>
    </dgm:pt>
    <dgm:pt modelId="{7BDAFDC6-85FA-4639-9ACE-1BEA85AFD901}">
      <dgm:prSet phldrT="[Text]" custT="1"/>
      <dgm:spPr/>
      <dgm:t>
        <a:bodyPr/>
        <a:lstStyle/>
        <a:p>
          <a:r>
            <a:rPr lang="en-ZA" sz="2400" b="1" dirty="0"/>
            <a:t>Publish the Professional Teaching Standards, through formal Gazette, for the Wider Consultation through the Public Comment Process</a:t>
          </a:r>
        </a:p>
      </dgm:t>
    </dgm:pt>
    <dgm:pt modelId="{41B96E30-9969-46CD-B6EB-CFFA498847B2}" type="parTrans" cxnId="{1DAE9AFB-1CF8-4F28-A190-C76CF8095B89}">
      <dgm:prSet/>
      <dgm:spPr/>
      <dgm:t>
        <a:bodyPr/>
        <a:lstStyle/>
        <a:p>
          <a:endParaRPr lang="en-ZA"/>
        </a:p>
      </dgm:t>
    </dgm:pt>
    <dgm:pt modelId="{CDE167EC-2677-4AA0-A441-88364E5BC762}" type="sibTrans" cxnId="{1DAE9AFB-1CF8-4F28-A190-C76CF8095B89}">
      <dgm:prSet/>
      <dgm:spPr/>
      <dgm:t>
        <a:bodyPr/>
        <a:lstStyle/>
        <a:p>
          <a:endParaRPr lang="en-ZA"/>
        </a:p>
      </dgm:t>
    </dgm:pt>
    <dgm:pt modelId="{EE2AB0F6-1614-481A-A603-D3734847B2A2}">
      <dgm:prSet phldrT="[Text]"/>
      <dgm:spPr/>
      <dgm:t>
        <a:bodyPr/>
        <a:lstStyle/>
        <a:p>
          <a:r>
            <a:rPr lang="en-ZA" dirty="0"/>
            <a:t>Gazetted Professional Teaching Standards</a:t>
          </a:r>
        </a:p>
      </dgm:t>
    </dgm:pt>
    <dgm:pt modelId="{19688424-AEF3-4E2A-BB71-AC2005CB3D81}" type="parTrans" cxnId="{0A7AEDF1-60EF-4347-B4D1-42BE6C464AC5}">
      <dgm:prSet/>
      <dgm:spPr/>
      <dgm:t>
        <a:bodyPr/>
        <a:lstStyle/>
        <a:p>
          <a:endParaRPr lang="en-ZA"/>
        </a:p>
      </dgm:t>
    </dgm:pt>
    <dgm:pt modelId="{F4CA79B2-282D-46CB-8D08-E3BA712D0F10}" type="sibTrans" cxnId="{0A7AEDF1-60EF-4347-B4D1-42BE6C464AC5}">
      <dgm:prSet/>
      <dgm:spPr/>
      <dgm:t>
        <a:bodyPr/>
        <a:lstStyle/>
        <a:p>
          <a:endParaRPr lang="en-ZA"/>
        </a:p>
      </dgm:t>
    </dgm:pt>
    <dgm:pt modelId="{6195156F-0EE8-4A84-8134-8C909511022E}">
      <dgm:prSet phldrT="[Text]"/>
      <dgm:spPr/>
      <dgm:t>
        <a:bodyPr/>
        <a:lstStyle/>
        <a:p>
          <a:r>
            <a:rPr lang="en-ZA" dirty="0"/>
            <a:t>Public Comments Process</a:t>
          </a:r>
        </a:p>
      </dgm:t>
    </dgm:pt>
    <dgm:pt modelId="{A1CBDD61-D2EF-415F-A8A8-F7D504486572}" type="parTrans" cxnId="{5A979F33-8470-4444-A84C-EC0FA8AA7B53}">
      <dgm:prSet/>
      <dgm:spPr/>
      <dgm:t>
        <a:bodyPr/>
        <a:lstStyle/>
        <a:p>
          <a:endParaRPr lang="en-ZA"/>
        </a:p>
      </dgm:t>
    </dgm:pt>
    <dgm:pt modelId="{F8731A2E-F5C7-4B34-86F6-F83959F26D8B}" type="sibTrans" cxnId="{5A979F33-8470-4444-A84C-EC0FA8AA7B53}">
      <dgm:prSet/>
      <dgm:spPr/>
      <dgm:t>
        <a:bodyPr/>
        <a:lstStyle/>
        <a:p>
          <a:endParaRPr lang="en-ZA"/>
        </a:p>
      </dgm:t>
    </dgm:pt>
    <dgm:pt modelId="{47D5A928-BC79-4C43-BFDB-5354E1DDA1C0}" type="pres">
      <dgm:prSet presAssocID="{8BC75835-CD42-40A8-AB94-B0116EF81BA1}" presName="Name0" presStyleCnt="0">
        <dgm:presLayoutVars>
          <dgm:dir/>
          <dgm:animLvl val="lvl"/>
          <dgm:resizeHandles val="exact"/>
        </dgm:presLayoutVars>
      </dgm:prSet>
      <dgm:spPr/>
      <dgm:t>
        <a:bodyPr/>
        <a:lstStyle/>
        <a:p>
          <a:endParaRPr lang="en-US"/>
        </a:p>
      </dgm:t>
    </dgm:pt>
    <dgm:pt modelId="{7BD8C638-92C7-49F3-8BA9-8DB0CCB6038E}" type="pres">
      <dgm:prSet presAssocID="{7BDAFDC6-85FA-4639-9ACE-1BEA85AFD901}" presName="boxAndChildren" presStyleCnt="0"/>
      <dgm:spPr/>
    </dgm:pt>
    <dgm:pt modelId="{69A477E0-1402-4F73-945C-8F300801449E}" type="pres">
      <dgm:prSet presAssocID="{7BDAFDC6-85FA-4639-9ACE-1BEA85AFD901}" presName="parentTextBox" presStyleLbl="node1" presStyleIdx="0" presStyleCnt="3"/>
      <dgm:spPr/>
      <dgm:t>
        <a:bodyPr/>
        <a:lstStyle/>
        <a:p>
          <a:endParaRPr lang="en-US"/>
        </a:p>
      </dgm:t>
    </dgm:pt>
    <dgm:pt modelId="{BF324150-4B01-4D4F-B5CC-787667A41CF9}" type="pres">
      <dgm:prSet presAssocID="{7BDAFDC6-85FA-4639-9ACE-1BEA85AFD901}" presName="entireBox" presStyleLbl="node1" presStyleIdx="0" presStyleCnt="3"/>
      <dgm:spPr/>
      <dgm:t>
        <a:bodyPr/>
        <a:lstStyle/>
        <a:p>
          <a:endParaRPr lang="en-US"/>
        </a:p>
      </dgm:t>
    </dgm:pt>
    <dgm:pt modelId="{37807B2E-D660-464E-9FB3-DF8976EF1B3E}" type="pres">
      <dgm:prSet presAssocID="{7BDAFDC6-85FA-4639-9ACE-1BEA85AFD901}" presName="descendantBox" presStyleCnt="0"/>
      <dgm:spPr/>
    </dgm:pt>
    <dgm:pt modelId="{697DF721-DD7B-4456-9328-1082E0FC3D7B}" type="pres">
      <dgm:prSet presAssocID="{EE2AB0F6-1614-481A-A603-D3734847B2A2}" presName="childTextBox" presStyleLbl="fgAccFollowNode1" presStyleIdx="0" presStyleCnt="6">
        <dgm:presLayoutVars>
          <dgm:bulletEnabled val="1"/>
        </dgm:presLayoutVars>
      </dgm:prSet>
      <dgm:spPr/>
      <dgm:t>
        <a:bodyPr/>
        <a:lstStyle/>
        <a:p>
          <a:endParaRPr lang="en-US"/>
        </a:p>
      </dgm:t>
    </dgm:pt>
    <dgm:pt modelId="{C66B1A97-3583-4A01-8222-446B020DEC04}" type="pres">
      <dgm:prSet presAssocID="{6195156F-0EE8-4A84-8134-8C909511022E}" presName="childTextBox" presStyleLbl="fgAccFollowNode1" presStyleIdx="1" presStyleCnt="6">
        <dgm:presLayoutVars>
          <dgm:bulletEnabled val="1"/>
        </dgm:presLayoutVars>
      </dgm:prSet>
      <dgm:spPr/>
      <dgm:t>
        <a:bodyPr/>
        <a:lstStyle/>
        <a:p>
          <a:endParaRPr lang="en-US"/>
        </a:p>
      </dgm:t>
    </dgm:pt>
    <dgm:pt modelId="{7466B41C-AAE7-4191-9EC7-6C057567C356}" type="pres">
      <dgm:prSet presAssocID="{90C2C267-43B7-44A0-894A-FD683114E71A}" presName="sp" presStyleCnt="0"/>
      <dgm:spPr/>
    </dgm:pt>
    <dgm:pt modelId="{C0171DB9-4709-4F37-9980-441530E79995}" type="pres">
      <dgm:prSet presAssocID="{6A4FE42D-AB94-40E8-8265-444F1714CCA4}" presName="arrowAndChildren" presStyleCnt="0"/>
      <dgm:spPr/>
    </dgm:pt>
    <dgm:pt modelId="{4FE52024-C743-492E-BC7F-5C9B3925AB1F}" type="pres">
      <dgm:prSet presAssocID="{6A4FE42D-AB94-40E8-8265-444F1714CCA4}" presName="parentTextArrow" presStyleLbl="node1" presStyleIdx="0" presStyleCnt="3"/>
      <dgm:spPr/>
      <dgm:t>
        <a:bodyPr/>
        <a:lstStyle/>
        <a:p>
          <a:endParaRPr lang="en-US"/>
        </a:p>
      </dgm:t>
    </dgm:pt>
    <dgm:pt modelId="{079E8279-0715-4408-BA8F-03A1B44F207A}" type="pres">
      <dgm:prSet presAssocID="{6A4FE42D-AB94-40E8-8265-444F1714CCA4}" presName="arrow" presStyleLbl="node1" presStyleIdx="1" presStyleCnt="3"/>
      <dgm:spPr/>
      <dgm:t>
        <a:bodyPr/>
        <a:lstStyle/>
        <a:p>
          <a:endParaRPr lang="en-US"/>
        </a:p>
      </dgm:t>
    </dgm:pt>
    <dgm:pt modelId="{3267C2CC-1BBA-4456-B6EF-E21EED783FDD}" type="pres">
      <dgm:prSet presAssocID="{6A4FE42D-AB94-40E8-8265-444F1714CCA4}" presName="descendantArrow" presStyleCnt="0"/>
      <dgm:spPr/>
    </dgm:pt>
    <dgm:pt modelId="{3B5F07AF-97E7-4408-BE69-63EB97E9D37C}" type="pres">
      <dgm:prSet presAssocID="{F411A8CF-AC39-4C05-8888-5EEEE98985AC}" presName="childTextArrow" presStyleLbl="fgAccFollowNode1" presStyleIdx="2" presStyleCnt="6">
        <dgm:presLayoutVars>
          <dgm:bulletEnabled val="1"/>
        </dgm:presLayoutVars>
      </dgm:prSet>
      <dgm:spPr/>
      <dgm:t>
        <a:bodyPr/>
        <a:lstStyle/>
        <a:p>
          <a:endParaRPr lang="en-US"/>
        </a:p>
      </dgm:t>
    </dgm:pt>
    <dgm:pt modelId="{D5CCFE52-576B-4D2F-926C-13E3374565AC}" type="pres">
      <dgm:prSet presAssocID="{A5F4332E-742F-4F13-BCAC-11AC8D01DB8A}" presName="childTextArrow" presStyleLbl="fgAccFollowNode1" presStyleIdx="3" presStyleCnt="6">
        <dgm:presLayoutVars>
          <dgm:bulletEnabled val="1"/>
        </dgm:presLayoutVars>
      </dgm:prSet>
      <dgm:spPr/>
      <dgm:t>
        <a:bodyPr/>
        <a:lstStyle/>
        <a:p>
          <a:endParaRPr lang="en-US"/>
        </a:p>
      </dgm:t>
    </dgm:pt>
    <dgm:pt modelId="{A9CDCC53-A880-4437-8A84-BBE319493EF3}" type="pres">
      <dgm:prSet presAssocID="{EA0FF352-F473-4104-8947-6F231B0E12B4}" presName="sp" presStyleCnt="0"/>
      <dgm:spPr/>
    </dgm:pt>
    <dgm:pt modelId="{2EF9CD9E-2E3A-4DBA-9CFF-33664323B829}" type="pres">
      <dgm:prSet presAssocID="{14A3D4E8-727A-4E9E-A6E7-5C69FEC816CE}" presName="arrowAndChildren" presStyleCnt="0"/>
      <dgm:spPr/>
    </dgm:pt>
    <dgm:pt modelId="{504D1382-A298-4405-BF46-E0E62B988988}" type="pres">
      <dgm:prSet presAssocID="{14A3D4E8-727A-4E9E-A6E7-5C69FEC816CE}" presName="parentTextArrow" presStyleLbl="node1" presStyleIdx="1" presStyleCnt="3"/>
      <dgm:spPr/>
      <dgm:t>
        <a:bodyPr/>
        <a:lstStyle/>
        <a:p>
          <a:endParaRPr lang="en-US"/>
        </a:p>
      </dgm:t>
    </dgm:pt>
    <dgm:pt modelId="{8EAE1BA9-6A5D-46E2-88AC-4B53084F55D9}" type="pres">
      <dgm:prSet presAssocID="{14A3D4E8-727A-4E9E-A6E7-5C69FEC816CE}" presName="arrow" presStyleLbl="node1" presStyleIdx="2" presStyleCnt="3"/>
      <dgm:spPr/>
      <dgm:t>
        <a:bodyPr/>
        <a:lstStyle/>
        <a:p>
          <a:endParaRPr lang="en-US"/>
        </a:p>
      </dgm:t>
    </dgm:pt>
    <dgm:pt modelId="{498DCB2B-B074-44A2-853C-D95AAA2D7156}" type="pres">
      <dgm:prSet presAssocID="{14A3D4E8-727A-4E9E-A6E7-5C69FEC816CE}" presName="descendantArrow" presStyleCnt="0"/>
      <dgm:spPr/>
    </dgm:pt>
    <dgm:pt modelId="{AFA46BAB-F109-4627-B312-568DF1531E7F}" type="pres">
      <dgm:prSet presAssocID="{57020613-8ADC-4011-BA58-A45368AF9C75}" presName="childTextArrow" presStyleLbl="fgAccFollowNode1" presStyleIdx="4" presStyleCnt="6">
        <dgm:presLayoutVars>
          <dgm:bulletEnabled val="1"/>
        </dgm:presLayoutVars>
      </dgm:prSet>
      <dgm:spPr/>
      <dgm:t>
        <a:bodyPr/>
        <a:lstStyle/>
        <a:p>
          <a:endParaRPr lang="en-US"/>
        </a:p>
      </dgm:t>
    </dgm:pt>
    <dgm:pt modelId="{94F048F6-E0FA-4397-B1E6-CC0F8395B7EF}" type="pres">
      <dgm:prSet presAssocID="{05313F84-6FF1-4E9F-A435-BE0ABE1575DE}" presName="childTextArrow" presStyleLbl="fgAccFollowNode1" presStyleIdx="5" presStyleCnt="6">
        <dgm:presLayoutVars>
          <dgm:bulletEnabled val="1"/>
        </dgm:presLayoutVars>
      </dgm:prSet>
      <dgm:spPr/>
      <dgm:t>
        <a:bodyPr/>
        <a:lstStyle/>
        <a:p>
          <a:endParaRPr lang="en-US"/>
        </a:p>
      </dgm:t>
    </dgm:pt>
  </dgm:ptLst>
  <dgm:cxnLst>
    <dgm:cxn modelId="{CFEC2B59-236C-4365-980E-CBDB201E4F93}" srcId="{8BC75835-CD42-40A8-AB94-B0116EF81BA1}" destId="{14A3D4E8-727A-4E9E-A6E7-5C69FEC816CE}" srcOrd="0" destOrd="0" parTransId="{25BE3D54-F10D-4FC9-AD60-AF6F089878FA}" sibTransId="{EA0FF352-F473-4104-8947-6F231B0E12B4}"/>
    <dgm:cxn modelId="{1DF4661F-AEBC-4BBE-B1AB-DAF4DD45BEF9}" type="presOf" srcId="{6195156F-0EE8-4A84-8134-8C909511022E}" destId="{C66B1A97-3583-4A01-8222-446B020DEC04}" srcOrd="0" destOrd="0" presId="urn:microsoft.com/office/officeart/2005/8/layout/process4"/>
    <dgm:cxn modelId="{6B1BD287-E4AC-47CF-82F4-D3D35480BB79}" type="presOf" srcId="{F411A8CF-AC39-4C05-8888-5EEEE98985AC}" destId="{3B5F07AF-97E7-4408-BE69-63EB97E9D37C}" srcOrd="0" destOrd="0" presId="urn:microsoft.com/office/officeart/2005/8/layout/process4"/>
    <dgm:cxn modelId="{0A7AEDF1-60EF-4347-B4D1-42BE6C464AC5}" srcId="{7BDAFDC6-85FA-4639-9ACE-1BEA85AFD901}" destId="{EE2AB0F6-1614-481A-A603-D3734847B2A2}" srcOrd="0" destOrd="0" parTransId="{19688424-AEF3-4E2A-BB71-AC2005CB3D81}" sibTransId="{F4CA79B2-282D-46CB-8D08-E3BA712D0F10}"/>
    <dgm:cxn modelId="{7105E980-6291-40A4-A628-D9596214876C}" type="presOf" srcId="{6A4FE42D-AB94-40E8-8265-444F1714CCA4}" destId="{079E8279-0715-4408-BA8F-03A1B44F207A}" srcOrd="1" destOrd="0" presId="urn:microsoft.com/office/officeart/2005/8/layout/process4"/>
    <dgm:cxn modelId="{FF6BD218-71DB-4CE5-8D3B-E6DABB4D50A0}" type="presOf" srcId="{7BDAFDC6-85FA-4639-9ACE-1BEA85AFD901}" destId="{BF324150-4B01-4D4F-B5CC-787667A41CF9}" srcOrd="1" destOrd="0" presId="urn:microsoft.com/office/officeart/2005/8/layout/process4"/>
    <dgm:cxn modelId="{EDC989FE-DC8B-45B6-9AA7-C8E722D843F4}" type="presOf" srcId="{8BC75835-CD42-40A8-AB94-B0116EF81BA1}" destId="{47D5A928-BC79-4C43-BFDB-5354E1DDA1C0}" srcOrd="0" destOrd="0" presId="urn:microsoft.com/office/officeart/2005/8/layout/process4"/>
    <dgm:cxn modelId="{1DAE9AFB-1CF8-4F28-A190-C76CF8095B89}" srcId="{8BC75835-CD42-40A8-AB94-B0116EF81BA1}" destId="{7BDAFDC6-85FA-4639-9ACE-1BEA85AFD901}" srcOrd="2" destOrd="0" parTransId="{41B96E30-9969-46CD-B6EB-CFFA498847B2}" sibTransId="{CDE167EC-2677-4AA0-A441-88364E5BC762}"/>
    <dgm:cxn modelId="{60122D2B-9C9E-42FA-B81F-EBC0C4231A76}" type="presOf" srcId="{6A4FE42D-AB94-40E8-8265-444F1714CCA4}" destId="{4FE52024-C743-492E-BC7F-5C9B3925AB1F}" srcOrd="0" destOrd="0" presId="urn:microsoft.com/office/officeart/2005/8/layout/process4"/>
    <dgm:cxn modelId="{5A979F33-8470-4444-A84C-EC0FA8AA7B53}" srcId="{7BDAFDC6-85FA-4639-9ACE-1BEA85AFD901}" destId="{6195156F-0EE8-4A84-8134-8C909511022E}" srcOrd="1" destOrd="0" parTransId="{A1CBDD61-D2EF-415F-A8A8-F7D504486572}" sibTransId="{F8731A2E-F5C7-4B34-86F6-F83959F26D8B}"/>
    <dgm:cxn modelId="{45C97452-6050-4450-A12E-A78677930A83}" type="presOf" srcId="{7BDAFDC6-85FA-4639-9ACE-1BEA85AFD901}" destId="{69A477E0-1402-4F73-945C-8F300801449E}" srcOrd="0" destOrd="0" presId="urn:microsoft.com/office/officeart/2005/8/layout/process4"/>
    <dgm:cxn modelId="{F645628A-0AEE-4505-868D-D5469DD1B8C5}" srcId="{6A4FE42D-AB94-40E8-8265-444F1714CCA4}" destId="{A5F4332E-742F-4F13-BCAC-11AC8D01DB8A}" srcOrd="1" destOrd="0" parTransId="{32A65CB2-F7EA-4F2F-9646-008F15FAEEDA}" sibTransId="{2547180B-B420-4D30-A1FE-150E9CED2513}"/>
    <dgm:cxn modelId="{13CEA7CC-6570-407B-8996-9ED36758B233}" type="presOf" srcId="{57020613-8ADC-4011-BA58-A45368AF9C75}" destId="{AFA46BAB-F109-4627-B312-568DF1531E7F}" srcOrd="0" destOrd="0" presId="urn:microsoft.com/office/officeart/2005/8/layout/process4"/>
    <dgm:cxn modelId="{51924A9D-34AB-4173-8D31-EC285A9BC5B2}" type="presOf" srcId="{A5F4332E-742F-4F13-BCAC-11AC8D01DB8A}" destId="{D5CCFE52-576B-4D2F-926C-13E3374565AC}" srcOrd="0" destOrd="0" presId="urn:microsoft.com/office/officeart/2005/8/layout/process4"/>
    <dgm:cxn modelId="{836EFE85-9A51-46AA-B3DF-16AC1ABF126A}" srcId="{6A4FE42D-AB94-40E8-8265-444F1714CCA4}" destId="{F411A8CF-AC39-4C05-8888-5EEEE98985AC}" srcOrd="0" destOrd="0" parTransId="{5FE0EB8F-E60E-4825-9324-B622FA796A1C}" sibTransId="{34D26B19-7C59-4A2C-86B7-922D7E0A4572}"/>
    <dgm:cxn modelId="{F555A471-2F6E-40E2-B596-5F2278E1C16E}" type="presOf" srcId="{14A3D4E8-727A-4E9E-A6E7-5C69FEC816CE}" destId="{8EAE1BA9-6A5D-46E2-88AC-4B53084F55D9}" srcOrd="1" destOrd="0" presId="urn:microsoft.com/office/officeart/2005/8/layout/process4"/>
    <dgm:cxn modelId="{DCE18B30-BCB5-4AAA-B0A1-92BDB7EBB5D5}" type="presOf" srcId="{14A3D4E8-727A-4E9E-A6E7-5C69FEC816CE}" destId="{504D1382-A298-4405-BF46-E0E62B988988}" srcOrd="0" destOrd="0" presId="urn:microsoft.com/office/officeart/2005/8/layout/process4"/>
    <dgm:cxn modelId="{C7919EC8-C6CB-42C7-A851-56194819DEAB}" srcId="{14A3D4E8-727A-4E9E-A6E7-5C69FEC816CE}" destId="{57020613-8ADC-4011-BA58-A45368AF9C75}" srcOrd="0" destOrd="0" parTransId="{B5D1C3C1-526A-4CD7-9132-F91F812E456A}" sibTransId="{F0819B26-0717-401A-BF61-D6E1586F3780}"/>
    <dgm:cxn modelId="{BAB697BA-0BAA-4FC2-B95A-A93D6D55D314}" srcId="{14A3D4E8-727A-4E9E-A6E7-5C69FEC816CE}" destId="{05313F84-6FF1-4E9F-A435-BE0ABE1575DE}" srcOrd="1" destOrd="0" parTransId="{AD401AF4-57E0-4700-9EA2-053E623CA281}" sibTransId="{5F0C45F0-98E7-4C4E-B7C7-2EA5F4E26BE9}"/>
    <dgm:cxn modelId="{D6E37398-D1C4-4B18-80B4-B8A7D94A8B7C}" type="presOf" srcId="{EE2AB0F6-1614-481A-A603-D3734847B2A2}" destId="{697DF721-DD7B-4456-9328-1082E0FC3D7B}" srcOrd="0" destOrd="0" presId="urn:microsoft.com/office/officeart/2005/8/layout/process4"/>
    <dgm:cxn modelId="{1AFB883B-FCC4-40ED-995C-7D5BE2D42694}" srcId="{8BC75835-CD42-40A8-AB94-B0116EF81BA1}" destId="{6A4FE42D-AB94-40E8-8265-444F1714CCA4}" srcOrd="1" destOrd="0" parTransId="{761C81CE-E3AA-4B11-A336-FDDE5E6F1F10}" sibTransId="{90C2C267-43B7-44A0-894A-FD683114E71A}"/>
    <dgm:cxn modelId="{3AC02E74-FFD3-45F6-9709-16B801BC17B5}" type="presOf" srcId="{05313F84-6FF1-4E9F-A435-BE0ABE1575DE}" destId="{94F048F6-E0FA-4397-B1E6-CC0F8395B7EF}" srcOrd="0" destOrd="0" presId="urn:microsoft.com/office/officeart/2005/8/layout/process4"/>
    <dgm:cxn modelId="{948FDD62-9F31-4204-A711-E6FE160A6D0B}" type="presParOf" srcId="{47D5A928-BC79-4C43-BFDB-5354E1DDA1C0}" destId="{7BD8C638-92C7-49F3-8BA9-8DB0CCB6038E}" srcOrd="0" destOrd="0" presId="urn:microsoft.com/office/officeart/2005/8/layout/process4"/>
    <dgm:cxn modelId="{305992EC-2735-4045-AE81-4655A5AEF777}" type="presParOf" srcId="{7BD8C638-92C7-49F3-8BA9-8DB0CCB6038E}" destId="{69A477E0-1402-4F73-945C-8F300801449E}" srcOrd="0" destOrd="0" presId="urn:microsoft.com/office/officeart/2005/8/layout/process4"/>
    <dgm:cxn modelId="{6D8400EB-F0ED-4BB0-B1C0-FFDB60A4C03E}" type="presParOf" srcId="{7BD8C638-92C7-49F3-8BA9-8DB0CCB6038E}" destId="{BF324150-4B01-4D4F-B5CC-787667A41CF9}" srcOrd="1" destOrd="0" presId="urn:microsoft.com/office/officeart/2005/8/layout/process4"/>
    <dgm:cxn modelId="{FDB69D3E-3DAA-49E8-940A-9A890F4649AE}" type="presParOf" srcId="{7BD8C638-92C7-49F3-8BA9-8DB0CCB6038E}" destId="{37807B2E-D660-464E-9FB3-DF8976EF1B3E}" srcOrd="2" destOrd="0" presId="urn:microsoft.com/office/officeart/2005/8/layout/process4"/>
    <dgm:cxn modelId="{F5DA108A-8A0D-4D97-9DDB-1FB1B0C571C1}" type="presParOf" srcId="{37807B2E-D660-464E-9FB3-DF8976EF1B3E}" destId="{697DF721-DD7B-4456-9328-1082E0FC3D7B}" srcOrd="0" destOrd="0" presId="urn:microsoft.com/office/officeart/2005/8/layout/process4"/>
    <dgm:cxn modelId="{1F6FABD9-D0E4-49B7-86C3-9BF3CE530C9D}" type="presParOf" srcId="{37807B2E-D660-464E-9FB3-DF8976EF1B3E}" destId="{C66B1A97-3583-4A01-8222-446B020DEC04}" srcOrd="1" destOrd="0" presId="urn:microsoft.com/office/officeart/2005/8/layout/process4"/>
    <dgm:cxn modelId="{1452F219-D9B9-4D22-BBA9-4B42BA09ED2C}" type="presParOf" srcId="{47D5A928-BC79-4C43-BFDB-5354E1DDA1C0}" destId="{7466B41C-AAE7-4191-9EC7-6C057567C356}" srcOrd="1" destOrd="0" presId="urn:microsoft.com/office/officeart/2005/8/layout/process4"/>
    <dgm:cxn modelId="{4B0FFB3A-1432-4CD3-BC45-037B88369AC3}" type="presParOf" srcId="{47D5A928-BC79-4C43-BFDB-5354E1DDA1C0}" destId="{C0171DB9-4709-4F37-9980-441530E79995}" srcOrd="2" destOrd="0" presId="urn:microsoft.com/office/officeart/2005/8/layout/process4"/>
    <dgm:cxn modelId="{36F9F2FE-B183-44CC-8ABA-591DA150043F}" type="presParOf" srcId="{C0171DB9-4709-4F37-9980-441530E79995}" destId="{4FE52024-C743-492E-BC7F-5C9B3925AB1F}" srcOrd="0" destOrd="0" presId="urn:microsoft.com/office/officeart/2005/8/layout/process4"/>
    <dgm:cxn modelId="{ED8AB862-7363-468E-A740-4AED8273E41D}" type="presParOf" srcId="{C0171DB9-4709-4F37-9980-441530E79995}" destId="{079E8279-0715-4408-BA8F-03A1B44F207A}" srcOrd="1" destOrd="0" presId="urn:microsoft.com/office/officeart/2005/8/layout/process4"/>
    <dgm:cxn modelId="{CC03EAC2-39E0-4476-86D4-95C3C5F95DA0}" type="presParOf" srcId="{C0171DB9-4709-4F37-9980-441530E79995}" destId="{3267C2CC-1BBA-4456-B6EF-E21EED783FDD}" srcOrd="2" destOrd="0" presId="urn:microsoft.com/office/officeart/2005/8/layout/process4"/>
    <dgm:cxn modelId="{62E4B650-C6A0-41E7-8CAD-87B0B7158907}" type="presParOf" srcId="{3267C2CC-1BBA-4456-B6EF-E21EED783FDD}" destId="{3B5F07AF-97E7-4408-BE69-63EB97E9D37C}" srcOrd="0" destOrd="0" presId="urn:microsoft.com/office/officeart/2005/8/layout/process4"/>
    <dgm:cxn modelId="{63047FA5-E7C0-4DE1-BD08-7A99E909A8EB}" type="presParOf" srcId="{3267C2CC-1BBA-4456-B6EF-E21EED783FDD}" destId="{D5CCFE52-576B-4D2F-926C-13E3374565AC}" srcOrd="1" destOrd="0" presId="urn:microsoft.com/office/officeart/2005/8/layout/process4"/>
    <dgm:cxn modelId="{2FA69F83-25F4-474D-94A7-63EDE74D7AD3}" type="presParOf" srcId="{47D5A928-BC79-4C43-BFDB-5354E1DDA1C0}" destId="{A9CDCC53-A880-4437-8A84-BBE319493EF3}" srcOrd="3" destOrd="0" presId="urn:microsoft.com/office/officeart/2005/8/layout/process4"/>
    <dgm:cxn modelId="{77A7817D-727B-4363-8B78-199332330DE5}" type="presParOf" srcId="{47D5A928-BC79-4C43-BFDB-5354E1DDA1C0}" destId="{2EF9CD9E-2E3A-4DBA-9CFF-33664323B829}" srcOrd="4" destOrd="0" presId="urn:microsoft.com/office/officeart/2005/8/layout/process4"/>
    <dgm:cxn modelId="{91E2FB05-90BD-4EB5-B507-EE1530D2741F}" type="presParOf" srcId="{2EF9CD9E-2E3A-4DBA-9CFF-33664323B829}" destId="{504D1382-A298-4405-BF46-E0E62B988988}" srcOrd="0" destOrd="0" presId="urn:microsoft.com/office/officeart/2005/8/layout/process4"/>
    <dgm:cxn modelId="{F9DE846C-3AA8-4EDE-BE97-7811BBD137C9}" type="presParOf" srcId="{2EF9CD9E-2E3A-4DBA-9CFF-33664323B829}" destId="{8EAE1BA9-6A5D-46E2-88AC-4B53084F55D9}" srcOrd="1" destOrd="0" presId="urn:microsoft.com/office/officeart/2005/8/layout/process4"/>
    <dgm:cxn modelId="{43DBD7C6-52E9-4F17-A869-83BCF6E2CA6C}" type="presParOf" srcId="{2EF9CD9E-2E3A-4DBA-9CFF-33664323B829}" destId="{498DCB2B-B074-44A2-853C-D95AAA2D7156}" srcOrd="2" destOrd="0" presId="urn:microsoft.com/office/officeart/2005/8/layout/process4"/>
    <dgm:cxn modelId="{E3BE9BD2-7B8F-4F2B-917C-AA7E92F46BAB}" type="presParOf" srcId="{498DCB2B-B074-44A2-853C-D95AAA2D7156}" destId="{AFA46BAB-F109-4627-B312-568DF1531E7F}" srcOrd="0" destOrd="0" presId="urn:microsoft.com/office/officeart/2005/8/layout/process4"/>
    <dgm:cxn modelId="{35EE8131-8A90-4514-B0A6-95473D1FA130}" type="presParOf" srcId="{498DCB2B-B074-44A2-853C-D95AAA2D7156}" destId="{94F048F6-E0FA-4397-B1E6-CC0F8395B7EF}" srcOrd="1"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B2839A-957C-4892-BAA1-58FED9A7D2E3}" type="doc">
      <dgm:prSet loTypeId="urn:microsoft.com/office/officeart/2005/8/layout/default#3" loCatId="list" qsTypeId="urn:microsoft.com/office/officeart/2005/8/quickstyle/simple1" qsCatId="simple" csTypeId="urn:microsoft.com/office/officeart/2005/8/colors/colorful1#3" csCatId="colorful" phldr="1"/>
      <dgm:spPr/>
      <dgm:t>
        <a:bodyPr/>
        <a:lstStyle/>
        <a:p>
          <a:endParaRPr lang="en-US"/>
        </a:p>
      </dgm:t>
    </dgm:pt>
    <dgm:pt modelId="{6AB416FF-C1D7-4C72-8C44-8AB559BBB2EA}">
      <dgm:prSet phldrT="[Text]">
        <dgm:style>
          <a:lnRef idx="2">
            <a:schemeClr val="accent1"/>
          </a:lnRef>
          <a:fillRef idx="1">
            <a:schemeClr val="lt1"/>
          </a:fillRef>
          <a:effectRef idx="0">
            <a:schemeClr val="accent1"/>
          </a:effectRef>
          <a:fontRef idx="minor">
            <a:schemeClr val="dk1"/>
          </a:fontRef>
        </dgm:style>
      </dgm:prSet>
      <dgm:spPr/>
      <dgm:t>
        <a:bodyPr/>
        <a:lstStyle/>
        <a:p>
          <a:r>
            <a:rPr lang="en-ZA" b="1" dirty="0"/>
            <a:t>Strengthen Policy and Research on Professional Matters, SACE Mandate, SACE Self-Renewal, and related Educational Matters</a:t>
          </a:r>
          <a:endParaRPr lang="en-US" b="1" dirty="0"/>
        </a:p>
      </dgm:t>
    </dgm:pt>
    <dgm:pt modelId="{4F8FF526-7ABC-4BC4-93E2-BBAD08C1B966}" type="parTrans" cxnId="{CC594715-64C6-44BF-AA54-6A0959AB32F7}">
      <dgm:prSet/>
      <dgm:spPr/>
      <dgm:t>
        <a:bodyPr/>
        <a:lstStyle/>
        <a:p>
          <a:endParaRPr lang="en-US"/>
        </a:p>
      </dgm:t>
    </dgm:pt>
    <dgm:pt modelId="{58F78453-D648-4CF6-BD08-ED0C3664CF77}" type="sibTrans" cxnId="{CC594715-64C6-44BF-AA54-6A0959AB32F7}">
      <dgm:prSet/>
      <dgm:spPr/>
      <dgm:t>
        <a:bodyPr/>
        <a:lstStyle/>
        <a:p>
          <a:endParaRPr lang="en-US"/>
        </a:p>
      </dgm:t>
    </dgm:pt>
    <dgm:pt modelId="{A6D38265-56C1-4126-A249-CFE2517F872B}">
      <dgm:prSet phldrT="[Text]" custT="1">
        <dgm:style>
          <a:lnRef idx="2">
            <a:schemeClr val="accent6"/>
          </a:lnRef>
          <a:fillRef idx="1">
            <a:schemeClr val="lt1"/>
          </a:fillRef>
          <a:effectRef idx="0">
            <a:schemeClr val="accent6"/>
          </a:effectRef>
          <a:fontRef idx="minor">
            <a:schemeClr val="dk1"/>
          </a:fontRef>
        </dgm:style>
      </dgm:prSet>
      <dgm:spPr/>
      <dgm:t>
        <a:bodyPr/>
        <a:lstStyle/>
        <a:p>
          <a:r>
            <a:rPr lang="en-ZA" sz="2300" b="1" dirty="0"/>
            <a:t>Data and Knowledge Management</a:t>
          </a:r>
        </a:p>
        <a:p>
          <a:r>
            <a:rPr lang="en-ZA" sz="1800" b="1" dirty="0">
              <a:solidFill>
                <a:srgbClr val="C00000"/>
              </a:solidFill>
            </a:rPr>
            <a:t>Registration Database</a:t>
          </a:r>
        </a:p>
        <a:p>
          <a:r>
            <a:rPr lang="en-ZA" sz="1800" b="1" dirty="0">
              <a:solidFill>
                <a:srgbClr val="C00000"/>
              </a:solidFill>
            </a:rPr>
            <a:t>CPTD Information System</a:t>
          </a:r>
        </a:p>
        <a:p>
          <a:r>
            <a:rPr lang="en-US" sz="1800" b="1" dirty="0">
              <a:solidFill>
                <a:srgbClr val="C00000"/>
              </a:solidFill>
            </a:rPr>
            <a:t>Educator Misconduct Case Management System</a:t>
          </a:r>
        </a:p>
      </dgm:t>
    </dgm:pt>
    <dgm:pt modelId="{56F3894D-18A0-43C4-9373-51ADFE6AF1F2}" type="parTrans" cxnId="{0BE425E9-5904-458E-835D-2D2B51963082}">
      <dgm:prSet/>
      <dgm:spPr/>
      <dgm:t>
        <a:bodyPr/>
        <a:lstStyle/>
        <a:p>
          <a:endParaRPr lang="en-US"/>
        </a:p>
      </dgm:t>
    </dgm:pt>
    <dgm:pt modelId="{98A49565-762F-4828-8875-39CF16E5C778}" type="sibTrans" cxnId="{0BE425E9-5904-458E-835D-2D2B51963082}">
      <dgm:prSet/>
      <dgm:spPr/>
      <dgm:t>
        <a:bodyPr/>
        <a:lstStyle/>
        <a:p>
          <a:endParaRPr lang="en-US"/>
        </a:p>
      </dgm:t>
    </dgm:pt>
    <dgm:pt modelId="{DA54B9EC-D857-416D-A2CE-E86CABD5669C}">
      <dgm:prSet phldrT="[Text]">
        <dgm:style>
          <a:lnRef idx="2">
            <a:schemeClr val="accent2"/>
          </a:lnRef>
          <a:fillRef idx="1">
            <a:schemeClr val="lt1"/>
          </a:fillRef>
          <a:effectRef idx="0">
            <a:schemeClr val="accent2"/>
          </a:effectRef>
          <a:fontRef idx="minor">
            <a:schemeClr val="dk1"/>
          </a:fontRef>
        </dgm:style>
      </dgm:prSet>
      <dgm:spPr/>
      <dgm:t>
        <a:bodyPr/>
        <a:lstStyle/>
        <a:p>
          <a:r>
            <a:rPr lang="en-US" b="1" dirty="0"/>
            <a:t>Teacher Support and Resource Hub</a:t>
          </a:r>
        </a:p>
      </dgm:t>
    </dgm:pt>
    <dgm:pt modelId="{F205AC0C-9BD0-45AE-B136-EBBD8E421167}" type="parTrans" cxnId="{7AA46412-1F19-4B58-B3E0-F411718513A8}">
      <dgm:prSet/>
      <dgm:spPr/>
      <dgm:t>
        <a:bodyPr/>
        <a:lstStyle/>
        <a:p>
          <a:endParaRPr lang="en-US"/>
        </a:p>
      </dgm:t>
    </dgm:pt>
    <dgm:pt modelId="{B91EE966-4F71-4B3D-B151-DD6D304D0010}" type="sibTrans" cxnId="{7AA46412-1F19-4B58-B3E0-F411718513A8}">
      <dgm:prSet/>
      <dgm:spPr/>
      <dgm:t>
        <a:bodyPr/>
        <a:lstStyle/>
        <a:p>
          <a:endParaRPr lang="en-US"/>
        </a:p>
      </dgm:t>
    </dgm:pt>
    <dgm:pt modelId="{940FF261-7AEC-4C23-A0F6-46516E54682B}">
      <dgm:prSet custT="1">
        <dgm:style>
          <a:lnRef idx="2">
            <a:schemeClr val="accent4"/>
          </a:lnRef>
          <a:fillRef idx="1">
            <a:schemeClr val="lt1"/>
          </a:fillRef>
          <a:effectRef idx="0">
            <a:schemeClr val="accent4"/>
          </a:effectRef>
          <a:fontRef idx="minor">
            <a:schemeClr val="dk1"/>
          </a:fontRef>
        </dgm:style>
      </dgm:prSet>
      <dgm:spPr/>
      <dgm:t>
        <a:bodyPr/>
        <a:lstStyle/>
        <a:p>
          <a:r>
            <a:rPr lang="en-US" sz="3200" b="1" dirty="0"/>
            <a:t>Advisory</a:t>
          </a:r>
          <a:r>
            <a:rPr lang="en-US" sz="2700" b="1" dirty="0"/>
            <a:t> – Ministers, Council, Profession</a:t>
          </a:r>
        </a:p>
      </dgm:t>
    </dgm:pt>
    <dgm:pt modelId="{97E0E707-1A6D-4E8D-90E7-5DDF7B099316}" type="parTrans" cxnId="{0E0B286B-C74A-4389-A446-3F7B8E8B6773}">
      <dgm:prSet/>
      <dgm:spPr/>
      <dgm:t>
        <a:bodyPr/>
        <a:lstStyle/>
        <a:p>
          <a:endParaRPr lang="en-US"/>
        </a:p>
      </dgm:t>
    </dgm:pt>
    <dgm:pt modelId="{FEDE5BB9-FDE7-4A95-A3E4-E2297BEA43C9}" type="sibTrans" cxnId="{0E0B286B-C74A-4389-A446-3F7B8E8B6773}">
      <dgm:prSet/>
      <dgm:spPr/>
      <dgm:t>
        <a:bodyPr/>
        <a:lstStyle/>
        <a:p>
          <a:endParaRPr lang="en-US"/>
        </a:p>
      </dgm:t>
    </dgm:pt>
    <dgm:pt modelId="{0F3136DB-7ADD-4F64-839A-C90744A1F7DA}" type="pres">
      <dgm:prSet presAssocID="{AFB2839A-957C-4892-BAA1-58FED9A7D2E3}" presName="diagram" presStyleCnt="0">
        <dgm:presLayoutVars>
          <dgm:dir/>
          <dgm:resizeHandles val="exact"/>
        </dgm:presLayoutVars>
      </dgm:prSet>
      <dgm:spPr/>
      <dgm:t>
        <a:bodyPr/>
        <a:lstStyle/>
        <a:p>
          <a:endParaRPr lang="en-US"/>
        </a:p>
      </dgm:t>
    </dgm:pt>
    <dgm:pt modelId="{43D6C3D2-AAE0-40A6-9799-36EB9BC7F60A}" type="pres">
      <dgm:prSet presAssocID="{6AB416FF-C1D7-4C72-8C44-8AB559BBB2EA}" presName="node" presStyleLbl="node1" presStyleIdx="0" presStyleCnt="4">
        <dgm:presLayoutVars>
          <dgm:bulletEnabled val="1"/>
        </dgm:presLayoutVars>
      </dgm:prSet>
      <dgm:spPr/>
      <dgm:t>
        <a:bodyPr/>
        <a:lstStyle/>
        <a:p>
          <a:endParaRPr lang="en-US"/>
        </a:p>
      </dgm:t>
    </dgm:pt>
    <dgm:pt modelId="{420E92C4-A55D-4D67-93F0-C128B1502C9C}" type="pres">
      <dgm:prSet presAssocID="{58F78453-D648-4CF6-BD08-ED0C3664CF77}" presName="sibTrans" presStyleCnt="0"/>
      <dgm:spPr/>
    </dgm:pt>
    <dgm:pt modelId="{5CDB04BC-519B-4CCA-940D-E102F10FD153}" type="pres">
      <dgm:prSet presAssocID="{A6D38265-56C1-4126-A249-CFE2517F872B}" presName="node" presStyleLbl="node1" presStyleIdx="1" presStyleCnt="4">
        <dgm:presLayoutVars>
          <dgm:bulletEnabled val="1"/>
        </dgm:presLayoutVars>
      </dgm:prSet>
      <dgm:spPr/>
      <dgm:t>
        <a:bodyPr/>
        <a:lstStyle/>
        <a:p>
          <a:endParaRPr lang="en-US"/>
        </a:p>
      </dgm:t>
    </dgm:pt>
    <dgm:pt modelId="{CC4B5E93-7784-4C09-B10F-C2E3AA8B8045}" type="pres">
      <dgm:prSet presAssocID="{98A49565-762F-4828-8875-39CF16E5C778}" presName="sibTrans" presStyleCnt="0"/>
      <dgm:spPr/>
    </dgm:pt>
    <dgm:pt modelId="{6070A62C-C337-47CE-9C33-2A2BBCAA5EDB}" type="pres">
      <dgm:prSet presAssocID="{DA54B9EC-D857-416D-A2CE-E86CABD5669C}" presName="node" presStyleLbl="node1" presStyleIdx="2" presStyleCnt="4">
        <dgm:presLayoutVars>
          <dgm:bulletEnabled val="1"/>
        </dgm:presLayoutVars>
      </dgm:prSet>
      <dgm:spPr/>
      <dgm:t>
        <a:bodyPr/>
        <a:lstStyle/>
        <a:p>
          <a:endParaRPr lang="en-US"/>
        </a:p>
      </dgm:t>
    </dgm:pt>
    <dgm:pt modelId="{4EC83E24-6699-4865-AC81-42B4B1907E64}" type="pres">
      <dgm:prSet presAssocID="{B91EE966-4F71-4B3D-B151-DD6D304D0010}" presName="sibTrans" presStyleCnt="0"/>
      <dgm:spPr/>
    </dgm:pt>
    <dgm:pt modelId="{868411D2-AE68-411A-99EC-4F0D1D6BA88D}" type="pres">
      <dgm:prSet presAssocID="{940FF261-7AEC-4C23-A0F6-46516E54682B}" presName="node" presStyleLbl="node1" presStyleIdx="3" presStyleCnt="4">
        <dgm:presLayoutVars>
          <dgm:bulletEnabled val="1"/>
        </dgm:presLayoutVars>
      </dgm:prSet>
      <dgm:spPr/>
      <dgm:t>
        <a:bodyPr/>
        <a:lstStyle/>
        <a:p>
          <a:endParaRPr lang="en-US"/>
        </a:p>
      </dgm:t>
    </dgm:pt>
  </dgm:ptLst>
  <dgm:cxnLst>
    <dgm:cxn modelId="{0770673A-2CAE-4E6F-9181-A308007B39A5}" type="presOf" srcId="{AFB2839A-957C-4892-BAA1-58FED9A7D2E3}" destId="{0F3136DB-7ADD-4F64-839A-C90744A1F7DA}" srcOrd="0" destOrd="0" presId="urn:microsoft.com/office/officeart/2005/8/layout/default#3"/>
    <dgm:cxn modelId="{0BE425E9-5904-458E-835D-2D2B51963082}" srcId="{AFB2839A-957C-4892-BAA1-58FED9A7D2E3}" destId="{A6D38265-56C1-4126-A249-CFE2517F872B}" srcOrd="1" destOrd="0" parTransId="{56F3894D-18A0-43C4-9373-51ADFE6AF1F2}" sibTransId="{98A49565-762F-4828-8875-39CF16E5C778}"/>
    <dgm:cxn modelId="{7AA46412-1F19-4B58-B3E0-F411718513A8}" srcId="{AFB2839A-957C-4892-BAA1-58FED9A7D2E3}" destId="{DA54B9EC-D857-416D-A2CE-E86CABD5669C}" srcOrd="2" destOrd="0" parTransId="{F205AC0C-9BD0-45AE-B136-EBBD8E421167}" sibTransId="{B91EE966-4F71-4B3D-B151-DD6D304D0010}"/>
    <dgm:cxn modelId="{BC59F03A-65B0-4C65-859C-AC456C612B0B}" type="presOf" srcId="{A6D38265-56C1-4126-A249-CFE2517F872B}" destId="{5CDB04BC-519B-4CCA-940D-E102F10FD153}" srcOrd="0" destOrd="0" presId="urn:microsoft.com/office/officeart/2005/8/layout/default#3"/>
    <dgm:cxn modelId="{CC594715-64C6-44BF-AA54-6A0959AB32F7}" srcId="{AFB2839A-957C-4892-BAA1-58FED9A7D2E3}" destId="{6AB416FF-C1D7-4C72-8C44-8AB559BBB2EA}" srcOrd="0" destOrd="0" parTransId="{4F8FF526-7ABC-4BC4-93E2-BBAD08C1B966}" sibTransId="{58F78453-D648-4CF6-BD08-ED0C3664CF77}"/>
    <dgm:cxn modelId="{7FA71C67-6338-4CED-A500-F18F5E1CAFE1}" type="presOf" srcId="{940FF261-7AEC-4C23-A0F6-46516E54682B}" destId="{868411D2-AE68-411A-99EC-4F0D1D6BA88D}" srcOrd="0" destOrd="0" presId="urn:microsoft.com/office/officeart/2005/8/layout/default#3"/>
    <dgm:cxn modelId="{32D88B4B-D208-4CF4-AE16-EE7385F6209D}" type="presOf" srcId="{DA54B9EC-D857-416D-A2CE-E86CABD5669C}" destId="{6070A62C-C337-47CE-9C33-2A2BBCAA5EDB}" srcOrd="0" destOrd="0" presId="urn:microsoft.com/office/officeart/2005/8/layout/default#3"/>
    <dgm:cxn modelId="{0E0B286B-C74A-4389-A446-3F7B8E8B6773}" srcId="{AFB2839A-957C-4892-BAA1-58FED9A7D2E3}" destId="{940FF261-7AEC-4C23-A0F6-46516E54682B}" srcOrd="3" destOrd="0" parTransId="{97E0E707-1A6D-4E8D-90E7-5DDF7B099316}" sibTransId="{FEDE5BB9-FDE7-4A95-A3E4-E2297BEA43C9}"/>
    <dgm:cxn modelId="{F5C75DD7-F578-43D4-A0C3-DA6E4B6BD9E6}" type="presOf" srcId="{6AB416FF-C1D7-4C72-8C44-8AB559BBB2EA}" destId="{43D6C3D2-AAE0-40A6-9799-36EB9BC7F60A}" srcOrd="0" destOrd="0" presId="urn:microsoft.com/office/officeart/2005/8/layout/default#3"/>
    <dgm:cxn modelId="{ED687685-4482-4788-B5C2-C5A59B501638}" type="presParOf" srcId="{0F3136DB-7ADD-4F64-839A-C90744A1F7DA}" destId="{43D6C3D2-AAE0-40A6-9799-36EB9BC7F60A}" srcOrd="0" destOrd="0" presId="urn:microsoft.com/office/officeart/2005/8/layout/default#3"/>
    <dgm:cxn modelId="{B864E957-F7E0-450B-B61F-39E68C781E61}" type="presParOf" srcId="{0F3136DB-7ADD-4F64-839A-C90744A1F7DA}" destId="{420E92C4-A55D-4D67-93F0-C128B1502C9C}" srcOrd="1" destOrd="0" presId="urn:microsoft.com/office/officeart/2005/8/layout/default#3"/>
    <dgm:cxn modelId="{A725BAAB-F8FE-4698-A555-1255B70F31C5}" type="presParOf" srcId="{0F3136DB-7ADD-4F64-839A-C90744A1F7DA}" destId="{5CDB04BC-519B-4CCA-940D-E102F10FD153}" srcOrd="2" destOrd="0" presId="urn:microsoft.com/office/officeart/2005/8/layout/default#3"/>
    <dgm:cxn modelId="{0084CF8D-C84D-41D5-91DC-09E909674C44}" type="presParOf" srcId="{0F3136DB-7ADD-4F64-839A-C90744A1F7DA}" destId="{CC4B5E93-7784-4C09-B10F-C2E3AA8B8045}" srcOrd="3" destOrd="0" presId="urn:microsoft.com/office/officeart/2005/8/layout/default#3"/>
    <dgm:cxn modelId="{C7E3239D-AD52-4915-8DDC-6C9D2C8627A6}" type="presParOf" srcId="{0F3136DB-7ADD-4F64-839A-C90744A1F7DA}" destId="{6070A62C-C337-47CE-9C33-2A2BBCAA5EDB}" srcOrd="4" destOrd="0" presId="urn:microsoft.com/office/officeart/2005/8/layout/default#3"/>
    <dgm:cxn modelId="{4DE47D94-6FCD-4ABE-91CF-32DDD52C573B}" type="presParOf" srcId="{0F3136DB-7ADD-4F64-839A-C90744A1F7DA}" destId="{4EC83E24-6699-4865-AC81-42B4B1907E64}" srcOrd="5" destOrd="0" presId="urn:microsoft.com/office/officeart/2005/8/layout/default#3"/>
    <dgm:cxn modelId="{7D00870D-10CF-4557-B1BC-6D0226BE93BF}" type="presParOf" srcId="{0F3136DB-7ADD-4F64-839A-C90744A1F7DA}" destId="{868411D2-AE68-411A-99EC-4F0D1D6BA88D}" srcOrd="6"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B6048F-8741-4723-B228-B541E20EE02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ZA"/>
        </a:p>
      </dgm:t>
    </dgm:pt>
    <dgm:pt modelId="{54B1C69F-7EDE-43E4-AA3D-610B27347F5A}">
      <dgm:prSet phldrT="[Text]" custT="1"/>
      <dgm:spPr/>
      <dgm:t>
        <a:bodyPr/>
        <a:lstStyle/>
        <a:p>
          <a:r>
            <a:rPr lang="en-ZA" sz="2800" b="1" dirty="0">
              <a:latin typeface="Calibri" panose="020F0502020204030204" pitchFamily="34" charset="0"/>
              <a:cs typeface="Calibri" panose="020F0502020204030204" pitchFamily="34" charset="0"/>
            </a:rPr>
            <a:t>PROFESSIONAL STANDARDS AND QUALITY PD PROVISIONING</a:t>
          </a:r>
        </a:p>
      </dgm:t>
    </dgm:pt>
    <dgm:pt modelId="{73CDD325-CAF2-4F90-B802-C762F1111C48}" type="parTrans" cxnId="{08E20F06-272C-4924-9C91-DC9045907784}">
      <dgm:prSet/>
      <dgm:spPr/>
      <dgm:t>
        <a:bodyPr/>
        <a:lstStyle/>
        <a:p>
          <a:endParaRPr lang="en-ZA"/>
        </a:p>
      </dgm:t>
    </dgm:pt>
    <dgm:pt modelId="{32B1D269-9B11-4DD6-957A-DF677F8C367C}" type="sibTrans" cxnId="{08E20F06-272C-4924-9C91-DC9045907784}">
      <dgm:prSet/>
      <dgm:spPr/>
      <dgm:t>
        <a:bodyPr/>
        <a:lstStyle/>
        <a:p>
          <a:endParaRPr lang="en-ZA"/>
        </a:p>
      </dgm:t>
    </dgm:pt>
    <dgm:pt modelId="{1D81F2BF-DFC7-4275-A2BE-F683C6B37A51}">
      <dgm:prSet phldrT="[Text]" custT="1"/>
      <dgm:spPr/>
      <dgm:t>
        <a:bodyPr/>
        <a:lstStyle/>
        <a:p>
          <a:r>
            <a:rPr lang="en-ZA" sz="1800" dirty="0"/>
            <a:t>“</a:t>
          </a:r>
          <a:r>
            <a:rPr lang="en-ZA" sz="2000" b="0" i="0" dirty="0">
              <a:latin typeface="Calibri" panose="020F0502020204030204" pitchFamily="34" charset="0"/>
              <a:cs typeface="Calibri" panose="020F0502020204030204" pitchFamily="34" charset="0"/>
            </a:rPr>
            <a:t>Attention should be given to the</a:t>
          </a:r>
          <a:r>
            <a:rPr lang="en-ZA" sz="2000" b="1" i="0" dirty="0">
              <a:latin typeface="Calibri" panose="020F0502020204030204" pitchFamily="34" charset="0"/>
              <a:cs typeface="Calibri" panose="020F0502020204030204" pitchFamily="34" charset="0"/>
            </a:rPr>
            <a:t> Continuing Professional Development of teachers and promotion of Professional Standards</a:t>
          </a:r>
          <a:r>
            <a:rPr lang="en-ZA" sz="2000" b="0" i="0" dirty="0">
              <a:latin typeface="Calibri" panose="020F0502020204030204" pitchFamily="34" charset="0"/>
              <a:cs typeface="Calibri" panose="020F0502020204030204" pitchFamily="34" charset="0"/>
            </a:rPr>
            <a:t>. Bodies such as the South African Council for Educators and specialist subject associations need to play a greater role in this”.</a:t>
          </a:r>
        </a:p>
      </dgm:t>
    </dgm:pt>
    <dgm:pt modelId="{164672B8-50C4-4586-9EEA-E370B7FF011D}" type="parTrans" cxnId="{B130976C-4C12-4D9E-BA52-D65426EF9318}">
      <dgm:prSet/>
      <dgm:spPr/>
      <dgm:t>
        <a:bodyPr/>
        <a:lstStyle/>
        <a:p>
          <a:endParaRPr lang="en-ZA"/>
        </a:p>
      </dgm:t>
    </dgm:pt>
    <dgm:pt modelId="{58957109-D7E1-409E-B2AF-A2B225226DF6}" type="sibTrans" cxnId="{B130976C-4C12-4D9E-BA52-D65426EF9318}">
      <dgm:prSet/>
      <dgm:spPr/>
      <dgm:t>
        <a:bodyPr/>
        <a:lstStyle/>
        <a:p>
          <a:endParaRPr lang="en-ZA"/>
        </a:p>
      </dgm:t>
    </dgm:pt>
    <dgm:pt modelId="{ECD4E07D-7CE0-4FA7-BB73-745957B8874B}">
      <dgm:prSet phldrT="[Text]" custT="1"/>
      <dgm:spPr/>
      <dgm:t>
        <a:bodyPr/>
        <a:lstStyle/>
        <a:p>
          <a:r>
            <a:rPr lang="en-ZA" sz="2800" b="1" dirty="0">
              <a:latin typeface="Calibri" panose="020F0502020204030204" pitchFamily="34" charset="0"/>
              <a:cs typeface="Calibri" panose="020F0502020204030204" pitchFamily="34" charset="0"/>
            </a:rPr>
            <a:t>PROFESSIONAL CERTIFICATION</a:t>
          </a:r>
        </a:p>
      </dgm:t>
    </dgm:pt>
    <dgm:pt modelId="{7266F618-39F8-4AFD-9924-0454EC2C0AD5}" type="parTrans" cxnId="{D0B401B4-55DB-476B-A7E1-498FD4B15C8E}">
      <dgm:prSet/>
      <dgm:spPr/>
      <dgm:t>
        <a:bodyPr/>
        <a:lstStyle/>
        <a:p>
          <a:endParaRPr lang="en-ZA"/>
        </a:p>
      </dgm:t>
    </dgm:pt>
    <dgm:pt modelId="{58A832B7-8F13-40EC-8F4D-1725579F2E3F}" type="sibTrans" cxnId="{D0B401B4-55DB-476B-A7E1-498FD4B15C8E}">
      <dgm:prSet/>
      <dgm:spPr/>
      <dgm:t>
        <a:bodyPr/>
        <a:lstStyle/>
        <a:p>
          <a:endParaRPr lang="en-ZA"/>
        </a:p>
      </dgm:t>
    </dgm:pt>
    <dgm:pt modelId="{69F963C8-848E-4A64-A02A-B7FAF9B6C0BC}">
      <dgm:prSet phldrT="[Text]" custT="1"/>
      <dgm:spPr/>
      <dgm:t>
        <a:bodyPr/>
        <a:lstStyle/>
        <a:p>
          <a:r>
            <a:rPr lang="en-ZA" sz="2000" dirty="0"/>
            <a:t>“</a:t>
          </a:r>
          <a:r>
            <a:rPr lang="en-ZA" sz="2000" b="1" dirty="0">
              <a:latin typeface="Calibri" panose="020F0502020204030204" pitchFamily="34" charset="0"/>
              <a:cs typeface="Calibri" panose="020F0502020204030204" pitchFamily="34" charset="0"/>
            </a:rPr>
            <a:t>Investigate introducing professional certification</a:t>
          </a:r>
          <a:r>
            <a:rPr lang="en-ZA" sz="2000" dirty="0">
              <a:latin typeface="Calibri" panose="020F0502020204030204" pitchFamily="34" charset="0"/>
              <a:cs typeface="Calibri" panose="020F0502020204030204" pitchFamily="34" charset="0"/>
            </a:rPr>
            <a:t>. Newly qualified teachers would need to demonstrate certain competencies before they are employed in schools, and after that they would be offered preliminary or probationary certification, to be finalised based on demonstrated competence”.</a:t>
          </a:r>
        </a:p>
      </dgm:t>
    </dgm:pt>
    <dgm:pt modelId="{09C3E39E-9B5B-45D3-AF65-BAAEAA09101F}" type="parTrans" cxnId="{11B9D5CC-236C-4E92-9637-14F7C58D1AF9}">
      <dgm:prSet/>
      <dgm:spPr/>
      <dgm:t>
        <a:bodyPr/>
        <a:lstStyle/>
        <a:p>
          <a:endParaRPr lang="en-ZA"/>
        </a:p>
      </dgm:t>
    </dgm:pt>
    <dgm:pt modelId="{CC10CD3F-085F-4FF5-8B95-BC7500856F7D}" type="sibTrans" cxnId="{11B9D5CC-236C-4E92-9637-14F7C58D1AF9}">
      <dgm:prSet/>
      <dgm:spPr/>
      <dgm:t>
        <a:bodyPr/>
        <a:lstStyle/>
        <a:p>
          <a:endParaRPr lang="en-ZA"/>
        </a:p>
      </dgm:t>
    </dgm:pt>
    <dgm:pt modelId="{00CDACE5-C24C-4AF8-8A34-BB97E4D7E0FB}">
      <dgm:prSet phldrT="[Text]" custT="1"/>
      <dgm:spPr/>
      <dgm:t>
        <a:bodyPr/>
        <a:lstStyle/>
        <a:p>
          <a:r>
            <a:rPr lang="en-ZA" sz="2000" dirty="0">
              <a:latin typeface="Calibri" panose="020F0502020204030204" pitchFamily="34" charset="0"/>
              <a:cs typeface="Calibri" panose="020F0502020204030204" pitchFamily="34" charset="0"/>
            </a:rPr>
            <a:t>“</a:t>
          </a:r>
          <a:r>
            <a:rPr lang="en-ZA" sz="2000" b="1" dirty="0">
              <a:latin typeface="Calibri" panose="020F0502020204030204" pitchFamily="34" charset="0"/>
              <a:cs typeface="Calibri" panose="020F0502020204030204" pitchFamily="34" charset="0"/>
            </a:rPr>
            <a:t>The professional certification of all teachers would need to be renewed periodically (for example, every five years), serving as an incentive for teachers to undertake Continuous Professional Development</a:t>
          </a:r>
          <a:r>
            <a:rPr lang="en-ZA" sz="1800" dirty="0">
              <a:latin typeface="Calibri" panose="020F0502020204030204" pitchFamily="34" charset="0"/>
              <a:cs typeface="Calibri" panose="020F0502020204030204" pitchFamily="34" charset="0"/>
            </a:rPr>
            <a:t>”.</a:t>
          </a:r>
        </a:p>
      </dgm:t>
    </dgm:pt>
    <dgm:pt modelId="{C50EE861-F05C-4029-A100-F2D1D405EB54}" type="parTrans" cxnId="{0B1D26A9-FA14-44CF-ABEF-B103E3EABECC}">
      <dgm:prSet/>
      <dgm:spPr/>
      <dgm:t>
        <a:bodyPr/>
        <a:lstStyle/>
        <a:p>
          <a:endParaRPr lang="en-ZA"/>
        </a:p>
      </dgm:t>
    </dgm:pt>
    <dgm:pt modelId="{ADCB6BA5-BF33-43A1-8BDD-22219C70DF44}" type="sibTrans" cxnId="{0B1D26A9-FA14-44CF-ABEF-B103E3EABECC}">
      <dgm:prSet/>
      <dgm:spPr/>
      <dgm:t>
        <a:bodyPr/>
        <a:lstStyle/>
        <a:p>
          <a:endParaRPr lang="en-ZA"/>
        </a:p>
      </dgm:t>
    </dgm:pt>
    <dgm:pt modelId="{B768131E-24F1-4752-B0C1-47D1A4748669}">
      <dgm:prSet phldrT="[Text]"/>
      <dgm:spPr/>
      <dgm:t>
        <a:bodyPr/>
        <a:lstStyle/>
        <a:p>
          <a:endParaRPr lang="en-ZA" sz="1700" dirty="0"/>
        </a:p>
      </dgm:t>
    </dgm:pt>
    <dgm:pt modelId="{825E0D67-2C20-481A-875E-D0DE0EBD3611}" type="parTrans" cxnId="{1C5C9173-22AE-4FB8-8FD0-05A6BE09ACB3}">
      <dgm:prSet/>
      <dgm:spPr/>
      <dgm:t>
        <a:bodyPr/>
        <a:lstStyle/>
        <a:p>
          <a:endParaRPr lang="en-ZA"/>
        </a:p>
      </dgm:t>
    </dgm:pt>
    <dgm:pt modelId="{F1C81154-B996-46DE-A60A-D3EEF8F8FE74}" type="sibTrans" cxnId="{1C5C9173-22AE-4FB8-8FD0-05A6BE09ACB3}">
      <dgm:prSet/>
      <dgm:spPr/>
      <dgm:t>
        <a:bodyPr/>
        <a:lstStyle/>
        <a:p>
          <a:endParaRPr lang="en-ZA"/>
        </a:p>
      </dgm:t>
    </dgm:pt>
    <dgm:pt modelId="{3BB1F423-307E-4BA4-8ACE-2A6E6FE1D423}">
      <dgm:prSet phldrT="[Text]" custT="1"/>
      <dgm:spPr/>
      <dgm:t>
        <a:bodyPr/>
        <a:lstStyle/>
        <a:p>
          <a:r>
            <a:rPr lang="en-ZA" sz="2000" b="1" i="0" dirty="0">
              <a:latin typeface="Calibri" panose="020F0502020204030204" pitchFamily="34" charset="0"/>
              <a:cs typeface="Calibri" panose="020F0502020204030204" pitchFamily="34" charset="0"/>
            </a:rPr>
            <a:t>Quality Assurance of PD Programmes and Providers</a:t>
          </a:r>
          <a:r>
            <a:rPr lang="en-ZA" sz="2000" b="0" i="0" dirty="0">
              <a:latin typeface="Calibri" panose="020F0502020204030204" pitchFamily="34" charset="0"/>
              <a:cs typeface="Calibri" panose="020F0502020204030204" pitchFamily="34" charset="0"/>
            </a:rPr>
            <a:t>, and ensuring that teachers earn PD Points from these programmes</a:t>
          </a:r>
        </a:p>
      </dgm:t>
    </dgm:pt>
    <dgm:pt modelId="{8EBC3CA4-25BD-433A-BEB7-244DCC7871CB}" type="parTrans" cxnId="{EEE9A86F-961F-4D5A-B330-78B8E51172DA}">
      <dgm:prSet/>
      <dgm:spPr/>
      <dgm:t>
        <a:bodyPr/>
        <a:lstStyle/>
        <a:p>
          <a:endParaRPr lang="en-ZA"/>
        </a:p>
      </dgm:t>
    </dgm:pt>
    <dgm:pt modelId="{471F11E0-34D9-4E08-8A87-D0E0CB6CB171}" type="sibTrans" cxnId="{EEE9A86F-961F-4D5A-B330-78B8E51172DA}">
      <dgm:prSet/>
      <dgm:spPr/>
      <dgm:t>
        <a:bodyPr/>
        <a:lstStyle/>
        <a:p>
          <a:endParaRPr lang="en-ZA"/>
        </a:p>
      </dgm:t>
    </dgm:pt>
    <dgm:pt modelId="{33A237A8-BD73-46FD-AC89-06A7CF52E3F4}">
      <dgm:prSet/>
      <dgm:spPr/>
      <dgm:t>
        <a:bodyPr/>
        <a:lstStyle/>
        <a:p>
          <a:endParaRPr lang="en-ZA" sz="1700" dirty="0"/>
        </a:p>
      </dgm:t>
    </dgm:pt>
    <dgm:pt modelId="{CA3BF3EB-9D1B-4E1B-AB20-BED043539E67}" type="parTrans" cxnId="{DF03658D-E5AB-4F01-BC0B-7E9A10031D50}">
      <dgm:prSet/>
      <dgm:spPr/>
      <dgm:t>
        <a:bodyPr/>
        <a:lstStyle/>
        <a:p>
          <a:endParaRPr lang="en-ZA"/>
        </a:p>
      </dgm:t>
    </dgm:pt>
    <dgm:pt modelId="{529FE3A5-EBDC-461D-A7D1-CE0B08894B91}" type="sibTrans" cxnId="{DF03658D-E5AB-4F01-BC0B-7E9A10031D50}">
      <dgm:prSet/>
      <dgm:spPr/>
      <dgm:t>
        <a:bodyPr/>
        <a:lstStyle/>
        <a:p>
          <a:endParaRPr lang="en-ZA"/>
        </a:p>
      </dgm:t>
    </dgm:pt>
    <dgm:pt modelId="{16226C0C-D120-46A4-BA49-C7BA770390C9}">
      <dgm:prSet phldrT="[Text]" custT="1"/>
      <dgm:spPr/>
      <dgm:t>
        <a:bodyPr/>
        <a:lstStyle/>
        <a:p>
          <a:r>
            <a:rPr lang="en-US" sz="2000" b="1" dirty="0">
              <a:latin typeface="Calibri" panose="020F0502020204030204" pitchFamily="34" charset="0"/>
              <a:cs typeface="Calibri" panose="020F0502020204030204" pitchFamily="34" charset="0"/>
            </a:rPr>
            <a:t>Monitoring and Evaluation</a:t>
          </a:r>
          <a:r>
            <a:rPr lang="en-US" sz="2000" dirty="0">
              <a:latin typeface="Calibri" panose="020F0502020204030204" pitchFamily="34" charset="0"/>
              <a:cs typeface="Calibri" panose="020F0502020204030204" pitchFamily="34" charset="0"/>
            </a:rPr>
            <a:t>: Quality and Relevance of PD provisioning, uptake by educators, and “impact / effect” in the system</a:t>
          </a:r>
          <a:endParaRPr lang="en-ZA" sz="2000" b="0" i="0" dirty="0">
            <a:latin typeface="Calibri" panose="020F0502020204030204" pitchFamily="34" charset="0"/>
            <a:cs typeface="Calibri" panose="020F0502020204030204" pitchFamily="34" charset="0"/>
          </a:endParaRPr>
        </a:p>
      </dgm:t>
    </dgm:pt>
    <dgm:pt modelId="{12F563F0-C4DA-46A8-859C-56E05E268C97}" type="parTrans" cxnId="{F25698C5-CA07-4B18-91B2-D5771E916D7C}">
      <dgm:prSet/>
      <dgm:spPr/>
      <dgm:t>
        <a:bodyPr/>
        <a:lstStyle/>
        <a:p>
          <a:endParaRPr lang="en-ZA"/>
        </a:p>
      </dgm:t>
    </dgm:pt>
    <dgm:pt modelId="{31F8BC86-628D-40B7-81F5-E6B6A9B77532}" type="sibTrans" cxnId="{F25698C5-CA07-4B18-91B2-D5771E916D7C}">
      <dgm:prSet/>
      <dgm:spPr/>
      <dgm:t>
        <a:bodyPr/>
        <a:lstStyle/>
        <a:p>
          <a:endParaRPr lang="en-ZA"/>
        </a:p>
      </dgm:t>
    </dgm:pt>
    <dgm:pt modelId="{4F3240BE-701A-483C-8D49-FA5A0ECE3094}" type="pres">
      <dgm:prSet presAssocID="{C1B6048F-8741-4723-B228-B541E20EE023}" presName="Name0" presStyleCnt="0">
        <dgm:presLayoutVars>
          <dgm:dir/>
          <dgm:animLvl val="lvl"/>
          <dgm:resizeHandles val="exact"/>
        </dgm:presLayoutVars>
      </dgm:prSet>
      <dgm:spPr/>
      <dgm:t>
        <a:bodyPr/>
        <a:lstStyle/>
        <a:p>
          <a:endParaRPr lang="en-US"/>
        </a:p>
      </dgm:t>
    </dgm:pt>
    <dgm:pt modelId="{EAC770B8-A8A2-4320-BD60-5102A2168115}" type="pres">
      <dgm:prSet presAssocID="{54B1C69F-7EDE-43E4-AA3D-610B27347F5A}" presName="composite" presStyleCnt="0"/>
      <dgm:spPr/>
    </dgm:pt>
    <dgm:pt modelId="{2328684F-95B3-4666-A7E9-FF1455716563}" type="pres">
      <dgm:prSet presAssocID="{54B1C69F-7EDE-43E4-AA3D-610B27347F5A}" presName="parTx" presStyleLbl="alignNode1" presStyleIdx="0" presStyleCnt="2" custLinFactNeighborX="1407" custLinFactNeighborY="-2">
        <dgm:presLayoutVars>
          <dgm:chMax val="0"/>
          <dgm:chPref val="0"/>
          <dgm:bulletEnabled val="1"/>
        </dgm:presLayoutVars>
      </dgm:prSet>
      <dgm:spPr/>
      <dgm:t>
        <a:bodyPr/>
        <a:lstStyle/>
        <a:p>
          <a:endParaRPr lang="en-US"/>
        </a:p>
      </dgm:t>
    </dgm:pt>
    <dgm:pt modelId="{BD4164CA-A691-414D-83FE-33440FA02E11}" type="pres">
      <dgm:prSet presAssocID="{54B1C69F-7EDE-43E4-AA3D-610B27347F5A}" presName="desTx" presStyleLbl="alignAccFollowNode1" presStyleIdx="0" presStyleCnt="2">
        <dgm:presLayoutVars>
          <dgm:bulletEnabled val="1"/>
        </dgm:presLayoutVars>
      </dgm:prSet>
      <dgm:spPr/>
      <dgm:t>
        <a:bodyPr/>
        <a:lstStyle/>
        <a:p>
          <a:endParaRPr lang="en-US"/>
        </a:p>
      </dgm:t>
    </dgm:pt>
    <dgm:pt modelId="{12D982C4-0153-4F44-B553-60D2E5A2FCF0}" type="pres">
      <dgm:prSet presAssocID="{32B1D269-9B11-4DD6-957A-DF677F8C367C}" presName="space" presStyleCnt="0"/>
      <dgm:spPr/>
    </dgm:pt>
    <dgm:pt modelId="{C4ABF2ED-0167-4E41-943C-C121C2F4C2B4}" type="pres">
      <dgm:prSet presAssocID="{ECD4E07D-7CE0-4FA7-BB73-745957B8874B}" presName="composite" presStyleCnt="0"/>
      <dgm:spPr/>
    </dgm:pt>
    <dgm:pt modelId="{B28CCC65-26B9-410A-89F3-60078DD6718B}" type="pres">
      <dgm:prSet presAssocID="{ECD4E07D-7CE0-4FA7-BB73-745957B8874B}" presName="parTx" presStyleLbl="alignNode1" presStyleIdx="1" presStyleCnt="2">
        <dgm:presLayoutVars>
          <dgm:chMax val="0"/>
          <dgm:chPref val="0"/>
          <dgm:bulletEnabled val="1"/>
        </dgm:presLayoutVars>
      </dgm:prSet>
      <dgm:spPr/>
      <dgm:t>
        <a:bodyPr/>
        <a:lstStyle/>
        <a:p>
          <a:endParaRPr lang="en-US"/>
        </a:p>
      </dgm:t>
    </dgm:pt>
    <dgm:pt modelId="{087F24EF-6F5D-4D19-9221-B6CDAAD54FF4}" type="pres">
      <dgm:prSet presAssocID="{ECD4E07D-7CE0-4FA7-BB73-745957B8874B}" presName="desTx" presStyleLbl="alignAccFollowNode1" presStyleIdx="1" presStyleCnt="2">
        <dgm:presLayoutVars>
          <dgm:bulletEnabled val="1"/>
        </dgm:presLayoutVars>
      </dgm:prSet>
      <dgm:spPr/>
      <dgm:t>
        <a:bodyPr/>
        <a:lstStyle/>
        <a:p>
          <a:endParaRPr lang="en-US"/>
        </a:p>
      </dgm:t>
    </dgm:pt>
  </dgm:ptLst>
  <dgm:cxnLst>
    <dgm:cxn modelId="{7C73791B-57A7-41A4-9C7E-3C1E0FE1D82C}" type="presOf" srcId="{00CDACE5-C24C-4AF8-8A34-BB97E4D7E0FB}" destId="{087F24EF-6F5D-4D19-9221-B6CDAAD54FF4}" srcOrd="0" destOrd="1" presId="urn:microsoft.com/office/officeart/2005/8/layout/hList1"/>
    <dgm:cxn modelId="{F25698C5-CA07-4B18-91B2-D5771E916D7C}" srcId="{54B1C69F-7EDE-43E4-AA3D-610B27347F5A}" destId="{16226C0C-D120-46A4-BA49-C7BA770390C9}" srcOrd="2" destOrd="0" parTransId="{12F563F0-C4DA-46A8-859C-56E05E268C97}" sibTransId="{31F8BC86-628D-40B7-81F5-E6B6A9B77532}"/>
    <dgm:cxn modelId="{57F80A9D-17A9-4CFF-89BF-20D5267A737A}" type="presOf" srcId="{ECD4E07D-7CE0-4FA7-BB73-745957B8874B}" destId="{B28CCC65-26B9-410A-89F3-60078DD6718B}" srcOrd="0" destOrd="0" presId="urn:microsoft.com/office/officeart/2005/8/layout/hList1"/>
    <dgm:cxn modelId="{08E20F06-272C-4924-9C91-DC9045907784}" srcId="{C1B6048F-8741-4723-B228-B541E20EE023}" destId="{54B1C69F-7EDE-43E4-AA3D-610B27347F5A}" srcOrd="0" destOrd="0" parTransId="{73CDD325-CAF2-4F90-B802-C762F1111C48}" sibTransId="{32B1D269-9B11-4DD6-957A-DF677F8C367C}"/>
    <dgm:cxn modelId="{CBD7CBAF-FCC9-4D31-AF74-CD0CDD967E21}" type="presOf" srcId="{1D81F2BF-DFC7-4275-A2BE-F683C6B37A51}" destId="{BD4164CA-A691-414D-83FE-33440FA02E11}" srcOrd="0" destOrd="0" presId="urn:microsoft.com/office/officeart/2005/8/layout/hList1"/>
    <dgm:cxn modelId="{33EC8A09-2716-4F97-8DD0-D0B4BE2A40EF}" type="presOf" srcId="{33A237A8-BD73-46FD-AC89-06A7CF52E3F4}" destId="{BD4164CA-A691-414D-83FE-33440FA02E11}" srcOrd="0" destOrd="3" presId="urn:microsoft.com/office/officeart/2005/8/layout/hList1"/>
    <dgm:cxn modelId="{DF03658D-E5AB-4F01-BC0B-7E9A10031D50}" srcId="{16226C0C-D120-46A4-BA49-C7BA770390C9}" destId="{33A237A8-BD73-46FD-AC89-06A7CF52E3F4}" srcOrd="0" destOrd="0" parTransId="{CA3BF3EB-9D1B-4E1B-AB20-BED043539E67}" sibTransId="{529FE3A5-EBDC-461D-A7D1-CE0B08894B91}"/>
    <dgm:cxn modelId="{0B1D26A9-FA14-44CF-ABEF-B103E3EABECC}" srcId="{ECD4E07D-7CE0-4FA7-BB73-745957B8874B}" destId="{00CDACE5-C24C-4AF8-8A34-BB97E4D7E0FB}" srcOrd="1" destOrd="0" parTransId="{C50EE861-F05C-4029-A100-F2D1D405EB54}" sibTransId="{ADCB6BA5-BF33-43A1-8BDD-22219C70DF44}"/>
    <dgm:cxn modelId="{9D5D9435-E760-43B8-9B1F-C964F27AA34D}" type="presOf" srcId="{3BB1F423-307E-4BA4-8ACE-2A6E6FE1D423}" destId="{BD4164CA-A691-414D-83FE-33440FA02E11}" srcOrd="0" destOrd="1" presId="urn:microsoft.com/office/officeart/2005/8/layout/hList1"/>
    <dgm:cxn modelId="{BB4A1F65-39ED-4994-9551-C89EB230FB09}" type="presOf" srcId="{69F963C8-848E-4A64-A02A-B7FAF9B6C0BC}" destId="{087F24EF-6F5D-4D19-9221-B6CDAAD54FF4}" srcOrd="0" destOrd="0" presId="urn:microsoft.com/office/officeart/2005/8/layout/hList1"/>
    <dgm:cxn modelId="{1C5C9173-22AE-4FB8-8FD0-05A6BE09ACB3}" srcId="{54B1C69F-7EDE-43E4-AA3D-610B27347F5A}" destId="{B768131E-24F1-4752-B0C1-47D1A4748669}" srcOrd="3" destOrd="0" parTransId="{825E0D67-2C20-481A-875E-D0DE0EBD3611}" sibTransId="{F1C81154-B996-46DE-A60A-D3EEF8F8FE74}"/>
    <dgm:cxn modelId="{84F12533-67A0-4236-AF9F-0FC10F9B0D0F}" type="presOf" srcId="{C1B6048F-8741-4723-B228-B541E20EE023}" destId="{4F3240BE-701A-483C-8D49-FA5A0ECE3094}" srcOrd="0" destOrd="0" presId="urn:microsoft.com/office/officeart/2005/8/layout/hList1"/>
    <dgm:cxn modelId="{B130976C-4C12-4D9E-BA52-D65426EF9318}" srcId="{54B1C69F-7EDE-43E4-AA3D-610B27347F5A}" destId="{1D81F2BF-DFC7-4275-A2BE-F683C6B37A51}" srcOrd="0" destOrd="0" parTransId="{164672B8-50C4-4586-9EEA-E370B7FF011D}" sibTransId="{58957109-D7E1-409E-B2AF-A2B225226DF6}"/>
    <dgm:cxn modelId="{11B9D5CC-236C-4E92-9637-14F7C58D1AF9}" srcId="{ECD4E07D-7CE0-4FA7-BB73-745957B8874B}" destId="{69F963C8-848E-4A64-A02A-B7FAF9B6C0BC}" srcOrd="0" destOrd="0" parTransId="{09C3E39E-9B5B-45D3-AF65-BAAEAA09101F}" sibTransId="{CC10CD3F-085F-4FF5-8B95-BC7500856F7D}"/>
    <dgm:cxn modelId="{07A4FF9E-4DE7-4E37-9434-A814044CCEE0}" type="presOf" srcId="{54B1C69F-7EDE-43E4-AA3D-610B27347F5A}" destId="{2328684F-95B3-4666-A7E9-FF1455716563}" srcOrd="0" destOrd="0" presId="urn:microsoft.com/office/officeart/2005/8/layout/hList1"/>
    <dgm:cxn modelId="{C63BCA37-6370-4E30-8FF2-987D447F0835}" type="presOf" srcId="{16226C0C-D120-46A4-BA49-C7BA770390C9}" destId="{BD4164CA-A691-414D-83FE-33440FA02E11}" srcOrd="0" destOrd="2" presId="urn:microsoft.com/office/officeart/2005/8/layout/hList1"/>
    <dgm:cxn modelId="{D0B401B4-55DB-476B-A7E1-498FD4B15C8E}" srcId="{C1B6048F-8741-4723-B228-B541E20EE023}" destId="{ECD4E07D-7CE0-4FA7-BB73-745957B8874B}" srcOrd="1" destOrd="0" parTransId="{7266F618-39F8-4AFD-9924-0454EC2C0AD5}" sibTransId="{58A832B7-8F13-40EC-8F4D-1725579F2E3F}"/>
    <dgm:cxn modelId="{ABD8FEDA-FDD0-4B42-9438-02D7396CA284}" type="presOf" srcId="{B768131E-24F1-4752-B0C1-47D1A4748669}" destId="{BD4164CA-A691-414D-83FE-33440FA02E11}" srcOrd="0" destOrd="4" presId="urn:microsoft.com/office/officeart/2005/8/layout/hList1"/>
    <dgm:cxn modelId="{EEE9A86F-961F-4D5A-B330-78B8E51172DA}" srcId="{54B1C69F-7EDE-43E4-AA3D-610B27347F5A}" destId="{3BB1F423-307E-4BA4-8ACE-2A6E6FE1D423}" srcOrd="1" destOrd="0" parTransId="{8EBC3CA4-25BD-433A-BEB7-244DCC7871CB}" sibTransId="{471F11E0-34D9-4E08-8A87-D0E0CB6CB171}"/>
    <dgm:cxn modelId="{086CDFD1-031E-4862-9665-83490989DBD0}" type="presParOf" srcId="{4F3240BE-701A-483C-8D49-FA5A0ECE3094}" destId="{EAC770B8-A8A2-4320-BD60-5102A2168115}" srcOrd="0" destOrd="0" presId="urn:microsoft.com/office/officeart/2005/8/layout/hList1"/>
    <dgm:cxn modelId="{283195EE-BEC0-4F8D-A4B1-E0D812C596E2}" type="presParOf" srcId="{EAC770B8-A8A2-4320-BD60-5102A2168115}" destId="{2328684F-95B3-4666-A7E9-FF1455716563}" srcOrd="0" destOrd="0" presId="urn:microsoft.com/office/officeart/2005/8/layout/hList1"/>
    <dgm:cxn modelId="{79A8F0FC-4407-4F60-9AD2-3B229196EE6E}" type="presParOf" srcId="{EAC770B8-A8A2-4320-BD60-5102A2168115}" destId="{BD4164CA-A691-414D-83FE-33440FA02E11}" srcOrd="1" destOrd="0" presId="urn:microsoft.com/office/officeart/2005/8/layout/hList1"/>
    <dgm:cxn modelId="{F054D6D5-1D31-41AB-8A76-13C617EA8665}" type="presParOf" srcId="{4F3240BE-701A-483C-8D49-FA5A0ECE3094}" destId="{12D982C4-0153-4F44-B553-60D2E5A2FCF0}" srcOrd="1" destOrd="0" presId="urn:microsoft.com/office/officeart/2005/8/layout/hList1"/>
    <dgm:cxn modelId="{529AC6C7-482A-4A9F-8F4C-7C3790BB31E6}" type="presParOf" srcId="{4F3240BE-701A-483C-8D49-FA5A0ECE3094}" destId="{C4ABF2ED-0167-4E41-943C-C121C2F4C2B4}" srcOrd="2" destOrd="0" presId="urn:microsoft.com/office/officeart/2005/8/layout/hList1"/>
    <dgm:cxn modelId="{C6BEB4C4-45DC-4A4D-83FC-CF899DB2B6FB}" type="presParOf" srcId="{C4ABF2ED-0167-4E41-943C-C121C2F4C2B4}" destId="{B28CCC65-26B9-410A-89F3-60078DD6718B}" srcOrd="0" destOrd="0" presId="urn:microsoft.com/office/officeart/2005/8/layout/hList1"/>
    <dgm:cxn modelId="{1A326182-6498-4769-9471-F70C182239EC}" type="presParOf" srcId="{C4ABF2ED-0167-4E41-943C-C121C2F4C2B4}" destId="{087F24EF-6F5D-4D19-9221-B6CDAAD54FF4}"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EBF384-3E2C-4EE2-AAAF-3EE1640CAC01}" type="doc">
      <dgm:prSet loTypeId="urn:microsoft.com/office/officeart/2005/8/layout/lProcess2" loCatId="relationship" qsTypeId="urn:microsoft.com/office/officeart/2005/8/quickstyle/simple3" qsCatId="simple" csTypeId="urn:microsoft.com/office/officeart/2005/8/colors/colorful1#2" csCatId="colorful" phldr="1"/>
      <dgm:spPr/>
      <dgm:t>
        <a:bodyPr/>
        <a:lstStyle/>
        <a:p>
          <a:endParaRPr lang="en-US"/>
        </a:p>
      </dgm:t>
    </dgm:pt>
    <dgm:pt modelId="{37185285-A9E9-4370-8C5D-905F0C64A52A}">
      <dgm:prSet phldrT="[Text]"/>
      <dgm:spPr/>
      <dgm:t>
        <a:bodyPr/>
        <a:lstStyle/>
        <a:p>
          <a:r>
            <a:rPr lang="en-US" b="1" dirty="0"/>
            <a:t>SACE Act </a:t>
          </a:r>
        </a:p>
      </dgm:t>
    </dgm:pt>
    <dgm:pt modelId="{837181B2-0813-4DAE-9F80-E489441EEC9C}" type="parTrans" cxnId="{6D8EE6FB-A8DC-4984-8497-51BDA7B3B25D}">
      <dgm:prSet/>
      <dgm:spPr/>
      <dgm:t>
        <a:bodyPr/>
        <a:lstStyle/>
        <a:p>
          <a:endParaRPr lang="en-US"/>
        </a:p>
      </dgm:t>
    </dgm:pt>
    <dgm:pt modelId="{783FFA87-C0FB-465B-979C-B9E706335E06}" type="sibTrans" cxnId="{6D8EE6FB-A8DC-4984-8497-51BDA7B3B25D}">
      <dgm:prSet/>
      <dgm:spPr/>
      <dgm:t>
        <a:bodyPr/>
        <a:lstStyle/>
        <a:p>
          <a:endParaRPr lang="en-US"/>
        </a:p>
      </dgm:t>
    </dgm:pt>
    <dgm:pt modelId="{3FA09F3C-7C0E-4028-A705-A90680A10E80}">
      <dgm:prSet phldrT="[Text]" custT="1"/>
      <dgm:spPr/>
      <dgm:t>
        <a:bodyPr/>
        <a:lstStyle/>
        <a:p>
          <a:r>
            <a:rPr lang="en-US" sz="4400" b="1" dirty="0"/>
            <a:t>Professional Registration of Teachers </a:t>
          </a:r>
        </a:p>
      </dgm:t>
    </dgm:pt>
    <dgm:pt modelId="{9584CEB7-2542-4D10-AB34-9E6351AF30BD}" type="parTrans" cxnId="{2465801B-26D9-4E5D-A5DA-FBCF40261329}">
      <dgm:prSet/>
      <dgm:spPr/>
      <dgm:t>
        <a:bodyPr/>
        <a:lstStyle/>
        <a:p>
          <a:endParaRPr lang="en-US"/>
        </a:p>
      </dgm:t>
    </dgm:pt>
    <dgm:pt modelId="{D538C4A4-7981-42AF-B68A-705AD00EBE39}" type="sibTrans" cxnId="{2465801B-26D9-4E5D-A5DA-FBCF40261329}">
      <dgm:prSet/>
      <dgm:spPr/>
      <dgm:t>
        <a:bodyPr/>
        <a:lstStyle/>
        <a:p>
          <a:endParaRPr lang="en-US"/>
        </a:p>
      </dgm:t>
    </dgm:pt>
    <dgm:pt modelId="{0C8A3610-863E-4CAF-A27D-E79DDBFCB0BA}">
      <dgm:prSet phldrT="[Text]" custT="1"/>
      <dgm:spPr/>
      <dgm:t>
        <a:bodyPr/>
        <a:lstStyle/>
        <a:p>
          <a:r>
            <a:rPr lang="en-US" sz="3600" b="1" dirty="0"/>
            <a:t>Management of the Continuing Professional Teacher Development System </a:t>
          </a:r>
        </a:p>
      </dgm:t>
    </dgm:pt>
    <dgm:pt modelId="{E7803A13-CAA4-491B-A67D-48956058D758}" type="parTrans" cxnId="{B2CDC9DE-3DB9-40B3-8869-FEE61B78C445}">
      <dgm:prSet/>
      <dgm:spPr/>
      <dgm:t>
        <a:bodyPr/>
        <a:lstStyle/>
        <a:p>
          <a:endParaRPr lang="en-US"/>
        </a:p>
      </dgm:t>
    </dgm:pt>
    <dgm:pt modelId="{76DE3F09-E7F7-467A-9F05-1D6286B7E246}" type="sibTrans" cxnId="{B2CDC9DE-3DB9-40B3-8869-FEE61B78C445}">
      <dgm:prSet/>
      <dgm:spPr/>
      <dgm:t>
        <a:bodyPr/>
        <a:lstStyle/>
        <a:p>
          <a:endParaRPr lang="en-US"/>
        </a:p>
      </dgm:t>
    </dgm:pt>
    <dgm:pt modelId="{B0376EBA-A4E1-4AE1-AA86-6574DE7A6A2F}">
      <dgm:prSet phldrT="[Text]" custT="1"/>
      <dgm:spPr/>
      <dgm:t>
        <a:bodyPr/>
        <a:lstStyle/>
        <a:p>
          <a:r>
            <a:rPr lang="en-US" sz="4000" b="1" dirty="0"/>
            <a:t>Setting and Maintaining Ethical Standards</a:t>
          </a:r>
        </a:p>
      </dgm:t>
    </dgm:pt>
    <dgm:pt modelId="{A4E46199-F2B8-47B1-9BB1-12E8688552BD}" type="parTrans" cxnId="{24F2AE52-3AE8-4C5D-8D19-873B9AA2F7C3}">
      <dgm:prSet/>
      <dgm:spPr/>
      <dgm:t>
        <a:bodyPr/>
        <a:lstStyle/>
        <a:p>
          <a:endParaRPr lang="en-US"/>
        </a:p>
      </dgm:t>
    </dgm:pt>
    <dgm:pt modelId="{4D2FCDAC-E1B3-4A9A-8ECB-AECE13977E7E}" type="sibTrans" cxnId="{24F2AE52-3AE8-4C5D-8D19-873B9AA2F7C3}">
      <dgm:prSet/>
      <dgm:spPr/>
      <dgm:t>
        <a:bodyPr/>
        <a:lstStyle/>
        <a:p>
          <a:endParaRPr lang="en-US"/>
        </a:p>
      </dgm:t>
    </dgm:pt>
    <dgm:pt modelId="{65C7B4A8-5ABC-4A23-A624-4092F473F398}">
      <dgm:prSet phldrT="[Text]"/>
      <dgm:spPr/>
      <dgm:t>
        <a:bodyPr/>
        <a:lstStyle/>
        <a:p>
          <a:r>
            <a:rPr lang="en-US" b="1" dirty="0"/>
            <a:t>Setting and Maintaining Professional Standards</a:t>
          </a:r>
        </a:p>
      </dgm:t>
    </dgm:pt>
    <dgm:pt modelId="{1FADE06D-04D6-4958-98A6-FF0C88A4262D}" type="parTrans" cxnId="{A082396F-ABB8-4C36-BB81-79079DB87B16}">
      <dgm:prSet/>
      <dgm:spPr/>
      <dgm:t>
        <a:bodyPr/>
        <a:lstStyle/>
        <a:p>
          <a:endParaRPr lang="en-US"/>
        </a:p>
      </dgm:t>
    </dgm:pt>
    <dgm:pt modelId="{F34EDD52-3B3C-49F9-BAF3-439768F1FBA2}" type="sibTrans" cxnId="{A082396F-ABB8-4C36-BB81-79079DB87B16}">
      <dgm:prSet/>
      <dgm:spPr/>
      <dgm:t>
        <a:bodyPr/>
        <a:lstStyle/>
        <a:p>
          <a:endParaRPr lang="en-US"/>
        </a:p>
      </dgm:t>
    </dgm:pt>
    <dgm:pt modelId="{FD938117-C5EF-4737-98F7-F2014B6AAD80}" type="pres">
      <dgm:prSet presAssocID="{B2EBF384-3E2C-4EE2-AAAF-3EE1640CAC01}" presName="theList" presStyleCnt="0">
        <dgm:presLayoutVars>
          <dgm:dir/>
          <dgm:animLvl val="lvl"/>
          <dgm:resizeHandles val="exact"/>
        </dgm:presLayoutVars>
      </dgm:prSet>
      <dgm:spPr/>
      <dgm:t>
        <a:bodyPr/>
        <a:lstStyle/>
        <a:p>
          <a:endParaRPr lang="en-US"/>
        </a:p>
      </dgm:t>
    </dgm:pt>
    <dgm:pt modelId="{58867A22-3840-4C08-8CCB-5F2C62FCAF53}" type="pres">
      <dgm:prSet presAssocID="{37185285-A9E9-4370-8C5D-905F0C64A52A}" presName="compNode" presStyleCnt="0"/>
      <dgm:spPr/>
    </dgm:pt>
    <dgm:pt modelId="{C428AD4E-4E6C-4781-B1F2-5597CF464E61}" type="pres">
      <dgm:prSet presAssocID="{37185285-A9E9-4370-8C5D-905F0C64A52A}" presName="aNode" presStyleLbl="bgShp" presStyleIdx="0" presStyleCnt="1"/>
      <dgm:spPr/>
      <dgm:t>
        <a:bodyPr/>
        <a:lstStyle/>
        <a:p>
          <a:endParaRPr lang="en-US"/>
        </a:p>
      </dgm:t>
    </dgm:pt>
    <dgm:pt modelId="{C91389FA-FCF0-43C9-8FAC-93BB28260C16}" type="pres">
      <dgm:prSet presAssocID="{37185285-A9E9-4370-8C5D-905F0C64A52A}" presName="textNode" presStyleLbl="bgShp" presStyleIdx="0" presStyleCnt="1"/>
      <dgm:spPr/>
      <dgm:t>
        <a:bodyPr/>
        <a:lstStyle/>
        <a:p>
          <a:endParaRPr lang="en-US"/>
        </a:p>
      </dgm:t>
    </dgm:pt>
    <dgm:pt modelId="{189F9FA3-6ECD-4092-B190-075803AF0DDA}" type="pres">
      <dgm:prSet presAssocID="{37185285-A9E9-4370-8C5D-905F0C64A52A}" presName="compChildNode" presStyleCnt="0"/>
      <dgm:spPr/>
    </dgm:pt>
    <dgm:pt modelId="{DBB91755-EFE3-4039-A405-2621F229A8FE}" type="pres">
      <dgm:prSet presAssocID="{37185285-A9E9-4370-8C5D-905F0C64A52A}" presName="theInnerList" presStyleCnt="0"/>
      <dgm:spPr/>
    </dgm:pt>
    <dgm:pt modelId="{B273174C-1626-461D-A7A9-BD96687274E8}" type="pres">
      <dgm:prSet presAssocID="{3FA09F3C-7C0E-4028-A705-A90680A10E80}" presName="childNode" presStyleLbl="node1" presStyleIdx="0" presStyleCnt="4" custLinFactNeighborX="196" custLinFactNeighborY="-9153">
        <dgm:presLayoutVars>
          <dgm:bulletEnabled val="1"/>
        </dgm:presLayoutVars>
      </dgm:prSet>
      <dgm:spPr/>
      <dgm:t>
        <a:bodyPr/>
        <a:lstStyle/>
        <a:p>
          <a:endParaRPr lang="en-US"/>
        </a:p>
      </dgm:t>
    </dgm:pt>
    <dgm:pt modelId="{FA0E50F3-925E-41A8-B539-C175FDE05DF2}" type="pres">
      <dgm:prSet presAssocID="{3FA09F3C-7C0E-4028-A705-A90680A10E80}" presName="aSpace2" presStyleCnt="0"/>
      <dgm:spPr/>
    </dgm:pt>
    <dgm:pt modelId="{0819BEB1-FACD-46E2-B3F6-576AB71A0E3A}" type="pres">
      <dgm:prSet presAssocID="{0C8A3610-863E-4CAF-A27D-E79DDBFCB0BA}" presName="childNode" presStyleLbl="node1" presStyleIdx="1" presStyleCnt="4">
        <dgm:presLayoutVars>
          <dgm:bulletEnabled val="1"/>
        </dgm:presLayoutVars>
      </dgm:prSet>
      <dgm:spPr/>
      <dgm:t>
        <a:bodyPr/>
        <a:lstStyle/>
        <a:p>
          <a:endParaRPr lang="en-US"/>
        </a:p>
      </dgm:t>
    </dgm:pt>
    <dgm:pt modelId="{D0EB46A6-1958-4301-8E69-55A112BA859D}" type="pres">
      <dgm:prSet presAssocID="{0C8A3610-863E-4CAF-A27D-E79DDBFCB0BA}" presName="aSpace2" presStyleCnt="0"/>
      <dgm:spPr/>
    </dgm:pt>
    <dgm:pt modelId="{11388A5B-49F2-4CAB-A6B7-E58B4FF7EEB4}" type="pres">
      <dgm:prSet presAssocID="{B0376EBA-A4E1-4AE1-AA86-6574DE7A6A2F}" presName="childNode" presStyleLbl="node1" presStyleIdx="2" presStyleCnt="4">
        <dgm:presLayoutVars>
          <dgm:bulletEnabled val="1"/>
        </dgm:presLayoutVars>
      </dgm:prSet>
      <dgm:spPr/>
      <dgm:t>
        <a:bodyPr/>
        <a:lstStyle/>
        <a:p>
          <a:endParaRPr lang="en-US"/>
        </a:p>
      </dgm:t>
    </dgm:pt>
    <dgm:pt modelId="{68211E5D-53BD-45EF-A23A-471DA44534FD}" type="pres">
      <dgm:prSet presAssocID="{B0376EBA-A4E1-4AE1-AA86-6574DE7A6A2F}" presName="aSpace2" presStyleCnt="0"/>
      <dgm:spPr/>
    </dgm:pt>
    <dgm:pt modelId="{36064DED-200B-4A50-A64F-CC639CF58951}" type="pres">
      <dgm:prSet presAssocID="{65C7B4A8-5ABC-4A23-A624-4092F473F398}" presName="childNode" presStyleLbl="node1" presStyleIdx="3" presStyleCnt="4">
        <dgm:presLayoutVars>
          <dgm:bulletEnabled val="1"/>
        </dgm:presLayoutVars>
      </dgm:prSet>
      <dgm:spPr/>
      <dgm:t>
        <a:bodyPr/>
        <a:lstStyle/>
        <a:p>
          <a:endParaRPr lang="en-US"/>
        </a:p>
      </dgm:t>
    </dgm:pt>
  </dgm:ptLst>
  <dgm:cxnLst>
    <dgm:cxn modelId="{B2CDC9DE-3DB9-40B3-8869-FEE61B78C445}" srcId="{37185285-A9E9-4370-8C5D-905F0C64A52A}" destId="{0C8A3610-863E-4CAF-A27D-E79DDBFCB0BA}" srcOrd="1" destOrd="0" parTransId="{E7803A13-CAA4-491B-A67D-48956058D758}" sibTransId="{76DE3F09-E7F7-467A-9F05-1D6286B7E246}"/>
    <dgm:cxn modelId="{8D25D774-CB79-4266-A977-B0AA180B173B}" type="presOf" srcId="{B0376EBA-A4E1-4AE1-AA86-6574DE7A6A2F}" destId="{11388A5B-49F2-4CAB-A6B7-E58B4FF7EEB4}" srcOrd="0" destOrd="0" presId="urn:microsoft.com/office/officeart/2005/8/layout/lProcess2"/>
    <dgm:cxn modelId="{A5B4E2C5-3FCE-450A-8ED4-57F289B6BEF6}" type="presOf" srcId="{37185285-A9E9-4370-8C5D-905F0C64A52A}" destId="{C91389FA-FCF0-43C9-8FAC-93BB28260C16}" srcOrd="1" destOrd="0" presId="urn:microsoft.com/office/officeart/2005/8/layout/lProcess2"/>
    <dgm:cxn modelId="{24F2AE52-3AE8-4C5D-8D19-873B9AA2F7C3}" srcId="{37185285-A9E9-4370-8C5D-905F0C64A52A}" destId="{B0376EBA-A4E1-4AE1-AA86-6574DE7A6A2F}" srcOrd="2" destOrd="0" parTransId="{A4E46199-F2B8-47B1-9BB1-12E8688552BD}" sibTransId="{4D2FCDAC-E1B3-4A9A-8ECB-AECE13977E7E}"/>
    <dgm:cxn modelId="{59A94834-76D3-443B-8D92-AF1E78F7A7CC}" type="presOf" srcId="{3FA09F3C-7C0E-4028-A705-A90680A10E80}" destId="{B273174C-1626-461D-A7A9-BD96687274E8}" srcOrd="0" destOrd="0" presId="urn:microsoft.com/office/officeart/2005/8/layout/lProcess2"/>
    <dgm:cxn modelId="{6D8EE6FB-A8DC-4984-8497-51BDA7B3B25D}" srcId="{B2EBF384-3E2C-4EE2-AAAF-3EE1640CAC01}" destId="{37185285-A9E9-4370-8C5D-905F0C64A52A}" srcOrd="0" destOrd="0" parTransId="{837181B2-0813-4DAE-9F80-E489441EEC9C}" sibTransId="{783FFA87-C0FB-465B-979C-B9E706335E06}"/>
    <dgm:cxn modelId="{37966D8A-17B9-4D1B-A0A4-AAD9D15CC44E}" type="presOf" srcId="{0C8A3610-863E-4CAF-A27D-E79DDBFCB0BA}" destId="{0819BEB1-FACD-46E2-B3F6-576AB71A0E3A}" srcOrd="0" destOrd="0" presId="urn:microsoft.com/office/officeart/2005/8/layout/lProcess2"/>
    <dgm:cxn modelId="{2465801B-26D9-4E5D-A5DA-FBCF40261329}" srcId="{37185285-A9E9-4370-8C5D-905F0C64A52A}" destId="{3FA09F3C-7C0E-4028-A705-A90680A10E80}" srcOrd="0" destOrd="0" parTransId="{9584CEB7-2542-4D10-AB34-9E6351AF30BD}" sibTransId="{D538C4A4-7981-42AF-B68A-705AD00EBE39}"/>
    <dgm:cxn modelId="{F374579A-EA9B-44CC-B926-6501F9B7AC56}" type="presOf" srcId="{65C7B4A8-5ABC-4A23-A624-4092F473F398}" destId="{36064DED-200B-4A50-A64F-CC639CF58951}" srcOrd="0" destOrd="0" presId="urn:microsoft.com/office/officeart/2005/8/layout/lProcess2"/>
    <dgm:cxn modelId="{F1A9B55E-C4BE-4DDB-A5B7-962BB6953FF2}" type="presOf" srcId="{B2EBF384-3E2C-4EE2-AAAF-3EE1640CAC01}" destId="{FD938117-C5EF-4737-98F7-F2014B6AAD80}" srcOrd="0" destOrd="0" presId="urn:microsoft.com/office/officeart/2005/8/layout/lProcess2"/>
    <dgm:cxn modelId="{27DCBD1D-D5DA-4194-BCA2-F01117AA2167}" type="presOf" srcId="{37185285-A9E9-4370-8C5D-905F0C64A52A}" destId="{C428AD4E-4E6C-4781-B1F2-5597CF464E61}" srcOrd="0" destOrd="0" presId="urn:microsoft.com/office/officeart/2005/8/layout/lProcess2"/>
    <dgm:cxn modelId="{A082396F-ABB8-4C36-BB81-79079DB87B16}" srcId="{37185285-A9E9-4370-8C5D-905F0C64A52A}" destId="{65C7B4A8-5ABC-4A23-A624-4092F473F398}" srcOrd="3" destOrd="0" parTransId="{1FADE06D-04D6-4958-98A6-FF0C88A4262D}" sibTransId="{F34EDD52-3B3C-49F9-BAF3-439768F1FBA2}"/>
    <dgm:cxn modelId="{3E4098D9-AC45-4B0B-A94C-65A3209014A7}" type="presParOf" srcId="{FD938117-C5EF-4737-98F7-F2014B6AAD80}" destId="{58867A22-3840-4C08-8CCB-5F2C62FCAF53}" srcOrd="0" destOrd="0" presId="urn:microsoft.com/office/officeart/2005/8/layout/lProcess2"/>
    <dgm:cxn modelId="{A5DA1BD2-E1A5-4AE7-93E0-B1EEC3A156B3}" type="presParOf" srcId="{58867A22-3840-4C08-8CCB-5F2C62FCAF53}" destId="{C428AD4E-4E6C-4781-B1F2-5597CF464E61}" srcOrd="0" destOrd="0" presId="urn:microsoft.com/office/officeart/2005/8/layout/lProcess2"/>
    <dgm:cxn modelId="{19344D8F-ED7F-4806-816E-1F2F84F1E71D}" type="presParOf" srcId="{58867A22-3840-4C08-8CCB-5F2C62FCAF53}" destId="{C91389FA-FCF0-43C9-8FAC-93BB28260C16}" srcOrd="1" destOrd="0" presId="urn:microsoft.com/office/officeart/2005/8/layout/lProcess2"/>
    <dgm:cxn modelId="{84A4A349-95BB-48C1-B834-7FFE465A70DC}" type="presParOf" srcId="{58867A22-3840-4C08-8CCB-5F2C62FCAF53}" destId="{189F9FA3-6ECD-4092-B190-075803AF0DDA}" srcOrd="2" destOrd="0" presId="urn:microsoft.com/office/officeart/2005/8/layout/lProcess2"/>
    <dgm:cxn modelId="{1CE80160-ACB4-47E6-998F-BF90FAEF056F}" type="presParOf" srcId="{189F9FA3-6ECD-4092-B190-075803AF0DDA}" destId="{DBB91755-EFE3-4039-A405-2621F229A8FE}" srcOrd="0" destOrd="0" presId="urn:microsoft.com/office/officeart/2005/8/layout/lProcess2"/>
    <dgm:cxn modelId="{362FD695-5C60-4BF6-B037-EDFD6277CAF7}" type="presParOf" srcId="{DBB91755-EFE3-4039-A405-2621F229A8FE}" destId="{B273174C-1626-461D-A7A9-BD96687274E8}" srcOrd="0" destOrd="0" presId="urn:microsoft.com/office/officeart/2005/8/layout/lProcess2"/>
    <dgm:cxn modelId="{1FD33CEF-8580-4ADB-849E-42842E357A79}" type="presParOf" srcId="{DBB91755-EFE3-4039-A405-2621F229A8FE}" destId="{FA0E50F3-925E-41A8-B539-C175FDE05DF2}" srcOrd="1" destOrd="0" presId="urn:microsoft.com/office/officeart/2005/8/layout/lProcess2"/>
    <dgm:cxn modelId="{B9D296BA-4E6F-471B-B857-5C343B64632E}" type="presParOf" srcId="{DBB91755-EFE3-4039-A405-2621F229A8FE}" destId="{0819BEB1-FACD-46E2-B3F6-576AB71A0E3A}" srcOrd="2" destOrd="0" presId="urn:microsoft.com/office/officeart/2005/8/layout/lProcess2"/>
    <dgm:cxn modelId="{B4280EBD-90BD-4EFF-911E-991D77B1EAB6}" type="presParOf" srcId="{DBB91755-EFE3-4039-A405-2621F229A8FE}" destId="{D0EB46A6-1958-4301-8E69-55A112BA859D}" srcOrd="3" destOrd="0" presId="urn:microsoft.com/office/officeart/2005/8/layout/lProcess2"/>
    <dgm:cxn modelId="{B9A20EB5-D5AC-43D8-B625-A9C87824FEC5}" type="presParOf" srcId="{DBB91755-EFE3-4039-A405-2621F229A8FE}" destId="{11388A5B-49F2-4CAB-A6B7-E58B4FF7EEB4}" srcOrd="4" destOrd="0" presId="urn:microsoft.com/office/officeart/2005/8/layout/lProcess2"/>
    <dgm:cxn modelId="{A130E5C4-CF0C-48A9-AEE3-EF9756FD348D}" type="presParOf" srcId="{DBB91755-EFE3-4039-A405-2621F229A8FE}" destId="{68211E5D-53BD-45EF-A23A-471DA44534FD}" srcOrd="5" destOrd="0" presId="urn:microsoft.com/office/officeart/2005/8/layout/lProcess2"/>
    <dgm:cxn modelId="{6C63D845-429A-463B-9BF2-81F73321359D}" type="presParOf" srcId="{DBB91755-EFE3-4039-A405-2621F229A8FE}" destId="{36064DED-200B-4A50-A64F-CC639CF58951}" srcOrd="6"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61A867-6D96-43CE-B9FC-33C073138B8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ZA"/>
        </a:p>
      </dgm:t>
    </dgm:pt>
    <dgm:pt modelId="{E3CD33C6-1EEB-459D-98E9-3AAA52D233A9}">
      <dgm:prSet phldrT="[Text]" custT="1"/>
      <dgm:spPr/>
      <dgm:t>
        <a:bodyPr/>
        <a:lstStyle/>
        <a:p>
          <a:r>
            <a:rPr lang="en-ZA" sz="4400" dirty="0"/>
            <a:t>27 Goals </a:t>
          </a:r>
        </a:p>
      </dgm:t>
    </dgm:pt>
    <dgm:pt modelId="{6E8D57E5-A13A-4885-8636-1DB44562E379}" type="parTrans" cxnId="{92F800C4-FFA9-4573-90EF-878C2A551B1E}">
      <dgm:prSet/>
      <dgm:spPr/>
      <dgm:t>
        <a:bodyPr/>
        <a:lstStyle/>
        <a:p>
          <a:endParaRPr lang="en-ZA"/>
        </a:p>
      </dgm:t>
    </dgm:pt>
    <dgm:pt modelId="{154902B2-9B10-4946-9E4F-2B584F12FF9D}" type="sibTrans" cxnId="{92F800C4-FFA9-4573-90EF-878C2A551B1E}">
      <dgm:prSet/>
      <dgm:spPr/>
      <dgm:t>
        <a:bodyPr/>
        <a:lstStyle/>
        <a:p>
          <a:endParaRPr lang="en-ZA"/>
        </a:p>
      </dgm:t>
    </dgm:pt>
    <dgm:pt modelId="{98E13152-E1BD-4DE8-95A9-3406668E09F1}">
      <dgm:prSet phldrT="[Text]"/>
      <dgm:spPr/>
      <dgm:t>
        <a:bodyPr/>
        <a:lstStyle/>
        <a:p>
          <a:r>
            <a:rPr lang="en-ZA" b="1" dirty="0">
              <a:solidFill>
                <a:srgbClr val="002060"/>
              </a:solidFill>
            </a:rPr>
            <a:t>Goal 14</a:t>
          </a:r>
          <a:r>
            <a:rPr lang="en-ZA" dirty="0"/>
            <a:t>: Attract a new group of young, motivated and appropriately trained teachers into the teaching profession each year. </a:t>
          </a:r>
        </a:p>
      </dgm:t>
    </dgm:pt>
    <dgm:pt modelId="{39155EB9-D8BA-4A56-BA16-0706B46BC93B}" type="parTrans" cxnId="{81421D93-BF22-4386-A5EC-D8CF6A3A8FB0}">
      <dgm:prSet/>
      <dgm:spPr/>
      <dgm:t>
        <a:bodyPr/>
        <a:lstStyle/>
        <a:p>
          <a:endParaRPr lang="en-ZA"/>
        </a:p>
      </dgm:t>
    </dgm:pt>
    <dgm:pt modelId="{EEE184E8-E222-4542-99CA-9D8C1FA0A362}" type="sibTrans" cxnId="{81421D93-BF22-4386-A5EC-D8CF6A3A8FB0}">
      <dgm:prSet/>
      <dgm:spPr/>
      <dgm:t>
        <a:bodyPr/>
        <a:lstStyle/>
        <a:p>
          <a:endParaRPr lang="en-ZA"/>
        </a:p>
      </dgm:t>
    </dgm:pt>
    <dgm:pt modelId="{52AD77B2-8FF1-4967-8450-F012940E77B2}">
      <dgm:prSet phldrT="[Text]"/>
      <dgm:spPr/>
      <dgm:t>
        <a:bodyPr/>
        <a:lstStyle/>
        <a:p>
          <a:r>
            <a:rPr lang="en-ZA" b="1" dirty="0">
              <a:solidFill>
                <a:srgbClr val="C00000"/>
              </a:solidFill>
            </a:rPr>
            <a:t>Goal 16</a:t>
          </a:r>
          <a:r>
            <a:rPr lang="en-ZA" dirty="0"/>
            <a:t>: Improve the professionalism, teaching skills, subject knowledge and computer literacy of teachers throughout their entire careers.</a:t>
          </a:r>
        </a:p>
      </dgm:t>
    </dgm:pt>
    <dgm:pt modelId="{FEE9EFD0-DE15-4AFC-851F-DD7D21906217}" type="parTrans" cxnId="{B85C533F-E5ED-45F2-A570-0DCF9CC90412}">
      <dgm:prSet/>
      <dgm:spPr/>
      <dgm:t>
        <a:bodyPr/>
        <a:lstStyle/>
        <a:p>
          <a:endParaRPr lang="en-ZA"/>
        </a:p>
      </dgm:t>
    </dgm:pt>
    <dgm:pt modelId="{60E10015-3AD9-4D68-9C45-2F2EE458EF20}" type="sibTrans" cxnId="{B85C533F-E5ED-45F2-A570-0DCF9CC90412}">
      <dgm:prSet/>
      <dgm:spPr/>
      <dgm:t>
        <a:bodyPr/>
        <a:lstStyle/>
        <a:p>
          <a:endParaRPr lang="en-ZA"/>
        </a:p>
      </dgm:t>
    </dgm:pt>
    <dgm:pt modelId="{2ABDF1B9-F712-4406-A4D7-DC5E7B481FA7}">
      <dgm:prSet phldrT="[Text]" custT="1"/>
      <dgm:spPr/>
      <dgm:t>
        <a:bodyPr/>
        <a:lstStyle/>
        <a:p>
          <a:r>
            <a:rPr lang="en-ZA" sz="3300" b="1" dirty="0">
              <a:solidFill>
                <a:srgbClr val="00B050"/>
              </a:solidFill>
            </a:rPr>
            <a:t>Goal 17</a:t>
          </a:r>
          <a:r>
            <a:rPr lang="en-ZA" sz="3300" dirty="0"/>
            <a:t>: Strive for a teaching workforce that is healthy and enjoys a sense of job satisfaction.</a:t>
          </a:r>
          <a:endParaRPr lang="en-ZA" sz="2400" b="0" dirty="0"/>
        </a:p>
      </dgm:t>
    </dgm:pt>
    <dgm:pt modelId="{D89E3C12-29A6-40B2-9E8A-F993F5686D75}" type="parTrans" cxnId="{C3B0E5C9-965F-47E0-8158-8E92AA62DC81}">
      <dgm:prSet/>
      <dgm:spPr/>
      <dgm:t>
        <a:bodyPr/>
        <a:lstStyle/>
        <a:p>
          <a:endParaRPr lang="en-ZA"/>
        </a:p>
      </dgm:t>
    </dgm:pt>
    <dgm:pt modelId="{18CAA0A9-9963-41BF-AF28-0185749FAE03}" type="sibTrans" cxnId="{C3B0E5C9-965F-47E0-8158-8E92AA62DC81}">
      <dgm:prSet/>
      <dgm:spPr/>
      <dgm:t>
        <a:bodyPr/>
        <a:lstStyle/>
        <a:p>
          <a:endParaRPr lang="en-ZA"/>
        </a:p>
      </dgm:t>
    </dgm:pt>
    <dgm:pt modelId="{944C0901-C8CE-439D-B92F-69BA6E7ABF25}" type="pres">
      <dgm:prSet presAssocID="{2C61A867-6D96-43CE-B9FC-33C073138B8D}" presName="vert0" presStyleCnt="0">
        <dgm:presLayoutVars>
          <dgm:dir/>
          <dgm:animOne val="branch"/>
          <dgm:animLvl val="lvl"/>
        </dgm:presLayoutVars>
      </dgm:prSet>
      <dgm:spPr/>
      <dgm:t>
        <a:bodyPr/>
        <a:lstStyle/>
        <a:p>
          <a:endParaRPr lang="en-US"/>
        </a:p>
      </dgm:t>
    </dgm:pt>
    <dgm:pt modelId="{5C9F7F18-34D8-48F3-850D-2404BDB5E13F}" type="pres">
      <dgm:prSet presAssocID="{E3CD33C6-1EEB-459D-98E9-3AAA52D233A9}" presName="thickLine" presStyleLbl="alignNode1" presStyleIdx="0" presStyleCnt="1"/>
      <dgm:spPr/>
    </dgm:pt>
    <dgm:pt modelId="{AF919D93-01EB-41C7-A358-1E5E4001BA12}" type="pres">
      <dgm:prSet presAssocID="{E3CD33C6-1EEB-459D-98E9-3AAA52D233A9}" presName="horz1" presStyleCnt="0"/>
      <dgm:spPr/>
    </dgm:pt>
    <dgm:pt modelId="{38D05CBA-BF09-4B97-A854-ABD8A5BF3173}" type="pres">
      <dgm:prSet presAssocID="{E3CD33C6-1EEB-459D-98E9-3AAA52D233A9}" presName="tx1" presStyleLbl="revTx" presStyleIdx="0" presStyleCnt="4"/>
      <dgm:spPr/>
      <dgm:t>
        <a:bodyPr/>
        <a:lstStyle/>
        <a:p>
          <a:endParaRPr lang="en-US"/>
        </a:p>
      </dgm:t>
    </dgm:pt>
    <dgm:pt modelId="{44181712-8A8C-4F00-89D0-097B36D81E41}" type="pres">
      <dgm:prSet presAssocID="{E3CD33C6-1EEB-459D-98E9-3AAA52D233A9}" presName="vert1" presStyleCnt="0"/>
      <dgm:spPr/>
    </dgm:pt>
    <dgm:pt modelId="{06754B73-4112-45EE-AEAE-C00F767E71E3}" type="pres">
      <dgm:prSet presAssocID="{98E13152-E1BD-4DE8-95A9-3406668E09F1}" presName="vertSpace2a" presStyleCnt="0"/>
      <dgm:spPr/>
    </dgm:pt>
    <dgm:pt modelId="{6C871821-624F-4A7C-980C-34AC84F6279A}" type="pres">
      <dgm:prSet presAssocID="{98E13152-E1BD-4DE8-95A9-3406668E09F1}" presName="horz2" presStyleCnt="0"/>
      <dgm:spPr/>
    </dgm:pt>
    <dgm:pt modelId="{F65E992A-658C-4585-9245-65C6C7035B0B}" type="pres">
      <dgm:prSet presAssocID="{98E13152-E1BD-4DE8-95A9-3406668E09F1}" presName="horzSpace2" presStyleCnt="0"/>
      <dgm:spPr/>
    </dgm:pt>
    <dgm:pt modelId="{DDCB73B3-2A62-4C83-98FA-F6462B197452}" type="pres">
      <dgm:prSet presAssocID="{98E13152-E1BD-4DE8-95A9-3406668E09F1}" presName="tx2" presStyleLbl="revTx" presStyleIdx="1" presStyleCnt="4"/>
      <dgm:spPr/>
      <dgm:t>
        <a:bodyPr/>
        <a:lstStyle/>
        <a:p>
          <a:endParaRPr lang="en-US"/>
        </a:p>
      </dgm:t>
    </dgm:pt>
    <dgm:pt modelId="{9C539676-7C14-45E3-8210-FDDA85F08FA1}" type="pres">
      <dgm:prSet presAssocID="{98E13152-E1BD-4DE8-95A9-3406668E09F1}" presName="vert2" presStyleCnt="0"/>
      <dgm:spPr/>
    </dgm:pt>
    <dgm:pt modelId="{C94631FB-0B16-4AC8-946C-1DF23E990F20}" type="pres">
      <dgm:prSet presAssocID="{98E13152-E1BD-4DE8-95A9-3406668E09F1}" presName="thinLine2b" presStyleLbl="callout" presStyleIdx="0" presStyleCnt="3"/>
      <dgm:spPr/>
    </dgm:pt>
    <dgm:pt modelId="{D6599C77-22B8-4B55-B307-C6735389E1F4}" type="pres">
      <dgm:prSet presAssocID="{98E13152-E1BD-4DE8-95A9-3406668E09F1}" presName="vertSpace2b" presStyleCnt="0"/>
      <dgm:spPr/>
    </dgm:pt>
    <dgm:pt modelId="{EC9A038D-0DCE-42DE-B0CD-8040217ECCF3}" type="pres">
      <dgm:prSet presAssocID="{52AD77B2-8FF1-4967-8450-F012940E77B2}" presName="horz2" presStyleCnt="0"/>
      <dgm:spPr/>
    </dgm:pt>
    <dgm:pt modelId="{CF1656FB-7A6F-403D-A546-FDC4753E7D91}" type="pres">
      <dgm:prSet presAssocID="{52AD77B2-8FF1-4967-8450-F012940E77B2}" presName="horzSpace2" presStyleCnt="0"/>
      <dgm:spPr/>
    </dgm:pt>
    <dgm:pt modelId="{F5FECF8E-E54A-49B5-B7A5-5AFCE7FD2085}" type="pres">
      <dgm:prSet presAssocID="{52AD77B2-8FF1-4967-8450-F012940E77B2}" presName="tx2" presStyleLbl="revTx" presStyleIdx="2" presStyleCnt="4"/>
      <dgm:spPr/>
      <dgm:t>
        <a:bodyPr/>
        <a:lstStyle/>
        <a:p>
          <a:endParaRPr lang="en-US"/>
        </a:p>
      </dgm:t>
    </dgm:pt>
    <dgm:pt modelId="{BB9814A8-7C59-4F0F-84FD-4D56888489F0}" type="pres">
      <dgm:prSet presAssocID="{52AD77B2-8FF1-4967-8450-F012940E77B2}" presName="vert2" presStyleCnt="0"/>
      <dgm:spPr/>
    </dgm:pt>
    <dgm:pt modelId="{5BEA477A-DCF6-4D8E-A3CC-8E804704EB5B}" type="pres">
      <dgm:prSet presAssocID="{52AD77B2-8FF1-4967-8450-F012940E77B2}" presName="thinLine2b" presStyleLbl="callout" presStyleIdx="1" presStyleCnt="3"/>
      <dgm:spPr/>
    </dgm:pt>
    <dgm:pt modelId="{F54A78BA-32AB-4DA1-B65D-13219A0D8F00}" type="pres">
      <dgm:prSet presAssocID="{52AD77B2-8FF1-4967-8450-F012940E77B2}" presName="vertSpace2b" presStyleCnt="0"/>
      <dgm:spPr/>
    </dgm:pt>
    <dgm:pt modelId="{74DB3030-3AB5-4B7C-A208-8455BE9029A1}" type="pres">
      <dgm:prSet presAssocID="{2ABDF1B9-F712-4406-A4D7-DC5E7B481FA7}" presName="horz2" presStyleCnt="0"/>
      <dgm:spPr/>
    </dgm:pt>
    <dgm:pt modelId="{50B6CF76-9129-494B-9FC5-CD1064A89BC4}" type="pres">
      <dgm:prSet presAssocID="{2ABDF1B9-F712-4406-A4D7-DC5E7B481FA7}" presName="horzSpace2" presStyleCnt="0"/>
      <dgm:spPr/>
    </dgm:pt>
    <dgm:pt modelId="{59E4542A-09A1-4E4D-AB9F-7531330DC339}" type="pres">
      <dgm:prSet presAssocID="{2ABDF1B9-F712-4406-A4D7-DC5E7B481FA7}" presName="tx2" presStyleLbl="revTx" presStyleIdx="3" presStyleCnt="4"/>
      <dgm:spPr/>
      <dgm:t>
        <a:bodyPr/>
        <a:lstStyle/>
        <a:p>
          <a:endParaRPr lang="en-US"/>
        </a:p>
      </dgm:t>
    </dgm:pt>
    <dgm:pt modelId="{A316624C-6DCA-4172-8D32-912EA944CA77}" type="pres">
      <dgm:prSet presAssocID="{2ABDF1B9-F712-4406-A4D7-DC5E7B481FA7}" presName="vert2" presStyleCnt="0"/>
      <dgm:spPr/>
    </dgm:pt>
    <dgm:pt modelId="{DB2F1FBE-0D20-4529-BB93-7BDA71CBA225}" type="pres">
      <dgm:prSet presAssocID="{2ABDF1B9-F712-4406-A4D7-DC5E7B481FA7}" presName="thinLine2b" presStyleLbl="callout" presStyleIdx="2" presStyleCnt="3"/>
      <dgm:spPr/>
    </dgm:pt>
    <dgm:pt modelId="{75BA8FDB-7B82-40B3-A458-428633890D36}" type="pres">
      <dgm:prSet presAssocID="{2ABDF1B9-F712-4406-A4D7-DC5E7B481FA7}" presName="vertSpace2b" presStyleCnt="0"/>
      <dgm:spPr/>
    </dgm:pt>
  </dgm:ptLst>
  <dgm:cxnLst>
    <dgm:cxn modelId="{C3B0E5C9-965F-47E0-8158-8E92AA62DC81}" srcId="{E3CD33C6-1EEB-459D-98E9-3AAA52D233A9}" destId="{2ABDF1B9-F712-4406-A4D7-DC5E7B481FA7}" srcOrd="2" destOrd="0" parTransId="{D89E3C12-29A6-40B2-9E8A-F993F5686D75}" sibTransId="{18CAA0A9-9963-41BF-AF28-0185749FAE03}"/>
    <dgm:cxn modelId="{14EDA92D-8DE2-4147-8CA0-5381504F860E}" type="presOf" srcId="{52AD77B2-8FF1-4967-8450-F012940E77B2}" destId="{F5FECF8E-E54A-49B5-B7A5-5AFCE7FD2085}" srcOrd="0" destOrd="0" presId="urn:microsoft.com/office/officeart/2008/layout/LinedList"/>
    <dgm:cxn modelId="{3444C6F7-F00E-42F4-9D07-FF2AA7BF95FF}" type="presOf" srcId="{2C61A867-6D96-43CE-B9FC-33C073138B8D}" destId="{944C0901-C8CE-439D-B92F-69BA6E7ABF25}" srcOrd="0" destOrd="0" presId="urn:microsoft.com/office/officeart/2008/layout/LinedList"/>
    <dgm:cxn modelId="{23E24DCC-B362-498C-9A05-F6513A5ED07D}" type="presOf" srcId="{2ABDF1B9-F712-4406-A4D7-DC5E7B481FA7}" destId="{59E4542A-09A1-4E4D-AB9F-7531330DC339}" srcOrd="0" destOrd="0" presId="urn:microsoft.com/office/officeart/2008/layout/LinedList"/>
    <dgm:cxn modelId="{92F800C4-FFA9-4573-90EF-878C2A551B1E}" srcId="{2C61A867-6D96-43CE-B9FC-33C073138B8D}" destId="{E3CD33C6-1EEB-459D-98E9-3AAA52D233A9}" srcOrd="0" destOrd="0" parTransId="{6E8D57E5-A13A-4885-8636-1DB44562E379}" sibTransId="{154902B2-9B10-4946-9E4F-2B584F12FF9D}"/>
    <dgm:cxn modelId="{DBDCB5E3-D936-4B84-86E9-09576FAB5630}" type="presOf" srcId="{98E13152-E1BD-4DE8-95A9-3406668E09F1}" destId="{DDCB73B3-2A62-4C83-98FA-F6462B197452}" srcOrd="0" destOrd="0" presId="urn:microsoft.com/office/officeart/2008/layout/LinedList"/>
    <dgm:cxn modelId="{EE6955AD-F13C-4AB4-9E4E-7DF3499476D2}" type="presOf" srcId="{E3CD33C6-1EEB-459D-98E9-3AAA52D233A9}" destId="{38D05CBA-BF09-4B97-A854-ABD8A5BF3173}" srcOrd="0" destOrd="0" presId="urn:microsoft.com/office/officeart/2008/layout/LinedList"/>
    <dgm:cxn modelId="{81421D93-BF22-4386-A5EC-D8CF6A3A8FB0}" srcId="{E3CD33C6-1EEB-459D-98E9-3AAA52D233A9}" destId="{98E13152-E1BD-4DE8-95A9-3406668E09F1}" srcOrd="0" destOrd="0" parTransId="{39155EB9-D8BA-4A56-BA16-0706B46BC93B}" sibTransId="{EEE184E8-E222-4542-99CA-9D8C1FA0A362}"/>
    <dgm:cxn modelId="{B85C533F-E5ED-45F2-A570-0DCF9CC90412}" srcId="{E3CD33C6-1EEB-459D-98E9-3AAA52D233A9}" destId="{52AD77B2-8FF1-4967-8450-F012940E77B2}" srcOrd="1" destOrd="0" parTransId="{FEE9EFD0-DE15-4AFC-851F-DD7D21906217}" sibTransId="{60E10015-3AD9-4D68-9C45-2F2EE458EF20}"/>
    <dgm:cxn modelId="{E42EFE29-6F2D-4CD0-A053-86A63D33C480}" type="presParOf" srcId="{944C0901-C8CE-439D-B92F-69BA6E7ABF25}" destId="{5C9F7F18-34D8-48F3-850D-2404BDB5E13F}" srcOrd="0" destOrd="0" presId="urn:microsoft.com/office/officeart/2008/layout/LinedList"/>
    <dgm:cxn modelId="{FDBA6A42-34E6-4AA5-9098-9E9C58B719BB}" type="presParOf" srcId="{944C0901-C8CE-439D-B92F-69BA6E7ABF25}" destId="{AF919D93-01EB-41C7-A358-1E5E4001BA12}" srcOrd="1" destOrd="0" presId="urn:microsoft.com/office/officeart/2008/layout/LinedList"/>
    <dgm:cxn modelId="{AAB878A7-3132-4040-ABA0-5FE08AC3B125}" type="presParOf" srcId="{AF919D93-01EB-41C7-A358-1E5E4001BA12}" destId="{38D05CBA-BF09-4B97-A854-ABD8A5BF3173}" srcOrd="0" destOrd="0" presId="urn:microsoft.com/office/officeart/2008/layout/LinedList"/>
    <dgm:cxn modelId="{3D1533D9-6A11-4C96-A2A1-6C87E13456B2}" type="presParOf" srcId="{AF919D93-01EB-41C7-A358-1E5E4001BA12}" destId="{44181712-8A8C-4F00-89D0-097B36D81E41}" srcOrd="1" destOrd="0" presId="urn:microsoft.com/office/officeart/2008/layout/LinedList"/>
    <dgm:cxn modelId="{611B851F-25D7-41FC-8A13-6867A7817310}" type="presParOf" srcId="{44181712-8A8C-4F00-89D0-097B36D81E41}" destId="{06754B73-4112-45EE-AEAE-C00F767E71E3}" srcOrd="0" destOrd="0" presId="urn:microsoft.com/office/officeart/2008/layout/LinedList"/>
    <dgm:cxn modelId="{52D3BD38-A0D1-4275-BE71-8C1C8E09F929}" type="presParOf" srcId="{44181712-8A8C-4F00-89D0-097B36D81E41}" destId="{6C871821-624F-4A7C-980C-34AC84F6279A}" srcOrd="1" destOrd="0" presId="urn:microsoft.com/office/officeart/2008/layout/LinedList"/>
    <dgm:cxn modelId="{C6E109E7-3CA7-4B6F-B480-E8EB5C4E5731}" type="presParOf" srcId="{6C871821-624F-4A7C-980C-34AC84F6279A}" destId="{F65E992A-658C-4585-9245-65C6C7035B0B}" srcOrd="0" destOrd="0" presId="urn:microsoft.com/office/officeart/2008/layout/LinedList"/>
    <dgm:cxn modelId="{0A6D4D5F-BE66-47A1-B726-55C9BD1EED16}" type="presParOf" srcId="{6C871821-624F-4A7C-980C-34AC84F6279A}" destId="{DDCB73B3-2A62-4C83-98FA-F6462B197452}" srcOrd="1" destOrd="0" presId="urn:microsoft.com/office/officeart/2008/layout/LinedList"/>
    <dgm:cxn modelId="{9165A532-0221-447A-B84A-1404F6B8C6B8}" type="presParOf" srcId="{6C871821-624F-4A7C-980C-34AC84F6279A}" destId="{9C539676-7C14-45E3-8210-FDDA85F08FA1}" srcOrd="2" destOrd="0" presId="urn:microsoft.com/office/officeart/2008/layout/LinedList"/>
    <dgm:cxn modelId="{E2CE69D4-77AE-435A-A64D-89C2E55A4F5D}" type="presParOf" srcId="{44181712-8A8C-4F00-89D0-097B36D81E41}" destId="{C94631FB-0B16-4AC8-946C-1DF23E990F20}" srcOrd="2" destOrd="0" presId="urn:microsoft.com/office/officeart/2008/layout/LinedList"/>
    <dgm:cxn modelId="{5DE7B288-A18E-4480-8F85-F917203DC8CD}" type="presParOf" srcId="{44181712-8A8C-4F00-89D0-097B36D81E41}" destId="{D6599C77-22B8-4B55-B307-C6735389E1F4}" srcOrd="3" destOrd="0" presId="urn:microsoft.com/office/officeart/2008/layout/LinedList"/>
    <dgm:cxn modelId="{C4747163-2C78-48FD-AF92-B39D66DB15C3}" type="presParOf" srcId="{44181712-8A8C-4F00-89D0-097B36D81E41}" destId="{EC9A038D-0DCE-42DE-B0CD-8040217ECCF3}" srcOrd="4" destOrd="0" presId="urn:microsoft.com/office/officeart/2008/layout/LinedList"/>
    <dgm:cxn modelId="{7760EBE9-CEA1-4BF3-8A42-7452C4F8F417}" type="presParOf" srcId="{EC9A038D-0DCE-42DE-B0CD-8040217ECCF3}" destId="{CF1656FB-7A6F-403D-A546-FDC4753E7D91}" srcOrd="0" destOrd="0" presId="urn:microsoft.com/office/officeart/2008/layout/LinedList"/>
    <dgm:cxn modelId="{948B30A2-D6BC-47E3-A6D6-E88D6CFA33B2}" type="presParOf" srcId="{EC9A038D-0DCE-42DE-B0CD-8040217ECCF3}" destId="{F5FECF8E-E54A-49B5-B7A5-5AFCE7FD2085}" srcOrd="1" destOrd="0" presId="urn:microsoft.com/office/officeart/2008/layout/LinedList"/>
    <dgm:cxn modelId="{1E4C6558-C4B7-4952-99B8-9DEEFB3D9E73}" type="presParOf" srcId="{EC9A038D-0DCE-42DE-B0CD-8040217ECCF3}" destId="{BB9814A8-7C59-4F0F-84FD-4D56888489F0}" srcOrd="2" destOrd="0" presId="urn:microsoft.com/office/officeart/2008/layout/LinedList"/>
    <dgm:cxn modelId="{ED2C6666-FB24-43B4-B0E0-E0BB3352DE19}" type="presParOf" srcId="{44181712-8A8C-4F00-89D0-097B36D81E41}" destId="{5BEA477A-DCF6-4D8E-A3CC-8E804704EB5B}" srcOrd="5" destOrd="0" presId="urn:microsoft.com/office/officeart/2008/layout/LinedList"/>
    <dgm:cxn modelId="{04CF780D-7982-4991-B9A4-DC5EBFED2297}" type="presParOf" srcId="{44181712-8A8C-4F00-89D0-097B36D81E41}" destId="{F54A78BA-32AB-4DA1-B65D-13219A0D8F00}" srcOrd="6" destOrd="0" presId="urn:microsoft.com/office/officeart/2008/layout/LinedList"/>
    <dgm:cxn modelId="{B6FE8B55-3F5B-4E0E-9BE8-06D798869E7D}" type="presParOf" srcId="{44181712-8A8C-4F00-89D0-097B36D81E41}" destId="{74DB3030-3AB5-4B7C-A208-8455BE9029A1}" srcOrd="7" destOrd="0" presId="urn:microsoft.com/office/officeart/2008/layout/LinedList"/>
    <dgm:cxn modelId="{B105AF1F-B04A-4B98-A504-4292DACA73F1}" type="presParOf" srcId="{74DB3030-3AB5-4B7C-A208-8455BE9029A1}" destId="{50B6CF76-9129-494B-9FC5-CD1064A89BC4}" srcOrd="0" destOrd="0" presId="urn:microsoft.com/office/officeart/2008/layout/LinedList"/>
    <dgm:cxn modelId="{462ECB36-A2AF-444B-AAA1-73D45F86B52A}" type="presParOf" srcId="{74DB3030-3AB5-4B7C-A208-8455BE9029A1}" destId="{59E4542A-09A1-4E4D-AB9F-7531330DC339}" srcOrd="1" destOrd="0" presId="urn:microsoft.com/office/officeart/2008/layout/LinedList"/>
    <dgm:cxn modelId="{F467B9DB-4729-475F-BABF-A6C66B61D024}" type="presParOf" srcId="{74DB3030-3AB5-4B7C-A208-8455BE9029A1}" destId="{A316624C-6DCA-4172-8D32-912EA944CA77}" srcOrd="2" destOrd="0" presId="urn:microsoft.com/office/officeart/2008/layout/LinedList"/>
    <dgm:cxn modelId="{E5BB7FD3-DD83-4DA5-A450-F26905A7AC0A}" type="presParOf" srcId="{44181712-8A8C-4F00-89D0-097B36D81E41}" destId="{DB2F1FBE-0D20-4529-BB93-7BDA71CBA225}" srcOrd="8" destOrd="0" presId="urn:microsoft.com/office/officeart/2008/layout/LinedList"/>
    <dgm:cxn modelId="{C3FBB0FE-AFE3-4E13-99BC-F0A4B6B6055E}" type="presParOf" srcId="{44181712-8A8C-4F00-89D0-097B36D81E41}" destId="{75BA8FDB-7B82-40B3-A458-428633890D36}" srcOrd="9"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11CC65-A1DD-4F16-AB65-5D4DE2F8FE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188D92F6-C275-406C-A840-F35590B9F34A}">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ZA" sz="3200" b="1" dirty="0"/>
            <a:t>NPFTED (2007)</a:t>
          </a:r>
        </a:p>
      </dgm:t>
    </dgm:pt>
    <dgm:pt modelId="{5E29AE5D-63FB-4545-8AEC-4A5DDCEDFE6E}" type="parTrans" cxnId="{04E4ABB6-5BBE-4012-BD7F-C3CADFC1A541}">
      <dgm:prSet/>
      <dgm:spPr/>
      <dgm:t>
        <a:bodyPr/>
        <a:lstStyle/>
        <a:p>
          <a:endParaRPr lang="en-ZA"/>
        </a:p>
      </dgm:t>
    </dgm:pt>
    <dgm:pt modelId="{DD9E7BCF-B5F3-4D97-9646-85FDCBD834C9}" type="sibTrans" cxnId="{04E4ABB6-5BBE-4012-BD7F-C3CADFC1A541}">
      <dgm:prSet/>
      <dgm:spPr/>
      <dgm:t>
        <a:bodyPr/>
        <a:lstStyle/>
        <a:p>
          <a:endParaRPr lang="en-ZA"/>
        </a:p>
      </dgm:t>
    </dgm:pt>
    <dgm:pt modelId="{EEBE7B84-37B7-402A-8349-D58A514C796C}">
      <dgm:prSet phldrT="[Text]" custT="1"/>
      <dgm:spPr/>
      <dgm:t>
        <a:bodyPr/>
        <a:lstStyle/>
        <a:p>
          <a:pPr algn="l"/>
          <a:r>
            <a:rPr lang="en-ZA" altLang="en-US" sz="2000" b="1" i="0" dirty="0"/>
            <a:t>Section 53</a:t>
          </a:r>
          <a:r>
            <a:rPr lang="en-ZA" altLang="en-US" sz="2000" i="1" dirty="0"/>
            <a:t>: “the South African Council for Educators (SACE), as the professional body for professional educators, will have the overall responsibility for the </a:t>
          </a:r>
          <a:r>
            <a:rPr lang="en-ZA" altLang="en-US" sz="2000" b="1" i="1" dirty="0"/>
            <a:t>implementation</a:t>
          </a:r>
          <a:r>
            <a:rPr lang="en-ZA" altLang="en-US" sz="2000" i="1" dirty="0"/>
            <a:t>, </a:t>
          </a:r>
          <a:r>
            <a:rPr lang="en-ZA" altLang="en-US" sz="2000" b="1" i="1" dirty="0"/>
            <a:t>management</a:t>
          </a:r>
          <a:r>
            <a:rPr lang="en-ZA" altLang="en-US" sz="2000" i="1" dirty="0"/>
            <a:t> and </a:t>
          </a:r>
          <a:r>
            <a:rPr lang="en-ZA" altLang="en-US" sz="2000" b="1" i="1" dirty="0"/>
            <a:t>quality assurance</a:t>
          </a:r>
          <a:r>
            <a:rPr lang="en-ZA" altLang="en-US" sz="2000" i="1" dirty="0"/>
            <a:t> of the CPTD system. SACE will be provided with the necessary resources and support to undertake that role”.</a:t>
          </a:r>
          <a:endParaRPr lang="en-ZA" sz="2000" dirty="0"/>
        </a:p>
      </dgm:t>
    </dgm:pt>
    <dgm:pt modelId="{6F513A08-C026-4334-A986-C2394E61FEBC}" type="parTrans" cxnId="{3BCDD148-98B1-4788-93EA-4A8F3EFFA471}">
      <dgm:prSet/>
      <dgm:spPr/>
      <dgm:t>
        <a:bodyPr/>
        <a:lstStyle/>
        <a:p>
          <a:endParaRPr lang="en-ZA"/>
        </a:p>
      </dgm:t>
    </dgm:pt>
    <dgm:pt modelId="{1B986F67-0A3A-4276-A888-FAE34608E064}" type="sibTrans" cxnId="{3BCDD148-98B1-4788-93EA-4A8F3EFFA471}">
      <dgm:prSet/>
      <dgm:spPr/>
      <dgm:t>
        <a:bodyPr/>
        <a:lstStyle/>
        <a:p>
          <a:endParaRPr lang="en-ZA"/>
        </a:p>
      </dgm:t>
    </dgm:pt>
    <dgm:pt modelId="{3A7F775E-97F7-4169-AD34-886BF9B66BEE}">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ZA" sz="3200" b="1" dirty="0"/>
            <a:t>NQF Act no.67 of 2008</a:t>
          </a:r>
        </a:p>
      </dgm:t>
    </dgm:pt>
    <dgm:pt modelId="{E63DCA44-B05D-482C-8BF0-1863A0EA42A5}" type="parTrans" cxnId="{465BC452-1ACD-4CE3-BA3B-179F81341473}">
      <dgm:prSet/>
      <dgm:spPr/>
      <dgm:t>
        <a:bodyPr/>
        <a:lstStyle/>
        <a:p>
          <a:endParaRPr lang="en-ZA"/>
        </a:p>
      </dgm:t>
    </dgm:pt>
    <dgm:pt modelId="{3CBCC0C4-0BFE-4EA6-A989-764B5C9EBB1E}" type="sibTrans" cxnId="{465BC452-1ACD-4CE3-BA3B-179F81341473}">
      <dgm:prSet/>
      <dgm:spPr/>
      <dgm:t>
        <a:bodyPr/>
        <a:lstStyle/>
        <a:p>
          <a:endParaRPr lang="en-ZA"/>
        </a:p>
      </dgm:t>
    </dgm:pt>
    <dgm:pt modelId="{13768D89-6989-4758-A75C-642C7DE565E0}">
      <dgm:prSet phldrT="[Text]" custT="1"/>
      <dgm:spPr/>
      <dgm:t>
        <a:bodyPr/>
        <a:lstStyle/>
        <a:p>
          <a:r>
            <a:rPr lang="en-ZA" sz="1800" b="1" dirty="0"/>
            <a:t>Professional Bodies Recognition by SAQA </a:t>
          </a:r>
        </a:p>
      </dgm:t>
    </dgm:pt>
    <dgm:pt modelId="{7054BF61-A8DC-4888-98B7-8BC1291D1546}" type="parTrans" cxnId="{0F657618-DA44-4D61-84C1-37431410FEBA}">
      <dgm:prSet/>
      <dgm:spPr/>
      <dgm:t>
        <a:bodyPr/>
        <a:lstStyle/>
        <a:p>
          <a:endParaRPr lang="en-ZA"/>
        </a:p>
      </dgm:t>
    </dgm:pt>
    <dgm:pt modelId="{A19D0649-D468-4A99-B495-F7183B698033}" type="sibTrans" cxnId="{0F657618-DA44-4D61-84C1-37431410FEBA}">
      <dgm:prSet/>
      <dgm:spPr/>
      <dgm:t>
        <a:bodyPr/>
        <a:lstStyle/>
        <a:p>
          <a:endParaRPr lang="en-ZA"/>
        </a:p>
      </dgm:t>
    </dgm:pt>
    <dgm:pt modelId="{CEED2638-6AB6-44A7-B64D-46E71A3BAEC4}">
      <dgm:prSet custT="1"/>
      <dgm:spPr/>
      <dgm:t>
        <a:bodyPr/>
        <a:lstStyle/>
        <a:p>
          <a:r>
            <a:rPr lang="en-ZA" sz="1800" b="1" i="0" dirty="0"/>
            <a:t>Section 29</a:t>
          </a:r>
          <a:r>
            <a:rPr lang="en-ZA" sz="1800" i="1" dirty="0"/>
            <a:t>: “A statutory or non-statutory body of expert practitioners in an occupational field must apply in the manner prescribed by the </a:t>
          </a:r>
          <a:r>
            <a:rPr lang="en-ZA" sz="1800" i="1" dirty="0">
              <a:solidFill>
                <a:schemeClr val="tx1"/>
              </a:solidFill>
              <a:hlinkClick xmlns:r="http://schemas.openxmlformats.org/officeDocument/2006/relationships" r:id="" action="ppaction://noaction"/>
            </a:rPr>
            <a:t>SAQA</a:t>
          </a:r>
          <a:r>
            <a:rPr lang="en-ZA" sz="1800" i="1" dirty="0">
              <a:solidFill>
                <a:schemeClr val="tx1"/>
              </a:solidFill>
            </a:rPr>
            <a:t> in terms of section 13(1)(</a:t>
          </a:r>
          <a:r>
            <a:rPr lang="en-ZA" sz="1800" i="1" dirty="0" err="1">
              <a:solidFill>
                <a:schemeClr val="tx1"/>
              </a:solidFill>
            </a:rPr>
            <a:t>i</a:t>
          </a:r>
          <a:r>
            <a:rPr lang="en-ZA" sz="1800" i="1" dirty="0">
              <a:solidFill>
                <a:schemeClr val="tx1"/>
              </a:solidFill>
            </a:rPr>
            <a:t>)(</a:t>
          </a:r>
          <a:r>
            <a:rPr lang="en-ZA" sz="1800" i="1" dirty="0" err="1">
              <a:solidFill>
                <a:schemeClr val="tx1"/>
              </a:solidFill>
            </a:rPr>
            <a:t>i</a:t>
          </a:r>
          <a:r>
            <a:rPr lang="en-ZA" sz="1800" i="1" dirty="0">
              <a:solidFill>
                <a:schemeClr val="tx1"/>
              </a:solidFill>
            </a:rPr>
            <a:t>) to be recognised as a </a:t>
          </a:r>
          <a:r>
            <a:rPr lang="en-ZA" sz="1800" i="1" dirty="0">
              <a:solidFill>
                <a:schemeClr val="tx1"/>
              </a:solidFill>
              <a:hlinkClick xmlns:r="http://schemas.openxmlformats.org/officeDocument/2006/relationships" r:id="" action="ppaction://noaction"/>
            </a:rPr>
            <a:t>professional body</a:t>
          </a:r>
          <a:r>
            <a:rPr lang="en-ZA" sz="1800" i="1" dirty="0">
              <a:solidFill>
                <a:schemeClr val="tx1"/>
              </a:solidFill>
            </a:rPr>
            <a:t> in terms of </a:t>
          </a:r>
          <a:r>
            <a:rPr lang="en-ZA" sz="1800" i="1" dirty="0">
              <a:solidFill>
                <a:schemeClr val="tx1"/>
              </a:solidFill>
              <a:hlinkClick xmlns:r="http://schemas.openxmlformats.org/officeDocument/2006/relationships" r:id="" action="ppaction://noaction"/>
            </a:rPr>
            <a:t>this Act</a:t>
          </a:r>
          <a:r>
            <a:rPr lang="en-ZA" sz="1800" i="1" dirty="0">
              <a:solidFill>
                <a:schemeClr val="tx1"/>
              </a:solidFill>
            </a:rPr>
            <a:t>”</a:t>
          </a:r>
        </a:p>
      </dgm:t>
    </dgm:pt>
    <dgm:pt modelId="{54C9864E-A273-4AC7-81A9-B1C9B82F4144}" type="parTrans" cxnId="{1BE25D5E-923D-40F1-9D2D-B8FC06819633}">
      <dgm:prSet/>
      <dgm:spPr/>
      <dgm:t>
        <a:bodyPr/>
        <a:lstStyle/>
        <a:p>
          <a:endParaRPr lang="en-ZA"/>
        </a:p>
      </dgm:t>
    </dgm:pt>
    <dgm:pt modelId="{8FA98AFE-D2E6-434A-8812-EF437A14ABFE}" type="sibTrans" cxnId="{1BE25D5E-923D-40F1-9D2D-B8FC06819633}">
      <dgm:prSet/>
      <dgm:spPr/>
      <dgm:t>
        <a:bodyPr/>
        <a:lstStyle/>
        <a:p>
          <a:endParaRPr lang="en-ZA"/>
        </a:p>
      </dgm:t>
    </dgm:pt>
    <dgm:pt modelId="{AFE8C98F-23E3-4EF3-9A4A-9E4FE4CE1480}">
      <dgm:prSet custT="1"/>
      <dgm:spPr/>
      <dgm:t>
        <a:bodyPr/>
        <a:lstStyle/>
        <a:p>
          <a:r>
            <a:rPr lang="en-ZA" sz="1800" b="1" dirty="0">
              <a:solidFill>
                <a:schemeClr val="tx1"/>
              </a:solidFill>
            </a:rPr>
            <a:t>Development and Registration of the Professional Designation on the NQF</a:t>
          </a:r>
        </a:p>
      </dgm:t>
    </dgm:pt>
    <dgm:pt modelId="{8C7DB3AF-B993-47A4-836A-D7DF342C35E2}" type="parTrans" cxnId="{22F6E045-4587-47A7-B1FC-20BD940FC288}">
      <dgm:prSet/>
      <dgm:spPr/>
      <dgm:t>
        <a:bodyPr/>
        <a:lstStyle/>
        <a:p>
          <a:endParaRPr lang="en-ZA"/>
        </a:p>
      </dgm:t>
    </dgm:pt>
    <dgm:pt modelId="{88F6F26E-B69F-4054-910D-5A9615E35BF2}" type="sibTrans" cxnId="{22F6E045-4587-47A7-B1FC-20BD940FC288}">
      <dgm:prSet/>
      <dgm:spPr/>
      <dgm:t>
        <a:bodyPr/>
        <a:lstStyle/>
        <a:p>
          <a:endParaRPr lang="en-ZA"/>
        </a:p>
      </dgm:t>
    </dgm:pt>
    <dgm:pt modelId="{E79B9235-ABED-4B6A-969B-69FE88D61C51}">
      <dgm:prSet custT="1"/>
      <dgm:spPr/>
      <dgm:t>
        <a:bodyPr/>
        <a:lstStyle/>
        <a:p>
          <a:r>
            <a:rPr lang="en-ZA" sz="1800" b="1" i="0" dirty="0">
              <a:solidFill>
                <a:schemeClr val="tx1"/>
              </a:solidFill>
            </a:rPr>
            <a:t>Section 30</a:t>
          </a:r>
          <a:r>
            <a:rPr lang="en-ZA" sz="1800" i="1" dirty="0">
              <a:solidFill>
                <a:schemeClr val="tx1"/>
              </a:solidFill>
            </a:rPr>
            <a:t>: “A </a:t>
          </a:r>
          <a:r>
            <a:rPr lang="en-ZA" sz="1800" i="1" dirty="0">
              <a:solidFill>
                <a:schemeClr val="tx1"/>
              </a:solidFill>
              <a:hlinkClick xmlns:r="http://schemas.openxmlformats.org/officeDocument/2006/relationships" r:id="" action="ppaction://noaction"/>
            </a:rPr>
            <a:t>professional body</a:t>
          </a:r>
          <a:r>
            <a:rPr lang="en-ZA" sz="1800" i="1" dirty="0">
              <a:solidFill>
                <a:schemeClr val="tx1"/>
              </a:solidFill>
            </a:rPr>
            <a:t> that is recognised in terms of </a:t>
          </a:r>
          <a:r>
            <a:rPr lang="en-ZA" sz="1800" i="1" dirty="0">
              <a:solidFill>
                <a:schemeClr val="tx1"/>
              </a:solidFill>
              <a:hlinkClick xmlns:r="http://schemas.openxmlformats.org/officeDocument/2006/relationships" r:id="" action="ppaction://noaction"/>
            </a:rPr>
            <a:t>section 29</a:t>
          </a:r>
          <a:r>
            <a:rPr lang="en-ZA" sz="1800" i="1" dirty="0">
              <a:solidFill>
                <a:schemeClr val="tx1"/>
              </a:solidFill>
            </a:rPr>
            <a:t> must apply to the </a:t>
          </a:r>
          <a:r>
            <a:rPr lang="en-ZA" sz="1800" i="1" dirty="0">
              <a:solidFill>
                <a:schemeClr val="tx1"/>
              </a:solidFill>
              <a:hlinkClick xmlns:r="http://schemas.openxmlformats.org/officeDocument/2006/relationships" r:id="" action="ppaction://noaction"/>
            </a:rPr>
            <a:t>SAQA</a:t>
          </a:r>
          <a:r>
            <a:rPr lang="en-ZA" sz="1800" i="1" dirty="0">
              <a:solidFill>
                <a:schemeClr val="tx1"/>
              </a:solidFill>
            </a:rPr>
            <a:t>, in the manner determined by the SAQA in terms of </a:t>
          </a:r>
          <a:r>
            <a:rPr lang="en-ZA" sz="1800" i="1" dirty="0">
              <a:solidFill>
                <a:schemeClr val="tx1"/>
              </a:solidFill>
              <a:hlinkClick xmlns:r="http://schemas.openxmlformats.org/officeDocument/2006/relationships" r:id="" action="ppaction://noaction"/>
            </a:rPr>
            <a:t>section 13(1)(</a:t>
          </a:r>
          <a:r>
            <a:rPr lang="en-ZA" sz="1800" i="1" dirty="0" err="1">
              <a:solidFill>
                <a:schemeClr val="tx1"/>
              </a:solidFill>
              <a:hlinkClick xmlns:r="http://schemas.openxmlformats.org/officeDocument/2006/relationships" r:id="" action="ppaction://noaction"/>
            </a:rPr>
            <a:t>i</a:t>
          </a:r>
          <a:r>
            <a:rPr lang="en-ZA" sz="1800" i="1" dirty="0">
              <a:solidFill>
                <a:schemeClr val="tx1"/>
              </a:solidFill>
              <a:hlinkClick xmlns:r="http://schemas.openxmlformats.org/officeDocument/2006/relationships" r:id="" action="ppaction://noaction"/>
            </a:rPr>
            <a:t>)(ii)</a:t>
          </a:r>
          <a:r>
            <a:rPr lang="en-ZA" sz="1800" i="1" dirty="0">
              <a:solidFill>
                <a:schemeClr val="tx1"/>
              </a:solidFill>
            </a:rPr>
            <a:t>, to register a </a:t>
          </a:r>
          <a:r>
            <a:rPr lang="en-ZA" sz="1800" i="1" dirty="0">
              <a:solidFill>
                <a:schemeClr val="tx1"/>
              </a:solidFill>
              <a:hlinkClick xmlns:r="http://schemas.openxmlformats.org/officeDocument/2006/relationships" r:id="" action="ppaction://noaction"/>
            </a:rPr>
            <a:t>professional designation</a:t>
          </a:r>
          <a:r>
            <a:rPr lang="en-ZA" sz="1800" i="1" dirty="0">
              <a:solidFill>
                <a:schemeClr val="tx1"/>
              </a:solidFill>
            </a:rPr>
            <a:t> on the </a:t>
          </a:r>
          <a:r>
            <a:rPr lang="en-ZA" sz="1800" i="1" dirty="0">
              <a:solidFill>
                <a:schemeClr val="tx1"/>
              </a:solidFill>
              <a:hlinkClick xmlns:r="http://schemas.openxmlformats.org/officeDocument/2006/relationships" r:id="" action="ppaction://noaction"/>
            </a:rPr>
            <a:t>NQF</a:t>
          </a:r>
          <a:r>
            <a:rPr lang="en-ZA" sz="1800" i="1" dirty="0">
              <a:solidFill>
                <a:schemeClr val="tx1"/>
              </a:solidFill>
            </a:rPr>
            <a:t>”</a:t>
          </a:r>
          <a:r>
            <a:rPr lang="en-ZA" sz="1800" dirty="0">
              <a:solidFill>
                <a:schemeClr val="tx1"/>
              </a:solidFill>
            </a:rPr>
            <a:t>.</a:t>
          </a:r>
        </a:p>
      </dgm:t>
    </dgm:pt>
    <dgm:pt modelId="{458258A9-01AE-4889-84DB-2B03DCDEF7E3}" type="parTrans" cxnId="{DA4E1C7B-3858-4D39-A956-11E13425CBE1}">
      <dgm:prSet/>
      <dgm:spPr/>
      <dgm:t>
        <a:bodyPr/>
        <a:lstStyle/>
        <a:p>
          <a:endParaRPr lang="en-ZA"/>
        </a:p>
      </dgm:t>
    </dgm:pt>
    <dgm:pt modelId="{2653B331-E16D-4BA7-8366-AB1DB6966634}" type="sibTrans" cxnId="{DA4E1C7B-3858-4D39-A956-11E13425CBE1}">
      <dgm:prSet/>
      <dgm:spPr/>
      <dgm:t>
        <a:bodyPr/>
        <a:lstStyle/>
        <a:p>
          <a:endParaRPr lang="en-ZA"/>
        </a:p>
      </dgm:t>
    </dgm:pt>
    <dgm:pt modelId="{706C2FA5-FEAD-4060-AEBA-48A9AF009167}">
      <dgm:prSet custT="1"/>
      <dgm:spPr/>
      <dgm:t>
        <a:bodyPr/>
        <a:lstStyle/>
        <a:p>
          <a:r>
            <a:rPr lang="en-ZA" sz="1800" b="1" dirty="0">
              <a:solidFill>
                <a:schemeClr val="tx1"/>
              </a:solidFill>
            </a:rPr>
            <a:t>Cooperation with other QCs</a:t>
          </a:r>
        </a:p>
      </dgm:t>
    </dgm:pt>
    <dgm:pt modelId="{867B273B-0CB3-4EBB-9437-721AFEFABF61}" type="parTrans" cxnId="{B8593A3C-B28E-4B69-B09E-4713355EF0AD}">
      <dgm:prSet/>
      <dgm:spPr/>
      <dgm:t>
        <a:bodyPr/>
        <a:lstStyle/>
        <a:p>
          <a:endParaRPr lang="en-ZA"/>
        </a:p>
      </dgm:t>
    </dgm:pt>
    <dgm:pt modelId="{D4C0E542-D89E-4829-AFAF-E3818FF127E6}" type="sibTrans" cxnId="{B8593A3C-B28E-4B69-B09E-4713355EF0AD}">
      <dgm:prSet/>
      <dgm:spPr/>
      <dgm:t>
        <a:bodyPr/>
        <a:lstStyle/>
        <a:p>
          <a:endParaRPr lang="en-ZA"/>
        </a:p>
      </dgm:t>
    </dgm:pt>
    <dgm:pt modelId="{E7FB8400-6869-453D-BC87-F5C66018F061}">
      <dgm:prSet custT="1"/>
      <dgm:spPr/>
      <dgm:t>
        <a:bodyPr/>
        <a:lstStyle/>
        <a:p>
          <a:r>
            <a:rPr lang="en-ZA" sz="1800" b="1" dirty="0">
              <a:solidFill>
                <a:schemeClr val="tx1"/>
              </a:solidFill>
            </a:rPr>
            <a:t>Section 28: </a:t>
          </a:r>
          <a:r>
            <a:rPr lang="en-ZA" sz="1800" i="1" dirty="0">
              <a:solidFill>
                <a:schemeClr val="tx1"/>
              </a:solidFill>
            </a:rPr>
            <a:t>Despite the provisions of any other Act, a </a:t>
          </a:r>
          <a:r>
            <a:rPr lang="en-ZA" sz="1800" i="1" dirty="0">
              <a:solidFill>
                <a:schemeClr val="tx1"/>
              </a:solidFill>
              <a:hlinkClick xmlns:r="http://schemas.openxmlformats.org/officeDocument/2006/relationships" r:id="" action="ppaction://noaction"/>
            </a:rPr>
            <a:t>professional body</a:t>
          </a:r>
          <a:r>
            <a:rPr lang="en-ZA" sz="1800" i="1" dirty="0">
              <a:solidFill>
                <a:schemeClr val="tx1"/>
              </a:solidFill>
            </a:rPr>
            <a:t> must co-operate with the relevant QCs in respect of qualifications and quality </a:t>
          </a:r>
          <a:r>
            <a:rPr lang="en-ZA" sz="1800" i="1" dirty="0"/>
            <a:t>assurance in its occupational field.</a:t>
          </a:r>
        </a:p>
      </dgm:t>
    </dgm:pt>
    <dgm:pt modelId="{3E461465-90C1-4B98-A77C-700A751ED2C8}" type="parTrans" cxnId="{C9B4AB8C-47E2-4416-8364-F6B2EF1FB0A4}">
      <dgm:prSet/>
      <dgm:spPr/>
      <dgm:t>
        <a:bodyPr/>
        <a:lstStyle/>
        <a:p>
          <a:endParaRPr lang="en-ZA"/>
        </a:p>
      </dgm:t>
    </dgm:pt>
    <dgm:pt modelId="{99AE73D5-3ECF-4D14-A37E-DB4E2D17C69C}" type="sibTrans" cxnId="{C9B4AB8C-47E2-4416-8364-F6B2EF1FB0A4}">
      <dgm:prSet/>
      <dgm:spPr/>
      <dgm:t>
        <a:bodyPr/>
        <a:lstStyle/>
        <a:p>
          <a:endParaRPr lang="en-ZA"/>
        </a:p>
      </dgm:t>
    </dgm:pt>
    <dgm:pt modelId="{8D468CDD-50A8-4D83-964B-AE2D39451C02}">
      <dgm:prSet phldrT="[Text]" custT="1"/>
      <dgm:spPr/>
      <dgm:t>
        <a:bodyPr/>
        <a:lstStyle/>
        <a:p>
          <a:pPr algn="l"/>
          <a:endParaRPr lang="en-ZA" sz="2000" dirty="0"/>
        </a:p>
      </dgm:t>
    </dgm:pt>
    <dgm:pt modelId="{429CA1D6-03B4-4147-B0B7-E40BF4C99343}" type="parTrans" cxnId="{BAB170AD-1D9E-4C82-8835-3F6116DD7D94}">
      <dgm:prSet/>
      <dgm:spPr/>
      <dgm:t>
        <a:bodyPr/>
        <a:lstStyle/>
        <a:p>
          <a:endParaRPr lang="en-ZA"/>
        </a:p>
      </dgm:t>
    </dgm:pt>
    <dgm:pt modelId="{585AFB74-2315-4E17-B355-472735B07AC6}" type="sibTrans" cxnId="{BAB170AD-1D9E-4C82-8835-3F6116DD7D94}">
      <dgm:prSet/>
      <dgm:spPr/>
      <dgm:t>
        <a:bodyPr/>
        <a:lstStyle/>
        <a:p>
          <a:endParaRPr lang="en-ZA"/>
        </a:p>
      </dgm:t>
    </dgm:pt>
    <dgm:pt modelId="{BEC7FB29-9553-4B5B-A97D-CC75CB8DFDEB}">
      <dgm:prSet phldrT="[Text]" custT="1"/>
      <dgm:spPr/>
      <dgm:t>
        <a:bodyPr/>
        <a:lstStyle/>
        <a:p>
          <a:pPr algn="l"/>
          <a:endParaRPr lang="en-ZA" sz="2000" dirty="0"/>
        </a:p>
      </dgm:t>
    </dgm:pt>
    <dgm:pt modelId="{DD5C2099-3E69-4709-80AF-F43906FD5A52}" type="parTrans" cxnId="{541E34C3-1B22-4B00-93B8-B1A2E16BD0D1}">
      <dgm:prSet/>
      <dgm:spPr/>
      <dgm:t>
        <a:bodyPr/>
        <a:lstStyle/>
        <a:p>
          <a:endParaRPr lang="en-ZA"/>
        </a:p>
      </dgm:t>
    </dgm:pt>
    <dgm:pt modelId="{D861B40F-F5BA-4E2C-97FF-47B6B4CDFE4F}" type="sibTrans" cxnId="{541E34C3-1B22-4B00-93B8-B1A2E16BD0D1}">
      <dgm:prSet/>
      <dgm:spPr/>
      <dgm:t>
        <a:bodyPr/>
        <a:lstStyle/>
        <a:p>
          <a:endParaRPr lang="en-ZA"/>
        </a:p>
      </dgm:t>
    </dgm:pt>
    <dgm:pt modelId="{4E8020B8-C25E-4E31-B1E6-FE240A074027}" type="pres">
      <dgm:prSet presAssocID="{1011CC65-A1DD-4F16-AB65-5D4DE2F8FEAE}" presName="linear" presStyleCnt="0">
        <dgm:presLayoutVars>
          <dgm:animLvl val="lvl"/>
          <dgm:resizeHandles val="exact"/>
        </dgm:presLayoutVars>
      </dgm:prSet>
      <dgm:spPr/>
      <dgm:t>
        <a:bodyPr/>
        <a:lstStyle/>
        <a:p>
          <a:endParaRPr lang="en-US"/>
        </a:p>
      </dgm:t>
    </dgm:pt>
    <dgm:pt modelId="{BEAE932C-8136-4869-8292-7DF75CB0F675}" type="pres">
      <dgm:prSet presAssocID="{188D92F6-C275-406C-A840-F35590B9F34A}" presName="parentText" presStyleLbl="node1" presStyleIdx="0" presStyleCnt="2">
        <dgm:presLayoutVars>
          <dgm:chMax val="0"/>
          <dgm:bulletEnabled val="1"/>
        </dgm:presLayoutVars>
      </dgm:prSet>
      <dgm:spPr/>
      <dgm:t>
        <a:bodyPr/>
        <a:lstStyle/>
        <a:p>
          <a:endParaRPr lang="en-US"/>
        </a:p>
      </dgm:t>
    </dgm:pt>
    <dgm:pt modelId="{85B4AB3D-4DEA-41AA-87E5-1F245780B98B}" type="pres">
      <dgm:prSet presAssocID="{188D92F6-C275-406C-A840-F35590B9F34A}" presName="childText" presStyleLbl="revTx" presStyleIdx="0" presStyleCnt="2" custScaleY="79639" custLinFactNeighborY="-7041">
        <dgm:presLayoutVars>
          <dgm:bulletEnabled val="1"/>
        </dgm:presLayoutVars>
      </dgm:prSet>
      <dgm:spPr/>
      <dgm:t>
        <a:bodyPr/>
        <a:lstStyle/>
        <a:p>
          <a:endParaRPr lang="en-US"/>
        </a:p>
      </dgm:t>
    </dgm:pt>
    <dgm:pt modelId="{34395D6A-6AFF-45F4-AA5F-A59DA457544C}" type="pres">
      <dgm:prSet presAssocID="{3A7F775E-97F7-4169-AD34-886BF9B66BEE}" presName="parentText" presStyleLbl="node1" presStyleIdx="1" presStyleCnt="2" custLinFactNeighborY="224">
        <dgm:presLayoutVars>
          <dgm:chMax val="0"/>
          <dgm:bulletEnabled val="1"/>
        </dgm:presLayoutVars>
      </dgm:prSet>
      <dgm:spPr/>
      <dgm:t>
        <a:bodyPr/>
        <a:lstStyle/>
        <a:p>
          <a:endParaRPr lang="en-US"/>
        </a:p>
      </dgm:t>
    </dgm:pt>
    <dgm:pt modelId="{807A8850-49E1-4976-9889-1ECA656123D2}" type="pres">
      <dgm:prSet presAssocID="{3A7F775E-97F7-4169-AD34-886BF9B66BEE}" presName="childText" presStyleLbl="revTx" presStyleIdx="1" presStyleCnt="2">
        <dgm:presLayoutVars>
          <dgm:bulletEnabled val="1"/>
        </dgm:presLayoutVars>
      </dgm:prSet>
      <dgm:spPr/>
      <dgm:t>
        <a:bodyPr/>
        <a:lstStyle/>
        <a:p>
          <a:endParaRPr lang="en-US"/>
        </a:p>
      </dgm:t>
    </dgm:pt>
  </dgm:ptLst>
  <dgm:cxnLst>
    <dgm:cxn modelId="{C1F5E202-264A-40A9-82B7-D33B9B4C444C}" type="presOf" srcId="{13768D89-6989-4758-A75C-642C7DE565E0}" destId="{807A8850-49E1-4976-9889-1ECA656123D2}" srcOrd="0" destOrd="0" presId="urn:microsoft.com/office/officeart/2005/8/layout/vList2"/>
    <dgm:cxn modelId="{A668FA9D-4296-4E22-96D3-297FE97DF3E1}" type="presOf" srcId="{188D92F6-C275-406C-A840-F35590B9F34A}" destId="{BEAE932C-8136-4869-8292-7DF75CB0F675}" srcOrd="0" destOrd="0" presId="urn:microsoft.com/office/officeart/2005/8/layout/vList2"/>
    <dgm:cxn modelId="{B8593A3C-B28E-4B69-B09E-4713355EF0AD}" srcId="{3A7F775E-97F7-4169-AD34-886BF9B66BEE}" destId="{706C2FA5-FEAD-4060-AEBA-48A9AF009167}" srcOrd="2" destOrd="0" parTransId="{867B273B-0CB3-4EBB-9437-721AFEFABF61}" sibTransId="{D4C0E542-D89E-4829-AFAF-E3818FF127E6}"/>
    <dgm:cxn modelId="{3DE83F21-D8CA-40E3-8D9B-1BBE0025E75C}" type="presOf" srcId="{BEC7FB29-9553-4B5B-A97D-CC75CB8DFDEB}" destId="{85B4AB3D-4DEA-41AA-87E5-1F245780B98B}" srcOrd="0" destOrd="1" presId="urn:microsoft.com/office/officeart/2005/8/layout/vList2"/>
    <dgm:cxn modelId="{9D1E4688-E46F-46DD-97FF-01B5A83F6E73}" type="presOf" srcId="{AFE8C98F-23E3-4EF3-9A4A-9E4FE4CE1480}" destId="{807A8850-49E1-4976-9889-1ECA656123D2}" srcOrd="0" destOrd="2" presId="urn:microsoft.com/office/officeart/2005/8/layout/vList2"/>
    <dgm:cxn modelId="{04E4ABB6-5BBE-4012-BD7F-C3CADFC1A541}" srcId="{1011CC65-A1DD-4F16-AB65-5D4DE2F8FEAE}" destId="{188D92F6-C275-406C-A840-F35590B9F34A}" srcOrd="0" destOrd="0" parTransId="{5E29AE5D-63FB-4545-8AEC-4A5DDCEDFE6E}" sibTransId="{DD9E7BCF-B5F3-4D97-9646-85FDCBD834C9}"/>
    <dgm:cxn modelId="{6BF00FC9-259B-4AFE-9471-412446A976D0}" type="presOf" srcId="{1011CC65-A1DD-4F16-AB65-5D4DE2F8FEAE}" destId="{4E8020B8-C25E-4E31-B1E6-FE240A074027}" srcOrd="0" destOrd="0" presId="urn:microsoft.com/office/officeart/2005/8/layout/vList2"/>
    <dgm:cxn modelId="{B236D47E-AEF9-451C-9522-022182D909EC}" type="presOf" srcId="{E7FB8400-6869-453D-BC87-F5C66018F061}" destId="{807A8850-49E1-4976-9889-1ECA656123D2}" srcOrd="0" destOrd="5" presId="urn:microsoft.com/office/officeart/2005/8/layout/vList2"/>
    <dgm:cxn modelId="{40681B89-7751-45E1-9288-CD651F8FA801}" type="presOf" srcId="{CEED2638-6AB6-44A7-B64D-46E71A3BAEC4}" destId="{807A8850-49E1-4976-9889-1ECA656123D2}" srcOrd="0" destOrd="1" presId="urn:microsoft.com/office/officeart/2005/8/layout/vList2"/>
    <dgm:cxn modelId="{1BE25D5E-923D-40F1-9D2D-B8FC06819633}" srcId="{13768D89-6989-4758-A75C-642C7DE565E0}" destId="{CEED2638-6AB6-44A7-B64D-46E71A3BAEC4}" srcOrd="0" destOrd="0" parTransId="{54C9864E-A273-4AC7-81A9-B1C9B82F4144}" sibTransId="{8FA98AFE-D2E6-434A-8812-EF437A14ABFE}"/>
    <dgm:cxn modelId="{22F6E045-4587-47A7-B1FC-20BD940FC288}" srcId="{3A7F775E-97F7-4169-AD34-886BF9B66BEE}" destId="{AFE8C98F-23E3-4EF3-9A4A-9E4FE4CE1480}" srcOrd="1" destOrd="0" parTransId="{8C7DB3AF-B993-47A4-836A-D7DF342C35E2}" sibTransId="{88F6F26E-B69F-4054-910D-5A9615E35BF2}"/>
    <dgm:cxn modelId="{DA4E1C7B-3858-4D39-A956-11E13425CBE1}" srcId="{AFE8C98F-23E3-4EF3-9A4A-9E4FE4CE1480}" destId="{E79B9235-ABED-4B6A-969B-69FE88D61C51}" srcOrd="0" destOrd="0" parTransId="{458258A9-01AE-4889-84DB-2B03DCDEF7E3}" sibTransId="{2653B331-E16D-4BA7-8366-AB1DB6966634}"/>
    <dgm:cxn modelId="{0F657618-DA44-4D61-84C1-37431410FEBA}" srcId="{3A7F775E-97F7-4169-AD34-886BF9B66BEE}" destId="{13768D89-6989-4758-A75C-642C7DE565E0}" srcOrd="0" destOrd="0" parTransId="{7054BF61-A8DC-4888-98B7-8BC1291D1546}" sibTransId="{A19D0649-D468-4A99-B495-F7183B698033}"/>
    <dgm:cxn modelId="{541E34C3-1B22-4B00-93B8-B1A2E16BD0D1}" srcId="{188D92F6-C275-406C-A840-F35590B9F34A}" destId="{BEC7FB29-9553-4B5B-A97D-CC75CB8DFDEB}" srcOrd="1" destOrd="0" parTransId="{DD5C2099-3E69-4709-80AF-F43906FD5A52}" sibTransId="{D861B40F-F5BA-4E2C-97FF-47B6B4CDFE4F}"/>
    <dgm:cxn modelId="{BAB170AD-1D9E-4C82-8835-3F6116DD7D94}" srcId="{188D92F6-C275-406C-A840-F35590B9F34A}" destId="{8D468CDD-50A8-4D83-964B-AE2D39451C02}" srcOrd="2" destOrd="0" parTransId="{429CA1D6-03B4-4147-B0B7-E40BF4C99343}" sibTransId="{585AFB74-2315-4E17-B355-472735B07AC6}"/>
    <dgm:cxn modelId="{91423B17-85DD-4E15-A138-91DB764165A8}" type="presOf" srcId="{EEBE7B84-37B7-402A-8349-D58A514C796C}" destId="{85B4AB3D-4DEA-41AA-87E5-1F245780B98B}" srcOrd="0" destOrd="0" presId="urn:microsoft.com/office/officeart/2005/8/layout/vList2"/>
    <dgm:cxn modelId="{11781827-61E1-4005-8D0A-9FE685641BEE}" type="presOf" srcId="{706C2FA5-FEAD-4060-AEBA-48A9AF009167}" destId="{807A8850-49E1-4976-9889-1ECA656123D2}" srcOrd="0" destOrd="4" presId="urn:microsoft.com/office/officeart/2005/8/layout/vList2"/>
    <dgm:cxn modelId="{776D1D54-DD81-4E28-8A31-ACE9F65416AB}" type="presOf" srcId="{E79B9235-ABED-4B6A-969B-69FE88D61C51}" destId="{807A8850-49E1-4976-9889-1ECA656123D2}" srcOrd="0" destOrd="3" presId="urn:microsoft.com/office/officeart/2005/8/layout/vList2"/>
    <dgm:cxn modelId="{C9B4AB8C-47E2-4416-8364-F6B2EF1FB0A4}" srcId="{706C2FA5-FEAD-4060-AEBA-48A9AF009167}" destId="{E7FB8400-6869-453D-BC87-F5C66018F061}" srcOrd="0" destOrd="0" parTransId="{3E461465-90C1-4B98-A77C-700A751ED2C8}" sibTransId="{99AE73D5-3ECF-4D14-A37E-DB4E2D17C69C}"/>
    <dgm:cxn modelId="{9FCD3197-62E1-4D12-B1AA-636B11DFCA47}" type="presOf" srcId="{8D468CDD-50A8-4D83-964B-AE2D39451C02}" destId="{85B4AB3D-4DEA-41AA-87E5-1F245780B98B}" srcOrd="0" destOrd="2" presId="urn:microsoft.com/office/officeart/2005/8/layout/vList2"/>
    <dgm:cxn modelId="{3BCDD148-98B1-4788-93EA-4A8F3EFFA471}" srcId="{188D92F6-C275-406C-A840-F35590B9F34A}" destId="{EEBE7B84-37B7-402A-8349-D58A514C796C}" srcOrd="0" destOrd="0" parTransId="{6F513A08-C026-4334-A986-C2394E61FEBC}" sibTransId="{1B986F67-0A3A-4276-A888-FAE34608E064}"/>
    <dgm:cxn modelId="{739156B7-77AA-45D5-9593-51F44F0B4CA0}" type="presOf" srcId="{3A7F775E-97F7-4169-AD34-886BF9B66BEE}" destId="{34395D6A-6AFF-45F4-AA5F-A59DA457544C}" srcOrd="0" destOrd="0" presId="urn:microsoft.com/office/officeart/2005/8/layout/vList2"/>
    <dgm:cxn modelId="{465BC452-1ACD-4CE3-BA3B-179F81341473}" srcId="{1011CC65-A1DD-4F16-AB65-5D4DE2F8FEAE}" destId="{3A7F775E-97F7-4169-AD34-886BF9B66BEE}" srcOrd="1" destOrd="0" parTransId="{E63DCA44-B05D-482C-8BF0-1863A0EA42A5}" sibTransId="{3CBCC0C4-0BFE-4EA6-A989-764B5C9EBB1E}"/>
    <dgm:cxn modelId="{76E9DE5C-2D1D-4038-BCD2-13D9D1A39667}" type="presParOf" srcId="{4E8020B8-C25E-4E31-B1E6-FE240A074027}" destId="{BEAE932C-8136-4869-8292-7DF75CB0F675}" srcOrd="0" destOrd="0" presId="urn:microsoft.com/office/officeart/2005/8/layout/vList2"/>
    <dgm:cxn modelId="{A01F44FE-1D69-4F40-8FF4-91FFC2BB1850}" type="presParOf" srcId="{4E8020B8-C25E-4E31-B1E6-FE240A074027}" destId="{85B4AB3D-4DEA-41AA-87E5-1F245780B98B}" srcOrd="1" destOrd="0" presId="urn:microsoft.com/office/officeart/2005/8/layout/vList2"/>
    <dgm:cxn modelId="{70D79FF6-94C3-48AE-B7FC-367FF05EF1B5}" type="presParOf" srcId="{4E8020B8-C25E-4E31-B1E6-FE240A074027}" destId="{34395D6A-6AFF-45F4-AA5F-A59DA457544C}" srcOrd="2" destOrd="0" presId="urn:microsoft.com/office/officeart/2005/8/layout/vList2"/>
    <dgm:cxn modelId="{8DEB2BF0-4709-478E-9C50-83F2403E7C40}" type="presParOf" srcId="{4E8020B8-C25E-4E31-B1E6-FE240A074027}" destId="{807A8850-49E1-4976-9889-1ECA656123D2}"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1E5703-3709-4953-ADCE-B8288C632495}" type="doc">
      <dgm:prSet loTypeId="urn:microsoft.com/office/officeart/2005/8/layout/default#2" loCatId="list" qsTypeId="urn:microsoft.com/office/officeart/2005/8/quickstyle/simple1" qsCatId="simple" csTypeId="urn:microsoft.com/office/officeart/2005/8/colors/accent1_1" csCatId="accent1" phldr="1"/>
      <dgm:spPr/>
      <dgm:t>
        <a:bodyPr/>
        <a:lstStyle/>
        <a:p>
          <a:endParaRPr lang="en-ZA"/>
        </a:p>
      </dgm:t>
    </dgm:pt>
    <dgm:pt modelId="{7147ADB7-03A0-4536-A216-0A91DE3E3C54}">
      <dgm:prSet phldrT="[Text]"/>
      <dgm:spPr/>
      <dgm:t>
        <a:bodyPr/>
        <a:lstStyle/>
        <a:p>
          <a:r>
            <a:rPr lang="en-ZA" b="1" dirty="0"/>
            <a:t>Poverty in Communities / Families</a:t>
          </a:r>
        </a:p>
      </dgm:t>
    </dgm:pt>
    <dgm:pt modelId="{E32AF70B-C712-49D3-B990-3D1FF127E847}" type="parTrans" cxnId="{2DCA9F92-1135-4601-B9A9-B2993272285F}">
      <dgm:prSet/>
      <dgm:spPr/>
      <dgm:t>
        <a:bodyPr/>
        <a:lstStyle/>
        <a:p>
          <a:endParaRPr lang="en-ZA"/>
        </a:p>
      </dgm:t>
    </dgm:pt>
    <dgm:pt modelId="{1F8FD78E-E2B3-444E-996A-1C7477D27DA6}" type="sibTrans" cxnId="{2DCA9F92-1135-4601-B9A9-B2993272285F}">
      <dgm:prSet/>
      <dgm:spPr/>
      <dgm:t>
        <a:bodyPr/>
        <a:lstStyle/>
        <a:p>
          <a:endParaRPr lang="en-ZA"/>
        </a:p>
      </dgm:t>
    </dgm:pt>
    <dgm:pt modelId="{A9D451C8-8693-4F7E-AFEB-E6958FFA1550}">
      <dgm:prSet phldrT="[Text]"/>
      <dgm:spPr/>
      <dgm:t>
        <a:bodyPr/>
        <a:lstStyle/>
        <a:p>
          <a:r>
            <a:rPr lang="en-ZA" b="1" dirty="0"/>
            <a:t>Space</a:t>
          </a:r>
        </a:p>
      </dgm:t>
    </dgm:pt>
    <dgm:pt modelId="{A839D356-0916-43EE-8854-F6045790241D}" type="parTrans" cxnId="{54D458CA-CD26-49A0-829D-69BE359B2807}">
      <dgm:prSet/>
      <dgm:spPr/>
      <dgm:t>
        <a:bodyPr/>
        <a:lstStyle/>
        <a:p>
          <a:endParaRPr lang="en-ZA"/>
        </a:p>
      </dgm:t>
    </dgm:pt>
    <dgm:pt modelId="{F642B501-44A7-4692-AC7A-888FF0AB51DC}" type="sibTrans" cxnId="{54D458CA-CD26-49A0-829D-69BE359B2807}">
      <dgm:prSet/>
      <dgm:spPr/>
      <dgm:t>
        <a:bodyPr/>
        <a:lstStyle/>
        <a:p>
          <a:endParaRPr lang="en-ZA"/>
        </a:p>
      </dgm:t>
    </dgm:pt>
    <dgm:pt modelId="{B87A1E27-65C8-4616-A7BD-BF2ACD9E1FEC}">
      <dgm:prSet phldrT="[Text]"/>
      <dgm:spPr/>
      <dgm:t>
        <a:bodyPr/>
        <a:lstStyle/>
        <a:p>
          <a:r>
            <a:rPr lang="en-ZA" b="1" dirty="0"/>
            <a:t>Power Relations</a:t>
          </a:r>
        </a:p>
      </dgm:t>
    </dgm:pt>
    <dgm:pt modelId="{F1CFB75C-5913-4704-8507-FB08AED9AAFD}" type="parTrans" cxnId="{5B29FADA-456A-4321-B271-23AED6806BB7}">
      <dgm:prSet/>
      <dgm:spPr/>
      <dgm:t>
        <a:bodyPr/>
        <a:lstStyle/>
        <a:p>
          <a:endParaRPr lang="en-ZA"/>
        </a:p>
      </dgm:t>
    </dgm:pt>
    <dgm:pt modelId="{4B560215-6A0B-4027-AE0D-0E159DDE4B39}" type="sibTrans" cxnId="{5B29FADA-456A-4321-B271-23AED6806BB7}">
      <dgm:prSet/>
      <dgm:spPr/>
      <dgm:t>
        <a:bodyPr/>
        <a:lstStyle/>
        <a:p>
          <a:endParaRPr lang="en-ZA"/>
        </a:p>
      </dgm:t>
    </dgm:pt>
    <dgm:pt modelId="{8AA40EB5-0BC9-4027-ABFC-60DFE055EFD1}">
      <dgm:prSet phldrT="[Text]"/>
      <dgm:spPr/>
      <dgm:t>
        <a:bodyPr/>
        <a:lstStyle/>
        <a:p>
          <a:r>
            <a:rPr lang="en-ZA" b="1" dirty="0"/>
            <a:t>Culture</a:t>
          </a:r>
        </a:p>
        <a:p>
          <a:r>
            <a:rPr lang="en-ZA" b="1" dirty="0" err="1"/>
            <a:t>Partriachy</a:t>
          </a:r>
          <a:endParaRPr lang="en-ZA" b="1" dirty="0"/>
        </a:p>
      </dgm:t>
    </dgm:pt>
    <dgm:pt modelId="{FACFA912-FD12-4E43-984B-E1A81817CFE0}" type="parTrans" cxnId="{2078FB21-1BBB-4E74-A1AE-3B20DB3DE981}">
      <dgm:prSet/>
      <dgm:spPr/>
      <dgm:t>
        <a:bodyPr/>
        <a:lstStyle/>
        <a:p>
          <a:endParaRPr lang="en-ZA"/>
        </a:p>
      </dgm:t>
    </dgm:pt>
    <dgm:pt modelId="{E0F9926E-3EE2-4EF5-B52B-49C50E184596}" type="sibTrans" cxnId="{2078FB21-1BBB-4E74-A1AE-3B20DB3DE981}">
      <dgm:prSet/>
      <dgm:spPr/>
      <dgm:t>
        <a:bodyPr/>
        <a:lstStyle/>
        <a:p>
          <a:endParaRPr lang="en-ZA"/>
        </a:p>
      </dgm:t>
    </dgm:pt>
    <dgm:pt modelId="{AF83070A-92B5-4EFE-B711-C0B5BE9668E3}">
      <dgm:prSet phldrT="[Text]"/>
      <dgm:spPr/>
      <dgm:t>
        <a:bodyPr/>
        <a:lstStyle/>
        <a:p>
          <a:r>
            <a:rPr lang="en-ZA" b="1" dirty="0"/>
            <a:t>Double Personality Character</a:t>
          </a:r>
        </a:p>
        <a:p>
          <a:r>
            <a:rPr lang="en-ZA" b="1" dirty="0"/>
            <a:t>“Best Teachers”</a:t>
          </a:r>
        </a:p>
      </dgm:t>
    </dgm:pt>
    <dgm:pt modelId="{2D1F6E7A-E0E2-472A-9346-5F0D8B0F9A86}" type="parTrans" cxnId="{386D75D8-1C7A-4F2E-8CA3-295AF4B54CCE}">
      <dgm:prSet/>
      <dgm:spPr/>
      <dgm:t>
        <a:bodyPr/>
        <a:lstStyle/>
        <a:p>
          <a:endParaRPr lang="en-ZA"/>
        </a:p>
      </dgm:t>
    </dgm:pt>
    <dgm:pt modelId="{CEBE4213-3D74-4239-9563-5F2C5B76D77E}" type="sibTrans" cxnId="{386D75D8-1C7A-4F2E-8CA3-295AF4B54CCE}">
      <dgm:prSet/>
      <dgm:spPr/>
      <dgm:t>
        <a:bodyPr/>
        <a:lstStyle/>
        <a:p>
          <a:endParaRPr lang="en-ZA"/>
        </a:p>
      </dgm:t>
    </dgm:pt>
    <dgm:pt modelId="{3ED8015D-CC99-4FEF-8195-8C5839B964BF}">
      <dgm:prSet/>
      <dgm:spPr/>
      <dgm:t>
        <a:bodyPr/>
        <a:lstStyle/>
        <a:p>
          <a:r>
            <a:rPr lang="en-ZA" b="1" dirty="0"/>
            <a:t>MST, Arts and Culture, SMTs</a:t>
          </a:r>
        </a:p>
      </dgm:t>
    </dgm:pt>
    <dgm:pt modelId="{83A4CC09-EF43-435A-9411-7438184E9738}" type="parTrans" cxnId="{8DA78340-9C4E-4B3E-8F94-0FB51326A62B}">
      <dgm:prSet/>
      <dgm:spPr/>
      <dgm:t>
        <a:bodyPr/>
        <a:lstStyle/>
        <a:p>
          <a:endParaRPr lang="en-ZA"/>
        </a:p>
      </dgm:t>
    </dgm:pt>
    <dgm:pt modelId="{06488FFB-DAF7-4F53-9FD3-D5391EB49E40}" type="sibTrans" cxnId="{8DA78340-9C4E-4B3E-8F94-0FB51326A62B}">
      <dgm:prSet/>
      <dgm:spPr/>
      <dgm:t>
        <a:bodyPr/>
        <a:lstStyle/>
        <a:p>
          <a:endParaRPr lang="en-ZA"/>
        </a:p>
      </dgm:t>
    </dgm:pt>
    <dgm:pt modelId="{90408E2F-A7EF-41FD-AB54-8AED5C31A62A}">
      <dgm:prSet/>
      <dgm:spPr/>
      <dgm:t>
        <a:bodyPr/>
        <a:lstStyle/>
        <a:p>
          <a:r>
            <a:rPr lang="en-ZA" b="1" dirty="0"/>
            <a:t>Colluding Teachers / Colluding Teachers and Parents</a:t>
          </a:r>
        </a:p>
      </dgm:t>
    </dgm:pt>
    <dgm:pt modelId="{C287BB12-9EC7-4D24-993B-1E17DD0DBD9B}" type="parTrans" cxnId="{601F1CB5-E932-4753-83F1-078AC12D73CB}">
      <dgm:prSet/>
      <dgm:spPr/>
      <dgm:t>
        <a:bodyPr/>
        <a:lstStyle/>
        <a:p>
          <a:endParaRPr lang="en-ZA"/>
        </a:p>
      </dgm:t>
    </dgm:pt>
    <dgm:pt modelId="{F7633DF4-C693-4C31-B1DA-CBDCEB3FD5CA}" type="sibTrans" cxnId="{601F1CB5-E932-4753-83F1-078AC12D73CB}">
      <dgm:prSet/>
      <dgm:spPr/>
      <dgm:t>
        <a:bodyPr/>
        <a:lstStyle/>
        <a:p>
          <a:endParaRPr lang="en-ZA"/>
        </a:p>
      </dgm:t>
    </dgm:pt>
    <dgm:pt modelId="{6C2A9A4C-2645-4D92-A146-7836230B1733}">
      <dgm:prSet/>
      <dgm:spPr/>
      <dgm:t>
        <a:bodyPr/>
        <a:lstStyle/>
        <a:p>
          <a:r>
            <a:rPr lang="en-ZA" b="1" dirty="0"/>
            <a:t>Under-Reporting</a:t>
          </a:r>
        </a:p>
      </dgm:t>
    </dgm:pt>
    <dgm:pt modelId="{647217D5-4393-47ED-9B6C-594BF31F9D8B}" type="parTrans" cxnId="{2A673484-52F4-471C-B79B-89CCB5B04361}">
      <dgm:prSet/>
      <dgm:spPr/>
      <dgm:t>
        <a:bodyPr/>
        <a:lstStyle/>
        <a:p>
          <a:endParaRPr lang="en-ZA"/>
        </a:p>
      </dgm:t>
    </dgm:pt>
    <dgm:pt modelId="{204D0555-AE71-49C1-92D8-D3150965F72F}" type="sibTrans" cxnId="{2A673484-52F4-471C-B79B-89CCB5B04361}">
      <dgm:prSet/>
      <dgm:spPr/>
      <dgm:t>
        <a:bodyPr/>
        <a:lstStyle/>
        <a:p>
          <a:endParaRPr lang="en-ZA"/>
        </a:p>
      </dgm:t>
    </dgm:pt>
    <dgm:pt modelId="{05D56788-6797-474D-9743-38DCCC8E588B}">
      <dgm:prSet/>
      <dgm:spPr/>
      <dgm:t>
        <a:bodyPr/>
        <a:lstStyle/>
        <a:p>
          <a:r>
            <a:rPr lang="en-ZA" b="1" dirty="0"/>
            <a:t>Age </a:t>
          </a:r>
        </a:p>
        <a:p>
          <a:r>
            <a:rPr lang="en-ZA" b="1" dirty="0"/>
            <a:t>35 - 54</a:t>
          </a:r>
        </a:p>
      </dgm:t>
    </dgm:pt>
    <dgm:pt modelId="{AFAA2A2D-2AF3-4B46-88AC-41B6534DA995}" type="parTrans" cxnId="{5F962B58-F46E-432F-98A9-E35BFEE67DE3}">
      <dgm:prSet/>
      <dgm:spPr/>
      <dgm:t>
        <a:bodyPr/>
        <a:lstStyle/>
        <a:p>
          <a:endParaRPr lang="en-ZA"/>
        </a:p>
      </dgm:t>
    </dgm:pt>
    <dgm:pt modelId="{16D72559-C9E9-438F-9CAB-AD7FE40727D5}" type="sibTrans" cxnId="{5F962B58-F46E-432F-98A9-E35BFEE67DE3}">
      <dgm:prSet/>
      <dgm:spPr/>
      <dgm:t>
        <a:bodyPr/>
        <a:lstStyle/>
        <a:p>
          <a:endParaRPr lang="en-ZA"/>
        </a:p>
      </dgm:t>
    </dgm:pt>
    <dgm:pt modelId="{AF6C852A-3082-448A-8590-F8309D747480}" type="pres">
      <dgm:prSet presAssocID="{321E5703-3709-4953-ADCE-B8288C632495}" presName="diagram" presStyleCnt="0">
        <dgm:presLayoutVars>
          <dgm:dir/>
          <dgm:resizeHandles val="exact"/>
        </dgm:presLayoutVars>
      </dgm:prSet>
      <dgm:spPr/>
      <dgm:t>
        <a:bodyPr/>
        <a:lstStyle/>
        <a:p>
          <a:endParaRPr lang="en-US"/>
        </a:p>
      </dgm:t>
    </dgm:pt>
    <dgm:pt modelId="{F3CC8936-2314-4553-9820-307893FD22D7}" type="pres">
      <dgm:prSet presAssocID="{7147ADB7-03A0-4536-A216-0A91DE3E3C54}" presName="node" presStyleLbl="node1" presStyleIdx="0" presStyleCnt="9">
        <dgm:presLayoutVars>
          <dgm:bulletEnabled val="1"/>
        </dgm:presLayoutVars>
      </dgm:prSet>
      <dgm:spPr/>
      <dgm:t>
        <a:bodyPr/>
        <a:lstStyle/>
        <a:p>
          <a:endParaRPr lang="en-US"/>
        </a:p>
      </dgm:t>
    </dgm:pt>
    <dgm:pt modelId="{2E5369A6-1E52-4EBB-99EB-9BC47E236EFE}" type="pres">
      <dgm:prSet presAssocID="{1F8FD78E-E2B3-444E-996A-1C7477D27DA6}" presName="sibTrans" presStyleCnt="0"/>
      <dgm:spPr/>
    </dgm:pt>
    <dgm:pt modelId="{087135E5-1ED0-4F6B-9B45-EC23FE0AC7B5}" type="pres">
      <dgm:prSet presAssocID="{A9D451C8-8693-4F7E-AFEB-E6958FFA1550}" presName="node" presStyleLbl="node1" presStyleIdx="1" presStyleCnt="9">
        <dgm:presLayoutVars>
          <dgm:bulletEnabled val="1"/>
        </dgm:presLayoutVars>
      </dgm:prSet>
      <dgm:spPr/>
      <dgm:t>
        <a:bodyPr/>
        <a:lstStyle/>
        <a:p>
          <a:endParaRPr lang="en-US"/>
        </a:p>
      </dgm:t>
    </dgm:pt>
    <dgm:pt modelId="{FDE05442-500F-4D3E-95C8-AECFDE92588D}" type="pres">
      <dgm:prSet presAssocID="{F642B501-44A7-4692-AC7A-888FF0AB51DC}" presName="sibTrans" presStyleCnt="0"/>
      <dgm:spPr/>
    </dgm:pt>
    <dgm:pt modelId="{980EA3B8-2BF1-484C-9F49-B6540E1DC756}" type="pres">
      <dgm:prSet presAssocID="{B87A1E27-65C8-4616-A7BD-BF2ACD9E1FEC}" presName="node" presStyleLbl="node1" presStyleIdx="2" presStyleCnt="9">
        <dgm:presLayoutVars>
          <dgm:bulletEnabled val="1"/>
        </dgm:presLayoutVars>
      </dgm:prSet>
      <dgm:spPr/>
      <dgm:t>
        <a:bodyPr/>
        <a:lstStyle/>
        <a:p>
          <a:endParaRPr lang="en-US"/>
        </a:p>
      </dgm:t>
    </dgm:pt>
    <dgm:pt modelId="{886351D5-007C-4BC4-92FE-6B954A43A00D}" type="pres">
      <dgm:prSet presAssocID="{4B560215-6A0B-4027-AE0D-0E159DDE4B39}" presName="sibTrans" presStyleCnt="0"/>
      <dgm:spPr/>
    </dgm:pt>
    <dgm:pt modelId="{DEDE5E77-2D4F-4ECC-B88B-E6CCB20F8A05}" type="pres">
      <dgm:prSet presAssocID="{8AA40EB5-0BC9-4027-ABFC-60DFE055EFD1}" presName="node" presStyleLbl="node1" presStyleIdx="3" presStyleCnt="9">
        <dgm:presLayoutVars>
          <dgm:bulletEnabled val="1"/>
        </dgm:presLayoutVars>
      </dgm:prSet>
      <dgm:spPr/>
      <dgm:t>
        <a:bodyPr/>
        <a:lstStyle/>
        <a:p>
          <a:endParaRPr lang="en-US"/>
        </a:p>
      </dgm:t>
    </dgm:pt>
    <dgm:pt modelId="{E95B4429-9CBC-4653-910B-EAA84EBEC1FC}" type="pres">
      <dgm:prSet presAssocID="{E0F9926E-3EE2-4EF5-B52B-49C50E184596}" presName="sibTrans" presStyleCnt="0"/>
      <dgm:spPr/>
    </dgm:pt>
    <dgm:pt modelId="{E3389E78-0647-4BE9-84A2-7E2A4EDB9163}" type="pres">
      <dgm:prSet presAssocID="{AF83070A-92B5-4EFE-B711-C0B5BE9668E3}" presName="node" presStyleLbl="node1" presStyleIdx="4" presStyleCnt="9">
        <dgm:presLayoutVars>
          <dgm:bulletEnabled val="1"/>
        </dgm:presLayoutVars>
      </dgm:prSet>
      <dgm:spPr/>
      <dgm:t>
        <a:bodyPr/>
        <a:lstStyle/>
        <a:p>
          <a:endParaRPr lang="en-US"/>
        </a:p>
      </dgm:t>
    </dgm:pt>
    <dgm:pt modelId="{F605B944-7A4C-46BB-BCC0-05858EDF7D40}" type="pres">
      <dgm:prSet presAssocID="{CEBE4213-3D74-4239-9563-5F2C5B76D77E}" presName="sibTrans" presStyleCnt="0"/>
      <dgm:spPr/>
    </dgm:pt>
    <dgm:pt modelId="{15C6C405-BC68-444E-98BB-9CC86D804085}" type="pres">
      <dgm:prSet presAssocID="{3ED8015D-CC99-4FEF-8195-8C5839B964BF}" presName="node" presStyleLbl="node1" presStyleIdx="5" presStyleCnt="9">
        <dgm:presLayoutVars>
          <dgm:bulletEnabled val="1"/>
        </dgm:presLayoutVars>
      </dgm:prSet>
      <dgm:spPr/>
      <dgm:t>
        <a:bodyPr/>
        <a:lstStyle/>
        <a:p>
          <a:endParaRPr lang="en-US"/>
        </a:p>
      </dgm:t>
    </dgm:pt>
    <dgm:pt modelId="{59A80D80-5EC0-4993-AFB5-3E7E89996529}" type="pres">
      <dgm:prSet presAssocID="{06488FFB-DAF7-4F53-9FD3-D5391EB49E40}" presName="sibTrans" presStyleCnt="0"/>
      <dgm:spPr/>
    </dgm:pt>
    <dgm:pt modelId="{3FAE7073-DF84-4DBE-9699-CB60DD5C5879}" type="pres">
      <dgm:prSet presAssocID="{90408E2F-A7EF-41FD-AB54-8AED5C31A62A}" presName="node" presStyleLbl="node1" presStyleIdx="6" presStyleCnt="9">
        <dgm:presLayoutVars>
          <dgm:bulletEnabled val="1"/>
        </dgm:presLayoutVars>
      </dgm:prSet>
      <dgm:spPr/>
      <dgm:t>
        <a:bodyPr/>
        <a:lstStyle/>
        <a:p>
          <a:endParaRPr lang="en-US"/>
        </a:p>
      </dgm:t>
    </dgm:pt>
    <dgm:pt modelId="{ECC3EA70-4B70-4B6A-B852-6F0307CA7B4F}" type="pres">
      <dgm:prSet presAssocID="{F7633DF4-C693-4C31-B1DA-CBDCEB3FD5CA}" presName="sibTrans" presStyleCnt="0"/>
      <dgm:spPr/>
    </dgm:pt>
    <dgm:pt modelId="{923E8E1E-F6CD-44A0-BA1C-0B63E3432713}" type="pres">
      <dgm:prSet presAssocID="{6C2A9A4C-2645-4D92-A146-7836230B1733}" presName="node" presStyleLbl="node1" presStyleIdx="7" presStyleCnt="9">
        <dgm:presLayoutVars>
          <dgm:bulletEnabled val="1"/>
        </dgm:presLayoutVars>
      </dgm:prSet>
      <dgm:spPr/>
      <dgm:t>
        <a:bodyPr/>
        <a:lstStyle/>
        <a:p>
          <a:endParaRPr lang="en-US"/>
        </a:p>
      </dgm:t>
    </dgm:pt>
    <dgm:pt modelId="{71C703E7-11CA-41BB-BD74-BF5C2E02BAFE}" type="pres">
      <dgm:prSet presAssocID="{204D0555-AE71-49C1-92D8-D3150965F72F}" presName="sibTrans" presStyleCnt="0"/>
      <dgm:spPr/>
    </dgm:pt>
    <dgm:pt modelId="{A18264AE-7811-40CA-BB76-0B0A78BC7A8E}" type="pres">
      <dgm:prSet presAssocID="{05D56788-6797-474D-9743-38DCCC8E588B}" presName="node" presStyleLbl="node1" presStyleIdx="8" presStyleCnt="9">
        <dgm:presLayoutVars>
          <dgm:bulletEnabled val="1"/>
        </dgm:presLayoutVars>
      </dgm:prSet>
      <dgm:spPr/>
      <dgm:t>
        <a:bodyPr/>
        <a:lstStyle/>
        <a:p>
          <a:endParaRPr lang="en-US"/>
        </a:p>
      </dgm:t>
    </dgm:pt>
  </dgm:ptLst>
  <dgm:cxnLst>
    <dgm:cxn modelId="{8069FC40-2E72-4ECA-9583-00452727D3BE}" type="presOf" srcId="{05D56788-6797-474D-9743-38DCCC8E588B}" destId="{A18264AE-7811-40CA-BB76-0B0A78BC7A8E}" srcOrd="0" destOrd="0" presId="urn:microsoft.com/office/officeart/2005/8/layout/default#2"/>
    <dgm:cxn modelId="{F17AF428-1894-48E4-82ED-40D6C5FAC4F4}" type="presOf" srcId="{3ED8015D-CC99-4FEF-8195-8C5839B964BF}" destId="{15C6C405-BC68-444E-98BB-9CC86D804085}" srcOrd="0" destOrd="0" presId="urn:microsoft.com/office/officeart/2005/8/layout/default#2"/>
    <dgm:cxn modelId="{2078FB21-1BBB-4E74-A1AE-3B20DB3DE981}" srcId="{321E5703-3709-4953-ADCE-B8288C632495}" destId="{8AA40EB5-0BC9-4027-ABFC-60DFE055EFD1}" srcOrd="3" destOrd="0" parTransId="{FACFA912-FD12-4E43-984B-E1A81817CFE0}" sibTransId="{E0F9926E-3EE2-4EF5-B52B-49C50E184596}"/>
    <dgm:cxn modelId="{54D458CA-CD26-49A0-829D-69BE359B2807}" srcId="{321E5703-3709-4953-ADCE-B8288C632495}" destId="{A9D451C8-8693-4F7E-AFEB-E6958FFA1550}" srcOrd="1" destOrd="0" parTransId="{A839D356-0916-43EE-8854-F6045790241D}" sibTransId="{F642B501-44A7-4692-AC7A-888FF0AB51DC}"/>
    <dgm:cxn modelId="{601F1CB5-E932-4753-83F1-078AC12D73CB}" srcId="{321E5703-3709-4953-ADCE-B8288C632495}" destId="{90408E2F-A7EF-41FD-AB54-8AED5C31A62A}" srcOrd="6" destOrd="0" parTransId="{C287BB12-9EC7-4D24-993B-1E17DD0DBD9B}" sibTransId="{F7633DF4-C693-4C31-B1DA-CBDCEB3FD5CA}"/>
    <dgm:cxn modelId="{6DF3BDCE-E384-4492-B8DF-4C74AAE7B59D}" type="presOf" srcId="{AF83070A-92B5-4EFE-B711-C0B5BE9668E3}" destId="{E3389E78-0647-4BE9-84A2-7E2A4EDB9163}" srcOrd="0" destOrd="0" presId="urn:microsoft.com/office/officeart/2005/8/layout/default#2"/>
    <dgm:cxn modelId="{33233E7B-3BC3-4262-85FE-AD1CC6E1F2FB}" type="presOf" srcId="{A9D451C8-8693-4F7E-AFEB-E6958FFA1550}" destId="{087135E5-1ED0-4F6B-9B45-EC23FE0AC7B5}" srcOrd="0" destOrd="0" presId="urn:microsoft.com/office/officeart/2005/8/layout/default#2"/>
    <dgm:cxn modelId="{EA43ED4C-3E1B-4161-957F-E0908469D379}" type="presOf" srcId="{B87A1E27-65C8-4616-A7BD-BF2ACD9E1FEC}" destId="{980EA3B8-2BF1-484C-9F49-B6540E1DC756}" srcOrd="0" destOrd="0" presId="urn:microsoft.com/office/officeart/2005/8/layout/default#2"/>
    <dgm:cxn modelId="{386D75D8-1C7A-4F2E-8CA3-295AF4B54CCE}" srcId="{321E5703-3709-4953-ADCE-B8288C632495}" destId="{AF83070A-92B5-4EFE-B711-C0B5BE9668E3}" srcOrd="4" destOrd="0" parTransId="{2D1F6E7A-E0E2-472A-9346-5F0D8B0F9A86}" sibTransId="{CEBE4213-3D74-4239-9563-5F2C5B76D77E}"/>
    <dgm:cxn modelId="{2A673484-52F4-471C-B79B-89CCB5B04361}" srcId="{321E5703-3709-4953-ADCE-B8288C632495}" destId="{6C2A9A4C-2645-4D92-A146-7836230B1733}" srcOrd="7" destOrd="0" parTransId="{647217D5-4393-47ED-9B6C-594BF31F9D8B}" sibTransId="{204D0555-AE71-49C1-92D8-D3150965F72F}"/>
    <dgm:cxn modelId="{5F962B58-F46E-432F-98A9-E35BFEE67DE3}" srcId="{321E5703-3709-4953-ADCE-B8288C632495}" destId="{05D56788-6797-474D-9743-38DCCC8E588B}" srcOrd="8" destOrd="0" parTransId="{AFAA2A2D-2AF3-4B46-88AC-41B6534DA995}" sibTransId="{16D72559-C9E9-438F-9CAB-AD7FE40727D5}"/>
    <dgm:cxn modelId="{2DCA9F92-1135-4601-B9A9-B2993272285F}" srcId="{321E5703-3709-4953-ADCE-B8288C632495}" destId="{7147ADB7-03A0-4536-A216-0A91DE3E3C54}" srcOrd="0" destOrd="0" parTransId="{E32AF70B-C712-49D3-B990-3D1FF127E847}" sibTransId="{1F8FD78E-E2B3-444E-996A-1C7477D27DA6}"/>
    <dgm:cxn modelId="{77CD0F94-6F3D-4535-ABA4-5B6420EECC7C}" type="presOf" srcId="{8AA40EB5-0BC9-4027-ABFC-60DFE055EFD1}" destId="{DEDE5E77-2D4F-4ECC-B88B-E6CCB20F8A05}" srcOrd="0" destOrd="0" presId="urn:microsoft.com/office/officeart/2005/8/layout/default#2"/>
    <dgm:cxn modelId="{ACEDBBA4-2C7B-488E-9971-0E339C11418E}" type="presOf" srcId="{321E5703-3709-4953-ADCE-B8288C632495}" destId="{AF6C852A-3082-448A-8590-F8309D747480}" srcOrd="0" destOrd="0" presId="urn:microsoft.com/office/officeart/2005/8/layout/default#2"/>
    <dgm:cxn modelId="{91E00358-4098-4271-8B20-5B9079A857FD}" type="presOf" srcId="{6C2A9A4C-2645-4D92-A146-7836230B1733}" destId="{923E8E1E-F6CD-44A0-BA1C-0B63E3432713}" srcOrd="0" destOrd="0" presId="urn:microsoft.com/office/officeart/2005/8/layout/default#2"/>
    <dgm:cxn modelId="{5B29FADA-456A-4321-B271-23AED6806BB7}" srcId="{321E5703-3709-4953-ADCE-B8288C632495}" destId="{B87A1E27-65C8-4616-A7BD-BF2ACD9E1FEC}" srcOrd="2" destOrd="0" parTransId="{F1CFB75C-5913-4704-8507-FB08AED9AAFD}" sibTransId="{4B560215-6A0B-4027-AE0D-0E159DDE4B39}"/>
    <dgm:cxn modelId="{8DA78340-9C4E-4B3E-8F94-0FB51326A62B}" srcId="{321E5703-3709-4953-ADCE-B8288C632495}" destId="{3ED8015D-CC99-4FEF-8195-8C5839B964BF}" srcOrd="5" destOrd="0" parTransId="{83A4CC09-EF43-435A-9411-7438184E9738}" sibTransId="{06488FFB-DAF7-4F53-9FD3-D5391EB49E40}"/>
    <dgm:cxn modelId="{1CD8E86B-842F-49D9-88A9-7E957C987736}" type="presOf" srcId="{7147ADB7-03A0-4536-A216-0A91DE3E3C54}" destId="{F3CC8936-2314-4553-9820-307893FD22D7}" srcOrd="0" destOrd="0" presId="urn:microsoft.com/office/officeart/2005/8/layout/default#2"/>
    <dgm:cxn modelId="{DDD1D902-605C-4961-8036-7B7F020DF95A}" type="presOf" srcId="{90408E2F-A7EF-41FD-AB54-8AED5C31A62A}" destId="{3FAE7073-DF84-4DBE-9699-CB60DD5C5879}" srcOrd="0" destOrd="0" presId="urn:microsoft.com/office/officeart/2005/8/layout/default#2"/>
    <dgm:cxn modelId="{6C4AE5D3-3417-48A4-970E-E388AF11C0F4}" type="presParOf" srcId="{AF6C852A-3082-448A-8590-F8309D747480}" destId="{F3CC8936-2314-4553-9820-307893FD22D7}" srcOrd="0" destOrd="0" presId="urn:microsoft.com/office/officeart/2005/8/layout/default#2"/>
    <dgm:cxn modelId="{77FB0394-56FB-4051-B7FF-5C4B446C0EED}" type="presParOf" srcId="{AF6C852A-3082-448A-8590-F8309D747480}" destId="{2E5369A6-1E52-4EBB-99EB-9BC47E236EFE}" srcOrd="1" destOrd="0" presId="urn:microsoft.com/office/officeart/2005/8/layout/default#2"/>
    <dgm:cxn modelId="{E01C5EBF-8179-4D7A-88E3-11A43177B71B}" type="presParOf" srcId="{AF6C852A-3082-448A-8590-F8309D747480}" destId="{087135E5-1ED0-4F6B-9B45-EC23FE0AC7B5}" srcOrd="2" destOrd="0" presId="urn:microsoft.com/office/officeart/2005/8/layout/default#2"/>
    <dgm:cxn modelId="{C0F42C3B-8517-4817-AF54-A18670864827}" type="presParOf" srcId="{AF6C852A-3082-448A-8590-F8309D747480}" destId="{FDE05442-500F-4D3E-95C8-AECFDE92588D}" srcOrd="3" destOrd="0" presId="urn:microsoft.com/office/officeart/2005/8/layout/default#2"/>
    <dgm:cxn modelId="{E96BBB27-7492-4C42-996C-BBB4D6B66B98}" type="presParOf" srcId="{AF6C852A-3082-448A-8590-F8309D747480}" destId="{980EA3B8-2BF1-484C-9F49-B6540E1DC756}" srcOrd="4" destOrd="0" presId="urn:microsoft.com/office/officeart/2005/8/layout/default#2"/>
    <dgm:cxn modelId="{AEF09B7F-CD1F-4ABC-A210-D5420CF3B2CD}" type="presParOf" srcId="{AF6C852A-3082-448A-8590-F8309D747480}" destId="{886351D5-007C-4BC4-92FE-6B954A43A00D}" srcOrd="5" destOrd="0" presId="urn:microsoft.com/office/officeart/2005/8/layout/default#2"/>
    <dgm:cxn modelId="{A59CD108-55D3-42CA-ADA5-497DC0A24F10}" type="presParOf" srcId="{AF6C852A-3082-448A-8590-F8309D747480}" destId="{DEDE5E77-2D4F-4ECC-B88B-E6CCB20F8A05}" srcOrd="6" destOrd="0" presId="urn:microsoft.com/office/officeart/2005/8/layout/default#2"/>
    <dgm:cxn modelId="{867A2353-23E7-435C-B4B1-AE52A8AA1577}" type="presParOf" srcId="{AF6C852A-3082-448A-8590-F8309D747480}" destId="{E95B4429-9CBC-4653-910B-EAA84EBEC1FC}" srcOrd="7" destOrd="0" presId="urn:microsoft.com/office/officeart/2005/8/layout/default#2"/>
    <dgm:cxn modelId="{51949E53-CE97-43D2-AA3D-338CCEFAE7D7}" type="presParOf" srcId="{AF6C852A-3082-448A-8590-F8309D747480}" destId="{E3389E78-0647-4BE9-84A2-7E2A4EDB9163}" srcOrd="8" destOrd="0" presId="urn:microsoft.com/office/officeart/2005/8/layout/default#2"/>
    <dgm:cxn modelId="{B6F59D37-CFEC-4BDC-A9F6-4E0BF639EF4B}" type="presParOf" srcId="{AF6C852A-3082-448A-8590-F8309D747480}" destId="{F605B944-7A4C-46BB-BCC0-05858EDF7D40}" srcOrd="9" destOrd="0" presId="urn:microsoft.com/office/officeart/2005/8/layout/default#2"/>
    <dgm:cxn modelId="{F7B7C359-81E1-48BD-A5AA-204AB61BC580}" type="presParOf" srcId="{AF6C852A-3082-448A-8590-F8309D747480}" destId="{15C6C405-BC68-444E-98BB-9CC86D804085}" srcOrd="10" destOrd="0" presId="urn:microsoft.com/office/officeart/2005/8/layout/default#2"/>
    <dgm:cxn modelId="{3C593F0E-8E16-4BFD-8A0D-8492D93DE878}" type="presParOf" srcId="{AF6C852A-3082-448A-8590-F8309D747480}" destId="{59A80D80-5EC0-4993-AFB5-3E7E89996529}" srcOrd="11" destOrd="0" presId="urn:microsoft.com/office/officeart/2005/8/layout/default#2"/>
    <dgm:cxn modelId="{5046EFA6-9F65-4964-97FD-FEE59DBBE9A6}" type="presParOf" srcId="{AF6C852A-3082-448A-8590-F8309D747480}" destId="{3FAE7073-DF84-4DBE-9699-CB60DD5C5879}" srcOrd="12" destOrd="0" presId="urn:microsoft.com/office/officeart/2005/8/layout/default#2"/>
    <dgm:cxn modelId="{0542C560-BFDE-4FAD-AB7C-DE4C94B67759}" type="presParOf" srcId="{AF6C852A-3082-448A-8590-F8309D747480}" destId="{ECC3EA70-4B70-4B6A-B852-6F0307CA7B4F}" srcOrd="13" destOrd="0" presId="urn:microsoft.com/office/officeart/2005/8/layout/default#2"/>
    <dgm:cxn modelId="{52DC1FCB-98A7-4E64-BCB5-B9193B3C4BE3}" type="presParOf" srcId="{AF6C852A-3082-448A-8590-F8309D747480}" destId="{923E8E1E-F6CD-44A0-BA1C-0B63E3432713}" srcOrd="14" destOrd="0" presId="urn:microsoft.com/office/officeart/2005/8/layout/default#2"/>
    <dgm:cxn modelId="{9A4590A1-7D10-445F-8E07-DE7B884EF5A6}" type="presParOf" srcId="{AF6C852A-3082-448A-8590-F8309D747480}" destId="{71C703E7-11CA-41BB-BD74-BF5C2E02BAFE}" srcOrd="15" destOrd="0" presId="urn:microsoft.com/office/officeart/2005/8/layout/default#2"/>
    <dgm:cxn modelId="{092A30BF-8A7B-495A-859A-9264F429DE8E}" type="presParOf" srcId="{AF6C852A-3082-448A-8590-F8309D747480}" destId="{A18264AE-7811-40CA-BB76-0B0A78BC7A8E}" srcOrd="16" destOrd="0" presId="urn:microsoft.com/office/officeart/2005/8/layout/defaul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71F016-79E6-40CE-A44F-216A84366258}" type="doc">
      <dgm:prSet loTypeId="urn:microsoft.com/office/officeart/2005/8/layout/arrow2" loCatId="process" qsTypeId="urn:microsoft.com/office/officeart/2005/8/quickstyle/simple1" qsCatId="simple" csTypeId="urn:microsoft.com/office/officeart/2005/8/colors/colorful4" csCatId="colorful" phldr="1"/>
      <dgm:spPr/>
      <dgm:t>
        <a:bodyPr/>
        <a:lstStyle/>
        <a:p>
          <a:endParaRPr lang="en-ZA"/>
        </a:p>
      </dgm:t>
    </dgm:pt>
    <dgm:pt modelId="{8BB8E8D4-9EBA-4076-B285-21BA022CB62C}">
      <dgm:prSet phldrT="[Text]" custT="1"/>
      <dgm:spPr/>
      <dgm:t>
        <a:bodyPr/>
        <a:lstStyle/>
        <a:p>
          <a:endParaRPr lang="en-ZA" sz="2000" b="1" dirty="0"/>
        </a:p>
        <a:p>
          <a:endParaRPr lang="en-ZA" sz="2000" b="1" dirty="0"/>
        </a:p>
      </dgm:t>
    </dgm:pt>
    <dgm:pt modelId="{A8361A38-7D46-4598-AF7D-BA8B434E19DE}" type="parTrans" cxnId="{79F30C6B-7AFA-49AA-8A79-7B6FFC67A25D}">
      <dgm:prSet/>
      <dgm:spPr/>
      <dgm:t>
        <a:bodyPr/>
        <a:lstStyle/>
        <a:p>
          <a:endParaRPr lang="en-ZA"/>
        </a:p>
      </dgm:t>
    </dgm:pt>
    <dgm:pt modelId="{7270559C-E36F-41DD-A68B-22BF425761C5}" type="sibTrans" cxnId="{79F30C6B-7AFA-49AA-8A79-7B6FFC67A25D}">
      <dgm:prSet/>
      <dgm:spPr/>
      <dgm:t>
        <a:bodyPr/>
        <a:lstStyle/>
        <a:p>
          <a:endParaRPr lang="en-ZA"/>
        </a:p>
      </dgm:t>
    </dgm:pt>
    <dgm:pt modelId="{258EE700-5ABF-4D1C-8366-1539C136F4E7}">
      <dgm:prSet phldrT="[Text]" custT="1"/>
      <dgm:spPr/>
      <dgm:t>
        <a:bodyPr/>
        <a:lstStyle/>
        <a:p>
          <a:endParaRPr lang="en-ZA" sz="1000" dirty="0"/>
        </a:p>
      </dgm:t>
    </dgm:pt>
    <dgm:pt modelId="{2C2EF55E-2CA7-4624-A643-F7BA745C3C3A}" type="parTrans" cxnId="{4B816D3E-7765-47AA-BA1A-07A7511C6C12}">
      <dgm:prSet/>
      <dgm:spPr/>
      <dgm:t>
        <a:bodyPr/>
        <a:lstStyle/>
        <a:p>
          <a:endParaRPr lang="en-ZA"/>
        </a:p>
      </dgm:t>
    </dgm:pt>
    <dgm:pt modelId="{6394EFA7-07BB-4E21-A46A-FA5AE6F850F6}" type="sibTrans" cxnId="{4B816D3E-7765-47AA-BA1A-07A7511C6C12}">
      <dgm:prSet/>
      <dgm:spPr/>
      <dgm:t>
        <a:bodyPr/>
        <a:lstStyle/>
        <a:p>
          <a:endParaRPr lang="en-ZA"/>
        </a:p>
      </dgm:t>
    </dgm:pt>
    <dgm:pt modelId="{E512766F-9C96-4CE7-98AC-57ABA20DBFA0}">
      <dgm:prSet phldrT="[Text]" custT="1"/>
      <dgm:spPr/>
      <dgm:t>
        <a:bodyPr/>
        <a:lstStyle/>
        <a:p>
          <a:r>
            <a:rPr lang="en-ZA" sz="2000" b="1" dirty="0"/>
            <a:t>  2013 - 2016</a:t>
          </a:r>
        </a:p>
        <a:p>
          <a:r>
            <a:rPr lang="en-ZA" sz="1600" b="1" dirty="0"/>
            <a:t>1</a:t>
          </a:r>
          <a:r>
            <a:rPr lang="en-ZA" sz="1600" b="1" baseline="30000" dirty="0"/>
            <a:t>st</a:t>
          </a:r>
          <a:r>
            <a:rPr lang="en-ZA" sz="1600" b="1" dirty="0"/>
            <a:t> Cohort</a:t>
          </a:r>
          <a:r>
            <a:rPr lang="en-ZA" sz="1600" dirty="0"/>
            <a:t>: Principals and Deputy Principals Sign-Ups and participation in the 1</a:t>
          </a:r>
          <a:r>
            <a:rPr lang="en-ZA" sz="1600" baseline="30000" dirty="0"/>
            <a:t>st</a:t>
          </a:r>
          <a:r>
            <a:rPr lang="en-ZA" sz="1600" dirty="0"/>
            <a:t> year of the three year cycle</a:t>
          </a:r>
        </a:p>
        <a:p>
          <a:endParaRPr lang="en-ZA" sz="1600" dirty="0"/>
        </a:p>
        <a:p>
          <a:r>
            <a:rPr lang="en-ZA" sz="1600" b="1" dirty="0"/>
            <a:t>2</a:t>
          </a:r>
          <a:r>
            <a:rPr lang="en-ZA" sz="1600" b="1" baseline="30000" dirty="0"/>
            <a:t>nd</a:t>
          </a:r>
          <a:r>
            <a:rPr lang="en-ZA" sz="1600" b="1" dirty="0"/>
            <a:t> Cohort</a:t>
          </a:r>
          <a:r>
            <a:rPr lang="en-ZA" sz="1600" dirty="0"/>
            <a:t>: HODs Sign-Up and participation in the 1</a:t>
          </a:r>
          <a:r>
            <a:rPr lang="en-ZA" sz="1600" baseline="30000" dirty="0"/>
            <a:t>st</a:t>
          </a:r>
          <a:r>
            <a:rPr lang="en-ZA" sz="1600" dirty="0"/>
            <a:t> year of the three year cycle</a:t>
          </a:r>
        </a:p>
        <a:p>
          <a:endParaRPr lang="en-ZA" sz="1600" dirty="0"/>
        </a:p>
        <a:p>
          <a:r>
            <a:rPr lang="en-ZA" sz="1600" b="1" dirty="0"/>
            <a:t>3rd Cohort</a:t>
          </a:r>
          <a:r>
            <a:rPr lang="en-ZA" sz="1600" dirty="0"/>
            <a:t>: PL1 Sign-Ups and participation in the 1</a:t>
          </a:r>
          <a:r>
            <a:rPr lang="en-ZA" sz="1600" baseline="30000" dirty="0"/>
            <a:t>st</a:t>
          </a:r>
          <a:r>
            <a:rPr lang="en-ZA" sz="1600" dirty="0"/>
            <a:t> year of the three year cycle</a:t>
          </a:r>
        </a:p>
        <a:p>
          <a:endParaRPr lang="en-ZA" sz="1600" dirty="0"/>
        </a:p>
      </dgm:t>
    </dgm:pt>
    <dgm:pt modelId="{C002EB97-78CE-4A0F-A8E1-5297364D0DF4}" type="parTrans" cxnId="{23465125-E95D-460A-911B-299E5A152E77}">
      <dgm:prSet/>
      <dgm:spPr/>
      <dgm:t>
        <a:bodyPr/>
        <a:lstStyle/>
        <a:p>
          <a:endParaRPr lang="en-ZA"/>
        </a:p>
      </dgm:t>
    </dgm:pt>
    <dgm:pt modelId="{5E031384-FF85-47E0-9BF8-675D6FB7B676}" type="sibTrans" cxnId="{23465125-E95D-460A-911B-299E5A152E77}">
      <dgm:prSet/>
      <dgm:spPr/>
      <dgm:t>
        <a:bodyPr/>
        <a:lstStyle/>
        <a:p>
          <a:endParaRPr lang="en-ZA"/>
        </a:p>
      </dgm:t>
    </dgm:pt>
    <dgm:pt modelId="{91123B9B-3626-436F-8F80-A860C0F14E83}">
      <dgm:prSet custT="1"/>
      <dgm:spPr/>
      <dgm:t>
        <a:bodyPr/>
        <a:lstStyle/>
        <a:p>
          <a:r>
            <a:rPr lang="en-ZA" sz="2000" b="1" dirty="0"/>
            <a:t>2011 - 2012</a:t>
          </a:r>
        </a:p>
        <a:p>
          <a:r>
            <a:rPr lang="en-ZA" sz="1600" dirty="0"/>
            <a:t>SACE Act no.31 of 2000  amended by the BELA Act (2011),</a:t>
          </a:r>
        </a:p>
        <a:p>
          <a:r>
            <a:rPr lang="en-ZA" sz="1600" dirty="0"/>
            <a:t> ISPFTED (2011)</a:t>
          </a:r>
        </a:p>
        <a:p>
          <a:endParaRPr lang="en-ZA" sz="1600" dirty="0"/>
        </a:p>
        <a:p>
          <a:r>
            <a:rPr lang="en-ZA" sz="1600" dirty="0"/>
            <a:t>CPTD Pilot Report (</a:t>
          </a:r>
          <a:r>
            <a:rPr lang="en-ZA" sz="1600" b="1" dirty="0"/>
            <a:t>May 2012</a:t>
          </a:r>
          <a:r>
            <a:rPr lang="en-ZA" sz="1600" dirty="0"/>
            <a:t>) </a:t>
          </a:r>
        </a:p>
        <a:p>
          <a:endParaRPr lang="en-ZA" sz="1600" dirty="0"/>
        </a:p>
        <a:p>
          <a:r>
            <a:rPr lang="en-ZA" sz="1600" dirty="0"/>
            <a:t>CPTD  Implementation Plan Approved (</a:t>
          </a:r>
          <a:r>
            <a:rPr lang="en-ZA" sz="1600" b="1" dirty="0"/>
            <a:t>November 2012</a:t>
          </a:r>
          <a:r>
            <a:rPr lang="en-ZA" sz="1600" dirty="0"/>
            <a:t>)</a:t>
          </a:r>
        </a:p>
        <a:p>
          <a:endParaRPr lang="en-ZA" sz="1600" dirty="0"/>
        </a:p>
        <a:p>
          <a:r>
            <a:rPr lang="en-ZA" sz="1600" dirty="0"/>
            <a:t>NDP (</a:t>
          </a:r>
          <a:r>
            <a:rPr lang="en-ZA" sz="1600" b="1" dirty="0"/>
            <a:t>2012</a:t>
          </a:r>
          <a:r>
            <a:rPr lang="en-ZA" sz="1600" dirty="0"/>
            <a:t>)</a:t>
          </a:r>
        </a:p>
        <a:p>
          <a:endParaRPr lang="en-ZA" sz="1600" dirty="0"/>
        </a:p>
        <a:p>
          <a:r>
            <a:rPr lang="en-ZA" sz="1600" dirty="0"/>
            <a:t> </a:t>
          </a:r>
        </a:p>
        <a:p>
          <a:endParaRPr lang="en-ZA" sz="1600" dirty="0"/>
        </a:p>
      </dgm:t>
    </dgm:pt>
    <dgm:pt modelId="{E1DFC363-A141-4715-8A37-B850DD51988B}" type="parTrans" cxnId="{9F9D9057-C1A8-47CC-B5FD-050CC9A24E68}">
      <dgm:prSet/>
      <dgm:spPr/>
      <dgm:t>
        <a:bodyPr/>
        <a:lstStyle/>
        <a:p>
          <a:endParaRPr lang="en-ZA"/>
        </a:p>
      </dgm:t>
    </dgm:pt>
    <dgm:pt modelId="{A52FFC1C-D8BE-4768-BA85-77433648225E}" type="sibTrans" cxnId="{9F9D9057-C1A8-47CC-B5FD-050CC9A24E68}">
      <dgm:prSet/>
      <dgm:spPr/>
      <dgm:t>
        <a:bodyPr/>
        <a:lstStyle/>
        <a:p>
          <a:endParaRPr lang="en-ZA"/>
        </a:p>
      </dgm:t>
    </dgm:pt>
    <dgm:pt modelId="{ABA0B4BB-E95A-467E-B2CC-5AF74A34B710}">
      <dgm:prSet/>
      <dgm:spPr/>
      <dgm:t>
        <a:bodyPr/>
        <a:lstStyle/>
        <a:p>
          <a:endParaRPr lang="en-ZA" dirty="0"/>
        </a:p>
      </dgm:t>
    </dgm:pt>
    <dgm:pt modelId="{78F65C8C-EA69-4625-9691-910D9171380A}" type="parTrans" cxnId="{FAFF4354-733E-4C7A-8FDB-379344F3E1B8}">
      <dgm:prSet/>
      <dgm:spPr/>
      <dgm:t>
        <a:bodyPr/>
        <a:lstStyle/>
        <a:p>
          <a:endParaRPr lang="en-ZA"/>
        </a:p>
      </dgm:t>
    </dgm:pt>
    <dgm:pt modelId="{17352481-5BDF-4669-8BCC-F7291671171C}" type="sibTrans" cxnId="{FAFF4354-733E-4C7A-8FDB-379344F3E1B8}">
      <dgm:prSet/>
      <dgm:spPr/>
      <dgm:t>
        <a:bodyPr/>
        <a:lstStyle/>
        <a:p>
          <a:endParaRPr lang="en-ZA"/>
        </a:p>
      </dgm:t>
    </dgm:pt>
    <dgm:pt modelId="{4204674B-9133-45BB-8373-76ED91BA4318}">
      <dgm:prSet/>
      <dgm:spPr/>
      <dgm:t>
        <a:bodyPr/>
        <a:lstStyle/>
        <a:p>
          <a:endParaRPr lang="en-ZA" dirty="0"/>
        </a:p>
      </dgm:t>
    </dgm:pt>
    <dgm:pt modelId="{EC683FBF-8F28-4088-B6AC-F8B5E3DFE1CE}" type="parTrans" cxnId="{5144C595-5419-4BB2-AA49-91F4053D8076}">
      <dgm:prSet/>
      <dgm:spPr/>
      <dgm:t>
        <a:bodyPr/>
        <a:lstStyle/>
        <a:p>
          <a:endParaRPr lang="en-ZA"/>
        </a:p>
      </dgm:t>
    </dgm:pt>
    <dgm:pt modelId="{273CDC96-2D6F-43BB-92DB-B41D520D5F76}" type="sibTrans" cxnId="{5144C595-5419-4BB2-AA49-91F4053D8076}">
      <dgm:prSet/>
      <dgm:spPr/>
      <dgm:t>
        <a:bodyPr/>
        <a:lstStyle/>
        <a:p>
          <a:endParaRPr lang="en-ZA"/>
        </a:p>
      </dgm:t>
    </dgm:pt>
    <dgm:pt modelId="{CE22DAC5-CF8B-4417-8539-0DA05E06322B}">
      <dgm:prSet custT="1"/>
      <dgm:spPr/>
      <dgm:t>
        <a:bodyPr/>
        <a:lstStyle/>
        <a:p>
          <a:r>
            <a:rPr lang="en-ZA" sz="1800" b="1" dirty="0"/>
            <a:t>2008 - 2010</a:t>
          </a:r>
        </a:p>
        <a:p>
          <a:r>
            <a:rPr lang="en-ZA" sz="1600" dirty="0"/>
            <a:t>Research study on Continuing Professional Teacher Development Practices in schools</a:t>
          </a:r>
        </a:p>
        <a:p>
          <a:r>
            <a:rPr lang="en-ZA" sz="1600" dirty="0"/>
            <a:t>(</a:t>
          </a:r>
          <a:r>
            <a:rPr lang="en-ZA" sz="1600" b="1" dirty="0"/>
            <a:t>WC, FS, KZN</a:t>
          </a:r>
          <a:r>
            <a:rPr lang="en-ZA" sz="1600" dirty="0"/>
            <a:t>)</a:t>
          </a:r>
        </a:p>
        <a:p>
          <a:endParaRPr lang="en-ZA" sz="1600" dirty="0"/>
        </a:p>
        <a:p>
          <a:r>
            <a:rPr lang="en-ZA" sz="1600" dirty="0"/>
            <a:t>Teacher Development Summit and Declaration </a:t>
          </a:r>
        </a:p>
        <a:p>
          <a:r>
            <a:rPr lang="en-ZA" sz="1600" b="0" dirty="0"/>
            <a:t>CPTD System Pilot in </a:t>
          </a:r>
        </a:p>
        <a:p>
          <a:r>
            <a:rPr lang="en-ZA" sz="1600" b="0" dirty="0"/>
            <a:t>9 Provinces, 13 Districts</a:t>
          </a:r>
        </a:p>
      </dgm:t>
    </dgm:pt>
    <dgm:pt modelId="{0F31CA68-9963-47F7-9FC2-2CB8C4DAF139}" type="parTrans" cxnId="{4603389E-67B5-483B-8C5A-F8E6CF414373}">
      <dgm:prSet/>
      <dgm:spPr/>
      <dgm:t>
        <a:bodyPr/>
        <a:lstStyle/>
        <a:p>
          <a:endParaRPr lang="en-ZA"/>
        </a:p>
      </dgm:t>
    </dgm:pt>
    <dgm:pt modelId="{65E32AD6-2374-446F-8048-4D132E713045}" type="sibTrans" cxnId="{4603389E-67B5-483B-8C5A-F8E6CF414373}">
      <dgm:prSet/>
      <dgm:spPr/>
      <dgm:t>
        <a:bodyPr/>
        <a:lstStyle/>
        <a:p>
          <a:endParaRPr lang="en-ZA"/>
        </a:p>
      </dgm:t>
    </dgm:pt>
    <dgm:pt modelId="{9B1E254C-77D6-4625-B6A8-090188FDD0CD}" type="pres">
      <dgm:prSet presAssocID="{0171F016-79E6-40CE-A44F-216A84366258}" presName="arrowDiagram" presStyleCnt="0">
        <dgm:presLayoutVars>
          <dgm:chMax val="5"/>
          <dgm:dir/>
          <dgm:resizeHandles val="exact"/>
        </dgm:presLayoutVars>
      </dgm:prSet>
      <dgm:spPr/>
      <dgm:t>
        <a:bodyPr/>
        <a:lstStyle/>
        <a:p>
          <a:endParaRPr lang="en-US"/>
        </a:p>
      </dgm:t>
    </dgm:pt>
    <dgm:pt modelId="{C99FD99D-93A8-4A40-930B-DB2F411A3136}" type="pres">
      <dgm:prSet presAssocID="{0171F016-79E6-40CE-A44F-216A84366258}" presName="arrow" presStyleLbl="bgShp" presStyleIdx="0" presStyleCnt="1" custLinFactNeighborX="-944" custLinFactNeighborY="-1820"/>
      <dgm:spPr/>
    </dgm:pt>
    <dgm:pt modelId="{7473FF53-F08D-44A6-8D66-7796C718B8DD}" type="pres">
      <dgm:prSet presAssocID="{0171F016-79E6-40CE-A44F-216A84366258}" presName="arrowDiagram5" presStyleCnt="0"/>
      <dgm:spPr/>
    </dgm:pt>
    <dgm:pt modelId="{47B6758B-789D-464B-89A4-1D5359E32808}" type="pres">
      <dgm:prSet presAssocID="{8BB8E8D4-9EBA-4076-B285-21BA022CB62C}" presName="bullet5a" presStyleLbl="node1" presStyleIdx="0" presStyleCnt="5"/>
      <dgm:spPr/>
    </dgm:pt>
    <dgm:pt modelId="{1B2A8D08-B083-476E-AEA7-E26EF9E04468}" type="pres">
      <dgm:prSet presAssocID="{8BB8E8D4-9EBA-4076-B285-21BA022CB62C}" presName="textBox5a" presStyleLbl="revTx" presStyleIdx="0" presStyleCnt="5" custScaleX="138217" custScaleY="158884" custLinFactNeighborX="-7917" custLinFactNeighborY="-6039">
        <dgm:presLayoutVars>
          <dgm:bulletEnabled val="1"/>
        </dgm:presLayoutVars>
      </dgm:prSet>
      <dgm:spPr/>
      <dgm:t>
        <a:bodyPr/>
        <a:lstStyle/>
        <a:p>
          <a:endParaRPr lang="en-US"/>
        </a:p>
      </dgm:t>
    </dgm:pt>
    <dgm:pt modelId="{BC8141D3-70D8-4F85-BA7E-955AF8A7A796}" type="pres">
      <dgm:prSet presAssocID="{258EE700-5ABF-4D1C-8366-1539C136F4E7}" presName="bullet5b" presStyleLbl="node1" presStyleIdx="1" presStyleCnt="5"/>
      <dgm:spPr/>
    </dgm:pt>
    <dgm:pt modelId="{F4462187-9734-4A36-A7AB-253E7964D03E}" type="pres">
      <dgm:prSet presAssocID="{258EE700-5ABF-4D1C-8366-1539C136F4E7}" presName="textBox5b" presStyleLbl="revTx" presStyleIdx="1" presStyleCnt="5" custScaleX="102435" custScaleY="116451" custLinFactNeighborX="6006" custLinFactNeighborY="-13178">
        <dgm:presLayoutVars>
          <dgm:bulletEnabled val="1"/>
        </dgm:presLayoutVars>
      </dgm:prSet>
      <dgm:spPr/>
      <dgm:t>
        <a:bodyPr/>
        <a:lstStyle/>
        <a:p>
          <a:endParaRPr lang="en-US"/>
        </a:p>
      </dgm:t>
    </dgm:pt>
    <dgm:pt modelId="{4D8781EE-2E2B-4853-AF3A-582288F1E71E}" type="pres">
      <dgm:prSet presAssocID="{CE22DAC5-CF8B-4417-8539-0DA05E06322B}" presName="bullet5c" presStyleLbl="node1" presStyleIdx="2" presStyleCnt="5"/>
      <dgm:spPr/>
    </dgm:pt>
    <dgm:pt modelId="{5B1FBC23-4F72-4389-8F18-996999B9EE14}" type="pres">
      <dgm:prSet presAssocID="{CE22DAC5-CF8B-4417-8539-0DA05E06322B}" presName="textBox5c" presStyleLbl="revTx" presStyleIdx="2" presStyleCnt="5" custScaleY="61790" custLinFactNeighborX="-88558" custLinFactNeighborY="-3779">
        <dgm:presLayoutVars>
          <dgm:bulletEnabled val="1"/>
        </dgm:presLayoutVars>
      </dgm:prSet>
      <dgm:spPr/>
      <dgm:t>
        <a:bodyPr/>
        <a:lstStyle/>
        <a:p>
          <a:endParaRPr lang="en-US"/>
        </a:p>
      </dgm:t>
    </dgm:pt>
    <dgm:pt modelId="{DA8A702B-3DA8-4B6D-9CC4-F5269FA5027C}" type="pres">
      <dgm:prSet presAssocID="{91123B9B-3626-436F-8F80-A860C0F14E83}" presName="bullet5d" presStyleLbl="node1" presStyleIdx="3" presStyleCnt="5"/>
      <dgm:spPr/>
    </dgm:pt>
    <dgm:pt modelId="{47856BBE-0BA6-4F36-AE9A-5DEBD4C36453}" type="pres">
      <dgm:prSet presAssocID="{91123B9B-3626-436F-8F80-A860C0F14E83}" presName="textBox5d" presStyleLbl="revTx" presStyleIdx="3" presStyleCnt="5" custScaleX="93595" custScaleY="86026" custLinFactNeighborX="-99593" custLinFactNeighborY="4270">
        <dgm:presLayoutVars>
          <dgm:bulletEnabled val="1"/>
        </dgm:presLayoutVars>
      </dgm:prSet>
      <dgm:spPr/>
      <dgm:t>
        <a:bodyPr/>
        <a:lstStyle/>
        <a:p>
          <a:endParaRPr lang="en-US"/>
        </a:p>
      </dgm:t>
    </dgm:pt>
    <dgm:pt modelId="{510750D7-2832-4FC5-9A2F-28F506E871C6}" type="pres">
      <dgm:prSet presAssocID="{E512766F-9C96-4CE7-98AC-57ABA20DBFA0}" presName="bullet5e" presStyleLbl="node1" presStyleIdx="4" presStyleCnt="5"/>
      <dgm:spPr/>
    </dgm:pt>
    <dgm:pt modelId="{B1438F1F-CF92-453F-8635-0630B0664738}" type="pres">
      <dgm:prSet presAssocID="{E512766F-9C96-4CE7-98AC-57ABA20DBFA0}" presName="textBox5e" presStyleLbl="revTx" presStyleIdx="4" presStyleCnt="5" custScaleX="93018" custScaleY="83207" custLinFactX="-9600" custLinFactNeighborX="-100000" custLinFactNeighborY="-2197">
        <dgm:presLayoutVars>
          <dgm:bulletEnabled val="1"/>
        </dgm:presLayoutVars>
      </dgm:prSet>
      <dgm:spPr/>
      <dgm:t>
        <a:bodyPr/>
        <a:lstStyle/>
        <a:p>
          <a:endParaRPr lang="en-US"/>
        </a:p>
      </dgm:t>
    </dgm:pt>
  </dgm:ptLst>
  <dgm:cxnLst>
    <dgm:cxn modelId="{4B816D3E-7765-47AA-BA1A-07A7511C6C12}" srcId="{0171F016-79E6-40CE-A44F-216A84366258}" destId="{258EE700-5ABF-4D1C-8366-1539C136F4E7}" srcOrd="1" destOrd="0" parTransId="{2C2EF55E-2CA7-4624-A643-F7BA745C3C3A}" sibTransId="{6394EFA7-07BB-4E21-A46A-FA5AE6F850F6}"/>
    <dgm:cxn modelId="{23465125-E95D-460A-911B-299E5A152E77}" srcId="{0171F016-79E6-40CE-A44F-216A84366258}" destId="{E512766F-9C96-4CE7-98AC-57ABA20DBFA0}" srcOrd="4" destOrd="0" parTransId="{C002EB97-78CE-4A0F-A8E1-5297364D0DF4}" sibTransId="{5E031384-FF85-47E0-9BF8-675D6FB7B676}"/>
    <dgm:cxn modelId="{4FA70400-B519-4F06-B6B0-C9E6D1FE43D2}" type="presOf" srcId="{91123B9B-3626-436F-8F80-A860C0F14E83}" destId="{47856BBE-0BA6-4F36-AE9A-5DEBD4C36453}" srcOrd="0" destOrd="0" presId="urn:microsoft.com/office/officeart/2005/8/layout/arrow2"/>
    <dgm:cxn modelId="{4603389E-67B5-483B-8C5A-F8E6CF414373}" srcId="{0171F016-79E6-40CE-A44F-216A84366258}" destId="{CE22DAC5-CF8B-4417-8539-0DA05E06322B}" srcOrd="2" destOrd="0" parTransId="{0F31CA68-9963-47F7-9FC2-2CB8C4DAF139}" sibTransId="{65E32AD6-2374-446F-8048-4D132E713045}"/>
    <dgm:cxn modelId="{5144C595-5419-4BB2-AA49-91F4053D8076}" srcId="{0171F016-79E6-40CE-A44F-216A84366258}" destId="{4204674B-9133-45BB-8373-76ED91BA4318}" srcOrd="6" destOrd="0" parTransId="{EC683FBF-8F28-4088-B6AC-F8B5E3DFE1CE}" sibTransId="{273CDC96-2D6F-43BB-92DB-B41D520D5F76}"/>
    <dgm:cxn modelId="{EC6E7FEE-C004-486C-B1E3-AEF495D06118}" type="presOf" srcId="{8BB8E8D4-9EBA-4076-B285-21BA022CB62C}" destId="{1B2A8D08-B083-476E-AEA7-E26EF9E04468}" srcOrd="0" destOrd="0" presId="urn:microsoft.com/office/officeart/2005/8/layout/arrow2"/>
    <dgm:cxn modelId="{0E1C9E76-DC4C-466C-A0D7-5B9E6F7C4A2C}" type="presOf" srcId="{CE22DAC5-CF8B-4417-8539-0DA05E06322B}" destId="{5B1FBC23-4F72-4389-8F18-996999B9EE14}" srcOrd="0" destOrd="0" presId="urn:microsoft.com/office/officeart/2005/8/layout/arrow2"/>
    <dgm:cxn modelId="{9F9D9057-C1A8-47CC-B5FD-050CC9A24E68}" srcId="{0171F016-79E6-40CE-A44F-216A84366258}" destId="{91123B9B-3626-436F-8F80-A860C0F14E83}" srcOrd="3" destOrd="0" parTransId="{E1DFC363-A141-4715-8A37-B850DD51988B}" sibTransId="{A52FFC1C-D8BE-4768-BA85-77433648225E}"/>
    <dgm:cxn modelId="{1310DA44-B89E-439B-AF66-DF94B338F203}" type="presOf" srcId="{0171F016-79E6-40CE-A44F-216A84366258}" destId="{9B1E254C-77D6-4625-B6A8-090188FDD0CD}" srcOrd="0" destOrd="0" presId="urn:microsoft.com/office/officeart/2005/8/layout/arrow2"/>
    <dgm:cxn modelId="{20895F16-E15E-4987-955D-592566378FBE}" type="presOf" srcId="{258EE700-5ABF-4D1C-8366-1539C136F4E7}" destId="{F4462187-9734-4A36-A7AB-253E7964D03E}" srcOrd="0" destOrd="0" presId="urn:microsoft.com/office/officeart/2005/8/layout/arrow2"/>
    <dgm:cxn modelId="{79F30C6B-7AFA-49AA-8A79-7B6FFC67A25D}" srcId="{0171F016-79E6-40CE-A44F-216A84366258}" destId="{8BB8E8D4-9EBA-4076-B285-21BA022CB62C}" srcOrd="0" destOrd="0" parTransId="{A8361A38-7D46-4598-AF7D-BA8B434E19DE}" sibTransId="{7270559C-E36F-41DD-A68B-22BF425761C5}"/>
    <dgm:cxn modelId="{FAFF4354-733E-4C7A-8FDB-379344F3E1B8}" srcId="{0171F016-79E6-40CE-A44F-216A84366258}" destId="{ABA0B4BB-E95A-467E-B2CC-5AF74A34B710}" srcOrd="5" destOrd="0" parTransId="{78F65C8C-EA69-4625-9691-910D9171380A}" sibTransId="{17352481-5BDF-4669-8BCC-F7291671171C}"/>
    <dgm:cxn modelId="{74538691-AED1-44D5-84AD-43503D2C2E89}" type="presOf" srcId="{E512766F-9C96-4CE7-98AC-57ABA20DBFA0}" destId="{B1438F1F-CF92-453F-8635-0630B0664738}" srcOrd="0" destOrd="0" presId="urn:microsoft.com/office/officeart/2005/8/layout/arrow2"/>
    <dgm:cxn modelId="{F62BCB18-3393-4107-83D3-E0FAEE5F897E}" type="presParOf" srcId="{9B1E254C-77D6-4625-B6A8-090188FDD0CD}" destId="{C99FD99D-93A8-4A40-930B-DB2F411A3136}" srcOrd="0" destOrd="0" presId="urn:microsoft.com/office/officeart/2005/8/layout/arrow2"/>
    <dgm:cxn modelId="{1E8823AB-7590-4565-977E-603E9390C42E}" type="presParOf" srcId="{9B1E254C-77D6-4625-B6A8-090188FDD0CD}" destId="{7473FF53-F08D-44A6-8D66-7796C718B8DD}" srcOrd="1" destOrd="0" presId="urn:microsoft.com/office/officeart/2005/8/layout/arrow2"/>
    <dgm:cxn modelId="{EBD06AB4-2861-43F6-A730-09E57CA55AE4}" type="presParOf" srcId="{7473FF53-F08D-44A6-8D66-7796C718B8DD}" destId="{47B6758B-789D-464B-89A4-1D5359E32808}" srcOrd="0" destOrd="0" presId="urn:microsoft.com/office/officeart/2005/8/layout/arrow2"/>
    <dgm:cxn modelId="{49A7AB1E-7728-4794-989B-0D06EE3132D4}" type="presParOf" srcId="{7473FF53-F08D-44A6-8D66-7796C718B8DD}" destId="{1B2A8D08-B083-476E-AEA7-E26EF9E04468}" srcOrd="1" destOrd="0" presId="urn:microsoft.com/office/officeart/2005/8/layout/arrow2"/>
    <dgm:cxn modelId="{A3E972A2-EBE4-48C9-A1E7-3AE97F444607}" type="presParOf" srcId="{7473FF53-F08D-44A6-8D66-7796C718B8DD}" destId="{BC8141D3-70D8-4F85-BA7E-955AF8A7A796}" srcOrd="2" destOrd="0" presId="urn:microsoft.com/office/officeart/2005/8/layout/arrow2"/>
    <dgm:cxn modelId="{43C869DD-915D-480D-B6C4-A40872D18931}" type="presParOf" srcId="{7473FF53-F08D-44A6-8D66-7796C718B8DD}" destId="{F4462187-9734-4A36-A7AB-253E7964D03E}" srcOrd="3" destOrd="0" presId="urn:microsoft.com/office/officeart/2005/8/layout/arrow2"/>
    <dgm:cxn modelId="{6658E834-2D95-49D1-855D-5A65D2B71558}" type="presParOf" srcId="{7473FF53-F08D-44A6-8D66-7796C718B8DD}" destId="{4D8781EE-2E2B-4853-AF3A-582288F1E71E}" srcOrd="4" destOrd="0" presId="urn:microsoft.com/office/officeart/2005/8/layout/arrow2"/>
    <dgm:cxn modelId="{82C687F7-CB6B-46C6-B908-F024A212FAD4}" type="presParOf" srcId="{7473FF53-F08D-44A6-8D66-7796C718B8DD}" destId="{5B1FBC23-4F72-4389-8F18-996999B9EE14}" srcOrd="5" destOrd="0" presId="urn:microsoft.com/office/officeart/2005/8/layout/arrow2"/>
    <dgm:cxn modelId="{9DD649A2-57ED-4916-83F7-90A4A595C3EE}" type="presParOf" srcId="{7473FF53-F08D-44A6-8D66-7796C718B8DD}" destId="{DA8A702B-3DA8-4B6D-9CC4-F5269FA5027C}" srcOrd="6" destOrd="0" presId="urn:microsoft.com/office/officeart/2005/8/layout/arrow2"/>
    <dgm:cxn modelId="{A70C3BAD-0A27-4E88-88F8-109F9BCD74A6}" type="presParOf" srcId="{7473FF53-F08D-44A6-8D66-7796C718B8DD}" destId="{47856BBE-0BA6-4F36-AE9A-5DEBD4C36453}" srcOrd="7" destOrd="0" presId="urn:microsoft.com/office/officeart/2005/8/layout/arrow2"/>
    <dgm:cxn modelId="{7BA86EBE-F7F4-4B0D-9418-A00EFD5D93A8}" type="presParOf" srcId="{7473FF53-F08D-44A6-8D66-7796C718B8DD}" destId="{510750D7-2832-4FC5-9A2F-28F506E871C6}" srcOrd="8" destOrd="0" presId="urn:microsoft.com/office/officeart/2005/8/layout/arrow2"/>
    <dgm:cxn modelId="{23ECE40E-4F24-4E4C-8CEA-03BD20818FE5}" type="presParOf" srcId="{7473FF53-F08D-44A6-8D66-7796C718B8DD}" destId="{B1438F1F-CF92-453F-8635-0630B0664738}"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CE7274-C525-4AC6-85C1-E8C22831C87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8A6AA8D8-3ACD-426E-9948-83B872EE2EB6}">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3600" dirty="0"/>
            <a:t>CPTD SYSTEM IMPLEMENTATION COHORTS</a:t>
          </a:r>
        </a:p>
      </dgm:t>
    </dgm:pt>
    <dgm:pt modelId="{3545B86F-78F9-421C-9BBE-21C32E9C5867}" type="parTrans" cxnId="{7C72B1F5-8738-47CE-B357-FCA53DA9EFC5}">
      <dgm:prSet/>
      <dgm:spPr/>
      <dgm:t>
        <a:bodyPr/>
        <a:lstStyle/>
        <a:p>
          <a:endParaRPr lang="en-US"/>
        </a:p>
      </dgm:t>
    </dgm:pt>
    <dgm:pt modelId="{67B16615-F174-4CCD-BEEB-BF36F39E997B}" type="sibTrans" cxnId="{7C72B1F5-8738-47CE-B357-FCA53DA9EFC5}">
      <dgm:prSet/>
      <dgm:spPr/>
      <dgm:t>
        <a:bodyPr/>
        <a:lstStyle/>
        <a:p>
          <a:endParaRPr lang="en-US"/>
        </a:p>
      </dgm:t>
    </dgm:pt>
    <dgm:pt modelId="{059DFB9A-133B-4C3F-B4DE-25B99F267AEC}">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2400" b="1" dirty="0"/>
            <a:t>Cohort 1</a:t>
          </a:r>
        </a:p>
        <a:p>
          <a:r>
            <a:rPr lang="en-US" sz="2400" b="1" dirty="0"/>
            <a:t>Principals and Deputy Principals</a:t>
          </a:r>
        </a:p>
      </dgm:t>
    </dgm:pt>
    <dgm:pt modelId="{8120AF1E-DA24-4052-BE7F-963987D4F03C}" type="parTrans" cxnId="{4751ACC7-A30E-4513-97D0-5A7D6B70CF64}">
      <dgm:prSet/>
      <dgm:spPr/>
      <dgm:t>
        <a:bodyPr/>
        <a:lstStyle/>
        <a:p>
          <a:endParaRPr lang="en-US"/>
        </a:p>
      </dgm:t>
    </dgm:pt>
    <dgm:pt modelId="{663D15D9-C8CA-47D2-9900-673483AFE47A}" type="sibTrans" cxnId="{4751ACC7-A30E-4513-97D0-5A7D6B70CF64}">
      <dgm:prSet/>
      <dgm:spPr/>
      <dgm:t>
        <a:bodyPr/>
        <a:lstStyle/>
        <a:p>
          <a:endParaRPr lang="en-US"/>
        </a:p>
      </dgm:t>
    </dgm:pt>
    <dgm:pt modelId="{731B05E1-8714-4701-8F90-6FE02160F866}">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2400" b="1" dirty="0"/>
            <a:t>Cohort 2</a:t>
          </a:r>
        </a:p>
        <a:p>
          <a:r>
            <a:rPr lang="en-US" sz="2400" b="1" dirty="0"/>
            <a:t>Heads of Department</a:t>
          </a:r>
        </a:p>
      </dgm:t>
    </dgm:pt>
    <dgm:pt modelId="{44287D36-1315-44C8-9853-DD5D55789679}" type="parTrans" cxnId="{1FBC9DF5-F354-4C4A-BF1E-10EBA386B74F}">
      <dgm:prSet/>
      <dgm:spPr/>
      <dgm:t>
        <a:bodyPr/>
        <a:lstStyle/>
        <a:p>
          <a:endParaRPr lang="en-US"/>
        </a:p>
      </dgm:t>
    </dgm:pt>
    <dgm:pt modelId="{E919AD79-9E96-48B2-A318-CE2A6BD5FA4D}" type="sibTrans" cxnId="{1FBC9DF5-F354-4C4A-BF1E-10EBA386B74F}">
      <dgm:prSet/>
      <dgm:spPr/>
      <dgm:t>
        <a:bodyPr/>
        <a:lstStyle/>
        <a:p>
          <a:endParaRPr lang="en-US"/>
        </a:p>
      </dgm:t>
    </dgm:pt>
    <dgm:pt modelId="{D83492D6-DBF5-4418-8588-3D0DE5574456}">
      <dgm:prSet phldrT="[Text]" custT="1">
        <dgm:style>
          <a:lnRef idx="3">
            <a:schemeClr val="lt1"/>
          </a:lnRef>
          <a:fillRef idx="1">
            <a:schemeClr val="accent6"/>
          </a:fillRef>
          <a:effectRef idx="1">
            <a:schemeClr val="accent6"/>
          </a:effectRef>
          <a:fontRef idx="minor">
            <a:schemeClr val="lt1"/>
          </a:fontRef>
        </dgm:style>
      </dgm:prSet>
      <dgm:spPr/>
      <dgm:t>
        <a:bodyPr/>
        <a:lstStyle/>
        <a:p>
          <a:r>
            <a:rPr lang="en-US" sz="3200" b="0" dirty="0"/>
            <a:t>Cohort 3</a:t>
          </a:r>
        </a:p>
        <a:p>
          <a:r>
            <a:rPr lang="en-US" sz="3200" b="0" dirty="0"/>
            <a:t>Teachers</a:t>
          </a:r>
        </a:p>
      </dgm:t>
    </dgm:pt>
    <dgm:pt modelId="{EB328BDD-517B-44A4-95E4-5F04DDDBA3DD}" type="parTrans" cxnId="{31E27A1D-83AB-46A2-AF54-778980A23E1D}">
      <dgm:prSet/>
      <dgm:spPr/>
      <dgm:t>
        <a:bodyPr/>
        <a:lstStyle/>
        <a:p>
          <a:endParaRPr lang="en-US"/>
        </a:p>
      </dgm:t>
    </dgm:pt>
    <dgm:pt modelId="{E9A8AC7D-B174-4BBA-8987-7CF8E7703550}" type="sibTrans" cxnId="{31E27A1D-83AB-46A2-AF54-778980A23E1D}">
      <dgm:prSet/>
      <dgm:spPr/>
      <dgm:t>
        <a:bodyPr/>
        <a:lstStyle/>
        <a:p>
          <a:endParaRPr lang="en-US"/>
        </a:p>
      </dgm:t>
    </dgm:pt>
    <dgm:pt modelId="{283F8750-9028-4162-BBE9-2CE7D7D306D5}">
      <dgm:prSet custT="1">
        <dgm:style>
          <a:lnRef idx="1">
            <a:schemeClr val="accent6"/>
          </a:lnRef>
          <a:fillRef idx="2">
            <a:schemeClr val="accent6"/>
          </a:fillRef>
          <a:effectRef idx="1">
            <a:schemeClr val="accent6"/>
          </a:effectRef>
          <a:fontRef idx="minor">
            <a:schemeClr val="dk1"/>
          </a:fontRef>
        </dgm:style>
      </dgm:prSet>
      <dgm:spPr/>
      <dgm:t>
        <a:bodyPr/>
        <a:lstStyle/>
        <a:p>
          <a:r>
            <a:rPr lang="en-US" sz="2000" b="1" dirty="0"/>
            <a:t>39 128 (87.15%)  </a:t>
          </a:r>
          <a:r>
            <a:rPr lang="en-US" sz="2000" b="0" dirty="0"/>
            <a:t>Heads of Departments have signed up against the target of </a:t>
          </a:r>
        </a:p>
        <a:p>
          <a:r>
            <a:rPr lang="en-US" sz="2000" b="1" dirty="0"/>
            <a:t>45 441</a:t>
          </a:r>
        </a:p>
      </dgm:t>
    </dgm:pt>
    <dgm:pt modelId="{85FEA78E-D487-4B64-9A10-FB7794417DEB}" type="parTrans" cxnId="{41A5A992-7B89-4CE8-BFE4-00B0B5910B83}">
      <dgm:prSet/>
      <dgm:spPr/>
      <dgm:t>
        <a:bodyPr/>
        <a:lstStyle/>
        <a:p>
          <a:endParaRPr lang="en-US"/>
        </a:p>
      </dgm:t>
    </dgm:pt>
    <dgm:pt modelId="{E3853AD7-D891-4D87-8527-C970442E6AD7}" type="sibTrans" cxnId="{41A5A992-7B89-4CE8-BFE4-00B0B5910B83}">
      <dgm:prSet/>
      <dgm:spPr/>
      <dgm:t>
        <a:bodyPr/>
        <a:lstStyle/>
        <a:p>
          <a:endParaRPr lang="en-US"/>
        </a:p>
      </dgm:t>
    </dgm:pt>
    <dgm:pt modelId="{D0E62679-4189-4A71-AA72-FA65B5861C46}">
      <dgm:prSet>
        <dgm:style>
          <a:lnRef idx="1">
            <a:schemeClr val="accent3"/>
          </a:lnRef>
          <a:fillRef idx="2">
            <a:schemeClr val="accent3"/>
          </a:fillRef>
          <a:effectRef idx="1">
            <a:schemeClr val="accent3"/>
          </a:effectRef>
          <a:fontRef idx="minor">
            <a:schemeClr val="dk1"/>
          </a:fontRef>
        </dgm:style>
      </dgm:prSet>
      <dgm:spPr/>
      <dgm:t>
        <a:bodyPr/>
        <a:lstStyle/>
        <a:p>
          <a:r>
            <a:rPr lang="en-US" b="1" dirty="0"/>
            <a:t>157 634 (45.70%) </a:t>
          </a:r>
          <a:r>
            <a:rPr lang="en-US" b="0" dirty="0"/>
            <a:t>teachers have signed-up against a target of </a:t>
          </a:r>
          <a:r>
            <a:rPr lang="en-US" b="1" dirty="0"/>
            <a:t>344 885</a:t>
          </a:r>
        </a:p>
      </dgm:t>
    </dgm:pt>
    <dgm:pt modelId="{83EDB8FD-EF59-4EA9-80DF-AD9AE34D58FE}" type="parTrans" cxnId="{6EEA10DC-5428-49BC-BEF5-CC3D370A06A9}">
      <dgm:prSet/>
      <dgm:spPr/>
      <dgm:t>
        <a:bodyPr/>
        <a:lstStyle/>
        <a:p>
          <a:endParaRPr lang="en-US"/>
        </a:p>
      </dgm:t>
    </dgm:pt>
    <dgm:pt modelId="{8C4420A8-D2CA-4F5B-9130-387B3E9848E5}" type="sibTrans" cxnId="{6EEA10DC-5428-49BC-BEF5-CC3D370A06A9}">
      <dgm:prSet/>
      <dgm:spPr/>
      <dgm:t>
        <a:bodyPr/>
        <a:lstStyle/>
        <a:p>
          <a:endParaRPr lang="en-US"/>
        </a:p>
      </dgm:t>
    </dgm:pt>
    <dgm:pt modelId="{35123E95-2956-4C45-A918-492C76FC24D2}">
      <dgm:prSet custT="1">
        <dgm:style>
          <a:lnRef idx="2">
            <a:schemeClr val="accent4"/>
          </a:lnRef>
          <a:fillRef idx="1">
            <a:schemeClr val="lt1"/>
          </a:fillRef>
          <a:effectRef idx="0">
            <a:schemeClr val="accent4"/>
          </a:effectRef>
          <a:fontRef idx="minor">
            <a:schemeClr val="dk1"/>
          </a:fontRef>
        </dgm:style>
      </dgm:prSet>
      <dgm:spPr/>
      <dgm:t>
        <a:bodyPr/>
        <a:lstStyle/>
        <a:p>
          <a:r>
            <a:rPr lang="en-US" sz="1600" b="1" dirty="0">
              <a:solidFill>
                <a:srgbClr val="00B0F0"/>
              </a:solidFill>
            </a:rPr>
            <a:t>1st three year CPTD cycle</a:t>
          </a:r>
        </a:p>
        <a:p>
          <a:r>
            <a:rPr lang="en-US" sz="1600" b="1" dirty="0">
              <a:solidFill>
                <a:srgbClr val="00B0F0"/>
              </a:solidFill>
            </a:rPr>
            <a:t>completed (2014 - 2016)</a:t>
          </a:r>
        </a:p>
        <a:p>
          <a:r>
            <a:rPr lang="en-US" sz="1600" dirty="0">
              <a:solidFill>
                <a:schemeClr val="accent6"/>
              </a:solidFill>
            </a:rPr>
            <a:t>2</a:t>
          </a:r>
          <a:r>
            <a:rPr lang="en-US" sz="1600" baseline="30000" dirty="0">
              <a:solidFill>
                <a:schemeClr val="accent6"/>
              </a:solidFill>
            </a:rPr>
            <a:t>nd</a:t>
          </a:r>
          <a:r>
            <a:rPr lang="en-US" sz="1600" dirty="0">
              <a:solidFill>
                <a:schemeClr val="accent6"/>
              </a:solidFill>
            </a:rPr>
            <a:t> three year cycle commenced in January 2017</a:t>
          </a:r>
        </a:p>
        <a:p>
          <a:r>
            <a:rPr lang="en-US" sz="1600" b="1" dirty="0">
              <a:solidFill>
                <a:srgbClr val="FF0000"/>
              </a:solidFill>
            </a:rPr>
            <a:t>Certificates have been Issued</a:t>
          </a:r>
        </a:p>
      </dgm:t>
    </dgm:pt>
    <dgm:pt modelId="{F1BF0099-1306-430A-91CE-0FB27E324DB6}" type="parTrans" cxnId="{FC6462F6-6739-4E3D-BF5F-FC0E24DEB479}">
      <dgm:prSet/>
      <dgm:spPr/>
      <dgm:t>
        <a:bodyPr/>
        <a:lstStyle/>
        <a:p>
          <a:endParaRPr lang="en-US"/>
        </a:p>
      </dgm:t>
    </dgm:pt>
    <dgm:pt modelId="{47F52D01-E6C1-43D7-90CD-5A05E1415B36}" type="sibTrans" cxnId="{FC6462F6-6739-4E3D-BF5F-FC0E24DEB479}">
      <dgm:prSet/>
      <dgm:spPr/>
      <dgm:t>
        <a:bodyPr/>
        <a:lstStyle/>
        <a:p>
          <a:endParaRPr lang="en-US"/>
        </a:p>
      </dgm:t>
    </dgm:pt>
    <dgm:pt modelId="{7F449D5D-D2BE-42FD-8908-E2BC946887DE}">
      <dgm:prSet custT="1">
        <dgm:style>
          <a:lnRef idx="2">
            <a:schemeClr val="accent3"/>
          </a:lnRef>
          <a:fillRef idx="1">
            <a:schemeClr val="lt1"/>
          </a:fillRef>
          <a:effectRef idx="0">
            <a:schemeClr val="accent3"/>
          </a:effectRef>
          <a:fontRef idx="minor">
            <a:schemeClr val="dk1"/>
          </a:fontRef>
        </dgm:style>
      </dgm:prSet>
      <dgm:spPr/>
      <dgm:t>
        <a:bodyPr/>
        <a:lstStyle/>
        <a:p>
          <a:r>
            <a:rPr lang="en-US" sz="1800" b="1" dirty="0"/>
            <a:t>3</a:t>
          </a:r>
          <a:r>
            <a:rPr lang="en-US" sz="1800" b="1" baseline="30000" dirty="0"/>
            <a:t>rd</a:t>
          </a:r>
          <a:r>
            <a:rPr lang="en-US" sz="1800" b="1" dirty="0"/>
            <a:t> year </a:t>
          </a:r>
          <a:r>
            <a:rPr lang="en-US" sz="1800" dirty="0"/>
            <a:t>of three year cycle (</a:t>
          </a:r>
          <a:r>
            <a:rPr lang="en-US" sz="1800" b="1" dirty="0"/>
            <a:t>2015 - 2017</a:t>
          </a:r>
          <a:r>
            <a:rPr lang="en-US" sz="1800" dirty="0"/>
            <a:t>)</a:t>
          </a:r>
        </a:p>
        <a:p>
          <a:r>
            <a:rPr lang="en-US" sz="1800" dirty="0">
              <a:solidFill>
                <a:srgbClr val="7030A0"/>
              </a:solidFill>
            </a:rPr>
            <a:t>2</a:t>
          </a:r>
          <a:r>
            <a:rPr lang="en-US" sz="1800" baseline="30000" dirty="0">
              <a:solidFill>
                <a:srgbClr val="7030A0"/>
              </a:solidFill>
            </a:rPr>
            <a:t>nd</a:t>
          </a:r>
          <a:r>
            <a:rPr lang="en-US" sz="1800" dirty="0">
              <a:solidFill>
                <a:srgbClr val="7030A0"/>
              </a:solidFill>
            </a:rPr>
            <a:t> three-year cycle commenced January 2018</a:t>
          </a:r>
        </a:p>
      </dgm:t>
    </dgm:pt>
    <dgm:pt modelId="{E5F83536-DCC5-4104-8039-E9C69F256B06}" type="parTrans" cxnId="{BAA3387D-AE3D-453C-9821-6C8449FACF23}">
      <dgm:prSet/>
      <dgm:spPr/>
      <dgm:t>
        <a:bodyPr/>
        <a:lstStyle/>
        <a:p>
          <a:endParaRPr lang="en-US"/>
        </a:p>
      </dgm:t>
    </dgm:pt>
    <dgm:pt modelId="{EA832A6D-0FEC-496F-8932-720D55A7E0CA}" type="sibTrans" cxnId="{BAA3387D-AE3D-453C-9821-6C8449FACF23}">
      <dgm:prSet/>
      <dgm:spPr/>
      <dgm:t>
        <a:bodyPr/>
        <a:lstStyle/>
        <a:p>
          <a:endParaRPr lang="en-US"/>
        </a:p>
      </dgm:t>
    </dgm:pt>
    <dgm:pt modelId="{7DC07468-BDE2-46AA-BC3C-51398FC8DC4F}">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2</a:t>
          </a:r>
          <a:r>
            <a:rPr lang="en-US" sz="2000" baseline="30000" dirty="0"/>
            <a:t>nd</a:t>
          </a:r>
          <a:r>
            <a:rPr lang="en-US" sz="2000" dirty="0"/>
            <a:t>/1</a:t>
          </a:r>
          <a:r>
            <a:rPr lang="en-US" sz="2000" baseline="30000" dirty="0"/>
            <a:t>st</a:t>
          </a:r>
          <a:r>
            <a:rPr lang="en-US" sz="2000" dirty="0"/>
            <a:t>  year of the three-year cycle  </a:t>
          </a:r>
        </a:p>
        <a:p>
          <a:r>
            <a:rPr lang="en-US" sz="2000" dirty="0"/>
            <a:t>(</a:t>
          </a:r>
          <a:r>
            <a:rPr lang="en-US" sz="2000" b="1" dirty="0"/>
            <a:t>2016 – 2018 / 19</a:t>
          </a:r>
          <a:r>
            <a:rPr lang="en-US" sz="2000" dirty="0"/>
            <a:t>)</a:t>
          </a:r>
        </a:p>
      </dgm:t>
    </dgm:pt>
    <dgm:pt modelId="{F3D9674B-6AC7-45A7-ABBB-6E25129995E3}" type="parTrans" cxnId="{BE32BD72-22A8-4A98-A45A-F3F1DEB745F9}">
      <dgm:prSet/>
      <dgm:spPr/>
      <dgm:t>
        <a:bodyPr/>
        <a:lstStyle/>
        <a:p>
          <a:endParaRPr lang="en-US"/>
        </a:p>
      </dgm:t>
    </dgm:pt>
    <dgm:pt modelId="{43437627-01E7-4BE8-9705-2DDCBE8EF75C}" type="sibTrans" cxnId="{BE32BD72-22A8-4A98-A45A-F3F1DEB745F9}">
      <dgm:prSet/>
      <dgm:spPr/>
      <dgm:t>
        <a:bodyPr/>
        <a:lstStyle/>
        <a:p>
          <a:endParaRPr lang="en-US"/>
        </a:p>
      </dgm:t>
    </dgm:pt>
    <dgm:pt modelId="{50B805D4-F32A-46D8-8E47-07BD2997DD3A}">
      <dgm:prSet custT="1">
        <dgm:style>
          <a:lnRef idx="1">
            <a:schemeClr val="accent5"/>
          </a:lnRef>
          <a:fillRef idx="2">
            <a:schemeClr val="accent5"/>
          </a:fillRef>
          <a:effectRef idx="1">
            <a:schemeClr val="accent5"/>
          </a:effectRef>
          <a:fontRef idx="minor">
            <a:schemeClr val="dk1"/>
          </a:fontRef>
        </dgm:style>
      </dgm:prSet>
      <dgm:spPr/>
      <dgm:t>
        <a:bodyPr/>
        <a:lstStyle/>
        <a:p>
          <a:r>
            <a:rPr lang="en-US" sz="1800" b="1" dirty="0"/>
            <a:t>35 970 (103.47%) </a:t>
          </a:r>
          <a:r>
            <a:rPr lang="en-US" sz="1800" b="0" dirty="0"/>
            <a:t>principals have signed-up against the target of </a:t>
          </a:r>
          <a:r>
            <a:rPr lang="en-US" sz="1800" b="1" dirty="0"/>
            <a:t>34 764</a:t>
          </a:r>
        </a:p>
      </dgm:t>
    </dgm:pt>
    <dgm:pt modelId="{DCCAABDB-0384-4A92-8782-CDFF7BBCDFFE}" type="sibTrans" cxnId="{2E500666-A558-4A51-A690-DB876CFFDAF3}">
      <dgm:prSet/>
      <dgm:spPr/>
      <dgm:t>
        <a:bodyPr/>
        <a:lstStyle/>
        <a:p>
          <a:endParaRPr lang="en-US"/>
        </a:p>
      </dgm:t>
    </dgm:pt>
    <dgm:pt modelId="{C5010A63-1F22-4917-86B5-440C0902EBE2}" type="parTrans" cxnId="{2E500666-A558-4A51-A690-DB876CFFDAF3}">
      <dgm:prSet/>
      <dgm:spPr/>
      <dgm:t>
        <a:bodyPr/>
        <a:lstStyle/>
        <a:p>
          <a:endParaRPr lang="en-US"/>
        </a:p>
      </dgm:t>
    </dgm:pt>
    <dgm:pt modelId="{782988E6-7EB9-41B2-A81A-357CBD935BDE}" type="pres">
      <dgm:prSet presAssocID="{78CE7274-C525-4AC6-85C1-E8C22831C870}" presName="Name0" presStyleCnt="0">
        <dgm:presLayoutVars>
          <dgm:chPref val="1"/>
          <dgm:dir/>
          <dgm:animOne val="branch"/>
          <dgm:animLvl val="lvl"/>
          <dgm:resizeHandles val="exact"/>
        </dgm:presLayoutVars>
      </dgm:prSet>
      <dgm:spPr/>
      <dgm:t>
        <a:bodyPr/>
        <a:lstStyle/>
        <a:p>
          <a:endParaRPr lang="en-US"/>
        </a:p>
      </dgm:t>
    </dgm:pt>
    <dgm:pt modelId="{6722E338-6AA3-477D-A3A5-353C15F36FAD}" type="pres">
      <dgm:prSet presAssocID="{8A6AA8D8-3ACD-426E-9948-83B872EE2EB6}" presName="root1" presStyleCnt="0"/>
      <dgm:spPr/>
    </dgm:pt>
    <dgm:pt modelId="{ADDAF266-479A-43FB-A6A6-59AAE68A35B0}" type="pres">
      <dgm:prSet presAssocID="{8A6AA8D8-3ACD-426E-9948-83B872EE2EB6}" presName="LevelOneTextNode" presStyleLbl="node0" presStyleIdx="0" presStyleCnt="1" custScaleY="145430" custLinFactNeighborX="-31572" custLinFactNeighborY="43791">
        <dgm:presLayoutVars>
          <dgm:chPref val="3"/>
        </dgm:presLayoutVars>
      </dgm:prSet>
      <dgm:spPr/>
      <dgm:t>
        <a:bodyPr/>
        <a:lstStyle/>
        <a:p>
          <a:endParaRPr lang="en-US"/>
        </a:p>
      </dgm:t>
    </dgm:pt>
    <dgm:pt modelId="{AE167956-EE4B-4524-A7C3-7CB03D94A2F6}" type="pres">
      <dgm:prSet presAssocID="{8A6AA8D8-3ACD-426E-9948-83B872EE2EB6}" presName="level2hierChild" presStyleCnt="0"/>
      <dgm:spPr/>
    </dgm:pt>
    <dgm:pt modelId="{4296381D-20B1-4395-B527-AE64B5ED227C}" type="pres">
      <dgm:prSet presAssocID="{8120AF1E-DA24-4052-BE7F-963987D4F03C}" presName="conn2-1" presStyleLbl="parChTrans1D2" presStyleIdx="0" presStyleCnt="3"/>
      <dgm:spPr/>
      <dgm:t>
        <a:bodyPr/>
        <a:lstStyle/>
        <a:p>
          <a:endParaRPr lang="en-US"/>
        </a:p>
      </dgm:t>
    </dgm:pt>
    <dgm:pt modelId="{55197F34-AEAC-439F-A110-6954206F0900}" type="pres">
      <dgm:prSet presAssocID="{8120AF1E-DA24-4052-BE7F-963987D4F03C}" presName="connTx" presStyleLbl="parChTrans1D2" presStyleIdx="0" presStyleCnt="3"/>
      <dgm:spPr/>
      <dgm:t>
        <a:bodyPr/>
        <a:lstStyle/>
        <a:p>
          <a:endParaRPr lang="en-US"/>
        </a:p>
      </dgm:t>
    </dgm:pt>
    <dgm:pt modelId="{1CACB074-65D4-42EC-9543-31C3900ADDE2}" type="pres">
      <dgm:prSet presAssocID="{059DFB9A-133B-4C3F-B4DE-25B99F267AEC}" presName="root2" presStyleCnt="0"/>
      <dgm:spPr/>
    </dgm:pt>
    <dgm:pt modelId="{9D10F402-21EA-471E-90C7-D8E19803C744}" type="pres">
      <dgm:prSet presAssocID="{059DFB9A-133B-4C3F-B4DE-25B99F267AEC}" presName="LevelTwoTextNode" presStyleLbl="node2" presStyleIdx="0" presStyleCnt="3" custScaleY="160548">
        <dgm:presLayoutVars>
          <dgm:chPref val="3"/>
        </dgm:presLayoutVars>
      </dgm:prSet>
      <dgm:spPr/>
      <dgm:t>
        <a:bodyPr/>
        <a:lstStyle/>
        <a:p>
          <a:endParaRPr lang="en-US"/>
        </a:p>
      </dgm:t>
    </dgm:pt>
    <dgm:pt modelId="{55979418-BD29-431B-9A39-939FD79972C2}" type="pres">
      <dgm:prSet presAssocID="{059DFB9A-133B-4C3F-B4DE-25B99F267AEC}" presName="level3hierChild" presStyleCnt="0"/>
      <dgm:spPr/>
    </dgm:pt>
    <dgm:pt modelId="{417EA883-D488-4E04-949A-8FDAFC238699}" type="pres">
      <dgm:prSet presAssocID="{C5010A63-1F22-4917-86B5-440C0902EBE2}" presName="conn2-1" presStyleLbl="parChTrans1D3" presStyleIdx="0" presStyleCnt="3"/>
      <dgm:spPr/>
      <dgm:t>
        <a:bodyPr/>
        <a:lstStyle/>
        <a:p>
          <a:endParaRPr lang="en-US"/>
        </a:p>
      </dgm:t>
    </dgm:pt>
    <dgm:pt modelId="{5D92082A-84CA-4D0B-BE0F-49302477D6B6}" type="pres">
      <dgm:prSet presAssocID="{C5010A63-1F22-4917-86B5-440C0902EBE2}" presName="connTx" presStyleLbl="parChTrans1D3" presStyleIdx="0" presStyleCnt="3"/>
      <dgm:spPr/>
      <dgm:t>
        <a:bodyPr/>
        <a:lstStyle/>
        <a:p>
          <a:endParaRPr lang="en-US"/>
        </a:p>
      </dgm:t>
    </dgm:pt>
    <dgm:pt modelId="{EBB731E0-A5D1-4CA2-AF1E-5E69A260CF44}" type="pres">
      <dgm:prSet presAssocID="{50B805D4-F32A-46D8-8E47-07BD2997DD3A}" presName="root2" presStyleCnt="0"/>
      <dgm:spPr/>
    </dgm:pt>
    <dgm:pt modelId="{7EB5A88C-EB14-4832-9B2E-319CC0600B34}" type="pres">
      <dgm:prSet presAssocID="{50B805D4-F32A-46D8-8E47-07BD2997DD3A}" presName="LevelTwoTextNode" presStyleLbl="node3" presStyleIdx="0" presStyleCnt="3" custScaleY="132601">
        <dgm:presLayoutVars>
          <dgm:chPref val="3"/>
        </dgm:presLayoutVars>
      </dgm:prSet>
      <dgm:spPr/>
      <dgm:t>
        <a:bodyPr/>
        <a:lstStyle/>
        <a:p>
          <a:endParaRPr lang="en-US"/>
        </a:p>
      </dgm:t>
    </dgm:pt>
    <dgm:pt modelId="{4E777F51-B99B-4171-B1B2-CD4B6E756F87}" type="pres">
      <dgm:prSet presAssocID="{50B805D4-F32A-46D8-8E47-07BD2997DD3A}" presName="level3hierChild" presStyleCnt="0"/>
      <dgm:spPr/>
    </dgm:pt>
    <dgm:pt modelId="{0071827D-3BB6-47CC-B1DA-24E081F884A3}" type="pres">
      <dgm:prSet presAssocID="{F1BF0099-1306-430A-91CE-0FB27E324DB6}" presName="conn2-1" presStyleLbl="parChTrans1D4" presStyleIdx="0" presStyleCnt="3"/>
      <dgm:spPr/>
      <dgm:t>
        <a:bodyPr/>
        <a:lstStyle/>
        <a:p>
          <a:endParaRPr lang="en-US"/>
        </a:p>
      </dgm:t>
    </dgm:pt>
    <dgm:pt modelId="{37A9AA0A-060F-456D-A6EA-5C70A838408A}" type="pres">
      <dgm:prSet presAssocID="{F1BF0099-1306-430A-91CE-0FB27E324DB6}" presName="connTx" presStyleLbl="parChTrans1D4" presStyleIdx="0" presStyleCnt="3"/>
      <dgm:spPr/>
      <dgm:t>
        <a:bodyPr/>
        <a:lstStyle/>
        <a:p>
          <a:endParaRPr lang="en-US"/>
        </a:p>
      </dgm:t>
    </dgm:pt>
    <dgm:pt modelId="{8D54F365-358F-41F1-A37C-6263A022FC00}" type="pres">
      <dgm:prSet presAssocID="{35123E95-2956-4C45-A918-492C76FC24D2}" presName="root2" presStyleCnt="0"/>
      <dgm:spPr/>
    </dgm:pt>
    <dgm:pt modelId="{C5DD3CBE-5CEB-49A6-9A4D-D885AD60AACB}" type="pres">
      <dgm:prSet presAssocID="{35123E95-2956-4C45-A918-492C76FC24D2}" presName="LevelTwoTextNode" presStyleLbl="node4" presStyleIdx="0" presStyleCnt="3" custScaleY="173810">
        <dgm:presLayoutVars>
          <dgm:chPref val="3"/>
        </dgm:presLayoutVars>
      </dgm:prSet>
      <dgm:spPr/>
      <dgm:t>
        <a:bodyPr/>
        <a:lstStyle/>
        <a:p>
          <a:endParaRPr lang="en-US"/>
        </a:p>
      </dgm:t>
    </dgm:pt>
    <dgm:pt modelId="{3A73037D-1D34-441D-8A86-0A127029812F}" type="pres">
      <dgm:prSet presAssocID="{35123E95-2956-4C45-A918-492C76FC24D2}" presName="level3hierChild" presStyleCnt="0"/>
      <dgm:spPr/>
    </dgm:pt>
    <dgm:pt modelId="{B26C7517-515B-4D5E-86FD-7208A514139F}" type="pres">
      <dgm:prSet presAssocID="{44287D36-1315-44C8-9853-DD5D55789679}" presName="conn2-1" presStyleLbl="parChTrans1D2" presStyleIdx="1" presStyleCnt="3"/>
      <dgm:spPr/>
      <dgm:t>
        <a:bodyPr/>
        <a:lstStyle/>
        <a:p>
          <a:endParaRPr lang="en-US"/>
        </a:p>
      </dgm:t>
    </dgm:pt>
    <dgm:pt modelId="{E5F3DDEF-F8CF-468E-B6AC-A60926BBB229}" type="pres">
      <dgm:prSet presAssocID="{44287D36-1315-44C8-9853-DD5D55789679}" presName="connTx" presStyleLbl="parChTrans1D2" presStyleIdx="1" presStyleCnt="3"/>
      <dgm:spPr/>
      <dgm:t>
        <a:bodyPr/>
        <a:lstStyle/>
        <a:p>
          <a:endParaRPr lang="en-US"/>
        </a:p>
      </dgm:t>
    </dgm:pt>
    <dgm:pt modelId="{17E144D0-7265-4649-9868-B83B88F8FBA5}" type="pres">
      <dgm:prSet presAssocID="{731B05E1-8714-4701-8F90-6FE02160F866}" presName="root2" presStyleCnt="0"/>
      <dgm:spPr/>
    </dgm:pt>
    <dgm:pt modelId="{ED32B980-2DB0-4AB2-9A0F-F5D84557FF99}" type="pres">
      <dgm:prSet presAssocID="{731B05E1-8714-4701-8F90-6FE02160F866}" presName="LevelTwoTextNode" presStyleLbl="node2" presStyleIdx="1" presStyleCnt="3" custScaleY="138050">
        <dgm:presLayoutVars>
          <dgm:chPref val="3"/>
        </dgm:presLayoutVars>
      </dgm:prSet>
      <dgm:spPr/>
      <dgm:t>
        <a:bodyPr/>
        <a:lstStyle/>
        <a:p>
          <a:endParaRPr lang="en-US"/>
        </a:p>
      </dgm:t>
    </dgm:pt>
    <dgm:pt modelId="{993D4CFB-BB3F-4681-AA23-7B092B27E6F7}" type="pres">
      <dgm:prSet presAssocID="{731B05E1-8714-4701-8F90-6FE02160F866}" presName="level3hierChild" presStyleCnt="0"/>
      <dgm:spPr/>
    </dgm:pt>
    <dgm:pt modelId="{A65F2065-0036-407A-9657-8BB2B1A45095}" type="pres">
      <dgm:prSet presAssocID="{85FEA78E-D487-4B64-9A10-FB7794417DEB}" presName="conn2-1" presStyleLbl="parChTrans1D3" presStyleIdx="1" presStyleCnt="3"/>
      <dgm:spPr/>
      <dgm:t>
        <a:bodyPr/>
        <a:lstStyle/>
        <a:p>
          <a:endParaRPr lang="en-US"/>
        </a:p>
      </dgm:t>
    </dgm:pt>
    <dgm:pt modelId="{449E436C-C256-4AC6-8967-5942F6552A89}" type="pres">
      <dgm:prSet presAssocID="{85FEA78E-D487-4B64-9A10-FB7794417DEB}" presName="connTx" presStyleLbl="parChTrans1D3" presStyleIdx="1" presStyleCnt="3"/>
      <dgm:spPr/>
      <dgm:t>
        <a:bodyPr/>
        <a:lstStyle/>
        <a:p>
          <a:endParaRPr lang="en-US"/>
        </a:p>
      </dgm:t>
    </dgm:pt>
    <dgm:pt modelId="{BBC30CC2-F03E-4204-B9FD-316B5317C2C4}" type="pres">
      <dgm:prSet presAssocID="{283F8750-9028-4162-BBE9-2CE7D7D306D5}" presName="root2" presStyleCnt="0"/>
      <dgm:spPr/>
    </dgm:pt>
    <dgm:pt modelId="{B7808084-0190-437D-985E-6D5246E3274E}" type="pres">
      <dgm:prSet presAssocID="{283F8750-9028-4162-BBE9-2CE7D7D306D5}" presName="LevelTwoTextNode" presStyleLbl="node3" presStyleIdx="1" presStyleCnt="3" custScaleY="202734">
        <dgm:presLayoutVars>
          <dgm:chPref val="3"/>
        </dgm:presLayoutVars>
      </dgm:prSet>
      <dgm:spPr/>
      <dgm:t>
        <a:bodyPr/>
        <a:lstStyle/>
        <a:p>
          <a:endParaRPr lang="en-US"/>
        </a:p>
      </dgm:t>
    </dgm:pt>
    <dgm:pt modelId="{D55E5B35-4BB3-48CC-B6EE-83FDB72587C5}" type="pres">
      <dgm:prSet presAssocID="{283F8750-9028-4162-BBE9-2CE7D7D306D5}" presName="level3hierChild" presStyleCnt="0"/>
      <dgm:spPr/>
    </dgm:pt>
    <dgm:pt modelId="{C6D4FEB8-E657-42A0-B0D1-6CCDC85C57B5}" type="pres">
      <dgm:prSet presAssocID="{E5F83536-DCC5-4104-8039-E9C69F256B06}" presName="conn2-1" presStyleLbl="parChTrans1D4" presStyleIdx="1" presStyleCnt="3"/>
      <dgm:spPr/>
      <dgm:t>
        <a:bodyPr/>
        <a:lstStyle/>
        <a:p>
          <a:endParaRPr lang="en-US"/>
        </a:p>
      </dgm:t>
    </dgm:pt>
    <dgm:pt modelId="{9163DB9E-34C6-4A5A-8A4C-C2B22046D9C6}" type="pres">
      <dgm:prSet presAssocID="{E5F83536-DCC5-4104-8039-E9C69F256B06}" presName="connTx" presStyleLbl="parChTrans1D4" presStyleIdx="1" presStyleCnt="3"/>
      <dgm:spPr/>
      <dgm:t>
        <a:bodyPr/>
        <a:lstStyle/>
        <a:p>
          <a:endParaRPr lang="en-US"/>
        </a:p>
      </dgm:t>
    </dgm:pt>
    <dgm:pt modelId="{4E99F479-092C-4718-9D44-4064E2D4A0AE}" type="pres">
      <dgm:prSet presAssocID="{7F449D5D-D2BE-42FD-8908-E2BC946887DE}" presName="root2" presStyleCnt="0"/>
      <dgm:spPr/>
    </dgm:pt>
    <dgm:pt modelId="{50165473-77F1-4C27-BCC6-D6E01B64A09E}" type="pres">
      <dgm:prSet presAssocID="{7F449D5D-D2BE-42FD-8908-E2BC946887DE}" presName="LevelTwoTextNode" presStyleLbl="node4" presStyleIdx="1" presStyleCnt="3" custScaleY="138731" custLinFactNeighborY="1572">
        <dgm:presLayoutVars>
          <dgm:chPref val="3"/>
        </dgm:presLayoutVars>
      </dgm:prSet>
      <dgm:spPr/>
      <dgm:t>
        <a:bodyPr/>
        <a:lstStyle/>
        <a:p>
          <a:endParaRPr lang="en-US"/>
        </a:p>
      </dgm:t>
    </dgm:pt>
    <dgm:pt modelId="{076DBABB-5359-4D98-8EBF-DF509FD62640}" type="pres">
      <dgm:prSet presAssocID="{7F449D5D-D2BE-42FD-8908-E2BC946887DE}" presName="level3hierChild" presStyleCnt="0"/>
      <dgm:spPr/>
    </dgm:pt>
    <dgm:pt modelId="{43B77155-C5FC-453E-BA32-D04DCF492D5A}" type="pres">
      <dgm:prSet presAssocID="{EB328BDD-517B-44A4-95E4-5F04DDDBA3DD}" presName="conn2-1" presStyleLbl="parChTrans1D2" presStyleIdx="2" presStyleCnt="3"/>
      <dgm:spPr/>
      <dgm:t>
        <a:bodyPr/>
        <a:lstStyle/>
        <a:p>
          <a:endParaRPr lang="en-US"/>
        </a:p>
      </dgm:t>
    </dgm:pt>
    <dgm:pt modelId="{5686D553-4A72-46CA-92CE-9E0B3C30DCD7}" type="pres">
      <dgm:prSet presAssocID="{EB328BDD-517B-44A4-95E4-5F04DDDBA3DD}" presName="connTx" presStyleLbl="parChTrans1D2" presStyleIdx="2" presStyleCnt="3"/>
      <dgm:spPr/>
      <dgm:t>
        <a:bodyPr/>
        <a:lstStyle/>
        <a:p>
          <a:endParaRPr lang="en-US"/>
        </a:p>
      </dgm:t>
    </dgm:pt>
    <dgm:pt modelId="{68925A05-67C3-465B-B1B5-B42AC9F50A03}" type="pres">
      <dgm:prSet presAssocID="{D83492D6-DBF5-4418-8588-3D0DE5574456}" presName="root2" presStyleCnt="0"/>
      <dgm:spPr/>
    </dgm:pt>
    <dgm:pt modelId="{E414E362-A663-47EF-943F-876D91C54317}" type="pres">
      <dgm:prSet presAssocID="{D83492D6-DBF5-4418-8588-3D0DE5574456}" presName="LevelTwoTextNode" presStyleLbl="node2" presStyleIdx="2" presStyleCnt="3" custScaleY="143953">
        <dgm:presLayoutVars>
          <dgm:chPref val="3"/>
        </dgm:presLayoutVars>
      </dgm:prSet>
      <dgm:spPr/>
      <dgm:t>
        <a:bodyPr/>
        <a:lstStyle/>
        <a:p>
          <a:endParaRPr lang="en-US"/>
        </a:p>
      </dgm:t>
    </dgm:pt>
    <dgm:pt modelId="{85C1CA2A-E300-445D-9EE0-9CEDE24A0BDB}" type="pres">
      <dgm:prSet presAssocID="{D83492D6-DBF5-4418-8588-3D0DE5574456}" presName="level3hierChild" presStyleCnt="0"/>
      <dgm:spPr/>
    </dgm:pt>
    <dgm:pt modelId="{0592428A-C110-4974-85FD-A2110707383A}" type="pres">
      <dgm:prSet presAssocID="{83EDB8FD-EF59-4EA9-80DF-AD9AE34D58FE}" presName="conn2-1" presStyleLbl="parChTrans1D3" presStyleIdx="2" presStyleCnt="3"/>
      <dgm:spPr/>
      <dgm:t>
        <a:bodyPr/>
        <a:lstStyle/>
        <a:p>
          <a:endParaRPr lang="en-US"/>
        </a:p>
      </dgm:t>
    </dgm:pt>
    <dgm:pt modelId="{59C21B74-CA2B-4DAD-A534-5DB8286F4A63}" type="pres">
      <dgm:prSet presAssocID="{83EDB8FD-EF59-4EA9-80DF-AD9AE34D58FE}" presName="connTx" presStyleLbl="parChTrans1D3" presStyleIdx="2" presStyleCnt="3"/>
      <dgm:spPr/>
      <dgm:t>
        <a:bodyPr/>
        <a:lstStyle/>
        <a:p>
          <a:endParaRPr lang="en-US"/>
        </a:p>
      </dgm:t>
    </dgm:pt>
    <dgm:pt modelId="{FBAA8514-8F16-40D1-8EC1-4BF0BF5CA6C6}" type="pres">
      <dgm:prSet presAssocID="{D0E62679-4189-4A71-AA72-FA65B5861C46}" presName="root2" presStyleCnt="0"/>
      <dgm:spPr/>
    </dgm:pt>
    <dgm:pt modelId="{8823CAB6-DEA1-45FA-BB3C-2F3393B2C5E5}" type="pres">
      <dgm:prSet presAssocID="{D0E62679-4189-4A71-AA72-FA65B5861C46}" presName="LevelTwoTextNode" presStyleLbl="node3" presStyleIdx="2" presStyleCnt="3" custScaleY="139554">
        <dgm:presLayoutVars>
          <dgm:chPref val="3"/>
        </dgm:presLayoutVars>
      </dgm:prSet>
      <dgm:spPr/>
      <dgm:t>
        <a:bodyPr/>
        <a:lstStyle/>
        <a:p>
          <a:endParaRPr lang="en-US"/>
        </a:p>
      </dgm:t>
    </dgm:pt>
    <dgm:pt modelId="{F4DC31DD-2654-4256-8705-45912B39FF3A}" type="pres">
      <dgm:prSet presAssocID="{D0E62679-4189-4A71-AA72-FA65B5861C46}" presName="level3hierChild" presStyleCnt="0"/>
      <dgm:spPr/>
    </dgm:pt>
    <dgm:pt modelId="{11077100-6E4B-4BDC-AF19-AB807FCDE286}" type="pres">
      <dgm:prSet presAssocID="{F3D9674B-6AC7-45A7-ABBB-6E25129995E3}" presName="conn2-1" presStyleLbl="parChTrans1D4" presStyleIdx="2" presStyleCnt="3"/>
      <dgm:spPr/>
      <dgm:t>
        <a:bodyPr/>
        <a:lstStyle/>
        <a:p>
          <a:endParaRPr lang="en-US"/>
        </a:p>
      </dgm:t>
    </dgm:pt>
    <dgm:pt modelId="{56AFF9E4-56B7-44D1-84CE-5672D2B70DC4}" type="pres">
      <dgm:prSet presAssocID="{F3D9674B-6AC7-45A7-ABBB-6E25129995E3}" presName="connTx" presStyleLbl="parChTrans1D4" presStyleIdx="2" presStyleCnt="3"/>
      <dgm:spPr/>
      <dgm:t>
        <a:bodyPr/>
        <a:lstStyle/>
        <a:p>
          <a:endParaRPr lang="en-US"/>
        </a:p>
      </dgm:t>
    </dgm:pt>
    <dgm:pt modelId="{F7A04D4D-127A-4859-BDDE-DB39DFC17E1E}" type="pres">
      <dgm:prSet presAssocID="{7DC07468-BDE2-46AA-BC3C-51398FC8DC4F}" presName="root2" presStyleCnt="0"/>
      <dgm:spPr/>
    </dgm:pt>
    <dgm:pt modelId="{CCD37F05-C539-4C74-B5E1-A6B84DFEA2FB}" type="pres">
      <dgm:prSet presAssocID="{7DC07468-BDE2-46AA-BC3C-51398FC8DC4F}" presName="LevelTwoTextNode" presStyleLbl="node4" presStyleIdx="2" presStyleCnt="3" custScaleY="114848">
        <dgm:presLayoutVars>
          <dgm:chPref val="3"/>
        </dgm:presLayoutVars>
      </dgm:prSet>
      <dgm:spPr/>
      <dgm:t>
        <a:bodyPr/>
        <a:lstStyle/>
        <a:p>
          <a:endParaRPr lang="en-US"/>
        </a:p>
      </dgm:t>
    </dgm:pt>
    <dgm:pt modelId="{DF68F481-10B8-4369-8C22-A6251384B047}" type="pres">
      <dgm:prSet presAssocID="{7DC07468-BDE2-46AA-BC3C-51398FC8DC4F}" presName="level3hierChild" presStyleCnt="0"/>
      <dgm:spPr/>
    </dgm:pt>
  </dgm:ptLst>
  <dgm:cxnLst>
    <dgm:cxn modelId="{6088DD19-B9D3-454C-800B-BFDB04779883}" type="presOf" srcId="{85FEA78E-D487-4B64-9A10-FB7794417DEB}" destId="{449E436C-C256-4AC6-8967-5942F6552A89}" srcOrd="1" destOrd="0" presId="urn:microsoft.com/office/officeart/2008/layout/HorizontalMultiLevelHierarchy"/>
    <dgm:cxn modelId="{7C72B1F5-8738-47CE-B357-FCA53DA9EFC5}" srcId="{78CE7274-C525-4AC6-85C1-E8C22831C870}" destId="{8A6AA8D8-3ACD-426E-9948-83B872EE2EB6}" srcOrd="0" destOrd="0" parTransId="{3545B86F-78F9-421C-9BBE-21C32E9C5867}" sibTransId="{67B16615-F174-4CCD-BEEB-BF36F39E997B}"/>
    <dgm:cxn modelId="{17871FFF-C489-424B-8662-825EA8DADD97}" type="presOf" srcId="{7F449D5D-D2BE-42FD-8908-E2BC946887DE}" destId="{50165473-77F1-4C27-BCC6-D6E01B64A09E}" srcOrd="0" destOrd="0" presId="urn:microsoft.com/office/officeart/2008/layout/HorizontalMultiLevelHierarchy"/>
    <dgm:cxn modelId="{8AFC3025-8233-44E8-8B37-E4BA30FB3D61}" type="presOf" srcId="{EB328BDD-517B-44A4-95E4-5F04DDDBA3DD}" destId="{43B77155-C5FC-453E-BA32-D04DCF492D5A}" srcOrd="0" destOrd="0" presId="urn:microsoft.com/office/officeart/2008/layout/HorizontalMultiLevelHierarchy"/>
    <dgm:cxn modelId="{4F38E94F-BB41-4F89-B2BA-4DBCBCE6CF9E}" type="presOf" srcId="{35123E95-2956-4C45-A918-492C76FC24D2}" destId="{C5DD3CBE-5CEB-49A6-9A4D-D885AD60AACB}" srcOrd="0" destOrd="0" presId="urn:microsoft.com/office/officeart/2008/layout/HorizontalMultiLevelHierarchy"/>
    <dgm:cxn modelId="{04648F59-8B52-47A3-95ED-C6FDF76CB546}" type="presOf" srcId="{C5010A63-1F22-4917-86B5-440C0902EBE2}" destId="{417EA883-D488-4E04-949A-8FDAFC238699}" srcOrd="0" destOrd="0" presId="urn:microsoft.com/office/officeart/2008/layout/HorizontalMultiLevelHierarchy"/>
    <dgm:cxn modelId="{4751ACC7-A30E-4513-97D0-5A7D6B70CF64}" srcId="{8A6AA8D8-3ACD-426E-9948-83B872EE2EB6}" destId="{059DFB9A-133B-4C3F-B4DE-25B99F267AEC}" srcOrd="0" destOrd="0" parTransId="{8120AF1E-DA24-4052-BE7F-963987D4F03C}" sibTransId="{663D15D9-C8CA-47D2-9900-673483AFE47A}"/>
    <dgm:cxn modelId="{7D04F2E0-78D7-4690-869D-79EA29B02A80}" type="presOf" srcId="{8120AF1E-DA24-4052-BE7F-963987D4F03C}" destId="{55197F34-AEAC-439F-A110-6954206F0900}" srcOrd="1" destOrd="0" presId="urn:microsoft.com/office/officeart/2008/layout/HorizontalMultiLevelHierarchy"/>
    <dgm:cxn modelId="{C05DA0EE-5260-436F-943A-BDD1D2BEB929}" type="presOf" srcId="{059DFB9A-133B-4C3F-B4DE-25B99F267AEC}" destId="{9D10F402-21EA-471E-90C7-D8E19803C744}" srcOrd="0" destOrd="0" presId="urn:microsoft.com/office/officeart/2008/layout/HorizontalMultiLevelHierarchy"/>
    <dgm:cxn modelId="{52C0F916-075A-4A11-A4DA-46C96014CFE2}" type="presOf" srcId="{E5F83536-DCC5-4104-8039-E9C69F256B06}" destId="{C6D4FEB8-E657-42A0-B0D1-6CCDC85C57B5}" srcOrd="0" destOrd="0" presId="urn:microsoft.com/office/officeart/2008/layout/HorizontalMultiLevelHierarchy"/>
    <dgm:cxn modelId="{0FF7A1D7-7331-422B-98C9-A4B204DFC0C7}" type="presOf" srcId="{7DC07468-BDE2-46AA-BC3C-51398FC8DC4F}" destId="{CCD37F05-C539-4C74-B5E1-A6B84DFEA2FB}" srcOrd="0" destOrd="0" presId="urn:microsoft.com/office/officeart/2008/layout/HorizontalMultiLevelHierarchy"/>
    <dgm:cxn modelId="{3D449E73-E4DC-4BB3-8BB6-4DEB400C8440}" type="presOf" srcId="{D0E62679-4189-4A71-AA72-FA65B5861C46}" destId="{8823CAB6-DEA1-45FA-BB3C-2F3393B2C5E5}" srcOrd="0" destOrd="0" presId="urn:microsoft.com/office/officeart/2008/layout/HorizontalMultiLevelHierarchy"/>
    <dgm:cxn modelId="{6FA12417-B17D-4DCD-BBA6-E570CE168D56}" type="presOf" srcId="{85FEA78E-D487-4B64-9A10-FB7794417DEB}" destId="{A65F2065-0036-407A-9657-8BB2B1A45095}" srcOrd="0" destOrd="0" presId="urn:microsoft.com/office/officeart/2008/layout/HorizontalMultiLevelHierarchy"/>
    <dgm:cxn modelId="{D7ECB475-098C-4555-9A28-CBE993F40CC5}" type="presOf" srcId="{F3D9674B-6AC7-45A7-ABBB-6E25129995E3}" destId="{11077100-6E4B-4BDC-AF19-AB807FCDE286}" srcOrd="0" destOrd="0" presId="urn:microsoft.com/office/officeart/2008/layout/HorizontalMultiLevelHierarchy"/>
    <dgm:cxn modelId="{30F62418-6CFD-4AF8-A0A9-67251C7D4C8D}" type="presOf" srcId="{78CE7274-C525-4AC6-85C1-E8C22831C870}" destId="{782988E6-7EB9-41B2-A81A-357CBD935BDE}" srcOrd="0" destOrd="0" presId="urn:microsoft.com/office/officeart/2008/layout/HorizontalMultiLevelHierarchy"/>
    <dgm:cxn modelId="{FC6462F6-6739-4E3D-BF5F-FC0E24DEB479}" srcId="{50B805D4-F32A-46D8-8E47-07BD2997DD3A}" destId="{35123E95-2956-4C45-A918-492C76FC24D2}" srcOrd="0" destOrd="0" parTransId="{F1BF0099-1306-430A-91CE-0FB27E324DB6}" sibTransId="{47F52D01-E6C1-43D7-90CD-5A05E1415B36}"/>
    <dgm:cxn modelId="{BE32BD72-22A8-4A98-A45A-F3F1DEB745F9}" srcId="{D0E62679-4189-4A71-AA72-FA65B5861C46}" destId="{7DC07468-BDE2-46AA-BC3C-51398FC8DC4F}" srcOrd="0" destOrd="0" parTransId="{F3D9674B-6AC7-45A7-ABBB-6E25129995E3}" sibTransId="{43437627-01E7-4BE8-9705-2DDCBE8EF75C}"/>
    <dgm:cxn modelId="{5A54317B-9722-4463-9F7F-AA60D65F28C5}" type="presOf" srcId="{EB328BDD-517B-44A4-95E4-5F04DDDBA3DD}" destId="{5686D553-4A72-46CA-92CE-9E0B3C30DCD7}" srcOrd="1" destOrd="0" presId="urn:microsoft.com/office/officeart/2008/layout/HorizontalMultiLevelHierarchy"/>
    <dgm:cxn modelId="{D83BA082-A6A8-4D05-A60A-23C9E21C1CBB}" type="presOf" srcId="{44287D36-1315-44C8-9853-DD5D55789679}" destId="{B26C7517-515B-4D5E-86FD-7208A514139F}" srcOrd="0" destOrd="0" presId="urn:microsoft.com/office/officeart/2008/layout/HorizontalMultiLevelHierarchy"/>
    <dgm:cxn modelId="{541E4A15-40BC-4FC3-BC3D-79B20D0D42A0}" type="presOf" srcId="{83EDB8FD-EF59-4EA9-80DF-AD9AE34D58FE}" destId="{0592428A-C110-4974-85FD-A2110707383A}" srcOrd="0" destOrd="0" presId="urn:microsoft.com/office/officeart/2008/layout/HorizontalMultiLevelHierarchy"/>
    <dgm:cxn modelId="{72291A1C-E0F7-4941-9ABE-F9CC96136C01}" type="presOf" srcId="{F1BF0099-1306-430A-91CE-0FB27E324DB6}" destId="{0071827D-3BB6-47CC-B1DA-24E081F884A3}" srcOrd="0" destOrd="0" presId="urn:microsoft.com/office/officeart/2008/layout/HorizontalMultiLevelHierarchy"/>
    <dgm:cxn modelId="{6EEA10DC-5428-49BC-BEF5-CC3D370A06A9}" srcId="{D83492D6-DBF5-4418-8588-3D0DE5574456}" destId="{D0E62679-4189-4A71-AA72-FA65B5861C46}" srcOrd="0" destOrd="0" parTransId="{83EDB8FD-EF59-4EA9-80DF-AD9AE34D58FE}" sibTransId="{8C4420A8-D2CA-4F5B-9130-387B3E9848E5}"/>
    <dgm:cxn modelId="{9B381044-71AE-4BDF-AEC3-A8CACB4B627B}" type="presOf" srcId="{8A6AA8D8-3ACD-426E-9948-83B872EE2EB6}" destId="{ADDAF266-479A-43FB-A6A6-59AAE68A35B0}" srcOrd="0" destOrd="0" presId="urn:microsoft.com/office/officeart/2008/layout/HorizontalMultiLevelHierarchy"/>
    <dgm:cxn modelId="{45654FDE-380D-4A77-8ABA-2B9A6A7D94CD}" type="presOf" srcId="{F3D9674B-6AC7-45A7-ABBB-6E25129995E3}" destId="{56AFF9E4-56B7-44D1-84CE-5672D2B70DC4}" srcOrd="1" destOrd="0" presId="urn:microsoft.com/office/officeart/2008/layout/HorizontalMultiLevelHierarchy"/>
    <dgm:cxn modelId="{1B63D835-6F31-4828-A1EE-82E898612C9C}" type="presOf" srcId="{8120AF1E-DA24-4052-BE7F-963987D4F03C}" destId="{4296381D-20B1-4395-B527-AE64B5ED227C}" srcOrd="0" destOrd="0" presId="urn:microsoft.com/office/officeart/2008/layout/HorizontalMultiLevelHierarchy"/>
    <dgm:cxn modelId="{41A5A992-7B89-4CE8-BFE4-00B0B5910B83}" srcId="{731B05E1-8714-4701-8F90-6FE02160F866}" destId="{283F8750-9028-4162-BBE9-2CE7D7D306D5}" srcOrd="0" destOrd="0" parTransId="{85FEA78E-D487-4B64-9A10-FB7794417DEB}" sibTransId="{E3853AD7-D891-4D87-8527-C970442E6AD7}"/>
    <dgm:cxn modelId="{F497172F-C3D5-4D7C-9767-72BFFBE89801}" type="presOf" srcId="{83EDB8FD-EF59-4EA9-80DF-AD9AE34D58FE}" destId="{59C21B74-CA2B-4DAD-A534-5DB8286F4A63}" srcOrd="1" destOrd="0" presId="urn:microsoft.com/office/officeart/2008/layout/HorizontalMultiLevelHierarchy"/>
    <dgm:cxn modelId="{BAA3387D-AE3D-453C-9821-6C8449FACF23}" srcId="{283F8750-9028-4162-BBE9-2CE7D7D306D5}" destId="{7F449D5D-D2BE-42FD-8908-E2BC946887DE}" srcOrd="0" destOrd="0" parTransId="{E5F83536-DCC5-4104-8039-E9C69F256B06}" sibTransId="{EA832A6D-0FEC-496F-8932-720D55A7E0CA}"/>
    <dgm:cxn modelId="{A2E358E4-391C-4792-B0A1-5AA11E7D7D8C}" type="presOf" srcId="{F1BF0099-1306-430A-91CE-0FB27E324DB6}" destId="{37A9AA0A-060F-456D-A6EA-5C70A838408A}" srcOrd="1" destOrd="0" presId="urn:microsoft.com/office/officeart/2008/layout/HorizontalMultiLevelHierarchy"/>
    <dgm:cxn modelId="{951B69D0-8A10-421C-9306-6317E6FCC481}" type="presOf" srcId="{C5010A63-1F22-4917-86B5-440C0902EBE2}" destId="{5D92082A-84CA-4D0B-BE0F-49302477D6B6}" srcOrd="1" destOrd="0" presId="urn:microsoft.com/office/officeart/2008/layout/HorizontalMultiLevelHierarchy"/>
    <dgm:cxn modelId="{2E500666-A558-4A51-A690-DB876CFFDAF3}" srcId="{059DFB9A-133B-4C3F-B4DE-25B99F267AEC}" destId="{50B805D4-F32A-46D8-8E47-07BD2997DD3A}" srcOrd="0" destOrd="0" parTransId="{C5010A63-1F22-4917-86B5-440C0902EBE2}" sibTransId="{DCCAABDB-0384-4A92-8782-CDFF7BBCDFFE}"/>
    <dgm:cxn modelId="{FAB1E7E4-BF14-4DE1-B7D2-17F6AF1B292D}" type="presOf" srcId="{44287D36-1315-44C8-9853-DD5D55789679}" destId="{E5F3DDEF-F8CF-468E-B6AC-A60926BBB229}" srcOrd="1" destOrd="0" presId="urn:microsoft.com/office/officeart/2008/layout/HorizontalMultiLevelHierarchy"/>
    <dgm:cxn modelId="{3766BAE1-6F84-4794-9E7B-C19026D62BA6}" type="presOf" srcId="{E5F83536-DCC5-4104-8039-E9C69F256B06}" destId="{9163DB9E-34C6-4A5A-8A4C-C2B22046D9C6}" srcOrd="1" destOrd="0" presId="urn:microsoft.com/office/officeart/2008/layout/HorizontalMultiLevelHierarchy"/>
    <dgm:cxn modelId="{1FBC9DF5-F354-4C4A-BF1E-10EBA386B74F}" srcId="{8A6AA8D8-3ACD-426E-9948-83B872EE2EB6}" destId="{731B05E1-8714-4701-8F90-6FE02160F866}" srcOrd="1" destOrd="0" parTransId="{44287D36-1315-44C8-9853-DD5D55789679}" sibTransId="{E919AD79-9E96-48B2-A318-CE2A6BD5FA4D}"/>
    <dgm:cxn modelId="{31E27A1D-83AB-46A2-AF54-778980A23E1D}" srcId="{8A6AA8D8-3ACD-426E-9948-83B872EE2EB6}" destId="{D83492D6-DBF5-4418-8588-3D0DE5574456}" srcOrd="2" destOrd="0" parTransId="{EB328BDD-517B-44A4-95E4-5F04DDDBA3DD}" sibTransId="{E9A8AC7D-B174-4BBA-8987-7CF8E7703550}"/>
    <dgm:cxn modelId="{3AF09D1B-EA70-46E4-A7F7-B7B2FFFEE09B}" type="presOf" srcId="{283F8750-9028-4162-BBE9-2CE7D7D306D5}" destId="{B7808084-0190-437D-985E-6D5246E3274E}" srcOrd="0" destOrd="0" presId="urn:microsoft.com/office/officeart/2008/layout/HorizontalMultiLevelHierarchy"/>
    <dgm:cxn modelId="{51D68D6A-AA7F-44A9-AE5E-B1B61D794274}" type="presOf" srcId="{50B805D4-F32A-46D8-8E47-07BD2997DD3A}" destId="{7EB5A88C-EB14-4832-9B2E-319CC0600B34}" srcOrd="0" destOrd="0" presId="urn:microsoft.com/office/officeart/2008/layout/HorizontalMultiLevelHierarchy"/>
    <dgm:cxn modelId="{68ED6285-8D00-48F1-84D6-88D3AC5AC713}" type="presOf" srcId="{731B05E1-8714-4701-8F90-6FE02160F866}" destId="{ED32B980-2DB0-4AB2-9A0F-F5D84557FF99}" srcOrd="0" destOrd="0" presId="urn:microsoft.com/office/officeart/2008/layout/HorizontalMultiLevelHierarchy"/>
    <dgm:cxn modelId="{8898071F-85FA-4C24-A60A-C5E5652BC305}" type="presOf" srcId="{D83492D6-DBF5-4418-8588-3D0DE5574456}" destId="{E414E362-A663-47EF-943F-876D91C54317}" srcOrd="0" destOrd="0" presId="urn:microsoft.com/office/officeart/2008/layout/HorizontalMultiLevelHierarchy"/>
    <dgm:cxn modelId="{5227E58F-B73D-44A4-B649-FE33E4042596}" type="presParOf" srcId="{782988E6-7EB9-41B2-A81A-357CBD935BDE}" destId="{6722E338-6AA3-477D-A3A5-353C15F36FAD}" srcOrd="0" destOrd="0" presId="urn:microsoft.com/office/officeart/2008/layout/HorizontalMultiLevelHierarchy"/>
    <dgm:cxn modelId="{4A2E7B2F-9B0E-41DD-A665-B4EBF86F6B72}" type="presParOf" srcId="{6722E338-6AA3-477D-A3A5-353C15F36FAD}" destId="{ADDAF266-479A-43FB-A6A6-59AAE68A35B0}" srcOrd="0" destOrd="0" presId="urn:microsoft.com/office/officeart/2008/layout/HorizontalMultiLevelHierarchy"/>
    <dgm:cxn modelId="{8F703FCD-9567-4753-ACF5-CFAD3E8B10E2}" type="presParOf" srcId="{6722E338-6AA3-477D-A3A5-353C15F36FAD}" destId="{AE167956-EE4B-4524-A7C3-7CB03D94A2F6}" srcOrd="1" destOrd="0" presId="urn:microsoft.com/office/officeart/2008/layout/HorizontalMultiLevelHierarchy"/>
    <dgm:cxn modelId="{BEAEB936-3268-4122-9B06-6C9ABBF05D7D}" type="presParOf" srcId="{AE167956-EE4B-4524-A7C3-7CB03D94A2F6}" destId="{4296381D-20B1-4395-B527-AE64B5ED227C}" srcOrd="0" destOrd="0" presId="urn:microsoft.com/office/officeart/2008/layout/HorizontalMultiLevelHierarchy"/>
    <dgm:cxn modelId="{EEC50C1B-3586-4E35-803F-91986F59C50B}" type="presParOf" srcId="{4296381D-20B1-4395-B527-AE64B5ED227C}" destId="{55197F34-AEAC-439F-A110-6954206F0900}" srcOrd="0" destOrd="0" presId="urn:microsoft.com/office/officeart/2008/layout/HorizontalMultiLevelHierarchy"/>
    <dgm:cxn modelId="{491CE04D-8FB3-4F5D-AEE8-338E420712CB}" type="presParOf" srcId="{AE167956-EE4B-4524-A7C3-7CB03D94A2F6}" destId="{1CACB074-65D4-42EC-9543-31C3900ADDE2}" srcOrd="1" destOrd="0" presId="urn:microsoft.com/office/officeart/2008/layout/HorizontalMultiLevelHierarchy"/>
    <dgm:cxn modelId="{98310E9A-F58F-4D8A-8716-A2CB36A79A28}" type="presParOf" srcId="{1CACB074-65D4-42EC-9543-31C3900ADDE2}" destId="{9D10F402-21EA-471E-90C7-D8E19803C744}" srcOrd="0" destOrd="0" presId="urn:microsoft.com/office/officeart/2008/layout/HorizontalMultiLevelHierarchy"/>
    <dgm:cxn modelId="{A090C3DB-7FEC-41E6-BBD1-99BAE20A3227}" type="presParOf" srcId="{1CACB074-65D4-42EC-9543-31C3900ADDE2}" destId="{55979418-BD29-431B-9A39-939FD79972C2}" srcOrd="1" destOrd="0" presId="urn:microsoft.com/office/officeart/2008/layout/HorizontalMultiLevelHierarchy"/>
    <dgm:cxn modelId="{F20D7BD1-F2E3-4EAA-A68C-373873CBC9C3}" type="presParOf" srcId="{55979418-BD29-431B-9A39-939FD79972C2}" destId="{417EA883-D488-4E04-949A-8FDAFC238699}" srcOrd="0" destOrd="0" presId="urn:microsoft.com/office/officeart/2008/layout/HorizontalMultiLevelHierarchy"/>
    <dgm:cxn modelId="{6932D774-38E2-435E-8C78-1319C38B0A74}" type="presParOf" srcId="{417EA883-D488-4E04-949A-8FDAFC238699}" destId="{5D92082A-84CA-4D0B-BE0F-49302477D6B6}" srcOrd="0" destOrd="0" presId="urn:microsoft.com/office/officeart/2008/layout/HorizontalMultiLevelHierarchy"/>
    <dgm:cxn modelId="{9810D6B4-C963-4286-960E-49F45FB4A6AE}" type="presParOf" srcId="{55979418-BD29-431B-9A39-939FD79972C2}" destId="{EBB731E0-A5D1-4CA2-AF1E-5E69A260CF44}" srcOrd="1" destOrd="0" presId="urn:microsoft.com/office/officeart/2008/layout/HorizontalMultiLevelHierarchy"/>
    <dgm:cxn modelId="{A26A2BA6-4C53-4515-A3F6-312872A76B90}" type="presParOf" srcId="{EBB731E0-A5D1-4CA2-AF1E-5E69A260CF44}" destId="{7EB5A88C-EB14-4832-9B2E-319CC0600B34}" srcOrd="0" destOrd="0" presId="urn:microsoft.com/office/officeart/2008/layout/HorizontalMultiLevelHierarchy"/>
    <dgm:cxn modelId="{242C5507-7576-4503-976C-163CF805F094}" type="presParOf" srcId="{EBB731E0-A5D1-4CA2-AF1E-5E69A260CF44}" destId="{4E777F51-B99B-4171-B1B2-CD4B6E756F87}" srcOrd="1" destOrd="0" presId="urn:microsoft.com/office/officeart/2008/layout/HorizontalMultiLevelHierarchy"/>
    <dgm:cxn modelId="{7C5746E6-73D4-427B-847E-D0BD62B2D02F}" type="presParOf" srcId="{4E777F51-B99B-4171-B1B2-CD4B6E756F87}" destId="{0071827D-3BB6-47CC-B1DA-24E081F884A3}" srcOrd="0" destOrd="0" presId="urn:microsoft.com/office/officeart/2008/layout/HorizontalMultiLevelHierarchy"/>
    <dgm:cxn modelId="{8EEDAD68-534D-4623-B328-AF6E73E739E5}" type="presParOf" srcId="{0071827D-3BB6-47CC-B1DA-24E081F884A3}" destId="{37A9AA0A-060F-456D-A6EA-5C70A838408A}" srcOrd="0" destOrd="0" presId="urn:microsoft.com/office/officeart/2008/layout/HorizontalMultiLevelHierarchy"/>
    <dgm:cxn modelId="{EA7F998D-44D2-4676-A093-B00394E95A94}" type="presParOf" srcId="{4E777F51-B99B-4171-B1B2-CD4B6E756F87}" destId="{8D54F365-358F-41F1-A37C-6263A022FC00}" srcOrd="1" destOrd="0" presId="urn:microsoft.com/office/officeart/2008/layout/HorizontalMultiLevelHierarchy"/>
    <dgm:cxn modelId="{796F56DD-851D-4821-9E7F-79981C45414A}" type="presParOf" srcId="{8D54F365-358F-41F1-A37C-6263A022FC00}" destId="{C5DD3CBE-5CEB-49A6-9A4D-D885AD60AACB}" srcOrd="0" destOrd="0" presId="urn:microsoft.com/office/officeart/2008/layout/HorizontalMultiLevelHierarchy"/>
    <dgm:cxn modelId="{401B287A-D1C1-4CD9-B786-9B86224F8568}" type="presParOf" srcId="{8D54F365-358F-41F1-A37C-6263A022FC00}" destId="{3A73037D-1D34-441D-8A86-0A127029812F}" srcOrd="1" destOrd="0" presId="urn:microsoft.com/office/officeart/2008/layout/HorizontalMultiLevelHierarchy"/>
    <dgm:cxn modelId="{E3D22EA6-AFAE-4542-B61D-0D9D0FBEB176}" type="presParOf" srcId="{AE167956-EE4B-4524-A7C3-7CB03D94A2F6}" destId="{B26C7517-515B-4D5E-86FD-7208A514139F}" srcOrd="2" destOrd="0" presId="urn:microsoft.com/office/officeart/2008/layout/HorizontalMultiLevelHierarchy"/>
    <dgm:cxn modelId="{46686ABE-3639-4E28-BA19-CD44ADBE4835}" type="presParOf" srcId="{B26C7517-515B-4D5E-86FD-7208A514139F}" destId="{E5F3DDEF-F8CF-468E-B6AC-A60926BBB229}" srcOrd="0" destOrd="0" presId="urn:microsoft.com/office/officeart/2008/layout/HorizontalMultiLevelHierarchy"/>
    <dgm:cxn modelId="{4E091451-1C22-4F5A-AAFA-C2CB4677189C}" type="presParOf" srcId="{AE167956-EE4B-4524-A7C3-7CB03D94A2F6}" destId="{17E144D0-7265-4649-9868-B83B88F8FBA5}" srcOrd="3" destOrd="0" presId="urn:microsoft.com/office/officeart/2008/layout/HorizontalMultiLevelHierarchy"/>
    <dgm:cxn modelId="{73B0713D-7ADA-4221-AFB3-59525D0C38A0}" type="presParOf" srcId="{17E144D0-7265-4649-9868-B83B88F8FBA5}" destId="{ED32B980-2DB0-4AB2-9A0F-F5D84557FF99}" srcOrd="0" destOrd="0" presId="urn:microsoft.com/office/officeart/2008/layout/HorizontalMultiLevelHierarchy"/>
    <dgm:cxn modelId="{57C3040E-55C9-4267-8A5C-840C95006601}" type="presParOf" srcId="{17E144D0-7265-4649-9868-B83B88F8FBA5}" destId="{993D4CFB-BB3F-4681-AA23-7B092B27E6F7}" srcOrd="1" destOrd="0" presId="urn:microsoft.com/office/officeart/2008/layout/HorizontalMultiLevelHierarchy"/>
    <dgm:cxn modelId="{A23A714B-B912-40D0-B38C-7EDF7A0B1335}" type="presParOf" srcId="{993D4CFB-BB3F-4681-AA23-7B092B27E6F7}" destId="{A65F2065-0036-407A-9657-8BB2B1A45095}" srcOrd="0" destOrd="0" presId="urn:microsoft.com/office/officeart/2008/layout/HorizontalMultiLevelHierarchy"/>
    <dgm:cxn modelId="{EB2A2DF5-6F2C-47FF-9C35-58136C47EA19}" type="presParOf" srcId="{A65F2065-0036-407A-9657-8BB2B1A45095}" destId="{449E436C-C256-4AC6-8967-5942F6552A89}" srcOrd="0" destOrd="0" presId="urn:microsoft.com/office/officeart/2008/layout/HorizontalMultiLevelHierarchy"/>
    <dgm:cxn modelId="{9B9D8693-57FB-4695-B4DF-6A6DEF36174C}" type="presParOf" srcId="{993D4CFB-BB3F-4681-AA23-7B092B27E6F7}" destId="{BBC30CC2-F03E-4204-B9FD-316B5317C2C4}" srcOrd="1" destOrd="0" presId="urn:microsoft.com/office/officeart/2008/layout/HorizontalMultiLevelHierarchy"/>
    <dgm:cxn modelId="{2519CCD1-BB56-4B0D-9CC4-931BD7541172}" type="presParOf" srcId="{BBC30CC2-F03E-4204-B9FD-316B5317C2C4}" destId="{B7808084-0190-437D-985E-6D5246E3274E}" srcOrd="0" destOrd="0" presId="urn:microsoft.com/office/officeart/2008/layout/HorizontalMultiLevelHierarchy"/>
    <dgm:cxn modelId="{9817A664-1C6B-40D9-AFCA-9417A6AA4586}" type="presParOf" srcId="{BBC30CC2-F03E-4204-B9FD-316B5317C2C4}" destId="{D55E5B35-4BB3-48CC-B6EE-83FDB72587C5}" srcOrd="1" destOrd="0" presId="urn:microsoft.com/office/officeart/2008/layout/HorizontalMultiLevelHierarchy"/>
    <dgm:cxn modelId="{DE7C9D6F-B082-42B0-BCF5-9A16EE83E88F}" type="presParOf" srcId="{D55E5B35-4BB3-48CC-B6EE-83FDB72587C5}" destId="{C6D4FEB8-E657-42A0-B0D1-6CCDC85C57B5}" srcOrd="0" destOrd="0" presId="urn:microsoft.com/office/officeart/2008/layout/HorizontalMultiLevelHierarchy"/>
    <dgm:cxn modelId="{8829684E-E313-4F77-807E-0F99D2002BBA}" type="presParOf" srcId="{C6D4FEB8-E657-42A0-B0D1-6CCDC85C57B5}" destId="{9163DB9E-34C6-4A5A-8A4C-C2B22046D9C6}" srcOrd="0" destOrd="0" presId="urn:microsoft.com/office/officeart/2008/layout/HorizontalMultiLevelHierarchy"/>
    <dgm:cxn modelId="{A5D0739D-60B4-4117-BD97-4154C8095710}" type="presParOf" srcId="{D55E5B35-4BB3-48CC-B6EE-83FDB72587C5}" destId="{4E99F479-092C-4718-9D44-4064E2D4A0AE}" srcOrd="1" destOrd="0" presId="urn:microsoft.com/office/officeart/2008/layout/HorizontalMultiLevelHierarchy"/>
    <dgm:cxn modelId="{DE4CC3A8-521A-44EA-A2A2-B695A90D6C65}" type="presParOf" srcId="{4E99F479-092C-4718-9D44-4064E2D4A0AE}" destId="{50165473-77F1-4C27-BCC6-D6E01B64A09E}" srcOrd="0" destOrd="0" presId="urn:microsoft.com/office/officeart/2008/layout/HorizontalMultiLevelHierarchy"/>
    <dgm:cxn modelId="{2F8931F9-BF31-41D0-A82E-92BE16E1562C}" type="presParOf" srcId="{4E99F479-092C-4718-9D44-4064E2D4A0AE}" destId="{076DBABB-5359-4D98-8EBF-DF509FD62640}" srcOrd="1" destOrd="0" presId="urn:microsoft.com/office/officeart/2008/layout/HorizontalMultiLevelHierarchy"/>
    <dgm:cxn modelId="{1FBE486E-1B0F-4090-ABE1-E1C12319BC7C}" type="presParOf" srcId="{AE167956-EE4B-4524-A7C3-7CB03D94A2F6}" destId="{43B77155-C5FC-453E-BA32-D04DCF492D5A}" srcOrd="4" destOrd="0" presId="urn:microsoft.com/office/officeart/2008/layout/HorizontalMultiLevelHierarchy"/>
    <dgm:cxn modelId="{5B190C47-6D6A-4611-965E-2CDECC06F68D}" type="presParOf" srcId="{43B77155-C5FC-453E-BA32-D04DCF492D5A}" destId="{5686D553-4A72-46CA-92CE-9E0B3C30DCD7}" srcOrd="0" destOrd="0" presId="urn:microsoft.com/office/officeart/2008/layout/HorizontalMultiLevelHierarchy"/>
    <dgm:cxn modelId="{59576F9B-C227-47D9-9781-FBA328954D2C}" type="presParOf" srcId="{AE167956-EE4B-4524-A7C3-7CB03D94A2F6}" destId="{68925A05-67C3-465B-B1B5-B42AC9F50A03}" srcOrd="5" destOrd="0" presId="urn:microsoft.com/office/officeart/2008/layout/HorizontalMultiLevelHierarchy"/>
    <dgm:cxn modelId="{B5C124AA-3AD9-41CA-A11E-1FB96F48AD27}" type="presParOf" srcId="{68925A05-67C3-465B-B1B5-B42AC9F50A03}" destId="{E414E362-A663-47EF-943F-876D91C54317}" srcOrd="0" destOrd="0" presId="urn:microsoft.com/office/officeart/2008/layout/HorizontalMultiLevelHierarchy"/>
    <dgm:cxn modelId="{64C6C267-30D2-4AB1-BF5A-975467104D2E}" type="presParOf" srcId="{68925A05-67C3-465B-B1B5-B42AC9F50A03}" destId="{85C1CA2A-E300-445D-9EE0-9CEDE24A0BDB}" srcOrd="1" destOrd="0" presId="urn:microsoft.com/office/officeart/2008/layout/HorizontalMultiLevelHierarchy"/>
    <dgm:cxn modelId="{6449D6E8-DF04-43C2-A4BA-4CEAF8B361EB}" type="presParOf" srcId="{85C1CA2A-E300-445D-9EE0-9CEDE24A0BDB}" destId="{0592428A-C110-4974-85FD-A2110707383A}" srcOrd="0" destOrd="0" presId="urn:microsoft.com/office/officeart/2008/layout/HorizontalMultiLevelHierarchy"/>
    <dgm:cxn modelId="{00E34540-874F-4B0A-87D3-A23F4A0BBC9F}" type="presParOf" srcId="{0592428A-C110-4974-85FD-A2110707383A}" destId="{59C21B74-CA2B-4DAD-A534-5DB8286F4A63}" srcOrd="0" destOrd="0" presId="urn:microsoft.com/office/officeart/2008/layout/HorizontalMultiLevelHierarchy"/>
    <dgm:cxn modelId="{92FCA21F-E84F-4D60-B605-D75C12D8EF48}" type="presParOf" srcId="{85C1CA2A-E300-445D-9EE0-9CEDE24A0BDB}" destId="{FBAA8514-8F16-40D1-8EC1-4BF0BF5CA6C6}" srcOrd="1" destOrd="0" presId="urn:microsoft.com/office/officeart/2008/layout/HorizontalMultiLevelHierarchy"/>
    <dgm:cxn modelId="{1EE1ABDE-5BB5-4892-BCDD-64DB516DD877}" type="presParOf" srcId="{FBAA8514-8F16-40D1-8EC1-4BF0BF5CA6C6}" destId="{8823CAB6-DEA1-45FA-BB3C-2F3393B2C5E5}" srcOrd="0" destOrd="0" presId="urn:microsoft.com/office/officeart/2008/layout/HorizontalMultiLevelHierarchy"/>
    <dgm:cxn modelId="{1C8B5F53-86DE-4A30-8FCB-ACABA29B2631}" type="presParOf" srcId="{FBAA8514-8F16-40D1-8EC1-4BF0BF5CA6C6}" destId="{F4DC31DD-2654-4256-8705-45912B39FF3A}" srcOrd="1" destOrd="0" presId="urn:microsoft.com/office/officeart/2008/layout/HorizontalMultiLevelHierarchy"/>
    <dgm:cxn modelId="{3DBD9B3B-CCB1-4913-BF55-CBDA526AE61F}" type="presParOf" srcId="{F4DC31DD-2654-4256-8705-45912B39FF3A}" destId="{11077100-6E4B-4BDC-AF19-AB807FCDE286}" srcOrd="0" destOrd="0" presId="urn:microsoft.com/office/officeart/2008/layout/HorizontalMultiLevelHierarchy"/>
    <dgm:cxn modelId="{8E9C6DA7-DD8E-43A9-AC5B-AD01D02CC4F2}" type="presParOf" srcId="{11077100-6E4B-4BDC-AF19-AB807FCDE286}" destId="{56AFF9E4-56B7-44D1-84CE-5672D2B70DC4}" srcOrd="0" destOrd="0" presId="urn:microsoft.com/office/officeart/2008/layout/HorizontalMultiLevelHierarchy"/>
    <dgm:cxn modelId="{B7A92AFF-9531-4240-B3D5-2A9423DA632C}" type="presParOf" srcId="{F4DC31DD-2654-4256-8705-45912B39FF3A}" destId="{F7A04D4D-127A-4859-BDDE-DB39DFC17E1E}" srcOrd="1" destOrd="0" presId="urn:microsoft.com/office/officeart/2008/layout/HorizontalMultiLevelHierarchy"/>
    <dgm:cxn modelId="{396C2AC1-E0A4-41F6-BD16-EB96E5B90A7D}" type="presParOf" srcId="{F7A04D4D-127A-4859-BDDE-DB39DFC17E1E}" destId="{CCD37F05-C539-4C74-B5E1-A6B84DFEA2FB}" srcOrd="0" destOrd="0" presId="urn:microsoft.com/office/officeart/2008/layout/HorizontalMultiLevelHierarchy"/>
    <dgm:cxn modelId="{B890D960-E0FA-467B-B2E3-C60973E14DA3}" type="presParOf" srcId="{F7A04D4D-127A-4859-BDDE-DB39DFC17E1E}" destId="{DF68F481-10B8-4369-8C22-A6251384B047}"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5009E8-8069-438E-A754-8AFCDF42B337}"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9679B365-584E-41F9-B25A-2E541550D836}">
      <dgm:prSet phldrT="[Text]" custT="1"/>
      <dgm:spPr/>
      <dgm:t>
        <a:bodyPr/>
        <a:lstStyle/>
        <a:p>
          <a:r>
            <a:rPr lang="en-US" sz="1600" b="1" dirty="0">
              <a:solidFill>
                <a:schemeClr val="accent6"/>
              </a:solidFill>
            </a:rPr>
            <a:t>1</a:t>
          </a:r>
          <a:r>
            <a:rPr lang="en-US" sz="1600" b="1" baseline="30000" dirty="0">
              <a:solidFill>
                <a:schemeClr val="accent6"/>
              </a:solidFill>
            </a:rPr>
            <a:t>st</a:t>
          </a:r>
          <a:r>
            <a:rPr lang="en-US" sz="1600" b="1" dirty="0">
              <a:solidFill>
                <a:schemeClr val="accent6"/>
              </a:solidFill>
            </a:rPr>
            <a:t> </a:t>
          </a:r>
          <a:r>
            <a:rPr lang="en-US" sz="1600" b="0" dirty="0"/>
            <a:t>Year of the Three Year Cycle </a:t>
          </a:r>
        </a:p>
        <a:p>
          <a:r>
            <a:rPr lang="en-US" sz="1600" b="1" dirty="0">
              <a:solidFill>
                <a:srgbClr val="C00000"/>
              </a:solidFill>
            </a:rPr>
            <a:t>Monitoring and Support on the basis of Manual or Online PDP</a:t>
          </a:r>
        </a:p>
        <a:p>
          <a:r>
            <a:rPr lang="en-US" sz="1600" b="1" dirty="0">
              <a:solidFill>
                <a:srgbClr val="00B050"/>
              </a:solidFill>
            </a:rPr>
            <a:t>Remedial Plan and Action by the Teacher (where necessary)</a:t>
          </a:r>
        </a:p>
        <a:p>
          <a:r>
            <a:rPr lang="en-US" sz="1600" b="1" dirty="0">
              <a:solidFill>
                <a:schemeClr val="accent6">
                  <a:lumMod val="75000"/>
                </a:schemeClr>
              </a:solidFill>
            </a:rPr>
            <a:t>Teacher Receives 1</a:t>
          </a:r>
          <a:r>
            <a:rPr lang="en-US" sz="1600" b="1" baseline="30000" dirty="0">
              <a:solidFill>
                <a:schemeClr val="accent6">
                  <a:lumMod val="75000"/>
                </a:schemeClr>
              </a:solidFill>
            </a:rPr>
            <a:t>st</a:t>
          </a:r>
          <a:r>
            <a:rPr lang="en-US" sz="1600" b="1" dirty="0">
              <a:solidFill>
                <a:schemeClr val="accent6">
                  <a:lumMod val="75000"/>
                </a:schemeClr>
              </a:solidFill>
            </a:rPr>
            <a:t> Annual CPTD Activities and PD Points Report</a:t>
          </a:r>
        </a:p>
      </dgm:t>
    </dgm:pt>
    <dgm:pt modelId="{2833DC5A-6A6F-4F8D-A265-71D141243496}" type="parTrans" cxnId="{F97DB7D9-A9CC-4A42-8C96-E731C36CBEFD}">
      <dgm:prSet/>
      <dgm:spPr/>
      <dgm:t>
        <a:bodyPr/>
        <a:lstStyle/>
        <a:p>
          <a:endParaRPr lang="en-US"/>
        </a:p>
      </dgm:t>
    </dgm:pt>
    <dgm:pt modelId="{F90CE27E-BF1D-432F-BB88-9CA3BCFB7770}" type="sibTrans" cxnId="{F97DB7D9-A9CC-4A42-8C96-E731C36CBEFD}">
      <dgm:prSet/>
      <dgm:spPr/>
      <dgm:t>
        <a:bodyPr/>
        <a:lstStyle/>
        <a:p>
          <a:endParaRPr lang="en-US"/>
        </a:p>
      </dgm:t>
    </dgm:pt>
    <dgm:pt modelId="{04CEB0C9-9EBB-4CC5-9C03-F575F1BCDE30}">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b="1" dirty="0"/>
            <a:t>Certificate Issued as Follows:</a:t>
          </a:r>
        </a:p>
        <a:p>
          <a:r>
            <a:rPr lang="en-US" sz="2000" b="1" dirty="0"/>
            <a:t>Bronze/Silver/ Gold </a:t>
          </a:r>
          <a:r>
            <a:rPr lang="en-US" sz="2000" b="1" dirty="0">
              <a:solidFill>
                <a:srgbClr val="FF0000"/>
              </a:solidFill>
            </a:rPr>
            <a:t>Notarized</a:t>
          </a:r>
          <a:r>
            <a:rPr lang="en-US" sz="2000" b="1" dirty="0"/>
            <a:t> Re-Certification - Certificate </a:t>
          </a:r>
          <a:r>
            <a:rPr lang="en-US" sz="2000" b="0" dirty="0"/>
            <a:t>Issued with </a:t>
          </a:r>
          <a:r>
            <a:rPr lang="en-US" sz="2000" b="1" dirty="0"/>
            <a:t>three years fixed date</a:t>
          </a:r>
          <a:r>
            <a:rPr lang="en-US" sz="2000" b="0" dirty="0"/>
            <a:t> and CPTD Points Earned and statement of PD Activities </a:t>
          </a:r>
        </a:p>
      </dgm:t>
    </dgm:pt>
    <dgm:pt modelId="{90E43BFD-A9D9-45AB-83E3-9625ABB49D03}" type="parTrans" cxnId="{235D23F4-353F-4982-9AED-D1EA9603D846}">
      <dgm:prSet/>
      <dgm:spPr/>
      <dgm:t>
        <a:bodyPr/>
        <a:lstStyle/>
        <a:p>
          <a:endParaRPr lang="en-US"/>
        </a:p>
      </dgm:t>
    </dgm:pt>
    <dgm:pt modelId="{56C13335-254E-4B0C-8375-7479B435F582}" type="sibTrans" cxnId="{235D23F4-353F-4982-9AED-D1EA9603D846}">
      <dgm:prSet/>
      <dgm:spPr/>
      <dgm:t>
        <a:bodyPr/>
        <a:lstStyle/>
        <a:p>
          <a:endParaRPr lang="en-US"/>
        </a:p>
      </dgm:t>
    </dgm:pt>
    <dgm:pt modelId="{3C52CD16-A568-4039-B8AE-221C0B1CA80F}">
      <dgm:prSet phldrT="[Text]"/>
      <dgm:spPr/>
      <dgm:t>
        <a:bodyPr/>
        <a:lstStyle/>
        <a:p>
          <a:r>
            <a:rPr lang="en-US" b="1" dirty="0"/>
            <a:t>One – Year Further Grace Period Provided for those who failed to comply on the basis of various valid  contextual factors. However, they still need to continue with their three-year normal cycle</a:t>
          </a:r>
        </a:p>
      </dgm:t>
    </dgm:pt>
    <dgm:pt modelId="{7D56B87F-959C-4790-8E2F-3BCCA8F7A100}" type="parTrans" cxnId="{FFBA14FA-7A0B-420D-97D4-9CB5774DB8D9}">
      <dgm:prSet/>
      <dgm:spPr/>
      <dgm:t>
        <a:bodyPr/>
        <a:lstStyle/>
        <a:p>
          <a:endParaRPr lang="en-US"/>
        </a:p>
      </dgm:t>
    </dgm:pt>
    <dgm:pt modelId="{D5C2F7B9-E19F-43E8-A02F-026F2C4E5485}" type="sibTrans" cxnId="{FFBA14FA-7A0B-420D-97D4-9CB5774DB8D9}">
      <dgm:prSet/>
      <dgm:spPr/>
      <dgm:t>
        <a:bodyPr/>
        <a:lstStyle/>
        <a:p>
          <a:endParaRPr lang="en-US"/>
        </a:p>
      </dgm:t>
    </dgm:pt>
    <dgm:pt modelId="{8D770C9E-BB1B-4474-93C4-18047C696373}">
      <dgm:prSet custT="1"/>
      <dgm:spPr/>
      <dgm:t>
        <a:bodyPr/>
        <a:lstStyle/>
        <a:p>
          <a:r>
            <a:rPr lang="en-ZA" sz="1600" b="1" dirty="0">
              <a:solidFill>
                <a:srgbClr val="FF0000"/>
              </a:solidFill>
            </a:rPr>
            <a:t>2</a:t>
          </a:r>
          <a:r>
            <a:rPr lang="en-ZA" sz="1600" b="1" baseline="30000" dirty="0">
              <a:solidFill>
                <a:srgbClr val="FF0000"/>
              </a:solidFill>
            </a:rPr>
            <a:t>nd</a:t>
          </a:r>
          <a:r>
            <a:rPr lang="en-ZA" sz="1600" dirty="0"/>
            <a:t> Year of the Three Year Cycle </a:t>
          </a:r>
        </a:p>
        <a:p>
          <a:r>
            <a:rPr lang="en-ZA" sz="1600" dirty="0">
              <a:solidFill>
                <a:srgbClr val="002060"/>
              </a:solidFill>
            </a:rPr>
            <a:t>Monitoring and Support on the basis of Manual or Online PDP</a:t>
          </a:r>
        </a:p>
        <a:p>
          <a:r>
            <a:rPr lang="en-US" sz="1600" b="1" dirty="0">
              <a:solidFill>
                <a:srgbClr val="00B050"/>
              </a:solidFill>
            </a:rPr>
            <a:t>Remedial  Action by the Teacher (where necessary)</a:t>
          </a:r>
          <a:endParaRPr lang="en-ZA" sz="1600" dirty="0">
            <a:solidFill>
              <a:srgbClr val="002060"/>
            </a:solidFill>
          </a:endParaRPr>
        </a:p>
        <a:p>
          <a:r>
            <a:rPr lang="en-US" sz="1600" b="1" dirty="0">
              <a:solidFill>
                <a:schemeClr val="accent4">
                  <a:lumMod val="75000"/>
                </a:schemeClr>
              </a:solidFill>
            </a:rPr>
            <a:t>Teacher Receives  2</a:t>
          </a:r>
          <a:r>
            <a:rPr lang="en-US" sz="1600" b="1" baseline="30000" dirty="0">
              <a:solidFill>
                <a:schemeClr val="accent4">
                  <a:lumMod val="75000"/>
                </a:schemeClr>
              </a:solidFill>
            </a:rPr>
            <a:t>nd</a:t>
          </a:r>
          <a:r>
            <a:rPr lang="en-US" sz="1600" b="1" dirty="0">
              <a:solidFill>
                <a:schemeClr val="accent4">
                  <a:lumMod val="75000"/>
                </a:schemeClr>
              </a:solidFill>
            </a:rPr>
            <a:t> Annual CPTD Activities and Points Report</a:t>
          </a:r>
          <a:endParaRPr lang="en-US" sz="1600" dirty="0">
            <a:solidFill>
              <a:schemeClr val="accent4">
                <a:lumMod val="75000"/>
              </a:schemeClr>
            </a:solidFill>
          </a:endParaRPr>
        </a:p>
      </dgm:t>
    </dgm:pt>
    <dgm:pt modelId="{750DF42E-85CC-4934-AE89-6780ACBB9B0F}" type="parTrans" cxnId="{D87CBBE7-408E-4ED0-995E-AF812FC12A42}">
      <dgm:prSet/>
      <dgm:spPr/>
      <dgm:t>
        <a:bodyPr/>
        <a:lstStyle/>
        <a:p>
          <a:endParaRPr lang="en-US"/>
        </a:p>
      </dgm:t>
    </dgm:pt>
    <dgm:pt modelId="{629AE09E-2BAA-4450-A1B1-1CC2CD623A38}" type="sibTrans" cxnId="{D87CBBE7-408E-4ED0-995E-AF812FC12A42}">
      <dgm:prSet/>
      <dgm:spPr/>
      <dgm:t>
        <a:bodyPr/>
        <a:lstStyle/>
        <a:p>
          <a:endParaRPr lang="en-US"/>
        </a:p>
      </dgm:t>
    </dgm:pt>
    <dgm:pt modelId="{31C150E7-88C8-4B9A-AF7A-D7BF13B637D1}">
      <dgm:prSet custT="1"/>
      <dgm:spPr/>
      <dgm:t>
        <a:bodyPr/>
        <a:lstStyle/>
        <a:p>
          <a:r>
            <a:rPr lang="en-ZA" sz="2000" b="1" baseline="30000" dirty="0">
              <a:solidFill>
                <a:srgbClr val="00B0F0"/>
              </a:solidFill>
            </a:rPr>
            <a:t>3rd</a:t>
          </a:r>
          <a:r>
            <a:rPr lang="en-ZA" sz="2000" b="1" dirty="0">
              <a:solidFill>
                <a:srgbClr val="00B0F0"/>
              </a:solidFill>
            </a:rPr>
            <a:t> </a:t>
          </a:r>
          <a:r>
            <a:rPr lang="en-ZA" sz="1600" dirty="0"/>
            <a:t>Year of the Three Year Cycle</a:t>
          </a:r>
        </a:p>
        <a:p>
          <a:r>
            <a:rPr lang="en-ZA" sz="1600" dirty="0">
              <a:solidFill>
                <a:srgbClr val="002060"/>
              </a:solidFill>
            </a:rPr>
            <a:t>Monitoring and Support on the basis of Manual or Online PDP</a:t>
          </a:r>
          <a:r>
            <a:rPr lang="en-ZA" sz="1600" dirty="0"/>
            <a:t> </a:t>
          </a:r>
        </a:p>
        <a:p>
          <a:r>
            <a:rPr lang="en-US" sz="1600" b="1" dirty="0">
              <a:solidFill>
                <a:srgbClr val="00B050"/>
              </a:solidFill>
            </a:rPr>
            <a:t>Remedial Action by the Teacher during the remaining 10 Months (if necessary)</a:t>
          </a:r>
          <a:endParaRPr lang="en-ZA" sz="1600" dirty="0">
            <a:solidFill>
              <a:srgbClr val="002060"/>
            </a:solidFill>
          </a:endParaRPr>
        </a:p>
        <a:p>
          <a:r>
            <a:rPr lang="en-US" sz="1600" b="1" dirty="0">
              <a:solidFill>
                <a:schemeClr val="accent2"/>
              </a:solidFill>
            </a:rPr>
            <a:t>Teacher Receives  Three-Year Annual CPTD Activities and Points Report</a:t>
          </a:r>
          <a:endParaRPr lang="en-ZA" sz="1600" dirty="0">
            <a:solidFill>
              <a:schemeClr val="accent2"/>
            </a:solidFill>
          </a:endParaRPr>
        </a:p>
      </dgm:t>
    </dgm:pt>
    <dgm:pt modelId="{7608374E-B800-420B-88D4-69246A5DCC11}" type="parTrans" cxnId="{DC14676E-F9E4-467E-974E-0E6DAE28F55D}">
      <dgm:prSet/>
      <dgm:spPr/>
      <dgm:t>
        <a:bodyPr/>
        <a:lstStyle/>
        <a:p>
          <a:endParaRPr lang="en-US"/>
        </a:p>
      </dgm:t>
    </dgm:pt>
    <dgm:pt modelId="{373728E5-14D5-4C2E-80B3-3977B6435FA0}" type="sibTrans" cxnId="{DC14676E-F9E4-467E-974E-0E6DAE28F55D}">
      <dgm:prSet/>
      <dgm:spPr/>
      <dgm:t>
        <a:bodyPr/>
        <a:lstStyle/>
        <a:p>
          <a:endParaRPr lang="en-US"/>
        </a:p>
      </dgm:t>
    </dgm:pt>
    <dgm:pt modelId="{B79DB2FB-1DF0-47F8-B84F-2F9B342E8467}">
      <dgm:prSet/>
      <dgm:spPr/>
      <dgm:t>
        <a:bodyPr/>
        <a:lstStyle/>
        <a:p>
          <a:r>
            <a:rPr lang="en-US" b="1" dirty="0"/>
            <a:t>Non – Compliance </a:t>
          </a:r>
          <a:r>
            <a:rPr lang="en-US" b="1" dirty="0">
              <a:solidFill>
                <a:srgbClr val="0070C0"/>
              </a:solidFill>
            </a:rPr>
            <a:t>due to defiance </a:t>
          </a:r>
          <a:r>
            <a:rPr lang="en-US" b="0" dirty="0">
              <a:solidFill>
                <a:srgbClr val="0070C0"/>
              </a:solidFill>
            </a:rPr>
            <a:t>and / or </a:t>
          </a:r>
          <a:r>
            <a:rPr lang="en-US" b="1" dirty="0">
              <a:solidFill>
                <a:srgbClr val="0070C0"/>
              </a:solidFill>
            </a:rPr>
            <a:t>Failure to comply in line with remedial action</a:t>
          </a:r>
          <a:r>
            <a:rPr lang="en-US" b="0" dirty="0">
              <a:solidFill>
                <a:srgbClr val="0070C0"/>
              </a:solidFill>
            </a:rPr>
            <a:t>, </a:t>
          </a:r>
          <a:r>
            <a:rPr lang="en-US" b="1" dirty="0">
              <a:solidFill>
                <a:srgbClr val="0070C0"/>
              </a:solidFill>
            </a:rPr>
            <a:t>support</a:t>
          </a:r>
          <a:r>
            <a:rPr lang="en-US" b="0" dirty="0">
              <a:solidFill>
                <a:srgbClr val="0070C0"/>
              </a:solidFill>
            </a:rPr>
            <a:t> and </a:t>
          </a:r>
          <a:r>
            <a:rPr lang="en-US" b="1" dirty="0">
              <a:solidFill>
                <a:srgbClr val="0070C0"/>
              </a:solidFill>
            </a:rPr>
            <a:t>one year grace period </a:t>
          </a:r>
          <a:r>
            <a:rPr lang="en-US" b="0" dirty="0">
              <a:solidFill>
                <a:srgbClr val="0070C0"/>
              </a:solidFill>
            </a:rPr>
            <a:t>provided will result in application of section 7 of the SACE Code of Ethics and </a:t>
          </a:r>
          <a:r>
            <a:rPr lang="en-US" b="1" dirty="0">
              <a:solidFill>
                <a:srgbClr val="0070C0"/>
              </a:solidFill>
            </a:rPr>
            <a:t>Suspension of the  Certification / Registration Status</a:t>
          </a:r>
        </a:p>
      </dgm:t>
    </dgm:pt>
    <dgm:pt modelId="{342425FD-C563-4092-A37E-025F55BEA4BF}" type="parTrans" cxnId="{BC9BEB10-6694-4FAA-95E8-C8B8F631D674}">
      <dgm:prSet/>
      <dgm:spPr/>
      <dgm:t>
        <a:bodyPr/>
        <a:lstStyle/>
        <a:p>
          <a:endParaRPr lang="en-US"/>
        </a:p>
      </dgm:t>
    </dgm:pt>
    <dgm:pt modelId="{E2513868-9353-4000-945B-651F97511640}" type="sibTrans" cxnId="{BC9BEB10-6694-4FAA-95E8-C8B8F631D674}">
      <dgm:prSet/>
      <dgm:spPr/>
      <dgm:t>
        <a:bodyPr/>
        <a:lstStyle/>
        <a:p>
          <a:endParaRPr lang="en-US"/>
        </a:p>
      </dgm:t>
    </dgm:pt>
    <dgm:pt modelId="{3021F69A-0AA5-434B-AA89-71B761B7A446}" type="pres">
      <dgm:prSet presAssocID="{625009E8-8069-438E-A754-8AFCDF42B337}" presName="diagram" presStyleCnt="0">
        <dgm:presLayoutVars>
          <dgm:dir/>
          <dgm:resizeHandles val="exact"/>
        </dgm:presLayoutVars>
      </dgm:prSet>
      <dgm:spPr/>
      <dgm:t>
        <a:bodyPr/>
        <a:lstStyle/>
        <a:p>
          <a:endParaRPr lang="en-US"/>
        </a:p>
      </dgm:t>
    </dgm:pt>
    <dgm:pt modelId="{302F3223-F345-466A-BE95-847BB46F4DF1}" type="pres">
      <dgm:prSet presAssocID="{9679B365-584E-41F9-B25A-2E541550D836}" presName="node" presStyleLbl="node1" presStyleIdx="0" presStyleCnt="6" custScaleX="125429" custScaleY="166641">
        <dgm:presLayoutVars>
          <dgm:bulletEnabled val="1"/>
        </dgm:presLayoutVars>
      </dgm:prSet>
      <dgm:spPr/>
      <dgm:t>
        <a:bodyPr/>
        <a:lstStyle/>
        <a:p>
          <a:endParaRPr lang="en-US"/>
        </a:p>
      </dgm:t>
    </dgm:pt>
    <dgm:pt modelId="{C617ABA0-1046-4E67-9998-93E708789610}" type="pres">
      <dgm:prSet presAssocID="{F90CE27E-BF1D-432F-BB88-9CA3BCFB7770}" presName="sibTrans" presStyleLbl="sibTrans2D1" presStyleIdx="0" presStyleCnt="5"/>
      <dgm:spPr/>
      <dgm:t>
        <a:bodyPr/>
        <a:lstStyle/>
        <a:p>
          <a:endParaRPr lang="en-US"/>
        </a:p>
      </dgm:t>
    </dgm:pt>
    <dgm:pt modelId="{8CAAA9FA-B953-4AB1-AC7A-591C926CE6A3}" type="pres">
      <dgm:prSet presAssocID="{F90CE27E-BF1D-432F-BB88-9CA3BCFB7770}" presName="connectorText" presStyleLbl="sibTrans2D1" presStyleIdx="0" presStyleCnt="5"/>
      <dgm:spPr/>
      <dgm:t>
        <a:bodyPr/>
        <a:lstStyle/>
        <a:p>
          <a:endParaRPr lang="en-US"/>
        </a:p>
      </dgm:t>
    </dgm:pt>
    <dgm:pt modelId="{F99C8A15-281F-4ACD-A4BE-6EEFD469033C}" type="pres">
      <dgm:prSet presAssocID="{8D770C9E-BB1B-4474-93C4-18047C696373}" presName="node" presStyleLbl="node1" presStyleIdx="1" presStyleCnt="6" custScaleX="109138" custScaleY="168711" custLinFactNeighborX="-4711" custLinFactNeighborY="-15050">
        <dgm:presLayoutVars>
          <dgm:bulletEnabled val="1"/>
        </dgm:presLayoutVars>
      </dgm:prSet>
      <dgm:spPr/>
      <dgm:t>
        <a:bodyPr/>
        <a:lstStyle/>
        <a:p>
          <a:endParaRPr lang="en-US"/>
        </a:p>
      </dgm:t>
    </dgm:pt>
    <dgm:pt modelId="{0678F17A-9B05-4050-8B3B-4DA94E60ECDB}" type="pres">
      <dgm:prSet presAssocID="{629AE09E-2BAA-4450-A1B1-1CC2CD623A38}" presName="sibTrans" presStyleLbl="sibTrans2D1" presStyleIdx="1" presStyleCnt="5"/>
      <dgm:spPr/>
      <dgm:t>
        <a:bodyPr/>
        <a:lstStyle/>
        <a:p>
          <a:endParaRPr lang="en-US"/>
        </a:p>
      </dgm:t>
    </dgm:pt>
    <dgm:pt modelId="{7577AC1E-6410-41E8-9B6A-CC5D830A696C}" type="pres">
      <dgm:prSet presAssocID="{629AE09E-2BAA-4450-A1B1-1CC2CD623A38}" presName="connectorText" presStyleLbl="sibTrans2D1" presStyleIdx="1" presStyleCnt="5"/>
      <dgm:spPr/>
      <dgm:t>
        <a:bodyPr/>
        <a:lstStyle/>
        <a:p>
          <a:endParaRPr lang="en-US"/>
        </a:p>
      </dgm:t>
    </dgm:pt>
    <dgm:pt modelId="{C0403C21-841E-4F7A-827E-1A49959AF741}" type="pres">
      <dgm:prSet presAssocID="{31C150E7-88C8-4B9A-AF7A-D7BF13B637D1}" presName="node" presStyleLbl="node1" presStyleIdx="2" presStyleCnt="6" custScaleX="102809" custScaleY="208541" custLinFactNeighborX="-4082" custLinFactNeighborY="-10910">
        <dgm:presLayoutVars>
          <dgm:bulletEnabled val="1"/>
        </dgm:presLayoutVars>
      </dgm:prSet>
      <dgm:spPr/>
      <dgm:t>
        <a:bodyPr/>
        <a:lstStyle/>
        <a:p>
          <a:endParaRPr lang="en-US"/>
        </a:p>
      </dgm:t>
    </dgm:pt>
    <dgm:pt modelId="{C1BD8E77-8F9F-4BEC-B1C9-6EFD8CE9A6AA}" type="pres">
      <dgm:prSet presAssocID="{373728E5-14D5-4C2E-80B3-3977B6435FA0}" presName="sibTrans" presStyleLbl="sibTrans2D1" presStyleIdx="2" presStyleCnt="5"/>
      <dgm:spPr/>
      <dgm:t>
        <a:bodyPr/>
        <a:lstStyle/>
        <a:p>
          <a:endParaRPr lang="en-US"/>
        </a:p>
      </dgm:t>
    </dgm:pt>
    <dgm:pt modelId="{DA7A6145-2871-446B-9397-A2FE29F67697}" type="pres">
      <dgm:prSet presAssocID="{373728E5-14D5-4C2E-80B3-3977B6435FA0}" presName="connectorText" presStyleLbl="sibTrans2D1" presStyleIdx="2" presStyleCnt="5"/>
      <dgm:spPr/>
      <dgm:t>
        <a:bodyPr/>
        <a:lstStyle/>
        <a:p>
          <a:endParaRPr lang="en-US"/>
        </a:p>
      </dgm:t>
    </dgm:pt>
    <dgm:pt modelId="{E2D17EFE-E0F0-48C6-BB75-4734C09662AC}" type="pres">
      <dgm:prSet presAssocID="{04CEB0C9-9EBB-4CC5-9C03-F575F1BCDE30}" presName="node" presStyleLbl="node1" presStyleIdx="3" presStyleCnt="6" custScaleX="135074" custScaleY="111075" custLinFactNeighborX="-4317" custLinFactNeighborY="1989">
        <dgm:presLayoutVars>
          <dgm:bulletEnabled val="1"/>
        </dgm:presLayoutVars>
      </dgm:prSet>
      <dgm:spPr/>
      <dgm:t>
        <a:bodyPr/>
        <a:lstStyle/>
        <a:p>
          <a:endParaRPr lang="en-US"/>
        </a:p>
      </dgm:t>
    </dgm:pt>
    <dgm:pt modelId="{139716F0-E4F4-45EE-BA0E-C31C5161660E}" type="pres">
      <dgm:prSet presAssocID="{56C13335-254E-4B0C-8375-7479B435F582}" presName="sibTrans" presStyleLbl="sibTrans2D1" presStyleIdx="3" presStyleCnt="5"/>
      <dgm:spPr/>
      <dgm:t>
        <a:bodyPr/>
        <a:lstStyle/>
        <a:p>
          <a:endParaRPr lang="en-US"/>
        </a:p>
      </dgm:t>
    </dgm:pt>
    <dgm:pt modelId="{DA1B12D8-2379-4D6D-94E9-6F0E1E41EF4D}" type="pres">
      <dgm:prSet presAssocID="{56C13335-254E-4B0C-8375-7479B435F582}" presName="connectorText" presStyleLbl="sibTrans2D1" presStyleIdx="3" presStyleCnt="5"/>
      <dgm:spPr/>
      <dgm:t>
        <a:bodyPr/>
        <a:lstStyle/>
        <a:p>
          <a:endParaRPr lang="en-US"/>
        </a:p>
      </dgm:t>
    </dgm:pt>
    <dgm:pt modelId="{3751809B-4C1A-415E-AE7C-C4F4F273D5E6}" type="pres">
      <dgm:prSet presAssocID="{3C52CD16-A568-4039-B8AE-221C0B1CA80F}" presName="node" presStyleLbl="node1" presStyleIdx="4" presStyleCnt="6" custScaleX="125932" custLinFactNeighborX="-1028" custLinFactNeighborY="1684">
        <dgm:presLayoutVars>
          <dgm:bulletEnabled val="1"/>
        </dgm:presLayoutVars>
      </dgm:prSet>
      <dgm:spPr/>
      <dgm:t>
        <a:bodyPr/>
        <a:lstStyle/>
        <a:p>
          <a:endParaRPr lang="en-US"/>
        </a:p>
      </dgm:t>
    </dgm:pt>
    <dgm:pt modelId="{8153021A-8CBC-4F8E-A44D-26C46830902E}" type="pres">
      <dgm:prSet presAssocID="{D5C2F7B9-E19F-43E8-A02F-026F2C4E5485}" presName="sibTrans" presStyleLbl="sibTrans2D1" presStyleIdx="4" presStyleCnt="5"/>
      <dgm:spPr/>
      <dgm:t>
        <a:bodyPr/>
        <a:lstStyle/>
        <a:p>
          <a:endParaRPr lang="en-US"/>
        </a:p>
      </dgm:t>
    </dgm:pt>
    <dgm:pt modelId="{81746FD0-4CBC-4881-87DE-A30D510B7EB1}" type="pres">
      <dgm:prSet presAssocID="{D5C2F7B9-E19F-43E8-A02F-026F2C4E5485}" presName="connectorText" presStyleLbl="sibTrans2D1" presStyleIdx="4" presStyleCnt="5"/>
      <dgm:spPr/>
      <dgm:t>
        <a:bodyPr/>
        <a:lstStyle/>
        <a:p>
          <a:endParaRPr lang="en-US"/>
        </a:p>
      </dgm:t>
    </dgm:pt>
    <dgm:pt modelId="{A29A50A9-BDC8-4C90-8B19-CA9F9808FEFB}" type="pres">
      <dgm:prSet presAssocID="{B79DB2FB-1DF0-47F8-B84F-2F9B342E8467}" presName="node" presStyleLbl="node1" presStyleIdx="5" presStyleCnt="6" custScaleX="118907" custScaleY="112815" custLinFactNeighborX="8401" custLinFactNeighborY="1867">
        <dgm:presLayoutVars>
          <dgm:bulletEnabled val="1"/>
        </dgm:presLayoutVars>
      </dgm:prSet>
      <dgm:spPr/>
      <dgm:t>
        <a:bodyPr/>
        <a:lstStyle/>
        <a:p>
          <a:endParaRPr lang="en-US"/>
        </a:p>
      </dgm:t>
    </dgm:pt>
  </dgm:ptLst>
  <dgm:cxnLst>
    <dgm:cxn modelId="{1B4125A2-182A-4962-A846-1EB77457AB82}" type="presOf" srcId="{3C52CD16-A568-4039-B8AE-221C0B1CA80F}" destId="{3751809B-4C1A-415E-AE7C-C4F4F273D5E6}" srcOrd="0" destOrd="0" presId="urn:microsoft.com/office/officeart/2005/8/layout/process5"/>
    <dgm:cxn modelId="{87DE182B-7CFE-485C-9E62-BF1E1CD8F943}" type="presOf" srcId="{F90CE27E-BF1D-432F-BB88-9CA3BCFB7770}" destId="{8CAAA9FA-B953-4AB1-AC7A-591C926CE6A3}" srcOrd="1" destOrd="0" presId="urn:microsoft.com/office/officeart/2005/8/layout/process5"/>
    <dgm:cxn modelId="{9608849D-CCA4-405C-B9AD-1BDB2159AE31}" type="presOf" srcId="{F90CE27E-BF1D-432F-BB88-9CA3BCFB7770}" destId="{C617ABA0-1046-4E67-9998-93E708789610}" srcOrd="0" destOrd="0" presId="urn:microsoft.com/office/officeart/2005/8/layout/process5"/>
    <dgm:cxn modelId="{EDC0C720-6C23-4D13-BDAB-4B852539913A}" type="presOf" srcId="{D5C2F7B9-E19F-43E8-A02F-026F2C4E5485}" destId="{8153021A-8CBC-4F8E-A44D-26C46830902E}" srcOrd="0" destOrd="0" presId="urn:microsoft.com/office/officeart/2005/8/layout/process5"/>
    <dgm:cxn modelId="{BC9BEB10-6694-4FAA-95E8-C8B8F631D674}" srcId="{625009E8-8069-438E-A754-8AFCDF42B337}" destId="{B79DB2FB-1DF0-47F8-B84F-2F9B342E8467}" srcOrd="5" destOrd="0" parTransId="{342425FD-C563-4092-A37E-025F55BEA4BF}" sibTransId="{E2513868-9353-4000-945B-651F97511640}"/>
    <dgm:cxn modelId="{2754C5F6-1AE5-41EE-ACBA-A6776CADE8B3}" type="presOf" srcId="{373728E5-14D5-4C2E-80B3-3977B6435FA0}" destId="{C1BD8E77-8F9F-4BEC-B1C9-6EFD8CE9A6AA}" srcOrd="0" destOrd="0" presId="urn:microsoft.com/office/officeart/2005/8/layout/process5"/>
    <dgm:cxn modelId="{FFBA14FA-7A0B-420D-97D4-9CB5774DB8D9}" srcId="{625009E8-8069-438E-A754-8AFCDF42B337}" destId="{3C52CD16-A568-4039-B8AE-221C0B1CA80F}" srcOrd="4" destOrd="0" parTransId="{7D56B87F-959C-4790-8E2F-3BCCA8F7A100}" sibTransId="{D5C2F7B9-E19F-43E8-A02F-026F2C4E5485}"/>
    <dgm:cxn modelId="{02235A05-2250-47D2-8C49-27FF4E24B517}" type="presOf" srcId="{56C13335-254E-4B0C-8375-7479B435F582}" destId="{139716F0-E4F4-45EE-BA0E-C31C5161660E}" srcOrd="0" destOrd="0" presId="urn:microsoft.com/office/officeart/2005/8/layout/process5"/>
    <dgm:cxn modelId="{14D2742B-6E4D-43F7-8B36-9C36152B5AC8}" type="presOf" srcId="{31C150E7-88C8-4B9A-AF7A-D7BF13B637D1}" destId="{C0403C21-841E-4F7A-827E-1A49959AF741}" srcOrd="0" destOrd="0" presId="urn:microsoft.com/office/officeart/2005/8/layout/process5"/>
    <dgm:cxn modelId="{E2F79BCD-EEB9-4038-B31C-B97861669E00}" type="presOf" srcId="{56C13335-254E-4B0C-8375-7479B435F582}" destId="{DA1B12D8-2379-4D6D-94E9-6F0E1E41EF4D}" srcOrd="1" destOrd="0" presId="urn:microsoft.com/office/officeart/2005/8/layout/process5"/>
    <dgm:cxn modelId="{DC14676E-F9E4-467E-974E-0E6DAE28F55D}" srcId="{625009E8-8069-438E-A754-8AFCDF42B337}" destId="{31C150E7-88C8-4B9A-AF7A-D7BF13B637D1}" srcOrd="2" destOrd="0" parTransId="{7608374E-B800-420B-88D4-69246A5DCC11}" sibTransId="{373728E5-14D5-4C2E-80B3-3977B6435FA0}"/>
    <dgm:cxn modelId="{2E9C6F27-A09C-4BCE-81A4-2104BE507A8F}" type="presOf" srcId="{B79DB2FB-1DF0-47F8-B84F-2F9B342E8467}" destId="{A29A50A9-BDC8-4C90-8B19-CA9F9808FEFB}" srcOrd="0" destOrd="0" presId="urn:microsoft.com/office/officeart/2005/8/layout/process5"/>
    <dgm:cxn modelId="{68ECD6D0-CFF0-4A10-B8D4-8ED6C2C94899}" type="presOf" srcId="{625009E8-8069-438E-A754-8AFCDF42B337}" destId="{3021F69A-0AA5-434B-AA89-71B761B7A446}" srcOrd="0" destOrd="0" presId="urn:microsoft.com/office/officeart/2005/8/layout/process5"/>
    <dgm:cxn modelId="{7A329A90-C86A-4239-A357-CB036EB07762}" type="presOf" srcId="{D5C2F7B9-E19F-43E8-A02F-026F2C4E5485}" destId="{81746FD0-4CBC-4881-87DE-A30D510B7EB1}" srcOrd="1" destOrd="0" presId="urn:microsoft.com/office/officeart/2005/8/layout/process5"/>
    <dgm:cxn modelId="{5A2C668E-50C0-46C2-B29F-540E96990C8D}" type="presOf" srcId="{373728E5-14D5-4C2E-80B3-3977B6435FA0}" destId="{DA7A6145-2871-446B-9397-A2FE29F67697}" srcOrd="1" destOrd="0" presId="urn:microsoft.com/office/officeart/2005/8/layout/process5"/>
    <dgm:cxn modelId="{D3A4A6F7-8E02-4D4A-9D23-B63D012DCE35}" type="presOf" srcId="{629AE09E-2BAA-4450-A1B1-1CC2CD623A38}" destId="{0678F17A-9B05-4050-8B3B-4DA94E60ECDB}" srcOrd="0" destOrd="0" presId="urn:microsoft.com/office/officeart/2005/8/layout/process5"/>
    <dgm:cxn modelId="{20641442-6EDF-4732-8E57-6C9C2CF5D800}" type="presOf" srcId="{8D770C9E-BB1B-4474-93C4-18047C696373}" destId="{F99C8A15-281F-4ACD-A4BE-6EEFD469033C}" srcOrd="0" destOrd="0" presId="urn:microsoft.com/office/officeart/2005/8/layout/process5"/>
    <dgm:cxn modelId="{A4EFB26A-433A-42AB-AD09-52FB2F93C05E}" type="presOf" srcId="{04CEB0C9-9EBB-4CC5-9C03-F575F1BCDE30}" destId="{E2D17EFE-E0F0-48C6-BB75-4734C09662AC}" srcOrd="0" destOrd="0" presId="urn:microsoft.com/office/officeart/2005/8/layout/process5"/>
    <dgm:cxn modelId="{E528618A-B099-4449-BCE7-2447491DC578}" type="presOf" srcId="{9679B365-584E-41F9-B25A-2E541550D836}" destId="{302F3223-F345-466A-BE95-847BB46F4DF1}" srcOrd="0" destOrd="0" presId="urn:microsoft.com/office/officeart/2005/8/layout/process5"/>
    <dgm:cxn modelId="{D87CBBE7-408E-4ED0-995E-AF812FC12A42}" srcId="{625009E8-8069-438E-A754-8AFCDF42B337}" destId="{8D770C9E-BB1B-4474-93C4-18047C696373}" srcOrd="1" destOrd="0" parTransId="{750DF42E-85CC-4934-AE89-6780ACBB9B0F}" sibTransId="{629AE09E-2BAA-4450-A1B1-1CC2CD623A38}"/>
    <dgm:cxn modelId="{109F4EC9-6C98-455D-9F99-812D8D1BBA14}" type="presOf" srcId="{629AE09E-2BAA-4450-A1B1-1CC2CD623A38}" destId="{7577AC1E-6410-41E8-9B6A-CC5D830A696C}" srcOrd="1" destOrd="0" presId="urn:microsoft.com/office/officeart/2005/8/layout/process5"/>
    <dgm:cxn modelId="{235D23F4-353F-4982-9AED-D1EA9603D846}" srcId="{625009E8-8069-438E-A754-8AFCDF42B337}" destId="{04CEB0C9-9EBB-4CC5-9C03-F575F1BCDE30}" srcOrd="3" destOrd="0" parTransId="{90E43BFD-A9D9-45AB-83E3-9625ABB49D03}" sibTransId="{56C13335-254E-4B0C-8375-7479B435F582}"/>
    <dgm:cxn modelId="{F97DB7D9-A9CC-4A42-8C96-E731C36CBEFD}" srcId="{625009E8-8069-438E-A754-8AFCDF42B337}" destId="{9679B365-584E-41F9-B25A-2E541550D836}" srcOrd="0" destOrd="0" parTransId="{2833DC5A-6A6F-4F8D-A265-71D141243496}" sibTransId="{F90CE27E-BF1D-432F-BB88-9CA3BCFB7770}"/>
    <dgm:cxn modelId="{F0388033-B5FA-4BFF-84F8-F79DA11B0546}" type="presParOf" srcId="{3021F69A-0AA5-434B-AA89-71B761B7A446}" destId="{302F3223-F345-466A-BE95-847BB46F4DF1}" srcOrd="0" destOrd="0" presId="urn:microsoft.com/office/officeart/2005/8/layout/process5"/>
    <dgm:cxn modelId="{5F1F6A5B-14F0-40B8-98A8-5F6AAAB4FCA1}" type="presParOf" srcId="{3021F69A-0AA5-434B-AA89-71B761B7A446}" destId="{C617ABA0-1046-4E67-9998-93E708789610}" srcOrd="1" destOrd="0" presId="urn:microsoft.com/office/officeart/2005/8/layout/process5"/>
    <dgm:cxn modelId="{F08F0988-D8DF-4D66-A5E3-C76A742C1CD6}" type="presParOf" srcId="{C617ABA0-1046-4E67-9998-93E708789610}" destId="{8CAAA9FA-B953-4AB1-AC7A-591C926CE6A3}" srcOrd="0" destOrd="0" presId="urn:microsoft.com/office/officeart/2005/8/layout/process5"/>
    <dgm:cxn modelId="{B317E52A-331B-45A7-8DBD-D9493EB2F99C}" type="presParOf" srcId="{3021F69A-0AA5-434B-AA89-71B761B7A446}" destId="{F99C8A15-281F-4ACD-A4BE-6EEFD469033C}" srcOrd="2" destOrd="0" presId="urn:microsoft.com/office/officeart/2005/8/layout/process5"/>
    <dgm:cxn modelId="{8F9CCFAD-98C7-4959-9A31-9CE16C5E3FEB}" type="presParOf" srcId="{3021F69A-0AA5-434B-AA89-71B761B7A446}" destId="{0678F17A-9B05-4050-8B3B-4DA94E60ECDB}" srcOrd="3" destOrd="0" presId="urn:microsoft.com/office/officeart/2005/8/layout/process5"/>
    <dgm:cxn modelId="{6FEAFCA0-10EA-4346-8228-85FD696DE0B1}" type="presParOf" srcId="{0678F17A-9B05-4050-8B3B-4DA94E60ECDB}" destId="{7577AC1E-6410-41E8-9B6A-CC5D830A696C}" srcOrd="0" destOrd="0" presId="urn:microsoft.com/office/officeart/2005/8/layout/process5"/>
    <dgm:cxn modelId="{B41D8F58-01E6-40E5-A7D6-55415252CE16}" type="presParOf" srcId="{3021F69A-0AA5-434B-AA89-71B761B7A446}" destId="{C0403C21-841E-4F7A-827E-1A49959AF741}" srcOrd="4" destOrd="0" presId="urn:microsoft.com/office/officeart/2005/8/layout/process5"/>
    <dgm:cxn modelId="{C9AEA636-F56A-4F19-A437-B384D6B9CABB}" type="presParOf" srcId="{3021F69A-0AA5-434B-AA89-71B761B7A446}" destId="{C1BD8E77-8F9F-4BEC-B1C9-6EFD8CE9A6AA}" srcOrd="5" destOrd="0" presId="urn:microsoft.com/office/officeart/2005/8/layout/process5"/>
    <dgm:cxn modelId="{0DFF3AA3-0DD8-4745-B3C8-3EF3A9520750}" type="presParOf" srcId="{C1BD8E77-8F9F-4BEC-B1C9-6EFD8CE9A6AA}" destId="{DA7A6145-2871-446B-9397-A2FE29F67697}" srcOrd="0" destOrd="0" presId="urn:microsoft.com/office/officeart/2005/8/layout/process5"/>
    <dgm:cxn modelId="{3EC27758-DE7A-45DE-87C0-E95A7E4C709E}" type="presParOf" srcId="{3021F69A-0AA5-434B-AA89-71B761B7A446}" destId="{E2D17EFE-E0F0-48C6-BB75-4734C09662AC}" srcOrd="6" destOrd="0" presId="urn:microsoft.com/office/officeart/2005/8/layout/process5"/>
    <dgm:cxn modelId="{0EFF97DF-A061-48CD-9256-5D3228D5400E}" type="presParOf" srcId="{3021F69A-0AA5-434B-AA89-71B761B7A446}" destId="{139716F0-E4F4-45EE-BA0E-C31C5161660E}" srcOrd="7" destOrd="0" presId="urn:microsoft.com/office/officeart/2005/8/layout/process5"/>
    <dgm:cxn modelId="{522FC229-2A37-4C63-A180-5D660299C24E}" type="presParOf" srcId="{139716F0-E4F4-45EE-BA0E-C31C5161660E}" destId="{DA1B12D8-2379-4D6D-94E9-6F0E1E41EF4D}" srcOrd="0" destOrd="0" presId="urn:microsoft.com/office/officeart/2005/8/layout/process5"/>
    <dgm:cxn modelId="{351242A8-B30B-49D7-8D31-653914893767}" type="presParOf" srcId="{3021F69A-0AA5-434B-AA89-71B761B7A446}" destId="{3751809B-4C1A-415E-AE7C-C4F4F273D5E6}" srcOrd="8" destOrd="0" presId="urn:microsoft.com/office/officeart/2005/8/layout/process5"/>
    <dgm:cxn modelId="{2B0135E6-91CA-4AC8-945C-4E00844441B0}" type="presParOf" srcId="{3021F69A-0AA5-434B-AA89-71B761B7A446}" destId="{8153021A-8CBC-4F8E-A44D-26C46830902E}" srcOrd="9" destOrd="0" presId="urn:microsoft.com/office/officeart/2005/8/layout/process5"/>
    <dgm:cxn modelId="{D96A69A6-4BAA-482F-A2B2-32B4B5DC7342}" type="presParOf" srcId="{8153021A-8CBC-4F8E-A44D-26C46830902E}" destId="{81746FD0-4CBC-4881-87DE-A30D510B7EB1}" srcOrd="0" destOrd="0" presId="urn:microsoft.com/office/officeart/2005/8/layout/process5"/>
    <dgm:cxn modelId="{F42F5BD4-148D-456E-9513-1EACDDF94C09}" type="presParOf" srcId="{3021F69A-0AA5-434B-AA89-71B761B7A446}" destId="{A29A50A9-BDC8-4C90-8B19-CA9F9808FEFB}" srcOrd="10"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D6C3D2-AAE0-40A6-9799-36EB9BC7F60A}">
      <dsp:nvSpPr>
        <dsp:cNvPr id="0" name=""/>
        <dsp:cNvSpPr/>
      </dsp:nvSpPr>
      <dsp:spPr>
        <a:xfrm>
          <a:off x="22253" y="1666"/>
          <a:ext cx="2760657" cy="1656394"/>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Professional Teaching Standards</a:t>
          </a:r>
          <a:endParaRPr lang="en-US" sz="2600" b="1" kern="1200" dirty="0"/>
        </a:p>
      </dsp:txBody>
      <dsp:txXfrm>
        <a:off x="22253" y="1666"/>
        <a:ext cx="2760657" cy="1656394"/>
      </dsp:txXfrm>
    </dsp:sp>
    <dsp:sp modelId="{5CDB04BC-519B-4CCA-940D-E102F10FD153}">
      <dsp:nvSpPr>
        <dsp:cNvPr id="0" name=""/>
        <dsp:cNvSpPr/>
      </dsp:nvSpPr>
      <dsp:spPr>
        <a:xfrm>
          <a:off x="3058977" y="1666"/>
          <a:ext cx="2760657" cy="16563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Criteria for Entry into Initial Teacher Education</a:t>
          </a:r>
          <a:endParaRPr lang="en-US" sz="2600" b="1" kern="1200" dirty="0"/>
        </a:p>
      </dsp:txBody>
      <dsp:txXfrm>
        <a:off x="3058977" y="1666"/>
        <a:ext cx="2760657" cy="1656394"/>
      </dsp:txXfrm>
    </dsp:sp>
    <dsp:sp modelId="{6070A62C-C337-47CE-9C33-2A2BBCAA5EDB}">
      <dsp:nvSpPr>
        <dsp:cNvPr id="0" name=""/>
        <dsp:cNvSpPr/>
      </dsp:nvSpPr>
      <dsp:spPr>
        <a:xfrm>
          <a:off x="6095700" y="1666"/>
          <a:ext cx="2760657" cy="16563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ITE Outcomes/ Attributes</a:t>
          </a:r>
        </a:p>
      </dsp:txBody>
      <dsp:txXfrm>
        <a:off x="6095700" y="1666"/>
        <a:ext cx="2760657" cy="1656394"/>
      </dsp:txXfrm>
    </dsp:sp>
    <dsp:sp modelId="{989C93AE-4301-4C64-BD7D-0F57AF1C4E97}">
      <dsp:nvSpPr>
        <dsp:cNvPr id="0" name=""/>
        <dsp:cNvSpPr/>
      </dsp:nvSpPr>
      <dsp:spPr>
        <a:xfrm>
          <a:off x="9132423" y="1666"/>
          <a:ext cx="2760657" cy="1656394"/>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Provisional Registration from 1</a:t>
          </a:r>
          <a:r>
            <a:rPr lang="en-US" sz="2600" b="1" kern="1200" baseline="30000" dirty="0"/>
            <a:t>st</a:t>
          </a:r>
          <a:r>
            <a:rPr lang="en-US" sz="2600" b="1" kern="1200" dirty="0"/>
            <a:t> Year Student Teachers </a:t>
          </a:r>
        </a:p>
      </dsp:txBody>
      <dsp:txXfrm>
        <a:off x="9132423" y="1666"/>
        <a:ext cx="2760657" cy="1656394"/>
      </dsp:txXfrm>
    </dsp:sp>
    <dsp:sp modelId="{33BC4C6A-7C2D-4A84-A118-2E7C21F14E88}">
      <dsp:nvSpPr>
        <dsp:cNvPr id="0" name=""/>
        <dsp:cNvSpPr/>
      </dsp:nvSpPr>
      <dsp:spPr>
        <a:xfrm>
          <a:off x="22253" y="1934126"/>
          <a:ext cx="2760657" cy="16563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Induction and e-</a:t>
          </a:r>
          <a:r>
            <a:rPr lang="en-ZA" sz="2600" b="1" kern="1200" dirty="0" err="1"/>
            <a:t>PoE</a:t>
          </a:r>
          <a:r>
            <a:rPr lang="en-ZA" sz="2600" b="1" kern="1200" dirty="0"/>
            <a:t> for the Novice Teachers</a:t>
          </a:r>
        </a:p>
      </dsp:txBody>
      <dsp:txXfrm>
        <a:off x="22253" y="1934126"/>
        <a:ext cx="2760657" cy="1656394"/>
      </dsp:txXfrm>
    </dsp:sp>
    <dsp:sp modelId="{584DA1E2-E818-49CD-A23C-59ED740ECBCF}">
      <dsp:nvSpPr>
        <dsp:cNvPr id="0" name=""/>
        <dsp:cNvSpPr/>
      </dsp:nvSpPr>
      <dsp:spPr>
        <a:xfrm>
          <a:off x="3058977" y="1934126"/>
          <a:ext cx="2760657" cy="1656394"/>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Teacher Professional Designation </a:t>
          </a:r>
          <a:endParaRPr lang="en-US" sz="2600" b="1" kern="1200" dirty="0"/>
        </a:p>
      </dsp:txBody>
      <dsp:txXfrm>
        <a:off x="3058977" y="1934126"/>
        <a:ext cx="2760657" cy="1656394"/>
      </dsp:txXfrm>
    </dsp:sp>
    <dsp:sp modelId="{868411D2-AE68-411A-99EC-4F0D1D6BA88D}">
      <dsp:nvSpPr>
        <dsp:cNvPr id="0" name=""/>
        <dsp:cNvSpPr/>
      </dsp:nvSpPr>
      <dsp:spPr>
        <a:xfrm>
          <a:off x="6095700" y="1934126"/>
          <a:ext cx="2760657" cy="16563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Professional Registration and Certification</a:t>
          </a:r>
        </a:p>
      </dsp:txBody>
      <dsp:txXfrm>
        <a:off x="6095700" y="1934126"/>
        <a:ext cx="2760657" cy="1656394"/>
      </dsp:txXfrm>
    </dsp:sp>
    <dsp:sp modelId="{B603662E-3FED-4DAF-B640-6EDBB3554921}">
      <dsp:nvSpPr>
        <dsp:cNvPr id="0" name=""/>
        <dsp:cNvSpPr/>
      </dsp:nvSpPr>
      <dsp:spPr>
        <a:xfrm>
          <a:off x="9154677" y="1889072"/>
          <a:ext cx="2760657" cy="1656394"/>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Continuing Professional Teacher Development </a:t>
          </a:r>
        </a:p>
      </dsp:txBody>
      <dsp:txXfrm>
        <a:off x="9154677" y="1889072"/>
        <a:ext cx="2760657" cy="1656394"/>
      </dsp:txXfrm>
    </dsp:sp>
    <dsp:sp modelId="{7B732C4B-B881-4BD6-A7E1-0A2666BFF7FB}">
      <dsp:nvSpPr>
        <dsp:cNvPr id="0" name=""/>
        <dsp:cNvSpPr/>
      </dsp:nvSpPr>
      <dsp:spPr>
        <a:xfrm>
          <a:off x="3058977" y="3866586"/>
          <a:ext cx="2760657" cy="16563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b="1" kern="1200" dirty="0"/>
            <a:t>Periodic Re-Certification linked to the CPTD system cycle</a:t>
          </a:r>
          <a:endParaRPr lang="en-US" sz="2600" b="1" kern="1200" dirty="0"/>
        </a:p>
      </dsp:txBody>
      <dsp:txXfrm>
        <a:off x="3058977" y="3866586"/>
        <a:ext cx="2760657" cy="1656394"/>
      </dsp:txXfrm>
    </dsp:sp>
    <dsp:sp modelId="{280D01DE-5A94-4B52-8315-6B45B31260B9}">
      <dsp:nvSpPr>
        <dsp:cNvPr id="0" name=""/>
        <dsp:cNvSpPr/>
      </dsp:nvSpPr>
      <dsp:spPr>
        <a:xfrm>
          <a:off x="6095700" y="3866586"/>
          <a:ext cx="2760657" cy="1656394"/>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Maintenance / Retention of the Professional Certification</a:t>
          </a:r>
        </a:p>
      </dsp:txBody>
      <dsp:txXfrm>
        <a:off x="6095700" y="3866586"/>
        <a:ext cx="2760657" cy="1656394"/>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B9361-1480-4F60-876D-6E8F19FFCD48}" type="datetimeFigureOut">
              <a:rPr lang="en-ZA" smtClean="0"/>
              <a:pPr/>
              <a:t>2018/03/28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BA884-1B37-4686-9786-DAAFAB4A299A}" type="slidenum">
              <a:rPr lang="en-ZA" smtClean="0"/>
              <a:pPr/>
              <a:t>‹#›</a:t>
            </a:fld>
            <a:endParaRPr lang="en-ZA"/>
          </a:p>
        </p:txBody>
      </p:sp>
    </p:spTree>
    <p:extLst>
      <p:ext uri="{BB962C8B-B14F-4D97-AF65-F5344CB8AC3E}">
        <p14:creationId xmlns:p14="http://schemas.microsoft.com/office/powerpoint/2010/main" xmlns="" val="3487332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2</a:t>
            </a:fld>
            <a:endParaRPr lang="en-ZA"/>
          </a:p>
        </p:txBody>
      </p:sp>
    </p:spTree>
    <p:extLst>
      <p:ext uri="{BB962C8B-B14F-4D97-AF65-F5344CB8AC3E}">
        <p14:creationId xmlns:p14="http://schemas.microsoft.com/office/powerpoint/2010/main" xmlns="" val="1881055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20</a:t>
            </a:fld>
            <a:endParaRPr lang="en-ZA"/>
          </a:p>
        </p:txBody>
      </p:sp>
    </p:spTree>
    <p:extLst>
      <p:ext uri="{BB962C8B-B14F-4D97-AF65-F5344CB8AC3E}">
        <p14:creationId xmlns:p14="http://schemas.microsoft.com/office/powerpoint/2010/main" xmlns="" val="309442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30</a:t>
            </a:fld>
            <a:endParaRPr lang="en-ZA"/>
          </a:p>
        </p:txBody>
      </p:sp>
    </p:spTree>
    <p:extLst>
      <p:ext uri="{BB962C8B-B14F-4D97-AF65-F5344CB8AC3E}">
        <p14:creationId xmlns:p14="http://schemas.microsoft.com/office/powerpoint/2010/main" xmlns="" val="415810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31</a:t>
            </a:fld>
            <a:endParaRPr lang="en-ZA"/>
          </a:p>
        </p:txBody>
      </p:sp>
    </p:spTree>
    <p:extLst>
      <p:ext uri="{BB962C8B-B14F-4D97-AF65-F5344CB8AC3E}">
        <p14:creationId xmlns:p14="http://schemas.microsoft.com/office/powerpoint/2010/main" xmlns="" val="42022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32</a:t>
            </a:fld>
            <a:endParaRPr lang="en-ZA"/>
          </a:p>
        </p:txBody>
      </p:sp>
    </p:spTree>
    <p:extLst>
      <p:ext uri="{BB962C8B-B14F-4D97-AF65-F5344CB8AC3E}">
        <p14:creationId xmlns:p14="http://schemas.microsoft.com/office/powerpoint/2010/main" xmlns="" val="395915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38</a:t>
            </a:fld>
            <a:endParaRPr lang="en-ZA"/>
          </a:p>
        </p:txBody>
      </p:sp>
    </p:spTree>
    <p:extLst>
      <p:ext uri="{BB962C8B-B14F-4D97-AF65-F5344CB8AC3E}">
        <p14:creationId xmlns:p14="http://schemas.microsoft.com/office/powerpoint/2010/main" xmlns="" val="10817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39</a:t>
            </a:fld>
            <a:endParaRPr lang="en-ZA"/>
          </a:p>
        </p:txBody>
      </p:sp>
    </p:spTree>
    <p:extLst>
      <p:ext uri="{BB962C8B-B14F-4D97-AF65-F5344CB8AC3E}">
        <p14:creationId xmlns:p14="http://schemas.microsoft.com/office/powerpoint/2010/main" xmlns="" val="344655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40</a:t>
            </a:fld>
            <a:endParaRPr lang="en-ZA"/>
          </a:p>
        </p:txBody>
      </p:sp>
    </p:spTree>
    <p:extLst>
      <p:ext uri="{BB962C8B-B14F-4D97-AF65-F5344CB8AC3E}">
        <p14:creationId xmlns:p14="http://schemas.microsoft.com/office/powerpoint/2010/main" xmlns="" val="192099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41</a:t>
            </a:fld>
            <a:endParaRPr lang="en-ZA"/>
          </a:p>
        </p:txBody>
      </p:sp>
    </p:spTree>
    <p:extLst>
      <p:ext uri="{BB962C8B-B14F-4D97-AF65-F5344CB8AC3E}">
        <p14:creationId xmlns:p14="http://schemas.microsoft.com/office/powerpoint/2010/main" xmlns="" val="94305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42</a:t>
            </a:fld>
            <a:endParaRPr lang="en-ZA"/>
          </a:p>
        </p:txBody>
      </p:sp>
    </p:spTree>
    <p:extLst>
      <p:ext uri="{BB962C8B-B14F-4D97-AF65-F5344CB8AC3E}">
        <p14:creationId xmlns:p14="http://schemas.microsoft.com/office/powerpoint/2010/main" xmlns="" val="247616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43</a:t>
            </a:fld>
            <a:endParaRPr lang="en-ZA"/>
          </a:p>
        </p:txBody>
      </p:sp>
    </p:spTree>
    <p:extLst>
      <p:ext uri="{BB962C8B-B14F-4D97-AF65-F5344CB8AC3E}">
        <p14:creationId xmlns:p14="http://schemas.microsoft.com/office/powerpoint/2010/main" xmlns="" val="112329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7</a:t>
            </a:fld>
            <a:endParaRPr lang="en-ZA"/>
          </a:p>
        </p:txBody>
      </p:sp>
    </p:spTree>
    <p:extLst>
      <p:ext uri="{BB962C8B-B14F-4D97-AF65-F5344CB8AC3E}">
        <p14:creationId xmlns:p14="http://schemas.microsoft.com/office/powerpoint/2010/main" xmlns="" val="125044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44</a:t>
            </a:fld>
            <a:endParaRPr lang="en-ZA"/>
          </a:p>
        </p:txBody>
      </p:sp>
    </p:spTree>
    <p:extLst>
      <p:ext uri="{BB962C8B-B14F-4D97-AF65-F5344CB8AC3E}">
        <p14:creationId xmlns:p14="http://schemas.microsoft.com/office/powerpoint/2010/main" xmlns="" val="385681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45</a:t>
            </a:fld>
            <a:endParaRPr lang="en-ZA"/>
          </a:p>
        </p:txBody>
      </p:sp>
    </p:spTree>
    <p:extLst>
      <p:ext uri="{BB962C8B-B14F-4D97-AF65-F5344CB8AC3E}">
        <p14:creationId xmlns:p14="http://schemas.microsoft.com/office/powerpoint/2010/main" xmlns="" val="290584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C7260675-6C78-4B4A-9A1D-170829509CC8}" type="slidenum">
              <a:rPr lang="en-ZA" smtClean="0"/>
              <a:pPr/>
              <a:t>46</a:t>
            </a:fld>
            <a:endParaRPr lang="en-ZA" dirty="0"/>
          </a:p>
        </p:txBody>
      </p:sp>
    </p:spTree>
    <p:extLst>
      <p:ext uri="{BB962C8B-B14F-4D97-AF65-F5344CB8AC3E}">
        <p14:creationId xmlns:p14="http://schemas.microsoft.com/office/powerpoint/2010/main" xmlns="" val="187635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56</a:t>
            </a:fld>
            <a:endParaRPr lang="en-ZA"/>
          </a:p>
        </p:txBody>
      </p:sp>
    </p:spTree>
    <p:extLst>
      <p:ext uri="{BB962C8B-B14F-4D97-AF65-F5344CB8AC3E}">
        <p14:creationId xmlns:p14="http://schemas.microsoft.com/office/powerpoint/2010/main" xmlns="" val="322520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57</a:t>
            </a:fld>
            <a:endParaRPr lang="en-ZA"/>
          </a:p>
        </p:txBody>
      </p:sp>
    </p:spTree>
    <p:extLst>
      <p:ext uri="{BB962C8B-B14F-4D97-AF65-F5344CB8AC3E}">
        <p14:creationId xmlns:p14="http://schemas.microsoft.com/office/powerpoint/2010/main" xmlns="" val="989416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58</a:t>
            </a:fld>
            <a:endParaRPr lang="en-ZA"/>
          </a:p>
        </p:txBody>
      </p:sp>
    </p:spTree>
    <p:extLst>
      <p:ext uri="{BB962C8B-B14F-4D97-AF65-F5344CB8AC3E}">
        <p14:creationId xmlns:p14="http://schemas.microsoft.com/office/powerpoint/2010/main" xmlns="" val="879572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59</a:t>
            </a:fld>
            <a:endParaRPr lang="en-ZA"/>
          </a:p>
        </p:txBody>
      </p:sp>
    </p:spTree>
    <p:extLst>
      <p:ext uri="{BB962C8B-B14F-4D97-AF65-F5344CB8AC3E}">
        <p14:creationId xmlns:p14="http://schemas.microsoft.com/office/powerpoint/2010/main" xmlns="" val="1166633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ZA" sz="1200" b="0" i="0" u="none" strike="noStrike" cap="none">
                <a:solidFill>
                  <a:schemeClr val="dk1"/>
                </a:solidFill>
                <a:latin typeface="Calibri"/>
                <a:ea typeface="Calibri"/>
                <a:cs typeface="Calibri"/>
                <a:sym typeface="Calibri"/>
              </a:rPr>
              <a:pPr marL="0" marR="0" lvl="0" indent="0" algn="r" rtl="0">
                <a:spcBef>
                  <a:spcPts val="0"/>
                </a:spcBef>
                <a:buSzPct val="25000"/>
                <a:buNone/>
              </a:pPr>
              <a:t>62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096638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63</a:t>
            </a:fld>
            <a:endParaRPr lang="en-ZA"/>
          </a:p>
        </p:txBody>
      </p:sp>
    </p:spTree>
    <p:extLst>
      <p:ext uri="{BB962C8B-B14F-4D97-AF65-F5344CB8AC3E}">
        <p14:creationId xmlns:p14="http://schemas.microsoft.com/office/powerpoint/2010/main" xmlns="" val="3306128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64</a:t>
            </a:fld>
            <a:endParaRPr lang="en-ZA"/>
          </a:p>
        </p:txBody>
      </p:sp>
    </p:spTree>
    <p:extLst>
      <p:ext uri="{BB962C8B-B14F-4D97-AF65-F5344CB8AC3E}">
        <p14:creationId xmlns:p14="http://schemas.microsoft.com/office/powerpoint/2010/main" xmlns="" val="65041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8</a:t>
            </a:fld>
            <a:endParaRPr lang="en-ZA"/>
          </a:p>
        </p:txBody>
      </p:sp>
    </p:spTree>
    <p:extLst>
      <p:ext uri="{BB962C8B-B14F-4D97-AF65-F5344CB8AC3E}">
        <p14:creationId xmlns:p14="http://schemas.microsoft.com/office/powerpoint/2010/main" xmlns="" val="2983851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65</a:t>
            </a:fld>
            <a:endParaRPr lang="en-ZA"/>
          </a:p>
        </p:txBody>
      </p:sp>
    </p:spTree>
    <p:extLst>
      <p:ext uri="{BB962C8B-B14F-4D97-AF65-F5344CB8AC3E}">
        <p14:creationId xmlns:p14="http://schemas.microsoft.com/office/powerpoint/2010/main" xmlns="" val="708618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66</a:t>
            </a:fld>
            <a:endParaRPr lang="en-ZA"/>
          </a:p>
        </p:txBody>
      </p:sp>
    </p:spTree>
    <p:extLst>
      <p:ext uri="{BB962C8B-B14F-4D97-AF65-F5344CB8AC3E}">
        <p14:creationId xmlns:p14="http://schemas.microsoft.com/office/powerpoint/2010/main" xmlns="" val="1327462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73</a:t>
            </a:fld>
            <a:endParaRPr lang="en-ZA"/>
          </a:p>
        </p:txBody>
      </p:sp>
    </p:spTree>
    <p:extLst>
      <p:ext uri="{BB962C8B-B14F-4D97-AF65-F5344CB8AC3E}">
        <p14:creationId xmlns:p14="http://schemas.microsoft.com/office/powerpoint/2010/main" xmlns="" val="117853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9</a:t>
            </a:fld>
            <a:endParaRPr lang="en-ZA"/>
          </a:p>
        </p:txBody>
      </p:sp>
    </p:spTree>
    <p:extLst>
      <p:ext uri="{BB962C8B-B14F-4D97-AF65-F5344CB8AC3E}">
        <p14:creationId xmlns:p14="http://schemas.microsoft.com/office/powerpoint/2010/main" xmlns="" val="218932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11</a:t>
            </a:fld>
            <a:endParaRPr lang="en-ZA"/>
          </a:p>
        </p:txBody>
      </p:sp>
    </p:spTree>
    <p:extLst>
      <p:ext uri="{BB962C8B-B14F-4D97-AF65-F5344CB8AC3E}">
        <p14:creationId xmlns:p14="http://schemas.microsoft.com/office/powerpoint/2010/main" xmlns="" val="295385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9200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17</a:t>
            </a:fld>
            <a:endParaRPr lang="en-ZA"/>
          </a:p>
        </p:txBody>
      </p:sp>
    </p:spTree>
    <p:extLst>
      <p:ext uri="{BB962C8B-B14F-4D97-AF65-F5344CB8AC3E}">
        <p14:creationId xmlns:p14="http://schemas.microsoft.com/office/powerpoint/2010/main" xmlns="" val="362745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18</a:t>
            </a:fld>
            <a:endParaRPr lang="en-ZA"/>
          </a:p>
        </p:txBody>
      </p:sp>
    </p:spTree>
    <p:extLst>
      <p:ext uri="{BB962C8B-B14F-4D97-AF65-F5344CB8AC3E}">
        <p14:creationId xmlns:p14="http://schemas.microsoft.com/office/powerpoint/2010/main" xmlns="" val="249650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A603A82-88CC-4129-A408-E3BD199A63FB}" type="slidenum">
              <a:rPr lang="en-ZA" smtClean="0"/>
              <a:pPr/>
              <a:t>19</a:t>
            </a:fld>
            <a:endParaRPr lang="en-ZA"/>
          </a:p>
        </p:txBody>
      </p:sp>
    </p:spTree>
    <p:extLst>
      <p:ext uri="{BB962C8B-B14F-4D97-AF65-F5344CB8AC3E}">
        <p14:creationId xmlns:p14="http://schemas.microsoft.com/office/powerpoint/2010/main" xmlns="" val="158647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504C7-7BC4-43AC-A11B-D310C6CD28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4F59A118-89CF-44E4-B6C5-617852709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DE6CDAE6-6591-4310-902F-05D59C15A59A}"/>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8B36BF71-CBC9-4855-986B-89F9BE57E13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BB9B14FE-422B-4142-8F3E-9FCA894B7840}"/>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185381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5CC62-AA6F-4C55-B206-66F51CAC231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BCB01A9E-1288-490F-9975-FC819B297B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161E02FF-6A6F-4FC7-B70B-BD420492B81A}"/>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C7B50612-E352-4068-BD3F-86175B0BF5C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024CA4B9-9E47-4DCF-8986-770B3E985FBD}"/>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14126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69FEEE-4781-42F0-A15A-11A42D24F8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0F46CCA9-2A76-46EC-8DCF-5DDCD94863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8A823FA9-664C-45EB-9347-53E9217692BC}"/>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EC70F1C7-E71F-453A-915F-A3480B8F755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FCCBB568-6585-4979-82A5-2E6FB10DBC9C}"/>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384946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48A32-3579-48EC-903E-F91B5F5D24E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B9D4592F-2C3C-492F-8C9C-6A1A0D0A32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FF7D1E7B-1C6E-4DEF-BCB5-98049DEFD121}"/>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641B279A-B6FD-4FB9-B612-8A10E50A9FE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CE44B445-CD3A-419B-9508-0C71B10A7912}"/>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127893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0C8D2-DCC9-4DB7-9F7E-5F2DF0FC1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EE74AA65-1916-4C13-BC8F-E8ED7333C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10D0620-4BB9-4906-8941-7879C2F9F474}"/>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8408644D-4511-4ABB-8571-BD013432712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CC0614D5-FF31-4159-A91C-A86526C3A91A}"/>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286552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B8AF8-42C4-4FD3-9EB7-2397E70ACAD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BC892FE6-21F2-4AE6-B983-2A2BBF5AEF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605A2DE4-EB3B-4FFE-A599-73559A5AFD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BA00459C-84C8-4D5A-8D67-25F2F3CD7EBF}"/>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6" name="Footer Placeholder 5">
            <a:extLst>
              <a:ext uri="{FF2B5EF4-FFF2-40B4-BE49-F238E27FC236}">
                <a16:creationId xmlns:a16="http://schemas.microsoft.com/office/drawing/2014/main" xmlns="" id="{431E42FD-4D1B-4F0C-986E-0929CCB6CCE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C1F0FE23-18B0-4E7C-B8AF-F978A21148A0}"/>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232352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B78E8-BAD5-4793-8288-3BD6DD46777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E0DD4B58-C985-49EE-9D45-AE922BDE0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2C9B24D-71A7-4C1B-ABD9-FC90AD138C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6D8D3780-CB4D-4B06-B21F-704DEA5AC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A60F28F-F2F2-4950-AD79-693A3B76B7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EA989955-4AF5-43AB-A18A-BC45E0206C4F}"/>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8" name="Footer Placeholder 7">
            <a:extLst>
              <a:ext uri="{FF2B5EF4-FFF2-40B4-BE49-F238E27FC236}">
                <a16:creationId xmlns:a16="http://schemas.microsoft.com/office/drawing/2014/main" xmlns="" id="{7BF9EF20-4035-4A7A-B188-1353A02D9EE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xmlns="" id="{B9DB7410-4EE5-442A-95BD-A0FE31C6FAAC}"/>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14507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C51FE-2F38-4090-9485-B91575A2971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DDD651D7-2953-4788-ACE5-945A0477064C}"/>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4" name="Footer Placeholder 3">
            <a:extLst>
              <a:ext uri="{FF2B5EF4-FFF2-40B4-BE49-F238E27FC236}">
                <a16:creationId xmlns:a16="http://schemas.microsoft.com/office/drawing/2014/main" xmlns="" id="{F7973E13-74E1-4476-8FBB-7A163FE6F7A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xmlns="" id="{E2CD8342-1019-4317-B15C-D814C98C7039}"/>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381257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F01F99-3133-4544-A839-256A85C82207}"/>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3" name="Footer Placeholder 2">
            <a:extLst>
              <a:ext uri="{FF2B5EF4-FFF2-40B4-BE49-F238E27FC236}">
                <a16:creationId xmlns:a16="http://schemas.microsoft.com/office/drawing/2014/main" xmlns="" id="{571ADEB6-A9EF-422E-AB3B-120ED150052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xmlns="" id="{3E118598-2098-45A8-A353-A40979B76A63}"/>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860862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30F99-4D90-45F0-9468-2D946177A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A5AA7DB9-DD50-4E11-984A-0AFDF65C9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E9C0682A-B6EC-4369-A946-C2394E914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A0686BA-ECDC-43E7-B7D0-B36CCF496669}"/>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6" name="Footer Placeholder 5">
            <a:extLst>
              <a:ext uri="{FF2B5EF4-FFF2-40B4-BE49-F238E27FC236}">
                <a16:creationId xmlns:a16="http://schemas.microsoft.com/office/drawing/2014/main" xmlns="" id="{87465521-BD4B-4613-B5BA-0C5BECC3209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EF8C9035-5E7C-4885-83CE-F92F250A1F77}"/>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373134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9484DE-54B3-47E7-AF34-01A611DC3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D7F3C2EC-49CB-45B0-97BE-C099D22BB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xmlns="" id="{C15BBC9A-22C4-4C3F-A92C-71A18A50C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ACCDB98-E74E-4203-9402-56D4E62BFAA8}"/>
              </a:ext>
            </a:extLst>
          </p:cNvPr>
          <p:cNvSpPr>
            <a:spLocks noGrp="1"/>
          </p:cNvSpPr>
          <p:nvPr>
            <p:ph type="dt" sz="half" idx="10"/>
          </p:nvPr>
        </p:nvSpPr>
        <p:spPr/>
        <p:txBody>
          <a:bodyPr/>
          <a:lstStyle/>
          <a:p>
            <a:fld id="{38215F34-0C97-4C47-B18F-71197829E2C1}" type="datetimeFigureOut">
              <a:rPr lang="en-ZA" smtClean="0"/>
              <a:pPr/>
              <a:t>2018/03/28</a:t>
            </a:fld>
            <a:endParaRPr lang="en-ZA"/>
          </a:p>
        </p:txBody>
      </p:sp>
      <p:sp>
        <p:nvSpPr>
          <p:cNvPr id="6" name="Footer Placeholder 5">
            <a:extLst>
              <a:ext uri="{FF2B5EF4-FFF2-40B4-BE49-F238E27FC236}">
                <a16:creationId xmlns:a16="http://schemas.microsoft.com/office/drawing/2014/main" xmlns="" id="{CF557190-C208-419B-B1B6-2F216FD2632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62B21DA3-4C5A-42BB-975C-D70C9A00C8F8}"/>
              </a:ext>
            </a:extLst>
          </p:cNvPr>
          <p:cNvSpPr>
            <a:spLocks noGrp="1"/>
          </p:cNvSpPr>
          <p:nvPr>
            <p:ph type="sldNum" sz="quarter" idx="12"/>
          </p:nvPr>
        </p:nvSpPr>
        <p:spPr/>
        <p:txBody>
          <a:body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348464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4957BAF-3991-4772-860F-5C9DA1B7F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3A4D4695-0BF5-4D0D-9CDE-5AF9061A0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726B151E-889F-413D-98E1-56C444C08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15F34-0C97-4C47-B18F-71197829E2C1}" type="datetimeFigureOut">
              <a:rPr lang="en-ZA" smtClean="0"/>
              <a:pPr/>
              <a:t>2018/03/28</a:t>
            </a:fld>
            <a:endParaRPr lang="en-ZA"/>
          </a:p>
        </p:txBody>
      </p:sp>
      <p:sp>
        <p:nvSpPr>
          <p:cNvPr id="5" name="Footer Placeholder 4">
            <a:extLst>
              <a:ext uri="{FF2B5EF4-FFF2-40B4-BE49-F238E27FC236}">
                <a16:creationId xmlns:a16="http://schemas.microsoft.com/office/drawing/2014/main" xmlns="" id="{67EC4214-1CEE-405C-AD27-29BA8EEEF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xmlns="" id="{A6F6483B-1888-4123-AD10-608788AFC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1F0F5-D5DA-4E14-8545-4F82746C7582}" type="slidenum">
              <a:rPr lang="en-ZA" smtClean="0"/>
              <a:pPr/>
              <a:t>‹#›</a:t>
            </a:fld>
            <a:endParaRPr lang="en-ZA"/>
          </a:p>
        </p:txBody>
      </p:sp>
    </p:spTree>
    <p:extLst>
      <p:ext uri="{BB962C8B-B14F-4D97-AF65-F5344CB8AC3E}">
        <p14:creationId xmlns:p14="http://schemas.microsoft.com/office/powerpoint/2010/main" xmlns="" val="2742374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oleObject" Target="../embeddings/oleObject1.bin"/><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04683-AD1D-4C61-B5BA-7EC1B343D300}"/>
              </a:ext>
            </a:extLst>
          </p:cNvPr>
          <p:cNvSpPr>
            <a:spLocks noGrp="1"/>
          </p:cNvSpPr>
          <p:nvPr>
            <p:ph type="ctrTitle"/>
          </p:nvPr>
        </p:nvSpPr>
        <p:spPr>
          <a:xfrm>
            <a:off x="717453" y="2676817"/>
            <a:ext cx="10954042" cy="2570431"/>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2017/18 </a:t>
            </a:r>
            <a:r>
              <a:rPr lang="en-US" sz="3600" b="1" dirty="0">
                <a:latin typeface="Calibri" panose="020F0502020204030204" pitchFamily="34" charset="0"/>
                <a:cs typeface="Calibri" panose="020F0502020204030204" pitchFamily="34" charset="0"/>
              </a:rPr>
              <a:t>STRATEGIC AND ANNUAL PERFORMANCE PLANS, AND BUDGET PRESENTATION TO THE PORTFOLIO COMMITTEE ON BASIC EDUCATION</a:t>
            </a:r>
            <a:br>
              <a:rPr lang="en-US" sz="3600" b="1" dirty="0">
                <a:latin typeface="Calibri" panose="020F0502020204030204" pitchFamily="34" charset="0"/>
                <a:cs typeface="Calibri" panose="020F0502020204030204" pitchFamily="34" charset="0"/>
              </a:rPr>
            </a:br>
            <a:endParaRPr lang="en-ZA" sz="40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xmlns="" id="{64EA8ACA-9ECE-4D88-BE37-F47EAFA7415C}"/>
              </a:ext>
            </a:extLst>
          </p:cNvPr>
          <p:cNvSpPr>
            <a:spLocks noGrp="1"/>
          </p:cNvSpPr>
          <p:nvPr>
            <p:ph type="subTitle" idx="1"/>
          </p:nvPr>
        </p:nvSpPr>
        <p:spPr>
          <a:xfrm>
            <a:off x="1721644" y="5247248"/>
            <a:ext cx="9144000" cy="1267852"/>
          </a:xfrm>
        </p:spPr>
        <p:txBody>
          <a:bodyPr/>
          <a:lstStyle/>
          <a:p>
            <a:r>
              <a:rPr lang="en-ZA" sz="3200" b="1" dirty="0"/>
              <a:t> </a:t>
            </a:r>
          </a:p>
          <a:p>
            <a:r>
              <a:rPr lang="en-ZA" sz="3600" b="1" dirty="0"/>
              <a:t>27 March 2018</a:t>
            </a:r>
          </a:p>
        </p:txBody>
      </p:sp>
      <p:pic>
        <p:nvPicPr>
          <p:cNvPr id="4" name="image1.jpeg">
            <a:extLst>
              <a:ext uri="{FF2B5EF4-FFF2-40B4-BE49-F238E27FC236}">
                <a16:creationId xmlns:a16="http://schemas.microsoft.com/office/drawing/2014/main" xmlns="" id="{B5D944D0-7A23-4DEF-B789-A7386986EABD}"/>
              </a:ext>
            </a:extLst>
          </p:cNvPr>
          <p:cNvPicPr/>
          <p:nvPr/>
        </p:nvPicPr>
        <p:blipFill>
          <a:blip r:embed="rId2" cstate="print"/>
          <a:stretch>
            <a:fillRect/>
          </a:stretch>
        </p:blipFill>
        <p:spPr>
          <a:xfrm>
            <a:off x="5078436" y="211016"/>
            <a:ext cx="2405575" cy="2152357"/>
          </a:xfrm>
          <a:prstGeom prst="rect">
            <a:avLst/>
          </a:prstGeom>
        </p:spPr>
      </p:pic>
    </p:spTree>
    <p:extLst>
      <p:ext uri="{BB962C8B-B14F-4D97-AF65-F5344CB8AC3E}">
        <p14:creationId xmlns:p14="http://schemas.microsoft.com/office/powerpoint/2010/main" xmlns="" val="108367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910DF8-AE3F-416C-8C68-C0CF6D5837B8}"/>
              </a:ext>
            </a:extLst>
          </p:cNvPr>
          <p:cNvSpPr>
            <a:spLocks noGrp="1"/>
          </p:cNvSpPr>
          <p:nvPr>
            <p:ph type="title"/>
          </p:nvPr>
        </p:nvSpPr>
        <p:spPr>
          <a:xfrm>
            <a:off x="478302" y="1983545"/>
            <a:ext cx="11169747" cy="3784209"/>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7200" b="1" dirty="0"/>
              <a:t>ALIGNMENT OF MANDATES</a:t>
            </a:r>
          </a:p>
        </p:txBody>
      </p:sp>
      <p:pic>
        <p:nvPicPr>
          <p:cNvPr id="5" name="Picture 4" descr="SACE Logo col">
            <a:extLst>
              <a:ext uri="{FF2B5EF4-FFF2-40B4-BE49-F238E27FC236}">
                <a16:creationId xmlns:a16="http://schemas.microsoft.com/office/drawing/2014/main" xmlns="" id="{F17DBEB5-0798-40A4-9DC7-1D455E206772}"/>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58963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90070"/>
          </a:xfrm>
        </p:spPr>
        <p:txBody>
          <a:bodyPr>
            <a:noAutofit/>
          </a:bodyPr>
          <a:lstStyle/>
          <a:p>
            <a:pPr algn="ctr"/>
            <a:r>
              <a:rPr lang="en-ZA" b="1" dirty="0">
                <a:latin typeface="Calibri" panose="020F0502020204030204" pitchFamily="34" charset="0"/>
                <a:cs typeface="Calibri" panose="020F0502020204030204" pitchFamily="34" charset="0"/>
              </a:rPr>
              <a:t/>
            </a:r>
            <a:br>
              <a:rPr lang="en-ZA" b="1" dirty="0">
                <a:latin typeface="Calibri" panose="020F0502020204030204" pitchFamily="34" charset="0"/>
                <a:cs typeface="Calibri" panose="020F0502020204030204" pitchFamily="34" charset="0"/>
              </a:rPr>
            </a:br>
            <a:r>
              <a:rPr lang="en-ZA" b="1" dirty="0">
                <a:latin typeface="Calibri" panose="020F0502020204030204" pitchFamily="34" charset="0"/>
                <a:cs typeface="Calibri" panose="020F0502020204030204" pitchFamily="34" charset="0"/>
              </a:rPr>
              <a:t> </a:t>
            </a:r>
            <a:r>
              <a:rPr lang="en-ZA" sz="6000" b="1" dirty="0">
                <a:latin typeface="Calibri" panose="020F0502020204030204" pitchFamily="34" charset="0"/>
                <a:cs typeface="Calibri" panose="020F0502020204030204" pitchFamily="34" charset="0"/>
              </a:rPr>
              <a:t>NDP: VISION 2030</a:t>
            </a:r>
            <a:br>
              <a:rPr lang="en-ZA" sz="6000" b="1" dirty="0">
                <a:latin typeface="Calibri" panose="020F0502020204030204" pitchFamily="34" charset="0"/>
                <a:cs typeface="Calibri" panose="020F0502020204030204" pitchFamily="34" charset="0"/>
              </a:rPr>
            </a:br>
            <a:endParaRPr lang="en-ZA" sz="6000" b="1" dirty="0">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65255583"/>
              </p:ext>
            </p:extLst>
          </p:nvPr>
        </p:nvGraphicFramePr>
        <p:xfrm>
          <a:off x="152400" y="1326594"/>
          <a:ext cx="11582400" cy="553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8306C35-597C-49AF-8331-0707B660A59A}" type="slidenum">
              <a:rPr lang="en-ZA" smtClean="0"/>
              <a:pPr/>
              <a:t>11</a:t>
            </a:fld>
            <a:endParaRPr lang="en-ZA"/>
          </a:p>
        </p:txBody>
      </p:sp>
      <p:pic>
        <p:nvPicPr>
          <p:cNvPr id="6" name="Picture 5" descr="SACE Logo col">
            <a:extLst>
              <a:ext uri="{FF2B5EF4-FFF2-40B4-BE49-F238E27FC236}">
                <a16:creationId xmlns:a16="http://schemas.microsoft.com/office/drawing/2014/main" xmlns="" id="{9A11001E-A5E6-487F-9A77-B94ED0CF3E34}"/>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56888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285606316"/>
              </p:ext>
            </p:extLst>
          </p:nvPr>
        </p:nvGraphicFramePr>
        <p:xfrm>
          <a:off x="98475" y="1"/>
          <a:ext cx="1195753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fld id="{9E645DBC-4BF8-4704-A129-A330478EBBE4}" type="slidenum">
              <a:rPr lang="en-ZA" smtClean="0"/>
              <a:pPr/>
              <a:t>12</a:t>
            </a:fld>
            <a:endParaRPr lang="en-ZA"/>
          </a:p>
        </p:txBody>
      </p:sp>
      <p:pic>
        <p:nvPicPr>
          <p:cNvPr id="13" name="Picture 12" descr="SACE Logo col">
            <a:extLst>
              <a:ext uri="{FF2B5EF4-FFF2-40B4-BE49-F238E27FC236}">
                <a16:creationId xmlns:a16="http://schemas.microsoft.com/office/drawing/2014/main" xmlns="" id="{1830EFE6-F603-4278-B44C-DA9F66085BD3}"/>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48044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51C686-8C6A-438B-9E13-F507C9CDF75C}"/>
              </a:ext>
            </a:extLst>
          </p:cNvPr>
          <p:cNvSpPr>
            <a:spLocks noGrp="1"/>
          </p:cNvSpPr>
          <p:nvPr>
            <p:ph type="title"/>
          </p:nvPr>
        </p:nvSpPr>
        <p:spPr>
          <a:xfrm>
            <a:off x="604911" y="-46955"/>
            <a:ext cx="11226605" cy="1325563"/>
          </a:xfrm>
        </p:spPr>
        <p:txBody>
          <a:bodyPr>
            <a:normAutofit/>
          </a:bodyPr>
          <a:lstStyle/>
          <a:p>
            <a:r>
              <a:rPr lang="en-ZA" b="1" dirty="0"/>
              <a:t>LINKAGES WITH SECTION 3 OF THE SACE ACT</a:t>
            </a:r>
          </a:p>
        </p:txBody>
      </p:sp>
      <p:sp>
        <p:nvSpPr>
          <p:cNvPr id="3" name="Content Placeholder 2">
            <a:extLst>
              <a:ext uri="{FF2B5EF4-FFF2-40B4-BE49-F238E27FC236}">
                <a16:creationId xmlns:a16="http://schemas.microsoft.com/office/drawing/2014/main" xmlns="" id="{57DBC819-45D6-467B-827C-5A604822F565}"/>
              </a:ext>
            </a:extLst>
          </p:cNvPr>
          <p:cNvSpPr>
            <a:spLocks noGrp="1"/>
          </p:cNvSpPr>
          <p:nvPr>
            <p:ph idx="1"/>
          </p:nvPr>
        </p:nvSpPr>
        <p:spPr>
          <a:xfrm>
            <a:off x="604911" y="1690688"/>
            <a:ext cx="11479237" cy="4486275"/>
          </a:xfrm>
        </p:spPr>
        <p:txBody>
          <a:bodyPr>
            <a:normAutofit lnSpcReduction="10000"/>
          </a:bodyPr>
          <a:lstStyle/>
          <a:p>
            <a:r>
              <a:rPr lang="en-ZA" sz="3200" dirty="0"/>
              <a:t>Employment Of Educators Act of 1998 </a:t>
            </a:r>
          </a:p>
          <a:p>
            <a:r>
              <a:rPr lang="en-ZA" sz="3200" dirty="0"/>
              <a:t>South African Schools Act 84 of 1996 </a:t>
            </a:r>
          </a:p>
          <a:p>
            <a:pPr marL="0" indent="0">
              <a:buNone/>
            </a:pPr>
            <a:endParaRPr lang="en-ZA" sz="3200" dirty="0"/>
          </a:p>
          <a:p>
            <a:r>
              <a:rPr lang="en-ZA" sz="3200" dirty="0"/>
              <a:t>Community Education And Training Policy Established by the Minister in Terms Of The Continuing Education And Training Act, 2006   </a:t>
            </a:r>
          </a:p>
          <a:p>
            <a:endParaRPr lang="en-ZA" sz="3200" dirty="0"/>
          </a:p>
          <a:p>
            <a:r>
              <a:rPr lang="en-ZA" sz="3200" dirty="0"/>
              <a:t>Further Education And Training Colleges Act 16 Of 2006 – TVET Sector</a:t>
            </a:r>
          </a:p>
          <a:p>
            <a:pPr marL="0" indent="0">
              <a:buNone/>
            </a:pPr>
            <a:endParaRPr lang="en-ZA" dirty="0"/>
          </a:p>
        </p:txBody>
      </p:sp>
      <p:sp>
        <p:nvSpPr>
          <p:cNvPr id="4" name="Right Brace 3">
            <a:extLst>
              <a:ext uri="{FF2B5EF4-FFF2-40B4-BE49-F238E27FC236}">
                <a16:creationId xmlns:a16="http://schemas.microsoft.com/office/drawing/2014/main" xmlns="" id="{BDCA9BE1-23E7-4417-8CF5-C833CBC5B363}"/>
              </a:ext>
            </a:extLst>
          </p:cNvPr>
          <p:cNvSpPr/>
          <p:nvPr/>
        </p:nvSpPr>
        <p:spPr>
          <a:xfrm>
            <a:off x="7441809" y="1690688"/>
            <a:ext cx="731519"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 name="Rectangle: Rounded Corners 4">
            <a:extLst>
              <a:ext uri="{FF2B5EF4-FFF2-40B4-BE49-F238E27FC236}">
                <a16:creationId xmlns:a16="http://schemas.microsoft.com/office/drawing/2014/main" xmlns="" id="{07445B82-00B0-4FEB-86D6-E2EE563ABCEB}"/>
              </a:ext>
            </a:extLst>
          </p:cNvPr>
          <p:cNvSpPr/>
          <p:nvPr/>
        </p:nvSpPr>
        <p:spPr>
          <a:xfrm>
            <a:off x="8285871" y="1690688"/>
            <a:ext cx="3615397" cy="7570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800" b="1" dirty="0"/>
              <a:t>SCHOOLING SECTOR</a:t>
            </a:r>
          </a:p>
        </p:txBody>
      </p:sp>
      <p:sp>
        <p:nvSpPr>
          <p:cNvPr id="6" name="Right Brace 5">
            <a:extLst>
              <a:ext uri="{FF2B5EF4-FFF2-40B4-BE49-F238E27FC236}">
                <a16:creationId xmlns:a16="http://schemas.microsoft.com/office/drawing/2014/main" xmlns="" id="{B0F7277F-2218-4F0B-A30F-E38139A324DB}"/>
              </a:ext>
            </a:extLst>
          </p:cNvPr>
          <p:cNvSpPr/>
          <p:nvPr/>
        </p:nvSpPr>
        <p:spPr>
          <a:xfrm>
            <a:off x="2032196" y="4070032"/>
            <a:ext cx="970670" cy="379828"/>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xmlns="" id="{C327F8F6-BDD1-4CA7-99D5-103D56802921}"/>
              </a:ext>
            </a:extLst>
          </p:cNvPr>
          <p:cNvSpPr/>
          <p:nvPr/>
        </p:nvSpPr>
        <p:spPr>
          <a:xfrm>
            <a:off x="3180178" y="4064550"/>
            <a:ext cx="6428056" cy="75709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ZA" sz="2400" b="1" dirty="0"/>
              <a:t>COMMUNITY EDUCATION AND TRAINING SECTOR</a:t>
            </a:r>
          </a:p>
        </p:txBody>
      </p:sp>
      <p:sp>
        <p:nvSpPr>
          <p:cNvPr id="8" name="Right Brace 7">
            <a:extLst>
              <a:ext uri="{FF2B5EF4-FFF2-40B4-BE49-F238E27FC236}">
                <a16:creationId xmlns:a16="http://schemas.microsoft.com/office/drawing/2014/main" xmlns="" id="{38BB4A5B-6B39-47C4-94ED-841538D6510D}"/>
              </a:ext>
            </a:extLst>
          </p:cNvPr>
          <p:cNvSpPr/>
          <p:nvPr/>
        </p:nvSpPr>
        <p:spPr>
          <a:xfrm>
            <a:off x="2271347" y="5524721"/>
            <a:ext cx="942535" cy="4495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xmlns="" id="{F875976F-EA6E-43C3-B314-83C2AB284047}"/>
              </a:ext>
            </a:extLst>
          </p:cNvPr>
          <p:cNvSpPr/>
          <p:nvPr/>
        </p:nvSpPr>
        <p:spPr>
          <a:xfrm>
            <a:off x="3380935" y="5513757"/>
            <a:ext cx="5003410" cy="6522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3200" b="1" dirty="0"/>
              <a:t>TVET SECTOR</a:t>
            </a:r>
          </a:p>
        </p:txBody>
      </p:sp>
      <p:pic>
        <p:nvPicPr>
          <p:cNvPr id="10" name="Picture 9" descr="SACE Logo col">
            <a:extLst>
              <a:ext uri="{FF2B5EF4-FFF2-40B4-BE49-F238E27FC236}">
                <a16:creationId xmlns:a16="http://schemas.microsoft.com/office/drawing/2014/main" xmlns="" id="{2EE8DCC6-F774-4791-A5D1-CED4A5A37EC7}"/>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78626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18B9C70-BD12-4724-B946-64B1CC85DAFA}"/>
              </a:ext>
            </a:extLst>
          </p:cNvPr>
          <p:cNvSpPr>
            <a:spLocks noGrp="1"/>
          </p:cNvSpPr>
          <p:nvPr>
            <p:ph type="title"/>
          </p:nvPr>
        </p:nvSpPr>
        <p:spPr>
          <a:xfrm>
            <a:off x="155864" y="72736"/>
            <a:ext cx="11866417" cy="1168979"/>
          </a:xfrm>
        </p:spPr>
        <p:txBody>
          <a:bodyPr>
            <a:noAutofit/>
          </a:bodyPr>
          <a:lstStyle/>
          <a:p>
            <a:r>
              <a:rPr lang="en-ZA" sz="4000" b="1" dirty="0"/>
              <a:t>DBE Action Plan to 2019: Towards the Realisation of Schooling 2030</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xmlns="" val="4272197546"/>
              </p:ext>
            </p:extLst>
          </p:nvPr>
        </p:nvGraphicFramePr>
        <p:xfrm>
          <a:off x="442913" y="1330036"/>
          <a:ext cx="11579368" cy="5313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155864" y="2250831"/>
            <a:ext cx="2027938" cy="439285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ZA" sz="2000" b="1" dirty="0"/>
              <a:t>SACE as a Statutory Body</a:t>
            </a:r>
          </a:p>
          <a:p>
            <a:pPr algn="ctr"/>
            <a:r>
              <a:rPr lang="en-ZA" sz="2000" b="1" dirty="0"/>
              <a:t>SACE as a Schedule 3A Public Entity</a:t>
            </a:r>
          </a:p>
          <a:p>
            <a:pPr algn="ctr"/>
            <a:r>
              <a:rPr lang="en-ZA" sz="2000" b="1" dirty="0"/>
              <a:t>SACE as a Delivery / Implementation Agency</a:t>
            </a:r>
          </a:p>
        </p:txBody>
      </p:sp>
      <p:pic>
        <p:nvPicPr>
          <p:cNvPr id="5" name="Picture 4" descr="SACE Logo col">
            <a:extLst>
              <a:ext uri="{FF2B5EF4-FFF2-40B4-BE49-F238E27FC236}">
                <a16:creationId xmlns:a16="http://schemas.microsoft.com/office/drawing/2014/main" xmlns="" id="{3ABC4A67-56E9-48AE-B3FD-67B15E827593}"/>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3922099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Rectangle 1"/>
          <p:cNvSpPr/>
          <p:nvPr/>
        </p:nvSpPr>
        <p:spPr>
          <a:xfrm>
            <a:off x="863600" y="1823287"/>
            <a:ext cx="10598958" cy="106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Shape 227"/>
          <p:cNvSpPr/>
          <p:nvPr/>
        </p:nvSpPr>
        <p:spPr>
          <a:xfrm>
            <a:off x="729458" y="3939975"/>
            <a:ext cx="10733100" cy="599100"/>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Calibri"/>
                <a:cs typeface="Calibri"/>
                <a:sym typeface="Calibri"/>
              </a:rPr>
              <a:t>3</a:t>
            </a: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28" name="Shape 228"/>
          <p:cNvSpPr txBox="1">
            <a:spLocks noGrp="1"/>
          </p:cNvSpPr>
          <p:nvPr>
            <p:ph type="sldNum" idx="12"/>
          </p:nvPr>
        </p:nvSpPr>
        <p:spPr>
          <a:xfrm>
            <a:off x="9900457" y="6459785"/>
            <a:ext cx="1311900" cy="365100"/>
          </a:xfrm>
          <a:prstGeom prst="rect">
            <a:avLst/>
          </a:prstGeom>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ZA" sz="105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15</a:t>
            </a:fld>
            <a:endParaRPr kumimoji="0" lang="en-ZA" sz="105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29" name="Shape 229"/>
          <p:cNvPicPr preferRelativeResize="0"/>
          <p:nvPr/>
        </p:nvPicPr>
        <p:blipFill rotWithShape="1">
          <a:blip r:embed="rId3" cstate="print">
            <a:alphaModFix/>
          </a:blip>
          <a:srcRect/>
          <a:stretch/>
        </p:blipFill>
        <p:spPr>
          <a:xfrm>
            <a:off x="-1" y="1177425"/>
            <a:ext cx="4600576" cy="4609013"/>
          </a:xfrm>
          <a:prstGeom prst="rect">
            <a:avLst/>
          </a:prstGeom>
          <a:noFill/>
          <a:ln>
            <a:noFill/>
          </a:ln>
        </p:spPr>
      </p:pic>
      <p:sp>
        <p:nvSpPr>
          <p:cNvPr id="3" name="TextBox 2">
            <a:extLst>
              <a:ext uri="{FF2B5EF4-FFF2-40B4-BE49-F238E27FC236}">
                <a16:creationId xmlns:a16="http://schemas.microsoft.com/office/drawing/2014/main" xmlns="" id="{FC18A262-2BFE-4EE3-A811-367967A42379}"/>
              </a:ext>
            </a:extLst>
          </p:cNvPr>
          <p:cNvSpPr txBox="1"/>
          <p:nvPr/>
        </p:nvSpPr>
        <p:spPr>
          <a:xfrm>
            <a:off x="4714876" y="1315685"/>
            <a:ext cx="7315200" cy="5201424"/>
          </a:xfrm>
          <a:prstGeom prst="rect">
            <a:avLst/>
          </a:prstGeom>
          <a:noFill/>
        </p:spPr>
        <p:txBody>
          <a:bodyPr wrap="square" rtlCol="0">
            <a:spAutoFit/>
          </a:bodyPr>
          <a:lstStyle/>
          <a:p>
            <a:pPr marL="342900" indent="-342900">
              <a:buFont typeface="+mj-lt"/>
              <a:buAutoNum type="arabicPeriod"/>
            </a:pPr>
            <a:r>
              <a:rPr lang="en-ZA" dirty="0"/>
              <a:t>It addresses the career of a teacher through a number of phases from recruitment through to retirement: </a:t>
            </a:r>
          </a:p>
          <a:p>
            <a:endParaRPr lang="en-ZA" dirty="0"/>
          </a:p>
          <a:p>
            <a:pPr marL="285750" indent="-285750">
              <a:buFont typeface="Arial" panose="020B0604020202020204" pitchFamily="34" charset="0"/>
              <a:buChar char="•"/>
            </a:pPr>
            <a:r>
              <a:rPr lang="en-ZA" sz="2000" b="1" dirty="0"/>
              <a:t>Recruitment of potential teachers. </a:t>
            </a:r>
          </a:p>
          <a:p>
            <a:pPr marL="285750" indent="-285750">
              <a:buFont typeface="Arial" panose="020B0604020202020204" pitchFamily="34" charset="0"/>
              <a:buChar char="•"/>
            </a:pPr>
            <a:r>
              <a:rPr lang="en-ZA" sz="2000" b="1" dirty="0"/>
              <a:t>Preparation of new teachers.</a:t>
            </a:r>
          </a:p>
          <a:p>
            <a:pPr marL="285750" indent="-285750">
              <a:buFont typeface="Arial" panose="020B0604020202020204" pitchFamily="34" charset="0"/>
              <a:buChar char="•"/>
            </a:pPr>
            <a:r>
              <a:rPr lang="en-ZA" sz="2000" b="1" dirty="0"/>
              <a:t>Induction into the world of work. </a:t>
            </a:r>
          </a:p>
          <a:p>
            <a:pPr marL="285750" indent="-285750">
              <a:buFont typeface="Arial" panose="020B0604020202020204" pitchFamily="34" charset="0"/>
              <a:buChar char="•"/>
            </a:pPr>
            <a:r>
              <a:rPr lang="en-ZA" sz="2000" b="1" dirty="0"/>
              <a:t>Career-long (continuing) professional learning and development</a:t>
            </a:r>
            <a:r>
              <a:rPr lang="en-ZA" dirty="0"/>
              <a:t>.</a:t>
            </a:r>
          </a:p>
          <a:p>
            <a:endParaRPr lang="en-ZA" dirty="0"/>
          </a:p>
          <a:p>
            <a:r>
              <a:rPr lang="en-ZA" dirty="0"/>
              <a:t>2. SACE has an important </a:t>
            </a:r>
            <a:r>
              <a:rPr lang="en-ZA" b="1" dirty="0"/>
              <a:t>quality management role to play </a:t>
            </a:r>
            <a:r>
              <a:rPr lang="en-ZA" dirty="0"/>
              <a:t>in promoting and supporting the system for identifying and addressing teacher development needs. </a:t>
            </a:r>
          </a:p>
          <a:p>
            <a:r>
              <a:rPr lang="en-ZA" dirty="0"/>
              <a:t>SACE responsibilities in this regard include ensuring that: </a:t>
            </a:r>
          </a:p>
          <a:p>
            <a:pPr marL="285750" indent="-285750">
              <a:buFont typeface="Arial" panose="020B0604020202020204" pitchFamily="34" charset="0"/>
              <a:buChar char="•"/>
            </a:pPr>
            <a:r>
              <a:rPr lang="en-ZA" dirty="0"/>
              <a:t>the providers of teacher development programmes are fully approved by SACE; </a:t>
            </a:r>
          </a:p>
          <a:p>
            <a:pPr marL="285750" indent="-285750">
              <a:buFont typeface="Arial" panose="020B0604020202020204" pitchFamily="34" charset="0"/>
              <a:buChar char="•"/>
            </a:pPr>
            <a:r>
              <a:rPr lang="en-ZA" dirty="0"/>
              <a:t>the professional development courses available for teachers are endorsed by SACE; and</a:t>
            </a:r>
          </a:p>
          <a:p>
            <a:pPr marL="285750" indent="-285750">
              <a:buFont typeface="Arial" panose="020B0604020202020204" pitchFamily="34" charset="0"/>
              <a:buChar char="•"/>
            </a:pPr>
            <a:r>
              <a:rPr lang="en-ZA" dirty="0"/>
              <a:t>can lead to the accrual of Professional Development (PD) points on successful completion;</a:t>
            </a:r>
          </a:p>
        </p:txBody>
      </p:sp>
      <p:sp>
        <p:nvSpPr>
          <p:cNvPr id="4" name="Rectangle 3">
            <a:extLst>
              <a:ext uri="{FF2B5EF4-FFF2-40B4-BE49-F238E27FC236}">
                <a16:creationId xmlns:a16="http://schemas.microsoft.com/office/drawing/2014/main" xmlns="" id="{52034178-637B-4109-81E8-BD99A49BB6E2}"/>
              </a:ext>
            </a:extLst>
          </p:cNvPr>
          <p:cNvSpPr/>
          <p:nvPr/>
        </p:nvSpPr>
        <p:spPr>
          <a:xfrm>
            <a:off x="47673" y="0"/>
            <a:ext cx="11772899" cy="11774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2800" b="1" dirty="0"/>
              <a:t>The primary outcome of the Plan is to improve the quality of teacher education and development in order to improve the quality of teachers and teaching</a:t>
            </a:r>
            <a:r>
              <a:rPr lang="en-ZA" sz="2400" b="1" dirty="0"/>
              <a:t>.</a:t>
            </a:r>
          </a:p>
        </p:txBody>
      </p:sp>
      <p:sp>
        <p:nvSpPr>
          <p:cNvPr id="5" name="TextBox 4">
            <a:extLst>
              <a:ext uri="{FF2B5EF4-FFF2-40B4-BE49-F238E27FC236}">
                <a16:creationId xmlns:a16="http://schemas.microsoft.com/office/drawing/2014/main" xmlns="" id="{94D32EA8-D1FC-4E3B-B586-6143BA1F5422}"/>
              </a:ext>
            </a:extLst>
          </p:cNvPr>
          <p:cNvSpPr txBox="1"/>
          <p:nvPr/>
        </p:nvSpPr>
        <p:spPr>
          <a:xfrm>
            <a:off x="-92867" y="5998120"/>
            <a:ext cx="4807743" cy="923330"/>
          </a:xfrm>
          <a:prstGeom prst="rect">
            <a:avLst/>
          </a:prstGeom>
          <a:noFill/>
        </p:spPr>
        <p:txBody>
          <a:bodyPr wrap="square" rtlCol="0">
            <a:spAutoFit/>
          </a:bodyPr>
          <a:lstStyle/>
          <a:p>
            <a:r>
              <a:rPr lang="en-ZA" dirty="0"/>
              <a:t>3. Development of the teacher knowledge and practice standards.</a:t>
            </a:r>
          </a:p>
          <a:p>
            <a:endParaRPr lang="en-ZA" dirty="0"/>
          </a:p>
        </p:txBody>
      </p:sp>
      <p:pic>
        <p:nvPicPr>
          <p:cNvPr id="9" name="Picture 8" descr="SACE Logo col">
            <a:extLst>
              <a:ext uri="{FF2B5EF4-FFF2-40B4-BE49-F238E27FC236}">
                <a16:creationId xmlns:a16="http://schemas.microsoft.com/office/drawing/2014/main" xmlns="" id="{7DE56194-8784-442D-94A4-D1A26754C567}"/>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05846" y="45085"/>
            <a:ext cx="586154" cy="685801"/>
          </a:xfrm>
          <a:prstGeom prst="rect">
            <a:avLst/>
          </a:prstGeom>
          <a:noFill/>
          <a:ln>
            <a:noFill/>
          </a:ln>
        </p:spPr>
      </p:pic>
    </p:spTree>
    <p:extLst>
      <p:ext uri="{BB962C8B-B14F-4D97-AF65-F5344CB8AC3E}">
        <p14:creationId xmlns:p14="http://schemas.microsoft.com/office/powerpoint/2010/main" xmlns="" val="154310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4337" y="-296272"/>
            <a:ext cx="10186987" cy="1143000"/>
          </a:xfrm>
        </p:spPr>
        <p:txBody>
          <a:bodyPr>
            <a:normAutofit/>
          </a:bodyPr>
          <a:lstStyle/>
          <a:p>
            <a:r>
              <a:rPr lang="en-ZA" sz="6000" b="1" dirty="0"/>
              <a:t>NQF ACT AND NPFTED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706777539"/>
              </p:ext>
            </p:extLst>
          </p:nvPr>
        </p:nvGraphicFramePr>
        <p:xfrm>
          <a:off x="217818" y="645261"/>
          <a:ext cx="11142356" cy="5567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5F02-AAA5-4FC9-A0BD-89CE0AA9704C}"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SACE Logo col">
            <a:extLst>
              <a:ext uri="{FF2B5EF4-FFF2-40B4-BE49-F238E27FC236}">
                <a16:creationId xmlns:a16="http://schemas.microsoft.com/office/drawing/2014/main" xmlns="" id="{1D95FD8D-D208-4229-96E8-14103C79DB0D}"/>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8587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2C03D1A9-6893-4A3A-A315-0576BFDD8D0B}" type="slidenum">
              <a:rPr lang="en-US" smtClean="0">
                <a:solidFill>
                  <a:srgbClr val="073E87"/>
                </a:solidFill>
              </a:rPr>
              <a:pPr/>
              <a:t>17</a:t>
            </a:fld>
            <a:endParaRPr lang="en-US">
              <a:solidFill>
                <a:srgbClr val="073E87"/>
              </a:solidFill>
            </a:endParaRPr>
          </a:p>
        </p:txBody>
      </p:sp>
      <p:sp>
        <p:nvSpPr>
          <p:cNvPr id="4" name="Rectangle 5"/>
          <p:cNvSpPr>
            <a:spLocks noChangeArrowheads="1"/>
          </p:cNvSpPr>
          <p:nvPr/>
        </p:nvSpPr>
        <p:spPr bwMode="auto">
          <a:xfrm>
            <a:off x="633046" y="1929540"/>
            <a:ext cx="10491675" cy="3016210"/>
          </a:xfrm>
          <a:prstGeom prst="rect">
            <a:avLst/>
          </a:prstGeom>
          <a:ln/>
          <a:extLst/>
        </p:spPr>
        <p:style>
          <a:lnRef idx="1">
            <a:schemeClr val="accent4"/>
          </a:lnRef>
          <a:fillRef idx="2">
            <a:schemeClr val="accent4"/>
          </a:fillRef>
          <a:effectRef idx="1">
            <a:schemeClr val="accent4"/>
          </a:effectRef>
          <a:fontRef idx="minor">
            <a:schemeClr val="dk1"/>
          </a:fontRef>
        </p:style>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endParaRPr lang="en-US" altLang="en-US" sz="3200" b="1" dirty="0">
              <a:solidFill>
                <a:srgbClr val="000000"/>
              </a:solidFill>
              <a:latin typeface="Arial Black" panose="020B0A04020102020204" pitchFamily="34" charset="0"/>
            </a:endParaRPr>
          </a:p>
          <a:p>
            <a:pPr algn="ctr"/>
            <a:r>
              <a:rPr lang="en-US" altLang="en-US" sz="6600" b="1" dirty="0">
                <a:solidFill>
                  <a:srgbClr val="000000"/>
                </a:solidFill>
                <a:latin typeface="Calibri" panose="020F0502020204030204" pitchFamily="34" charset="0"/>
                <a:cs typeface="Calibri" panose="020F0502020204030204" pitchFamily="34" charset="0"/>
              </a:rPr>
              <a:t>PROGRAMME AND </a:t>
            </a:r>
          </a:p>
          <a:p>
            <a:pPr algn="ctr"/>
            <a:r>
              <a:rPr lang="en-US" altLang="en-US" sz="6600" b="1" dirty="0">
                <a:solidFill>
                  <a:srgbClr val="000000"/>
                </a:solidFill>
                <a:latin typeface="Calibri" panose="020F0502020204030204" pitchFamily="34" charset="0"/>
                <a:cs typeface="Calibri" panose="020F0502020204030204" pitchFamily="34" charset="0"/>
              </a:rPr>
              <a:t>SUB-PROGRAMME PLANS</a:t>
            </a:r>
            <a:endParaRPr lang="en-US" altLang="en-US" sz="6600" b="1" dirty="0">
              <a:solidFill>
                <a:prstClr val="black"/>
              </a:solidFill>
              <a:latin typeface="Calibri" panose="020F0502020204030204" pitchFamily="34" charset="0"/>
              <a:cs typeface="Calibri" panose="020F0502020204030204" pitchFamily="34" charset="0"/>
            </a:endParaRPr>
          </a:p>
          <a:p>
            <a:pPr algn="ctr"/>
            <a:endParaRPr lang="en-US" altLang="en-US" sz="3200" dirty="0">
              <a:solidFill>
                <a:prstClr val="black"/>
              </a:solidFill>
              <a:latin typeface="Arial Black" panose="020B0A04020102020204" pitchFamily="34" charset="0"/>
            </a:endParaRPr>
          </a:p>
        </p:txBody>
      </p:sp>
      <p:pic>
        <p:nvPicPr>
          <p:cNvPr id="10" name="Picture 9"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53800" y="152401"/>
            <a:ext cx="517634" cy="533400"/>
          </a:xfrm>
          <a:prstGeom prst="rect">
            <a:avLst/>
          </a:prstGeom>
          <a:noFill/>
          <a:ln>
            <a:noFill/>
          </a:ln>
        </p:spPr>
      </p:pic>
    </p:spTree>
    <p:extLst>
      <p:ext uri="{BB962C8B-B14F-4D97-AF65-F5344CB8AC3E}">
        <p14:creationId xmlns:p14="http://schemas.microsoft.com/office/powerpoint/2010/main" xmlns="" val="184281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515600" cy="1148862"/>
          </a:xfrm>
        </p:spPr>
        <p:txBody>
          <a:bodyPr>
            <a:normAutofit fontScale="90000"/>
          </a:bodyPr>
          <a:lstStyle/>
          <a:p>
            <a:pPr algn="ctr"/>
            <a:r>
              <a:rPr lang="en-ZA" sz="4900" b="1" dirty="0">
                <a:latin typeface="Calibri" panose="020F0502020204030204" pitchFamily="34" charset="0"/>
                <a:cs typeface="Calibri" panose="020F0502020204030204" pitchFamily="34" charset="0"/>
              </a:rPr>
              <a:t>PROGRAMME 1: REGISTRATION</a:t>
            </a:r>
            <a:r>
              <a:rPr lang="en-ZA" sz="3600" b="1" dirty="0">
                <a:latin typeface="Calibri" panose="020F0502020204030204" pitchFamily="34" charset="0"/>
                <a:cs typeface="Calibri" panose="020F0502020204030204" pitchFamily="34" charset="0"/>
              </a:rPr>
              <a:t/>
            </a:r>
            <a:br>
              <a:rPr lang="en-ZA" sz="3600" b="1" dirty="0">
                <a:latin typeface="Calibri" panose="020F0502020204030204" pitchFamily="34" charset="0"/>
                <a:cs typeface="Calibri" panose="020F0502020204030204" pitchFamily="34" charset="0"/>
              </a:rPr>
            </a:br>
            <a:endParaRPr lang="en-ZA"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8600" y="838200"/>
            <a:ext cx="11811000" cy="5791200"/>
          </a:xfrm>
        </p:spPr>
        <p:txBody>
          <a:bodyPr>
            <a:normAutofit fontScale="32500" lnSpcReduction="20000"/>
          </a:bodyPr>
          <a:lstStyle/>
          <a:p>
            <a:pPr marL="0" indent="0">
              <a:buNone/>
            </a:pPr>
            <a:endParaRPr lang="en-ZA" sz="11200" b="1" dirty="0"/>
          </a:p>
          <a:p>
            <a:pPr marL="0" indent="0">
              <a:buNone/>
            </a:pPr>
            <a:r>
              <a:rPr lang="en-ZA" sz="9800" b="1" dirty="0">
                <a:latin typeface="Calibri" panose="020F0502020204030204" pitchFamily="34" charset="0"/>
                <a:cs typeface="Calibri" panose="020F0502020204030204" pitchFamily="34" charset="0"/>
              </a:rPr>
              <a:t>PURPOSE: </a:t>
            </a:r>
          </a:p>
          <a:p>
            <a:pPr marL="0" indent="0">
              <a:buNone/>
            </a:pPr>
            <a:endParaRPr lang="en-ZA" sz="1200" b="1" dirty="0"/>
          </a:p>
          <a:p>
            <a:pPr>
              <a:buFont typeface="Wingdings" panose="05000000000000000000" pitchFamily="2" charset="2"/>
              <a:buChar char="§"/>
            </a:pPr>
            <a:r>
              <a:rPr lang="en-ZA" sz="8000" dirty="0">
                <a:latin typeface="Calibri" panose="020F0502020204030204" pitchFamily="34" charset="0"/>
              </a:rPr>
              <a:t>Register qualified educators and create sub registers for special categories;</a:t>
            </a:r>
          </a:p>
          <a:p>
            <a:pPr>
              <a:buFont typeface="Wingdings" panose="05000000000000000000" pitchFamily="2" charset="2"/>
              <a:buChar char="§"/>
            </a:pPr>
            <a:r>
              <a:rPr lang="en-ZA" sz="8000" dirty="0">
                <a:latin typeface="Calibri" panose="020F0502020204030204" pitchFamily="34" charset="0"/>
              </a:rPr>
              <a:t>Maintain and update educator database; and</a:t>
            </a:r>
          </a:p>
          <a:p>
            <a:pPr>
              <a:buFont typeface="Wingdings" panose="05000000000000000000" pitchFamily="2" charset="2"/>
              <a:buChar char="§"/>
            </a:pPr>
            <a:r>
              <a:rPr lang="en-ZA" sz="8000" dirty="0">
                <a:latin typeface="Calibri" panose="020F0502020204030204" pitchFamily="34" charset="0"/>
              </a:rPr>
              <a:t>Enhance the quality of the registration of teachers by introducing standards.</a:t>
            </a:r>
            <a:endParaRPr lang="en-ZA" sz="7400" dirty="0"/>
          </a:p>
          <a:p>
            <a:endParaRPr lang="en-ZA" sz="1200" b="1" dirty="0"/>
          </a:p>
          <a:p>
            <a:pPr marL="0" indent="0">
              <a:buNone/>
            </a:pPr>
            <a:r>
              <a:rPr lang="en-ZA" sz="9800" b="1" dirty="0">
                <a:latin typeface="Calibri" panose="020F0502020204030204" pitchFamily="34" charset="0"/>
                <a:cs typeface="Calibri" panose="020F0502020204030204" pitchFamily="34" charset="0"/>
              </a:rPr>
              <a:t>KEY FUNCTIONS:</a:t>
            </a:r>
          </a:p>
          <a:p>
            <a:pPr marL="0" indent="0">
              <a:buNone/>
            </a:pPr>
            <a:endParaRPr lang="en-ZA" sz="1200" b="1" dirty="0"/>
          </a:p>
          <a:p>
            <a:pPr>
              <a:buFont typeface="Wingdings" panose="05000000000000000000" pitchFamily="2" charset="2"/>
              <a:buChar char="§"/>
            </a:pPr>
            <a:r>
              <a:rPr lang="en-ZA" sz="8000" dirty="0">
                <a:latin typeface="Calibri" panose="020F0502020204030204" pitchFamily="34" charset="0"/>
              </a:rPr>
              <a:t>Determine minimum criteria and procedures for registration;</a:t>
            </a:r>
          </a:p>
          <a:p>
            <a:pPr>
              <a:buFont typeface="Wingdings" panose="05000000000000000000" pitchFamily="2" charset="2"/>
              <a:buChar char="§"/>
            </a:pPr>
            <a:r>
              <a:rPr lang="en-ZA" sz="8000" dirty="0">
                <a:latin typeface="Calibri" panose="020F0502020204030204" pitchFamily="34" charset="0"/>
              </a:rPr>
              <a:t>Consider and decide on any application for registration; </a:t>
            </a:r>
          </a:p>
          <a:p>
            <a:pPr>
              <a:buFont typeface="Wingdings" panose="05000000000000000000" pitchFamily="2" charset="2"/>
              <a:buChar char="§"/>
            </a:pPr>
            <a:r>
              <a:rPr lang="en-ZA" sz="8000" dirty="0">
                <a:latin typeface="Calibri" panose="020F0502020204030204" pitchFamily="34" charset="0"/>
              </a:rPr>
              <a:t>Keep a register of the names of all persons who are registered;  and</a:t>
            </a:r>
          </a:p>
          <a:p>
            <a:pPr>
              <a:buFont typeface="Wingdings" panose="05000000000000000000" pitchFamily="2" charset="2"/>
              <a:buChar char="§"/>
            </a:pPr>
            <a:r>
              <a:rPr lang="en-ZA" sz="8000" dirty="0">
                <a:latin typeface="Calibri" panose="020F0502020204030204" pitchFamily="34" charset="0"/>
              </a:rPr>
              <a:t>Determine period of validity of the registration.</a:t>
            </a:r>
            <a:endParaRPr lang="en-ZA" sz="1200" b="1" dirty="0"/>
          </a:p>
        </p:txBody>
      </p:sp>
      <p:pic>
        <p:nvPicPr>
          <p:cNvPr id="4" name="Picture 3"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3287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2088"/>
            <a:ext cx="8168640" cy="888860"/>
          </a:xfrm>
        </p:spPr>
        <p:txBody>
          <a:bodyPr>
            <a:normAutofit/>
          </a:bodyPr>
          <a:lstStyle/>
          <a:p>
            <a:pPr algn="ctr"/>
            <a:r>
              <a:rPr lang="en-ZA" sz="3600" b="1" dirty="0">
                <a:latin typeface="Calibri" panose="020F0502020204030204" pitchFamily="34" charset="0"/>
                <a:cs typeface="Calibri" panose="020F0502020204030204" pitchFamily="34" charset="0"/>
              </a:rPr>
              <a:t>REGISTRATION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19</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349035346"/>
              </p:ext>
            </p:extLst>
          </p:nvPr>
        </p:nvGraphicFramePr>
        <p:xfrm>
          <a:off x="267286" y="1438135"/>
          <a:ext cx="11924714" cy="5173679"/>
        </p:xfrm>
        <a:graphic>
          <a:graphicData uri="http://schemas.openxmlformats.org/drawingml/2006/table">
            <a:tbl>
              <a:tblPr firstRow="1" firstCol="1" lastRow="1" lastCol="1" bandRow="1" bandCol="1">
                <a:tableStyleId>{5940675A-B579-460E-94D1-54222C63F5DA}</a:tableStyleId>
              </a:tblPr>
              <a:tblGrid>
                <a:gridCol w="3176750">
                  <a:extLst>
                    <a:ext uri="{9D8B030D-6E8A-4147-A177-3AD203B41FA5}">
                      <a16:colId xmlns:a16="http://schemas.microsoft.com/office/drawing/2014/main" xmlns="" val="20000"/>
                    </a:ext>
                  </a:extLst>
                </a:gridCol>
                <a:gridCol w="2954619">
                  <a:extLst>
                    <a:ext uri="{9D8B030D-6E8A-4147-A177-3AD203B41FA5}">
                      <a16:colId xmlns:a16="http://schemas.microsoft.com/office/drawing/2014/main" xmlns="" val="20001"/>
                    </a:ext>
                  </a:extLst>
                </a:gridCol>
                <a:gridCol w="1537826">
                  <a:extLst>
                    <a:ext uri="{9D8B030D-6E8A-4147-A177-3AD203B41FA5}">
                      <a16:colId xmlns:a16="http://schemas.microsoft.com/office/drawing/2014/main" xmlns="" val="20002"/>
                    </a:ext>
                  </a:extLst>
                </a:gridCol>
                <a:gridCol w="1691502">
                  <a:extLst>
                    <a:ext uri="{9D8B030D-6E8A-4147-A177-3AD203B41FA5}">
                      <a16:colId xmlns:a16="http://schemas.microsoft.com/office/drawing/2014/main" xmlns="" val="20003"/>
                    </a:ext>
                  </a:extLst>
                </a:gridCol>
                <a:gridCol w="2400105">
                  <a:extLst>
                    <a:ext uri="{9D8B030D-6E8A-4147-A177-3AD203B41FA5}">
                      <a16:colId xmlns:a16="http://schemas.microsoft.com/office/drawing/2014/main" xmlns="" val="20004"/>
                    </a:ext>
                  </a:extLst>
                </a:gridCol>
                <a:gridCol w="163912">
                  <a:extLst>
                    <a:ext uri="{9D8B030D-6E8A-4147-A177-3AD203B41FA5}">
                      <a16:colId xmlns:a16="http://schemas.microsoft.com/office/drawing/2014/main" xmlns="" val="20005"/>
                    </a:ext>
                  </a:extLst>
                </a:gridCol>
              </a:tblGrid>
              <a:tr h="1048042">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1446208">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439822">
                <a:tc>
                  <a:txBody>
                    <a:bodyPr/>
                    <a:lstStyle/>
                    <a:p>
                      <a:pPr>
                        <a:spcAft>
                          <a:spcPts val="0"/>
                        </a:spcAft>
                      </a:pPr>
                      <a:r>
                        <a:rPr lang="en-GB" sz="2000" b="1" dirty="0">
                          <a:effectLst/>
                        </a:rPr>
                        <a:t>To register all qualified educators.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marL="104775">
                        <a:spcAft>
                          <a:spcPts val="0"/>
                        </a:spcAft>
                      </a:pPr>
                      <a:r>
                        <a:rPr lang="en-GB" sz="2000" b="1" kern="1200" dirty="0">
                          <a:effectLst/>
                        </a:rPr>
                        <a:t>Number of new educators registered.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lnSpc>
                          <a:spcPct val="115000"/>
                        </a:lnSpc>
                        <a:spcAft>
                          <a:spcPts val="0"/>
                        </a:spcAft>
                      </a:pPr>
                      <a:r>
                        <a:rPr lang="en-GB" sz="2400">
                          <a:effectLst/>
                        </a:rPr>
                        <a:t>38 000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a:effectLst/>
                        </a:rPr>
                        <a:t>35 000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a:effectLst/>
                        </a:rPr>
                        <a:t>35 000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1239607">
                <a:tc>
                  <a:txBody>
                    <a:bodyPr/>
                    <a:lstStyle/>
                    <a:p>
                      <a:pPr marL="228600">
                        <a:spcAft>
                          <a:spcPts val="0"/>
                        </a:spcAft>
                      </a:pPr>
                      <a:r>
                        <a:rPr lang="en-GB" sz="2000" b="1"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marL="194310">
                        <a:spcAft>
                          <a:spcPts val="0"/>
                        </a:spcAft>
                      </a:pPr>
                      <a:r>
                        <a:rPr lang="en-GB" sz="2000" b="1" kern="1200" dirty="0">
                          <a:effectLst/>
                        </a:rPr>
                        <a:t>Number of educators updating and renewing their registration status.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lnSpc>
                          <a:spcPct val="115000"/>
                        </a:lnSpc>
                        <a:spcAft>
                          <a:spcPts val="0"/>
                        </a:spcAft>
                      </a:pPr>
                      <a:r>
                        <a:rPr lang="en-GB" sz="2400">
                          <a:effectLst/>
                        </a:rPr>
                        <a:t>47 000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a:effectLst/>
                        </a:rPr>
                        <a:t>47 000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47 000</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752752"/>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74366" y="52119"/>
            <a:ext cx="517634" cy="553109"/>
          </a:xfrm>
          <a:prstGeom prst="rect">
            <a:avLst/>
          </a:prstGeom>
          <a:noFill/>
          <a:ln>
            <a:noFill/>
          </a:ln>
        </p:spPr>
      </p:pic>
    </p:spTree>
    <p:extLst>
      <p:ext uri="{BB962C8B-B14F-4D97-AF65-F5344CB8AC3E}">
        <p14:creationId xmlns:p14="http://schemas.microsoft.com/office/powerpoint/2010/main" xmlns="" val="180849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ZA" sz="6000" b="1" dirty="0"/>
              <a:t/>
            </a:r>
            <a:br>
              <a:rPr lang="en-ZA" sz="6000" b="1" dirty="0"/>
            </a:br>
            <a:r>
              <a:rPr lang="en-ZA" sz="4800" b="1" dirty="0">
                <a:latin typeface="Calibri" panose="020F0502020204030204" pitchFamily="34" charset="0"/>
                <a:cs typeface="Calibri" panose="020F0502020204030204" pitchFamily="34" charset="0"/>
              </a:rPr>
              <a:t>PRESENTATION OUTLINE</a:t>
            </a:r>
            <a:br>
              <a:rPr lang="en-ZA" sz="4800" b="1" dirty="0">
                <a:latin typeface="Calibri" panose="020F0502020204030204" pitchFamily="34" charset="0"/>
                <a:cs typeface="Calibri" panose="020F0502020204030204" pitchFamily="34" charset="0"/>
              </a:rPr>
            </a:br>
            <a:r>
              <a:rPr lang="en-ZA" sz="4800" b="1" dirty="0">
                <a:latin typeface="Calibri" panose="020F0502020204030204" pitchFamily="34" charset="0"/>
                <a:cs typeface="Calibri" panose="020F0502020204030204" pitchFamily="34" charset="0"/>
              </a:rPr>
              <a:t/>
            </a:r>
            <a:br>
              <a:rPr lang="en-ZA" sz="4800" b="1" dirty="0">
                <a:latin typeface="Calibri" panose="020F0502020204030204" pitchFamily="34" charset="0"/>
                <a:cs typeface="Calibri" panose="020F0502020204030204" pitchFamily="34" charset="0"/>
              </a:rPr>
            </a:br>
            <a:endParaRPr lang="en-ZA" sz="4800" b="1"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533400" y="1420837"/>
            <a:ext cx="10820400" cy="5300638"/>
          </a:xfrm>
        </p:spPr>
        <p:txBody>
          <a:bodyPr>
            <a:normAutofit/>
          </a:bodyPr>
          <a:lstStyle/>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Opening Remarks</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Overview</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SACE Vision and Mission </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SACE Values</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Strategic Outcomes Oriented Goals 2014/15 – 2019/20</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Alignment of Mandates</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2018/19 Programmes and Sub-Programme Plans</a:t>
            </a:r>
          </a:p>
          <a:p>
            <a:pPr>
              <a:buFont typeface="Wingdings" panose="05000000000000000000" pitchFamily="2" charset="2"/>
              <a:buChar char="§"/>
            </a:pPr>
            <a:r>
              <a:rPr lang="en-ZA" sz="3600" dirty="0">
                <a:latin typeface="Calibri" panose="020F0502020204030204" pitchFamily="34" charset="0"/>
                <a:cs typeface="Calibri" panose="020F0502020204030204" pitchFamily="34" charset="0"/>
              </a:rPr>
              <a:t>2018/19 Budget </a:t>
            </a:r>
          </a:p>
          <a:p>
            <a:endParaRPr lang="en-ZA" sz="3600" dirty="0"/>
          </a:p>
          <a:p>
            <a:endParaRPr lang="en-ZA" dirty="0"/>
          </a:p>
          <a:p>
            <a:endParaRPr lang="en-ZA" dirty="0"/>
          </a:p>
        </p:txBody>
      </p:sp>
      <p:sp>
        <p:nvSpPr>
          <p:cNvPr id="4" name="Slide Number Placeholder 3"/>
          <p:cNvSpPr>
            <a:spLocks noGrp="1"/>
          </p:cNvSpPr>
          <p:nvPr>
            <p:ph type="sldNum" sz="quarter" idx="12"/>
          </p:nvPr>
        </p:nvSpPr>
        <p:spPr/>
        <p:txBody>
          <a:bodyPr/>
          <a:lstStyle/>
          <a:p>
            <a:fld id="{CE0127FB-AA44-4AB0-891A-0C75592A85FB}" type="slidenum">
              <a:rPr lang="en-ZA" smtClean="0">
                <a:solidFill>
                  <a:srgbClr val="04617B">
                    <a:shade val="90000"/>
                  </a:srgbClr>
                </a:solidFill>
              </a:rPr>
              <a:pPr/>
              <a:t>2</a:t>
            </a:fld>
            <a:endParaRPr lang="en-ZA">
              <a:solidFill>
                <a:srgbClr val="04617B">
                  <a:shade val="90000"/>
                </a:srgbClr>
              </a:solidFill>
            </a:endParaRPr>
          </a:p>
        </p:txBody>
      </p:sp>
      <p:pic>
        <p:nvPicPr>
          <p:cNvPr id="8" name="Picture 7" descr="SACE Logo col">
            <a:extLst>
              <a:ext uri="{FF2B5EF4-FFF2-40B4-BE49-F238E27FC236}">
                <a16:creationId xmlns:a16="http://schemas.microsoft.com/office/drawing/2014/main" xmlns="" id="{51FE2E88-6922-467F-9F0D-88826FB3D248}"/>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936299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901246675"/>
              </p:ext>
            </p:extLst>
          </p:nvPr>
        </p:nvGraphicFramePr>
        <p:xfrm>
          <a:off x="152401" y="1279445"/>
          <a:ext cx="12017312" cy="4583573"/>
        </p:xfrm>
        <a:graphic>
          <a:graphicData uri="http://schemas.openxmlformats.org/drawingml/2006/table">
            <a:tbl>
              <a:tblPr firstRow="1" firstCol="1" lastRow="1" lastCol="1" bandRow="1" bandCol="1">
                <a:tableStyleId>{5940675A-B579-460E-94D1-54222C63F5DA}</a:tableStyleId>
              </a:tblPr>
              <a:tblGrid>
                <a:gridCol w="4011636">
                  <a:extLst>
                    <a:ext uri="{9D8B030D-6E8A-4147-A177-3AD203B41FA5}">
                      <a16:colId xmlns:a16="http://schemas.microsoft.com/office/drawing/2014/main" xmlns="" val="20000"/>
                    </a:ext>
                  </a:extLst>
                </a:gridCol>
                <a:gridCol w="1775161">
                  <a:extLst>
                    <a:ext uri="{9D8B030D-6E8A-4147-A177-3AD203B41FA5}">
                      <a16:colId xmlns:a16="http://schemas.microsoft.com/office/drawing/2014/main" xmlns="" val="20001"/>
                    </a:ext>
                  </a:extLst>
                </a:gridCol>
                <a:gridCol w="1690037">
                  <a:extLst>
                    <a:ext uri="{9D8B030D-6E8A-4147-A177-3AD203B41FA5}">
                      <a16:colId xmlns:a16="http://schemas.microsoft.com/office/drawing/2014/main" xmlns="" val="20002"/>
                    </a:ext>
                  </a:extLst>
                </a:gridCol>
                <a:gridCol w="1051982">
                  <a:extLst>
                    <a:ext uri="{9D8B030D-6E8A-4147-A177-3AD203B41FA5}">
                      <a16:colId xmlns:a16="http://schemas.microsoft.com/office/drawing/2014/main" xmlns="" val="20003"/>
                    </a:ext>
                  </a:extLst>
                </a:gridCol>
                <a:gridCol w="1117038">
                  <a:extLst>
                    <a:ext uri="{9D8B030D-6E8A-4147-A177-3AD203B41FA5}">
                      <a16:colId xmlns:a16="http://schemas.microsoft.com/office/drawing/2014/main" xmlns="" val="20004"/>
                    </a:ext>
                  </a:extLst>
                </a:gridCol>
                <a:gridCol w="1153201">
                  <a:extLst>
                    <a:ext uri="{9D8B030D-6E8A-4147-A177-3AD203B41FA5}">
                      <a16:colId xmlns:a16="http://schemas.microsoft.com/office/drawing/2014/main" xmlns="" val="20005"/>
                    </a:ext>
                  </a:extLst>
                </a:gridCol>
                <a:gridCol w="1218257">
                  <a:extLst>
                    <a:ext uri="{9D8B030D-6E8A-4147-A177-3AD203B41FA5}">
                      <a16:colId xmlns:a16="http://schemas.microsoft.com/office/drawing/2014/main" xmlns="" val="20006"/>
                    </a:ext>
                  </a:extLst>
                </a:gridCol>
              </a:tblGrid>
              <a:tr h="854792">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0961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1709583">
                <a:tc>
                  <a:txBody>
                    <a:bodyPr/>
                    <a:lstStyle/>
                    <a:p>
                      <a:pPr>
                        <a:lnSpc>
                          <a:spcPct val="115000"/>
                        </a:lnSpc>
                        <a:spcAft>
                          <a:spcPts val="0"/>
                        </a:spcAft>
                      </a:pPr>
                      <a:r>
                        <a:rPr lang="en-GB" sz="2400" b="1" dirty="0">
                          <a:effectLst/>
                        </a:rPr>
                        <a:t>Number of new educators registered.</a:t>
                      </a:r>
                      <a:endParaRPr lang="en-ZA" sz="2400" b="1" dirty="0">
                        <a:effectLst/>
                      </a:endParaRPr>
                    </a:p>
                    <a:p>
                      <a:pPr>
                        <a:lnSpc>
                          <a:spcPct val="115000"/>
                        </a:lnSpc>
                        <a:spcAft>
                          <a:spcPts val="0"/>
                        </a:spcAft>
                      </a:pPr>
                      <a:r>
                        <a:rPr lang="en-GB" sz="2400" b="1" dirty="0">
                          <a:effectLst/>
                        </a:rPr>
                        <a:t>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400" dirty="0">
                          <a:effectLst/>
                        </a:rPr>
                        <a:t>Quarterly</a:t>
                      </a:r>
                      <a:endParaRPr lang="en-ZA" sz="2400" b="1" dirty="0">
                        <a:solidFill>
                          <a:schemeClr val="tx1"/>
                        </a:solidFill>
                        <a:effectLst/>
                        <a:latin typeface="Calibri" panose="020F0502020204030204" pitchFamily="34" charset="0"/>
                        <a:ea typeface="Times New Roman"/>
                      </a:endParaRPr>
                    </a:p>
                  </a:txBody>
                  <a:tcPr marL="62028" marR="62028" marT="0" marB="0"/>
                </a:tc>
                <a:tc>
                  <a:txBody>
                    <a:bodyPr/>
                    <a:lstStyle/>
                    <a:p>
                      <a:pPr algn="ctr">
                        <a:lnSpc>
                          <a:spcPct val="115000"/>
                        </a:lnSpc>
                        <a:spcAft>
                          <a:spcPts val="0"/>
                        </a:spcAft>
                      </a:pPr>
                      <a:r>
                        <a:rPr lang="en-GB" sz="2400" dirty="0">
                          <a:effectLst/>
                        </a:rPr>
                        <a:t>38 000</a:t>
                      </a:r>
                      <a:endParaRPr lang="en-ZA"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10 000</a:t>
                      </a:r>
                    </a:p>
                  </a:txBody>
                  <a:tcPr marL="68580" marR="68580" marT="0" marB="0"/>
                </a:tc>
                <a:tc>
                  <a:txBody>
                    <a:bodyPr/>
                    <a:lstStyle/>
                    <a:p>
                      <a:pPr algn="ctr">
                        <a:lnSpc>
                          <a:spcPct val="115000"/>
                        </a:lnSpc>
                        <a:spcAft>
                          <a:spcPts val="0"/>
                        </a:spcAft>
                      </a:pPr>
                      <a:r>
                        <a:rPr lang="en-Z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9 000</a:t>
                      </a:r>
                    </a:p>
                  </a:txBody>
                  <a:tcPr marL="68580" marR="68580" marT="0" marB="0"/>
                </a:tc>
                <a:tc>
                  <a:txBody>
                    <a:bodyPr/>
                    <a:lstStyle/>
                    <a:p>
                      <a:r>
                        <a:rPr lang="en-ZA" sz="1800" dirty="0"/>
                        <a:t>8 000</a:t>
                      </a:r>
                    </a:p>
                  </a:txBody>
                  <a:tcPr marL="68580" marR="68580" marT="0" marB="0">
                    <a:noFill/>
                  </a:tcPr>
                </a:tc>
                <a:tc>
                  <a:txBody>
                    <a:bodyPr/>
                    <a:lstStyle/>
                    <a:p>
                      <a:pPr algn="ctr">
                        <a:lnSpc>
                          <a:spcPct val="115000"/>
                        </a:lnSpc>
                        <a:spcAft>
                          <a:spcPts val="0"/>
                        </a:spcAft>
                      </a:pPr>
                      <a:r>
                        <a:rPr lang="en-Z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11 000</a:t>
                      </a:r>
                    </a:p>
                  </a:txBody>
                  <a:tcPr marL="68580" marR="68580" marT="0" marB="0"/>
                </a:tc>
                <a:extLst>
                  <a:ext uri="{0D108BD9-81ED-4DB2-BD59-A6C34878D82A}">
                    <a16:rowId xmlns:a16="http://schemas.microsoft.com/office/drawing/2014/main" xmlns="" val="10002"/>
                  </a:ext>
                </a:extLst>
              </a:tr>
              <a:tr h="1709583">
                <a:tc>
                  <a:txBody>
                    <a:bodyPr/>
                    <a:lstStyle/>
                    <a:p>
                      <a:pPr>
                        <a:lnSpc>
                          <a:spcPct val="115000"/>
                        </a:lnSpc>
                        <a:spcAft>
                          <a:spcPts val="0"/>
                        </a:spcAft>
                      </a:pPr>
                      <a:r>
                        <a:rPr lang="en-GB" sz="2400" b="1" dirty="0">
                          <a:effectLst/>
                        </a:rPr>
                        <a:t>Number of Educators updating and renewing their registration status.</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400" dirty="0">
                          <a:effectLst/>
                        </a:rPr>
                        <a:t>Quarterly</a:t>
                      </a:r>
                      <a:endParaRPr lang="en-ZA" sz="2400" b="1" dirty="0">
                        <a:solidFill>
                          <a:schemeClr val="tx1"/>
                        </a:solidFill>
                        <a:effectLst/>
                        <a:latin typeface="Calibri" panose="020F0502020204030204" pitchFamily="34" charset="0"/>
                        <a:ea typeface="Times New Roman"/>
                      </a:endParaRPr>
                    </a:p>
                  </a:txBody>
                  <a:tcPr marL="62028" marR="62028" marT="0" marB="0"/>
                </a:tc>
                <a:tc>
                  <a:txBody>
                    <a:bodyPr/>
                    <a:lstStyle/>
                    <a:p>
                      <a:pPr algn="ctr">
                        <a:lnSpc>
                          <a:spcPct val="115000"/>
                        </a:lnSpc>
                        <a:spcAft>
                          <a:spcPts val="0"/>
                        </a:spcAft>
                      </a:pPr>
                      <a:r>
                        <a:rPr lang="en-GB" sz="2400">
                          <a:effectLst/>
                        </a:rPr>
                        <a:t>47 000</a:t>
                      </a:r>
                      <a:endParaRPr lang="en-ZA" sz="2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12 700</a:t>
                      </a:r>
                    </a:p>
                  </a:txBody>
                  <a:tcPr marL="68580" marR="68580" marT="0" marB="0"/>
                </a:tc>
                <a:tc>
                  <a:txBody>
                    <a:bodyPr/>
                    <a:lstStyle/>
                    <a:p>
                      <a:r>
                        <a:rPr lang="en-ZA" sz="2000" dirty="0"/>
                        <a:t>12 700</a:t>
                      </a:r>
                    </a:p>
                  </a:txBody>
                  <a:tcPr marL="68580" marR="68580" marT="0" marB="0">
                    <a:noFill/>
                  </a:tcPr>
                </a:tc>
                <a:tc>
                  <a:txBody>
                    <a:bodyPr/>
                    <a:lstStyle/>
                    <a:p>
                      <a:pPr algn="ctr">
                        <a:lnSpc>
                          <a:spcPct val="115000"/>
                        </a:lnSpc>
                        <a:spcAft>
                          <a:spcPts val="0"/>
                        </a:spcAft>
                      </a:pPr>
                      <a:r>
                        <a:rPr lang="en-ZA"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9 000</a:t>
                      </a:r>
                    </a:p>
                  </a:txBody>
                  <a:tcPr marL="68580" marR="68580" marT="0" marB="0"/>
                </a:tc>
                <a:tc>
                  <a:txBody>
                    <a:bodyPr/>
                    <a:lstStyle/>
                    <a:p>
                      <a:pPr algn="ctr">
                        <a:lnSpc>
                          <a:spcPct val="115000"/>
                        </a:lnSpc>
                        <a:spcAft>
                          <a:spcPts val="0"/>
                        </a:spcAft>
                      </a:pPr>
                      <a:r>
                        <a:rPr lang="en-ZA"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12 600</a:t>
                      </a:r>
                    </a:p>
                  </a:txBody>
                  <a:tcPr marL="68580" marR="68580" marT="0" marB="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20</a:t>
            </a:fld>
            <a:endParaRPr lang="en-US">
              <a:solidFill>
                <a:srgbClr val="073E87"/>
              </a:solidFill>
            </a:endParaRPr>
          </a:p>
        </p:txBody>
      </p:sp>
      <p:sp>
        <p:nvSpPr>
          <p:cNvPr id="5" name="Rectangle 1"/>
          <p:cNvSpPr>
            <a:spLocks noChangeArrowheads="1"/>
          </p:cNvSpPr>
          <p:nvPr/>
        </p:nvSpPr>
        <p:spPr bwMode="auto">
          <a:xfrm>
            <a:off x="0" y="382746"/>
            <a:ext cx="1216971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4400" b="1" dirty="0">
                <a:solidFill>
                  <a:srgbClr val="000000"/>
                </a:solidFill>
                <a:latin typeface="Calibri" panose="020F0502020204030204" pitchFamily="34" charset="0"/>
                <a:ea typeface="Times New Roman" pitchFamily="18" charset="0"/>
                <a:cs typeface="Calibri" panose="020F0502020204030204" pitchFamily="34" charset="0"/>
              </a:rPr>
              <a:t>QUARTERLY TARGETS FOR REGISTRATION 2018/19</a:t>
            </a:r>
            <a:endParaRPr lang="en-GB" altLang="en-US" sz="4400" dirty="0">
              <a:solidFill>
                <a:prstClr val="black"/>
              </a:solidFill>
              <a:latin typeface="Calibri" panose="020F0502020204030204" pitchFamily="34" charset="0"/>
              <a:cs typeface="Calibri" panose="020F0502020204030204" pitchFamily="34" charset="0"/>
            </a:endParaRPr>
          </a:p>
        </p:txBody>
      </p:sp>
      <p:pic>
        <p:nvPicPr>
          <p:cNvPr id="7" name="Picture 6" descr="SACE Logo col">
            <a:extLst>
              <a:ext uri="{FF2B5EF4-FFF2-40B4-BE49-F238E27FC236}">
                <a16:creationId xmlns:a16="http://schemas.microsoft.com/office/drawing/2014/main" xmlns="" id="{541E5C32-A9EF-47E2-8D6B-D771BADAEB85}"/>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3027853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273ACA-9DC9-4A7D-AECD-B51BE776701A}"/>
              </a:ext>
            </a:extLst>
          </p:cNvPr>
          <p:cNvSpPr>
            <a:spLocks noGrp="1"/>
          </p:cNvSpPr>
          <p:nvPr>
            <p:ph type="title"/>
          </p:nvPr>
        </p:nvSpPr>
        <p:spPr>
          <a:xfrm>
            <a:off x="271975" y="203982"/>
            <a:ext cx="11648050" cy="661817"/>
          </a:xfrm>
        </p:spPr>
        <p:txBody>
          <a:bodyPr>
            <a:normAutofit fontScale="90000"/>
          </a:bodyPr>
          <a:lstStyle/>
          <a:p>
            <a:r>
              <a:rPr lang="en-ZA" sz="4000" b="1" dirty="0"/>
              <a:t>Progress Issues in Turning the Registration Processes Around</a:t>
            </a:r>
          </a:p>
        </p:txBody>
      </p:sp>
      <p:sp>
        <p:nvSpPr>
          <p:cNvPr id="3" name="Content Placeholder 2">
            <a:extLst>
              <a:ext uri="{FF2B5EF4-FFF2-40B4-BE49-F238E27FC236}">
                <a16:creationId xmlns:a16="http://schemas.microsoft.com/office/drawing/2014/main" xmlns="" id="{36F27F5F-9B5F-4640-BE5C-97E3D6FA916C}"/>
              </a:ext>
            </a:extLst>
          </p:cNvPr>
          <p:cNvSpPr>
            <a:spLocks noGrp="1"/>
          </p:cNvSpPr>
          <p:nvPr>
            <p:ph idx="1"/>
          </p:nvPr>
        </p:nvSpPr>
        <p:spPr>
          <a:xfrm>
            <a:off x="271974" y="865799"/>
            <a:ext cx="11784037" cy="5788219"/>
          </a:xfrm>
        </p:spPr>
        <p:txBody>
          <a:bodyPr>
            <a:normAutofit lnSpcReduction="10000"/>
          </a:bodyPr>
          <a:lstStyle/>
          <a:p>
            <a:r>
              <a:rPr lang="en-ZA" dirty="0"/>
              <a:t>Finalisation of the online Registration System ;</a:t>
            </a:r>
          </a:p>
          <a:p>
            <a:r>
              <a:rPr lang="en-ZA" dirty="0"/>
              <a:t>Phasing-out of the on-the-spot Registration to address efficient and effective vetting and verification processes as part of fitness-to-practice registration process;</a:t>
            </a:r>
          </a:p>
          <a:p>
            <a:pPr lvl="1"/>
            <a:r>
              <a:rPr lang="en-ZA" dirty="0"/>
              <a:t>Submission of the clearance certificates </a:t>
            </a:r>
            <a:r>
              <a:rPr lang="en-ZA" b="1" dirty="0"/>
              <a:t>(Police, Child Protection and Sexual Offenders)</a:t>
            </a:r>
          </a:p>
          <a:p>
            <a:pPr lvl="1"/>
            <a:r>
              <a:rPr lang="en-ZA" dirty="0"/>
              <a:t>SACE Approved Service Providers to offer clearance certificates</a:t>
            </a:r>
          </a:p>
          <a:p>
            <a:pPr lvl="1"/>
            <a:r>
              <a:rPr lang="en-ZA" dirty="0"/>
              <a:t>Internal linkages with SAPS, DSD and DOJC </a:t>
            </a:r>
          </a:p>
          <a:p>
            <a:r>
              <a:rPr lang="en-ZA" dirty="0"/>
              <a:t>Commenced Pilot in the 5 Universities (</a:t>
            </a:r>
            <a:r>
              <a:rPr lang="en-ZA" dirty="0" err="1"/>
              <a:t>UniZulu</a:t>
            </a:r>
            <a:r>
              <a:rPr lang="en-ZA" dirty="0"/>
              <a:t>, UKZN, CUT, UFS, </a:t>
            </a:r>
            <a:r>
              <a:rPr lang="en-ZA" dirty="0" err="1"/>
              <a:t>UniVen</a:t>
            </a:r>
            <a:r>
              <a:rPr lang="en-ZA" dirty="0"/>
              <a:t>) through: </a:t>
            </a:r>
          </a:p>
          <a:p>
            <a:pPr lvl="1"/>
            <a:r>
              <a:rPr lang="en-ZA" dirty="0"/>
              <a:t>Participation in the SACE Day by all the students in the School/Faculty of Education. This has been piloted with the University of Venda and Limpopo in October 2017.</a:t>
            </a:r>
          </a:p>
          <a:p>
            <a:pPr lvl="1"/>
            <a:r>
              <a:rPr lang="en-ZA" dirty="0"/>
              <a:t>Registration of all final year student teachers in line with the Fitness-to-practice criteria</a:t>
            </a:r>
          </a:p>
          <a:p>
            <a:pPr lvl="1"/>
            <a:r>
              <a:rPr lang="en-ZA" dirty="0"/>
              <a:t>Verification of their qualifications through the Schools / Faculties of Education in December / January.</a:t>
            </a:r>
          </a:p>
          <a:p>
            <a:pPr lvl="1"/>
            <a:r>
              <a:rPr lang="en-ZA" dirty="0"/>
              <a:t>Issue professional registration certificates on graduation day – admission into the profession </a:t>
            </a:r>
            <a:r>
              <a:rPr lang="en-ZA" b="1" dirty="0">
                <a:solidFill>
                  <a:srgbClr val="C00000"/>
                </a:solidFill>
              </a:rPr>
              <a:t>– First ceremony taking place at the CUT on the 23</a:t>
            </a:r>
            <a:r>
              <a:rPr lang="en-ZA" b="1" baseline="30000" dirty="0">
                <a:solidFill>
                  <a:srgbClr val="C00000"/>
                </a:solidFill>
              </a:rPr>
              <a:t>rd</a:t>
            </a:r>
            <a:r>
              <a:rPr lang="en-ZA" b="1" dirty="0">
                <a:solidFill>
                  <a:srgbClr val="C00000"/>
                </a:solidFill>
              </a:rPr>
              <a:t> March 2018. </a:t>
            </a:r>
          </a:p>
        </p:txBody>
      </p:sp>
      <p:cxnSp>
        <p:nvCxnSpPr>
          <p:cNvPr id="7" name="Straight Arrow Connector 6">
            <a:extLst>
              <a:ext uri="{FF2B5EF4-FFF2-40B4-BE49-F238E27FC236}">
                <a16:creationId xmlns:a16="http://schemas.microsoft.com/office/drawing/2014/main" xmlns="" id="{7A1F845D-F3E4-4C68-9073-3770EE0618A7}"/>
              </a:ext>
            </a:extLst>
          </p:cNvPr>
          <p:cNvCxnSpPr>
            <a:cxnSpLocks/>
          </p:cNvCxnSpPr>
          <p:nvPr/>
        </p:nvCxnSpPr>
        <p:spPr>
          <a:xfrm flipV="1">
            <a:off x="6539131" y="3151160"/>
            <a:ext cx="2534528" cy="1266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xmlns="" id="{840DDD09-0BC5-4498-9CF3-1FBD1A743004}"/>
              </a:ext>
            </a:extLst>
          </p:cNvPr>
          <p:cNvSpPr/>
          <p:nvPr/>
        </p:nvSpPr>
        <p:spPr>
          <a:xfrm>
            <a:off x="9073660" y="2979716"/>
            <a:ext cx="2982351" cy="5961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b="1" dirty="0"/>
              <a:t>Joint Venture with the DG </a:t>
            </a:r>
          </a:p>
        </p:txBody>
      </p:sp>
    </p:spTree>
    <p:extLst>
      <p:ext uri="{BB962C8B-B14F-4D97-AF65-F5344CB8AC3E}">
        <p14:creationId xmlns:p14="http://schemas.microsoft.com/office/powerpoint/2010/main" xmlns="" val="294494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D9F71-D546-4727-8CCE-6B328AA3260D}"/>
              </a:ext>
            </a:extLst>
          </p:cNvPr>
          <p:cNvSpPr>
            <a:spLocks noGrp="1"/>
          </p:cNvSpPr>
          <p:nvPr>
            <p:ph type="title"/>
          </p:nvPr>
        </p:nvSpPr>
        <p:spPr>
          <a:xfrm>
            <a:off x="309489" y="128954"/>
            <a:ext cx="11549576" cy="677496"/>
          </a:xfrm>
        </p:spPr>
        <p:txBody>
          <a:bodyPr>
            <a:noAutofit/>
          </a:bodyPr>
          <a:lstStyle/>
          <a:p>
            <a:r>
              <a:rPr lang="en-ZA" sz="2400" b="1" dirty="0">
                <a:latin typeface="+mn-lt"/>
              </a:rPr>
              <a:t>PHASING-IN THE IMPLEMENTATION OF THE REDEFINED SACE REGISTRATION SCOPE </a:t>
            </a:r>
          </a:p>
        </p:txBody>
      </p:sp>
      <p:sp>
        <p:nvSpPr>
          <p:cNvPr id="3" name="Content Placeholder 2">
            <a:extLst>
              <a:ext uri="{FF2B5EF4-FFF2-40B4-BE49-F238E27FC236}">
                <a16:creationId xmlns:a16="http://schemas.microsoft.com/office/drawing/2014/main" xmlns="" id="{94722AEE-8DDF-4305-B236-3B82013C5738}"/>
              </a:ext>
            </a:extLst>
          </p:cNvPr>
          <p:cNvSpPr>
            <a:spLocks noGrp="1"/>
          </p:cNvSpPr>
          <p:nvPr>
            <p:ph idx="1"/>
          </p:nvPr>
        </p:nvSpPr>
        <p:spPr>
          <a:xfrm>
            <a:off x="309490" y="959436"/>
            <a:ext cx="11411206" cy="5757887"/>
          </a:xfrm>
        </p:spPr>
        <p:txBody>
          <a:bodyPr>
            <a:normAutofit fontScale="92500" lnSpcReduction="20000"/>
          </a:bodyPr>
          <a:lstStyle/>
          <a:p>
            <a:r>
              <a:rPr lang="en-ZA" sz="2600" b="1" dirty="0"/>
              <a:t>PROVISIONAL REGISTRATION (5 years)</a:t>
            </a:r>
          </a:p>
          <a:p>
            <a:pPr lvl="1"/>
            <a:r>
              <a:rPr lang="en-ZA" dirty="0"/>
              <a:t>Student Teachers from 1</a:t>
            </a:r>
            <a:r>
              <a:rPr lang="en-ZA" baseline="30000" dirty="0"/>
              <a:t>st</a:t>
            </a:r>
            <a:r>
              <a:rPr lang="en-ZA" dirty="0"/>
              <a:t> year of study, data matching with HEIs annually;</a:t>
            </a:r>
          </a:p>
          <a:p>
            <a:pPr lvl="1"/>
            <a:r>
              <a:rPr lang="en-ZA" dirty="0"/>
              <a:t>Any Other Person Who is intending to become a teacher – Academically qualified and professionally unqualified;</a:t>
            </a:r>
          </a:p>
          <a:p>
            <a:r>
              <a:rPr lang="en-ZA" dirty="0"/>
              <a:t>Engagements with the HPCSA to address the dual registration of:</a:t>
            </a:r>
          </a:p>
          <a:p>
            <a:pPr lvl="1"/>
            <a:r>
              <a:rPr lang="en-ZA" dirty="0"/>
              <a:t>Therapists </a:t>
            </a:r>
          </a:p>
          <a:p>
            <a:pPr lvl="1"/>
            <a:r>
              <a:rPr lang="en-ZA" dirty="0"/>
              <a:t>Psychologist </a:t>
            </a:r>
          </a:p>
          <a:p>
            <a:r>
              <a:rPr lang="en-ZA" dirty="0"/>
              <a:t>Have one registration at the HPCSA that accommodates educational professional matters;</a:t>
            </a:r>
          </a:p>
          <a:p>
            <a:r>
              <a:rPr lang="en-ZA" dirty="0"/>
              <a:t>Do away with the registration of people who do not have any impact in the school / TVET / CET curriculum and teaching and learning;</a:t>
            </a:r>
          </a:p>
          <a:p>
            <a:r>
              <a:rPr lang="en-ZA" dirty="0"/>
              <a:t>Engage the Employers and Department of Basic Education to take responsibility of people working in schools outside the core curricula:</a:t>
            </a:r>
          </a:p>
          <a:p>
            <a:pPr lvl="1"/>
            <a:r>
              <a:rPr lang="en-ZA" sz="1700" dirty="0"/>
              <a:t>Sports Coaches</a:t>
            </a:r>
          </a:p>
          <a:p>
            <a:pPr lvl="1"/>
            <a:r>
              <a:rPr lang="en-ZA" sz="1700" dirty="0"/>
              <a:t>Extra-Curricula Trainers / Private Tutors</a:t>
            </a:r>
          </a:p>
          <a:p>
            <a:pPr lvl="1"/>
            <a:r>
              <a:rPr lang="en-ZA" sz="1700" dirty="0"/>
              <a:t>Food Handlers</a:t>
            </a:r>
          </a:p>
          <a:p>
            <a:pPr lvl="1"/>
            <a:r>
              <a:rPr lang="en-ZA" sz="1700" dirty="0"/>
              <a:t>After care Staff</a:t>
            </a:r>
          </a:p>
          <a:p>
            <a:pPr lvl="1"/>
            <a:r>
              <a:rPr lang="en-ZA" sz="1700" dirty="0"/>
              <a:t>Security Guards</a:t>
            </a:r>
          </a:p>
          <a:p>
            <a:pPr lvl="1"/>
            <a:r>
              <a:rPr lang="en-ZA" sz="1700" dirty="0"/>
              <a:t>Scholar Transport</a:t>
            </a:r>
          </a:p>
          <a:p>
            <a:pPr lvl="1"/>
            <a:endParaRPr lang="en-ZA" dirty="0"/>
          </a:p>
        </p:txBody>
      </p:sp>
    </p:spTree>
    <p:extLst>
      <p:ext uri="{BB962C8B-B14F-4D97-AF65-F5344CB8AC3E}">
        <p14:creationId xmlns:p14="http://schemas.microsoft.com/office/powerpoint/2010/main" xmlns="" val="3081853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5B869-A3C5-4CB7-8409-E6B47C7C10AD}"/>
              </a:ext>
            </a:extLst>
          </p:cNvPr>
          <p:cNvSpPr>
            <a:spLocks noGrp="1"/>
          </p:cNvSpPr>
          <p:nvPr>
            <p:ph type="title"/>
          </p:nvPr>
        </p:nvSpPr>
        <p:spPr>
          <a:xfrm>
            <a:off x="359568" y="0"/>
            <a:ext cx="11560968" cy="671513"/>
          </a:xfrm>
        </p:spPr>
        <p:txBody>
          <a:bodyPr>
            <a:noAutofit/>
          </a:bodyPr>
          <a:lstStyle/>
          <a:p>
            <a:r>
              <a:rPr lang="en-ZA" sz="2400" b="1" dirty="0">
                <a:latin typeface="+mn-lt"/>
              </a:rPr>
              <a:t>PHASING-IN THE IMPLEMENTATION OF THE REDEFINED SACE REGISTRATION SCOPE </a:t>
            </a:r>
            <a:r>
              <a:rPr lang="en-ZA" sz="2400" b="1" dirty="0" err="1">
                <a:latin typeface="+mn-lt"/>
              </a:rPr>
              <a:t>cont</a:t>
            </a:r>
            <a:r>
              <a:rPr lang="en-ZA" sz="2400" b="1" dirty="0">
                <a:latin typeface="+mn-lt"/>
              </a:rPr>
              <a:t>… </a:t>
            </a:r>
            <a:endParaRPr lang="en-ZA" sz="2400" dirty="0">
              <a:latin typeface="+mn-lt"/>
            </a:endParaRPr>
          </a:p>
        </p:txBody>
      </p:sp>
      <p:sp>
        <p:nvSpPr>
          <p:cNvPr id="3" name="Content Placeholder 2">
            <a:extLst>
              <a:ext uri="{FF2B5EF4-FFF2-40B4-BE49-F238E27FC236}">
                <a16:creationId xmlns:a16="http://schemas.microsoft.com/office/drawing/2014/main" xmlns="" id="{10CCF7C3-F31C-4E01-BA6E-331B96B7C783}"/>
              </a:ext>
            </a:extLst>
          </p:cNvPr>
          <p:cNvSpPr>
            <a:spLocks noGrp="1"/>
          </p:cNvSpPr>
          <p:nvPr>
            <p:ph idx="1"/>
          </p:nvPr>
        </p:nvSpPr>
        <p:spPr>
          <a:xfrm>
            <a:off x="271464" y="614363"/>
            <a:ext cx="11560968" cy="6243637"/>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ZA" dirty="0"/>
              <a:t>Main SACE Register – Professionally Qualified Educators Only </a:t>
            </a:r>
          </a:p>
          <a:p>
            <a:r>
              <a:rPr lang="en-ZA" dirty="0"/>
              <a:t>SUB-REGISTERS</a:t>
            </a:r>
          </a:p>
          <a:p>
            <a:pPr lvl="1"/>
            <a:r>
              <a:rPr lang="en-ZA" b="1" dirty="0"/>
              <a:t>Student Teachers </a:t>
            </a:r>
            <a:r>
              <a:rPr lang="en-ZA" dirty="0"/>
              <a:t>– tracking, research, professions competing with teaching, collaboration with teacher professionalisation sub-unit</a:t>
            </a:r>
          </a:p>
          <a:p>
            <a:pPr lvl="1"/>
            <a:r>
              <a:rPr lang="en-ZA" b="1" dirty="0"/>
              <a:t>SPECIAL REGISTRATION CATEGORY - </a:t>
            </a:r>
            <a:r>
              <a:rPr lang="en-ZA" dirty="0"/>
              <a:t>Accommodate professionally unqualified people employed in terms of section 3 of the SACE Act, to address:</a:t>
            </a:r>
          </a:p>
          <a:p>
            <a:pPr lvl="2"/>
            <a:r>
              <a:rPr lang="en-ZA" dirty="0"/>
              <a:t>Skills,</a:t>
            </a:r>
          </a:p>
          <a:p>
            <a:pPr lvl="2"/>
            <a:r>
              <a:rPr lang="en-ZA" dirty="0"/>
              <a:t>Occupational matters </a:t>
            </a:r>
          </a:p>
          <a:p>
            <a:pPr lvl="2"/>
            <a:r>
              <a:rPr lang="en-ZA" dirty="0"/>
              <a:t>Vocational Matters,</a:t>
            </a:r>
          </a:p>
          <a:p>
            <a:pPr lvl="2"/>
            <a:r>
              <a:rPr lang="en-ZA" dirty="0"/>
              <a:t>Psycho-social care and support  </a:t>
            </a:r>
          </a:p>
          <a:p>
            <a:pPr lvl="2"/>
            <a:r>
              <a:rPr lang="en-ZA" dirty="0"/>
              <a:t>Performing Arts</a:t>
            </a:r>
          </a:p>
          <a:p>
            <a:pPr lvl="2"/>
            <a:r>
              <a:rPr lang="en-ZA" dirty="0"/>
              <a:t>Hospitality </a:t>
            </a:r>
          </a:p>
          <a:p>
            <a:pPr lvl="2"/>
            <a:r>
              <a:rPr lang="en-ZA" dirty="0"/>
              <a:t>Sports (in Sports Schools)</a:t>
            </a:r>
          </a:p>
          <a:p>
            <a:pPr lvl="2"/>
            <a:r>
              <a:rPr lang="en-ZA" dirty="0"/>
              <a:t>Religious Education</a:t>
            </a:r>
          </a:p>
          <a:p>
            <a:pPr lvl="1"/>
            <a:r>
              <a:rPr lang="en-ZA" b="1" dirty="0"/>
              <a:t>TVET</a:t>
            </a:r>
          </a:p>
          <a:p>
            <a:pPr lvl="1"/>
            <a:r>
              <a:rPr lang="en-ZA" b="1" dirty="0"/>
              <a:t>CET</a:t>
            </a:r>
          </a:p>
          <a:p>
            <a:pPr lvl="1"/>
            <a:r>
              <a:rPr lang="en-ZA" b="1" dirty="0"/>
              <a:t>HET (</a:t>
            </a:r>
            <a:r>
              <a:rPr lang="en-ZA" b="1" dirty="0">
                <a:solidFill>
                  <a:srgbClr val="C00000"/>
                </a:solidFill>
              </a:rPr>
              <a:t>more work to be done on this one</a:t>
            </a:r>
            <a:r>
              <a:rPr lang="en-ZA" b="1" dirty="0"/>
              <a:t>)</a:t>
            </a:r>
          </a:p>
          <a:p>
            <a:pPr lvl="2"/>
            <a:endParaRPr lang="en-ZA" b="1" dirty="0"/>
          </a:p>
        </p:txBody>
      </p:sp>
      <p:sp>
        <p:nvSpPr>
          <p:cNvPr id="5" name="Right Brace 4">
            <a:extLst>
              <a:ext uri="{FF2B5EF4-FFF2-40B4-BE49-F238E27FC236}">
                <a16:creationId xmlns:a16="http://schemas.microsoft.com/office/drawing/2014/main" xmlns="" id="{B3C4E2E9-A426-4150-90FF-B3997ACAB858}"/>
              </a:ext>
            </a:extLst>
          </p:cNvPr>
          <p:cNvSpPr/>
          <p:nvPr/>
        </p:nvSpPr>
        <p:spPr>
          <a:xfrm>
            <a:off x="5524500" y="3429000"/>
            <a:ext cx="776288" cy="20145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 name="Rectangle: Rounded Corners 5">
            <a:extLst>
              <a:ext uri="{FF2B5EF4-FFF2-40B4-BE49-F238E27FC236}">
                <a16:creationId xmlns:a16="http://schemas.microsoft.com/office/drawing/2014/main" xmlns="" id="{08C39317-EB42-407C-83C2-EDCA8E573569}"/>
              </a:ext>
            </a:extLst>
          </p:cNvPr>
          <p:cNvSpPr/>
          <p:nvPr/>
        </p:nvSpPr>
        <p:spPr>
          <a:xfrm>
            <a:off x="6485335" y="2982352"/>
            <a:ext cx="5162549" cy="289794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800" b="1" dirty="0"/>
              <a:t>TVET, CET, HET, School of Skills, Technical High Schools, Sports Schools, Focus Schools – Performing and Fine Art Hospitality, Maritime, Agriculture.</a:t>
            </a:r>
          </a:p>
        </p:txBody>
      </p:sp>
    </p:spTree>
    <p:extLst>
      <p:ext uri="{BB962C8B-B14F-4D97-AF65-F5344CB8AC3E}">
        <p14:creationId xmlns:p14="http://schemas.microsoft.com/office/powerpoint/2010/main" xmlns="" val="224854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571073A-AF65-414C-A49C-90A165182CFE}"/>
              </a:ext>
            </a:extLst>
          </p:cNvPr>
          <p:cNvSpPr>
            <a:spLocks noGrp="1"/>
          </p:cNvSpPr>
          <p:nvPr>
            <p:ph type="title"/>
          </p:nvPr>
        </p:nvSpPr>
        <p:spPr>
          <a:xfrm>
            <a:off x="446810" y="1005320"/>
            <a:ext cx="11346872" cy="5212599"/>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5400" b="1" dirty="0">
                <a:solidFill>
                  <a:srgbClr val="C00000"/>
                </a:solidFill>
              </a:rPr>
              <a:t>The Next four Years…</a:t>
            </a:r>
            <a:br>
              <a:rPr lang="en-ZA" sz="5400" b="1" dirty="0">
                <a:solidFill>
                  <a:srgbClr val="C00000"/>
                </a:solidFill>
              </a:rPr>
            </a:br>
            <a:r>
              <a:rPr lang="en-ZA" b="1" dirty="0"/>
              <a:t>ITE PROGRAMMES, PROVISIONAL REGISTRATION WITH SACE, INDUCTION BY THE EMPLOYER, ASSESSMENT OF e-POE AND FULL REGISTRATION AND PROFESSIONAL CERTIFICATION BY SACE</a:t>
            </a:r>
          </a:p>
        </p:txBody>
      </p:sp>
    </p:spTree>
    <p:extLst>
      <p:ext uri="{BB962C8B-B14F-4D97-AF65-F5344CB8AC3E}">
        <p14:creationId xmlns:p14="http://schemas.microsoft.com/office/powerpoint/2010/main" xmlns="" val="94574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487AE-8350-43D5-8757-44BA42BA7683}"/>
              </a:ext>
            </a:extLst>
          </p:cNvPr>
          <p:cNvSpPr>
            <a:spLocks noGrp="1"/>
          </p:cNvSpPr>
          <p:nvPr>
            <p:ph type="title"/>
          </p:nvPr>
        </p:nvSpPr>
        <p:spPr>
          <a:xfrm>
            <a:off x="735806" y="0"/>
            <a:ext cx="10515600" cy="742951"/>
          </a:xfrm>
        </p:spPr>
        <p:txBody>
          <a:bodyPr>
            <a:normAutofit/>
          </a:bodyPr>
          <a:lstStyle/>
          <a:p>
            <a:pPr algn="ctr"/>
            <a:r>
              <a:rPr lang="en-ZA" b="1" dirty="0">
                <a:latin typeface="+mn-lt"/>
              </a:rPr>
              <a:t>RECRUITMENT AND ENROLMENT INTO ITE</a:t>
            </a:r>
          </a:p>
        </p:txBody>
      </p:sp>
      <p:sp>
        <p:nvSpPr>
          <p:cNvPr id="3" name="Content Placeholder 2">
            <a:extLst>
              <a:ext uri="{FF2B5EF4-FFF2-40B4-BE49-F238E27FC236}">
                <a16:creationId xmlns:a16="http://schemas.microsoft.com/office/drawing/2014/main" xmlns="" id="{ADD3C46A-294B-40A4-A9AE-32A58D96B197}"/>
              </a:ext>
            </a:extLst>
          </p:cNvPr>
          <p:cNvSpPr>
            <a:spLocks noGrp="1"/>
          </p:cNvSpPr>
          <p:nvPr>
            <p:ph idx="1"/>
          </p:nvPr>
        </p:nvSpPr>
        <p:spPr>
          <a:xfrm>
            <a:off x="259556" y="742951"/>
            <a:ext cx="11672888" cy="5949948"/>
          </a:xfrm>
        </p:spPr>
        <p:txBody>
          <a:bodyPr>
            <a:normAutofit/>
          </a:bodyPr>
          <a:lstStyle/>
          <a:p>
            <a:r>
              <a:rPr lang="en-ZA" dirty="0"/>
              <a:t>What kind of a teacher/lecturer do we want to produce for the South African Schooling, TVET and CET Sectors?</a:t>
            </a:r>
          </a:p>
          <a:p>
            <a:r>
              <a:rPr lang="en-ZA" dirty="0"/>
              <a:t>What underpins and informs our Teacher recruitment and enrolment drive?</a:t>
            </a:r>
          </a:p>
          <a:p>
            <a:r>
              <a:rPr lang="en-ZA" b="1" dirty="0"/>
              <a:t>Multi-stakeholder Approach</a:t>
            </a:r>
            <a:r>
              <a:rPr lang="en-ZA" dirty="0"/>
              <a:t>: DBE, DHET, SACE, EDF/HEIs, Teacher Unions, Employers of Teachers and Lecturers;</a:t>
            </a:r>
          </a:p>
          <a:p>
            <a:r>
              <a:rPr lang="en-ZA" dirty="0"/>
              <a:t>Going Beyond the AP Score;</a:t>
            </a:r>
          </a:p>
          <a:p>
            <a:r>
              <a:rPr lang="en-ZA" dirty="0"/>
              <a:t>Defining the Criteria for Entry into ITE;</a:t>
            </a:r>
          </a:p>
          <a:p>
            <a:r>
              <a:rPr lang="en-ZA" dirty="0"/>
              <a:t>Informed, amongst others, by the: </a:t>
            </a:r>
          </a:p>
          <a:p>
            <a:pPr lvl="1"/>
            <a:r>
              <a:rPr lang="en-ZA" sz="2800" dirty="0"/>
              <a:t>Ethical Standards, </a:t>
            </a:r>
          </a:p>
          <a:p>
            <a:pPr lvl="1"/>
            <a:r>
              <a:rPr lang="en-ZA" sz="2800" dirty="0"/>
              <a:t>Professional Standards, </a:t>
            </a:r>
          </a:p>
          <a:p>
            <a:pPr lvl="1"/>
            <a:r>
              <a:rPr lang="en-ZA" sz="2800" dirty="0"/>
              <a:t>Academic and Professional Requirements, and</a:t>
            </a:r>
          </a:p>
          <a:p>
            <a:pPr lvl="1"/>
            <a:r>
              <a:rPr lang="en-ZA" sz="2800" dirty="0"/>
              <a:t>Attributes and Outcomes.</a:t>
            </a:r>
          </a:p>
          <a:p>
            <a:pPr lvl="1"/>
            <a:endParaRPr lang="en-ZA" dirty="0"/>
          </a:p>
          <a:p>
            <a:pPr lvl="1"/>
            <a:endParaRPr lang="en-ZA" dirty="0"/>
          </a:p>
          <a:p>
            <a:pPr lvl="1"/>
            <a:endParaRPr lang="en-ZA" dirty="0"/>
          </a:p>
          <a:p>
            <a:pPr marL="0" indent="0">
              <a:buNone/>
            </a:pPr>
            <a:endParaRPr lang="en-ZA" dirty="0"/>
          </a:p>
          <a:p>
            <a:pPr marL="0" indent="0">
              <a:buNone/>
            </a:pPr>
            <a:endParaRPr lang="en-ZA" dirty="0"/>
          </a:p>
        </p:txBody>
      </p:sp>
    </p:spTree>
    <p:extLst>
      <p:ext uri="{BB962C8B-B14F-4D97-AF65-F5344CB8AC3E}">
        <p14:creationId xmlns:p14="http://schemas.microsoft.com/office/powerpoint/2010/main" xmlns="" val="1195087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DAC48-0540-4F23-8726-A2F871F0BA5C}"/>
              </a:ext>
            </a:extLst>
          </p:cNvPr>
          <p:cNvSpPr>
            <a:spLocks noGrp="1"/>
          </p:cNvSpPr>
          <p:nvPr>
            <p:ph type="title"/>
          </p:nvPr>
        </p:nvSpPr>
        <p:spPr>
          <a:xfrm>
            <a:off x="457200" y="365125"/>
            <a:ext cx="10896600" cy="858991"/>
          </a:xfrm>
        </p:spPr>
        <p:txBody>
          <a:bodyPr>
            <a:normAutofit/>
          </a:bodyPr>
          <a:lstStyle/>
          <a:p>
            <a:r>
              <a:rPr lang="en-ZA" sz="4000" b="1" dirty="0">
                <a:latin typeface="+mn-lt"/>
              </a:rPr>
              <a:t>RECRUITMENT AND ENROLMENT INTO ITE </a:t>
            </a:r>
            <a:r>
              <a:rPr lang="en-ZA" sz="4000" b="1" dirty="0" err="1">
                <a:latin typeface="+mn-lt"/>
              </a:rPr>
              <a:t>cont</a:t>
            </a:r>
            <a:r>
              <a:rPr lang="en-ZA" sz="4000" b="1" dirty="0">
                <a:latin typeface="+mn-lt"/>
              </a:rPr>
              <a:t>…</a:t>
            </a:r>
            <a:endParaRPr lang="en-ZA" sz="4000" dirty="0">
              <a:latin typeface="+mn-lt"/>
            </a:endParaRPr>
          </a:p>
        </p:txBody>
      </p:sp>
      <p:sp>
        <p:nvSpPr>
          <p:cNvPr id="3" name="Content Placeholder 2">
            <a:extLst>
              <a:ext uri="{FF2B5EF4-FFF2-40B4-BE49-F238E27FC236}">
                <a16:creationId xmlns:a16="http://schemas.microsoft.com/office/drawing/2014/main" xmlns="" id="{22B5B01F-8CF1-47EB-89F9-4B2E4B2403CB}"/>
              </a:ext>
            </a:extLst>
          </p:cNvPr>
          <p:cNvSpPr>
            <a:spLocks noGrp="1"/>
          </p:cNvSpPr>
          <p:nvPr>
            <p:ph idx="1"/>
          </p:nvPr>
        </p:nvSpPr>
        <p:spPr>
          <a:xfrm>
            <a:off x="457200" y="1224116"/>
            <a:ext cx="11356258" cy="5268759"/>
          </a:xfrm>
        </p:spPr>
        <p:txBody>
          <a:bodyPr>
            <a:normAutofit lnSpcReduction="10000"/>
          </a:bodyPr>
          <a:lstStyle/>
          <a:p>
            <a:r>
              <a:rPr lang="en-ZA" sz="3200" dirty="0"/>
              <a:t>Should we be Rethinking / Redefining ADT/PCGE as an ITE Intake (</a:t>
            </a:r>
            <a:r>
              <a:rPr lang="en-ZA" sz="3200" b="1" dirty="0">
                <a:solidFill>
                  <a:srgbClr val="00B0F0"/>
                </a:solidFill>
              </a:rPr>
              <a:t>Evidence-based research v/s current anecdotal evidence</a:t>
            </a:r>
            <a:r>
              <a:rPr lang="en-ZA" sz="3200" dirty="0"/>
              <a:t>) – Perceived Professional Quality</a:t>
            </a:r>
          </a:p>
          <a:p>
            <a:r>
              <a:rPr lang="en-ZA" sz="3200" dirty="0"/>
              <a:t>PGCE Foundation Phase / FET Phase / Inter-Sen </a:t>
            </a:r>
          </a:p>
          <a:p>
            <a:r>
              <a:rPr lang="en-ZA" sz="3200" dirty="0"/>
              <a:t>Address the </a:t>
            </a:r>
            <a:r>
              <a:rPr lang="en-ZA" sz="3200" b="1" dirty="0"/>
              <a:t>unintended consequences and perceptions created </a:t>
            </a:r>
            <a:r>
              <a:rPr lang="en-ZA" sz="3200" dirty="0"/>
              <a:t>by the implementation of FUNZA </a:t>
            </a:r>
            <a:r>
              <a:rPr lang="en-ZA" sz="3200" dirty="0" err="1"/>
              <a:t>Lushaka</a:t>
            </a:r>
            <a:r>
              <a:rPr lang="en-ZA" sz="3200" dirty="0"/>
              <a:t> Bursary Scheme and PGCE:</a:t>
            </a:r>
          </a:p>
          <a:p>
            <a:pPr lvl="1"/>
            <a:r>
              <a:rPr lang="en-ZA" sz="3200" b="1" dirty="0">
                <a:solidFill>
                  <a:srgbClr val="00B0F0"/>
                </a:solidFill>
              </a:rPr>
              <a:t>Perceived Employment preferential treatment </a:t>
            </a:r>
          </a:p>
          <a:p>
            <a:pPr lvl="1"/>
            <a:r>
              <a:rPr lang="en-ZA" sz="3200" b="1" dirty="0">
                <a:solidFill>
                  <a:srgbClr val="00B0F0"/>
                </a:solidFill>
              </a:rPr>
              <a:t>Animosity in HEIs – non bursary holders</a:t>
            </a:r>
          </a:p>
          <a:p>
            <a:pPr lvl="1"/>
            <a:r>
              <a:rPr lang="en-ZA" sz="3200" b="1" dirty="0">
                <a:solidFill>
                  <a:srgbClr val="00B0F0"/>
                </a:solidFill>
              </a:rPr>
              <a:t>Animosity at school level – “ill-prepared”, “should be considered last”, local principles in the communities.</a:t>
            </a:r>
          </a:p>
          <a:p>
            <a:endParaRPr lang="en-ZA" dirty="0"/>
          </a:p>
        </p:txBody>
      </p:sp>
    </p:spTree>
    <p:extLst>
      <p:ext uri="{BB962C8B-B14F-4D97-AF65-F5344CB8AC3E}">
        <p14:creationId xmlns:p14="http://schemas.microsoft.com/office/powerpoint/2010/main" xmlns="" val="2684422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2DCA725-623D-4A31-867F-A7520A4D0457}"/>
              </a:ext>
            </a:extLst>
          </p:cNvPr>
          <p:cNvSpPr>
            <a:spLocks noGrp="1"/>
          </p:cNvSpPr>
          <p:nvPr>
            <p:ph type="title"/>
          </p:nvPr>
        </p:nvSpPr>
        <p:spPr>
          <a:xfrm>
            <a:off x="171450" y="128590"/>
            <a:ext cx="11772900" cy="509765"/>
          </a:xfrm>
        </p:spPr>
        <p:txBody>
          <a:bodyPr>
            <a:noAutofit/>
          </a:bodyPr>
          <a:lstStyle/>
          <a:p>
            <a:r>
              <a:rPr lang="en-ZA" sz="3600" b="1" dirty="0">
                <a:latin typeface="+mn-lt"/>
              </a:rPr>
              <a:t>ITE PROGRAMME, PROVISIONAL AND FULL REGISTRATION….</a:t>
            </a:r>
          </a:p>
        </p:txBody>
      </p:sp>
      <p:sp>
        <p:nvSpPr>
          <p:cNvPr id="4" name="Content Placeholder 3">
            <a:extLst>
              <a:ext uri="{FF2B5EF4-FFF2-40B4-BE49-F238E27FC236}">
                <a16:creationId xmlns:a16="http://schemas.microsoft.com/office/drawing/2014/main" xmlns="" id="{FF0B294A-EA60-4783-AC3D-61BC57086FF3}"/>
              </a:ext>
            </a:extLst>
          </p:cNvPr>
          <p:cNvSpPr>
            <a:spLocks noGrp="1"/>
          </p:cNvSpPr>
          <p:nvPr>
            <p:ph idx="1"/>
          </p:nvPr>
        </p:nvSpPr>
        <p:spPr>
          <a:xfrm>
            <a:off x="83127" y="753035"/>
            <a:ext cx="11772899" cy="6002767"/>
          </a:xfrm>
        </p:spPr>
        <p:txBody>
          <a:bodyPr>
            <a:noAutofit/>
          </a:bodyPr>
          <a:lstStyle/>
          <a:p>
            <a:pPr marL="285750" indent="-285750"/>
            <a:r>
              <a:rPr lang="en-ZA" b="1" dirty="0"/>
              <a:t>MRTEQ : </a:t>
            </a:r>
            <a:r>
              <a:rPr lang="en-ZA" dirty="0"/>
              <a:t>guides the design and development of teacher education qualification programmes. The policy describes standards at a generic level that should be met by all teacher education qualification programmes.</a:t>
            </a:r>
          </a:p>
          <a:p>
            <a:pPr marL="285750" indent="-285750"/>
            <a:r>
              <a:rPr lang="en-ZA" b="1" dirty="0"/>
              <a:t>NEPREQEE</a:t>
            </a:r>
            <a:r>
              <a:rPr lang="en-ZA" dirty="0"/>
              <a:t> (National Education Policy on Recognition and Evaluation of Qualifications for Employment in Education) – Relates to Professional Qualification as an Educator and REQVs, Academically Qualified and Professionally Unqualified (</a:t>
            </a:r>
            <a:r>
              <a:rPr lang="en-ZA" b="1" dirty="0"/>
              <a:t>Partial Qualifications</a:t>
            </a:r>
            <a:r>
              <a:rPr lang="en-ZA" dirty="0"/>
              <a:t>), Teaching Subject Combination.</a:t>
            </a:r>
            <a:endParaRPr lang="en-ZA" b="1" dirty="0"/>
          </a:p>
          <a:p>
            <a:r>
              <a:rPr lang="en-ZA" dirty="0"/>
              <a:t>Content Standards – Driven by the DHET / </a:t>
            </a:r>
            <a:r>
              <a:rPr lang="en-ZA" dirty="0" err="1"/>
              <a:t>PrimTED</a:t>
            </a:r>
            <a:r>
              <a:rPr lang="en-ZA" dirty="0"/>
              <a:t> Project.</a:t>
            </a:r>
          </a:p>
          <a:p>
            <a:r>
              <a:rPr lang="en-ZA" dirty="0"/>
              <a:t>Incorporate and infuse the </a:t>
            </a:r>
            <a:r>
              <a:rPr lang="en-ZA" b="1" dirty="0">
                <a:solidFill>
                  <a:srgbClr val="C00000"/>
                </a:solidFill>
              </a:rPr>
              <a:t>Code of Professional Ethics</a:t>
            </a:r>
            <a:r>
              <a:rPr lang="en-ZA" b="1" dirty="0">
                <a:solidFill>
                  <a:srgbClr val="00B0F0"/>
                </a:solidFill>
              </a:rPr>
              <a:t>, </a:t>
            </a:r>
            <a:r>
              <a:rPr lang="en-ZA" b="1" dirty="0">
                <a:solidFill>
                  <a:srgbClr val="7030A0"/>
                </a:solidFill>
              </a:rPr>
              <a:t>Ethical Teaching</a:t>
            </a:r>
            <a:r>
              <a:rPr lang="en-ZA" b="1" dirty="0"/>
              <a:t> </a:t>
            </a:r>
            <a:r>
              <a:rPr lang="en-ZA" dirty="0"/>
              <a:t>and </a:t>
            </a:r>
            <a:r>
              <a:rPr lang="en-ZA" b="1" dirty="0">
                <a:solidFill>
                  <a:srgbClr val="00B050"/>
                </a:solidFill>
              </a:rPr>
              <a:t>Professional Teaching Standards </a:t>
            </a:r>
            <a:r>
              <a:rPr lang="en-ZA" dirty="0"/>
              <a:t>in TE Qualification Programmes.</a:t>
            </a:r>
          </a:p>
          <a:p>
            <a:r>
              <a:rPr lang="en-ZA" dirty="0"/>
              <a:t>Use the Professional Teaching Standards to define the Attributes and Outcomes of a Graduate and Newly Qualified Teacher from our HEIs. </a:t>
            </a:r>
          </a:p>
        </p:txBody>
      </p:sp>
    </p:spTree>
    <p:extLst>
      <p:ext uri="{BB962C8B-B14F-4D97-AF65-F5344CB8AC3E}">
        <p14:creationId xmlns:p14="http://schemas.microsoft.com/office/powerpoint/2010/main" xmlns="" val="424236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2DCA725-623D-4A31-867F-A7520A4D0457}"/>
              </a:ext>
            </a:extLst>
          </p:cNvPr>
          <p:cNvSpPr>
            <a:spLocks noGrp="1"/>
          </p:cNvSpPr>
          <p:nvPr>
            <p:ph type="title"/>
          </p:nvPr>
        </p:nvSpPr>
        <p:spPr>
          <a:xfrm>
            <a:off x="171450" y="128590"/>
            <a:ext cx="11772900" cy="509765"/>
          </a:xfrm>
        </p:spPr>
        <p:txBody>
          <a:bodyPr>
            <a:noAutofit/>
          </a:bodyPr>
          <a:lstStyle/>
          <a:p>
            <a:r>
              <a:rPr lang="en-ZA" sz="3200" b="1" dirty="0">
                <a:latin typeface="+mn-lt"/>
              </a:rPr>
              <a:t>ITE PROGRAMME, PROVISIONAL AND FULL REGISTRATION </a:t>
            </a:r>
            <a:r>
              <a:rPr lang="en-ZA" sz="3200" b="1" dirty="0" err="1">
                <a:latin typeface="+mn-lt"/>
              </a:rPr>
              <a:t>cont</a:t>
            </a:r>
            <a:r>
              <a:rPr lang="en-ZA" sz="3200" b="1" dirty="0">
                <a:latin typeface="+mn-lt"/>
              </a:rPr>
              <a:t>….….</a:t>
            </a:r>
          </a:p>
        </p:txBody>
      </p:sp>
      <p:sp>
        <p:nvSpPr>
          <p:cNvPr id="4" name="Content Placeholder 3">
            <a:extLst>
              <a:ext uri="{FF2B5EF4-FFF2-40B4-BE49-F238E27FC236}">
                <a16:creationId xmlns:a16="http://schemas.microsoft.com/office/drawing/2014/main" xmlns="" id="{FF0B294A-EA60-4783-AC3D-61BC57086FF3}"/>
              </a:ext>
            </a:extLst>
          </p:cNvPr>
          <p:cNvSpPr>
            <a:spLocks noGrp="1"/>
          </p:cNvSpPr>
          <p:nvPr>
            <p:ph idx="1"/>
          </p:nvPr>
        </p:nvSpPr>
        <p:spPr>
          <a:xfrm>
            <a:off x="171450" y="668546"/>
            <a:ext cx="12020550" cy="6189453"/>
          </a:xfrm>
        </p:spPr>
        <p:txBody>
          <a:bodyPr>
            <a:noAutofit/>
          </a:bodyPr>
          <a:lstStyle/>
          <a:p>
            <a:pPr marL="285750" indent="-285750"/>
            <a:r>
              <a:rPr lang="en-ZA" sz="3200" b="1" dirty="0"/>
              <a:t>STEP 1</a:t>
            </a:r>
            <a:r>
              <a:rPr lang="en-ZA" dirty="0"/>
              <a:t>: Four Year Provisional Registration with SACE as a student Teacher (</a:t>
            </a:r>
            <a:r>
              <a:rPr lang="en-ZA" b="1" dirty="0"/>
              <a:t>UNISA ITE student is different, Duration of provisional registration might be different</a:t>
            </a:r>
            <a:r>
              <a:rPr lang="en-ZA" dirty="0"/>
              <a:t>). </a:t>
            </a:r>
          </a:p>
          <a:p>
            <a:pPr marL="285750" indent="-285750"/>
            <a:r>
              <a:rPr lang="en-ZA" b="1" dirty="0"/>
              <a:t>STEP 2</a:t>
            </a:r>
            <a:r>
              <a:rPr lang="en-ZA" dirty="0"/>
              <a:t>: Tracking Student Teachers during their participation in ITE (SACE, HEIs, DHET) – Lessons from SAPC, SANC, HPCSA.</a:t>
            </a:r>
          </a:p>
          <a:p>
            <a:pPr marL="285750" indent="-285750"/>
            <a:r>
              <a:rPr lang="en-ZA" b="1" dirty="0"/>
              <a:t>STEP 3</a:t>
            </a:r>
            <a:r>
              <a:rPr lang="en-ZA" dirty="0"/>
              <a:t>: MOUs (POPI Act) for obtaining student results and/or graduation lists upon complementation (Implementation of section 26 of the SACE Act). </a:t>
            </a:r>
          </a:p>
          <a:p>
            <a:pPr marL="285750" indent="-285750"/>
            <a:r>
              <a:rPr lang="en-ZA" dirty="0"/>
              <a:t>Assist in Qualification Verification Process – Register Genuinely Qualified NQT and Implement Zero Tolerance of Fraudulent Qualifications.</a:t>
            </a:r>
          </a:p>
          <a:p>
            <a:pPr marL="285750" indent="-285750"/>
            <a:r>
              <a:rPr lang="en-ZA" b="1" dirty="0"/>
              <a:t>STEP 4</a:t>
            </a:r>
            <a:r>
              <a:rPr lang="en-ZA" dirty="0"/>
              <a:t>: Providing SACE with a list of ITE Graduates.</a:t>
            </a:r>
          </a:p>
          <a:p>
            <a:pPr marL="285750" indent="-285750"/>
            <a:r>
              <a:rPr lang="en-ZA" b="1" dirty="0"/>
              <a:t>STEP 5</a:t>
            </a:r>
            <a:r>
              <a:rPr lang="en-ZA" dirty="0"/>
              <a:t>: Newly-Qualified/Novice Teacher participates in a one-year mandatory induction by the employers (PEDs, SGBs, Independent Schools) with formal mentoring and coaching at school level.</a:t>
            </a:r>
          </a:p>
          <a:p>
            <a:pPr marL="285750" indent="-285750"/>
            <a:r>
              <a:rPr lang="en-ZA" dirty="0"/>
              <a:t>NQT to keep the Induction and Mentoring Portfolio of Evidence (</a:t>
            </a:r>
            <a:r>
              <a:rPr lang="en-ZA" b="1" dirty="0"/>
              <a:t>Online</a:t>
            </a:r>
            <a:r>
              <a:rPr lang="en-ZA" dirty="0"/>
              <a:t>)</a:t>
            </a:r>
          </a:p>
        </p:txBody>
      </p:sp>
    </p:spTree>
    <p:extLst>
      <p:ext uri="{BB962C8B-B14F-4D97-AF65-F5344CB8AC3E}">
        <p14:creationId xmlns:p14="http://schemas.microsoft.com/office/powerpoint/2010/main" xmlns="" val="3981574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2DCA725-623D-4A31-867F-A7520A4D0457}"/>
              </a:ext>
            </a:extLst>
          </p:cNvPr>
          <p:cNvSpPr>
            <a:spLocks noGrp="1"/>
          </p:cNvSpPr>
          <p:nvPr>
            <p:ph type="title"/>
          </p:nvPr>
        </p:nvSpPr>
        <p:spPr>
          <a:xfrm>
            <a:off x="171450" y="128590"/>
            <a:ext cx="11772900" cy="509765"/>
          </a:xfrm>
        </p:spPr>
        <p:txBody>
          <a:bodyPr>
            <a:noAutofit/>
          </a:bodyPr>
          <a:lstStyle/>
          <a:p>
            <a:r>
              <a:rPr lang="en-ZA" sz="3600" b="1" dirty="0">
                <a:latin typeface="+mn-lt"/>
              </a:rPr>
              <a:t>ITE PROGRAMME AND PROVISIONAL REGISTRATION </a:t>
            </a:r>
            <a:r>
              <a:rPr lang="en-ZA" sz="3600" b="1" dirty="0" err="1">
                <a:latin typeface="+mn-lt"/>
              </a:rPr>
              <a:t>cont</a:t>
            </a:r>
            <a:r>
              <a:rPr lang="en-ZA" sz="3600" b="1" dirty="0">
                <a:latin typeface="+mn-lt"/>
              </a:rPr>
              <a:t>….</a:t>
            </a:r>
          </a:p>
        </p:txBody>
      </p:sp>
      <p:sp>
        <p:nvSpPr>
          <p:cNvPr id="4" name="Content Placeholder 3">
            <a:extLst>
              <a:ext uri="{FF2B5EF4-FFF2-40B4-BE49-F238E27FC236}">
                <a16:creationId xmlns:a16="http://schemas.microsoft.com/office/drawing/2014/main" xmlns="" id="{FF0B294A-EA60-4783-AC3D-61BC57086FF3}"/>
              </a:ext>
            </a:extLst>
          </p:cNvPr>
          <p:cNvSpPr>
            <a:spLocks noGrp="1"/>
          </p:cNvSpPr>
          <p:nvPr>
            <p:ph idx="1"/>
          </p:nvPr>
        </p:nvSpPr>
        <p:spPr>
          <a:xfrm>
            <a:off x="171450" y="862642"/>
            <a:ext cx="11601449" cy="5866768"/>
          </a:xfrm>
        </p:spPr>
        <p:txBody>
          <a:bodyPr>
            <a:noAutofit/>
          </a:bodyPr>
          <a:lstStyle/>
          <a:p>
            <a:pPr marL="285750" indent="-285750"/>
            <a:r>
              <a:rPr lang="en-ZA" b="1" dirty="0"/>
              <a:t>STEP 6</a:t>
            </a:r>
            <a:r>
              <a:rPr lang="en-ZA" dirty="0"/>
              <a:t>: SACE assesses/reviews the NQT / Novice Teacher’s e-Portfolio of Evidence </a:t>
            </a:r>
          </a:p>
          <a:p>
            <a:pPr marL="285750" indent="-285750"/>
            <a:r>
              <a:rPr lang="en-ZA" b="1" dirty="0"/>
              <a:t>STEP 7</a:t>
            </a:r>
            <a:r>
              <a:rPr lang="en-ZA" dirty="0"/>
              <a:t>: SACE Issues the following to the NQT/Novice Teacher</a:t>
            </a:r>
          </a:p>
          <a:p>
            <a:pPr marL="742950" lvl="1" indent="-285750"/>
            <a:r>
              <a:rPr lang="en-ZA" dirty="0"/>
              <a:t>Professional Designation Status in line with the SAQA and SACE Professional Requirements;</a:t>
            </a:r>
          </a:p>
          <a:p>
            <a:pPr marL="742950" lvl="1" indent="-285750"/>
            <a:r>
              <a:rPr lang="en-ZA" dirty="0"/>
              <a:t>Full Professional Registration/ Professional Certification is awarded on the basis of the following:</a:t>
            </a:r>
          </a:p>
          <a:p>
            <a:pPr marL="1200150" lvl="2" indent="-285750"/>
            <a:r>
              <a:rPr lang="en-ZA" dirty="0"/>
              <a:t>Vetting of Individual, as part of the registration criteria, in line with the Partnerships with DSD (</a:t>
            </a:r>
            <a:r>
              <a:rPr lang="en-ZA" b="1" dirty="0">
                <a:solidFill>
                  <a:srgbClr val="00B050"/>
                </a:solidFill>
              </a:rPr>
              <a:t>Child Protection Register</a:t>
            </a:r>
            <a:r>
              <a:rPr lang="en-ZA" dirty="0"/>
              <a:t>), </a:t>
            </a:r>
            <a:r>
              <a:rPr lang="en-ZA" dirty="0" err="1"/>
              <a:t>DoJC</a:t>
            </a:r>
            <a:r>
              <a:rPr lang="en-ZA" dirty="0"/>
              <a:t>  (</a:t>
            </a:r>
            <a:r>
              <a:rPr lang="en-ZA" b="1" dirty="0">
                <a:solidFill>
                  <a:srgbClr val="7030A0"/>
                </a:solidFill>
              </a:rPr>
              <a:t>Sexual Offenders Register</a:t>
            </a:r>
            <a:r>
              <a:rPr lang="en-ZA" dirty="0">
                <a:solidFill>
                  <a:srgbClr val="7030A0"/>
                </a:solidFill>
              </a:rPr>
              <a:t>), and other service providers.</a:t>
            </a:r>
          </a:p>
          <a:p>
            <a:pPr marL="1200150" lvl="2" indent="-285750"/>
            <a:r>
              <a:rPr lang="en-ZA" dirty="0"/>
              <a:t>Individual submission of the SAPS, DSD, DOJC Clearance Certificates;</a:t>
            </a:r>
          </a:p>
          <a:p>
            <a:pPr marL="1200150" lvl="2" indent="-285750"/>
            <a:r>
              <a:rPr lang="en-ZA" dirty="0"/>
              <a:t>Qualification Verification / Validation with HEIs’ Results and Graduation Lists / SAQA NLRD; </a:t>
            </a:r>
          </a:p>
          <a:p>
            <a:pPr marL="1200150" lvl="2" indent="-285750"/>
            <a:r>
              <a:rPr lang="en-ZA" dirty="0"/>
              <a:t>Assessment of e-Portfolio against the Professional Teaching Standards.</a:t>
            </a:r>
          </a:p>
        </p:txBody>
      </p:sp>
      <p:cxnSp>
        <p:nvCxnSpPr>
          <p:cNvPr id="5" name="Straight Arrow Connector 4">
            <a:extLst>
              <a:ext uri="{FF2B5EF4-FFF2-40B4-BE49-F238E27FC236}">
                <a16:creationId xmlns:a16="http://schemas.microsoft.com/office/drawing/2014/main" xmlns="" id="{A6ED15F6-1E2A-412C-87BD-EBA85B3AC20C}"/>
              </a:ext>
            </a:extLst>
          </p:cNvPr>
          <p:cNvCxnSpPr/>
          <p:nvPr/>
        </p:nvCxnSpPr>
        <p:spPr>
          <a:xfrm>
            <a:off x="6657563" y="4727275"/>
            <a:ext cx="0" cy="6901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xmlns="" id="{172E266F-13C4-4862-8706-02E210B8A370}"/>
              </a:ext>
            </a:extLst>
          </p:cNvPr>
          <p:cNvSpPr txBox="1"/>
          <p:nvPr/>
        </p:nvSpPr>
        <p:spPr>
          <a:xfrm>
            <a:off x="3071008" y="5550179"/>
            <a:ext cx="826409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ZA" sz="2800" b="1" dirty="0"/>
              <a:t>CERTIFIED QUALIFIED TEACHERS / COLLEGE LECTURES</a:t>
            </a:r>
          </a:p>
        </p:txBody>
      </p:sp>
    </p:spTree>
    <p:extLst>
      <p:ext uri="{BB962C8B-B14F-4D97-AF65-F5344CB8AC3E}">
        <p14:creationId xmlns:p14="http://schemas.microsoft.com/office/powerpoint/2010/main" xmlns="" val="239100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DDA6E-EB83-4135-AC93-EBAE62D87CA5}"/>
              </a:ext>
            </a:extLst>
          </p:cNvPr>
          <p:cNvSpPr>
            <a:spLocks noGrp="1"/>
          </p:cNvSpPr>
          <p:nvPr>
            <p:ph type="title"/>
          </p:nvPr>
        </p:nvSpPr>
        <p:spPr>
          <a:xfrm>
            <a:off x="838200" y="-57539"/>
            <a:ext cx="10515600" cy="788425"/>
          </a:xfrm>
        </p:spPr>
        <p:txBody>
          <a:bodyPr>
            <a:normAutofit/>
          </a:bodyPr>
          <a:lstStyle/>
          <a:p>
            <a:pPr algn="ctr"/>
            <a:r>
              <a:rPr lang="en-ZA" sz="4000" b="1" dirty="0">
                <a:latin typeface="+mn-lt"/>
              </a:rPr>
              <a:t>OVERVIEW</a:t>
            </a:r>
          </a:p>
        </p:txBody>
      </p:sp>
      <p:sp>
        <p:nvSpPr>
          <p:cNvPr id="3" name="Content Placeholder 2">
            <a:extLst>
              <a:ext uri="{FF2B5EF4-FFF2-40B4-BE49-F238E27FC236}">
                <a16:creationId xmlns:a16="http://schemas.microsoft.com/office/drawing/2014/main" xmlns="" id="{A7D5D279-5FBD-4F01-82F1-8F80E27D3909}"/>
              </a:ext>
            </a:extLst>
          </p:cNvPr>
          <p:cNvSpPr>
            <a:spLocks noGrp="1"/>
          </p:cNvSpPr>
          <p:nvPr>
            <p:ph idx="1"/>
          </p:nvPr>
        </p:nvSpPr>
        <p:spPr>
          <a:xfrm>
            <a:off x="243254" y="730886"/>
            <a:ext cx="11605846" cy="5951267"/>
          </a:xfrm>
        </p:spPr>
        <p:txBody>
          <a:bodyPr>
            <a:normAutofit fontScale="25000" lnSpcReduction="20000"/>
          </a:bodyPr>
          <a:lstStyle/>
          <a:p>
            <a:r>
              <a:rPr lang="en-ZA" sz="11200" dirty="0"/>
              <a:t>The SACE-led process of professionalising the teaching profession is progressing well, through the multi-stakeholder driven approach.</a:t>
            </a:r>
          </a:p>
          <a:p>
            <a:r>
              <a:rPr lang="en-ZA" sz="11200" dirty="0"/>
              <a:t>This has inevitably necessitated that the newly appointed Council take stock on its strategy, delivery of the core mandates, and the entire institutional capacity with an ultimate goal of repositioning SACE to play its rightful role in the teaching profession.</a:t>
            </a:r>
          </a:p>
          <a:p>
            <a:r>
              <a:rPr lang="en-ZA" sz="11200" dirty="0"/>
              <a:t>In line with this, Council is prioritising the following, in order to deliver on its mandate efficiently and effectively during its four year term of office (</a:t>
            </a:r>
            <a:r>
              <a:rPr lang="en-ZA" sz="11200" b="1" dirty="0"/>
              <a:t>2017/18 – 2020/21</a:t>
            </a:r>
            <a:r>
              <a:rPr lang="en-ZA" sz="11200" dirty="0"/>
              <a:t>): </a:t>
            </a:r>
          </a:p>
          <a:p>
            <a:r>
              <a:rPr lang="en-ZA" sz="11200" b="1" dirty="0"/>
              <a:t>Core / Deliverables</a:t>
            </a:r>
          </a:p>
          <a:p>
            <a:pPr lvl="1"/>
            <a:r>
              <a:rPr lang="en-ZA" sz="11200" dirty="0"/>
              <a:t>Professionalisation of the teaching profession (</a:t>
            </a:r>
            <a:r>
              <a:rPr lang="en-ZA" sz="11200" b="1" dirty="0">
                <a:solidFill>
                  <a:srgbClr val="C00000"/>
                </a:solidFill>
              </a:rPr>
              <a:t>Refer to the Next Slide</a:t>
            </a:r>
            <a:r>
              <a:rPr lang="en-ZA" sz="11200" dirty="0"/>
              <a:t>) </a:t>
            </a:r>
          </a:p>
          <a:p>
            <a:pPr lvl="1"/>
            <a:r>
              <a:rPr lang="en-ZA" sz="11200" dirty="0"/>
              <a:t>Evidence-Based and Data-driven Advisory </a:t>
            </a:r>
          </a:p>
          <a:p>
            <a:r>
              <a:rPr lang="en-ZA" sz="11200" b="1" dirty="0"/>
              <a:t>Enablers and Conditions</a:t>
            </a:r>
          </a:p>
          <a:p>
            <a:pPr lvl="1"/>
            <a:r>
              <a:rPr lang="en-ZA" sz="11200" dirty="0"/>
              <a:t>Improved ICT </a:t>
            </a:r>
          </a:p>
          <a:p>
            <a:pPr lvl="1"/>
            <a:r>
              <a:rPr lang="en-ZA" sz="11200" dirty="0"/>
              <a:t>Strengthened Advocacy and Communication</a:t>
            </a:r>
          </a:p>
          <a:p>
            <a:pPr lvl="1" algn="just"/>
            <a:r>
              <a:rPr lang="en-ZA" sz="11200" dirty="0"/>
              <a:t>Institutional Capacity – Job Evaluation Process</a:t>
            </a:r>
          </a:p>
          <a:p>
            <a:pPr lvl="1"/>
            <a:r>
              <a:rPr lang="en-ZA" sz="11200" dirty="0"/>
              <a:t>Provincial Offices </a:t>
            </a:r>
          </a:p>
          <a:p>
            <a:pPr lvl="1"/>
            <a:endParaRPr lang="en-ZA" dirty="0"/>
          </a:p>
        </p:txBody>
      </p:sp>
    </p:spTree>
    <p:extLst>
      <p:ext uri="{BB962C8B-B14F-4D97-AF65-F5344CB8AC3E}">
        <p14:creationId xmlns:p14="http://schemas.microsoft.com/office/powerpoint/2010/main" xmlns="" val="106834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93"/>
            <a:ext cx="10515600" cy="899842"/>
          </a:xfrm>
        </p:spPr>
        <p:txBody>
          <a:bodyPr>
            <a:normAutofit fontScale="90000"/>
          </a:bodyPr>
          <a:lstStyle/>
          <a:p>
            <a:pPr algn="ctr"/>
            <a:r>
              <a:rPr lang="en-ZA" sz="4000" b="1" dirty="0">
                <a:latin typeface="Bookman Old Style" panose="02050604050505020204" pitchFamily="18" charset="0"/>
              </a:rPr>
              <a:t/>
            </a:r>
            <a:br>
              <a:rPr lang="en-ZA" sz="4000" b="1" dirty="0">
                <a:latin typeface="Bookman Old Style" panose="02050604050505020204" pitchFamily="18" charset="0"/>
              </a:rPr>
            </a:br>
            <a:r>
              <a:rPr lang="en-ZA" sz="4000" b="1" dirty="0">
                <a:latin typeface="Calibri" panose="020F0502020204030204" pitchFamily="34" charset="0"/>
                <a:cs typeface="Calibri" panose="020F0502020204030204" pitchFamily="34" charset="0"/>
              </a:rPr>
              <a:t>PROGRAMME 2  : ETHICS</a:t>
            </a:r>
            <a:r>
              <a:rPr lang="en-ZA" sz="4000" dirty="0">
                <a:latin typeface="Calibri" panose="020F0502020204030204" pitchFamily="34" charset="0"/>
                <a:cs typeface="Calibri" panose="020F0502020204030204" pitchFamily="34" charset="0"/>
              </a:rPr>
              <a:t> </a:t>
            </a:r>
            <a:br>
              <a:rPr lang="en-ZA" sz="4000" dirty="0">
                <a:latin typeface="Calibri" panose="020F0502020204030204" pitchFamily="34" charset="0"/>
                <a:cs typeface="Calibri" panose="020F0502020204030204" pitchFamily="34" charset="0"/>
              </a:rPr>
            </a:br>
            <a:endParaRPr lang="en-ZA"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 y="762000"/>
            <a:ext cx="11963400" cy="5959475"/>
          </a:xfrm>
        </p:spPr>
        <p:txBody>
          <a:bodyPr>
            <a:normAutofit/>
          </a:bodyPr>
          <a:lstStyle/>
          <a:p>
            <a:pPr marL="0" indent="0">
              <a:buNone/>
            </a:pPr>
            <a:endParaRPr lang="en-ZA" b="1" dirty="0">
              <a:latin typeface="Arial Black" panose="020B0A04020102020204" pitchFamily="34" charset="0"/>
            </a:endParaRPr>
          </a:p>
          <a:p>
            <a:pPr marL="0" indent="0">
              <a:buNone/>
            </a:pPr>
            <a:r>
              <a:rPr lang="en-ZA" b="1" dirty="0">
                <a:latin typeface="Calibri" panose="020F0502020204030204" pitchFamily="34" charset="0"/>
                <a:cs typeface="Calibri" panose="020F0502020204030204" pitchFamily="34" charset="0"/>
              </a:rPr>
              <a:t>PURPOSE:</a:t>
            </a:r>
          </a:p>
          <a:p>
            <a:pPr>
              <a:buFont typeface="Wingdings" panose="05000000000000000000" pitchFamily="2" charset="2"/>
              <a:buChar char="§"/>
            </a:pPr>
            <a:r>
              <a:rPr lang="en-ZA" sz="2400" dirty="0">
                <a:latin typeface="Calibri" panose="020F0502020204030204" pitchFamily="34" charset="0"/>
                <a:cs typeface="Calibri" panose="020F0502020204030204" pitchFamily="34" charset="0"/>
              </a:rPr>
              <a:t>Promote ethical conduct among educators through the development and enforcement of the Code of Ethics.</a:t>
            </a:r>
          </a:p>
          <a:p>
            <a:pPr>
              <a:buFont typeface="Wingdings" panose="05000000000000000000" pitchFamily="2" charset="2"/>
              <a:buChar char="§"/>
            </a:pPr>
            <a:r>
              <a:rPr lang="en-ZA" sz="2400" dirty="0">
                <a:latin typeface="Calibri" panose="020F0502020204030204" pitchFamily="34" charset="0"/>
                <a:cs typeface="Calibri" panose="020F0502020204030204" pitchFamily="34" charset="0"/>
              </a:rPr>
              <a:t>Facilitate interventions and support for schools, educators and school communities  on ethical matters.</a:t>
            </a:r>
          </a:p>
          <a:p>
            <a:endParaRPr lang="en-ZA" sz="2000" dirty="0">
              <a:latin typeface="Calibri" panose="020F0502020204030204" pitchFamily="34" charset="0"/>
              <a:cs typeface="Calibri" panose="020F0502020204030204" pitchFamily="34" charset="0"/>
            </a:endParaRPr>
          </a:p>
          <a:p>
            <a:pPr marL="0" indent="0">
              <a:buNone/>
            </a:pPr>
            <a:r>
              <a:rPr lang="en-ZA" b="1" dirty="0">
                <a:latin typeface="Calibri" panose="020F0502020204030204" pitchFamily="34" charset="0"/>
                <a:cs typeface="Calibri" panose="020F0502020204030204" pitchFamily="34" charset="0"/>
              </a:rPr>
              <a:t>KEY FUNCTIONS:</a:t>
            </a:r>
          </a:p>
          <a:p>
            <a:pPr lvl="0">
              <a:buFont typeface="Wingdings" panose="05000000000000000000" pitchFamily="2" charset="2"/>
              <a:buChar char="§"/>
            </a:pPr>
            <a:r>
              <a:rPr lang="en-US" sz="2400" dirty="0">
                <a:latin typeface="Calibri" panose="020F0502020204030204" pitchFamily="34" charset="0"/>
                <a:cs typeface="Calibri" panose="020F0502020204030204" pitchFamily="34" charset="0"/>
              </a:rPr>
              <a:t>To uphold the image of the teaching profession by reviewing the Code of Professional Ethics  Annually ;</a:t>
            </a:r>
            <a:endParaRPr lang="en-ZA" sz="2400" dirty="0">
              <a:latin typeface="Calibri" panose="020F0502020204030204" pitchFamily="34" charset="0"/>
              <a:cs typeface="Calibri" panose="020F0502020204030204" pitchFamily="34" charset="0"/>
            </a:endParaRPr>
          </a:p>
          <a:p>
            <a:pPr lvl="0">
              <a:buFont typeface="Wingdings" panose="05000000000000000000" pitchFamily="2" charset="2"/>
              <a:buChar char="§"/>
            </a:pPr>
            <a:r>
              <a:rPr lang="en-US" sz="2400" dirty="0">
                <a:latin typeface="Calibri" panose="020F0502020204030204" pitchFamily="34" charset="0"/>
                <a:cs typeface="Calibri" panose="020F0502020204030204" pitchFamily="34" charset="0"/>
              </a:rPr>
              <a:t>To investigate complaints of improper  conduct against educators;</a:t>
            </a:r>
            <a:endParaRPr lang="en-ZA" sz="2400" dirty="0">
              <a:latin typeface="Calibri" panose="020F0502020204030204" pitchFamily="34" charset="0"/>
              <a:cs typeface="Calibri" panose="020F0502020204030204" pitchFamily="34" charset="0"/>
            </a:endParaRPr>
          </a:p>
          <a:p>
            <a:pPr lvl="0">
              <a:buFont typeface="Wingdings" panose="05000000000000000000" pitchFamily="2" charset="2"/>
              <a:buChar char="§"/>
            </a:pPr>
            <a:r>
              <a:rPr lang="en-US" sz="2400" dirty="0">
                <a:latin typeface="Calibri" panose="020F0502020204030204" pitchFamily="34" charset="0"/>
                <a:cs typeface="Calibri" panose="020F0502020204030204" pitchFamily="34" charset="0"/>
              </a:rPr>
              <a:t>To institute disciplinary hearings at the behest of the Council where evidence of a breach  of the Code of Professional Ethics for  Educators has been found; and</a:t>
            </a:r>
            <a:endParaRPr lang="en-ZA" sz="2400" dirty="0">
              <a:latin typeface="Calibri" panose="020F0502020204030204" pitchFamily="34" charset="0"/>
              <a:cs typeface="Calibri" panose="020F0502020204030204" pitchFamily="34" charset="0"/>
            </a:endParaRPr>
          </a:p>
          <a:p>
            <a:pPr lvl="0">
              <a:buFont typeface="Wingdings" panose="05000000000000000000" pitchFamily="2" charset="2"/>
              <a:buChar char="§"/>
            </a:pPr>
            <a:r>
              <a:rPr lang="en-US" sz="2400" dirty="0">
                <a:latin typeface="Calibri" panose="020F0502020204030204" pitchFamily="34" charset="0"/>
                <a:cs typeface="Calibri" panose="020F0502020204030204" pitchFamily="34" charset="0"/>
              </a:rPr>
              <a:t>Advocate the Code of Professional Ethics.</a:t>
            </a:r>
            <a:endParaRPr lang="en-ZA"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2C03D1A9-6893-4A3A-A315-0576BFDD8D0B}" type="slidenum">
              <a:rPr lang="en-US" smtClean="0">
                <a:solidFill>
                  <a:srgbClr val="073E87"/>
                </a:solidFill>
              </a:rPr>
              <a:pPr/>
              <a:t>30</a:t>
            </a:fld>
            <a:endParaRPr lang="en-US">
              <a:solidFill>
                <a:srgbClr val="073E87"/>
              </a:solidFill>
            </a:endParaRPr>
          </a:p>
        </p:txBody>
      </p:sp>
      <p:pic>
        <p:nvPicPr>
          <p:cNvPr id="6" name="Picture 5" descr="SACE Logo col">
            <a:extLst>
              <a:ext uri="{FF2B5EF4-FFF2-40B4-BE49-F238E27FC236}">
                <a16:creationId xmlns:a16="http://schemas.microsoft.com/office/drawing/2014/main" xmlns="" id="{70BF1452-C1D5-475D-833B-B4EF537B51AE}"/>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101407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2088"/>
            <a:ext cx="8168640" cy="888860"/>
          </a:xfrm>
        </p:spPr>
        <p:txBody>
          <a:bodyPr>
            <a:normAutofit/>
          </a:bodyPr>
          <a:lstStyle/>
          <a:p>
            <a:pPr algn="ctr"/>
            <a:r>
              <a:rPr lang="en-ZA" sz="3600" b="1" dirty="0">
                <a:latin typeface="Calibri" panose="020F0502020204030204" pitchFamily="34" charset="0"/>
                <a:cs typeface="Calibri" panose="020F0502020204030204" pitchFamily="34" charset="0"/>
              </a:rPr>
              <a:t>ETHICS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31</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851204074"/>
              </p:ext>
            </p:extLst>
          </p:nvPr>
        </p:nvGraphicFramePr>
        <p:xfrm>
          <a:off x="267286" y="1438135"/>
          <a:ext cx="11924714" cy="5173679"/>
        </p:xfrm>
        <a:graphic>
          <a:graphicData uri="http://schemas.openxmlformats.org/drawingml/2006/table">
            <a:tbl>
              <a:tblPr firstRow="1" firstCol="1" lastRow="1" lastCol="1" bandRow="1" bandCol="1">
                <a:tableStyleId>{5940675A-B579-460E-94D1-54222C63F5DA}</a:tableStyleId>
              </a:tblPr>
              <a:tblGrid>
                <a:gridCol w="3176750">
                  <a:extLst>
                    <a:ext uri="{9D8B030D-6E8A-4147-A177-3AD203B41FA5}">
                      <a16:colId xmlns:a16="http://schemas.microsoft.com/office/drawing/2014/main" xmlns="" val="20000"/>
                    </a:ext>
                  </a:extLst>
                </a:gridCol>
                <a:gridCol w="2954619">
                  <a:extLst>
                    <a:ext uri="{9D8B030D-6E8A-4147-A177-3AD203B41FA5}">
                      <a16:colId xmlns:a16="http://schemas.microsoft.com/office/drawing/2014/main" xmlns="" val="20001"/>
                    </a:ext>
                  </a:extLst>
                </a:gridCol>
                <a:gridCol w="1537826">
                  <a:extLst>
                    <a:ext uri="{9D8B030D-6E8A-4147-A177-3AD203B41FA5}">
                      <a16:colId xmlns:a16="http://schemas.microsoft.com/office/drawing/2014/main" xmlns="" val="20002"/>
                    </a:ext>
                  </a:extLst>
                </a:gridCol>
                <a:gridCol w="1691502">
                  <a:extLst>
                    <a:ext uri="{9D8B030D-6E8A-4147-A177-3AD203B41FA5}">
                      <a16:colId xmlns:a16="http://schemas.microsoft.com/office/drawing/2014/main" xmlns="" val="20003"/>
                    </a:ext>
                  </a:extLst>
                </a:gridCol>
                <a:gridCol w="2400105">
                  <a:extLst>
                    <a:ext uri="{9D8B030D-6E8A-4147-A177-3AD203B41FA5}">
                      <a16:colId xmlns:a16="http://schemas.microsoft.com/office/drawing/2014/main" xmlns="" val="20004"/>
                    </a:ext>
                  </a:extLst>
                </a:gridCol>
                <a:gridCol w="163912">
                  <a:extLst>
                    <a:ext uri="{9D8B030D-6E8A-4147-A177-3AD203B41FA5}">
                      <a16:colId xmlns:a16="http://schemas.microsoft.com/office/drawing/2014/main" xmlns="" val="20005"/>
                    </a:ext>
                  </a:extLst>
                </a:gridCol>
              </a:tblGrid>
              <a:tr h="1048042">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1446208">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439822">
                <a:tc>
                  <a:txBody>
                    <a:bodyPr/>
                    <a:lstStyle/>
                    <a:p>
                      <a:pPr>
                        <a:lnSpc>
                          <a:spcPct val="115000"/>
                        </a:lnSpc>
                        <a:spcAft>
                          <a:spcPts val="1000"/>
                        </a:spcAft>
                      </a:pPr>
                      <a:r>
                        <a:rPr lang="en-GB" sz="2000">
                          <a:effectLst/>
                          <a:latin typeface="Calibri" panose="020F0502020204030204" pitchFamily="34" charset="0"/>
                          <a:ea typeface="Calibri" panose="020F0502020204030204" pitchFamily="34" charset="0"/>
                          <a:cs typeface="Arial" panose="020B0604020202020204" pitchFamily="34" charset="0"/>
                        </a:rPr>
                        <a:t>Promote the maintenance of Ethical Standards in the profession.</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000">
                          <a:effectLst/>
                          <a:latin typeface="Calibri" panose="020F0502020204030204" pitchFamily="34" charset="0"/>
                          <a:ea typeface="Calibri" panose="020F0502020204030204" pitchFamily="34" charset="0"/>
                          <a:cs typeface="Arial" panose="020B0604020202020204" pitchFamily="34" charset="0"/>
                        </a:rPr>
                        <a:t>Number of educators to be trained on the Code of Professional Ethics.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b="0">
                          <a:effectLst/>
                          <a:latin typeface="Calibri" panose="020F0502020204030204" pitchFamily="34" charset="0"/>
                          <a:ea typeface="Calibri" panose="020F0502020204030204" pitchFamily="34" charset="0"/>
                          <a:cs typeface="Arial" panose="020B0604020202020204" pitchFamily="34" charset="0"/>
                        </a:rPr>
                        <a:t>10 000</a:t>
                      </a:r>
                      <a:endParaRPr lang="en-ZA"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15 000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15 000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1239607">
                <a:tc>
                  <a:txBody>
                    <a:bodyPr/>
                    <a:lstStyle/>
                    <a:p>
                      <a:pPr>
                        <a:lnSpc>
                          <a:spcPct val="115000"/>
                        </a:lnSpc>
                        <a:spcAft>
                          <a:spcPts val="1000"/>
                        </a:spcAft>
                      </a:pPr>
                      <a:r>
                        <a:rPr lang="en-GB" sz="2000">
                          <a:effectLst/>
                          <a:latin typeface="Calibri" panose="020F0502020204030204" pitchFamily="34" charset="0"/>
                          <a:ea typeface="Calibri" panose="020F0502020204030204" pitchFamily="34" charset="0"/>
                          <a:cs typeface="Arial" panose="020B0604020202020204" pitchFamily="34"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000" dirty="0">
                          <a:effectLst/>
                          <a:latin typeface="Calibri" panose="020F0502020204030204" pitchFamily="34" charset="0"/>
                          <a:ea typeface="Calibri" panose="020F0502020204030204" pitchFamily="34" charset="0"/>
                          <a:cs typeface="Arial" panose="020B0604020202020204" pitchFamily="34" charset="0"/>
                        </a:rPr>
                        <a:t>Number of cases to be concluded annually.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b="0" dirty="0">
                          <a:effectLst/>
                          <a:latin typeface="Calibri" panose="020F0502020204030204" pitchFamily="34" charset="0"/>
                          <a:ea typeface="Calibri" panose="020F0502020204030204" pitchFamily="34" charset="0"/>
                          <a:cs typeface="Arial" panose="020B0604020202020204" pitchFamily="34" charset="0"/>
                        </a:rPr>
                        <a:t>550</a:t>
                      </a:r>
                      <a:endParaRPr lang="en-ZA"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550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dirty="0">
                          <a:effectLst/>
                          <a:latin typeface="Calibri" panose="020F0502020204030204" pitchFamily="34" charset="0"/>
                          <a:ea typeface="Calibri" panose="020F0502020204030204" pitchFamily="34" charset="0"/>
                          <a:cs typeface="Arial" panose="020B0604020202020204" pitchFamily="34" charset="0"/>
                        </a:rPr>
                        <a:t>550</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752752"/>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74366" y="0"/>
            <a:ext cx="517634" cy="553109"/>
          </a:xfrm>
          <a:prstGeom prst="rect">
            <a:avLst/>
          </a:prstGeom>
          <a:noFill/>
          <a:ln>
            <a:noFill/>
          </a:ln>
        </p:spPr>
      </p:pic>
    </p:spTree>
    <p:extLst>
      <p:ext uri="{BB962C8B-B14F-4D97-AF65-F5344CB8AC3E}">
        <p14:creationId xmlns:p14="http://schemas.microsoft.com/office/powerpoint/2010/main" xmlns="" val="996540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234584469"/>
              </p:ext>
            </p:extLst>
          </p:nvPr>
        </p:nvGraphicFramePr>
        <p:xfrm>
          <a:off x="87344" y="1860015"/>
          <a:ext cx="12017312" cy="3989264"/>
        </p:xfrm>
        <a:graphic>
          <a:graphicData uri="http://schemas.openxmlformats.org/drawingml/2006/table">
            <a:tbl>
              <a:tblPr firstRow="1" firstCol="1" lastRow="1" lastCol="1" bandRow="1" bandCol="1">
                <a:tableStyleId>{5940675A-B579-460E-94D1-54222C63F5DA}</a:tableStyleId>
              </a:tblPr>
              <a:tblGrid>
                <a:gridCol w="4011636">
                  <a:extLst>
                    <a:ext uri="{9D8B030D-6E8A-4147-A177-3AD203B41FA5}">
                      <a16:colId xmlns:a16="http://schemas.microsoft.com/office/drawing/2014/main" xmlns="" val="20000"/>
                    </a:ext>
                  </a:extLst>
                </a:gridCol>
                <a:gridCol w="1775161">
                  <a:extLst>
                    <a:ext uri="{9D8B030D-6E8A-4147-A177-3AD203B41FA5}">
                      <a16:colId xmlns:a16="http://schemas.microsoft.com/office/drawing/2014/main" xmlns="" val="20001"/>
                    </a:ext>
                  </a:extLst>
                </a:gridCol>
                <a:gridCol w="1690037">
                  <a:extLst>
                    <a:ext uri="{9D8B030D-6E8A-4147-A177-3AD203B41FA5}">
                      <a16:colId xmlns:a16="http://schemas.microsoft.com/office/drawing/2014/main" xmlns="" val="20002"/>
                    </a:ext>
                  </a:extLst>
                </a:gridCol>
                <a:gridCol w="1051982">
                  <a:extLst>
                    <a:ext uri="{9D8B030D-6E8A-4147-A177-3AD203B41FA5}">
                      <a16:colId xmlns:a16="http://schemas.microsoft.com/office/drawing/2014/main" xmlns="" val="20003"/>
                    </a:ext>
                  </a:extLst>
                </a:gridCol>
                <a:gridCol w="1117038">
                  <a:extLst>
                    <a:ext uri="{9D8B030D-6E8A-4147-A177-3AD203B41FA5}">
                      <a16:colId xmlns:a16="http://schemas.microsoft.com/office/drawing/2014/main" xmlns="" val="20004"/>
                    </a:ext>
                  </a:extLst>
                </a:gridCol>
                <a:gridCol w="1153201">
                  <a:extLst>
                    <a:ext uri="{9D8B030D-6E8A-4147-A177-3AD203B41FA5}">
                      <a16:colId xmlns:a16="http://schemas.microsoft.com/office/drawing/2014/main" xmlns="" val="20005"/>
                    </a:ext>
                  </a:extLst>
                </a:gridCol>
                <a:gridCol w="1218257">
                  <a:extLst>
                    <a:ext uri="{9D8B030D-6E8A-4147-A177-3AD203B41FA5}">
                      <a16:colId xmlns:a16="http://schemas.microsoft.com/office/drawing/2014/main" xmlns="" val="20006"/>
                    </a:ext>
                  </a:extLst>
                </a:gridCol>
              </a:tblGrid>
              <a:tr h="854792">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0961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1115274">
                <a:tc>
                  <a:txBody>
                    <a:bodyPr/>
                    <a:lstStyle/>
                    <a:p>
                      <a:pPr marL="20955">
                        <a:lnSpc>
                          <a:spcPct val="115000"/>
                        </a:lnSpc>
                        <a:spcAft>
                          <a:spcPts val="1000"/>
                        </a:spcAft>
                      </a:pPr>
                      <a:r>
                        <a:rPr lang="en-GB" sz="2000">
                          <a:effectLst/>
                          <a:latin typeface="Calibri" panose="020F0502020204030204" pitchFamily="34" charset="0"/>
                          <a:ea typeface="Calibri" panose="020F0502020204030204" pitchFamily="34" charset="0"/>
                          <a:cs typeface="Arial" panose="020B0604020202020204" pitchFamily="34" charset="0"/>
                        </a:rPr>
                        <a:t>Number of educators to be trained on the Code of Professional Ethics.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400" dirty="0">
                          <a:effectLst/>
                        </a:rPr>
                        <a:t>Quarterly</a:t>
                      </a:r>
                      <a:endParaRPr lang="en-ZA" sz="2400" b="1" dirty="0">
                        <a:solidFill>
                          <a:schemeClr val="tx1"/>
                        </a:solidFill>
                        <a:effectLst/>
                        <a:latin typeface="Calibri" panose="020F0502020204030204" pitchFamily="34" charset="0"/>
                        <a:ea typeface="Times New Roman"/>
                      </a:endParaRPr>
                    </a:p>
                  </a:txBody>
                  <a:tcPr marL="62028" marR="62028" marT="0" marB="0"/>
                </a:tc>
                <a:tc>
                  <a:txBody>
                    <a:bodyPr/>
                    <a:lstStyle/>
                    <a:p>
                      <a:pPr>
                        <a:lnSpc>
                          <a:spcPct val="115000"/>
                        </a:lnSpc>
                        <a:spcAft>
                          <a:spcPts val="1000"/>
                        </a:spcAft>
                      </a:pPr>
                      <a:r>
                        <a:rPr lang="en-GB" sz="2400" b="1">
                          <a:effectLst/>
                          <a:latin typeface="Calibri" panose="020F0502020204030204" pitchFamily="34" charset="0"/>
                          <a:ea typeface="Calibri" panose="020F0502020204030204" pitchFamily="34" charset="0"/>
                          <a:cs typeface="Arial" panose="020B0604020202020204" pitchFamily="34" charset="0"/>
                        </a:rPr>
                        <a:t>10 000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2 500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3 500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2 500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1 500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709583">
                <a:tc>
                  <a:txBody>
                    <a:bodyPr/>
                    <a:lstStyle/>
                    <a:p>
                      <a:pPr marL="20955">
                        <a:lnSpc>
                          <a:spcPct val="115000"/>
                        </a:lnSpc>
                        <a:spcAft>
                          <a:spcPts val="1000"/>
                        </a:spcAft>
                      </a:pPr>
                      <a:r>
                        <a:rPr lang="en-GB" sz="2000" dirty="0">
                          <a:effectLst/>
                          <a:latin typeface="Calibri" panose="020F0502020204030204" pitchFamily="34" charset="0"/>
                          <a:ea typeface="Calibri" panose="020F0502020204030204" pitchFamily="34" charset="0"/>
                          <a:cs typeface="Arial" panose="020B0604020202020204" pitchFamily="34" charset="0"/>
                        </a:rPr>
                        <a:t>Number of cases to be concluded Annually.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400" dirty="0">
                          <a:effectLst/>
                        </a:rPr>
                        <a:t>Quarterly</a:t>
                      </a:r>
                      <a:endParaRPr lang="en-ZA" sz="2400" b="1" dirty="0">
                        <a:solidFill>
                          <a:schemeClr val="tx1"/>
                        </a:solidFill>
                        <a:effectLst/>
                        <a:latin typeface="Calibri" panose="020F0502020204030204" pitchFamily="34" charset="0"/>
                        <a:ea typeface="Times New Roman"/>
                      </a:endParaRPr>
                    </a:p>
                  </a:txBody>
                  <a:tcPr marL="62028" marR="62028" marT="0" marB="0"/>
                </a:tc>
                <a:tc>
                  <a:txBody>
                    <a:bodyPr/>
                    <a:lstStyle/>
                    <a:p>
                      <a:pPr>
                        <a:lnSpc>
                          <a:spcPct val="115000"/>
                        </a:lnSpc>
                        <a:spcAft>
                          <a:spcPts val="1000"/>
                        </a:spcAft>
                      </a:pPr>
                      <a:r>
                        <a:rPr lang="en-GB" sz="2400" b="1" dirty="0">
                          <a:effectLst/>
                          <a:latin typeface="Calibri" panose="020F0502020204030204" pitchFamily="34" charset="0"/>
                          <a:ea typeface="Calibri" panose="020F0502020204030204" pitchFamily="34" charset="0"/>
                          <a:cs typeface="Arial" panose="020B0604020202020204" pitchFamily="34" charset="0"/>
                        </a:rPr>
                        <a:t>550</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120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150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1000"/>
                        </a:spcAft>
                      </a:pPr>
                      <a:r>
                        <a:rPr lang="en-GB" sz="2400">
                          <a:effectLst/>
                          <a:latin typeface="Calibri" panose="020F0502020204030204" pitchFamily="34" charset="0"/>
                          <a:ea typeface="Calibri" panose="020F0502020204030204" pitchFamily="34" charset="0"/>
                          <a:cs typeface="Arial" panose="020B0604020202020204" pitchFamily="34" charset="0"/>
                        </a:rPr>
                        <a:t>120</a:t>
                      </a:r>
                      <a:endParaRPr lang="en-Z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2400" dirty="0">
                          <a:effectLst/>
                          <a:latin typeface="Calibri" panose="020F0502020204030204" pitchFamily="34" charset="0"/>
                          <a:ea typeface="Calibri" panose="020F0502020204030204" pitchFamily="34" charset="0"/>
                          <a:cs typeface="Arial" panose="020B0604020202020204" pitchFamily="34" charset="0"/>
                        </a:rPr>
                        <a:t>160</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32</a:t>
            </a:fld>
            <a:endParaRPr lang="en-US">
              <a:solidFill>
                <a:srgbClr val="073E87"/>
              </a:solidFill>
            </a:endParaRPr>
          </a:p>
        </p:txBody>
      </p:sp>
      <p:sp>
        <p:nvSpPr>
          <p:cNvPr id="5" name="Rectangle 1"/>
          <p:cNvSpPr>
            <a:spLocks noChangeArrowheads="1"/>
          </p:cNvSpPr>
          <p:nvPr/>
        </p:nvSpPr>
        <p:spPr bwMode="auto">
          <a:xfrm>
            <a:off x="0" y="382746"/>
            <a:ext cx="1216971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4400" b="1" dirty="0">
                <a:solidFill>
                  <a:srgbClr val="000000"/>
                </a:solidFill>
                <a:latin typeface="Calibri" panose="020F0502020204030204" pitchFamily="34" charset="0"/>
                <a:ea typeface="Times New Roman" pitchFamily="18" charset="0"/>
                <a:cs typeface="Calibri" panose="020F0502020204030204" pitchFamily="34" charset="0"/>
              </a:rPr>
              <a:t>QUARTERLY TARGETS FOR ETHICS 2018/19</a:t>
            </a:r>
            <a:endParaRPr lang="en-GB" altLang="en-US" sz="44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82037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8F5A8-D61C-450E-B28C-2FA91491F230}"/>
              </a:ext>
            </a:extLst>
          </p:cNvPr>
          <p:cNvSpPr>
            <a:spLocks noGrp="1"/>
          </p:cNvSpPr>
          <p:nvPr>
            <p:ph type="title"/>
          </p:nvPr>
        </p:nvSpPr>
        <p:spPr>
          <a:xfrm>
            <a:off x="838200" y="110978"/>
            <a:ext cx="10515600" cy="817490"/>
          </a:xfrm>
        </p:spPr>
        <p:txBody>
          <a:bodyPr>
            <a:normAutofit/>
          </a:bodyPr>
          <a:lstStyle/>
          <a:p>
            <a:pPr algn="ctr"/>
            <a:r>
              <a:rPr lang="en-ZA" sz="4800" b="1" dirty="0"/>
              <a:t>KEY ISSUES FOR NOTING</a:t>
            </a:r>
          </a:p>
        </p:txBody>
      </p:sp>
      <p:sp>
        <p:nvSpPr>
          <p:cNvPr id="3" name="Content Placeholder 2">
            <a:extLst>
              <a:ext uri="{FF2B5EF4-FFF2-40B4-BE49-F238E27FC236}">
                <a16:creationId xmlns:a16="http://schemas.microsoft.com/office/drawing/2014/main" xmlns="" id="{42185254-F512-4534-9EEB-471C5EEA84D4}"/>
              </a:ext>
            </a:extLst>
          </p:cNvPr>
          <p:cNvSpPr>
            <a:spLocks noGrp="1"/>
          </p:cNvSpPr>
          <p:nvPr>
            <p:ph idx="1"/>
          </p:nvPr>
        </p:nvSpPr>
        <p:spPr>
          <a:xfrm>
            <a:off x="548639" y="928468"/>
            <a:ext cx="11211951" cy="5720080"/>
          </a:xfrm>
        </p:spPr>
        <p:txBody>
          <a:bodyPr>
            <a:normAutofit fontScale="92500" lnSpcReduction="20000"/>
          </a:bodyPr>
          <a:lstStyle/>
          <a:p>
            <a:r>
              <a:rPr lang="en-ZA" dirty="0"/>
              <a:t>In the 2016/17 Annual report we declared the 2016/17 backlog of educator misconduct cases as 248.</a:t>
            </a:r>
          </a:p>
          <a:p>
            <a:r>
              <a:rPr lang="en-ZA" dirty="0"/>
              <a:t>As part of remedial action, the new Council allocated additional financial resources, in October/</a:t>
            </a:r>
            <a:r>
              <a:rPr lang="en-ZA"/>
              <a:t>November 2017 to </a:t>
            </a:r>
            <a:r>
              <a:rPr lang="en-ZA" dirty="0"/>
              <a:t>address this backlog, and 147 cases have been finalised by the end of February 2018.</a:t>
            </a:r>
          </a:p>
          <a:p>
            <a:r>
              <a:rPr lang="en-ZA" dirty="0"/>
              <a:t>Council is also conducting the Case Management Business Review Process and Developing a strengthened Panellists hybrid model made up of the Peer review and legal professionals to minimise the recurring case backlogs.</a:t>
            </a:r>
          </a:p>
          <a:p>
            <a:r>
              <a:rPr lang="en-ZA" dirty="0"/>
              <a:t>A policy on Panellists, Prosecutors and Presiding Chairpersons is being revised to strengthen the integrity of SACE’s case management processes and procedures. Some guidance and support has been received from SACE’s engagement with the Commission on Gender Equality. </a:t>
            </a:r>
          </a:p>
          <a:p>
            <a:r>
              <a:rPr lang="en-ZA" dirty="0"/>
              <a:t>The Commission on Gender Equality allowed SACE to use its hotline number for reporting the sexual misconduct cases. </a:t>
            </a:r>
          </a:p>
          <a:p>
            <a:r>
              <a:rPr lang="en-ZA" dirty="0"/>
              <a:t>The current process of addressing the institutional capacity through, amongst others the job evaluation project, is looking at strengthening the Ethics Division quantitatively and qualitatively in order to address the exiting gaps.</a:t>
            </a:r>
          </a:p>
        </p:txBody>
      </p:sp>
    </p:spTree>
    <p:extLst>
      <p:ext uri="{BB962C8B-B14F-4D97-AF65-F5344CB8AC3E}">
        <p14:creationId xmlns:p14="http://schemas.microsoft.com/office/powerpoint/2010/main" xmlns="" val="2583347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10F78-9DB7-4D35-9177-17C9560EFC47}"/>
              </a:ext>
            </a:extLst>
          </p:cNvPr>
          <p:cNvSpPr>
            <a:spLocks noGrp="1"/>
          </p:cNvSpPr>
          <p:nvPr>
            <p:ph type="title"/>
          </p:nvPr>
        </p:nvSpPr>
        <p:spPr>
          <a:xfrm>
            <a:off x="321212" y="21421"/>
            <a:ext cx="11549575" cy="655246"/>
          </a:xfrm>
        </p:spPr>
        <p:txBody>
          <a:bodyPr>
            <a:normAutofit fontScale="90000"/>
          </a:bodyPr>
          <a:lstStyle/>
          <a:p>
            <a:r>
              <a:rPr lang="en-ZA" b="1" dirty="0">
                <a:latin typeface="+mn-lt"/>
              </a:rPr>
              <a:t>SEXUAL VIOLENCE / HARRASSMENT RELATED CASES</a:t>
            </a:r>
          </a:p>
        </p:txBody>
      </p:sp>
      <p:sp>
        <p:nvSpPr>
          <p:cNvPr id="3" name="Content Placeholder 2">
            <a:extLst>
              <a:ext uri="{FF2B5EF4-FFF2-40B4-BE49-F238E27FC236}">
                <a16:creationId xmlns:a16="http://schemas.microsoft.com/office/drawing/2014/main" xmlns="" id="{FC92A4E3-21FB-4F12-AA82-E2C7232A7AFD}"/>
              </a:ext>
            </a:extLst>
          </p:cNvPr>
          <p:cNvSpPr>
            <a:spLocks noGrp="1"/>
          </p:cNvSpPr>
          <p:nvPr>
            <p:ph idx="1"/>
          </p:nvPr>
        </p:nvSpPr>
        <p:spPr>
          <a:xfrm>
            <a:off x="154745" y="534574"/>
            <a:ext cx="11744178" cy="5936564"/>
          </a:xfrm>
        </p:spPr>
        <p:txBody>
          <a:bodyPr/>
          <a:lstStyle/>
          <a:p>
            <a:r>
              <a:rPr lang="en-ZA" dirty="0"/>
              <a:t>Rise v/s Reporting Awareness; </a:t>
            </a:r>
          </a:p>
          <a:p>
            <a:r>
              <a:rPr lang="en-ZA" dirty="0"/>
              <a:t>Council took a resolution to prioritise the sexual harassment cases; </a:t>
            </a:r>
          </a:p>
          <a:p>
            <a:r>
              <a:rPr lang="en-ZA" dirty="0"/>
              <a:t>Collaboration with DBE (HEDCOM Sub-com on Legal Matters, SACE-KZN PED Collaboration Model through the Premier and MEC’s Offices; </a:t>
            </a:r>
          </a:p>
          <a:p>
            <a:r>
              <a:rPr lang="en-ZA" dirty="0"/>
              <a:t>Replicate the Model in all the 9 provinces;</a:t>
            </a:r>
          </a:p>
          <a:p>
            <a:r>
              <a:rPr lang="en-ZA" dirty="0"/>
              <a:t>SACE released a research report on, Factors and Environment that facilitate sexual misdemeanours between teachers and learners </a:t>
            </a:r>
          </a:p>
        </p:txBody>
      </p:sp>
      <p:sp>
        <p:nvSpPr>
          <p:cNvPr id="22" name="Rectangle 2">
            <a:extLst>
              <a:ext uri="{FF2B5EF4-FFF2-40B4-BE49-F238E27FC236}">
                <a16:creationId xmlns:a16="http://schemas.microsoft.com/office/drawing/2014/main" xmlns="" id="{A5011942-2B7E-420B-AD77-57E67CAA5D76}"/>
              </a:ext>
            </a:extLst>
          </p:cNvPr>
          <p:cNvSpPr>
            <a:spLocks noChangeArrowheads="1"/>
          </p:cNvSpPr>
          <p:nvPr/>
        </p:nvSpPr>
        <p:spPr bwMode="auto">
          <a:xfrm>
            <a:off x="464234" y="32766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4" name="Rectangle 4">
            <a:extLst>
              <a:ext uri="{FF2B5EF4-FFF2-40B4-BE49-F238E27FC236}">
                <a16:creationId xmlns:a16="http://schemas.microsoft.com/office/drawing/2014/main" xmlns="" id="{055CF1A1-557E-4D64-A921-B5A1D1D9685D}"/>
              </a:ext>
            </a:extLst>
          </p:cNvPr>
          <p:cNvSpPr>
            <a:spLocks noChangeArrowheads="1"/>
          </p:cNvSpPr>
          <p:nvPr/>
        </p:nvSpPr>
        <p:spPr bwMode="auto">
          <a:xfrm>
            <a:off x="616634" y="34290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aphicFrame>
        <p:nvGraphicFramePr>
          <p:cNvPr id="25" name="Object 24">
            <a:extLst>
              <a:ext uri="{FF2B5EF4-FFF2-40B4-BE49-F238E27FC236}">
                <a16:creationId xmlns:a16="http://schemas.microsoft.com/office/drawing/2014/main" xmlns="" id="{CF0E10DC-7848-4994-9EE2-021A43A03431}"/>
              </a:ext>
            </a:extLst>
          </p:cNvPr>
          <p:cNvGraphicFramePr>
            <a:graphicFrameLocks noChangeAspect="1"/>
          </p:cNvGraphicFramePr>
          <p:nvPr>
            <p:extLst>
              <p:ext uri="{D42A27DB-BD31-4B8C-83A1-F6EECF244321}">
                <p14:modId xmlns:p14="http://schemas.microsoft.com/office/powerpoint/2010/main" xmlns="" val="253943858"/>
              </p:ext>
            </p:extLst>
          </p:nvPr>
        </p:nvGraphicFramePr>
        <p:xfrm>
          <a:off x="9408247" y="4498865"/>
          <a:ext cx="2643076" cy="1843320"/>
        </p:xfrm>
        <a:graphic>
          <a:graphicData uri="http://schemas.openxmlformats.org/presentationml/2006/ole">
            <p:oleObj spid="_x0000_s1156" name="Packager Shell Object" showAsIcon="1" r:id="rId3" imgW="1013760" imgH="663120" progId="Package">
              <p:embed/>
            </p:oleObj>
          </a:graphicData>
        </a:graphic>
      </p:graphicFrame>
      <p:graphicFrame>
        <p:nvGraphicFramePr>
          <p:cNvPr id="4" name="Diagram 3">
            <a:extLst>
              <a:ext uri="{FF2B5EF4-FFF2-40B4-BE49-F238E27FC236}">
                <a16:creationId xmlns:a16="http://schemas.microsoft.com/office/drawing/2014/main" xmlns="" id="{35A6AEAC-CA92-4246-837E-9A88BB1C825D}"/>
              </a:ext>
            </a:extLst>
          </p:cNvPr>
          <p:cNvGraphicFramePr/>
          <p:nvPr>
            <p:extLst>
              <p:ext uri="{D42A27DB-BD31-4B8C-83A1-F6EECF244321}">
                <p14:modId xmlns:p14="http://schemas.microsoft.com/office/powerpoint/2010/main" xmlns="" val="4063386352"/>
              </p:ext>
            </p:extLst>
          </p:nvPr>
        </p:nvGraphicFramePr>
        <p:xfrm>
          <a:off x="321211" y="3685748"/>
          <a:ext cx="9610580" cy="3012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Arrow: Down 7">
            <a:extLst>
              <a:ext uri="{FF2B5EF4-FFF2-40B4-BE49-F238E27FC236}">
                <a16:creationId xmlns:a16="http://schemas.microsoft.com/office/drawing/2014/main" xmlns="" id="{FB118D61-A751-479E-B090-8F61778BB869}"/>
              </a:ext>
            </a:extLst>
          </p:cNvPr>
          <p:cNvSpPr/>
          <p:nvPr/>
        </p:nvSpPr>
        <p:spPr>
          <a:xfrm>
            <a:off x="10247844" y="341869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xmlns="" val="2923802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508B-D517-44BE-921D-1E580DFA3182}"/>
              </a:ext>
            </a:extLst>
          </p:cNvPr>
          <p:cNvSpPr>
            <a:spLocks noGrp="1"/>
          </p:cNvSpPr>
          <p:nvPr>
            <p:ph type="title" idx="4294967295"/>
          </p:nvPr>
        </p:nvSpPr>
        <p:spPr>
          <a:xfrm>
            <a:off x="0" y="0"/>
            <a:ext cx="12055475" cy="579438"/>
          </a:xfrm>
        </p:spPr>
        <p:style>
          <a:lnRef idx="2">
            <a:schemeClr val="dk1"/>
          </a:lnRef>
          <a:fillRef idx="1">
            <a:schemeClr val="lt1"/>
          </a:fillRef>
          <a:effectRef idx="0">
            <a:schemeClr val="dk1"/>
          </a:effectRef>
          <a:fontRef idx="minor">
            <a:schemeClr val="dk1"/>
          </a:fontRef>
        </p:style>
        <p:txBody>
          <a:bodyPr>
            <a:normAutofit fontScale="90000"/>
          </a:bodyPr>
          <a:lstStyle/>
          <a:p>
            <a:pPr algn="ctr" eaLnBrk="1" hangingPunct="1">
              <a:defRPr/>
            </a:pPr>
            <a:r>
              <a:rPr lang="en-ZA" sz="2800" b="1" dirty="0"/>
              <a:t>MAPPING SEXUAL VIOLENCE AS A WICKED PROBLEM THAT NEEDS DIFFERENT PROBLEM SOLVING APPROACH, NEW WAYS OF THINKING – SACE LEADING THE PROCESS</a:t>
            </a:r>
          </a:p>
        </p:txBody>
      </p:sp>
      <p:sp>
        <p:nvSpPr>
          <p:cNvPr id="6" name="Rectangle: Rounded Corners 5">
            <a:extLst>
              <a:ext uri="{FF2B5EF4-FFF2-40B4-BE49-F238E27FC236}">
                <a16:creationId xmlns:a16="http://schemas.microsoft.com/office/drawing/2014/main" xmlns="" id="{C6736C6E-488B-467A-9AF0-38382212B539}"/>
              </a:ext>
            </a:extLst>
          </p:cNvPr>
          <p:cNvSpPr/>
          <p:nvPr/>
        </p:nvSpPr>
        <p:spPr>
          <a:xfrm>
            <a:off x="4924425" y="3122613"/>
            <a:ext cx="2052638" cy="1504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SEXUAL VIOLENCE IN SCHOOLS</a:t>
            </a:r>
          </a:p>
        </p:txBody>
      </p:sp>
      <p:cxnSp>
        <p:nvCxnSpPr>
          <p:cNvPr id="8" name="Straight Arrow Connector 7">
            <a:extLst>
              <a:ext uri="{FF2B5EF4-FFF2-40B4-BE49-F238E27FC236}">
                <a16:creationId xmlns:a16="http://schemas.microsoft.com/office/drawing/2014/main" xmlns="" id="{A5D3EA94-3C15-4231-98FC-A4272B3CEDE3}"/>
              </a:ext>
            </a:extLst>
          </p:cNvPr>
          <p:cNvCxnSpPr/>
          <p:nvPr/>
        </p:nvCxnSpPr>
        <p:spPr>
          <a:xfrm>
            <a:off x="6977063" y="4051300"/>
            <a:ext cx="717550" cy="9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4834E06E-C592-47FD-A6AA-531FA8BF52DB}"/>
              </a:ext>
            </a:extLst>
          </p:cNvPr>
          <p:cNvSpPr txBox="1"/>
          <p:nvPr/>
        </p:nvSpPr>
        <p:spPr>
          <a:xfrm>
            <a:off x="7891463" y="4149725"/>
            <a:ext cx="1857375" cy="9239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hangingPunct="1">
              <a:defRPr/>
            </a:pPr>
            <a:r>
              <a:rPr lang="en-ZA" b="1" dirty="0"/>
              <a:t>Enemy no.2 in Schools after Physical Assault </a:t>
            </a:r>
          </a:p>
        </p:txBody>
      </p:sp>
      <p:cxnSp>
        <p:nvCxnSpPr>
          <p:cNvPr id="11" name="Straight Arrow Connector 10">
            <a:extLst>
              <a:ext uri="{FF2B5EF4-FFF2-40B4-BE49-F238E27FC236}">
                <a16:creationId xmlns:a16="http://schemas.microsoft.com/office/drawing/2014/main" xmlns="" id="{986C04F4-1849-4470-A95C-9903B786F0D9}"/>
              </a:ext>
            </a:extLst>
          </p:cNvPr>
          <p:cNvCxnSpPr/>
          <p:nvPr/>
        </p:nvCxnSpPr>
        <p:spPr>
          <a:xfrm flipV="1">
            <a:off x="8299450" y="3446463"/>
            <a:ext cx="549275" cy="703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8A7CE1DC-B0E3-4C55-8AF1-EABD095F9FED}"/>
              </a:ext>
            </a:extLst>
          </p:cNvPr>
          <p:cNvSpPr txBox="1"/>
          <p:nvPr/>
        </p:nvSpPr>
        <p:spPr>
          <a:xfrm>
            <a:off x="8904288" y="2638425"/>
            <a:ext cx="280035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hangingPunct="1">
              <a:defRPr/>
            </a:pPr>
            <a:r>
              <a:rPr lang="en-ZA" dirty="0"/>
              <a:t>Sexual Offenders Act and Register</a:t>
            </a:r>
          </a:p>
        </p:txBody>
      </p:sp>
      <p:cxnSp>
        <p:nvCxnSpPr>
          <p:cNvPr id="14" name="Straight Arrow Connector 13">
            <a:extLst>
              <a:ext uri="{FF2B5EF4-FFF2-40B4-BE49-F238E27FC236}">
                <a16:creationId xmlns:a16="http://schemas.microsoft.com/office/drawing/2014/main" xmlns="" id="{0CDE343D-5906-429A-9F69-34C007480810}"/>
              </a:ext>
            </a:extLst>
          </p:cNvPr>
          <p:cNvCxnSpPr/>
          <p:nvPr/>
        </p:nvCxnSpPr>
        <p:spPr>
          <a:xfrm flipV="1">
            <a:off x="5402263" y="2292350"/>
            <a:ext cx="547687" cy="815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1A0D3CB2-EE22-4227-856D-86234A2951B8}"/>
              </a:ext>
            </a:extLst>
          </p:cNvPr>
          <p:cNvSpPr/>
          <p:nvPr/>
        </p:nvSpPr>
        <p:spPr>
          <a:xfrm>
            <a:off x="5949950" y="1543050"/>
            <a:ext cx="1884363" cy="10668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ZA" dirty="0"/>
              <a:t>Code of Professional Ethics for Teachers</a:t>
            </a:r>
          </a:p>
        </p:txBody>
      </p:sp>
      <p:cxnSp>
        <p:nvCxnSpPr>
          <p:cNvPr id="17" name="Straight Arrow Connector 16">
            <a:extLst>
              <a:ext uri="{FF2B5EF4-FFF2-40B4-BE49-F238E27FC236}">
                <a16:creationId xmlns:a16="http://schemas.microsoft.com/office/drawing/2014/main" xmlns="" id="{BC141B6F-97FF-4368-A4B3-6D2B83DC5226}"/>
              </a:ext>
            </a:extLst>
          </p:cNvPr>
          <p:cNvCxnSpPr/>
          <p:nvPr/>
        </p:nvCxnSpPr>
        <p:spPr>
          <a:xfrm>
            <a:off x="6977063" y="2517775"/>
            <a:ext cx="1084262" cy="15335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B44813B5-B9A3-4CD3-89C8-0017710BFD31}"/>
              </a:ext>
            </a:extLst>
          </p:cNvPr>
          <p:cNvSpPr/>
          <p:nvPr/>
        </p:nvSpPr>
        <p:spPr>
          <a:xfrm>
            <a:off x="8299450" y="1266825"/>
            <a:ext cx="2068513" cy="9144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ZA" dirty="0"/>
              <a:t>Constitution of the RSA</a:t>
            </a:r>
          </a:p>
        </p:txBody>
      </p:sp>
      <p:cxnSp>
        <p:nvCxnSpPr>
          <p:cNvPr id="20" name="Straight Arrow Connector 19">
            <a:extLst>
              <a:ext uri="{FF2B5EF4-FFF2-40B4-BE49-F238E27FC236}">
                <a16:creationId xmlns:a16="http://schemas.microsoft.com/office/drawing/2014/main" xmlns="" id="{0C059033-B99D-4B47-82D0-AD8B5E49D2E9}"/>
              </a:ext>
            </a:extLst>
          </p:cNvPr>
          <p:cNvCxnSpPr/>
          <p:nvPr/>
        </p:nvCxnSpPr>
        <p:spPr>
          <a:xfrm>
            <a:off x="8834438" y="2228850"/>
            <a:ext cx="407987" cy="3460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62E55332-1BDF-477A-A492-6EFD0A866156}"/>
              </a:ext>
            </a:extLst>
          </p:cNvPr>
          <p:cNvCxnSpPr>
            <a:endCxn id="18" idx="1"/>
          </p:cNvCxnSpPr>
          <p:nvPr/>
        </p:nvCxnSpPr>
        <p:spPr>
          <a:xfrm flipV="1">
            <a:off x="7694613" y="1724025"/>
            <a:ext cx="604837" cy="87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8DC20672-4202-402C-B2CF-871DA9ADA936}"/>
              </a:ext>
            </a:extLst>
          </p:cNvPr>
          <p:cNvCxnSpPr/>
          <p:nvPr/>
        </p:nvCxnSpPr>
        <p:spPr>
          <a:xfrm>
            <a:off x="7694613" y="2401888"/>
            <a:ext cx="1154112" cy="509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7743E524-108D-48B1-A5D7-F788DF73240E}"/>
              </a:ext>
            </a:extLst>
          </p:cNvPr>
          <p:cNvCxnSpPr>
            <a:cxnSpLocks/>
          </p:cNvCxnSpPr>
          <p:nvPr/>
        </p:nvCxnSpPr>
        <p:spPr>
          <a:xfrm>
            <a:off x="8574088" y="2292350"/>
            <a:ext cx="0" cy="17557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CB3460B2-3A5F-4462-A2B8-6F608711AFED}"/>
              </a:ext>
            </a:extLst>
          </p:cNvPr>
          <p:cNvCxnSpPr/>
          <p:nvPr/>
        </p:nvCxnSpPr>
        <p:spPr>
          <a:xfrm flipV="1">
            <a:off x="6977063" y="3122613"/>
            <a:ext cx="1857375" cy="323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05685391-9D0F-490A-8E07-2A687BA6D030}"/>
              </a:ext>
            </a:extLst>
          </p:cNvPr>
          <p:cNvCxnSpPr>
            <a:cxnSpLocks/>
          </p:cNvCxnSpPr>
          <p:nvPr/>
        </p:nvCxnSpPr>
        <p:spPr>
          <a:xfrm flipH="1" flipV="1">
            <a:off x="4241800" y="3798888"/>
            <a:ext cx="682625" cy="249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xmlns="" id="{B611CF8C-B108-4508-94DA-492AB58A475C}"/>
              </a:ext>
            </a:extLst>
          </p:cNvPr>
          <p:cNvSpPr/>
          <p:nvPr/>
        </p:nvSpPr>
        <p:spPr>
          <a:xfrm>
            <a:off x="2363788" y="2700338"/>
            <a:ext cx="1814512" cy="1779587"/>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ZA" sz="2800" b="1" dirty="0"/>
              <a:t>SACE</a:t>
            </a:r>
          </a:p>
        </p:txBody>
      </p:sp>
      <p:sp>
        <p:nvSpPr>
          <p:cNvPr id="35" name="Oval 34">
            <a:extLst>
              <a:ext uri="{FF2B5EF4-FFF2-40B4-BE49-F238E27FC236}">
                <a16:creationId xmlns:a16="http://schemas.microsoft.com/office/drawing/2014/main" xmlns="" id="{08F9FE56-5563-4C51-9336-E4637768F02D}"/>
              </a:ext>
            </a:extLst>
          </p:cNvPr>
          <p:cNvSpPr/>
          <p:nvPr/>
        </p:nvSpPr>
        <p:spPr>
          <a:xfrm>
            <a:off x="828675" y="1519238"/>
            <a:ext cx="1668463" cy="830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Teacher Unions</a:t>
            </a:r>
          </a:p>
        </p:txBody>
      </p:sp>
      <p:sp>
        <p:nvSpPr>
          <p:cNvPr id="36" name="Oval 35">
            <a:extLst>
              <a:ext uri="{FF2B5EF4-FFF2-40B4-BE49-F238E27FC236}">
                <a16:creationId xmlns:a16="http://schemas.microsoft.com/office/drawing/2014/main" xmlns="" id="{CD16CF35-88F5-4CDF-9102-FFDAB42C1ABE}"/>
              </a:ext>
            </a:extLst>
          </p:cNvPr>
          <p:cNvSpPr/>
          <p:nvPr/>
        </p:nvSpPr>
        <p:spPr>
          <a:xfrm>
            <a:off x="217488" y="2609850"/>
            <a:ext cx="1111250" cy="10271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PEDS</a:t>
            </a:r>
          </a:p>
        </p:txBody>
      </p:sp>
      <p:sp>
        <p:nvSpPr>
          <p:cNvPr id="37" name="Oval 36">
            <a:extLst>
              <a:ext uri="{FF2B5EF4-FFF2-40B4-BE49-F238E27FC236}">
                <a16:creationId xmlns:a16="http://schemas.microsoft.com/office/drawing/2014/main" xmlns="" id="{F40328EB-A60C-422A-BB50-661DB149CC94}"/>
              </a:ext>
            </a:extLst>
          </p:cNvPr>
          <p:cNvSpPr/>
          <p:nvPr/>
        </p:nvSpPr>
        <p:spPr>
          <a:xfrm>
            <a:off x="533694" y="364624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ELRC</a:t>
            </a:r>
          </a:p>
        </p:txBody>
      </p:sp>
      <p:sp>
        <p:nvSpPr>
          <p:cNvPr id="38" name="Rectangle: Rounded Corners 37">
            <a:extLst>
              <a:ext uri="{FF2B5EF4-FFF2-40B4-BE49-F238E27FC236}">
                <a16:creationId xmlns:a16="http://schemas.microsoft.com/office/drawing/2014/main" xmlns="" id="{DA133799-6D57-4D21-9A2F-D194F485DBEB}"/>
              </a:ext>
            </a:extLst>
          </p:cNvPr>
          <p:cNvSpPr/>
          <p:nvPr/>
        </p:nvSpPr>
        <p:spPr>
          <a:xfrm>
            <a:off x="3938588" y="1360488"/>
            <a:ext cx="1406525" cy="9144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ZA" dirty="0"/>
              <a:t>Children’s Act </a:t>
            </a:r>
          </a:p>
        </p:txBody>
      </p:sp>
      <p:cxnSp>
        <p:nvCxnSpPr>
          <p:cNvPr id="40" name="Straight Arrow Connector 39">
            <a:extLst>
              <a:ext uri="{FF2B5EF4-FFF2-40B4-BE49-F238E27FC236}">
                <a16:creationId xmlns:a16="http://schemas.microsoft.com/office/drawing/2014/main" xmlns="" id="{95E986E5-F678-4D74-B903-F66F7B63B683}"/>
              </a:ext>
            </a:extLst>
          </p:cNvPr>
          <p:cNvCxnSpPr>
            <a:cxnSpLocks/>
          </p:cNvCxnSpPr>
          <p:nvPr/>
        </p:nvCxnSpPr>
        <p:spPr>
          <a:xfrm>
            <a:off x="4924425" y="2292350"/>
            <a:ext cx="3979863" cy="10048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5F05489C-581E-4BF3-9DCE-8F51D497D66B}"/>
              </a:ext>
            </a:extLst>
          </p:cNvPr>
          <p:cNvCxnSpPr/>
          <p:nvPr/>
        </p:nvCxnSpPr>
        <p:spPr>
          <a:xfrm>
            <a:off x="5345113" y="1982788"/>
            <a:ext cx="2716212" cy="21669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906CE0EF-D4B7-4D79-A107-B2486991E7A4}"/>
              </a:ext>
            </a:extLst>
          </p:cNvPr>
          <p:cNvCxnSpPr/>
          <p:nvPr/>
        </p:nvCxnSpPr>
        <p:spPr>
          <a:xfrm>
            <a:off x="5345113" y="1744663"/>
            <a:ext cx="592137" cy="1063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xmlns="" id="{ABA445F7-0E4B-4E00-BA80-972AECF1C491}"/>
              </a:ext>
            </a:extLst>
          </p:cNvPr>
          <p:cNvSpPr/>
          <p:nvPr/>
        </p:nvSpPr>
        <p:spPr>
          <a:xfrm>
            <a:off x="737627" y="4436512"/>
            <a:ext cx="1265237" cy="1223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SAHRC</a:t>
            </a:r>
          </a:p>
        </p:txBody>
      </p:sp>
      <p:sp>
        <p:nvSpPr>
          <p:cNvPr id="50" name="Oval 49">
            <a:extLst>
              <a:ext uri="{FF2B5EF4-FFF2-40B4-BE49-F238E27FC236}">
                <a16:creationId xmlns:a16="http://schemas.microsoft.com/office/drawing/2014/main" xmlns="" id="{A1B6FD70-55BF-4EF8-A997-D2C9AB288A96}"/>
              </a:ext>
            </a:extLst>
          </p:cNvPr>
          <p:cNvSpPr/>
          <p:nvPr/>
        </p:nvSpPr>
        <p:spPr>
          <a:xfrm>
            <a:off x="1785144" y="5117549"/>
            <a:ext cx="1139825" cy="1033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SAPS</a:t>
            </a:r>
          </a:p>
        </p:txBody>
      </p:sp>
      <p:sp>
        <p:nvSpPr>
          <p:cNvPr id="51" name="Oval 50">
            <a:extLst>
              <a:ext uri="{FF2B5EF4-FFF2-40B4-BE49-F238E27FC236}">
                <a16:creationId xmlns:a16="http://schemas.microsoft.com/office/drawing/2014/main" xmlns="" id="{B64B1ED1-1130-4375-9F8E-0B9206985176}"/>
              </a:ext>
            </a:extLst>
          </p:cNvPr>
          <p:cNvSpPr/>
          <p:nvPr/>
        </p:nvSpPr>
        <p:spPr>
          <a:xfrm>
            <a:off x="1463675" y="2427288"/>
            <a:ext cx="949325" cy="1019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DBE</a:t>
            </a:r>
          </a:p>
        </p:txBody>
      </p:sp>
      <p:sp>
        <p:nvSpPr>
          <p:cNvPr id="52" name="Isosceles Triangle 51">
            <a:extLst>
              <a:ext uri="{FF2B5EF4-FFF2-40B4-BE49-F238E27FC236}">
                <a16:creationId xmlns:a16="http://schemas.microsoft.com/office/drawing/2014/main" xmlns="" id="{7412BAA1-6A1E-4458-8381-4738100AB1EB}"/>
              </a:ext>
            </a:extLst>
          </p:cNvPr>
          <p:cNvSpPr/>
          <p:nvPr/>
        </p:nvSpPr>
        <p:spPr>
          <a:xfrm>
            <a:off x="3973513" y="4811713"/>
            <a:ext cx="2117725" cy="1371600"/>
          </a:xfrm>
          <a:prstGeom prst="triangle">
            <a:avLst/>
          </a:prstGeom>
        </p:spPr>
        <p:style>
          <a:lnRef idx="0">
            <a:schemeClr val="dk1"/>
          </a:lnRef>
          <a:fillRef idx="3">
            <a:schemeClr val="dk1"/>
          </a:fillRef>
          <a:effectRef idx="3">
            <a:schemeClr val="dk1"/>
          </a:effectRef>
          <a:fontRef idx="minor">
            <a:schemeClr val="lt1"/>
          </a:fontRef>
        </p:style>
        <p:txBody>
          <a:bodyPr anchor="ctr"/>
          <a:lstStyle/>
          <a:p>
            <a:pPr algn="ctr" eaLnBrk="1" hangingPunct="1">
              <a:defRPr/>
            </a:pPr>
            <a:r>
              <a:rPr lang="en-ZA" dirty="0"/>
              <a:t>Teachers</a:t>
            </a:r>
          </a:p>
        </p:txBody>
      </p:sp>
      <p:cxnSp>
        <p:nvCxnSpPr>
          <p:cNvPr id="54" name="Straight Arrow Connector 53">
            <a:extLst>
              <a:ext uri="{FF2B5EF4-FFF2-40B4-BE49-F238E27FC236}">
                <a16:creationId xmlns:a16="http://schemas.microsoft.com/office/drawing/2014/main" xmlns="" id="{5B5B8976-1CEC-4254-9A6A-8CCE68464D6A}"/>
              </a:ext>
            </a:extLst>
          </p:cNvPr>
          <p:cNvCxnSpPr>
            <a:stCxn id="52" idx="1"/>
          </p:cNvCxnSpPr>
          <p:nvPr/>
        </p:nvCxnSpPr>
        <p:spPr>
          <a:xfrm flipH="1" flipV="1">
            <a:off x="3840163" y="4346575"/>
            <a:ext cx="663575" cy="115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A80912DC-2565-43D8-8521-FD6334D8D378}"/>
              </a:ext>
            </a:extLst>
          </p:cNvPr>
          <p:cNvCxnSpPr/>
          <p:nvPr/>
        </p:nvCxnSpPr>
        <p:spPr>
          <a:xfrm flipV="1">
            <a:off x="5402263" y="4627563"/>
            <a:ext cx="422275" cy="7747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62E3B1F0-1D3C-482C-BC5E-032FB7CFC386}"/>
              </a:ext>
            </a:extLst>
          </p:cNvPr>
          <p:cNvCxnSpPr>
            <a:cxnSpLocks/>
          </p:cNvCxnSpPr>
          <p:nvPr/>
        </p:nvCxnSpPr>
        <p:spPr>
          <a:xfrm flipV="1">
            <a:off x="5989638" y="2947988"/>
            <a:ext cx="2951162" cy="31289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12BBD2BF-F273-42C6-A395-5BA4DF2E8B66}"/>
              </a:ext>
            </a:extLst>
          </p:cNvPr>
          <p:cNvCxnSpPr/>
          <p:nvPr/>
        </p:nvCxnSpPr>
        <p:spPr>
          <a:xfrm>
            <a:off x="2363788" y="2082800"/>
            <a:ext cx="547687" cy="6175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B0B87417-E52B-4453-A149-A2E8212BDBC5}"/>
              </a:ext>
            </a:extLst>
          </p:cNvPr>
          <p:cNvCxnSpPr>
            <a:stCxn id="51" idx="4"/>
            <a:endCxn id="33" idx="2"/>
          </p:cNvCxnSpPr>
          <p:nvPr/>
        </p:nvCxnSpPr>
        <p:spPr>
          <a:xfrm>
            <a:off x="1938338" y="3446463"/>
            <a:ext cx="425450" cy="1444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4196587B-0DC3-4C5C-9A9C-534A4DE3DF41}"/>
              </a:ext>
            </a:extLst>
          </p:cNvPr>
          <p:cNvCxnSpPr>
            <a:stCxn id="37" idx="6"/>
          </p:cNvCxnSpPr>
          <p:nvPr/>
        </p:nvCxnSpPr>
        <p:spPr>
          <a:xfrm flipV="1">
            <a:off x="1448094" y="3893894"/>
            <a:ext cx="935037" cy="2095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xmlns="" id="{C3A5B0EA-087C-4F50-94F3-614D1DDF6B46}"/>
              </a:ext>
            </a:extLst>
          </p:cNvPr>
          <p:cNvSpPr/>
          <p:nvPr/>
        </p:nvSpPr>
        <p:spPr>
          <a:xfrm>
            <a:off x="9988550" y="3659188"/>
            <a:ext cx="1933575" cy="1262062"/>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ZA" dirty="0"/>
              <a:t>SGBs</a:t>
            </a:r>
          </a:p>
          <a:p>
            <a:pPr algn="ctr" eaLnBrk="1" hangingPunct="1">
              <a:defRPr/>
            </a:pPr>
            <a:r>
              <a:rPr lang="en-ZA" dirty="0"/>
              <a:t>Parents</a:t>
            </a:r>
          </a:p>
        </p:txBody>
      </p:sp>
      <p:sp>
        <p:nvSpPr>
          <p:cNvPr id="67" name="Isosceles Triangle 66">
            <a:extLst>
              <a:ext uri="{FF2B5EF4-FFF2-40B4-BE49-F238E27FC236}">
                <a16:creationId xmlns:a16="http://schemas.microsoft.com/office/drawing/2014/main" xmlns="" id="{17055145-C7EA-4007-8D03-3FD5755F3E4A}"/>
              </a:ext>
            </a:extLst>
          </p:cNvPr>
          <p:cNvSpPr/>
          <p:nvPr/>
        </p:nvSpPr>
        <p:spPr>
          <a:xfrm>
            <a:off x="9823450" y="5086350"/>
            <a:ext cx="1993900" cy="1609725"/>
          </a:xfrm>
          <a:prstGeom prst="triangl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ZA" dirty="0"/>
              <a:t>Learners- COSAS </a:t>
            </a:r>
          </a:p>
        </p:txBody>
      </p:sp>
      <p:sp>
        <p:nvSpPr>
          <p:cNvPr id="68" name="Isosceles Triangle 67">
            <a:extLst>
              <a:ext uri="{FF2B5EF4-FFF2-40B4-BE49-F238E27FC236}">
                <a16:creationId xmlns:a16="http://schemas.microsoft.com/office/drawing/2014/main" xmlns="" id="{7F659C90-0198-401D-AE7B-8DBFD0B07353}"/>
              </a:ext>
            </a:extLst>
          </p:cNvPr>
          <p:cNvSpPr/>
          <p:nvPr/>
        </p:nvSpPr>
        <p:spPr>
          <a:xfrm>
            <a:off x="7139782" y="5011738"/>
            <a:ext cx="2272506" cy="1403350"/>
          </a:xfrm>
          <a:prstGeom prst="triangle">
            <a:avLst>
              <a:gd name="adj" fmla="val 54154"/>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ZA" sz="2000" dirty="0"/>
              <a:t>DSD Social Workers</a:t>
            </a:r>
          </a:p>
        </p:txBody>
      </p:sp>
      <p:cxnSp>
        <p:nvCxnSpPr>
          <p:cNvPr id="72" name="Straight Arrow Connector 71">
            <a:extLst>
              <a:ext uri="{FF2B5EF4-FFF2-40B4-BE49-F238E27FC236}">
                <a16:creationId xmlns:a16="http://schemas.microsoft.com/office/drawing/2014/main" xmlns="" id="{BE18280D-6574-4A6C-A64A-F5A4309B993F}"/>
              </a:ext>
            </a:extLst>
          </p:cNvPr>
          <p:cNvCxnSpPr/>
          <p:nvPr/>
        </p:nvCxnSpPr>
        <p:spPr>
          <a:xfrm>
            <a:off x="3733800" y="5683250"/>
            <a:ext cx="61912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9092838F-3BF5-466B-ACF3-87294781C3A2}"/>
              </a:ext>
            </a:extLst>
          </p:cNvPr>
          <p:cNvCxnSpPr>
            <a:endCxn id="52" idx="1"/>
          </p:cNvCxnSpPr>
          <p:nvPr/>
        </p:nvCxnSpPr>
        <p:spPr>
          <a:xfrm>
            <a:off x="2193925" y="5246688"/>
            <a:ext cx="2309813" cy="2508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1AD714FF-C9D6-41A7-99FB-C571B7F5F652}"/>
              </a:ext>
            </a:extLst>
          </p:cNvPr>
          <p:cNvCxnSpPr/>
          <p:nvPr/>
        </p:nvCxnSpPr>
        <p:spPr>
          <a:xfrm flipH="1">
            <a:off x="5824538" y="4627563"/>
            <a:ext cx="4543425" cy="10556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99D979DE-DF50-4432-8DCB-5ACB3C7F7133}"/>
              </a:ext>
            </a:extLst>
          </p:cNvPr>
          <p:cNvCxnSpPr/>
          <p:nvPr/>
        </p:nvCxnSpPr>
        <p:spPr>
          <a:xfrm flipH="1" flipV="1">
            <a:off x="4079875" y="4048125"/>
            <a:ext cx="3614738" cy="1449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40CF4363-F3BF-4F91-BB10-7501997A0765}"/>
              </a:ext>
            </a:extLst>
          </p:cNvPr>
          <p:cNvCxnSpPr/>
          <p:nvPr/>
        </p:nvCxnSpPr>
        <p:spPr>
          <a:xfrm>
            <a:off x="5824538" y="5919788"/>
            <a:ext cx="4318000" cy="5159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xmlns="" id="{53696366-2D1E-4A8E-B592-4D438B69B8EA}"/>
              </a:ext>
            </a:extLst>
          </p:cNvPr>
          <p:cNvSpPr/>
          <p:nvPr/>
        </p:nvSpPr>
        <p:spPr>
          <a:xfrm>
            <a:off x="2743200" y="1266825"/>
            <a:ext cx="1139825"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b="1" dirty="0"/>
              <a:t>NAISA</a:t>
            </a:r>
          </a:p>
        </p:txBody>
      </p:sp>
      <p:cxnSp>
        <p:nvCxnSpPr>
          <p:cNvPr id="83" name="Straight Arrow Connector 82">
            <a:extLst>
              <a:ext uri="{FF2B5EF4-FFF2-40B4-BE49-F238E27FC236}">
                <a16:creationId xmlns:a16="http://schemas.microsoft.com/office/drawing/2014/main" xmlns="" id="{5097559C-1E81-4315-B1F6-0096FB161EB5}"/>
              </a:ext>
            </a:extLst>
          </p:cNvPr>
          <p:cNvCxnSpPr>
            <a:cxnSpLocks/>
          </p:cNvCxnSpPr>
          <p:nvPr/>
        </p:nvCxnSpPr>
        <p:spPr>
          <a:xfrm>
            <a:off x="3783013" y="2312988"/>
            <a:ext cx="212725" cy="7318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DE6A4BB8-9611-4D8F-B1EE-1417F250323B}"/>
              </a:ext>
            </a:extLst>
          </p:cNvPr>
          <p:cNvCxnSpPr/>
          <p:nvPr/>
        </p:nvCxnSpPr>
        <p:spPr>
          <a:xfrm>
            <a:off x="1463675" y="4479925"/>
            <a:ext cx="3235325" cy="606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37F017A9-AFEE-43E5-BC5E-20DB0AAC6068}"/>
              </a:ext>
            </a:extLst>
          </p:cNvPr>
          <p:cNvCxnSpPr>
            <a:cxnSpLocks/>
          </p:cNvCxnSpPr>
          <p:nvPr/>
        </p:nvCxnSpPr>
        <p:spPr>
          <a:xfrm>
            <a:off x="1328738" y="3297238"/>
            <a:ext cx="3370262" cy="19494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265F182F-B66F-49E0-A7B3-33026BA95A2C}"/>
              </a:ext>
            </a:extLst>
          </p:cNvPr>
          <p:cNvCxnSpPr/>
          <p:nvPr/>
        </p:nvCxnSpPr>
        <p:spPr>
          <a:xfrm>
            <a:off x="1090613" y="3590925"/>
            <a:ext cx="1322387" cy="207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Diagonal Corners Snipped 2">
            <a:extLst>
              <a:ext uri="{FF2B5EF4-FFF2-40B4-BE49-F238E27FC236}">
                <a16:creationId xmlns:a16="http://schemas.microsoft.com/office/drawing/2014/main" xmlns="" id="{CB2DA1B9-C000-4227-8DE4-EC26D66BCE11}"/>
              </a:ext>
            </a:extLst>
          </p:cNvPr>
          <p:cNvSpPr/>
          <p:nvPr/>
        </p:nvSpPr>
        <p:spPr>
          <a:xfrm>
            <a:off x="10833100" y="1266825"/>
            <a:ext cx="1155700" cy="914400"/>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ZA" sz="2000" b="1" dirty="0"/>
              <a:t>Poverty</a:t>
            </a:r>
          </a:p>
        </p:txBody>
      </p:sp>
      <p:cxnSp>
        <p:nvCxnSpPr>
          <p:cNvPr id="5" name="Straight Arrow Connector 4">
            <a:extLst>
              <a:ext uri="{FF2B5EF4-FFF2-40B4-BE49-F238E27FC236}">
                <a16:creationId xmlns:a16="http://schemas.microsoft.com/office/drawing/2014/main" xmlns="" id="{6306C883-07A3-4D83-A1B9-44548AA8FEA1}"/>
              </a:ext>
            </a:extLst>
          </p:cNvPr>
          <p:cNvCxnSpPr/>
          <p:nvPr/>
        </p:nvCxnSpPr>
        <p:spPr>
          <a:xfrm flipV="1">
            <a:off x="6731000" y="2082800"/>
            <a:ext cx="4102100" cy="1363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Diagonal Corners Snipped 52">
            <a:extLst>
              <a:ext uri="{FF2B5EF4-FFF2-40B4-BE49-F238E27FC236}">
                <a16:creationId xmlns:a16="http://schemas.microsoft.com/office/drawing/2014/main" xmlns="" id="{1AEE9DFF-5FEC-418F-A4E2-8C5BE92F58CF}"/>
              </a:ext>
            </a:extLst>
          </p:cNvPr>
          <p:cNvSpPr/>
          <p:nvPr/>
        </p:nvSpPr>
        <p:spPr>
          <a:xfrm>
            <a:off x="9535319" y="3284122"/>
            <a:ext cx="1155700" cy="914400"/>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ZA" sz="2000" b="1" dirty="0"/>
              <a:t>Culture</a:t>
            </a:r>
          </a:p>
        </p:txBody>
      </p:sp>
      <p:cxnSp>
        <p:nvCxnSpPr>
          <p:cNvPr id="16" name="Straight Arrow Connector 15">
            <a:extLst>
              <a:ext uri="{FF2B5EF4-FFF2-40B4-BE49-F238E27FC236}">
                <a16:creationId xmlns:a16="http://schemas.microsoft.com/office/drawing/2014/main" xmlns="" id="{72FF521D-0AD9-4F4A-A396-779BA1E75653}"/>
              </a:ext>
            </a:extLst>
          </p:cNvPr>
          <p:cNvCxnSpPr/>
          <p:nvPr/>
        </p:nvCxnSpPr>
        <p:spPr>
          <a:xfrm flipV="1">
            <a:off x="6731000" y="3398838"/>
            <a:ext cx="2630488" cy="65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Diagonal Corners Snipped 54">
            <a:extLst>
              <a:ext uri="{FF2B5EF4-FFF2-40B4-BE49-F238E27FC236}">
                <a16:creationId xmlns:a16="http://schemas.microsoft.com/office/drawing/2014/main" xmlns="" id="{FEFAE0E3-2398-4239-AFE5-F1D6BED5E9D0}"/>
              </a:ext>
            </a:extLst>
          </p:cNvPr>
          <p:cNvSpPr/>
          <p:nvPr/>
        </p:nvSpPr>
        <p:spPr>
          <a:xfrm>
            <a:off x="26988" y="573088"/>
            <a:ext cx="1436687" cy="914400"/>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ZA" sz="2000" b="1" dirty="0"/>
              <a:t>Power </a:t>
            </a:r>
          </a:p>
          <a:p>
            <a:pPr algn="ctr" eaLnBrk="1" hangingPunct="1">
              <a:defRPr/>
            </a:pPr>
            <a:r>
              <a:rPr lang="en-ZA" sz="2000" b="1" dirty="0"/>
              <a:t>Relations</a:t>
            </a:r>
          </a:p>
        </p:txBody>
      </p:sp>
      <p:sp>
        <p:nvSpPr>
          <p:cNvPr id="57" name="Rectangle: Rounded Corners 56">
            <a:extLst>
              <a:ext uri="{FF2B5EF4-FFF2-40B4-BE49-F238E27FC236}">
                <a16:creationId xmlns:a16="http://schemas.microsoft.com/office/drawing/2014/main" xmlns="" id="{618371D5-1A99-4050-95B6-50B8202A107B}"/>
              </a:ext>
            </a:extLst>
          </p:cNvPr>
          <p:cNvSpPr/>
          <p:nvPr/>
        </p:nvSpPr>
        <p:spPr>
          <a:xfrm>
            <a:off x="5457825" y="638175"/>
            <a:ext cx="1772969" cy="8445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ZA" dirty="0"/>
              <a:t>Employment of Educators Act</a:t>
            </a:r>
          </a:p>
        </p:txBody>
      </p:sp>
      <p:sp>
        <p:nvSpPr>
          <p:cNvPr id="59" name="Rectangle: Diagonal Corners Snipped 58">
            <a:extLst>
              <a:ext uri="{FF2B5EF4-FFF2-40B4-BE49-F238E27FC236}">
                <a16:creationId xmlns:a16="http://schemas.microsoft.com/office/drawing/2014/main" xmlns="" id="{8A06698A-B283-4F50-BF12-5B357876489F}"/>
              </a:ext>
            </a:extLst>
          </p:cNvPr>
          <p:cNvSpPr/>
          <p:nvPr/>
        </p:nvSpPr>
        <p:spPr>
          <a:xfrm>
            <a:off x="89694" y="5972175"/>
            <a:ext cx="1436687" cy="914400"/>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ZA" sz="2000" b="1" dirty="0"/>
              <a:t>Space</a:t>
            </a:r>
          </a:p>
        </p:txBody>
      </p:sp>
      <p:cxnSp>
        <p:nvCxnSpPr>
          <p:cNvPr id="60" name="Straight Arrow Connector 59">
            <a:extLst>
              <a:ext uri="{FF2B5EF4-FFF2-40B4-BE49-F238E27FC236}">
                <a16:creationId xmlns:a16="http://schemas.microsoft.com/office/drawing/2014/main" xmlns="" id="{AF58D3A0-EDA1-4FDF-9407-ACE4BEDC40A9}"/>
              </a:ext>
            </a:extLst>
          </p:cNvPr>
          <p:cNvCxnSpPr/>
          <p:nvPr/>
        </p:nvCxnSpPr>
        <p:spPr>
          <a:xfrm>
            <a:off x="1616075" y="4632325"/>
            <a:ext cx="3235325" cy="606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2563ADE7-8EE3-4474-9F07-D35084C38FC3}"/>
              </a:ext>
            </a:extLst>
          </p:cNvPr>
          <p:cNvCxnSpPr/>
          <p:nvPr/>
        </p:nvCxnSpPr>
        <p:spPr>
          <a:xfrm>
            <a:off x="1768475" y="4784725"/>
            <a:ext cx="3235325" cy="606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AEFE5BF9-CA71-442D-A81B-B9DA80C698D8}"/>
              </a:ext>
            </a:extLst>
          </p:cNvPr>
          <p:cNvSpPr/>
          <p:nvPr/>
        </p:nvSpPr>
        <p:spPr>
          <a:xfrm>
            <a:off x="2878931" y="5541059"/>
            <a:ext cx="1139824" cy="1005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t>CGE</a:t>
            </a:r>
          </a:p>
        </p:txBody>
      </p:sp>
      <p:sp>
        <p:nvSpPr>
          <p:cNvPr id="10" name="Oval 9">
            <a:extLst>
              <a:ext uri="{FF2B5EF4-FFF2-40B4-BE49-F238E27FC236}">
                <a16:creationId xmlns:a16="http://schemas.microsoft.com/office/drawing/2014/main" xmlns="" id="{A4C45B00-13F9-4771-95ED-C6F836818E18}"/>
              </a:ext>
            </a:extLst>
          </p:cNvPr>
          <p:cNvSpPr/>
          <p:nvPr/>
        </p:nvSpPr>
        <p:spPr>
          <a:xfrm>
            <a:off x="1701801" y="674444"/>
            <a:ext cx="140017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t>Children’s Courts</a:t>
            </a:r>
          </a:p>
        </p:txBody>
      </p:sp>
    </p:spTree>
    <p:extLst>
      <p:ext uri="{BB962C8B-B14F-4D97-AF65-F5344CB8AC3E}">
        <p14:creationId xmlns:p14="http://schemas.microsoft.com/office/powerpoint/2010/main" xmlns="" val="396184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4444B-B9F3-4D92-B1D2-0E3E2474F2E8}"/>
              </a:ext>
            </a:extLst>
          </p:cNvPr>
          <p:cNvSpPr>
            <a:spLocks noGrp="1"/>
          </p:cNvSpPr>
          <p:nvPr>
            <p:ph type="title"/>
          </p:nvPr>
        </p:nvSpPr>
        <p:spPr>
          <a:xfrm>
            <a:off x="838200" y="112542"/>
            <a:ext cx="10515600" cy="787791"/>
          </a:xfrm>
        </p:spPr>
        <p:txBody>
          <a:bodyPr>
            <a:normAutofit/>
          </a:bodyPr>
          <a:lstStyle/>
          <a:p>
            <a:pPr algn="ctr"/>
            <a:r>
              <a:rPr lang="en-ZA" b="1" dirty="0">
                <a:latin typeface="+mn-lt"/>
              </a:rPr>
              <a:t>THE JOURNEY HAS BEGUN…</a:t>
            </a:r>
          </a:p>
        </p:txBody>
      </p:sp>
      <p:sp>
        <p:nvSpPr>
          <p:cNvPr id="3" name="Content Placeholder 2">
            <a:extLst>
              <a:ext uri="{FF2B5EF4-FFF2-40B4-BE49-F238E27FC236}">
                <a16:creationId xmlns:a16="http://schemas.microsoft.com/office/drawing/2014/main" xmlns="" id="{AD89FF89-BDC9-4FD2-9BCF-A02DDD23096F}"/>
              </a:ext>
            </a:extLst>
          </p:cNvPr>
          <p:cNvSpPr>
            <a:spLocks noGrp="1"/>
          </p:cNvSpPr>
          <p:nvPr>
            <p:ph idx="1"/>
          </p:nvPr>
        </p:nvSpPr>
        <p:spPr>
          <a:xfrm>
            <a:off x="590843" y="900333"/>
            <a:ext cx="10902462" cy="5401993"/>
          </a:xfrm>
        </p:spPr>
        <p:txBody>
          <a:bodyPr/>
          <a:lstStyle/>
          <a:p>
            <a:r>
              <a:rPr lang="en-ZA" sz="3200" dirty="0"/>
              <a:t>Advocacy and Communication in the print and electronic media commenced – Morning Live, SAFM, Community Radio Stations;</a:t>
            </a:r>
          </a:p>
          <a:p>
            <a:r>
              <a:rPr lang="en-ZA" sz="3200" dirty="0"/>
              <a:t>Multi-Stakeholder Sexual Violence Programme Planning Session held on the 19</a:t>
            </a:r>
            <a:r>
              <a:rPr lang="en-ZA" sz="3200" baseline="30000" dirty="0"/>
              <a:t>th</a:t>
            </a:r>
            <a:r>
              <a:rPr lang="en-ZA" sz="3200" dirty="0"/>
              <a:t> March 2018 in preparation for the following:</a:t>
            </a:r>
          </a:p>
          <a:p>
            <a:pPr lvl="1"/>
            <a:r>
              <a:rPr lang="en-ZA" sz="3200" dirty="0"/>
              <a:t>Breakfast Programme Launch through SABC Morning Live;</a:t>
            </a:r>
          </a:p>
          <a:p>
            <a:pPr lvl="1"/>
            <a:r>
              <a:rPr lang="en-ZA" sz="3200" dirty="0"/>
              <a:t>Advocacy Campaign, </a:t>
            </a:r>
          </a:p>
          <a:p>
            <a:pPr lvl="1"/>
            <a:r>
              <a:rPr lang="en-ZA" sz="3200" dirty="0"/>
              <a:t>SGB Training Sessions, </a:t>
            </a:r>
          </a:p>
          <a:p>
            <a:pPr lvl="1"/>
            <a:r>
              <a:rPr lang="en-ZA" sz="3200" dirty="0"/>
              <a:t>Advocacy Campaign – Learners, Parents, Communities and Churches. </a:t>
            </a:r>
          </a:p>
          <a:p>
            <a:pPr marL="0" indent="0">
              <a:buNone/>
            </a:pPr>
            <a:endParaRPr lang="en-ZA" dirty="0"/>
          </a:p>
        </p:txBody>
      </p:sp>
    </p:spTree>
    <p:extLst>
      <p:ext uri="{BB962C8B-B14F-4D97-AF65-F5344CB8AC3E}">
        <p14:creationId xmlns:p14="http://schemas.microsoft.com/office/powerpoint/2010/main" xmlns="" val="3603090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ED381-0AF3-408F-80CE-619A03941243}"/>
              </a:ext>
            </a:extLst>
          </p:cNvPr>
          <p:cNvSpPr>
            <a:spLocks noGrp="1"/>
          </p:cNvSpPr>
          <p:nvPr>
            <p:ph type="title"/>
          </p:nvPr>
        </p:nvSpPr>
        <p:spPr>
          <a:xfrm>
            <a:off x="838200" y="-168813"/>
            <a:ext cx="10515600" cy="929103"/>
          </a:xfrm>
        </p:spPr>
        <p:txBody>
          <a:bodyPr>
            <a:normAutofit/>
          </a:bodyPr>
          <a:lstStyle/>
          <a:p>
            <a:pPr algn="ctr"/>
            <a:r>
              <a:rPr lang="en-ZA" sz="3600" b="1" dirty="0">
                <a:latin typeface="+mn-lt"/>
              </a:rPr>
              <a:t>PROTECTING AND DEFENDING TEACHERS </a:t>
            </a:r>
          </a:p>
        </p:txBody>
      </p:sp>
      <p:sp>
        <p:nvSpPr>
          <p:cNvPr id="3" name="Content Placeholder 2">
            <a:extLst>
              <a:ext uri="{FF2B5EF4-FFF2-40B4-BE49-F238E27FC236}">
                <a16:creationId xmlns:a16="http://schemas.microsoft.com/office/drawing/2014/main" xmlns="" id="{59930792-2860-481A-A269-5F468D4F0C9C}"/>
              </a:ext>
            </a:extLst>
          </p:cNvPr>
          <p:cNvSpPr>
            <a:spLocks noGrp="1"/>
          </p:cNvSpPr>
          <p:nvPr>
            <p:ph idx="1"/>
          </p:nvPr>
        </p:nvSpPr>
        <p:spPr>
          <a:xfrm>
            <a:off x="328247" y="658142"/>
            <a:ext cx="11535506" cy="5988844"/>
          </a:xfrm>
        </p:spPr>
        <p:txBody>
          <a:bodyPr>
            <a:normAutofit fontScale="70000" lnSpcReduction="20000"/>
          </a:bodyPr>
          <a:lstStyle/>
          <a:p>
            <a:r>
              <a:rPr lang="en-ZA" sz="3600" dirty="0"/>
              <a:t>Physical Assault of teachers by learners and the Security of Teachers in Schools.</a:t>
            </a:r>
          </a:p>
          <a:p>
            <a:r>
              <a:rPr lang="en-ZA" sz="3600" dirty="0"/>
              <a:t>While there are Educator Wellness Units and Programmes in various Provincial Education Departments they seem not to be supporting teachers in these identified areas.</a:t>
            </a:r>
          </a:p>
          <a:p>
            <a:r>
              <a:rPr lang="en-ZA" sz="3600" dirty="0"/>
              <a:t>Multi-Stakeholder Driven Teacher Assistance and Support Programme under the custodianship of the Department of Basic Education and SACE. </a:t>
            </a:r>
          </a:p>
          <a:p>
            <a:r>
              <a:rPr lang="en-ZA" sz="3600" dirty="0"/>
              <a:t>SACE has established as Professional Assistance Facility in line with Section 5 (b)(vii) of the SACE Act no.31 of 2000. This will focus, amongst other things, on the following:</a:t>
            </a:r>
          </a:p>
          <a:p>
            <a:pPr lvl="1"/>
            <a:endParaRPr lang="en-ZA" sz="3200" dirty="0"/>
          </a:p>
          <a:p>
            <a:pPr lvl="1"/>
            <a:r>
              <a:rPr lang="en-ZA" sz="2900" b="1" dirty="0"/>
              <a:t>Teacher Care and Psychosocial Support Strategy</a:t>
            </a:r>
          </a:p>
          <a:p>
            <a:pPr lvl="1"/>
            <a:r>
              <a:rPr lang="en-ZA" sz="2900" b="1" dirty="0"/>
              <a:t>Teacher’s Human Rights – Legal, Social, Professional</a:t>
            </a:r>
          </a:p>
          <a:p>
            <a:pPr lvl="1"/>
            <a:r>
              <a:rPr lang="en-ZA" sz="2900" b="1" dirty="0"/>
              <a:t>Resource and Knowledge Hub</a:t>
            </a:r>
          </a:p>
          <a:p>
            <a:pPr lvl="1"/>
            <a:r>
              <a:rPr lang="en-ZA" sz="2900" b="1" dirty="0"/>
              <a:t>Virtual Library</a:t>
            </a:r>
          </a:p>
          <a:p>
            <a:r>
              <a:rPr lang="en-ZA" sz="3600" dirty="0"/>
              <a:t>As part of the Continuing Professional Teacher Development System, SACE has a responsibility to endorse professional development activities / programmes that are fit-for-purpose. In line with has endorsed </a:t>
            </a:r>
            <a:r>
              <a:rPr lang="en-ZA" sz="3600" b="1" dirty="0"/>
              <a:t>45 Professional Development Activities that focuses on teacher care and support</a:t>
            </a:r>
            <a:r>
              <a:rPr lang="en-ZA" sz="3600" dirty="0"/>
              <a:t>. They are available on its catalogue of endorsed PD Activities While the actions are being Condemned, this area needs special attention in terms of an institutionalised programme. </a:t>
            </a:r>
          </a:p>
          <a:p>
            <a:endParaRPr lang="en-ZA" dirty="0"/>
          </a:p>
        </p:txBody>
      </p:sp>
    </p:spTree>
    <p:extLst>
      <p:ext uri="{BB962C8B-B14F-4D97-AF65-F5344CB8AC3E}">
        <p14:creationId xmlns:p14="http://schemas.microsoft.com/office/powerpoint/2010/main" xmlns="" val="2863594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515600" cy="1325563"/>
          </a:xfrm>
        </p:spPr>
        <p:txBody>
          <a:bodyPr>
            <a:normAutofit/>
          </a:bodyPr>
          <a:lstStyle/>
          <a:p>
            <a:pPr algn="ctr"/>
            <a:r>
              <a:rPr lang="en-ZA" sz="4800" b="1" dirty="0">
                <a:latin typeface="Calibri" panose="020F0502020204030204" pitchFamily="34" charset="0"/>
                <a:cs typeface="Calibri" panose="020F0502020204030204" pitchFamily="34" charset="0"/>
              </a:rPr>
              <a:t>PROGRAMME 3: CPTD SYSTEM</a:t>
            </a:r>
            <a:r>
              <a:rPr lang="en-ZA" sz="3600" b="1" dirty="0">
                <a:latin typeface="Calibri" panose="020F0502020204030204" pitchFamily="34" charset="0"/>
                <a:cs typeface="Calibri" panose="020F0502020204030204" pitchFamily="34" charset="0"/>
              </a:rPr>
              <a:t/>
            </a:r>
            <a:br>
              <a:rPr lang="en-ZA" sz="3600" b="1" dirty="0">
                <a:latin typeface="Calibri" panose="020F0502020204030204" pitchFamily="34" charset="0"/>
                <a:cs typeface="Calibri" panose="020F0502020204030204" pitchFamily="34" charset="0"/>
              </a:rPr>
            </a:br>
            <a:endParaRPr lang="en-ZA"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8600" y="838200"/>
            <a:ext cx="11811000" cy="5791200"/>
          </a:xfrm>
        </p:spPr>
        <p:txBody>
          <a:bodyPr>
            <a:normAutofit fontScale="85000" lnSpcReduction="20000"/>
          </a:bodyPr>
          <a:lstStyle/>
          <a:p>
            <a:pPr marL="0" indent="0">
              <a:buNone/>
            </a:pPr>
            <a:r>
              <a:rPr lang="en-ZA" sz="5200" b="1" dirty="0">
                <a:latin typeface="Calibri" panose="020F0502020204030204" pitchFamily="34" charset="0"/>
                <a:cs typeface="Calibri" panose="020F0502020204030204" pitchFamily="34" charset="0"/>
              </a:rPr>
              <a:t>PURPOSE:</a:t>
            </a:r>
            <a:r>
              <a:rPr lang="en-ZA" sz="11200" b="1" dirty="0">
                <a:latin typeface="Calibri" panose="020F0502020204030204" pitchFamily="34" charset="0"/>
                <a:cs typeface="Calibri" panose="020F0502020204030204" pitchFamily="34" charset="0"/>
              </a:rPr>
              <a:t> </a:t>
            </a:r>
          </a:p>
          <a:p>
            <a:pPr lvl="0"/>
            <a:r>
              <a:rPr lang="en-US" sz="3200" dirty="0"/>
              <a:t>Ensure that educators engage in life-long learning throughout their career. </a:t>
            </a:r>
            <a:endParaRPr lang="en-ZA" sz="3200" dirty="0"/>
          </a:p>
          <a:p>
            <a:pPr lvl="0"/>
            <a:r>
              <a:rPr lang="en-US" sz="3200" dirty="0"/>
              <a:t>Ensure that educators’ classroom practice and professional competence are improved through the provisioning of quality SACE approved providers and endorsed professional development </a:t>
            </a:r>
            <a:r>
              <a:rPr lang="en-US" sz="3200" dirty="0" err="1"/>
              <a:t>programmes</a:t>
            </a:r>
            <a:r>
              <a:rPr lang="en-US" sz="3200" dirty="0"/>
              <a:t>.</a:t>
            </a:r>
            <a:endParaRPr lang="en-ZA" sz="3200" dirty="0"/>
          </a:p>
          <a:p>
            <a:endParaRPr lang="en-ZA" sz="1200" b="1" dirty="0"/>
          </a:p>
          <a:p>
            <a:pPr marL="0" indent="0">
              <a:buNone/>
            </a:pPr>
            <a:r>
              <a:rPr lang="en-ZA" sz="5200" b="1" dirty="0">
                <a:latin typeface="Calibri" panose="020F0502020204030204" pitchFamily="34" charset="0"/>
                <a:cs typeface="Calibri" panose="020F0502020204030204" pitchFamily="34" charset="0"/>
              </a:rPr>
              <a:t>KEY FUNCTIONS:</a:t>
            </a:r>
          </a:p>
          <a:p>
            <a:pPr marL="0" indent="0">
              <a:buNone/>
            </a:pPr>
            <a:endParaRPr lang="en-ZA" sz="1200" b="1" dirty="0"/>
          </a:p>
          <a:p>
            <a:pPr lvl="0"/>
            <a:r>
              <a:rPr lang="en-ZA" dirty="0"/>
              <a:t>Monitor and support educators’ participation in the three year CPTD system cycle </a:t>
            </a:r>
          </a:p>
          <a:p>
            <a:pPr lvl="0"/>
            <a:r>
              <a:rPr lang="en-ZA" dirty="0"/>
              <a:t>Monitor and support educators’ professional development uptake</a:t>
            </a:r>
          </a:p>
          <a:p>
            <a:pPr lvl="0"/>
            <a:r>
              <a:rPr lang="en-ZA" dirty="0"/>
              <a:t>Endorsement of professional development activities</a:t>
            </a:r>
          </a:p>
          <a:p>
            <a:pPr lvl="0"/>
            <a:r>
              <a:rPr lang="en-ZA" dirty="0"/>
              <a:t>Approval of professional development providers </a:t>
            </a:r>
          </a:p>
          <a:p>
            <a:pPr lvl="0"/>
            <a:r>
              <a:rPr lang="en-ZA" dirty="0"/>
              <a:t>Development and maintenance of the CPTD Information system</a:t>
            </a:r>
          </a:p>
        </p:txBody>
      </p:sp>
      <p:pic>
        <p:nvPicPr>
          <p:cNvPr id="4" name="Picture 3"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697785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CPTD SYSTEM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39</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3192501159"/>
              </p:ext>
            </p:extLst>
          </p:nvPr>
        </p:nvGraphicFramePr>
        <p:xfrm>
          <a:off x="131882" y="1042827"/>
          <a:ext cx="12060118" cy="5850240"/>
        </p:xfrm>
        <a:graphic>
          <a:graphicData uri="http://schemas.openxmlformats.org/drawingml/2006/table">
            <a:tbl>
              <a:tblPr firstRow="1" firstCol="1" lastRow="1" lastCol="1" bandRow="1" bandCol="1">
                <a:tableStyleId>{5940675A-B579-460E-94D1-54222C63F5DA}</a:tableStyleId>
              </a:tblPr>
              <a:tblGrid>
                <a:gridCol w="3212821">
                  <a:extLst>
                    <a:ext uri="{9D8B030D-6E8A-4147-A177-3AD203B41FA5}">
                      <a16:colId xmlns:a16="http://schemas.microsoft.com/office/drawing/2014/main" xmlns="" val="20000"/>
                    </a:ext>
                  </a:extLst>
                </a:gridCol>
                <a:gridCol w="2988169">
                  <a:extLst>
                    <a:ext uri="{9D8B030D-6E8A-4147-A177-3AD203B41FA5}">
                      <a16:colId xmlns:a16="http://schemas.microsoft.com/office/drawing/2014/main" xmlns="" val="20001"/>
                    </a:ext>
                  </a:extLst>
                </a:gridCol>
                <a:gridCol w="1757242">
                  <a:extLst>
                    <a:ext uri="{9D8B030D-6E8A-4147-A177-3AD203B41FA5}">
                      <a16:colId xmlns:a16="http://schemas.microsoft.com/office/drawing/2014/main" xmlns="" val="20002"/>
                    </a:ext>
                  </a:extLst>
                </a:gridCol>
                <a:gridCol w="2007613">
                  <a:extLst>
                    <a:ext uri="{9D8B030D-6E8A-4147-A177-3AD203B41FA5}">
                      <a16:colId xmlns:a16="http://schemas.microsoft.com/office/drawing/2014/main" xmlns="" val="20003"/>
                    </a:ext>
                  </a:extLst>
                </a:gridCol>
                <a:gridCol w="1928499">
                  <a:extLst>
                    <a:ext uri="{9D8B030D-6E8A-4147-A177-3AD203B41FA5}">
                      <a16:colId xmlns:a16="http://schemas.microsoft.com/office/drawing/2014/main" xmlns="" val="20004"/>
                    </a:ext>
                  </a:extLst>
                </a:gridCol>
                <a:gridCol w="165774">
                  <a:extLst>
                    <a:ext uri="{9D8B030D-6E8A-4147-A177-3AD203B41FA5}">
                      <a16:colId xmlns:a16="http://schemas.microsoft.com/office/drawing/2014/main" xmlns="" val="20005"/>
                    </a:ext>
                  </a:extLst>
                </a:gridCol>
              </a:tblGrid>
              <a:tr h="835518">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89908">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153015">
                <a:tc>
                  <a:txBody>
                    <a:bodyPr/>
                    <a:lstStyle/>
                    <a:p>
                      <a:pPr>
                        <a:lnSpc>
                          <a:spcPct val="115000"/>
                        </a:lnSpc>
                        <a:spcAft>
                          <a:spcPts val="1000"/>
                        </a:spcAft>
                      </a:pPr>
                      <a:r>
                        <a:rPr lang="en-GB" sz="1800" kern="1200" dirty="0">
                          <a:solidFill>
                            <a:schemeClr val="tx1"/>
                          </a:solidFill>
                          <a:effectLst/>
                          <a:latin typeface="+mn-lt"/>
                          <a:ea typeface="+mn-ea"/>
                          <a:cs typeface="+mn-cs"/>
                        </a:rPr>
                        <a:t>To promote career-long quality continuing professional development for all school-based educators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Number of practicing educators signed up to the CPTD system per year.  (Disaggregated by Cohort)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a:effectLst/>
                          <a:latin typeface="Calibri" panose="020F0502020204030204" pitchFamily="34" charset="0"/>
                          <a:ea typeface="Times New Roman" panose="02020603050405020304" pitchFamily="18" charset="0"/>
                          <a:cs typeface="Arial" panose="020B0604020202020204" pitchFamily="34" charset="0"/>
                        </a:rPr>
                        <a:t>50 000 </a:t>
                      </a:r>
                      <a:r>
                        <a:rPr lang="en-GB" sz="1800">
                          <a:effectLst/>
                          <a:latin typeface="Calibri" panose="020F0502020204030204" pitchFamily="34" charset="0"/>
                          <a:ea typeface="Times New Roman" panose="02020603050405020304" pitchFamily="18" charset="0"/>
                          <a:cs typeface="Arial" panose="020B0604020202020204" pitchFamily="34" charset="0"/>
                        </a:rPr>
                        <a:t>PL1 Teachers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effectLst/>
                          <a:latin typeface="Calibri" panose="020F0502020204030204" pitchFamily="34" charset="0"/>
                          <a:ea typeface="Times New Roman" panose="02020603050405020304" pitchFamily="18" charset="0"/>
                          <a:cs typeface="Arial" panose="020B0604020202020204" pitchFamily="34" charset="0"/>
                        </a:rPr>
                        <a:t>28 321</a:t>
                      </a:r>
                      <a:r>
                        <a:rPr lang="en-GB" sz="1800" dirty="0">
                          <a:effectLst/>
                          <a:latin typeface="Calibri" panose="020F0502020204030204" pitchFamily="34" charset="0"/>
                          <a:ea typeface="Times New Roman" panose="02020603050405020304" pitchFamily="18" charset="0"/>
                          <a:cs typeface="Arial" panose="020B0604020202020204" pitchFamily="34" charset="0"/>
                        </a:rPr>
                        <a:t> Teachers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effectLst/>
                          <a:latin typeface="Calibri" panose="020F0502020204030204" pitchFamily="34" charset="0"/>
                          <a:ea typeface="Times New Roman" panose="02020603050405020304" pitchFamily="18" charset="0"/>
                          <a:cs typeface="Arial" panose="020B0604020202020204" pitchFamily="34" charset="0"/>
                        </a:rPr>
                        <a:t>10 000 </a:t>
                      </a:r>
                      <a:r>
                        <a:rPr lang="en-GB" sz="1800" dirty="0">
                          <a:effectLst/>
                          <a:latin typeface="Calibri" panose="020F0502020204030204" pitchFamily="34" charset="0"/>
                          <a:ea typeface="Times New Roman" panose="02020603050405020304" pitchFamily="18" charset="0"/>
                          <a:cs typeface="Arial" panose="020B0604020202020204" pitchFamily="34" charset="0"/>
                        </a:rPr>
                        <a:t>Teachers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3035426">
                <a:tc>
                  <a:txBody>
                    <a:bodyPr/>
                    <a:lstStyle/>
                    <a:p>
                      <a:r>
                        <a:rPr lang="en-US" sz="1800" kern="1200" dirty="0">
                          <a:solidFill>
                            <a:schemeClr val="tx1"/>
                          </a:solidFill>
                          <a:effectLst/>
                          <a:latin typeface="+mn-lt"/>
                          <a:ea typeface="+mn-ea"/>
                          <a:cs typeface="+mn-cs"/>
                        </a:rPr>
                        <a:t>Number of signed up teachers who are engaged in three types of Professional Development (PD) Activities from: </a:t>
                      </a:r>
                      <a:endParaRPr lang="en-ZA"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p>
                      <a:r>
                        <a:rPr lang="en-US" sz="1800" b="1" kern="1200" dirty="0">
                          <a:solidFill>
                            <a:schemeClr val="tx1"/>
                          </a:solidFill>
                          <a:effectLst/>
                          <a:latin typeface="+mn-lt"/>
                          <a:ea typeface="+mn-ea"/>
                          <a:cs typeface="+mn-cs"/>
                        </a:rPr>
                        <a:t>Type 1</a:t>
                      </a:r>
                      <a:r>
                        <a:rPr lang="en-US" sz="1800" kern="1200" dirty="0">
                          <a:solidFill>
                            <a:schemeClr val="tx1"/>
                          </a:solidFill>
                          <a:effectLst/>
                          <a:latin typeface="+mn-lt"/>
                          <a:ea typeface="+mn-ea"/>
                          <a:cs typeface="+mn-cs"/>
                        </a:rPr>
                        <a:t>: Self-Initiated PD Activity</a:t>
                      </a:r>
                    </a:p>
                    <a:p>
                      <a:endParaRPr lang="en-ZA" sz="1800" kern="1200" dirty="0">
                        <a:solidFill>
                          <a:schemeClr val="tx1"/>
                        </a:solidFill>
                        <a:effectLst/>
                        <a:latin typeface="+mn-lt"/>
                        <a:ea typeface="+mn-ea"/>
                        <a:cs typeface="+mn-cs"/>
                      </a:endParaRPr>
                    </a:p>
                    <a:p>
                      <a:endParaRPr lang="en-ZA" sz="1800" kern="1200" dirty="0">
                        <a:solidFill>
                          <a:schemeClr val="tx1"/>
                        </a:solidFill>
                        <a:effectLst/>
                        <a:latin typeface="+mn-lt"/>
                        <a:ea typeface="+mn-ea"/>
                        <a:cs typeface="+mn-cs"/>
                      </a:endParaRPr>
                    </a:p>
                    <a:p>
                      <a:endParaRPr lang="en-ZA" sz="1800" kern="1200" dirty="0">
                        <a:solidFill>
                          <a:schemeClr val="tx1"/>
                        </a:solidFill>
                        <a:effectLst/>
                        <a:latin typeface="+mn-lt"/>
                        <a:ea typeface="+mn-ea"/>
                        <a:cs typeface="+mn-cs"/>
                      </a:endParaRPr>
                    </a:p>
                    <a:p>
                      <a:endParaRPr lang="en-ZA"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Type 2</a:t>
                      </a:r>
                      <a:r>
                        <a:rPr lang="en-US" sz="1800" kern="1200" dirty="0">
                          <a:solidFill>
                            <a:schemeClr val="tx1"/>
                          </a:solidFill>
                          <a:effectLst/>
                          <a:latin typeface="+mn-lt"/>
                          <a:ea typeface="+mn-ea"/>
                          <a:cs typeface="+mn-cs"/>
                        </a:rPr>
                        <a:t>: School Initiated PD Activity</a:t>
                      </a:r>
                      <a:endParaRPr lang="en-ZA" sz="18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ZA" sz="1100" kern="1200" dirty="0">
                        <a:solidFill>
                          <a:schemeClr val="tx1"/>
                        </a:solidFill>
                        <a:effectLst/>
                        <a:latin typeface="+mn-lt"/>
                        <a:ea typeface="+mn-ea"/>
                        <a:cs typeface="+mn-cs"/>
                      </a:endParaRPr>
                    </a:p>
                    <a:p>
                      <a:pPr>
                        <a:lnSpc>
                          <a:spcPct val="115000"/>
                        </a:lnSpc>
                        <a:spcAft>
                          <a:spcPts val="0"/>
                        </a:spcAft>
                      </a:pP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1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158 763</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r>
                        <a:rPr lang="en-GB" sz="1600" dirty="0">
                          <a:effectLst/>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signed-up principals, deputies,  HODS and all PL1 Educators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127 010</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principals, deputies,  HODS and all PL1 Educators</a:t>
                      </a: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ZA"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kern="1200" dirty="0">
                          <a:solidFill>
                            <a:schemeClr val="tx1"/>
                          </a:solidFill>
                          <a:effectLst/>
                          <a:latin typeface="+mn-lt"/>
                          <a:ea typeface="+mn-ea"/>
                          <a:cs typeface="+mn-cs"/>
                        </a:rPr>
                        <a:t>174 639 </a:t>
                      </a:r>
                      <a:r>
                        <a:rPr lang="en-GB" sz="1600" kern="1200" dirty="0">
                          <a:solidFill>
                            <a:schemeClr val="tx1"/>
                          </a:solidFill>
                          <a:effectLst/>
                          <a:latin typeface="+mn-lt"/>
                          <a:ea typeface="+mn-ea"/>
                          <a:cs typeface="+mn-cs"/>
                        </a:rPr>
                        <a:t>of signed-up principals, deputies,  HODS and all PL1 Educators</a:t>
                      </a:r>
                      <a:endParaRPr lang="en-ZA"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 </a:t>
                      </a:r>
                    </a:p>
                    <a:p>
                      <a:endParaRPr lang="en-GB" sz="1600" kern="1200" dirty="0">
                        <a:solidFill>
                          <a:schemeClr val="tx1"/>
                        </a:solidFill>
                        <a:effectLst/>
                        <a:latin typeface="+mn-lt"/>
                        <a:ea typeface="+mn-ea"/>
                        <a:cs typeface="+mn-cs"/>
                      </a:endParaRPr>
                    </a:p>
                    <a:p>
                      <a:endParaRPr lang="en-ZA"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 </a:t>
                      </a:r>
                      <a:r>
                        <a:rPr lang="en-GB" sz="1600" b="1" kern="1200" dirty="0">
                          <a:solidFill>
                            <a:schemeClr val="tx1"/>
                          </a:solidFill>
                          <a:effectLst/>
                          <a:latin typeface="+mn-lt"/>
                          <a:ea typeface="+mn-ea"/>
                          <a:cs typeface="+mn-cs"/>
                        </a:rPr>
                        <a:t>133 361</a:t>
                      </a:r>
                      <a:r>
                        <a:rPr lang="en-GB" sz="1600" kern="1200" dirty="0">
                          <a:solidFill>
                            <a:schemeClr val="tx1"/>
                          </a:solidFill>
                          <a:effectLst/>
                          <a:latin typeface="+mn-lt"/>
                          <a:ea typeface="+mn-ea"/>
                          <a:cs typeface="+mn-cs"/>
                        </a:rPr>
                        <a:t> of signed-up principals, deputies,  HODS and all PL1 Educators</a:t>
                      </a:r>
                      <a:endParaRPr lang="en-ZA" sz="1600" kern="1200" dirty="0">
                        <a:solidFill>
                          <a:schemeClr val="tx1"/>
                        </a:solidFill>
                        <a:effectLst/>
                        <a:latin typeface="+mn-lt"/>
                        <a:ea typeface="+mn-ea"/>
                        <a:cs typeface="+mn-cs"/>
                      </a:endParaRPr>
                    </a:p>
                    <a:p>
                      <a:pPr>
                        <a:lnSpc>
                          <a:spcPct val="115000"/>
                        </a:lnSpc>
                        <a:spcAft>
                          <a:spcPts val="100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kern="1200" dirty="0">
                          <a:solidFill>
                            <a:schemeClr val="tx1"/>
                          </a:solidFill>
                          <a:effectLst/>
                          <a:latin typeface="+mn-lt"/>
                          <a:ea typeface="+mn-ea"/>
                          <a:cs typeface="+mn-cs"/>
                        </a:rPr>
                        <a:t>192 102 </a:t>
                      </a:r>
                      <a:r>
                        <a:rPr lang="en-GB" sz="1600" kern="1200" dirty="0">
                          <a:solidFill>
                            <a:schemeClr val="tx1"/>
                          </a:solidFill>
                          <a:effectLst/>
                          <a:latin typeface="+mn-lt"/>
                          <a:ea typeface="+mn-ea"/>
                          <a:cs typeface="+mn-cs"/>
                        </a:rPr>
                        <a:t>of signed-up principals, deputies,  HODS and all PL1 Educators</a:t>
                      </a:r>
                      <a:endParaRPr lang="en-ZA" sz="1600" kern="1200" dirty="0">
                        <a:solidFill>
                          <a:schemeClr val="tx1"/>
                        </a:solidFill>
                        <a:effectLst/>
                        <a:latin typeface="+mn-lt"/>
                        <a:ea typeface="+mn-ea"/>
                        <a:cs typeface="+mn-cs"/>
                      </a:endParaRPr>
                    </a:p>
                    <a:p>
                      <a:r>
                        <a:rPr lang="en-GB" sz="1600" b="1" kern="1200" dirty="0">
                          <a:solidFill>
                            <a:schemeClr val="tx1"/>
                          </a:solidFill>
                          <a:effectLst/>
                          <a:latin typeface="+mn-lt"/>
                          <a:ea typeface="+mn-ea"/>
                          <a:cs typeface="+mn-cs"/>
                        </a:rPr>
                        <a:t> </a:t>
                      </a:r>
                    </a:p>
                    <a:p>
                      <a:endParaRPr lang="en-GB" sz="1600" b="1" kern="1200" dirty="0">
                        <a:solidFill>
                          <a:schemeClr val="tx1"/>
                        </a:solidFill>
                        <a:effectLst/>
                        <a:latin typeface="+mn-lt"/>
                        <a:ea typeface="+mn-ea"/>
                        <a:cs typeface="+mn-cs"/>
                      </a:endParaRPr>
                    </a:p>
                    <a:p>
                      <a:endParaRPr lang="en-GB" sz="1600" b="1" kern="1200" dirty="0">
                        <a:solidFill>
                          <a:schemeClr val="tx1"/>
                        </a:solidFill>
                        <a:effectLst/>
                        <a:latin typeface="+mn-lt"/>
                        <a:ea typeface="+mn-ea"/>
                        <a:cs typeface="+mn-cs"/>
                      </a:endParaRPr>
                    </a:p>
                    <a:p>
                      <a:r>
                        <a:rPr lang="en-GB" sz="1600" b="1" kern="1200" dirty="0">
                          <a:solidFill>
                            <a:schemeClr val="tx1"/>
                          </a:solidFill>
                          <a:effectLst/>
                          <a:latin typeface="+mn-lt"/>
                          <a:ea typeface="+mn-ea"/>
                          <a:cs typeface="+mn-cs"/>
                        </a:rPr>
                        <a:t> 140 029 </a:t>
                      </a:r>
                      <a:r>
                        <a:rPr lang="en-GB" sz="1600" kern="1200" dirty="0">
                          <a:solidFill>
                            <a:schemeClr val="tx1"/>
                          </a:solidFill>
                          <a:effectLst/>
                          <a:latin typeface="+mn-lt"/>
                          <a:ea typeface="+mn-ea"/>
                          <a:cs typeface="+mn-cs"/>
                        </a:rPr>
                        <a:t>of signed-up principals, deputies,  HODS and all PL1 Educators</a:t>
                      </a:r>
                      <a:endParaRPr lang="en-ZA" sz="1600" kern="1200" dirty="0">
                        <a:solidFill>
                          <a:schemeClr val="tx1"/>
                        </a:solidFill>
                        <a:effectLst/>
                        <a:latin typeface="+mn-lt"/>
                        <a:ea typeface="+mn-ea"/>
                        <a:cs typeface="+mn-cs"/>
                      </a:endParaRPr>
                    </a:p>
                    <a:p>
                      <a:pPr>
                        <a:lnSpc>
                          <a:spcPct val="115000"/>
                        </a:lnSpc>
                        <a:spcAft>
                          <a:spcPts val="100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109889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E672B-CAA6-4CAD-AE32-A0DF4DF3CE72}"/>
              </a:ext>
            </a:extLst>
          </p:cNvPr>
          <p:cNvSpPr>
            <a:spLocks noGrp="1"/>
          </p:cNvSpPr>
          <p:nvPr>
            <p:ph type="title"/>
          </p:nvPr>
        </p:nvSpPr>
        <p:spPr>
          <a:xfrm>
            <a:off x="112542" y="111909"/>
            <a:ext cx="11915335" cy="1059666"/>
          </a:xfrm>
        </p:spPr>
        <p:txBody>
          <a:bodyPr>
            <a:noAutofit/>
          </a:bodyPr>
          <a:lstStyle/>
          <a:p>
            <a:pPr algn="ctr"/>
            <a:r>
              <a:rPr lang="en-ZA" b="1" dirty="0"/>
              <a:t>PROFESSIONALISE THE TEACHING PROFESSION</a:t>
            </a:r>
            <a:br>
              <a:rPr lang="en-ZA" b="1" dirty="0"/>
            </a:br>
            <a:r>
              <a:rPr lang="en-ZA" b="1" dirty="0">
                <a:solidFill>
                  <a:srgbClr val="C00000"/>
                </a:solidFill>
              </a:rPr>
              <a:t>LINKED TO THE 5 APP PROGRAMMES</a:t>
            </a:r>
            <a:endParaRPr lang="en-ZA" dirty="0">
              <a:solidFill>
                <a:srgbClr val="C00000"/>
              </a:solidFill>
            </a:endParaRPr>
          </a:p>
        </p:txBody>
      </p:sp>
      <p:graphicFrame>
        <p:nvGraphicFramePr>
          <p:cNvPr id="4" name="Content Placeholder 3">
            <a:extLst>
              <a:ext uri="{FF2B5EF4-FFF2-40B4-BE49-F238E27FC236}">
                <a16:creationId xmlns:a16="http://schemas.microsoft.com/office/drawing/2014/main" xmlns="" id="{2D6B4C9B-6E65-47E0-B31D-D8E3BAA7B5E5}"/>
              </a:ext>
            </a:extLst>
          </p:cNvPr>
          <p:cNvGraphicFramePr>
            <a:graphicFrameLocks noGrp="1"/>
          </p:cNvGraphicFramePr>
          <p:nvPr>
            <p:ph idx="1"/>
            <p:extLst/>
          </p:nvPr>
        </p:nvGraphicFramePr>
        <p:xfrm>
          <a:off x="112542" y="1171575"/>
          <a:ext cx="11915335" cy="552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Rounded Corners 7">
            <a:extLst>
              <a:ext uri="{FF2B5EF4-FFF2-40B4-BE49-F238E27FC236}">
                <a16:creationId xmlns:a16="http://schemas.microsoft.com/office/drawing/2014/main" xmlns="" id="{F2ECEA43-7BAC-4F68-9240-E4BE02E01F4A}"/>
              </a:ext>
            </a:extLst>
          </p:cNvPr>
          <p:cNvSpPr/>
          <p:nvPr/>
        </p:nvSpPr>
        <p:spPr>
          <a:xfrm>
            <a:off x="9072564" y="5000625"/>
            <a:ext cx="2841014" cy="16955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US" sz="2000" b="1" dirty="0"/>
              <a:t>SACE Recognition Status by SAQA</a:t>
            </a:r>
          </a:p>
        </p:txBody>
      </p:sp>
      <p:sp>
        <p:nvSpPr>
          <p:cNvPr id="6" name="Rectangle: Rounded Corners 7">
            <a:extLst>
              <a:ext uri="{FF2B5EF4-FFF2-40B4-BE49-F238E27FC236}">
                <a16:creationId xmlns:a16="http://schemas.microsoft.com/office/drawing/2014/main" xmlns="" id="{F2ECEA43-7BAC-4F68-9240-E4BE02E01F4A}"/>
              </a:ext>
            </a:extLst>
          </p:cNvPr>
          <p:cNvSpPr/>
          <p:nvPr/>
        </p:nvSpPr>
        <p:spPr>
          <a:xfrm>
            <a:off x="112542" y="5000624"/>
            <a:ext cx="2841014" cy="16955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b="1" dirty="0">
                <a:solidFill>
                  <a:prstClr val="white"/>
                </a:solidFill>
                <a:latin typeface="Calibri" panose="020F0502020204030204"/>
              </a:rPr>
              <a:t>Code of Conduct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000" b="1" dirty="0">
                <a:solidFill>
                  <a:prstClr val="white"/>
                </a:solidFill>
                <a:latin typeface="Calibri" panose="020F0502020204030204"/>
              </a:rPr>
              <a:t>Code of Professional Ethics</a:t>
            </a:r>
            <a:endPar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09339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CPTD SYSTEM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40</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2341268932"/>
              </p:ext>
            </p:extLst>
          </p:nvPr>
        </p:nvGraphicFramePr>
        <p:xfrm>
          <a:off x="131882" y="1042827"/>
          <a:ext cx="12060118" cy="5559536"/>
        </p:xfrm>
        <a:graphic>
          <a:graphicData uri="http://schemas.openxmlformats.org/drawingml/2006/table">
            <a:tbl>
              <a:tblPr firstRow="1" firstCol="1" lastRow="1" lastCol="1" bandRow="1" bandCol="1">
                <a:tableStyleId>{5940675A-B579-460E-94D1-54222C63F5DA}</a:tableStyleId>
              </a:tblPr>
              <a:tblGrid>
                <a:gridCol w="3212821">
                  <a:extLst>
                    <a:ext uri="{9D8B030D-6E8A-4147-A177-3AD203B41FA5}">
                      <a16:colId xmlns:a16="http://schemas.microsoft.com/office/drawing/2014/main" xmlns="" val="20000"/>
                    </a:ext>
                  </a:extLst>
                </a:gridCol>
                <a:gridCol w="2988169">
                  <a:extLst>
                    <a:ext uri="{9D8B030D-6E8A-4147-A177-3AD203B41FA5}">
                      <a16:colId xmlns:a16="http://schemas.microsoft.com/office/drawing/2014/main" xmlns="" val="20001"/>
                    </a:ext>
                  </a:extLst>
                </a:gridCol>
                <a:gridCol w="1757242">
                  <a:extLst>
                    <a:ext uri="{9D8B030D-6E8A-4147-A177-3AD203B41FA5}">
                      <a16:colId xmlns:a16="http://schemas.microsoft.com/office/drawing/2014/main" xmlns="" val="20002"/>
                    </a:ext>
                  </a:extLst>
                </a:gridCol>
                <a:gridCol w="2007613">
                  <a:extLst>
                    <a:ext uri="{9D8B030D-6E8A-4147-A177-3AD203B41FA5}">
                      <a16:colId xmlns:a16="http://schemas.microsoft.com/office/drawing/2014/main" xmlns="" val="20003"/>
                    </a:ext>
                  </a:extLst>
                </a:gridCol>
                <a:gridCol w="1928499">
                  <a:extLst>
                    <a:ext uri="{9D8B030D-6E8A-4147-A177-3AD203B41FA5}">
                      <a16:colId xmlns:a16="http://schemas.microsoft.com/office/drawing/2014/main" xmlns="" val="20004"/>
                    </a:ext>
                  </a:extLst>
                </a:gridCol>
                <a:gridCol w="165774">
                  <a:extLst>
                    <a:ext uri="{9D8B030D-6E8A-4147-A177-3AD203B41FA5}">
                      <a16:colId xmlns:a16="http://schemas.microsoft.com/office/drawing/2014/main" xmlns="" val="20005"/>
                    </a:ext>
                  </a:extLst>
                </a:gridCol>
              </a:tblGrid>
              <a:tr h="835518">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89908">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153015">
                <a:tc>
                  <a:txBody>
                    <a:bodyPr/>
                    <a:lstStyle/>
                    <a:p>
                      <a:pPr>
                        <a:lnSpc>
                          <a:spcPct val="115000"/>
                        </a:lnSpc>
                        <a:spcAft>
                          <a:spcPts val="1000"/>
                        </a:spcAft>
                      </a:pPr>
                      <a:r>
                        <a:rPr lang="en-GB" sz="1800" kern="1200" dirty="0">
                          <a:solidFill>
                            <a:schemeClr val="tx1"/>
                          </a:solidFill>
                          <a:effectLst/>
                          <a:latin typeface="+mn-lt"/>
                          <a:ea typeface="+mn-ea"/>
                          <a:cs typeface="+mn-cs"/>
                        </a:rPr>
                        <a:t>To promote career-long quality continuing professional development for all school-based educators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Number of practicing educators signed up to the CPTD system per year.  (Disaggregated by Cohort)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a:effectLst/>
                          <a:latin typeface="Calibri" panose="020F0502020204030204" pitchFamily="34" charset="0"/>
                          <a:ea typeface="Times New Roman" panose="02020603050405020304" pitchFamily="18" charset="0"/>
                          <a:cs typeface="Arial" panose="020B0604020202020204" pitchFamily="34" charset="0"/>
                        </a:rPr>
                        <a:t>50 000 </a:t>
                      </a:r>
                      <a:r>
                        <a:rPr lang="en-GB" sz="1800">
                          <a:effectLst/>
                          <a:latin typeface="Calibri" panose="020F0502020204030204" pitchFamily="34" charset="0"/>
                          <a:ea typeface="Times New Roman" panose="02020603050405020304" pitchFamily="18" charset="0"/>
                          <a:cs typeface="Arial" panose="020B0604020202020204" pitchFamily="34" charset="0"/>
                        </a:rPr>
                        <a:t>PL1 Teachers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effectLst/>
                          <a:latin typeface="Calibri" panose="020F0502020204030204" pitchFamily="34" charset="0"/>
                          <a:ea typeface="Times New Roman" panose="02020603050405020304" pitchFamily="18" charset="0"/>
                          <a:cs typeface="Arial" panose="020B0604020202020204" pitchFamily="34" charset="0"/>
                        </a:rPr>
                        <a:t>28 321</a:t>
                      </a:r>
                      <a:r>
                        <a:rPr lang="en-GB" sz="1800" dirty="0">
                          <a:effectLst/>
                          <a:latin typeface="Calibri" panose="020F0502020204030204" pitchFamily="34" charset="0"/>
                          <a:ea typeface="Times New Roman" panose="02020603050405020304" pitchFamily="18" charset="0"/>
                          <a:cs typeface="Arial" panose="020B0604020202020204" pitchFamily="34" charset="0"/>
                        </a:rPr>
                        <a:t> Teachers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effectLst/>
                          <a:latin typeface="Calibri" panose="020F0502020204030204" pitchFamily="34" charset="0"/>
                          <a:ea typeface="Times New Roman" panose="02020603050405020304" pitchFamily="18" charset="0"/>
                          <a:cs typeface="Arial" panose="020B0604020202020204" pitchFamily="34" charset="0"/>
                        </a:rPr>
                        <a:t>10 000 </a:t>
                      </a:r>
                      <a:r>
                        <a:rPr lang="en-GB" sz="1800" dirty="0">
                          <a:effectLst/>
                          <a:latin typeface="Calibri" panose="020F0502020204030204" pitchFamily="34" charset="0"/>
                          <a:ea typeface="Times New Roman" panose="02020603050405020304" pitchFamily="18" charset="0"/>
                          <a:cs typeface="Arial" panose="020B0604020202020204" pitchFamily="34" charset="0"/>
                        </a:rPr>
                        <a:t>Teachers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3035426">
                <a:tc>
                  <a:txBody>
                    <a:bodyPr/>
                    <a:lstStyle/>
                    <a:p>
                      <a:r>
                        <a:rPr lang="en-US" sz="1800" kern="1200" dirty="0">
                          <a:solidFill>
                            <a:schemeClr val="tx1"/>
                          </a:solidFill>
                          <a:effectLst/>
                          <a:latin typeface="+mn-lt"/>
                          <a:ea typeface="+mn-ea"/>
                          <a:cs typeface="+mn-cs"/>
                        </a:rPr>
                        <a:t>Number of signed up teachers who are engaged in three types of Professional Development (PD) Activities from: </a:t>
                      </a:r>
                      <a:endParaRPr lang="en-ZA"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2000" b="1" kern="1200" dirty="0">
                          <a:solidFill>
                            <a:schemeClr val="tx1"/>
                          </a:solidFill>
                          <a:effectLst/>
                          <a:latin typeface="+mn-lt"/>
                          <a:ea typeface="+mn-ea"/>
                          <a:cs typeface="+mn-cs"/>
                        </a:rPr>
                        <a:t>Type 3</a:t>
                      </a:r>
                      <a:r>
                        <a:rPr lang="en-US" sz="2000" kern="1200" dirty="0">
                          <a:solidFill>
                            <a:schemeClr val="tx1"/>
                          </a:solidFill>
                          <a:effectLst/>
                          <a:latin typeface="+mn-lt"/>
                          <a:ea typeface="+mn-ea"/>
                          <a:cs typeface="+mn-cs"/>
                        </a:rPr>
                        <a:t>:Externally Initiated</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ZA"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b="1">
                          <a:effectLst/>
                          <a:latin typeface="Calibri" panose="020F0502020204030204" pitchFamily="34" charset="0"/>
                          <a:ea typeface="Times New Roman" panose="02020603050405020304" pitchFamily="18" charset="0"/>
                          <a:cs typeface="Arial" panose="020B0604020202020204" pitchFamily="34" charset="0"/>
                        </a:rPr>
                        <a:t>95 258</a:t>
                      </a:r>
                      <a:r>
                        <a:rPr lang="en-GB" sz="1800">
                          <a:effectLst/>
                          <a:latin typeface="Calibri" panose="020F0502020204030204" pitchFamily="34" charset="0"/>
                          <a:ea typeface="Times New Roman" panose="02020603050405020304" pitchFamily="18" charset="0"/>
                          <a:cs typeface="Arial" panose="020B0604020202020204" pitchFamily="34" charset="0"/>
                        </a:rPr>
                        <a:t> </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signed-up principals, deputies,  HODS and all PL1 Educators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100 021 </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of </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signed-up principals, deputies,  HODS and all PL1 Educators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105 022</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signed-up principals, deputies,  HODS and all PL1 Educators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3891418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CPTD SYSTEM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41</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864630348"/>
              </p:ext>
            </p:extLst>
          </p:nvPr>
        </p:nvGraphicFramePr>
        <p:xfrm>
          <a:off x="131882" y="1093888"/>
          <a:ext cx="12060118" cy="5503860"/>
        </p:xfrm>
        <a:graphic>
          <a:graphicData uri="http://schemas.openxmlformats.org/drawingml/2006/table">
            <a:tbl>
              <a:tblPr firstRow="1" firstCol="1" lastRow="1" lastCol="1" bandRow="1" bandCol="1">
                <a:tableStyleId>{5940675A-B579-460E-94D1-54222C63F5DA}</a:tableStyleId>
              </a:tblPr>
              <a:tblGrid>
                <a:gridCol w="2681656">
                  <a:extLst>
                    <a:ext uri="{9D8B030D-6E8A-4147-A177-3AD203B41FA5}">
                      <a16:colId xmlns:a16="http://schemas.microsoft.com/office/drawing/2014/main" xmlns="" val="20000"/>
                    </a:ext>
                  </a:extLst>
                </a:gridCol>
                <a:gridCol w="3123028">
                  <a:extLst>
                    <a:ext uri="{9D8B030D-6E8A-4147-A177-3AD203B41FA5}">
                      <a16:colId xmlns:a16="http://schemas.microsoft.com/office/drawing/2014/main" xmlns="" val="20001"/>
                    </a:ext>
                  </a:extLst>
                </a:gridCol>
                <a:gridCol w="2153548">
                  <a:extLst>
                    <a:ext uri="{9D8B030D-6E8A-4147-A177-3AD203B41FA5}">
                      <a16:colId xmlns:a16="http://schemas.microsoft.com/office/drawing/2014/main" xmlns="" val="20002"/>
                    </a:ext>
                  </a:extLst>
                </a:gridCol>
                <a:gridCol w="2007613">
                  <a:extLst>
                    <a:ext uri="{9D8B030D-6E8A-4147-A177-3AD203B41FA5}">
                      <a16:colId xmlns:a16="http://schemas.microsoft.com/office/drawing/2014/main" xmlns="" val="20003"/>
                    </a:ext>
                  </a:extLst>
                </a:gridCol>
                <a:gridCol w="1928499">
                  <a:extLst>
                    <a:ext uri="{9D8B030D-6E8A-4147-A177-3AD203B41FA5}">
                      <a16:colId xmlns:a16="http://schemas.microsoft.com/office/drawing/2014/main" xmlns="" val="20004"/>
                    </a:ext>
                  </a:extLst>
                </a:gridCol>
                <a:gridCol w="165774">
                  <a:extLst>
                    <a:ext uri="{9D8B030D-6E8A-4147-A177-3AD203B41FA5}">
                      <a16:colId xmlns:a16="http://schemas.microsoft.com/office/drawing/2014/main" xmlns="" val="20005"/>
                    </a:ext>
                  </a:extLst>
                </a:gridCol>
              </a:tblGrid>
              <a:tr h="750792">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525555">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2418284">
                <a:tc>
                  <a:txBody>
                    <a:bodyPr/>
                    <a:lstStyle/>
                    <a:p>
                      <a:pPr>
                        <a:lnSpc>
                          <a:spcPct val="100000"/>
                        </a:lnSpc>
                        <a:spcAft>
                          <a:spcPts val="1000"/>
                        </a:spcAft>
                      </a:pPr>
                      <a:r>
                        <a:rPr lang="en-GB" sz="1800" kern="1200" dirty="0">
                          <a:solidFill>
                            <a:schemeClr val="tx1"/>
                          </a:solidFill>
                          <a:effectLst/>
                          <a:latin typeface="+mn-lt"/>
                          <a:ea typeface="+mn-ea"/>
                          <a:cs typeface="+mn-cs"/>
                        </a:rPr>
                        <a:t>To promote career-long quality continuing professional development for all school-based educators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9146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Number of signed up educators who meet the minimum requirement of 150 CPTD points over the three year cycle.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(Disaggregated by Cohort – Principals and Deputy Principals, HODs, PL1 Educators).  </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ZA" sz="1600" b="1">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26 320</a:t>
                      </a:r>
                      <a:r>
                        <a:rPr lang="en-US" sz="1600">
                          <a:effectLst/>
                          <a:latin typeface="Calibri" panose="020F0502020204030204" pitchFamily="34" charset="0"/>
                          <a:ea typeface="Times New Roman" panose="02020603050405020304" pitchFamily="18" charset="0"/>
                          <a:cs typeface="Times New Roman" panose="02020603050405020304" pitchFamily="18" charset="0"/>
                        </a:rPr>
                        <a:t> all Signed up HODs (</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Cohort 2: 2015-2017)</a:t>
                      </a:r>
                      <a:r>
                        <a:rPr lang="en-US" sz="1600">
                          <a:effectLst/>
                          <a:latin typeface="Calibri" panose="020F0502020204030204" pitchFamily="34" charset="0"/>
                          <a:ea typeface="Times New Roman" panose="02020603050405020304" pitchFamily="18" charset="0"/>
                          <a:cs typeface="Times New Roman" panose="02020603050405020304" pitchFamily="18" charset="0"/>
                        </a:rPr>
                        <a:t> meet minimum requirement of 150 CPTD points by </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Dec 2017. As at the 8</a:t>
                      </a:r>
                      <a:r>
                        <a:rPr lang="en-US" sz="1600" b="1" baseline="30000">
                          <a:effectLst/>
                          <a:latin typeface="Calibri" panose="020F0502020204030204" pitchFamily="34" charset="0"/>
                          <a:ea typeface="Times New Roman" panose="02020603050405020304" pitchFamily="18" charset="0"/>
                          <a:cs typeface="Times New Roman" panose="02020603050405020304" pitchFamily="18" charset="0"/>
                        </a:rPr>
                        <a:t>th</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 September 2017</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63 708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all Signed up Group 1 (Secondary and Combined) Educators </a:t>
                      </a: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(Cohort 3: 2016-2018)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meet minimum requirement of 150 CPTD points.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63 708 </a:t>
                      </a:r>
                      <a:r>
                        <a:rPr lang="en-US" sz="1600">
                          <a:effectLst/>
                          <a:latin typeface="Calibri" panose="020F0502020204030204" pitchFamily="34" charset="0"/>
                          <a:ea typeface="Times New Roman" panose="02020603050405020304" pitchFamily="18" charset="0"/>
                          <a:cs typeface="Times New Roman" panose="02020603050405020304" pitchFamily="18" charset="0"/>
                        </a:rPr>
                        <a:t>all Signed up Group 2 (P </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(Cohort 3: 2016-2018) </a:t>
                      </a:r>
                      <a:r>
                        <a:rPr lang="en-US" sz="1600">
                          <a:effectLst/>
                          <a:latin typeface="Calibri" panose="020F0502020204030204" pitchFamily="34" charset="0"/>
                          <a:ea typeface="Times New Roman" panose="02020603050405020304" pitchFamily="18" charset="0"/>
                          <a:cs typeface="Times New Roman" panose="02020603050405020304" pitchFamily="18" charset="0"/>
                        </a:rPr>
                        <a:t>meet minimum requirement of 150 CPTD points.</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1809229">
                <a:tc>
                  <a:txBody>
                    <a:bodyPr/>
                    <a:lstStyle/>
                    <a:p>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Number of new Professional Development Providers Processed in the year of submission (in terms of approved status, not approved status, rejected and in process)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130 new Professional Development Providers Processed in the year of submission</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140 </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new Professional Development Providers Processed in the year of submission</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150</a:t>
                      </a: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new Professional Development Providers Processed in the year of submission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2759248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CPTD SYSTEM CONT….</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42</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985336547"/>
              </p:ext>
            </p:extLst>
          </p:nvPr>
        </p:nvGraphicFramePr>
        <p:xfrm>
          <a:off x="131882" y="1093888"/>
          <a:ext cx="12060118" cy="5503860"/>
        </p:xfrm>
        <a:graphic>
          <a:graphicData uri="http://schemas.openxmlformats.org/drawingml/2006/table">
            <a:tbl>
              <a:tblPr firstRow="1" firstCol="1" lastRow="1" lastCol="1" bandRow="1" bandCol="1">
                <a:tableStyleId>{5940675A-B579-460E-94D1-54222C63F5DA}</a:tableStyleId>
              </a:tblPr>
              <a:tblGrid>
                <a:gridCol w="2681656">
                  <a:extLst>
                    <a:ext uri="{9D8B030D-6E8A-4147-A177-3AD203B41FA5}">
                      <a16:colId xmlns:a16="http://schemas.microsoft.com/office/drawing/2014/main" xmlns="" val="20000"/>
                    </a:ext>
                  </a:extLst>
                </a:gridCol>
                <a:gridCol w="3123028">
                  <a:extLst>
                    <a:ext uri="{9D8B030D-6E8A-4147-A177-3AD203B41FA5}">
                      <a16:colId xmlns:a16="http://schemas.microsoft.com/office/drawing/2014/main" xmlns="" val="20001"/>
                    </a:ext>
                  </a:extLst>
                </a:gridCol>
                <a:gridCol w="2153548">
                  <a:extLst>
                    <a:ext uri="{9D8B030D-6E8A-4147-A177-3AD203B41FA5}">
                      <a16:colId xmlns:a16="http://schemas.microsoft.com/office/drawing/2014/main" xmlns="" val="20002"/>
                    </a:ext>
                  </a:extLst>
                </a:gridCol>
                <a:gridCol w="2007613">
                  <a:extLst>
                    <a:ext uri="{9D8B030D-6E8A-4147-A177-3AD203B41FA5}">
                      <a16:colId xmlns:a16="http://schemas.microsoft.com/office/drawing/2014/main" xmlns="" val="20003"/>
                    </a:ext>
                  </a:extLst>
                </a:gridCol>
                <a:gridCol w="1928499">
                  <a:extLst>
                    <a:ext uri="{9D8B030D-6E8A-4147-A177-3AD203B41FA5}">
                      <a16:colId xmlns:a16="http://schemas.microsoft.com/office/drawing/2014/main" xmlns="" val="20004"/>
                    </a:ext>
                  </a:extLst>
                </a:gridCol>
                <a:gridCol w="165774">
                  <a:extLst>
                    <a:ext uri="{9D8B030D-6E8A-4147-A177-3AD203B41FA5}">
                      <a16:colId xmlns:a16="http://schemas.microsoft.com/office/drawing/2014/main" xmlns="" val="20005"/>
                    </a:ext>
                  </a:extLst>
                </a:gridCol>
              </a:tblGrid>
              <a:tr h="750792">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525555">
                <a:tc>
                  <a:txBody>
                    <a:bodyPr/>
                    <a:lstStyle/>
                    <a:p>
                      <a:pPr>
                        <a:spcAft>
                          <a:spcPts val="0"/>
                        </a:spcAft>
                      </a:pPr>
                      <a:r>
                        <a:rPr lang="en-GB" sz="2000" dirty="0">
                          <a:effectLst/>
                        </a:rPr>
                        <a:t> </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2418284">
                <a:tc>
                  <a:txBody>
                    <a:bodyPr/>
                    <a:lstStyle/>
                    <a:p>
                      <a:pPr>
                        <a:lnSpc>
                          <a:spcPct val="100000"/>
                        </a:lnSpc>
                        <a:spcAft>
                          <a:spcPts val="1000"/>
                        </a:spcAft>
                      </a:pPr>
                      <a:r>
                        <a:rPr lang="en-GB" sz="1800" kern="1200" dirty="0">
                          <a:solidFill>
                            <a:schemeClr val="tx1"/>
                          </a:solidFill>
                          <a:effectLst/>
                          <a:latin typeface="+mn-lt"/>
                          <a:ea typeface="+mn-ea"/>
                          <a:cs typeface="+mn-cs"/>
                        </a:rPr>
                        <a:t>To promote career-long quality continuing professional development for all school-based educators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Number of new Professional Development Activities Processed in the year of submission (in terms of endorsed status, not-endorsed status, rejected and in process)</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750 new Professional Development Activities Processed in a year.</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800 new Professional Development Activities Processed in a year.</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850 new Professional Development Activities Processed in a year.</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1809229">
                <a:tc>
                  <a:txBody>
                    <a:bodyPr/>
                    <a:lstStyle/>
                    <a:p>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Number of Endorsed Development Activities subjected to quality assurance by SACE in a financial year</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160</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190</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220</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141146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109569534"/>
              </p:ext>
            </p:extLst>
          </p:nvPr>
        </p:nvGraphicFramePr>
        <p:xfrm>
          <a:off x="172919" y="584932"/>
          <a:ext cx="11846162" cy="7741920"/>
        </p:xfrm>
        <a:graphic>
          <a:graphicData uri="http://schemas.openxmlformats.org/drawingml/2006/table">
            <a:tbl>
              <a:tblPr firstRow="1" firstCol="1" lastRow="1" lastCol="1" bandRow="1" bandCol="1">
                <a:tableStyleId>{5940675A-B579-460E-94D1-54222C63F5DA}</a:tableStyleId>
              </a:tblPr>
              <a:tblGrid>
                <a:gridCol w="3466835">
                  <a:extLst>
                    <a:ext uri="{9D8B030D-6E8A-4147-A177-3AD203B41FA5}">
                      <a16:colId xmlns:a16="http://schemas.microsoft.com/office/drawing/2014/main" xmlns="" val="20000"/>
                    </a:ext>
                  </a:extLst>
                </a:gridCol>
                <a:gridCol w="1580877">
                  <a:extLst>
                    <a:ext uri="{9D8B030D-6E8A-4147-A177-3AD203B41FA5}">
                      <a16:colId xmlns:a16="http://schemas.microsoft.com/office/drawing/2014/main" xmlns="" val="20001"/>
                    </a:ext>
                  </a:extLst>
                </a:gridCol>
                <a:gridCol w="2322637">
                  <a:extLst>
                    <a:ext uri="{9D8B030D-6E8A-4147-A177-3AD203B41FA5}">
                      <a16:colId xmlns:a16="http://schemas.microsoft.com/office/drawing/2014/main" xmlns="" val="20002"/>
                    </a:ext>
                  </a:extLst>
                </a:gridCol>
                <a:gridCol w="1037000">
                  <a:extLst>
                    <a:ext uri="{9D8B030D-6E8A-4147-A177-3AD203B41FA5}">
                      <a16:colId xmlns:a16="http://schemas.microsoft.com/office/drawing/2014/main" xmlns="" val="20003"/>
                    </a:ext>
                  </a:extLst>
                </a:gridCol>
                <a:gridCol w="1101129">
                  <a:extLst>
                    <a:ext uri="{9D8B030D-6E8A-4147-A177-3AD203B41FA5}">
                      <a16:colId xmlns:a16="http://schemas.microsoft.com/office/drawing/2014/main" xmlns="" val="20004"/>
                    </a:ext>
                  </a:extLst>
                </a:gridCol>
                <a:gridCol w="1136777">
                  <a:extLst>
                    <a:ext uri="{9D8B030D-6E8A-4147-A177-3AD203B41FA5}">
                      <a16:colId xmlns:a16="http://schemas.microsoft.com/office/drawing/2014/main" xmlns="" val="20005"/>
                    </a:ext>
                  </a:extLst>
                </a:gridCol>
                <a:gridCol w="1200907">
                  <a:extLst>
                    <a:ext uri="{9D8B030D-6E8A-4147-A177-3AD203B41FA5}">
                      <a16:colId xmlns:a16="http://schemas.microsoft.com/office/drawing/2014/main" xmlns="" val="20006"/>
                    </a:ext>
                  </a:extLst>
                </a:gridCol>
              </a:tblGrid>
              <a:tr h="386517">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254702">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454855">
                <a:tc>
                  <a:txBody>
                    <a:bodyPr/>
                    <a:lstStyle/>
                    <a:p>
                      <a:pPr>
                        <a:lnSpc>
                          <a:spcPct val="115000"/>
                        </a:lnSpc>
                        <a:spcAft>
                          <a:spcPts val="0"/>
                        </a:spcAft>
                      </a:pPr>
                      <a:r>
                        <a:rPr lang="en-US" sz="1600">
                          <a:effectLst/>
                          <a:latin typeface="Calibri" panose="020F0502020204030204" pitchFamily="34" charset="0"/>
                          <a:ea typeface="Times New Roman" panose="02020603050405020304" pitchFamily="18" charset="0"/>
                          <a:cs typeface="Times New Roman" panose="02020603050405020304" pitchFamily="18" charset="0"/>
                        </a:rPr>
                        <a:t>Number of practicing educators</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 signed</a:t>
                      </a:r>
                      <a:r>
                        <a:rPr lang="en-US" sz="1600">
                          <a:effectLst/>
                          <a:latin typeface="Calibri" panose="020F0502020204030204" pitchFamily="34" charset="0"/>
                          <a:ea typeface="Times New Roman" panose="02020603050405020304" pitchFamily="18" charset="0"/>
                          <a:cs typeface="Times New Roman" panose="02020603050405020304" pitchFamily="18" charset="0"/>
                        </a:rPr>
                        <a:t> up for the CPTD system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Quarterly</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50 000 PL1 Teachers</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15 000</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000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20 000</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5375698">
                <a:tc>
                  <a:txBody>
                    <a:bodyPr/>
                    <a:lstStyle/>
                    <a:p>
                      <a:pPr>
                        <a:lnSpc>
                          <a:spcPct val="115000"/>
                        </a:lnSpc>
                        <a:spcAft>
                          <a:spcPts val="0"/>
                        </a:spcAft>
                      </a:pPr>
                      <a:r>
                        <a:rPr lang="en-US" sz="1600">
                          <a:effectLst/>
                          <a:latin typeface="Calibri" panose="020F0502020204030204" pitchFamily="34" charset="0"/>
                          <a:ea typeface="Times New Roman" panose="02020603050405020304" pitchFamily="18" charset="0"/>
                          <a:cs typeface="Times New Roman" panose="02020603050405020304" pitchFamily="18" charset="0"/>
                        </a:rPr>
                        <a:t>Number of signed up teachers who are engaged in three types of Professional Development (PD) Activities from: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Type 1</a:t>
                      </a:r>
                      <a:r>
                        <a:rPr lang="en-US" sz="1600">
                          <a:effectLst/>
                          <a:latin typeface="Calibri" panose="020F0502020204030204" pitchFamily="34" charset="0"/>
                          <a:ea typeface="Times New Roman" panose="02020603050405020304" pitchFamily="18" charset="0"/>
                          <a:cs typeface="Times New Roman" panose="02020603050405020304" pitchFamily="18" charset="0"/>
                        </a:rPr>
                        <a:t>: Self-Initiated PD Activity</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Type 2</a:t>
                      </a:r>
                      <a:r>
                        <a:rPr lang="en-US" sz="1600">
                          <a:effectLst/>
                          <a:latin typeface="Calibri" panose="020F0502020204030204" pitchFamily="34" charset="0"/>
                          <a:ea typeface="Times New Roman" panose="02020603050405020304" pitchFamily="18" charset="0"/>
                          <a:cs typeface="Times New Roman" panose="02020603050405020304" pitchFamily="18" charset="0"/>
                        </a:rPr>
                        <a:t>: School Initiated PD Activity</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Type 3</a:t>
                      </a:r>
                      <a:r>
                        <a:rPr lang="en-US" sz="1600">
                          <a:effectLst/>
                          <a:latin typeface="Calibri" panose="020F0502020204030204" pitchFamily="34" charset="0"/>
                          <a:ea typeface="Times New Roman" panose="02020603050405020304" pitchFamily="18" charset="0"/>
                          <a:cs typeface="Times New Roman" panose="02020603050405020304" pitchFamily="18" charset="0"/>
                        </a:rPr>
                        <a:t>:Externally Initiated</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Bi-Annual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Type 1: </a:t>
                      </a:r>
                      <a:r>
                        <a:rPr lang="en-GB" sz="1600" b="1" dirty="0">
                          <a:effectLst/>
                          <a:latin typeface="Calibri" panose="020F0502020204030204" pitchFamily="34" charset="0"/>
                          <a:ea typeface="Times New Roman" panose="02020603050405020304" pitchFamily="18" charset="0"/>
                          <a:cs typeface="Arial" panose="020B0604020202020204" pitchFamily="34" charset="0"/>
                        </a:rPr>
                        <a:t>122 700</a:t>
                      </a:r>
                      <a:r>
                        <a:rPr lang="en-GB" sz="1600" dirty="0">
                          <a:effectLst/>
                          <a:latin typeface="Calibri" panose="020F0502020204030204" pitchFamily="34" charset="0"/>
                          <a:ea typeface="Times New Roman" panose="02020603050405020304" pitchFamily="18" charset="0"/>
                          <a:cs typeface="Arial" panose="020B0604020202020204" pitchFamily="34" charset="0"/>
                        </a:rPr>
                        <a:t>  signed-up principals, deputies,  HODS and all PL1 Educators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Type 2: </a:t>
                      </a:r>
                      <a:r>
                        <a:rPr lang="en-GB" sz="1600" b="1" dirty="0">
                          <a:effectLst/>
                          <a:latin typeface="Calibri" panose="020F0502020204030204" pitchFamily="34" charset="0"/>
                          <a:ea typeface="Times New Roman" panose="02020603050405020304" pitchFamily="18" charset="0"/>
                          <a:cs typeface="Arial" panose="020B0604020202020204" pitchFamily="34" charset="0"/>
                        </a:rPr>
                        <a:t>98 160</a:t>
                      </a:r>
                      <a:r>
                        <a:rPr lang="en-GB" sz="1600" dirty="0">
                          <a:effectLst/>
                          <a:latin typeface="Calibri" panose="020F0502020204030204" pitchFamily="34" charset="0"/>
                          <a:ea typeface="Times New Roman" panose="02020603050405020304" pitchFamily="18" charset="0"/>
                          <a:cs typeface="Arial" panose="020B0604020202020204" pitchFamily="34" charset="0"/>
                        </a:rPr>
                        <a:t> signed-up principals, deputies,  HODS and all PL1 Educators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Type 3: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73 620</a:t>
                      </a:r>
                      <a:r>
                        <a:rPr lang="en-GB" sz="1600" dirty="0">
                          <a:effectLst/>
                          <a:latin typeface="Calibri" panose="020F0502020204030204" pitchFamily="34" charset="0"/>
                          <a:ea typeface="Times New Roman" panose="02020603050405020304" pitchFamily="18" charset="0"/>
                          <a:cs typeface="Arial" panose="020B0604020202020204" pitchFamily="34" charset="0"/>
                        </a:rPr>
                        <a:t> signed-up principals, deputies,  HODS and all PL1</a:t>
                      </a:r>
                      <a:r>
                        <a:rPr lang="en-GB" sz="1600" b="1" dirty="0">
                          <a:effectLst/>
                          <a:latin typeface="Calibri" panose="020F0502020204030204" pitchFamily="34" charset="0"/>
                          <a:ea typeface="Times New Roman" panose="02020603050405020304" pitchFamily="18" charset="0"/>
                          <a:cs typeface="Arial" panose="020B0604020202020204" pitchFamily="34" charset="0"/>
                        </a:rPr>
                        <a:t> Educators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1</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32 720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2</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24540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3</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16 360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49 080</a:t>
                      </a: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2</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24540</a:t>
                      </a: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3</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24 540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nSpc>
                          <a:spcPct val="115000"/>
                        </a:lnSpc>
                        <a:spcAft>
                          <a:spcPts val="100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a:t>
                      </a:r>
                    </a:p>
                    <a:p>
                      <a:pPr>
                        <a:lnSpc>
                          <a:spcPct val="115000"/>
                        </a:lnSpc>
                        <a:spcAft>
                          <a:spcPts val="1000"/>
                        </a:spcAft>
                      </a:pP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1</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40 900</a:t>
                      </a: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Type 2</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49 080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endParaRPr lang="en-GB" sz="1600" b="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Type 3</a:t>
                      </a:r>
                      <a:r>
                        <a:rPr lang="en-GB" sz="1600"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32 720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43</a:t>
            </a:fld>
            <a:endParaRPr lang="en-US">
              <a:solidFill>
                <a:srgbClr val="073E87"/>
              </a:solidFill>
            </a:endParaRPr>
          </a:p>
        </p:txBody>
      </p:sp>
      <p:sp>
        <p:nvSpPr>
          <p:cNvPr id="5" name="Rectangle 1"/>
          <p:cNvSpPr>
            <a:spLocks noChangeArrowheads="1"/>
          </p:cNvSpPr>
          <p:nvPr/>
        </p:nvSpPr>
        <p:spPr bwMode="auto">
          <a:xfrm>
            <a:off x="-76201" y="-38555"/>
            <a:ext cx="1216971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4400" b="1" dirty="0">
                <a:solidFill>
                  <a:srgbClr val="000000"/>
                </a:solidFill>
                <a:latin typeface="Calibri" panose="020F0502020204030204" pitchFamily="34" charset="0"/>
                <a:ea typeface="Times New Roman" pitchFamily="18" charset="0"/>
                <a:cs typeface="Calibri" panose="020F0502020204030204" pitchFamily="34" charset="0"/>
              </a:rPr>
              <a:t>QUARTERLY TARGETS FOR CPTD-SYSTEM 2018/19</a:t>
            </a:r>
            <a:endParaRPr lang="en-GB" altLang="en-US" sz="44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683420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040098253"/>
              </p:ext>
            </p:extLst>
          </p:nvPr>
        </p:nvGraphicFramePr>
        <p:xfrm>
          <a:off x="172919" y="584933"/>
          <a:ext cx="11846162" cy="7752319"/>
        </p:xfrm>
        <a:graphic>
          <a:graphicData uri="http://schemas.openxmlformats.org/drawingml/2006/table">
            <a:tbl>
              <a:tblPr firstRow="1" firstCol="1" lastRow="1" lastCol="1" bandRow="1" bandCol="1">
                <a:tableStyleId>{5940675A-B579-460E-94D1-54222C63F5DA}</a:tableStyleId>
              </a:tblPr>
              <a:tblGrid>
                <a:gridCol w="2879770">
                  <a:extLst>
                    <a:ext uri="{9D8B030D-6E8A-4147-A177-3AD203B41FA5}">
                      <a16:colId xmlns:a16="http://schemas.microsoft.com/office/drawing/2014/main" xmlns="" val="20000"/>
                    </a:ext>
                  </a:extLst>
                </a:gridCol>
                <a:gridCol w="1645920">
                  <a:extLst>
                    <a:ext uri="{9D8B030D-6E8A-4147-A177-3AD203B41FA5}">
                      <a16:colId xmlns:a16="http://schemas.microsoft.com/office/drawing/2014/main" xmlns="" val="20001"/>
                    </a:ext>
                  </a:extLst>
                </a:gridCol>
                <a:gridCol w="2349305">
                  <a:extLst>
                    <a:ext uri="{9D8B030D-6E8A-4147-A177-3AD203B41FA5}">
                      <a16:colId xmlns:a16="http://schemas.microsoft.com/office/drawing/2014/main" xmlns="" val="20002"/>
                    </a:ext>
                  </a:extLst>
                </a:gridCol>
                <a:gridCol w="1322363">
                  <a:extLst>
                    <a:ext uri="{9D8B030D-6E8A-4147-A177-3AD203B41FA5}">
                      <a16:colId xmlns:a16="http://schemas.microsoft.com/office/drawing/2014/main" xmlns="" val="20003"/>
                    </a:ext>
                  </a:extLst>
                </a:gridCol>
                <a:gridCol w="1195754">
                  <a:extLst>
                    <a:ext uri="{9D8B030D-6E8A-4147-A177-3AD203B41FA5}">
                      <a16:colId xmlns:a16="http://schemas.microsoft.com/office/drawing/2014/main" xmlns="" val="20004"/>
                    </a:ext>
                  </a:extLst>
                </a:gridCol>
                <a:gridCol w="1223889">
                  <a:extLst>
                    <a:ext uri="{9D8B030D-6E8A-4147-A177-3AD203B41FA5}">
                      <a16:colId xmlns:a16="http://schemas.microsoft.com/office/drawing/2014/main" xmlns="" val="20005"/>
                    </a:ext>
                  </a:extLst>
                </a:gridCol>
                <a:gridCol w="1229161">
                  <a:extLst>
                    <a:ext uri="{9D8B030D-6E8A-4147-A177-3AD203B41FA5}">
                      <a16:colId xmlns:a16="http://schemas.microsoft.com/office/drawing/2014/main" xmlns="" val="20006"/>
                    </a:ext>
                  </a:extLst>
                </a:gridCol>
              </a:tblGrid>
              <a:tr h="248737">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48231">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1378336">
                <a:tc>
                  <a:txBody>
                    <a:bodyPr/>
                    <a:lstStyle/>
                    <a:p>
                      <a:pPr>
                        <a:lnSpc>
                          <a:spcPct val="115000"/>
                        </a:lnSpc>
                        <a:spcAft>
                          <a:spcPts val="0"/>
                        </a:spcAft>
                        <a:tabLst>
                          <a:tab pos="29146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Percentage of signed up educators who meet the minimum requirement of 150 CPTD points over the three year cycle.</a:t>
                      </a:r>
                      <a:endParaRPr lang="en-ZA" sz="1600" dirty="0">
                        <a:effectLst/>
                        <a:latin typeface="Calibri" panose="020F0502020204030204" pitchFamily="34" charset="0"/>
                        <a:cs typeface="Times New Roman" panose="02020603050405020304" pitchFamily="18" charset="0"/>
                      </a:endParaRPr>
                    </a:p>
                    <a:p>
                      <a:pPr>
                        <a:lnSpc>
                          <a:spcPct val="115000"/>
                        </a:lnSpc>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(Disaggregated by Cohort – Principals and Deputy Principals, HODs, PL1 Educators).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Annual</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 24847</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of all Signed up HODs (</a:t>
                      </a: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Cohort 2: 2015-2017)</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meet minimum requirement of 150 CPTD points by </a:t>
                      </a: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Dec 2017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effectLst/>
                          <a:latin typeface="Calibri" panose="020F0502020204030204" pitchFamily="34" charset="0"/>
                          <a:ea typeface="Times New Roman" panose="02020603050405020304" pitchFamily="18" charset="0"/>
                          <a:cs typeface="Arial" panose="020B0604020202020204" pitchFamily="34" charset="0"/>
                        </a:rPr>
                        <a:t>24847</a:t>
                      </a:r>
                      <a:r>
                        <a:rPr lang="en-US" sz="1600">
                          <a:effectLst/>
                          <a:latin typeface="Calibri" panose="020F0502020204030204" pitchFamily="34" charset="0"/>
                          <a:ea typeface="Times New Roman" panose="02020603050405020304" pitchFamily="18" charset="0"/>
                          <a:cs typeface="Arial" panose="020B0604020202020204" pitchFamily="34" charset="0"/>
                        </a:rPr>
                        <a:t> of all Signed up </a:t>
                      </a:r>
                      <a:r>
                        <a:rPr lang="en-US" sz="1600" b="1">
                          <a:effectLst/>
                          <a:latin typeface="Calibri" panose="020F0502020204030204" pitchFamily="34" charset="0"/>
                          <a:ea typeface="Times New Roman" panose="02020603050405020304" pitchFamily="18" charset="0"/>
                          <a:cs typeface="Arial" panose="020B0604020202020204" pitchFamily="34" charset="0"/>
                        </a:rPr>
                        <a:t>HODs (Cohort 2: 2015-2017)</a:t>
                      </a:r>
                      <a:r>
                        <a:rPr lang="en-US" sz="1600">
                          <a:effectLst/>
                          <a:latin typeface="Calibri" panose="020F0502020204030204" pitchFamily="34" charset="0"/>
                          <a:ea typeface="Times New Roman" panose="02020603050405020304" pitchFamily="18" charset="0"/>
                          <a:cs typeface="Arial" panose="020B0604020202020204" pitchFamily="34" charset="0"/>
                        </a:rPr>
                        <a:t> meet minimum requirement of 150 CPTD points by Dec 2017</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b="1">
                          <a:effectLst/>
                          <a:latin typeface="Calibri" panose="020F0502020204030204" pitchFamily="34" charset="0"/>
                          <a:ea typeface="Times New Roman" panose="02020603050405020304" pitchFamily="18" charset="0"/>
                          <a:cs typeface="Arial" panose="020B0604020202020204" pitchFamily="34" charset="0"/>
                        </a:rPr>
                        <a:t>-</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latin typeface="Calibri" panose="020F0502020204030204" pitchFamily="34" charset="0"/>
                          <a:ea typeface="Times New Roman" panose="02020603050405020304" pitchFamily="18" charset="0"/>
                          <a:cs typeface="Arial" panose="020B0604020202020204" pitchFamily="34" charset="0"/>
                        </a:rPr>
                        <a:t>35 new Professional Development Providers Processed</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63 708 </a:t>
                      </a:r>
                      <a:r>
                        <a:rPr lang="en-US" sz="1600">
                          <a:effectLst/>
                          <a:latin typeface="Calibri" panose="020F0502020204030204" pitchFamily="34" charset="0"/>
                          <a:ea typeface="Times New Roman" panose="02020603050405020304" pitchFamily="18" charset="0"/>
                          <a:cs typeface="Times New Roman" panose="02020603050405020304" pitchFamily="18" charset="0"/>
                        </a:rPr>
                        <a:t>all Signed up Group 1 (Secondary and Combined) Educators </a:t>
                      </a:r>
                      <a:r>
                        <a:rPr lang="en-US" sz="1600" b="1">
                          <a:effectLst/>
                          <a:latin typeface="Calibri" panose="020F0502020204030204" pitchFamily="34" charset="0"/>
                          <a:ea typeface="Times New Roman" panose="02020603050405020304" pitchFamily="18" charset="0"/>
                          <a:cs typeface="Times New Roman" panose="02020603050405020304" pitchFamily="18" charset="0"/>
                        </a:rPr>
                        <a:t>(Cohort 3: 2016-2018) </a:t>
                      </a:r>
                      <a:r>
                        <a:rPr lang="en-US" sz="1600">
                          <a:effectLst/>
                          <a:latin typeface="Calibri" panose="020F0502020204030204" pitchFamily="34" charset="0"/>
                          <a:ea typeface="Times New Roman" panose="02020603050405020304" pitchFamily="18" charset="0"/>
                          <a:cs typeface="Times New Roman" panose="02020603050405020304" pitchFamily="18" charset="0"/>
                        </a:rPr>
                        <a:t>meet minimum requirement of 150 CPTD points.</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094975">
                <a:tc>
                  <a:txBody>
                    <a:bodyPr/>
                    <a:lstStyle/>
                    <a:p>
                      <a:pP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Number of new Professional Development Providers Processed in the year of submission (in terms of approved status, not approved status, rejected and in process)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latin typeface="Calibri" panose="020F0502020204030204" pitchFamily="34" charset="0"/>
                          <a:ea typeface="Times New Roman" panose="02020603050405020304" pitchFamily="18" charset="0"/>
                          <a:cs typeface="Arial" panose="020B0604020202020204" pitchFamily="34" charset="0"/>
                        </a:rPr>
                        <a:t>Quarterly</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dirty="0">
                          <a:effectLst/>
                          <a:latin typeface="Calibri" panose="020F0502020204030204" pitchFamily="34" charset="0"/>
                          <a:ea typeface="Times New Roman" panose="02020603050405020304" pitchFamily="18" charset="0"/>
                          <a:cs typeface="Arial" panose="020B0604020202020204" pitchFamily="34" charset="0"/>
                        </a:rPr>
                        <a:t>130 new provider applications processed in a year</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30 new Professional Development Providers Processed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35 new Professional Development Providers Processed</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200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latin typeface="Calibri" panose="020F0502020204030204" pitchFamily="34" charset="0"/>
                          <a:ea typeface="Times New Roman" panose="02020603050405020304" pitchFamily="18" charset="0"/>
                          <a:cs typeface="Arial" panose="020B0604020202020204" pitchFamily="34" charset="0"/>
                        </a:rPr>
                        <a:t>30 new Professional Development Providers Processed</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44</a:t>
            </a:fld>
            <a:endParaRPr lang="en-US">
              <a:solidFill>
                <a:srgbClr val="073E87"/>
              </a:solidFill>
            </a:endParaRPr>
          </a:p>
        </p:txBody>
      </p:sp>
      <p:sp>
        <p:nvSpPr>
          <p:cNvPr id="5" name="Rectangle 1"/>
          <p:cNvSpPr>
            <a:spLocks noChangeArrowheads="1"/>
          </p:cNvSpPr>
          <p:nvPr/>
        </p:nvSpPr>
        <p:spPr bwMode="auto">
          <a:xfrm>
            <a:off x="-76201" y="-38555"/>
            <a:ext cx="1216971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4400" b="1" dirty="0">
                <a:solidFill>
                  <a:srgbClr val="000000"/>
                </a:solidFill>
                <a:latin typeface="Calibri" panose="020F0502020204030204" pitchFamily="34" charset="0"/>
                <a:ea typeface="Times New Roman" pitchFamily="18" charset="0"/>
                <a:cs typeface="Calibri" panose="020F0502020204030204" pitchFamily="34" charset="0"/>
              </a:rPr>
              <a:t>QUARTERLY TARGETS FOR CPTD-SYSTEM 2018/19</a:t>
            </a:r>
            <a:endParaRPr lang="en-GB" altLang="en-US" sz="44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778686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850866650"/>
              </p:ext>
            </p:extLst>
          </p:nvPr>
        </p:nvGraphicFramePr>
        <p:xfrm>
          <a:off x="172919" y="584933"/>
          <a:ext cx="11846162" cy="6034771"/>
        </p:xfrm>
        <a:graphic>
          <a:graphicData uri="http://schemas.openxmlformats.org/drawingml/2006/table">
            <a:tbl>
              <a:tblPr firstRow="1" firstCol="1" lastRow="1" lastCol="1" bandRow="1" bandCol="1">
                <a:tableStyleId>{5940675A-B579-460E-94D1-54222C63F5DA}</a:tableStyleId>
              </a:tblPr>
              <a:tblGrid>
                <a:gridCol w="2879770">
                  <a:extLst>
                    <a:ext uri="{9D8B030D-6E8A-4147-A177-3AD203B41FA5}">
                      <a16:colId xmlns:a16="http://schemas.microsoft.com/office/drawing/2014/main" xmlns="" val="20000"/>
                    </a:ext>
                  </a:extLst>
                </a:gridCol>
                <a:gridCol w="1645920">
                  <a:extLst>
                    <a:ext uri="{9D8B030D-6E8A-4147-A177-3AD203B41FA5}">
                      <a16:colId xmlns:a16="http://schemas.microsoft.com/office/drawing/2014/main" xmlns="" val="20001"/>
                    </a:ext>
                  </a:extLst>
                </a:gridCol>
                <a:gridCol w="2349305">
                  <a:extLst>
                    <a:ext uri="{9D8B030D-6E8A-4147-A177-3AD203B41FA5}">
                      <a16:colId xmlns:a16="http://schemas.microsoft.com/office/drawing/2014/main" xmlns="" val="20002"/>
                    </a:ext>
                  </a:extLst>
                </a:gridCol>
                <a:gridCol w="1322363">
                  <a:extLst>
                    <a:ext uri="{9D8B030D-6E8A-4147-A177-3AD203B41FA5}">
                      <a16:colId xmlns:a16="http://schemas.microsoft.com/office/drawing/2014/main" xmlns="" val="20003"/>
                    </a:ext>
                  </a:extLst>
                </a:gridCol>
                <a:gridCol w="1195754">
                  <a:extLst>
                    <a:ext uri="{9D8B030D-6E8A-4147-A177-3AD203B41FA5}">
                      <a16:colId xmlns:a16="http://schemas.microsoft.com/office/drawing/2014/main" xmlns="" val="20004"/>
                    </a:ext>
                  </a:extLst>
                </a:gridCol>
                <a:gridCol w="1252143">
                  <a:extLst>
                    <a:ext uri="{9D8B030D-6E8A-4147-A177-3AD203B41FA5}">
                      <a16:colId xmlns:a16="http://schemas.microsoft.com/office/drawing/2014/main" xmlns="" val="20005"/>
                    </a:ext>
                  </a:extLst>
                </a:gridCol>
                <a:gridCol w="1200907">
                  <a:extLst>
                    <a:ext uri="{9D8B030D-6E8A-4147-A177-3AD203B41FA5}">
                      <a16:colId xmlns:a16="http://schemas.microsoft.com/office/drawing/2014/main" xmlns="" val="20006"/>
                    </a:ext>
                  </a:extLst>
                </a:gridCol>
              </a:tblGrid>
              <a:tr h="248737">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48231">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1378336">
                <a:tc>
                  <a:txBody>
                    <a:bodyPr/>
                    <a:lstStyle/>
                    <a:p>
                      <a:pPr>
                        <a:lnSpc>
                          <a:spcPct val="115000"/>
                        </a:lnSpc>
                        <a:spcAft>
                          <a:spcPts val="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Number of new Professional Development Activities Processed in the year of submission (in terms of endorsed status, not-endorsed status, rejected and in process)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dirty="0">
                          <a:effectLst/>
                          <a:latin typeface="Calibri" panose="020F0502020204030204" pitchFamily="34" charset="0"/>
                          <a:ea typeface="Times New Roman" panose="02020603050405020304" pitchFamily="18" charset="0"/>
                          <a:cs typeface="Arial" panose="020B0604020202020204" pitchFamily="34" charset="0"/>
                        </a:rPr>
                        <a:t>Quarterly</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750 new Professional Development Activities Processed in a year</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dirty="0">
                          <a:effectLst/>
                          <a:latin typeface="Calibri" panose="020F0502020204030204" pitchFamily="34" charset="0"/>
                          <a:ea typeface="Times New Roman" panose="02020603050405020304" pitchFamily="18" charset="0"/>
                          <a:cs typeface="Arial" panose="020B0604020202020204" pitchFamily="34" charset="0"/>
                        </a:rPr>
                        <a:t>170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200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180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094975">
                <a:tc>
                  <a:txBody>
                    <a:bodyPr/>
                    <a:lstStyle/>
                    <a:p>
                      <a:pPr>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Number of Endorsed Professional Development Activities subjected to quality assurance by SACE in a financial year</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dirty="0">
                          <a:effectLst/>
                          <a:latin typeface="Calibri" panose="020F0502020204030204" pitchFamily="34" charset="0"/>
                          <a:ea typeface="Times New Roman" panose="02020603050405020304" pitchFamily="18" charset="0"/>
                          <a:cs typeface="Arial" panose="020B0604020202020204" pitchFamily="34" charset="0"/>
                        </a:rPr>
                        <a:t>Bi-Annual </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b="1">
                          <a:effectLst/>
                          <a:latin typeface="Calibri" panose="020F0502020204030204" pitchFamily="34" charset="0"/>
                          <a:ea typeface="Times New Roman" panose="02020603050405020304" pitchFamily="18" charset="0"/>
                          <a:cs typeface="Arial" panose="020B0604020202020204" pitchFamily="34" charset="0"/>
                        </a:rPr>
                        <a:t>160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60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dirty="0">
                          <a:effectLst/>
                          <a:latin typeface="Calibri" panose="020F0502020204030204" pitchFamily="34" charset="0"/>
                          <a:ea typeface="Times New Roman" panose="02020603050405020304" pitchFamily="18" charset="0"/>
                          <a:cs typeface="Arial" panose="020B0604020202020204" pitchFamily="34" charset="0"/>
                        </a:rPr>
                        <a:t>100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45</a:t>
            </a:fld>
            <a:endParaRPr lang="en-US">
              <a:solidFill>
                <a:srgbClr val="073E87"/>
              </a:solidFill>
            </a:endParaRPr>
          </a:p>
        </p:txBody>
      </p:sp>
      <p:sp>
        <p:nvSpPr>
          <p:cNvPr id="5" name="Rectangle 1"/>
          <p:cNvSpPr>
            <a:spLocks noChangeArrowheads="1"/>
          </p:cNvSpPr>
          <p:nvPr/>
        </p:nvSpPr>
        <p:spPr bwMode="auto">
          <a:xfrm>
            <a:off x="-76201" y="-38555"/>
            <a:ext cx="1216971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4400" b="1" dirty="0">
                <a:solidFill>
                  <a:srgbClr val="000000"/>
                </a:solidFill>
                <a:latin typeface="Calibri" panose="020F0502020204030204" pitchFamily="34" charset="0"/>
                <a:ea typeface="Times New Roman" pitchFamily="18" charset="0"/>
                <a:cs typeface="Calibri" panose="020F0502020204030204" pitchFamily="34" charset="0"/>
              </a:rPr>
              <a:t>QUARTERLY TARGETS FOR CPTD-SYSTEM 2018/19</a:t>
            </a:r>
            <a:endParaRPr lang="en-GB" altLang="en-US" sz="44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66591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71400"/>
            <a:ext cx="8229600" cy="1143000"/>
          </a:xfrm>
        </p:spPr>
        <p:txBody>
          <a:bodyPr/>
          <a:lstStyle/>
          <a:p>
            <a:r>
              <a:rPr lang="en-ZA" b="1" dirty="0"/>
              <a:t>THE PAST 10 YEARS</a:t>
            </a:r>
          </a:p>
        </p:txBody>
      </p:sp>
      <p:graphicFrame>
        <p:nvGraphicFramePr>
          <p:cNvPr id="5" name="Content Placeholder 4"/>
          <p:cNvGraphicFramePr>
            <a:graphicFrameLocks noGrp="1"/>
          </p:cNvGraphicFramePr>
          <p:nvPr>
            <p:ph idx="1"/>
            <p:extLst/>
          </p:nvPr>
        </p:nvGraphicFramePr>
        <p:xfrm>
          <a:off x="420137" y="-136525"/>
          <a:ext cx="1157960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70079B2D-EA5E-4E4B-9486-1D10A9E8A17D}" type="slidenum">
              <a:rPr lang="en-ZA" smtClean="0"/>
              <a:pPr/>
              <a:t>46</a:t>
            </a:fld>
            <a:endParaRPr lang="en-ZA" dirty="0"/>
          </a:p>
        </p:txBody>
      </p:sp>
      <p:sp>
        <p:nvSpPr>
          <p:cNvPr id="3" name="TextBox 2"/>
          <p:cNvSpPr txBox="1"/>
          <p:nvPr/>
        </p:nvSpPr>
        <p:spPr>
          <a:xfrm>
            <a:off x="1209821" y="4734342"/>
            <a:ext cx="2391508" cy="2123658"/>
          </a:xfrm>
          <a:prstGeom prst="rect">
            <a:avLst/>
          </a:prstGeom>
          <a:noFill/>
        </p:spPr>
        <p:txBody>
          <a:bodyPr wrap="square" rtlCol="0">
            <a:spAutoFit/>
          </a:bodyPr>
          <a:lstStyle/>
          <a:p>
            <a:pPr lvl="0"/>
            <a:r>
              <a:rPr lang="en-ZA" sz="2000" b="1" dirty="0"/>
              <a:t>2007</a:t>
            </a:r>
          </a:p>
          <a:p>
            <a:pPr lvl="0"/>
            <a:r>
              <a:rPr lang="en-ZA" sz="1600" b="1" dirty="0"/>
              <a:t>NPFTED (2007)</a:t>
            </a:r>
          </a:p>
          <a:p>
            <a:pPr lvl="0"/>
            <a:r>
              <a:rPr lang="en-ZA" sz="1600" dirty="0"/>
              <a:t>SACE/DBE Initial Task</a:t>
            </a:r>
          </a:p>
          <a:p>
            <a:pPr lvl="0"/>
            <a:r>
              <a:rPr lang="en-ZA" sz="1600" dirty="0"/>
              <a:t>Team</a:t>
            </a:r>
          </a:p>
          <a:p>
            <a:pPr lvl="0"/>
            <a:r>
              <a:rPr lang="en-ZA" sz="1600" dirty="0"/>
              <a:t>CPTD System Design Document Version 13A</a:t>
            </a:r>
          </a:p>
          <a:p>
            <a:pPr lvl="0"/>
            <a:r>
              <a:rPr lang="en-ZA" sz="1600" dirty="0"/>
              <a:t>Draft  CPTD Implementation Protocol</a:t>
            </a:r>
          </a:p>
        </p:txBody>
      </p:sp>
      <p:sp>
        <p:nvSpPr>
          <p:cNvPr id="6" name="Rectangle 5"/>
          <p:cNvSpPr/>
          <p:nvPr/>
        </p:nvSpPr>
        <p:spPr>
          <a:xfrm>
            <a:off x="9911170" y="1476657"/>
            <a:ext cx="2088572" cy="2616101"/>
          </a:xfrm>
          <a:prstGeom prst="rect">
            <a:avLst/>
          </a:prstGeom>
        </p:spPr>
        <p:txBody>
          <a:bodyPr wrap="square">
            <a:spAutoFit/>
          </a:bodyPr>
          <a:lstStyle/>
          <a:p>
            <a:pPr lvl="0"/>
            <a:r>
              <a:rPr lang="en-ZA" sz="2000" b="1" dirty="0"/>
              <a:t>2017</a:t>
            </a:r>
          </a:p>
          <a:p>
            <a:pPr lvl="0"/>
            <a:r>
              <a:rPr lang="en-ZA" sz="1600" b="1" dirty="0"/>
              <a:t>1</a:t>
            </a:r>
            <a:r>
              <a:rPr lang="en-ZA" sz="1600" b="1" baseline="30000" dirty="0"/>
              <a:t>st</a:t>
            </a:r>
            <a:r>
              <a:rPr lang="en-ZA" sz="1600" b="1" dirty="0"/>
              <a:t> Cohort</a:t>
            </a:r>
            <a:r>
              <a:rPr lang="en-ZA" sz="1600" dirty="0"/>
              <a:t>: Principals and Deputy Principals Sign-Ups Certificates Issued and New Cycle Starts</a:t>
            </a:r>
          </a:p>
          <a:p>
            <a:pPr lvl="0"/>
            <a:endParaRPr lang="en-ZA" sz="1600" dirty="0"/>
          </a:p>
          <a:p>
            <a:pPr lvl="0"/>
            <a:r>
              <a:rPr lang="en-ZA" sz="1600" dirty="0"/>
              <a:t>CPTD Conference – Take Stock, Review, Some Options</a:t>
            </a:r>
          </a:p>
        </p:txBody>
      </p:sp>
      <p:sp>
        <p:nvSpPr>
          <p:cNvPr id="9" name="Rectangle: Rounded Corners 8">
            <a:extLst>
              <a:ext uri="{FF2B5EF4-FFF2-40B4-BE49-F238E27FC236}">
                <a16:creationId xmlns:a16="http://schemas.microsoft.com/office/drawing/2014/main" xmlns="" id="{A9ED7D55-4FA9-473B-90B8-84924AC167E4}"/>
              </a:ext>
            </a:extLst>
          </p:cNvPr>
          <p:cNvSpPr/>
          <p:nvPr/>
        </p:nvSpPr>
        <p:spPr>
          <a:xfrm>
            <a:off x="212946" y="904753"/>
            <a:ext cx="3732628" cy="19618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400" b="1" dirty="0"/>
              <a:t>Multi-Stakeholder Two-and-half days CPTD system Review Conference held in September 2017</a:t>
            </a:r>
          </a:p>
        </p:txBody>
      </p:sp>
      <p:sp>
        <p:nvSpPr>
          <p:cNvPr id="11" name="Rectangle: Rounded Corners 10">
            <a:extLst>
              <a:ext uri="{FF2B5EF4-FFF2-40B4-BE49-F238E27FC236}">
                <a16:creationId xmlns:a16="http://schemas.microsoft.com/office/drawing/2014/main" xmlns="" id="{16DAE6BC-FABF-4E56-953E-AC0D2291CE81}"/>
              </a:ext>
            </a:extLst>
          </p:cNvPr>
          <p:cNvSpPr/>
          <p:nvPr/>
        </p:nvSpPr>
        <p:spPr>
          <a:xfrm>
            <a:off x="9312811" y="4092758"/>
            <a:ext cx="3009901" cy="286647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b="1" dirty="0"/>
          </a:p>
          <a:p>
            <a:pPr algn="ctr"/>
            <a:endParaRPr lang="en-ZA" sz="1600" b="1" dirty="0"/>
          </a:p>
          <a:p>
            <a:pPr algn="ctr"/>
            <a:endParaRPr lang="en-ZA" sz="1600" b="1" dirty="0"/>
          </a:p>
          <a:p>
            <a:pPr algn="ctr"/>
            <a:r>
              <a:rPr lang="en-ZA" sz="1600" b="1" dirty="0"/>
              <a:t>DBE, DHET</a:t>
            </a:r>
          </a:p>
          <a:p>
            <a:pPr algn="ctr"/>
            <a:r>
              <a:rPr lang="en-ZA" sz="1600" b="1" dirty="0"/>
              <a:t>9 Provincial Education Departments</a:t>
            </a:r>
          </a:p>
          <a:p>
            <a:pPr algn="ctr"/>
            <a:r>
              <a:rPr lang="en-ZA" sz="1600" b="1" dirty="0"/>
              <a:t>SACE Councillors </a:t>
            </a:r>
          </a:p>
          <a:p>
            <a:pPr algn="ctr"/>
            <a:r>
              <a:rPr lang="en-ZA" sz="1600" b="1" dirty="0"/>
              <a:t>Auditor General</a:t>
            </a:r>
          </a:p>
          <a:p>
            <a:pPr algn="ctr"/>
            <a:r>
              <a:rPr lang="en-ZA" sz="1600" b="1" dirty="0"/>
              <a:t>Teacher Unions</a:t>
            </a:r>
          </a:p>
          <a:p>
            <a:pPr algn="ctr"/>
            <a:r>
              <a:rPr lang="en-ZA" sz="1600" b="1" dirty="0"/>
              <a:t>Principals</a:t>
            </a:r>
          </a:p>
          <a:p>
            <a:pPr algn="ctr"/>
            <a:r>
              <a:rPr lang="en-ZA" sz="1600" b="1" dirty="0"/>
              <a:t>School Governing Bodies Associations</a:t>
            </a:r>
          </a:p>
          <a:p>
            <a:pPr algn="ctr"/>
            <a:r>
              <a:rPr lang="en-ZA" sz="1600" b="1" dirty="0"/>
              <a:t>HEIs and other Providers</a:t>
            </a:r>
          </a:p>
          <a:p>
            <a:pPr algn="ctr"/>
            <a:endParaRPr lang="en-ZA" b="1" dirty="0"/>
          </a:p>
          <a:p>
            <a:pPr algn="ctr"/>
            <a:endParaRPr lang="en-ZA" b="1" dirty="0"/>
          </a:p>
          <a:p>
            <a:pPr algn="ctr"/>
            <a:endParaRPr lang="en-ZA" b="1" dirty="0"/>
          </a:p>
        </p:txBody>
      </p:sp>
      <p:cxnSp>
        <p:nvCxnSpPr>
          <p:cNvPr id="10" name="Straight Arrow Connector 9">
            <a:extLst>
              <a:ext uri="{FF2B5EF4-FFF2-40B4-BE49-F238E27FC236}">
                <a16:creationId xmlns:a16="http://schemas.microsoft.com/office/drawing/2014/main" xmlns="" id="{5F82FDC7-07F9-428C-B57D-27D7A23FE13A}"/>
              </a:ext>
            </a:extLst>
          </p:cNvPr>
          <p:cNvCxnSpPr/>
          <p:nvPr/>
        </p:nvCxnSpPr>
        <p:spPr>
          <a:xfrm>
            <a:off x="3945574" y="1252025"/>
            <a:ext cx="5965596" cy="633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2672A62-1C92-4E45-B3E3-F9AE7890E3FD}"/>
              </a:ext>
            </a:extLst>
          </p:cNvPr>
          <p:cNvCxnSpPr/>
          <p:nvPr/>
        </p:nvCxnSpPr>
        <p:spPr>
          <a:xfrm>
            <a:off x="11326837" y="3727468"/>
            <a:ext cx="0" cy="365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85320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AEF0A53F-D525-4963-B10B-08CFF16C5958}"/>
              </a:ext>
            </a:extLst>
          </p:cNvPr>
          <p:cNvGraphicFramePr/>
          <p:nvPr>
            <p:extLst/>
          </p:nvPr>
        </p:nvGraphicFramePr>
        <p:xfrm>
          <a:off x="393894" y="0"/>
          <a:ext cx="1169025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91978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98BA47E2-0CF7-479B-8172-5A4DFA595ACB}"/>
              </a:ext>
            </a:extLst>
          </p:cNvPr>
          <p:cNvSpPr>
            <a:spLocks noGrp="1"/>
          </p:cNvSpPr>
          <p:nvPr>
            <p:ph type="title"/>
          </p:nvPr>
        </p:nvSpPr>
        <p:spPr>
          <a:xfrm>
            <a:off x="337625" y="266652"/>
            <a:ext cx="11366695" cy="1111982"/>
          </a:xfrm>
        </p:spPr>
        <p:txBody>
          <a:bodyPr>
            <a:normAutofit fontScale="90000"/>
          </a:bodyPr>
          <a:lstStyle/>
          <a:p>
            <a:pPr algn="ctr"/>
            <a:r>
              <a:rPr lang="en-ZA" b="1" dirty="0">
                <a:latin typeface="+mn-lt"/>
              </a:rPr>
              <a:t>ISSUES FOR NOTING</a:t>
            </a:r>
            <a:r>
              <a:rPr lang="en-ZA" dirty="0"/>
              <a:t/>
            </a:r>
            <a:br>
              <a:rPr lang="en-ZA" dirty="0"/>
            </a:br>
            <a:endParaRPr lang="en-ZA" dirty="0"/>
          </a:p>
        </p:txBody>
      </p:sp>
      <p:sp>
        <p:nvSpPr>
          <p:cNvPr id="6" name="Content Placeholder 5">
            <a:extLst>
              <a:ext uri="{FF2B5EF4-FFF2-40B4-BE49-F238E27FC236}">
                <a16:creationId xmlns:a16="http://schemas.microsoft.com/office/drawing/2014/main" xmlns="" id="{FCF2F393-3E5C-4F4B-A2A7-56DD56CA12FC}"/>
              </a:ext>
            </a:extLst>
          </p:cNvPr>
          <p:cNvSpPr>
            <a:spLocks noGrp="1"/>
          </p:cNvSpPr>
          <p:nvPr>
            <p:ph idx="1"/>
          </p:nvPr>
        </p:nvSpPr>
        <p:spPr>
          <a:xfrm>
            <a:off x="337625" y="829994"/>
            <a:ext cx="11366695" cy="5753686"/>
          </a:xfrm>
        </p:spPr>
        <p:txBody>
          <a:bodyPr>
            <a:normAutofit fontScale="77500" lnSpcReduction="20000"/>
          </a:bodyPr>
          <a:lstStyle/>
          <a:p>
            <a:r>
              <a:rPr lang="en-ZA" dirty="0"/>
              <a:t>Remedial action has been taken in terms of the two indicators that led to the matter of emphasis in the 2016/17 annual report by:</a:t>
            </a:r>
          </a:p>
          <a:p>
            <a:pPr lvl="1"/>
            <a:r>
              <a:rPr lang="en-ZA" dirty="0"/>
              <a:t>Reviewing the affected indictors and adjusting them accordingly</a:t>
            </a:r>
          </a:p>
          <a:p>
            <a:pPr lvl="1"/>
            <a:r>
              <a:rPr lang="en-ZA" dirty="0"/>
              <a:t>Keeping the CPTD system performance information and evidence of performance in line with the Framework on Performance Information and Technical Indicator Descriptors in the 2017/18 and 2018/19 Annual Performance Plans.  </a:t>
            </a:r>
          </a:p>
          <a:p>
            <a:r>
              <a:rPr lang="en-ZA" dirty="0"/>
              <a:t>The sign-up process is progressing very well nationally; </a:t>
            </a:r>
          </a:p>
          <a:p>
            <a:r>
              <a:rPr lang="en-ZA" dirty="0"/>
              <a:t>Revamped CPTD Self-Service Portal;</a:t>
            </a:r>
          </a:p>
          <a:p>
            <a:r>
              <a:rPr lang="en-ZA" dirty="0"/>
              <a:t>Onsite Monitoring and Quality Assurance of the SACE Endorsed PD Activities; </a:t>
            </a:r>
          </a:p>
          <a:p>
            <a:r>
              <a:rPr lang="en-ZA" dirty="0"/>
              <a:t>Additional CPTD System Coordinators for the KZN Province to:</a:t>
            </a:r>
          </a:p>
          <a:p>
            <a:pPr lvl="1"/>
            <a:r>
              <a:rPr lang="en-ZA" dirty="0"/>
              <a:t>Monitor the participation in the CPTD System</a:t>
            </a:r>
          </a:p>
          <a:p>
            <a:pPr lvl="1"/>
            <a:r>
              <a:rPr lang="en-ZA" dirty="0"/>
              <a:t>Provide ongoing school-based support </a:t>
            </a:r>
          </a:p>
          <a:p>
            <a:pPr lvl="1"/>
            <a:r>
              <a:rPr lang="en-ZA" dirty="0"/>
              <a:t>Collaborate Provincial Education Departments and Teacher Unions</a:t>
            </a:r>
          </a:p>
          <a:p>
            <a:r>
              <a:rPr lang="en-ZA" dirty="0"/>
              <a:t>Sending of SMS, once a year, to provide update on progress made in terms of PD activities uptake and Professional Development Points earned;</a:t>
            </a:r>
          </a:p>
          <a:p>
            <a:r>
              <a:rPr lang="en-ZA" dirty="0"/>
              <a:t>Annual CPTD Reports were sent out, through SMS in January / February 2018 to all educators who signed-up; </a:t>
            </a:r>
          </a:p>
          <a:p>
            <a:r>
              <a:rPr lang="en-ZA" dirty="0"/>
              <a:t>CPTD certificates for Principals and Deputy Principals have been sent out those who earned 150 PD Points in February 2018;</a:t>
            </a:r>
          </a:p>
        </p:txBody>
      </p:sp>
    </p:spTree>
    <p:extLst>
      <p:ext uri="{BB962C8B-B14F-4D97-AF65-F5344CB8AC3E}">
        <p14:creationId xmlns:p14="http://schemas.microsoft.com/office/powerpoint/2010/main" xmlns="" val="280966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C16D61D-BB8C-4A09-A2C0-D422DAB4B9C8}"/>
              </a:ext>
            </a:extLst>
          </p:cNvPr>
          <p:cNvSpPr>
            <a:spLocks noGrp="1"/>
          </p:cNvSpPr>
          <p:nvPr>
            <p:ph type="title"/>
          </p:nvPr>
        </p:nvSpPr>
        <p:spPr>
          <a:xfrm>
            <a:off x="616744" y="-204406"/>
            <a:ext cx="10515600" cy="886265"/>
          </a:xfrm>
        </p:spPr>
        <p:txBody>
          <a:bodyPr>
            <a:normAutofit fontScale="90000"/>
          </a:bodyPr>
          <a:lstStyle/>
          <a:p>
            <a:pPr algn="ctr"/>
            <a:r>
              <a:rPr lang="en-ZA" sz="3600" b="1" dirty="0">
                <a:latin typeface="+mn-lt"/>
              </a:rPr>
              <a:t>Key Implementation Issues From the Review Conference</a:t>
            </a:r>
            <a:endParaRPr lang="en-ZA" sz="3600" dirty="0">
              <a:latin typeface="+mn-lt"/>
            </a:endParaRPr>
          </a:p>
        </p:txBody>
      </p:sp>
      <p:sp>
        <p:nvSpPr>
          <p:cNvPr id="5" name="Text Placeholder 4">
            <a:extLst>
              <a:ext uri="{FF2B5EF4-FFF2-40B4-BE49-F238E27FC236}">
                <a16:creationId xmlns:a16="http://schemas.microsoft.com/office/drawing/2014/main" xmlns="" id="{82D194DE-6573-492E-B90D-FA1F5D42E117}"/>
              </a:ext>
            </a:extLst>
          </p:cNvPr>
          <p:cNvSpPr>
            <a:spLocks noGrp="1"/>
          </p:cNvSpPr>
          <p:nvPr>
            <p:ph type="body" idx="1"/>
          </p:nvPr>
        </p:nvSpPr>
        <p:spPr>
          <a:xfrm>
            <a:off x="817927" y="63925"/>
            <a:ext cx="5157787" cy="823912"/>
          </a:xfrm>
        </p:spPr>
        <p:txBody>
          <a:bodyPr>
            <a:normAutofit/>
          </a:bodyPr>
          <a:lstStyle/>
          <a:p>
            <a:pPr algn="ctr"/>
            <a:r>
              <a:rPr lang="en-ZA" sz="2800" dirty="0"/>
              <a:t>Positive Gains</a:t>
            </a:r>
          </a:p>
        </p:txBody>
      </p:sp>
      <p:sp>
        <p:nvSpPr>
          <p:cNvPr id="6" name="Content Placeholder 5">
            <a:extLst>
              <a:ext uri="{FF2B5EF4-FFF2-40B4-BE49-F238E27FC236}">
                <a16:creationId xmlns:a16="http://schemas.microsoft.com/office/drawing/2014/main" xmlns="" id="{32153136-751D-47E0-BCC9-F10D324BCDD9}"/>
              </a:ext>
            </a:extLst>
          </p:cNvPr>
          <p:cNvSpPr>
            <a:spLocks noGrp="1"/>
          </p:cNvSpPr>
          <p:nvPr>
            <p:ph sz="half" idx="2"/>
          </p:nvPr>
        </p:nvSpPr>
        <p:spPr>
          <a:xfrm>
            <a:off x="331020" y="735436"/>
            <a:ext cx="5531801" cy="5970163"/>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r>
              <a:rPr lang="en-ZA" sz="9600" dirty="0"/>
              <a:t>The introduction of the CPTD system in the teaching profession was a step in a right direction. </a:t>
            </a:r>
          </a:p>
          <a:p>
            <a:r>
              <a:rPr lang="en-ZA" sz="9600" dirty="0"/>
              <a:t>Initial steps taken – “</a:t>
            </a:r>
            <a:r>
              <a:rPr lang="en-ZA" sz="9600" b="1" dirty="0"/>
              <a:t>A journey of a thousand miles, starts with small steps</a:t>
            </a:r>
            <a:r>
              <a:rPr lang="en-ZA" sz="9600" dirty="0"/>
              <a:t>”</a:t>
            </a:r>
          </a:p>
          <a:p>
            <a:r>
              <a:rPr lang="en-ZA" sz="9600" dirty="0"/>
              <a:t>Almost 65% of the educators signed-up for participation in the CPTD system.</a:t>
            </a:r>
          </a:p>
          <a:p>
            <a:r>
              <a:rPr lang="en-ZA" sz="9600" dirty="0"/>
              <a:t>The majority of teachers now know about the CPTD system.</a:t>
            </a:r>
          </a:p>
          <a:p>
            <a:r>
              <a:rPr lang="en-ZA" sz="9600" dirty="0"/>
              <a:t>Provinces such as KZN and Eastern Cape, going an extra mile in assisting with manual sign-up forms. </a:t>
            </a:r>
          </a:p>
          <a:p>
            <a:r>
              <a:rPr lang="en-ZA" sz="9600" dirty="0"/>
              <a:t>Critical role played by the 9 PEDs, DBE and Stakeholders, CPTD Task Team, Districts, and School.</a:t>
            </a:r>
          </a:p>
          <a:p>
            <a:r>
              <a:rPr lang="en-ZA" sz="9600" dirty="0"/>
              <a:t>Availability of the online catalogue of the SACE Approved Providers and Endorsed PD Activities.</a:t>
            </a:r>
          </a:p>
          <a:p>
            <a:r>
              <a:rPr lang="en-ZA" sz="9600" dirty="0"/>
              <a:t>All the PEDs and HEIs are SACE Approved Providers.</a:t>
            </a:r>
          </a:p>
          <a:p>
            <a:endParaRPr lang="en-ZA" dirty="0"/>
          </a:p>
        </p:txBody>
      </p:sp>
      <p:sp>
        <p:nvSpPr>
          <p:cNvPr id="7" name="Text Placeholder 6">
            <a:extLst>
              <a:ext uri="{FF2B5EF4-FFF2-40B4-BE49-F238E27FC236}">
                <a16:creationId xmlns:a16="http://schemas.microsoft.com/office/drawing/2014/main" xmlns="" id="{34AE6A75-AF19-41A0-AE49-BD3B40F928A9}"/>
              </a:ext>
            </a:extLst>
          </p:cNvPr>
          <p:cNvSpPr>
            <a:spLocks noGrp="1"/>
          </p:cNvSpPr>
          <p:nvPr>
            <p:ph type="body" sz="quarter" idx="3"/>
          </p:nvPr>
        </p:nvSpPr>
        <p:spPr>
          <a:xfrm>
            <a:off x="6640668" y="63925"/>
            <a:ext cx="5183188" cy="823912"/>
          </a:xfrm>
        </p:spPr>
        <p:txBody>
          <a:bodyPr>
            <a:normAutofit/>
          </a:bodyPr>
          <a:lstStyle/>
          <a:p>
            <a:pPr algn="ctr"/>
            <a:r>
              <a:rPr lang="en-ZA" sz="2800" dirty="0"/>
              <a:t>Challenges</a:t>
            </a:r>
          </a:p>
        </p:txBody>
      </p:sp>
      <p:sp>
        <p:nvSpPr>
          <p:cNvPr id="8" name="Content Placeholder 7">
            <a:extLst>
              <a:ext uri="{FF2B5EF4-FFF2-40B4-BE49-F238E27FC236}">
                <a16:creationId xmlns:a16="http://schemas.microsoft.com/office/drawing/2014/main" xmlns="" id="{0626394D-23A6-4F69-83CE-E255A99AB225}"/>
              </a:ext>
            </a:extLst>
          </p:cNvPr>
          <p:cNvSpPr>
            <a:spLocks noGrp="1"/>
          </p:cNvSpPr>
          <p:nvPr>
            <p:ph sz="quarter" idx="4"/>
          </p:nvPr>
        </p:nvSpPr>
        <p:spPr>
          <a:xfrm>
            <a:off x="5975714" y="884651"/>
            <a:ext cx="6120985" cy="5909424"/>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r>
              <a:rPr lang="en-ZA" sz="8000" dirty="0"/>
              <a:t>Lack of understanding the NPFTED Policy Intentions and the CPTD system as a collaborative system.</a:t>
            </a:r>
          </a:p>
          <a:p>
            <a:r>
              <a:rPr lang="en-ZA" sz="8000" dirty="0"/>
              <a:t>CPTD system viewed as a “SACE Thing”</a:t>
            </a:r>
          </a:p>
          <a:p>
            <a:r>
              <a:rPr lang="en-ZA" sz="8000" dirty="0"/>
              <a:t>Inadequate support at Senior Management Level in the Provincial Education Departments </a:t>
            </a:r>
            <a:r>
              <a:rPr lang="en-ZA" sz="8000" b="1" dirty="0"/>
              <a:t>– </a:t>
            </a:r>
            <a:r>
              <a:rPr lang="en-ZA" sz="8000" b="1" dirty="0">
                <a:solidFill>
                  <a:srgbClr val="C00000"/>
                </a:solidFill>
              </a:rPr>
              <a:t>EC, NC and LP HODs HAVE BEEN ENGAGED. LP Accommodated the CPTD system on its revised organogram.</a:t>
            </a:r>
          </a:p>
          <a:p>
            <a:r>
              <a:rPr lang="en-ZA" sz="8000" dirty="0"/>
              <a:t>Uneven Level of implementation across the 9 provinces</a:t>
            </a:r>
          </a:p>
          <a:p>
            <a:r>
              <a:rPr lang="en-ZA" sz="8000" dirty="0"/>
              <a:t>Need to move away from compliance to achieving the results in terms of the relationship between the CPTD system and teaching and learning outcomes – </a:t>
            </a:r>
            <a:r>
              <a:rPr lang="en-ZA" sz="8000" b="1" dirty="0">
                <a:solidFill>
                  <a:srgbClr val="C00000"/>
                </a:solidFill>
              </a:rPr>
              <a:t>EVALUTION AND IMPACT STUDY NEEDED IN THE NEXT THREE YEARS .</a:t>
            </a:r>
          </a:p>
          <a:p>
            <a:r>
              <a:rPr lang="en-ZA" sz="8000" dirty="0"/>
              <a:t>SACE’s Institutional Capacity and minimal presence at provincial level – </a:t>
            </a:r>
            <a:r>
              <a:rPr lang="en-ZA" sz="8000" b="1" dirty="0">
                <a:solidFill>
                  <a:srgbClr val="C00000"/>
                </a:solidFill>
              </a:rPr>
              <a:t>JOB EVALUATION / INCREASE PROVINCIAL OFFICES.</a:t>
            </a:r>
          </a:p>
          <a:p>
            <a:r>
              <a:rPr lang="en-ZA" sz="8000" dirty="0"/>
              <a:t>Inconsistent CPTD Funding in the last 10 years – </a:t>
            </a:r>
            <a:r>
              <a:rPr lang="en-ZA" sz="8000" b="1" dirty="0">
                <a:solidFill>
                  <a:srgbClr val="C00000"/>
                </a:solidFill>
              </a:rPr>
              <a:t>MATTER HAS FINALLY BEEN RESOLVED THROUGH DIRECT FUNDING FROM FISCUS.</a:t>
            </a:r>
          </a:p>
          <a:p>
            <a:r>
              <a:rPr lang="en-ZA" sz="8000" dirty="0"/>
              <a:t>Lack of consequences for non-participation in the first 2 cycles, that is six years (2017 is the 4</a:t>
            </a:r>
            <a:r>
              <a:rPr lang="en-ZA" sz="8000" baseline="30000" dirty="0"/>
              <a:t>th</a:t>
            </a:r>
            <a:r>
              <a:rPr lang="en-ZA" sz="8000" dirty="0"/>
              <a:t> year) – </a:t>
            </a:r>
            <a:r>
              <a:rPr lang="en-ZA" sz="8000" b="1" dirty="0">
                <a:solidFill>
                  <a:srgbClr val="C00000"/>
                </a:solidFill>
              </a:rPr>
              <a:t>PROFESSION RE-CERTIFICATION IN LINE WITH THE NDP IS BEING CONCPETUALISED AND CONSULTED ON.</a:t>
            </a:r>
          </a:p>
          <a:p>
            <a:endParaRPr lang="en-ZA" dirty="0"/>
          </a:p>
        </p:txBody>
      </p:sp>
    </p:spTree>
    <p:extLst>
      <p:ext uri="{BB962C8B-B14F-4D97-AF65-F5344CB8AC3E}">
        <p14:creationId xmlns:p14="http://schemas.microsoft.com/office/powerpoint/2010/main" xmlns="" val="121530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7330C35-DC35-4CE7-8CA4-3944F46B50AE}"/>
              </a:ext>
            </a:extLst>
          </p:cNvPr>
          <p:cNvSpPr>
            <a:spLocks noGrp="1"/>
          </p:cNvSpPr>
          <p:nvPr>
            <p:ph type="title"/>
          </p:nvPr>
        </p:nvSpPr>
        <p:spPr>
          <a:xfrm>
            <a:off x="838200" y="165101"/>
            <a:ext cx="10515600" cy="1163638"/>
          </a:xfrm>
        </p:spPr>
        <p:txBody>
          <a:bodyPr>
            <a:normAutofit/>
          </a:bodyPr>
          <a:lstStyle/>
          <a:p>
            <a:pPr algn="ctr"/>
            <a:r>
              <a:rPr lang="en-ZA" b="1" dirty="0">
                <a:latin typeface="+mn-lt"/>
              </a:rPr>
              <a:t>OVERVIEW </a:t>
            </a:r>
            <a:r>
              <a:rPr lang="en-ZA" b="1" dirty="0" err="1">
                <a:latin typeface="+mn-lt"/>
              </a:rPr>
              <a:t>cont</a:t>
            </a:r>
            <a:r>
              <a:rPr lang="en-ZA" b="1" dirty="0">
                <a:latin typeface="+mn-lt"/>
              </a:rPr>
              <a:t>…</a:t>
            </a:r>
          </a:p>
        </p:txBody>
      </p:sp>
      <p:sp>
        <p:nvSpPr>
          <p:cNvPr id="4" name="Content Placeholder 3">
            <a:extLst>
              <a:ext uri="{FF2B5EF4-FFF2-40B4-BE49-F238E27FC236}">
                <a16:creationId xmlns:a16="http://schemas.microsoft.com/office/drawing/2014/main" xmlns="" id="{2C24A804-BE89-4672-926A-FBAC2B95D668}"/>
              </a:ext>
            </a:extLst>
          </p:cNvPr>
          <p:cNvSpPr>
            <a:spLocks noGrp="1"/>
          </p:cNvSpPr>
          <p:nvPr>
            <p:ph idx="1"/>
          </p:nvPr>
        </p:nvSpPr>
        <p:spPr>
          <a:xfrm>
            <a:off x="457200" y="1328739"/>
            <a:ext cx="11329988" cy="5364160"/>
          </a:xfrm>
        </p:spPr>
        <p:txBody>
          <a:bodyPr/>
          <a:lstStyle/>
          <a:p>
            <a:r>
              <a:rPr lang="en-ZA" sz="3200" dirty="0"/>
              <a:t>Schooling, </a:t>
            </a:r>
            <a:r>
              <a:rPr lang="en-ZA" sz="3200" b="1" dirty="0">
                <a:solidFill>
                  <a:srgbClr val="C00000"/>
                </a:solidFill>
              </a:rPr>
              <a:t>TVET, CET </a:t>
            </a:r>
            <a:r>
              <a:rPr lang="en-ZA" sz="3200" dirty="0"/>
              <a:t>and ECD Sectors;</a:t>
            </a:r>
          </a:p>
          <a:p>
            <a:r>
              <a:rPr lang="en-ZA" sz="3200" dirty="0"/>
              <a:t>Provide enhanced professional leadership and guidance for the teaching profession; </a:t>
            </a:r>
          </a:p>
          <a:p>
            <a:r>
              <a:rPr lang="en-ZA" sz="3200" dirty="0"/>
              <a:t>Improve the Status and Standing of Teaching Profession</a:t>
            </a:r>
            <a:br>
              <a:rPr lang="en-ZA" sz="3200" dirty="0"/>
            </a:br>
            <a:r>
              <a:rPr lang="en-ZA" sz="3200" dirty="0"/>
              <a:t>across the Teacher Education and Development Continuum;</a:t>
            </a:r>
          </a:p>
          <a:p>
            <a:r>
              <a:rPr lang="en-US" sz="3200" dirty="0"/>
              <a:t>Act accordingly as the </a:t>
            </a:r>
            <a:r>
              <a:rPr lang="en-US" sz="3200" b="1" dirty="0"/>
              <a:t>Face</a:t>
            </a:r>
            <a:r>
              <a:rPr lang="en-US" sz="3200" dirty="0"/>
              <a:t> and </a:t>
            </a:r>
            <a:r>
              <a:rPr lang="en-US" sz="3200" b="1" dirty="0"/>
              <a:t>Voice</a:t>
            </a:r>
            <a:r>
              <a:rPr lang="en-US" sz="3200" dirty="0"/>
              <a:t> of the Teaching Profession;</a:t>
            </a:r>
          </a:p>
          <a:p>
            <a:r>
              <a:rPr lang="en-ZA" sz="3200" dirty="0"/>
              <a:t>Reclaim its Power and Authority in terms of Regulatory and Guardianship roles.</a:t>
            </a:r>
          </a:p>
          <a:p>
            <a:endParaRPr lang="en-ZA" dirty="0"/>
          </a:p>
        </p:txBody>
      </p:sp>
    </p:spTree>
    <p:extLst>
      <p:ext uri="{BB962C8B-B14F-4D97-AF65-F5344CB8AC3E}">
        <p14:creationId xmlns:p14="http://schemas.microsoft.com/office/powerpoint/2010/main" xmlns="" val="2171145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C16D61D-BB8C-4A09-A2C0-D422DAB4B9C8}"/>
              </a:ext>
            </a:extLst>
          </p:cNvPr>
          <p:cNvSpPr>
            <a:spLocks noGrp="1"/>
          </p:cNvSpPr>
          <p:nvPr>
            <p:ph type="title"/>
          </p:nvPr>
        </p:nvSpPr>
        <p:spPr>
          <a:xfrm>
            <a:off x="216851" y="-185248"/>
            <a:ext cx="11758297" cy="1127784"/>
          </a:xfrm>
        </p:spPr>
        <p:txBody>
          <a:bodyPr>
            <a:normAutofit/>
          </a:bodyPr>
          <a:lstStyle/>
          <a:p>
            <a:r>
              <a:rPr lang="en-ZA" sz="4000" b="1" dirty="0"/>
              <a:t>Key Implementation Issues From the Review Conference</a:t>
            </a:r>
            <a:endParaRPr lang="en-ZA" sz="4000" dirty="0"/>
          </a:p>
        </p:txBody>
      </p:sp>
      <p:sp>
        <p:nvSpPr>
          <p:cNvPr id="5" name="Text Placeholder 4">
            <a:extLst>
              <a:ext uri="{FF2B5EF4-FFF2-40B4-BE49-F238E27FC236}">
                <a16:creationId xmlns:a16="http://schemas.microsoft.com/office/drawing/2014/main" xmlns="" id="{82D194DE-6573-492E-B90D-FA1F5D42E117}"/>
              </a:ext>
            </a:extLst>
          </p:cNvPr>
          <p:cNvSpPr>
            <a:spLocks noGrp="1"/>
          </p:cNvSpPr>
          <p:nvPr>
            <p:ph type="body" idx="1"/>
          </p:nvPr>
        </p:nvSpPr>
        <p:spPr>
          <a:xfrm>
            <a:off x="568750" y="629469"/>
            <a:ext cx="5157787" cy="823912"/>
          </a:xfrm>
        </p:spPr>
        <p:txBody>
          <a:bodyPr/>
          <a:lstStyle/>
          <a:p>
            <a:r>
              <a:rPr lang="en-ZA" dirty="0"/>
              <a:t>Positive Gains </a:t>
            </a:r>
          </a:p>
          <a:p>
            <a:endParaRPr lang="en-ZA" dirty="0"/>
          </a:p>
        </p:txBody>
      </p:sp>
      <p:sp>
        <p:nvSpPr>
          <p:cNvPr id="6" name="Content Placeholder 5">
            <a:extLst>
              <a:ext uri="{FF2B5EF4-FFF2-40B4-BE49-F238E27FC236}">
                <a16:creationId xmlns:a16="http://schemas.microsoft.com/office/drawing/2014/main" xmlns="" id="{32153136-751D-47E0-BCC9-F10D324BCDD9}"/>
              </a:ext>
            </a:extLst>
          </p:cNvPr>
          <p:cNvSpPr>
            <a:spLocks noGrp="1"/>
          </p:cNvSpPr>
          <p:nvPr>
            <p:ph sz="half" idx="2"/>
          </p:nvPr>
        </p:nvSpPr>
        <p:spPr>
          <a:xfrm>
            <a:off x="123090" y="1055077"/>
            <a:ext cx="6049109" cy="5559021"/>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r>
              <a:rPr lang="en-ZA" sz="7200" dirty="0"/>
              <a:t>Availability of dedicated direct funding from fiscus since April 2017 onwards.</a:t>
            </a:r>
          </a:p>
          <a:p>
            <a:r>
              <a:rPr lang="en-ZA" sz="7200" dirty="0"/>
              <a:t>Younger teachers signing-up in numbers .</a:t>
            </a:r>
          </a:p>
          <a:p>
            <a:r>
              <a:rPr lang="en-ZA" sz="7200" dirty="0"/>
              <a:t>Western Cape going green – paperless CPTD system. </a:t>
            </a:r>
          </a:p>
          <a:p>
            <a:r>
              <a:rPr lang="en-ZA" sz="7200" dirty="0"/>
              <a:t>Initial move towards SACE Presence at provincial level through the offices in KZN / Free State and the CPTD Coordinators.</a:t>
            </a:r>
          </a:p>
          <a:p>
            <a:r>
              <a:rPr lang="en-ZA" sz="7200" dirty="0"/>
              <a:t>Advance CPTD-Information System with Business Intelligence Tool.</a:t>
            </a:r>
          </a:p>
          <a:p>
            <a:r>
              <a:rPr lang="en-ZA" sz="7200" dirty="0"/>
              <a:t>Support from the DBE, Provinces and Stakeholders.</a:t>
            </a:r>
          </a:p>
          <a:p>
            <a:r>
              <a:rPr lang="en-ZA" sz="7200" dirty="0"/>
              <a:t>Consistent reporting of educators’ participation in the CPTD system by teacher unions.</a:t>
            </a:r>
          </a:p>
          <a:p>
            <a:r>
              <a:rPr lang="en-ZA" sz="7200" dirty="0"/>
              <a:t>Steady Increase of reporting in 2017 by individual educators as compared to the other years.</a:t>
            </a:r>
          </a:p>
          <a:p>
            <a:r>
              <a:rPr lang="en-ZA" sz="7200" dirty="0"/>
              <a:t>Significant progress on programme and material development has been registered by the Provincial Education Departments in KZN, NW, Gauteng, Mpumalanga, and Northern Cape with the support of SACE.</a:t>
            </a:r>
          </a:p>
          <a:p>
            <a:pPr marL="0" indent="0">
              <a:buNone/>
            </a:pPr>
            <a:endParaRPr lang="en-ZA" sz="5000" dirty="0"/>
          </a:p>
          <a:p>
            <a:endParaRPr lang="en-ZA" dirty="0"/>
          </a:p>
        </p:txBody>
      </p:sp>
      <p:sp>
        <p:nvSpPr>
          <p:cNvPr id="7" name="Text Placeholder 6">
            <a:extLst>
              <a:ext uri="{FF2B5EF4-FFF2-40B4-BE49-F238E27FC236}">
                <a16:creationId xmlns:a16="http://schemas.microsoft.com/office/drawing/2014/main" xmlns="" id="{34AE6A75-AF19-41A0-AE49-BD3B40F928A9}"/>
              </a:ext>
            </a:extLst>
          </p:cNvPr>
          <p:cNvSpPr>
            <a:spLocks noGrp="1"/>
          </p:cNvSpPr>
          <p:nvPr>
            <p:ph type="body" sz="quarter" idx="3"/>
          </p:nvPr>
        </p:nvSpPr>
        <p:spPr>
          <a:xfrm>
            <a:off x="6465465" y="629469"/>
            <a:ext cx="5357813" cy="823912"/>
          </a:xfrm>
        </p:spPr>
        <p:txBody>
          <a:bodyPr/>
          <a:lstStyle/>
          <a:p>
            <a:r>
              <a:rPr lang="en-ZA" dirty="0"/>
              <a:t>Challenges</a:t>
            </a:r>
          </a:p>
          <a:p>
            <a:endParaRPr lang="en-ZA" dirty="0"/>
          </a:p>
        </p:txBody>
      </p:sp>
      <p:sp>
        <p:nvSpPr>
          <p:cNvPr id="8" name="Content Placeholder 7">
            <a:extLst>
              <a:ext uri="{FF2B5EF4-FFF2-40B4-BE49-F238E27FC236}">
                <a16:creationId xmlns:a16="http://schemas.microsoft.com/office/drawing/2014/main" xmlns="" id="{0626394D-23A6-4F69-83CE-E255A99AB225}"/>
              </a:ext>
            </a:extLst>
          </p:cNvPr>
          <p:cNvSpPr>
            <a:spLocks noGrp="1"/>
          </p:cNvSpPr>
          <p:nvPr>
            <p:ph sz="quarter" idx="4"/>
          </p:nvPr>
        </p:nvSpPr>
        <p:spPr>
          <a:xfrm>
            <a:off x="6096048" y="1055077"/>
            <a:ext cx="5785339" cy="5559021"/>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r>
              <a:rPr lang="en-ZA" sz="8000" dirty="0"/>
              <a:t>Aging profession, near retirement – this group do not value Continuing Professional Development – MINDSET.</a:t>
            </a:r>
          </a:p>
          <a:p>
            <a:r>
              <a:rPr lang="en-ZA" sz="8000" dirty="0"/>
              <a:t>Professional Development attitude and culture.</a:t>
            </a:r>
          </a:p>
          <a:p>
            <a:r>
              <a:rPr lang="en-ZA" sz="8000" dirty="0"/>
              <a:t>Over emphasis on workshops and cascading model by the system - Low uptake on short courses / skills programme / full qualifications.</a:t>
            </a:r>
          </a:p>
          <a:p>
            <a:r>
              <a:rPr lang="en-ZA" sz="8000" dirty="0"/>
              <a:t>Cascading Model for the Orientation Sessions and Limited Time – </a:t>
            </a:r>
            <a:r>
              <a:rPr lang="en-ZA" sz="8000" b="1" dirty="0">
                <a:solidFill>
                  <a:srgbClr val="C00000"/>
                </a:solidFill>
              </a:rPr>
              <a:t>SACE SATURDAY AND AFTERNOON SUPPORT SEMINARS INTRODUCED.</a:t>
            </a:r>
          </a:p>
          <a:p>
            <a:r>
              <a:rPr lang="en-ZA" sz="8000" dirty="0"/>
              <a:t>Delays in capturing manual forms that takes time to reach the SACE offices from the Provincial Education Departments – </a:t>
            </a:r>
            <a:r>
              <a:rPr lang="en-ZA" sz="8000" b="1" dirty="0">
                <a:solidFill>
                  <a:srgbClr val="C00000"/>
                </a:solidFill>
              </a:rPr>
              <a:t>SACE PROVINCIAL OFFICES TO ASSIST.</a:t>
            </a:r>
          </a:p>
          <a:p>
            <a:r>
              <a:rPr lang="en-ZA" sz="8000" dirty="0"/>
              <a:t>Lost / Forgotten Username and Password – </a:t>
            </a:r>
            <a:r>
              <a:rPr lang="en-ZA" sz="8000" b="1" dirty="0">
                <a:solidFill>
                  <a:srgbClr val="C00000"/>
                </a:solidFill>
              </a:rPr>
              <a:t>ADVOCACY CAMPAIGN ON THIS.</a:t>
            </a:r>
          </a:p>
          <a:p>
            <a:r>
              <a:rPr lang="en-ZA" sz="8000" dirty="0"/>
              <a:t>Online and Provider and School Portals not finalised as yet – </a:t>
            </a:r>
            <a:r>
              <a:rPr lang="en-ZA" sz="8000" b="1" dirty="0">
                <a:solidFill>
                  <a:srgbClr val="C00000"/>
                </a:solidFill>
              </a:rPr>
              <a:t>PROJECT UNDERWAY TO ADDRESS THIS.</a:t>
            </a:r>
          </a:p>
          <a:p>
            <a:endParaRPr lang="en-ZA" sz="8000" dirty="0"/>
          </a:p>
          <a:p>
            <a:endParaRPr lang="en-ZA" dirty="0"/>
          </a:p>
        </p:txBody>
      </p:sp>
    </p:spTree>
    <p:extLst>
      <p:ext uri="{BB962C8B-B14F-4D97-AF65-F5344CB8AC3E}">
        <p14:creationId xmlns:p14="http://schemas.microsoft.com/office/powerpoint/2010/main" xmlns="" val="374165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063B0-98CC-4D81-BB49-212D129927C2}"/>
              </a:ext>
            </a:extLst>
          </p:cNvPr>
          <p:cNvSpPr>
            <a:spLocks noGrp="1"/>
          </p:cNvSpPr>
          <p:nvPr>
            <p:ph type="title"/>
          </p:nvPr>
        </p:nvSpPr>
        <p:spPr>
          <a:xfrm>
            <a:off x="445477" y="81208"/>
            <a:ext cx="11638671" cy="959802"/>
          </a:xfrm>
        </p:spPr>
        <p:txBody>
          <a:bodyPr>
            <a:normAutofit fontScale="90000"/>
          </a:bodyPr>
          <a:lstStyle/>
          <a:p>
            <a:pPr algn="ctr"/>
            <a:r>
              <a:rPr lang="en-ZA" sz="4000" b="1" dirty="0">
                <a:latin typeface="+mn-lt"/>
              </a:rPr>
              <a:t>WAY-FORWARD: RESEARCH, MONITORING AND EVALUATION</a:t>
            </a:r>
          </a:p>
        </p:txBody>
      </p:sp>
      <p:sp>
        <p:nvSpPr>
          <p:cNvPr id="3" name="Content Placeholder 2">
            <a:extLst>
              <a:ext uri="{FF2B5EF4-FFF2-40B4-BE49-F238E27FC236}">
                <a16:creationId xmlns:a16="http://schemas.microsoft.com/office/drawing/2014/main" xmlns="" id="{143857C2-7AA7-472E-BBB4-68D1FFFFC63C}"/>
              </a:ext>
            </a:extLst>
          </p:cNvPr>
          <p:cNvSpPr>
            <a:spLocks noGrp="1"/>
          </p:cNvSpPr>
          <p:nvPr>
            <p:ph idx="1"/>
          </p:nvPr>
        </p:nvSpPr>
        <p:spPr>
          <a:xfrm>
            <a:off x="445477" y="1041010"/>
            <a:ext cx="11301045" cy="5627076"/>
          </a:xfrm>
        </p:spPr>
        <p:txBody>
          <a:bodyPr>
            <a:normAutofit/>
          </a:bodyPr>
          <a:lstStyle/>
          <a:p>
            <a:pPr lvl="1"/>
            <a:r>
              <a:rPr lang="en-ZA" dirty="0"/>
              <a:t>Distinguish </a:t>
            </a:r>
            <a:r>
              <a:rPr lang="en-ZA" b="1" dirty="0"/>
              <a:t>IMPLEMENTATION CHALLENEGS </a:t>
            </a:r>
            <a:r>
              <a:rPr lang="en-ZA" dirty="0"/>
              <a:t>(CPTD Implementation not done right) from </a:t>
            </a:r>
            <a:r>
              <a:rPr lang="en-ZA" b="1" dirty="0"/>
              <a:t>THEORY OF CHANGE CHALLENGES </a:t>
            </a:r>
            <a:r>
              <a:rPr lang="en-ZA" dirty="0"/>
              <a:t>(Implementation done right but did not work.</a:t>
            </a:r>
          </a:p>
          <a:p>
            <a:pPr lvl="1"/>
            <a:r>
              <a:rPr lang="en-ZA" dirty="0"/>
              <a:t>For example, the following need to be examined as part of the bigger Research, Monitoring and Evaluation process:</a:t>
            </a:r>
          </a:p>
          <a:p>
            <a:pPr lvl="2"/>
            <a:r>
              <a:rPr lang="en-ZA" dirty="0"/>
              <a:t>Orientation of teachers took place – It might have been poor, </a:t>
            </a:r>
            <a:r>
              <a:rPr lang="en-ZA" dirty="0">
                <a:solidFill>
                  <a:srgbClr val="C00000"/>
                </a:solidFill>
              </a:rPr>
              <a:t>or</a:t>
            </a:r>
            <a:r>
              <a:rPr lang="en-ZA" dirty="0"/>
              <a:t> it did not take place in some areas, </a:t>
            </a:r>
            <a:r>
              <a:rPr lang="en-ZA" b="1" dirty="0">
                <a:solidFill>
                  <a:srgbClr val="C00000"/>
                </a:solidFill>
              </a:rPr>
              <a:t>or</a:t>
            </a:r>
            <a:r>
              <a:rPr lang="en-ZA" dirty="0"/>
              <a:t> the message was not well understood then you have </a:t>
            </a:r>
            <a:r>
              <a:rPr lang="en-ZA" b="1" dirty="0"/>
              <a:t>IMPLEMENTATION </a:t>
            </a:r>
            <a:r>
              <a:rPr lang="en-ZA" dirty="0"/>
              <a:t>Challenges</a:t>
            </a:r>
          </a:p>
          <a:p>
            <a:pPr lvl="2"/>
            <a:r>
              <a:rPr lang="en-ZA" dirty="0"/>
              <a:t>If the CPTD system is available but there was no uptake, </a:t>
            </a:r>
            <a:r>
              <a:rPr lang="en-ZA" b="1" dirty="0"/>
              <a:t>then our theory of engaging people in changing their behaviour seems not to work and therefore more work will have to be done in this area</a:t>
            </a:r>
          </a:p>
          <a:p>
            <a:pPr lvl="1"/>
            <a:r>
              <a:rPr lang="en-ZA" dirty="0"/>
              <a:t>If the intended benefits in participating in the CPTD system are not seen there is a problem with the </a:t>
            </a:r>
            <a:r>
              <a:rPr lang="en-ZA" b="1" dirty="0"/>
              <a:t>orientation and change culture.</a:t>
            </a:r>
          </a:p>
          <a:p>
            <a:pPr lvl="1"/>
            <a:r>
              <a:rPr lang="en-ZA" dirty="0"/>
              <a:t>If the funds were available, orientation took place, teachers participate in PD activities and there is no improvement on the learning outcomes, then there is challenge with the theory of change that underpins the CPTD system or the level and quality of PD programmes endorsed for teacher provisioning. </a:t>
            </a:r>
          </a:p>
          <a:p>
            <a:endParaRPr lang="en-ZA" dirty="0"/>
          </a:p>
        </p:txBody>
      </p:sp>
    </p:spTree>
    <p:extLst>
      <p:ext uri="{BB962C8B-B14F-4D97-AF65-F5344CB8AC3E}">
        <p14:creationId xmlns:p14="http://schemas.microsoft.com/office/powerpoint/2010/main" xmlns="" val="897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571073A-AF65-414C-A49C-90A165182CFE}"/>
              </a:ext>
            </a:extLst>
          </p:cNvPr>
          <p:cNvSpPr>
            <a:spLocks noGrp="1"/>
          </p:cNvSpPr>
          <p:nvPr>
            <p:ph type="title"/>
          </p:nvPr>
        </p:nvSpPr>
        <p:spPr>
          <a:xfrm>
            <a:off x="529936" y="1039091"/>
            <a:ext cx="11128663" cy="482138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7200" b="1" dirty="0"/>
              <a:t>CPTD MANAGEMENT SYSTEM AND PROFESSIONAL RE-CERTIFICATION</a:t>
            </a:r>
          </a:p>
        </p:txBody>
      </p:sp>
    </p:spTree>
    <p:extLst>
      <p:ext uri="{BB962C8B-B14F-4D97-AF65-F5344CB8AC3E}">
        <p14:creationId xmlns:p14="http://schemas.microsoft.com/office/powerpoint/2010/main" xmlns="" val="2601706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E962E-2609-4A53-8731-BD450FEEE264}"/>
              </a:ext>
            </a:extLst>
          </p:cNvPr>
          <p:cNvSpPr>
            <a:spLocks noGrp="1"/>
          </p:cNvSpPr>
          <p:nvPr>
            <p:ph type="title"/>
          </p:nvPr>
        </p:nvSpPr>
        <p:spPr>
          <a:xfrm>
            <a:off x="247426" y="64750"/>
            <a:ext cx="11696924" cy="1325563"/>
          </a:xfrm>
        </p:spPr>
        <p:txBody>
          <a:bodyPr>
            <a:normAutofit/>
          </a:bodyPr>
          <a:lstStyle/>
          <a:p>
            <a:r>
              <a:rPr lang="en-ZA" sz="3600" b="1" dirty="0">
                <a:latin typeface="+mn-lt"/>
              </a:rPr>
              <a:t>CONCEPTUALISATION OF THE THREE-YEAR CPTD CYCLE AND PROFESSIONAL RE- CERTIFICATION LINK</a:t>
            </a:r>
            <a:endParaRPr lang="en-ZA" sz="3600" dirty="0">
              <a:latin typeface="+mn-lt"/>
            </a:endParaRPr>
          </a:p>
        </p:txBody>
      </p:sp>
      <p:sp>
        <p:nvSpPr>
          <p:cNvPr id="3" name="Content Placeholder 2">
            <a:extLst>
              <a:ext uri="{FF2B5EF4-FFF2-40B4-BE49-F238E27FC236}">
                <a16:creationId xmlns:a16="http://schemas.microsoft.com/office/drawing/2014/main" xmlns="" id="{8149AFB5-B81B-4B53-9DF8-80CD8EEE5D3E}"/>
              </a:ext>
            </a:extLst>
          </p:cNvPr>
          <p:cNvSpPr>
            <a:spLocks noGrp="1"/>
          </p:cNvSpPr>
          <p:nvPr>
            <p:ph idx="1"/>
          </p:nvPr>
        </p:nvSpPr>
        <p:spPr>
          <a:xfrm>
            <a:off x="571500" y="1390312"/>
            <a:ext cx="11372850" cy="4453275"/>
          </a:xfrm>
        </p:spPr>
        <p:txBody>
          <a:bodyPr/>
          <a:lstStyle/>
          <a:p>
            <a:r>
              <a:rPr lang="en-ZA" dirty="0"/>
              <a:t>PHASED-IN APPROACH ACCORDING TO THE FOLLOWING COHORTS</a:t>
            </a:r>
          </a:p>
          <a:p>
            <a:pPr marL="0" indent="0">
              <a:buNone/>
            </a:pPr>
            <a:endParaRPr lang="en-ZA" dirty="0"/>
          </a:p>
        </p:txBody>
      </p:sp>
      <p:graphicFrame>
        <p:nvGraphicFramePr>
          <p:cNvPr id="4" name="Table 3">
            <a:extLst>
              <a:ext uri="{FF2B5EF4-FFF2-40B4-BE49-F238E27FC236}">
                <a16:creationId xmlns:a16="http://schemas.microsoft.com/office/drawing/2014/main" xmlns="" id="{5339F7F2-BDB7-409D-8734-18C30D7EDA2D}"/>
              </a:ext>
            </a:extLst>
          </p:cNvPr>
          <p:cNvGraphicFramePr>
            <a:graphicFrameLocks noGrp="1"/>
          </p:cNvGraphicFramePr>
          <p:nvPr>
            <p:extLst>
              <p:ext uri="{D42A27DB-BD31-4B8C-83A1-F6EECF244321}">
                <p14:modId xmlns:p14="http://schemas.microsoft.com/office/powerpoint/2010/main" xmlns="" val="3330848560"/>
              </p:ext>
            </p:extLst>
          </p:nvPr>
        </p:nvGraphicFramePr>
        <p:xfrm>
          <a:off x="571500" y="1951951"/>
          <a:ext cx="11246644" cy="4724400"/>
        </p:xfrm>
        <a:graphic>
          <a:graphicData uri="http://schemas.openxmlformats.org/drawingml/2006/table">
            <a:tbl>
              <a:tblPr firstRow="1" bandRow="1">
                <a:tableStyleId>{21E4AEA4-8DFA-4A89-87EB-49C32662AFE0}</a:tableStyleId>
              </a:tblPr>
              <a:tblGrid>
                <a:gridCol w="4557252">
                  <a:extLst>
                    <a:ext uri="{9D8B030D-6E8A-4147-A177-3AD203B41FA5}">
                      <a16:colId xmlns:a16="http://schemas.microsoft.com/office/drawing/2014/main" xmlns="" val="702009953"/>
                    </a:ext>
                  </a:extLst>
                </a:gridCol>
                <a:gridCol w="6689392">
                  <a:extLst>
                    <a:ext uri="{9D8B030D-6E8A-4147-A177-3AD203B41FA5}">
                      <a16:colId xmlns:a16="http://schemas.microsoft.com/office/drawing/2014/main" xmlns="" val="105018874"/>
                    </a:ext>
                  </a:extLst>
                </a:gridCol>
              </a:tblGrid>
              <a:tr h="424808">
                <a:tc>
                  <a:txBody>
                    <a:bodyPr/>
                    <a:lstStyle/>
                    <a:p>
                      <a:r>
                        <a:rPr lang="en-ZA" sz="2800" dirty="0"/>
                        <a:t>Financial Year</a:t>
                      </a:r>
                    </a:p>
                  </a:txBody>
                  <a:tcPr/>
                </a:tc>
                <a:tc>
                  <a:txBody>
                    <a:bodyPr/>
                    <a:lstStyle/>
                    <a:p>
                      <a:r>
                        <a:rPr lang="en-ZA" sz="2800" dirty="0"/>
                        <a:t>Cohort</a:t>
                      </a:r>
                    </a:p>
                  </a:txBody>
                  <a:tcPr/>
                </a:tc>
                <a:extLst>
                  <a:ext uri="{0D108BD9-81ED-4DB2-BD59-A6C34878D82A}">
                    <a16:rowId xmlns:a16="http://schemas.microsoft.com/office/drawing/2014/main" xmlns="" val="3128400422"/>
                  </a:ext>
                </a:extLst>
              </a:tr>
              <a:tr h="430708">
                <a:tc>
                  <a:txBody>
                    <a:bodyPr/>
                    <a:lstStyle/>
                    <a:p>
                      <a:r>
                        <a:rPr lang="en-ZA" sz="2400" dirty="0"/>
                        <a:t>2017/18 – 2019/20 </a:t>
                      </a:r>
                    </a:p>
                  </a:txBody>
                  <a:tcPr/>
                </a:tc>
                <a:tc>
                  <a:txBody>
                    <a:bodyPr/>
                    <a:lstStyle/>
                    <a:p>
                      <a:r>
                        <a:rPr lang="en-ZA" sz="2400" dirty="0"/>
                        <a:t>Pilot Study and Refinement with the Principals and Deputy Principals</a:t>
                      </a:r>
                    </a:p>
                  </a:txBody>
                  <a:tcPr/>
                </a:tc>
                <a:extLst>
                  <a:ext uri="{0D108BD9-81ED-4DB2-BD59-A6C34878D82A}">
                    <a16:rowId xmlns:a16="http://schemas.microsoft.com/office/drawing/2014/main" xmlns="" val="1262672138"/>
                  </a:ext>
                </a:extLst>
              </a:tr>
              <a:tr h="430708">
                <a:tc>
                  <a:txBody>
                    <a:bodyPr/>
                    <a:lstStyle/>
                    <a:p>
                      <a:r>
                        <a:rPr lang="en-ZA" sz="2400" dirty="0"/>
                        <a:t>2019/2020</a:t>
                      </a:r>
                    </a:p>
                  </a:txBody>
                  <a:tcPr/>
                </a:tc>
                <a:tc>
                  <a:txBody>
                    <a:bodyPr/>
                    <a:lstStyle/>
                    <a:p>
                      <a:r>
                        <a:rPr lang="en-ZA" sz="2400" dirty="0"/>
                        <a:t>Principals and Deputy Principals </a:t>
                      </a:r>
                    </a:p>
                  </a:txBody>
                  <a:tcPr/>
                </a:tc>
                <a:extLst>
                  <a:ext uri="{0D108BD9-81ED-4DB2-BD59-A6C34878D82A}">
                    <a16:rowId xmlns:a16="http://schemas.microsoft.com/office/drawing/2014/main" xmlns="" val="4245841963"/>
                  </a:ext>
                </a:extLst>
              </a:tr>
              <a:tr h="430708">
                <a:tc>
                  <a:txBody>
                    <a:bodyPr/>
                    <a:lstStyle/>
                    <a:p>
                      <a:r>
                        <a:rPr lang="en-ZA" sz="2400" dirty="0"/>
                        <a:t>2020 / 2021</a:t>
                      </a:r>
                    </a:p>
                  </a:txBody>
                  <a:tcPr/>
                </a:tc>
                <a:tc>
                  <a:txBody>
                    <a:bodyPr/>
                    <a:lstStyle/>
                    <a:p>
                      <a:r>
                        <a:rPr lang="en-ZA" sz="2400" dirty="0"/>
                        <a:t>Heads of Departments</a:t>
                      </a:r>
                    </a:p>
                  </a:txBody>
                  <a:tcPr/>
                </a:tc>
                <a:extLst>
                  <a:ext uri="{0D108BD9-81ED-4DB2-BD59-A6C34878D82A}">
                    <a16:rowId xmlns:a16="http://schemas.microsoft.com/office/drawing/2014/main" xmlns="" val="354635284"/>
                  </a:ext>
                </a:extLst>
              </a:tr>
              <a:tr h="663699">
                <a:tc>
                  <a:txBody>
                    <a:bodyPr/>
                    <a:lstStyle/>
                    <a:p>
                      <a:r>
                        <a:rPr lang="en-ZA" sz="2400" dirty="0"/>
                        <a:t>2022/2023</a:t>
                      </a:r>
                    </a:p>
                  </a:txBody>
                  <a:tcPr/>
                </a:tc>
                <a:tc>
                  <a:txBody>
                    <a:bodyPr/>
                    <a:lstStyle/>
                    <a:p>
                      <a:r>
                        <a:rPr lang="en-ZA" sz="2400" dirty="0"/>
                        <a:t>Secondary and Combined Schools</a:t>
                      </a:r>
                    </a:p>
                    <a:p>
                      <a:r>
                        <a:rPr lang="en-ZA" sz="2400" dirty="0"/>
                        <a:t>Principals and Deputy Principals</a:t>
                      </a:r>
                    </a:p>
                  </a:txBody>
                  <a:tcPr/>
                </a:tc>
                <a:extLst>
                  <a:ext uri="{0D108BD9-81ED-4DB2-BD59-A6C34878D82A}">
                    <a16:rowId xmlns:a16="http://schemas.microsoft.com/office/drawing/2014/main" xmlns="" val="2358705649"/>
                  </a:ext>
                </a:extLst>
              </a:tr>
              <a:tr h="206592">
                <a:tc>
                  <a:txBody>
                    <a:bodyPr/>
                    <a:lstStyle/>
                    <a:p>
                      <a:r>
                        <a:rPr lang="en-ZA" sz="2400" dirty="0"/>
                        <a:t>2023 / 2024</a:t>
                      </a:r>
                    </a:p>
                  </a:txBody>
                  <a:tcPr/>
                </a:tc>
                <a:tc>
                  <a:txBody>
                    <a:bodyPr/>
                    <a:lstStyle/>
                    <a:p>
                      <a:r>
                        <a:rPr lang="en-ZA" sz="2400" dirty="0"/>
                        <a:t>Primary and Special Education Needs Schools</a:t>
                      </a:r>
                    </a:p>
                    <a:p>
                      <a:r>
                        <a:rPr lang="en-ZA" sz="2400" dirty="0"/>
                        <a:t>Heads of Departments</a:t>
                      </a:r>
                    </a:p>
                    <a:p>
                      <a:endParaRPr lang="en-ZA" sz="2400" dirty="0"/>
                    </a:p>
                  </a:txBody>
                  <a:tcPr/>
                </a:tc>
                <a:extLst>
                  <a:ext uri="{0D108BD9-81ED-4DB2-BD59-A6C34878D82A}">
                    <a16:rowId xmlns:a16="http://schemas.microsoft.com/office/drawing/2014/main" xmlns="" val="1800662030"/>
                  </a:ext>
                </a:extLst>
              </a:tr>
              <a:tr h="430708">
                <a:tc gridSpan="2">
                  <a:txBody>
                    <a:bodyPr/>
                    <a:lstStyle/>
                    <a:p>
                      <a:pPr algn="ctr"/>
                      <a:r>
                        <a:rPr lang="en-ZA" sz="2400" b="1" dirty="0">
                          <a:solidFill>
                            <a:schemeClr val="accent2"/>
                          </a:solidFill>
                        </a:rPr>
                        <a:t>CPTD CYCLES AND RE-CERTIFICATION CONTINUES EVERY THREE YEARS</a:t>
                      </a:r>
                    </a:p>
                  </a:txBody>
                  <a:tcPr/>
                </a:tc>
                <a:tc hMerge="1">
                  <a:txBody>
                    <a:bodyPr/>
                    <a:lstStyle/>
                    <a:p>
                      <a:endParaRPr lang="en-ZA" sz="2400" dirty="0"/>
                    </a:p>
                  </a:txBody>
                  <a:tcPr/>
                </a:tc>
                <a:extLst>
                  <a:ext uri="{0D108BD9-81ED-4DB2-BD59-A6C34878D82A}">
                    <a16:rowId xmlns:a16="http://schemas.microsoft.com/office/drawing/2014/main" xmlns="" val="2331089893"/>
                  </a:ext>
                </a:extLst>
              </a:tr>
            </a:tbl>
          </a:graphicData>
        </a:graphic>
      </p:graphicFrame>
    </p:spTree>
    <p:extLst>
      <p:ext uri="{BB962C8B-B14F-4D97-AF65-F5344CB8AC3E}">
        <p14:creationId xmlns:p14="http://schemas.microsoft.com/office/powerpoint/2010/main" xmlns="" val="1307224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1319F-DA73-4A8E-A550-7FBE9280229F}"/>
              </a:ext>
            </a:extLst>
          </p:cNvPr>
          <p:cNvSpPr>
            <a:spLocks noGrp="1"/>
          </p:cNvSpPr>
          <p:nvPr>
            <p:ph type="title"/>
          </p:nvPr>
        </p:nvSpPr>
        <p:spPr>
          <a:xfrm>
            <a:off x="119066" y="1"/>
            <a:ext cx="11953868" cy="857250"/>
          </a:xfrm>
        </p:spPr>
        <p:txBody>
          <a:bodyPr>
            <a:noAutofit/>
          </a:bodyPr>
          <a:lstStyle/>
          <a:p>
            <a:pPr algn="ctr"/>
            <a:r>
              <a:rPr lang="en-ZA" sz="2800" b="1" dirty="0">
                <a:latin typeface="+mn-lt"/>
              </a:rPr>
              <a:t>CONCEPTUALISATION OF THE THREE-YEAR CPTD CYCLE AND PROFESSIONAL RE- CERTIFICATION LINK</a:t>
            </a:r>
          </a:p>
        </p:txBody>
      </p:sp>
      <p:graphicFrame>
        <p:nvGraphicFramePr>
          <p:cNvPr id="4" name="Content Placeholder 3">
            <a:extLst>
              <a:ext uri="{FF2B5EF4-FFF2-40B4-BE49-F238E27FC236}">
                <a16:creationId xmlns:a16="http://schemas.microsoft.com/office/drawing/2014/main" xmlns="" id="{59F381AF-940C-4875-8EBB-1D41DB42EDD3}"/>
              </a:ext>
            </a:extLst>
          </p:cNvPr>
          <p:cNvGraphicFramePr>
            <a:graphicFrameLocks noGrp="1"/>
          </p:cNvGraphicFramePr>
          <p:nvPr>
            <p:ph idx="1"/>
            <p:extLst/>
          </p:nvPr>
        </p:nvGraphicFramePr>
        <p:xfrm>
          <a:off x="119066" y="728664"/>
          <a:ext cx="11844334" cy="601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xmlns="" id="{FF45279D-CCFF-4281-BDE5-F8DECAE57A6F}"/>
              </a:ext>
            </a:extLst>
          </p:cNvPr>
          <p:cNvCxnSpPr>
            <a:cxnSpLocks/>
          </p:cNvCxnSpPr>
          <p:nvPr/>
        </p:nvCxnSpPr>
        <p:spPr>
          <a:xfrm>
            <a:off x="7990610" y="2471736"/>
            <a:ext cx="0" cy="7858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Rectangle: Rounded Corners 7">
            <a:extLst>
              <a:ext uri="{FF2B5EF4-FFF2-40B4-BE49-F238E27FC236}">
                <a16:creationId xmlns:a16="http://schemas.microsoft.com/office/drawing/2014/main" xmlns="" id="{E679E88D-0BBC-4506-B917-64B8DA006568}"/>
              </a:ext>
            </a:extLst>
          </p:cNvPr>
          <p:cNvSpPr/>
          <p:nvPr/>
        </p:nvSpPr>
        <p:spPr>
          <a:xfrm>
            <a:off x="4186238" y="3428999"/>
            <a:ext cx="4471990" cy="168592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Calibri" panose="020F0502020204030204"/>
                <a:ea typeface="+mn-ea"/>
                <a:cs typeface="+mn-cs"/>
              </a:rPr>
              <a:t>Sending of All Qualifications to SACE by end of the 2</a:t>
            </a:r>
            <a:r>
              <a:rPr kumimoji="0" lang="en-ZA" sz="16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ZA" sz="1600" b="1" i="0" u="none" strike="noStrike" kern="1200" cap="none" spc="0" normalizeH="0" baseline="0" noProof="0" dirty="0">
                <a:ln>
                  <a:noFill/>
                </a:ln>
                <a:solidFill>
                  <a:prstClr val="black"/>
                </a:solidFill>
                <a:effectLst/>
                <a:uLnTx/>
                <a:uFillTx/>
                <a:latin typeface="Calibri" panose="020F0502020204030204"/>
                <a:ea typeface="+mn-ea"/>
                <a:cs typeface="+mn-cs"/>
              </a:rPr>
              <a:t> Year for Verification and Police Clearance for Vetting Fitness to Practice  Prior to the Issuing of the Certificate at the end of the three year cycle</a:t>
            </a:r>
          </a:p>
        </p:txBody>
      </p:sp>
      <p:cxnSp>
        <p:nvCxnSpPr>
          <p:cNvPr id="5" name="Straight Arrow Connector 4"/>
          <p:cNvCxnSpPr/>
          <p:nvPr/>
        </p:nvCxnSpPr>
        <p:spPr>
          <a:xfrm flipH="1" flipV="1">
            <a:off x="2223655" y="4499264"/>
            <a:ext cx="8562109" cy="10079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19065" y="4061044"/>
            <a:ext cx="210458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ZA" b="1" dirty="0"/>
              <a:t>Security Features – HPCSA, SAPC</a:t>
            </a:r>
          </a:p>
        </p:txBody>
      </p:sp>
    </p:spTree>
    <p:extLst>
      <p:ext uri="{BB962C8B-B14F-4D97-AF65-F5344CB8AC3E}">
        <p14:creationId xmlns:p14="http://schemas.microsoft.com/office/powerpoint/2010/main" xmlns="" val="3376554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346" y="160730"/>
            <a:ext cx="10515600" cy="1325563"/>
          </a:xfrm>
        </p:spPr>
        <p:txBody>
          <a:bodyPr>
            <a:normAutofit fontScale="90000"/>
          </a:bodyPr>
          <a:lstStyle/>
          <a:p>
            <a:r>
              <a:rPr lang="en-ZA" b="1" dirty="0">
                <a:latin typeface="+mn-lt"/>
              </a:rPr>
              <a:t>CONCEPTUALISATION OF THE THREE-YEAR CPTD CYCLE AND PROFESSIONAL RE- CERTIFICATION LINK</a:t>
            </a:r>
            <a:endParaRPr lang="en-ZA" dirty="0">
              <a:latin typeface="+mn-lt"/>
            </a:endParaRPr>
          </a:p>
        </p:txBody>
      </p:sp>
      <p:sp>
        <p:nvSpPr>
          <p:cNvPr id="3" name="Content Placeholder 2"/>
          <p:cNvSpPr>
            <a:spLocks noGrp="1"/>
          </p:cNvSpPr>
          <p:nvPr>
            <p:ph idx="1"/>
          </p:nvPr>
        </p:nvSpPr>
        <p:spPr>
          <a:xfrm>
            <a:off x="333486" y="1710466"/>
            <a:ext cx="11499925" cy="4776395"/>
          </a:xfrm>
        </p:spPr>
        <p:txBody>
          <a:bodyPr/>
          <a:lstStyle/>
          <a:p>
            <a:pPr marL="0" indent="0" algn="ctr">
              <a:buNone/>
            </a:pPr>
            <a:r>
              <a:rPr lang="en-ZA" sz="4400" b="1" dirty="0"/>
              <a:t>CPTD System and Re-Certification Period</a:t>
            </a:r>
          </a:p>
          <a:p>
            <a:pPr marL="0" indent="0" algn="ctr">
              <a:buNone/>
            </a:pPr>
            <a:endParaRPr lang="en-ZA" sz="4400" b="1" dirty="0"/>
          </a:p>
          <a:p>
            <a:pPr marL="0" indent="0" algn="ctr">
              <a:buNone/>
            </a:pPr>
            <a:r>
              <a:rPr lang="en-ZA" sz="3600" b="1" dirty="0">
                <a:solidFill>
                  <a:srgbClr val="C00000"/>
                </a:solidFill>
              </a:rPr>
              <a:t>3-years</a:t>
            </a:r>
            <a:r>
              <a:rPr lang="en-ZA" dirty="0"/>
              <a:t> </a:t>
            </a:r>
            <a:r>
              <a:rPr lang="en-ZA" sz="6000" dirty="0"/>
              <a:t>OR </a:t>
            </a:r>
            <a:r>
              <a:rPr lang="en-ZA" sz="3600" b="1" dirty="0">
                <a:solidFill>
                  <a:srgbClr val="00B0F0"/>
                </a:solidFill>
              </a:rPr>
              <a:t>5 Years </a:t>
            </a:r>
          </a:p>
          <a:p>
            <a:pPr marL="0" indent="0" algn="ctr">
              <a:buNone/>
            </a:pPr>
            <a:endParaRPr lang="en-ZA" dirty="0"/>
          </a:p>
          <a:p>
            <a:pPr marL="0" indent="0" algn="ctr">
              <a:buNone/>
            </a:pPr>
            <a:r>
              <a:rPr lang="en-ZA" sz="4400" b="1" dirty="0"/>
              <a:t>CPTD System 3 Years / NDP – 5 Years</a:t>
            </a:r>
          </a:p>
          <a:p>
            <a:pPr marL="0" indent="0">
              <a:buNone/>
            </a:pPr>
            <a:endParaRPr lang="en-ZA" dirty="0"/>
          </a:p>
        </p:txBody>
      </p:sp>
    </p:spTree>
    <p:extLst>
      <p:ext uri="{BB962C8B-B14F-4D97-AF65-F5344CB8AC3E}">
        <p14:creationId xmlns:p14="http://schemas.microsoft.com/office/powerpoint/2010/main" xmlns="" val="1905259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515600" cy="1111348"/>
          </a:xfrm>
        </p:spPr>
        <p:txBody>
          <a:bodyPr>
            <a:normAutofit fontScale="90000"/>
          </a:bodyPr>
          <a:lstStyle/>
          <a:p>
            <a:pPr algn="ctr"/>
            <a:r>
              <a:rPr lang="en-ZA" sz="4800" b="1" dirty="0">
                <a:latin typeface="Calibri" panose="020F0502020204030204" pitchFamily="34" charset="0"/>
                <a:cs typeface="Calibri" panose="020F0502020204030204" pitchFamily="34" charset="0"/>
              </a:rPr>
              <a:t>PROGRAMME 4: PROFESSIONAL STANDARDS</a:t>
            </a:r>
            <a:r>
              <a:rPr lang="en-ZA" sz="3600" b="1" dirty="0">
                <a:latin typeface="Calibri" panose="020F0502020204030204" pitchFamily="34" charset="0"/>
                <a:cs typeface="Calibri" panose="020F0502020204030204" pitchFamily="34" charset="0"/>
              </a:rPr>
              <a:t/>
            </a:r>
            <a:br>
              <a:rPr lang="en-ZA" sz="3600" b="1" dirty="0">
                <a:latin typeface="Calibri" panose="020F0502020204030204" pitchFamily="34" charset="0"/>
                <a:cs typeface="Calibri" panose="020F0502020204030204" pitchFamily="34" charset="0"/>
              </a:rPr>
            </a:br>
            <a:endParaRPr lang="en-ZA"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90500" y="730886"/>
            <a:ext cx="11811000" cy="6066692"/>
          </a:xfrm>
        </p:spPr>
        <p:txBody>
          <a:bodyPr>
            <a:normAutofit fontScale="92500" lnSpcReduction="20000"/>
          </a:bodyPr>
          <a:lstStyle/>
          <a:p>
            <a:pPr marL="0" indent="0">
              <a:buNone/>
            </a:pPr>
            <a:r>
              <a:rPr lang="en-ZA" sz="3900" b="1" dirty="0">
                <a:latin typeface="Calibri" panose="020F0502020204030204" pitchFamily="34" charset="0"/>
                <a:cs typeface="Calibri" panose="020F0502020204030204" pitchFamily="34" charset="0"/>
              </a:rPr>
              <a:t>PURPOSE: </a:t>
            </a:r>
          </a:p>
          <a:p>
            <a:pPr lvl="0"/>
            <a:r>
              <a:rPr lang="en-US" sz="2400" dirty="0"/>
              <a:t>To develop a set of professional standards for teachers’ practice that is theoretically informed, contextually appropriate and widely accepted by stakeholders.</a:t>
            </a:r>
            <a:endParaRPr lang="en-ZA" sz="2400" dirty="0"/>
          </a:p>
          <a:p>
            <a:pPr lvl="0"/>
            <a:r>
              <a:rPr lang="en-US" sz="2400" dirty="0"/>
              <a:t>Develop various strategies and processes of assisting and supporting educators with regard to professional matters and needs;</a:t>
            </a:r>
            <a:endParaRPr lang="en-ZA" sz="2400" dirty="0"/>
          </a:p>
          <a:p>
            <a:pPr lvl="0"/>
            <a:r>
              <a:rPr lang="en-US" sz="2400" dirty="0"/>
              <a:t>Improve and maintain the status and image of the  teaching profession;</a:t>
            </a:r>
            <a:endParaRPr lang="en-ZA" sz="2400" dirty="0"/>
          </a:p>
          <a:p>
            <a:pPr lvl="0"/>
            <a:r>
              <a:rPr lang="en-US" sz="2400" dirty="0"/>
              <a:t>Facilitate processes of ensuring that more and better teachers join the teaching profession; and</a:t>
            </a:r>
            <a:endParaRPr lang="en-ZA" sz="2400" dirty="0"/>
          </a:p>
          <a:p>
            <a:pPr lvl="0"/>
            <a:r>
              <a:rPr lang="en-US" sz="2400" dirty="0"/>
              <a:t>Ensure the quality of initial teacher education and ongoing professional development through quality assurance mechanisms and standards</a:t>
            </a:r>
            <a:r>
              <a:rPr lang="en-US" dirty="0"/>
              <a:t>.</a:t>
            </a:r>
            <a:endParaRPr lang="en-ZA" dirty="0"/>
          </a:p>
          <a:p>
            <a:endParaRPr lang="en-ZA" sz="1200" b="1" dirty="0"/>
          </a:p>
          <a:p>
            <a:pPr marL="0" indent="0">
              <a:buNone/>
            </a:pPr>
            <a:r>
              <a:rPr lang="en-ZA" sz="4000" b="1" dirty="0">
                <a:latin typeface="Calibri" panose="020F0502020204030204" pitchFamily="34" charset="0"/>
                <a:cs typeface="Calibri" panose="020F0502020204030204" pitchFamily="34" charset="0"/>
              </a:rPr>
              <a:t>KEY FUNCTIONS:</a:t>
            </a:r>
          </a:p>
          <a:p>
            <a:pPr lvl="0"/>
            <a:r>
              <a:rPr lang="en-US" dirty="0"/>
              <a:t>Managing and implementing the teacher </a:t>
            </a:r>
            <a:r>
              <a:rPr lang="en-US" dirty="0" err="1"/>
              <a:t>professionalisation</a:t>
            </a:r>
            <a:r>
              <a:rPr lang="en-US" dirty="0"/>
              <a:t> </a:t>
            </a:r>
            <a:r>
              <a:rPr lang="en-US" dirty="0" err="1"/>
              <a:t>programme</a:t>
            </a:r>
            <a:r>
              <a:rPr lang="en-US" dirty="0"/>
              <a:t> in collaboration with the education stakeholders;</a:t>
            </a:r>
            <a:endParaRPr lang="en-ZA" dirty="0"/>
          </a:p>
          <a:p>
            <a:pPr lvl="0"/>
            <a:r>
              <a:rPr lang="en-US" dirty="0"/>
              <a:t>Develop, implement and maintain professional practice standards across the teacher education continuum;</a:t>
            </a:r>
            <a:endParaRPr lang="en-ZA" dirty="0"/>
          </a:p>
          <a:p>
            <a:pPr lvl="0"/>
            <a:r>
              <a:rPr lang="en-US" dirty="0"/>
              <a:t>Develop and register the teacher professional designation with The South African Qualifications Authority (SAQA).</a:t>
            </a:r>
            <a:endParaRPr lang="en-ZA" dirty="0"/>
          </a:p>
          <a:p>
            <a:endParaRPr lang="en-ZA" dirty="0"/>
          </a:p>
          <a:p>
            <a:pPr marL="0" indent="0">
              <a:buNone/>
            </a:pPr>
            <a:endParaRPr lang="en-ZA" sz="1200" b="1" dirty="0"/>
          </a:p>
        </p:txBody>
      </p:sp>
      <p:pic>
        <p:nvPicPr>
          <p:cNvPr id="4" name="Picture 3"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488301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PROFESSIONAL STANDARDS….</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57</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1507572635"/>
              </p:ext>
            </p:extLst>
          </p:nvPr>
        </p:nvGraphicFramePr>
        <p:xfrm>
          <a:off x="211014" y="1093890"/>
          <a:ext cx="11980986" cy="5405384"/>
        </p:xfrm>
        <a:graphic>
          <a:graphicData uri="http://schemas.openxmlformats.org/drawingml/2006/table">
            <a:tbl>
              <a:tblPr firstRow="1" firstCol="1" lastRow="1" lastCol="1" bandRow="1" bandCol="1">
                <a:tableStyleId>{5940675A-B579-460E-94D1-54222C63F5DA}</a:tableStyleId>
              </a:tblPr>
              <a:tblGrid>
                <a:gridCol w="2434383">
                  <a:extLst>
                    <a:ext uri="{9D8B030D-6E8A-4147-A177-3AD203B41FA5}">
                      <a16:colId xmlns:a16="http://schemas.microsoft.com/office/drawing/2014/main" xmlns="" val="20000"/>
                    </a:ext>
                  </a:extLst>
                </a:gridCol>
                <a:gridCol w="3179019">
                  <a:extLst>
                    <a:ext uri="{9D8B030D-6E8A-4147-A177-3AD203B41FA5}">
                      <a16:colId xmlns:a16="http://schemas.microsoft.com/office/drawing/2014/main" xmlns="" val="20001"/>
                    </a:ext>
                  </a:extLst>
                </a:gridCol>
                <a:gridCol w="2192158">
                  <a:extLst>
                    <a:ext uri="{9D8B030D-6E8A-4147-A177-3AD203B41FA5}">
                      <a16:colId xmlns:a16="http://schemas.microsoft.com/office/drawing/2014/main" xmlns="" val="20002"/>
                    </a:ext>
                  </a:extLst>
                </a:gridCol>
                <a:gridCol w="2043606">
                  <a:extLst>
                    <a:ext uri="{9D8B030D-6E8A-4147-A177-3AD203B41FA5}">
                      <a16:colId xmlns:a16="http://schemas.microsoft.com/office/drawing/2014/main" xmlns="" val="20003"/>
                    </a:ext>
                  </a:extLst>
                </a:gridCol>
                <a:gridCol w="1939561">
                  <a:extLst>
                    <a:ext uri="{9D8B030D-6E8A-4147-A177-3AD203B41FA5}">
                      <a16:colId xmlns:a16="http://schemas.microsoft.com/office/drawing/2014/main" xmlns="" val="20004"/>
                    </a:ext>
                  </a:extLst>
                </a:gridCol>
                <a:gridCol w="192259">
                  <a:extLst>
                    <a:ext uri="{9D8B030D-6E8A-4147-A177-3AD203B41FA5}">
                      <a16:colId xmlns:a16="http://schemas.microsoft.com/office/drawing/2014/main" xmlns="" val="20005"/>
                    </a:ext>
                  </a:extLst>
                </a:gridCol>
              </a:tblGrid>
              <a:tr h="635945">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890324">
                <a:tc>
                  <a:txBody>
                    <a:bodyPr/>
                    <a:lstStyle/>
                    <a:p>
                      <a:pPr>
                        <a:spcAft>
                          <a:spcPts val="0"/>
                        </a:spcAft>
                      </a:pPr>
                      <a:r>
                        <a:rPr lang="en-GB" sz="2000" dirty="0">
                          <a:effectLst/>
                        </a:rPr>
                        <a:t> </a:t>
                      </a:r>
                      <a:r>
                        <a:rPr lang="en-GB" sz="1800" kern="1200" dirty="0">
                          <a:solidFill>
                            <a:schemeClr val="tx1"/>
                          </a:solidFill>
                          <a:effectLst/>
                          <a:latin typeface="+mn-lt"/>
                          <a:ea typeface="+mn-ea"/>
                          <a:cs typeface="+mn-cs"/>
                        </a:rPr>
                        <a:t>To enhance teacher preparation and professional practice.</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3">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265644">
                <a:tc>
                  <a:txBody>
                    <a:bodyPr/>
                    <a:lstStyle/>
                    <a:p>
                      <a:pPr>
                        <a:lnSpc>
                          <a:spcPct val="100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Set Professional practice standards for teaching.</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practice standards approved and gazetted.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2613471">
                <a:tc>
                  <a:txBody>
                    <a:bodyPr/>
                    <a:lstStyle/>
                    <a:p>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Monitor the Implementation of the Professional Practice Standards.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National report on the implementation of the professional teaching standards on practising educators.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National report on the implementation of the professional teaching standards on practising educators and student teachers.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3"/>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2813854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PROFESSIONAL STANDARDS….</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58</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1879645788"/>
              </p:ext>
            </p:extLst>
          </p:nvPr>
        </p:nvGraphicFramePr>
        <p:xfrm>
          <a:off x="105507" y="1296046"/>
          <a:ext cx="11980986" cy="4680949"/>
        </p:xfrm>
        <a:graphic>
          <a:graphicData uri="http://schemas.openxmlformats.org/drawingml/2006/table">
            <a:tbl>
              <a:tblPr firstRow="1" firstCol="1" lastRow="1" lastCol="1" bandRow="1" bandCol="1">
                <a:tableStyleId>{5940675A-B579-460E-94D1-54222C63F5DA}</a:tableStyleId>
              </a:tblPr>
              <a:tblGrid>
                <a:gridCol w="2434383">
                  <a:extLst>
                    <a:ext uri="{9D8B030D-6E8A-4147-A177-3AD203B41FA5}">
                      <a16:colId xmlns:a16="http://schemas.microsoft.com/office/drawing/2014/main" xmlns="" val="20000"/>
                    </a:ext>
                  </a:extLst>
                </a:gridCol>
                <a:gridCol w="3179019">
                  <a:extLst>
                    <a:ext uri="{9D8B030D-6E8A-4147-A177-3AD203B41FA5}">
                      <a16:colId xmlns:a16="http://schemas.microsoft.com/office/drawing/2014/main" xmlns="" val="20001"/>
                    </a:ext>
                  </a:extLst>
                </a:gridCol>
                <a:gridCol w="2192158">
                  <a:extLst>
                    <a:ext uri="{9D8B030D-6E8A-4147-A177-3AD203B41FA5}">
                      <a16:colId xmlns:a16="http://schemas.microsoft.com/office/drawing/2014/main" xmlns="" val="20002"/>
                    </a:ext>
                  </a:extLst>
                </a:gridCol>
                <a:gridCol w="2043606">
                  <a:extLst>
                    <a:ext uri="{9D8B030D-6E8A-4147-A177-3AD203B41FA5}">
                      <a16:colId xmlns:a16="http://schemas.microsoft.com/office/drawing/2014/main" xmlns="" val="20003"/>
                    </a:ext>
                  </a:extLst>
                </a:gridCol>
                <a:gridCol w="1939561">
                  <a:extLst>
                    <a:ext uri="{9D8B030D-6E8A-4147-A177-3AD203B41FA5}">
                      <a16:colId xmlns:a16="http://schemas.microsoft.com/office/drawing/2014/main" xmlns="" val="20004"/>
                    </a:ext>
                  </a:extLst>
                </a:gridCol>
                <a:gridCol w="192259">
                  <a:extLst>
                    <a:ext uri="{9D8B030D-6E8A-4147-A177-3AD203B41FA5}">
                      <a16:colId xmlns:a16="http://schemas.microsoft.com/office/drawing/2014/main" xmlns="" val="20005"/>
                    </a:ext>
                  </a:extLst>
                </a:gridCol>
              </a:tblGrid>
              <a:tr h="635945">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890324">
                <a:tc>
                  <a:txBody>
                    <a:bodyPr/>
                    <a:lstStyle/>
                    <a:p>
                      <a:pPr>
                        <a:spcAft>
                          <a:spcPts val="0"/>
                        </a:spcAft>
                      </a:pPr>
                      <a:r>
                        <a:rPr lang="en-GB" sz="2000" dirty="0">
                          <a:effectLst/>
                        </a:rPr>
                        <a:t> </a:t>
                      </a:r>
                      <a:r>
                        <a:rPr lang="en-GB" sz="1800" kern="1200" dirty="0">
                          <a:solidFill>
                            <a:schemeClr val="tx1"/>
                          </a:solidFill>
                          <a:effectLst/>
                          <a:latin typeface="+mn-lt"/>
                          <a:ea typeface="+mn-ea"/>
                          <a:cs typeface="+mn-cs"/>
                        </a:rPr>
                        <a:t>To enhance teacher preparation and professional practice.</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2">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265644">
                <a:tc>
                  <a:txBody>
                    <a:bodyPr/>
                    <a:lstStyle/>
                    <a:p>
                      <a:pPr algn="l">
                        <a:lnSpc>
                          <a:spcPct val="115000"/>
                        </a:lnSpc>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Professional designation for teachers developed and registered.</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piloted, finalised and registered on the SAQA Professional Bodies and Professional Designations database.</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implemented together with the 1</a:t>
                      </a:r>
                      <a:r>
                        <a:rPr lang="en-GB" sz="1800" baseline="300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 </a:t>
                      </a: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phase of full professional registration.</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implemented together with the 2nd</a:t>
                      </a:r>
                      <a:r>
                        <a:rPr lang="en-GB" sz="1800" baseline="300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phase of full professional registration.</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piloted, finalised and registered on the SAQA Professional Bodies and Professional Designations database.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2766690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696031490"/>
              </p:ext>
            </p:extLst>
          </p:nvPr>
        </p:nvGraphicFramePr>
        <p:xfrm>
          <a:off x="239151" y="584933"/>
          <a:ext cx="11854361" cy="5771417"/>
        </p:xfrm>
        <a:graphic>
          <a:graphicData uri="http://schemas.openxmlformats.org/drawingml/2006/table">
            <a:tbl>
              <a:tblPr firstRow="1" firstCol="1" lastRow="1" lastCol="1" bandRow="1" bandCol="1">
                <a:tableStyleId>{5940675A-B579-460E-94D1-54222C63F5DA}</a:tableStyleId>
              </a:tblPr>
              <a:tblGrid>
                <a:gridCol w="2881763">
                  <a:extLst>
                    <a:ext uri="{9D8B030D-6E8A-4147-A177-3AD203B41FA5}">
                      <a16:colId xmlns:a16="http://schemas.microsoft.com/office/drawing/2014/main" xmlns="" val="20000"/>
                    </a:ext>
                  </a:extLst>
                </a:gridCol>
                <a:gridCol w="1647059">
                  <a:extLst>
                    <a:ext uri="{9D8B030D-6E8A-4147-A177-3AD203B41FA5}">
                      <a16:colId xmlns:a16="http://schemas.microsoft.com/office/drawing/2014/main" xmlns="" val="20001"/>
                    </a:ext>
                  </a:extLst>
                </a:gridCol>
                <a:gridCol w="2350931">
                  <a:extLst>
                    <a:ext uri="{9D8B030D-6E8A-4147-A177-3AD203B41FA5}">
                      <a16:colId xmlns:a16="http://schemas.microsoft.com/office/drawing/2014/main" xmlns="" val="20002"/>
                    </a:ext>
                  </a:extLst>
                </a:gridCol>
                <a:gridCol w="1323277">
                  <a:extLst>
                    <a:ext uri="{9D8B030D-6E8A-4147-A177-3AD203B41FA5}">
                      <a16:colId xmlns:a16="http://schemas.microsoft.com/office/drawing/2014/main" xmlns="" val="20003"/>
                    </a:ext>
                  </a:extLst>
                </a:gridCol>
                <a:gridCol w="1196582">
                  <a:extLst>
                    <a:ext uri="{9D8B030D-6E8A-4147-A177-3AD203B41FA5}">
                      <a16:colId xmlns:a16="http://schemas.microsoft.com/office/drawing/2014/main" xmlns="" val="20004"/>
                    </a:ext>
                  </a:extLst>
                </a:gridCol>
                <a:gridCol w="893323">
                  <a:extLst>
                    <a:ext uri="{9D8B030D-6E8A-4147-A177-3AD203B41FA5}">
                      <a16:colId xmlns:a16="http://schemas.microsoft.com/office/drawing/2014/main" xmlns="" val="20005"/>
                    </a:ext>
                  </a:extLst>
                </a:gridCol>
                <a:gridCol w="1561426">
                  <a:extLst>
                    <a:ext uri="{9D8B030D-6E8A-4147-A177-3AD203B41FA5}">
                      <a16:colId xmlns:a16="http://schemas.microsoft.com/office/drawing/2014/main" xmlns="" val="20006"/>
                    </a:ext>
                  </a:extLst>
                </a:gridCol>
              </a:tblGrid>
              <a:tr h="320279">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448391">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1750593">
                <a:tc>
                  <a:txBody>
                    <a:bodyPr/>
                    <a:lstStyle/>
                    <a:p>
                      <a:pPr>
                        <a:lnSpc>
                          <a:spcPct val="115000"/>
                        </a:lnSpc>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Set Professional practice standards for teaching.</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Annual</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practice standards approved and gazetted.</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practice standards approved and gazetted.</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252154">
                <a:tc>
                  <a:txBody>
                    <a:bodyPr/>
                    <a:lstStyle/>
                    <a:p>
                      <a:pPr>
                        <a:lnSpc>
                          <a:spcPct val="115000"/>
                        </a:lnSpc>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Professional designation for teachers developed and registered.</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Annual</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piloted, finalised and registered on the SAQA Professional Bodies and Professional Designations searchable database.</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teacher designation piloted, finalised and registered on the NQF.</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59</a:t>
            </a:fld>
            <a:endParaRPr lang="en-US">
              <a:solidFill>
                <a:srgbClr val="073E87"/>
              </a:solidFill>
            </a:endParaRPr>
          </a:p>
        </p:txBody>
      </p:sp>
      <p:sp>
        <p:nvSpPr>
          <p:cNvPr id="5" name="Rectangle 1"/>
          <p:cNvSpPr>
            <a:spLocks noChangeArrowheads="1"/>
          </p:cNvSpPr>
          <p:nvPr/>
        </p:nvSpPr>
        <p:spPr bwMode="auto">
          <a:xfrm>
            <a:off x="-76201" y="23000"/>
            <a:ext cx="1216971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3600" b="1" dirty="0">
                <a:solidFill>
                  <a:srgbClr val="000000"/>
                </a:solidFill>
                <a:latin typeface="Calibri" panose="020F0502020204030204" pitchFamily="34" charset="0"/>
                <a:ea typeface="Times New Roman" pitchFamily="18" charset="0"/>
                <a:cs typeface="Calibri" panose="020F0502020204030204" pitchFamily="34" charset="0"/>
              </a:rPr>
              <a:t>QUARTERLY TARGETS FOR PROFESSIONAL STANDARDS 2018/19</a:t>
            </a:r>
            <a:endParaRPr lang="en-GB" altLang="en-US" sz="36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19080" y="45086"/>
            <a:ext cx="172919" cy="306606"/>
          </a:xfrm>
          <a:prstGeom prst="rect">
            <a:avLst/>
          </a:prstGeom>
          <a:noFill/>
          <a:ln>
            <a:noFill/>
          </a:ln>
        </p:spPr>
      </p:pic>
    </p:spTree>
    <p:extLst>
      <p:ext uri="{BB962C8B-B14F-4D97-AF65-F5344CB8AC3E}">
        <p14:creationId xmlns:p14="http://schemas.microsoft.com/office/powerpoint/2010/main" xmlns="" val="41383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910DF8-AE3F-416C-8C68-C0CF6D5837B8}"/>
              </a:ext>
            </a:extLst>
          </p:cNvPr>
          <p:cNvSpPr>
            <a:spLocks noGrp="1"/>
          </p:cNvSpPr>
          <p:nvPr>
            <p:ph type="title"/>
          </p:nvPr>
        </p:nvSpPr>
        <p:spPr>
          <a:xfrm>
            <a:off x="1125415" y="2208628"/>
            <a:ext cx="9678573" cy="3334044"/>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7200" b="1" dirty="0"/>
              <a:t>STRATEGY</a:t>
            </a:r>
          </a:p>
        </p:txBody>
      </p:sp>
      <p:pic>
        <p:nvPicPr>
          <p:cNvPr id="5" name="Picture 4" descr="SACE Logo col">
            <a:extLst>
              <a:ext uri="{FF2B5EF4-FFF2-40B4-BE49-F238E27FC236}">
                <a16:creationId xmlns:a16="http://schemas.microsoft.com/office/drawing/2014/main" xmlns="" id="{F17DBEB5-0798-40A4-9DC7-1D455E206772}"/>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164473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A1B467D-7C45-4831-9091-3617456567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070080" cy="6858000"/>
          </a:xfrm>
          <a:prstGeom prst="rect">
            <a:avLst/>
          </a:prstGeom>
        </p:spPr>
      </p:pic>
    </p:spTree>
    <p:extLst>
      <p:ext uri="{BB962C8B-B14F-4D97-AF65-F5344CB8AC3E}">
        <p14:creationId xmlns:p14="http://schemas.microsoft.com/office/powerpoint/2010/main" xmlns="" val="3506655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5FE90-794A-46B9-8672-21AFE56BDFBC}"/>
              </a:ext>
            </a:extLst>
          </p:cNvPr>
          <p:cNvSpPr>
            <a:spLocks noGrp="1"/>
          </p:cNvSpPr>
          <p:nvPr>
            <p:ph type="title"/>
          </p:nvPr>
        </p:nvSpPr>
        <p:spPr>
          <a:xfrm>
            <a:off x="838200" y="0"/>
            <a:ext cx="10515600" cy="681037"/>
          </a:xfrm>
        </p:spPr>
        <p:txBody>
          <a:bodyPr>
            <a:noAutofit/>
          </a:bodyPr>
          <a:lstStyle/>
          <a:p>
            <a:pPr algn="ctr"/>
            <a:r>
              <a:rPr lang="en-ZA" b="1" dirty="0">
                <a:latin typeface="+mn-lt"/>
              </a:rPr>
              <a:t>ISSUES FOR NOTING</a:t>
            </a:r>
          </a:p>
        </p:txBody>
      </p:sp>
      <p:graphicFrame>
        <p:nvGraphicFramePr>
          <p:cNvPr id="4" name="Content Placeholder 3">
            <a:extLst>
              <a:ext uri="{FF2B5EF4-FFF2-40B4-BE49-F238E27FC236}">
                <a16:creationId xmlns:a16="http://schemas.microsoft.com/office/drawing/2014/main" xmlns="" id="{5F9A33E4-791A-4EC3-B348-DFDCF73EFB1A}"/>
              </a:ext>
            </a:extLst>
          </p:cNvPr>
          <p:cNvGraphicFramePr>
            <a:graphicFrameLocks noGrp="1"/>
          </p:cNvGraphicFramePr>
          <p:nvPr>
            <p:ph idx="1"/>
            <p:extLst>
              <p:ext uri="{D42A27DB-BD31-4B8C-83A1-F6EECF244321}">
                <p14:modId xmlns:p14="http://schemas.microsoft.com/office/powerpoint/2010/main" xmlns="" val="3811822842"/>
              </p:ext>
            </p:extLst>
          </p:nvPr>
        </p:nvGraphicFramePr>
        <p:xfrm>
          <a:off x="585567" y="681037"/>
          <a:ext cx="11146888" cy="5846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50328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44" name="Shape 293"/>
          <p:cNvSpPr/>
          <p:nvPr/>
        </p:nvSpPr>
        <p:spPr>
          <a:xfrm>
            <a:off x="831867" y="1325285"/>
            <a:ext cx="10732958" cy="599164"/>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grpSp>
        <p:nvGrpSpPr>
          <p:cNvPr id="350" name="Shape 350"/>
          <p:cNvGrpSpPr/>
          <p:nvPr/>
        </p:nvGrpSpPr>
        <p:grpSpPr>
          <a:xfrm>
            <a:off x="553078" y="263019"/>
            <a:ext cx="9899218" cy="5410349"/>
            <a:chOff x="175036" y="4079"/>
            <a:chExt cx="11476967" cy="6585142"/>
          </a:xfrm>
        </p:grpSpPr>
        <p:sp>
          <p:nvSpPr>
            <p:cNvPr id="351" name="Shape 351"/>
            <p:cNvSpPr/>
            <p:nvPr/>
          </p:nvSpPr>
          <p:spPr>
            <a:xfrm rot="5400000">
              <a:off x="-364179" y="1498348"/>
              <a:ext cx="2342291" cy="282219"/>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52" name="Shape 352"/>
            <p:cNvSpPr/>
            <p:nvPr/>
          </p:nvSpPr>
          <p:spPr>
            <a:xfrm>
              <a:off x="175036" y="4079"/>
              <a:ext cx="3135783" cy="1881468"/>
            </a:xfrm>
            <a:prstGeom prst="roundRect">
              <a:avLst>
                <a:gd name="adj" fmla="val 10000"/>
              </a:avLst>
            </a:prstGeom>
            <a:solidFill>
              <a:schemeClr val="accent3"/>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3" name="Shape 353"/>
            <p:cNvSpPr txBox="1"/>
            <p:nvPr/>
          </p:nvSpPr>
          <p:spPr>
            <a:xfrm>
              <a:off x="230142" y="59185"/>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1800" b="0" i="0" u="none" strike="noStrike" cap="none">
                  <a:solidFill>
                    <a:schemeClr val="lt1"/>
                  </a:solidFill>
                  <a:latin typeface="Calibri"/>
                  <a:ea typeface="Calibri"/>
                  <a:cs typeface="Calibri"/>
                  <a:sym typeface="Calibri"/>
                </a:rPr>
                <a:t>Recruitment</a:t>
              </a:r>
            </a:p>
          </p:txBody>
        </p:sp>
        <p:sp>
          <p:nvSpPr>
            <p:cNvPr id="354" name="Shape 354"/>
            <p:cNvSpPr/>
            <p:nvPr/>
          </p:nvSpPr>
          <p:spPr>
            <a:xfrm rot="5400000">
              <a:off x="-364179" y="3850186"/>
              <a:ext cx="2342291" cy="282219"/>
            </a:xfrm>
            <a:prstGeom prst="rect">
              <a:avLst/>
            </a:prstGeom>
            <a:solidFill>
              <a:srgbClr val="AE8D8D"/>
            </a:solidFill>
            <a:ln>
              <a:noFill/>
            </a:ln>
          </p:spPr>
          <p:txBody>
            <a:bodyPr lIns="91425" tIns="91425" rIns="91425" bIns="91425" anchor="ctr" anchorCtr="0">
              <a:noAutofit/>
            </a:bodyPr>
            <a:lstStyle/>
            <a:p>
              <a:pPr lvl="0">
                <a:spcBef>
                  <a:spcPts val="0"/>
                </a:spcBef>
                <a:buNone/>
              </a:pPr>
              <a:endParaRPr/>
            </a:p>
          </p:txBody>
        </p:sp>
        <p:sp>
          <p:nvSpPr>
            <p:cNvPr id="355" name="Shape 355"/>
            <p:cNvSpPr/>
            <p:nvPr/>
          </p:nvSpPr>
          <p:spPr>
            <a:xfrm>
              <a:off x="175036" y="2355916"/>
              <a:ext cx="3135783" cy="1881468"/>
            </a:xfrm>
            <a:prstGeom prst="roundRect">
              <a:avLst>
                <a:gd name="adj" fmla="val 10000"/>
              </a:avLst>
            </a:prstGeom>
            <a:solidFill>
              <a:srgbClr val="AC9191"/>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6" name="Shape 356"/>
            <p:cNvSpPr txBox="1"/>
            <p:nvPr/>
          </p:nvSpPr>
          <p:spPr>
            <a:xfrm>
              <a:off x="346139" y="2202581"/>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2000" b="0" i="0" u="none" strike="noStrike" cap="none" dirty="0">
                  <a:solidFill>
                    <a:schemeClr val="lt1"/>
                  </a:solidFill>
                  <a:latin typeface="Calibri"/>
                  <a:ea typeface="Calibri"/>
                  <a:cs typeface="Calibri"/>
                  <a:sym typeface="Calibri"/>
                </a:rPr>
                <a:t>ITE programmes</a:t>
              </a:r>
            </a:p>
          </p:txBody>
        </p:sp>
        <p:sp>
          <p:nvSpPr>
            <p:cNvPr id="357" name="Shape 357"/>
            <p:cNvSpPr/>
            <p:nvPr/>
          </p:nvSpPr>
          <p:spPr>
            <a:xfrm>
              <a:off x="811739" y="5026105"/>
              <a:ext cx="4161046" cy="282219"/>
            </a:xfrm>
            <a:prstGeom prst="rect">
              <a:avLst/>
            </a:prstGeom>
            <a:solidFill>
              <a:srgbClr val="B97676"/>
            </a:solidFill>
            <a:ln>
              <a:noFill/>
            </a:ln>
          </p:spPr>
          <p:txBody>
            <a:bodyPr lIns="91425" tIns="91425" rIns="91425" bIns="91425" anchor="ctr" anchorCtr="0">
              <a:noAutofit/>
            </a:bodyPr>
            <a:lstStyle/>
            <a:p>
              <a:pPr lvl="0">
                <a:spcBef>
                  <a:spcPts val="0"/>
                </a:spcBef>
                <a:buNone/>
              </a:pPr>
              <a:endParaRPr/>
            </a:p>
          </p:txBody>
        </p:sp>
        <p:sp>
          <p:nvSpPr>
            <p:cNvPr id="358" name="Shape 358"/>
            <p:cNvSpPr/>
            <p:nvPr/>
          </p:nvSpPr>
          <p:spPr>
            <a:xfrm>
              <a:off x="175036" y="4707753"/>
              <a:ext cx="3135783" cy="1881468"/>
            </a:xfrm>
            <a:prstGeom prst="roundRect">
              <a:avLst>
                <a:gd name="adj" fmla="val 10000"/>
              </a:avLst>
            </a:prstGeom>
            <a:solidFill>
              <a:srgbClr val="B67D7D"/>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9" name="Shape 359"/>
            <p:cNvSpPr txBox="1"/>
            <p:nvPr/>
          </p:nvSpPr>
          <p:spPr>
            <a:xfrm>
              <a:off x="230142" y="4762860"/>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2000" b="0" i="0" u="none" strike="noStrike" cap="none">
                  <a:solidFill>
                    <a:schemeClr val="lt1"/>
                  </a:solidFill>
                  <a:latin typeface="Calibri"/>
                  <a:ea typeface="Calibri"/>
                  <a:cs typeface="Calibri"/>
                  <a:sym typeface="Calibri"/>
                </a:rPr>
                <a:t>Final student year and graduate</a:t>
              </a:r>
            </a:p>
          </p:txBody>
        </p:sp>
        <p:sp>
          <p:nvSpPr>
            <p:cNvPr id="360" name="Shape 360"/>
            <p:cNvSpPr/>
            <p:nvPr/>
          </p:nvSpPr>
          <p:spPr>
            <a:xfrm rot="-5400000">
              <a:off x="3806412" y="3850186"/>
              <a:ext cx="2342291" cy="282219"/>
            </a:xfrm>
            <a:prstGeom prst="rect">
              <a:avLst/>
            </a:prstGeom>
            <a:solidFill>
              <a:srgbClr val="C85B5B"/>
            </a:solidFill>
            <a:ln>
              <a:noFill/>
            </a:ln>
          </p:spPr>
          <p:txBody>
            <a:bodyPr lIns="91425" tIns="91425" rIns="91425" bIns="91425" anchor="ctr" anchorCtr="0">
              <a:noAutofit/>
            </a:bodyPr>
            <a:lstStyle/>
            <a:p>
              <a:pPr lvl="0">
                <a:spcBef>
                  <a:spcPts val="0"/>
                </a:spcBef>
                <a:buNone/>
              </a:pPr>
              <a:endParaRPr/>
            </a:p>
          </p:txBody>
        </p:sp>
        <p:sp>
          <p:nvSpPr>
            <p:cNvPr id="361" name="Shape 361"/>
            <p:cNvSpPr/>
            <p:nvPr/>
          </p:nvSpPr>
          <p:spPr>
            <a:xfrm>
              <a:off x="4345628" y="4707753"/>
              <a:ext cx="3135783" cy="1881468"/>
            </a:xfrm>
            <a:prstGeom prst="roundRect">
              <a:avLst>
                <a:gd name="adj" fmla="val 10000"/>
              </a:avLst>
            </a:prstGeom>
            <a:solidFill>
              <a:srgbClr val="C16767"/>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2" name="Shape 362"/>
            <p:cNvSpPr txBox="1"/>
            <p:nvPr/>
          </p:nvSpPr>
          <p:spPr>
            <a:xfrm>
              <a:off x="4406366" y="4595024"/>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2000" b="0" i="0" u="none" strike="noStrike" cap="none" dirty="0">
                  <a:solidFill>
                    <a:schemeClr val="lt1"/>
                  </a:solidFill>
                  <a:latin typeface="Calibri"/>
                  <a:ea typeface="Calibri"/>
                  <a:cs typeface="Calibri"/>
                  <a:sym typeface="Calibri"/>
                </a:rPr>
                <a:t>Professional teacher: occupational designations awarded</a:t>
              </a:r>
            </a:p>
          </p:txBody>
        </p:sp>
        <p:sp>
          <p:nvSpPr>
            <p:cNvPr id="363" name="Shape 363"/>
            <p:cNvSpPr/>
            <p:nvPr/>
          </p:nvSpPr>
          <p:spPr>
            <a:xfrm rot="-5400000">
              <a:off x="3806412" y="1498349"/>
              <a:ext cx="2342291" cy="282219"/>
            </a:xfrm>
            <a:prstGeom prst="rect">
              <a:avLst/>
            </a:prstGeom>
            <a:solidFill>
              <a:srgbClr val="D83E3E"/>
            </a:solidFill>
            <a:ln>
              <a:noFill/>
            </a:ln>
          </p:spPr>
          <p:txBody>
            <a:bodyPr lIns="91425" tIns="91425" rIns="91425" bIns="91425" anchor="ctr" anchorCtr="0">
              <a:noAutofit/>
            </a:bodyPr>
            <a:lstStyle/>
            <a:p>
              <a:pPr lvl="0">
                <a:spcBef>
                  <a:spcPts val="0"/>
                </a:spcBef>
                <a:buNone/>
              </a:pPr>
              <a:endParaRPr/>
            </a:p>
          </p:txBody>
        </p:sp>
        <p:sp>
          <p:nvSpPr>
            <p:cNvPr id="364" name="Shape 364"/>
            <p:cNvSpPr/>
            <p:nvPr/>
          </p:nvSpPr>
          <p:spPr>
            <a:xfrm>
              <a:off x="4345628" y="2355916"/>
              <a:ext cx="3135783" cy="1881468"/>
            </a:xfrm>
            <a:prstGeom prst="roundRect">
              <a:avLst>
                <a:gd name="adj" fmla="val 10000"/>
              </a:avLst>
            </a:prstGeom>
            <a:solidFill>
              <a:srgbClr val="CE4F4F"/>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5" name="Shape 365"/>
            <p:cNvSpPr txBox="1"/>
            <p:nvPr/>
          </p:nvSpPr>
          <p:spPr>
            <a:xfrm>
              <a:off x="4400735" y="2411023"/>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1800" b="0" i="0" u="none" strike="noStrike" cap="none" dirty="0">
                  <a:solidFill>
                    <a:schemeClr val="lt1"/>
                  </a:solidFill>
                  <a:latin typeface="Calibri"/>
                  <a:ea typeface="Calibri"/>
                  <a:cs typeface="Calibri"/>
                  <a:sym typeface="Calibri"/>
                </a:rPr>
                <a:t>Submission of e-</a:t>
              </a:r>
              <a:r>
                <a:rPr lang="en-ZA" sz="1800" b="0" i="0" u="none" strike="noStrike" cap="none" dirty="0" err="1">
                  <a:solidFill>
                    <a:schemeClr val="lt1"/>
                  </a:solidFill>
                  <a:latin typeface="Calibri"/>
                  <a:ea typeface="Calibri"/>
                  <a:cs typeface="Calibri"/>
                  <a:sym typeface="Calibri"/>
                </a:rPr>
                <a:t>PoE</a:t>
              </a:r>
              <a:endParaRPr lang="en-ZA" sz="1800" b="0" i="0" u="none" strike="noStrike" cap="none" dirty="0">
                <a:solidFill>
                  <a:schemeClr val="lt1"/>
                </a:solidFill>
                <a:latin typeface="Calibri"/>
                <a:ea typeface="Calibri"/>
                <a:cs typeface="Calibri"/>
                <a:sym typeface="Calibri"/>
              </a:endParaRPr>
            </a:p>
          </p:txBody>
        </p:sp>
        <p:sp>
          <p:nvSpPr>
            <p:cNvPr id="366" name="Shape 366"/>
            <p:cNvSpPr/>
            <p:nvPr/>
          </p:nvSpPr>
          <p:spPr>
            <a:xfrm>
              <a:off x="4982330" y="322431"/>
              <a:ext cx="4161046" cy="282219"/>
            </a:xfrm>
            <a:prstGeom prst="rect">
              <a:avLst/>
            </a:prstGeom>
            <a:solidFill>
              <a:srgbClr val="E92121"/>
            </a:solidFill>
            <a:ln>
              <a:noFill/>
            </a:ln>
          </p:spPr>
          <p:txBody>
            <a:bodyPr lIns="91425" tIns="91425" rIns="91425" bIns="91425" anchor="ctr" anchorCtr="0">
              <a:noAutofit/>
            </a:bodyPr>
            <a:lstStyle/>
            <a:p>
              <a:pPr lvl="0">
                <a:spcBef>
                  <a:spcPts val="0"/>
                </a:spcBef>
                <a:buNone/>
              </a:pPr>
              <a:endParaRPr/>
            </a:p>
          </p:txBody>
        </p:sp>
        <p:sp>
          <p:nvSpPr>
            <p:cNvPr id="367" name="Shape 367"/>
            <p:cNvSpPr/>
            <p:nvPr/>
          </p:nvSpPr>
          <p:spPr>
            <a:xfrm>
              <a:off x="4345628" y="4079"/>
              <a:ext cx="3135783" cy="1881468"/>
            </a:xfrm>
            <a:prstGeom prst="roundRect">
              <a:avLst>
                <a:gd name="adj" fmla="val 10000"/>
              </a:avLst>
            </a:prstGeom>
            <a:solidFill>
              <a:srgbClr val="DD3636"/>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8" name="Shape 368"/>
            <p:cNvSpPr txBox="1"/>
            <p:nvPr/>
          </p:nvSpPr>
          <p:spPr>
            <a:xfrm>
              <a:off x="4400735" y="59185"/>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1800" b="0" i="0" u="none" strike="noStrike" cap="none">
                  <a:solidFill>
                    <a:schemeClr val="lt1"/>
                  </a:solidFill>
                  <a:latin typeface="Calibri"/>
                  <a:ea typeface="Calibri"/>
                  <a:cs typeface="Calibri"/>
                  <a:sym typeface="Calibri"/>
                </a:rPr>
                <a:t>Beginner teacher (induction programmes in probation period)</a:t>
              </a:r>
            </a:p>
          </p:txBody>
        </p:sp>
        <p:sp>
          <p:nvSpPr>
            <p:cNvPr id="369" name="Shape 369"/>
            <p:cNvSpPr/>
            <p:nvPr/>
          </p:nvSpPr>
          <p:spPr>
            <a:xfrm rot="5400000">
              <a:off x="7977003" y="1498348"/>
              <a:ext cx="2342291" cy="282219"/>
            </a:xfrm>
            <a:prstGeom prst="rect">
              <a:avLst/>
            </a:prstGeom>
            <a:solidFill>
              <a:srgbClr val="FE0000"/>
            </a:solidFill>
            <a:ln>
              <a:noFill/>
            </a:ln>
          </p:spPr>
          <p:txBody>
            <a:bodyPr lIns="91425" tIns="91425" rIns="91425" bIns="91425" anchor="ctr" anchorCtr="0">
              <a:noAutofit/>
            </a:bodyPr>
            <a:lstStyle/>
            <a:p>
              <a:pPr lvl="0">
                <a:spcBef>
                  <a:spcPts val="0"/>
                </a:spcBef>
                <a:buNone/>
              </a:pPr>
              <a:endParaRPr/>
            </a:p>
          </p:txBody>
        </p:sp>
        <p:sp>
          <p:nvSpPr>
            <p:cNvPr id="370" name="Shape 370"/>
            <p:cNvSpPr/>
            <p:nvPr/>
          </p:nvSpPr>
          <p:spPr>
            <a:xfrm>
              <a:off x="8516220" y="4079"/>
              <a:ext cx="3135783" cy="1881468"/>
            </a:xfrm>
            <a:prstGeom prst="roundRect">
              <a:avLst>
                <a:gd name="adj" fmla="val 10000"/>
              </a:avLst>
            </a:prstGeom>
            <a:solidFill>
              <a:srgbClr val="ED1B1B"/>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1" name="Shape 371"/>
            <p:cNvSpPr txBox="1"/>
            <p:nvPr/>
          </p:nvSpPr>
          <p:spPr>
            <a:xfrm>
              <a:off x="8571325" y="59185"/>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1800" b="0" i="0" u="none" strike="noStrike" cap="none">
                  <a:solidFill>
                    <a:schemeClr val="lt1"/>
                  </a:solidFill>
                  <a:latin typeface="Calibri"/>
                  <a:ea typeface="Calibri"/>
                  <a:cs typeface="Calibri"/>
                  <a:sym typeface="Calibri"/>
                </a:rPr>
                <a:t>CPTD (3-year cycle)</a:t>
              </a:r>
            </a:p>
          </p:txBody>
        </p:sp>
        <p:sp>
          <p:nvSpPr>
            <p:cNvPr id="372" name="Shape 372"/>
            <p:cNvSpPr/>
            <p:nvPr/>
          </p:nvSpPr>
          <p:spPr>
            <a:xfrm>
              <a:off x="8516220" y="2355916"/>
              <a:ext cx="3135783" cy="1881468"/>
            </a:xfrm>
            <a:prstGeom prst="roundRect">
              <a:avLst>
                <a:gd name="adj" fmla="val 10000"/>
              </a:avLst>
            </a:prstGeom>
            <a:solidFill>
              <a:srgbClr val="FE0000"/>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3" name="Shape 373"/>
            <p:cNvSpPr txBox="1"/>
            <p:nvPr/>
          </p:nvSpPr>
          <p:spPr>
            <a:xfrm>
              <a:off x="8590546" y="2322453"/>
              <a:ext cx="3025571" cy="1771256"/>
            </a:xfrm>
            <a:prstGeom prst="rect">
              <a:avLst/>
            </a:prstGeom>
            <a:noFill/>
            <a:ln>
              <a:noFill/>
            </a:ln>
          </p:spPr>
          <p:txBody>
            <a:bodyPr lIns="76200" tIns="76200" rIns="76200" bIns="76200" anchor="ctr" anchorCtr="0">
              <a:noAutofit/>
            </a:bodyPr>
            <a:lstStyle/>
            <a:p>
              <a:pPr marL="0" marR="0" lvl="0" indent="0" algn="ctr" rtl="0">
                <a:lnSpc>
                  <a:spcPct val="90000"/>
                </a:lnSpc>
                <a:spcBef>
                  <a:spcPts val="0"/>
                </a:spcBef>
                <a:spcAft>
                  <a:spcPts val="0"/>
                </a:spcAft>
                <a:buSzPct val="25000"/>
                <a:buNone/>
              </a:pPr>
              <a:r>
                <a:rPr lang="en-ZA" sz="1800" b="0" i="0" u="none" strike="noStrike" cap="none" dirty="0">
                  <a:solidFill>
                    <a:schemeClr val="lt1"/>
                  </a:solidFill>
                  <a:latin typeface="Calibri"/>
                  <a:ea typeface="Calibri"/>
                  <a:cs typeface="Calibri"/>
                  <a:sym typeface="Calibri"/>
                </a:rPr>
                <a:t>Periodic renewal of registration</a:t>
              </a:r>
            </a:p>
          </p:txBody>
        </p:sp>
      </p:grpSp>
      <p:sp>
        <p:nvSpPr>
          <p:cNvPr id="374" name="Shape 374"/>
          <p:cNvSpPr txBox="1"/>
          <p:nvPr/>
        </p:nvSpPr>
        <p:spPr>
          <a:xfrm>
            <a:off x="803952" y="5043394"/>
            <a:ext cx="2406300" cy="584700"/>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1" i="0" u="none" strike="noStrike" cap="none" dirty="0">
                <a:solidFill>
                  <a:schemeClr val="dk1"/>
                </a:solidFill>
                <a:latin typeface="Calibri"/>
                <a:ea typeface="Calibri"/>
                <a:cs typeface="Calibri"/>
                <a:sym typeface="Calibri"/>
              </a:rPr>
              <a:t>Provisional registration with SACE (NQT</a:t>
            </a:r>
            <a:r>
              <a:rPr lang="en-ZA" b="0" i="0" u="none" strike="noStrike" cap="none" dirty="0">
                <a:solidFill>
                  <a:schemeClr val="dk1"/>
                </a:solidFill>
                <a:latin typeface="Calibri"/>
                <a:ea typeface="Calibri"/>
                <a:cs typeface="Calibri"/>
                <a:sym typeface="Calibri"/>
              </a:rPr>
              <a:t>)</a:t>
            </a:r>
          </a:p>
        </p:txBody>
      </p:sp>
      <p:sp>
        <p:nvSpPr>
          <p:cNvPr id="375" name="Shape 375"/>
          <p:cNvSpPr txBox="1"/>
          <p:nvPr/>
        </p:nvSpPr>
        <p:spPr>
          <a:xfrm>
            <a:off x="928863" y="1204941"/>
            <a:ext cx="2406300" cy="584700"/>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0" i="0" u="none" strike="noStrike" cap="none">
                <a:solidFill>
                  <a:schemeClr val="dk1"/>
                </a:solidFill>
                <a:latin typeface="Calibri"/>
                <a:ea typeface="Calibri"/>
                <a:cs typeface="Calibri"/>
                <a:sym typeface="Calibri"/>
              </a:rPr>
              <a:t>Criteria for recruitment and selection into ITE</a:t>
            </a:r>
          </a:p>
        </p:txBody>
      </p:sp>
      <p:sp>
        <p:nvSpPr>
          <p:cNvPr id="376" name="Shape 376"/>
          <p:cNvSpPr txBox="1"/>
          <p:nvPr/>
        </p:nvSpPr>
        <p:spPr>
          <a:xfrm>
            <a:off x="775504" y="2955313"/>
            <a:ext cx="2309833" cy="657638"/>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sz="1400" b="1" i="0" u="none" strike="noStrike" cap="none" dirty="0">
                <a:solidFill>
                  <a:schemeClr val="dk1"/>
                </a:solidFill>
                <a:latin typeface="Calibri"/>
                <a:ea typeface="Calibri"/>
                <a:cs typeface="Calibri"/>
                <a:sym typeface="Calibri"/>
              </a:rPr>
              <a:t>Standards for provisional registration (student teachers</a:t>
            </a:r>
            <a:r>
              <a:rPr lang="en-ZA" sz="1400" b="0" i="0" u="none" strike="noStrike" cap="none" dirty="0">
                <a:solidFill>
                  <a:schemeClr val="dk1"/>
                </a:solidFill>
                <a:latin typeface="Calibri"/>
                <a:ea typeface="Calibri"/>
                <a:cs typeface="Calibri"/>
                <a:sym typeface="Calibri"/>
              </a:rPr>
              <a:t>)</a:t>
            </a:r>
          </a:p>
        </p:txBody>
      </p:sp>
      <p:sp>
        <p:nvSpPr>
          <p:cNvPr id="377" name="Shape 377"/>
          <p:cNvSpPr txBox="1"/>
          <p:nvPr/>
        </p:nvSpPr>
        <p:spPr>
          <a:xfrm>
            <a:off x="4091425" y="1434587"/>
            <a:ext cx="2888660" cy="584700"/>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sz="1600" b="1" i="0" u="none" strike="noStrike" cap="none" dirty="0">
                <a:solidFill>
                  <a:schemeClr val="dk1"/>
                </a:solidFill>
                <a:latin typeface="Calibri"/>
                <a:ea typeface="Calibri"/>
                <a:cs typeface="Calibri"/>
                <a:sym typeface="Calibri"/>
              </a:rPr>
              <a:t>Standards for full registration</a:t>
            </a:r>
          </a:p>
        </p:txBody>
      </p:sp>
      <p:sp>
        <p:nvSpPr>
          <p:cNvPr id="378" name="Shape 378"/>
          <p:cNvSpPr txBox="1"/>
          <p:nvPr/>
        </p:nvSpPr>
        <p:spPr>
          <a:xfrm>
            <a:off x="4226314" y="3038410"/>
            <a:ext cx="2406300" cy="584700"/>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0" i="0" u="none" strike="noStrike" cap="none" dirty="0">
                <a:solidFill>
                  <a:schemeClr val="dk1"/>
                </a:solidFill>
                <a:latin typeface="Calibri"/>
                <a:ea typeface="Calibri"/>
                <a:cs typeface="Calibri"/>
                <a:sym typeface="Calibri"/>
              </a:rPr>
              <a:t>Review of e-</a:t>
            </a:r>
            <a:r>
              <a:rPr lang="en-ZA" b="0" i="0" u="none" strike="noStrike" cap="none" dirty="0" err="1">
                <a:solidFill>
                  <a:schemeClr val="dk1"/>
                </a:solidFill>
                <a:latin typeface="Calibri"/>
                <a:ea typeface="Calibri"/>
                <a:cs typeface="Calibri"/>
                <a:sym typeface="Calibri"/>
              </a:rPr>
              <a:t>PoE</a:t>
            </a:r>
            <a:r>
              <a:rPr lang="en-ZA" b="0" i="0" u="none" strike="noStrike" cap="none" dirty="0">
                <a:solidFill>
                  <a:schemeClr val="dk1"/>
                </a:solidFill>
                <a:latin typeface="Calibri"/>
                <a:ea typeface="Calibri"/>
                <a:cs typeface="Calibri"/>
                <a:sym typeface="Calibri"/>
              </a:rPr>
              <a:t> against professional standards</a:t>
            </a:r>
          </a:p>
        </p:txBody>
      </p:sp>
      <p:sp>
        <p:nvSpPr>
          <p:cNvPr id="379" name="Shape 379"/>
          <p:cNvSpPr txBox="1"/>
          <p:nvPr/>
        </p:nvSpPr>
        <p:spPr>
          <a:xfrm>
            <a:off x="4332605" y="5063261"/>
            <a:ext cx="2406300" cy="319184"/>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1" i="0" u="none" strike="noStrike" cap="none" dirty="0">
                <a:solidFill>
                  <a:schemeClr val="dk1"/>
                </a:solidFill>
                <a:latin typeface="Calibri"/>
                <a:ea typeface="Calibri"/>
                <a:cs typeface="Calibri"/>
                <a:sym typeface="Calibri"/>
              </a:rPr>
              <a:t>Full registration with SACE</a:t>
            </a:r>
          </a:p>
        </p:txBody>
      </p:sp>
      <p:sp>
        <p:nvSpPr>
          <p:cNvPr id="380" name="Shape 380"/>
          <p:cNvSpPr txBox="1"/>
          <p:nvPr/>
        </p:nvSpPr>
        <p:spPr>
          <a:xfrm>
            <a:off x="7754086" y="3172143"/>
            <a:ext cx="2406300" cy="450914"/>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1" i="0" u="none" strike="noStrike" cap="none" dirty="0">
                <a:solidFill>
                  <a:schemeClr val="dk1"/>
                </a:solidFill>
                <a:latin typeface="Calibri"/>
                <a:ea typeface="Calibri"/>
                <a:cs typeface="Calibri"/>
                <a:sym typeface="Calibri"/>
              </a:rPr>
              <a:t>Full registration with SACE retained</a:t>
            </a:r>
          </a:p>
        </p:txBody>
      </p:sp>
      <p:sp>
        <p:nvSpPr>
          <p:cNvPr id="381" name="Shape 381"/>
          <p:cNvSpPr txBox="1"/>
          <p:nvPr/>
        </p:nvSpPr>
        <p:spPr>
          <a:xfrm>
            <a:off x="7843490" y="1092586"/>
            <a:ext cx="2406300" cy="584700"/>
          </a:xfrm>
          <a:prstGeom prst="rect">
            <a:avLst/>
          </a:prstGeom>
          <a:noFill/>
          <a:ln>
            <a:noFill/>
          </a:ln>
        </p:spPr>
        <p:txBody>
          <a:bodyPr lIns="91425" tIns="45700" rIns="91425" bIns="45700" anchor="t" anchorCtr="0">
            <a:noAutofit/>
          </a:bodyPr>
          <a:lstStyle/>
          <a:p>
            <a:pPr marL="0" marR="0" lvl="0" indent="0" algn="ctr" rtl="0">
              <a:spcBef>
                <a:spcPts val="0"/>
              </a:spcBef>
              <a:buNone/>
            </a:pPr>
            <a:r>
              <a:rPr lang="en-ZA" b="1" i="0" u="none" strike="noStrike" cap="none" dirty="0">
                <a:solidFill>
                  <a:schemeClr val="dk1"/>
                </a:solidFill>
                <a:latin typeface="Calibri"/>
                <a:ea typeface="Calibri"/>
                <a:cs typeface="Calibri"/>
                <a:sym typeface="Calibri"/>
              </a:rPr>
              <a:t>Standards for CPTD programmes</a:t>
            </a:r>
          </a:p>
        </p:txBody>
      </p:sp>
      <p:sp>
        <p:nvSpPr>
          <p:cNvPr id="382" name="Shape 382"/>
          <p:cNvSpPr/>
          <p:nvPr/>
        </p:nvSpPr>
        <p:spPr>
          <a:xfrm>
            <a:off x="1849266" y="73865"/>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1" i="0" u="none" strike="noStrike" cap="none">
                <a:solidFill>
                  <a:schemeClr val="lt1"/>
                </a:solidFill>
                <a:latin typeface="Calibri"/>
                <a:ea typeface="Calibri"/>
                <a:cs typeface="Calibri"/>
                <a:sym typeface="Calibri"/>
              </a:rPr>
              <a:t>1</a:t>
            </a:r>
          </a:p>
        </p:txBody>
      </p:sp>
      <p:sp>
        <p:nvSpPr>
          <p:cNvPr id="383" name="Shape 383"/>
          <p:cNvSpPr/>
          <p:nvPr/>
        </p:nvSpPr>
        <p:spPr>
          <a:xfrm>
            <a:off x="1849266" y="1938161"/>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dirty="0">
                <a:solidFill>
                  <a:schemeClr val="lt1"/>
                </a:solidFill>
                <a:latin typeface="Calibri"/>
                <a:ea typeface="Calibri"/>
                <a:cs typeface="Calibri"/>
                <a:sym typeface="Calibri"/>
              </a:rPr>
              <a:t>2</a:t>
            </a:r>
          </a:p>
        </p:txBody>
      </p:sp>
      <p:sp>
        <p:nvSpPr>
          <p:cNvPr id="384" name="Shape 384"/>
          <p:cNvSpPr/>
          <p:nvPr/>
        </p:nvSpPr>
        <p:spPr>
          <a:xfrm>
            <a:off x="1849266" y="3623106"/>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a:solidFill>
                  <a:schemeClr val="lt1"/>
                </a:solidFill>
                <a:latin typeface="Calibri"/>
                <a:ea typeface="Calibri"/>
                <a:cs typeface="Calibri"/>
                <a:sym typeface="Calibri"/>
              </a:rPr>
              <a:t>3</a:t>
            </a:r>
          </a:p>
        </p:txBody>
      </p:sp>
      <p:sp>
        <p:nvSpPr>
          <p:cNvPr id="385" name="Shape 385"/>
          <p:cNvSpPr/>
          <p:nvPr/>
        </p:nvSpPr>
        <p:spPr>
          <a:xfrm>
            <a:off x="5220866" y="2"/>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dirty="0">
                <a:solidFill>
                  <a:schemeClr val="lt1"/>
                </a:solidFill>
                <a:latin typeface="Calibri"/>
                <a:ea typeface="Calibri"/>
                <a:cs typeface="Calibri"/>
                <a:sym typeface="Calibri"/>
              </a:rPr>
              <a:t>4</a:t>
            </a:r>
          </a:p>
        </p:txBody>
      </p:sp>
      <p:sp>
        <p:nvSpPr>
          <p:cNvPr id="386" name="Shape 386"/>
          <p:cNvSpPr/>
          <p:nvPr/>
        </p:nvSpPr>
        <p:spPr>
          <a:xfrm>
            <a:off x="5220866" y="1937428"/>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a:solidFill>
                  <a:schemeClr val="lt1"/>
                </a:solidFill>
                <a:latin typeface="Calibri"/>
                <a:ea typeface="Calibri"/>
                <a:cs typeface="Calibri"/>
                <a:sym typeface="Calibri"/>
              </a:rPr>
              <a:t>5</a:t>
            </a:r>
          </a:p>
        </p:txBody>
      </p:sp>
      <p:sp>
        <p:nvSpPr>
          <p:cNvPr id="387" name="Shape 387"/>
          <p:cNvSpPr/>
          <p:nvPr/>
        </p:nvSpPr>
        <p:spPr>
          <a:xfrm>
            <a:off x="5220878" y="3623103"/>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a:solidFill>
                  <a:schemeClr val="lt1"/>
                </a:solidFill>
                <a:latin typeface="Calibri"/>
                <a:ea typeface="Calibri"/>
                <a:cs typeface="Calibri"/>
                <a:sym typeface="Calibri"/>
              </a:rPr>
              <a:t>6</a:t>
            </a:r>
          </a:p>
        </p:txBody>
      </p:sp>
      <p:sp>
        <p:nvSpPr>
          <p:cNvPr id="388" name="Shape 388"/>
          <p:cNvSpPr/>
          <p:nvPr/>
        </p:nvSpPr>
        <p:spPr>
          <a:xfrm>
            <a:off x="8763890" y="73873"/>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a:solidFill>
                  <a:schemeClr val="lt1"/>
                </a:solidFill>
                <a:latin typeface="Calibri"/>
                <a:ea typeface="Calibri"/>
                <a:cs typeface="Calibri"/>
                <a:sym typeface="Calibri"/>
              </a:rPr>
              <a:t>7</a:t>
            </a:r>
          </a:p>
        </p:txBody>
      </p:sp>
      <p:sp>
        <p:nvSpPr>
          <p:cNvPr id="389" name="Shape 389"/>
          <p:cNvSpPr/>
          <p:nvPr/>
        </p:nvSpPr>
        <p:spPr>
          <a:xfrm>
            <a:off x="8674490" y="1937432"/>
            <a:ext cx="565500" cy="582300"/>
          </a:xfrm>
          <a:prstGeom prst="ellipse">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ZA" sz="1800" b="0" i="0" u="none" strike="noStrike" cap="none">
                <a:solidFill>
                  <a:schemeClr val="lt1"/>
                </a:solidFill>
                <a:latin typeface="Calibri"/>
                <a:ea typeface="Calibri"/>
                <a:cs typeface="Calibri"/>
                <a:sym typeface="Calibri"/>
              </a:rPr>
              <a:t>8</a:t>
            </a:r>
          </a:p>
        </p:txBody>
      </p:sp>
      <p:sp>
        <p:nvSpPr>
          <p:cNvPr id="390" name="Shape 390"/>
          <p:cNvSpPr txBox="1"/>
          <p:nvPr/>
        </p:nvSpPr>
        <p:spPr>
          <a:xfrm>
            <a:off x="7511225" y="4423624"/>
            <a:ext cx="4418178" cy="1909799"/>
          </a:xfrm>
          <a:prstGeom prst="rect">
            <a:avLst/>
          </a:prstGeom>
          <a:ln/>
        </p:spPr>
        <p:style>
          <a:lnRef idx="2">
            <a:schemeClr val="dk1"/>
          </a:lnRef>
          <a:fillRef idx="1">
            <a:schemeClr val="lt1"/>
          </a:fillRef>
          <a:effectRef idx="0">
            <a:schemeClr val="dk1"/>
          </a:effectRef>
          <a:fontRef idx="minor">
            <a:schemeClr val="dk1"/>
          </a:fontRef>
        </p:style>
        <p:txBody>
          <a:bodyPr lIns="91425" tIns="45700" rIns="91425" bIns="45700" anchor="b" anchorCtr="0">
            <a:noAutofit/>
          </a:bodyPr>
          <a:lstStyle/>
          <a:p>
            <a:pPr marL="0" marR="0" lvl="0" indent="0" algn="l" rtl="0">
              <a:spcBef>
                <a:spcPts val="0"/>
              </a:spcBef>
              <a:buClr>
                <a:srgbClr val="008784"/>
              </a:buClr>
              <a:buSzPct val="25000"/>
              <a:buFont typeface="Calibri"/>
              <a:buNone/>
            </a:pPr>
            <a:r>
              <a:rPr lang="en-ZA" sz="2400" b="1" dirty="0">
                <a:solidFill>
                  <a:srgbClr val="008784"/>
                </a:solidFill>
                <a:latin typeface="Calibri"/>
                <a:ea typeface="Calibri"/>
                <a:cs typeface="Calibri"/>
                <a:sym typeface="Calibri"/>
              </a:rPr>
              <a:t>Field Testing the Professional Teaching Standards Against the Teacher Professionalisation Path</a:t>
            </a:r>
          </a:p>
          <a:p>
            <a:pPr marL="0" marR="0" lvl="0" indent="0" algn="l" rtl="0">
              <a:spcBef>
                <a:spcPts val="0"/>
              </a:spcBef>
              <a:buClr>
                <a:srgbClr val="008784"/>
              </a:buClr>
              <a:buSzPct val="25000"/>
              <a:buFont typeface="Calibri"/>
              <a:buNone/>
            </a:pPr>
            <a:endParaRPr lang="en-ZA" sz="2400" b="1" dirty="0">
              <a:solidFill>
                <a:srgbClr val="008784"/>
              </a:solidFill>
              <a:latin typeface="Calibri"/>
              <a:ea typeface="Calibri"/>
              <a:cs typeface="Calibri"/>
              <a:sym typeface="Calibri"/>
            </a:endParaRPr>
          </a:p>
        </p:txBody>
      </p:sp>
      <p:sp>
        <p:nvSpPr>
          <p:cNvPr id="2" name="Rounded Rectangle 1"/>
          <p:cNvSpPr/>
          <p:nvPr/>
        </p:nvSpPr>
        <p:spPr>
          <a:xfrm>
            <a:off x="3461648" y="6025531"/>
            <a:ext cx="3518436" cy="579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t>POE – Portfolio of Evidence</a:t>
            </a:r>
          </a:p>
        </p:txBody>
      </p:sp>
      <p:sp>
        <p:nvSpPr>
          <p:cNvPr id="3" name="Right Brace 2">
            <a:extLst>
              <a:ext uri="{FF2B5EF4-FFF2-40B4-BE49-F238E27FC236}">
                <a16:creationId xmlns:a16="http://schemas.microsoft.com/office/drawing/2014/main" xmlns="" id="{647D1BB3-76FB-4FDB-830B-F3067A5ACE6F}"/>
              </a:ext>
            </a:extLst>
          </p:cNvPr>
          <p:cNvSpPr/>
          <p:nvPr/>
        </p:nvSpPr>
        <p:spPr>
          <a:xfrm>
            <a:off x="10764002" y="263019"/>
            <a:ext cx="557806" cy="34797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 name="TextBox 3">
            <a:extLst>
              <a:ext uri="{FF2B5EF4-FFF2-40B4-BE49-F238E27FC236}">
                <a16:creationId xmlns:a16="http://schemas.microsoft.com/office/drawing/2014/main" xmlns="" id="{940D446C-219E-4473-A734-B5D235D9BDA3}"/>
              </a:ext>
            </a:extLst>
          </p:cNvPr>
          <p:cNvSpPr txBox="1"/>
          <p:nvPr/>
        </p:nvSpPr>
        <p:spPr>
          <a:xfrm>
            <a:off x="11122447" y="1524339"/>
            <a:ext cx="924634" cy="461665"/>
          </a:xfrm>
          <a:prstGeom prst="rect">
            <a:avLst/>
          </a:prstGeom>
          <a:noFill/>
        </p:spPr>
        <p:txBody>
          <a:bodyPr wrap="square" rtlCol="0">
            <a:spAutoFit/>
          </a:bodyPr>
          <a:lstStyle/>
          <a:p>
            <a:r>
              <a:rPr lang="en-ZA" sz="2400" b="1" dirty="0"/>
              <a:t>CPTD</a:t>
            </a:r>
          </a:p>
        </p:txBody>
      </p:sp>
    </p:spTree>
    <p:extLst>
      <p:ext uri="{BB962C8B-B14F-4D97-AF65-F5344CB8AC3E}">
        <p14:creationId xmlns:p14="http://schemas.microsoft.com/office/powerpoint/2010/main" xmlns="" val="8778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515600" cy="1111348"/>
          </a:xfrm>
        </p:spPr>
        <p:txBody>
          <a:bodyPr>
            <a:normAutofit fontScale="90000"/>
          </a:bodyPr>
          <a:lstStyle/>
          <a:p>
            <a:pPr algn="ctr"/>
            <a:r>
              <a:rPr lang="en-ZA" sz="4800" b="1" dirty="0">
                <a:latin typeface="Calibri" panose="020F0502020204030204" pitchFamily="34" charset="0"/>
                <a:cs typeface="Calibri" panose="020F0502020204030204" pitchFamily="34" charset="0"/>
              </a:rPr>
              <a:t>PROGRAMME 5:</a:t>
            </a:r>
            <a:r>
              <a:rPr lang="en-US" sz="4900" b="1" dirty="0"/>
              <a:t>POLICY AND RESEARCH </a:t>
            </a:r>
            <a:r>
              <a:rPr lang="en-ZA" dirty="0"/>
              <a:t/>
            </a:r>
            <a:br>
              <a:rPr lang="en-ZA" dirty="0"/>
            </a:br>
            <a:endParaRPr lang="en-ZA"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90500" y="730886"/>
            <a:ext cx="11811000" cy="6066692"/>
          </a:xfrm>
        </p:spPr>
        <p:txBody>
          <a:bodyPr>
            <a:normAutofit fontScale="85000" lnSpcReduction="20000"/>
          </a:bodyPr>
          <a:lstStyle/>
          <a:p>
            <a:pPr marL="0" indent="0">
              <a:buNone/>
            </a:pPr>
            <a:r>
              <a:rPr lang="en-ZA" sz="3900" b="1" dirty="0">
                <a:latin typeface="Calibri" panose="020F0502020204030204" pitchFamily="34" charset="0"/>
                <a:cs typeface="Calibri" panose="020F0502020204030204" pitchFamily="34" charset="0"/>
              </a:rPr>
              <a:t>PURPOSE: </a:t>
            </a:r>
          </a:p>
          <a:p>
            <a:pPr lvl="0"/>
            <a:r>
              <a:rPr lang="en-US" dirty="0"/>
              <a:t>To enhance policy and research coordination within SACE.</a:t>
            </a:r>
            <a:endParaRPr lang="en-ZA" dirty="0"/>
          </a:p>
          <a:p>
            <a:pPr lvl="0"/>
            <a:r>
              <a:rPr lang="en-US" dirty="0"/>
              <a:t>To strengthen the SACE advisory role and service that is informed by policy, research, and consultative processes.</a:t>
            </a:r>
            <a:endParaRPr lang="en-ZA" dirty="0"/>
          </a:p>
          <a:p>
            <a:pPr lvl="0"/>
            <a:r>
              <a:rPr lang="en-US" dirty="0"/>
              <a:t>To promote research on professional matters and any other educational matter relevant to SACE.</a:t>
            </a:r>
            <a:endParaRPr lang="en-ZA" dirty="0"/>
          </a:p>
          <a:p>
            <a:pPr marL="0" indent="0">
              <a:buNone/>
            </a:pPr>
            <a:r>
              <a:rPr lang="en-ZA" sz="4000" b="1" dirty="0">
                <a:latin typeface="Calibri" panose="020F0502020204030204" pitchFamily="34" charset="0"/>
                <a:cs typeface="Calibri" panose="020F0502020204030204" pitchFamily="34" charset="0"/>
              </a:rPr>
              <a:t>KEY FUNCTIONS:</a:t>
            </a:r>
          </a:p>
          <a:p>
            <a:pPr lvl="0"/>
            <a:r>
              <a:rPr lang="en-US" dirty="0"/>
              <a:t>Advising the Ministers of Basic and Higher Education, Council and the profession on professional matters;</a:t>
            </a:r>
            <a:endParaRPr lang="en-ZA" dirty="0"/>
          </a:p>
          <a:p>
            <a:pPr lvl="0"/>
            <a:r>
              <a:rPr lang="en-US" dirty="0"/>
              <a:t>Provide ongoing support to all the SACE Divisions and Committees in terms of policy and research matters;</a:t>
            </a:r>
            <a:endParaRPr lang="en-ZA" dirty="0"/>
          </a:p>
          <a:p>
            <a:pPr lvl="0"/>
            <a:r>
              <a:rPr lang="en-US" dirty="0"/>
              <a:t>Conceptualize and undertake research on professional matters for purposes of informing SACE </a:t>
            </a:r>
            <a:r>
              <a:rPr lang="en-US" dirty="0" err="1"/>
              <a:t>programmes</a:t>
            </a:r>
            <a:r>
              <a:rPr lang="en-US" dirty="0"/>
              <a:t>,  Council decisions Educational policy, advising the Minister of Education, Council and the profession;</a:t>
            </a:r>
            <a:endParaRPr lang="en-ZA" dirty="0"/>
          </a:p>
          <a:p>
            <a:pPr lvl="0"/>
            <a:r>
              <a:rPr lang="en-US" dirty="0"/>
              <a:t>Produce policy and research publications/ reports and disseminate research findings through various communications channels;</a:t>
            </a:r>
            <a:endParaRPr lang="en-ZA" dirty="0"/>
          </a:p>
          <a:p>
            <a:pPr lvl="0"/>
            <a:r>
              <a:rPr lang="en-US" dirty="0"/>
              <a:t>Establish and manage the SACE resource center and virtual library.</a:t>
            </a:r>
            <a:endParaRPr lang="en-ZA" dirty="0"/>
          </a:p>
          <a:p>
            <a:endParaRPr lang="en-ZA" dirty="0"/>
          </a:p>
          <a:p>
            <a:pPr marL="0" indent="0">
              <a:buNone/>
            </a:pPr>
            <a:endParaRPr lang="en-ZA" sz="1200" b="1" dirty="0"/>
          </a:p>
        </p:txBody>
      </p:sp>
      <p:pic>
        <p:nvPicPr>
          <p:cNvPr id="4" name="Picture 3"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1475583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POLICY AND RESEARCH….</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64</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936251896"/>
              </p:ext>
            </p:extLst>
          </p:nvPr>
        </p:nvGraphicFramePr>
        <p:xfrm>
          <a:off x="211014" y="1093890"/>
          <a:ext cx="11980986" cy="5808106"/>
        </p:xfrm>
        <a:graphic>
          <a:graphicData uri="http://schemas.openxmlformats.org/drawingml/2006/table">
            <a:tbl>
              <a:tblPr firstRow="1" firstCol="1" lastRow="1" lastCol="1" bandRow="1" bandCol="1">
                <a:tableStyleId>{5940675A-B579-460E-94D1-54222C63F5DA}</a:tableStyleId>
              </a:tblPr>
              <a:tblGrid>
                <a:gridCol w="2434383">
                  <a:extLst>
                    <a:ext uri="{9D8B030D-6E8A-4147-A177-3AD203B41FA5}">
                      <a16:colId xmlns:a16="http://schemas.microsoft.com/office/drawing/2014/main" xmlns="" val="20000"/>
                    </a:ext>
                  </a:extLst>
                </a:gridCol>
                <a:gridCol w="3179019">
                  <a:extLst>
                    <a:ext uri="{9D8B030D-6E8A-4147-A177-3AD203B41FA5}">
                      <a16:colId xmlns:a16="http://schemas.microsoft.com/office/drawing/2014/main" xmlns="" val="20001"/>
                    </a:ext>
                  </a:extLst>
                </a:gridCol>
                <a:gridCol w="2192158">
                  <a:extLst>
                    <a:ext uri="{9D8B030D-6E8A-4147-A177-3AD203B41FA5}">
                      <a16:colId xmlns:a16="http://schemas.microsoft.com/office/drawing/2014/main" xmlns="" val="20002"/>
                    </a:ext>
                  </a:extLst>
                </a:gridCol>
                <a:gridCol w="2043606">
                  <a:extLst>
                    <a:ext uri="{9D8B030D-6E8A-4147-A177-3AD203B41FA5}">
                      <a16:colId xmlns:a16="http://schemas.microsoft.com/office/drawing/2014/main" xmlns="" val="20003"/>
                    </a:ext>
                  </a:extLst>
                </a:gridCol>
                <a:gridCol w="1939561">
                  <a:extLst>
                    <a:ext uri="{9D8B030D-6E8A-4147-A177-3AD203B41FA5}">
                      <a16:colId xmlns:a16="http://schemas.microsoft.com/office/drawing/2014/main" xmlns="" val="20004"/>
                    </a:ext>
                  </a:extLst>
                </a:gridCol>
                <a:gridCol w="192259">
                  <a:extLst>
                    <a:ext uri="{9D8B030D-6E8A-4147-A177-3AD203B41FA5}">
                      <a16:colId xmlns:a16="http://schemas.microsoft.com/office/drawing/2014/main" xmlns="" val="20005"/>
                    </a:ext>
                  </a:extLst>
                </a:gridCol>
              </a:tblGrid>
              <a:tr h="581945">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1338473">
                <a:tc>
                  <a:txBody>
                    <a:bodyPr/>
                    <a:lstStyle/>
                    <a:p>
                      <a:pPr>
                        <a:spcAft>
                          <a:spcPts val="0"/>
                        </a:spcAft>
                      </a:pPr>
                      <a:r>
                        <a:rPr lang="en-GB" sz="2000" dirty="0">
                          <a:effectLst/>
                        </a:rPr>
                        <a:t> </a:t>
                      </a:r>
                      <a:r>
                        <a:rPr lang="en-GB" sz="1800" kern="1200" dirty="0">
                          <a:solidFill>
                            <a:schemeClr val="tx1"/>
                          </a:solidFill>
                          <a:effectLst/>
                          <a:latin typeface="+mn-lt"/>
                          <a:ea typeface="+mn-ea"/>
                          <a:cs typeface="+mn-cs"/>
                        </a:rPr>
                        <a:t>To influence national policy and initiatives through quality evidence-based research and advice.</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4">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488082">
                <a:tc>
                  <a:txBody>
                    <a:bodyPr/>
                    <a:lstStyle/>
                    <a:p>
                      <a:pPr>
                        <a:lnSpc>
                          <a:spcPct val="100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The number of research report produced in line with the SACE Research Policy and Agenda.</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dirty="0">
                          <a:effectLst/>
                          <a:latin typeface="Calibri" panose="020F0502020204030204" pitchFamily="34" charset="0"/>
                          <a:ea typeface="Times New Roman" panose="02020603050405020304" pitchFamily="18" charset="0"/>
                          <a:cs typeface="Arial" panose="020B0604020202020204" pitchFamily="34" charset="0"/>
                        </a:rPr>
                        <a:t>3</a:t>
                      </a:r>
                    </a:p>
                    <a:p>
                      <a:pPr algn="l">
                        <a:lnSpc>
                          <a:spcPct val="115000"/>
                        </a:lnSpc>
                        <a:spcAft>
                          <a:spcPts val="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 National Report on the utilization of the research projects produced.</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6</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5</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r h="1109543">
                <a:tc>
                  <a:txBody>
                    <a:bodyPr/>
                    <a:lstStyle/>
                    <a:p>
                      <a:pPr>
                        <a:lnSpc>
                          <a:spcPct val="100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Number of Policy advice and briefs produced per annum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extLst>
                  <a:ext uri="{0D108BD9-81ED-4DB2-BD59-A6C34878D82A}">
                    <a16:rowId xmlns:a16="http://schemas.microsoft.com/office/drawing/2014/main" xmlns="" val="3043101873"/>
                  </a:ext>
                </a:extLst>
              </a:tr>
              <a:tr h="1109543">
                <a:tc>
                  <a:txBody>
                    <a:bodyPr/>
                    <a:lstStyle/>
                    <a:p>
                      <a:pPr>
                        <a:lnSpc>
                          <a:spcPct val="100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Number of Provincial Practitioner-Based Research Conferences / Seminars Held</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b="1">
                          <a:effectLst/>
                          <a:latin typeface="Calibri" panose="020F0502020204030204" pitchFamily="34" charset="0"/>
                          <a:ea typeface="Times New Roman" panose="02020603050405020304" pitchFamily="18" charset="0"/>
                          <a:cs typeface="Arial" panose="020B0604020202020204" pitchFamily="34" charset="0"/>
                        </a:rPr>
                        <a:t>2</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2</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3</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extLst>
                  <a:ext uri="{0D108BD9-81ED-4DB2-BD59-A6C34878D82A}">
                    <a16:rowId xmlns:a16="http://schemas.microsoft.com/office/drawing/2014/main" xmlns="" val="4104442448"/>
                  </a:ext>
                </a:extLst>
              </a:tr>
            </a:tbl>
          </a:graphicData>
        </a:graphic>
      </p:graphicFrame>
      <p:sp>
        <p:nvSpPr>
          <p:cNvPr id="4" name="Rectangle 1"/>
          <p:cNvSpPr>
            <a:spLocks noChangeArrowheads="1"/>
          </p:cNvSpPr>
          <p:nvPr/>
        </p:nvSpPr>
        <p:spPr bwMode="auto">
          <a:xfrm>
            <a:off x="0" y="50911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4815" y="58316"/>
            <a:ext cx="627185" cy="584775"/>
          </a:xfrm>
          <a:prstGeom prst="rect">
            <a:avLst/>
          </a:prstGeom>
          <a:noFill/>
          <a:ln>
            <a:noFill/>
          </a:ln>
        </p:spPr>
      </p:pic>
    </p:spTree>
    <p:extLst>
      <p:ext uri="{BB962C8B-B14F-4D97-AF65-F5344CB8AC3E}">
        <p14:creationId xmlns:p14="http://schemas.microsoft.com/office/powerpoint/2010/main" xmlns="" val="236351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56271"/>
            <a:ext cx="8168640" cy="933043"/>
          </a:xfrm>
        </p:spPr>
        <p:txBody>
          <a:bodyPr>
            <a:normAutofit/>
          </a:bodyPr>
          <a:lstStyle/>
          <a:p>
            <a:pPr algn="ctr"/>
            <a:r>
              <a:rPr lang="en-ZA" sz="3600" b="1" dirty="0">
                <a:latin typeface="Calibri" panose="020F0502020204030204" pitchFamily="34" charset="0"/>
                <a:cs typeface="Calibri" panose="020F0502020204030204" pitchFamily="34" charset="0"/>
              </a:rPr>
              <a:t>POLICY AND RESEARCH….</a:t>
            </a:r>
          </a:p>
        </p:txBody>
      </p:sp>
      <p:sp>
        <p:nvSpPr>
          <p:cNvPr id="5" name="Slide Number Placeholder 4"/>
          <p:cNvSpPr>
            <a:spLocks noGrp="1"/>
          </p:cNvSpPr>
          <p:nvPr>
            <p:ph type="sldNum" sz="quarter" idx="12"/>
          </p:nvPr>
        </p:nvSpPr>
        <p:spPr/>
        <p:txBody>
          <a:bodyPr/>
          <a:lstStyle/>
          <a:p>
            <a:fld id="{2C03D1A9-6893-4A3A-A315-0576BFDD8D0B}" type="slidenum">
              <a:rPr lang="en-US" smtClean="0">
                <a:solidFill>
                  <a:srgbClr val="073E87"/>
                </a:solidFill>
              </a:rPr>
              <a:pPr/>
              <a:t>65</a:t>
            </a:fld>
            <a:endParaRPr lang="en-US">
              <a:solidFill>
                <a:srgbClr val="073E87"/>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3685796301"/>
              </p:ext>
            </p:extLst>
          </p:nvPr>
        </p:nvGraphicFramePr>
        <p:xfrm>
          <a:off x="105507" y="2106763"/>
          <a:ext cx="11980986" cy="3499762"/>
        </p:xfrm>
        <a:graphic>
          <a:graphicData uri="http://schemas.openxmlformats.org/drawingml/2006/table">
            <a:tbl>
              <a:tblPr firstRow="1" firstCol="1" lastRow="1" lastCol="1" bandRow="1" bandCol="1">
                <a:tableStyleId>{5940675A-B579-460E-94D1-54222C63F5DA}</a:tableStyleId>
              </a:tblPr>
              <a:tblGrid>
                <a:gridCol w="2434383">
                  <a:extLst>
                    <a:ext uri="{9D8B030D-6E8A-4147-A177-3AD203B41FA5}">
                      <a16:colId xmlns:a16="http://schemas.microsoft.com/office/drawing/2014/main" xmlns="" val="20000"/>
                    </a:ext>
                  </a:extLst>
                </a:gridCol>
                <a:gridCol w="3179019">
                  <a:extLst>
                    <a:ext uri="{9D8B030D-6E8A-4147-A177-3AD203B41FA5}">
                      <a16:colId xmlns:a16="http://schemas.microsoft.com/office/drawing/2014/main" xmlns="" val="20001"/>
                    </a:ext>
                  </a:extLst>
                </a:gridCol>
                <a:gridCol w="2192158">
                  <a:extLst>
                    <a:ext uri="{9D8B030D-6E8A-4147-A177-3AD203B41FA5}">
                      <a16:colId xmlns:a16="http://schemas.microsoft.com/office/drawing/2014/main" xmlns="" val="20002"/>
                    </a:ext>
                  </a:extLst>
                </a:gridCol>
                <a:gridCol w="2043606">
                  <a:extLst>
                    <a:ext uri="{9D8B030D-6E8A-4147-A177-3AD203B41FA5}">
                      <a16:colId xmlns:a16="http://schemas.microsoft.com/office/drawing/2014/main" xmlns="" val="20003"/>
                    </a:ext>
                  </a:extLst>
                </a:gridCol>
                <a:gridCol w="1939561">
                  <a:extLst>
                    <a:ext uri="{9D8B030D-6E8A-4147-A177-3AD203B41FA5}">
                      <a16:colId xmlns:a16="http://schemas.microsoft.com/office/drawing/2014/main" xmlns="" val="20004"/>
                    </a:ext>
                  </a:extLst>
                </a:gridCol>
                <a:gridCol w="192259">
                  <a:extLst>
                    <a:ext uri="{9D8B030D-6E8A-4147-A177-3AD203B41FA5}">
                      <a16:colId xmlns:a16="http://schemas.microsoft.com/office/drawing/2014/main" xmlns="" val="20005"/>
                    </a:ext>
                  </a:extLst>
                </a:gridCol>
              </a:tblGrid>
              <a:tr h="581945">
                <a:tc>
                  <a:txBody>
                    <a:bodyPr/>
                    <a:lstStyle/>
                    <a:p>
                      <a:pPr>
                        <a:spcAft>
                          <a:spcPts val="0"/>
                        </a:spcAft>
                      </a:pPr>
                      <a:r>
                        <a:rPr lang="en-GB" sz="2000" b="1" dirty="0">
                          <a:effectLst/>
                        </a:rPr>
                        <a:t>STRATEGIC OBJECTIVE</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a:txBody>
                    <a:bodyPr/>
                    <a:lstStyle/>
                    <a:p>
                      <a:pPr>
                        <a:spcAft>
                          <a:spcPts val="0"/>
                        </a:spcAft>
                      </a:pPr>
                      <a:r>
                        <a:rPr lang="en-GB" sz="2000" b="1" dirty="0">
                          <a:effectLst/>
                        </a:rPr>
                        <a:t>PROGRAMME PERFORMANCE INDICATOR</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gridSpan="4">
                  <a:txBody>
                    <a:bodyPr/>
                    <a:lstStyle/>
                    <a:p>
                      <a:pPr algn="ctr">
                        <a:spcAft>
                          <a:spcPts val="0"/>
                        </a:spcAft>
                      </a:pPr>
                      <a:r>
                        <a:rPr lang="en-GB" sz="2000" b="1" dirty="0">
                          <a:effectLst/>
                        </a:rPr>
                        <a:t>MEDIUM-TERM TARGETS</a:t>
                      </a:r>
                      <a:endParaRPr lang="en-ZA" sz="2000" b="1" dirty="0">
                        <a:solidFill>
                          <a:schemeClr val="tx1"/>
                        </a:solidFill>
                        <a:effectLst/>
                        <a:latin typeface="Arial Black" panose="020B0A04020102020204" pitchFamily="34" charset="0"/>
                        <a:ea typeface="Times New Roman"/>
                        <a:cs typeface="Calibri" panose="020F0502020204030204" pitchFamily="34" charset="0"/>
                      </a:endParaRPr>
                    </a:p>
                  </a:txBody>
                  <a:tcPr marL="47676" marR="47676"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1338473">
                <a:tc>
                  <a:txBody>
                    <a:bodyPr/>
                    <a:lstStyle/>
                    <a:p>
                      <a:pPr>
                        <a:spcAft>
                          <a:spcPts val="0"/>
                        </a:spcAft>
                      </a:pPr>
                      <a:r>
                        <a:rPr lang="en-GB" sz="2000" dirty="0">
                          <a:effectLst/>
                        </a:rPr>
                        <a:t> </a:t>
                      </a:r>
                      <a:r>
                        <a:rPr lang="en-GB" sz="1800" kern="1200" dirty="0">
                          <a:solidFill>
                            <a:schemeClr val="tx1"/>
                          </a:solidFill>
                          <a:effectLst/>
                          <a:latin typeface="+mn-lt"/>
                          <a:ea typeface="+mn-ea"/>
                          <a:cs typeface="+mn-cs"/>
                        </a:rPr>
                        <a:t>To influence national policy and initiatives through quality evidence-based research and advice.</a:t>
                      </a:r>
                      <a:endParaRPr lang="en-ZA" sz="2000"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000" dirty="0">
                          <a:effectLst/>
                        </a:rPr>
                        <a:t> </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tc>
                <a:tc>
                  <a:txBody>
                    <a:bodyPr/>
                    <a:lstStyle/>
                    <a:p>
                      <a:pPr>
                        <a:spcAft>
                          <a:spcPts val="0"/>
                        </a:spcAft>
                      </a:pPr>
                      <a:r>
                        <a:rPr lang="en-GB" sz="2800" b="1" dirty="0">
                          <a:effectLst/>
                        </a:rPr>
                        <a:t>2018/19</a:t>
                      </a:r>
                      <a:endParaRPr lang="en-ZA" sz="28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2019/20</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a:txBody>
                    <a:bodyPr/>
                    <a:lstStyle/>
                    <a:p>
                      <a:pPr>
                        <a:spcAft>
                          <a:spcPts val="0"/>
                        </a:spcAft>
                      </a:pPr>
                      <a:r>
                        <a:rPr lang="en-GB" sz="2800" b="1" dirty="0">
                          <a:effectLst/>
                        </a:rPr>
                        <a:t>2020/21</a:t>
                      </a:r>
                      <a:endParaRPr lang="en-ZA" sz="2800" b="1" dirty="0">
                        <a:solidFill>
                          <a:schemeClr val="tx1"/>
                        </a:solidFill>
                        <a:effectLst/>
                        <a:latin typeface="Calibri" panose="020F0502020204030204" pitchFamily="34" charset="0"/>
                        <a:ea typeface="Times New Roman"/>
                        <a:cs typeface="Calibri" panose="020F0502020204030204" pitchFamily="34" charset="0"/>
                      </a:endParaRPr>
                    </a:p>
                  </a:txBody>
                  <a:tcPr marL="47676" marR="47676" marT="0" marB="0">
                    <a:solidFill>
                      <a:schemeClr val="accent3">
                        <a:lumMod val="40000"/>
                        <a:lumOff val="60000"/>
                      </a:schemeClr>
                    </a:solidFill>
                  </a:tcPr>
                </a:tc>
                <a:tc rowSpan="2">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1"/>
                  </a:ext>
                </a:extLst>
              </a:tr>
              <a:tr h="1488082">
                <a:tc>
                  <a:txBody>
                    <a:bodyPr/>
                    <a:lstStyle/>
                    <a:p>
                      <a:pPr>
                        <a:lnSpc>
                          <a:spcPct val="100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1800" kern="1200" dirty="0">
                          <a:solidFill>
                            <a:schemeClr val="tx1"/>
                          </a:solidFill>
                          <a:effectLst/>
                          <a:latin typeface="+mn-lt"/>
                          <a:ea typeface="+mn-ea"/>
                          <a:cs typeface="+mn-cs"/>
                        </a:rPr>
                        <a:t>Establish the SACE Resource center and virtual library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Resource centre and virtual library research and concept approved</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a:effectLst/>
                          <a:latin typeface="Calibri" panose="020F0502020204030204" pitchFamily="34" charset="0"/>
                          <a:ea typeface="Times New Roman" panose="02020603050405020304" pitchFamily="18" charset="0"/>
                          <a:cs typeface="Arial" panose="020B0604020202020204" pitchFamily="34" charset="0"/>
                        </a:rPr>
                        <a:t>Resource centre established and equipped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Virtual Library established and launched</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spcAft>
                          <a:spcPts val="0"/>
                        </a:spcAft>
                      </a:pPr>
                      <a:endParaRPr lang="en-ZA" sz="1200" dirty="0">
                        <a:effectLst/>
                        <a:latin typeface="Times New Roman"/>
                        <a:ea typeface="Times New Roman"/>
                      </a:endParaRPr>
                    </a:p>
                  </a:txBody>
                  <a:tcPr marL="47676" marR="47676" marT="0" marB="0"/>
                </a:tc>
                <a:extLst>
                  <a:ext uri="{0D108BD9-81ED-4DB2-BD59-A6C34878D82A}">
                    <a16:rowId xmlns:a16="http://schemas.microsoft.com/office/drawing/2014/main" xmlns="" val="10002"/>
                  </a:ext>
                </a:extLst>
              </a:tr>
            </a:tbl>
          </a:graphicData>
        </a:graphic>
      </p:graphicFrame>
      <p:sp>
        <p:nvSpPr>
          <p:cNvPr id="4" name="Rectangle 1"/>
          <p:cNvSpPr>
            <a:spLocks noChangeArrowheads="1"/>
          </p:cNvSpPr>
          <p:nvPr/>
        </p:nvSpPr>
        <p:spPr bwMode="auto">
          <a:xfrm>
            <a:off x="-213360" y="80814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sz="3200" b="1" dirty="0">
                <a:solidFill>
                  <a:srgbClr val="000000"/>
                </a:solidFill>
                <a:latin typeface="Calibri" panose="020F0502020204030204" pitchFamily="34" charset="0"/>
                <a:ea typeface="Times New Roman" pitchFamily="18" charset="0"/>
                <a:cs typeface="Calibri" panose="020F0502020204030204" pitchFamily="34" charset="0"/>
              </a:rPr>
              <a:t>Programme Performance Indicators and Annual Targets for </a:t>
            </a:r>
            <a:r>
              <a:rPr lang="en-GB" altLang="en-US" sz="3200" b="1" dirty="0">
                <a:solidFill>
                  <a:srgbClr val="000000"/>
                </a:solidFill>
                <a:ea typeface="Times New Roman" pitchFamily="18" charset="0"/>
                <a:cs typeface="Arial" pitchFamily="34" charset="0"/>
              </a:rPr>
              <a:t>2018/19</a:t>
            </a:r>
            <a:endParaRPr lang="en-GB" altLang="en-US" sz="3200" dirty="0">
              <a:cs typeface="Arial" pitchFamily="34" charset="0"/>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48049" y="58316"/>
            <a:ext cx="543951" cy="584775"/>
          </a:xfrm>
          <a:prstGeom prst="rect">
            <a:avLst/>
          </a:prstGeom>
          <a:noFill/>
          <a:ln>
            <a:noFill/>
          </a:ln>
        </p:spPr>
      </p:pic>
    </p:spTree>
    <p:extLst>
      <p:ext uri="{BB962C8B-B14F-4D97-AF65-F5344CB8AC3E}">
        <p14:creationId xmlns:p14="http://schemas.microsoft.com/office/powerpoint/2010/main" xmlns="" val="2535480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478363578"/>
              </p:ext>
            </p:extLst>
          </p:nvPr>
        </p:nvGraphicFramePr>
        <p:xfrm>
          <a:off x="239151" y="584935"/>
          <a:ext cx="11854361" cy="6339840"/>
        </p:xfrm>
        <a:graphic>
          <a:graphicData uri="http://schemas.openxmlformats.org/drawingml/2006/table">
            <a:tbl>
              <a:tblPr firstRow="1" firstCol="1" lastRow="1" lastCol="1" bandRow="1" bandCol="1">
                <a:tableStyleId>{5940675A-B579-460E-94D1-54222C63F5DA}</a:tableStyleId>
              </a:tblPr>
              <a:tblGrid>
                <a:gridCol w="2881763">
                  <a:extLst>
                    <a:ext uri="{9D8B030D-6E8A-4147-A177-3AD203B41FA5}">
                      <a16:colId xmlns:a16="http://schemas.microsoft.com/office/drawing/2014/main" xmlns="" val="20000"/>
                    </a:ext>
                  </a:extLst>
                </a:gridCol>
                <a:gridCol w="1647059">
                  <a:extLst>
                    <a:ext uri="{9D8B030D-6E8A-4147-A177-3AD203B41FA5}">
                      <a16:colId xmlns:a16="http://schemas.microsoft.com/office/drawing/2014/main" xmlns="" val="20001"/>
                    </a:ext>
                  </a:extLst>
                </a:gridCol>
                <a:gridCol w="2350931">
                  <a:extLst>
                    <a:ext uri="{9D8B030D-6E8A-4147-A177-3AD203B41FA5}">
                      <a16:colId xmlns:a16="http://schemas.microsoft.com/office/drawing/2014/main" xmlns="" val="20002"/>
                    </a:ext>
                  </a:extLst>
                </a:gridCol>
                <a:gridCol w="1323277">
                  <a:extLst>
                    <a:ext uri="{9D8B030D-6E8A-4147-A177-3AD203B41FA5}">
                      <a16:colId xmlns:a16="http://schemas.microsoft.com/office/drawing/2014/main" xmlns="" val="20003"/>
                    </a:ext>
                  </a:extLst>
                </a:gridCol>
                <a:gridCol w="1196582">
                  <a:extLst>
                    <a:ext uri="{9D8B030D-6E8A-4147-A177-3AD203B41FA5}">
                      <a16:colId xmlns:a16="http://schemas.microsoft.com/office/drawing/2014/main" xmlns="" val="20004"/>
                    </a:ext>
                  </a:extLst>
                </a:gridCol>
                <a:gridCol w="893323">
                  <a:extLst>
                    <a:ext uri="{9D8B030D-6E8A-4147-A177-3AD203B41FA5}">
                      <a16:colId xmlns:a16="http://schemas.microsoft.com/office/drawing/2014/main" xmlns="" val="20005"/>
                    </a:ext>
                  </a:extLst>
                </a:gridCol>
                <a:gridCol w="1561426">
                  <a:extLst>
                    <a:ext uri="{9D8B030D-6E8A-4147-A177-3AD203B41FA5}">
                      <a16:colId xmlns:a16="http://schemas.microsoft.com/office/drawing/2014/main" xmlns="" val="20006"/>
                    </a:ext>
                  </a:extLst>
                </a:gridCol>
              </a:tblGrid>
              <a:tr h="244983">
                <a:tc rowSpan="2">
                  <a:txBody>
                    <a:bodyPr/>
                    <a:lstStyle/>
                    <a:p>
                      <a:pPr>
                        <a:spcAft>
                          <a:spcPts val="0"/>
                        </a:spcAft>
                      </a:pPr>
                      <a:r>
                        <a:rPr lang="en-GB" sz="2400" b="1" dirty="0">
                          <a:effectLst/>
                        </a:rPr>
                        <a:t>PERFORMANCE INDICATOR</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400" b="1" dirty="0">
                          <a:effectLst/>
                        </a:rPr>
                        <a:t>REPORTING PERIOD</a:t>
                      </a:r>
                      <a:endParaRPr lang="en-ZA" sz="24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rowSpan="2">
                  <a:txBody>
                    <a:bodyPr/>
                    <a:lstStyle/>
                    <a:p>
                      <a:pPr>
                        <a:spcAft>
                          <a:spcPts val="0"/>
                        </a:spcAft>
                      </a:pPr>
                      <a:r>
                        <a:rPr lang="en-GB" sz="2000" b="1" dirty="0">
                          <a:effectLst/>
                        </a:rPr>
                        <a:t>ANNUAL TARGET 2018/19</a:t>
                      </a:r>
                      <a:endParaRPr lang="en-ZA" sz="2000" b="1" dirty="0">
                        <a:solidFill>
                          <a:schemeClr val="accent4">
                            <a:lumMod val="75000"/>
                          </a:schemeClr>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gridSpan="4">
                  <a:txBody>
                    <a:bodyPr/>
                    <a:lstStyle/>
                    <a:p>
                      <a:pPr algn="ctr">
                        <a:spcAft>
                          <a:spcPts val="0"/>
                        </a:spcAft>
                      </a:pPr>
                      <a:r>
                        <a:rPr lang="en-GB" sz="2000" b="1" dirty="0">
                          <a:effectLst/>
                        </a:rPr>
                        <a:t>QUARTERLY TARGETS</a:t>
                      </a:r>
                      <a:endParaRPr lang="en-ZA" sz="2000" b="1" dirty="0">
                        <a:solidFill>
                          <a:schemeClr val="tx1"/>
                        </a:solidFill>
                        <a:effectLst/>
                        <a:latin typeface="Calibri" panose="020F0502020204030204" pitchFamily="34" charset="0"/>
                        <a:ea typeface="Times New Roman"/>
                        <a:cs typeface="Calibri" panose="020F0502020204030204" pitchFamily="34" charset="0"/>
                      </a:endParaRPr>
                    </a:p>
                  </a:txBody>
                  <a:tcPr marL="62028" marR="62028" marT="0" marB="0">
                    <a:solidFill>
                      <a:schemeClr val="accent4">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42976">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spcAft>
                          <a:spcPts val="0"/>
                        </a:spcAft>
                      </a:pPr>
                      <a:r>
                        <a:rPr lang="en-GB" sz="2000" b="1" dirty="0">
                          <a:effectLst/>
                        </a:rPr>
                        <a:t>1</a:t>
                      </a:r>
                      <a:r>
                        <a:rPr lang="en-GB" sz="2000" b="1" baseline="30000" dirty="0">
                          <a:effectLst/>
                        </a:rPr>
                        <a:t>st</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2</a:t>
                      </a:r>
                      <a:r>
                        <a:rPr lang="en-GB" sz="2000" b="1" baseline="30000" dirty="0">
                          <a:effectLst/>
                        </a:rPr>
                        <a:t>nd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3</a:t>
                      </a:r>
                      <a:r>
                        <a:rPr lang="en-GB" sz="2000" b="1" baseline="30000" dirty="0">
                          <a:effectLst/>
                        </a:rPr>
                        <a:t>rd</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tc>
                  <a:txBody>
                    <a:bodyPr/>
                    <a:lstStyle/>
                    <a:p>
                      <a:pPr>
                        <a:spcAft>
                          <a:spcPts val="0"/>
                        </a:spcAft>
                      </a:pPr>
                      <a:r>
                        <a:rPr lang="en-GB" sz="2000" b="1" dirty="0">
                          <a:effectLst/>
                        </a:rPr>
                        <a:t>4</a:t>
                      </a:r>
                      <a:r>
                        <a:rPr lang="en-GB" sz="2000" b="1" baseline="30000" dirty="0">
                          <a:effectLst/>
                        </a:rPr>
                        <a:t>th</a:t>
                      </a:r>
                      <a:endParaRPr lang="en-ZA" sz="2000" b="1" dirty="0">
                        <a:solidFill>
                          <a:schemeClr val="tx1"/>
                        </a:solidFill>
                        <a:effectLst/>
                        <a:latin typeface="Arial Black" panose="020B0A04020102020204" pitchFamily="34" charset="0"/>
                        <a:ea typeface="Times New Roman"/>
                      </a:endParaRPr>
                    </a:p>
                  </a:txBody>
                  <a:tcPr marL="62028" marR="62028" marT="0" marB="0">
                    <a:solidFill>
                      <a:schemeClr val="bg2"/>
                    </a:solidFill>
                  </a:tcPr>
                </a:tc>
                <a:extLst>
                  <a:ext uri="{0D108BD9-81ED-4DB2-BD59-A6C34878D82A}">
                    <a16:rowId xmlns:a16="http://schemas.microsoft.com/office/drawing/2014/main" xmlns="" val="10001"/>
                  </a:ext>
                </a:extLst>
              </a:tr>
              <a:tr h="660549">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The number of research report produced in line with the SACE Research Policy and Agenda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a:effectLst/>
                          <a:latin typeface="Calibri" panose="020F0502020204030204" pitchFamily="34" charset="0"/>
                          <a:ea typeface="Times New Roman" panose="02020603050405020304" pitchFamily="18" charset="0"/>
                          <a:cs typeface="Arial" panose="020B0604020202020204" pitchFamily="34" charset="0"/>
                        </a:rPr>
                        <a:t>Annual</a:t>
                      </a:r>
                      <a:endParaRPr lang="en-ZA"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3</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909758">
                <a:tc>
                  <a:txBody>
                    <a:bodyPr/>
                    <a:lstStyle/>
                    <a:p>
                      <a:pPr>
                        <a:lnSpc>
                          <a:spcPct val="115000"/>
                        </a:lnSpc>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Number of Policy advice and briefs produced per annum</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dirty="0">
                          <a:effectLst/>
                          <a:latin typeface="Calibri" panose="020F0502020204030204" pitchFamily="34" charset="0"/>
                          <a:ea typeface="Times New Roman" panose="02020603050405020304" pitchFamily="18" charset="0"/>
                          <a:cs typeface="Arial" panose="020B0604020202020204" pitchFamily="34" charset="0"/>
                        </a:rPr>
                        <a:t>Annual</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909758">
                <a:tc>
                  <a:txBody>
                    <a:bodyPr/>
                    <a:lstStyle/>
                    <a:p>
                      <a:pPr>
                        <a:lnSpc>
                          <a:spcPct val="115000"/>
                        </a:lnSpc>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Number of Provincial Practitioner-Based Research Conferences / Seminars Held</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a:effectLst/>
                          <a:latin typeface="Calibri" panose="020F0502020204030204" pitchFamily="34" charset="0"/>
                          <a:ea typeface="Times New Roman" panose="02020603050405020304" pitchFamily="18" charset="0"/>
                          <a:cs typeface="Arial" panose="020B0604020202020204" pitchFamily="34" charset="0"/>
                        </a:rPr>
                        <a:t>Bi-Annual</a:t>
                      </a:r>
                      <a:endParaRPr lang="en-ZA"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43984248"/>
                  </a:ext>
                </a:extLst>
              </a:tr>
              <a:tr h="909758">
                <a:tc>
                  <a:txBody>
                    <a:bodyPr/>
                    <a:lstStyle/>
                    <a:p>
                      <a:pPr>
                        <a:lnSpc>
                          <a:spcPct val="115000"/>
                        </a:lnSpc>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Establish the SACE Resource center and virtual library</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b="1" dirty="0">
                          <a:effectLst/>
                          <a:latin typeface="Calibri" panose="020F0502020204030204" pitchFamily="34" charset="0"/>
                          <a:ea typeface="Times New Roman" panose="02020603050405020304" pitchFamily="18" charset="0"/>
                          <a:cs typeface="Arial" panose="020B0604020202020204" pitchFamily="34" charset="0"/>
                        </a:rPr>
                        <a:t>Annual </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Resource centre and virtual library   concept approved</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0"/>
                        </a:spcAft>
                      </a:pPr>
                      <a:r>
                        <a:rPr lang="en-GB" sz="2000">
                          <a:effectLst/>
                          <a:latin typeface="Calibri" panose="020F0502020204030204" pitchFamily="34" charset="0"/>
                          <a:ea typeface="Times New Roman" panose="02020603050405020304" pitchFamily="18" charset="0"/>
                          <a:cs typeface="Arial" panose="020B0604020202020204" pitchFamily="34"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dirty="0">
                          <a:effectLst/>
                          <a:latin typeface="Calibri" panose="020F0502020204030204" pitchFamily="34" charset="0"/>
                          <a:ea typeface="Times New Roman" panose="02020603050405020304" pitchFamily="18" charset="0"/>
                          <a:cs typeface="Arial" panose="020B0604020202020204" pitchFamily="34" charset="0"/>
                        </a:rPr>
                        <a:t>Resource centre and virtual library concept approved</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44841289"/>
                  </a:ext>
                </a:extLst>
              </a:tr>
            </a:tbl>
          </a:graphicData>
        </a:graphic>
      </p:graphicFrame>
      <p:sp>
        <p:nvSpPr>
          <p:cNvPr id="2" name="Slide Number Placeholder 1"/>
          <p:cNvSpPr>
            <a:spLocks noGrp="1"/>
          </p:cNvSpPr>
          <p:nvPr>
            <p:ph type="sldNum" sz="quarter" idx="12"/>
          </p:nvPr>
        </p:nvSpPr>
        <p:spPr/>
        <p:txBody>
          <a:bodyPr/>
          <a:lstStyle/>
          <a:p>
            <a:fld id="{2C03D1A9-6893-4A3A-A315-0576BFDD8D0B}" type="slidenum">
              <a:rPr lang="en-US" smtClean="0">
                <a:solidFill>
                  <a:srgbClr val="073E87"/>
                </a:solidFill>
              </a:rPr>
              <a:pPr/>
              <a:t>66</a:t>
            </a:fld>
            <a:endParaRPr lang="en-US">
              <a:solidFill>
                <a:srgbClr val="073E87"/>
              </a:solidFill>
            </a:endParaRPr>
          </a:p>
        </p:txBody>
      </p:sp>
      <p:sp>
        <p:nvSpPr>
          <p:cNvPr id="5" name="Rectangle 1"/>
          <p:cNvSpPr>
            <a:spLocks noChangeArrowheads="1"/>
          </p:cNvSpPr>
          <p:nvPr/>
        </p:nvSpPr>
        <p:spPr bwMode="auto">
          <a:xfrm>
            <a:off x="-76201" y="23000"/>
            <a:ext cx="1216971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Lst>
              <a:defRPr>
                <a:solidFill>
                  <a:schemeClr val="tx1"/>
                </a:solidFill>
                <a:latin typeface="Arial" pitchFamily="34" charset="0"/>
                <a:cs typeface="Arial" pitchFamily="34" charset="0"/>
              </a:defRPr>
            </a:lvl1pPr>
            <a:lvl2pPr fontAlgn="base">
              <a:spcBef>
                <a:spcPct val="0"/>
              </a:spcBef>
              <a:spcAft>
                <a:spcPct val="0"/>
              </a:spcAft>
              <a:tabLst>
                <a:tab pos="450850" algn="l"/>
              </a:tabLst>
              <a:defRPr>
                <a:solidFill>
                  <a:schemeClr val="tx1"/>
                </a:solidFill>
                <a:latin typeface="Arial" pitchFamily="34" charset="0"/>
                <a:cs typeface="Arial" pitchFamily="34" charset="0"/>
              </a:defRPr>
            </a:lvl2pPr>
            <a:lvl3pPr fontAlgn="base">
              <a:spcBef>
                <a:spcPct val="0"/>
              </a:spcBef>
              <a:spcAft>
                <a:spcPct val="0"/>
              </a:spcAft>
              <a:tabLst>
                <a:tab pos="450850" algn="l"/>
              </a:tabLst>
              <a:defRPr>
                <a:solidFill>
                  <a:schemeClr val="tx1"/>
                </a:solidFill>
                <a:latin typeface="Arial" pitchFamily="34" charset="0"/>
                <a:cs typeface="Arial" pitchFamily="34" charset="0"/>
              </a:defRPr>
            </a:lvl3pPr>
            <a:lvl4pPr fontAlgn="base">
              <a:spcBef>
                <a:spcPct val="0"/>
              </a:spcBef>
              <a:spcAft>
                <a:spcPct val="0"/>
              </a:spcAft>
              <a:tabLst>
                <a:tab pos="450850" algn="l"/>
              </a:tabLst>
              <a:defRPr>
                <a:solidFill>
                  <a:schemeClr val="tx1"/>
                </a:solidFill>
                <a:latin typeface="Arial" pitchFamily="34" charset="0"/>
                <a:cs typeface="Arial" pitchFamily="34" charset="0"/>
              </a:defRPr>
            </a:lvl4pPr>
            <a:lvl5pPr fontAlgn="base">
              <a:spcBef>
                <a:spcPct val="0"/>
              </a:spcBef>
              <a:spcAft>
                <a:spcPct val="0"/>
              </a:spcAft>
              <a:tabLst>
                <a:tab pos="450850" algn="l"/>
              </a:tabLst>
              <a:defRPr>
                <a:solidFill>
                  <a:schemeClr val="tx1"/>
                </a:solidFill>
                <a:latin typeface="Arial" pitchFamily="34" charset="0"/>
                <a:cs typeface="Arial" pitchFamily="34" charset="0"/>
              </a:defRPr>
            </a:lvl5pPr>
            <a:lvl6pPr fontAlgn="base">
              <a:spcBef>
                <a:spcPct val="0"/>
              </a:spcBef>
              <a:spcAft>
                <a:spcPct val="0"/>
              </a:spcAft>
              <a:tabLst>
                <a:tab pos="450850" algn="l"/>
              </a:tabLst>
              <a:defRPr>
                <a:solidFill>
                  <a:schemeClr val="tx1"/>
                </a:solidFill>
                <a:latin typeface="Arial" pitchFamily="34" charset="0"/>
                <a:cs typeface="Arial" pitchFamily="34" charset="0"/>
              </a:defRPr>
            </a:lvl6pPr>
            <a:lvl7pPr fontAlgn="base">
              <a:spcBef>
                <a:spcPct val="0"/>
              </a:spcBef>
              <a:spcAft>
                <a:spcPct val="0"/>
              </a:spcAft>
              <a:tabLst>
                <a:tab pos="450850" algn="l"/>
              </a:tabLst>
              <a:defRPr>
                <a:solidFill>
                  <a:schemeClr val="tx1"/>
                </a:solidFill>
                <a:latin typeface="Arial" pitchFamily="34" charset="0"/>
                <a:cs typeface="Arial" pitchFamily="34" charset="0"/>
              </a:defRPr>
            </a:lvl7pPr>
            <a:lvl8pPr fontAlgn="base">
              <a:spcBef>
                <a:spcPct val="0"/>
              </a:spcBef>
              <a:spcAft>
                <a:spcPct val="0"/>
              </a:spcAft>
              <a:tabLst>
                <a:tab pos="450850" algn="l"/>
              </a:tabLst>
              <a:defRPr>
                <a:solidFill>
                  <a:schemeClr val="tx1"/>
                </a:solidFill>
                <a:latin typeface="Arial" pitchFamily="34" charset="0"/>
                <a:cs typeface="Arial" pitchFamily="34" charset="0"/>
              </a:defRPr>
            </a:lvl8pPr>
            <a:lvl9pPr fontAlgn="base">
              <a:spcBef>
                <a:spcPct val="0"/>
              </a:spcBef>
              <a:spcAft>
                <a:spcPct val="0"/>
              </a:spcAft>
              <a:tabLst>
                <a:tab pos="450850" algn="l"/>
              </a:tabLst>
              <a:defRPr>
                <a:solidFill>
                  <a:schemeClr val="tx1"/>
                </a:solidFill>
                <a:latin typeface="Arial" pitchFamily="34" charset="0"/>
                <a:cs typeface="Arial" pitchFamily="34" charset="0"/>
              </a:defRPr>
            </a:lvl9pPr>
          </a:lstStyle>
          <a:p>
            <a:r>
              <a:rPr lang="en-GB" altLang="en-US" sz="3600" b="1" dirty="0">
                <a:solidFill>
                  <a:srgbClr val="000000"/>
                </a:solidFill>
                <a:latin typeface="Calibri" panose="020F0502020204030204" pitchFamily="34" charset="0"/>
                <a:ea typeface="Times New Roman" pitchFamily="18" charset="0"/>
                <a:cs typeface="Calibri" panose="020F0502020204030204" pitchFamily="34" charset="0"/>
              </a:rPr>
              <a:t>    QUARTERLY TARGETS FOR POLICY AND RESEARCH 2018/19</a:t>
            </a:r>
            <a:endParaRPr lang="en-GB" altLang="en-US" sz="3600" dirty="0">
              <a:solidFill>
                <a:prstClr val="black"/>
              </a:solidFill>
              <a:latin typeface="Calibri" panose="020F0502020204030204" pitchFamily="34" charset="0"/>
              <a:cs typeface="Calibri" panose="020F0502020204030204" pitchFamily="34" charset="0"/>
            </a:endParaRPr>
          </a:p>
        </p:txBody>
      </p:sp>
      <p:pic>
        <p:nvPicPr>
          <p:cNvPr id="6" name="Picture 5" descr="SACE Logo col">
            <a:extLst>
              <a:ext uri="{FF2B5EF4-FFF2-40B4-BE49-F238E27FC236}">
                <a16:creationId xmlns:a16="http://schemas.microsoft.com/office/drawing/2014/main" xmlns="" id="{1A752960-485E-4A20-A859-67ADD3EFB5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90252" y="45086"/>
            <a:ext cx="501747" cy="456564"/>
          </a:xfrm>
          <a:prstGeom prst="rect">
            <a:avLst/>
          </a:prstGeom>
          <a:noFill/>
          <a:ln>
            <a:noFill/>
          </a:ln>
        </p:spPr>
      </p:pic>
    </p:spTree>
    <p:extLst>
      <p:ext uri="{BB962C8B-B14F-4D97-AF65-F5344CB8AC3E}">
        <p14:creationId xmlns:p14="http://schemas.microsoft.com/office/powerpoint/2010/main" xmlns="" val="288949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E672B-CAA6-4CAD-AE32-A0DF4DF3CE72}"/>
              </a:ext>
            </a:extLst>
          </p:cNvPr>
          <p:cNvSpPr>
            <a:spLocks noGrp="1"/>
          </p:cNvSpPr>
          <p:nvPr>
            <p:ph type="title"/>
          </p:nvPr>
        </p:nvSpPr>
        <p:spPr>
          <a:xfrm>
            <a:off x="112542" y="111909"/>
            <a:ext cx="11915335" cy="916792"/>
          </a:xfrm>
        </p:spPr>
        <p:txBody>
          <a:bodyPr>
            <a:noAutofit/>
          </a:bodyPr>
          <a:lstStyle/>
          <a:p>
            <a:pPr algn="ctr"/>
            <a:r>
              <a:rPr lang="en-ZA" sz="4000" b="1" dirty="0"/>
              <a:t> </a:t>
            </a:r>
            <a:r>
              <a:rPr lang="en-ZA" b="1" dirty="0">
                <a:latin typeface="+mn-lt"/>
              </a:rPr>
              <a:t>EVIDENCE-BASED AND DATA-DRIVEN </a:t>
            </a:r>
            <a:r>
              <a:rPr lang="en-ZA" sz="4800" b="1" dirty="0">
                <a:latin typeface="+mn-lt"/>
              </a:rPr>
              <a:t>ADVISORY </a:t>
            </a:r>
            <a:endParaRPr lang="en-ZA" b="1" dirty="0">
              <a:latin typeface="+mn-lt"/>
            </a:endParaRPr>
          </a:p>
        </p:txBody>
      </p:sp>
      <p:graphicFrame>
        <p:nvGraphicFramePr>
          <p:cNvPr id="4" name="Content Placeholder 3">
            <a:extLst>
              <a:ext uri="{FF2B5EF4-FFF2-40B4-BE49-F238E27FC236}">
                <a16:creationId xmlns:a16="http://schemas.microsoft.com/office/drawing/2014/main" xmlns="" id="{2D6B4C9B-6E65-47E0-B31D-D8E3BAA7B5E5}"/>
              </a:ext>
            </a:extLst>
          </p:cNvPr>
          <p:cNvGraphicFramePr>
            <a:graphicFrameLocks noGrp="1"/>
          </p:cNvGraphicFramePr>
          <p:nvPr>
            <p:ph idx="1"/>
            <p:extLst>
              <p:ext uri="{D42A27DB-BD31-4B8C-83A1-F6EECF244321}">
                <p14:modId xmlns:p14="http://schemas.microsoft.com/office/powerpoint/2010/main" xmlns="" val="4220640084"/>
              </p:ext>
            </p:extLst>
          </p:nvPr>
        </p:nvGraphicFramePr>
        <p:xfrm>
          <a:off x="112542" y="1171575"/>
          <a:ext cx="11915335" cy="552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24092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910DF8-AE3F-416C-8C68-C0CF6D5837B8}"/>
              </a:ext>
            </a:extLst>
          </p:cNvPr>
          <p:cNvSpPr>
            <a:spLocks noGrp="1"/>
          </p:cNvSpPr>
          <p:nvPr>
            <p:ph type="title"/>
          </p:nvPr>
        </p:nvSpPr>
        <p:spPr>
          <a:xfrm>
            <a:off x="478302" y="1983545"/>
            <a:ext cx="11169747" cy="3784209"/>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7200" b="1"/>
              <a:t>2018/19 BUDGET</a:t>
            </a:r>
            <a:endParaRPr lang="en-ZA" sz="7200" b="1" dirty="0"/>
          </a:p>
        </p:txBody>
      </p:sp>
      <p:pic>
        <p:nvPicPr>
          <p:cNvPr id="5" name="Picture 4" descr="SACE Logo col">
            <a:extLst>
              <a:ext uri="{FF2B5EF4-FFF2-40B4-BE49-F238E27FC236}">
                <a16:creationId xmlns:a16="http://schemas.microsoft.com/office/drawing/2014/main" xmlns="" id="{F17DBEB5-0798-40A4-9DC7-1D455E206772}"/>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6201" y="45085"/>
            <a:ext cx="685799" cy="685801"/>
          </a:xfrm>
          <a:prstGeom prst="rect">
            <a:avLst/>
          </a:prstGeom>
          <a:noFill/>
          <a:ln>
            <a:noFill/>
          </a:ln>
        </p:spPr>
      </p:pic>
    </p:spTree>
    <p:extLst>
      <p:ext uri="{BB962C8B-B14F-4D97-AF65-F5344CB8AC3E}">
        <p14:creationId xmlns:p14="http://schemas.microsoft.com/office/powerpoint/2010/main" xmlns="" val="2556768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83CF9-00F5-4384-9026-13C43E8F3FCE}"/>
              </a:ext>
            </a:extLst>
          </p:cNvPr>
          <p:cNvSpPr>
            <a:spLocks noGrp="1"/>
          </p:cNvSpPr>
          <p:nvPr>
            <p:ph type="title"/>
          </p:nvPr>
        </p:nvSpPr>
        <p:spPr>
          <a:xfrm>
            <a:off x="838200" y="257909"/>
            <a:ext cx="10515600" cy="515814"/>
          </a:xfrm>
        </p:spPr>
        <p:txBody>
          <a:bodyPr>
            <a:noAutofit/>
          </a:bodyPr>
          <a:lstStyle/>
          <a:p>
            <a:pPr algn="ctr"/>
            <a:r>
              <a:rPr lang="en-GB" sz="3200" b="1" dirty="0">
                <a:solidFill>
                  <a:prstClr val="black"/>
                </a:solidFill>
                <a:latin typeface="+mn-lt"/>
              </a:rPr>
              <a:t>OVERVIEW OF 2018/19 BUDGET AND MTEF ESTIMATES</a:t>
            </a:r>
            <a:endParaRPr lang="en-GB" sz="3200" dirty="0">
              <a:latin typeface="+mn-lt"/>
            </a:endParaRPr>
          </a:p>
        </p:txBody>
      </p:sp>
      <p:graphicFrame>
        <p:nvGraphicFramePr>
          <p:cNvPr id="4" name="Content Placeholder 3">
            <a:extLst>
              <a:ext uri="{FF2B5EF4-FFF2-40B4-BE49-F238E27FC236}">
                <a16:creationId xmlns:a16="http://schemas.microsoft.com/office/drawing/2014/main" xmlns="" id="{B724018F-9AF5-44F9-88F2-62FA4F06B972}"/>
              </a:ext>
            </a:extLst>
          </p:cNvPr>
          <p:cNvGraphicFramePr>
            <a:graphicFrameLocks noGrp="1"/>
          </p:cNvGraphicFramePr>
          <p:nvPr>
            <p:ph idx="1"/>
            <p:extLst>
              <p:ext uri="{D42A27DB-BD31-4B8C-83A1-F6EECF244321}">
                <p14:modId xmlns:p14="http://schemas.microsoft.com/office/powerpoint/2010/main" xmlns="" val="1148153582"/>
              </p:ext>
            </p:extLst>
          </p:nvPr>
        </p:nvGraphicFramePr>
        <p:xfrm>
          <a:off x="370703" y="1173892"/>
          <a:ext cx="11565925" cy="5482394"/>
        </p:xfrm>
        <a:graphic>
          <a:graphicData uri="http://schemas.openxmlformats.org/drawingml/2006/table">
            <a:tbl>
              <a:tblPr/>
              <a:tblGrid>
                <a:gridCol w="1144079">
                  <a:extLst>
                    <a:ext uri="{9D8B030D-6E8A-4147-A177-3AD203B41FA5}">
                      <a16:colId xmlns:a16="http://schemas.microsoft.com/office/drawing/2014/main" xmlns="" val="204957884"/>
                    </a:ext>
                  </a:extLst>
                </a:gridCol>
                <a:gridCol w="1144079">
                  <a:extLst>
                    <a:ext uri="{9D8B030D-6E8A-4147-A177-3AD203B41FA5}">
                      <a16:colId xmlns:a16="http://schemas.microsoft.com/office/drawing/2014/main" xmlns="" val="3667315490"/>
                    </a:ext>
                  </a:extLst>
                </a:gridCol>
                <a:gridCol w="1144079">
                  <a:extLst>
                    <a:ext uri="{9D8B030D-6E8A-4147-A177-3AD203B41FA5}">
                      <a16:colId xmlns:a16="http://schemas.microsoft.com/office/drawing/2014/main" xmlns="" val="4180948169"/>
                    </a:ext>
                  </a:extLst>
                </a:gridCol>
                <a:gridCol w="1144079">
                  <a:extLst>
                    <a:ext uri="{9D8B030D-6E8A-4147-A177-3AD203B41FA5}">
                      <a16:colId xmlns:a16="http://schemas.microsoft.com/office/drawing/2014/main" xmlns="" val="482624466"/>
                    </a:ext>
                  </a:extLst>
                </a:gridCol>
                <a:gridCol w="1144079">
                  <a:extLst>
                    <a:ext uri="{9D8B030D-6E8A-4147-A177-3AD203B41FA5}">
                      <a16:colId xmlns:a16="http://schemas.microsoft.com/office/drawing/2014/main" xmlns="" val="1122550206"/>
                    </a:ext>
                  </a:extLst>
                </a:gridCol>
                <a:gridCol w="1269214">
                  <a:extLst>
                    <a:ext uri="{9D8B030D-6E8A-4147-A177-3AD203B41FA5}">
                      <a16:colId xmlns:a16="http://schemas.microsoft.com/office/drawing/2014/main" xmlns="" val="204963633"/>
                    </a:ext>
                  </a:extLst>
                </a:gridCol>
                <a:gridCol w="1144079">
                  <a:extLst>
                    <a:ext uri="{9D8B030D-6E8A-4147-A177-3AD203B41FA5}">
                      <a16:colId xmlns:a16="http://schemas.microsoft.com/office/drawing/2014/main" xmlns="" val="1768388062"/>
                    </a:ext>
                  </a:extLst>
                </a:gridCol>
                <a:gridCol w="1144079">
                  <a:extLst>
                    <a:ext uri="{9D8B030D-6E8A-4147-A177-3AD203B41FA5}">
                      <a16:colId xmlns:a16="http://schemas.microsoft.com/office/drawing/2014/main" xmlns="" val="1853591868"/>
                    </a:ext>
                  </a:extLst>
                </a:gridCol>
                <a:gridCol w="1144079">
                  <a:extLst>
                    <a:ext uri="{9D8B030D-6E8A-4147-A177-3AD203B41FA5}">
                      <a16:colId xmlns:a16="http://schemas.microsoft.com/office/drawing/2014/main" xmlns="" val="2501835278"/>
                    </a:ext>
                  </a:extLst>
                </a:gridCol>
                <a:gridCol w="1144079">
                  <a:extLst>
                    <a:ext uri="{9D8B030D-6E8A-4147-A177-3AD203B41FA5}">
                      <a16:colId xmlns:a16="http://schemas.microsoft.com/office/drawing/2014/main" xmlns="" val="3400034942"/>
                    </a:ext>
                  </a:extLst>
                </a:gridCol>
              </a:tblGrid>
              <a:tr h="242079">
                <a:tc>
                  <a:txBody>
                    <a:bodyPr/>
                    <a:lstStyle/>
                    <a:p>
                      <a:pPr algn="l" fontAlgn="b"/>
                      <a:endParaRPr lang="en-GB"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2014/15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1" i="0" u="none" strike="noStrike">
                          <a:solidFill>
                            <a:srgbClr val="000000"/>
                          </a:solidFill>
                          <a:effectLst/>
                          <a:latin typeface="Calibri" panose="020F0502020204030204" pitchFamily="34" charset="0"/>
                        </a:rPr>
                        <a:t>2015/16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1" i="0" u="none" strike="noStrike">
                          <a:solidFill>
                            <a:srgbClr val="000000"/>
                          </a:solidFill>
                          <a:effectLst/>
                          <a:latin typeface="Calibri" panose="020F0502020204030204" pitchFamily="34" charset="0"/>
                        </a:rPr>
                        <a:t>2016/17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1" i="0" u="none" strike="noStrike">
                          <a:solidFill>
                            <a:srgbClr val="000000"/>
                          </a:solidFill>
                          <a:effectLst/>
                          <a:latin typeface="Calibri" panose="020F0502020204030204" pitchFamily="34" charset="0"/>
                        </a:rPr>
                        <a:t>2017/18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1" i="0" u="none" strike="noStrike">
                          <a:solidFill>
                            <a:srgbClr val="000000"/>
                          </a:solidFill>
                          <a:effectLst/>
                          <a:latin typeface="Calibri" panose="020F0502020204030204" pitchFamily="34" charset="0"/>
                        </a:rPr>
                        <a:t>2018/19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panose="020F0502020204030204" pitchFamily="34" charset="0"/>
                        </a:rPr>
                        <a:t>2019/20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panose="020F0502020204030204" pitchFamily="34" charset="0"/>
                        </a:rPr>
                        <a:t>2020/21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1884244"/>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Audited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panose="020F0502020204030204" pitchFamily="34" charset="0"/>
                        </a:rPr>
                        <a:t>Audited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panose="020F0502020204030204" pitchFamily="34" charset="0"/>
                        </a:rPr>
                        <a:t>Audited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panose="020F0502020204030204" pitchFamily="34" charset="0"/>
                        </a:rPr>
                        <a:t>Budget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algn="l" fontAlgn="b"/>
                      <a:r>
                        <a:rPr lang="en-GB" sz="1600" b="1" i="0" u="none" strike="noStrike">
                          <a:solidFill>
                            <a:srgbClr val="000000"/>
                          </a:solidFill>
                          <a:effectLst/>
                          <a:latin typeface="Calibri" panose="020F0502020204030204" pitchFamily="34" charset="0"/>
                        </a:rPr>
                        <a:t>medium - term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4086350468"/>
                  </a:ext>
                </a:extLst>
              </a:tr>
              <a:tr h="242079">
                <a:tc rowSpan="2" gridSpan="3">
                  <a:txBody>
                    <a:bodyPr/>
                    <a:lstStyle/>
                    <a:p>
                      <a:pPr algn="l" fontAlgn="b"/>
                      <a:r>
                        <a:rPr lang="en-GB" sz="1600" b="1" i="0" u="none" strike="noStrike" dirty="0">
                          <a:solidFill>
                            <a:srgbClr val="000000"/>
                          </a:solidFill>
                          <a:effectLst/>
                          <a:latin typeface="Calibri" panose="020F0502020204030204" pitchFamily="34" charset="0"/>
                        </a:rPr>
                        <a:t>Financial performance in R,000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rowSpan="2" hMerge="1">
                  <a:txBody>
                    <a:bodyPr/>
                    <a:lstStyle/>
                    <a:p>
                      <a:endParaRPr lang="en-GB"/>
                    </a:p>
                  </a:txBody>
                  <a:tcPr/>
                </a:tc>
                <a:tc rowSpan="2" hMerge="1">
                  <a:txBody>
                    <a:bodyPr/>
                    <a:lstStyle/>
                    <a:p>
                      <a:endParaRPr lang="en-GB"/>
                    </a:p>
                  </a:txBody>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339122169"/>
                  </a:ext>
                </a:extLst>
              </a:tr>
              <a:tr h="242079">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r" fontAlgn="b"/>
                      <a:r>
                        <a:rPr lang="en-GB" sz="1600" b="1" i="0" u="none" strike="noStrike">
                          <a:solidFill>
                            <a:srgbClr val="000000"/>
                          </a:solidFill>
                          <a:effectLst/>
                          <a:latin typeface="Calibri" panose="020F0502020204030204" pitchFamily="34" charset="0"/>
                        </a:rPr>
                        <a:t>73,235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69,805</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70,768</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72,703</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103,420</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110,620</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110,620</a:t>
                      </a:r>
                    </a:p>
                  </a:txBody>
                  <a:tcPr marL="9525" marR="9525" marT="9525" marB="0" anchor="b">
                    <a:lnL>
                      <a:noFill/>
                    </a:lnL>
                    <a:lnR>
                      <a:noFill/>
                    </a:lnR>
                    <a:lnT>
                      <a:noFill/>
                    </a:lnT>
                    <a:lnB>
                      <a:noFill/>
                    </a:lnB>
                  </a:tcPr>
                </a:tc>
                <a:extLst>
                  <a:ext uri="{0D108BD9-81ED-4DB2-BD59-A6C34878D82A}">
                    <a16:rowId xmlns:a16="http://schemas.microsoft.com/office/drawing/2014/main" xmlns="" val="543712140"/>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3874849"/>
                  </a:ext>
                </a:extLst>
              </a:tr>
              <a:tr h="242079">
                <a:tc gridSpan="2">
                  <a:txBody>
                    <a:bodyPr/>
                    <a:lstStyle/>
                    <a:p>
                      <a:pPr algn="l" fontAlgn="b"/>
                      <a:r>
                        <a:rPr lang="en-GB" sz="1600" b="1" i="0" u="none" strike="noStrike">
                          <a:solidFill>
                            <a:srgbClr val="000000"/>
                          </a:solidFill>
                          <a:effectLst/>
                          <a:latin typeface="Arial" panose="020B0604020202020204" pitchFamily="34" charset="0"/>
                        </a:rPr>
                        <a:t>Registration fees</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6,314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4,800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8,398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6,200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6,000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6,000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5,000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94170958"/>
                  </a:ext>
                </a:extLst>
              </a:tr>
              <a:tr h="242079">
                <a:tc gridSpan="2">
                  <a:txBody>
                    <a:bodyPr/>
                    <a:lstStyle/>
                    <a:p>
                      <a:pPr algn="l" fontAlgn="b"/>
                      <a:r>
                        <a:rPr lang="en-GB" sz="1600" b="1" i="0" u="none" strike="noStrike">
                          <a:solidFill>
                            <a:srgbClr val="000000"/>
                          </a:solidFill>
                          <a:effectLst/>
                          <a:latin typeface="Arial" panose="020B0604020202020204" pitchFamily="34" charset="0"/>
                        </a:rPr>
                        <a:t>Subcription fees</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49,735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52,080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50,358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52,080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78,120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78,120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78,120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729009400"/>
                  </a:ext>
                </a:extLst>
              </a:tr>
              <a:tr h="242079">
                <a:tc gridSpan="3">
                  <a:txBody>
                    <a:bodyPr/>
                    <a:lstStyle/>
                    <a:p>
                      <a:pPr algn="l" fontAlgn="b"/>
                      <a:r>
                        <a:rPr lang="en-GB" sz="1600" b="1" i="0" u="none" strike="noStrike">
                          <a:solidFill>
                            <a:srgbClr val="000000"/>
                          </a:solidFill>
                          <a:effectLst/>
                          <a:latin typeface="Arial" panose="020B0604020202020204" pitchFamily="34" charset="0"/>
                        </a:rPr>
                        <a:t>Reprints of certificates</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tc hMerge="1">
                  <a:txBody>
                    <a:bodyPr/>
                    <a:lstStyle/>
                    <a:p>
                      <a:endParaRPr lang="en-GB"/>
                    </a:p>
                  </a:txBody>
                  <a:tcPr/>
                </a:tc>
                <a:tc>
                  <a:txBody>
                    <a:bodyPr/>
                    <a:lstStyle/>
                    <a:p>
                      <a:pPr algn="r" fontAlgn="b"/>
                      <a:r>
                        <a:rPr lang="en-GB" sz="1600" b="1" i="0" u="none" strike="noStrike">
                          <a:solidFill>
                            <a:srgbClr val="000000"/>
                          </a:solidFill>
                          <a:effectLst/>
                          <a:latin typeface="Calibri" panose="020F0502020204030204" pitchFamily="34" charset="0"/>
                        </a:rPr>
                        <a:t>2,059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1,880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27526301"/>
                  </a:ext>
                </a:extLst>
              </a:tr>
              <a:tr h="415094">
                <a:tc gridSpan="2">
                  <a:txBody>
                    <a:bodyPr/>
                    <a:lstStyle/>
                    <a:p>
                      <a:pPr algn="l" fontAlgn="b"/>
                      <a:r>
                        <a:rPr lang="en-GB" sz="1600" b="1" i="0" u="none" strike="noStrike">
                          <a:solidFill>
                            <a:srgbClr val="000000"/>
                          </a:solidFill>
                          <a:effectLst/>
                          <a:latin typeface="Arial" panose="020B0604020202020204" pitchFamily="34" charset="0"/>
                        </a:rPr>
                        <a:t>Interest receivable</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4,337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2,280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4,200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5,200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198629246"/>
                  </a:ext>
                </a:extLst>
              </a:tr>
              <a:tr h="242079">
                <a:tc gridSpan="2">
                  <a:txBody>
                    <a:bodyPr/>
                    <a:lstStyle/>
                    <a:p>
                      <a:pPr algn="l" fontAlgn="b"/>
                      <a:r>
                        <a:rPr lang="en-GB" sz="1600" b="1" i="0" u="none" strike="noStrike">
                          <a:solidFill>
                            <a:srgbClr val="000000"/>
                          </a:solidFill>
                          <a:effectLst/>
                          <a:latin typeface="Arial" panose="020B0604020202020204" pitchFamily="34" charset="0"/>
                        </a:rPr>
                        <a:t>CPTD Subsidy</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10,531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11,557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9,743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16,000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449579672"/>
                  </a:ext>
                </a:extLst>
              </a:tr>
              <a:tr h="242079">
                <a:tc gridSpan="2">
                  <a:txBody>
                    <a:bodyPr/>
                    <a:lstStyle/>
                    <a:p>
                      <a:pPr algn="l" fontAlgn="b"/>
                      <a:r>
                        <a:rPr lang="en-GB" sz="1600" b="1" i="0" u="none" strike="noStrike">
                          <a:solidFill>
                            <a:srgbClr val="000000"/>
                          </a:solidFill>
                          <a:effectLst/>
                          <a:latin typeface="Arial" panose="020B0604020202020204" pitchFamily="34" charset="0"/>
                        </a:rPr>
                        <a:t>Sundry income</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418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3130737"/>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901884995"/>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61,434</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68,384</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60,037</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72,703</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98,148</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96,582</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98,300</a:t>
                      </a:r>
                    </a:p>
                  </a:txBody>
                  <a:tcPr marL="9525" marR="9525" marT="9525" marB="0" anchor="b">
                    <a:lnL>
                      <a:noFill/>
                    </a:lnL>
                    <a:lnR>
                      <a:noFill/>
                    </a:lnR>
                    <a:lnT>
                      <a:noFill/>
                    </a:lnT>
                    <a:lnB>
                      <a:noFill/>
                    </a:lnB>
                  </a:tcPr>
                </a:tc>
                <a:extLst>
                  <a:ext uri="{0D108BD9-81ED-4DB2-BD59-A6C34878D82A}">
                    <a16:rowId xmlns:a16="http://schemas.microsoft.com/office/drawing/2014/main" xmlns="" val="2886902494"/>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2470425"/>
                  </a:ext>
                </a:extLst>
              </a:tr>
              <a:tr h="242079">
                <a:tc gridSpan="2">
                  <a:txBody>
                    <a:bodyPr/>
                    <a:lstStyle/>
                    <a:p>
                      <a:pPr algn="l" fontAlgn="b"/>
                      <a:r>
                        <a:rPr lang="en-GB" sz="1600" b="1" i="0" u="none" strike="noStrike">
                          <a:solidFill>
                            <a:srgbClr val="000000"/>
                          </a:solidFill>
                          <a:effectLst/>
                          <a:latin typeface="Calibri" panose="020F0502020204030204" pitchFamily="34" charset="0"/>
                        </a:rPr>
                        <a:t>Administration</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47,745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dirty="0">
                          <a:solidFill>
                            <a:srgbClr val="000000"/>
                          </a:solidFill>
                          <a:effectLst/>
                          <a:latin typeface="Calibri" panose="020F0502020204030204" pitchFamily="34" charset="0"/>
                        </a:rPr>
                        <a:t>56,524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dirty="0">
                          <a:solidFill>
                            <a:srgbClr val="000000"/>
                          </a:solidFill>
                          <a:effectLst/>
                          <a:latin typeface="Calibri" panose="020F0502020204030204" pitchFamily="34" charset="0"/>
                        </a:rPr>
                        <a:t>49,717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55,460</a:t>
                      </a:r>
                      <a:endParaRPr lang="en-GB" sz="16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dirty="0">
                          <a:solidFill>
                            <a:srgbClr val="000000"/>
                          </a:solidFill>
                          <a:effectLst/>
                          <a:latin typeface="Calibri" panose="020F0502020204030204" pitchFamily="34" charset="0"/>
                        </a:rPr>
                        <a:t>73,648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64,882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600" b="1" i="0" u="none" strike="noStrike">
                          <a:solidFill>
                            <a:srgbClr val="000000"/>
                          </a:solidFill>
                          <a:effectLst/>
                          <a:latin typeface="Calibri" panose="020F0502020204030204" pitchFamily="34" charset="0"/>
                        </a:rPr>
                        <a:t>66,400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977254941"/>
                  </a:ext>
                </a:extLst>
              </a:tr>
              <a:tr h="242079">
                <a:tc>
                  <a:txBody>
                    <a:bodyPr/>
                    <a:lstStyle/>
                    <a:p>
                      <a:pPr algn="l" fontAlgn="b"/>
                      <a:r>
                        <a:rPr lang="en-GB" sz="1600" b="1" i="0" u="none" strike="noStrike">
                          <a:solidFill>
                            <a:srgbClr val="000000"/>
                          </a:solidFill>
                          <a:effectLst/>
                          <a:latin typeface="Calibri" panose="020F0502020204030204" pitchFamily="34" charset="0"/>
                        </a:rPr>
                        <a:t>Research</a:t>
                      </a: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670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1,132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495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3,200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3,400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734786518"/>
                  </a:ext>
                </a:extLst>
              </a:tr>
              <a:tr h="242079">
                <a:tc gridSpan="3">
                  <a:txBody>
                    <a:bodyPr/>
                    <a:lstStyle/>
                    <a:p>
                      <a:pPr algn="l" fontAlgn="b"/>
                      <a:r>
                        <a:rPr lang="en-GB" sz="1600" b="1" i="0" u="none" strike="noStrike">
                          <a:solidFill>
                            <a:srgbClr val="000000"/>
                          </a:solidFill>
                          <a:effectLst/>
                          <a:latin typeface="Calibri" panose="020F0502020204030204" pitchFamily="34" charset="0"/>
                        </a:rPr>
                        <a:t>Professional Development</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tc hMerge="1">
                  <a:txBody>
                    <a:bodyPr/>
                    <a:lstStyle/>
                    <a:p>
                      <a:endParaRPr lang="en-GB"/>
                    </a:p>
                  </a:txBody>
                  <a:tcPr/>
                </a:tc>
                <a:tc>
                  <a:txBody>
                    <a:bodyPr/>
                    <a:lstStyle/>
                    <a:p>
                      <a:pPr algn="r" fontAlgn="b"/>
                      <a:r>
                        <a:rPr lang="en-GB" sz="1600" b="1" i="0" u="none" strike="noStrike">
                          <a:solidFill>
                            <a:srgbClr val="000000"/>
                          </a:solidFill>
                          <a:effectLst/>
                          <a:latin typeface="Calibri" panose="020F0502020204030204" pitchFamily="34" charset="0"/>
                        </a:rPr>
                        <a:t>10,531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8,437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7,239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10,743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18,000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089248603"/>
                  </a:ext>
                </a:extLst>
              </a:tr>
              <a:tr h="242079">
                <a:tc gridSpan="2">
                  <a:txBody>
                    <a:bodyPr/>
                    <a:lstStyle/>
                    <a:p>
                      <a:pPr algn="l" fontAlgn="b"/>
                      <a:r>
                        <a:rPr lang="en-GB" sz="1600" b="1" i="0" u="none" strike="noStrike">
                          <a:solidFill>
                            <a:srgbClr val="000000"/>
                          </a:solidFill>
                          <a:effectLst/>
                          <a:latin typeface="Calibri" panose="020F0502020204030204" pitchFamily="34" charset="0"/>
                        </a:rPr>
                        <a:t>Registration</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394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659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939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088717535"/>
                  </a:ext>
                </a:extLst>
              </a:tr>
              <a:tr h="242079">
                <a:tc gridSpan="2">
                  <a:txBody>
                    <a:bodyPr/>
                    <a:lstStyle/>
                    <a:p>
                      <a:pPr algn="l" fontAlgn="b"/>
                      <a:r>
                        <a:rPr lang="en-GB" sz="1600" b="1" i="0" u="none" strike="noStrike">
                          <a:solidFill>
                            <a:srgbClr val="000000"/>
                          </a:solidFill>
                          <a:effectLst/>
                          <a:latin typeface="Calibri" panose="020F0502020204030204" pitchFamily="34" charset="0"/>
                        </a:rPr>
                        <a:t>Code of Ethics</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2,094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dirty="0">
                          <a:solidFill>
                            <a:srgbClr val="000000"/>
                          </a:solidFill>
                          <a:effectLst/>
                          <a:latin typeface="Calibri" panose="020F0502020204030204" pitchFamily="34" charset="0"/>
                        </a:rPr>
                        <a:t>1,632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dirty="0">
                          <a:solidFill>
                            <a:srgbClr val="000000"/>
                          </a:solidFill>
                          <a:effectLst/>
                          <a:latin typeface="Calibri" panose="020F0502020204030204" pitchFamily="34" charset="0"/>
                        </a:rPr>
                        <a:t>1,647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dirty="0">
                          <a:solidFill>
                            <a:srgbClr val="000000"/>
                          </a:solidFill>
                          <a:effectLst/>
                          <a:latin typeface="Calibri" panose="020F0502020204030204" pitchFamily="34" charset="0"/>
                        </a:rPr>
                        <a:t>4,000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3,000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4,000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600" b="1" i="0" u="none" strike="noStrike">
                          <a:solidFill>
                            <a:srgbClr val="000000"/>
                          </a:solidFill>
                          <a:effectLst/>
                          <a:latin typeface="Calibri" panose="020F0502020204030204" pitchFamily="34" charset="0"/>
                        </a:rPr>
                        <a:t>4,000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8438762"/>
                  </a:ext>
                </a:extLst>
              </a:tr>
              <a:tr h="242079">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559852468"/>
                  </a:ext>
                </a:extLst>
              </a:tr>
              <a:tr h="242079">
                <a:tc gridSpan="2">
                  <a:txBody>
                    <a:bodyPr/>
                    <a:lstStyle/>
                    <a:p>
                      <a:pPr algn="l" fontAlgn="b"/>
                      <a:r>
                        <a:rPr lang="en-GB" sz="1600" b="1" i="0" u="none" strike="noStrike" dirty="0">
                          <a:solidFill>
                            <a:srgbClr val="000000"/>
                          </a:solidFill>
                          <a:effectLst/>
                          <a:latin typeface="Calibri" panose="020F0502020204030204" pitchFamily="34" charset="0"/>
                        </a:rPr>
                        <a:t>Net surplus</a:t>
                      </a:r>
                    </a:p>
                  </a:txBody>
                  <a:tcPr marL="9525" marR="9525" marT="9525" marB="0" anchor="b">
                    <a:lnL>
                      <a:noFill/>
                    </a:lnL>
                    <a:lnR>
                      <a:noFill/>
                    </a:lnR>
                    <a:lnT>
                      <a:noFill/>
                    </a:lnT>
                    <a:lnB>
                      <a:noFill/>
                    </a:lnB>
                  </a:tcPr>
                </a:tc>
                <a:tc hMerge="1">
                  <a:txBody>
                    <a:bodyPr/>
                    <a:lstStyle/>
                    <a:p>
                      <a:endParaRPr lang="en-GB"/>
                    </a:p>
                  </a:txBody>
                  <a:tcPr/>
                </a:tc>
                <a:tc>
                  <a:txBody>
                    <a:bodyPr/>
                    <a:lstStyle/>
                    <a:p>
                      <a:pPr algn="l" fontAlgn="b"/>
                      <a:endParaRPr lang="en-GB"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11,801</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1,421</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10,731</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5,272</a:t>
                      </a:r>
                    </a:p>
                  </a:txBody>
                  <a:tcPr marL="9525" marR="9525" marT="9525" marB="0" anchor="b">
                    <a:lnL>
                      <a:noFill/>
                    </a:lnL>
                    <a:lnR>
                      <a:noFill/>
                    </a:lnR>
                    <a:lnT>
                      <a:noFill/>
                    </a:lnT>
                    <a:lnB>
                      <a:noFill/>
                    </a:lnB>
                  </a:tcPr>
                </a:tc>
                <a:tc>
                  <a:txBody>
                    <a:bodyPr/>
                    <a:lstStyle/>
                    <a:p>
                      <a:pPr algn="r" fontAlgn="b"/>
                      <a:r>
                        <a:rPr lang="en-GB" sz="1600" b="1" i="0" u="none" strike="noStrike">
                          <a:solidFill>
                            <a:srgbClr val="000000"/>
                          </a:solidFill>
                          <a:effectLst/>
                          <a:latin typeface="Calibri" panose="020F0502020204030204" pitchFamily="34" charset="0"/>
                        </a:rPr>
                        <a:t>14,038</a:t>
                      </a:r>
                    </a:p>
                  </a:txBody>
                  <a:tcPr marL="9525" marR="9525" marT="9525" marB="0" anchor="b">
                    <a:lnL>
                      <a:noFill/>
                    </a:lnL>
                    <a:lnR>
                      <a:noFill/>
                    </a:lnR>
                    <a:lnT>
                      <a:noFill/>
                    </a:lnT>
                    <a:lnB>
                      <a:noFill/>
                    </a:lnB>
                  </a:tcPr>
                </a:tc>
                <a:tc>
                  <a:txBody>
                    <a:bodyPr/>
                    <a:lstStyle/>
                    <a:p>
                      <a:pPr algn="r" fontAlgn="b"/>
                      <a:r>
                        <a:rPr lang="en-GB" sz="1600" b="1" i="0" u="none" strike="noStrike" dirty="0">
                          <a:solidFill>
                            <a:srgbClr val="000000"/>
                          </a:solidFill>
                          <a:effectLst/>
                          <a:latin typeface="Calibri" panose="020F0502020204030204" pitchFamily="34" charset="0"/>
                        </a:rPr>
                        <a:t>12,320</a:t>
                      </a:r>
                    </a:p>
                  </a:txBody>
                  <a:tcPr marL="9525" marR="9525" marT="9525" marB="0" anchor="b">
                    <a:lnL>
                      <a:noFill/>
                    </a:lnL>
                    <a:lnR>
                      <a:noFill/>
                    </a:lnR>
                    <a:lnT>
                      <a:noFill/>
                    </a:lnT>
                    <a:lnB>
                      <a:noFill/>
                    </a:lnB>
                  </a:tcPr>
                </a:tc>
                <a:extLst>
                  <a:ext uri="{0D108BD9-81ED-4DB2-BD59-A6C34878D82A}">
                    <a16:rowId xmlns:a16="http://schemas.microsoft.com/office/drawing/2014/main" xmlns="" val="2286867712"/>
                  </a:ext>
                </a:extLst>
              </a:tr>
            </a:tbl>
          </a:graphicData>
        </a:graphic>
      </p:graphicFrame>
    </p:spTree>
    <p:extLst>
      <p:ext uri="{BB962C8B-B14F-4D97-AF65-F5344CB8AC3E}">
        <p14:creationId xmlns:p14="http://schemas.microsoft.com/office/powerpoint/2010/main" xmlns="" val="2112504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dirty="0"/>
          </a:p>
        </p:txBody>
      </p:sp>
      <p:sp>
        <p:nvSpPr>
          <p:cNvPr id="4" name="Slide Number Placeholder 3"/>
          <p:cNvSpPr>
            <a:spLocks noGrp="1"/>
          </p:cNvSpPr>
          <p:nvPr>
            <p:ph type="sldNum" sz="quarter" idx="12"/>
          </p:nvPr>
        </p:nvSpPr>
        <p:spPr/>
        <p:txBody>
          <a:bodyPr/>
          <a:lstStyle/>
          <a:p>
            <a:fld id="{C13FB39A-369E-4954-8145-D0EDE3F782B0}" type="slidenum">
              <a:rPr lang="en-ZA" smtClean="0"/>
              <a:pPr/>
              <a:t>7</a:t>
            </a:fld>
            <a:endParaRPr lang="en-ZA"/>
          </a:p>
        </p:txBody>
      </p:sp>
      <p:sp>
        <p:nvSpPr>
          <p:cNvPr id="5" name="Rounded Rectangle 4"/>
          <p:cNvSpPr/>
          <p:nvPr/>
        </p:nvSpPr>
        <p:spPr>
          <a:xfrm>
            <a:off x="230981" y="248090"/>
            <a:ext cx="11730038" cy="6400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buNone/>
            </a:pPr>
            <a:endParaRPr lang="en-ZA" sz="4000" b="1" dirty="0">
              <a:solidFill>
                <a:srgbClr val="0070C0"/>
              </a:solidFill>
              <a:latin typeface="Arial Black" panose="020B0A04020102020204" pitchFamily="34" charset="0"/>
            </a:endParaRPr>
          </a:p>
          <a:p>
            <a:pPr algn="ctr">
              <a:buNone/>
            </a:pPr>
            <a:r>
              <a:rPr lang="en-ZA" sz="4000" b="1" dirty="0">
                <a:solidFill>
                  <a:srgbClr val="0070C0"/>
                </a:solidFill>
                <a:latin typeface="Arial Black" panose="020B0A04020102020204" pitchFamily="34" charset="0"/>
              </a:rPr>
              <a:t>VISION</a:t>
            </a:r>
          </a:p>
          <a:p>
            <a:pPr algn="ctr">
              <a:buNone/>
            </a:pPr>
            <a:r>
              <a:rPr lang="en-ZA" sz="2800" dirty="0">
                <a:latin typeface="Calibri" panose="020F0502020204030204" pitchFamily="34" charset="0"/>
                <a:cs typeface="Calibri" panose="020F0502020204030204" pitchFamily="34" charset="0"/>
              </a:rPr>
              <a:t>To promote professionalism amongst all educators in South Africa by ensuring that our services are easily accessible, continuously empowering through development, ensuring commitment to the profession and adherence to the ethos of education as enshrined in the South African Constitution.</a:t>
            </a:r>
            <a:endParaRPr lang="en-ZA" sz="2800" b="1" dirty="0">
              <a:solidFill>
                <a:srgbClr val="0070C0"/>
              </a:solidFill>
              <a:latin typeface="Calibri" panose="020F0502020204030204" pitchFamily="34" charset="0"/>
              <a:cs typeface="Calibri" panose="020F0502020204030204" pitchFamily="34" charset="0"/>
            </a:endParaRPr>
          </a:p>
          <a:p>
            <a:pPr algn="ctr">
              <a:buNone/>
            </a:pPr>
            <a:r>
              <a:rPr lang="en-ZA" sz="2800" dirty="0">
                <a:solidFill>
                  <a:srgbClr val="0070C0"/>
                </a:solidFill>
                <a:latin typeface="Calibri" panose="020F0502020204030204" pitchFamily="34" charset="0"/>
                <a:cs typeface="Calibri" panose="020F0502020204030204" pitchFamily="34" charset="0"/>
              </a:rPr>
              <a:t>	</a:t>
            </a:r>
          </a:p>
          <a:p>
            <a:pPr>
              <a:buNone/>
            </a:pPr>
            <a:endParaRPr lang="en-ZA" b="1" dirty="0"/>
          </a:p>
          <a:p>
            <a:pPr>
              <a:buNone/>
            </a:pPr>
            <a:endParaRPr lang="en-ZA" dirty="0"/>
          </a:p>
          <a:p>
            <a:pPr algn="ctr">
              <a:buNone/>
            </a:pPr>
            <a:r>
              <a:rPr lang="en-ZA" sz="4000" b="1" dirty="0">
                <a:solidFill>
                  <a:srgbClr val="0070C0"/>
                </a:solidFill>
                <a:latin typeface="Arial Black" panose="020B0A04020102020204" pitchFamily="34" charset="0"/>
              </a:rPr>
              <a:t>MISSION</a:t>
            </a:r>
          </a:p>
          <a:p>
            <a:pPr algn="ctr"/>
            <a:r>
              <a:rPr lang="en-ZA" sz="3200" dirty="0">
                <a:latin typeface="Calibri" panose="020F0502020204030204" pitchFamily="34" charset="0"/>
                <a:cs typeface="Calibri" panose="020F0502020204030204" pitchFamily="34" charset="0"/>
              </a:rPr>
              <a:t>SACE shall strive to ensure that the education system is enriched, by providing properly registered and professionally developed educators that would display professionalism.</a:t>
            </a:r>
          </a:p>
          <a:p>
            <a:pPr algn="ctr">
              <a:buNone/>
            </a:pPr>
            <a:r>
              <a:rPr lang="en-ZA" sz="2400" dirty="0">
                <a:latin typeface="Calibri" panose="020F0502020204030204" pitchFamily="34" charset="0"/>
                <a:cs typeface="Calibri" panose="020F0502020204030204" pitchFamily="34" charset="0"/>
              </a:rPr>
              <a:t>	</a:t>
            </a:r>
          </a:p>
          <a:p>
            <a:pPr algn="ctr">
              <a:buNone/>
            </a:pPr>
            <a:endParaRPr lang="en-ZA" b="1" dirty="0">
              <a:solidFill>
                <a:srgbClr val="C00000"/>
              </a:solidFill>
            </a:endParaRPr>
          </a:p>
          <a:p>
            <a:pPr algn="ctr">
              <a:buNone/>
            </a:pPr>
            <a:endParaRPr lang="en-ZA" sz="4000" dirty="0"/>
          </a:p>
        </p:txBody>
      </p:sp>
      <p:pic>
        <p:nvPicPr>
          <p:cNvPr id="6" name="Picture 5" descr="SACE Logo col">
            <a:extLst>
              <a:ext uri="{FF2B5EF4-FFF2-40B4-BE49-F238E27FC236}">
                <a16:creationId xmlns:a16="http://schemas.microsoft.com/office/drawing/2014/main" xmlns="" id="{F9203AF6-9196-44EA-9136-9FB062CFD083}"/>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48049" y="45085"/>
            <a:ext cx="543951" cy="616097"/>
          </a:xfrm>
          <a:prstGeom prst="rect">
            <a:avLst/>
          </a:prstGeom>
          <a:noFill/>
          <a:ln>
            <a:noFill/>
          </a:ln>
        </p:spPr>
      </p:pic>
    </p:spTree>
    <p:extLst>
      <p:ext uri="{BB962C8B-B14F-4D97-AF65-F5344CB8AC3E}">
        <p14:creationId xmlns:p14="http://schemas.microsoft.com/office/powerpoint/2010/main" xmlns="" val="1591881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76" y="365125"/>
            <a:ext cx="10565523" cy="559785"/>
          </a:xfrm>
        </p:spPr>
        <p:txBody>
          <a:bodyPr>
            <a:noAutofit/>
          </a:bodyPr>
          <a:lstStyle/>
          <a:p>
            <a:pPr algn="ctr"/>
            <a:r>
              <a:rPr lang="en-US" sz="3600" b="1" dirty="0">
                <a:latin typeface="+mn-lt"/>
              </a:rPr>
              <a:t>DETAILED OPERATIONAL EXPENDITURE</a:t>
            </a:r>
            <a:endParaRPr lang="en-US" sz="3600" dirty="0">
              <a:latin typeface="+mn-lt"/>
            </a:endParaRPr>
          </a:p>
        </p:txBody>
      </p:sp>
      <p:graphicFrame>
        <p:nvGraphicFramePr>
          <p:cNvPr id="7" name="Content Placeholder 6">
            <a:extLst>
              <a:ext uri="{FF2B5EF4-FFF2-40B4-BE49-F238E27FC236}">
                <a16:creationId xmlns:a16="http://schemas.microsoft.com/office/drawing/2014/main" xmlns="" id="{C656BBA6-7BDA-4BC1-A6ED-459A83A0C7B0}"/>
              </a:ext>
            </a:extLst>
          </p:cNvPr>
          <p:cNvGraphicFramePr>
            <a:graphicFrameLocks noGrp="1"/>
          </p:cNvGraphicFramePr>
          <p:nvPr>
            <p:ph sz="half" idx="1"/>
            <p:extLst>
              <p:ext uri="{D42A27DB-BD31-4B8C-83A1-F6EECF244321}">
                <p14:modId xmlns:p14="http://schemas.microsoft.com/office/powerpoint/2010/main" xmlns="" val="2275186073"/>
              </p:ext>
            </p:extLst>
          </p:nvPr>
        </p:nvGraphicFramePr>
        <p:xfrm>
          <a:off x="168879" y="1075038"/>
          <a:ext cx="5552298" cy="5511105"/>
        </p:xfrm>
        <a:graphic>
          <a:graphicData uri="http://schemas.openxmlformats.org/drawingml/2006/table">
            <a:tbl>
              <a:tblPr/>
              <a:tblGrid>
                <a:gridCol w="879572">
                  <a:extLst>
                    <a:ext uri="{9D8B030D-6E8A-4147-A177-3AD203B41FA5}">
                      <a16:colId xmlns:a16="http://schemas.microsoft.com/office/drawing/2014/main" xmlns="" val="1824397435"/>
                    </a:ext>
                  </a:extLst>
                </a:gridCol>
                <a:gridCol w="879572">
                  <a:extLst>
                    <a:ext uri="{9D8B030D-6E8A-4147-A177-3AD203B41FA5}">
                      <a16:colId xmlns:a16="http://schemas.microsoft.com/office/drawing/2014/main" xmlns="" val="1684602584"/>
                    </a:ext>
                  </a:extLst>
                </a:gridCol>
                <a:gridCol w="879572">
                  <a:extLst>
                    <a:ext uri="{9D8B030D-6E8A-4147-A177-3AD203B41FA5}">
                      <a16:colId xmlns:a16="http://schemas.microsoft.com/office/drawing/2014/main" xmlns="" val="2483524108"/>
                    </a:ext>
                  </a:extLst>
                </a:gridCol>
                <a:gridCol w="879572">
                  <a:extLst>
                    <a:ext uri="{9D8B030D-6E8A-4147-A177-3AD203B41FA5}">
                      <a16:colId xmlns:a16="http://schemas.microsoft.com/office/drawing/2014/main" xmlns="" val="4019565145"/>
                    </a:ext>
                  </a:extLst>
                </a:gridCol>
                <a:gridCol w="879572">
                  <a:extLst>
                    <a:ext uri="{9D8B030D-6E8A-4147-A177-3AD203B41FA5}">
                      <a16:colId xmlns:a16="http://schemas.microsoft.com/office/drawing/2014/main" xmlns="" val="2679507873"/>
                    </a:ext>
                  </a:extLst>
                </a:gridCol>
                <a:gridCol w="1154438">
                  <a:extLst>
                    <a:ext uri="{9D8B030D-6E8A-4147-A177-3AD203B41FA5}">
                      <a16:colId xmlns:a16="http://schemas.microsoft.com/office/drawing/2014/main" xmlns="" val="2136296335"/>
                    </a:ext>
                  </a:extLst>
                </a:gridCol>
              </a:tblGrid>
              <a:tr h="235929">
                <a:tc>
                  <a:txBody>
                    <a:bodyPr/>
                    <a:lstStyle/>
                    <a:p>
                      <a:pPr algn="l" fontAlgn="b"/>
                      <a:r>
                        <a:rPr lang="en-GB" sz="1200" b="1" i="0" u="none" strike="noStrike" dirty="0">
                          <a:solidFill>
                            <a:srgbClr val="000000"/>
                          </a:solidFill>
                          <a:effectLst/>
                          <a:latin typeface="Arial" panose="020B0604020202020204" pitchFamily="34" charset="0"/>
                        </a:rPr>
                        <a:t>INCOME</a:t>
                      </a:r>
                    </a:p>
                  </a:txBody>
                  <a:tcPr marL="9161" marR="9161" marT="916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r>
                        <a:rPr lang="en-GB" sz="1200" b="0" i="0" u="none" strike="noStrike">
                          <a:solidFill>
                            <a:srgbClr val="000000"/>
                          </a:solidFill>
                          <a:effectLst/>
                          <a:latin typeface="Arial" panose="020B0604020202020204" pitchFamily="34" charset="0"/>
                        </a:rPr>
                        <a:t>Note</a:t>
                      </a:r>
                    </a:p>
                  </a:txBody>
                  <a:tcPr marL="9161" marR="9161" marT="9161"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103,420,000</a:t>
                      </a:r>
                    </a:p>
                  </a:txBody>
                  <a:tcPr marL="9161" marR="9161" marT="916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6029346"/>
                  </a:ext>
                </a:extLst>
              </a:tr>
              <a:tr h="224693">
                <a:tc gridSpan="2">
                  <a:txBody>
                    <a:bodyPr/>
                    <a:lstStyle/>
                    <a:p>
                      <a:pPr algn="l" fontAlgn="b"/>
                      <a:r>
                        <a:rPr lang="en-GB" sz="1200" b="0" i="0" u="none" strike="noStrike">
                          <a:solidFill>
                            <a:srgbClr val="000000"/>
                          </a:solidFill>
                          <a:effectLst/>
                          <a:latin typeface="Arial" panose="020B0604020202020204" pitchFamily="34" charset="0"/>
                        </a:rPr>
                        <a:t>Registration fees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6,000,000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61708657"/>
                  </a:ext>
                </a:extLst>
              </a:tr>
              <a:tr h="224693">
                <a:tc gridSpan="2">
                  <a:txBody>
                    <a:bodyPr/>
                    <a:lstStyle/>
                    <a:p>
                      <a:pPr algn="l" fontAlgn="b"/>
                      <a:r>
                        <a:rPr lang="en-GB" sz="1200" b="0" i="0" u="none" strike="noStrike">
                          <a:solidFill>
                            <a:srgbClr val="000000"/>
                          </a:solidFill>
                          <a:effectLst/>
                          <a:latin typeface="Arial" panose="020B0604020202020204" pitchFamily="34" charset="0"/>
                        </a:rPr>
                        <a:t>Subcription fees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dirty="0">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78,120,000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802125488"/>
                  </a:ext>
                </a:extLst>
              </a:tr>
              <a:tr h="224693">
                <a:tc gridSpan="3">
                  <a:txBody>
                    <a:bodyPr/>
                    <a:lstStyle/>
                    <a:p>
                      <a:pPr algn="l" fontAlgn="b"/>
                      <a:r>
                        <a:rPr lang="en-GB" sz="1200" b="0" i="0" u="none" strike="noStrike">
                          <a:solidFill>
                            <a:srgbClr val="000000"/>
                          </a:solidFill>
                          <a:effectLst/>
                          <a:latin typeface="Arial" panose="020B0604020202020204" pitchFamily="34" charset="0"/>
                        </a:rPr>
                        <a:t>Reprints of certificates</a:t>
                      </a:r>
                    </a:p>
                  </a:txBody>
                  <a:tcPr marL="9161" marR="9161" marT="916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2,000,000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995809616"/>
                  </a:ext>
                </a:extLst>
              </a:tr>
              <a:tr h="224693">
                <a:tc gridSpan="2">
                  <a:txBody>
                    <a:bodyPr/>
                    <a:lstStyle/>
                    <a:p>
                      <a:pPr algn="l" fontAlgn="b"/>
                      <a:r>
                        <a:rPr lang="en-GB" sz="1200" b="0" i="0" u="none" strike="noStrike">
                          <a:solidFill>
                            <a:srgbClr val="000000"/>
                          </a:solidFill>
                          <a:effectLst/>
                          <a:latin typeface="Arial" panose="020B0604020202020204" pitchFamily="34" charset="0"/>
                        </a:rPr>
                        <a:t>Interest receivable</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569923519"/>
                  </a:ext>
                </a:extLst>
              </a:tr>
              <a:tr h="224693">
                <a:tc gridSpan="2">
                  <a:txBody>
                    <a:bodyPr/>
                    <a:lstStyle/>
                    <a:p>
                      <a:pPr algn="l" fontAlgn="b"/>
                      <a:r>
                        <a:rPr lang="en-GB" sz="1200" b="0" i="0" u="none" strike="noStrike">
                          <a:solidFill>
                            <a:srgbClr val="000000"/>
                          </a:solidFill>
                          <a:effectLst/>
                          <a:latin typeface="Arial" panose="020B0604020202020204" pitchFamily="34" charset="0"/>
                        </a:rPr>
                        <a:t>CPTD Subsidy</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16,000,000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790060537"/>
                  </a:ext>
                </a:extLst>
              </a:tr>
              <a:tr h="235929">
                <a:tc gridSpan="2">
                  <a:txBody>
                    <a:bodyPr/>
                    <a:lstStyle/>
                    <a:p>
                      <a:pPr algn="l" fontAlgn="b"/>
                      <a:r>
                        <a:rPr lang="en-GB" sz="1200" b="0" i="0" u="none" strike="noStrike">
                          <a:solidFill>
                            <a:srgbClr val="000000"/>
                          </a:solidFill>
                          <a:effectLst/>
                          <a:latin typeface="Arial" panose="020B0604020202020204" pitchFamily="34" charset="0"/>
                        </a:rPr>
                        <a:t>Sundry income</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0934815"/>
                  </a:ext>
                </a:extLst>
              </a:tr>
              <a:tr h="224693">
                <a:tc>
                  <a:txBody>
                    <a:bodyPr/>
                    <a:lstStyle/>
                    <a:p>
                      <a:pPr algn="l" fontAlgn="b"/>
                      <a:endParaRPr lang="en-GB" sz="1200" b="0" i="0" u="none" strike="noStrike">
                        <a:solidFill>
                          <a:srgbClr val="000000"/>
                        </a:solidFill>
                        <a:effectLst/>
                        <a:latin typeface="Calibri" panose="020F050202020403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9161" marR="9161" marT="916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964371978"/>
                  </a:ext>
                </a:extLst>
              </a:tr>
              <a:tr h="385040">
                <a:tc gridSpan="3">
                  <a:txBody>
                    <a:bodyPr/>
                    <a:lstStyle/>
                    <a:p>
                      <a:pPr algn="l" fontAlgn="b"/>
                      <a:r>
                        <a:rPr lang="en-GB" sz="1200" b="1" i="0" u="none" strike="noStrike" dirty="0">
                          <a:solidFill>
                            <a:srgbClr val="000000"/>
                          </a:solidFill>
                          <a:effectLst/>
                          <a:latin typeface="Arial" panose="020B0604020202020204" pitchFamily="34" charset="0"/>
                        </a:rPr>
                        <a:t>OPERATIONAL EXPENDITURE</a:t>
                      </a:r>
                    </a:p>
                  </a:txBody>
                  <a:tcPr marL="9161" marR="9161" marT="916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98,148,000</a:t>
                      </a:r>
                    </a:p>
                  </a:txBody>
                  <a:tcPr marL="9161" marR="9161" marT="916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1625283"/>
                  </a:ext>
                </a:extLst>
              </a:tr>
              <a:tr h="224693">
                <a:tc gridSpan="2">
                  <a:txBody>
                    <a:bodyPr/>
                    <a:lstStyle/>
                    <a:p>
                      <a:pPr algn="l" fontAlgn="b"/>
                      <a:r>
                        <a:rPr lang="en-GB" sz="1200" b="0" i="0" u="none" strike="noStrike">
                          <a:solidFill>
                            <a:srgbClr val="000000"/>
                          </a:solidFill>
                          <a:effectLst/>
                          <a:latin typeface="Arial" panose="020B0604020202020204" pitchFamily="34" charset="0"/>
                        </a:rPr>
                        <a:t>Advertising</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617102968"/>
                  </a:ext>
                </a:extLst>
              </a:tr>
              <a:tr h="224693">
                <a:tc>
                  <a:txBody>
                    <a:bodyPr/>
                    <a:lstStyle/>
                    <a:p>
                      <a:pPr algn="l" fontAlgn="b"/>
                      <a:r>
                        <a:rPr lang="en-GB" sz="1200" b="0" i="0" u="none" strike="noStrike">
                          <a:solidFill>
                            <a:srgbClr val="000000"/>
                          </a:solidFill>
                          <a:effectLst/>
                          <a:latin typeface="Arial" panose="020B0604020202020204" pitchFamily="34" charset="0"/>
                        </a:rPr>
                        <a:t>Audit fees</a:t>
                      </a: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5</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900,000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372337518"/>
                  </a:ext>
                </a:extLst>
              </a:tr>
              <a:tr h="224693">
                <a:tc gridSpan="2">
                  <a:txBody>
                    <a:bodyPr/>
                    <a:lstStyle/>
                    <a:p>
                      <a:pPr algn="l" fontAlgn="b"/>
                      <a:r>
                        <a:rPr lang="en-GB" sz="1200" b="0" i="0" u="none" strike="noStrike">
                          <a:solidFill>
                            <a:srgbClr val="000000"/>
                          </a:solidFill>
                          <a:effectLst/>
                          <a:latin typeface="Arial" panose="020B0604020202020204" pitchFamily="34" charset="0"/>
                        </a:rPr>
                        <a:t>Bank charges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350,000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611576881"/>
                  </a:ext>
                </a:extLst>
              </a:tr>
              <a:tr h="224693">
                <a:tc gridSpan="3">
                  <a:txBody>
                    <a:bodyPr/>
                    <a:lstStyle/>
                    <a:p>
                      <a:pPr algn="l" fontAlgn="b"/>
                      <a:r>
                        <a:rPr lang="en-GB" sz="1200" b="0" i="0" u="none" strike="noStrike">
                          <a:solidFill>
                            <a:srgbClr val="000000"/>
                          </a:solidFill>
                          <a:effectLst/>
                          <a:latin typeface="Arial" panose="020B0604020202020204" pitchFamily="34" charset="0"/>
                        </a:rPr>
                        <a:t>Compensation commissioner</a:t>
                      </a:r>
                    </a:p>
                  </a:txBody>
                  <a:tcPr marL="9161" marR="9161" marT="916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6</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250,000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545154058"/>
                  </a:ext>
                </a:extLst>
              </a:tr>
              <a:tr h="385040">
                <a:tc gridSpan="2">
                  <a:txBody>
                    <a:bodyPr/>
                    <a:lstStyle/>
                    <a:p>
                      <a:pPr algn="l" fontAlgn="b"/>
                      <a:r>
                        <a:rPr lang="en-GB" sz="1200" b="0" i="0" u="none" strike="noStrike">
                          <a:solidFill>
                            <a:srgbClr val="000000"/>
                          </a:solidFill>
                          <a:effectLst/>
                          <a:latin typeface="Arial" panose="020B0604020202020204" pitchFamily="34" charset="0"/>
                        </a:rPr>
                        <a:t>Cleaning of buildings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7</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250,000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197254501"/>
                  </a:ext>
                </a:extLst>
              </a:tr>
              <a:tr h="224693">
                <a:tc gridSpan="2">
                  <a:txBody>
                    <a:bodyPr/>
                    <a:lstStyle/>
                    <a:p>
                      <a:pPr algn="l" fontAlgn="b"/>
                      <a:r>
                        <a:rPr lang="en-GB" sz="1200" b="0" i="0" u="none" strike="noStrike">
                          <a:solidFill>
                            <a:srgbClr val="000000"/>
                          </a:solidFill>
                          <a:effectLst/>
                          <a:latin typeface="Arial" panose="020B0604020202020204" pitchFamily="34" charset="0"/>
                        </a:rPr>
                        <a:t>Consultation fees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8</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600,000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43594244"/>
                  </a:ext>
                </a:extLst>
              </a:tr>
              <a:tr h="224693">
                <a:tc gridSpan="2">
                  <a:txBody>
                    <a:bodyPr/>
                    <a:lstStyle/>
                    <a:p>
                      <a:pPr algn="l" fontAlgn="b"/>
                      <a:r>
                        <a:rPr lang="en-GB" sz="1200" b="0" i="0" u="none" strike="noStrike">
                          <a:solidFill>
                            <a:srgbClr val="000000"/>
                          </a:solidFill>
                          <a:effectLst/>
                          <a:latin typeface="Arial" panose="020B0604020202020204" pitchFamily="34" charset="0"/>
                        </a:rPr>
                        <a:t>Depreciation</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9</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3,500,000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547356070"/>
                  </a:ext>
                </a:extLst>
              </a:tr>
              <a:tr h="224693">
                <a:tc>
                  <a:txBody>
                    <a:bodyPr/>
                    <a:lstStyle/>
                    <a:p>
                      <a:pPr algn="l" fontAlgn="b"/>
                      <a:r>
                        <a:rPr lang="en-GB" sz="1200" b="0" i="0" u="none" strike="noStrike">
                          <a:solidFill>
                            <a:srgbClr val="000000"/>
                          </a:solidFill>
                          <a:effectLst/>
                          <a:latin typeface="Arial" panose="020B0604020202020204" pitchFamily="34" charset="0"/>
                        </a:rPr>
                        <a:t>Insurance</a:t>
                      </a: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10</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600,000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020747173"/>
                  </a:ext>
                </a:extLst>
              </a:tr>
              <a:tr h="224693">
                <a:tc gridSpan="2">
                  <a:txBody>
                    <a:bodyPr/>
                    <a:lstStyle/>
                    <a:p>
                      <a:pPr algn="l" fontAlgn="b"/>
                      <a:r>
                        <a:rPr lang="en-GB" sz="1200" b="0" i="0" u="none" strike="noStrike">
                          <a:solidFill>
                            <a:srgbClr val="000000"/>
                          </a:solidFill>
                          <a:effectLst/>
                          <a:latin typeface="Arial" panose="020B0604020202020204" pitchFamily="34" charset="0"/>
                        </a:rPr>
                        <a:t>Lease charges</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11</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779771929"/>
                  </a:ext>
                </a:extLst>
              </a:tr>
              <a:tr h="224693">
                <a:tc gridSpan="3">
                  <a:txBody>
                    <a:bodyPr/>
                    <a:lstStyle/>
                    <a:p>
                      <a:pPr algn="l" fontAlgn="b"/>
                      <a:r>
                        <a:rPr lang="en-GB" sz="1200" b="0" i="0" u="none" strike="noStrike">
                          <a:solidFill>
                            <a:srgbClr val="000000"/>
                          </a:solidFill>
                          <a:effectLst/>
                          <a:latin typeface="Arial" panose="020B0604020202020204" pitchFamily="34" charset="0"/>
                        </a:rPr>
                        <a:t>Leasohold Improvements</a:t>
                      </a:r>
                    </a:p>
                  </a:txBody>
                  <a:tcPr marL="9161" marR="9161" marT="916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649162863"/>
                  </a:ext>
                </a:extLst>
              </a:tr>
              <a:tr h="224693">
                <a:tc gridSpan="2">
                  <a:txBody>
                    <a:bodyPr/>
                    <a:lstStyle/>
                    <a:p>
                      <a:pPr algn="l" fontAlgn="b"/>
                      <a:r>
                        <a:rPr lang="en-GB" sz="1200" b="0" i="0" u="none" strike="noStrike">
                          <a:solidFill>
                            <a:srgbClr val="000000"/>
                          </a:solidFill>
                          <a:effectLst/>
                          <a:latin typeface="Arial" panose="020B0604020202020204" pitchFamily="34" charset="0"/>
                        </a:rPr>
                        <a:t>Legal cost</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1,000,000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632085678"/>
                  </a:ext>
                </a:extLst>
              </a:tr>
              <a:tr h="224693">
                <a:tc gridSpan="2">
                  <a:txBody>
                    <a:bodyPr/>
                    <a:lstStyle/>
                    <a:p>
                      <a:pPr algn="l" fontAlgn="b"/>
                      <a:r>
                        <a:rPr lang="en-GB" sz="1200" b="0" i="0" u="none" strike="noStrike">
                          <a:solidFill>
                            <a:srgbClr val="000000"/>
                          </a:solidFill>
                          <a:effectLst/>
                          <a:latin typeface="Arial" panose="020B0604020202020204" pitchFamily="34" charset="0"/>
                        </a:rPr>
                        <a:t>Office rental</a:t>
                      </a:r>
                    </a:p>
                  </a:txBody>
                  <a:tcPr marL="9161" marR="9161" marT="916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12</a:t>
                      </a: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850,000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33622667"/>
                  </a:ext>
                </a:extLst>
              </a:tr>
              <a:tr h="224693">
                <a:tc>
                  <a:txBody>
                    <a:bodyPr/>
                    <a:lstStyle/>
                    <a:p>
                      <a:pPr algn="l" fontAlgn="b"/>
                      <a:r>
                        <a:rPr lang="en-GB" sz="1200" b="0" i="0" u="none" strike="noStrike">
                          <a:solidFill>
                            <a:srgbClr val="000000"/>
                          </a:solidFill>
                          <a:effectLst/>
                          <a:latin typeface="Arial" panose="020B0604020202020204" pitchFamily="34" charset="0"/>
                        </a:rPr>
                        <a:t>Postage</a:t>
                      </a: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15,000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505080753"/>
                  </a:ext>
                </a:extLst>
              </a:tr>
              <a:tr h="224693">
                <a:tc gridSpan="3">
                  <a:txBody>
                    <a:bodyPr/>
                    <a:lstStyle/>
                    <a:p>
                      <a:pPr algn="l" fontAlgn="b"/>
                      <a:r>
                        <a:rPr lang="en-GB" sz="1200" b="0" i="0" u="none" strike="noStrike">
                          <a:solidFill>
                            <a:srgbClr val="000000"/>
                          </a:solidFill>
                          <a:effectLst/>
                          <a:latin typeface="Arial" panose="020B0604020202020204" pitchFamily="34" charset="0"/>
                        </a:rPr>
                        <a:t>Printing and Stationery</a:t>
                      </a:r>
                    </a:p>
                  </a:txBody>
                  <a:tcPr marL="9161" marR="9161" marT="916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61" marR="9161" marT="916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dirty="0">
                          <a:solidFill>
                            <a:srgbClr val="000000"/>
                          </a:solidFill>
                          <a:effectLst/>
                          <a:latin typeface="Arial" panose="020B0604020202020204" pitchFamily="34" charset="0"/>
                        </a:rPr>
                        <a:t>850,000</a:t>
                      </a:r>
                    </a:p>
                  </a:txBody>
                  <a:tcPr marL="9161" marR="9161" marT="91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204677029"/>
                  </a:ext>
                </a:extLst>
              </a:tr>
            </a:tbl>
          </a:graphicData>
        </a:graphic>
      </p:graphicFrame>
      <p:graphicFrame>
        <p:nvGraphicFramePr>
          <p:cNvPr id="10" name="Content Placeholder 9">
            <a:extLst>
              <a:ext uri="{FF2B5EF4-FFF2-40B4-BE49-F238E27FC236}">
                <a16:creationId xmlns:a16="http://schemas.microsoft.com/office/drawing/2014/main" xmlns="" id="{F86C5637-E73D-4F31-AA5E-8D5B567ECC7A}"/>
              </a:ext>
            </a:extLst>
          </p:cNvPr>
          <p:cNvGraphicFramePr>
            <a:graphicFrameLocks noGrp="1"/>
          </p:cNvGraphicFramePr>
          <p:nvPr>
            <p:ph sz="half" idx="2"/>
            <p:extLst>
              <p:ext uri="{D42A27DB-BD31-4B8C-83A1-F6EECF244321}">
                <p14:modId xmlns:p14="http://schemas.microsoft.com/office/powerpoint/2010/main" xmlns="" val="742549871"/>
              </p:ext>
            </p:extLst>
          </p:nvPr>
        </p:nvGraphicFramePr>
        <p:xfrm>
          <a:off x="6104238" y="1124465"/>
          <a:ext cx="5918883" cy="5461672"/>
        </p:xfrm>
        <a:graphic>
          <a:graphicData uri="http://schemas.openxmlformats.org/drawingml/2006/table">
            <a:tbl>
              <a:tblPr/>
              <a:tblGrid>
                <a:gridCol w="937645">
                  <a:extLst>
                    <a:ext uri="{9D8B030D-6E8A-4147-A177-3AD203B41FA5}">
                      <a16:colId xmlns:a16="http://schemas.microsoft.com/office/drawing/2014/main" xmlns="" val="1109348988"/>
                    </a:ext>
                  </a:extLst>
                </a:gridCol>
                <a:gridCol w="937645">
                  <a:extLst>
                    <a:ext uri="{9D8B030D-6E8A-4147-A177-3AD203B41FA5}">
                      <a16:colId xmlns:a16="http://schemas.microsoft.com/office/drawing/2014/main" xmlns="" val="547634936"/>
                    </a:ext>
                  </a:extLst>
                </a:gridCol>
                <a:gridCol w="937645">
                  <a:extLst>
                    <a:ext uri="{9D8B030D-6E8A-4147-A177-3AD203B41FA5}">
                      <a16:colId xmlns:a16="http://schemas.microsoft.com/office/drawing/2014/main" xmlns="" val="2358533846"/>
                    </a:ext>
                  </a:extLst>
                </a:gridCol>
                <a:gridCol w="937645">
                  <a:extLst>
                    <a:ext uri="{9D8B030D-6E8A-4147-A177-3AD203B41FA5}">
                      <a16:colId xmlns:a16="http://schemas.microsoft.com/office/drawing/2014/main" xmlns="" val="4244495906"/>
                    </a:ext>
                  </a:extLst>
                </a:gridCol>
                <a:gridCol w="937645">
                  <a:extLst>
                    <a:ext uri="{9D8B030D-6E8A-4147-A177-3AD203B41FA5}">
                      <a16:colId xmlns:a16="http://schemas.microsoft.com/office/drawing/2014/main" xmlns="" val="3961143237"/>
                    </a:ext>
                  </a:extLst>
                </a:gridCol>
                <a:gridCol w="1230658">
                  <a:extLst>
                    <a:ext uri="{9D8B030D-6E8A-4147-A177-3AD203B41FA5}">
                      <a16:colId xmlns:a16="http://schemas.microsoft.com/office/drawing/2014/main" xmlns="" val="3568330093"/>
                    </a:ext>
                  </a:extLst>
                </a:gridCol>
              </a:tblGrid>
              <a:tr h="215864">
                <a:tc gridSpan="3">
                  <a:txBody>
                    <a:bodyPr/>
                    <a:lstStyle/>
                    <a:p>
                      <a:pPr algn="l" fontAlgn="b"/>
                      <a:r>
                        <a:rPr lang="en-GB" sz="1200" b="0" i="0" u="none" strike="noStrike" dirty="0">
                          <a:solidFill>
                            <a:srgbClr val="000000"/>
                          </a:solidFill>
                          <a:effectLst/>
                          <a:latin typeface="Arial" panose="020B0604020202020204" pitchFamily="34" charset="0"/>
                        </a:rPr>
                        <a:t>Repairs &amp;maintenance</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13</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855733912"/>
                  </a:ext>
                </a:extLst>
              </a:tr>
              <a:tr h="215864">
                <a:tc gridSpan="3">
                  <a:txBody>
                    <a:bodyPr/>
                    <a:lstStyle/>
                    <a:p>
                      <a:pPr algn="l" fontAlgn="b"/>
                      <a:r>
                        <a:rPr lang="en-GB" sz="1200" b="0" i="0" u="none" strike="noStrike" dirty="0">
                          <a:solidFill>
                            <a:srgbClr val="000000"/>
                          </a:solidFill>
                          <a:effectLst/>
                          <a:latin typeface="Arial" panose="020B0604020202020204" pitchFamily="34" charset="0"/>
                        </a:rPr>
                        <a:t>M/vehicle running cost</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45,000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519267045"/>
                  </a:ext>
                </a:extLst>
              </a:tr>
              <a:tr h="215864">
                <a:tc>
                  <a:txBody>
                    <a:bodyPr/>
                    <a:lstStyle/>
                    <a:p>
                      <a:pPr algn="l" fontAlgn="b"/>
                      <a:r>
                        <a:rPr lang="en-GB" sz="1200" b="0" i="0" u="none" strike="noStrike">
                          <a:solidFill>
                            <a:srgbClr val="000000"/>
                          </a:solidFill>
                          <a:effectLst/>
                          <a:latin typeface="Arial" panose="020B0604020202020204" pitchFamily="34" charset="0"/>
                        </a:rPr>
                        <a:t>Salaries</a:t>
                      </a: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14</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49,377,000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087878758"/>
                  </a:ext>
                </a:extLst>
              </a:tr>
              <a:tr h="215864">
                <a:tc gridSpan="2">
                  <a:txBody>
                    <a:bodyPr/>
                    <a:lstStyle/>
                    <a:p>
                      <a:pPr algn="l" fontAlgn="b"/>
                      <a:r>
                        <a:rPr lang="en-GB" sz="1200" b="0" i="0" u="none" strike="noStrike">
                          <a:solidFill>
                            <a:srgbClr val="000000"/>
                          </a:solidFill>
                          <a:effectLst/>
                          <a:latin typeface="Arial" panose="020B0604020202020204" pitchFamily="34" charset="0"/>
                        </a:rPr>
                        <a:t>Security services</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600,000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966794330"/>
                  </a:ext>
                </a:extLst>
              </a:tr>
              <a:tr h="215864">
                <a:tc gridSpan="2">
                  <a:txBody>
                    <a:bodyPr/>
                    <a:lstStyle/>
                    <a:p>
                      <a:pPr algn="l" fontAlgn="b"/>
                      <a:r>
                        <a:rPr lang="en-GB" sz="1200" b="0" i="0" u="none" strike="noStrike">
                          <a:solidFill>
                            <a:srgbClr val="000000"/>
                          </a:solidFill>
                          <a:effectLst/>
                          <a:latin typeface="Arial" panose="020B0604020202020204" pitchFamily="34" charset="0"/>
                        </a:rPr>
                        <a:t>Staff development</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dirty="0">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212798322"/>
                  </a:ext>
                </a:extLst>
              </a:tr>
              <a:tr h="215864">
                <a:tc gridSpan="2">
                  <a:txBody>
                    <a:bodyPr/>
                    <a:lstStyle/>
                    <a:p>
                      <a:pPr algn="l" fontAlgn="b"/>
                      <a:r>
                        <a:rPr lang="en-GB" sz="1200" b="0" i="0" u="none" strike="noStrike">
                          <a:solidFill>
                            <a:srgbClr val="000000"/>
                          </a:solidFill>
                          <a:effectLst/>
                          <a:latin typeface="Arial" panose="020B0604020202020204" pitchFamily="34" charset="0"/>
                        </a:rPr>
                        <a:t>Sundry expenses</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61,000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066092825"/>
                  </a:ext>
                </a:extLst>
              </a:tr>
              <a:tr h="370669">
                <a:tc>
                  <a:txBody>
                    <a:bodyPr/>
                    <a:lstStyle/>
                    <a:p>
                      <a:pPr algn="l" fontAlgn="b"/>
                      <a:r>
                        <a:rPr lang="en-GB" sz="1200" b="0" i="0" u="none" strike="noStrike">
                          <a:solidFill>
                            <a:srgbClr val="000000"/>
                          </a:solidFill>
                          <a:effectLst/>
                          <a:latin typeface="Arial" panose="020B0604020202020204" pitchFamily="34" charset="0"/>
                        </a:rPr>
                        <a:t>Telephone</a:t>
                      </a: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800,000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050826291"/>
                  </a:ext>
                </a:extLst>
              </a:tr>
              <a:tr h="370669">
                <a:tc gridSpan="3">
                  <a:txBody>
                    <a:bodyPr/>
                    <a:lstStyle/>
                    <a:p>
                      <a:pPr algn="l" fontAlgn="b"/>
                      <a:r>
                        <a:rPr lang="en-GB" sz="1200" b="0" i="0" u="none" strike="noStrike">
                          <a:solidFill>
                            <a:srgbClr val="000000"/>
                          </a:solidFill>
                          <a:effectLst/>
                          <a:latin typeface="Arial" panose="020B0604020202020204" pitchFamily="34" charset="0"/>
                        </a:rPr>
                        <a:t>TRAVEL &amp; ACCOMMODATION</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15</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375471893"/>
                  </a:ext>
                </a:extLst>
              </a:tr>
              <a:tr h="215864">
                <a:tc gridSpan="3">
                  <a:txBody>
                    <a:bodyPr/>
                    <a:lstStyle/>
                    <a:p>
                      <a:pPr algn="l" fontAlgn="b"/>
                      <a:r>
                        <a:rPr lang="en-GB" sz="1200" b="0" i="0" u="none" strike="noStrike">
                          <a:solidFill>
                            <a:srgbClr val="000000"/>
                          </a:solidFill>
                          <a:effectLst/>
                          <a:latin typeface="Arial" panose="020B0604020202020204" pitchFamily="34" charset="0"/>
                        </a:rPr>
                        <a:t>Rates, Water and Electricity</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3,000,000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524835351"/>
                  </a:ext>
                </a:extLst>
              </a:tr>
              <a:tr h="215864">
                <a:tc gridSpan="4">
                  <a:txBody>
                    <a:bodyPr/>
                    <a:lstStyle/>
                    <a:p>
                      <a:pPr algn="l" fontAlgn="b"/>
                      <a:r>
                        <a:rPr lang="en-GB" sz="1200" b="0" i="0" u="none" strike="noStrike">
                          <a:solidFill>
                            <a:srgbClr val="000000"/>
                          </a:solidFill>
                          <a:effectLst/>
                          <a:latin typeface="Arial" panose="020B0604020202020204" pitchFamily="34" charset="0"/>
                        </a:rPr>
                        <a:t>DATABASE DEV/ MAINTENANCE</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109955415"/>
                  </a:ext>
                </a:extLst>
              </a:tr>
              <a:tr h="215864">
                <a:tc gridSpan="3">
                  <a:txBody>
                    <a:bodyPr/>
                    <a:lstStyle/>
                    <a:p>
                      <a:pPr algn="l" fontAlgn="b"/>
                      <a:r>
                        <a:rPr lang="en-GB" sz="1200" b="1" i="0" u="none" strike="noStrike">
                          <a:solidFill>
                            <a:srgbClr val="000000"/>
                          </a:solidFill>
                          <a:effectLst/>
                          <a:latin typeface="Arial" panose="020B0604020202020204" pitchFamily="34" charset="0"/>
                        </a:rPr>
                        <a:t>CODE OF CONDUCT</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16</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3,000,000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749089719"/>
                  </a:ext>
                </a:extLst>
              </a:tr>
              <a:tr h="215864">
                <a:tc gridSpan="3">
                  <a:txBody>
                    <a:bodyPr/>
                    <a:lstStyle/>
                    <a:p>
                      <a:pPr algn="l" fontAlgn="b"/>
                      <a:r>
                        <a:rPr lang="en-GB" sz="1200" b="1" i="0" u="none" strike="noStrike" dirty="0">
                          <a:solidFill>
                            <a:srgbClr val="000000"/>
                          </a:solidFill>
                          <a:effectLst/>
                          <a:latin typeface="Arial" panose="020B0604020202020204" pitchFamily="34" charset="0"/>
                        </a:rPr>
                        <a:t>REGISTRATION OF EDUC</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17</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2,000,000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414148206"/>
                  </a:ext>
                </a:extLst>
              </a:tr>
              <a:tr h="215864">
                <a:tc gridSpan="4">
                  <a:txBody>
                    <a:bodyPr/>
                    <a:lstStyle/>
                    <a:p>
                      <a:pPr algn="l" fontAlgn="b"/>
                      <a:r>
                        <a:rPr lang="en-GB" sz="1200" b="1" i="0" u="none" strike="noStrike">
                          <a:solidFill>
                            <a:srgbClr val="000000"/>
                          </a:solidFill>
                          <a:effectLst/>
                          <a:latin typeface="Arial" panose="020B0604020202020204" pitchFamily="34" charset="0"/>
                        </a:rPr>
                        <a:t>PROFESSIONAL DEVELOPMENT</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200" b="0" i="0" u="none" strike="noStrike">
                          <a:solidFill>
                            <a:srgbClr val="000000"/>
                          </a:solidFill>
                          <a:effectLst/>
                          <a:latin typeface="Arial" panose="020B0604020202020204" pitchFamily="34" charset="0"/>
                        </a:rPr>
                        <a:t>18</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913424231"/>
                  </a:ext>
                </a:extLst>
              </a:tr>
              <a:tr h="215864">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r>
                        <a:rPr lang="en-GB" sz="1200" b="1" i="0" u="none" strike="noStrike">
                          <a:solidFill>
                            <a:srgbClr val="000000"/>
                          </a:solidFill>
                          <a:effectLst/>
                          <a:latin typeface="Arial" panose="020B0604020202020204" pitchFamily="34" charset="0"/>
                        </a:rPr>
                        <a:t>CPTD</a:t>
                      </a: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16,000,000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436406740"/>
                  </a:ext>
                </a:extLst>
              </a:tr>
              <a:tr h="370669">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gridSpan="2">
                  <a:txBody>
                    <a:bodyPr/>
                    <a:lstStyle/>
                    <a:p>
                      <a:pPr algn="l" fontAlgn="b"/>
                      <a:r>
                        <a:rPr lang="en-GB" sz="1200" b="1" i="0" u="none" strike="noStrike">
                          <a:solidFill>
                            <a:srgbClr val="000000"/>
                          </a:solidFill>
                          <a:effectLst/>
                          <a:latin typeface="Arial" panose="020B0604020202020204" pitchFamily="34" charset="0"/>
                        </a:rPr>
                        <a:t>Professionalisation</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2,000,000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115531140"/>
                  </a:ext>
                </a:extLst>
              </a:tr>
              <a:tr h="215864">
                <a:tc gridSpan="2">
                  <a:txBody>
                    <a:bodyPr/>
                    <a:lstStyle/>
                    <a:p>
                      <a:pPr algn="l" fontAlgn="b"/>
                      <a:r>
                        <a:rPr lang="en-GB" sz="1200" b="1" i="0" u="none" strike="noStrike">
                          <a:solidFill>
                            <a:srgbClr val="000000"/>
                          </a:solidFill>
                          <a:effectLst/>
                          <a:latin typeface="Arial" panose="020B0604020202020204" pitchFamily="34" charset="0"/>
                        </a:rPr>
                        <a:t>RESEARCH</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19</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1,500,000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228727977"/>
                  </a:ext>
                </a:extLst>
              </a:tr>
              <a:tr h="215864">
                <a:tc gridSpan="4">
                  <a:txBody>
                    <a:bodyPr/>
                    <a:lstStyle/>
                    <a:p>
                      <a:pPr algn="l" fontAlgn="b"/>
                      <a:r>
                        <a:rPr lang="en-GB" sz="1200" b="1" i="0" u="none" strike="noStrike">
                          <a:solidFill>
                            <a:srgbClr val="000000"/>
                          </a:solidFill>
                          <a:effectLst/>
                          <a:latin typeface="Arial" panose="020B0604020202020204" pitchFamily="34" charset="0"/>
                        </a:rPr>
                        <a:t>PUBLICITY AND COMMUNICATION</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3,000,000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02504825"/>
                  </a:ext>
                </a:extLst>
              </a:tr>
              <a:tr h="226659">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Arial" panose="020B0604020202020204" pitchFamily="34" charset="0"/>
                        </a:rPr>
                        <a:t> </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7063611"/>
                  </a:ext>
                </a:extLst>
              </a:tr>
              <a:tr h="215864">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944540082"/>
                  </a:ext>
                </a:extLst>
              </a:tr>
              <a:tr h="226659">
                <a:tc gridSpan="3">
                  <a:txBody>
                    <a:bodyPr/>
                    <a:lstStyle/>
                    <a:p>
                      <a:pPr algn="l" fontAlgn="b"/>
                      <a:r>
                        <a:rPr lang="en-GB" sz="1200" b="1" i="0" u="none" strike="noStrike">
                          <a:solidFill>
                            <a:srgbClr val="000000"/>
                          </a:solidFill>
                          <a:effectLst/>
                          <a:latin typeface="Arial" panose="020B0604020202020204" pitchFamily="34" charset="0"/>
                        </a:rPr>
                        <a:t>CAPITAL EXPENDITURE</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5,272,000</a:t>
                      </a:r>
                    </a:p>
                  </a:txBody>
                  <a:tcPr marL="9141" marR="9141" marT="914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8376617"/>
                  </a:ext>
                </a:extLst>
              </a:tr>
              <a:tr h="226659">
                <a:tc gridSpan="2">
                  <a:txBody>
                    <a:bodyPr/>
                    <a:lstStyle/>
                    <a:p>
                      <a:pPr algn="l" fontAlgn="b"/>
                      <a:r>
                        <a:rPr lang="en-GB" sz="1200" b="0" i="0" u="none" strike="noStrike">
                          <a:solidFill>
                            <a:srgbClr val="000000"/>
                          </a:solidFill>
                          <a:effectLst/>
                          <a:latin typeface="Arial" panose="020B0604020202020204" pitchFamily="34" charset="0"/>
                        </a:rPr>
                        <a:t>RESERVE FUND</a:t>
                      </a:r>
                    </a:p>
                  </a:txBody>
                  <a:tcPr marL="9141" marR="9141" marT="9141" marB="0" anchor="b">
                    <a:lnL>
                      <a:noFill/>
                    </a:lnL>
                    <a:lnR>
                      <a:noFill/>
                    </a:lnR>
                    <a:lnT>
                      <a:noFill/>
                    </a:lnT>
                    <a:lnB>
                      <a:noFill/>
                    </a:lnB>
                  </a:tcPr>
                </a:tc>
                <a:tc hMerge="1">
                  <a:txBody>
                    <a:bodyPr/>
                    <a:lstStyle/>
                    <a:p>
                      <a:endParaRPr lang="en-GB"/>
                    </a:p>
                  </a:txBody>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20</a:t>
                      </a:r>
                    </a:p>
                  </a:txBody>
                  <a:tcPr marL="9141" marR="9141" marT="9141"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5,272,000</a:t>
                      </a:r>
                    </a:p>
                  </a:txBody>
                  <a:tcPr marL="9141" marR="9141" marT="91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85834522"/>
                  </a:ext>
                </a:extLst>
              </a:tr>
              <a:tr h="215864">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9141" marR="9141" marT="914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644633880"/>
                  </a:ext>
                </a:extLst>
              </a:tr>
              <a:tr h="215864">
                <a:tc gridSpan="3">
                  <a:txBody>
                    <a:bodyPr/>
                    <a:lstStyle/>
                    <a:p>
                      <a:pPr algn="l" fontAlgn="b"/>
                      <a:r>
                        <a:rPr lang="en-GB" sz="1200" b="1" i="0" u="none" strike="noStrike">
                          <a:solidFill>
                            <a:srgbClr val="000000"/>
                          </a:solidFill>
                          <a:effectLst/>
                          <a:latin typeface="Arial" panose="020B0604020202020204" pitchFamily="34" charset="0"/>
                        </a:rPr>
                        <a:t>Budget surplus/ Deficit</a:t>
                      </a:r>
                    </a:p>
                  </a:txBody>
                  <a:tcPr marL="9141" marR="9141" marT="9141"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9141" marR="9141" marT="9141" marB="0" anchor="b">
                    <a:lnL>
                      <a:noFill/>
                    </a:lnL>
                    <a:lnR>
                      <a:noFill/>
                    </a:lnR>
                    <a:lnT>
                      <a:noFill/>
                    </a:lnT>
                    <a:lnB>
                      <a:noFill/>
                    </a:lnB>
                  </a:tcPr>
                </a:tc>
                <a:tc>
                  <a:txBody>
                    <a:bodyPr/>
                    <a:lstStyle/>
                    <a:p>
                      <a:pPr algn="r" fontAlgn="b"/>
                      <a:r>
                        <a:rPr lang="en-GB" sz="1200" b="1" i="0" u="none" strike="noStrike" dirty="0">
                          <a:solidFill>
                            <a:srgbClr val="000000"/>
                          </a:solidFill>
                          <a:effectLst/>
                          <a:latin typeface="Arial" panose="020B0604020202020204" pitchFamily="34" charset="0"/>
                        </a:rPr>
                        <a:t>0</a:t>
                      </a:r>
                    </a:p>
                  </a:txBody>
                  <a:tcPr marL="9141" marR="9141" marT="9141" marB="0" anchor="b">
                    <a:lnL>
                      <a:noFill/>
                    </a:lnL>
                    <a:lnR>
                      <a:noFill/>
                    </a:lnR>
                    <a:lnT>
                      <a:noFill/>
                    </a:lnT>
                    <a:lnB>
                      <a:noFill/>
                    </a:lnB>
                  </a:tcPr>
                </a:tc>
                <a:extLst>
                  <a:ext uri="{0D108BD9-81ED-4DB2-BD59-A6C34878D82A}">
                    <a16:rowId xmlns:a16="http://schemas.microsoft.com/office/drawing/2014/main" xmlns="" val="2349276149"/>
                  </a:ext>
                </a:extLst>
              </a:tr>
            </a:tbl>
          </a:graphicData>
        </a:graphic>
      </p:graphicFrame>
    </p:spTree>
    <p:extLst>
      <p:ext uri="{BB962C8B-B14F-4D97-AF65-F5344CB8AC3E}">
        <p14:creationId xmlns:p14="http://schemas.microsoft.com/office/powerpoint/2010/main" xmlns="" val="1119409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00B25-3452-490B-90DF-8AE139B013B8}"/>
              </a:ext>
            </a:extLst>
          </p:cNvPr>
          <p:cNvSpPr>
            <a:spLocks noGrp="1"/>
          </p:cNvSpPr>
          <p:nvPr>
            <p:ph type="title"/>
          </p:nvPr>
        </p:nvSpPr>
        <p:spPr>
          <a:xfrm>
            <a:off x="838200" y="340413"/>
            <a:ext cx="10515601" cy="326852"/>
          </a:xfrm>
        </p:spPr>
        <p:txBody>
          <a:bodyPr>
            <a:noAutofit/>
          </a:bodyPr>
          <a:lstStyle/>
          <a:p>
            <a:r>
              <a:rPr lang="en-GB" sz="3200" b="1" dirty="0">
                <a:latin typeface="+mn-lt"/>
              </a:rPr>
              <a:t>                                        2019 PROVINCIAL BUDGET</a:t>
            </a:r>
          </a:p>
        </p:txBody>
      </p:sp>
      <p:graphicFrame>
        <p:nvGraphicFramePr>
          <p:cNvPr id="5" name="Content Placeholder 4">
            <a:extLst>
              <a:ext uri="{FF2B5EF4-FFF2-40B4-BE49-F238E27FC236}">
                <a16:creationId xmlns:a16="http://schemas.microsoft.com/office/drawing/2014/main" xmlns="" id="{59593267-EC7E-429A-A674-BB83C4693E7E}"/>
              </a:ext>
            </a:extLst>
          </p:cNvPr>
          <p:cNvGraphicFramePr>
            <a:graphicFrameLocks noGrp="1"/>
          </p:cNvGraphicFramePr>
          <p:nvPr>
            <p:ph sz="half" idx="1"/>
            <p:extLst>
              <p:ext uri="{D42A27DB-BD31-4B8C-83A1-F6EECF244321}">
                <p14:modId xmlns:p14="http://schemas.microsoft.com/office/powerpoint/2010/main" xmlns="" val="2296319677"/>
              </p:ext>
            </p:extLst>
          </p:nvPr>
        </p:nvGraphicFramePr>
        <p:xfrm>
          <a:off x="181231" y="803189"/>
          <a:ext cx="6034215" cy="6175502"/>
        </p:xfrm>
        <a:graphic>
          <a:graphicData uri="http://schemas.openxmlformats.org/drawingml/2006/table">
            <a:tbl>
              <a:tblPr/>
              <a:tblGrid>
                <a:gridCol w="632408">
                  <a:extLst>
                    <a:ext uri="{9D8B030D-6E8A-4147-A177-3AD203B41FA5}">
                      <a16:colId xmlns:a16="http://schemas.microsoft.com/office/drawing/2014/main" xmlns="" val="985261849"/>
                    </a:ext>
                  </a:extLst>
                </a:gridCol>
                <a:gridCol w="632408">
                  <a:extLst>
                    <a:ext uri="{9D8B030D-6E8A-4147-A177-3AD203B41FA5}">
                      <a16:colId xmlns:a16="http://schemas.microsoft.com/office/drawing/2014/main" xmlns="" val="1372491275"/>
                    </a:ext>
                  </a:extLst>
                </a:gridCol>
                <a:gridCol w="395254">
                  <a:extLst>
                    <a:ext uri="{9D8B030D-6E8A-4147-A177-3AD203B41FA5}">
                      <a16:colId xmlns:a16="http://schemas.microsoft.com/office/drawing/2014/main" xmlns="" val="2353692876"/>
                    </a:ext>
                  </a:extLst>
                </a:gridCol>
                <a:gridCol w="92227">
                  <a:extLst>
                    <a:ext uri="{9D8B030D-6E8A-4147-A177-3AD203B41FA5}">
                      <a16:colId xmlns:a16="http://schemas.microsoft.com/office/drawing/2014/main" xmlns="" val="2793339274"/>
                    </a:ext>
                  </a:extLst>
                </a:gridCol>
                <a:gridCol w="711457">
                  <a:extLst>
                    <a:ext uri="{9D8B030D-6E8A-4147-A177-3AD203B41FA5}">
                      <a16:colId xmlns:a16="http://schemas.microsoft.com/office/drawing/2014/main" xmlns="" val="1608470373"/>
                    </a:ext>
                  </a:extLst>
                </a:gridCol>
                <a:gridCol w="711457">
                  <a:extLst>
                    <a:ext uri="{9D8B030D-6E8A-4147-A177-3AD203B41FA5}">
                      <a16:colId xmlns:a16="http://schemas.microsoft.com/office/drawing/2014/main" xmlns="" val="2842678308"/>
                    </a:ext>
                  </a:extLst>
                </a:gridCol>
                <a:gridCol w="711457">
                  <a:extLst>
                    <a:ext uri="{9D8B030D-6E8A-4147-A177-3AD203B41FA5}">
                      <a16:colId xmlns:a16="http://schemas.microsoft.com/office/drawing/2014/main" xmlns="" val="1237761488"/>
                    </a:ext>
                  </a:extLst>
                </a:gridCol>
                <a:gridCol w="711457">
                  <a:extLst>
                    <a:ext uri="{9D8B030D-6E8A-4147-A177-3AD203B41FA5}">
                      <a16:colId xmlns:a16="http://schemas.microsoft.com/office/drawing/2014/main" xmlns="" val="3342225823"/>
                    </a:ext>
                  </a:extLst>
                </a:gridCol>
                <a:gridCol w="711457">
                  <a:extLst>
                    <a:ext uri="{9D8B030D-6E8A-4147-A177-3AD203B41FA5}">
                      <a16:colId xmlns:a16="http://schemas.microsoft.com/office/drawing/2014/main" xmlns="" val="2571555709"/>
                    </a:ext>
                  </a:extLst>
                </a:gridCol>
                <a:gridCol w="724633">
                  <a:extLst>
                    <a:ext uri="{9D8B030D-6E8A-4147-A177-3AD203B41FA5}">
                      <a16:colId xmlns:a16="http://schemas.microsoft.com/office/drawing/2014/main" xmlns="" val="2828897608"/>
                    </a:ext>
                  </a:extLst>
                </a:gridCol>
              </a:tblGrid>
              <a:tr h="398145">
                <a:tc>
                  <a:txBody>
                    <a:bodyPr/>
                    <a:lstStyle/>
                    <a:p>
                      <a:pPr algn="l" fontAlgn="b"/>
                      <a:endParaRPr lang="en-GB" sz="1200" b="1"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r>
                        <a:rPr lang="en-GB" sz="1200" b="1" i="0" u="none" strike="noStrike">
                          <a:solidFill>
                            <a:srgbClr val="000000"/>
                          </a:solidFill>
                          <a:effectLst/>
                          <a:latin typeface="Calibri" panose="020F0502020204030204" pitchFamily="34" charset="0"/>
                        </a:rPr>
                        <a:t>KZN</a:t>
                      </a:r>
                    </a:p>
                  </a:txBody>
                  <a:tcPr marL="8485" marR="8485" marT="848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Freestate</a:t>
                      </a:r>
                    </a:p>
                  </a:txBody>
                  <a:tcPr marL="8485" marR="8485" marT="848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Limpopo</a:t>
                      </a:r>
                    </a:p>
                  </a:txBody>
                  <a:tcPr marL="8485" marR="8485" marT="848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Cape town</a:t>
                      </a:r>
                    </a:p>
                  </a:txBody>
                  <a:tcPr marL="8485" marR="8485" marT="848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E. Cape</a:t>
                      </a:r>
                    </a:p>
                  </a:txBody>
                  <a:tcPr marL="8485" marR="8485" marT="848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TOTAL</a:t>
                      </a:r>
                    </a:p>
                  </a:txBody>
                  <a:tcPr marL="8485" marR="8485" marT="848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2395303"/>
                  </a:ext>
                </a:extLst>
              </a:tr>
              <a:tr h="243023">
                <a:tc>
                  <a:txBody>
                    <a:bodyPr/>
                    <a:lstStyle/>
                    <a:p>
                      <a:pPr algn="l" fontAlgn="b"/>
                      <a:endParaRPr lang="en-GB" sz="1200" b="1"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dirty="0">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025170122"/>
                  </a:ext>
                </a:extLst>
              </a:tr>
              <a:tr h="398145">
                <a:tc>
                  <a:txBody>
                    <a:bodyPr/>
                    <a:lstStyle/>
                    <a:p>
                      <a:pPr algn="l" fontAlgn="b"/>
                      <a:r>
                        <a:rPr lang="en-GB" sz="1200" b="1" i="0" u="none" strike="noStrike">
                          <a:solidFill>
                            <a:srgbClr val="000000"/>
                          </a:solidFill>
                          <a:effectLst/>
                          <a:latin typeface="Calibri" panose="020F0502020204030204" pitchFamily="34" charset="0"/>
                        </a:rPr>
                        <a:t>REVENUE</a:t>
                      </a:r>
                    </a:p>
                  </a:txBody>
                  <a:tcPr marL="8485" marR="8485" marT="8485" marB="0" anchor="b">
                    <a:lnL>
                      <a:noFill/>
                    </a:lnL>
                    <a:lnR>
                      <a:noFill/>
                    </a:lnR>
                    <a:lnT>
                      <a:noFill/>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2,365,072</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1,837,372</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4,742,205</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4,742,205</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4,742,205</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18,429,058</a:t>
                      </a: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189323"/>
                  </a:ext>
                </a:extLst>
              </a:tr>
              <a:tr h="535941">
                <a:tc>
                  <a:txBody>
                    <a:bodyPr/>
                    <a:lstStyle/>
                    <a:p>
                      <a:pPr algn="l" fontAlgn="b"/>
                      <a:r>
                        <a:rPr lang="en-GB" sz="1200" b="0" i="0" u="none" strike="noStrike">
                          <a:solidFill>
                            <a:srgbClr val="000000"/>
                          </a:solidFill>
                          <a:effectLst/>
                          <a:latin typeface="Calibri" panose="020F0502020204030204" pitchFamily="34" charset="0"/>
                        </a:rPr>
                        <a:t>Transfer</a:t>
                      </a: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2,115,609</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1,718,809</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1,718,809</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1,718,809</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1,718,809</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1" i="0" u="none" strike="noStrike">
                          <a:solidFill>
                            <a:srgbClr val="000000"/>
                          </a:solidFill>
                          <a:effectLst/>
                          <a:latin typeface="Calibri" panose="020F0502020204030204" pitchFamily="34" charset="0"/>
                        </a:rPr>
                        <a:t>18,429,058</a:t>
                      </a:r>
                    </a:p>
                  </a:txBody>
                  <a:tcPr marL="8485" marR="8485" marT="848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23056056"/>
                  </a:ext>
                </a:extLst>
              </a:tr>
              <a:tr h="255175">
                <a:tc gridSpan="2">
                  <a:txBody>
                    <a:bodyPr/>
                    <a:lstStyle/>
                    <a:p>
                      <a:pPr algn="l" fontAlgn="b"/>
                      <a:r>
                        <a:rPr lang="en-GB" sz="1200" b="0" i="0" u="none" strike="noStrike">
                          <a:solidFill>
                            <a:srgbClr val="000000"/>
                          </a:solidFill>
                          <a:effectLst/>
                          <a:latin typeface="Calibri" panose="020F0502020204030204" pitchFamily="34" charset="0"/>
                        </a:rPr>
                        <a:t>sundry income</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1740216"/>
                  </a:ext>
                </a:extLst>
              </a:tr>
              <a:tr h="243023">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077121438"/>
                  </a:ext>
                </a:extLst>
              </a:tr>
              <a:tr h="404994">
                <a:tc gridSpan="4">
                  <a:txBody>
                    <a:bodyPr/>
                    <a:lstStyle/>
                    <a:p>
                      <a:pPr algn="l" fontAlgn="b"/>
                      <a:r>
                        <a:rPr lang="en-GB" sz="1200" b="1" i="0" u="none" strike="noStrike">
                          <a:solidFill>
                            <a:srgbClr val="000000"/>
                          </a:solidFill>
                          <a:effectLst/>
                          <a:latin typeface="Arial" panose="020B0604020202020204" pitchFamily="34" charset="0"/>
                        </a:rPr>
                        <a:t>OPERATIONAL EXPENDITURE</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200" b="1" i="0" u="none" strike="noStrike" dirty="0">
                          <a:solidFill>
                            <a:srgbClr val="000000"/>
                          </a:solidFill>
                          <a:effectLst/>
                          <a:latin typeface="Arial" panose="020B0604020202020204" pitchFamily="34" charset="0"/>
                        </a:rPr>
                        <a:t>2,365,072</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1,837,372</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1,558,872</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1,558,872</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1,558,872</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8,879,058</a:t>
                      </a:r>
                    </a:p>
                  </a:txBody>
                  <a:tcPr marL="8485" marR="8485" marT="8485" marB="0" anchor="b">
                    <a:lnL>
                      <a:noFill/>
                    </a:lnL>
                    <a:lnR>
                      <a:noFill/>
                    </a:lnR>
                    <a:lnT>
                      <a:noFill/>
                    </a:lnT>
                    <a:lnB>
                      <a:noFill/>
                    </a:lnB>
                  </a:tcPr>
                </a:tc>
                <a:extLst>
                  <a:ext uri="{0D108BD9-81ED-4DB2-BD59-A6C34878D82A}">
                    <a16:rowId xmlns:a16="http://schemas.microsoft.com/office/drawing/2014/main" xmlns="" val="1188269119"/>
                  </a:ext>
                </a:extLst>
              </a:tr>
              <a:tr h="255175">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Calibri" panose="020F050202020403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1255695"/>
                  </a:ext>
                </a:extLst>
              </a:tr>
              <a:tr h="398145">
                <a:tc gridSpan="2">
                  <a:txBody>
                    <a:bodyPr/>
                    <a:lstStyle/>
                    <a:p>
                      <a:pPr algn="l" fontAlgn="b"/>
                      <a:r>
                        <a:rPr lang="en-GB" sz="1200" b="0" i="0" u="none" strike="noStrike">
                          <a:solidFill>
                            <a:srgbClr val="000000"/>
                          </a:solidFill>
                          <a:effectLst/>
                          <a:latin typeface="Arial" panose="020B0604020202020204" pitchFamily="34" charset="0"/>
                        </a:rPr>
                        <a:t>Cleaning of buildings</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18,000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dirty="0">
                          <a:solidFill>
                            <a:srgbClr val="000000"/>
                          </a:solidFill>
                          <a:effectLst/>
                          <a:latin typeface="Calibri" panose="020F0502020204030204" pitchFamily="34" charset="0"/>
                        </a:rPr>
                        <a:t>18,000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18,000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18,000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18,000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1" i="0" u="none" strike="noStrike">
                          <a:solidFill>
                            <a:srgbClr val="000000"/>
                          </a:solidFill>
                          <a:effectLst/>
                          <a:latin typeface="Calibri" panose="020F0502020204030204" pitchFamily="34" charset="0"/>
                        </a:rPr>
                        <a:t>90,000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685704143"/>
                  </a:ext>
                </a:extLst>
              </a:tr>
              <a:tr h="243023">
                <a:tc gridSpan="2">
                  <a:txBody>
                    <a:bodyPr/>
                    <a:lstStyle/>
                    <a:p>
                      <a:pPr algn="l" fontAlgn="b"/>
                      <a:r>
                        <a:rPr lang="en-GB" sz="1200" b="0" i="0" u="none" strike="noStrike">
                          <a:solidFill>
                            <a:srgbClr val="000000"/>
                          </a:solidFill>
                          <a:effectLst/>
                          <a:latin typeface="Arial" panose="020B0604020202020204" pitchFamily="34" charset="0"/>
                        </a:rPr>
                        <a:t>Office rental</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450,000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313,500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763,500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237748900"/>
                  </a:ext>
                </a:extLst>
              </a:tr>
              <a:tr h="398145">
                <a:tc>
                  <a:txBody>
                    <a:bodyPr/>
                    <a:lstStyle/>
                    <a:p>
                      <a:pPr algn="l" fontAlgn="b"/>
                      <a:r>
                        <a:rPr lang="en-GB" sz="1200" b="0" i="0" u="none" strike="noStrike">
                          <a:solidFill>
                            <a:srgbClr val="000000"/>
                          </a:solidFill>
                          <a:effectLst/>
                          <a:latin typeface="Arial" panose="020B0604020202020204" pitchFamily="34" charset="0"/>
                        </a:rPr>
                        <a:t>Postage</a:t>
                      </a: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13,000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41,000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622655098"/>
                  </a:ext>
                </a:extLst>
              </a:tr>
              <a:tr h="398145">
                <a:tc gridSpan="3">
                  <a:txBody>
                    <a:bodyPr/>
                    <a:lstStyle/>
                    <a:p>
                      <a:pPr algn="l" fontAlgn="b"/>
                      <a:r>
                        <a:rPr lang="en-GB" sz="1200" b="0" i="0" u="none" strike="noStrike">
                          <a:solidFill>
                            <a:srgbClr val="000000"/>
                          </a:solidFill>
                          <a:effectLst/>
                          <a:latin typeface="Arial" panose="020B0604020202020204" pitchFamily="34" charset="0"/>
                        </a:rPr>
                        <a:t>Printing and Stationery</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225,000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376497272"/>
                  </a:ext>
                </a:extLst>
              </a:tr>
              <a:tr h="398145">
                <a:tc gridSpan="3">
                  <a:txBody>
                    <a:bodyPr/>
                    <a:lstStyle/>
                    <a:p>
                      <a:pPr algn="l" fontAlgn="b"/>
                      <a:r>
                        <a:rPr lang="en-GB" sz="1200" b="0" i="0" u="none" strike="noStrike">
                          <a:solidFill>
                            <a:srgbClr val="000000"/>
                          </a:solidFill>
                          <a:effectLst/>
                          <a:latin typeface="Arial" panose="020B0604020202020204" pitchFamily="34" charset="0"/>
                        </a:rPr>
                        <a:t>Repairs &amp;maintenance</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25,000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25,000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60,000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60,000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60,000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230,000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24251583"/>
                  </a:ext>
                </a:extLst>
              </a:tr>
              <a:tr h="398145">
                <a:tc>
                  <a:txBody>
                    <a:bodyPr/>
                    <a:lstStyle/>
                    <a:p>
                      <a:pPr algn="l" fontAlgn="b"/>
                      <a:r>
                        <a:rPr lang="en-GB" sz="1200" b="0" i="0" u="none" strike="noStrike">
                          <a:solidFill>
                            <a:srgbClr val="000000"/>
                          </a:solidFill>
                          <a:effectLst/>
                          <a:latin typeface="Arial" panose="020B0604020202020204" pitchFamily="34" charset="0"/>
                        </a:rPr>
                        <a:t>Salaries</a:t>
                      </a: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1,761,872</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1,376,672</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1,376,672</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1,376,672</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1,376,672</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7,268,558</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100713787"/>
                  </a:ext>
                </a:extLst>
              </a:tr>
              <a:tr h="404994">
                <a:tc>
                  <a:txBody>
                    <a:bodyPr/>
                    <a:lstStyle/>
                    <a:p>
                      <a:pPr algn="l" fontAlgn="b"/>
                      <a:r>
                        <a:rPr lang="en-GB" sz="1200" b="0" i="0" u="none" strike="noStrike">
                          <a:solidFill>
                            <a:srgbClr val="000000"/>
                          </a:solidFill>
                          <a:effectLst/>
                          <a:latin typeface="Arial" panose="020B0604020202020204" pitchFamily="34" charset="0"/>
                        </a:rPr>
                        <a:t>Telephone</a:t>
                      </a: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7,200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7,200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7,200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7,200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7,200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36,000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090530679"/>
                  </a:ext>
                </a:extLst>
              </a:tr>
              <a:tr h="398145">
                <a:tc gridSpan="2">
                  <a:txBody>
                    <a:bodyPr/>
                    <a:lstStyle/>
                    <a:p>
                      <a:pPr algn="l" fontAlgn="b"/>
                      <a:r>
                        <a:rPr lang="en-GB" sz="1200" b="0" i="0" u="none" strike="noStrike">
                          <a:solidFill>
                            <a:srgbClr val="000000"/>
                          </a:solidFill>
                          <a:effectLst/>
                          <a:latin typeface="Arial" panose="020B0604020202020204" pitchFamily="34" charset="0"/>
                        </a:rPr>
                        <a:t>Water and Electricity</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45,000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225,000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956118856"/>
                  </a:ext>
                </a:extLst>
              </a:tr>
              <a:tr h="404994">
                <a:tc gridSpan="3">
                  <a:txBody>
                    <a:bodyPr/>
                    <a:lstStyle/>
                    <a:p>
                      <a:pPr algn="l" fontAlgn="b"/>
                      <a:r>
                        <a:rPr lang="en-GB" sz="1200" b="0" i="0" u="none" strike="noStrike">
                          <a:solidFill>
                            <a:srgbClr val="000000"/>
                          </a:solidFill>
                          <a:effectLst/>
                          <a:latin typeface="Arial" panose="020B0604020202020204" pitchFamily="34" charset="0"/>
                        </a:rPr>
                        <a:t>DATABASE DEV/ MAINTENANCE</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3282130"/>
                  </a:ext>
                </a:extLst>
              </a:tr>
            </a:tbl>
          </a:graphicData>
        </a:graphic>
      </p:graphicFrame>
      <p:graphicFrame>
        <p:nvGraphicFramePr>
          <p:cNvPr id="6" name="Content Placeholder 5">
            <a:extLst>
              <a:ext uri="{FF2B5EF4-FFF2-40B4-BE49-F238E27FC236}">
                <a16:creationId xmlns:a16="http://schemas.microsoft.com/office/drawing/2014/main" xmlns="" id="{9FE5EC38-4125-4923-9813-0AA9C31415B3}"/>
              </a:ext>
            </a:extLst>
          </p:cNvPr>
          <p:cNvGraphicFramePr>
            <a:graphicFrameLocks noGrp="1"/>
          </p:cNvGraphicFramePr>
          <p:nvPr>
            <p:ph sz="half" idx="2"/>
            <p:extLst>
              <p:ext uri="{D42A27DB-BD31-4B8C-83A1-F6EECF244321}">
                <p14:modId xmlns:p14="http://schemas.microsoft.com/office/powerpoint/2010/main" xmlns="" val="3901256397"/>
              </p:ext>
            </p:extLst>
          </p:nvPr>
        </p:nvGraphicFramePr>
        <p:xfrm>
          <a:off x="6474941" y="803189"/>
          <a:ext cx="5535829" cy="5478365"/>
        </p:xfrm>
        <a:graphic>
          <a:graphicData uri="http://schemas.openxmlformats.org/drawingml/2006/table">
            <a:tbl>
              <a:tblPr/>
              <a:tblGrid>
                <a:gridCol w="580174">
                  <a:extLst>
                    <a:ext uri="{9D8B030D-6E8A-4147-A177-3AD203B41FA5}">
                      <a16:colId xmlns:a16="http://schemas.microsoft.com/office/drawing/2014/main" xmlns="" val="3709129966"/>
                    </a:ext>
                  </a:extLst>
                </a:gridCol>
                <a:gridCol w="580174">
                  <a:extLst>
                    <a:ext uri="{9D8B030D-6E8A-4147-A177-3AD203B41FA5}">
                      <a16:colId xmlns:a16="http://schemas.microsoft.com/office/drawing/2014/main" xmlns="" val="816546215"/>
                    </a:ext>
                  </a:extLst>
                </a:gridCol>
                <a:gridCol w="362609">
                  <a:extLst>
                    <a:ext uri="{9D8B030D-6E8A-4147-A177-3AD203B41FA5}">
                      <a16:colId xmlns:a16="http://schemas.microsoft.com/office/drawing/2014/main" xmlns="" val="548972705"/>
                    </a:ext>
                  </a:extLst>
                </a:gridCol>
                <a:gridCol w="84609">
                  <a:extLst>
                    <a:ext uri="{9D8B030D-6E8A-4147-A177-3AD203B41FA5}">
                      <a16:colId xmlns:a16="http://schemas.microsoft.com/office/drawing/2014/main" xmlns="" val="2345347846"/>
                    </a:ext>
                  </a:extLst>
                </a:gridCol>
                <a:gridCol w="652696">
                  <a:extLst>
                    <a:ext uri="{9D8B030D-6E8A-4147-A177-3AD203B41FA5}">
                      <a16:colId xmlns:a16="http://schemas.microsoft.com/office/drawing/2014/main" xmlns="" val="2992311776"/>
                    </a:ext>
                  </a:extLst>
                </a:gridCol>
                <a:gridCol w="652696">
                  <a:extLst>
                    <a:ext uri="{9D8B030D-6E8A-4147-A177-3AD203B41FA5}">
                      <a16:colId xmlns:a16="http://schemas.microsoft.com/office/drawing/2014/main" xmlns="" val="3615065623"/>
                    </a:ext>
                  </a:extLst>
                </a:gridCol>
                <a:gridCol w="652696">
                  <a:extLst>
                    <a:ext uri="{9D8B030D-6E8A-4147-A177-3AD203B41FA5}">
                      <a16:colId xmlns:a16="http://schemas.microsoft.com/office/drawing/2014/main" xmlns="" val="1802550537"/>
                    </a:ext>
                  </a:extLst>
                </a:gridCol>
                <a:gridCol w="652696">
                  <a:extLst>
                    <a:ext uri="{9D8B030D-6E8A-4147-A177-3AD203B41FA5}">
                      <a16:colId xmlns:a16="http://schemas.microsoft.com/office/drawing/2014/main" xmlns="" val="3102692429"/>
                    </a:ext>
                  </a:extLst>
                </a:gridCol>
                <a:gridCol w="652696">
                  <a:extLst>
                    <a:ext uri="{9D8B030D-6E8A-4147-A177-3AD203B41FA5}">
                      <a16:colId xmlns:a16="http://schemas.microsoft.com/office/drawing/2014/main" xmlns="" val="3410531337"/>
                    </a:ext>
                  </a:extLst>
                </a:gridCol>
                <a:gridCol w="664783">
                  <a:extLst>
                    <a:ext uri="{9D8B030D-6E8A-4147-A177-3AD203B41FA5}">
                      <a16:colId xmlns:a16="http://schemas.microsoft.com/office/drawing/2014/main" xmlns="" val="3145492485"/>
                    </a:ext>
                  </a:extLst>
                </a:gridCol>
              </a:tblGrid>
              <a:tr h="641945">
                <a:tc gridSpan="3">
                  <a:txBody>
                    <a:bodyPr/>
                    <a:lstStyle/>
                    <a:p>
                      <a:pPr algn="l" fontAlgn="b"/>
                      <a:r>
                        <a:rPr lang="en-GB" sz="1200" b="1" i="0" u="none" strike="noStrike" dirty="0">
                          <a:solidFill>
                            <a:srgbClr val="000000"/>
                          </a:solidFill>
                          <a:effectLst/>
                          <a:latin typeface="Arial" panose="020B0604020202020204" pitchFamily="34" charset="0"/>
                        </a:rPr>
                        <a:t>Capital Expenditure</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3,183,333</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3,183,333</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3,183,333</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9,550,000</a:t>
                      </a:r>
                    </a:p>
                  </a:txBody>
                  <a:tcPr marL="8485" marR="8485" marT="8485" marB="0" anchor="b">
                    <a:lnL>
                      <a:noFill/>
                    </a:lnL>
                    <a:lnR>
                      <a:noFill/>
                    </a:lnR>
                    <a:lnT>
                      <a:noFill/>
                    </a:lnT>
                    <a:lnB>
                      <a:noFill/>
                    </a:lnB>
                  </a:tcPr>
                </a:tc>
                <a:extLst>
                  <a:ext uri="{0D108BD9-81ED-4DB2-BD59-A6C34878D82A}">
                    <a16:rowId xmlns:a16="http://schemas.microsoft.com/office/drawing/2014/main" xmlns="" val="2479087741"/>
                  </a:ext>
                </a:extLst>
              </a:tr>
              <a:tr h="328250">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Calibri" panose="020F0502020204030204" pitchFamily="34" charset="0"/>
                      </a:endParaRPr>
                    </a:p>
                  </a:txBody>
                  <a:tcPr marL="8485" marR="8485" marT="848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4554232"/>
                  </a:ext>
                </a:extLst>
              </a:tr>
              <a:tr h="641945">
                <a:tc gridSpan="3">
                  <a:txBody>
                    <a:bodyPr/>
                    <a:lstStyle/>
                    <a:p>
                      <a:pPr algn="l" fontAlgn="b"/>
                      <a:r>
                        <a:rPr lang="en-GB" sz="1200" b="0" i="0" u="none" strike="noStrike" dirty="0">
                          <a:solidFill>
                            <a:srgbClr val="000000"/>
                          </a:solidFill>
                          <a:effectLst/>
                          <a:latin typeface="Arial" panose="020B0604020202020204" pitchFamily="34" charset="0"/>
                        </a:rPr>
                        <a:t>OFFICE FURNITURE </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171433508"/>
                  </a:ext>
                </a:extLst>
              </a:tr>
              <a:tr h="641945">
                <a:tc gridSpan="4">
                  <a:txBody>
                    <a:bodyPr/>
                    <a:lstStyle/>
                    <a:p>
                      <a:pPr algn="l" fontAlgn="b"/>
                      <a:r>
                        <a:rPr lang="en-GB" sz="1200" b="0" i="0" u="none" strike="noStrike">
                          <a:solidFill>
                            <a:srgbClr val="000000"/>
                          </a:solidFill>
                          <a:effectLst/>
                          <a:latin typeface="Arial" panose="020B0604020202020204" pitchFamily="34" charset="0"/>
                        </a:rPr>
                        <a:t>PARTITIONING &amp; NETWORK</a:t>
                      </a: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350,000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350,000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350,000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1,050,000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064518338"/>
                  </a:ext>
                </a:extLst>
              </a:tr>
              <a:tr h="641945">
                <a:tc gridSpan="3">
                  <a:txBody>
                    <a:bodyPr/>
                    <a:lstStyle/>
                    <a:p>
                      <a:pPr algn="l" fontAlgn="b"/>
                      <a:r>
                        <a:rPr lang="en-GB" sz="1200" b="0" i="0" u="none" strike="noStrike">
                          <a:solidFill>
                            <a:srgbClr val="000000"/>
                          </a:solidFill>
                          <a:effectLst/>
                          <a:latin typeface="Arial" panose="020B0604020202020204" pitchFamily="34" charset="0"/>
                        </a:rPr>
                        <a:t>OFFICE EQUIPMENTS</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128016515"/>
                  </a:ext>
                </a:extLst>
              </a:tr>
              <a:tr h="641945">
                <a:tc gridSpan="3">
                  <a:txBody>
                    <a:bodyPr/>
                    <a:lstStyle/>
                    <a:p>
                      <a:pPr algn="l" fontAlgn="b"/>
                      <a:r>
                        <a:rPr lang="en-GB" sz="1200" b="0" i="0" u="none" strike="noStrike">
                          <a:solidFill>
                            <a:srgbClr val="000000"/>
                          </a:solidFill>
                          <a:effectLst/>
                          <a:latin typeface="Arial" panose="020B0604020202020204" pitchFamily="34" charset="0"/>
                        </a:rPr>
                        <a:t>CORPORATE IDENTITY</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351552816"/>
                  </a:ext>
                </a:extLst>
              </a:tr>
              <a:tr h="328250">
                <a:tc gridSpan="2">
                  <a:txBody>
                    <a:bodyPr/>
                    <a:lstStyle/>
                    <a:p>
                      <a:pPr algn="l" fontAlgn="b"/>
                      <a:r>
                        <a:rPr lang="en-GB" sz="1200" b="0" i="0" u="none" strike="noStrike">
                          <a:solidFill>
                            <a:srgbClr val="000000"/>
                          </a:solidFill>
                          <a:effectLst/>
                          <a:latin typeface="Arial" panose="020B0604020202020204" pitchFamily="34" charset="0"/>
                        </a:rPr>
                        <a:t>ADVERTISING</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Arial" panose="020B060402020202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187694860"/>
                  </a:ext>
                </a:extLst>
              </a:tr>
              <a:tr h="641945">
                <a:tc gridSpan="2">
                  <a:txBody>
                    <a:bodyPr/>
                    <a:lstStyle/>
                    <a:p>
                      <a:pPr algn="l" fontAlgn="b"/>
                      <a:r>
                        <a:rPr lang="en-GB" sz="1200" b="0" i="0" u="none" strike="noStrike">
                          <a:solidFill>
                            <a:srgbClr val="000000"/>
                          </a:solidFill>
                          <a:effectLst/>
                          <a:latin typeface="Arial" panose="020B0604020202020204" pitchFamily="34" charset="0"/>
                        </a:rPr>
                        <a:t>BUILDING AT COST</a:t>
                      </a:r>
                    </a:p>
                  </a:txBody>
                  <a:tcPr marL="8485" marR="8485" marT="8485" marB="0" anchor="b">
                    <a:lnL>
                      <a:noFill/>
                    </a:lnL>
                    <a:lnR>
                      <a:noFill/>
                    </a:lnR>
                    <a:lnT>
                      <a:noFill/>
                    </a:lnT>
                    <a:lnB>
                      <a:noFill/>
                    </a:lnB>
                  </a:tcPr>
                </a:tc>
                <a:tc hMerge="1">
                  <a:txBody>
                    <a:bodyPr/>
                    <a:lstStyle/>
                    <a:p>
                      <a:endParaRPr lang="en-GB"/>
                    </a:p>
                  </a:txBody>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2,833,333</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2,833,333</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2,833,333</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8,500,000</a:t>
                      </a:r>
                    </a:p>
                  </a:txBody>
                  <a:tcPr marL="8485" marR="8485" marT="84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1607577"/>
                  </a:ext>
                </a:extLst>
              </a:tr>
              <a:tr h="328250">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l" fontAlgn="b"/>
                      <a:endParaRPr lang="en-GB" sz="1200" b="1" i="0" u="none" strike="noStrike">
                        <a:solidFill>
                          <a:srgbClr val="000000"/>
                        </a:solidFill>
                        <a:effectLst/>
                        <a:latin typeface="Arial" panose="020B060402020202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8485" marR="8485" marT="848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994346720"/>
                  </a:ext>
                </a:extLst>
              </a:tr>
              <a:tr h="641945">
                <a:tc gridSpan="3">
                  <a:txBody>
                    <a:bodyPr/>
                    <a:lstStyle/>
                    <a:p>
                      <a:pPr algn="l" fontAlgn="b"/>
                      <a:r>
                        <a:rPr lang="en-GB" sz="1200" b="1" i="0" u="none" strike="noStrike">
                          <a:solidFill>
                            <a:srgbClr val="000000"/>
                          </a:solidFill>
                          <a:effectLst/>
                          <a:latin typeface="Arial" panose="020B0604020202020204" pitchFamily="34" charset="0"/>
                        </a:rPr>
                        <a:t>Budget surplus/ Deficit</a:t>
                      </a:r>
                    </a:p>
                  </a:txBody>
                  <a:tcPr marL="8485" marR="8485" marT="8485"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Arial" panose="020B0604020202020204" pitchFamily="34" charset="0"/>
                      </a:endParaRP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dirty="0">
                          <a:solidFill>
                            <a:srgbClr val="000000"/>
                          </a:solidFill>
                          <a:effectLst/>
                          <a:latin typeface="Arial" panose="020B060402020202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a:solidFill>
                            <a:srgbClr val="000000"/>
                          </a:solidFill>
                          <a:effectLst/>
                          <a:latin typeface="Arial" panose="020B0604020202020204" pitchFamily="34" charset="0"/>
                        </a:rPr>
                        <a:t>0</a:t>
                      </a:r>
                    </a:p>
                  </a:txBody>
                  <a:tcPr marL="8485" marR="8485" marT="8485" marB="0" anchor="b">
                    <a:lnL>
                      <a:noFill/>
                    </a:lnL>
                    <a:lnR>
                      <a:noFill/>
                    </a:lnR>
                    <a:lnT>
                      <a:noFill/>
                    </a:lnT>
                    <a:lnB>
                      <a:noFill/>
                    </a:lnB>
                  </a:tcPr>
                </a:tc>
                <a:tc>
                  <a:txBody>
                    <a:bodyPr/>
                    <a:lstStyle/>
                    <a:p>
                      <a:pPr algn="r" fontAlgn="b"/>
                      <a:r>
                        <a:rPr lang="en-GB" sz="1200" b="1" i="0" u="none" strike="noStrike" dirty="0">
                          <a:solidFill>
                            <a:srgbClr val="000000"/>
                          </a:solidFill>
                          <a:effectLst/>
                          <a:latin typeface="Arial" panose="020B0604020202020204" pitchFamily="34" charset="0"/>
                        </a:rPr>
                        <a:t>0</a:t>
                      </a:r>
                    </a:p>
                  </a:txBody>
                  <a:tcPr marL="8485" marR="8485" marT="8485" marB="0" anchor="b">
                    <a:lnL>
                      <a:noFill/>
                    </a:lnL>
                    <a:lnR>
                      <a:noFill/>
                    </a:lnR>
                    <a:lnT>
                      <a:noFill/>
                    </a:lnT>
                    <a:lnB>
                      <a:noFill/>
                    </a:lnB>
                  </a:tcPr>
                </a:tc>
                <a:extLst>
                  <a:ext uri="{0D108BD9-81ED-4DB2-BD59-A6C34878D82A}">
                    <a16:rowId xmlns:a16="http://schemas.microsoft.com/office/drawing/2014/main" xmlns="" val="338586945"/>
                  </a:ext>
                </a:extLst>
              </a:tr>
            </a:tbl>
          </a:graphicData>
        </a:graphic>
      </p:graphicFrame>
    </p:spTree>
    <p:extLst>
      <p:ext uri="{BB962C8B-B14F-4D97-AF65-F5344CB8AC3E}">
        <p14:creationId xmlns:p14="http://schemas.microsoft.com/office/powerpoint/2010/main" xmlns="" val="1488794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4" y="139573"/>
            <a:ext cx="10515600" cy="516919"/>
          </a:xfrm>
        </p:spPr>
        <p:txBody>
          <a:bodyPr>
            <a:normAutofit fontScale="90000"/>
          </a:bodyPr>
          <a:lstStyle/>
          <a:p>
            <a:pPr algn="ctr"/>
            <a:r>
              <a:rPr lang="en-US" sz="3200" b="1" dirty="0">
                <a:latin typeface="Arial Black" panose="020B0A04020102020204" pitchFamily="34" charset="0"/>
              </a:rPr>
              <a:t> </a:t>
            </a:r>
            <a:br>
              <a:rPr lang="en-US" sz="3200" b="1" dirty="0">
                <a:latin typeface="Arial Black" panose="020B0A04020102020204" pitchFamily="34" charset="0"/>
              </a:rPr>
            </a:br>
            <a:r>
              <a:rPr lang="en-US" b="1" dirty="0">
                <a:latin typeface="+mn-lt"/>
              </a:rPr>
              <a:t>NOTES</a:t>
            </a:r>
            <a:br>
              <a:rPr lang="en-US" b="1" dirty="0">
                <a:latin typeface="+mn-lt"/>
              </a:rPr>
            </a:br>
            <a:endParaRPr lang="en-US" b="1" dirty="0">
              <a:latin typeface="+mn-lt"/>
            </a:endParaRPr>
          </a:p>
        </p:txBody>
      </p:sp>
      <p:sp>
        <p:nvSpPr>
          <p:cNvPr id="3" name="Content Placeholder 2"/>
          <p:cNvSpPr>
            <a:spLocks noGrp="1"/>
          </p:cNvSpPr>
          <p:nvPr>
            <p:ph idx="1"/>
          </p:nvPr>
        </p:nvSpPr>
        <p:spPr>
          <a:xfrm>
            <a:off x="457200" y="1143000"/>
            <a:ext cx="11527536" cy="5577840"/>
          </a:xfrm>
        </p:spPr>
        <p:txBody>
          <a:bodyPr>
            <a:normAutofit/>
          </a:bodyPr>
          <a:lstStyle/>
          <a:p>
            <a:pPr>
              <a:buFont typeface="Wingdings" panose="05000000000000000000" pitchFamily="2" charset="2"/>
              <a:buChar char="§"/>
            </a:pPr>
            <a:r>
              <a:rPr lang="en-US" sz="2800" dirty="0">
                <a:latin typeface="Calibri" panose="020F0502020204030204" pitchFamily="34" charset="0"/>
              </a:rPr>
              <a:t>Registration fees  remain at R400 for Foreigners, R200 for South Africans and R50 for renewals;</a:t>
            </a:r>
          </a:p>
          <a:p>
            <a:pPr>
              <a:buFont typeface="Wingdings" panose="05000000000000000000" pitchFamily="2" charset="2"/>
              <a:buChar char="§"/>
            </a:pPr>
            <a:r>
              <a:rPr lang="en-US" sz="2800" dirty="0">
                <a:latin typeface="Calibri" panose="020F0502020204030204" pitchFamily="34" charset="0"/>
              </a:rPr>
              <a:t>The Council has increased the educator  </a:t>
            </a:r>
            <a:r>
              <a:rPr lang="en-US" dirty="0">
                <a:latin typeface="Calibri" panose="020F0502020204030204" pitchFamily="34" charset="0"/>
              </a:rPr>
              <a:t>A</a:t>
            </a:r>
            <a:r>
              <a:rPr lang="en-US" sz="2800" dirty="0">
                <a:latin typeface="Calibri" panose="020F0502020204030204" pitchFamily="34" charset="0"/>
              </a:rPr>
              <a:t>nnual </a:t>
            </a:r>
            <a:r>
              <a:rPr lang="en-US" dirty="0">
                <a:latin typeface="Calibri" panose="020F0502020204030204" pitchFamily="34" charset="0"/>
              </a:rPr>
              <a:t>S</a:t>
            </a:r>
            <a:r>
              <a:rPr lang="en-US" sz="2800" dirty="0">
                <a:latin typeface="Calibri" panose="020F0502020204030204" pitchFamily="34" charset="0"/>
              </a:rPr>
              <a:t>ubscription from R120 to R180 to counter the effect of inflation and to increase its delivery levels at provincial levels. The increase is effective from 01.11.2017;</a:t>
            </a:r>
          </a:p>
          <a:p>
            <a:pPr>
              <a:buFont typeface="Wingdings" panose="05000000000000000000" pitchFamily="2" charset="2"/>
              <a:buChar char="§"/>
            </a:pPr>
            <a:r>
              <a:rPr lang="en-GB" sz="2800" dirty="0">
                <a:latin typeface="Calibri" panose="020F0502020204030204" pitchFamily="34" charset="0"/>
              </a:rPr>
              <a:t>This will mainly improve delivery capacity of mandatory functions;</a:t>
            </a:r>
          </a:p>
          <a:p>
            <a:pPr>
              <a:buFont typeface="Wingdings" panose="05000000000000000000" pitchFamily="2" charset="2"/>
              <a:buChar char="§"/>
            </a:pPr>
            <a:r>
              <a:rPr lang="en-GB" dirty="0">
                <a:latin typeface="Calibri" panose="020F0502020204030204" pitchFamily="34" charset="0"/>
              </a:rPr>
              <a:t>Approval has been obtained from treasury to subsidise implementation for CPTD  as follows: </a:t>
            </a:r>
            <a:r>
              <a:rPr lang="en-US" sz="2800" dirty="0">
                <a:latin typeface="Calibri" panose="020F0502020204030204" pitchFamily="34" charset="0"/>
              </a:rPr>
              <a:t>for 2019 – R 16 mil   and for 2020 – R 20 mil.</a:t>
            </a:r>
          </a:p>
          <a:p>
            <a:pPr>
              <a:buFont typeface="Wingdings" panose="05000000000000000000" pitchFamily="2" charset="2"/>
              <a:buChar char="§"/>
            </a:pPr>
            <a:r>
              <a:rPr lang="en-US" dirty="0">
                <a:latin typeface="Calibri" panose="020F0502020204030204" pitchFamily="34" charset="0"/>
              </a:rPr>
              <a:t>During the last quarter of 2018 the council allocated additional R2 million for processing the high volume of  cases</a:t>
            </a:r>
          </a:p>
          <a:p>
            <a:pPr>
              <a:buFont typeface="Wingdings" panose="05000000000000000000" pitchFamily="2" charset="2"/>
              <a:buChar char="§"/>
            </a:pPr>
            <a:r>
              <a:rPr lang="en-US" dirty="0">
                <a:latin typeface="Calibri" panose="020F0502020204030204" pitchFamily="34" charset="0"/>
              </a:rPr>
              <a:t>Close monitoring of case management processes to ensure </a:t>
            </a:r>
            <a:r>
              <a:rPr lang="en-US">
                <a:latin typeface="Calibri" panose="020F0502020204030204" pitchFamily="34" charset="0"/>
              </a:rPr>
              <a:t>speedy finalization </a:t>
            </a:r>
            <a:endParaRPr lang="en-US" sz="2800" dirty="0">
              <a:latin typeface="Calibri" panose="020F0502020204030204" pitchFamily="34" charset="0"/>
            </a:endParaRPr>
          </a:p>
          <a:p>
            <a:endParaRPr lang="en-US" sz="1800" dirty="0">
              <a:latin typeface="Calibri" panose="020F0502020204030204" pitchFamily="34" charset="0"/>
            </a:endParaRPr>
          </a:p>
          <a:p>
            <a:pPr marL="0" indent="0">
              <a:buNone/>
            </a:pPr>
            <a:endParaRPr lang="en-US" sz="1800" dirty="0">
              <a:latin typeface="Calibri" panose="020F0502020204030204" pitchFamily="34" charset="0"/>
            </a:endParaRPr>
          </a:p>
          <a:p>
            <a:pPr marL="0" indent="0">
              <a:buNone/>
            </a:pPr>
            <a:endParaRPr lang="en-US" sz="18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2C03D1A9-6893-4A3A-A315-0576BFDD8D0B}" type="slidenum">
              <a:rPr lang="en-US" smtClean="0">
                <a:solidFill>
                  <a:srgbClr val="073E87"/>
                </a:solidFill>
              </a:rPr>
              <a:pPr/>
              <a:t>72</a:t>
            </a:fld>
            <a:endParaRPr lang="en-US">
              <a:solidFill>
                <a:srgbClr val="073E87"/>
              </a:solidFill>
            </a:endParaRPr>
          </a:p>
        </p:txBody>
      </p:sp>
      <p:pic>
        <p:nvPicPr>
          <p:cNvPr id="5" name="Picture 4" descr="SACE Logo col"/>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1" y="76201"/>
            <a:ext cx="609599" cy="685801"/>
          </a:xfrm>
          <a:prstGeom prst="rect">
            <a:avLst/>
          </a:prstGeom>
          <a:noFill/>
          <a:ln>
            <a:noFill/>
          </a:ln>
        </p:spPr>
      </p:pic>
    </p:spTree>
    <p:extLst>
      <p:ext uri="{BB962C8B-B14F-4D97-AF65-F5344CB8AC3E}">
        <p14:creationId xmlns:p14="http://schemas.microsoft.com/office/powerpoint/2010/main" xmlns="" val="35953542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084"/>
            <a:ext cx="10515600" cy="1325563"/>
          </a:xfrm>
        </p:spPr>
        <p:txBody>
          <a:bodyPr>
            <a:normAutofit/>
          </a:bodyPr>
          <a:lstStyle/>
          <a:p>
            <a:pPr algn="ctr"/>
            <a:r>
              <a:rPr lang="en-US" sz="3200" b="1" dirty="0">
                <a:latin typeface="Arial Black" panose="020B0A04020102020204" pitchFamily="34" charset="0"/>
              </a:rPr>
              <a:t> </a:t>
            </a:r>
            <a:r>
              <a:rPr lang="en-US" sz="3600" b="1" dirty="0">
                <a:latin typeface="+mn-lt"/>
              </a:rPr>
              <a:t>NOTES/</a:t>
            </a:r>
            <a:r>
              <a:rPr lang="en-US" sz="3600" b="1" dirty="0" err="1">
                <a:latin typeface="+mn-lt"/>
              </a:rPr>
              <a:t>cont</a:t>
            </a:r>
            <a:r>
              <a:rPr lang="en-US" sz="3600" b="1" dirty="0">
                <a:latin typeface="+mn-lt"/>
              </a:rPr>
              <a:t> ….</a:t>
            </a:r>
            <a:br>
              <a:rPr lang="en-US" sz="3600" b="1" dirty="0">
                <a:latin typeface="+mn-lt"/>
              </a:rPr>
            </a:br>
            <a:endParaRPr lang="en-US" sz="3600" b="1" dirty="0">
              <a:latin typeface="+mn-lt"/>
            </a:endParaRPr>
          </a:p>
        </p:txBody>
      </p:sp>
      <p:sp>
        <p:nvSpPr>
          <p:cNvPr id="3" name="Content Placeholder 2"/>
          <p:cNvSpPr>
            <a:spLocks noGrp="1"/>
          </p:cNvSpPr>
          <p:nvPr>
            <p:ph idx="1"/>
          </p:nvPr>
        </p:nvSpPr>
        <p:spPr>
          <a:xfrm>
            <a:off x="114300" y="1143687"/>
            <a:ext cx="11963400" cy="5386067"/>
          </a:xfrm>
        </p:spPr>
        <p:txBody>
          <a:bodyPr>
            <a:noAutofit/>
          </a:bodyPr>
          <a:lstStyle/>
          <a:p>
            <a:pPr>
              <a:buFont typeface="Wingdings" panose="05000000000000000000" pitchFamily="2" charset="2"/>
              <a:buChar char="§"/>
            </a:pPr>
            <a:r>
              <a:rPr lang="en-US" sz="2400" dirty="0">
                <a:latin typeface="Calibri" panose="020F0502020204030204" pitchFamily="34" charset="0"/>
              </a:rPr>
              <a:t>The current 2 provincial offices budget is included in the summation budget above;</a:t>
            </a:r>
          </a:p>
          <a:p>
            <a:pPr>
              <a:buFont typeface="Wingdings" panose="05000000000000000000" pitchFamily="2" charset="2"/>
              <a:buChar char="§"/>
            </a:pPr>
            <a:r>
              <a:rPr lang="en-US" sz="2400" dirty="0">
                <a:latin typeface="Calibri" panose="020F0502020204030204" pitchFamily="34" charset="0"/>
              </a:rPr>
              <a:t>The Council is renting provincial office spaces ;</a:t>
            </a:r>
          </a:p>
          <a:p>
            <a:pPr>
              <a:buFont typeface="Wingdings" panose="05000000000000000000" pitchFamily="2" charset="2"/>
              <a:buChar char="§"/>
            </a:pPr>
            <a:r>
              <a:rPr lang="en-US" sz="2400" dirty="0">
                <a:latin typeface="Calibri" panose="020F0502020204030204" pitchFamily="34" charset="0"/>
              </a:rPr>
              <a:t>All mandatory functions are delivered at Provincial points; </a:t>
            </a:r>
          </a:p>
          <a:p>
            <a:pPr>
              <a:buFont typeface="Wingdings" panose="05000000000000000000" pitchFamily="2" charset="2"/>
              <a:buChar char="§"/>
            </a:pPr>
            <a:r>
              <a:rPr lang="en-US" sz="2400" dirty="0">
                <a:latin typeface="Calibri" panose="020F0502020204030204" pitchFamily="34" charset="0"/>
              </a:rPr>
              <a:t>The delay in the decision to increase subscription contributed to the postponement of the establishment of offices </a:t>
            </a:r>
            <a:r>
              <a:rPr lang="en-GB" sz="2400" dirty="0">
                <a:latin typeface="Calibri" panose="020F0502020204030204" pitchFamily="34" charset="0"/>
              </a:rPr>
              <a:t>in the Western Cape; Limpopo and Eastern  Cape to take place during this financial year;</a:t>
            </a:r>
          </a:p>
          <a:p>
            <a:pPr>
              <a:buFont typeface="Wingdings" panose="05000000000000000000" pitchFamily="2" charset="2"/>
              <a:buChar char="§"/>
            </a:pPr>
            <a:r>
              <a:rPr lang="en-GB" sz="2400" dirty="0">
                <a:latin typeface="Calibri" panose="020F0502020204030204" pitchFamily="34" charset="0"/>
              </a:rPr>
              <a:t>Poor response to the Bids for acquisition of offices were considered in February 2018 , the council is considering alternatives to make progress in the matter; </a:t>
            </a:r>
          </a:p>
          <a:p>
            <a:pPr>
              <a:buFont typeface="Wingdings" panose="05000000000000000000" pitchFamily="2" charset="2"/>
              <a:buChar char="§"/>
            </a:pPr>
            <a:r>
              <a:rPr lang="en-GB" sz="2400" dirty="0">
                <a:latin typeface="Calibri" panose="020F0502020204030204" pitchFamily="34" charset="0"/>
              </a:rPr>
              <a:t>Council will lease the premises for provincial offices until it can afford out right purchases;</a:t>
            </a:r>
          </a:p>
          <a:p>
            <a:pPr>
              <a:buFont typeface="Wingdings" panose="05000000000000000000" pitchFamily="2" charset="2"/>
              <a:buChar char="§"/>
            </a:pPr>
            <a:r>
              <a:rPr lang="en-GB" sz="2400" dirty="0">
                <a:latin typeface="Calibri" panose="020F0502020204030204" pitchFamily="34" charset="0"/>
              </a:rPr>
              <a:t>The establishment of the planned provincial offices depends on the increased subscription;</a:t>
            </a:r>
          </a:p>
          <a:p>
            <a:pPr>
              <a:buFont typeface="Wingdings" panose="05000000000000000000" pitchFamily="2" charset="2"/>
              <a:buChar char="§"/>
            </a:pPr>
            <a:r>
              <a:rPr lang="en-GB" sz="2400" dirty="0">
                <a:latin typeface="Calibri" panose="020F0502020204030204" pitchFamily="34" charset="0"/>
              </a:rPr>
              <a:t>The surplus in 2019 and 2020 is to build reserve towards acquisition of provincial office buildings. </a:t>
            </a:r>
          </a:p>
          <a:p>
            <a:pPr>
              <a:buFont typeface="Wingdings" panose="05000000000000000000" pitchFamily="2" charset="2"/>
              <a:buChar char="§"/>
            </a:pPr>
            <a:r>
              <a:rPr lang="en-GB" sz="2400" dirty="0">
                <a:latin typeface="Calibri" panose="020F0502020204030204" pitchFamily="34" charset="0"/>
              </a:rPr>
              <a:t>Mobile services will be an option for the remaining 3 provinces in the circumstances.</a:t>
            </a:r>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2C03D1A9-6893-4A3A-A315-0576BFDD8D0B}" type="slidenum">
              <a:rPr lang="en-US" smtClean="0">
                <a:solidFill>
                  <a:srgbClr val="073E87"/>
                </a:solidFill>
              </a:rPr>
              <a:pPr/>
              <a:t>73</a:t>
            </a:fld>
            <a:endParaRPr lang="en-US">
              <a:solidFill>
                <a:srgbClr val="073E87"/>
              </a:solidFill>
            </a:endParaRPr>
          </a:p>
        </p:txBody>
      </p:sp>
      <p:pic>
        <p:nvPicPr>
          <p:cNvPr id="5" name="Picture 4"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1" y="76201"/>
            <a:ext cx="609599" cy="685801"/>
          </a:xfrm>
          <a:prstGeom prst="rect">
            <a:avLst/>
          </a:prstGeom>
          <a:noFill/>
          <a:ln>
            <a:noFill/>
          </a:ln>
        </p:spPr>
      </p:pic>
    </p:spTree>
    <p:extLst>
      <p:ext uri="{BB962C8B-B14F-4D97-AF65-F5344CB8AC3E}">
        <p14:creationId xmlns:p14="http://schemas.microsoft.com/office/powerpoint/2010/main" xmlns="" val="2327863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11B3E22-3C25-4893-BB09-E8EB20F1A4F7}"/>
              </a:ext>
            </a:extLst>
          </p:cNvPr>
          <p:cNvSpPr>
            <a:spLocks noGrp="1"/>
          </p:cNvSpPr>
          <p:nvPr>
            <p:ph type="title"/>
          </p:nvPr>
        </p:nvSpPr>
        <p:spPr>
          <a:xfrm>
            <a:off x="1049215" y="3206799"/>
            <a:ext cx="10515600" cy="1325563"/>
          </a:xfrm>
        </p:spPr>
        <p:txBody>
          <a:bodyPr>
            <a:normAutofit/>
          </a:bodyPr>
          <a:lstStyle/>
          <a:p>
            <a:pPr algn="ctr"/>
            <a:r>
              <a:rPr lang="en-ZA" sz="7200" b="1" dirty="0"/>
              <a:t>THANK YOU </a:t>
            </a:r>
          </a:p>
        </p:txBody>
      </p:sp>
    </p:spTree>
    <p:extLst>
      <p:ext uri="{BB962C8B-B14F-4D97-AF65-F5344CB8AC3E}">
        <p14:creationId xmlns:p14="http://schemas.microsoft.com/office/powerpoint/2010/main" xmlns="" val="227251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0972800" cy="1325563"/>
          </a:xfrm>
        </p:spPr>
        <p:txBody>
          <a:bodyPr>
            <a:normAutofit/>
          </a:bodyPr>
          <a:lstStyle/>
          <a:p>
            <a:pPr algn="ctr"/>
            <a:r>
              <a:rPr lang="en-ZA" b="1" dirty="0">
                <a:latin typeface="Arial Black" panose="020B0A04020102020204" pitchFamily="34" charset="0"/>
              </a:rPr>
              <a:t>VALUES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386416951"/>
              </p:ext>
            </p:extLst>
          </p:nvPr>
        </p:nvGraphicFramePr>
        <p:xfrm>
          <a:off x="114300" y="838199"/>
          <a:ext cx="11963400" cy="5407854"/>
        </p:xfrm>
        <a:graphic>
          <a:graphicData uri="http://schemas.openxmlformats.org/drawingml/2006/table">
            <a:tbl>
              <a:tblPr firstRow="1" bandRow="1">
                <a:tableStyleId>{D27102A9-8310-4765-A935-A1911B00CA55}</a:tableStyleId>
              </a:tblPr>
              <a:tblGrid>
                <a:gridCol w="4457700">
                  <a:extLst>
                    <a:ext uri="{9D8B030D-6E8A-4147-A177-3AD203B41FA5}">
                      <a16:colId xmlns:a16="http://schemas.microsoft.com/office/drawing/2014/main" xmlns="" val="20000"/>
                    </a:ext>
                  </a:extLst>
                </a:gridCol>
                <a:gridCol w="7505700">
                  <a:extLst>
                    <a:ext uri="{9D8B030D-6E8A-4147-A177-3AD203B41FA5}">
                      <a16:colId xmlns:a16="http://schemas.microsoft.com/office/drawing/2014/main" xmlns="" val="20001"/>
                    </a:ext>
                  </a:extLst>
                </a:gridCol>
              </a:tblGrid>
              <a:tr h="1740189">
                <a:tc>
                  <a:txBody>
                    <a:bodyPr/>
                    <a:lstStyle/>
                    <a:p>
                      <a:r>
                        <a:rPr lang="en-ZA" sz="2800" dirty="0"/>
                        <a:t>SERVICE-ORIENTED </a:t>
                      </a:r>
                      <a:endParaRPr lang="en-ZA" sz="2800" b="1" dirty="0">
                        <a:latin typeface="Calibri" panose="020F0502020204030204" pitchFamily="34" charset="0"/>
                        <a:cs typeface="Calibri" panose="020F0502020204030204" pitchFamily="34" charset="0"/>
                      </a:endParaRPr>
                    </a:p>
                  </a:txBody>
                  <a:tcPr/>
                </a:tc>
                <a:tc>
                  <a:txBody>
                    <a:bodyPr/>
                    <a:lstStyle/>
                    <a:p>
                      <a:r>
                        <a:rPr lang="en-ZA" sz="2000" dirty="0"/>
                        <a:t>Ensure that the teaching profession in general and educators in particular are serviced satisfactorily at all times. Servicing educators is priority number one for all SACE employees.</a:t>
                      </a:r>
                      <a:endParaRPr lang="en-ZA"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1033615">
                <a:tc>
                  <a:txBody>
                    <a:bodyPr/>
                    <a:lstStyle/>
                    <a:p>
                      <a:r>
                        <a:rPr lang="en-ZA" sz="3200" b="1" dirty="0"/>
                        <a:t>QUALITY </a:t>
                      </a:r>
                      <a:endParaRPr lang="en-ZA" sz="3200" b="1" dirty="0">
                        <a:latin typeface="Calibri" panose="020F0502020204030204" pitchFamily="34" charset="0"/>
                        <a:cs typeface="Calibri" panose="020F0502020204030204" pitchFamily="34" charset="0"/>
                      </a:endParaRPr>
                    </a:p>
                  </a:txBody>
                  <a:tcPr/>
                </a:tc>
                <a:tc>
                  <a:txBody>
                    <a:bodyPr/>
                    <a:lstStyle/>
                    <a:p>
                      <a:r>
                        <a:rPr lang="en-ZA" sz="2000" dirty="0"/>
                        <a:t>Provide quality and excellent service to educators and the profession as a whole.</a:t>
                      </a:r>
                      <a:endParaRPr lang="en-ZA"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1600435">
                <a:tc>
                  <a:txBody>
                    <a:bodyPr/>
                    <a:lstStyle/>
                    <a:p>
                      <a:r>
                        <a:rPr lang="en-ZA" sz="2400" b="1" dirty="0"/>
                        <a:t>OPENNESS AND TRANSPARENCY</a:t>
                      </a:r>
                      <a:endParaRPr lang="en-ZA" sz="2400" b="1"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t>All SACE matters should be treated with honesty and sincerity. SACE will strive to engage and consult with its stakeholders on various matters regularly.</a:t>
                      </a:r>
                    </a:p>
                    <a:p>
                      <a:endParaRPr lang="en-ZA"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r h="1033615">
                <a:tc>
                  <a:txBody>
                    <a:bodyPr/>
                    <a:lstStyle/>
                    <a:p>
                      <a:r>
                        <a:rPr lang="en-ZA" sz="2800" b="1" dirty="0"/>
                        <a:t>PROFESSIONALISM</a:t>
                      </a:r>
                      <a:r>
                        <a:rPr lang="en-ZA" sz="2800" b="1" baseline="0" dirty="0"/>
                        <a:t> </a:t>
                      </a:r>
                      <a:endParaRPr lang="en-ZA" sz="2800" b="1" dirty="0">
                        <a:latin typeface="Calibri" panose="020F0502020204030204" pitchFamily="34" charset="0"/>
                        <a:cs typeface="Calibri" panose="020F0502020204030204" pitchFamily="34" charset="0"/>
                      </a:endParaRPr>
                    </a:p>
                  </a:txBody>
                  <a:tcPr/>
                </a:tc>
                <a:tc>
                  <a:txBody>
                    <a:bodyPr/>
                    <a:lstStyle/>
                    <a:p>
                      <a:r>
                        <a:rPr lang="en-ZA" sz="2000" dirty="0"/>
                        <a:t>Display high level of professionalism at all times.</a:t>
                      </a:r>
                      <a:endParaRPr lang="en-ZA" sz="20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bl>
          </a:graphicData>
        </a:graphic>
      </p:graphicFrame>
      <p:sp>
        <p:nvSpPr>
          <p:cNvPr id="4" name="Slide Number Placeholder 3"/>
          <p:cNvSpPr>
            <a:spLocks noGrp="1"/>
          </p:cNvSpPr>
          <p:nvPr>
            <p:ph type="sldNum" sz="quarter" idx="12"/>
          </p:nvPr>
        </p:nvSpPr>
        <p:spPr/>
        <p:txBody>
          <a:bodyPr/>
          <a:lstStyle/>
          <a:p>
            <a:fld id="{CE0127FB-AA44-4AB0-891A-0C75592A85FB}" type="slidenum">
              <a:rPr lang="en-ZA" smtClean="0">
                <a:solidFill>
                  <a:srgbClr val="04617B">
                    <a:shade val="90000"/>
                  </a:srgbClr>
                </a:solidFill>
              </a:rPr>
              <a:pPr/>
              <a:t>8</a:t>
            </a:fld>
            <a:endParaRPr lang="en-ZA">
              <a:solidFill>
                <a:srgbClr val="04617B">
                  <a:shade val="90000"/>
                </a:srgbClr>
              </a:solidFill>
            </a:endParaRPr>
          </a:p>
        </p:txBody>
      </p:sp>
      <p:pic>
        <p:nvPicPr>
          <p:cNvPr id="6" name="Picture 5" descr="SACE Logo col"/>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7161" y="60801"/>
            <a:ext cx="609599" cy="685801"/>
          </a:xfrm>
          <a:prstGeom prst="rect">
            <a:avLst/>
          </a:prstGeom>
          <a:noFill/>
          <a:ln>
            <a:noFill/>
          </a:ln>
        </p:spPr>
      </p:pic>
    </p:spTree>
    <p:extLst>
      <p:ext uri="{BB962C8B-B14F-4D97-AF65-F5344CB8AC3E}">
        <p14:creationId xmlns:p14="http://schemas.microsoft.com/office/powerpoint/2010/main" xmlns="" val="525160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9"/>
            <a:ext cx="11353800" cy="685800"/>
          </a:xfrm>
        </p:spPr>
        <p:txBody>
          <a:bodyPr>
            <a:normAutofit/>
          </a:bodyPr>
          <a:lstStyle/>
          <a:p>
            <a:pPr algn="ctr"/>
            <a:r>
              <a:rPr lang="en-ZA" sz="2400" b="1" dirty="0">
                <a:latin typeface="Arial Black" panose="020B0A04020102020204" pitchFamily="34" charset="0"/>
              </a:rPr>
              <a:t>STRATEGIC OUTCOMES ORIENTED GOALS 2015/16 – 2019/20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101637966"/>
              </p:ext>
            </p:extLst>
          </p:nvPr>
        </p:nvGraphicFramePr>
        <p:xfrm>
          <a:off x="72736" y="416655"/>
          <a:ext cx="12046527" cy="6441345"/>
        </p:xfrm>
        <a:graphic>
          <a:graphicData uri="http://schemas.openxmlformats.org/drawingml/2006/table">
            <a:tbl>
              <a:tblPr firstRow="1" bandRow="1">
                <a:tableStyleId>{17292A2E-F333-43FB-9621-5CBBE7FDCDCB}</a:tableStyleId>
              </a:tblPr>
              <a:tblGrid>
                <a:gridCol w="3397738">
                  <a:extLst>
                    <a:ext uri="{9D8B030D-6E8A-4147-A177-3AD203B41FA5}">
                      <a16:colId xmlns:a16="http://schemas.microsoft.com/office/drawing/2014/main" xmlns="" val="20000"/>
                    </a:ext>
                  </a:extLst>
                </a:gridCol>
                <a:gridCol w="8648789">
                  <a:extLst>
                    <a:ext uri="{9D8B030D-6E8A-4147-A177-3AD203B41FA5}">
                      <a16:colId xmlns:a16="http://schemas.microsoft.com/office/drawing/2014/main" xmlns="" val="20001"/>
                    </a:ext>
                  </a:extLst>
                </a:gridCol>
              </a:tblGrid>
              <a:tr h="440253">
                <a:tc>
                  <a:txBody>
                    <a:bodyPr/>
                    <a:lstStyle/>
                    <a:p>
                      <a:endParaRPr lang="en-ZA" dirty="0"/>
                    </a:p>
                  </a:txBody>
                  <a:tcPr/>
                </a:tc>
                <a:tc>
                  <a:txBody>
                    <a:bodyPr/>
                    <a:lstStyle/>
                    <a:p>
                      <a:endParaRPr lang="en-ZA" dirty="0"/>
                    </a:p>
                  </a:txBody>
                  <a:tcPr/>
                </a:tc>
                <a:extLst>
                  <a:ext uri="{0D108BD9-81ED-4DB2-BD59-A6C34878D82A}">
                    <a16:rowId xmlns:a16="http://schemas.microsoft.com/office/drawing/2014/main" xmlns="" val="10000"/>
                  </a:ext>
                </a:extLst>
              </a:tr>
              <a:tr h="1246212">
                <a:tc>
                  <a:txBody>
                    <a:bodyPr/>
                    <a:lstStyle/>
                    <a:p>
                      <a:r>
                        <a:rPr lang="en-ZA" sz="2400" dirty="0"/>
                        <a:t>Strategic outcome</a:t>
                      </a:r>
                    </a:p>
                    <a:p>
                      <a:r>
                        <a:rPr lang="en-ZA" sz="2400" dirty="0"/>
                        <a:t>Oriented goal</a:t>
                      </a:r>
                    </a:p>
                    <a:p>
                      <a:endParaRPr lang="en-ZA" sz="2400" b="1" dirty="0">
                        <a:latin typeface="Calibri" panose="020F0502020204030204" pitchFamily="34" charset="0"/>
                        <a:cs typeface="Calibri" panose="020F0502020204030204" pitchFamily="34" charset="0"/>
                      </a:endParaRPr>
                    </a:p>
                  </a:txBody>
                  <a:tcPr/>
                </a:tc>
                <a:tc>
                  <a:txBody>
                    <a:bodyPr/>
                    <a:lstStyle/>
                    <a:p>
                      <a:r>
                        <a:rPr lang="en-ZA" sz="2400" dirty="0"/>
                        <a:t>Maintain an updated register of all qualified educators, sub registers of special categories, and issue relevant different certificates.</a:t>
                      </a:r>
                    </a:p>
                    <a:p>
                      <a:endParaRPr lang="en-Z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1052304">
                <a:tc>
                  <a:txBody>
                    <a:bodyPr/>
                    <a:lstStyle/>
                    <a:p>
                      <a:r>
                        <a:rPr lang="en-ZA" sz="2400" dirty="0"/>
                        <a:t>Strategic outcome</a:t>
                      </a:r>
                    </a:p>
                    <a:p>
                      <a:r>
                        <a:rPr lang="en-ZA" sz="2400" dirty="0"/>
                        <a:t>Oriented goal</a:t>
                      </a:r>
                    </a:p>
                    <a:p>
                      <a:endParaRPr lang="en-ZA" sz="2400" b="1" dirty="0">
                        <a:latin typeface="Calibri" panose="020F0502020204030204" pitchFamily="34" charset="0"/>
                        <a:cs typeface="Calibri" panose="020F0502020204030204" pitchFamily="34" charset="0"/>
                      </a:endParaRPr>
                    </a:p>
                  </a:txBody>
                  <a:tcPr/>
                </a:tc>
                <a:tc>
                  <a:txBody>
                    <a:bodyPr/>
                    <a:lstStyle/>
                    <a:p>
                      <a:r>
                        <a:rPr lang="en-ZA" sz="2400" dirty="0"/>
                        <a:t>Set and maintain ethical standards and process complaints.</a:t>
                      </a:r>
                      <a:endParaRPr lang="en-Z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r h="1052304">
                <a:tc>
                  <a:txBody>
                    <a:bodyPr/>
                    <a:lstStyle/>
                    <a:p>
                      <a:r>
                        <a:rPr lang="en-ZA" sz="2400" dirty="0"/>
                        <a:t>Strategic outcome</a:t>
                      </a:r>
                    </a:p>
                    <a:p>
                      <a:r>
                        <a:rPr lang="en-ZA" sz="2400" dirty="0"/>
                        <a:t>Oriented goal</a:t>
                      </a:r>
                    </a:p>
                    <a:p>
                      <a:endParaRPr lang="en-ZA" sz="2400" b="1" dirty="0">
                        <a:latin typeface="Calibri" panose="020F0502020204030204" pitchFamily="34" charset="0"/>
                        <a:cs typeface="Calibri" panose="020F0502020204030204" pitchFamily="34" charset="0"/>
                      </a:endParaRPr>
                    </a:p>
                  </a:txBody>
                  <a:tcPr/>
                </a:tc>
                <a:tc>
                  <a:txBody>
                    <a:bodyPr/>
                    <a:lstStyle/>
                    <a:p>
                      <a:r>
                        <a:rPr lang="en-ZA" sz="2400" dirty="0"/>
                        <a:t>Improved participation in Continuing Professional Development that contributes to quality teaching and learning.</a:t>
                      </a:r>
                      <a:endParaRPr lang="en-Z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r h="1052304">
                <a:tc>
                  <a:txBody>
                    <a:bodyPr/>
                    <a:lstStyle/>
                    <a:p>
                      <a:r>
                        <a:rPr lang="en-ZA" sz="2400" dirty="0"/>
                        <a:t>Strategic outcome</a:t>
                      </a:r>
                    </a:p>
                    <a:p>
                      <a:r>
                        <a:rPr lang="en-ZA" sz="2400" dirty="0"/>
                        <a:t>Oriented goal</a:t>
                      </a:r>
                    </a:p>
                    <a:p>
                      <a:endParaRPr lang="en-ZA" sz="2400" b="1" dirty="0">
                        <a:latin typeface="Calibri" panose="020F0502020204030204" pitchFamily="34" charset="0"/>
                        <a:cs typeface="Calibri" panose="020F0502020204030204" pitchFamily="34" charset="0"/>
                      </a:endParaRPr>
                    </a:p>
                  </a:txBody>
                  <a:tcPr/>
                </a:tc>
                <a:tc>
                  <a:txBody>
                    <a:bodyPr/>
                    <a:lstStyle/>
                    <a:p>
                      <a:r>
                        <a:rPr lang="en-ZA" sz="2400" dirty="0"/>
                        <a:t>Improved research production to advise and inform the teaching profession. </a:t>
                      </a:r>
                      <a:endParaRPr lang="en-Z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4"/>
                  </a:ext>
                </a:extLst>
              </a:tr>
              <a:tr h="1052304">
                <a:tc>
                  <a:txBody>
                    <a:bodyPr/>
                    <a:lstStyle/>
                    <a:p>
                      <a:r>
                        <a:rPr lang="en-ZA" sz="2400" dirty="0"/>
                        <a:t>Strategic outcome</a:t>
                      </a:r>
                    </a:p>
                    <a:p>
                      <a:r>
                        <a:rPr lang="en-ZA" sz="2400" dirty="0"/>
                        <a:t>Oriented goal</a:t>
                      </a:r>
                    </a:p>
                    <a:p>
                      <a:endParaRPr lang="en-ZA" sz="2400" b="1" dirty="0">
                        <a:latin typeface="Calibri" panose="020F0502020204030204" pitchFamily="34" charset="0"/>
                        <a:cs typeface="Calibri" panose="020F0502020204030204" pitchFamily="34" charset="0"/>
                      </a:endParaRPr>
                    </a:p>
                  </a:txBody>
                  <a:tcPr/>
                </a:tc>
                <a:tc>
                  <a:txBody>
                    <a:bodyPr/>
                    <a:lstStyle/>
                    <a:p>
                      <a:r>
                        <a:rPr lang="en-ZA" sz="2400" dirty="0"/>
                        <a:t>Enhance teacher professionalisation.</a:t>
                      </a:r>
                      <a:endParaRPr lang="en-Z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p:txBody>
          <a:bodyPr/>
          <a:lstStyle/>
          <a:p>
            <a:fld id="{CE0127FB-AA44-4AB0-891A-0C75592A85FB}" type="slidenum">
              <a:rPr lang="en-ZA" smtClean="0">
                <a:solidFill>
                  <a:srgbClr val="04617B">
                    <a:shade val="90000"/>
                  </a:srgbClr>
                </a:solidFill>
              </a:rPr>
              <a:pPr/>
              <a:t>9</a:t>
            </a:fld>
            <a:endParaRPr lang="en-ZA">
              <a:solidFill>
                <a:srgbClr val="04617B">
                  <a:shade val="90000"/>
                </a:srgbClr>
              </a:solidFill>
            </a:endParaRPr>
          </a:p>
        </p:txBody>
      </p:sp>
      <p:pic>
        <p:nvPicPr>
          <p:cNvPr id="6" name="Picture 5" descr="SACE Logo col">
            <a:extLst>
              <a:ext uri="{FF2B5EF4-FFF2-40B4-BE49-F238E27FC236}">
                <a16:creationId xmlns:a16="http://schemas.microsoft.com/office/drawing/2014/main" xmlns="" id="{FA657B75-41D2-407A-97A0-B45B39706D56}"/>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77711" y="45086"/>
            <a:ext cx="614289" cy="685800"/>
          </a:xfrm>
          <a:prstGeom prst="rect">
            <a:avLst/>
          </a:prstGeom>
          <a:noFill/>
          <a:ln>
            <a:noFill/>
          </a:ln>
        </p:spPr>
      </p:pic>
    </p:spTree>
    <p:extLst>
      <p:ext uri="{BB962C8B-B14F-4D97-AF65-F5344CB8AC3E}">
        <p14:creationId xmlns:p14="http://schemas.microsoft.com/office/powerpoint/2010/main" xmlns="" val="1822687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TotalTime>
  <Words>7706</Words>
  <Application>Microsoft Office PowerPoint</Application>
  <PresentationFormat>Custom</PresentationFormat>
  <Paragraphs>1516</Paragraphs>
  <Slides>74</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Packager Shell Object</vt:lpstr>
      <vt:lpstr> 2017/18 STRATEGIC AND ANNUAL PERFORMANCE PLANS, AND BUDGET PRESENTATION TO THE PORTFOLIO COMMITTEE ON BASIC EDUCATION </vt:lpstr>
      <vt:lpstr> PRESENTATION OUTLINE  </vt:lpstr>
      <vt:lpstr>OVERVIEW</vt:lpstr>
      <vt:lpstr>PROFESSIONALISE THE TEACHING PROFESSION LINKED TO THE 5 APP PROGRAMMES</vt:lpstr>
      <vt:lpstr>OVERVIEW cont…</vt:lpstr>
      <vt:lpstr>STRATEGY</vt:lpstr>
      <vt:lpstr>Slide 7</vt:lpstr>
      <vt:lpstr>VALUES</vt:lpstr>
      <vt:lpstr>STRATEGIC OUTCOMES ORIENTED GOALS 2015/16 – 2019/20</vt:lpstr>
      <vt:lpstr>ALIGNMENT OF MANDATES</vt:lpstr>
      <vt:lpstr>  NDP: VISION 2030 </vt:lpstr>
      <vt:lpstr>Slide 12</vt:lpstr>
      <vt:lpstr>LINKAGES WITH SECTION 3 OF THE SACE ACT</vt:lpstr>
      <vt:lpstr>DBE Action Plan to 2019: Towards the Realisation of Schooling 2030</vt:lpstr>
      <vt:lpstr>Slide 15</vt:lpstr>
      <vt:lpstr>NQF ACT AND NPFTED</vt:lpstr>
      <vt:lpstr>Slide 17</vt:lpstr>
      <vt:lpstr>PROGRAMME 1: REGISTRATION </vt:lpstr>
      <vt:lpstr>REGISTRATION CONT….</vt:lpstr>
      <vt:lpstr>Slide 20</vt:lpstr>
      <vt:lpstr>Progress Issues in Turning the Registration Processes Around</vt:lpstr>
      <vt:lpstr>PHASING-IN THE IMPLEMENTATION OF THE REDEFINED SACE REGISTRATION SCOPE </vt:lpstr>
      <vt:lpstr>PHASING-IN THE IMPLEMENTATION OF THE REDEFINED SACE REGISTRATION SCOPE cont… </vt:lpstr>
      <vt:lpstr>The Next four Years… ITE PROGRAMMES, PROVISIONAL REGISTRATION WITH SACE, INDUCTION BY THE EMPLOYER, ASSESSMENT OF e-POE AND FULL REGISTRATION AND PROFESSIONAL CERTIFICATION BY SACE</vt:lpstr>
      <vt:lpstr>RECRUITMENT AND ENROLMENT INTO ITE</vt:lpstr>
      <vt:lpstr>RECRUITMENT AND ENROLMENT INTO ITE cont…</vt:lpstr>
      <vt:lpstr>ITE PROGRAMME, PROVISIONAL AND FULL REGISTRATION….</vt:lpstr>
      <vt:lpstr>ITE PROGRAMME, PROVISIONAL AND FULL REGISTRATION cont….….</vt:lpstr>
      <vt:lpstr>ITE PROGRAMME AND PROVISIONAL REGISTRATION cont….</vt:lpstr>
      <vt:lpstr> PROGRAMME 2  : ETHICS  </vt:lpstr>
      <vt:lpstr>ETHICS CONT….</vt:lpstr>
      <vt:lpstr>Slide 32</vt:lpstr>
      <vt:lpstr>KEY ISSUES FOR NOTING</vt:lpstr>
      <vt:lpstr>SEXUAL VIOLENCE / HARRASSMENT RELATED CASES</vt:lpstr>
      <vt:lpstr>MAPPING SEXUAL VIOLENCE AS A WICKED PROBLEM THAT NEEDS DIFFERENT PROBLEM SOLVING APPROACH, NEW WAYS OF THINKING – SACE LEADING THE PROCESS</vt:lpstr>
      <vt:lpstr>THE JOURNEY HAS BEGUN…</vt:lpstr>
      <vt:lpstr>PROTECTING AND DEFENDING TEACHERS </vt:lpstr>
      <vt:lpstr>PROGRAMME 3: CPTD SYSTEM </vt:lpstr>
      <vt:lpstr>CPTD SYSTEM CONT….</vt:lpstr>
      <vt:lpstr>CPTD SYSTEM CONT….</vt:lpstr>
      <vt:lpstr>CPTD SYSTEM CONT….</vt:lpstr>
      <vt:lpstr>CPTD SYSTEM CONT….</vt:lpstr>
      <vt:lpstr>Slide 43</vt:lpstr>
      <vt:lpstr>Slide 44</vt:lpstr>
      <vt:lpstr>Slide 45</vt:lpstr>
      <vt:lpstr>THE PAST 10 YEARS</vt:lpstr>
      <vt:lpstr>Slide 47</vt:lpstr>
      <vt:lpstr>ISSUES FOR NOTING </vt:lpstr>
      <vt:lpstr>Key Implementation Issues From the Review Conference</vt:lpstr>
      <vt:lpstr>Key Implementation Issues From the Review Conference</vt:lpstr>
      <vt:lpstr>WAY-FORWARD: RESEARCH, MONITORING AND EVALUATION</vt:lpstr>
      <vt:lpstr>CPTD MANAGEMENT SYSTEM AND PROFESSIONAL RE-CERTIFICATION</vt:lpstr>
      <vt:lpstr>CONCEPTUALISATION OF THE THREE-YEAR CPTD CYCLE AND PROFESSIONAL RE- CERTIFICATION LINK</vt:lpstr>
      <vt:lpstr>CONCEPTUALISATION OF THE THREE-YEAR CPTD CYCLE AND PROFESSIONAL RE- CERTIFICATION LINK</vt:lpstr>
      <vt:lpstr>CONCEPTUALISATION OF THE THREE-YEAR CPTD CYCLE AND PROFESSIONAL RE- CERTIFICATION LINK</vt:lpstr>
      <vt:lpstr>PROGRAMME 4: PROFESSIONAL STANDARDS </vt:lpstr>
      <vt:lpstr>PROFESSIONAL STANDARDS….</vt:lpstr>
      <vt:lpstr>PROFESSIONAL STANDARDS….</vt:lpstr>
      <vt:lpstr>Slide 59</vt:lpstr>
      <vt:lpstr>Slide 60</vt:lpstr>
      <vt:lpstr>ISSUES FOR NOTING</vt:lpstr>
      <vt:lpstr>Slide 62</vt:lpstr>
      <vt:lpstr>PROGRAMME 5:POLICY AND RESEARCH  </vt:lpstr>
      <vt:lpstr>POLICY AND RESEARCH….</vt:lpstr>
      <vt:lpstr>POLICY AND RESEARCH….</vt:lpstr>
      <vt:lpstr>Slide 66</vt:lpstr>
      <vt:lpstr> EVIDENCE-BASED AND DATA-DRIVEN ADVISORY </vt:lpstr>
      <vt:lpstr>2018/19 BUDGET</vt:lpstr>
      <vt:lpstr>OVERVIEW OF 2018/19 BUDGET AND MTEF ESTIMATES</vt:lpstr>
      <vt:lpstr>DETAILED OPERATIONAL EXPENDITURE</vt:lpstr>
      <vt:lpstr>                                        2019 PROVINCIAL BUDGET</vt:lpstr>
      <vt:lpstr>  NOTES </vt:lpstr>
      <vt:lpstr> NOTES/cont …. </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2017/18 Strategic and Annual Performance Plans, and Budget Presentation to the Portfolio Committee on Basic Education</dc:title>
  <dc:creator>Ella Mokgalane</dc:creator>
  <cp:lastModifiedBy>PUMZA</cp:lastModifiedBy>
  <cp:revision>224</cp:revision>
  <dcterms:created xsi:type="dcterms:W3CDTF">2018-03-10T09:57:21Z</dcterms:created>
  <dcterms:modified xsi:type="dcterms:W3CDTF">2018-03-28T06:46:45Z</dcterms:modified>
</cp:coreProperties>
</file>