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 id="2147483707" r:id="rId2"/>
    <p:sldMasterId id="2147483719" r:id="rId3"/>
    <p:sldMasterId id="2147483731" r:id="rId4"/>
    <p:sldMasterId id="2147483743" r:id="rId5"/>
  </p:sldMasterIdLst>
  <p:notesMasterIdLst>
    <p:notesMasterId r:id="rId61"/>
  </p:notesMasterIdLst>
  <p:handoutMasterIdLst>
    <p:handoutMasterId r:id="rId62"/>
  </p:handoutMasterIdLst>
  <p:sldIdLst>
    <p:sldId id="355" r:id="rId6"/>
    <p:sldId id="354" r:id="rId7"/>
    <p:sldId id="353" r:id="rId8"/>
    <p:sldId id="311" r:id="rId9"/>
    <p:sldId id="346" r:id="rId10"/>
    <p:sldId id="337" r:id="rId11"/>
    <p:sldId id="385" r:id="rId12"/>
    <p:sldId id="315" r:id="rId13"/>
    <p:sldId id="343" r:id="rId14"/>
    <p:sldId id="344" r:id="rId15"/>
    <p:sldId id="345" r:id="rId16"/>
    <p:sldId id="349" r:id="rId17"/>
    <p:sldId id="397" r:id="rId18"/>
    <p:sldId id="347" r:id="rId19"/>
    <p:sldId id="352" r:id="rId20"/>
    <p:sldId id="309" r:id="rId21"/>
    <p:sldId id="329" r:id="rId22"/>
    <p:sldId id="340" r:id="rId23"/>
    <p:sldId id="356" r:id="rId24"/>
    <p:sldId id="386" r:id="rId25"/>
    <p:sldId id="378" r:id="rId26"/>
    <p:sldId id="383" r:id="rId27"/>
    <p:sldId id="384" r:id="rId28"/>
    <p:sldId id="380" r:id="rId29"/>
    <p:sldId id="357" r:id="rId30"/>
    <p:sldId id="375" r:id="rId31"/>
    <p:sldId id="359" r:id="rId32"/>
    <p:sldId id="376" r:id="rId33"/>
    <p:sldId id="377" r:id="rId34"/>
    <p:sldId id="409" r:id="rId35"/>
    <p:sldId id="410" r:id="rId36"/>
    <p:sldId id="392" r:id="rId37"/>
    <p:sldId id="393" r:id="rId38"/>
    <p:sldId id="398" r:id="rId39"/>
    <p:sldId id="361" r:id="rId40"/>
    <p:sldId id="417" r:id="rId41"/>
    <p:sldId id="396" r:id="rId42"/>
    <p:sldId id="412" r:id="rId43"/>
    <p:sldId id="413" r:id="rId44"/>
    <p:sldId id="414" r:id="rId45"/>
    <p:sldId id="415" r:id="rId46"/>
    <p:sldId id="416" r:id="rId47"/>
    <p:sldId id="411" r:id="rId48"/>
    <p:sldId id="367" r:id="rId49"/>
    <p:sldId id="402" r:id="rId50"/>
    <p:sldId id="403" r:id="rId51"/>
    <p:sldId id="404" r:id="rId52"/>
    <p:sldId id="405" r:id="rId53"/>
    <p:sldId id="406" r:id="rId54"/>
    <p:sldId id="407" r:id="rId55"/>
    <p:sldId id="399" r:id="rId56"/>
    <p:sldId id="400" r:id="rId57"/>
    <p:sldId id="330" r:id="rId58"/>
    <p:sldId id="394" r:id="rId59"/>
    <p:sldId id="395" r:id="rId60"/>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mebi Ubogu" initials="DU"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90400"/>
    <a:srgbClr val="8F4141"/>
    <a:srgbClr val="9E4848"/>
    <a:srgbClr val="AF474E"/>
    <a:srgbClr val="E0350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90" autoAdjust="0"/>
    <p:restoredTop sz="86091" autoAdjust="0"/>
  </p:normalViewPr>
  <p:slideViewPr>
    <p:cSldViewPr>
      <p:cViewPr varScale="1">
        <p:scale>
          <a:sx n="116" d="100"/>
          <a:sy n="116" d="100"/>
        </p:scale>
        <p:origin x="-156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2214" y="-96"/>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pPr>
            <a:r>
              <a:rPr lang="en-US"/>
              <a:t>2018/19 DoR</a:t>
            </a:r>
          </a:p>
        </c:rich>
      </c:tx>
      <c:layout/>
    </c:title>
    <c:view3D>
      <c:rotX val="30"/>
      <c:perspective val="30"/>
    </c:view3D>
    <c:plotArea>
      <c:layout>
        <c:manualLayout>
          <c:layoutTarget val="inner"/>
          <c:xMode val="edge"/>
          <c:yMode val="edge"/>
          <c:x val="0"/>
          <c:y val="0.10889323805622564"/>
          <c:w val="1"/>
          <c:h val="0.85148149833871933"/>
        </c:manualLayout>
      </c:layout>
      <c:pie3DChart>
        <c:varyColors val="1"/>
        <c:ser>
          <c:idx val="0"/>
          <c:order val="0"/>
          <c:explosion val="25"/>
          <c:dPt>
            <c:idx val="2"/>
            <c:spPr>
              <a:solidFill>
                <a:schemeClr val="bg1">
                  <a:lumMod val="65000"/>
                </a:schemeClr>
              </a:solidFill>
            </c:spPr>
            <c:extLst xmlns:c16r2="http://schemas.microsoft.com/office/drawing/2015/06/chart">
              <c:ext xmlns:c16="http://schemas.microsoft.com/office/drawing/2014/chart" uri="{C3380CC4-5D6E-409C-BE32-E72D297353CC}">
                <c16:uniqueId val="{00000001-7E05-4679-B974-1EDC11BC4CEF}"/>
              </c:ext>
            </c:extLst>
          </c:dPt>
          <c:dLbls>
            <c:dLbl>
              <c:idx val="0"/>
              <c:layout>
                <c:manualLayout>
                  <c:x val="-0.1199384141647421"/>
                  <c:y val="3.1854110721708934E-2"/>
                </c:manualLayout>
              </c:layou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E05-4679-B974-1EDC11BC4CEF}"/>
                </c:ext>
              </c:extLst>
            </c:dLbl>
            <c:dLbl>
              <c:idx val="1"/>
              <c:layout>
                <c:manualLayout>
                  <c:x val="0.1901154734411086"/>
                  <c:y val="-0.10570509611154098"/>
                </c:manualLayout>
              </c:layou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E05-4679-B974-1EDC11BC4CEF}"/>
                </c:ext>
              </c:extLst>
            </c:dLbl>
            <c:dLbl>
              <c:idx val="2"/>
              <c:layout>
                <c:manualLayout>
                  <c:x val="0.10011626144884316"/>
                  <c:y val="0.16075432767435865"/>
                </c:manualLayout>
              </c:layou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E05-4679-B974-1EDC11BC4CEF}"/>
                </c:ext>
              </c:extLst>
            </c:dLbl>
            <c:numFmt formatCode="0%" sourceLinked="0"/>
            <c:spPr>
              <a:noFill/>
              <a:ln>
                <a:noFill/>
              </a:ln>
              <a:effectLst/>
            </c:spPr>
            <c:txPr>
              <a:bodyPr/>
              <a:lstStyle/>
              <a:p>
                <a:pPr>
                  <a:defRPr sz="1100">
                    <a:solidFill>
                      <a:schemeClr val="bg1"/>
                    </a:solidFill>
                  </a:defRPr>
                </a:pPr>
                <a:endParaRPr lang="en-US"/>
              </a:p>
            </c:txPr>
            <c:showCatName val="1"/>
            <c:showPercent val="1"/>
            <c:showLeaderLines val="1"/>
            <c:extLst xmlns:c16r2="http://schemas.microsoft.com/office/drawing/2015/06/chart">
              <c:ext xmlns:c15="http://schemas.microsoft.com/office/drawing/2012/chart" uri="{CE6537A1-D6FC-4f65-9D91-7224C49458BB}"/>
            </c:extLst>
          </c:dLbls>
          <c:cat>
            <c:strRef>
              <c:f>'2'!$B$26:$B$28</c:f>
              <c:strCache>
                <c:ptCount val="3"/>
                <c:pt idx="0">
                  <c:v>National departments</c:v>
                </c:pt>
                <c:pt idx="1">
                  <c:v>Provinces</c:v>
                </c:pt>
                <c:pt idx="2">
                  <c:v>Local government</c:v>
                </c:pt>
              </c:strCache>
            </c:strRef>
          </c:cat>
          <c:val>
            <c:numRef>
              <c:f>'2'!$G$26:$G$28</c:f>
              <c:numCache>
                <c:formatCode>0.0%</c:formatCode>
                <c:ptCount val="3"/>
                <c:pt idx="0">
                  <c:v>0.47692294358183956</c:v>
                </c:pt>
                <c:pt idx="1">
                  <c:v>0.43320517161574007</c:v>
                </c:pt>
                <c:pt idx="2">
                  <c:v>8.9871884802420463E-2</c:v>
                </c:pt>
              </c:numCache>
            </c:numRef>
          </c:val>
          <c:extLst xmlns:c16r2="http://schemas.microsoft.com/office/drawing/2015/06/chart">
            <c:ext xmlns:c16="http://schemas.microsoft.com/office/drawing/2014/chart" uri="{C3380CC4-5D6E-409C-BE32-E72D297353CC}">
              <c16:uniqueId val="{00000004-7E05-4679-B974-1EDC11BC4CEF}"/>
            </c:ext>
          </c:extLst>
        </c:ser>
        <c:dLbls>
          <c:showCatName val="1"/>
          <c:showPercent val="1"/>
        </c:dLbls>
      </c:pie3DChart>
    </c:plotArea>
    <c:plotVisOnly val="1"/>
    <c:dispBlanksAs val="zero"/>
  </c:chart>
  <c:spPr>
    <a:ln>
      <a:solidFill>
        <a:srgbClr val="000000"/>
      </a:solidFill>
    </a:ln>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pPr>
            <a:r>
              <a:rPr lang="en-US"/>
              <a:t>2018/19 DoR with own revenue</a:t>
            </a:r>
          </a:p>
        </c:rich>
      </c:tx>
      <c:layout/>
    </c:title>
    <c:view3D>
      <c:rotX val="30"/>
      <c:perspective val="30"/>
    </c:view3D>
    <c:plotArea>
      <c:layout>
        <c:manualLayout>
          <c:layoutTarget val="inner"/>
          <c:xMode val="edge"/>
          <c:yMode val="edge"/>
          <c:x val="0"/>
          <c:y val="0.13201462533946265"/>
          <c:w val="0.97969607147836324"/>
          <c:h val="0.82836011105548224"/>
        </c:manualLayout>
      </c:layout>
      <c:pie3DChart>
        <c:varyColors val="1"/>
        <c:ser>
          <c:idx val="0"/>
          <c:order val="0"/>
          <c:explosion val="25"/>
          <c:dPt>
            <c:idx val="2"/>
            <c:spPr>
              <a:solidFill>
                <a:schemeClr val="bg1">
                  <a:lumMod val="65000"/>
                </a:schemeClr>
              </a:solidFill>
            </c:spPr>
            <c:extLst xmlns:c16r2="http://schemas.microsoft.com/office/drawing/2015/06/chart">
              <c:ext xmlns:c16="http://schemas.microsoft.com/office/drawing/2014/chart" uri="{C3380CC4-5D6E-409C-BE32-E72D297353CC}">
                <c16:uniqueId val="{00000001-499E-4D97-AA90-D21857A6ADF4}"/>
              </c:ext>
            </c:extLst>
          </c:dPt>
          <c:dLbls>
            <c:dLbl>
              <c:idx val="1"/>
              <c:layout>
                <c:manualLayout>
                  <c:x val="0.16669193065177318"/>
                  <c:y val="-0.27788023606875734"/>
                </c:manualLayout>
              </c:layou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99E-4D97-AA90-D21857A6ADF4}"/>
                </c:ext>
              </c:extLst>
            </c:dLbl>
            <c:dLbl>
              <c:idx val="2"/>
              <c:layout>
                <c:manualLayout>
                  <c:x val="0.22492745627133717"/>
                  <c:y val="9.9097294919059997E-2"/>
                </c:manualLayout>
              </c:layou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99E-4D97-AA90-D21857A6ADF4}"/>
                </c:ext>
              </c:extLst>
            </c:dLbl>
            <c:numFmt formatCode="0%" sourceLinked="0"/>
            <c:spPr>
              <a:noFill/>
              <a:ln>
                <a:noFill/>
              </a:ln>
              <a:effectLst/>
            </c:spPr>
            <c:txPr>
              <a:bodyPr/>
              <a:lstStyle/>
              <a:p>
                <a:pPr>
                  <a:defRPr sz="1100">
                    <a:solidFill>
                      <a:schemeClr val="bg1"/>
                    </a:solidFill>
                  </a:defRPr>
                </a:pPr>
                <a:endParaRPr lang="en-US"/>
              </a:p>
            </c:txPr>
            <c:showCatName val="1"/>
            <c:showPercent val="1"/>
            <c:showLeaderLines val="1"/>
            <c:extLst xmlns:c16r2="http://schemas.microsoft.com/office/drawing/2015/06/chart">
              <c:ext xmlns:c15="http://schemas.microsoft.com/office/drawing/2012/chart" uri="{CE6537A1-D6FC-4f65-9D91-7224C49458BB}"/>
            </c:extLst>
          </c:dLbls>
          <c:cat>
            <c:strRef>
              <c:f>'2'!$B$26:$B$28</c:f>
              <c:strCache>
                <c:ptCount val="3"/>
                <c:pt idx="0">
                  <c:v>National departments</c:v>
                </c:pt>
                <c:pt idx="1">
                  <c:v>Provinces</c:v>
                </c:pt>
                <c:pt idx="2">
                  <c:v>Local government</c:v>
                </c:pt>
              </c:strCache>
            </c:strRef>
          </c:cat>
          <c:val>
            <c:numRef>
              <c:f>'2'!$K$26:$K$28</c:f>
              <c:numCache>
                <c:formatCode>0.0%</c:formatCode>
                <c:ptCount val="3"/>
                <c:pt idx="0">
                  <c:v>0.39101029938202791</c:v>
                </c:pt>
                <c:pt idx="1">
                  <c:v>0.36682227234158793</c:v>
                </c:pt>
                <c:pt idx="2">
                  <c:v>0.24216742827638438</c:v>
                </c:pt>
              </c:numCache>
            </c:numRef>
          </c:val>
          <c:extLst xmlns:c16r2="http://schemas.microsoft.com/office/drawing/2015/06/chart">
            <c:ext xmlns:c16="http://schemas.microsoft.com/office/drawing/2014/chart" uri="{C3380CC4-5D6E-409C-BE32-E72D297353CC}">
              <c16:uniqueId val="{00000003-499E-4D97-AA90-D21857A6ADF4}"/>
            </c:ext>
          </c:extLst>
        </c:ser>
        <c:dLbls>
          <c:showCatName val="1"/>
          <c:showPercent val="1"/>
        </c:dLbls>
      </c:pie3DChart>
    </c:plotArea>
    <c:plotVisOnly val="1"/>
    <c:dispBlanksAs val="zero"/>
  </c:chart>
  <c:spPr>
    <a:ln>
      <a:solidFill>
        <a:srgbClr val="000000"/>
      </a:solidFill>
    </a:ln>
  </c:sp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50444" y="0"/>
            <a:ext cx="2945659" cy="496332"/>
          </a:xfrm>
          <a:prstGeom prst="rect">
            <a:avLst/>
          </a:prstGeom>
        </p:spPr>
        <p:txBody>
          <a:bodyPr vert="horz" lIns="92446" tIns="46223" rIns="92446" bIns="46223" rtlCol="0"/>
          <a:lstStyle>
            <a:lvl1pPr algn="r">
              <a:defRPr sz="1200"/>
            </a:lvl1pPr>
          </a:lstStyle>
          <a:p>
            <a:fld id="{4F81BFAA-1733-47E6-B58E-60DEAADFF3A4}" type="datetimeFigureOut">
              <a:rPr lang="en-US" smtClean="0"/>
              <a:pPr/>
              <a:t>3/20/2018</a:t>
            </a:fld>
            <a:endParaRPr lang="en-US"/>
          </a:p>
        </p:txBody>
      </p:sp>
      <p:sp>
        <p:nvSpPr>
          <p:cNvPr id="4" name="Footer Placeholder 3"/>
          <p:cNvSpPr>
            <a:spLocks noGrp="1"/>
          </p:cNvSpPr>
          <p:nvPr>
            <p:ph type="ftr" sz="quarter" idx="2"/>
          </p:nvPr>
        </p:nvSpPr>
        <p:spPr>
          <a:xfrm>
            <a:off x="1" y="9428584"/>
            <a:ext cx="2945659" cy="496332"/>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2446" tIns="46223" rIns="92446" bIns="46223" rtlCol="0" anchor="b"/>
          <a:lstStyle>
            <a:lvl1pPr algn="r">
              <a:defRPr sz="1200"/>
            </a:lvl1pPr>
          </a:lstStyle>
          <a:p>
            <a:fld id="{1E564763-AAC7-41D1-8F4C-3FEB595599E8}" type="slidenum">
              <a:rPr lang="en-US" smtClean="0"/>
              <a:pPr/>
              <a:t>‹#›</a:t>
            </a:fld>
            <a:endParaRPr lang="en-US"/>
          </a:p>
        </p:txBody>
      </p:sp>
    </p:spTree>
    <p:extLst>
      <p:ext uri="{BB962C8B-B14F-4D97-AF65-F5344CB8AC3E}">
        <p14:creationId xmlns:p14="http://schemas.microsoft.com/office/powerpoint/2010/main" xmlns="" val="987835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1" y="0"/>
            <a:ext cx="2945659" cy="496332"/>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a:defRPr sz="1200"/>
            </a:lvl1pPr>
          </a:lstStyle>
          <a:p>
            <a:pPr>
              <a:defRPr/>
            </a:pPr>
            <a:endParaRPr lang="en-US"/>
          </a:p>
        </p:txBody>
      </p:sp>
      <p:sp>
        <p:nvSpPr>
          <p:cNvPr id="1027" name="Rectangle 3"/>
          <p:cNvSpPr>
            <a:spLocks noGrp="1" noChangeArrowheads="1"/>
          </p:cNvSpPr>
          <p:nvPr>
            <p:ph type="dt" idx="1"/>
          </p:nvPr>
        </p:nvSpPr>
        <p:spPr bwMode="auto">
          <a:xfrm>
            <a:off x="3852016" y="0"/>
            <a:ext cx="2945659" cy="496332"/>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algn="r">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30" name="Rectangle 6"/>
          <p:cNvSpPr>
            <a:spLocks noGrp="1" noChangeArrowheads="1"/>
          </p:cNvSpPr>
          <p:nvPr>
            <p:ph type="ftr" sz="quarter" idx="4"/>
          </p:nvPr>
        </p:nvSpPr>
        <p:spPr bwMode="auto">
          <a:xfrm>
            <a:off x="1" y="9430306"/>
            <a:ext cx="2945659" cy="496332"/>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a:defRPr sz="1200"/>
            </a:lvl1pPr>
          </a:lstStyle>
          <a:p>
            <a:pPr>
              <a:defRPr/>
            </a:pPr>
            <a:endParaRPr lang="en-US"/>
          </a:p>
        </p:txBody>
      </p:sp>
      <p:sp>
        <p:nvSpPr>
          <p:cNvPr id="1031" name="Rectangle 7"/>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algn="r">
              <a:defRPr sz="1200"/>
            </a:lvl1pPr>
          </a:lstStyle>
          <a:p>
            <a:pPr>
              <a:defRPr/>
            </a:pPr>
            <a:fld id="{F941B02D-F221-4A49-A659-25B23873983E}" type="slidenum">
              <a:rPr lang="en-US"/>
              <a:pPr>
                <a:defRPr/>
              </a:pPr>
              <a:t>‹#›</a:t>
            </a:fld>
            <a:endParaRPr lang="en-US"/>
          </a:p>
        </p:txBody>
      </p:sp>
    </p:spTree>
    <p:extLst>
      <p:ext uri="{BB962C8B-B14F-4D97-AF65-F5344CB8AC3E}">
        <p14:creationId xmlns:p14="http://schemas.microsoft.com/office/powerpoint/2010/main" xmlns="" val="28537846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A5ED721-9C3A-4202-8FB2-D1BEB10B0DD2}"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 charset="-128"/>
              <a:cs typeface="+mn-cs"/>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xmlns="" val="2338894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83F05-9567-4882-A609-D228483AC52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sz="1200" b="0" i="0" u="none" strike="noStrike" kern="1200" cap="none" spc="0" normalizeH="0" baseline="0" noProof="0" dirty="0" smtClean="0">
              <a:ln>
                <a:noFill/>
              </a:ln>
              <a:solidFill>
                <a:srgbClr val="000000"/>
              </a:solidFill>
              <a:effectLst/>
              <a:uLnTx/>
              <a:uFillTx/>
              <a:latin typeface="Arial" charset="0"/>
              <a:ea typeface="ＭＳ Ｐゴシック" pitchFamily="1" charset="-128"/>
              <a:cs typeface="+mn-cs"/>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xmlns="" val="2254198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5D6109B-3E18-4675-88D2-8DD6E7EEC603}"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ZA" sz="1200" b="0" i="0" u="none" strike="noStrike" kern="1200" cap="none" spc="0" normalizeH="0" baseline="0" noProof="0">
              <a:ln>
                <a:noFill/>
              </a:ln>
              <a:solidFill>
                <a:prstClr val="black"/>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xmlns="" val="2158351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5D6109B-3E18-4675-88D2-8DD6E7EEC603}"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ZA" sz="1200" b="0" i="0" u="none" strike="noStrike" kern="1200" cap="none" spc="0" normalizeH="0" baseline="0" noProof="0">
              <a:ln>
                <a:noFill/>
              </a:ln>
              <a:solidFill>
                <a:prstClr val="black"/>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xmlns="" val="910516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5D6109B-3E18-4675-88D2-8DD6E7EEC603}"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ZA" sz="1200" b="0" i="0" u="none" strike="noStrike" kern="1200" cap="none" spc="0" normalizeH="0" baseline="0" noProof="0">
              <a:ln>
                <a:noFill/>
              </a:ln>
              <a:solidFill>
                <a:prstClr val="black"/>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xmlns="" val="3668664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5D6109B-3E18-4675-88D2-8DD6E7EEC603}"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ZA" sz="1200" b="0" i="0" u="none" strike="noStrike" kern="1200" cap="none" spc="0" normalizeH="0" baseline="0" noProof="0">
              <a:ln>
                <a:noFill/>
              </a:ln>
              <a:solidFill>
                <a:prstClr val="black"/>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xmlns="" val="3300477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5D6109B-3E18-4675-88D2-8DD6E7EEC603}"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ZA" sz="1200" b="0" i="0" u="none" strike="noStrike" kern="1200" cap="none" spc="0" normalizeH="0" baseline="0" noProof="0">
              <a:ln>
                <a:noFill/>
              </a:ln>
              <a:solidFill>
                <a:prstClr val="black"/>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xmlns="" val="2566780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41B02D-F221-4A49-A659-25B23873983E}" type="slidenum">
              <a:rPr lang="en-US" smtClean="0"/>
              <a:pPr>
                <a:defRPr/>
              </a:pPr>
              <a:t>8</a:t>
            </a:fld>
            <a:endParaRPr lang="en-US"/>
          </a:p>
        </p:txBody>
      </p:sp>
    </p:spTree>
    <p:extLst>
      <p:ext uri="{BB962C8B-B14F-4D97-AF65-F5344CB8AC3E}">
        <p14:creationId xmlns:p14="http://schemas.microsoft.com/office/powerpoint/2010/main" xmlns="" val="3602598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0F83F05-9567-4882-A609-D228483AC526}" type="slidenum">
              <a:rPr lang="en-US" smtClean="0"/>
              <a:pPr/>
              <a:t>16</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xmlns="" val="1026206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0F83F05-9567-4882-A609-D228483AC526}" type="slidenum">
              <a:rPr lang="en-US" smtClean="0"/>
              <a:pPr/>
              <a:t>19</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xmlns="" val="2831869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7558C30-B881-45A2-B73C-59789CE72204}"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xmlns="" val="2349334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dirty="0" smtClean="0"/>
              <a:t>Comprehensive</a:t>
            </a:r>
            <a:r>
              <a:rPr lang="en-ZA" sz="1200" baseline="0" dirty="0" smtClean="0"/>
              <a:t> HIV and </a:t>
            </a:r>
            <a:r>
              <a:rPr lang="en-ZA" sz="1200" baseline="0" dirty="0" err="1" smtClean="0"/>
              <a:t>AiDS</a:t>
            </a:r>
            <a:r>
              <a:rPr lang="en-ZA" sz="1200" baseline="0" dirty="0" smtClean="0"/>
              <a:t> grant </a:t>
            </a:r>
            <a:r>
              <a:rPr lang="en-ZA" sz="1200" dirty="0" smtClean="0"/>
              <a:t>allocations are pro-poor as there is a well-established correlation between HIV and poverty.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41B02D-F221-4A49-A659-25B23873983E}"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xmlns="" val="29862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0F83F05-9567-4882-A609-D228483AC526}" type="slidenum">
              <a:rPr lang="en-US" smtClean="0"/>
              <a:pPr/>
              <a:t>25</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xmlns="" val="3608685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83F05-9567-4882-A609-D228483AC52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smtClean="0">
              <a:ln>
                <a:noFill/>
              </a:ln>
              <a:solidFill>
                <a:srgbClr val="000000"/>
              </a:solidFill>
              <a:effectLst/>
              <a:uLnTx/>
              <a:uFillTx/>
              <a:latin typeface="Arial" charset="0"/>
              <a:ea typeface="ＭＳ Ｐゴシック" pitchFamily="1" charset="-128"/>
              <a:cs typeface="+mn-cs"/>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xmlns="" val="4173462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83F05-9567-4882-A609-D228483AC52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dirty="0" smtClean="0">
              <a:ln>
                <a:noFill/>
              </a:ln>
              <a:solidFill>
                <a:srgbClr val="000000"/>
              </a:solidFill>
              <a:effectLst/>
              <a:uLnTx/>
              <a:uFillTx/>
              <a:latin typeface="Arial" charset="0"/>
              <a:ea typeface="ＭＳ Ｐゴシック" pitchFamily="1" charset="-128"/>
              <a:cs typeface="+mn-cs"/>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xmlns="" val="1180966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sz="1400" b="0">
                <a:solidFill>
                  <a:schemeClr val="tx1"/>
                </a:solidFill>
                <a:latin typeface="+mn-lt"/>
              </a:defRPr>
            </a:lvl1pPr>
          </a:lstStyle>
          <a:p>
            <a:pPr>
              <a:defRPr/>
            </a:pPr>
            <a:fld id="{9C72E5E0-2B2B-4479-97C2-1BDFD01A563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239E93-40E5-4AEF-8A39-C69EA9792B21}" type="slidenum">
              <a:rPr lang="en-US"/>
              <a:pPr>
                <a:defRPr/>
              </a:pPr>
              <a:t>‹#›</a:t>
            </a:fld>
            <a:endParaRPr lang="en-US" sz="1400" b="0">
              <a:solidFill>
                <a:schemeClr val="tx1"/>
              </a:solidFill>
              <a:latin typeface="+mn-l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4198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8223A6-56AA-46CD-9F5E-7F4961FABC84}" type="slidenum">
              <a:rPr lang="en-US"/>
              <a:pPr>
                <a:defRPr/>
              </a:pPr>
              <a:t>‹#›</a:t>
            </a:fld>
            <a:endParaRPr lang="en-US" sz="1400" b="0">
              <a:solidFill>
                <a:schemeClr val="tx1"/>
              </a:solidFill>
              <a:latin typeface="+mn-l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sz="1400" b="0">
                <a:solidFill>
                  <a:schemeClr val="tx1"/>
                </a:solidFill>
                <a:latin typeface="+mn-lt"/>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D2C95BC9-3062-4CD6-974A-4C7BF4DA1BE5}" type="slidenum">
              <a:rPr kumimoji="0" lang="en-US" sz="1400" b="0" i="0" u="none" strike="noStrike" kern="1200" cap="none" spc="0" normalizeH="0" baseline="0" noProof="0">
                <a:ln>
                  <a:noFill/>
                </a:ln>
                <a:solidFill>
                  <a:srgbClr val="000000"/>
                </a:solidFill>
                <a:effectLst/>
                <a:uLnTx/>
                <a:uFillTx/>
                <a:latin typeface="Arial"/>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2613826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40F85A1-E419-4A9D-98FD-9FA4278D085E}"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3972075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3DFFE3D-DEA5-4C51-9B75-8B5B2F1863B8}"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1005893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C6390A7-1417-4C15-ADAB-A3B19AF93A3F}"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3519209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8" name="Footer Placeholder 7"/>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9" name="Slide Number Placeholder 8"/>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5956F5D0-4C23-4ECC-802A-2ABE23A1B6A8}"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1186333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4" name="Footer Placeholder 3"/>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5" name="Slide Number Placeholder 4"/>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1A2F928-CE48-4731-89A0-E4981329F554}"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2240390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3" name="Footer Placeholder 2"/>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4" name="Slide Number Placeholder 3"/>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3F186F3-5508-4D18-8E9B-219D3875EE46}"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1213879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0B344A1-E863-49A7-BDE9-9854418B7EDC}"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312506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0630C5-2861-4300-9822-8333D170F2F4}" type="slidenum">
              <a:rPr lang="en-US"/>
              <a:pPr>
                <a:defRPr/>
              </a:pPr>
              <a:t>‹#›</a:t>
            </a:fld>
            <a:endParaRPr lang="en-US" sz="1400" b="0">
              <a:solidFill>
                <a:schemeClr val="tx1"/>
              </a:solidFill>
              <a:latin typeface="+mn-lt"/>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755339C-F60F-434A-B8DC-A3A78B3FA923}"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1181525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7689BEE-CD32-4538-8DD4-A42EBE606EAA}"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1937326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4198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07C83D9-0547-4FF8-BDCF-719D5C70D53F}"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3917929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sz="1400" b="0">
                <a:solidFill>
                  <a:schemeClr val="tx1"/>
                </a:solidFill>
                <a:latin typeface="+mn-lt"/>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907B8AA-AAEB-49BD-8D55-A19E355DCDA2}" type="slidenum">
              <a:rPr kumimoji="0" lang="en-US" sz="1400" b="0" i="0" u="none" strike="noStrike" kern="1200" cap="none" spc="0" normalizeH="0" baseline="0" noProof="0">
                <a:ln>
                  <a:noFill/>
                </a:ln>
                <a:solidFill>
                  <a:srgbClr val="000000"/>
                </a:solidFill>
                <a:effectLst/>
                <a:uLnTx/>
                <a:uFillTx/>
                <a:latin typeface="Arial"/>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33617985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19B54C9-DAAD-4DCE-9E79-28931CADE0E1}"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1479834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F7881A2-C642-4D56-BE95-11FD851FDBC0}"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33470872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6D90B35-FE1A-48BF-9881-BB284D20AFBF}"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753197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8" name="Footer Placeholder 7"/>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9" name="Slide Number Placeholder 8"/>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D9F8F12A-75DC-4657-BE25-3296E457E35A}"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25218797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4" name="Footer Placeholder 3"/>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5" name="Slide Number Placeholder 4"/>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2E99874-D306-4321-BAE7-1B473B7B5A6E}"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3800057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3" name="Footer Placeholder 2"/>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4" name="Slide Number Placeholder 3"/>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17D14C1C-6248-4EBB-8D8F-B801D5A9070A}"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1068524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57FE8F-A234-413E-9D59-4ED7DB504F30}" type="slidenum">
              <a:rPr lang="en-US"/>
              <a:pPr>
                <a:defRPr/>
              </a:pPr>
              <a:t>‹#›</a:t>
            </a:fld>
            <a:endParaRPr lang="en-US" sz="1400" b="0">
              <a:solidFill>
                <a:schemeClr val="tx1"/>
              </a:solidFill>
              <a:latin typeface="+mn-lt"/>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7847674-9F51-48BE-BF98-5A850DD66827}"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1341499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77ECF7-42F2-46A7-8475-6647961FD8A8}"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40498644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6FE3633-EF0D-457C-9EDC-E5A4F0FDF812}"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33176755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4198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58DB0642-AFDE-4416-86FA-993658EC72AC}"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27386051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sz="1400" b="0">
                <a:solidFill>
                  <a:schemeClr val="tx1"/>
                </a:solidFill>
                <a:latin typeface="+mn-lt"/>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907B8AA-AAEB-49BD-8D55-A19E355DCDA2}" type="slidenum">
              <a:rPr kumimoji="0" lang="en-US" sz="1400" b="0" i="0" u="none" strike="noStrike" kern="1200" cap="none" spc="0" normalizeH="0" baseline="0" noProof="0">
                <a:ln>
                  <a:noFill/>
                </a:ln>
                <a:solidFill>
                  <a:srgbClr val="000000"/>
                </a:solidFill>
                <a:effectLst/>
                <a:uLnTx/>
                <a:uFillTx/>
                <a:latin typeface="Arial"/>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18405940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19B54C9-DAAD-4DCE-9E79-28931CADE0E1}"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26175084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F7881A2-C642-4D56-BE95-11FD851FDBC0}"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5724792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6D90B35-FE1A-48BF-9881-BB284D20AFBF}"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29792520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8" name="Footer Placeholder 7"/>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9" name="Slide Number Placeholder 8"/>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D9F8F12A-75DC-4657-BE25-3296E457E35A}"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10798112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4" name="Footer Placeholder 3"/>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5" name="Slide Number Placeholder 4"/>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2E99874-D306-4321-BAE7-1B473B7B5A6E}"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339318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3E1945D-E23E-4CEE-904C-EB4F249ACFB7}" type="slidenum">
              <a:rPr lang="en-US"/>
              <a:pPr>
                <a:defRPr/>
              </a:pPr>
              <a:t>‹#›</a:t>
            </a:fld>
            <a:endParaRPr lang="en-US" sz="1400" b="0">
              <a:solidFill>
                <a:schemeClr val="tx1"/>
              </a:solidFill>
              <a:latin typeface="+mn-lt"/>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3" name="Footer Placeholder 2"/>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4" name="Slide Number Placeholder 3"/>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17D14C1C-6248-4EBB-8D8F-B801D5A9070A}"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37179396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7847674-9F51-48BE-BF98-5A850DD66827}"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40672778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77ECF7-42F2-46A7-8475-6647961FD8A8}"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23195508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6FE3633-EF0D-457C-9EDC-E5A4F0FDF812}"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771557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4198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58DB0642-AFDE-4416-86FA-993658EC72AC}"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34562095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sz="1400" b="0">
                <a:solidFill>
                  <a:schemeClr val="tx1"/>
                </a:solidFill>
                <a:latin typeface="+mn-lt"/>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907B8AA-AAEB-49BD-8D55-A19E355DCDA2}" type="slidenum">
              <a:rPr kumimoji="0" lang="en-US" sz="1400" b="0" i="0" u="none" strike="noStrike" kern="1200" cap="none" spc="0" normalizeH="0" baseline="0" noProof="0">
                <a:ln>
                  <a:noFill/>
                </a:ln>
                <a:solidFill>
                  <a:srgbClr val="000000"/>
                </a:solidFill>
                <a:effectLst/>
                <a:uLnTx/>
                <a:uFillTx/>
                <a:latin typeface="Arial"/>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cs typeface="+mn-cs"/>
            </a:endParaRPr>
          </a:p>
        </p:txBody>
      </p:sp>
    </p:spTree>
    <p:extLst>
      <p:ext uri="{BB962C8B-B14F-4D97-AF65-F5344CB8AC3E}">
        <p14:creationId xmlns:p14="http://schemas.microsoft.com/office/powerpoint/2010/main" xmlns="" val="42205173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19B54C9-DAAD-4DCE-9E79-28931CADE0E1}" type="slidenum">
              <a:rPr kumimoji="0" lang="en-US" sz="1000" b="1" i="0" u="none" strike="noStrike" kern="1200" cap="none" spc="0" normalizeH="0" baseline="0" noProof="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cs typeface="+mn-cs"/>
            </a:endParaRPr>
          </a:p>
        </p:txBody>
      </p:sp>
    </p:spTree>
    <p:extLst>
      <p:ext uri="{BB962C8B-B14F-4D97-AF65-F5344CB8AC3E}">
        <p14:creationId xmlns:p14="http://schemas.microsoft.com/office/powerpoint/2010/main" xmlns="" val="18043970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F7881A2-C642-4D56-BE95-11FD851FDBC0}" type="slidenum">
              <a:rPr kumimoji="0" lang="en-US" sz="1000" b="1" i="0" u="none" strike="noStrike" kern="1200" cap="none" spc="0" normalizeH="0" baseline="0" noProof="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cs typeface="+mn-cs"/>
            </a:endParaRPr>
          </a:p>
        </p:txBody>
      </p:sp>
    </p:spTree>
    <p:extLst>
      <p:ext uri="{BB962C8B-B14F-4D97-AF65-F5344CB8AC3E}">
        <p14:creationId xmlns:p14="http://schemas.microsoft.com/office/powerpoint/2010/main" xmlns="" val="6301038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6D90B35-FE1A-48BF-9881-BB284D20AFBF}" type="slidenum">
              <a:rPr kumimoji="0" lang="en-US" sz="1000" b="1" i="0" u="none" strike="noStrike" kern="1200" cap="none" spc="0" normalizeH="0" baseline="0" noProof="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cs typeface="+mn-cs"/>
            </a:endParaRPr>
          </a:p>
        </p:txBody>
      </p:sp>
    </p:spTree>
    <p:extLst>
      <p:ext uri="{BB962C8B-B14F-4D97-AF65-F5344CB8AC3E}">
        <p14:creationId xmlns:p14="http://schemas.microsoft.com/office/powerpoint/2010/main" xmlns="" val="22605101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8" name="Footer Placeholder 7"/>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9" name="Slide Number Placeholder 8"/>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D9F8F12A-75DC-4657-BE25-3296E457E35A}" type="slidenum">
              <a:rPr kumimoji="0" lang="en-US" sz="1000" b="1" i="0" u="none" strike="noStrike" kern="1200" cap="none" spc="0" normalizeH="0" baseline="0" noProof="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cs typeface="+mn-cs"/>
            </a:endParaRPr>
          </a:p>
        </p:txBody>
      </p:sp>
    </p:spTree>
    <p:extLst>
      <p:ext uri="{BB962C8B-B14F-4D97-AF65-F5344CB8AC3E}">
        <p14:creationId xmlns:p14="http://schemas.microsoft.com/office/powerpoint/2010/main" xmlns="" val="3148416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6BFAE892-005D-48FC-817C-5F2791825D37}" type="slidenum">
              <a:rPr lang="en-US"/>
              <a:pPr>
                <a:defRPr/>
              </a:pPr>
              <a:t>‹#›</a:t>
            </a:fld>
            <a:endParaRPr lang="en-US" sz="1400" b="0">
              <a:solidFill>
                <a:schemeClr val="tx1"/>
              </a:solidFill>
              <a:latin typeface="+mn-lt"/>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4" name="Footer Placeholder 3"/>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5" name="Slide Number Placeholder 4"/>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2E99874-D306-4321-BAE7-1B473B7B5A6E}" type="slidenum">
              <a:rPr kumimoji="0" lang="en-US" sz="1000" b="1" i="0" u="none" strike="noStrike" kern="1200" cap="none" spc="0" normalizeH="0" baseline="0" noProof="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cs typeface="+mn-cs"/>
            </a:endParaRPr>
          </a:p>
        </p:txBody>
      </p:sp>
    </p:spTree>
    <p:extLst>
      <p:ext uri="{BB962C8B-B14F-4D97-AF65-F5344CB8AC3E}">
        <p14:creationId xmlns:p14="http://schemas.microsoft.com/office/powerpoint/2010/main" xmlns="" val="3156958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3" name="Footer Placeholder 2"/>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4" name="Slide Number Placeholder 3"/>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17D14C1C-6248-4EBB-8D8F-B801D5A9070A}" type="slidenum">
              <a:rPr kumimoji="0" lang="en-US" sz="1000" b="1" i="0" u="none" strike="noStrike" kern="1200" cap="none" spc="0" normalizeH="0" baseline="0" noProof="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cs typeface="+mn-cs"/>
            </a:endParaRPr>
          </a:p>
        </p:txBody>
      </p:sp>
    </p:spTree>
    <p:extLst>
      <p:ext uri="{BB962C8B-B14F-4D97-AF65-F5344CB8AC3E}">
        <p14:creationId xmlns:p14="http://schemas.microsoft.com/office/powerpoint/2010/main" xmlns="" val="99181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7847674-9F51-48BE-BF98-5A850DD66827}" type="slidenum">
              <a:rPr kumimoji="0" lang="en-US" sz="1000" b="1" i="0" u="none" strike="noStrike" kern="1200" cap="none" spc="0" normalizeH="0" baseline="0" noProof="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cs typeface="+mn-cs"/>
            </a:endParaRPr>
          </a:p>
        </p:txBody>
      </p:sp>
    </p:spTree>
    <p:extLst>
      <p:ext uri="{BB962C8B-B14F-4D97-AF65-F5344CB8AC3E}">
        <p14:creationId xmlns:p14="http://schemas.microsoft.com/office/powerpoint/2010/main" xmlns="" val="24834739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77ECF7-42F2-46A7-8475-6647961FD8A8}" type="slidenum">
              <a:rPr kumimoji="0" lang="en-US" sz="1000" b="1" i="0" u="none" strike="noStrike" kern="1200" cap="none" spc="0" normalizeH="0" baseline="0" noProof="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cs typeface="+mn-cs"/>
            </a:endParaRPr>
          </a:p>
        </p:txBody>
      </p:sp>
    </p:spTree>
    <p:extLst>
      <p:ext uri="{BB962C8B-B14F-4D97-AF65-F5344CB8AC3E}">
        <p14:creationId xmlns:p14="http://schemas.microsoft.com/office/powerpoint/2010/main" xmlns="" val="2571213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6FE3633-EF0D-457C-9EDC-E5A4F0FDF812}" type="slidenum">
              <a:rPr kumimoji="0" lang="en-US" sz="1000" b="1" i="0" u="none" strike="noStrike" kern="1200" cap="none" spc="0" normalizeH="0" baseline="0" noProof="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cs typeface="+mn-cs"/>
            </a:endParaRPr>
          </a:p>
        </p:txBody>
      </p:sp>
    </p:spTree>
    <p:extLst>
      <p:ext uri="{BB962C8B-B14F-4D97-AF65-F5344CB8AC3E}">
        <p14:creationId xmlns:p14="http://schemas.microsoft.com/office/powerpoint/2010/main" xmlns="" val="36374787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4198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58DB0642-AFDE-4416-86FA-993658EC72AC}" type="slidenum">
              <a:rPr kumimoji="0" lang="en-US" sz="1000" b="1" i="0" u="none" strike="noStrike" kern="1200" cap="none" spc="0" normalizeH="0" baseline="0" noProof="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cs typeface="+mn-cs"/>
            </a:endParaRPr>
          </a:p>
        </p:txBody>
      </p:sp>
    </p:spTree>
    <p:extLst>
      <p:ext uri="{BB962C8B-B14F-4D97-AF65-F5344CB8AC3E}">
        <p14:creationId xmlns:p14="http://schemas.microsoft.com/office/powerpoint/2010/main" xmlns="" val="3067672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5069C548-9685-4D7E-9EC3-03FDFDC542CE}" type="slidenum">
              <a:rPr lang="en-US"/>
              <a:pPr>
                <a:defRPr/>
              </a:pPr>
              <a:t>‹#›</a:t>
            </a:fld>
            <a:endParaRPr lang="en-US" sz="1400" b="0">
              <a:solidFill>
                <a:schemeClr val="tx1"/>
              </a:solidFill>
              <a:latin typeface="+mn-l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EDB4D01A-C3DD-469D-9EF0-3875BFBEC570}" type="slidenum">
              <a:rPr lang="en-US"/>
              <a:pPr>
                <a:defRPr/>
              </a:pPr>
              <a:t>‹#›</a:t>
            </a:fld>
            <a:endParaRPr lang="en-US" sz="1400" b="0">
              <a:solidFill>
                <a:schemeClr val="tx1"/>
              </a:solidFill>
              <a:latin typeface="+mn-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92F0C0F-ECFE-487B-A438-1A609569A998}" type="slidenum">
              <a:rPr lang="en-US"/>
              <a:pPr>
                <a:defRPr/>
              </a:pPr>
              <a:t>‹#›</a:t>
            </a:fld>
            <a:endParaRPr lang="en-US" sz="1400" b="0">
              <a:solidFill>
                <a:schemeClr val="tx1"/>
              </a:solidFill>
              <a:latin typeface="+mn-l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11BC603-72F0-41CF-8395-D7BACB438281}" type="slidenum">
              <a:rPr lang="en-US"/>
              <a:pPr>
                <a:defRPr/>
              </a:pPr>
              <a:t>‹#›</a:t>
            </a:fld>
            <a:endParaRPr lang="en-US" sz="1400" b="0">
              <a:solidFill>
                <a:schemeClr val="tx1"/>
              </a:solidFill>
              <a:latin typeface="+mn-l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owerpoint Presentation Banner"/>
          <p:cNvPicPr>
            <a:picLocks noChangeAspect="1" noChangeArrowheads="1"/>
          </p:cNvPicPr>
          <p:nvPr userDrawn="1"/>
        </p:nvPicPr>
        <p:blipFill>
          <a:blip r:embed="rId13" cstate="print"/>
          <a:srcRect/>
          <a:stretch>
            <a:fillRect/>
          </a:stretch>
        </p:blipFill>
        <p:spPr bwMode="auto">
          <a:xfrm>
            <a:off x="0" y="5961063"/>
            <a:ext cx="9144000" cy="896937"/>
          </a:xfrm>
          <a:prstGeom prst="rect">
            <a:avLst/>
          </a:prstGeom>
          <a:noFill/>
          <a:ln w="9525">
            <a:noFill/>
            <a:miter lim="800000"/>
            <a:headEnd/>
            <a:tailEnd/>
          </a:ln>
        </p:spPr>
      </p:pic>
      <p:pic>
        <p:nvPicPr>
          <p:cNvPr id="1027" name="Picture 9" descr="Powerpoint Presentation T Banner"/>
          <p:cNvPicPr>
            <a:picLocks noChangeAspect="1" noChangeArrowheads="1"/>
          </p:cNvPicPr>
          <p:nvPr userDrawn="1"/>
        </p:nvPicPr>
        <p:blipFill>
          <a:blip r:embed="rId14" cstate="print"/>
          <a:srcRect/>
          <a:stretch>
            <a:fillRect/>
          </a:stretch>
        </p:blipFill>
        <p:spPr bwMode="auto">
          <a:xfrm>
            <a:off x="-15875" y="0"/>
            <a:ext cx="9177338" cy="1143000"/>
          </a:xfrm>
          <a:prstGeom prst="rect">
            <a:avLst/>
          </a:prstGeom>
          <a:noFill/>
          <a:ln w="9525">
            <a:noFill/>
            <a:miter lim="800000"/>
            <a:headEnd/>
            <a:tailEnd/>
          </a:ln>
        </p:spPr>
      </p:pic>
      <p:sp>
        <p:nvSpPr>
          <p:cNvPr id="1028" name="Rectangle 2"/>
          <p:cNvSpPr>
            <a:spLocks noGrp="1" noChangeArrowheads="1"/>
          </p:cNvSpPr>
          <p:nvPr>
            <p:ph type="title"/>
          </p:nvPr>
        </p:nvSpPr>
        <p:spPr bwMode="auto">
          <a:xfrm>
            <a:off x="1524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52400" y="1295400"/>
            <a:ext cx="8763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p>
        </p:txBody>
      </p:sp>
      <p:sp>
        <p:nvSpPr>
          <p:cNvPr id="5126"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2"/>
                </a:solidFill>
                <a:latin typeface="Arial Bold Italic" pitchFamily="1" charset="0"/>
                <a:ea typeface="+mn-ea"/>
              </a:defRPr>
            </a:lvl1pPr>
          </a:lstStyle>
          <a:p>
            <a:pPr>
              <a:defRPr/>
            </a:pPr>
            <a:fld id="{7A83B82A-72EC-46AF-9F91-04B2A41756FA}" type="slidenum">
              <a:rPr lang="en-US"/>
              <a:pPr>
                <a:defRPr/>
              </a:pPr>
              <a:t>‹#›</a:t>
            </a:fld>
            <a:endParaRPr lang="en-US" sz="1400"/>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Arial Bold" pitchFamily="1" charset="0"/>
          <a:ea typeface="Osaka" pitchFamily="1" charset="-128"/>
        </a:defRPr>
      </a:lvl2pPr>
      <a:lvl3pPr algn="l" rtl="0" eaLnBrk="0" fontAlgn="base" hangingPunct="0">
        <a:spcBef>
          <a:spcPct val="0"/>
        </a:spcBef>
        <a:spcAft>
          <a:spcPct val="0"/>
        </a:spcAft>
        <a:defRPr sz="3000">
          <a:solidFill>
            <a:schemeClr val="bg1"/>
          </a:solidFill>
          <a:latin typeface="Arial Bold" pitchFamily="1" charset="0"/>
          <a:ea typeface="Osaka" pitchFamily="1" charset="-128"/>
        </a:defRPr>
      </a:lvl3pPr>
      <a:lvl4pPr algn="l" rtl="0" eaLnBrk="0" fontAlgn="base" hangingPunct="0">
        <a:spcBef>
          <a:spcPct val="0"/>
        </a:spcBef>
        <a:spcAft>
          <a:spcPct val="0"/>
        </a:spcAft>
        <a:defRPr sz="3000">
          <a:solidFill>
            <a:schemeClr val="bg1"/>
          </a:solidFill>
          <a:latin typeface="Arial Bold" pitchFamily="1" charset="0"/>
          <a:ea typeface="Osaka" pitchFamily="1" charset="-128"/>
        </a:defRPr>
      </a:lvl4pPr>
      <a:lvl5pPr algn="l" rtl="0" eaLnBrk="0" fontAlgn="base" hangingPunct="0">
        <a:spcBef>
          <a:spcPct val="0"/>
        </a:spcBef>
        <a:spcAft>
          <a:spcPct val="0"/>
        </a:spcAft>
        <a:defRPr sz="3000">
          <a:solidFill>
            <a:schemeClr val="bg1"/>
          </a:solidFill>
          <a:latin typeface="Arial Bold" pitchFamily="1" charset="0"/>
          <a:ea typeface="Osaka" pitchFamily="1" charset="-128"/>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8" descr="Powerpoint Presentation Banner"/>
          <p:cNvPicPr>
            <a:picLocks noChangeAspect="1" noChangeArrowheads="1"/>
          </p:cNvPicPr>
          <p:nvPr userDrawn="1"/>
        </p:nvPicPr>
        <p:blipFill>
          <a:blip r:embed="rId13" cstate="print"/>
          <a:srcRect/>
          <a:stretch>
            <a:fillRect/>
          </a:stretch>
        </p:blipFill>
        <p:spPr bwMode="auto">
          <a:xfrm>
            <a:off x="0" y="5961063"/>
            <a:ext cx="9144000" cy="896937"/>
          </a:xfrm>
          <a:prstGeom prst="rect">
            <a:avLst/>
          </a:prstGeom>
          <a:noFill/>
          <a:ln w="9525">
            <a:noFill/>
            <a:miter lim="800000"/>
            <a:headEnd/>
            <a:tailEnd/>
          </a:ln>
        </p:spPr>
      </p:pic>
      <p:pic>
        <p:nvPicPr>
          <p:cNvPr id="4099" name="Picture 9" descr="Powerpoint Presentation T Banner"/>
          <p:cNvPicPr>
            <a:picLocks noChangeAspect="1" noChangeArrowheads="1"/>
          </p:cNvPicPr>
          <p:nvPr userDrawn="1"/>
        </p:nvPicPr>
        <p:blipFill>
          <a:blip r:embed="rId14" cstate="print"/>
          <a:srcRect/>
          <a:stretch>
            <a:fillRect/>
          </a:stretch>
        </p:blipFill>
        <p:spPr bwMode="auto">
          <a:xfrm>
            <a:off x="-15875" y="0"/>
            <a:ext cx="9177338" cy="1143000"/>
          </a:xfrm>
          <a:prstGeom prst="rect">
            <a:avLst/>
          </a:prstGeom>
          <a:noFill/>
          <a:ln w="9525">
            <a:noFill/>
            <a:miter lim="800000"/>
            <a:headEnd/>
            <a:tailEnd/>
          </a:ln>
        </p:spPr>
      </p:pic>
      <p:sp>
        <p:nvSpPr>
          <p:cNvPr id="4100" name="Rectangle 2"/>
          <p:cNvSpPr>
            <a:spLocks noGrp="1" noChangeArrowheads="1"/>
          </p:cNvSpPr>
          <p:nvPr>
            <p:ph type="title"/>
          </p:nvPr>
        </p:nvSpPr>
        <p:spPr bwMode="auto">
          <a:xfrm>
            <a:off x="1524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1" name="Rectangle 3"/>
          <p:cNvSpPr>
            <a:spLocks noGrp="1" noChangeArrowheads="1"/>
          </p:cNvSpPr>
          <p:nvPr>
            <p:ph type="body" idx="1"/>
          </p:nvPr>
        </p:nvSpPr>
        <p:spPr bwMode="auto">
          <a:xfrm>
            <a:off x="152400" y="1295400"/>
            <a:ext cx="8763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5126"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2"/>
                </a:solidFill>
                <a:latin typeface="Arial Bold Italic" pitchFamily="1" charset="0"/>
                <a:ea typeface="+mn-ea"/>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C0EC233-46FE-4789-9593-2C9309280B7E}"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1" i="0" u="none" strike="noStrike" kern="1200" cap="none" spc="0" normalizeH="0" baseline="0" noProof="0">
              <a:ln>
                <a:noFill/>
              </a:ln>
              <a:solidFill>
                <a:srgbClr val="808080"/>
              </a:solidFill>
              <a:effectLst/>
              <a:uLnTx/>
              <a:uFillTx/>
              <a:latin typeface="Arial Bold Italic" pitchFamily="1" charset="0"/>
              <a:ea typeface="Osaka"/>
              <a:cs typeface="+mn-cs"/>
            </a:endParaRPr>
          </a:p>
        </p:txBody>
      </p:sp>
    </p:spTree>
    <p:extLst>
      <p:ext uri="{BB962C8B-B14F-4D97-AF65-F5344CB8AC3E}">
        <p14:creationId xmlns:p14="http://schemas.microsoft.com/office/powerpoint/2010/main" xmlns="" val="91089403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dt="0"/>
  <p:txStyles>
    <p:title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Arial Bold" pitchFamily="1" charset="0"/>
          <a:ea typeface="Osaka" pitchFamily="1" charset="-128"/>
        </a:defRPr>
      </a:lvl2pPr>
      <a:lvl3pPr algn="l" rtl="0" eaLnBrk="0" fontAlgn="base" hangingPunct="0">
        <a:spcBef>
          <a:spcPct val="0"/>
        </a:spcBef>
        <a:spcAft>
          <a:spcPct val="0"/>
        </a:spcAft>
        <a:defRPr sz="3000">
          <a:solidFill>
            <a:schemeClr val="bg1"/>
          </a:solidFill>
          <a:latin typeface="Arial Bold" pitchFamily="1" charset="0"/>
          <a:ea typeface="Osaka" pitchFamily="1" charset="-128"/>
        </a:defRPr>
      </a:lvl3pPr>
      <a:lvl4pPr algn="l" rtl="0" eaLnBrk="0" fontAlgn="base" hangingPunct="0">
        <a:spcBef>
          <a:spcPct val="0"/>
        </a:spcBef>
        <a:spcAft>
          <a:spcPct val="0"/>
        </a:spcAft>
        <a:defRPr sz="3000">
          <a:solidFill>
            <a:schemeClr val="bg1"/>
          </a:solidFill>
          <a:latin typeface="Arial Bold" pitchFamily="1" charset="0"/>
          <a:ea typeface="Osaka" pitchFamily="1" charset="-128"/>
        </a:defRPr>
      </a:lvl4pPr>
      <a:lvl5pPr algn="l" rtl="0" eaLnBrk="0" fontAlgn="base" hangingPunct="0">
        <a:spcBef>
          <a:spcPct val="0"/>
        </a:spcBef>
        <a:spcAft>
          <a:spcPct val="0"/>
        </a:spcAft>
        <a:defRPr sz="3000">
          <a:solidFill>
            <a:schemeClr val="bg1"/>
          </a:solidFill>
          <a:latin typeface="Arial Bold" pitchFamily="1" charset="0"/>
          <a:ea typeface="Osaka" pitchFamily="1" charset="-128"/>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owerpoint Presentation Banner"/>
          <p:cNvPicPr>
            <a:picLocks noChangeAspect="1" noChangeArrowheads="1"/>
          </p:cNvPicPr>
          <p:nvPr/>
        </p:nvPicPr>
        <p:blipFill>
          <a:blip r:embed="rId13" cstate="print"/>
          <a:srcRect/>
          <a:stretch>
            <a:fillRect/>
          </a:stretch>
        </p:blipFill>
        <p:spPr bwMode="auto">
          <a:xfrm>
            <a:off x="0" y="5961063"/>
            <a:ext cx="9144000" cy="896937"/>
          </a:xfrm>
          <a:prstGeom prst="rect">
            <a:avLst/>
          </a:prstGeom>
          <a:noFill/>
          <a:ln w="9525">
            <a:noFill/>
            <a:miter lim="800000"/>
            <a:headEnd/>
            <a:tailEnd/>
          </a:ln>
        </p:spPr>
      </p:pic>
      <p:pic>
        <p:nvPicPr>
          <p:cNvPr id="1027" name="Picture 9" descr="Powerpoint Presentation T Banner"/>
          <p:cNvPicPr>
            <a:picLocks noChangeAspect="1" noChangeArrowheads="1"/>
          </p:cNvPicPr>
          <p:nvPr userDrawn="1"/>
        </p:nvPicPr>
        <p:blipFill>
          <a:blip r:embed="rId14" cstate="print"/>
          <a:srcRect/>
          <a:stretch>
            <a:fillRect/>
          </a:stretch>
        </p:blipFill>
        <p:spPr bwMode="auto">
          <a:xfrm>
            <a:off x="-15875" y="0"/>
            <a:ext cx="9177338" cy="1143000"/>
          </a:xfrm>
          <a:prstGeom prst="rect">
            <a:avLst/>
          </a:prstGeom>
          <a:noFill/>
          <a:ln w="9525">
            <a:noFill/>
            <a:miter lim="800000"/>
            <a:headEnd/>
            <a:tailEnd/>
          </a:ln>
        </p:spPr>
      </p:pic>
      <p:sp>
        <p:nvSpPr>
          <p:cNvPr id="1028" name="Rectangle 2"/>
          <p:cNvSpPr>
            <a:spLocks noGrp="1" noChangeArrowheads="1"/>
          </p:cNvSpPr>
          <p:nvPr>
            <p:ph type="title"/>
          </p:nvPr>
        </p:nvSpPr>
        <p:spPr bwMode="auto">
          <a:xfrm>
            <a:off x="1524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52400" y="1295400"/>
            <a:ext cx="8763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mn-ea"/>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5126"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1">
                <a:solidFill>
                  <a:schemeClr val="bg2"/>
                </a:solidFill>
                <a:latin typeface="Arial Bold Italic" pitchFamily="1" charset="0"/>
                <a:ea typeface="+mn-ea"/>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73B985B-D55C-4716-9D0B-9B7EC5649DC6}"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1" i="0" u="none" strike="noStrike" kern="1200" cap="none" spc="0" normalizeH="0" baseline="0" noProof="0">
              <a:ln>
                <a:noFill/>
              </a:ln>
              <a:solidFill>
                <a:srgbClr val="808080"/>
              </a:solidFill>
              <a:effectLst/>
              <a:uLnTx/>
              <a:uFillTx/>
              <a:latin typeface="Arial Bold Italic" pitchFamily="1" charset="0"/>
              <a:ea typeface="Osaka"/>
              <a:cs typeface="+mn-cs"/>
            </a:endParaRPr>
          </a:p>
        </p:txBody>
      </p:sp>
    </p:spTree>
    <p:extLst>
      <p:ext uri="{BB962C8B-B14F-4D97-AF65-F5344CB8AC3E}">
        <p14:creationId xmlns:p14="http://schemas.microsoft.com/office/powerpoint/2010/main" xmlns="" val="30267755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owerpoint Presentation Banner"/>
          <p:cNvPicPr>
            <a:picLocks noChangeAspect="1" noChangeArrowheads="1"/>
          </p:cNvPicPr>
          <p:nvPr/>
        </p:nvPicPr>
        <p:blipFill>
          <a:blip r:embed="rId13" cstate="print"/>
          <a:srcRect/>
          <a:stretch>
            <a:fillRect/>
          </a:stretch>
        </p:blipFill>
        <p:spPr bwMode="auto">
          <a:xfrm>
            <a:off x="0" y="5961063"/>
            <a:ext cx="9144000" cy="896937"/>
          </a:xfrm>
          <a:prstGeom prst="rect">
            <a:avLst/>
          </a:prstGeom>
          <a:noFill/>
          <a:ln w="9525">
            <a:noFill/>
            <a:miter lim="800000"/>
            <a:headEnd/>
            <a:tailEnd/>
          </a:ln>
        </p:spPr>
      </p:pic>
      <p:pic>
        <p:nvPicPr>
          <p:cNvPr id="1027" name="Picture 9" descr="Powerpoint Presentation T Banner"/>
          <p:cNvPicPr>
            <a:picLocks noChangeAspect="1" noChangeArrowheads="1"/>
          </p:cNvPicPr>
          <p:nvPr userDrawn="1"/>
        </p:nvPicPr>
        <p:blipFill>
          <a:blip r:embed="rId14" cstate="print"/>
          <a:srcRect/>
          <a:stretch>
            <a:fillRect/>
          </a:stretch>
        </p:blipFill>
        <p:spPr bwMode="auto">
          <a:xfrm>
            <a:off x="-15875" y="0"/>
            <a:ext cx="9177338" cy="1143000"/>
          </a:xfrm>
          <a:prstGeom prst="rect">
            <a:avLst/>
          </a:prstGeom>
          <a:noFill/>
          <a:ln w="9525">
            <a:noFill/>
            <a:miter lim="800000"/>
            <a:headEnd/>
            <a:tailEnd/>
          </a:ln>
        </p:spPr>
      </p:pic>
      <p:sp>
        <p:nvSpPr>
          <p:cNvPr id="1028" name="Rectangle 2"/>
          <p:cNvSpPr>
            <a:spLocks noGrp="1" noChangeArrowheads="1"/>
          </p:cNvSpPr>
          <p:nvPr>
            <p:ph type="title"/>
          </p:nvPr>
        </p:nvSpPr>
        <p:spPr bwMode="auto">
          <a:xfrm>
            <a:off x="1524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52400" y="1295400"/>
            <a:ext cx="8763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mn-ea"/>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5126"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1">
                <a:solidFill>
                  <a:schemeClr val="bg2"/>
                </a:solidFill>
                <a:latin typeface="Arial Bold Italic" pitchFamily="1" charset="0"/>
                <a:ea typeface="+mn-ea"/>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73B985B-D55C-4716-9D0B-9B7EC5649DC6}"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1" i="0" u="none" strike="noStrike" kern="1200" cap="none" spc="0" normalizeH="0" baseline="0" noProof="0">
              <a:ln>
                <a:noFill/>
              </a:ln>
              <a:solidFill>
                <a:srgbClr val="808080"/>
              </a:solidFill>
              <a:effectLst/>
              <a:uLnTx/>
              <a:uFillTx/>
              <a:latin typeface="Arial Bold Italic" pitchFamily="1" charset="0"/>
              <a:ea typeface="Osaka"/>
              <a:cs typeface="+mn-cs"/>
            </a:endParaRPr>
          </a:p>
        </p:txBody>
      </p:sp>
    </p:spTree>
    <p:extLst>
      <p:ext uri="{BB962C8B-B14F-4D97-AF65-F5344CB8AC3E}">
        <p14:creationId xmlns:p14="http://schemas.microsoft.com/office/powerpoint/2010/main" xmlns="" val="205738177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hdr="0" ftr="0" dt="0"/>
  <p:txStyles>
    <p:title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owerpoint Presentation Banner"/>
          <p:cNvPicPr>
            <a:picLocks noChangeAspect="1" noChangeArrowheads="1"/>
          </p:cNvPicPr>
          <p:nvPr/>
        </p:nvPicPr>
        <p:blipFill>
          <a:blip r:embed="rId13" cstate="print"/>
          <a:srcRect/>
          <a:stretch>
            <a:fillRect/>
          </a:stretch>
        </p:blipFill>
        <p:spPr bwMode="auto">
          <a:xfrm>
            <a:off x="0" y="5961063"/>
            <a:ext cx="9144000" cy="896937"/>
          </a:xfrm>
          <a:prstGeom prst="rect">
            <a:avLst/>
          </a:prstGeom>
          <a:noFill/>
          <a:ln w="9525">
            <a:noFill/>
            <a:miter lim="800000"/>
            <a:headEnd/>
            <a:tailEnd/>
          </a:ln>
        </p:spPr>
      </p:pic>
      <p:pic>
        <p:nvPicPr>
          <p:cNvPr id="1027" name="Picture 9" descr="Powerpoint Presentation T Banner"/>
          <p:cNvPicPr>
            <a:picLocks noChangeAspect="1" noChangeArrowheads="1"/>
          </p:cNvPicPr>
          <p:nvPr userDrawn="1"/>
        </p:nvPicPr>
        <p:blipFill>
          <a:blip r:embed="rId14" cstate="print"/>
          <a:srcRect/>
          <a:stretch>
            <a:fillRect/>
          </a:stretch>
        </p:blipFill>
        <p:spPr bwMode="auto">
          <a:xfrm>
            <a:off x="-15875" y="0"/>
            <a:ext cx="9177338" cy="1143000"/>
          </a:xfrm>
          <a:prstGeom prst="rect">
            <a:avLst/>
          </a:prstGeom>
          <a:noFill/>
          <a:ln w="9525">
            <a:noFill/>
            <a:miter lim="800000"/>
            <a:headEnd/>
            <a:tailEnd/>
          </a:ln>
        </p:spPr>
      </p:pic>
      <p:sp>
        <p:nvSpPr>
          <p:cNvPr id="1028" name="Rectangle 2"/>
          <p:cNvSpPr>
            <a:spLocks noGrp="1" noChangeArrowheads="1"/>
          </p:cNvSpPr>
          <p:nvPr>
            <p:ph type="title"/>
          </p:nvPr>
        </p:nvSpPr>
        <p:spPr bwMode="auto">
          <a:xfrm>
            <a:off x="1524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52400" y="1295400"/>
            <a:ext cx="8763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mn-ea"/>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5126"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1">
                <a:solidFill>
                  <a:schemeClr val="bg2"/>
                </a:solidFill>
                <a:latin typeface="Arial Bold Italic" pitchFamily="1" charset="0"/>
                <a:ea typeface="+mn-ea"/>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73B985B-D55C-4716-9D0B-9B7EC5649DC6}" type="slidenum">
              <a:rPr kumimoji="0" lang="en-US" sz="1000" b="1" i="0" u="none" strike="noStrike" kern="1200" cap="none" spc="0" normalizeH="0" baseline="0" noProof="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1" i="0" u="none" strike="noStrike" kern="1200" cap="none" spc="0" normalizeH="0" baseline="0" noProof="0">
              <a:ln>
                <a:noFill/>
              </a:ln>
              <a:solidFill>
                <a:srgbClr val="808080"/>
              </a:solidFill>
              <a:effectLst/>
              <a:uLnTx/>
              <a:uFillTx/>
              <a:latin typeface="Arial Bold Italic" pitchFamily="1" charset="0"/>
              <a:cs typeface="+mn-cs"/>
            </a:endParaRPr>
          </a:p>
        </p:txBody>
      </p:sp>
    </p:spTree>
    <p:extLst>
      <p:ext uri="{BB962C8B-B14F-4D97-AF65-F5344CB8AC3E}">
        <p14:creationId xmlns:p14="http://schemas.microsoft.com/office/powerpoint/2010/main" xmlns="" val="374754412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hdr="0" ftr="0" dt="0"/>
  <p:txStyles>
    <p:title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5.xml"/><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municipalmoney.gov.za/" TargetMode="External"/><Relationship Id="rId2" Type="http://schemas.openxmlformats.org/officeDocument/2006/relationships/hyperlink" Target="https://vulekamali.gov.za/" TargetMode="Externa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Powerpoint Presentation3"/>
          <p:cNvPicPr>
            <a:picLocks noChangeAspect="1" noChangeArrowheads="1"/>
          </p:cNvPicPr>
          <p:nvPr/>
        </p:nvPicPr>
        <p:blipFill>
          <a:blip r:embed="rId3" cstate="print"/>
          <a:srcRect/>
          <a:stretch>
            <a:fillRect/>
          </a:stretch>
        </p:blipFill>
        <p:spPr bwMode="auto">
          <a:xfrm>
            <a:off x="-33338" y="-33338"/>
            <a:ext cx="9177338" cy="6891338"/>
          </a:xfrm>
          <a:prstGeom prst="rect">
            <a:avLst/>
          </a:prstGeom>
          <a:noFill/>
          <a:ln w="9525">
            <a:noFill/>
            <a:miter lim="800000"/>
            <a:headEnd/>
            <a:tailEnd/>
          </a:ln>
        </p:spPr>
      </p:pic>
      <p:sp>
        <p:nvSpPr>
          <p:cNvPr id="13315" name="Rectangle 12"/>
          <p:cNvSpPr>
            <a:spLocks noGrp="1" noChangeArrowheads="1"/>
          </p:cNvSpPr>
          <p:nvPr>
            <p:ph type="ctrTitle"/>
          </p:nvPr>
        </p:nvSpPr>
        <p:spPr>
          <a:xfrm>
            <a:off x="251520" y="3193975"/>
            <a:ext cx="8222555" cy="1027113"/>
          </a:xfrm>
        </p:spPr>
        <p:txBody>
          <a:bodyPr/>
          <a:lstStyle/>
          <a:p>
            <a:pPr algn="r" eaLnBrk="1" hangingPunct="1"/>
            <a:r>
              <a:rPr lang="en-US" sz="3200" b="1" dirty="0" smtClean="0">
                <a:latin typeface="Calibri" panose="020F0502020204030204" pitchFamily="34" charset="0"/>
                <a:cs typeface="Calibri" panose="020F0502020204030204" pitchFamily="34" charset="0"/>
              </a:rPr>
              <a:t/>
            </a:r>
            <a:br>
              <a:rPr lang="en-US" sz="3200" b="1" dirty="0" smtClean="0">
                <a:latin typeface="Calibri" panose="020F0502020204030204" pitchFamily="34" charset="0"/>
                <a:cs typeface="Calibri" panose="020F0502020204030204" pitchFamily="34" charset="0"/>
              </a:rPr>
            </a:br>
            <a:r>
              <a:rPr lang="en-US" sz="3200" b="1" dirty="0" smtClean="0">
                <a:latin typeface="Calibri" panose="020F0502020204030204" pitchFamily="34" charset="0"/>
                <a:cs typeface="Calibri" panose="020F0502020204030204" pitchFamily="34" charset="0"/>
              </a:rPr>
              <a:t>2018 Division of Revenue Bill</a:t>
            </a:r>
            <a:r>
              <a:rPr lang="en-US" sz="2500" b="1" dirty="0" smtClean="0">
                <a:latin typeface="Calibri" panose="020F0502020204030204" pitchFamily="34" charset="0"/>
                <a:cs typeface="Calibri" panose="020F0502020204030204" pitchFamily="34" charset="0"/>
              </a:rPr>
              <a:t/>
            </a:r>
            <a:br>
              <a:rPr lang="en-US" sz="2500" b="1" dirty="0" smtClean="0">
                <a:latin typeface="Calibri" panose="020F0502020204030204" pitchFamily="34" charset="0"/>
                <a:cs typeface="Calibri" panose="020F0502020204030204" pitchFamily="34" charset="0"/>
              </a:rPr>
            </a:br>
            <a:r>
              <a:rPr lang="en-US" sz="2500" b="1" dirty="0" smtClean="0">
                <a:latin typeface="Calibri" panose="020F0502020204030204" pitchFamily="34" charset="0"/>
                <a:cs typeface="Calibri" panose="020F0502020204030204" pitchFamily="34" charset="0"/>
              </a:rPr>
              <a:t> </a:t>
            </a:r>
            <a:br>
              <a:rPr lang="en-US" sz="2500" b="1" dirty="0" smtClean="0">
                <a:latin typeface="Calibri" panose="020F0502020204030204" pitchFamily="34" charset="0"/>
                <a:cs typeface="Calibri" panose="020F0502020204030204" pitchFamily="34" charset="0"/>
              </a:rPr>
            </a:br>
            <a:r>
              <a:rPr lang="en-US" sz="1800" b="1" i="1" dirty="0" smtClean="0">
                <a:latin typeface="Calibri" panose="020F0502020204030204" pitchFamily="34" charset="0"/>
                <a:cs typeface="Calibri" panose="020F0502020204030204" pitchFamily="34" charset="0"/>
              </a:rPr>
              <a:t>Select Committee on Appropriations</a:t>
            </a:r>
            <a:r>
              <a:rPr lang="en-US" sz="1800" dirty="0" smtClean="0">
                <a:solidFill>
                  <a:srgbClr val="C00000"/>
                </a:solidFill>
                <a:latin typeface="Calibri" panose="020F0502020204030204" pitchFamily="34" charset="0"/>
                <a:cs typeface="Calibri" panose="020F0502020204030204" pitchFamily="34" charset="0"/>
              </a:rPr>
              <a:t/>
            </a:r>
            <a:br>
              <a:rPr lang="en-US" sz="1800" dirty="0" smtClean="0">
                <a:solidFill>
                  <a:srgbClr val="C00000"/>
                </a:solidFill>
                <a:latin typeface="Calibri" panose="020F0502020204030204" pitchFamily="34" charset="0"/>
                <a:cs typeface="Calibri" panose="020F0502020204030204" pitchFamily="34" charset="0"/>
              </a:rPr>
            </a:br>
            <a:r>
              <a:rPr lang="en-US" sz="2500" b="1" dirty="0" smtClean="0">
                <a:latin typeface="Calibri" panose="020F0502020204030204" pitchFamily="34" charset="0"/>
                <a:cs typeface="Calibri" panose="020F0502020204030204" pitchFamily="34" charset="0"/>
              </a:rPr>
              <a:t/>
            </a:r>
            <a:br>
              <a:rPr lang="en-US" sz="2500" b="1" dirty="0" smtClean="0">
                <a:latin typeface="Calibri" panose="020F0502020204030204" pitchFamily="34" charset="0"/>
                <a:cs typeface="Calibri" panose="020F0502020204030204" pitchFamily="34" charset="0"/>
              </a:rPr>
            </a:br>
            <a:endParaRPr lang="en-US" dirty="0" smtClean="0">
              <a:latin typeface="Calibri" panose="020F0502020204030204" pitchFamily="34" charset="0"/>
              <a:cs typeface="Calibri" panose="020F0502020204030204" pitchFamily="34" charset="0"/>
            </a:endParaRPr>
          </a:p>
        </p:txBody>
      </p:sp>
      <p:sp>
        <p:nvSpPr>
          <p:cNvPr id="13316" name="Rectangle 14"/>
          <p:cNvSpPr>
            <a:spLocks noChangeArrowheads="1"/>
          </p:cNvSpPr>
          <p:nvPr/>
        </p:nvSpPr>
        <p:spPr bwMode="auto">
          <a:xfrm>
            <a:off x="777875" y="4548188"/>
            <a:ext cx="7696200" cy="304800"/>
          </a:xfrm>
          <a:prstGeom prst="rect">
            <a:avLst/>
          </a:prstGeom>
          <a:noFill/>
          <a:ln w="9525">
            <a:noFill/>
            <a:miter lim="800000"/>
            <a:headEnd/>
            <a:tailEnd/>
          </a:ln>
        </p:spPr>
        <p: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x</a:t>
            </a:r>
            <a:endParaRPr kumimoji="0" lang="en-US" sz="1000" b="0"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sp>
        <p:nvSpPr>
          <p:cNvPr id="13317" name="Subtitle 5"/>
          <p:cNvSpPr>
            <a:spLocks noGrp="1"/>
          </p:cNvSpPr>
          <p:nvPr>
            <p:ph type="subTitle" idx="1"/>
          </p:nvPr>
        </p:nvSpPr>
        <p:spPr>
          <a:xfrm>
            <a:off x="1835696" y="404664"/>
            <a:ext cx="6336704" cy="432048"/>
          </a:xfrm>
        </p:spPr>
        <p:txBody>
          <a:bodyPr/>
          <a:lstStyle/>
          <a:p>
            <a:r>
              <a:rPr lang="en-US" i="1" dirty="0" smtClean="0"/>
              <a:t>.</a:t>
            </a:r>
          </a:p>
          <a:p>
            <a:endParaRPr lang="en-US" i="1" dirty="0" smtClean="0"/>
          </a:p>
        </p:txBody>
      </p:sp>
      <p:sp>
        <p:nvSpPr>
          <p:cNvPr id="2" name="TextBox 1"/>
          <p:cNvSpPr txBox="1"/>
          <p:nvPr/>
        </p:nvSpPr>
        <p:spPr>
          <a:xfrm>
            <a:off x="611560" y="4581128"/>
            <a:ext cx="7893581" cy="646331"/>
          </a:xfrm>
          <a:prstGeom prst="rect">
            <a:avLst/>
          </a:prstGeom>
          <a:noFill/>
        </p:spPr>
        <p:txBody>
          <a:bodyPr wrap="square" rtlCol="0">
            <a:spAutoFit/>
          </a:bodyPr>
          <a:lstStyle/>
          <a:p>
            <a:pPr lvl="0" algn="r" eaLnBrk="1" hangingPunct="1">
              <a:defRPr/>
            </a:pPr>
            <a:r>
              <a:rPr kumimoji="0" lang="en-US" sz="12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rPr>
              <a:t>Presenters:  Malijeng </a:t>
            </a:r>
            <a:r>
              <a:rPr kumimoji="0" lang="en-US" sz="1200" b="0" i="0" u="none" strike="noStrike" kern="1200" cap="none" spc="0" normalizeH="0" baseline="0" noProof="0" dirty="0" smtClean="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rPr>
              <a:t>Ngqaleni, Wendy Fanoe,</a:t>
            </a:r>
            <a:r>
              <a:rPr kumimoji="0" lang="en-US" sz="1200" b="0" i="0" u="none" strike="noStrike" kern="1200" cap="none" spc="0" normalizeH="0" noProof="0" dirty="0" smtClean="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rPr>
              <a:t> Dumebi Ubogu, </a:t>
            </a:r>
            <a:r>
              <a:rPr lang="en-US" sz="1200" dirty="0">
                <a:solidFill>
                  <a:srgbClr val="FFFFFF"/>
                </a:solidFill>
                <a:latin typeface="Calibri" panose="020F0502020204030204" pitchFamily="34" charset="0"/>
                <a:ea typeface="ＭＳ Ｐゴシック" pitchFamily="34" charset="-128"/>
                <a:cs typeface="Calibri" panose="020F0502020204030204" pitchFamily="34" charset="0"/>
              </a:rPr>
              <a:t>Steven </a:t>
            </a:r>
            <a:r>
              <a:rPr lang="en-US" sz="1200" dirty="0" smtClean="0">
                <a:solidFill>
                  <a:srgbClr val="FFFFFF"/>
                </a:solidFill>
                <a:latin typeface="Calibri" panose="020F0502020204030204" pitchFamily="34" charset="0"/>
                <a:ea typeface="ＭＳ Ｐゴシック" pitchFamily="34" charset="-128"/>
                <a:cs typeface="Calibri" panose="020F0502020204030204" pitchFamily="34" charset="0"/>
              </a:rPr>
              <a:t>Kenyon and Sadesh Ramjathan</a:t>
            </a:r>
            <a:endParaRPr kumimoji="0" lang="en-US" sz="1200" b="0" i="0" u="none" strike="noStrike" kern="1200" cap="none" spc="0" normalizeH="0" baseline="0" noProof="0" dirty="0" smtClean="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rPr>
              <a:t>Intergovernmental Relations, </a:t>
            </a:r>
            <a:r>
              <a:rPr kumimoji="0" lang="en-US" sz="12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rPr>
              <a:t>National Treasury </a:t>
            </a:r>
          </a:p>
          <a:p>
            <a:pPr marL="0" marR="0" lvl="0" indent="0" algn="r" defTabSz="914400" rtl="0" eaLnBrk="1" fontAlgn="base" latinLnBrk="0" hangingPunct="1">
              <a:lnSpc>
                <a:spcPct val="100000"/>
              </a:lnSpc>
              <a:spcBef>
                <a:spcPct val="0"/>
              </a:spcBef>
              <a:spcAft>
                <a:spcPct val="0"/>
              </a:spcAft>
              <a:buClrTx/>
              <a:buSzTx/>
              <a:buFontTx/>
              <a:buNone/>
              <a:tabLst/>
              <a:defRPr/>
            </a:pPr>
            <a:r>
              <a:rPr lang="en-US" sz="1200" b="1" dirty="0" smtClean="0">
                <a:solidFill>
                  <a:srgbClr val="FFFFFF"/>
                </a:solidFill>
                <a:latin typeface="Calibri" panose="020F0502020204030204" pitchFamily="34" charset="0"/>
                <a:ea typeface="ＭＳ Ｐゴシック" pitchFamily="34" charset="-128"/>
                <a:cs typeface="Calibri" panose="020F0502020204030204" pitchFamily="34" charset="0"/>
              </a:rPr>
              <a:t>20</a:t>
            </a:r>
            <a:r>
              <a:rPr kumimoji="0" lang="en-US" sz="1200" b="1" i="0" u="none" strike="noStrike" kern="1200" cap="none" spc="0" normalizeH="0" baseline="0" noProof="0" dirty="0" smtClean="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rPr>
              <a:t> March 2018</a:t>
            </a:r>
            <a:endParaRPr kumimoji="0" lang="en-GB" sz="1200" b="1" i="0" u="none" strike="noStrike" kern="1200" cap="none" spc="0" normalizeH="0" baseline="0" noProof="0" dirty="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endParaRPr>
          </a:p>
        </p:txBody>
      </p:sp>
    </p:spTree>
    <p:extLst>
      <p:ext uri="{BB962C8B-B14F-4D97-AF65-F5344CB8AC3E}">
        <p14:creationId xmlns:p14="http://schemas.microsoft.com/office/powerpoint/2010/main" xmlns="" val="3427887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12088" cy="838200"/>
          </a:xfrm>
        </p:spPr>
        <p:txBody>
          <a:bodyPr/>
          <a:lstStyle/>
          <a:p>
            <a:r>
              <a:rPr lang="en-US" b="1" dirty="0" smtClean="0">
                <a:latin typeface="Calibri" panose="020F0502020204030204" pitchFamily="34" charset="0"/>
                <a:cs typeface="Calibri" panose="020F0502020204030204" pitchFamily="34" charset="0"/>
              </a:rPr>
              <a:t>Which </a:t>
            </a:r>
            <a:r>
              <a:rPr lang="en-US" b="1" dirty="0" err="1" smtClean="0">
                <a:latin typeface="Calibri" panose="020F0502020204030204" pitchFamily="34" charset="0"/>
                <a:cs typeface="Calibri" panose="020F0502020204030204" pitchFamily="34" charset="0"/>
              </a:rPr>
              <a:t>DoR</a:t>
            </a:r>
            <a:r>
              <a:rPr lang="en-US" b="1" dirty="0" smtClean="0">
                <a:latin typeface="Calibri" panose="020F0502020204030204" pitchFamily="34" charset="0"/>
                <a:cs typeface="Calibri" panose="020F0502020204030204" pitchFamily="34" charset="0"/>
              </a:rPr>
              <a:t> transfers were reduced, and which were not?</a:t>
            </a:r>
            <a:endParaRPr lang="en-ZW"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F90630C5-2861-4300-9822-8333D170F2F4}" type="slidenum">
              <a:rPr lang="en-US" smtClean="0">
                <a:latin typeface="Calibri" panose="020F0502020204030204" pitchFamily="34" charset="0"/>
                <a:cs typeface="Calibri" panose="020F0502020204030204" pitchFamily="34" charset="0"/>
              </a:rPr>
              <a:pPr>
                <a:defRPr/>
              </a:pPr>
              <a:t>10</a:t>
            </a:fld>
            <a:endParaRPr lang="en-US" sz="1400" b="0">
              <a:solidFill>
                <a:schemeClr val="tx1"/>
              </a:solidFill>
              <a:latin typeface="Calibri" panose="020F0502020204030204" pitchFamily="34" charset="0"/>
              <a:cs typeface="Calibri" panose="020F0502020204030204" pitchFamily="34" charset="0"/>
            </a:endParaRPr>
          </a:p>
        </p:txBody>
      </p:sp>
      <p:sp>
        <p:nvSpPr>
          <p:cNvPr id="6" name="Content Placeholder 5"/>
          <p:cNvSpPr>
            <a:spLocks noGrp="1"/>
          </p:cNvSpPr>
          <p:nvPr>
            <p:ph idx="1"/>
          </p:nvPr>
        </p:nvSpPr>
        <p:spPr>
          <a:xfrm>
            <a:off x="152400" y="1124744"/>
            <a:ext cx="8812088" cy="981472"/>
          </a:xfrm>
        </p:spPr>
        <p:txBody>
          <a:bodyPr/>
          <a:lstStyle/>
          <a:p>
            <a:r>
              <a:rPr lang="en-US" sz="1800" dirty="0" smtClean="0">
                <a:latin typeface="Calibri" panose="020F0502020204030204" pitchFamily="34" charset="0"/>
                <a:cs typeface="Calibri" panose="020F0502020204030204" pitchFamily="34" charset="0"/>
              </a:rPr>
              <a:t>Main impact of reductions was on infrastructure grants – will result in some delays to rollout of planned projects</a:t>
            </a:r>
          </a:p>
          <a:p>
            <a:r>
              <a:rPr lang="en-US" sz="1800" dirty="0" smtClean="0">
                <a:latin typeface="Calibri" panose="020F0502020204030204" pitchFamily="34" charset="0"/>
                <a:cs typeface="Calibri" panose="020F0502020204030204" pitchFamily="34" charset="0"/>
              </a:rPr>
              <a:t>Smaller reductions to provincial equitable share and current grants</a:t>
            </a:r>
          </a:p>
          <a:p>
            <a:endParaRPr lang="en-ZW" dirty="0">
              <a:latin typeface="Calibri" panose="020F0502020204030204" pitchFamily="34" charset="0"/>
              <a:cs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1094890259"/>
              </p:ext>
            </p:extLst>
          </p:nvPr>
        </p:nvGraphicFramePr>
        <p:xfrm>
          <a:off x="539552" y="2101304"/>
          <a:ext cx="4032448" cy="4064000"/>
        </p:xfrm>
        <a:graphic>
          <a:graphicData uri="http://schemas.openxmlformats.org/drawingml/2006/table">
            <a:tbl>
              <a:tblPr firstRow="1" bandRow="1">
                <a:tableStyleId>{1E171933-4619-4E11-9A3F-F7608DF75F80}</a:tableStyleId>
              </a:tblPr>
              <a:tblGrid>
                <a:gridCol w="4032448">
                  <a:extLst>
                    <a:ext uri="{9D8B030D-6E8A-4147-A177-3AD203B41FA5}">
                      <a16:colId xmlns:a16="http://schemas.microsoft.com/office/drawing/2014/main" xmlns="" val="1270603484"/>
                    </a:ext>
                  </a:extLst>
                </a:gridCol>
              </a:tblGrid>
              <a:tr h="370840">
                <a:tc>
                  <a:txBody>
                    <a:bodyPr/>
                    <a:lstStyle/>
                    <a:p>
                      <a:r>
                        <a:rPr lang="en-US" sz="1400" dirty="0" smtClean="0">
                          <a:latin typeface="Calibri" panose="020F0502020204030204" pitchFamily="34" charset="0"/>
                          <a:cs typeface="Calibri" panose="020F0502020204030204" pitchFamily="34" charset="0"/>
                        </a:rPr>
                        <a:t>Reduced</a:t>
                      </a:r>
                      <a:endParaRPr lang="en-ZW"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4061764202"/>
                  </a:ext>
                </a:extLst>
              </a:tr>
              <a:tr h="370840">
                <a:tc>
                  <a:txBody>
                    <a:bodyPr/>
                    <a:lstStyle/>
                    <a:p>
                      <a:r>
                        <a:rPr lang="en-US" sz="1400" dirty="0" smtClean="0">
                          <a:latin typeface="Calibri" panose="020F0502020204030204" pitchFamily="34" charset="0"/>
                          <a:cs typeface="Calibri" panose="020F0502020204030204" pitchFamily="34" charset="0"/>
                        </a:rPr>
                        <a:t>Provincial equitable share –</a:t>
                      </a:r>
                      <a:r>
                        <a:rPr lang="en-US" sz="1400" baseline="0" dirty="0" smtClean="0">
                          <a:latin typeface="Calibri" panose="020F0502020204030204" pitchFamily="34" charset="0"/>
                          <a:cs typeface="Calibri" panose="020F0502020204030204" pitchFamily="34" charset="0"/>
                        </a:rPr>
                        <a:t> reduction of </a:t>
                      </a:r>
                      <a:r>
                        <a:rPr lang="en-US" sz="1400" dirty="0" smtClean="0">
                          <a:latin typeface="Calibri" panose="020F0502020204030204" pitchFamily="34" charset="0"/>
                          <a:cs typeface="Calibri" panose="020F0502020204030204" pitchFamily="34" charset="0"/>
                        </a:rPr>
                        <a:t>0.3%</a:t>
                      </a:r>
                      <a:r>
                        <a:rPr lang="en-US" sz="1400" baseline="0" dirty="0" smtClean="0">
                          <a:latin typeface="Calibri" panose="020F0502020204030204" pitchFamily="34" charset="0"/>
                          <a:cs typeface="Calibri" panose="020F0502020204030204" pitchFamily="34" charset="0"/>
                        </a:rPr>
                        <a:t>, provinces expected to reduce goods and services</a:t>
                      </a:r>
                      <a:endParaRPr lang="en-ZW"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485730801"/>
                  </a:ext>
                </a:extLst>
              </a:tr>
              <a:tr h="370840">
                <a:tc>
                  <a:txBody>
                    <a:bodyPr/>
                    <a:lstStyle/>
                    <a:p>
                      <a:r>
                        <a:rPr lang="en-US" sz="1400" dirty="0" smtClean="0">
                          <a:latin typeface="Calibri" panose="020F0502020204030204" pitchFamily="34" charset="0"/>
                          <a:cs typeface="Calibri" panose="020F0502020204030204" pitchFamily="34" charset="0"/>
                        </a:rPr>
                        <a:t>Education Infrastructure Grant and School Infrastructure Backlogs Grant </a:t>
                      </a:r>
                      <a:endParaRPr lang="en-ZW"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2766221723"/>
                  </a:ext>
                </a:extLst>
              </a:tr>
              <a:tr h="370840">
                <a:tc>
                  <a:txBody>
                    <a:bodyPr/>
                    <a:lstStyle/>
                    <a:p>
                      <a:r>
                        <a:rPr lang="en-US" sz="1400" dirty="0" smtClean="0">
                          <a:latin typeface="Calibri" panose="020F0502020204030204" pitchFamily="34" charset="0"/>
                          <a:cs typeface="Calibri" panose="020F0502020204030204" pitchFamily="34" charset="0"/>
                        </a:rPr>
                        <a:t>Human Settlements Development Grant</a:t>
                      </a:r>
                      <a:endParaRPr lang="en-ZW"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4095407543"/>
                  </a:ext>
                </a:extLst>
              </a:tr>
              <a:tr h="370840">
                <a:tc>
                  <a:txBody>
                    <a:bodyPr/>
                    <a:lstStyle/>
                    <a:p>
                      <a:r>
                        <a:rPr lang="en-US" sz="1400" dirty="0" smtClean="0">
                          <a:latin typeface="Calibri" panose="020F0502020204030204" pitchFamily="34" charset="0"/>
                          <a:cs typeface="Calibri" panose="020F0502020204030204" pitchFamily="34" charset="0"/>
                        </a:rPr>
                        <a:t>Smaller provincial grants, including for libraries and the EPWP</a:t>
                      </a:r>
                      <a:endParaRPr lang="en-ZW" sz="1400" dirty="0">
                        <a:solidFill>
                          <a:srgbClr val="FF0000"/>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10310952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Calibri" panose="020F0502020204030204" pitchFamily="34" charset="0"/>
                          <a:cs typeface="Calibri" panose="020F0502020204030204" pitchFamily="34" charset="0"/>
                        </a:rPr>
                        <a:t>Municipal Infrastructure Grant, Urban Settlements Development Grant, Public Transport Network Grant, Integrated National Electrification Grant</a:t>
                      </a:r>
                      <a:endParaRPr lang="en-ZW"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2808314246"/>
                  </a:ext>
                </a:extLst>
              </a:tr>
              <a:tr h="370840">
                <a:tc>
                  <a:txBody>
                    <a:bodyPr/>
                    <a:lstStyle/>
                    <a:p>
                      <a:r>
                        <a:rPr lang="en-US" sz="1400" dirty="0" smtClean="0">
                          <a:latin typeface="Calibri" panose="020F0502020204030204" pitchFamily="34" charset="0"/>
                          <a:cs typeface="Calibri" panose="020F0502020204030204" pitchFamily="34" charset="0"/>
                        </a:rPr>
                        <a:t>Water and sanitation specific grants –</a:t>
                      </a:r>
                      <a:r>
                        <a:rPr lang="en-US" sz="1400" baseline="0" dirty="0" smtClean="0">
                          <a:latin typeface="Calibri" panose="020F0502020204030204" pitchFamily="34" charset="0"/>
                          <a:cs typeface="Calibri" panose="020F0502020204030204" pitchFamily="34" charset="0"/>
                        </a:rPr>
                        <a:t> reduced by smaller proportions than other grants</a:t>
                      </a:r>
                      <a:endParaRPr lang="en-ZW"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15567103"/>
                  </a:ext>
                </a:extLst>
              </a:tr>
              <a:tr h="370840">
                <a:tc>
                  <a:txBody>
                    <a:bodyPr/>
                    <a:lstStyle/>
                    <a:p>
                      <a:r>
                        <a:rPr lang="en-US" sz="1400" dirty="0" smtClean="0">
                          <a:latin typeface="Calibri" panose="020F0502020204030204" pitchFamily="34" charset="0"/>
                          <a:cs typeface="Calibri" panose="020F0502020204030204" pitchFamily="34" charset="0"/>
                        </a:rPr>
                        <a:t>Other</a:t>
                      </a:r>
                      <a:r>
                        <a:rPr lang="en-US" sz="1400" baseline="0" dirty="0" smtClean="0">
                          <a:latin typeface="Calibri" panose="020F0502020204030204" pitchFamily="34" charset="0"/>
                          <a:cs typeface="Calibri" panose="020F0502020204030204" pitchFamily="34" charset="0"/>
                        </a:rPr>
                        <a:t> local government grants including Financial Management Grant, EPWP etc. </a:t>
                      </a:r>
                      <a:endParaRPr lang="en-ZW"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2788525938"/>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1572383752"/>
              </p:ext>
            </p:extLst>
          </p:nvPr>
        </p:nvGraphicFramePr>
        <p:xfrm>
          <a:off x="4572000" y="2101304"/>
          <a:ext cx="4032448" cy="4064000"/>
        </p:xfrm>
        <a:graphic>
          <a:graphicData uri="http://schemas.openxmlformats.org/drawingml/2006/table">
            <a:tbl>
              <a:tblPr firstRow="1" bandRow="1">
                <a:tableStyleId>{10A1B5D5-9B99-4C35-A422-299274C87663}</a:tableStyleId>
              </a:tblPr>
              <a:tblGrid>
                <a:gridCol w="4032448">
                  <a:extLst>
                    <a:ext uri="{9D8B030D-6E8A-4147-A177-3AD203B41FA5}">
                      <a16:colId xmlns:a16="http://schemas.microsoft.com/office/drawing/2014/main" xmlns="" val="3904546053"/>
                    </a:ext>
                  </a:extLst>
                </a:gridCol>
              </a:tblGrid>
              <a:tr h="370840">
                <a:tc>
                  <a:txBody>
                    <a:bodyPr/>
                    <a:lstStyle/>
                    <a:p>
                      <a:r>
                        <a:rPr lang="en-US" sz="1400" dirty="0" smtClean="0">
                          <a:latin typeface="Calibri" panose="020F0502020204030204" pitchFamily="34" charset="0"/>
                          <a:cs typeface="Calibri" panose="020F0502020204030204" pitchFamily="34" charset="0"/>
                        </a:rPr>
                        <a:t>Not reduced</a:t>
                      </a:r>
                      <a:endParaRPr lang="en-ZW"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2433273593"/>
                  </a:ext>
                </a:extLst>
              </a:tr>
              <a:tr h="370840">
                <a:tc>
                  <a:txBody>
                    <a:bodyPr/>
                    <a:lstStyle/>
                    <a:p>
                      <a:r>
                        <a:rPr lang="en-US" sz="1400" dirty="0" smtClean="0">
                          <a:latin typeface="Calibri" panose="020F0502020204030204" pitchFamily="34" charset="0"/>
                          <a:cs typeface="Calibri" panose="020F0502020204030204" pitchFamily="34" charset="0"/>
                        </a:rPr>
                        <a:t>Local government equitable share – fully</a:t>
                      </a:r>
                      <a:r>
                        <a:rPr lang="en-US" sz="1400" baseline="0" dirty="0" smtClean="0">
                          <a:latin typeface="Calibri" panose="020F0502020204030204" pitchFamily="34" charset="0"/>
                          <a:cs typeface="Calibri" panose="020F0502020204030204" pitchFamily="34" charset="0"/>
                        </a:rPr>
                        <a:t> funded to provide free basic services for 9.8 million households</a:t>
                      </a:r>
                      <a:endParaRPr lang="en-ZW"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2385651149"/>
                  </a:ext>
                </a:extLst>
              </a:tr>
              <a:tr h="370840">
                <a:tc>
                  <a:txBody>
                    <a:bodyPr/>
                    <a:lstStyle/>
                    <a:p>
                      <a:r>
                        <a:rPr lang="en-US" sz="1400" dirty="0" smtClean="0">
                          <a:latin typeface="Calibri" panose="020F0502020204030204" pitchFamily="34" charset="0"/>
                          <a:cs typeface="Calibri" panose="020F0502020204030204" pitchFamily="34" charset="0"/>
                        </a:rPr>
                        <a:t>National School Nutrition </a:t>
                      </a:r>
                      <a:r>
                        <a:rPr lang="en-US" sz="1400" dirty="0" err="1" smtClean="0">
                          <a:latin typeface="Calibri" panose="020F0502020204030204" pitchFamily="34" charset="0"/>
                          <a:cs typeface="Calibri" panose="020F0502020204030204" pitchFamily="34" charset="0"/>
                        </a:rPr>
                        <a:t>Programme</a:t>
                      </a:r>
                      <a:r>
                        <a:rPr lang="en-US" sz="1400" baseline="0" dirty="0" smtClean="0">
                          <a:latin typeface="Calibri" panose="020F0502020204030204" pitchFamily="34" charset="0"/>
                          <a:cs typeface="Calibri" panose="020F0502020204030204" pitchFamily="34" charset="0"/>
                        </a:rPr>
                        <a:t> Grant</a:t>
                      </a:r>
                      <a:r>
                        <a:rPr lang="en-US" sz="1400" dirty="0" smtClean="0">
                          <a:latin typeface="Calibri" panose="020F0502020204030204" pitchFamily="34" charset="0"/>
                          <a:cs typeface="Calibri" panose="020F0502020204030204" pitchFamily="34" charset="0"/>
                        </a:rPr>
                        <a:t> – provides meals to 9 million poor learners</a:t>
                      </a:r>
                      <a:endParaRPr lang="en-ZW"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630528500"/>
                  </a:ext>
                </a:extLst>
              </a:tr>
              <a:tr h="370840">
                <a:tc>
                  <a:txBody>
                    <a:bodyPr/>
                    <a:lstStyle/>
                    <a:p>
                      <a:r>
                        <a:rPr lang="en-US" sz="1400" dirty="0" smtClean="0">
                          <a:latin typeface="Calibri" panose="020F0502020204030204" pitchFamily="34" charset="0"/>
                          <a:cs typeface="Calibri" panose="020F0502020204030204" pitchFamily="34" charset="0"/>
                        </a:rPr>
                        <a:t>Comprehensive</a:t>
                      </a:r>
                      <a:r>
                        <a:rPr lang="en-US" sz="1400" baseline="0" dirty="0" smtClean="0">
                          <a:latin typeface="Calibri" panose="020F0502020204030204" pitchFamily="34" charset="0"/>
                          <a:cs typeface="Calibri" panose="020F0502020204030204" pitchFamily="34" charset="0"/>
                        </a:rPr>
                        <a:t> HIV, Aids and TB Grant</a:t>
                      </a:r>
                      <a:endParaRPr lang="en-ZW"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933518692"/>
                  </a:ext>
                </a:extLst>
              </a:tr>
              <a:tr h="370840">
                <a:tc>
                  <a:txBody>
                    <a:bodyPr/>
                    <a:lstStyle/>
                    <a:p>
                      <a:r>
                        <a:rPr lang="en-US" sz="1400" dirty="0" smtClean="0">
                          <a:latin typeface="Calibri" panose="020F0502020204030204" pitchFamily="34" charset="0"/>
                          <a:cs typeface="Calibri" panose="020F0502020204030204" pitchFamily="34" charset="0"/>
                        </a:rPr>
                        <a:t>Public Transport Operations Grant – funds bus subsidies for commuters</a:t>
                      </a:r>
                      <a:endParaRPr lang="en-ZW"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2139782514"/>
                  </a:ext>
                </a:extLst>
              </a:tr>
              <a:tr h="370840">
                <a:tc>
                  <a:txBody>
                    <a:bodyPr/>
                    <a:lstStyle/>
                    <a:p>
                      <a:r>
                        <a:rPr lang="en-US" sz="1400" dirty="0" smtClean="0">
                          <a:solidFill>
                            <a:schemeClr val="tx1"/>
                          </a:solidFill>
                          <a:latin typeface="Calibri" panose="020F0502020204030204" pitchFamily="34" charset="0"/>
                          <a:cs typeface="Calibri" panose="020F0502020204030204" pitchFamily="34" charset="0"/>
                        </a:rPr>
                        <a:t>Learners with Profound Intellectual Disabilities Grant - to</a:t>
                      </a:r>
                      <a:r>
                        <a:rPr lang="en-US" sz="1400" baseline="0" dirty="0" smtClean="0">
                          <a:solidFill>
                            <a:schemeClr val="tx1"/>
                          </a:solidFill>
                          <a:latin typeface="Calibri" panose="020F0502020204030204" pitchFamily="34" charset="0"/>
                          <a:cs typeface="Calibri" panose="020F0502020204030204" pitchFamily="34" charset="0"/>
                        </a:rPr>
                        <a:t> preserve access for intellectually challenged scholars </a:t>
                      </a:r>
                      <a:endParaRPr lang="en-ZW" sz="14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186412455"/>
                  </a:ext>
                </a:extLst>
              </a:tr>
              <a:tr h="370840">
                <a:tc>
                  <a:txBody>
                    <a:bodyPr/>
                    <a:lstStyle/>
                    <a:p>
                      <a:r>
                        <a:rPr lang="en-ZW" sz="1400" dirty="0" smtClean="0">
                          <a:solidFill>
                            <a:schemeClr val="tx1"/>
                          </a:solidFill>
                          <a:latin typeface="Calibri" panose="020F0502020204030204" pitchFamily="34" charset="0"/>
                          <a:cs typeface="Calibri" panose="020F0502020204030204" pitchFamily="34" charset="0"/>
                        </a:rPr>
                        <a:t>Human Papillomavirus vaccine grant</a:t>
                      </a:r>
                      <a:r>
                        <a:rPr lang="en-ZW" sz="1400" baseline="0" dirty="0" smtClean="0">
                          <a:solidFill>
                            <a:schemeClr val="tx1"/>
                          </a:solidFill>
                          <a:latin typeface="Calibri" panose="020F0502020204030204" pitchFamily="34" charset="0"/>
                          <a:cs typeface="Calibri" panose="020F0502020204030204" pitchFamily="34" charset="0"/>
                        </a:rPr>
                        <a:t> reduces the incidence of cervical cancer in women</a:t>
                      </a:r>
                      <a:endParaRPr lang="en-ZW" sz="14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3864372234"/>
                  </a:ext>
                </a:extLst>
              </a:tr>
              <a:tr h="370840">
                <a:tc>
                  <a:txBody>
                    <a:bodyPr/>
                    <a:lstStyle/>
                    <a:p>
                      <a:r>
                        <a:rPr lang="en-US" sz="1400" dirty="0" smtClean="0">
                          <a:latin typeface="Calibri" panose="020F0502020204030204" pitchFamily="34" charset="0"/>
                          <a:cs typeface="Calibri" panose="020F0502020204030204" pitchFamily="34" charset="0"/>
                        </a:rPr>
                        <a:t>Some local government grants including the Energy Efficiency Demand Side</a:t>
                      </a:r>
                      <a:r>
                        <a:rPr lang="en-US" sz="1400" baseline="0" dirty="0" smtClean="0">
                          <a:latin typeface="Calibri" panose="020F0502020204030204" pitchFamily="34" charset="0"/>
                          <a:cs typeface="Calibri" panose="020F0502020204030204" pitchFamily="34" charset="0"/>
                        </a:rPr>
                        <a:t> Management Grant</a:t>
                      </a:r>
                      <a:endParaRPr lang="en-ZW"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772574316"/>
                  </a:ext>
                </a:extLst>
              </a:tr>
            </a:tbl>
          </a:graphicData>
        </a:graphic>
      </p:graphicFrame>
    </p:spTree>
    <p:extLst>
      <p:ext uri="{BB962C8B-B14F-4D97-AF65-F5344CB8AC3E}">
        <p14:creationId xmlns:p14="http://schemas.microsoft.com/office/powerpoint/2010/main" xmlns="" val="76992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Calibri" panose="020F0502020204030204" pitchFamily="34" charset="0"/>
                <a:cs typeface="Calibri" panose="020F0502020204030204" pitchFamily="34" charset="0"/>
              </a:rPr>
              <a:t>DoR</a:t>
            </a:r>
            <a:r>
              <a:rPr lang="en-US" b="1" dirty="0" smtClean="0">
                <a:latin typeface="Calibri" panose="020F0502020204030204" pitchFamily="34" charset="0"/>
                <a:cs typeface="Calibri" panose="020F0502020204030204" pitchFamily="34" charset="0"/>
              </a:rPr>
              <a:t> remains highly redistributive in </a:t>
            </a:r>
            <a:r>
              <a:rPr lang="en-US" b="1" dirty="0" err="1" smtClean="0">
                <a:latin typeface="Calibri" panose="020F0502020204030204" pitchFamily="34" charset="0"/>
                <a:cs typeface="Calibri" panose="020F0502020204030204" pitchFamily="34" charset="0"/>
              </a:rPr>
              <a:t>favour</a:t>
            </a:r>
            <a:r>
              <a:rPr lang="en-US" b="1" dirty="0" smtClean="0">
                <a:latin typeface="Calibri" panose="020F0502020204030204" pitchFamily="34" charset="0"/>
                <a:cs typeface="Calibri" panose="020F0502020204030204" pitchFamily="34" charset="0"/>
              </a:rPr>
              <a:t> of rural areas</a:t>
            </a:r>
            <a:endParaRPr lang="en-ZW"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 y="4509120"/>
            <a:ext cx="9131356" cy="2276872"/>
          </a:xfrm>
          <a:solidFill>
            <a:schemeClr val="bg1"/>
          </a:solidFill>
        </p:spPr>
        <p:txBody>
          <a:bodyPr/>
          <a:lstStyle/>
          <a:p>
            <a:r>
              <a:rPr lang="en-US" dirty="0" smtClean="0">
                <a:latin typeface="Calibri" panose="020F0502020204030204" pitchFamily="34" charset="0"/>
                <a:cs typeface="Calibri" panose="020F0502020204030204" pitchFamily="34" charset="0"/>
              </a:rPr>
              <a:t>South Africa’s tax base is concentrated in urban areas</a:t>
            </a:r>
          </a:p>
          <a:p>
            <a:r>
              <a:rPr lang="en-US" dirty="0" smtClean="0">
                <a:latin typeface="Calibri" panose="020F0502020204030204" pitchFamily="34" charset="0"/>
                <a:cs typeface="Calibri" panose="020F0502020204030204" pitchFamily="34" charset="0"/>
              </a:rPr>
              <a:t>However, the allocations through the Division of Revenue transfer higher per capita/per household amounts to rural areas</a:t>
            </a:r>
          </a:p>
          <a:p>
            <a:pPr lvl="1"/>
            <a:r>
              <a:rPr lang="en-US" sz="1800" dirty="0" smtClean="0">
                <a:latin typeface="Calibri" panose="020F0502020204030204" pitchFamily="34" charset="0"/>
                <a:cs typeface="Calibri" panose="020F0502020204030204" pitchFamily="34" charset="0"/>
              </a:rPr>
              <a:t>Allocations to rural municipalities of R10 500 per HH is more than twice as much as to metros (R4 700), due to metros’ higher own revenue raising abilities</a:t>
            </a:r>
          </a:p>
          <a:p>
            <a:pPr marL="342900" lvl="1" indent="-342900">
              <a:buChar char="•"/>
            </a:pPr>
            <a:r>
              <a:rPr lang="en-US" dirty="0">
                <a:latin typeface="Calibri" panose="020F0502020204030204" pitchFamily="34" charset="0"/>
                <a:cs typeface="Calibri" panose="020F0502020204030204" pitchFamily="34" charset="0"/>
              </a:rPr>
              <a:t>This indicates a division of revenue that is highly responsive to rural </a:t>
            </a:r>
            <a:r>
              <a:rPr lang="en-US" dirty="0" smtClean="0">
                <a:latin typeface="Calibri" panose="020F0502020204030204" pitchFamily="34" charset="0"/>
                <a:cs typeface="Calibri" panose="020F0502020204030204" pitchFamily="34" charset="0"/>
              </a:rPr>
              <a:t>development even after reductions to some grants</a:t>
            </a:r>
            <a:endParaRPr lang="en-ZW"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6934200" y="6525344"/>
            <a:ext cx="1905000" cy="332656"/>
          </a:xfrm>
        </p:spPr>
        <p:txBody>
          <a:bodyPr/>
          <a:lstStyle/>
          <a:p>
            <a:pPr>
              <a:defRPr/>
            </a:pPr>
            <a:fld id="{F90630C5-2861-4300-9822-8333D170F2F4}" type="slidenum">
              <a:rPr lang="en-US" smtClean="0"/>
              <a:pPr>
                <a:defRPr/>
              </a:pPr>
              <a:t>11</a:t>
            </a:fld>
            <a:endParaRPr lang="en-US" sz="1400" b="0" dirty="0">
              <a:solidFill>
                <a:schemeClr val="tx1"/>
              </a:solidFill>
              <a:latin typeface="+mn-lt"/>
            </a:endParaRPr>
          </a:p>
        </p:txBody>
      </p:sp>
      <p:pic>
        <p:nvPicPr>
          <p:cNvPr id="5" name="Picture 4"/>
          <p:cNvPicPr>
            <a:picLocks noChangeAspect="1"/>
          </p:cNvPicPr>
          <p:nvPr/>
        </p:nvPicPr>
        <p:blipFill>
          <a:blip r:embed="rId2" cstate="print"/>
          <a:stretch>
            <a:fillRect/>
          </a:stretch>
        </p:blipFill>
        <p:spPr>
          <a:xfrm>
            <a:off x="4742199" y="1412777"/>
            <a:ext cx="4205926" cy="3090634"/>
          </a:xfrm>
          <a:prstGeom prst="rect">
            <a:avLst/>
          </a:prstGeom>
        </p:spPr>
      </p:pic>
      <p:sp>
        <p:nvSpPr>
          <p:cNvPr id="7" name="TextBox 6"/>
          <p:cNvSpPr txBox="1"/>
          <p:nvPr/>
        </p:nvSpPr>
        <p:spPr>
          <a:xfrm>
            <a:off x="107504" y="1124744"/>
            <a:ext cx="4419600" cy="307777"/>
          </a:xfrm>
          <a:prstGeom prst="rect">
            <a:avLst/>
          </a:prstGeom>
          <a:noFill/>
        </p:spPr>
        <p:txBody>
          <a:bodyPr wrap="square" rtlCol="0">
            <a:spAutoFit/>
          </a:bodyPr>
          <a:lstStyle/>
          <a:p>
            <a:r>
              <a:rPr lang="en-US" sz="1400" b="1" dirty="0" smtClean="0">
                <a:latin typeface="Calibri" panose="020F0502020204030204" pitchFamily="34" charset="0"/>
                <a:cs typeface="Calibri" panose="020F0502020204030204" pitchFamily="34" charset="0"/>
              </a:rPr>
              <a:t>Provincial transfers per capita, 2018/19</a:t>
            </a:r>
            <a:endParaRPr lang="en-ZW" sz="1400" b="1" dirty="0">
              <a:latin typeface="Calibri" panose="020F0502020204030204" pitchFamily="34" charset="0"/>
              <a:cs typeface="Calibri" panose="020F0502020204030204" pitchFamily="34" charset="0"/>
            </a:endParaRPr>
          </a:p>
        </p:txBody>
      </p:sp>
      <p:sp>
        <p:nvSpPr>
          <p:cNvPr id="8" name="TextBox 7"/>
          <p:cNvSpPr txBox="1"/>
          <p:nvPr/>
        </p:nvSpPr>
        <p:spPr>
          <a:xfrm>
            <a:off x="4711757" y="1124744"/>
            <a:ext cx="4419600" cy="307777"/>
          </a:xfrm>
          <a:prstGeom prst="rect">
            <a:avLst/>
          </a:prstGeom>
          <a:noFill/>
        </p:spPr>
        <p:txBody>
          <a:bodyPr wrap="square" rtlCol="0">
            <a:spAutoFit/>
          </a:bodyPr>
          <a:lstStyle/>
          <a:p>
            <a:r>
              <a:rPr lang="en-US" sz="1400" b="1" dirty="0" smtClean="0">
                <a:latin typeface="Calibri" panose="020F0502020204030204" pitchFamily="34" charset="0"/>
                <a:cs typeface="Calibri" panose="020F0502020204030204" pitchFamily="34" charset="0"/>
              </a:rPr>
              <a:t>Local government transfers per household, 2018/19</a:t>
            </a:r>
            <a:endParaRPr lang="en-ZW" sz="1400" b="1" dirty="0">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3" cstate="print"/>
          <a:stretch>
            <a:fillRect/>
          </a:stretch>
        </p:blipFill>
        <p:spPr>
          <a:xfrm>
            <a:off x="272560" y="1412471"/>
            <a:ext cx="4462659" cy="3090940"/>
          </a:xfrm>
          <a:prstGeom prst="rect">
            <a:avLst/>
          </a:prstGeom>
        </p:spPr>
      </p:pic>
    </p:spTree>
    <p:extLst>
      <p:ext uri="{BB962C8B-B14F-4D97-AF65-F5344CB8AC3E}">
        <p14:creationId xmlns:p14="http://schemas.microsoft.com/office/powerpoint/2010/main" xmlns="" val="3948477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Responding to disasters</a:t>
            </a:r>
            <a:endParaRPr lang="en-ZW" dirty="0"/>
          </a:p>
        </p:txBody>
      </p:sp>
      <p:sp>
        <p:nvSpPr>
          <p:cNvPr id="3" name="Content Placeholder 2"/>
          <p:cNvSpPr>
            <a:spLocks noGrp="1"/>
          </p:cNvSpPr>
          <p:nvPr>
            <p:ph idx="1"/>
          </p:nvPr>
        </p:nvSpPr>
        <p:spPr>
          <a:xfrm>
            <a:off x="152400" y="1124744"/>
            <a:ext cx="8763000" cy="4572000"/>
          </a:xfrm>
        </p:spPr>
        <p:txBody>
          <a:bodyPr/>
          <a:lstStyle/>
          <a:p>
            <a:r>
              <a:rPr lang="en-US" sz="1800" dirty="0">
                <a:latin typeface="Calibri" panose="020F0502020204030204" pitchFamily="34" charset="0"/>
                <a:cs typeface="Calibri" panose="020F0502020204030204" pitchFamily="34" charset="0"/>
              </a:rPr>
              <a:t>Severe drought conditions are </a:t>
            </a:r>
            <a:r>
              <a:rPr lang="en-US" sz="1800" dirty="0" smtClean="0">
                <a:latin typeface="Calibri" panose="020F0502020204030204" pitchFamily="34" charset="0"/>
                <a:cs typeface="Calibri" panose="020F0502020204030204" pitchFamily="34" charset="0"/>
              </a:rPr>
              <a:t>affecting several provinces (including the Western Cape, Northern Cape and Eastern Cape) and has now been declared a national disaster</a:t>
            </a:r>
          </a:p>
          <a:p>
            <a:r>
              <a:rPr lang="en-US" sz="1800" dirty="0" smtClean="0">
                <a:latin typeface="Calibri" panose="020F0502020204030204" pitchFamily="34" charset="0"/>
                <a:cs typeface="Calibri" panose="020F0502020204030204" pitchFamily="34" charset="0"/>
              </a:rPr>
              <a:t>Flood </a:t>
            </a:r>
            <a:r>
              <a:rPr lang="en-US" sz="1800" dirty="0">
                <a:latin typeface="Calibri" panose="020F0502020204030204" pitchFamily="34" charset="0"/>
                <a:cs typeface="Calibri" panose="020F0502020204030204" pitchFamily="34" charset="0"/>
              </a:rPr>
              <a:t>damage in KwaZulu-Natal also needs to be repaired, </a:t>
            </a:r>
            <a:r>
              <a:rPr lang="en-US" sz="1800" dirty="0" smtClean="0">
                <a:latin typeface="Calibri" panose="020F0502020204030204" pitchFamily="34" charset="0"/>
                <a:cs typeface="Calibri" panose="020F0502020204030204" pitchFamily="34" charset="0"/>
              </a:rPr>
              <a:t>other </a:t>
            </a:r>
            <a:r>
              <a:rPr lang="en-US" sz="1800" dirty="0">
                <a:latin typeface="Calibri" panose="020F0502020204030204" pitchFamily="34" charset="0"/>
                <a:cs typeface="Calibri" panose="020F0502020204030204" pitchFamily="34" charset="0"/>
              </a:rPr>
              <a:t>disasters may </a:t>
            </a:r>
            <a:r>
              <a:rPr lang="en-US" sz="1800" dirty="0" smtClean="0">
                <a:latin typeface="Calibri" panose="020F0502020204030204" pitchFamily="34" charset="0"/>
                <a:cs typeface="Calibri" panose="020F0502020204030204" pitchFamily="34" charset="0"/>
              </a:rPr>
              <a:t>occur</a:t>
            </a:r>
            <a:endParaRPr lang="en-US" sz="1800" dirty="0">
              <a:latin typeface="Calibri" panose="020F0502020204030204" pitchFamily="34" charset="0"/>
              <a:cs typeface="Calibri" panose="020F0502020204030204" pitchFamily="34" charset="0"/>
            </a:endParaRPr>
          </a:p>
          <a:p>
            <a:r>
              <a:rPr lang="en-US" sz="1800" dirty="0" smtClean="0">
                <a:latin typeface="Calibri" panose="020F0502020204030204" pitchFamily="34" charset="0"/>
                <a:cs typeface="Calibri" panose="020F0502020204030204" pitchFamily="34" charset="0"/>
              </a:rPr>
              <a:t>Provisions </a:t>
            </a:r>
            <a:r>
              <a:rPr lang="en-US" sz="1800" dirty="0">
                <a:latin typeface="Calibri" panose="020F0502020204030204" pitchFamily="34" charset="0"/>
                <a:cs typeface="Calibri" panose="020F0502020204030204" pitchFamily="34" charset="0"/>
              </a:rPr>
              <a:t>for </a:t>
            </a:r>
            <a:r>
              <a:rPr lang="en-US" sz="1800" dirty="0" smtClean="0">
                <a:latin typeface="Calibri" panose="020F0502020204030204" pitchFamily="34" charset="0"/>
                <a:cs typeface="Calibri" panose="020F0502020204030204" pitchFamily="34" charset="0"/>
              </a:rPr>
              <a:t>disaster </a:t>
            </a:r>
            <a:r>
              <a:rPr lang="en-US" sz="1800" dirty="0">
                <a:latin typeface="Calibri" panose="020F0502020204030204" pitchFamily="34" charset="0"/>
                <a:cs typeface="Calibri" panose="020F0502020204030204" pitchFamily="34" charset="0"/>
              </a:rPr>
              <a:t>response </a:t>
            </a:r>
            <a:r>
              <a:rPr lang="en-US" sz="1800" dirty="0" smtClean="0">
                <a:latin typeface="Calibri" panose="020F0502020204030204" pitchFamily="34" charset="0"/>
                <a:cs typeface="Calibri" panose="020F0502020204030204" pitchFamily="34" charset="0"/>
              </a:rPr>
              <a:t>in the 2018 Budget include</a:t>
            </a:r>
            <a:r>
              <a:rPr lang="en-US" sz="1800" dirty="0">
                <a:latin typeface="Calibri" panose="020F0502020204030204" pitchFamily="34" charset="0"/>
                <a:cs typeface="Calibri" panose="020F0502020204030204" pitchFamily="34" charset="0"/>
              </a:rPr>
              <a:t>:</a:t>
            </a:r>
          </a:p>
          <a:p>
            <a:pPr lvl="1"/>
            <a:r>
              <a:rPr lang="en-US" sz="1600" dirty="0">
                <a:latin typeface="Calibri" panose="020F0502020204030204" pitchFamily="34" charset="0"/>
                <a:cs typeface="Calibri" panose="020F0502020204030204" pitchFamily="34" charset="0"/>
              </a:rPr>
              <a:t>A provisional allocation of R6 billion in 2018/19 for drought relief and to augment public investment projects supported by improved infrastructure planning. </a:t>
            </a:r>
          </a:p>
          <a:p>
            <a:pPr lvl="1"/>
            <a:r>
              <a:rPr lang="en-US" sz="1600" dirty="0">
                <a:latin typeface="Calibri" panose="020F0502020204030204" pitchFamily="34" charset="0"/>
                <a:cs typeface="Calibri" panose="020F0502020204030204" pitchFamily="34" charset="0"/>
              </a:rPr>
              <a:t>Disaster relief grants for provinces and municipalities worth R423 million in 2017/18 and R479 million in 2018/19 can be rapidly released to assist in an emergency. </a:t>
            </a:r>
          </a:p>
          <a:p>
            <a:pPr lvl="1"/>
            <a:r>
              <a:rPr lang="en-US" sz="1600" dirty="0">
                <a:latin typeface="Calibri" panose="020F0502020204030204" pitchFamily="34" charset="0"/>
                <a:cs typeface="Calibri" panose="020F0502020204030204" pitchFamily="34" charset="0"/>
              </a:rPr>
              <a:t>The Division of Revenue Act allows for other conditional grant funds to be reallocated for disaster relief. </a:t>
            </a:r>
          </a:p>
          <a:p>
            <a:pPr lvl="1"/>
            <a:r>
              <a:rPr lang="en-US" sz="1600" dirty="0">
                <a:latin typeface="Calibri" panose="020F0502020204030204" pitchFamily="34" charset="0"/>
                <a:cs typeface="Calibri" panose="020F0502020204030204" pitchFamily="34" charset="0"/>
              </a:rPr>
              <a:t>If agricultural employment is seriously </a:t>
            </a:r>
            <a:r>
              <a:rPr lang="en-US" sz="1600" dirty="0" err="1">
                <a:latin typeface="Calibri" panose="020F0502020204030204" pitchFamily="34" charset="0"/>
                <a:cs typeface="Calibri" panose="020F0502020204030204" pitchFamily="34" charset="0"/>
              </a:rPr>
              <a:t>destabilised</a:t>
            </a:r>
            <a:r>
              <a:rPr lang="en-US" sz="1600" dirty="0">
                <a:latin typeface="Calibri" panose="020F0502020204030204" pitchFamily="34" charset="0"/>
                <a:cs typeface="Calibri" panose="020F0502020204030204" pitchFamily="34" charset="0"/>
              </a:rPr>
              <a:t>, government can temporarily increase intake on the Working for Water </a:t>
            </a:r>
            <a:r>
              <a:rPr lang="en-US" sz="1600" dirty="0" err="1">
                <a:latin typeface="Calibri" panose="020F0502020204030204" pitchFamily="34" charset="0"/>
                <a:cs typeface="Calibri" panose="020F0502020204030204" pitchFamily="34" charset="0"/>
              </a:rPr>
              <a:t>programme</a:t>
            </a:r>
            <a:r>
              <a:rPr lang="en-US" sz="1600" dirty="0">
                <a:latin typeface="Calibri" panose="020F0502020204030204" pitchFamily="34" charset="0"/>
                <a:cs typeface="Calibri" panose="020F0502020204030204" pitchFamily="34" charset="0"/>
              </a:rPr>
              <a:t>. </a:t>
            </a:r>
            <a:endParaRPr lang="en-US" sz="1600" dirty="0" smtClean="0">
              <a:latin typeface="Calibri" panose="020F0502020204030204" pitchFamily="34" charset="0"/>
              <a:cs typeface="Calibri" panose="020F0502020204030204" pitchFamily="34" charset="0"/>
            </a:endParaRPr>
          </a:p>
          <a:p>
            <a:pPr lvl="1"/>
            <a:r>
              <a:rPr lang="en-US" sz="1600" dirty="0" smtClean="0">
                <a:latin typeface="Calibri" panose="020F0502020204030204" pitchFamily="34" charset="0"/>
                <a:cs typeface="Calibri" panose="020F0502020204030204" pitchFamily="34" charset="0"/>
              </a:rPr>
              <a:t>New grants to fund emergency housing provision in the aftermath of a disaster</a:t>
            </a:r>
            <a:r>
              <a:rPr lang="en-US" sz="1600" dirty="0" smtClean="0">
                <a:solidFill>
                  <a:srgbClr val="00B0F0"/>
                </a:solidFill>
                <a:latin typeface="Calibri" panose="020F0502020204030204" pitchFamily="34" charset="0"/>
                <a:cs typeface="Calibri" panose="020F0502020204030204" pitchFamily="34" charset="0"/>
              </a:rPr>
              <a:t>.</a:t>
            </a:r>
            <a:endParaRPr lang="en-US" sz="1600" dirty="0">
              <a:solidFill>
                <a:srgbClr val="00B0F0"/>
              </a:solidFill>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South Africa is a water-scarce country. </a:t>
            </a:r>
            <a:r>
              <a:rPr lang="en-US" sz="1800" dirty="0" smtClean="0">
                <a:latin typeface="Calibri" panose="020F0502020204030204" pitchFamily="34" charset="0"/>
                <a:cs typeface="Calibri" panose="020F0502020204030204" pitchFamily="34" charset="0"/>
              </a:rPr>
              <a:t>Given </a:t>
            </a:r>
            <a:r>
              <a:rPr lang="en-US" sz="1800" dirty="0">
                <a:latin typeface="Calibri" panose="020F0502020204030204" pitchFamily="34" charset="0"/>
                <a:cs typeface="Calibri" panose="020F0502020204030204" pitchFamily="34" charset="0"/>
              </a:rPr>
              <a:t>the risks associated with climate change, the country must reduce consumption and make greater use of groundwater and desalination. Municipalities need to reduce leakages from their reticulation </a:t>
            </a:r>
            <a:r>
              <a:rPr lang="en-US" sz="1800" dirty="0" smtClean="0">
                <a:latin typeface="Calibri" panose="020F0502020204030204" pitchFamily="34" charset="0"/>
                <a:cs typeface="Calibri" panose="020F0502020204030204" pitchFamily="34" charset="0"/>
              </a:rPr>
              <a:t>networks</a:t>
            </a:r>
          </a:p>
          <a:p>
            <a:r>
              <a:rPr lang="en-US" sz="1800" dirty="0" smtClean="0">
                <a:latin typeface="Calibri" panose="020F0502020204030204" pitchFamily="34" charset="0"/>
                <a:cs typeface="Calibri" panose="020F0502020204030204" pitchFamily="34" charset="0"/>
              </a:rPr>
              <a:t>Consumers </a:t>
            </a:r>
            <a:r>
              <a:rPr lang="en-US" sz="1800" dirty="0">
                <a:latin typeface="Calibri" panose="020F0502020204030204" pitchFamily="34" charset="0"/>
                <a:cs typeface="Calibri" panose="020F0502020204030204" pitchFamily="34" charset="0"/>
              </a:rPr>
              <a:t>will have to adjust to paying tariffs that reflect the value of water as a precious </a:t>
            </a:r>
            <a:r>
              <a:rPr lang="en-US" sz="1800" dirty="0" smtClean="0">
                <a:latin typeface="Calibri" panose="020F0502020204030204" pitchFamily="34" charset="0"/>
                <a:cs typeface="Calibri" panose="020F0502020204030204" pitchFamily="34" charset="0"/>
              </a:rPr>
              <a:t>resource</a:t>
            </a:r>
            <a:endParaRPr lang="en-ZW" sz="18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40F85A1-E419-4A9D-98FD-9FA4278D085E}" type="slidenum">
              <a:rPr kumimoji="0" lang="en-US" sz="1000" b="1" i="0" u="none" strike="noStrike" kern="1200" cap="none" spc="0" normalizeH="0" baseline="0" noProof="0" smtClean="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3112113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anose="020F0502020204030204" pitchFamily="34" charset="0"/>
                <a:cs typeface="Calibri" panose="020F0502020204030204" pitchFamily="34" charset="0"/>
              </a:rPr>
              <a:t>How disaster response funding will be allocated </a:t>
            </a:r>
            <a:endParaRPr lang="en-ZW"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52400" y="1152128"/>
            <a:ext cx="8991600" cy="5705872"/>
          </a:xfrm>
          <a:solidFill>
            <a:schemeClr val="bg1"/>
          </a:solidFill>
        </p:spPr>
        <p:txBody>
          <a:bodyPr/>
          <a:lstStyle/>
          <a:p>
            <a:pPr marL="0" indent="0">
              <a:buNone/>
            </a:pPr>
            <a:r>
              <a:rPr lang="en-US" sz="1800" b="1" dirty="0" smtClean="0">
                <a:latin typeface="Calibri" panose="020F0502020204030204" pitchFamily="34" charset="0"/>
                <a:cs typeface="Calibri" panose="020F0502020204030204" pitchFamily="34" charset="0"/>
              </a:rPr>
              <a:t>Provincial and Municipal Disaster </a:t>
            </a:r>
            <a:r>
              <a:rPr lang="en-US" sz="1800" b="1" dirty="0">
                <a:latin typeface="Calibri" panose="020F0502020204030204" pitchFamily="34" charset="0"/>
                <a:cs typeface="Calibri" panose="020F0502020204030204" pitchFamily="34" charset="0"/>
              </a:rPr>
              <a:t>R</a:t>
            </a:r>
            <a:r>
              <a:rPr lang="en-US" sz="1800" b="1" dirty="0" smtClean="0">
                <a:latin typeface="Calibri" panose="020F0502020204030204" pitchFamily="34" charset="0"/>
                <a:cs typeface="Calibri" panose="020F0502020204030204" pitchFamily="34" charset="0"/>
              </a:rPr>
              <a:t>elief Grants</a:t>
            </a:r>
          </a:p>
          <a:p>
            <a:r>
              <a:rPr lang="en-US" sz="1600" dirty="0" smtClean="0">
                <a:latin typeface="Calibri" panose="020F0502020204030204" pitchFamily="34" charset="0"/>
                <a:cs typeface="Calibri" panose="020F0502020204030204" pitchFamily="34" charset="0"/>
              </a:rPr>
              <a:t>Available for immediate release upon application to the National Disaster Management Centre (NDMC) who verify disaster assessments and request the release of funds from National Treasury</a:t>
            </a:r>
          </a:p>
          <a:p>
            <a:r>
              <a:rPr lang="en-US" sz="1600" dirty="0" smtClean="0">
                <a:latin typeface="Calibri" panose="020F0502020204030204" pitchFamily="34" charset="0"/>
                <a:cs typeface="Calibri" panose="020F0502020204030204" pitchFamily="34" charset="0"/>
              </a:rPr>
              <a:t>R74.9 million was allocated from these grants for drought relief in the Western Cape in August 2017</a:t>
            </a:r>
          </a:p>
          <a:p>
            <a:r>
              <a:rPr lang="en-US" sz="1600" dirty="0" smtClean="0">
                <a:latin typeface="Calibri" panose="020F0502020204030204" pitchFamily="34" charset="0"/>
                <a:cs typeface="Calibri" panose="020F0502020204030204" pitchFamily="34" charset="0"/>
              </a:rPr>
              <a:t>NT has approved the release of a further R348.8 million in </a:t>
            </a:r>
            <a:r>
              <a:rPr lang="en-US" sz="1600" dirty="0">
                <a:latin typeface="Calibri" panose="020F0502020204030204" pitchFamily="34" charset="0"/>
                <a:cs typeface="Calibri" panose="020F0502020204030204" pitchFamily="34" charset="0"/>
              </a:rPr>
              <a:t>drought relief </a:t>
            </a:r>
            <a:r>
              <a:rPr lang="en-US" sz="1600" dirty="0" smtClean="0">
                <a:latin typeface="Calibri" panose="020F0502020204030204" pitchFamily="34" charset="0"/>
                <a:cs typeface="Calibri" panose="020F0502020204030204" pitchFamily="34" charset="0"/>
              </a:rPr>
              <a:t>funding </a:t>
            </a:r>
            <a:r>
              <a:rPr lang="en-US" sz="1600" dirty="0">
                <a:latin typeface="Calibri" panose="020F0502020204030204" pitchFamily="34" charset="0"/>
                <a:cs typeface="Calibri" panose="020F0502020204030204" pitchFamily="34" charset="0"/>
              </a:rPr>
              <a:t>for EC, NC and WC </a:t>
            </a:r>
            <a:r>
              <a:rPr lang="en-US" sz="1600" dirty="0" smtClean="0">
                <a:latin typeface="Calibri" panose="020F0502020204030204" pitchFamily="34" charset="0"/>
                <a:cs typeface="Calibri" panose="020F0502020204030204" pitchFamily="34" charset="0"/>
              </a:rPr>
              <a:t> in 2017/18 (for </a:t>
            </a:r>
            <a:r>
              <a:rPr lang="en-US" sz="1600" dirty="0">
                <a:latin typeface="Calibri" panose="020F0502020204030204" pitchFamily="34" charset="0"/>
                <a:cs typeface="Calibri" panose="020F0502020204030204" pitchFamily="34" charset="0"/>
              </a:rPr>
              <a:t>ground water augmentation and agriculture</a:t>
            </a:r>
            <a:r>
              <a:rPr lang="en-US" sz="1600" dirty="0" smtClean="0">
                <a:latin typeface="Calibri" panose="020F0502020204030204" pitchFamily="34" charset="0"/>
                <a:cs typeface="Calibri" panose="020F0502020204030204" pitchFamily="34" charset="0"/>
              </a:rPr>
              <a:t>). NDMC will transfer funds in March 2018 </a:t>
            </a:r>
          </a:p>
          <a:p>
            <a:r>
              <a:rPr lang="en-US" sz="1600" dirty="0" smtClean="0">
                <a:latin typeface="Calibri" panose="020F0502020204030204" pitchFamily="34" charset="0"/>
                <a:cs typeface="Calibri" panose="020F0502020204030204" pitchFamily="34" charset="0"/>
              </a:rPr>
              <a:t>R472.8 million is available in these grants in 2018/19 (R84.7 million is already approved for agricultural drought relief in NC)</a:t>
            </a:r>
          </a:p>
          <a:p>
            <a:pPr marL="0" indent="0">
              <a:buNone/>
            </a:pPr>
            <a:r>
              <a:rPr lang="en-US" sz="1800" b="1" dirty="0" smtClean="0">
                <a:latin typeface="Calibri" panose="020F0502020204030204" pitchFamily="34" charset="0"/>
                <a:cs typeface="Calibri" panose="020F0502020204030204" pitchFamily="34" charset="0"/>
              </a:rPr>
              <a:t>Disaster recovery allocations</a:t>
            </a:r>
          </a:p>
          <a:p>
            <a:pPr marL="342900" lvl="1" indent="-342900">
              <a:buChar char="•"/>
            </a:pPr>
            <a:r>
              <a:rPr lang="en-US" sz="1600" dirty="0" smtClean="0">
                <a:latin typeface="Calibri" panose="020F0502020204030204" pitchFamily="34" charset="0"/>
                <a:cs typeface="Calibri" panose="020F0502020204030204" pitchFamily="34" charset="0"/>
              </a:rPr>
              <a:t>Infrastructure damaged in a disaster that must </a:t>
            </a:r>
            <a:r>
              <a:rPr lang="en-US" sz="1600" dirty="0">
                <a:latin typeface="Calibri" panose="020F0502020204030204" pitchFamily="34" charset="0"/>
                <a:cs typeface="Calibri" panose="020F0502020204030204" pitchFamily="34" charset="0"/>
              </a:rPr>
              <a:t>be repaired or </a:t>
            </a:r>
            <a:r>
              <a:rPr lang="en-US" sz="1600" dirty="0" smtClean="0">
                <a:latin typeface="Calibri" panose="020F0502020204030204" pitchFamily="34" charset="0"/>
                <a:cs typeface="Calibri" panose="020F0502020204030204" pitchFamily="34" charset="0"/>
              </a:rPr>
              <a:t>rebuilt is funded </a:t>
            </a:r>
            <a:r>
              <a:rPr lang="en-US" sz="1600" dirty="0">
                <a:latin typeface="Calibri" panose="020F0502020204030204" pitchFamily="34" charset="0"/>
                <a:cs typeface="Calibri" panose="020F0502020204030204" pitchFamily="34" charset="0"/>
              </a:rPr>
              <a:t>either from the contingency reserve or through </a:t>
            </a:r>
            <a:r>
              <a:rPr lang="en-US" sz="1600" dirty="0" err="1" smtClean="0">
                <a:latin typeface="Calibri" panose="020F0502020204030204" pitchFamily="34" charset="0"/>
                <a:cs typeface="Calibri" panose="020F0502020204030204" pitchFamily="34" charset="0"/>
              </a:rPr>
              <a:t>reprioritisations</a:t>
            </a:r>
            <a:r>
              <a:rPr lang="en-US" sz="1600" dirty="0" smtClean="0">
                <a:latin typeface="Calibri" panose="020F0502020204030204" pitchFamily="34" charset="0"/>
                <a:cs typeface="Calibri" panose="020F0502020204030204" pitchFamily="34" charset="0"/>
              </a:rPr>
              <a:t> (allocated in the adjustment or main budget)</a:t>
            </a:r>
            <a:endParaRPr lang="en-US" sz="1600" dirty="0">
              <a:latin typeface="Calibri" panose="020F0502020204030204" pitchFamily="34" charset="0"/>
              <a:cs typeface="Calibri" panose="020F0502020204030204" pitchFamily="34" charset="0"/>
            </a:endParaRPr>
          </a:p>
          <a:p>
            <a:pPr marL="342900" lvl="1" indent="-342900">
              <a:buChar char="•"/>
            </a:pPr>
            <a:r>
              <a:rPr lang="en-US" sz="1600" dirty="0">
                <a:latin typeface="Calibri" panose="020F0502020204030204" pitchFamily="34" charset="0"/>
                <a:cs typeface="Calibri" panose="020F0502020204030204" pitchFamily="34" charset="0"/>
              </a:rPr>
              <a:t>Funds for provinces are usually ring-fenced within sector grants, municipal allocations are transferred through the Municipal Disaster Recovery Grant</a:t>
            </a:r>
          </a:p>
          <a:p>
            <a:pPr marL="342900" lvl="1" indent="-342900">
              <a:buChar char="•"/>
            </a:pPr>
            <a:r>
              <a:rPr lang="en-US" sz="1600" dirty="0">
                <a:latin typeface="Calibri" panose="020F0502020204030204" pitchFamily="34" charset="0"/>
                <a:cs typeface="Calibri" panose="020F0502020204030204" pitchFamily="34" charset="0"/>
              </a:rPr>
              <a:t>For example: flood damage in KwaZulu-Natal will be assessed for this funding</a:t>
            </a:r>
          </a:p>
          <a:p>
            <a:pPr marL="0" indent="0">
              <a:buNone/>
            </a:pPr>
            <a:r>
              <a:rPr lang="en-US" sz="1800" b="1" dirty="0" smtClean="0">
                <a:latin typeface="Calibri" panose="020F0502020204030204" pitchFamily="34" charset="0"/>
                <a:cs typeface="Calibri" panose="020F0502020204030204" pitchFamily="34" charset="0"/>
              </a:rPr>
              <a:t>Funds from the provisional allocation</a:t>
            </a:r>
          </a:p>
          <a:p>
            <a:pPr marL="342900" lvl="1" indent="-342900">
              <a:buFontTx/>
              <a:buChar char="•"/>
            </a:pPr>
            <a:r>
              <a:rPr lang="en-US" sz="1600" dirty="0">
                <a:latin typeface="Calibri" panose="020F0502020204030204" pitchFamily="34" charset="0"/>
                <a:cs typeface="Calibri" panose="020F0502020204030204" pitchFamily="34" charset="0"/>
              </a:rPr>
              <a:t>Not all R6 </a:t>
            </a:r>
            <a:r>
              <a:rPr lang="en-US" sz="1600" dirty="0" smtClean="0">
                <a:latin typeface="Calibri" panose="020F0502020204030204" pitchFamily="34" charset="0"/>
                <a:cs typeface="Calibri" panose="020F0502020204030204" pitchFamily="34" charset="0"/>
              </a:rPr>
              <a:t>billion announced in the Budget Speech is </a:t>
            </a:r>
            <a:r>
              <a:rPr lang="en-US" sz="1600" dirty="0">
                <a:latin typeface="Calibri" panose="020F0502020204030204" pitchFamily="34" charset="0"/>
                <a:cs typeface="Calibri" panose="020F0502020204030204" pitchFamily="34" charset="0"/>
              </a:rPr>
              <a:t>for drought-related projects, funds will also be allocated to other infrastructure projects assessed through the new Budget Facility for Infrastructure  </a:t>
            </a:r>
            <a:endParaRPr lang="en-ZW" sz="1600" dirty="0">
              <a:latin typeface="Calibri" panose="020F0502020204030204" pitchFamily="34" charset="0"/>
              <a:cs typeface="Calibri" panose="020F0502020204030204" pitchFamily="34" charset="0"/>
            </a:endParaRPr>
          </a:p>
          <a:p>
            <a:pPr marL="342900" lvl="1" indent="-342900">
              <a:buChar char="•"/>
            </a:pPr>
            <a:r>
              <a:rPr lang="en-US" sz="1600" dirty="0" smtClean="0">
                <a:latin typeface="Calibri" panose="020F0502020204030204" pitchFamily="34" charset="0"/>
                <a:cs typeface="Calibri" panose="020F0502020204030204" pitchFamily="34" charset="0"/>
              </a:rPr>
              <a:t>Will fund infrastructure needed to ensure the sustainability of long-term water supplies </a:t>
            </a:r>
          </a:p>
          <a:p>
            <a:pPr marL="342900" lvl="1" indent="-342900">
              <a:buChar char="•"/>
            </a:pPr>
            <a:r>
              <a:rPr lang="en-US" sz="1600" dirty="0" smtClean="0">
                <a:latin typeface="Calibri" panose="020F0502020204030204" pitchFamily="34" charset="0"/>
                <a:cs typeface="Calibri" panose="020F0502020204030204" pitchFamily="34" charset="0"/>
              </a:rPr>
              <a:t>Section 6(1)(b) of the Appropriations </a:t>
            </a:r>
            <a:r>
              <a:rPr lang="en-US" sz="1600" dirty="0">
                <a:latin typeface="Calibri" panose="020F0502020204030204" pitchFamily="34" charset="0"/>
                <a:cs typeface="Calibri" panose="020F0502020204030204" pitchFamily="34" charset="0"/>
              </a:rPr>
              <a:t>Bill, 2018, allows for provisional allocations to </a:t>
            </a:r>
            <a:r>
              <a:rPr lang="en-US" sz="1600" dirty="0" smtClean="0">
                <a:latin typeface="Calibri" panose="020F0502020204030204" pitchFamily="34" charset="0"/>
                <a:cs typeface="Calibri" panose="020F0502020204030204" pitchFamily="34" charset="0"/>
              </a:rPr>
              <a:t>be spent before the adjustments budget (but only once this Bill is enacted) </a:t>
            </a:r>
            <a:endParaRPr lang="en-US" sz="16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7164288" y="6525344"/>
            <a:ext cx="1905000" cy="288032"/>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40F85A1-E419-4A9D-98FD-9FA4278D085E}" type="slidenum">
              <a:rPr kumimoji="0" lang="en-US" sz="1000" b="1" i="0" u="none" strike="noStrike" kern="1200" cap="none" spc="0" normalizeH="0" baseline="0" noProof="0" smtClean="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400" b="0" i="0" u="none" strike="noStrike" kern="1200" cap="none" spc="0" normalizeH="0" baseline="0" noProof="0" dirty="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1822357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596064" cy="838200"/>
          </a:xfrm>
        </p:spPr>
        <p:txBody>
          <a:bodyPr/>
          <a:lstStyle/>
          <a:p>
            <a:r>
              <a:rPr lang="en-US" b="1" dirty="0" smtClean="0">
                <a:latin typeface="Calibri" panose="020F0502020204030204" pitchFamily="34" charset="0"/>
                <a:cs typeface="Calibri" panose="020F0502020204030204" pitchFamily="34" charset="0"/>
              </a:rPr>
              <a:t>Improving the impact of transfers to municipalities</a:t>
            </a:r>
            <a:endParaRPr lang="en-ZW"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0" y="4581128"/>
            <a:ext cx="9144000" cy="2204864"/>
          </a:xfrm>
          <a:solidFill>
            <a:schemeClr val="bg1"/>
          </a:solidFill>
        </p:spPr>
        <p:txBody>
          <a:bodyPr/>
          <a:lstStyle/>
          <a:p>
            <a:r>
              <a:rPr lang="en-US" sz="1800" dirty="0" smtClean="0">
                <a:latin typeface="Calibri" panose="020F0502020204030204" pitchFamily="34" charset="0"/>
                <a:cs typeface="Calibri" panose="020F0502020204030204" pitchFamily="34" charset="0"/>
              </a:rPr>
              <a:t>Are these investments translating into improved lives for poor South Africans?</a:t>
            </a:r>
          </a:p>
          <a:p>
            <a:r>
              <a:rPr lang="en-US" sz="1800" dirty="0" smtClean="0">
                <a:latin typeface="Calibri" panose="020F0502020204030204" pitchFamily="34" charset="0"/>
                <a:cs typeface="Calibri" panose="020F0502020204030204" pitchFamily="34" charset="0"/>
              </a:rPr>
              <a:t>The 2018 Budget Review highlights that some of the municipalities that gained the most from the new LGES formula introduced in 2013/14 seem to have invested more of their increased resources on increased salaries rather than expanded services</a:t>
            </a:r>
          </a:p>
          <a:p>
            <a:r>
              <a:rPr lang="en-US" sz="1800" dirty="0" smtClean="0">
                <a:latin typeface="Calibri" panose="020F0502020204030204" pitchFamily="34" charset="0"/>
                <a:cs typeface="Calibri" panose="020F0502020204030204" pitchFamily="34" charset="0"/>
              </a:rPr>
              <a:t>Increases for some DMs from RSC seem to have mostly been spent on salaries</a:t>
            </a:r>
          </a:p>
          <a:p>
            <a:r>
              <a:rPr lang="en-US" sz="1800" b="1" dirty="0" smtClean="0">
                <a:latin typeface="Calibri" panose="020F0502020204030204" pitchFamily="34" charset="0"/>
                <a:cs typeface="Calibri" panose="020F0502020204030204" pitchFamily="34" charset="0"/>
              </a:rPr>
              <a:t>We need to change what is happening </a:t>
            </a:r>
            <a:r>
              <a:rPr lang="en-US" sz="1800" b="1" u="sng" dirty="0" smtClean="0">
                <a:latin typeface="Calibri" panose="020F0502020204030204" pitchFamily="34" charset="0"/>
                <a:cs typeface="Calibri" panose="020F0502020204030204" pitchFamily="34" charset="0"/>
              </a:rPr>
              <a:t>within</a:t>
            </a:r>
            <a:r>
              <a:rPr lang="en-US" sz="1800" b="1" dirty="0" smtClean="0">
                <a:latin typeface="Calibri" panose="020F0502020204030204" pitchFamily="34" charset="0"/>
                <a:cs typeface="Calibri" panose="020F0502020204030204" pitchFamily="34" charset="0"/>
              </a:rPr>
              <a:t> municipalities so that more of the benefit from national transfers reaches the residents in each municipality</a:t>
            </a:r>
          </a:p>
          <a:p>
            <a:endParaRPr lang="en-ZW" sz="18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6934200" y="6525344"/>
            <a:ext cx="1905000" cy="332656"/>
          </a:xfrm>
        </p:spPr>
        <p:txBody>
          <a:bodyPr/>
          <a:lstStyle/>
          <a:p>
            <a:pPr>
              <a:defRPr/>
            </a:pPr>
            <a:fld id="{F90630C5-2861-4300-9822-8333D170F2F4}" type="slidenum">
              <a:rPr lang="en-US" smtClean="0"/>
              <a:pPr>
                <a:defRPr/>
              </a:pPr>
              <a:t>14</a:t>
            </a:fld>
            <a:endParaRPr lang="en-US" sz="1400" b="0" dirty="0">
              <a:solidFill>
                <a:schemeClr val="tx1"/>
              </a:solidFill>
              <a:latin typeface="+mn-lt"/>
            </a:endParaRPr>
          </a:p>
        </p:txBody>
      </p:sp>
      <p:sp>
        <p:nvSpPr>
          <p:cNvPr id="6" name="TextBox 5"/>
          <p:cNvSpPr txBox="1"/>
          <p:nvPr/>
        </p:nvSpPr>
        <p:spPr>
          <a:xfrm>
            <a:off x="35496" y="1124744"/>
            <a:ext cx="4873588" cy="584775"/>
          </a:xfrm>
          <a:prstGeom prst="rect">
            <a:avLst/>
          </a:prstGeom>
          <a:noFill/>
        </p:spPr>
        <p:txBody>
          <a:bodyPr wrap="square" rtlCol="0">
            <a:spAutoFit/>
          </a:bodyPr>
          <a:lstStyle/>
          <a:p>
            <a:r>
              <a:rPr lang="en-US" sz="1600" b="1" dirty="0" smtClean="0">
                <a:latin typeface="Calibri" panose="020F0502020204030204" pitchFamily="34" charset="0"/>
                <a:cs typeface="Calibri" panose="020F0502020204030204" pitchFamily="34" charset="0"/>
              </a:rPr>
              <a:t>Transfers to local government have grown dramatically, 1998/99 to 2017/18 (real values)</a:t>
            </a:r>
            <a:endParaRPr lang="en-ZW" sz="1600" b="1" dirty="0">
              <a:latin typeface="Calibri" panose="020F0502020204030204" pitchFamily="34" charset="0"/>
              <a:cs typeface="Calibri" panose="020F0502020204030204" pitchFamily="34" charset="0"/>
            </a:endParaRPr>
          </a:p>
        </p:txBody>
      </p:sp>
      <p:sp>
        <p:nvSpPr>
          <p:cNvPr id="7" name="Flowchart: Manual Input 6"/>
          <p:cNvSpPr/>
          <p:nvPr/>
        </p:nvSpPr>
        <p:spPr bwMode="auto">
          <a:xfrm>
            <a:off x="5025988" y="1196752"/>
            <a:ext cx="3816424" cy="936104"/>
          </a:xfrm>
          <a:prstGeom prst="flowChartManualInput">
            <a:avLst/>
          </a:prstGeom>
          <a:solidFill>
            <a:srgbClr val="8F4141">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Capacity</a:t>
            </a:r>
            <a:r>
              <a:rPr kumimoji="0" lang="en-US"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support to</a:t>
            </a:r>
            <a:r>
              <a:rPr kumimoji="0" lang="en-US" sz="20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 municipalities is worth nearly R2 billion a year</a:t>
            </a:r>
            <a:endParaRPr kumimoji="0" lang="en-ZW"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8" name="TextBox 7"/>
          <p:cNvSpPr txBox="1"/>
          <p:nvPr/>
        </p:nvSpPr>
        <p:spPr>
          <a:xfrm>
            <a:off x="5025988" y="2177569"/>
            <a:ext cx="3813212" cy="1323439"/>
          </a:xfrm>
          <a:prstGeom prst="rect">
            <a:avLst/>
          </a:prstGeom>
          <a:solidFill>
            <a:srgbClr val="8F4141">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marR="0" indent="0" defTabSz="914400" latinLnBrk="0">
              <a:lnSpc>
                <a:spcPct val="100000"/>
              </a:lnSpc>
              <a:buClrTx/>
              <a:buSzTx/>
              <a:buFontTx/>
              <a:buNone/>
              <a:tabLst/>
              <a:defRPr kumimoji="0" sz="2000" b="1" i="0" u="none" strike="noStrike" cap="none" normalizeH="0" baseline="0">
                <a:ln>
                  <a:noFill/>
                </a:ln>
                <a:effectLst/>
                <a:latin typeface="Calibri" panose="020F0502020204030204" pitchFamily="34" charset="0"/>
                <a:cs typeface="Calibri" panose="020F0502020204030204" pitchFamily="34" charset="0"/>
              </a:defRPr>
            </a:lvl1pPr>
          </a:lstStyle>
          <a:p>
            <a:r>
              <a:rPr lang="en-US" b="0" dirty="0"/>
              <a:t>Local government equitable share provides subsidies for the delivery of </a:t>
            </a:r>
            <a:r>
              <a:rPr lang="en-US" dirty="0"/>
              <a:t>free basic services </a:t>
            </a:r>
            <a:r>
              <a:rPr lang="en-US" b="0" dirty="0"/>
              <a:t>to 9.8 million households</a:t>
            </a:r>
            <a:endParaRPr lang="en-ZW" b="0" dirty="0"/>
          </a:p>
        </p:txBody>
      </p:sp>
      <p:sp>
        <p:nvSpPr>
          <p:cNvPr id="11" name="TextBox 10"/>
          <p:cNvSpPr txBox="1"/>
          <p:nvPr/>
        </p:nvSpPr>
        <p:spPr>
          <a:xfrm>
            <a:off x="5025988" y="3573017"/>
            <a:ext cx="3813212" cy="936103"/>
          </a:xfrm>
          <a:prstGeom prst="rect">
            <a:avLst/>
          </a:prstGeom>
          <a:solidFill>
            <a:srgbClr val="8F4141">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marR="0" indent="0" defTabSz="914400" latinLnBrk="0">
              <a:lnSpc>
                <a:spcPct val="100000"/>
              </a:lnSpc>
              <a:buClrTx/>
              <a:buSzTx/>
              <a:buFontTx/>
              <a:buNone/>
              <a:tabLst/>
              <a:defRPr kumimoji="0" sz="2000" b="1" i="0" u="none" strike="noStrike" cap="none" normalizeH="0" baseline="0">
                <a:ln>
                  <a:noFill/>
                </a:ln>
                <a:effectLst/>
                <a:latin typeface="Calibri" panose="020F0502020204030204" pitchFamily="34" charset="0"/>
                <a:cs typeface="Calibri" panose="020F0502020204030204" pitchFamily="34" charset="0"/>
              </a:defRPr>
            </a:lvl1pPr>
          </a:lstStyle>
          <a:p>
            <a:r>
              <a:rPr lang="en-US" dirty="0"/>
              <a:t>Infrastructure </a:t>
            </a:r>
            <a:r>
              <a:rPr lang="en-US" b="0" dirty="0"/>
              <a:t>grants fund the rollout of services to the poor (R41bn in </a:t>
            </a:r>
            <a:r>
              <a:rPr lang="en-US" b="0" dirty="0" smtClean="0"/>
              <a:t>2018/19</a:t>
            </a:r>
            <a:r>
              <a:rPr lang="en-US" b="0" dirty="0"/>
              <a:t>)</a:t>
            </a:r>
            <a:endParaRPr lang="en-ZW" b="0" dirty="0"/>
          </a:p>
        </p:txBody>
      </p:sp>
      <p:pic>
        <p:nvPicPr>
          <p:cNvPr id="5" name="Picture 4"/>
          <p:cNvPicPr>
            <a:picLocks noChangeAspect="1"/>
          </p:cNvPicPr>
          <p:nvPr/>
        </p:nvPicPr>
        <p:blipFill>
          <a:blip r:embed="rId2" cstate="print"/>
          <a:stretch>
            <a:fillRect/>
          </a:stretch>
        </p:blipFill>
        <p:spPr>
          <a:xfrm>
            <a:off x="-396" y="1628799"/>
            <a:ext cx="5026384" cy="3015831"/>
          </a:xfrm>
          <a:prstGeom prst="rect">
            <a:avLst/>
          </a:prstGeom>
        </p:spPr>
      </p:pic>
    </p:spTree>
    <p:extLst>
      <p:ext uri="{BB962C8B-B14F-4D97-AF65-F5344CB8AC3E}">
        <p14:creationId xmlns:p14="http://schemas.microsoft.com/office/powerpoint/2010/main" xmlns="" val="1692334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anose="020F0502020204030204" pitchFamily="34" charset="0"/>
                <a:cs typeface="Calibri" panose="020F0502020204030204" pitchFamily="34" charset="0"/>
              </a:rPr>
              <a:t>Assisting the worst performing municipalities to turn around</a:t>
            </a:r>
            <a:endParaRPr lang="en-ZW"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r>
              <a:rPr lang="en-US" dirty="0" smtClean="0">
                <a:latin typeface="Calibri" panose="020F0502020204030204" pitchFamily="34" charset="0"/>
                <a:cs typeface="Calibri" panose="020F0502020204030204" pitchFamily="34" charset="0"/>
              </a:rPr>
              <a:t>Municipal failures include collapse of services and the inability to pay creditors</a:t>
            </a:r>
          </a:p>
          <a:p>
            <a:r>
              <a:rPr lang="en-US" dirty="0" smtClean="0">
                <a:latin typeface="Calibri" panose="020F0502020204030204" pitchFamily="34" charset="0"/>
                <a:cs typeface="Calibri" panose="020F0502020204030204" pitchFamily="34" charset="0"/>
              </a:rPr>
              <a:t>In </a:t>
            </a:r>
            <a:r>
              <a:rPr lang="en-US" dirty="0">
                <a:latin typeface="Calibri" panose="020F0502020204030204" pitchFamily="34" charset="0"/>
                <a:cs typeface="Calibri" panose="020F0502020204030204" pitchFamily="34" charset="0"/>
              </a:rPr>
              <a:t>the 2017 MTBPS government announced that we would introduce a new funding mechanism to support the implementation of </a:t>
            </a:r>
            <a:r>
              <a:rPr lang="en-US" dirty="0" smtClean="0">
                <a:latin typeface="Calibri" panose="020F0502020204030204" pitchFamily="34" charset="0"/>
                <a:cs typeface="Calibri" panose="020F0502020204030204" pitchFamily="34" charset="0"/>
              </a:rPr>
              <a:t>recovery </a:t>
            </a:r>
            <a:r>
              <a:rPr lang="en-US" dirty="0">
                <a:latin typeface="Calibri" panose="020F0502020204030204" pitchFamily="34" charset="0"/>
                <a:cs typeface="Calibri" panose="020F0502020204030204" pitchFamily="34" charset="0"/>
              </a:rPr>
              <a:t>plans for municipalities in financial </a:t>
            </a:r>
            <a:r>
              <a:rPr lang="en-US" dirty="0" smtClean="0">
                <a:latin typeface="Calibri" panose="020F0502020204030204" pitchFamily="34" charset="0"/>
                <a:cs typeface="Calibri" panose="020F0502020204030204" pitchFamily="34" charset="0"/>
              </a:rPr>
              <a:t>crisis </a:t>
            </a:r>
          </a:p>
          <a:p>
            <a:r>
              <a:rPr lang="en-US" dirty="0" smtClean="0">
                <a:latin typeface="Calibri" panose="020F0502020204030204" pitchFamily="34" charset="0"/>
                <a:cs typeface="Calibri" panose="020F0502020204030204" pitchFamily="34" charset="0"/>
              </a:rPr>
              <a:t>A new Municipal Restructuring Grant may be introduced from 2019/20:</a:t>
            </a:r>
          </a:p>
          <a:p>
            <a:pPr lvl="1"/>
            <a:r>
              <a:rPr lang="en-US" sz="1800" dirty="0" smtClean="0">
                <a:latin typeface="Calibri" panose="020F0502020204030204" pitchFamily="34" charset="0"/>
                <a:cs typeface="Calibri" panose="020F0502020204030204" pitchFamily="34" charset="0"/>
              </a:rPr>
              <a:t>to support </a:t>
            </a:r>
            <a:r>
              <a:rPr lang="en-US" sz="1800" dirty="0">
                <a:latin typeface="Calibri" panose="020F0502020204030204" pitchFamily="34" charset="0"/>
                <a:cs typeface="Calibri" panose="020F0502020204030204" pitchFamily="34" charset="0"/>
              </a:rPr>
              <a:t>for the implementation of </a:t>
            </a:r>
            <a:r>
              <a:rPr lang="en-US" sz="1800" dirty="0" smtClean="0">
                <a:latin typeface="Calibri" panose="020F0502020204030204" pitchFamily="34" charset="0"/>
                <a:cs typeface="Calibri" panose="020F0502020204030204" pitchFamily="34" charset="0"/>
              </a:rPr>
              <a:t>financial </a:t>
            </a:r>
            <a:r>
              <a:rPr lang="en-US" sz="1800" dirty="0">
                <a:latin typeface="Calibri" panose="020F0502020204030204" pitchFamily="34" charset="0"/>
                <a:cs typeface="Calibri" panose="020F0502020204030204" pitchFamily="34" charset="0"/>
              </a:rPr>
              <a:t>recovery </a:t>
            </a:r>
            <a:r>
              <a:rPr lang="en-US" sz="1800" dirty="0" smtClean="0">
                <a:latin typeface="Calibri" panose="020F0502020204030204" pitchFamily="34" charset="0"/>
                <a:cs typeface="Calibri" panose="020F0502020204030204" pitchFamily="34" charset="0"/>
              </a:rPr>
              <a:t>plans</a:t>
            </a:r>
          </a:p>
          <a:p>
            <a:pPr lvl="1"/>
            <a:r>
              <a:rPr lang="en-US" sz="1800" dirty="0" smtClean="0">
                <a:latin typeface="Calibri" panose="020F0502020204030204" pitchFamily="34" charset="0"/>
                <a:cs typeface="Calibri" panose="020F0502020204030204" pitchFamily="34" charset="0"/>
              </a:rPr>
              <a:t>municipalities must demonstrate commitment to </a:t>
            </a:r>
            <a:r>
              <a:rPr lang="en-US" sz="1800" dirty="0">
                <a:latin typeface="Calibri" panose="020F0502020204030204" pitchFamily="34" charset="0"/>
                <a:cs typeface="Calibri" panose="020F0502020204030204" pitchFamily="34" charset="0"/>
              </a:rPr>
              <a:t>implement </a:t>
            </a:r>
            <a:r>
              <a:rPr lang="en-US" sz="1800" dirty="0" smtClean="0">
                <a:latin typeface="Calibri" panose="020F0502020204030204" pitchFamily="34" charset="0"/>
                <a:cs typeface="Calibri" panose="020F0502020204030204" pitchFamily="34" charset="0"/>
              </a:rPr>
              <a:t>necessary reforms before they access funding </a:t>
            </a:r>
            <a:r>
              <a:rPr lang="en-US" sz="1800" dirty="0">
                <a:latin typeface="Calibri" panose="020F0502020204030204" pitchFamily="34" charset="0"/>
                <a:cs typeface="Calibri" panose="020F0502020204030204" pitchFamily="34" charset="0"/>
              </a:rPr>
              <a:t>(including </a:t>
            </a:r>
            <a:r>
              <a:rPr lang="en-US" sz="1800" dirty="0" smtClean="0">
                <a:latin typeface="Calibri" panose="020F0502020204030204" pitchFamily="34" charset="0"/>
                <a:cs typeface="Calibri" panose="020F0502020204030204" pitchFamily="34" charset="0"/>
              </a:rPr>
              <a:t>contain </a:t>
            </a:r>
            <a:r>
              <a:rPr lang="en-US" sz="1800" dirty="0">
                <a:latin typeface="Calibri" panose="020F0502020204030204" pitchFamily="34" charset="0"/>
                <a:cs typeface="Calibri" panose="020F0502020204030204" pitchFamily="34" charset="0"/>
              </a:rPr>
              <a:t>employee related </a:t>
            </a:r>
            <a:r>
              <a:rPr lang="en-US" sz="1800" dirty="0" smtClean="0">
                <a:latin typeface="Calibri" panose="020F0502020204030204" pitchFamily="34" charset="0"/>
                <a:cs typeface="Calibri" panose="020F0502020204030204" pitchFamily="34" charset="0"/>
              </a:rPr>
              <a:t>costs, limiting </a:t>
            </a:r>
            <a:r>
              <a:rPr lang="en-US" sz="1800" dirty="0">
                <a:latin typeface="Calibri" panose="020F0502020204030204" pitchFamily="34" charset="0"/>
                <a:cs typeface="Calibri" panose="020F0502020204030204" pitchFamily="34" charset="0"/>
              </a:rPr>
              <a:t>non-priority </a:t>
            </a:r>
            <a:r>
              <a:rPr lang="en-US" sz="1800" dirty="0" smtClean="0">
                <a:latin typeface="Calibri" panose="020F0502020204030204" pitchFamily="34" charset="0"/>
                <a:cs typeface="Calibri" panose="020F0502020204030204" pitchFamily="34" charset="0"/>
              </a:rPr>
              <a:t>spending, increasing </a:t>
            </a:r>
            <a:r>
              <a:rPr lang="en-US" sz="1800" dirty="0">
                <a:latin typeface="Calibri" panose="020F0502020204030204" pitchFamily="34" charset="0"/>
                <a:cs typeface="Calibri" panose="020F0502020204030204" pitchFamily="34" charset="0"/>
              </a:rPr>
              <a:t>revenue </a:t>
            </a:r>
            <a:r>
              <a:rPr lang="en-US" sz="1800" dirty="0" smtClean="0">
                <a:latin typeface="Calibri" panose="020F0502020204030204" pitchFamily="34" charset="0"/>
                <a:cs typeface="Calibri" panose="020F0502020204030204" pitchFamily="34" charset="0"/>
              </a:rPr>
              <a:t>collection and adopting funded budgets)</a:t>
            </a:r>
          </a:p>
          <a:p>
            <a:pPr lvl="1"/>
            <a:r>
              <a:rPr lang="en-US" sz="1800" dirty="0" smtClean="0">
                <a:latin typeface="Calibri" panose="020F0502020204030204" pitchFamily="34" charset="0"/>
                <a:cs typeface="Calibri" panose="020F0502020204030204" pitchFamily="34" charset="0"/>
              </a:rPr>
              <a:t>it will not bail out municipalities </a:t>
            </a:r>
          </a:p>
          <a:p>
            <a:r>
              <a:rPr lang="en-US" dirty="0" smtClean="0">
                <a:latin typeface="Calibri" panose="020F0502020204030204" pitchFamily="34" charset="0"/>
                <a:cs typeface="Calibri" panose="020F0502020204030204" pitchFamily="34" charset="0"/>
              </a:rPr>
              <a:t>If necessary, government may place municipalities under intervention</a:t>
            </a:r>
          </a:p>
          <a:p>
            <a:r>
              <a:rPr lang="en-US" dirty="0" smtClean="0">
                <a:latin typeface="Calibri" panose="020F0502020204030204" pitchFamily="34" charset="0"/>
                <a:cs typeface="Calibri" panose="020F0502020204030204" pitchFamily="34" charset="0"/>
              </a:rPr>
              <a:t>National Treasury will work with all stakeholders during 2018 to design the details of this </a:t>
            </a:r>
            <a:r>
              <a:rPr lang="en-US" dirty="0" err="1" smtClean="0">
                <a:latin typeface="Calibri" panose="020F0502020204030204" pitchFamily="34" charset="0"/>
                <a:cs typeface="Calibri" panose="020F0502020204030204" pitchFamily="34" charset="0"/>
              </a:rPr>
              <a:t>programme</a:t>
            </a:r>
            <a:r>
              <a:rPr lang="en-US" dirty="0" smtClean="0">
                <a:latin typeface="Calibri" panose="020F0502020204030204" pitchFamily="34" charset="0"/>
                <a:cs typeface="Calibri" panose="020F0502020204030204" pitchFamily="34" charset="0"/>
              </a:rPr>
              <a:t>, and ensure alignment of other capacity support</a:t>
            </a:r>
            <a:endParaRPr lang="en-ZW"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F90630C5-2861-4300-9822-8333D170F2F4}" type="slidenum">
              <a:rPr lang="en-US" smtClean="0"/>
              <a:pPr>
                <a:defRPr/>
              </a:pPr>
              <a:t>15</a:t>
            </a:fld>
            <a:endParaRPr lang="en-US" sz="1400" b="0">
              <a:solidFill>
                <a:schemeClr val="tx1"/>
              </a:solidFill>
              <a:latin typeface="+mn-lt"/>
            </a:endParaRPr>
          </a:p>
        </p:txBody>
      </p:sp>
    </p:spTree>
    <p:extLst>
      <p:ext uri="{BB962C8B-B14F-4D97-AF65-F5344CB8AC3E}">
        <p14:creationId xmlns:p14="http://schemas.microsoft.com/office/powerpoint/2010/main" xmlns="" val="582808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Powerpoint Presentation3"/>
          <p:cNvPicPr>
            <a:picLocks noChangeAspect="1" noChangeArrowheads="1"/>
          </p:cNvPicPr>
          <p:nvPr/>
        </p:nvPicPr>
        <p:blipFill>
          <a:blip r:embed="rId3" cstate="print"/>
          <a:srcRect/>
          <a:stretch>
            <a:fillRect/>
          </a:stretch>
        </p:blipFill>
        <p:spPr bwMode="auto">
          <a:xfrm>
            <a:off x="8045" y="-62596"/>
            <a:ext cx="9177338" cy="6891338"/>
          </a:xfrm>
          <a:prstGeom prst="rect">
            <a:avLst/>
          </a:prstGeom>
          <a:noFill/>
          <a:ln w="9525">
            <a:noFill/>
            <a:miter lim="800000"/>
            <a:headEnd/>
            <a:tailEnd/>
          </a:ln>
        </p:spPr>
      </p:pic>
      <p:sp>
        <p:nvSpPr>
          <p:cNvPr id="13315" name="Rectangle 12"/>
          <p:cNvSpPr>
            <a:spLocks noGrp="1" noChangeArrowheads="1"/>
          </p:cNvSpPr>
          <p:nvPr>
            <p:ph type="ctrTitle"/>
          </p:nvPr>
        </p:nvSpPr>
        <p:spPr>
          <a:xfrm>
            <a:off x="107504" y="3140075"/>
            <a:ext cx="8856984" cy="1027113"/>
          </a:xfrm>
          <a:noFill/>
        </p:spPr>
        <p:txBody>
          <a:bodyPr/>
          <a:lstStyle/>
          <a:p>
            <a:pPr algn="ctr"/>
            <a:r>
              <a:rPr lang="en-ZA" sz="3200" b="1" cap="all" dirty="0" smtClean="0">
                <a:latin typeface="Calibri" panose="020F0502020204030204" pitchFamily="34" charset="0"/>
                <a:cs typeface="Calibri" panose="020F0502020204030204" pitchFamily="34" charset="0"/>
              </a:rPr>
              <a:t>Division of revenue Bill clauses</a:t>
            </a:r>
            <a:br>
              <a:rPr lang="en-ZA" sz="3200" b="1" cap="all" dirty="0" smtClean="0">
                <a:latin typeface="Calibri" panose="020F0502020204030204" pitchFamily="34" charset="0"/>
                <a:cs typeface="Calibri" panose="020F0502020204030204" pitchFamily="34" charset="0"/>
              </a:rPr>
            </a:br>
            <a:r>
              <a:rPr lang="en-ZA" sz="3200" b="1" cap="all" dirty="0">
                <a:latin typeface="Calibri" panose="020F0502020204030204" pitchFamily="34" charset="0"/>
                <a:cs typeface="Calibri" panose="020F0502020204030204" pitchFamily="34" charset="0"/>
              </a:rPr>
              <a:t/>
            </a:r>
            <a:br>
              <a:rPr lang="en-ZA" sz="3200" b="1" cap="all" dirty="0">
                <a:latin typeface="Calibri" panose="020F0502020204030204" pitchFamily="34" charset="0"/>
                <a:cs typeface="Calibri" panose="020F0502020204030204" pitchFamily="34" charset="0"/>
              </a:rPr>
            </a:br>
            <a:endParaRPr lang="en-ZA"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834141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164016" cy="838200"/>
          </a:xfrm>
        </p:spPr>
        <p:txBody>
          <a:bodyPr/>
          <a:lstStyle/>
          <a:p>
            <a:r>
              <a:rPr lang="en-ZA" sz="2800" b="1" dirty="0" smtClean="0">
                <a:latin typeface="Calibri" panose="020F0502020204030204" pitchFamily="34" charset="0"/>
                <a:cs typeface="Calibri" panose="020F0502020204030204" pitchFamily="34" charset="0"/>
              </a:rPr>
              <a:t>Policy Changes in the bill clauses </a:t>
            </a:r>
            <a:r>
              <a:rPr lang="en-ZA" sz="2400" dirty="0" smtClean="0">
                <a:latin typeface="Calibri" panose="020F0502020204030204" pitchFamily="34" charset="0"/>
                <a:cs typeface="Calibri" panose="020F0502020204030204" pitchFamily="34" charset="0"/>
              </a:rPr>
              <a:t>(1 of 2)</a:t>
            </a:r>
            <a:br>
              <a:rPr lang="en-ZA" sz="2400" dirty="0" smtClean="0">
                <a:latin typeface="Calibri" panose="020F0502020204030204" pitchFamily="34" charset="0"/>
                <a:cs typeface="Calibri" panose="020F0502020204030204" pitchFamily="34" charset="0"/>
              </a:rPr>
            </a:br>
            <a:r>
              <a:rPr lang="en-ZA" sz="2400" dirty="0" smtClean="0">
                <a:latin typeface="Calibri" panose="020F0502020204030204" pitchFamily="34" charset="0"/>
                <a:cs typeface="Calibri" panose="020F0502020204030204" pitchFamily="34" charset="0"/>
              </a:rPr>
              <a:t>Municipal borrowing</a:t>
            </a:r>
            <a:endParaRPr lang="en-ZA" sz="28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0" y="1052736"/>
            <a:ext cx="9144000" cy="5184576"/>
          </a:xfrm>
          <a:solidFill>
            <a:schemeClr val="bg1"/>
          </a:solidFill>
        </p:spPr>
        <p:txBody>
          <a:bodyPr/>
          <a:lstStyle/>
          <a:p>
            <a:r>
              <a:rPr lang="en-ZA" sz="1800" dirty="0" smtClean="0">
                <a:latin typeface="Calibri" panose="020F0502020204030204" pitchFamily="34" charset="0"/>
                <a:cs typeface="Calibri" panose="020F0502020204030204" pitchFamily="34" charset="0"/>
              </a:rPr>
              <a:t>National Treasury encourages the responsible use of municipal borrowing. We are currently reviewing the municipal borrowing policy.  </a:t>
            </a:r>
          </a:p>
          <a:p>
            <a:r>
              <a:rPr lang="en-ZA" sz="1800" dirty="0" smtClean="0">
                <a:latin typeface="Calibri" panose="020F0502020204030204" pitchFamily="34" charset="0"/>
                <a:cs typeface="Calibri" panose="020F0502020204030204" pitchFamily="34" charset="0"/>
              </a:rPr>
              <a:t>The MFMA only allows municipalities to engage in long-term borrowing for capital spending, and does not allow national government to guarantee or bail out municipal debts</a:t>
            </a:r>
          </a:p>
          <a:p>
            <a:r>
              <a:rPr lang="en-ZA" sz="1800" dirty="0" smtClean="0">
                <a:latin typeface="Calibri" panose="020F0502020204030204" pitchFamily="34" charset="0"/>
                <a:cs typeface="Calibri" panose="020F0502020204030204" pitchFamily="34" charset="0"/>
              </a:rPr>
              <a:t>To promote better alignment with the MFMA, and in line with the FFC’s recommendation to “</a:t>
            </a:r>
            <a:r>
              <a:rPr lang="en-US" sz="1800" dirty="0">
                <a:latin typeface="Calibri" panose="020F0502020204030204" pitchFamily="34" charset="0"/>
                <a:cs typeface="Calibri" panose="020F0502020204030204" pitchFamily="34" charset="0"/>
              </a:rPr>
              <a:t>i</a:t>
            </a:r>
            <a:r>
              <a:rPr lang="en-US" sz="1800" dirty="0" smtClean="0">
                <a:latin typeface="Calibri" panose="020F0502020204030204" pitchFamily="34" charset="0"/>
                <a:cs typeface="Calibri" panose="020F0502020204030204" pitchFamily="34" charset="0"/>
              </a:rPr>
              <a:t>mprove </a:t>
            </a:r>
            <a:r>
              <a:rPr lang="en-US" sz="1800" dirty="0">
                <a:latin typeface="Calibri" panose="020F0502020204030204" pitchFamily="34" charset="0"/>
                <a:cs typeface="Calibri" panose="020F0502020204030204" pitchFamily="34" charset="0"/>
              </a:rPr>
              <a:t>access to credit for </a:t>
            </a:r>
            <a:r>
              <a:rPr lang="en-US" sz="1800" dirty="0" smtClean="0">
                <a:latin typeface="Calibri" panose="020F0502020204030204" pitchFamily="34" charset="0"/>
                <a:cs typeface="Calibri" panose="020F0502020204030204" pitchFamily="34" charset="0"/>
              </a:rPr>
              <a:t>large cities </a:t>
            </a:r>
            <a:r>
              <a:rPr lang="en-US" sz="1800" dirty="0">
                <a:latin typeface="Calibri" panose="020F0502020204030204" pitchFamily="34" charset="0"/>
                <a:cs typeface="Calibri" panose="020F0502020204030204" pitchFamily="34" charset="0"/>
              </a:rPr>
              <a:t>by allowing them to use their infrastructure </a:t>
            </a:r>
            <a:r>
              <a:rPr lang="en-US" sz="1800" dirty="0" smtClean="0">
                <a:latin typeface="Calibri" panose="020F0502020204030204" pitchFamily="34" charset="0"/>
                <a:cs typeface="Calibri" panose="020F0502020204030204" pitchFamily="34" charset="0"/>
              </a:rPr>
              <a:t>grant funding allocations </a:t>
            </a:r>
            <a:r>
              <a:rPr lang="en-US" sz="1800" dirty="0">
                <a:latin typeface="Calibri" panose="020F0502020204030204" pitchFamily="34" charset="0"/>
                <a:cs typeface="Calibri" panose="020F0502020204030204" pitchFamily="34" charset="0"/>
              </a:rPr>
              <a:t>to leverage private </a:t>
            </a:r>
            <a:r>
              <a:rPr lang="en-US" sz="1800" dirty="0" smtClean="0">
                <a:latin typeface="Calibri" panose="020F0502020204030204" pitchFamily="34" charset="0"/>
                <a:cs typeface="Calibri" panose="020F0502020204030204" pitchFamily="34" charset="0"/>
              </a:rPr>
              <a:t>capital” the following change is proposed:</a:t>
            </a:r>
            <a:endParaRPr lang="en-US" sz="1800" dirty="0">
              <a:latin typeface="Calibri" panose="020F0502020204030204" pitchFamily="34" charset="0"/>
              <a:cs typeface="Calibri" panose="020F0502020204030204" pitchFamily="34" charset="0"/>
            </a:endParaRPr>
          </a:p>
          <a:p>
            <a:pPr lvl="1"/>
            <a:r>
              <a:rPr lang="en-ZA" sz="1600" dirty="0" smtClean="0">
                <a:latin typeface="Calibri" panose="020F0502020204030204" pitchFamily="34" charset="0"/>
                <a:cs typeface="Calibri" panose="020F0502020204030204" pitchFamily="34" charset="0"/>
              </a:rPr>
              <a:t>Clause 8(4) is changed to remove the approval of “pledges” against conditional grants</a:t>
            </a:r>
          </a:p>
          <a:p>
            <a:pPr lvl="1"/>
            <a:r>
              <a:rPr lang="en-ZA" sz="1600" dirty="0" smtClean="0">
                <a:latin typeface="Calibri" panose="020F0502020204030204" pitchFamily="34" charset="0"/>
                <a:cs typeface="Calibri" panose="020F0502020204030204" pitchFamily="34" charset="0"/>
              </a:rPr>
              <a:t>Instead, credit-worthy municipalities can borrow in terms of the </a:t>
            </a:r>
            <a:r>
              <a:rPr lang="en-ZA" sz="1600" dirty="0">
                <a:latin typeface="Calibri" panose="020F0502020204030204" pitchFamily="34" charset="0"/>
                <a:cs typeface="Calibri" panose="020F0502020204030204" pitchFamily="34" charset="0"/>
              </a:rPr>
              <a:t>processes, criteria and safeguards set out in the MFMA, including </a:t>
            </a:r>
            <a:r>
              <a:rPr lang="en-ZA" sz="1600" dirty="0" smtClean="0">
                <a:latin typeface="Calibri" panose="020F0502020204030204" pitchFamily="34" charset="0"/>
                <a:cs typeface="Calibri" panose="020F0502020204030204" pitchFamily="34" charset="0"/>
              </a:rPr>
              <a:t>public disclosure and requiring </a:t>
            </a:r>
            <a:r>
              <a:rPr lang="en-ZA" sz="1600" dirty="0">
                <a:latin typeface="Calibri" panose="020F0502020204030204" pitchFamily="34" charset="0"/>
                <a:cs typeface="Calibri" panose="020F0502020204030204" pitchFamily="34" charset="0"/>
              </a:rPr>
              <a:t>Council approval </a:t>
            </a:r>
            <a:r>
              <a:rPr lang="en-ZA" sz="1600" dirty="0" smtClean="0">
                <a:latin typeface="Calibri" panose="020F0502020204030204" pitchFamily="34" charset="0"/>
                <a:cs typeface="Calibri" panose="020F0502020204030204" pitchFamily="34" charset="0"/>
              </a:rPr>
              <a:t>for </a:t>
            </a:r>
            <a:r>
              <a:rPr lang="en-ZA" sz="1600" dirty="0">
                <a:latin typeface="Calibri" panose="020F0502020204030204" pitchFamily="34" charset="0"/>
                <a:cs typeface="Calibri" panose="020F0502020204030204" pitchFamily="34" charset="0"/>
              </a:rPr>
              <a:t>loans</a:t>
            </a:r>
          </a:p>
          <a:p>
            <a:pPr lvl="1"/>
            <a:r>
              <a:rPr lang="en-ZA" sz="1600" dirty="0" smtClean="0">
                <a:latin typeface="Calibri" panose="020F0502020204030204" pitchFamily="34" charset="0"/>
                <a:cs typeface="Calibri" panose="020F0502020204030204" pitchFamily="34" charset="0"/>
              </a:rPr>
              <a:t>The redrafted clause 8(4):</a:t>
            </a:r>
          </a:p>
          <a:p>
            <a:pPr lvl="2"/>
            <a:r>
              <a:rPr lang="en-ZA" sz="1400" dirty="0" smtClean="0">
                <a:latin typeface="Calibri" panose="020F0502020204030204" pitchFamily="34" charset="0"/>
                <a:cs typeface="Calibri" panose="020F0502020204030204" pitchFamily="34" charset="0"/>
              </a:rPr>
              <a:t>In addition to the consultation already required in the MFMA, the </a:t>
            </a:r>
            <a:r>
              <a:rPr lang="en-ZA" sz="1400" dirty="0">
                <a:latin typeface="Calibri" panose="020F0502020204030204" pitchFamily="34" charset="0"/>
                <a:cs typeface="Calibri" panose="020F0502020204030204" pitchFamily="34" charset="0"/>
              </a:rPr>
              <a:t>transferring officer and provincial </a:t>
            </a:r>
            <a:r>
              <a:rPr lang="en-ZA" sz="1400" dirty="0" smtClean="0">
                <a:latin typeface="Calibri" panose="020F0502020204030204" pitchFamily="34" charset="0"/>
                <a:cs typeface="Calibri" panose="020F0502020204030204" pitchFamily="34" charset="0"/>
              </a:rPr>
              <a:t>treasury must </a:t>
            </a:r>
            <a:r>
              <a:rPr lang="en-ZA" sz="1400" dirty="0">
                <a:latin typeface="Calibri" panose="020F0502020204030204" pitchFamily="34" charset="0"/>
                <a:cs typeface="Calibri" panose="020F0502020204030204" pitchFamily="34" charset="0"/>
              </a:rPr>
              <a:t>be consulted on any borrowing that includes grant funds</a:t>
            </a:r>
          </a:p>
          <a:p>
            <a:pPr lvl="2"/>
            <a:r>
              <a:rPr lang="en-ZA" sz="1400" dirty="0" smtClean="0">
                <a:latin typeface="Calibri" panose="020F0502020204030204" pitchFamily="34" charset="0"/>
                <a:cs typeface="Calibri" panose="020F0502020204030204" pitchFamily="34" charset="0"/>
              </a:rPr>
              <a:t>Gives </a:t>
            </a:r>
            <a:r>
              <a:rPr lang="en-ZA" sz="1400" dirty="0">
                <a:latin typeface="Calibri" panose="020F0502020204030204" pitchFamily="34" charset="0"/>
                <a:cs typeface="Calibri" panose="020F0502020204030204" pitchFamily="34" charset="0"/>
              </a:rPr>
              <a:t>National Treasury the authority to prescribe how grant funds that have been borrowed against should be reported </a:t>
            </a:r>
            <a:r>
              <a:rPr lang="en-ZA" sz="1400" dirty="0" smtClean="0">
                <a:latin typeface="Calibri" panose="020F0502020204030204" pitchFamily="34" charset="0"/>
                <a:cs typeface="Calibri" panose="020F0502020204030204" pitchFamily="34" charset="0"/>
              </a:rPr>
              <a:t>on</a:t>
            </a:r>
          </a:p>
          <a:p>
            <a:pPr lvl="2"/>
            <a:r>
              <a:rPr lang="en-ZA" sz="1400" dirty="0" smtClean="0">
                <a:latin typeface="Calibri" panose="020F0502020204030204" pitchFamily="34" charset="0"/>
                <a:cs typeface="Calibri" panose="020F0502020204030204" pitchFamily="34" charset="0"/>
              </a:rPr>
              <a:t>Removes the effective 2-year limit on borrowing that includes grant funds, allowing for longer-term financing for infrastructure investment</a:t>
            </a:r>
            <a:endParaRPr lang="en-ZA" sz="1400" dirty="0">
              <a:latin typeface="Calibri" panose="020F0502020204030204" pitchFamily="34" charset="0"/>
              <a:cs typeface="Calibri" panose="020F0502020204030204" pitchFamily="34" charset="0"/>
            </a:endParaRPr>
          </a:p>
          <a:p>
            <a:pPr marL="342900" lvl="1" indent="-342900">
              <a:buChar char="•"/>
            </a:pPr>
            <a:r>
              <a:rPr lang="en-ZA" sz="1800" dirty="0">
                <a:latin typeface="Calibri" panose="020F0502020204030204" pitchFamily="34" charset="0"/>
                <a:cs typeface="Calibri" panose="020F0502020204030204" pitchFamily="34" charset="0"/>
              </a:rPr>
              <a:t>This is a small step to improve municipal borrowing. More measures will be set out once the review of municipal borrowing policy is complete</a:t>
            </a:r>
          </a:p>
          <a:p>
            <a:pPr lvl="1"/>
            <a:endParaRPr lang="en-ZA" sz="160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7059488" y="6525344"/>
            <a:ext cx="1905000" cy="457200"/>
          </a:xfrm>
        </p:spPr>
        <p:txBody>
          <a:bodyPr/>
          <a:lstStyle/>
          <a:p>
            <a:pPr>
              <a:defRPr/>
            </a:pPr>
            <a:fld id="{340F85A1-E419-4A9D-98FD-9FA4278D085E}" type="slidenum">
              <a:rPr lang="en-US" smtClean="0">
                <a:solidFill>
                  <a:srgbClr val="808080"/>
                </a:solidFill>
              </a:rPr>
              <a:pPr>
                <a:defRPr/>
              </a:pPr>
              <a:t>17</a:t>
            </a:fld>
            <a:endParaRPr lang="en-US" sz="1400" b="0" dirty="0">
              <a:solidFill>
                <a:srgbClr val="000000"/>
              </a:solidFill>
              <a:latin typeface="Arial"/>
            </a:endParaRPr>
          </a:p>
        </p:txBody>
      </p:sp>
    </p:spTree>
    <p:extLst>
      <p:ext uri="{BB962C8B-B14F-4D97-AF65-F5344CB8AC3E}">
        <p14:creationId xmlns:p14="http://schemas.microsoft.com/office/powerpoint/2010/main" xmlns="" val="1459575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a:solidFill>
                  <a:srgbClr val="FFFFFF"/>
                </a:solidFill>
                <a:latin typeface="Calibri" panose="020F0502020204030204" pitchFamily="34" charset="0"/>
                <a:cs typeface="Calibri" panose="020F0502020204030204" pitchFamily="34" charset="0"/>
              </a:rPr>
              <a:t>Policy changes in the bill clauses </a:t>
            </a:r>
            <a:r>
              <a:rPr lang="en-ZA" sz="2400" dirty="0" smtClean="0">
                <a:solidFill>
                  <a:srgbClr val="FFFFFF"/>
                </a:solidFill>
                <a:latin typeface="Calibri" panose="020F0502020204030204" pitchFamily="34" charset="0"/>
                <a:cs typeface="Calibri" panose="020F0502020204030204" pitchFamily="34" charset="0"/>
              </a:rPr>
              <a:t>(2 </a:t>
            </a:r>
            <a:r>
              <a:rPr lang="en-ZA" sz="2400" dirty="0">
                <a:solidFill>
                  <a:srgbClr val="FFFFFF"/>
                </a:solidFill>
                <a:latin typeface="Calibri" panose="020F0502020204030204" pitchFamily="34" charset="0"/>
                <a:cs typeface="Calibri" panose="020F0502020204030204" pitchFamily="34" charset="0"/>
              </a:rPr>
              <a:t>of 2</a:t>
            </a:r>
            <a:r>
              <a:rPr lang="en-ZA" sz="2400" dirty="0" smtClean="0">
                <a:solidFill>
                  <a:srgbClr val="FFFFFF"/>
                </a:solidFill>
                <a:latin typeface="Calibri" panose="020F0502020204030204" pitchFamily="34" charset="0"/>
                <a:cs typeface="Calibri" panose="020F0502020204030204" pitchFamily="34" charset="0"/>
              </a:rPr>
              <a:t>)</a:t>
            </a:r>
            <a:br>
              <a:rPr lang="en-ZA" sz="2400" dirty="0" smtClean="0">
                <a:solidFill>
                  <a:srgbClr val="FFFFFF"/>
                </a:solidFill>
                <a:latin typeface="Calibri" panose="020F0502020204030204" pitchFamily="34" charset="0"/>
                <a:cs typeface="Calibri" panose="020F0502020204030204" pitchFamily="34" charset="0"/>
              </a:rPr>
            </a:br>
            <a:r>
              <a:rPr lang="en-ZA" sz="2400" dirty="0" smtClean="0">
                <a:solidFill>
                  <a:srgbClr val="FFFFFF"/>
                </a:solidFill>
                <a:latin typeface="Calibri" panose="020F0502020204030204" pitchFamily="34" charset="0"/>
                <a:cs typeface="Calibri" panose="020F0502020204030204" pitchFamily="34" charset="0"/>
              </a:rPr>
              <a:t>Addressing “underfunded mandates”</a:t>
            </a:r>
            <a:endParaRPr lang="en-ZW" sz="32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342900" lvl="1" indent="-342900">
              <a:buChar char="•"/>
            </a:pPr>
            <a:r>
              <a:rPr lang="en-ZA" sz="1800" dirty="0" smtClean="0">
                <a:latin typeface="Calibri" panose="020F0502020204030204" pitchFamily="34" charset="0"/>
                <a:cs typeface="Calibri" panose="020F0502020204030204" pitchFamily="34" charset="0"/>
              </a:rPr>
              <a:t>Municipalities and SALGA frequently raise the problems of “unfunded mandates” and “underfunded mandates” which occur when a responsibility for performing a function is assigned/transferred to a municipality, without sufficient sources of funding</a:t>
            </a:r>
          </a:p>
          <a:p>
            <a:pPr marL="342900" lvl="1" indent="-342900">
              <a:buChar char="•"/>
            </a:pPr>
            <a:r>
              <a:rPr lang="en-ZA" sz="1800" dirty="0" smtClean="0">
                <a:latin typeface="Calibri" panose="020F0502020204030204" pitchFamily="34" charset="0"/>
                <a:cs typeface="Calibri" panose="020F0502020204030204" pitchFamily="34" charset="0"/>
              </a:rPr>
              <a:t>Changes to the 2018 </a:t>
            </a:r>
            <a:r>
              <a:rPr lang="en-ZA" sz="1800" dirty="0" err="1" smtClean="0">
                <a:latin typeface="Calibri" panose="020F0502020204030204" pitchFamily="34" charset="0"/>
                <a:cs typeface="Calibri" panose="020F0502020204030204" pitchFamily="34" charset="0"/>
              </a:rPr>
              <a:t>DoR</a:t>
            </a:r>
            <a:r>
              <a:rPr lang="en-ZA" sz="1800" dirty="0" smtClean="0">
                <a:latin typeface="Calibri" panose="020F0502020204030204" pitchFamily="34" charset="0"/>
                <a:cs typeface="Calibri" panose="020F0502020204030204" pitchFamily="34" charset="0"/>
              </a:rPr>
              <a:t> Bill attempts to address one aspect of this problem:</a:t>
            </a:r>
          </a:p>
          <a:p>
            <a:pPr lvl="1"/>
            <a:r>
              <a:rPr lang="en-ZA" sz="1600" dirty="0">
                <a:latin typeface="Calibri" panose="020F0502020204030204" pitchFamily="34" charset="0"/>
                <a:cs typeface="Calibri" panose="020F0502020204030204" pitchFamily="34" charset="0"/>
              </a:rPr>
              <a:t>Often municipalities accept the responsibility to perform a function on behalf of a province and sign a service level agreement or memorandum of agreement that specifies how the province should compensate the municipality for performing the function, but the province does not follow through on transferring the agreed amounts </a:t>
            </a:r>
          </a:p>
          <a:p>
            <a:pPr lvl="1"/>
            <a:r>
              <a:rPr lang="en-ZA" sz="1600" dirty="0">
                <a:latin typeface="Calibri" panose="020F0502020204030204" pitchFamily="34" charset="0"/>
                <a:cs typeface="Calibri" panose="020F0502020204030204" pitchFamily="34" charset="0"/>
              </a:rPr>
              <a:t>A new clause 30(2)(d) requires that provincial treasuries must ensure that transfers to municipalities listed in the provincial budget must be aligned with the terms of any agreements between the province and municipality</a:t>
            </a:r>
          </a:p>
          <a:p>
            <a:pPr lvl="1"/>
            <a:r>
              <a:rPr lang="en-ZA" sz="1600" dirty="0">
                <a:latin typeface="Calibri" panose="020F0502020204030204" pitchFamily="34" charset="0"/>
                <a:cs typeface="Calibri" panose="020F0502020204030204" pitchFamily="34" charset="0"/>
              </a:rPr>
              <a:t>Clause 30(2)(a)(</a:t>
            </a:r>
            <a:r>
              <a:rPr lang="en-ZA" sz="1600" dirty="0" err="1">
                <a:latin typeface="Calibri" panose="020F0502020204030204" pitchFamily="34" charset="0"/>
                <a:cs typeface="Calibri" panose="020F0502020204030204" pitchFamily="34" charset="0"/>
              </a:rPr>
              <a:t>i</a:t>
            </a:r>
            <a:r>
              <a:rPr lang="en-ZA" sz="1600" dirty="0">
                <a:latin typeface="Calibri" panose="020F0502020204030204" pitchFamily="34" charset="0"/>
                <a:cs typeface="Calibri" panose="020F0502020204030204" pitchFamily="34" charset="0"/>
              </a:rPr>
              <a:t>) is also amended to note  that the provisions in this section apply to functions funded through provincial own funds and conditional </a:t>
            </a:r>
            <a:r>
              <a:rPr lang="en-ZA" sz="1600" dirty="0" smtClean="0">
                <a:latin typeface="Calibri" panose="020F0502020204030204" pitchFamily="34" charset="0"/>
                <a:cs typeface="Calibri" panose="020F0502020204030204" pitchFamily="34" charset="0"/>
              </a:rPr>
              <a:t>grants</a:t>
            </a:r>
          </a:p>
          <a:p>
            <a:pPr marL="457200" lvl="1" indent="0">
              <a:buNone/>
            </a:pPr>
            <a:endParaRPr lang="en-ZA" sz="1600" dirty="0">
              <a:latin typeface="Calibri" panose="020F0502020204030204" pitchFamily="34" charset="0"/>
              <a:cs typeface="Calibri" panose="020F0502020204030204" pitchFamily="34" charset="0"/>
            </a:endParaRPr>
          </a:p>
          <a:p>
            <a:pPr marL="0" indent="0">
              <a:buNone/>
            </a:pPr>
            <a:r>
              <a:rPr lang="en-ZW" dirty="0" smtClean="0">
                <a:latin typeface="Calibri" panose="020F0502020204030204" pitchFamily="34" charset="0"/>
                <a:cs typeface="Calibri" panose="020F0502020204030204" pitchFamily="34" charset="0"/>
              </a:rPr>
              <a:t>Technical changes to 2017 Act</a:t>
            </a:r>
          </a:p>
          <a:p>
            <a:pPr>
              <a:spcBef>
                <a:spcPts val="0"/>
              </a:spcBef>
            </a:pPr>
            <a:r>
              <a:rPr lang="en-ZW" sz="1800" dirty="0" smtClean="0">
                <a:latin typeface="Calibri" panose="020F0502020204030204" pitchFamily="34" charset="0"/>
                <a:cs typeface="Calibri" panose="020F0502020204030204" pitchFamily="34" charset="0"/>
              </a:rPr>
              <a:t>A number of technical changes are also made in the Bill. These are done largely to improve administration and other incidental matters, such as listing names of new grants; amending timeframes, etc.  Details in the annexures to the presentation</a:t>
            </a:r>
            <a:endParaRPr lang="en-ZW" sz="18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F90630C5-2861-4300-9822-8333D170F2F4}" type="slidenum">
              <a:rPr lang="en-US" smtClean="0"/>
              <a:pPr>
                <a:defRPr/>
              </a:pPr>
              <a:t>18</a:t>
            </a:fld>
            <a:endParaRPr lang="en-US" sz="1400" b="0">
              <a:solidFill>
                <a:schemeClr val="tx1"/>
              </a:solidFill>
              <a:latin typeface="+mn-lt"/>
            </a:endParaRPr>
          </a:p>
        </p:txBody>
      </p:sp>
    </p:spTree>
    <p:extLst>
      <p:ext uri="{BB962C8B-B14F-4D97-AF65-F5344CB8AC3E}">
        <p14:creationId xmlns:p14="http://schemas.microsoft.com/office/powerpoint/2010/main" xmlns="" val="7442221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Powerpoint Presentation3"/>
          <p:cNvPicPr>
            <a:picLocks noChangeAspect="1" noChangeArrowheads="1"/>
          </p:cNvPicPr>
          <p:nvPr/>
        </p:nvPicPr>
        <p:blipFill>
          <a:blip r:embed="rId3" cstate="print"/>
          <a:srcRect/>
          <a:stretch>
            <a:fillRect/>
          </a:stretch>
        </p:blipFill>
        <p:spPr bwMode="auto">
          <a:xfrm>
            <a:off x="8045" y="-62596"/>
            <a:ext cx="9177338" cy="6891338"/>
          </a:xfrm>
          <a:prstGeom prst="rect">
            <a:avLst/>
          </a:prstGeom>
          <a:noFill/>
          <a:ln w="9525">
            <a:noFill/>
            <a:miter lim="800000"/>
            <a:headEnd/>
            <a:tailEnd/>
          </a:ln>
        </p:spPr>
      </p:pic>
      <p:sp>
        <p:nvSpPr>
          <p:cNvPr id="13315" name="Rectangle 12"/>
          <p:cNvSpPr>
            <a:spLocks noGrp="1" noChangeArrowheads="1"/>
          </p:cNvSpPr>
          <p:nvPr>
            <p:ph type="ctrTitle"/>
          </p:nvPr>
        </p:nvSpPr>
        <p:spPr>
          <a:xfrm>
            <a:off x="107504" y="3140075"/>
            <a:ext cx="8856984" cy="1027113"/>
          </a:xfrm>
          <a:noFill/>
        </p:spPr>
        <p:txBody>
          <a:bodyPr/>
          <a:lstStyle/>
          <a:p>
            <a:pPr algn="ctr"/>
            <a:r>
              <a:rPr lang="en-ZA" sz="3200" b="1" cap="all" dirty="0" smtClean="0">
                <a:latin typeface="Calibri" panose="020F0502020204030204" pitchFamily="34" charset="0"/>
                <a:cs typeface="Calibri" panose="020F0502020204030204" pitchFamily="34" charset="0"/>
              </a:rPr>
              <a:t>Provincial allocations</a:t>
            </a:r>
            <a:br>
              <a:rPr lang="en-ZA" sz="3200" b="1" cap="all" dirty="0" smtClean="0">
                <a:latin typeface="Calibri" panose="020F0502020204030204" pitchFamily="34" charset="0"/>
                <a:cs typeface="Calibri" panose="020F0502020204030204" pitchFamily="34" charset="0"/>
              </a:rPr>
            </a:br>
            <a:r>
              <a:rPr lang="en-ZA" sz="3200" b="1" cap="all" dirty="0">
                <a:latin typeface="Calibri" panose="020F0502020204030204" pitchFamily="34" charset="0"/>
                <a:cs typeface="Calibri" panose="020F0502020204030204" pitchFamily="34" charset="0"/>
              </a:rPr>
              <a:t/>
            </a:r>
            <a:br>
              <a:rPr lang="en-ZA" sz="3200" b="1" cap="all" dirty="0">
                <a:latin typeface="Calibri" panose="020F0502020204030204" pitchFamily="34" charset="0"/>
                <a:cs typeface="Calibri" panose="020F0502020204030204" pitchFamily="34" charset="0"/>
              </a:rPr>
            </a:br>
            <a:endParaRPr lang="en-ZA"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109566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5805264"/>
            <a:ext cx="9144000" cy="105273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W"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 name="Title 1"/>
          <p:cNvSpPr>
            <a:spLocks noGrp="1"/>
          </p:cNvSpPr>
          <p:nvPr>
            <p:ph type="title"/>
          </p:nvPr>
        </p:nvSpPr>
        <p:spPr/>
        <p:txBody>
          <a:bodyPr/>
          <a:lstStyle/>
          <a:p>
            <a:r>
              <a:rPr lang="en-US" b="1" dirty="0" smtClean="0">
                <a:latin typeface="Calibri" panose="020F0502020204030204" pitchFamily="34" charset="0"/>
                <a:cs typeface="Calibri" panose="020F0502020204030204" pitchFamily="34" charset="0"/>
              </a:rPr>
              <a:t>Outline of the Presentation</a:t>
            </a:r>
            <a:endParaRPr lang="en-ZW"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7203504" y="6525344"/>
            <a:ext cx="1905000" cy="332656"/>
          </a:xfrm>
        </p:spPr>
        <p:txBody>
          <a:bodyPr/>
          <a:lstStyle/>
          <a:p>
            <a:pPr>
              <a:defRPr/>
            </a:pPr>
            <a:fld id="{F90630C5-2861-4300-9822-8333D170F2F4}" type="slidenum">
              <a:rPr lang="en-US" smtClean="0"/>
              <a:pPr>
                <a:defRPr/>
              </a:pPr>
              <a:t>2</a:t>
            </a:fld>
            <a:endParaRPr lang="en-US" sz="1400" b="0" dirty="0">
              <a:solidFill>
                <a:schemeClr val="tx1"/>
              </a:solidFill>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xmlns="" val="3498271559"/>
              </p:ext>
            </p:extLst>
          </p:nvPr>
        </p:nvGraphicFramePr>
        <p:xfrm>
          <a:off x="179512" y="1211664"/>
          <a:ext cx="8763000" cy="5527040"/>
        </p:xfrm>
        <a:graphic>
          <a:graphicData uri="http://schemas.openxmlformats.org/drawingml/2006/table">
            <a:tbl>
              <a:tblPr firstRow="1" bandRow="1">
                <a:tableStyleId>{7E9639D4-E3E2-4D34-9284-5A2195B3D0D7}</a:tableStyleId>
              </a:tblPr>
              <a:tblGrid>
                <a:gridCol w="4131568">
                  <a:extLst>
                    <a:ext uri="{9D8B030D-6E8A-4147-A177-3AD203B41FA5}">
                      <a16:colId xmlns:a16="http://schemas.microsoft.com/office/drawing/2014/main" xmlns="" val="3915980792"/>
                    </a:ext>
                  </a:extLst>
                </a:gridCol>
                <a:gridCol w="4631432">
                  <a:extLst>
                    <a:ext uri="{9D8B030D-6E8A-4147-A177-3AD203B41FA5}">
                      <a16:colId xmlns:a16="http://schemas.microsoft.com/office/drawing/2014/main" xmlns="" val="1713918990"/>
                    </a:ext>
                  </a:extLst>
                </a:gridCol>
              </a:tblGrid>
              <a:tr h="370840">
                <a:tc>
                  <a:txBody>
                    <a:bodyPr/>
                    <a:lstStyle/>
                    <a:p>
                      <a:pPr marL="228600" indent="-166688" algn="l" defTabSz="914400" rtl="0" eaLnBrk="1" latinLnBrk="0" hangingPunct="1">
                        <a:buFont typeface="Arial" panose="020B0604020202020204" pitchFamily="34" charset="0"/>
                        <a:buChar char="•"/>
                      </a:pPr>
                      <a:r>
                        <a:rPr lang="en-US" sz="1600" b="1" kern="1200" dirty="0" smtClean="0">
                          <a:solidFill>
                            <a:schemeClr val="tx1"/>
                          </a:solidFill>
                          <a:latin typeface="+mn-lt"/>
                          <a:ea typeface="+mn-ea"/>
                          <a:cs typeface="+mn-cs"/>
                        </a:rPr>
                        <a:t>Overview</a:t>
                      </a:r>
                      <a:endParaRPr lang="en-ZW" sz="1600" b="1" kern="12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ZW"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90206912"/>
                  </a:ext>
                </a:extLst>
              </a:tr>
              <a:tr h="370840">
                <a:tc>
                  <a:txBody>
                    <a:bodyPr/>
                    <a:lstStyle/>
                    <a:p>
                      <a:pPr marL="576263" lvl="1" indent="-285750" algn="l" defTabSz="914400" rtl="0" eaLnBrk="1" latinLnBrk="0" hangingPunct="1">
                        <a:buFont typeface="Arial" panose="020B0604020202020204" pitchFamily="34" charset="0"/>
                        <a:buChar char="-"/>
                      </a:pPr>
                      <a:r>
                        <a:rPr lang="en-US" sz="1600" b="1" kern="1200" dirty="0" smtClean="0">
                          <a:solidFill>
                            <a:schemeClr val="tx1"/>
                          </a:solidFill>
                          <a:latin typeface="+mn-lt"/>
                          <a:ea typeface="+mn-ea"/>
                          <a:cs typeface="+mn-cs"/>
                        </a:rPr>
                        <a:t>Division of Revenue for the MTEF</a:t>
                      </a:r>
                      <a:endParaRPr lang="en-ZW" sz="1600" b="1" kern="12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1400" kern="1200" dirty="0" smtClean="0">
                          <a:solidFill>
                            <a:srgbClr val="0070C0"/>
                          </a:solidFill>
                          <a:latin typeface="+mn-lt"/>
                          <a:ea typeface="+mn-ea"/>
                          <a:cs typeface="+mn-cs"/>
                        </a:rPr>
                        <a:t>Responds to </a:t>
                      </a:r>
                      <a:r>
                        <a:rPr lang="en-US" sz="1400" kern="1200" dirty="0" err="1" smtClean="0">
                          <a:solidFill>
                            <a:srgbClr val="0070C0"/>
                          </a:solidFill>
                          <a:latin typeface="+mn-lt"/>
                          <a:ea typeface="+mn-ea"/>
                          <a:cs typeface="+mn-cs"/>
                        </a:rPr>
                        <a:t>SeCOA</a:t>
                      </a:r>
                      <a:r>
                        <a:rPr lang="en-US" sz="1400" kern="1200" dirty="0" smtClean="0">
                          <a:solidFill>
                            <a:srgbClr val="0070C0"/>
                          </a:solidFill>
                          <a:latin typeface="+mn-lt"/>
                          <a:ea typeface="+mn-ea"/>
                          <a:cs typeface="+mn-cs"/>
                        </a:rPr>
                        <a:t> recommendation on the possibility of structural changes to LG revenue</a:t>
                      </a:r>
                      <a:endParaRPr lang="en-ZW" sz="1400"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73196937"/>
                  </a:ext>
                </a:extLst>
              </a:tr>
              <a:tr h="370840">
                <a:tc>
                  <a:txBody>
                    <a:bodyPr/>
                    <a:lstStyle/>
                    <a:p>
                      <a:pPr marL="576263" lvl="1" indent="-285750">
                        <a:buFont typeface="Arial" panose="020B0604020202020204" pitchFamily="34" charset="0"/>
                        <a:buChar char="-"/>
                      </a:pPr>
                      <a:r>
                        <a:rPr lang="en-US" sz="1600" b="1" dirty="0" smtClean="0"/>
                        <a:t>Changes since the MTBPS</a:t>
                      </a:r>
                      <a:endParaRPr lang="en-ZW" sz="16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ZW"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70861577"/>
                  </a:ext>
                </a:extLst>
              </a:tr>
              <a:tr h="370840">
                <a:tc>
                  <a:txBody>
                    <a:bodyPr/>
                    <a:lstStyle/>
                    <a:p>
                      <a:pPr marL="576263" lvl="1" indent="-285750" algn="l" defTabSz="914400" rtl="0" eaLnBrk="1" latinLnBrk="0" hangingPunct="1">
                        <a:buFont typeface="Arial" panose="020B0604020202020204" pitchFamily="34" charset="0"/>
                        <a:buChar char="-"/>
                      </a:pPr>
                      <a:r>
                        <a:rPr lang="en-US" sz="1600" b="1" kern="1200" dirty="0" smtClean="0">
                          <a:solidFill>
                            <a:schemeClr val="tx1"/>
                          </a:solidFill>
                          <a:latin typeface="+mn-lt"/>
                          <a:ea typeface="+mn-ea"/>
                          <a:cs typeface="+mn-cs"/>
                        </a:rPr>
                        <a:t>Rural and urban investment</a:t>
                      </a:r>
                      <a:endParaRPr lang="en-ZW" sz="1600" b="1" kern="12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ZW" sz="16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18249305"/>
                  </a:ext>
                </a:extLst>
              </a:tr>
              <a:tr h="370840">
                <a:tc>
                  <a:txBody>
                    <a:bodyPr/>
                    <a:lstStyle/>
                    <a:p>
                      <a:pPr marL="576263" lvl="1" indent="-285750" algn="l" defTabSz="914400" rtl="0" eaLnBrk="1" latinLnBrk="0" hangingPunct="1">
                        <a:buFont typeface="Arial" panose="020B0604020202020204" pitchFamily="34" charset="0"/>
                        <a:buChar char="-"/>
                      </a:pPr>
                      <a:r>
                        <a:rPr lang="en-US" sz="1600" b="1" kern="1200" dirty="0" smtClean="0">
                          <a:solidFill>
                            <a:schemeClr val="tx1"/>
                          </a:solidFill>
                          <a:latin typeface="+mn-lt"/>
                          <a:ea typeface="+mn-ea"/>
                          <a:cs typeface="+mn-cs"/>
                        </a:rPr>
                        <a:t>Responding to disasters</a:t>
                      </a:r>
                      <a:endParaRPr lang="en-ZW" sz="1600" b="1" kern="12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70C0"/>
                          </a:solidFill>
                        </a:rPr>
                        <a:t>Additional</a:t>
                      </a:r>
                      <a:r>
                        <a:rPr lang="en-US" sz="1400" baseline="0" dirty="0" smtClean="0">
                          <a:solidFill>
                            <a:srgbClr val="0070C0"/>
                          </a:solidFill>
                        </a:rPr>
                        <a:t> information requested by Chairperson</a:t>
                      </a:r>
                      <a:endParaRPr lang="en-ZW" sz="1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2559002"/>
                  </a:ext>
                </a:extLst>
              </a:tr>
              <a:tr h="370840">
                <a:tc>
                  <a:txBody>
                    <a:bodyPr/>
                    <a:lstStyle/>
                    <a:p>
                      <a:pPr marL="576263" lvl="1" indent="-285750" algn="l" defTabSz="914400" rtl="0" eaLnBrk="1" latinLnBrk="0" hangingPunct="1">
                        <a:buFont typeface="Arial" panose="020B0604020202020204" pitchFamily="34" charset="0"/>
                        <a:buChar char="-"/>
                      </a:pPr>
                      <a:r>
                        <a:rPr lang="en-US" sz="1600" b="1" kern="1200" dirty="0" smtClean="0">
                          <a:solidFill>
                            <a:schemeClr val="tx1"/>
                          </a:solidFill>
                          <a:latin typeface="+mn-lt"/>
                          <a:ea typeface="+mn-ea"/>
                          <a:cs typeface="+mn-cs"/>
                        </a:rPr>
                        <a:t>Capacity building and improving municipal performance</a:t>
                      </a:r>
                      <a:endParaRPr lang="en-ZW" sz="1600" b="1" kern="12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70C0"/>
                          </a:solidFill>
                        </a:rPr>
                        <a:t>Responds to several </a:t>
                      </a:r>
                      <a:r>
                        <a:rPr lang="en-US" sz="1400" dirty="0" err="1" smtClean="0">
                          <a:solidFill>
                            <a:srgbClr val="0070C0"/>
                          </a:solidFill>
                        </a:rPr>
                        <a:t>SeCOA</a:t>
                      </a:r>
                      <a:r>
                        <a:rPr lang="en-US" sz="1400" dirty="0" smtClean="0">
                          <a:solidFill>
                            <a:srgbClr val="0070C0"/>
                          </a:solidFill>
                        </a:rPr>
                        <a:t> recommendations for</a:t>
                      </a:r>
                      <a:r>
                        <a:rPr lang="en-US" sz="1400" baseline="0" dirty="0" smtClean="0">
                          <a:solidFill>
                            <a:srgbClr val="0070C0"/>
                          </a:solidFill>
                        </a:rPr>
                        <a:t> improved capacity building</a:t>
                      </a:r>
                      <a:endParaRPr lang="en-ZW" sz="1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32361144"/>
                  </a:ext>
                </a:extLst>
              </a:tr>
              <a:tr h="370840">
                <a:tc>
                  <a:txBody>
                    <a:bodyPr/>
                    <a:lstStyle/>
                    <a:p>
                      <a:pPr marL="228600" lvl="0" indent="-166688" algn="l" defTabSz="914400" rtl="0" eaLnBrk="1" latinLnBrk="0" hangingPunct="1">
                        <a:buFont typeface="Arial" panose="020B0604020202020204" pitchFamily="34" charset="0"/>
                        <a:buChar char="•"/>
                      </a:pPr>
                      <a:r>
                        <a:rPr lang="en-US" sz="1600" b="1" kern="1200" dirty="0" smtClean="0">
                          <a:solidFill>
                            <a:schemeClr val="tx1"/>
                          </a:solidFill>
                          <a:latin typeface="+mn-lt"/>
                          <a:ea typeface="+mn-ea"/>
                          <a:cs typeface="+mn-cs"/>
                        </a:rPr>
                        <a:t>Changes to clauses of the Bill</a:t>
                      </a:r>
                      <a:endParaRPr lang="en-ZW" sz="1600" b="1" kern="12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70C0"/>
                          </a:solidFill>
                        </a:rPr>
                        <a:t>Responds to FFC and SALGA recommendations</a:t>
                      </a:r>
                      <a:endParaRPr lang="en-ZW" sz="1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78967682"/>
                  </a:ext>
                </a:extLst>
              </a:tr>
              <a:tr h="370840">
                <a:tc>
                  <a:txBody>
                    <a:bodyPr/>
                    <a:lstStyle/>
                    <a:p>
                      <a:pPr marL="228600" indent="-166688" algn="l" defTabSz="914400" rtl="0" eaLnBrk="1" latinLnBrk="0" hangingPunct="1">
                        <a:buFont typeface="Arial" panose="020B0604020202020204" pitchFamily="34" charset="0"/>
                        <a:buChar char="•"/>
                      </a:pPr>
                      <a:r>
                        <a:rPr lang="en-US" sz="1600" b="1" kern="1200" dirty="0" smtClean="0">
                          <a:solidFill>
                            <a:schemeClr val="tx1"/>
                          </a:solidFill>
                          <a:latin typeface="+mn-lt"/>
                          <a:ea typeface="+mn-ea"/>
                          <a:cs typeface="+mn-cs"/>
                        </a:rPr>
                        <a:t>Provincial allocations</a:t>
                      </a:r>
                      <a:endParaRPr lang="en-ZW" sz="1600" b="1" kern="12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70C0"/>
                          </a:solidFill>
                        </a:rPr>
                        <a:t>Responds to </a:t>
                      </a:r>
                      <a:r>
                        <a:rPr lang="en-US" sz="1400" dirty="0" err="1" smtClean="0">
                          <a:solidFill>
                            <a:srgbClr val="0070C0"/>
                          </a:solidFill>
                        </a:rPr>
                        <a:t>SeCOA</a:t>
                      </a:r>
                      <a:r>
                        <a:rPr lang="en-US" sz="1400" dirty="0" smtClean="0">
                          <a:solidFill>
                            <a:srgbClr val="0070C0"/>
                          </a:solidFill>
                        </a:rPr>
                        <a:t> recommendation on PES review</a:t>
                      </a:r>
                      <a:endParaRPr lang="en-ZW" sz="1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48509716"/>
                  </a:ext>
                </a:extLst>
              </a:tr>
              <a:tr h="370840">
                <a:tc>
                  <a:txBody>
                    <a:bodyPr/>
                    <a:lstStyle/>
                    <a:p>
                      <a:pPr marL="228600" indent="-166688" algn="l" defTabSz="914400" rtl="0" eaLnBrk="1" latinLnBrk="0" hangingPunct="1">
                        <a:buFont typeface="Arial" panose="020B0604020202020204" pitchFamily="34" charset="0"/>
                        <a:buChar char="•"/>
                      </a:pPr>
                      <a:r>
                        <a:rPr lang="en-US" sz="1600" b="1" kern="1200" dirty="0" smtClean="0">
                          <a:solidFill>
                            <a:schemeClr val="tx1"/>
                          </a:solidFill>
                          <a:latin typeface="+mn-lt"/>
                          <a:ea typeface="+mn-ea"/>
                          <a:cs typeface="+mn-cs"/>
                        </a:rPr>
                        <a:t>Local government allocations</a:t>
                      </a:r>
                      <a:endParaRPr lang="en-ZW" sz="1600" b="1" kern="12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ZW" sz="1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53837215"/>
                  </a:ext>
                </a:extLst>
              </a:tr>
              <a:tr h="370840">
                <a:tc>
                  <a:txBody>
                    <a:bodyPr/>
                    <a:lstStyle/>
                    <a:p>
                      <a:pPr marL="228600" indent="-166688" algn="l" defTabSz="914400" rtl="0" eaLnBrk="1" latinLnBrk="0" hangingPunct="1">
                        <a:buFont typeface="Arial" panose="020B0604020202020204" pitchFamily="34" charset="0"/>
                        <a:buChar char="•"/>
                      </a:pPr>
                      <a:r>
                        <a:rPr lang="en-US" sz="1600" b="1" kern="1200" dirty="0" smtClean="0">
                          <a:solidFill>
                            <a:schemeClr val="tx1"/>
                          </a:solidFill>
                          <a:latin typeface="+mn-lt"/>
                          <a:ea typeface="+mn-ea"/>
                          <a:cs typeface="+mn-cs"/>
                        </a:rPr>
                        <a:t>Local government budgets and debts</a:t>
                      </a:r>
                      <a:endParaRPr lang="en-ZW" sz="1600" b="1" kern="12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70C0"/>
                          </a:solidFill>
                        </a:rPr>
                        <a:t>Responds</a:t>
                      </a:r>
                      <a:r>
                        <a:rPr lang="en-US" sz="1400" baseline="0" dirty="0" smtClean="0">
                          <a:solidFill>
                            <a:srgbClr val="0070C0"/>
                          </a:solidFill>
                        </a:rPr>
                        <a:t> to </a:t>
                      </a:r>
                      <a:r>
                        <a:rPr lang="en-US" sz="1400" baseline="0" dirty="0" err="1" smtClean="0">
                          <a:solidFill>
                            <a:srgbClr val="0070C0"/>
                          </a:solidFill>
                        </a:rPr>
                        <a:t>SeCOA</a:t>
                      </a:r>
                      <a:r>
                        <a:rPr lang="en-US" sz="1400" baseline="0" dirty="0" smtClean="0">
                          <a:solidFill>
                            <a:srgbClr val="0070C0"/>
                          </a:solidFill>
                        </a:rPr>
                        <a:t> recommendations on municipal debt and budget oversight and request from the Chairperson for debt owed by each province</a:t>
                      </a:r>
                      <a:endParaRPr lang="en-ZW" sz="1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74925575"/>
                  </a:ext>
                </a:extLst>
              </a:tr>
              <a:tr h="370840">
                <a:tc>
                  <a:txBody>
                    <a:bodyPr/>
                    <a:lstStyle/>
                    <a:p>
                      <a:pPr marL="228600" indent="-166688">
                        <a:buFont typeface="Arial" panose="020B0604020202020204" pitchFamily="34" charset="0"/>
                        <a:buChar char="•"/>
                      </a:pPr>
                      <a:r>
                        <a:rPr lang="en-US" sz="1600" b="1" dirty="0" smtClean="0"/>
                        <a:t>Responses to Recommendations</a:t>
                      </a:r>
                      <a:endParaRPr lang="en-ZW" sz="16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ZW" sz="1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47190639"/>
                  </a:ext>
                </a:extLst>
              </a:tr>
              <a:tr h="370840">
                <a:tc>
                  <a:txBody>
                    <a:bodyPr/>
                    <a:lstStyle/>
                    <a:p>
                      <a:r>
                        <a:rPr lang="en-US" sz="1600" b="1" dirty="0" smtClean="0"/>
                        <a:t>Annexures</a:t>
                      </a:r>
                      <a:endParaRPr lang="en-ZW" sz="16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lang="en-US" sz="1400" dirty="0" smtClean="0">
                          <a:solidFill>
                            <a:srgbClr val="0070C0"/>
                          </a:solidFill>
                        </a:rPr>
                        <a:t>More detailed responses</a:t>
                      </a:r>
                      <a:r>
                        <a:rPr lang="en-US" sz="1400" baseline="0" dirty="0" smtClean="0">
                          <a:solidFill>
                            <a:srgbClr val="0070C0"/>
                          </a:solidFill>
                        </a:rPr>
                        <a:t> to </a:t>
                      </a:r>
                      <a:r>
                        <a:rPr lang="en-US" sz="1400" baseline="0" dirty="0" err="1" smtClean="0">
                          <a:solidFill>
                            <a:srgbClr val="0070C0"/>
                          </a:solidFill>
                        </a:rPr>
                        <a:t>SeCOA</a:t>
                      </a:r>
                      <a:r>
                        <a:rPr lang="en-US" sz="1400" baseline="0" dirty="0" smtClean="0">
                          <a:solidFill>
                            <a:srgbClr val="0070C0"/>
                          </a:solidFill>
                        </a:rPr>
                        <a:t> &amp; SCOA recommendations; technical changes to clauses; additional information on municipal debts</a:t>
                      </a:r>
                      <a:endParaRPr lang="en-ZW" sz="1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41644867"/>
                  </a:ext>
                </a:extLst>
              </a:tr>
            </a:tbl>
          </a:graphicData>
        </a:graphic>
      </p:graphicFrame>
    </p:spTree>
    <p:extLst>
      <p:ext uri="{BB962C8B-B14F-4D97-AF65-F5344CB8AC3E}">
        <p14:creationId xmlns:p14="http://schemas.microsoft.com/office/powerpoint/2010/main" xmlns="" val="225441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anose="020F0502020204030204" pitchFamily="34" charset="0"/>
                <a:cs typeface="Calibri" panose="020F0502020204030204" pitchFamily="34" charset="0"/>
              </a:rPr>
              <a:t>Provincial Fiscal Framework: Summary </a:t>
            </a:r>
            <a:endParaRPr lang="en-US"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0630C5-2861-4300-9822-8333D170F2F4}" type="slidenum">
              <a:rPr kumimoji="0" lang="en-US" sz="1000" b="1" i="0" u="none" strike="noStrike" kern="1200" cap="none" spc="0" normalizeH="0" baseline="0" noProof="0" smtClean="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400" b="0" i="0" u="none" strike="noStrike" kern="1200" cap="none" spc="0" normalizeH="0" baseline="0" noProof="0">
              <a:ln>
                <a:noFill/>
              </a:ln>
              <a:solidFill>
                <a:srgbClr val="000000"/>
              </a:solidFill>
              <a:effectLst/>
              <a:uLnTx/>
              <a:uFillTx/>
              <a:latin typeface="Arial"/>
              <a:cs typeface="+mn-cs"/>
            </a:endParaRPr>
          </a:p>
        </p:txBody>
      </p:sp>
      <p:sp>
        <p:nvSpPr>
          <p:cNvPr id="6" name="Rectangle 5"/>
          <p:cNvSpPr/>
          <p:nvPr/>
        </p:nvSpPr>
        <p:spPr>
          <a:xfrm>
            <a:off x="5027090" y="1181065"/>
            <a:ext cx="4118968" cy="5355312"/>
          </a:xfrm>
          <a:prstGeom prst="rect">
            <a:avLst/>
          </a:prstGeom>
          <a:solidFill>
            <a:schemeClr val="bg1"/>
          </a:solidFill>
        </p:spPr>
        <p:txBody>
          <a:bodyPr wrap="square">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2 New grants and 1 augmentation</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800" b="1" i="1"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Title </a:t>
            </a:r>
            <a:r>
              <a:rPr kumimoji="0" lang="en-US" sz="1800"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deeds backlog restoration grant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improve property market by eradicating long-standing backlog in title deeds registration associated with past beneficiaries of state-</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subsidised</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housing</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US" sz="1800" b="1" i="1"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800" b="1" i="1"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Provincial </a:t>
            </a:r>
            <a:r>
              <a:rPr kumimoji="0" lang="en-US" sz="1800"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emergency housing grant</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which should allow national government to respond to emergency housing situations quickly and </a:t>
            </a:r>
            <a:r>
              <a:rPr kumimoji="0" lang="en-US" sz="18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flexibly</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US" sz="18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800" b="1" i="1"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Community </a:t>
            </a:r>
            <a:r>
              <a:rPr kumimoji="0" lang="en-US" sz="1800"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health services </a:t>
            </a:r>
            <a:endParaRPr kumimoji="0" lang="en-US" sz="1800" b="1" i="1"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Is lifted for integration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into health services platform</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New component into Comprehensive HIV, AIDS and TB grant is a step towards integrating community health care into the health services provision platform</a:t>
            </a:r>
          </a:p>
        </p:txBody>
      </p:sp>
      <p:pic>
        <p:nvPicPr>
          <p:cNvPr id="3" name="Picture 2"/>
          <p:cNvPicPr>
            <a:picLocks noChangeAspect="1"/>
          </p:cNvPicPr>
          <p:nvPr/>
        </p:nvPicPr>
        <p:blipFill>
          <a:blip r:embed="rId2" cstate="print"/>
          <a:stretch>
            <a:fillRect/>
          </a:stretch>
        </p:blipFill>
        <p:spPr>
          <a:xfrm>
            <a:off x="26166" y="1268760"/>
            <a:ext cx="5000924" cy="3816424"/>
          </a:xfrm>
          <a:prstGeom prst="rect">
            <a:avLst/>
          </a:prstGeom>
        </p:spPr>
      </p:pic>
      <p:sp>
        <p:nvSpPr>
          <p:cNvPr id="5" name="Rectangle 4"/>
          <p:cNvSpPr/>
          <p:nvPr/>
        </p:nvSpPr>
        <p:spPr>
          <a:xfrm>
            <a:off x="0" y="5116378"/>
            <a:ext cx="5027090" cy="646331"/>
          </a:xfrm>
          <a:prstGeom prst="rect">
            <a:avLst/>
          </a:prstGeom>
        </p:spPr>
        <p:txBody>
          <a:bodyPr wrap="square">
            <a:spAutoFit/>
          </a:bodyPr>
          <a:lstStyle/>
          <a:p>
            <a:pPr marL="360363" lvl="1" indent="-360363">
              <a:spcBef>
                <a:spcPts val="0"/>
              </a:spcBef>
              <a:buFont typeface="Arial" pitchFamily="34" charset="0"/>
              <a:buChar char="•"/>
            </a:pPr>
            <a:r>
              <a:rPr lang="en-US" sz="1800" dirty="0">
                <a:latin typeface="Calibri" panose="020F0502020204030204" pitchFamily="34" charset="0"/>
                <a:cs typeface="Calibri" panose="020F0502020204030204" pitchFamily="34" charset="0"/>
              </a:rPr>
              <a:t>Over 2018 MTEF the equitable share grows at an average of 7.1%</a:t>
            </a:r>
          </a:p>
        </p:txBody>
      </p:sp>
    </p:spTree>
    <p:extLst>
      <p:ext uri="{BB962C8B-B14F-4D97-AF65-F5344CB8AC3E}">
        <p14:creationId xmlns:p14="http://schemas.microsoft.com/office/powerpoint/2010/main" xmlns="" val="1269550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anose="020F0502020204030204" pitchFamily="34" charset="0"/>
                <a:cs typeface="Calibri" panose="020F0502020204030204" pitchFamily="34" charset="0"/>
              </a:rPr>
              <a:t>Correction to the Early Childhood Development Grant framework</a:t>
            </a:r>
            <a:endParaRPr lang="en-US"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0630C5-2861-4300-9822-8333D170F2F4}" type="slidenum">
              <a:rPr kumimoji="0" lang="en-US" sz="1000" b="1" i="0" u="none" strike="noStrike" kern="1200" cap="none" spc="0" normalizeH="0" baseline="0" noProof="0" smtClean="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400" b="0" i="0" u="none" strike="noStrike" kern="1200" cap="none" spc="0" normalizeH="0" baseline="0" noProof="0">
              <a:ln>
                <a:noFill/>
              </a:ln>
              <a:solidFill>
                <a:srgbClr val="000000"/>
              </a:solidFill>
              <a:effectLst/>
              <a:uLnTx/>
              <a:uFillTx/>
              <a:latin typeface="Arial"/>
              <a:cs typeface="+mn-cs"/>
            </a:endParaRPr>
          </a:p>
        </p:txBody>
      </p:sp>
      <p:sp>
        <p:nvSpPr>
          <p:cNvPr id="11" name="TextBox 10"/>
          <p:cNvSpPr txBox="1"/>
          <p:nvPr/>
        </p:nvSpPr>
        <p:spPr>
          <a:xfrm>
            <a:off x="243583" y="1318969"/>
            <a:ext cx="8136904" cy="557075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There is an error in the Early Childhood Development grant framework, where the threshold for the income-based means test was not updated to reflect the increase in the Child Support Grant from R380 to R405. </a:t>
            </a:r>
          </a:p>
          <a:p>
            <a:pPr marL="285750" indent="-28575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The reason is that the amendment of the Child Support Grant was only announced mid-February after the conditional grant framework process was already concluded.</a:t>
            </a:r>
          </a:p>
          <a:p>
            <a:pPr marL="285750" indent="-28575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Given the increase in the Child Support Grant, the income threshold in the grant framework needs to be changed from </a:t>
            </a:r>
            <a:r>
              <a:rPr lang="en-GB" sz="2000" b="1" dirty="0">
                <a:latin typeface="Calibri" panose="020F0502020204030204" pitchFamily="34" charset="0"/>
                <a:cs typeface="Calibri" panose="020F0502020204030204" pitchFamily="34" charset="0"/>
              </a:rPr>
              <a:t>R45,600</a:t>
            </a:r>
            <a:r>
              <a:rPr lang="en-GB" sz="2000" dirty="0">
                <a:latin typeface="Calibri" panose="020F0502020204030204" pitchFamily="34" charset="0"/>
                <a:cs typeface="Calibri" panose="020F0502020204030204" pitchFamily="34" charset="0"/>
              </a:rPr>
              <a:t> for single parents and </a:t>
            </a:r>
            <a:r>
              <a:rPr lang="en-GB" sz="2000" b="1" dirty="0">
                <a:latin typeface="Calibri" panose="020F0502020204030204" pitchFamily="34" charset="0"/>
                <a:cs typeface="Calibri" panose="020F0502020204030204" pitchFamily="34" charset="0"/>
              </a:rPr>
              <a:t>R91,200</a:t>
            </a:r>
            <a:r>
              <a:rPr lang="en-GB" sz="2000" dirty="0">
                <a:latin typeface="Calibri" panose="020F0502020204030204" pitchFamily="34" charset="0"/>
                <a:cs typeface="Calibri" panose="020F0502020204030204" pitchFamily="34" charset="0"/>
              </a:rPr>
              <a:t> for two </a:t>
            </a:r>
            <a:r>
              <a:rPr lang="en-GB" sz="2000" dirty="0" smtClean="0">
                <a:latin typeface="Calibri" panose="020F0502020204030204" pitchFamily="34" charset="0"/>
                <a:cs typeface="Calibri" panose="020F0502020204030204" pitchFamily="34" charset="0"/>
              </a:rPr>
              <a:t>parents to </a:t>
            </a:r>
            <a:r>
              <a:rPr lang="en-GB" sz="2000" b="1" dirty="0">
                <a:latin typeface="Calibri" panose="020F0502020204030204" pitchFamily="34" charset="0"/>
                <a:cs typeface="Calibri" panose="020F0502020204030204" pitchFamily="34" charset="0"/>
              </a:rPr>
              <a:t>R48,700</a:t>
            </a:r>
            <a:r>
              <a:rPr lang="en-GB" sz="2000" dirty="0">
                <a:latin typeface="Calibri" panose="020F0502020204030204" pitchFamily="34" charset="0"/>
                <a:cs typeface="Calibri" panose="020F0502020204030204" pitchFamily="34" charset="0"/>
              </a:rPr>
              <a:t> for single parents and </a:t>
            </a:r>
            <a:r>
              <a:rPr lang="en-GB" sz="2000" b="1" dirty="0">
                <a:latin typeface="Calibri" panose="020F0502020204030204" pitchFamily="34" charset="0"/>
                <a:cs typeface="Calibri" panose="020F0502020204030204" pitchFamily="34" charset="0"/>
              </a:rPr>
              <a:t>R97,200</a:t>
            </a:r>
            <a:r>
              <a:rPr lang="en-GB" sz="2000" dirty="0">
                <a:latin typeface="Calibri" panose="020F0502020204030204" pitchFamily="34" charset="0"/>
                <a:cs typeface="Calibri" panose="020F0502020204030204" pitchFamily="34" charset="0"/>
              </a:rPr>
              <a:t> for two </a:t>
            </a:r>
            <a:r>
              <a:rPr lang="en-GB" sz="2000" dirty="0" smtClean="0">
                <a:latin typeface="Calibri" panose="020F0502020204030204" pitchFamily="34" charset="0"/>
                <a:cs typeface="Calibri" panose="020F0502020204030204" pitchFamily="34" charset="0"/>
              </a:rPr>
              <a:t>parents.</a:t>
            </a:r>
          </a:p>
          <a:p>
            <a:pPr marL="285750" lvl="1" indent="-28575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The error does not affect allocations per province, however it affects the number of children that are eligible for the Early Childhood grant subsidy</a:t>
            </a:r>
          </a:p>
          <a:p>
            <a:pPr marL="285750" lvl="1"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National Treasury </a:t>
            </a:r>
            <a:r>
              <a:rPr lang="en-US" sz="2000" dirty="0" smtClean="0">
                <a:latin typeface="Calibri" panose="020F0502020204030204" pitchFamily="34" charset="0"/>
                <a:cs typeface="Calibri" panose="020F0502020204030204" pitchFamily="34" charset="0"/>
              </a:rPr>
              <a:t>requests </a:t>
            </a:r>
            <a:r>
              <a:rPr lang="en-US" sz="2000" dirty="0">
                <a:latin typeface="Calibri" panose="020F0502020204030204" pitchFamily="34" charset="0"/>
                <a:cs typeface="Calibri" panose="020F0502020204030204" pitchFamily="34" charset="0"/>
              </a:rPr>
              <a:t>the Standing and Select Committees on Appropriations to recommend that </a:t>
            </a:r>
            <a:r>
              <a:rPr lang="en-US" sz="2000" dirty="0" smtClean="0">
                <a:latin typeface="Calibri" panose="020F0502020204030204" pitchFamily="34" charset="0"/>
                <a:cs typeface="Calibri" panose="020F0502020204030204" pitchFamily="34" charset="0"/>
              </a:rPr>
              <a:t>the conditional grant framework be corrected as part of the gazette that will be issued </a:t>
            </a:r>
            <a:r>
              <a:rPr lang="en-US" sz="2000" dirty="0">
                <a:latin typeface="Calibri" panose="020F0502020204030204" pitchFamily="34" charset="0"/>
                <a:cs typeface="Calibri" panose="020F0502020204030204" pitchFamily="34" charset="0"/>
              </a:rPr>
              <a:t>in terms of section </a:t>
            </a:r>
            <a:r>
              <a:rPr lang="en-US" sz="2000" dirty="0" smtClean="0">
                <a:latin typeface="Calibri" panose="020F0502020204030204" pitchFamily="34" charset="0"/>
                <a:cs typeface="Calibri" panose="020F0502020204030204" pitchFamily="34" charset="0"/>
              </a:rPr>
              <a:t>16 once the Bill is enacted</a:t>
            </a:r>
            <a:endParaRPr lang="en-US" sz="1800" dirty="0" smtClean="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ZA"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6245676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16" y="225039"/>
            <a:ext cx="8923565" cy="628650"/>
          </a:xfrm>
        </p:spPr>
        <p:txBody>
          <a:bodyPr>
            <a:noAutofit/>
          </a:bodyPr>
          <a:lstStyle/>
          <a:p>
            <a:r>
              <a:rPr lang="en-US" sz="3200" b="1" dirty="0">
                <a:latin typeface="Calibri" panose="020F0502020204030204" pitchFamily="34" charset="0"/>
                <a:cs typeface="Calibri" panose="020F0502020204030204" pitchFamily="34" charset="0"/>
              </a:rPr>
              <a:t>Horizontal Division of Revenue: Provincial Equitable Share (PES) Formula</a:t>
            </a:r>
            <a:endParaRPr lang="en-GB" sz="2000" b="1"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F65A9A6F-04E4-4671-B1C4-D6D7E22B19C0}" type="slidenum">
              <a:rPr lang="en-US">
                <a:solidFill>
                  <a:srgbClr val="808080"/>
                </a:solidFill>
              </a:rPr>
              <a:pPr fontAlgn="base">
                <a:spcBef>
                  <a:spcPct val="0"/>
                </a:spcBef>
                <a:spcAft>
                  <a:spcPct val="0"/>
                </a:spcAft>
                <a:defRPr/>
              </a:pPr>
              <a:t>22</a:t>
            </a:fld>
            <a:endParaRPr lang="en-US" sz="1050" b="0" dirty="0">
              <a:solidFill>
                <a:srgbClr val="000000"/>
              </a:solidFill>
            </a:endParaRPr>
          </a:p>
        </p:txBody>
      </p:sp>
      <p:grpSp>
        <p:nvGrpSpPr>
          <p:cNvPr id="6" name="Group 5"/>
          <p:cNvGrpSpPr/>
          <p:nvPr/>
        </p:nvGrpSpPr>
        <p:grpSpPr>
          <a:xfrm>
            <a:off x="179512" y="1340768"/>
            <a:ext cx="8352927" cy="3672409"/>
            <a:chOff x="0" y="0"/>
            <a:chExt cx="9311325" cy="4549842"/>
          </a:xfrm>
        </p:grpSpPr>
        <p:grpSp>
          <p:nvGrpSpPr>
            <p:cNvPr id="8" name="Group 7"/>
            <p:cNvGrpSpPr/>
            <p:nvPr/>
          </p:nvGrpSpPr>
          <p:grpSpPr>
            <a:xfrm>
              <a:off x="0" y="0"/>
              <a:ext cx="9311325" cy="2319534"/>
              <a:chOff x="0" y="-42445"/>
              <a:chExt cx="9311755" cy="2319976"/>
            </a:xfrm>
          </p:grpSpPr>
          <p:grpSp>
            <p:nvGrpSpPr>
              <p:cNvPr id="15" name="Group 14"/>
              <p:cNvGrpSpPr/>
              <p:nvPr/>
            </p:nvGrpSpPr>
            <p:grpSpPr>
              <a:xfrm>
                <a:off x="1794934" y="1"/>
                <a:ext cx="1625600" cy="2208442"/>
                <a:chOff x="0" y="-50799"/>
                <a:chExt cx="1625600" cy="2208442"/>
              </a:xfrm>
            </p:grpSpPr>
            <p:grpSp>
              <p:nvGrpSpPr>
                <p:cNvPr id="41" name="Group 40"/>
                <p:cNvGrpSpPr/>
                <p:nvPr/>
              </p:nvGrpSpPr>
              <p:grpSpPr>
                <a:xfrm>
                  <a:off x="136238" y="-50799"/>
                  <a:ext cx="1269017" cy="1413508"/>
                  <a:chOff x="-92378" y="821264"/>
                  <a:chExt cx="1269245" cy="1413630"/>
                </a:xfrm>
              </p:grpSpPr>
              <p:sp>
                <p:nvSpPr>
                  <p:cNvPr id="43" name="Rectangle 42"/>
                  <p:cNvSpPr/>
                  <p:nvPr/>
                </p:nvSpPr>
                <p:spPr>
                  <a:xfrm>
                    <a:off x="-92378" y="821264"/>
                    <a:ext cx="1179797" cy="224438"/>
                  </a:xfrm>
                  <a:prstGeom prst="rect">
                    <a:avLst/>
                  </a:prstGeom>
                  <a:solidFill>
                    <a:srgbClr val="FFFFFF"/>
                  </a:solidFill>
                  <a:ln w="9525">
                    <a:solidFill>
                      <a:srgbClr val="000000"/>
                    </a:solidFill>
                    <a:prstDash val="dash"/>
                    <a:miter lim="800000"/>
                    <a:headEnd/>
                    <a:tailEnd/>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spcAft>
                        <a:spcPts val="750"/>
                      </a:spcAft>
                    </a:pPr>
                    <a:r>
                      <a:rPr lang="en-ZA" sz="1100" b="1" dirty="0">
                        <a:solidFill>
                          <a:srgbClr val="000000"/>
                        </a:solidFill>
                        <a:latin typeface="Calibri"/>
                        <a:ea typeface="Calibri"/>
                        <a:cs typeface="Times New Roman"/>
                      </a:rPr>
                      <a:t>Health: 27%</a:t>
                    </a:r>
                    <a:endParaRPr lang="en-GB" sz="1100" dirty="0">
                      <a:solidFill>
                        <a:srgbClr val="000000"/>
                      </a:solidFill>
                      <a:latin typeface="Calibri"/>
                      <a:ea typeface="Calibri"/>
                      <a:cs typeface="Times New Roman"/>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176561"/>
                    <a:ext cx="1176867" cy="1058333"/>
                  </a:xfrm>
                  <a:prstGeom prst="rect">
                    <a:avLst/>
                  </a:prstGeom>
                </p:spPr>
              </p:pic>
            </p:grpSp>
            <p:sp>
              <p:nvSpPr>
                <p:cNvPr id="42" name="Text Box 2"/>
                <p:cNvSpPr txBox="1">
                  <a:spLocks noChangeArrowheads="1"/>
                </p:cNvSpPr>
                <p:nvPr/>
              </p:nvSpPr>
              <p:spPr bwMode="auto">
                <a:xfrm>
                  <a:off x="0" y="1413943"/>
                  <a:ext cx="1625600" cy="743700"/>
                </a:xfrm>
                <a:prstGeom prst="rect">
                  <a:avLst/>
                </a:prstGeom>
                <a:solidFill>
                  <a:srgbClr val="FFFFFF"/>
                </a:solidFill>
                <a:ln w="9525">
                  <a:solidFill>
                    <a:srgbClr val="C00000"/>
                  </a:solidFill>
                  <a:prstDash val="sysDash"/>
                  <a:miter lim="800000"/>
                  <a:headEnd/>
                  <a:tailEnd/>
                </a:ln>
              </p:spPr>
              <p:txBody>
                <a:bodyPr rot="0" vert="horz" wrap="square" lIns="68580" tIns="34290" rIns="68580" bIns="34290" anchor="t" anchorCtr="0">
                  <a:spAutoFit/>
                </a:bodyPr>
                <a:lstStyle/>
                <a:p>
                  <a:pPr>
                    <a:lnSpc>
                      <a:spcPct val="115000"/>
                    </a:lnSpc>
                    <a:spcAft>
                      <a:spcPts val="750"/>
                    </a:spcAft>
                  </a:pPr>
                  <a:r>
                    <a:rPr lang="en-ZA" sz="1000" dirty="0">
                      <a:solidFill>
                        <a:srgbClr val="404040"/>
                      </a:solidFill>
                      <a:latin typeface="Calibri"/>
                      <a:ea typeface="Calibri"/>
                      <a:cs typeface="Times New Roman"/>
                    </a:rPr>
                    <a:t>Risk Adjustment: 75% </a:t>
                  </a:r>
                  <a:br>
                    <a:rPr lang="en-ZA" sz="1000" dirty="0">
                      <a:solidFill>
                        <a:srgbClr val="404040"/>
                      </a:solidFill>
                      <a:latin typeface="Calibri"/>
                      <a:ea typeface="Calibri"/>
                      <a:cs typeface="Times New Roman"/>
                    </a:rPr>
                  </a:br>
                  <a:r>
                    <a:rPr lang="en-ZA" sz="1000" dirty="0">
                      <a:solidFill>
                        <a:srgbClr val="404040"/>
                      </a:solidFill>
                      <a:latin typeface="Calibri"/>
                      <a:ea typeface="Calibri"/>
                      <a:cs typeface="Times New Roman"/>
                    </a:rPr>
                    <a:t>Hospital: 20%</a:t>
                  </a:r>
                  <a:br>
                    <a:rPr lang="en-ZA" sz="1000" dirty="0">
                      <a:solidFill>
                        <a:srgbClr val="404040"/>
                      </a:solidFill>
                      <a:latin typeface="Calibri"/>
                      <a:ea typeface="Calibri"/>
                      <a:cs typeface="Times New Roman"/>
                    </a:rPr>
                  </a:br>
                  <a:r>
                    <a:rPr lang="en-ZA" sz="1000" dirty="0">
                      <a:solidFill>
                        <a:srgbClr val="404040"/>
                      </a:solidFill>
                      <a:latin typeface="Calibri"/>
                      <a:ea typeface="Calibri"/>
                      <a:cs typeface="Times New Roman"/>
                    </a:rPr>
                    <a:t>Primary Health Care: 5%  </a:t>
                  </a:r>
                  <a:endParaRPr lang="en-GB" sz="1000" dirty="0">
                    <a:solidFill>
                      <a:srgbClr val="000000"/>
                    </a:solidFill>
                    <a:latin typeface="Calibri"/>
                    <a:ea typeface="Calibri"/>
                    <a:cs typeface="Times New Roman"/>
                  </a:endParaRPr>
                </a:p>
              </p:txBody>
            </p:sp>
          </p:grpSp>
          <p:grpSp>
            <p:nvGrpSpPr>
              <p:cNvPr id="16" name="Group 15"/>
              <p:cNvGrpSpPr/>
              <p:nvPr/>
            </p:nvGrpSpPr>
            <p:grpSpPr>
              <a:xfrm>
                <a:off x="3530762" y="-42356"/>
                <a:ext cx="1422400" cy="2319887"/>
                <a:chOff x="162" y="-67756"/>
                <a:chExt cx="1422400" cy="2319887"/>
              </a:xfrm>
            </p:grpSpPr>
            <p:grpSp>
              <p:nvGrpSpPr>
                <p:cNvPr id="37" name="Group 36"/>
                <p:cNvGrpSpPr/>
                <p:nvPr/>
              </p:nvGrpSpPr>
              <p:grpSpPr>
                <a:xfrm>
                  <a:off x="152400" y="-67756"/>
                  <a:ext cx="1159510" cy="1286956"/>
                  <a:chOff x="0" y="-84689"/>
                  <a:chExt cx="1159933" cy="1286956"/>
                </a:xfrm>
              </p:grpSpPr>
              <p:sp>
                <p:nvSpPr>
                  <p:cNvPr id="39" name="Rectangle 38"/>
                  <p:cNvSpPr/>
                  <p:nvPr/>
                </p:nvSpPr>
                <p:spPr>
                  <a:xfrm>
                    <a:off x="59244" y="-84689"/>
                    <a:ext cx="973667" cy="245533"/>
                  </a:xfrm>
                  <a:prstGeom prst="rect">
                    <a:avLst/>
                  </a:prstGeom>
                  <a:solidFill>
                    <a:srgbClr val="FFFFFF"/>
                  </a:solidFill>
                  <a:ln w="9525">
                    <a:solidFill>
                      <a:srgbClr val="000000"/>
                    </a:solidFill>
                    <a:prstDash val="dash"/>
                    <a:miter lim="800000"/>
                    <a:headEnd/>
                    <a:tailEnd/>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spcAft>
                        <a:spcPts val="750"/>
                      </a:spcAft>
                    </a:pPr>
                    <a:r>
                      <a:rPr lang="en-ZA" sz="1050" b="1" dirty="0">
                        <a:solidFill>
                          <a:srgbClr val="000000"/>
                        </a:solidFill>
                        <a:latin typeface="Calibri"/>
                        <a:ea typeface="Calibri"/>
                        <a:cs typeface="Times New Roman"/>
                      </a:rPr>
                      <a:t>Basic: 16%</a:t>
                    </a:r>
                    <a:endParaRPr lang="en-GB" sz="1050" dirty="0">
                      <a:solidFill>
                        <a:srgbClr val="000000"/>
                      </a:solidFill>
                      <a:latin typeface="Calibri"/>
                      <a:ea typeface="Calibri"/>
                      <a:cs typeface="Times New Roman"/>
                    </a:endParaRPr>
                  </a:p>
                </p:txBody>
              </p:sp>
              <p:pic>
                <p:nvPicPr>
                  <p:cNvPr id="40" name="Picture 3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87867"/>
                    <a:ext cx="1159933" cy="914400"/>
                  </a:xfrm>
                  <a:prstGeom prst="rect">
                    <a:avLst/>
                  </a:prstGeom>
                </p:spPr>
              </p:pic>
            </p:grpSp>
            <p:sp>
              <p:nvSpPr>
                <p:cNvPr id="38" name="Text Box 2"/>
                <p:cNvSpPr txBox="1">
                  <a:spLocks noChangeArrowheads="1"/>
                </p:cNvSpPr>
                <p:nvPr/>
              </p:nvSpPr>
              <p:spPr bwMode="auto">
                <a:xfrm>
                  <a:off x="162" y="1439754"/>
                  <a:ext cx="1422400" cy="812377"/>
                </a:xfrm>
                <a:prstGeom prst="rect">
                  <a:avLst/>
                </a:prstGeom>
                <a:solidFill>
                  <a:srgbClr val="FFFFFF"/>
                </a:solidFill>
                <a:ln w="9525">
                  <a:solidFill>
                    <a:srgbClr val="C00000"/>
                  </a:solidFill>
                  <a:prstDash val="sysDash"/>
                  <a:miter lim="800000"/>
                  <a:headEnd/>
                  <a:tailEnd/>
                </a:ln>
              </p:spPr>
              <p:txBody>
                <a:bodyPr rot="0" vert="horz" wrap="square" lIns="68580" tIns="34290" rIns="68580" bIns="34290" anchor="t" anchorCtr="0">
                  <a:noAutofit/>
                </a:bodyPr>
                <a:lstStyle/>
                <a:p>
                  <a:pPr>
                    <a:lnSpc>
                      <a:spcPct val="115000"/>
                    </a:lnSpc>
                    <a:spcAft>
                      <a:spcPts val="750"/>
                    </a:spcAft>
                  </a:pPr>
                  <a:r>
                    <a:rPr lang="en-ZA" sz="1000" dirty="0">
                      <a:solidFill>
                        <a:srgbClr val="404040"/>
                      </a:solidFill>
                      <a:latin typeface="Calibri"/>
                      <a:ea typeface="Calibri"/>
                      <a:cs typeface="Times New Roman"/>
                    </a:rPr>
                    <a:t>Mid-year population estimates </a:t>
                  </a:r>
                  <a:endParaRPr lang="en-GB" sz="1000" dirty="0">
                    <a:solidFill>
                      <a:srgbClr val="000000"/>
                    </a:solidFill>
                    <a:latin typeface="Calibri"/>
                    <a:ea typeface="Calibri"/>
                    <a:cs typeface="Times New Roman"/>
                  </a:endParaRPr>
                </a:p>
              </p:txBody>
            </p:sp>
          </p:grpSp>
          <p:grpSp>
            <p:nvGrpSpPr>
              <p:cNvPr id="17" name="Group 16"/>
              <p:cNvGrpSpPr/>
              <p:nvPr/>
            </p:nvGrpSpPr>
            <p:grpSpPr>
              <a:xfrm>
                <a:off x="5080000" y="-28440"/>
                <a:ext cx="1286933" cy="2305335"/>
                <a:chOff x="0" y="-53840"/>
                <a:chExt cx="1286933" cy="2305335"/>
              </a:xfrm>
            </p:grpSpPr>
            <p:grpSp>
              <p:nvGrpSpPr>
                <p:cNvPr id="33" name="Group 32"/>
                <p:cNvGrpSpPr/>
                <p:nvPr/>
              </p:nvGrpSpPr>
              <p:grpSpPr>
                <a:xfrm>
                  <a:off x="0" y="-53840"/>
                  <a:ext cx="1286933" cy="1248343"/>
                  <a:chOff x="59266" y="-125290"/>
                  <a:chExt cx="1286934" cy="1320297"/>
                </a:xfrm>
              </p:grpSpPr>
              <p:sp>
                <p:nvSpPr>
                  <p:cNvPr id="35" name="Rectangle 34"/>
                  <p:cNvSpPr/>
                  <p:nvPr/>
                </p:nvSpPr>
                <p:spPr>
                  <a:xfrm>
                    <a:off x="76200" y="-125290"/>
                    <a:ext cx="1270000" cy="262890"/>
                  </a:xfrm>
                  <a:prstGeom prst="rect">
                    <a:avLst/>
                  </a:prstGeom>
                  <a:solidFill>
                    <a:srgbClr val="FFFFFF"/>
                  </a:solidFill>
                  <a:ln w="9525">
                    <a:solidFill>
                      <a:srgbClr val="000000"/>
                    </a:solidFill>
                    <a:prstDash val="dash"/>
                    <a:miter lim="800000"/>
                    <a:headEnd/>
                    <a:tailEnd/>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spcAft>
                        <a:spcPts val="750"/>
                      </a:spcAft>
                    </a:pPr>
                    <a:r>
                      <a:rPr lang="en-ZA" sz="1050" b="1" dirty="0">
                        <a:solidFill>
                          <a:srgbClr val="000000"/>
                        </a:solidFill>
                        <a:latin typeface="Calibri"/>
                        <a:ea typeface="Calibri"/>
                        <a:cs typeface="Times New Roman"/>
                      </a:rPr>
                      <a:t>Institution: 5%</a:t>
                    </a:r>
                    <a:endParaRPr lang="en-GB" sz="1050" dirty="0">
                      <a:solidFill>
                        <a:srgbClr val="000000"/>
                      </a:solidFill>
                      <a:latin typeface="Calibri"/>
                      <a:ea typeface="Calibri"/>
                      <a:cs typeface="Times New Roman"/>
                    </a:endParaRPr>
                  </a:p>
                </p:txBody>
              </p:sp>
              <p:pic>
                <p:nvPicPr>
                  <p:cNvPr id="36" name="Picture 3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9266" y="289074"/>
                    <a:ext cx="1270000" cy="905933"/>
                  </a:xfrm>
                  <a:prstGeom prst="rect">
                    <a:avLst/>
                  </a:prstGeom>
                </p:spPr>
              </p:pic>
            </p:grpSp>
            <p:sp>
              <p:nvSpPr>
                <p:cNvPr id="34" name="Text Box 2"/>
                <p:cNvSpPr txBox="1">
                  <a:spLocks noChangeArrowheads="1"/>
                </p:cNvSpPr>
                <p:nvPr/>
              </p:nvSpPr>
              <p:spPr bwMode="auto">
                <a:xfrm>
                  <a:off x="16935" y="1439330"/>
                  <a:ext cx="1164420" cy="812165"/>
                </a:xfrm>
                <a:prstGeom prst="rect">
                  <a:avLst/>
                </a:prstGeom>
                <a:solidFill>
                  <a:srgbClr val="FFFFFF"/>
                </a:solidFill>
                <a:ln w="9525">
                  <a:solidFill>
                    <a:srgbClr val="C00000"/>
                  </a:solidFill>
                  <a:prstDash val="sysDash"/>
                  <a:miter lim="800000"/>
                  <a:headEnd/>
                  <a:tailEnd/>
                </a:ln>
              </p:spPr>
              <p:txBody>
                <a:bodyPr rot="0" vert="horz" wrap="square" lIns="68580" tIns="34290" rIns="68580" bIns="34290" anchor="t" anchorCtr="0">
                  <a:noAutofit/>
                </a:bodyPr>
                <a:lstStyle/>
                <a:p>
                  <a:pPr>
                    <a:lnSpc>
                      <a:spcPct val="115000"/>
                    </a:lnSpc>
                    <a:spcAft>
                      <a:spcPts val="750"/>
                    </a:spcAft>
                  </a:pPr>
                  <a:r>
                    <a:rPr lang="en-ZA" sz="1000" dirty="0">
                      <a:solidFill>
                        <a:srgbClr val="404040"/>
                      </a:solidFill>
                      <a:latin typeface="Calibri"/>
                      <a:ea typeface="Calibri"/>
                      <a:cs typeface="Times New Roman"/>
                    </a:rPr>
                    <a:t>Equally divided among provinces</a:t>
                  </a:r>
                  <a:endParaRPr lang="en-GB" sz="1000" dirty="0">
                    <a:solidFill>
                      <a:srgbClr val="000000"/>
                    </a:solidFill>
                    <a:latin typeface="Calibri"/>
                    <a:ea typeface="Calibri"/>
                    <a:cs typeface="Times New Roman"/>
                  </a:endParaRPr>
                </a:p>
                <a:p>
                  <a:pPr>
                    <a:lnSpc>
                      <a:spcPct val="115000"/>
                    </a:lnSpc>
                    <a:spcAft>
                      <a:spcPts val="750"/>
                    </a:spcAft>
                  </a:pPr>
                  <a:r>
                    <a:rPr lang="en-ZA" sz="825" dirty="0">
                      <a:solidFill>
                        <a:srgbClr val="404040"/>
                      </a:solidFill>
                      <a:latin typeface="Calibri"/>
                      <a:ea typeface="Calibri"/>
                      <a:cs typeface="Times New Roman"/>
                    </a:rPr>
                    <a:t> </a:t>
                  </a:r>
                  <a:endParaRPr lang="en-GB" sz="825" dirty="0">
                    <a:solidFill>
                      <a:srgbClr val="000000"/>
                    </a:solidFill>
                    <a:latin typeface="Calibri"/>
                    <a:ea typeface="Calibri"/>
                    <a:cs typeface="Times New Roman"/>
                  </a:endParaRPr>
                </a:p>
              </p:txBody>
            </p:sp>
          </p:grpSp>
          <p:grpSp>
            <p:nvGrpSpPr>
              <p:cNvPr id="18" name="Group 17"/>
              <p:cNvGrpSpPr/>
              <p:nvPr/>
            </p:nvGrpSpPr>
            <p:grpSpPr>
              <a:xfrm>
                <a:off x="6350000" y="-28430"/>
                <a:ext cx="1701800" cy="2304567"/>
                <a:chOff x="-84667" y="-45363"/>
                <a:chExt cx="1701800" cy="2304567"/>
              </a:xfrm>
            </p:grpSpPr>
            <p:grpSp>
              <p:nvGrpSpPr>
                <p:cNvPr id="29" name="Group 28"/>
                <p:cNvGrpSpPr/>
                <p:nvPr/>
              </p:nvGrpSpPr>
              <p:grpSpPr>
                <a:xfrm>
                  <a:off x="220133" y="-45363"/>
                  <a:ext cx="948267" cy="1442364"/>
                  <a:chOff x="0" y="39303"/>
                  <a:chExt cx="1083310" cy="1442364"/>
                </a:xfrm>
              </p:grpSpPr>
              <p:sp>
                <p:nvSpPr>
                  <p:cNvPr id="31" name="Rectangle 30"/>
                  <p:cNvSpPr/>
                  <p:nvPr/>
                </p:nvSpPr>
                <p:spPr>
                  <a:xfrm>
                    <a:off x="0" y="39303"/>
                    <a:ext cx="1083310" cy="244367"/>
                  </a:xfrm>
                  <a:prstGeom prst="rect">
                    <a:avLst/>
                  </a:prstGeom>
                  <a:solidFill>
                    <a:srgbClr val="FFFFFF"/>
                  </a:solidFill>
                  <a:ln w="9525">
                    <a:solidFill>
                      <a:srgbClr val="000000"/>
                    </a:solidFill>
                    <a:prstDash val="dash"/>
                    <a:miter lim="800000"/>
                    <a:headEnd/>
                    <a:tailEnd/>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15000"/>
                      </a:lnSpc>
                      <a:spcAft>
                        <a:spcPts val="750"/>
                      </a:spcAft>
                    </a:pPr>
                    <a:r>
                      <a:rPr lang="en-US" sz="1100" b="1" dirty="0">
                        <a:solidFill>
                          <a:srgbClr val="000000"/>
                        </a:solidFill>
                        <a:latin typeface="Calibri"/>
                        <a:ea typeface="Calibri"/>
                        <a:cs typeface="Times New Roman"/>
                      </a:rPr>
                      <a:t>Poverty: 3% </a:t>
                    </a:r>
                    <a:endParaRPr lang="en-GB" sz="1100" dirty="0">
                      <a:solidFill>
                        <a:srgbClr val="000000"/>
                      </a:solidFill>
                      <a:latin typeface="Calibri"/>
                      <a:ea typeface="Calibri"/>
                      <a:cs typeface="Times New Roman"/>
                    </a:endParaRPr>
                  </a:p>
                  <a:p>
                    <a:pPr algn="ctr">
                      <a:lnSpc>
                        <a:spcPct val="115000"/>
                      </a:lnSpc>
                      <a:spcAft>
                        <a:spcPts val="750"/>
                      </a:spcAft>
                    </a:pPr>
                    <a:r>
                      <a:rPr lang="en-US" sz="825" dirty="0">
                        <a:solidFill>
                          <a:srgbClr val="000000"/>
                        </a:solidFill>
                        <a:latin typeface="Calibri"/>
                        <a:ea typeface="Calibri"/>
                        <a:cs typeface="Times New Roman"/>
                      </a:rPr>
                      <a:t> </a:t>
                    </a:r>
                    <a:endParaRPr lang="en-GB" sz="825" dirty="0">
                      <a:solidFill>
                        <a:srgbClr val="000000"/>
                      </a:solidFill>
                      <a:latin typeface="Calibri"/>
                      <a:ea typeface="Calibri"/>
                      <a:cs typeface="Times New Roman"/>
                    </a:endParaRPr>
                  </a:p>
                </p:txBody>
              </p:sp>
              <p:pic>
                <p:nvPicPr>
                  <p:cNvPr id="32" name="Picture 3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6199" y="406401"/>
                    <a:ext cx="948267" cy="1075266"/>
                  </a:xfrm>
                  <a:prstGeom prst="rect">
                    <a:avLst/>
                  </a:prstGeom>
                </p:spPr>
              </p:pic>
            </p:grpSp>
            <p:sp>
              <p:nvSpPr>
                <p:cNvPr id="30" name="Text Box 2"/>
                <p:cNvSpPr txBox="1">
                  <a:spLocks noChangeArrowheads="1"/>
                </p:cNvSpPr>
                <p:nvPr/>
              </p:nvSpPr>
              <p:spPr bwMode="auto">
                <a:xfrm>
                  <a:off x="-84667" y="1447879"/>
                  <a:ext cx="1701800" cy="811325"/>
                </a:xfrm>
                <a:prstGeom prst="rect">
                  <a:avLst/>
                </a:prstGeom>
                <a:solidFill>
                  <a:srgbClr val="FFFFFF"/>
                </a:solidFill>
                <a:ln w="9525">
                  <a:solidFill>
                    <a:srgbClr val="C00000"/>
                  </a:solidFill>
                  <a:prstDash val="sysDash"/>
                  <a:miter lim="800000"/>
                  <a:headEnd/>
                  <a:tailEnd/>
                </a:ln>
              </p:spPr>
              <p:txBody>
                <a:bodyPr rot="0" vert="horz" wrap="square" lIns="68580" tIns="34290" rIns="68580" bIns="34290" anchor="t" anchorCtr="0">
                  <a:noAutofit/>
                </a:bodyPr>
                <a:lstStyle/>
                <a:p>
                  <a:pPr>
                    <a:lnSpc>
                      <a:spcPct val="115000"/>
                    </a:lnSpc>
                    <a:spcAft>
                      <a:spcPts val="750"/>
                    </a:spcAft>
                  </a:pPr>
                  <a:r>
                    <a:rPr lang="en-ZA" sz="1000" dirty="0">
                      <a:solidFill>
                        <a:srgbClr val="404040"/>
                      </a:solidFill>
                      <a:latin typeface="Calibri"/>
                      <a:ea typeface="Calibri"/>
                      <a:cs typeface="Times New Roman"/>
                    </a:rPr>
                    <a:t>Poor population:  bottom 40% of 2010/11 IES &amp; Midyear population </a:t>
                  </a:r>
                  <a:endParaRPr lang="en-GB" sz="1000" dirty="0">
                    <a:solidFill>
                      <a:srgbClr val="000000"/>
                    </a:solidFill>
                    <a:latin typeface="Calibri"/>
                    <a:ea typeface="Calibri"/>
                    <a:cs typeface="Times New Roman"/>
                  </a:endParaRPr>
                </a:p>
              </p:txBody>
            </p:sp>
          </p:grpSp>
          <p:grpSp>
            <p:nvGrpSpPr>
              <p:cNvPr id="19" name="Group 18"/>
              <p:cNvGrpSpPr/>
              <p:nvPr/>
            </p:nvGrpSpPr>
            <p:grpSpPr>
              <a:xfrm>
                <a:off x="8051800" y="-42445"/>
                <a:ext cx="1259955" cy="2319328"/>
                <a:chOff x="84666" y="-67845"/>
                <a:chExt cx="1259955" cy="2319328"/>
              </a:xfrm>
            </p:grpSpPr>
            <p:grpSp>
              <p:nvGrpSpPr>
                <p:cNvPr id="25" name="Group 24"/>
                <p:cNvGrpSpPr/>
                <p:nvPr/>
              </p:nvGrpSpPr>
              <p:grpSpPr>
                <a:xfrm>
                  <a:off x="84666" y="-67845"/>
                  <a:ext cx="1117600" cy="1288219"/>
                  <a:chOff x="0" y="32580"/>
                  <a:chExt cx="1117600" cy="1288219"/>
                </a:xfrm>
              </p:grpSpPr>
              <p:pic>
                <p:nvPicPr>
                  <p:cNvPr id="27" name="Picture 2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0" y="390242"/>
                    <a:ext cx="1117600" cy="930557"/>
                  </a:xfrm>
                  <a:prstGeom prst="rect">
                    <a:avLst/>
                  </a:prstGeom>
                </p:spPr>
              </p:pic>
              <p:sp>
                <p:nvSpPr>
                  <p:cNvPr id="28" name="Rectangle 27"/>
                  <p:cNvSpPr/>
                  <p:nvPr/>
                </p:nvSpPr>
                <p:spPr>
                  <a:xfrm>
                    <a:off x="0" y="32580"/>
                    <a:ext cx="1083310" cy="244475"/>
                  </a:xfrm>
                  <a:prstGeom prst="rect">
                    <a:avLst/>
                  </a:prstGeom>
                  <a:solidFill>
                    <a:srgbClr val="FFFFFF"/>
                  </a:solidFill>
                  <a:ln w="9525">
                    <a:solidFill>
                      <a:srgbClr val="000000"/>
                    </a:solidFill>
                    <a:prstDash val="dash"/>
                    <a:miter lim="800000"/>
                    <a:headEnd/>
                    <a:tailEnd/>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15000"/>
                      </a:lnSpc>
                      <a:spcAft>
                        <a:spcPts val="750"/>
                      </a:spcAft>
                    </a:pPr>
                    <a:r>
                      <a:rPr lang="en-US" sz="1100" b="1" dirty="0">
                        <a:solidFill>
                          <a:srgbClr val="000000"/>
                        </a:solidFill>
                        <a:latin typeface="Calibri"/>
                        <a:ea typeface="Calibri"/>
                        <a:cs typeface="Times New Roman"/>
                      </a:rPr>
                      <a:t>Economic: 1% </a:t>
                    </a:r>
                    <a:endParaRPr lang="en-GB" sz="1100" dirty="0">
                      <a:solidFill>
                        <a:srgbClr val="000000"/>
                      </a:solidFill>
                      <a:latin typeface="Calibri"/>
                      <a:ea typeface="Calibri"/>
                      <a:cs typeface="Times New Roman"/>
                    </a:endParaRPr>
                  </a:p>
                  <a:p>
                    <a:pPr algn="ctr">
                      <a:lnSpc>
                        <a:spcPct val="115000"/>
                      </a:lnSpc>
                      <a:spcAft>
                        <a:spcPts val="750"/>
                      </a:spcAft>
                    </a:pPr>
                    <a:r>
                      <a:rPr lang="en-US" sz="825" dirty="0">
                        <a:solidFill>
                          <a:srgbClr val="000000"/>
                        </a:solidFill>
                        <a:latin typeface="Calibri"/>
                        <a:ea typeface="Calibri"/>
                        <a:cs typeface="Times New Roman"/>
                      </a:rPr>
                      <a:t> </a:t>
                    </a:r>
                    <a:endParaRPr lang="en-GB" sz="825" dirty="0">
                      <a:solidFill>
                        <a:srgbClr val="000000"/>
                      </a:solidFill>
                      <a:latin typeface="Calibri"/>
                      <a:ea typeface="Calibri"/>
                      <a:cs typeface="Times New Roman"/>
                    </a:endParaRPr>
                  </a:p>
                </p:txBody>
              </p:sp>
            </p:grpSp>
            <p:sp>
              <p:nvSpPr>
                <p:cNvPr id="26" name="Text Box 2"/>
                <p:cNvSpPr txBox="1">
                  <a:spLocks noChangeArrowheads="1"/>
                </p:cNvSpPr>
                <p:nvPr/>
              </p:nvSpPr>
              <p:spPr bwMode="auto">
                <a:xfrm>
                  <a:off x="220787" y="1439318"/>
                  <a:ext cx="1123834" cy="812165"/>
                </a:xfrm>
                <a:prstGeom prst="rect">
                  <a:avLst/>
                </a:prstGeom>
                <a:solidFill>
                  <a:srgbClr val="FFFFFF"/>
                </a:solidFill>
                <a:ln w="9525">
                  <a:solidFill>
                    <a:srgbClr val="C00000"/>
                  </a:solidFill>
                  <a:prstDash val="sysDash"/>
                  <a:miter lim="800000"/>
                  <a:headEnd/>
                  <a:tailEnd/>
                </a:ln>
              </p:spPr>
              <p:txBody>
                <a:bodyPr rot="0" vert="horz" wrap="square" lIns="68580" tIns="34290" rIns="68580" bIns="34290" anchor="t" anchorCtr="0">
                  <a:noAutofit/>
                </a:bodyPr>
                <a:lstStyle/>
                <a:p>
                  <a:pPr>
                    <a:lnSpc>
                      <a:spcPct val="115000"/>
                    </a:lnSpc>
                    <a:spcAft>
                      <a:spcPts val="750"/>
                    </a:spcAft>
                  </a:pPr>
                  <a:r>
                    <a:rPr lang="en-ZA" sz="1000" dirty="0">
                      <a:solidFill>
                        <a:srgbClr val="404040"/>
                      </a:solidFill>
                      <a:latin typeface="Calibri"/>
                      <a:ea typeface="Calibri"/>
                      <a:cs typeface="Times New Roman"/>
                    </a:rPr>
                    <a:t>Regional GDP across provinces</a:t>
                  </a:r>
                  <a:endParaRPr lang="en-GB" sz="1000" dirty="0">
                    <a:solidFill>
                      <a:srgbClr val="000000"/>
                    </a:solidFill>
                    <a:latin typeface="Calibri"/>
                    <a:ea typeface="Calibri"/>
                    <a:cs typeface="Times New Roman"/>
                  </a:endParaRPr>
                </a:p>
                <a:p>
                  <a:pPr>
                    <a:lnSpc>
                      <a:spcPct val="115000"/>
                    </a:lnSpc>
                    <a:spcAft>
                      <a:spcPts val="750"/>
                    </a:spcAft>
                  </a:pPr>
                  <a:r>
                    <a:rPr lang="en-ZA" sz="825" dirty="0">
                      <a:solidFill>
                        <a:srgbClr val="404040"/>
                      </a:solidFill>
                      <a:latin typeface="Calibri"/>
                      <a:ea typeface="Calibri"/>
                      <a:cs typeface="Times New Roman"/>
                    </a:rPr>
                    <a:t> </a:t>
                  </a:r>
                  <a:endParaRPr lang="en-GB" sz="825" dirty="0">
                    <a:solidFill>
                      <a:srgbClr val="000000"/>
                    </a:solidFill>
                    <a:latin typeface="Calibri"/>
                    <a:ea typeface="Calibri"/>
                    <a:cs typeface="Times New Roman"/>
                  </a:endParaRPr>
                </a:p>
              </p:txBody>
            </p:sp>
          </p:grpSp>
          <p:grpSp>
            <p:nvGrpSpPr>
              <p:cNvPr id="20" name="Group 19"/>
              <p:cNvGrpSpPr/>
              <p:nvPr/>
            </p:nvGrpSpPr>
            <p:grpSpPr>
              <a:xfrm>
                <a:off x="0" y="0"/>
                <a:ext cx="1659255" cy="2276373"/>
                <a:chOff x="0" y="0"/>
                <a:chExt cx="1659255" cy="2276373"/>
              </a:xfrm>
            </p:grpSpPr>
            <p:grpSp>
              <p:nvGrpSpPr>
                <p:cNvPr id="21" name="Group 20"/>
                <p:cNvGrpSpPr/>
                <p:nvPr/>
              </p:nvGrpSpPr>
              <p:grpSpPr>
                <a:xfrm>
                  <a:off x="76200" y="0"/>
                  <a:ext cx="1583055" cy="1330151"/>
                  <a:chOff x="237068" y="-175612"/>
                  <a:chExt cx="1413798" cy="1665500"/>
                </a:xfrm>
              </p:grpSpPr>
              <p:pic>
                <p:nvPicPr>
                  <p:cNvPr id="23" name="Picture 2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37068" y="177767"/>
                    <a:ext cx="1413798" cy="1312121"/>
                  </a:xfrm>
                  <a:prstGeom prst="rect">
                    <a:avLst/>
                  </a:prstGeom>
                </p:spPr>
              </p:pic>
              <p:sp>
                <p:nvSpPr>
                  <p:cNvPr id="24" name="Rectangle 23"/>
                  <p:cNvSpPr/>
                  <p:nvPr/>
                </p:nvSpPr>
                <p:spPr>
                  <a:xfrm>
                    <a:off x="237069" y="-175612"/>
                    <a:ext cx="1345745" cy="329610"/>
                  </a:xfrm>
                  <a:prstGeom prst="rect">
                    <a:avLst/>
                  </a:prstGeom>
                  <a:solidFill>
                    <a:srgbClr val="FFFFFF"/>
                  </a:solidFill>
                  <a:ln w="9525">
                    <a:solidFill>
                      <a:srgbClr val="000000"/>
                    </a:solidFill>
                    <a:prstDash val="dash"/>
                    <a:miter lim="800000"/>
                    <a:headEnd/>
                    <a:tailEnd/>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spcAft>
                        <a:spcPts val="750"/>
                      </a:spcAft>
                    </a:pPr>
                    <a:r>
                      <a:rPr lang="en-ZA" sz="1100" b="1" dirty="0">
                        <a:solidFill>
                          <a:srgbClr val="000000"/>
                        </a:solidFill>
                        <a:latin typeface="Calibri"/>
                        <a:ea typeface="Calibri"/>
                        <a:cs typeface="Times New Roman"/>
                      </a:rPr>
                      <a:t>Education: 48%</a:t>
                    </a:r>
                    <a:endParaRPr lang="en-GB" sz="1100" dirty="0">
                      <a:solidFill>
                        <a:srgbClr val="000000"/>
                      </a:solidFill>
                      <a:latin typeface="Calibri"/>
                      <a:ea typeface="Calibri"/>
                      <a:cs typeface="Times New Roman"/>
                    </a:endParaRPr>
                  </a:p>
                </p:txBody>
              </p:sp>
            </p:grpSp>
            <p:sp>
              <p:nvSpPr>
                <p:cNvPr id="22" name="Text Box 2"/>
                <p:cNvSpPr txBox="1">
                  <a:spLocks noChangeArrowheads="1"/>
                </p:cNvSpPr>
                <p:nvPr/>
              </p:nvSpPr>
              <p:spPr bwMode="auto">
                <a:xfrm>
                  <a:off x="0" y="1464208"/>
                  <a:ext cx="1659255" cy="812165"/>
                </a:xfrm>
                <a:prstGeom prst="rect">
                  <a:avLst/>
                </a:prstGeom>
                <a:solidFill>
                  <a:srgbClr val="FFFFFF"/>
                </a:solidFill>
                <a:ln w="9525">
                  <a:solidFill>
                    <a:srgbClr val="C00000"/>
                  </a:solidFill>
                  <a:prstDash val="sysDash"/>
                  <a:miter lim="800000"/>
                  <a:headEnd/>
                  <a:tailEnd/>
                </a:ln>
              </p:spPr>
              <p:txBody>
                <a:bodyPr rot="0" vert="horz" wrap="square" lIns="68580" tIns="34290" rIns="68580" bIns="34290" anchor="t" anchorCtr="0">
                  <a:noAutofit/>
                </a:bodyPr>
                <a:lstStyle/>
                <a:p>
                  <a:pPr eaLnBrk="0" fontAlgn="base" hangingPunct="0">
                    <a:lnSpc>
                      <a:spcPct val="115000"/>
                    </a:lnSpc>
                  </a:pPr>
                  <a:r>
                    <a:rPr lang="en-ZA" sz="1000" dirty="0">
                      <a:solidFill>
                        <a:srgbClr val="404040"/>
                      </a:solidFill>
                      <a:latin typeface="Calibri"/>
                      <a:ea typeface="Calibri"/>
                      <a:cs typeface="Times New Roman"/>
                    </a:rPr>
                    <a:t>Census </a:t>
                  </a:r>
                  <a:r>
                    <a:rPr lang="en-ZA" sz="1000" dirty="0" smtClean="0">
                      <a:solidFill>
                        <a:srgbClr val="404040"/>
                      </a:solidFill>
                      <a:latin typeface="Calibri"/>
                      <a:ea typeface="Calibri"/>
                      <a:cs typeface="Times New Roman"/>
                    </a:rPr>
                    <a:t> 2011</a:t>
                  </a:r>
                  <a:r>
                    <a:rPr lang="en-ZA" sz="1000" dirty="0">
                      <a:solidFill>
                        <a:srgbClr val="404040"/>
                      </a:solidFill>
                      <a:latin typeface="Calibri"/>
                      <a:ea typeface="Calibri"/>
                      <a:cs typeface="Times New Roman"/>
                    </a:rPr>
                    <a:t>: school-age population (ages </a:t>
                  </a:r>
                  <a:r>
                    <a:rPr lang="en-ZA" sz="1000" dirty="0" smtClean="0">
                      <a:solidFill>
                        <a:srgbClr val="404040"/>
                      </a:solidFill>
                      <a:latin typeface="Calibri"/>
                      <a:ea typeface="Calibri"/>
                      <a:cs typeface="Times New Roman"/>
                    </a:rPr>
                    <a:t> 5-17</a:t>
                  </a:r>
                  <a:r>
                    <a:rPr lang="en-ZA" sz="1000" dirty="0">
                      <a:solidFill>
                        <a:srgbClr val="404040"/>
                      </a:solidFill>
                      <a:latin typeface="Calibri"/>
                      <a:ea typeface="Calibri"/>
                      <a:cs typeface="Times New Roman"/>
                    </a:rPr>
                    <a:t>)</a:t>
                  </a:r>
                  <a:endParaRPr lang="en-GB" sz="1000" dirty="0">
                    <a:solidFill>
                      <a:srgbClr val="000000"/>
                    </a:solidFill>
                    <a:latin typeface="Calibri"/>
                    <a:ea typeface="Calibri"/>
                    <a:cs typeface="Times New Roman"/>
                  </a:endParaRPr>
                </a:p>
                <a:p>
                  <a:pPr eaLnBrk="0" fontAlgn="base" hangingPunct="0">
                    <a:lnSpc>
                      <a:spcPct val="115000"/>
                    </a:lnSpc>
                  </a:pPr>
                  <a:r>
                    <a:rPr lang="en-ZA" sz="1000" dirty="0">
                      <a:solidFill>
                        <a:srgbClr val="404040"/>
                      </a:solidFill>
                      <a:latin typeface="Calibri"/>
                      <a:ea typeface="Calibri"/>
                      <a:cs typeface="Times New Roman"/>
                    </a:rPr>
                    <a:t>School Enrolment </a:t>
                  </a:r>
                  <a:endParaRPr lang="en-GB" sz="1000" dirty="0">
                    <a:solidFill>
                      <a:srgbClr val="000000"/>
                    </a:solidFill>
                    <a:latin typeface="Calibri"/>
                    <a:ea typeface="Calibri"/>
                    <a:cs typeface="Times New Roman"/>
                  </a:endParaRPr>
                </a:p>
              </p:txBody>
            </p:sp>
          </p:grpSp>
        </p:grpSp>
        <p:sp>
          <p:nvSpPr>
            <p:cNvPr id="14" name="Text Box 2"/>
            <p:cNvSpPr txBox="1">
              <a:spLocks noChangeArrowheads="1"/>
            </p:cNvSpPr>
            <p:nvPr/>
          </p:nvSpPr>
          <p:spPr bwMode="auto">
            <a:xfrm>
              <a:off x="237485" y="2472267"/>
              <a:ext cx="8981866" cy="2077575"/>
            </a:xfrm>
            <a:prstGeom prst="rect">
              <a:avLst/>
            </a:prstGeom>
            <a:solidFill>
              <a:srgbClr val="FFFFFF"/>
            </a:solidFill>
            <a:ln w="6350">
              <a:solidFill>
                <a:schemeClr val="tx1">
                  <a:lumMod val="65000"/>
                  <a:lumOff val="35000"/>
                </a:schemeClr>
              </a:solidFill>
              <a:prstDash val="solid"/>
              <a:miter lim="800000"/>
              <a:headEnd/>
              <a:tailEnd/>
            </a:ln>
          </p:spPr>
          <p:txBody>
            <a:bodyPr rot="0" vert="horz" wrap="square" lIns="68580" tIns="34290" rIns="68580" bIns="34290" anchor="t" anchorCtr="0">
              <a:noAutofit/>
            </a:bodyPr>
            <a:lstStyle/>
            <a:p>
              <a:pPr>
                <a:lnSpc>
                  <a:spcPct val="115000"/>
                </a:lnSpc>
                <a:spcAft>
                  <a:spcPts val="750"/>
                </a:spcAft>
              </a:pPr>
              <a:r>
                <a:rPr lang="en-GB" sz="1400" dirty="0">
                  <a:solidFill>
                    <a:srgbClr val="000000"/>
                  </a:solidFill>
                  <a:latin typeface="Calibri"/>
                  <a:ea typeface="Calibri"/>
                  <a:cs typeface="Times New Roman"/>
                </a:rPr>
                <a:t>The PES is a blunt budget allocation tool and should not be considered as prescriptive.  In other words,  because education is 48% of the formula does not mean it should translate to 48% of the budget. </a:t>
              </a:r>
            </a:p>
            <a:p>
              <a:pPr>
                <a:lnSpc>
                  <a:spcPct val="115000"/>
                </a:lnSpc>
                <a:spcAft>
                  <a:spcPts val="750"/>
                </a:spcAft>
              </a:pPr>
              <a:r>
                <a:rPr lang="en-GB" sz="1400" dirty="0">
                  <a:solidFill>
                    <a:srgbClr val="000000"/>
                  </a:solidFill>
                  <a:latin typeface="Calibri"/>
                  <a:ea typeface="Calibri"/>
                  <a:cs typeface="Times New Roman"/>
                </a:rPr>
                <a:t/>
              </a:r>
              <a:br>
                <a:rPr lang="en-GB" sz="1400" dirty="0">
                  <a:solidFill>
                    <a:srgbClr val="000000"/>
                  </a:solidFill>
                  <a:latin typeface="Calibri"/>
                  <a:ea typeface="Calibri"/>
                  <a:cs typeface="Times New Roman"/>
                </a:rPr>
              </a:br>
              <a:r>
                <a:rPr lang="en-GB" sz="1400" dirty="0">
                  <a:solidFill>
                    <a:srgbClr val="000000"/>
                  </a:solidFill>
                  <a:latin typeface="Calibri"/>
                  <a:ea typeface="Calibri"/>
                  <a:cs typeface="Times New Roman"/>
                </a:rPr>
                <a:t>Provinces are still responsible for roads and that is not in the formula. </a:t>
              </a:r>
              <a:br>
                <a:rPr lang="en-GB" sz="1400" dirty="0">
                  <a:solidFill>
                    <a:srgbClr val="000000"/>
                  </a:solidFill>
                  <a:latin typeface="Calibri"/>
                  <a:ea typeface="Calibri"/>
                  <a:cs typeface="Times New Roman"/>
                </a:rPr>
              </a:br>
              <a:r>
                <a:rPr lang="en-GB" sz="1400" dirty="0">
                  <a:solidFill>
                    <a:srgbClr val="000000"/>
                  </a:solidFill>
                  <a:latin typeface="Calibri"/>
                  <a:ea typeface="Calibri"/>
                  <a:cs typeface="Times New Roman"/>
                </a:rPr>
                <a:t>The tool helps divide  allocations to provinces while considering  provincial  responsibilities  in order to  allocate </a:t>
              </a:r>
              <a:r>
                <a:rPr lang="en-GB" sz="1400" dirty="0">
                  <a:solidFill>
                    <a:srgbClr val="FF0000"/>
                  </a:solidFill>
                  <a:latin typeface="Calibri"/>
                  <a:ea typeface="Calibri"/>
                  <a:cs typeface="Times New Roman"/>
                </a:rPr>
                <a:t>EQUITABLY  AND FAIRLY </a:t>
              </a:r>
              <a:r>
                <a:rPr lang="en-GB" sz="1400" u="sng" dirty="0">
                  <a:solidFill>
                    <a:srgbClr val="FF0000"/>
                  </a:solidFill>
                  <a:latin typeface="Calibri"/>
                  <a:ea typeface="Calibri"/>
                  <a:cs typeface="Times New Roman"/>
                </a:rPr>
                <a:t>USING RELIABLE, VERIFIED, AND OFFICIAL  DATA. </a:t>
              </a:r>
            </a:p>
          </p:txBody>
        </p:sp>
      </p:grpSp>
      <p:sp>
        <p:nvSpPr>
          <p:cNvPr id="45" name="TextBox 44"/>
          <p:cNvSpPr txBox="1"/>
          <p:nvPr/>
        </p:nvSpPr>
        <p:spPr>
          <a:xfrm>
            <a:off x="2973574" y="5182365"/>
            <a:ext cx="3099634" cy="646331"/>
          </a:xfrm>
          <a:prstGeom prst="rect">
            <a:avLst/>
          </a:prstGeom>
          <a:solidFill>
            <a:schemeClr val="bg1"/>
          </a:solidFill>
          <a:ln>
            <a:solidFill>
              <a:schemeClr val="tx1"/>
            </a:solidFill>
            <a:prstDash val="sysDot"/>
          </a:ln>
        </p:spPr>
        <p:txBody>
          <a:bodyPr wrap="square" rtlCol="0">
            <a:spAutoFit/>
          </a:bodyPr>
          <a:lstStyle/>
          <a:p>
            <a:pPr algn="ctr" eaLnBrk="0" fontAlgn="base" hangingPunct="0">
              <a:spcBef>
                <a:spcPct val="0"/>
              </a:spcBef>
              <a:spcAft>
                <a:spcPct val="0"/>
              </a:spcAft>
            </a:pPr>
            <a:r>
              <a:rPr lang="en-US" sz="1800" b="1" dirty="0">
                <a:solidFill>
                  <a:srgbClr val="000000"/>
                </a:solidFill>
              </a:rPr>
              <a:t>PES Review continues in 2018/19 </a:t>
            </a:r>
            <a:endParaRPr lang="en-GB" sz="1800" b="1" dirty="0">
              <a:solidFill>
                <a:srgbClr val="FFFFFF">
                  <a:lumMod val="50000"/>
                </a:srgbClr>
              </a:solidFill>
            </a:endParaRPr>
          </a:p>
        </p:txBody>
      </p:sp>
    </p:spTree>
    <p:extLst>
      <p:ext uri="{BB962C8B-B14F-4D97-AF65-F5344CB8AC3E}">
        <p14:creationId xmlns:p14="http://schemas.microsoft.com/office/powerpoint/2010/main" xmlns="" val="13466046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99" y="208233"/>
            <a:ext cx="9058001" cy="628650"/>
          </a:xfrm>
        </p:spPr>
        <p:txBody>
          <a:bodyPr/>
          <a:lstStyle/>
          <a:p>
            <a:r>
              <a:rPr lang="en-US" sz="3200" b="1" dirty="0" smtClean="0">
                <a:latin typeface="Calibri" panose="020F0502020204030204" pitchFamily="34" charset="0"/>
                <a:cs typeface="Calibri" panose="020F0502020204030204" pitchFamily="34" charset="0"/>
              </a:rPr>
              <a:t>Equitable Share formula review:  Change implemented on Education Component </a:t>
            </a:r>
            <a:endParaRPr lang="en-US" sz="32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0" y="3054664"/>
            <a:ext cx="4112890" cy="2216704"/>
          </a:xfrm>
        </p:spPr>
        <p:txBody>
          <a:bodyPr/>
          <a:lstStyle/>
          <a:p>
            <a:pPr marL="0" indent="0">
              <a:buNone/>
            </a:pPr>
            <a:r>
              <a:rPr lang="en-US" sz="1500" b="1" dirty="0" smtClean="0">
                <a:solidFill>
                  <a:srgbClr val="C00000"/>
                </a:solidFill>
                <a:latin typeface="Calibri" panose="020F0502020204030204" pitchFamily="34" charset="0"/>
                <a:cs typeface="Calibri" panose="020F0502020204030204" pitchFamily="34" charset="0"/>
              </a:rPr>
              <a:t>SNAP Survey </a:t>
            </a:r>
          </a:p>
          <a:p>
            <a:pPr marL="270272" lvl="1" indent="-270272">
              <a:spcBef>
                <a:spcPts val="0"/>
              </a:spcBef>
              <a:buFont typeface="Arial" pitchFamily="34" charset="0"/>
              <a:buChar char="•"/>
            </a:pPr>
            <a:r>
              <a:rPr lang="en-US" sz="1500" dirty="0">
                <a:solidFill>
                  <a:srgbClr val="C00000"/>
                </a:solidFill>
                <a:latin typeface="Calibri" panose="020F0502020204030204" pitchFamily="34" charset="0"/>
                <a:cs typeface="Calibri" panose="020F0502020204030204" pitchFamily="34" charset="0"/>
              </a:rPr>
              <a:t>Education component previously used a survey to account for school enrollment numbers</a:t>
            </a:r>
          </a:p>
          <a:p>
            <a:pPr marL="270272" lvl="1" indent="-270272">
              <a:spcBef>
                <a:spcPts val="0"/>
              </a:spcBef>
              <a:buFont typeface="Arial" pitchFamily="34" charset="0"/>
              <a:buChar char="•"/>
            </a:pPr>
            <a:r>
              <a:rPr lang="en-US" sz="1500" dirty="0">
                <a:solidFill>
                  <a:srgbClr val="C00000"/>
                </a:solidFill>
                <a:latin typeface="Calibri" panose="020F0502020204030204" pitchFamily="34" charset="0"/>
                <a:cs typeface="Calibri" panose="020F0502020204030204" pitchFamily="34" charset="0"/>
              </a:rPr>
              <a:t>The survey was conducted on the 10</a:t>
            </a:r>
            <a:r>
              <a:rPr lang="en-US" sz="1500" baseline="30000" dirty="0">
                <a:solidFill>
                  <a:srgbClr val="C00000"/>
                </a:solidFill>
                <a:latin typeface="Calibri" panose="020F0502020204030204" pitchFamily="34" charset="0"/>
                <a:cs typeface="Calibri" panose="020F0502020204030204" pitchFamily="34" charset="0"/>
              </a:rPr>
              <a:t>th</a:t>
            </a:r>
            <a:r>
              <a:rPr lang="en-US" sz="1500" dirty="0">
                <a:solidFill>
                  <a:srgbClr val="C00000"/>
                </a:solidFill>
                <a:latin typeface="Calibri" panose="020F0502020204030204" pitchFamily="34" charset="0"/>
                <a:cs typeface="Calibri" panose="020F0502020204030204" pitchFamily="34" charset="0"/>
              </a:rPr>
              <a:t> day after the start of a school year. </a:t>
            </a:r>
          </a:p>
          <a:p>
            <a:pPr marL="270272" lvl="1" indent="-270272">
              <a:spcBef>
                <a:spcPts val="0"/>
              </a:spcBef>
              <a:buFont typeface="Arial" pitchFamily="34" charset="0"/>
              <a:buChar char="•"/>
            </a:pPr>
            <a:r>
              <a:rPr lang="en-US" sz="1500" dirty="0">
                <a:solidFill>
                  <a:srgbClr val="C00000"/>
                </a:solidFill>
                <a:latin typeface="Calibri" panose="020F0502020204030204" pitchFamily="34" charset="0"/>
                <a:cs typeface="Calibri" panose="020F0502020204030204" pitchFamily="34" charset="0"/>
              </a:rPr>
              <a:t>DBE acknowledges </a:t>
            </a:r>
            <a:r>
              <a:rPr lang="en-US" sz="1500" dirty="0" smtClean="0">
                <a:solidFill>
                  <a:srgbClr val="C00000"/>
                </a:solidFill>
                <a:latin typeface="Calibri" panose="020F0502020204030204" pitchFamily="34" charset="0"/>
                <a:cs typeface="Calibri" panose="020F0502020204030204" pitchFamily="34" charset="0"/>
              </a:rPr>
              <a:t>this </a:t>
            </a:r>
            <a:r>
              <a:rPr lang="en-US" sz="1500" dirty="0">
                <a:solidFill>
                  <a:srgbClr val="C00000"/>
                </a:solidFill>
                <a:latin typeface="Calibri" panose="020F0502020204030204" pitchFamily="34" charset="0"/>
                <a:cs typeface="Calibri" panose="020F0502020204030204" pitchFamily="34" charset="0"/>
              </a:rPr>
              <a:t>approach was prone to manipulation as there </a:t>
            </a:r>
            <a:r>
              <a:rPr lang="en-US" sz="1500" dirty="0" smtClean="0">
                <a:solidFill>
                  <a:srgbClr val="C00000"/>
                </a:solidFill>
                <a:latin typeface="Calibri" panose="020F0502020204030204" pitchFamily="34" charset="0"/>
                <a:cs typeface="Calibri" panose="020F0502020204030204" pitchFamily="34" charset="0"/>
              </a:rPr>
              <a:t>was no provision for </a:t>
            </a:r>
            <a:r>
              <a:rPr lang="en-US" sz="1500" dirty="0">
                <a:solidFill>
                  <a:srgbClr val="C00000"/>
                </a:solidFill>
                <a:latin typeface="Calibri" panose="020F0502020204030204" pitchFamily="34" charset="0"/>
                <a:cs typeface="Calibri" panose="020F0502020204030204" pitchFamily="34" charset="0"/>
              </a:rPr>
              <a:t>easy tracking </a:t>
            </a:r>
            <a:r>
              <a:rPr lang="en-US" sz="1500" dirty="0" smtClean="0">
                <a:solidFill>
                  <a:srgbClr val="C00000"/>
                </a:solidFill>
                <a:latin typeface="Calibri" panose="020F0502020204030204" pitchFamily="34" charset="0"/>
                <a:cs typeface="Calibri" panose="020F0502020204030204" pitchFamily="34" charset="0"/>
              </a:rPr>
              <a:t>of </a:t>
            </a:r>
            <a:r>
              <a:rPr lang="en-US" sz="1500" dirty="0">
                <a:solidFill>
                  <a:srgbClr val="C00000"/>
                </a:solidFill>
                <a:latin typeface="Calibri" panose="020F0502020204030204" pitchFamily="34" charset="0"/>
                <a:cs typeface="Calibri" panose="020F0502020204030204" pitchFamily="34" charset="0"/>
              </a:rPr>
              <a:t>scholars. </a:t>
            </a:r>
          </a:p>
          <a:p>
            <a:pPr marL="270272" lvl="1" indent="-270272">
              <a:spcBef>
                <a:spcPts val="0"/>
              </a:spcBef>
              <a:buFont typeface="Arial" pitchFamily="34" charset="0"/>
              <a:buChar char="•"/>
            </a:pPr>
            <a:endParaRPr lang="en-US" sz="1500" dirty="0">
              <a:solidFill>
                <a:srgbClr val="C00000"/>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E19B54C9-DAAD-4DCE-9E79-28931CADE0E1}" type="slidenum">
              <a:rPr lang="en-US" smtClean="0">
                <a:solidFill>
                  <a:srgbClr val="808080"/>
                </a:solidFill>
              </a:rPr>
              <a:pPr fontAlgn="base">
                <a:spcBef>
                  <a:spcPct val="0"/>
                </a:spcBef>
                <a:spcAft>
                  <a:spcPct val="0"/>
                </a:spcAft>
                <a:defRPr/>
              </a:pPr>
              <a:t>23</a:t>
            </a:fld>
            <a:endParaRPr lang="en-US" sz="1050" b="0">
              <a:solidFill>
                <a:srgbClr val="000000"/>
              </a:solidFill>
              <a:latin typeface="Aria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5999" y="1487076"/>
            <a:ext cx="1420049" cy="785794"/>
          </a:xfrm>
          <a:prstGeom prst="rect">
            <a:avLst/>
          </a:prstGeom>
        </p:spPr>
      </p:pic>
      <p:sp>
        <p:nvSpPr>
          <p:cNvPr id="6" name="Rectangle 5"/>
          <p:cNvSpPr/>
          <p:nvPr/>
        </p:nvSpPr>
        <p:spPr>
          <a:xfrm>
            <a:off x="133899" y="1214289"/>
            <a:ext cx="1190362" cy="197395"/>
          </a:xfrm>
          <a:prstGeom prst="rect">
            <a:avLst/>
          </a:prstGeom>
          <a:solidFill>
            <a:srgbClr val="FFFFFF"/>
          </a:solidFill>
          <a:ln w="9525">
            <a:solidFill>
              <a:srgbClr val="000000"/>
            </a:solidFill>
            <a:prstDash val="dash"/>
            <a:miter lim="800000"/>
            <a:headEnd/>
            <a:tailEnd/>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spcAft>
                <a:spcPts val="750"/>
              </a:spcAft>
            </a:pPr>
            <a:r>
              <a:rPr lang="en-ZA" sz="1000" b="1" dirty="0">
                <a:solidFill>
                  <a:srgbClr val="000000"/>
                </a:solidFill>
                <a:latin typeface="Calibri" panose="020F0502020204030204" pitchFamily="34" charset="0"/>
                <a:ea typeface="Calibri"/>
                <a:cs typeface="Calibri" panose="020F0502020204030204" pitchFamily="34" charset="0"/>
              </a:rPr>
              <a:t>Education: 48%</a:t>
            </a:r>
            <a:endParaRPr lang="en-GB" sz="1000" dirty="0">
              <a:solidFill>
                <a:srgbClr val="000000"/>
              </a:solidFill>
              <a:latin typeface="Calibri" panose="020F0502020204030204" pitchFamily="34" charset="0"/>
              <a:ea typeface="Calibri"/>
              <a:cs typeface="Calibri" panose="020F0502020204030204" pitchFamily="34" charset="0"/>
            </a:endParaRPr>
          </a:p>
        </p:txBody>
      </p:sp>
      <p:sp>
        <p:nvSpPr>
          <p:cNvPr id="7" name="Text Box 2"/>
          <p:cNvSpPr txBox="1">
            <a:spLocks noChangeArrowheads="1"/>
          </p:cNvSpPr>
          <p:nvPr/>
        </p:nvSpPr>
        <p:spPr bwMode="auto">
          <a:xfrm>
            <a:off x="133899" y="2348263"/>
            <a:ext cx="1485773" cy="609008"/>
          </a:xfrm>
          <a:prstGeom prst="rect">
            <a:avLst/>
          </a:prstGeom>
          <a:solidFill>
            <a:srgbClr val="FFFFFF"/>
          </a:solidFill>
          <a:ln w="9525">
            <a:solidFill>
              <a:srgbClr val="C00000"/>
            </a:solidFill>
            <a:prstDash val="sysDash"/>
            <a:miter lim="800000"/>
            <a:headEnd/>
            <a:tailEnd/>
          </a:ln>
        </p:spPr>
        <p:txBody>
          <a:bodyPr rot="0" vert="horz" wrap="square" lIns="68580" tIns="34290" rIns="68580" bIns="34290" anchor="t" anchorCtr="0">
            <a:noAutofit/>
          </a:bodyPr>
          <a:lstStyle/>
          <a:p>
            <a:pPr eaLnBrk="0" fontAlgn="base" hangingPunct="0">
              <a:lnSpc>
                <a:spcPct val="115000"/>
              </a:lnSpc>
            </a:pPr>
            <a:r>
              <a:rPr lang="en-ZA" sz="1000" dirty="0">
                <a:solidFill>
                  <a:srgbClr val="404040"/>
                </a:solidFill>
                <a:latin typeface="Calibri" panose="020F0502020204030204" pitchFamily="34" charset="0"/>
                <a:ea typeface="Calibri"/>
                <a:cs typeface="Calibri" panose="020F0502020204030204" pitchFamily="34" charset="0"/>
              </a:rPr>
              <a:t>Census </a:t>
            </a:r>
            <a:r>
              <a:rPr lang="en-ZA" sz="1000" dirty="0" smtClean="0">
                <a:solidFill>
                  <a:srgbClr val="404040"/>
                </a:solidFill>
                <a:latin typeface="Calibri" panose="020F0502020204030204" pitchFamily="34" charset="0"/>
                <a:ea typeface="Calibri"/>
                <a:cs typeface="Calibri" panose="020F0502020204030204" pitchFamily="34" charset="0"/>
              </a:rPr>
              <a:t> 2011</a:t>
            </a:r>
            <a:r>
              <a:rPr lang="en-ZA" sz="1000" dirty="0">
                <a:solidFill>
                  <a:srgbClr val="404040"/>
                </a:solidFill>
                <a:latin typeface="Calibri" panose="020F0502020204030204" pitchFamily="34" charset="0"/>
                <a:ea typeface="Calibri"/>
                <a:cs typeface="Calibri" panose="020F0502020204030204" pitchFamily="34" charset="0"/>
              </a:rPr>
              <a:t>: school-age population (ages </a:t>
            </a:r>
            <a:r>
              <a:rPr lang="en-ZA" sz="1000" dirty="0" smtClean="0">
                <a:solidFill>
                  <a:srgbClr val="404040"/>
                </a:solidFill>
                <a:latin typeface="Calibri" panose="020F0502020204030204" pitchFamily="34" charset="0"/>
                <a:ea typeface="Calibri"/>
                <a:cs typeface="Calibri" panose="020F0502020204030204" pitchFamily="34" charset="0"/>
              </a:rPr>
              <a:t> 5-17</a:t>
            </a:r>
            <a:r>
              <a:rPr lang="en-ZA" sz="1000" dirty="0">
                <a:solidFill>
                  <a:srgbClr val="404040"/>
                </a:solidFill>
                <a:latin typeface="Calibri" panose="020F0502020204030204" pitchFamily="34" charset="0"/>
                <a:ea typeface="Calibri"/>
                <a:cs typeface="Calibri" panose="020F0502020204030204" pitchFamily="34" charset="0"/>
              </a:rPr>
              <a:t>)</a:t>
            </a:r>
            <a:endParaRPr lang="en-GB" sz="1000" dirty="0">
              <a:solidFill>
                <a:srgbClr val="000000"/>
              </a:solidFill>
              <a:latin typeface="Calibri" panose="020F0502020204030204" pitchFamily="34" charset="0"/>
              <a:ea typeface="Calibri"/>
              <a:cs typeface="Calibri" panose="020F0502020204030204" pitchFamily="34" charset="0"/>
            </a:endParaRPr>
          </a:p>
          <a:p>
            <a:pPr eaLnBrk="0" fontAlgn="base" hangingPunct="0">
              <a:lnSpc>
                <a:spcPct val="115000"/>
              </a:lnSpc>
            </a:pPr>
            <a:r>
              <a:rPr lang="en-ZA" sz="1000" dirty="0">
                <a:solidFill>
                  <a:srgbClr val="404040"/>
                </a:solidFill>
                <a:latin typeface="Calibri" panose="020F0502020204030204" pitchFamily="34" charset="0"/>
                <a:ea typeface="Calibri"/>
                <a:cs typeface="Calibri" panose="020F0502020204030204" pitchFamily="34" charset="0"/>
              </a:rPr>
              <a:t>School Enrolment </a:t>
            </a:r>
            <a:endParaRPr lang="en-GB" sz="1000" dirty="0">
              <a:solidFill>
                <a:srgbClr val="000000"/>
              </a:solidFill>
              <a:latin typeface="Calibri" panose="020F0502020204030204" pitchFamily="34" charset="0"/>
              <a:ea typeface="Calibri"/>
              <a:cs typeface="Calibri" panose="020F0502020204030204" pitchFamily="34" charset="0"/>
            </a:endParaRPr>
          </a:p>
        </p:txBody>
      </p:sp>
      <p:sp>
        <p:nvSpPr>
          <p:cNvPr id="8" name="Content Placeholder 2"/>
          <p:cNvSpPr txBox="1">
            <a:spLocks/>
          </p:cNvSpPr>
          <p:nvPr/>
        </p:nvSpPr>
        <p:spPr bwMode="auto">
          <a:xfrm>
            <a:off x="1725547" y="1199904"/>
            <a:ext cx="7452320" cy="1869056"/>
          </a:xfrm>
          <a:prstGeom prst="rect">
            <a:avLst/>
          </a:prstGeom>
          <a:solidFill>
            <a:schemeClr val="bg1"/>
          </a:solid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1500" kern="0" dirty="0" smtClean="0">
                <a:latin typeface="Calibri" panose="020F0502020204030204" pitchFamily="34" charset="0"/>
                <a:cs typeface="Calibri" panose="020F0502020204030204" pitchFamily="34" charset="0"/>
              </a:rPr>
              <a:t>2018: implementation of first </a:t>
            </a:r>
            <a:r>
              <a:rPr lang="en-US" sz="1500" kern="0" dirty="0">
                <a:latin typeface="Calibri" panose="020F0502020204030204" pitchFamily="34" charset="0"/>
                <a:cs typeface="Calibri" panose="020F0502020204030204" pitchFamily="34" charset="0"/>
              </a:rPr>
              <a:t>recommendations from the PES </a:t>
            </a:r>
            <a:r>
              <a:rPr lang="en-US" sz="1500" kern="0" dirty="0" smtClean="0">
                <a:latin typeface="Calibri" panose="020F0502020204030204" pitchFamily="34" charset="0"/>
                <a:cs typeface="Calibri" panose="020F0502020204030204" pitchFamily="34" charset="0"/>
              </a:rPr>
              <a:t>review process</a:t>
            </a:r>
            <a:endParaRPr lang="en-US" sz="1500" b="1" kern="0" dirty="0">
              <a:latin typeface="Calibri" panose="020F0502020204030204" pitchFamily="34" charset="0"/>
              <a:cs typeface="Calibri" panose="020F0502020204030204" pitchFamily="34" charset="0"/>
            </a:endParaRPr>
          </a:p>
          <a:p>
            <a:r>
              <a:rPr lang="en-US" sz="1500" kern="0" dirty="0">
                <a:latin typeface="Calibri" panose="020F0502020204030204" pitchFamily="34" charset="0"/>
                <a:cs typeface="Calibri" panose="020F0502020204030204" pitchFamily="34" charset="0"/>
              </a:rPr>
              <a:t>Education </a:t>
            </a:r>
            <a:r>
              <a:rPr lang="en-US" sz="1500" kern="0" dirty="0" smtClean="0">
                <a:latin typeface="Calibri" panose="020F0502020204030204" pitchFamily="34" charset="0"/>
                <a:cs typeface="Calibri" panose="020F0502020204030204" pitchFamily="34" charset="0"/>
              </a:rPr>
              <a:t>component </a:t>
            </a:r>
            <a:r>
              <a:rPr lang="en-US" sz="1500" kern="0" dirty="0">
                <a:latin typeface="Calibri" panose="020F0502020204030204" pitchFamily="34" charset="0"/>
                <a:cs typeface="Calibri" panose="020F0502020204030204" pitchFamily="34" charset="0"/>
              </a:rPr>
              <a:t>consists of </a:t>
            </a:r>
            <a:r>
              <a:rPr lang="en-US" sz="1500" kern="0" dirty="0" smtClean="0">
                <a:latin typeface="Calibri" panose="020F0502020204030204" pitchFamily="34" charset="0"/>
                <a:cs typeface="Calibri" panose="020F0502020204030204" pitchFamily="34" charset="0"/>
              </a:rPr>
              <a:t>two subcomponents  </a:t>
            </a:r>
            <a:endParaRPr lang="en-US" sz="1500" kern="0" dirty="0">
              <a:latin typeface="Calibri" panose="020F0502020204030204" pitchFamily="34" charset="0"/>
              <a:cs typeface="Calibri" panose="020F0502020204030204" pitchFamily="34" charset="0"/>
            </a:endParaRPr>
          </a:p>
          <a:p>
            <a:pPr lvl="1"/>
            <a:r>
              <a:rPr lang="en-US" sz="1500" kern="0" dirty="0">
                <a:latin typeface="Calibri" panose="020F0502020204030204" pitchFamily="34" charset="0"/>
                <a:cs typeface="Calibri" panose="020F0502020204030204" pitchFamily="34" charset="0"/>
              </a:rPr>
              <a:t>School Enrollment numbers </a:t>
            </a:r>
            <a:r>
              <a:rPr lang="en-US" sz="1500" kern="0" dirty="0" smtClean="0">
                <a:latin typeface="Calibri" panose="020F0502020204030204" pitchFamily="34" charset="0"/>
                <a:cs typeface="Calibri" panose="020F0502020204030204" pitchFamily="34" charset="0"/>
              </a:rPr>
              <a:t> &amp; 5 </a:t>
            </a:r>
            <a:r>
              <a:rPr lang="en-US" sz="1500" kern="0" dirty="0">
                <a:latin typeface="Calibri" panose="020F0502020204030204" pitchFamily="34" charset="0"/>
                <a:cs typeface="Calibri" panose="020F0502020204030204" pitchFamily="34" charset="0"/>
              </a:rPr>
              <a:t>– 17 Age cohort numbers </a:t>
            </a:r>
          </a:p>
          <a:p>
            <a:r>
              <a:rPr lang="en-US" sz="1500" kern="0" dirty="0">
                <a:latin typeface="Calibri" panose="020F0502020204030204" pitchFamily="34" charset="0"/>
                <a:cs typeface="Calibri" panose="020F0502020204030204" pitchFamily="34" charset="0"/>
              </a:rPr>
              <a:t>DBE has upgraded its approach to collecting school enrollment </a:t>
            </a:r>
            <a:r>
              <a:rPr lang="en-US" sz="1500" kern="0" dirty="0" smtClean="0">
                <a:latin typeface="Calibri" panose="020F0502020204030204" pitchFamily="34" charset="0"/>
                <a:cs typeface="Calibri" panose="020F0502020204030204" pitchFamily="34" charset="0"/>
              </a:rPr>
              <a:t>numbers </a:t>
            </a:r>
            <a:endParaRPr lang="en-US" sz="1500" kern="0" dirty="0">
              <a:latin typeface="Calibri" panose="020F0502020204030204" pitchFamily="34" charset="0"/>
              <a:cs typeface="Calibri" panose="020F0502020204030204" pitchFamily="34" charset="0"/>
            </a:endParaRPr>
          </a:p>
          <a:p>
            <a:pPr lvl="1"/>
            <a:r>
              <a:rPr lang="en-US" sz="1500" kern="0" dirty="0">
                <a:latin typeface="Calibri" panose="020F0502020204030204" pitchFamily="34" charset="0"/>
                <a:cs typeface="Calibri" panose="020F0502020204030204" pitchFamily="34" charset="0"/>
              </a:rPr>
              <a:t>Old approach of SNAP survey is replaced by the LURITS database  </a:t>
            </a:r>
            <a:endParaRPr lang="en-US" sz="1500" kern="0" dirty="0" smtClean="0">
              <a:latin typeface="Calibri" panose="020F0502020204030204" pitchFamily="34" charset="0"/>
              <a:cs typeface="Calibri" panose="020F0502020204030204" pitchFamily="34" charset="0"/>
            </a:endParaRPr>
          </a:p>
          <a:p>
            <a:r>
              <a:rPr lang="en-US" sz="1500" b="1" kern="0" dirty="0" smtClean="0">
                <a:latin typeface="Calibri" panose="020F0502020204030204" pitchFamily="34" charset="0"/>
                <a:cs typeface="Calibri" panose="020F0502020204030204" pitchFamily="34" charset="0"/>
              </a:rPr>
              <a:t>New data from LURITS is additionally phased over 2018 MTEF </a:t>
            </a:r>
            <a:endParaRPr lang="en-US" sz="1500" b="1" kern="0" dirty="0">
              <a:latin typeface="Calibri" panose="020F0502020204030204" pitchFamily="34" charset="0"/>
              <a:cs typeface="Calibri" panose="020F0502020204030204" pitchFamily="34" charset="0"/>
            </a:endParaRPr>
          </a:p>
        </p:txBody>
      </p:sp>
      <p:sp>
        <p:nvSpPr>
          <p:cNvPr id="9" name="Content Placeholder 2"/>
          <p:cNvSpPr txBox="1">
            <a:spLocks/>
          </p:cNvSpPr>
          <p:nvPr/>
        </p:nvSpPr>
        <p:spPr bwMode="auto">
          <a:xfrm>
            <a:off x="4375581" y="3043357"/>
            <a:ext cx="4798590" cy="2155372"/>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r>
              <a:rPr lang="en-US" sz="1500" b="1" kern="0" dirty="0">
                <a:solidFill>
                  <a:srgbClr val="00B050"/>
                </a:solidFill>
                <a:latin typeface="Calibri" panose="020F0502020204030204" pitchFamily="34" charset="0"/>
                <a:cs typeface="Calibri" panose="020F0502020204030204" pitchFamily="34" charset="0"/>
              </a:rPr>
              <a:t>Learner Unit Record Information Tracking System (LURITS)</a:t>
            </a:r>
          </a:p>
          <a:p>
            <a:pPr marL="270272" lvl="1" indent="-270272">
              <a:spcBef>
                <a:spcPts val="0"/>
              </a:spcBef>
              <a:buFont typeface="Arial" pitchFamily="34" charset="0"/>
              <a:buChar char="•"/>
            </a:pPr>
            <a:r>
              <a:rPr lang="en-US" sz="1500" dirty="0">
                <a:solidFill>
                  <a:srgbClr val="00B050"/>
                </a:solidFill>
                <a:latin typeface="Calibri" panose="020F0502020204030204" pitchFamily="34" charset="0"/>
                <a:cs typeface="Calibri" panose="020F0502020204030204" pitchFamily="34" charset="0"/>
              </a:rPr>
              <a:t>Is an administration system that tracks scholars throughout their entire public schooling career</a:t>
            </a:r>
          </a:p>
          <a:p>
            <a:pPr marL="270272" lvl="1" indent="-270272">
              <a:spcBef>
                <a:spcPts val="0"/>
              </a:spcBef>
              <a:buFont typeface="Arial" pitchFamily="34" charset="0"/>
              <a:buChar char="•"/>
            </a:pPr>
            <a:r>
              <a:rPr lang="en-US" sz="1500" kern="0" dirty="0">
                <a:solidFill>
                  <a:srgbClr val="00B050"/>
                </a:solidFill>
                <a:latin typeface="Calibri" panose="020F0502020204030204" pitchFamily="34" charset="0"/>
                <a:cs typeface="Calibri" panose="020F0502020204030204" pitchFamily="34" charset="0"/>
              </a:rPr>
              <a:t>It uses information from the SA School Administration and Management Systems used by public schools. </a:t>
            </a:r>
          </a:p>
          <a:p>
            <a:pPr marL="270272" lvl="1" indent="-270272">
              <a:spcBef>
                <a:spcPts val="0"/>
              </a:spcBef>
              <a:buFont typeface="Arial" pitchFamily="34" charset="0"/>
              <a:buChar char="•"/>
            </a:pPr>
            <a:r>
              <a:rPr lang="en-US" sz="1500" kern="0" dirty="0">
                <a:solidFill>
                  <a:srgbClr val="00B050"/>
                </a:solidFill>
                <a:latin typeface="Calibri" panose="020F0502020204030204" pitchFamily="34" charset="0"/>
                <a:cs typeface="Calibri" panose="020F0502020204030204" pitchFamily="34" charset="0"/>
              </a:rPr>
              <a:t>This approach improves on </a:t>
            </a:r>
            <a:r>
              <a:rPr lang="en-US" sz="1500" kern="0" dirty="0" smtClean="0">
                <a:solidFill>
                  <a:srgbClr val="00B050"/>
                </a:solidFill>
                <a:latin typeface="Calibri" panose="020F0502020204030204" pitchFamily="34" charset="0"/>
                <a:cs typeface="Calibri" panose="020F0502020204030204" pitchFamily="34" charset="0"/>
              </a:rPr>
              <a:t>accuracy,  is </a:t>
            </a:r>
            <a:r>
              <a:rPr lang="en-US" sz="1500" kern="0" dirty="0">
                <a:solidFill>
                  <a:srgbClr val="00B050"/>
                </a:solidFill>
                <a:latin typeface="Calibri" panose="020F0502020204030204" pitchFamily="34" charset="0"/>
                <a:cs typeface="Calibri" panose="020F0502020204030204" pitchFamily="34" charset="0"/>
              </a:rPr>
              <a:t>less prone to manipulation </a:t>
            </a:r>
            <a:r>
              <a:rPr lang="en-US" sz="1500" kern="0" dirty="0" smtClean="0">
                <a:solidFill>
                  <a:srgbClr val="00B050"/>
                </a:solidFill>
                <a:latin typeface="Calibri" panose="020F0502020204030204" pitchFamily="34" charset="0"/>
                <a:cs typeface="Calibri" panose="020F0502020204030204" pitchFamily="34" charset="0"/>
              </a:rPr>
              <a:t>and promotes </a:t>
            </a:r>
            <a:r>
              <a:rPr lang="en-US" sz="1500" kern="0" dirty="0">
                <a:solidFill>
                  <a:srgbClr val="00B050"/>
                </a:solidFill>
                <a:latin typeface="Calibri" panose="020F0502020204030204" pitchFamily="34" charset="0"/>
                <a:cs typeface="Calibri" panose="020F0502020204030204" pitchFamily="34" charset="0"/>
              </a:rPr>
              <a:t>easy detection of duplicates</a:t>
            </a:r>
          </a:p>
        </p:txBody>
      </p:sp>
      <p:sp>
        <p:nvSpPr>
          <p:cNvPr id="10" name="Content Placeholder 2"/>
          <p:cNvSpPr txBox="1">
            <a:spLocks/>
          </p:cNvSpPr>
          <p:nvPr/>
        </p:nvSpPr>
        <p:spPr bwMode="auto">
          <a:xfrm>
            <a:off x="0" y="5320294"/>
            <a:ext cx="9144000" cy="1537706"/>
          </a:xfrm>
          <a:prstGeom prst="rect">
            <a:avLst/>
          </a:prstGeom>
          <a:solidFill>
            <a:schemeClr val="bg1"/>
          </a:solid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lvl="1" indent="0" algn="ctr">
              <a:spcBef>
                <a:spcPts val="0"/>
              </a:spcBef>
              <a:buNone/>
            </a:pPr>
            <a:r>
              <a:rPr lang="en-US" sz="1600" b="1" i="1" dirty="0">
                <a:latin typeface="Calibri" panose="020F0502020204030204" pitchFamily="34" charset="0"/>
                <a:cs typeface="Calibri" panose="020F0502020204030204" pitchFamily="34" charset="0"/>
              </a:rPr>
              <a:t>Envisioned work under the PES review for 2018</a:t>
            </a:r>
          </a:p>
          <a:p>
            <a:pPr marL="360363" lvl="1" indent="-360363">
              <a:spcBef>
                <a:spcPts val="0"/>
              </a:spcBef>
              <a:buFont typeface="Arial" pitchFamily="34" charset="0"/>
              <a:buChar char="•"/>
            </a:pPr>
            <a:r>
              <a:rPr lang="en-US" sz="1500" dirty="0">
                <a:latin typeface="Calibri" panose="020F0502020204030204" pitchFamily="34" charset="0"/>
                <a:cs typeface="Calibri" panose="020F0502020204030204" pitchFamily="34" charset="0"/>
              </a:rPr>
              <a:t>Rural colloquium to address the urban–rural tension and how (if) it should bridge the contention in the equitable share (FFC leading efforts)</a:t>
            </a:r>
          </a:p>
          <a:p>
            <a:pPr marL="360363" lvl="1" indent="-360363">
              <a:spcBef>
                <a:spcPts val="0"/>
              </a:spcBef>
              <a:buFont typeface="Arial" pitchFamily="34" charset="0"/>
              <a:buChar char="•"/>
            </a:pPr>
            <a:r>
              <a:rPr lang="en-US" sz="1500" dirty="0">
                <a:latin typeface="Calibri" panose="020F0502020204030204" pitchFamily="34" charset="0"/>
                <a:cs typeface="Calibri" panose="020F0502020204030204" pitchFamily="34" charset="0"/>
              </a:rPr>
              <a:t>Assessing the alignment of education subcomponents with sector policy</a:t>
            </a:r>
          </a:p>
          <a:p>
            <a:pPr marL="360363" lvl="1" indent="-360363">
              <a:spcBef>
                <a:spcPts val="0"/>
              </a:spcBef>
              <a:buFont typeface="Arial" pitchFamily="34" charset="0"/>
              <a:buChar char="•"/>
            </a:pPr>
            <a:r>
              <a:rPr lang="en-US" sz="1500" dirty="0">
                <a:latin typeface="Calibri" panose="020F0502020204030204" pitchFamily="34" charset="0"/>
                <a:cs typeface="Calibri" panose="020F0502020204030204" pitchFamily="34" charset="0"/>
              </a:rPr>
              <a:t>Substantial revisions to health formula done in 2011. Data sources and weightings of subcomponents informed by NHI work will be the focus </a:t>
            </a:r>
          </a:p>
        </p:txBody>
      </p:sp>
    </p:spTree>
    <p:extLst>
      <p:ext uri="{BB962C8B-B14F-4D97-AF65-F5344CB8AC3E}">
        <p14:creationId xmlns:p14="http://schemas.microsoft.com/office/powerpoint/2010/main" xmlns="" val="20903582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199"/>
            <a:ext cx="8884096" cy="423259"/>
          </a:xfrm>
        </p:spPr>
        <p:txBody>
          <a:bodyPr/>
          <a:lstStyle/>
          <a:p>
            <a:r>
              <a:rPr lang="en-US" sz="2400" b="1" dirty="0" smtClean="0">
                <a:latin typeface="Calibri" panose="020F0502020204030204" pitchFamily="34" charset="0"/>
                <a:cs typeface="Calibri" panose="020F0502020204030204" pitchFamily="34" charset="0"/>
              </a:rPr>
              <a:t>Pro-poor spending within the provincial fiscal framework</a:t>
            </a:r>
            <a:endParaRPr lang="en-US" sz="24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8398" y="4240165"/>
            <a:ext cx="9135602" cy="2883081"/>
          </a:xfrm>
          <a:solidFill>
            <a:schemeClr val="bg1"/>
          </a:solidFill>
        </p:spPr>
        <p:txBody>
          <a:bodyPr/>
          <a:lstStyle/>
          <a:p>
            <a:pPr marL="0" indent="0">
              <a:buNone/>
            </a:pPr>
            <a:r>
              <a:rPr lang="en-ZA" sz="1300" b="1" dirty="0" smtClean="0">
                <a:latin typeface="Calibri" panose="020F0502020204030204" pitchFamily="34" charset="0"/>
                <a:cs typeface="Calibri" panose="020F0502020204030204" pitchFamily="34" charset="0"/>
              </a:rPr>
              <a:t>Education grants total R56 billion</a:t>
            </a:r>
          </a:p>
          <a:p>
            <a:r>
              <a:rPr lang="en-ZA" sz="1300" dirty="0" smtClean="0">
                <a:latin typeface="Calibri" panose="020F0502020204030204" pitchFamily="34" charset="0"/>
                <a:cs typeface="Calibri" panose="020F0502020204030204" pitchFamily="34" charset="0"/>
              </a:rPr>
              <a:t>The </a:t>
            </a:r>
            <a:r>
              <a:rPr lang="en-ZA" sz="1300" dirty="0">
                <a:latin typeface="Calibri" panose="020F0502020204030204" pitchFamily="34" charset="0"/>
                <a:cs typeface="Calibri" panose="020F0502020204030204" pitchFamily="34" charset="0"/>
              </a:rPr>
              <a:t>National School Nutrition Programme </a:t>
            </a:r>
            <a:r>
              <a:rPr lang="en-ZA" sz="1300" dirty="0" smtClean="0">
                <a:latin typeface="Calibri" panose="020F0502020204030204" pitchFamily="34" charset="0"/>
                <a:cs typeface="Calibri" panose="020F0502020204030204" pitchFamily="34" charset="0"/>
              </a:rPr>
              <a:t>Grant </a:t>
            </a:r>
            <a:r>
              <a:rPr lang="en-ZA" sz="1300" dirty="0">
                <a:latin typeface="Calibri" panose="020F0502020204030204" pitchFamily="34" charset="0"/>
                <a:cs typeface="Calibri" panose="020F0502020204030204" pitchFamily="34" charset="0"/>
              </a:rPr>
              <a:t>provides meals to learners within the quintile 1-3 </a:t>
            </a:r>
            <a:r>
              <a:rPr lang="en-ZA" sz="1300" dirty="0" smtClean="0">
                <a:latin typeface="Calibri" panose="020F0502020204030204" pitchFamily="34" charset="0"/>
                <a:cs typeface="Calibri" panose="020F0502020204030204" pitchFamily="34" charset="0"/>
              </a:rPr>
              <a:t>band. The </a:t>
            </a:r>
            <a:r>
              <a:rPr lang="en-ZA" sz="1300" dirty="0">
                <a:latin typeface="Calibri" panose="020F0502020204030204" pitchFamily="34" charset="0"/>
                <a:cs typeface="Calibri" panose="020F0502020204030204" pitchFamily="34" charset="0"/>
              </a:rPr>
              <a:t>NSNP and MST grants target those in quintiles 1-3 schools and the Learners with Profound Disabilities grant targets a specific marginalised group of learners with special needs. </a:t>
            </a:r>
            <a:endParaRPr lang="en-US" sz="1300" dirty="0">
              <a:latin typeface="Calibri" panose="020F0502020204030204" pitchFamily="34" charset="0"/>
              <a:cs typeface="Calibri" panose="020F0502020204030204" pitchFamily="34" charset="0"/>
            </a:endParaRPr>
          </a:p>
          <a:p>
            <a:pPr marL="0" indent="0">
              <a:buNone/>
            </a:pPr>
            <a:r>
              <a:rPr lang="en-ZA" sz="1300" b="1" dirty="0" smtClean="0">
                <a:latin typeface="Calibri" panose="020F0502020204030204" pitchFamily="34" charset="0"/>
                <a:cs typeface="Calibri" panose="020F0502020204030204" pitchFamily="34" charset="0"/>
              </a:rPr>
              <a:t>Health grants total R133.8 billion</a:t>
            </a:r>
          </a:p>
          <a:p>
            <a:r>
              <a:rPr lang="en-ZA" sz="1300" dirty="0" smtClean="0">
                <a:latin typeface="Calibri" panose="020F0502020204030204" pitchFamily="34" charset="0"/>
                <a:cs typeface="Calibri" panose="020F0502020204030204" pitchFamily="34" charset="0"/>
              </a:rPr>
              <a:t>Delivery </a:t>
            </a:r>
            <a:r>
              <a:rPr lang="en-ZA" sz="1300" dirty="0">
                <a:latin typeface="Calibri" panose="020F0502020204030204" pitchFamily="34" charset="0"/>
                <a:cs typeface="Calibri" panose="020F0502020204030204" pitchFamily="34" charset="0"/>
              </a:rPr>
              <a:t>of health services is </a:t>
            </a:r>
            <a:r>
              <a:rPr lang="en-ZA" sz="1300" dirty="0" smtClean="0">
                <a:latin typeface="Calibri" panose="020F0502020204030204" pitchFamily="34" charset="0"/>
                <a:cs typeface="Calibri" panose="020F0502020204030204" pitchFamily="34" charset="0"/>
              </a:rPr>
              <a:t>complex </a:t>
            </a:r>
            <a:r>
              <a:rPr lang="en-ZA" sz="1300" dirty="0">
                <a:latin typeface="Calibri" panose="020F0502020204030204" pitchFamily="34" charset="0"/>
                <a:cs typeface="Calibri" panose="020F0502020204030204" pitchFamily="34" charset="0"/>
              </a:rPr>
              <a:t>and therefore need a </a:t>
            </a:r>
            <a:r>
              <a:rPr lang="en-ZA" sz="1300" dirty="0" smtClean="0">
                <a:latin typeface="Calibri" panose="020F0502020204030204" pitchFamily="34" charset="0"/>
                <a:cs typeface="Calibri" panose="020F0502020204030204" pitchFamily="34" charset="0"/>
              </a:rPr>
              <a:t>higher </a:t>
            </a:r>
            <a:r>
              <a:rPr lang="en-ZA" sz="1300" dirty="0">
                <a:latin typeface="Calibri" panose="020F0502020204030204" pitchFamily="34" charset="0"/>
                <a:cs typeface="Calibri" panose="020F0502020204030204" pitchFamily="34" charset="0"/>
              </a:rPr>
              <a:t>degree of national coordination. In addition, the burden of disease each province faces differs. As users of the public health sector are generally lower income households, health allocations are </a:t>
            </a:r>
            <a:r>
              <a:rPr lang="en-ZA" sz="1300" dirty="0" smtClean="0">
                <a:latin typeface="Calibri" panose="020F0502020204030204" pitchFamily="34" charset="0"/>
                <a:cs typeface="Calibri" panose="020F0502020204030204" pitchFamily="34" charset="0"/>
              </a:rPr>
              <a:t>by nature pro-poor.</a:t>
            </a:r>
            <a:r>
              <a:rPr lang="en-US" sz="1300" dirty="0" smtClean="0">
                <a:latin typeface="Calibri" panose="020F0502020204030204" pitchFamily="34" charset="0"/>
                <a:cs typeface="Calibri" panose="020F0502020204030204" pitchFamily="34" charset="0"/>
              </a:rPr>
              <a:t> </a:t>
            </a:r>
            <a:endParaRPr lang="en-US" sz="1300" dirty="0">
              <a:latin typeface="Calibri" panose="020F0502020204030204" pitchFamily="34" charset="0"/>
              <a:cs typeface="Calibri" panose="020F0502020204030204" pitchFamily="34" charset="0"/>
            </a:endParaRPr>
          </a:p>
          <a:p>
            <a:pPr lvl="1"/>
            <a:r>
              <a:rPr lang="en-ZA" sz="1300" dirty="0" smtClean="0">
                <a:latin typeface="Calibri" panose="020F0502020204030204" pitchFamily="34" charset="0"/>
                <a:cs typeface="Calibri" panose="020F0502020204030204" pitchFamily="34" charset="0"/>
              </a:rPr>
              <a:t>Comprehensive </a:t>
            </a:r>
            <a:r>
              <a:rPr lang="en-ZA" sz="1300" dirty="0">
                <a:latin typeface="Calibri" panose="020F0502020204030204" pitchFamily="34" charset="0"/>
                <a:cs typeface="Calibri" panose="020F0502020204030204" pitchFamily="34" charset="0"/>
              </a:rPr>
              <a:t>HIV, AIDS and TB </a:t>
            </a:r>
            <a:r>
              <a:rPr lang="en-ZA" sz="1300" dirty="0" smtClean="0">
                <a:latin typeface="Calibri" panose="020F0502020204030204" pitchFamily="34" charset="0"/>
                <a:cs typeface="Calibri" panose="020F0502020204030204" pitchFamily="34" charset="0"/>
              </a:rPr>
              <a:t>grant has allocations that </a:t>
            </a:r>
            <a:r>
              <a:rPr lang="en-ZA" sz="1300" dirty="0">
                <a:latin typeface="Calibri" panose="020F0502020204030204" pitchFamily="34" charset="0"/>
                <a:cs typeface="Calibri" panose="020F0502020204030204" pitchFamily="34" charset="0"/>
              </a:rPr>
              <a:t>are largely driven by relative HIV burden. </a:t>
            </a:r>
            <a:endParaRPr lang="en-ZA" sz="1300" dirty="0" smtClean="0">
              <a:latin typeface="Calibri" panose="020F0502020204030204" pitchFamily="34" charset="0"/>
              <a:cs typeface="Calibri" panose="020F0502020204030204" pitchFamily="34" charset="0"/>
            </a:endParaRPr>
          </a:p>
          <a:p>
            <a:pPr lvl="1"/>
            <a:r>
              <a:rPr lang="en-ZA" sz="1300" dirty="0" smtClean="0">
                <a:latin typeface="Calibri" panose="020F0502020204030204" pitchFamily="34" charset="0"/>
                <a:cs typeface="Calibri" panose="020F0502020204030204" pitchFamily="34" charset="0"/>
              </a:rPr>
              <a:t>The </a:t>
            </a:r>
            <a:r>
              <a:rPr lang="en-ZA" sz="1300" dirty="0">
                <a:latin typeface="Calibri" panose="020F0502020204030204" pitchFamily="34" charset="0"/>
                <a:cs typeface="Calibri" panose="020F0502020204030204" pitchFamily="34" charset="0"/>
              </a:rPr>
              <a:t>National Tertiary Services Grant allocations are </a:t>
            </a:r>
            <a:r>
              <a:rPr lang="en-ZA" sz="1300" dirty="0" smtClean="0">
                <a:latin typeface="Calibri" panose="020F0502020204030204" pitchFamily="34" charset="0"/>
                <a:cs typeface="Calibri" panose="020F0502020204030204" pitchFamily="34" charset="0"/>
              </a:rPr>
              <a:t>concentrated </a:t>
            </a:r>
            <a:r>
              <a:rPr lang="en-ZA" sz="1300" dirty="0">
                <a:latin typeface="Calibri" panose="020F0502020204030204" pitchFamily="34" charset="0"/>
                <a:cs typeface="Calibri" panose="020F0502020204030204" pitchFamily="34" charset="0"/>
              </a:rPr>
              <a:t>in Gauteng and Western </a:t>
            </a:r>
            <a:r>
              <a:rPr lang="en-ZA" sz="1300" dirty="0" smtClean="0">
                <a:latin typeface="Calibri" panose="020F0502020204030204" pitchFamily="34" charset="0"/>
                <a:cs typeface="Calibri" panose="020F0502020204030204" pitchFamily="34" charset="0"/>
              </a:rPr>
              <a:t>Cape. </a:t>
            </a:r>
          </a:p>
          <a:p>
            <a:pPr lvl="2"/>
            <a:r>
              <a:rPr lang="en-ZA" sz="1300" dirty="0" smtClean="0">
                <a:latin typeface="Calibri" panose="020F0502020204030204" pitchFamily="34" charset="0"/>
                <a:cs typeface="Calibri" panose="020F0502020204030204" pitchFamily="34" charset="0"/>
              </a:rPr>
              <a:t>This level </a:t>
            </a:r>
            <a:r>
              <a:rPr lang="en-ZA" sz="1300" dirty="0">
                <a:latin typeface="Calibri" panose="020F0502020204030204" pitchFamily="34" charset="0"/>
                <a:cs typeface="Calibri" panose="020F0502020204030204" pitchFamily="34" charset="0"/>
              </a:rPr>
              <a:t>of care is more developed in urban areas and the grant compensates these hospitals for providing care to patients referred from more rural provinces.</a:t>
            </a:r>
            <a:endParaRPr lang="en-US" sz="13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0630C5-2861-4300-9822-8333D170F2F4}" type="slidenum">
              <a:rPr kumimoji="0" lang="en-US" sz="1000" b="1" i="0" u="none" strike="noStrike" kern="1200" cap="none" spc="0" normalizeH="0" baseline="0" noProof="0" smtClean="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400" b="0" i="0" u="none" strike="noStrike" kern="1200" cap="none" spc="0" normalizeH="0" baseline="0" noProof="0" dirty="0">
              <a:ln>
                <a:noFill/>
              </a:ln>
              <a:solidFill>
                <a:srgbClr val="000000"/>
              </a:solidFill>
              <a:effectLst/>
              <a:uLnTx/>
              <a:uFillTx/>
              <a:latin typeface="Arial"/>
              <a:cs typeface="+mn-cs"/>
            </a:endParaRPr>
          </a:p>
        </p:txBody>
      </p:sp>
      <p:sp>
        <p:nvSpPr>
          <p:cNvPr id="5" name="Rectangle 2"/>
          <p:cNvSpPr>
            <a:spLocks noChangeArrowheads="1"/>
          </p:cNvSpPr>
          <p:nvPr/>
        </p:nvSpPr>
        <p:spPr bwMode="auto">
          <a:xfrm>
            <a:off x="467544" y="1196752"/>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1" charset="-128"/>
              <a:cs typeface="+mn-cs"/>
            </a:endParaRPr>
          </a:p>
        </p:txBody>
      </p:sp>
      <p:pic>
        <p:nvPicPr>
          <p:cNvPr id="1025"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326" y="692696"/>
            <a:ext cx="4525318" cy="345638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4"/>
          <p:cNvSpPr>
            <a:spLocks noChangeArrowheads="1"/>
          </p:cNvSpPr>
          <p:nvPr/>
        </p:nvSpPr>
        <p:spPr bwMode="auto">
          <a:xfrm>
            <a:off x="4427984" y="764704"/>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1" charset="-128"/>
              <a:cs typeface="+mn-cs"/>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99992" y="692696"/>
            <a:ext cx="4644008" cy="34563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384094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Powerpoint Presentation3"/>
          <p:cNvPicPr>
            <a:picLocks noChangeAspect="1" noChangeArrowheads="1"/>
          </p:cNvPicPr>
          <p:nvPr/>
        </p:nvPicPr>
        <p:blipFill>
          <a:blip r:embed="rId3" cstate="print"/>
          <a:srcRect/>
          <a:stretch>
            <a:fillRect/>
          </a:stretch>
        </p:blipFill>
        <p:spPr bwMode="auto">
          <a:xfrm>
            <a:off x="8045" y="-62596"/>
            <a:ext cx="9177338" cy="6891338"/>
          </a:xfrm>
          <a:prstGeom prst="rect">
            <a:avLst/>
          </a:prstGeom>
          <a:noFill/>
          <a:ln w="9525">
            <a:noFill/>
            <a:miter lim="800000"/>
            <a:headEnd/>
            <a:tailEnd/>
          </a:ln>
        </p:spPr>
      </p:pic>
      <p:sp>
        <p:nvSpPr>
          <p:cNvPr id="13315" name="Rectangle 12"/>
          <p:cNvSpPr>
            <a:spLocks noGrp="1" noChangeArrowheads="1"/>
          </p:cNvSpPr>
          <p:nvPr>
            <p:ph type="ctrTitle"/>
          </p:nvPr>
        </p:nvSpPr>
        <p:spPr>
          <a:xfrm>
            <a:off x="107504" y="3140075"/>
            <a:ext cx="8856984" cy="1027113"/>
          </a:xfrm>
          <a:noFill/>
        </p:spPr>
        <p:txBody>
          <a:bodyPr/>
          <a:lstStyle/>
          <a:p>
            <a:pPr algn="ctr"/>
            <a:r>
              <a:rPr lang="en-ZA" sz="3200" b="1" cap="all" dirty="0" smtClean="0">
                <a:latin typeface="Calibri" panose="020F0502020204030204" pitchFamily="34" charset="0"/>
                <a:cs typeface="Calibri" panose="020F0502020204030204" pitchFamily="34" charset="0"/>
              </a:rPr>
              <a:t>Local Government allocations</a:t>
            </a:r>
            <a:br>
              <a:rPr lang="en-ZA" sz="3200" b="1" cap="all" dirty="0" smtClean="0">
                <a:latin typeface="Calibri" panose="020F0502020204030204" pitchFamily="34" charset="0"/>
                <a:cs typeface="Calibri" panose="020F0502020204030204" pitchFamily="34" charset="0"/>
              </a:rPr>
            </a:br>
            <a:r>
              <a:rPr lang="en-ZA" sz="3200" b="1" cap="all" dirty="0">
                <a:latin typeface="Calibri" panose="020F0502020204030204" pitchFamily="34" charset="0"/>
                <a:cs typeface="Calibri" panose="020F0502020204030204" pitchFamily="34" charset="0"/>
              </a:rPr>
              <a:t/>
            </a:r>
            <a:br>
              <a:rPr lang="en-ZA" sz="3200" b="1" cap="all" dirty="0">
                <a:latin typeface="Calibri" panose="020F0502020204030204" pitchFamily="34" charset="0"/>
                <a:cs typeface="Calibri" panose="020F0502020204030204" pitchFamily="34" charset="0"/>
              </a:rPr>
            </a:br>
            <a:endParaRPr lang="en-ZA"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928700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7297"/>
            <a:ext cx="7772400" cy="838200"/>
          </a:xfrm>
        </p:spPr>
        <p:txBody>
          <a:bodyPr/>
          <a:lstStyle/>
          <a:p>
            <a:r>
              <a:rPr lang="en-US" b="1" dirty="0" smtClean="0">
                <a:latin typeface="Calibri" panose="020F0502020204030204" pitchFamily="34" charset="0"/>
                <a:cs typeface="Calibri" panose="020F0502020204030204" pitchFamily="34" charset="0"/>
              </a:rPr>
              <a:t>Transfers to local government: summary</a:t>
            </a:r>
            <a:endParaRPr lang="en-ZW"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0" y="5139953"/>
            <a:ext cx="9144000" cy="1718047"/>
          </a:xfrm>
          <a:solidFill>
            <a:schemeClr val="bg1"/>
          </a:solidFill>
        </p:spPr>
        <p:txBody>
          <a:bodyPr/>
          <a:lstStyle/>
          <a:p>
            <a:r>
              <a:rPr lang="en-US" sz="1800" dirty="0" smtClean="0">
                <a:latin typeface="Calibri" panose="020F0502020204030204" pitchFamily="34" charset="0"/>
                <a:cs typeface="Calibri" panose="020F0502020204030204" pitchFamily="34" charset="0"/>
              </a:rPr>
              <a:t>Additions to the local government equitable share over the 2018 MTEF (and in previous budgets) result in average annual growth of </a:t>
            </a:r>
            <a:r>
              <a:rPr lang="en-US" sz="1800" b="1" dirty="0" smtClean="0">
                <a:latin typeface="Calibri" panose="020F0502020204030204" pitchFamily="34" charset="0"/>
                <a:cs typeface="Calibri" panose="020F0502020204030204" pitchFamily="34" charset="0"/>
              </a:rPr>
              <a:t>10.4%</a:t>
            </a:r>
          </a:p>
          <a:p>
            <a:r>
              <a:rPr lang="en-US" sz="1800" dirty="0" smtClean="0">
                <a:latin typeface="Calibri" panose="020F0502020204030204" pitchFamily="34" charset="0"/>
                <a:cs typeface="Calibri" panose="020F0502020204030204" pitchFamily="34" charset="0"/>
              </a:rPr>
              <a:t>Reductions to grants mean a slight decline in allocations in 2018/19, but a return to growth over the MTEF </a:t>
            </a:r>
          </a:p>
          <a:p>
            <a:r>
              <a:rPr lang="en-US" sz="1800" dirty="0" smtClean="0">
                <a:latin typeface="Calibri" panose="020F0502020204030204" pitchFamily="34" charset="0"/>
                <a:cs typeface="Calibri" panose="020F0502020204030204" pitchFamily="34" charset="0"/>
              </a:rPr>
              <a:t>The net effect is that total transfers grow at an </a:t>
            </a:r>
            <a:r>
              <a:rPr lang="en-US" sz="1800" dirty="0">
                <a:latin typeface="Calibri" panose="020F0502020204030204" pitchFamily="34" charset="0"/>
                <a:cs typeface="Calibri" panose="020F0502020204030204" pitchFamily="34" charset="0"/>
              </a:rPr>
              <a:t>average </a:t>
            </a:r>
            <a:r>
              <a:rPr lang="en-US" sz="1800" dirty="0" smtClean="0">
                <a:latin typeface="Calibri" panose="020F0502020204030204" pitchFamily="34" charset="0"/>
                <a:cs typeface="Calibri" panose="020F0502020204030204" pitchFamily="34" charset="0"/>
              </a:rPr>
              <a:t>annual rate of 6.9% over the MTEF</a:t>
            </a:r>
            <a:endParaRPr lang="en-ZW" sz="18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7203504" y="6572200"/>
            <a:ext cx="1905000" cy="457200"/>
          </a:xfrm>
        </p:spPr>
        <p:txBody>
          <a:bodyPr/>
          <a:lstStyle/>
          <a:p>
            <a:pPr>
              <a:defRPr/>
            </a:pPr>
            <a:fld id="{F90630C5-2861-4300-9822-8333D170F2F4}" type="slidenum">
              <a:rPr lang="en-US" smtClean="0"/>
              <a:pPr>
                <a:defRPr/>
              </a:pPr>
              <a:t>26</a:t>
            </a:fld>
            <a:endParaRPr lang="en-US" sz="1400" b="0" dirty="0">
              <a:solidFill>
                <a:schemeClr val="tx1"/>
              </a:solidFill>
              <a:latin typeface="+mn-lt"/>
            </a:endParaRPr>
          </a:p>
        </p:txBody>
      </p:sp>
      <p:pic>
        <p:nvPicPr>
          <p:cNvPr id="5" name="Picture 4"/>
          <p:cNvPicPr>
            <a:picLocks noChangeAspect="1"/>
          </p:cNvPicPr>
          <p:nvPr/>
        </p:nvPicPr>
        <p:blipFill>
          <a:blip r:embed="rId2" cstate="print"/>
          <a:stretch>
            <a:fillRect/>
          </a:stretch>
        </p:blipFill>
        <p:spPr>
          <a:xfrm>
            <a:off x="683568" y="1196752"/>
            <a:ext cx="7449031" cy="3943201"/>
          </a:xfrm>
          <a:prstGeom prst="rect">
            <a:avLst/>
          </a:prstGeom>
        </p:spPr>
      </p:pic>
    </p:spTree>
    <p:extLst>
      <p:ext uri="{BB962C8B-B14F-4D97-AF65-F5344CB8AC3E}">
        <p14:creationId xmlns:p14="http://schemas.microsoft.com/office/powerpoint/2010/main" xmlns="" val="3019414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164016" cy="838200"/>
          </a:xfrm>
        </p:spPr>
        <p:txBody>
          <a:bodyPr/>
          <a:lstStyle/>
          <a:p>
            <a:r>
              <a:rPr lang="en-ZA" b="1" dirty="0" smtClean="0">
                <a:latin typeface="Calibri" panose="020F0502020204030204" pitchFamily="34" charset="0"/>
                <a:cs typeface="Calibri" panose="020F0502020204030204" pitchFamily="34" charset="0"/>
              </a:rPr>
              <a:t>How the local government equitable share formula allocates funds</a:t>
            </a:r>
            <a:endParaRPr lang="en-ZA"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5497" y="1196752"/>
            <a:ext cx="3816423" cy="5616624"/>
          </a:xfrm>
          <a:solidFill>
            <a:schemeClr val="bg1"/>
          </a:solidFill>
        </p:spPr>
        <p:txBody>
          <a:bodyPr/>
          <a:lstStyle/>
          <a:p>
            <a:pPr marL="261938" indent="-261938"/>
            <a:r>
              <a:rPr lang="en-ZA" sz="1800" dirty="0" smtClean="0">
                <a:latin typeface="Calibri" panose="020F0502020204030204" pitchFamily="34" charset="0"/>
                <a:cs typeface="Calibri" panose="020F0502020204030204" pitchFamily="34" charset="0"/>
              </a:rPr>
              <a:t>Allocated through a formula to ensure fairness for all 257 municipalities</a:t>
            </a:r>
          </a:p>
          <a:p>
            <a:pPr marL="261938" indent="-261938"/>
            <a:r>
              <a:rPr lang="en-ZA" sz="1800" dirty="0" smtClean="0">
                <a:latin typeface="Calibri" panose="020F0502020204030204" pitchFamily="34" charset="0"/>
                <a:cs typeface="Calibri" panose="020F0502020204030204" pitchFamily="34" charset="0"/>
              </a:rPr>
              <a:t>The </a:t>
            </a:r>
            <a:r>
              <a:rPr lang="en-ZA" sz="1800" dirty="0">
                <a:latin typeface="Calibri" panose="020F0502020204030204" pitchFamily="34" charset="0"/>
                <a:cs typeface="Calibri" panose="020F0502020204030204" pitchFamily="34" charset="0"/>
              </a:rPr>
              <a:t>formula is updated annually </a:t>
            </a:r>
            <a:r>
              <a:rPr lang="en-ZA" sz="1800" dirty="0" smtClean="0">
                <a:latin typeface="Calibri" panose="020F0502020204030204" pitchFamily="34" charset="0"/>
                <a:cs typeface="Calibri" panose="020F0502020204030204" pitchFamily="34" charset="0"/>
              </a:rPr>
              <a:t>:</a:t>
            </a:r>
          </a:p>
          <a:p>
            <a:pPr marL="536575" lvl="1" indent="-274638">
              <a:spcBef>
                <a:spcPts val="0"/>
              </a:spcBef>
            </a:pPr>
            <a:r>
              <a:rPr lang="en-ZA" sz="1600" dirty="0" smtClean="0">
                <a:latin typeface="Calibri" panose="020F0502020204030204" pitchFamily="34" charset="0"/>
                <a:cs typeface="Calibri" panose="020F0502020204030204" pitchFamily="34" charset="0"/>
              </a:rPr>
              <a:t>cost </a:t>
            </a:r>
            <a:r>
              <a:rPr lang="en-ZA" sz="1600" dirty="0">
                <a:latin typeface="Calibri" panose="020F0502020204030204" pitchFamily="34" charset="0"/>
                <a:cs typeface="Calibri" panose="020F0502020204030204" pitchFamily="34" charset="0"/>
              </a:rPr>
              <a:t>data to account for price </a:t>
            </a:r>
            <a:r>
              <a:rPr lang="en-ZA" sz="1600" dirty="0" smtClean="0">
                <a:latin typeface="Calibri" panose="020F0502020204030204" pitchFamily="34" charset="0"/>
                <a:cs typeface="Calibri" panose="020F0502020204030204" pitchFamily="34" charset="0"/>
              </a:rPr>
              <a:t>increases (R500m in 2019/20 and   R1 billion in 2020/21 remains unallocated to provide for possible further increases in bulk costs)</a:t>
            </a:r>
          </a:p>
          <a:p>
            <a:pPr marL="536575" lvl="1" indent="-274638">
              <a:spcBef>
                <a:spcPts val="0"/>
              </a:spcBef>
            </a:pPr>
            <a:r>
              <a:rPr lang="en-ZA" sz="1600" dirty="0" smtClean="0">
                <a:latin typeface="Calibri" panose="020F0502020204030204" pitchFamily="34" charset="0"/>
                <a:cs typeface="Calibri" panose="020F0502020204030204" pitchFamily="34" charset="0"/>
              </a:rPr>
              <a:t>estimates </a:t>
            </a:r>
            <a:r>
              <a:rPr lang="en-ZA" sz="1600" dirty="0">
                <a:latin typeface="Calibri" panose="020F0502020204030204" pitchFamily="34" charset="0"/>
                <a:cs typeface="Calibri" panose="020F0502020204030204" pitchFamily="34" charset="0"/>
              </a:rPr>
              <a:t>of household </a:t>
            </a:r>
            <a:r>
              <a:rPr lang="en-ZA" sz="1600" dirty="0" smtClean="0">
                <a:latin typeface="Calibri" panose="020F0502020204030204" pitchFamily="34" charset="0"/>
                <a:cs typeface="Calibri" panose="020F0502020204030204" pitchFamily="34" charset="0"/>
              </a:rPr>
              <a:t>growth (in 2018/19 this data is based on the 2016 Community Survey)</a:t>
            </a:r>
            <a:endParaRPr lang="en-ZA" sz="1600" dirty="0">
              <a:latin typeface="Calibri" panose="020F0502020204030204" pitchFamily="34" charset="0"/>
              <a:cs typeface="Calibri" panose="020F0502020204030204" pitchFamily="34" charset="0"/>
            </a:endParaRPr>
          </a:p>
          <a:p>
            <a:r>
              <a:rPr lang="en-ZA" sz="1800" dirty="0" smtClean="0">
                <a:latin typeface="Calibri" panose="020F0502020204030204" pitchFamily="34" charset="0"/>
                <a:cs typeface="Calibri" panose="020F0502020204030204" pitchFamily="34" charset="0"/>
              </a:rPr>
              <a:t>The formula is fully funded to account for HH growth and cost increases over the MTEF</a:t>
            </a:r>
          </a:p>
          <a:p>
            <a:r>
              <a:rPr lang="en-ZA" sz="1800" dirty="0" smtClean="0">
                <a:latin typeface="Calibri" panose="020F0502020204030204" pitchFamily="34" charset="0"/>
                <a:cs typeface="Calibri" panose="020F0502020204030204" pitchFamily="34" charset="0"/>
              </a:rPr>
              <a:t>Unconditional transfer means that municipalities are accountable for ensuring free basic services are provided to their residents</a:t>
            </a:r>
            <a:endParaRPr lang="en-ZA" sz="18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6987480" y="6356176"/>
            <a:ext cx="1905000"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61765DF-3C74-4435-A2E8-38D59E4EE598}" type="slidenum">
              <a:rPr kumimoji="0" lang="en-US" sz="1000" b="1" i="0" u="none" strike="noStrike" kern="1200" cap="none" spc="0" normalizeH="0" baseline="0" noProof="0" smtClean="0">
                <a:ln>
                  <a:noFill/>
                </a:ln>
                <a:solidFill>
                  <a:srgbClr val="808080"/>
                </a:solidFill>
                <a:effectLst/>
                <a:uLnTx/>
                <a:uFillTx/>
                <a:latin typeface="Calibri" panose="020F0502020204030204" pitchFamily="34" charset="0"/>
                <a:ea typeface="Osak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Osaka"/>
              <a:cs typeface="Calibri" panose="020F0502020204030204" pitchFamily="34" charset="0"/>
            </a:endParaRPr>
          </a:p>
        </p:txBody>
      </p:sp>
      <p:sp>
        <p:nvSpPr>
          <p:cNvPr id="5" name="Rounded Rectangle 4"/>
          <p:cNvSpPr/>
          <p:nvPr/>
        </p:nvSpPr>
        <p:spPr bwMode="auto">
          <a:xfrm>
            <a:off x="4139952" y="1584177"/>
            <a:ext cx="2448272" cy="5085183"/>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600" b="1"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Free </a:t>
            </a:r>
            <a:r>
              <a:rPr kumimoji="0" lang="en-ZA" sz="1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basic </a:t>
            </a:r>
            <a:r>
              <a:rPr kumimoji="0" lang="en-ZA" sz="1600" b="1"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services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600" b="1"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R45.1 billion</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R383 per month for a package of free basic services for the 59% of SA households with an income of less than 2 old age pensions per month</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83967" y="1772816"/>
            <a:ext cx="1113707" cy="11086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ounded Rectangle 6"/>
          <p:cNvSpPr/>
          <p:nvPr/>
        </p:nvSpPr>
        <p:spPr>
          <a:xfrm>
            <a:off x="4344182" y="2881438"/>
            <a:ext cx="993582" cy="963448"/>
          </a:xfrm>
          <a:prstGeom prst="roundRect">
            <a:avLst>
              <a:gd name="adj" fmla="val 10000"/>
            </a:avLst>
          </a:prstGeom>
          <a:blipFill rotWithShape="0">
            <a:blip r:embed="rId3" cstate="print"/>
            <a:stretch>
              <a:fillRect/>
            </a:stretch>
          </a:blipFill>
          <a:ln w="10000" cap="flat" cmpd="sng" algn="ctr">
            <a:solidFill>
              <a:sysClr val="window" lastClr="FFFFFF">
                <a:hueOff val="0"/>
                <a:satOff val="0"/>
                <a:lumOff val="0"/>
                <a:alphaOff val="0"/>
              </a:sysClr>
            </a:solidFill>
            <a:prstDash val="solid"/>
          </a:ln>
          <a:effectLst>
            <a:outerShdw blurRad="38100" dist="30000" dir="5400000" rotWithShape="0">
              <a:srgbClr val="000000">
                <a:alpha val="45000"/>
              </a:srgbClr>
            </a:outerShdw>
          </a:effectLst>
        </p:spPr>
        <p:style>
          <a:lnRef idx="1">
            <a:scrgbClr r="0" g="0" b="0"/>
          </a:lnRef>
          <a:fillRef idx="1">
            <a:scrgbClr r="0" g="0" b="0"/>
          </a:fillRef>
          <a:effectRef idx="1">
            <a:scrgbClr r="0" g="0" b="0"/>
          </a:effectRef>
          <a:fontRef idx="minor">
            <a:schemeClr val="lt1">
              <a:hueOff val="0"/>
              <a:satOff val="0"/>
              <a:lumOff val="0"/>
              <a:alphaOff val="0"/>
            </a:schemeClr>
          </a:fontRef>
        </p:style>
      </p:sp>
      <p:sp>
        <p:nvSpPr>
          <p:cNvPr id="8" name="Rounded Rectangle 7"/>
          <p:cNvSpPr/>
          <p:nvPr/>
        </p:nvSpPr>
        <p:spPr>
          <a:xfrm>
            <a:off x="5398407" y="2881437"/>
            <a:ext cx="993582" cy="963448"/>
          </a:xfrm>
          <a:prstGeom prst="roundRect">
            <a:avLst>
              <a:gd name="adj" fmla="val 10000"/>
            </a:avLst>
          </a:prstGeom>
          <a:blipFill rotWithShape="0">
            <a:blip r:embed="rId4" cstate="print"/>
            <a:stretch>
              <a:fillRect/>
            </a:stretch>
          </a:blipFill>
          <a:ln w="10000" cap="flat" cmpd="sng" algn="ctr">
            <a:solidFill>
              <a:sysClr val="window" lastClr="FFFFFF">
                <a:hueOff val="0"/>
                <a:satOff val="0"/>
                <a:lumOff val="0"/>
                <a:alphaOff val="0"/>
              </a:sysClr>
            </a:solidFill>
            <a:prstDash val="solid"/>
          </a:ln>
          <a:effectLst>
            <a:outerShdw blurRad="38100" dist="30000" dir="5400000" rotWithShape="0">
              <a:srgbClr val="000000">
                <a:alpha val="45000"/>
              </a:srgbClr>
            </a:outerShdw>
          </a:effectLst>
        </p:spPr>
        <p:style>
          <a:lnRef idx="1">
            <a:scrgbClr r="0" g="0" b="0"/>
          </a:lnRef>
          <a:fillRef idx="1">
            <a:scrgbClr r="0" g="0" b="0"/>
          </a:fillRef>
          <a:effectRef idx="1">
            <a:scrgbClr r="0" g="0" b="0"/>
          </a:effectRef>
          <a:fontRef idx="minor">
            <a:schemeClr val="lt1">
              <a:hueOff val="0"/>
              <a:satOff val="0"/>
              <a:lumOff val="0"/>
              <a:alphaOff val="0"/>
            </a:schemeClr>
          </a:fontRef>
        </p:style>
      </p:sp>
      <p:sp>
        <p:nvSpPr>
          <p:cNvPr id="9" name="Rounded Rectangle 8"/>
          <p:cNvSpPr/>
          <p:nvPr/>
        </p:nvSpPr>
        <p:spPr>
          <a:xfrm>
            <a:off x="5437781" y="1774647"/>
            <a:ext cx="993583" cy="1021376"/>
          </a:xfrm>
          <a:prstGeom prst="roundRect">
            <a:avLst>
              <a:gd name="adj" fmla="val 10000"/>
            </a:avLst>
          </a:prstGeom>
          <a:blipFill rotWithShape="0">
            <a:blip r:embed="rId5" cstate="print"/>
            <a:stretch>
              <a:fillRect/>
            </a:stretch>
          </a:blipFill>
          <a:ln w="10000" cap="flat" cmpd="sng" algn="ctr">
            <a:solidFill>
              <a:sysClr val="window" lastClr="FFFFFF">
                <a:hueOff val="0"/>
                <a:satOff val="0"/>
                <a:lumOff val="0"/>
                <a:alphaOff val="0"/>
              </a:sysClr>
            </a:solidFill>
            <a:prstDash val="solid"/>
          </a:ln>
          <a:effectLst>
            <a:outerShdw blurRad="38100" dist="30000" dir="5400000" rotWithShape="0">
              <a:srgbClr val="000000">
                <a:alpha val="45000"/>
              </a:srgbClr>
            </a:outerShdw>
          </a:effectLst>
        </p:spPr>
      </p:sp>
      <p:sp>
        <p:nvSpPr>
          <p:cNvPr id="11" name="Plus 10"/>
          <p:cNvSpPr/>
          <p:nvPr/>
        </p:nvSpPr>
        <p:spPr bwMode="auto">
          <a:xfrm>
            <a:off x="6588224" y="3717032"/>
            <a:ext cx="576064" cy="637777"/>
          </a:xfrm>
          <a:prstGeom prst="mathPlus">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2400" b="0" i="0" u="none" strike="noStrike" kern="1200" cap="none" spc="0" normalizeH="0" baseline="0" noProof="0" smtClean="0">
              <a:ln>
                <a:noFill/>
              </a:ln>
              <a:solidFill>
                <a:srgbClr val="000000"/>
              </a:solidFill>
              <a:effectLst/>
              <a:uLnTx/>
              <a:uFillTx/>
              <a:latin typeface="Calibri" panose="020F0502020204030204" pitchFamily="34" charset="0"/>
              <a:cs typeface="Calibri" panose="020F0502020204030204" pitchFamily="34" charset="0"/>
            </a:endParaRPr>
          </a:p>
        </p:txBody>
      </p:sp>
      <p:sp>
        <p:nvSpPr>
          <p:cNvPr id="12" name="Rounded Rectangle 11"/>
          <p:cNvSpPr/>
          <p:nvPr/>
        </p:nvSpPr>
        <p:spPr bwMode="auto">
          <a:xfrm>
            <a:off x="7236296" y="1709519"/>
            <a:ext cx="1656184" cy="1440160"/>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600" b="1"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Institutional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R4.7 billion to assist with administration costs </a:t>
            </a:r>
          </a:p>
        </p:txBody>
      </p:sp>
      <p:sp>
        <p:nvSpPr>
          <p:cNvPr id="13" name="Rounded Rectangle 12"/>
          <p:cNvSpPr/>
          <p:nvPr/>
        </p:nvSpPr>
        <p:spPr bwMode="auto">
          <a:xfrm>
            <a:off x="7236296" y="3207828"/>
            <a:ext cx="1656184" cy="1656184"/>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600" b="1"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Community Services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R7 billion to fund community services</a:t>
            </a:r>
          </a:p>
        </p:txBody>
      </p:sp>
      <p:sp>
        <p:nvSpPr>
          <p:cNvPr id="14" name="Rounded Rectangle 13"/>
          <p:cNvSpPr/>
          <p:nvPr/>
        </p:nvSpPr>
        <p:spPr bwMode="auto">
          <a:xfrm>
            <a:off x="7164288" y="1584177"/>
            <a:ext cx="1800200" cy="5085183"/>
          </a:xfrm>
          <a:prstGeom prst="roundRect">
            <a:avLst/>
          </a:prstGeom>
          <a:noFill/>
          <a:ln w="3175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These funds are only allocated  to poorer municipalities </a:t>
            </a: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(some cities can fund these from own revenues)</a:t>
            </a:r>
          </a:p>
        </p:txBody>
      </p:sp>
      <p:sp>
        <p:nvSpPr>
          <p:cNvPr id="15" name="TextBox 14"/>
          <p:cNvSpPr txBox="1"/>
          <p:nvPr/>
        </p:nvSpPr>
        <p:spPr>
          <a:xfrm>
            <a:off x="3851920" y="1124744"/>
            <a:ext cx="5112568"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600" b="1"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alibri" panose="020F0502020204030204" pitchFamily="34" charset="0"/>
              </a:rPr>
              <a:t>How the local government equitable share formula works</a:t>
            </a:r>
            <a:endParaRPr kumimoji="0" lang="en-ZA" sz="16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Calibri" panose="020F0502020204030204" pitchFamily="34" charset="0"/>
            </a:endParaRPr>
          </a:p>
        </p:txBody>
      </p:sp>
    </p:spTree>
    <p:extLst>
      <p:ext uri="{BB962C8B-B14F-4D97-AF65-F5344CB8AC3E}">
        <p14:creationId xmlns:p14="http://schemas.microsoft.com/office/powerpoint/2010/main" xmlns="" val="33848431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anose="020F0502020204030204" pitchFamily="34" charset="0"/>
                <a:cs typeface="Calibri" panose="020F0502020204030204" pitchFamily="34" charset="0"/>
              </a:rPr>
              <a:t>Supporting development in intermediate </a:t>
            </a:r>
            <a:r>
              <a:rPr lang="en-US" b="1" dirty="0">
                <a:latin typeface="Calibri" panose="020F0502020204030204" pitchFamily="34" charset="0"/>
                <a:cs typeface="Calibri" panose="020F0502020204030204" pitchFamily="34" charset="0"/>
              </a:rPr>
              <a:t>c</a:t>
            </a:r>
            <a:r>
              <a:rPr lang="en-US" b="1" dirty="0" smtClean="0">
                <a:latin typeface="Calibri" panose="020F0502020204030204" pitchFamily="34" charset="0"/>
                <a:cs typeface="Calibri" panose="020F0502020204030204" pitchFamily="34" charset="0"/>
              </a:rPr>
              <a:t>ities</a:t>
            </a:r>
            <a:endParaRPr lang="en-ZW"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0" y="1196752"/>
            <a:ext cx="9144000" cy="5661248"/>
          </a:xfrm>
          <a:solidFill>
            <a:schemeClr val="bg1"/>
          </a:solidFill>
        </p:spPr>
        <p:txBody>
          <a:bodyPr/>
          <a:lstStyle/>
          <a:p>
            <a:r>
              <a:rPr lang="en-US" dirty="0" smtClean="0">
                <a:latin typeface="Calibri" panose="020F0502020204030204" pitchFamily="34" charset="0"/>
                <a:cs typeface="Calibri" panose="020F0502020204030204" pitchFamily="34" charset="0"/>
              </a:rPr>
              <a:t>Urban development reforms are moving beyond metropolitan municipalities into intermediate cites</a:t>
            </a:r>
          </a:p>
          <a:p>
            <a:pPr lvl="1"/>
            <a:r>
              <a:rPr lang="en-US" sz="1800" dirty="0" smtClean="0">
                <a:latin typeface="Calibri" panose="020F0502020204030204" pitchFamily="34" charset="0"/>
                <a:cs typeface="Calibri" panose="020F0502020204030204" pitchFamily="34" charset="0"/>
              </a:rPr>
              <a:t>These cities face many spatial development challenges similar to metros</a:t>
            </a:r>
          </a:p>
          <a:p>
            <a:pPr lvl="1"/>
            <a:r>
              <a:rPr lang="en-US" sz="1800" dirty="0" smtClean="0">
                <a:latin typeface="Calibri" panose="020F0502020204030204" pitchFamily="34" charset="0"/>
                <a:cs typeface="Calibri" panose="020F0502020204030204" pitchFamily="34" charset="0"/>
              </a:rPr>
              <a:t>Their economies have potential for more investment of  own revenues in infrastructure  </a:t>
            </a:r>
          </a:p>
          <a:p>
            <a:r>
              <a:rPr lang="en-US" dirty="0" smtClean="0">
                <a:latin typeface="Calibri" panose="020F0502020204030204" pitchFamily="34" charset="0"/>
                <a:cs typeface="Calibri" panose="020F0502020204030204" pitchFamily="34" charset="0"/>
              </a:rPr>
              <a:t>As part of the </a:t>
            </a:r>
            <a:r>
              <a:rPr lang="en-US" dirty="0">
                <a:latin typeface="Calibri" panose="020F0502020204030204" pitchFamily="34" charset="0"/>
                <a:cs typeface="Calibri" panose="020F0502020204030204" pitchFamily="34" charset="0"/>
              </a:rPr>
              <a:t>Integrated Urban Development </a:t>
            </a:r>
            <a:r>
              <a:rPr lang="en-US" dirty="0" smtClean="0">
                <a:latin typeface="Calibri" panose="020F0502020204030204" pitchFamily="34" charset="0"/>
                <a:cs typeface="Calibri" panose="020F0502020204030204" pitchFamily="34" charset="0"/>
              </a:rPr>
              <a:t>Framework, the Department of Cooperative Governance is providing a </a:t>
            </a:r>
            <a:r>
              <a:rPr lang="en-US" dirty="0" err="1" smtClean="0">
                <a:latin typeface="Calibri" panose="020F0502020204030204" pitchFamily="34" charset="0"/>
                <a:cs typeface="Calibri" panose="020F0502020204030204" pitchFamily="34" charset="0"/>
              </a:rPr>
              <a:t>programme</a:t>
            </a:r>
            <a:r>
              <a:rPr lang="en-US" dirty="0" smtClean="0">
                <a:latin typeface="Calibri" panose="020F0502020204030204" pitchFamily="34" charset="0"/>
                <a:cs typeface="Calibri" panose="020F0502020204030204" pitchFamily="34" charset="0"/>
              </a:rPr>
              <a:t> of support to these cities </a:t>
            </a:r>
          </a:p>
          <a:p>
            <a:r>
              <a:rPr lang="en-US" dirty="0" smtClean="0">
                <a:latin typeface="Calibri" panose="020F0502020204030204" pitchFamily="34" charset="0"/>
                <a:cs typeface="Calibri" panose="020F0502020204030204" pitchFamily="34" charset="0"/>
              </a:rPr>
              <a:t>From 2019/20 we will introduce a new Integrated Urban Development Grant:</a:t>
            </a:r>
          </a:p>
          <a:p>
            <a:pPr lvl="1"/>
            <a:r>
              <a:rPr lang="en-US" sz="1800" dirty="0" smtClean="0">
                <a:latin typeface="Calibri" panose="020F0502020204030204" pitchFamily="34" charset="0"/>
                <a:cs typeface="Calibri" panose="020F0502020204030204" pitchFamily="34" charset="0"/>
              </a:rPr>
              <a:t>Cities </a:t>
            </a:r>
            <a:r>
              <a:rPr lang="en-US" sz="1800" dirty="0">
                <a:latin typeface="Calibri" panose="020F0502020204030204" pitchFamily="34" charset="0"/>
                <a:cs typeface="Calibri" panose="020F0502020204030204" pitchFamily="34" charset="0"/>
              </a:rPr>
              <a:t>can apply to join the grant, and must meet minimum criteria (some cities may choose not to apply)</a:t>
            </a:r>
          </a:p>
          <a:p>
            <a:pPr lvl="1"/>
            <a:r>
              <a:rPr lang="en-US" sz="1800" dirty="0">
                <a:latin typeface="Calibri" panose="020F0502020204030204" pitchFamily="34" charset="0"/>
                <a:cs typeface="Calibri" panose="020F0502020204030204" pitchFamily="34" charset="0"/>
              </a:rPr>
              <a:t>There will be an incentive component to reward good performance (aligned to the FFC’s recommendations)</a:t>
            </a:r>
          </a:p>
          <a:p>
            <a:pPr lvl="1"/>
            <a:r>
              <a:rPr lang="en-US" sz="1800" dirty="0">
                <a:latin typeface="Calibri" panose="020F0502020204030204" pitchFamily="34" charset="0"/>
                <a:cs typeface="Calibri" panose="020F0502020204030204" pitchFamily="34" charset="0"/>
              </a:rPr>
              <a:t>The grant will be monitored against an integrated capital investment </a:t>
            </a:r>
            <a:r>
              <a:rPr lang="en-US" sz="1800" dirty="0" err="1">
                <a:latin typeface="Calibri" panose="020F0502020204030204" pitchFamily="34" charset="0"/>
                <a:cs typeface="Calibri" panose="020F0502020204030204" pitchFamily="34" charset="0"/>
              </a:rPr>
              <a:t>programme</a:t>
            </a:r>
            <a:r>
              <a:rPr lang="en-US" sz="1800" dirty="0">
                <a:latin typeface="Calibri" panose="020F0502020204030204" pitchFamily="34" charset="0"/>
                <a:cs typeface="Calibri" panose="020F0502020204030204" pitchFamily="34" charset="0"/>
              </a:rPr>
              <a:t> (rather than project-specific approvals required in MIG</a:t>
            </a:r>
          </a:p>
          <a:p>
            <a:pPr lvl="1"/>
            <a:r>
              <a:rPr lang="en-US" sz="1800" dirty="0">
                <a:latin typeface="Calibri" panose="020F0502020204030204" pitchFamily="34" charset="0"/>
                <a:cs typeface="Calibri" panose="020F0502020204030204" pitchFamily="34" charset="0"/>
              </a:rPr>
              <a:t>This will enable more integrated planning, and blending of own funding </a:t>
            </a:r>
          </a:p>
          <a:p>
            <a:pPr lvl="1"/>
            <a:r>
              <a:rPr lang="en-US" sz="1800" dirty="0">
                <a:latin typeface="Calibri" panose="020F0502020204030204" pitchFamily="34" charset="0"/>
                <a:cs typeface="Calibri" panose="020F0502020204030204" pitchFamily="34" charset="0"/>
              </a:rPr>
              <a:t>The grant will initially be funded through a </a:t>
            </a:r>
            <a:r>
              <a:rPr lang="en-US" sz="1800" dirty="0" err="1">
                <a:latin typeface="Calibri" panose="020F0502020204030204" pitchFamily="34" charset="0"/>
                <a:cs typeface="Calibri" panose="020F0502020204030204" pitchFamily="34" charset="0"/>
              </a:rPr>
              <a:t>repriotisiation</a:t>
            </a:r>
            <a:r>
              <a:rPr lang="en-US" sz="1800" dirty="0">
                <a:latin typeface="Calibri" panose="020F0502020204030204" pitchFamily="34" charset="0"/>
                <a:cs typeface="Calibri" panose="020F0502020204030204" pitchFamily="34" charset="0"/>
              </a:rPr>
              <a:t> of existing MIG allocations</a:t>
            </a:r>
          </a:p>
          <a:p>
            <a:r>
              <a:rPr lang="en-US" dirty="0" smtClean="0">
                <a:latin typeface="Calibri" panose="020F0502020204030204" pitchFamily="34" charset="0"/>
                <a:cs typeface="Calibri" panose="020F0502020204030204" pitchFamily="34" charset="0"/>
              </a:rPr>
              <a:t>In 2018/19 this approach is being piloted through a window in the MIG for 2 cities (</a:t>
            </a:r>
            <a:r>
              <a:rPr lang="en-US" dirty="0" err="1" smtClean="0">
                <a:latin typeface="Calibri" panose="020F0502020204030204" pitchFamily="34" charset="0"/>
                <a:cs typeface="Calibri" panose="020F0502020204030204" pitchFamily="34" charset="0"/>
              </a:rPr>
              <a:t>uMhlathuze</a:t>
            </a:r>
            <a:r>
              <a:rPr lang="en-US" dirty="0" smtClean="0">
                <a:latin typeface="Calibri" panose="020F0502020204030204" pitchFamily="34" charset="0"/>
                <a:cs typeface="Calibri" panose="020F0502020204030204" pitchFamily="34" charset="0"/>
              </a:rPr>
              <a:t> and Polokwane)</a:t>
            </a:r>
            <a:endParaRPr lang="en-ZW"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9B54C9-DAAD-4DCE-9E79-28931CADE0E1}" type="slidenum">
              <a:rPr kumimoji="0" lang="en-US" sz="1000" b="1" i="0" u="none" strike="noStrike" kern="1200" cap="none" spc="0" normalizeH="0" baseline="0" noProof="0" smtClean="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400" b="0" i="0" u="none" strike="noStrike" kern="1200" cap="none" spc="0" normalizeH="0" baseline="0" noProof="0" dirty="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3468777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anose="020F0502020204030204" pitchFamily="34" charset="0"/>
                <a:cs typeface="Calibri" panose="020F0502020204030204" pitchFamily="34" charset="0"/>
              </a:rPr>
              <a:t>Other changes to local government grants</a:t>
            </a:r>
            <a:endParaRPr lang="en-ZW"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52400" y="1196752"/>
            <a:ext cx="8763000" cy="4572000"/>
          </a:xfrm>
        </p:spPr>
        <p:txBody>
          <a:bodyPr/>
          <a:lstStyle/>
          <a:p>
            <a:pPr marL="0" indent="0">
              <a:buNone/>
            </a:pPr>
            <a:r>
              <a:rPr lang="en-US" sz="1800" b="1" dirty="0" smtClean="0">
                <a:latin typeface="Calibri" panose="020F0502020204030204" pitchFamily="34" charset="0"/>
                <a:cs typeface="Calibri" panose="020F0502020204030204" pitchFamily="34" charset="0"/>
              </a:rPr>
              <a:t>Public </a:t>
            </a:r>
            <a:r>
              <a:rPr lang="en-US" sz="1800" b="1" dirty="0">
                <a:latin typeface="Calibri" panose="020F0502020204030204" pitchFamily="34" charset="0"/>
                <a:cs typeface="Calibri" panose="020F0502020204030204" pitchFamily="34" charset="0"/>
              </a:rPr>
              <a:t>Transport Network Grant </a:t>
            </a:r>
            <a:endParaRPr lang="en-US" sz="1800" b="1" dirty="0" smtClean="0">
              <a:latin typeface="Calibri" panose="020F0502020204030204" pitchFamily="34" charset="0"/>
              <a:cs typeface="Calibri" panose="020F0502020204030204" pitchFamily="34" charset="0"/>
            </a:endParaRPr>
          </a:p>
          <a:p>
            <a:r>
              <a:rPr lang="en-US" sz="1800" dirty="0" smtClean="0">
                <a:latin typeface="Calibri" panose="020F0502020204030204" pitchFamily="34" charset="0"/>
                <a:cs typeface="Calibri" panose="020F0502020204030204" pitchFamily="34" charset="0"/>
              </a:rPr>
              <a:t>Revised formula for this grant provides more stable allocations for smaller cities</a:t>
            </a:r>
          </a:p>
          <a:p>
            <a:r>
              <a:rPr lang="en-US" sz="1800" dirty="0" smtClean="0">
                <a:latin typeface="Calibri" panose="020F0502020204030204" pitchFamily="34" charset="0"/>
                <a:cs typeface="Calibri" panose="020F0502020204030204" pitchFamily="34" charset="0"/>
              </a:rPr>
              <a:t>Reductions over the MTEF will require an assessment of the viability of the design of some systems (the need for this was also recommended by the FFC)</a:t>
            </a:r>
          </a:p>
          <a:p>
            <a:r>
              <a:rPr lang="en-US" sz="1800" dirty="0" smtClean="0">
                <a:latin typeface="Calibri" panose="020F0502020204030204" pitchFamily="34" charset="0"/>
                <a:cs typeface="Calibri" panose="020F0502020204030204" pitchFamily="34" charset="0"/>
              </a:rPr>
              <a:t>A performance incentive component will be introduced in 2019/20</a:t>
            </a:r>
          </a:p>
          <a:p>
            <a:pPr marL="0" indent="0">
              <a:buNone/>
            </a:pPr>
            <a:r>
              <a:rPr lang="en-US" sz="1800" b="1" dirty="0" smtClean="0">
                <a:latin typeface="Calibri" panose="020F0502020204030204" pitchFamily="34" charset="0"/>
                <a:cs typeface="Calibri" panose="020F0502020204030204" pitchFamily="34" charset="0"/>
              </a:rPr>
              <a:t>Bucket Eradication </a:t>
            </a:r>
            <a:r>
              <a:rPr lang="en-US" sz="1800" b="1" dirty="0" err="1" smtClean="0">
                <a:latin typeface="Calibri" panose="020F0502020204030204" pitchFamily="34" charset="0"/>
                <a:cs typeface="Calibri" panose="020F0502020204030204" pitchFamily="34" charset="0"/>
              </a:rPr>
              <a:t>Programme</a:t>
            </a:r>
            <a:r>
              <a:rPr lang="en-US" sz="1800" b="1" dirty="0" smtClean="0">
                <a:latin typeface="Calibri" panose="020F0502020204030204" pitchFamily="34" charset="0"/>
                <a:cs typeface="Calibri" panose="020F0502020204030204" pitchFamily="34" charset="0"/>
              </a:rPr>
              <a:t> </a:t>
            </a:r>
          </a:p>
          <a:p>
            <a:r>
              <a:rPr lang="en-US" sz="1800" dirty="0" smtClean="0">
                <a:latin typeface="Calibri" panose="020F0502020204030204" pitchFamily="34" charset="0"/>
                <a:cs typeface="Calibri" panose="020F0502020204030204" pitchFamily="34" charset="0"/>
              </a:rPr>
              <a:t>The </a:t>
            </a:r>
            <a:r>
              <a:rPr lang="en-US" sz="1800" dirty="0" err="1" smtClean="0">
                <a:latin typeface="Calibri" panose="020F0502020204030204" pitchFamily="34" charset="0"/>
                <a:cs typeface="Calibri" panose="020F0502020204030204" pitchFamily="34" charset="0"/>
              </a:rPr>
              <a:t>programme</a:t>
            </a:r>
            <a:r>
              <a:rPr lang="en-US" sz="1800" dirty="0" smtClean="0">
                <a:latin typeface="Calibri" panose="020F0502020204030204" pitchFamily="34" charset="0"/>
                <a:cs typeface="Calibri" panose="020F0502020204030204" pitchFamily="34" charset="0"/>
              </a:rPr>
              <a:t> to eradicate bucket systems in formal areas (as confirmed in 2015) will be completed </a:t>
            </a:r>
            <a:r>
              <a:rPr lang="en-US" sz="1800" dirty="0">
                <a:latin typeface="Calibri" panose="020F0502020204030204" pitchFamily="34" charset="0"/>
                <a:cs typeface="Calibri" panose="020F0502020204030204" pitchFamily="34" charset="0"/>
              </a:rPr>
              <a:t>in </a:t>
            </a:r>
            <a:r>
              <a:rPr lang="en-US" sz="1800" dirty="0" smtClean="0">
                <a:latin typeface="Calibri" panose="020F0502020204030204" pitchFamily="34" charset="0"/>
                <a:cs typeface="Calibri" panose="020F0502020204030204" pitchFamily="34" charset="0"/>
              </a:rPr>
              <a:t>2018/19. Just over R1 </a:t>
            </a:r>
            <a:r>
              <a:rPr lang="en-US" sz="1800" dirty="0">
                <a:latin typeface="Calibri" panose="020F0502020204030204" pitchFamily="34" charset="0"/>
                <a:cs typeface="Calibri" panose="020F0502020204030204" pitchFamily="34" charset="0"/>
              </a:rPr>
              <a:t>billion </a:t>
            </a:r>
            <a:r>
              <a:rPr lang="en-US" sz="1800" dirty="0" smtClean="0">
                <a:latin typeface="Calibri" panose="020F0502020204030204" pitchFamily="34" charset="0"/>
                <a:cs typeface="Calibri" panose="020F0502020204030204" pitchFamily="34" charset="0"/>
              </a:rPr>
              <a:t>is ring-fenced for this within the indirect Water Services Infrastructure Grant and the Regional Bulk Infrastructure Grant</a:t>
            </a:r>
          </a:p>
          <a:p>
            <a:pPr marL="0" indent="0">
              <a:buNone/>
            </a:pPr>
            <a:r>
              <a:rPr lang="en-US" sz="1800" b="1" dirty="0" smtClean="0">
                <a:latin typeface="Calibri" panose="020F0502020204030204" pitchFamily="34" charset="0"/>
                <a:cs typeface="Calibri" panose="020F0502020204030204" pitchFamily="34" charset="0"/>
              </a:rPr>
              <a:t>Municipal Demarcation Transition Grant</a:t>
            </a:r>
            <a:endParaRPr lang="en-US" sz="1800" b="1" dirty="0">
              <a:latin typeface="Calibri" panose="020F0502020204030204" pitchFamily="34" charset="0"/>
              <a:cs typeface="Calibri" panose="020F0502020204030204" pitchFamily="34" charset="0"/>
            </a:endParaRPr>
          </a:p>
          <a:p>
            <a:r>
              <a:rPr lang="en-US" sz="1800" dirty="0" smtClean="0">
                <a:latin typeface="Calibri" panose="020F0502020204030204" pitchFamily="34" charset="0"/>
                <a:cs typeface="Calibri" panose="020F0502020204030204" pitchFamily="34" charset="0"/>
              </a:rPr>
              <a:t>This grant ends in 2017/18 (in line with the FFC recommendation for a 3 year grant). A close out report will be submitted to Parliament by the Department of Cooperative Governance after the end of the financial year. Some funds for the completion of transition work have also been made available in the Municipal Systems Improvement Grant (indirect)</a:t>
            </a:r>
          </a:p>
          <a:p>
            <a:endParaRPr lang="en-ZW" sz="18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9B54C9-DAAD-4DCE-9E79-28931CADE0E1}" type="slidenum">
              <a:rPr kumimoji="0" lang="en-US" sz="1000" b="1" i="0" u="none" strike="noStrike" kern="1200" cap="none" spc="0" normalizeH="0" baseline="0" noProof="0" smtClean="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1866426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bwMode="auto">
          <a:xfrm>
            <a:off x="2725485" y="1196752"/>
            <a:ext cx="6311011" cy="2871912"/>
          </a:xfrm>
          <a:prstGeom prst="roundRect">
            <a:avLst>
              <a:gd name="adj" fmla="val 7067"/>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			</a:t>
            </a:r>
          </a:p>
        </p:txBody>
      </p:sp>
      <p:sp>
        <p:nvSpPr>
          <p:cNvPr id="2" name="Title 1"/>
          <p:cNvSpPr>
            <a:spLocks noGrp="1"/>
          </p:cNvSpPr>
          <p:nvPr>
            <p:ph type="title"/>
          </p:nvPr>
        </p:nvSpPr>
        <p:spPr>
          <a:xfrm>
            <a:off x="152400" y="76200"/>
            <a:ext cx="8524056" cy="838200"/>
          </a:xfrm>
        </p:spPr>
        <p:txBody>
          <a:bodyPr/>
          <a:lstStyle/>
          <a:p>
            <a:r>
              <a:rPr lang="en-US" b="1" dirty="0" smtClean="0">
                <a:solidFill>
                  <a:srgbClr val="FFFFFF"/>
                </a:solidFill>
                <a:latin typeface="Calibri" panose="020F0502020204030204" pitchFamily="34" charset="0"/>
                <a:cs typeface="Calibri" panose="020F0502020204030204" pitchFamily="34" charset="0"/>
              </a:rPr>
              <a:t>Consultation process before the </a:t>
            </a:r>
            <a:r>
              <a:rPr lang="en-US" b="1" dirty="0">
                <a:solidFill>
                  <a:srgbClr val="FFFFFF"/>
                </a:solidFill>
                <a:latin typeface="Calibri" panose="020F0502020204030204" pitchFamily="34" charset="0"/>
                <a:cs typeface="Calibri" panose="020F0502020204030204" pitchFamily="34" charset="0"/>
              </a:rPr>
              <a:t>Division of Revenue Bill </a:t>
            </a:r>
            <a:r>
              <a:rPr lang="en-US" b="1" dirty="0" smtClean="0">
                <a:solidFill>
                  <a:srgbClr val="FFFFFF"/>
                </a:solidFill>
                <a:latin typeface="Calibri" panose="020F0502020204030204" pitchFamily="34" charset="0"/>
                <a:cs typeface="Calibri" panose="020F0502020204030204" pitchFamily="34" charset="0"/>
              </a:rPr>
              <a:t>is tabled </a:t>
            </a:r>
            <a:r>
              <a:rPr lang="en-US" sz="2000" b="1" i="1" dirty="0" smtClean="0">
                <a:solidFill>
                  <a:srgbClr val="FFFFFF"/>
                </a:solidFill>
                <a:latin typeface="Calibri" panose="020F0502020204030204" pitchFamily="34" charset="0"/>
                <a:cs typeface="Calibri" panose="020F0502020204030204" pitchFamily="34" charset="0"/>
              </a:rPr>
              <a:t>(summarised)</a:t>
            </a:r>
            <a:endParaRPr lang="en-US" sz="2000" b="1"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7020272" y="6400800"/>
            <a:ext cx="1905000"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0630C5-2861-4300-9822-8333D170F2F4}" type="slidenum">
              <a:rPr kumimoji="0" lang="en-US" sz="1000" b="1" i="0" u="none" strike="noStrike" kern="1200" cap="none" spc="0" normalizeH="0" baseline="0" noProof="0" smtClean="0">
                <a:ln>
                  <a:noFill/>
                </a:ln>
                <a:solidFill>
                  <a:srgbClr val="808080"/>
                </a:solidFill>
                <a:effectLst/>
                <a:uLnTx/>
                <a:uFillTx/>
                <a:latin typeface="Calibri" panose="020F0502020204030204" pitchFamily="34" charset="0"/>
                <a:ea typeface="Osak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Osaka"/>
              <a:cs typeface="Calibri" panose="020F0502020204030204" pitchFamily="34" charset="0"/>
            </a:endParaRPr>
          </a:p>
        </p:txBody>
      </p:sp>
      <p:sp>
        <p:nvSpPr>
          <p:cNvPr id="5" name="Rounded Rectangle 4"/>
          <p:cNvSpPr/>
          <p:nvPr/>
        </p:nvSpPr>
        <p:spPr bwMode="auto">
          <a:xfrm>
            <a:off x="107504" y="3185592"/>
            <a:ext cx="2088232" cy="3555776"/>
          </a:xfrm>
          <a:prstGeom prst="roundRect">
            <a:avLst>
              <a:gd name="adj" fmla="val 7672"/>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rPr>
              <a:t>Technical meetings</a:t>
            </a:r>
          </a:p>
        </p:txBody>
      </p:sp>
      <p:sp>
        <p:nvSpPr>
          <p:cNvPr id="6" name="Rounded Rectangle 5"/>
          <p:cNvSpPr/>
          <p:nvPr/>
        </p:nvSpPr>
        <p:spPr bwMode="auto">
          <a:xfrm>
            <a:off x="191219" y="3565729"/>
            <a:ext cx="1963561" cy="540060"/>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Meetings with national sector departments</a:t>
            </a:r>
          </a:p>
        </p:txBody>
      </p:sp>
      <p:sp>
        <p:nvSpPr>
          <p:cNvPr id="7" name="Rounded Rectangle 6"/>
          <p:cNvSpPr/>
          <p:nvPr/>
        </p:nvSpPr>
        <p:spPr bwMode="auto">
          <a:xfrm>
            <a:off x="171038" y="4138394"/>
            <a:ext cx="1949865" cy="648072"/>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Function groups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Discussion across programmes delivering related functions</a:t>
            </a:r>
          </a:p>
        </p:txBody>
      </p:sp>
      <p:sp>
        <p:nvSpPr>
          <p:cNvPr id="8" name="Rounded Rectangle 7"/>
          <p:cNvSpPr/>
          <p:nvPr/>
        </p:nvSpPr>
        <p:spPr bwMode="auto">
          <a:xfrm>
            <a:off x="160167" y="5849888"/>
            <a:ext cx="1949865" cy="864096"/>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smtClean="0">
                <a:ln>
                  <a:noFill/>
                </a:ln>
                <a:solidFill>
                  <a:srgbClr val="000000"/>
                </a:solidFill>
                <a:effectLst/>
                <a:uLnTx/>
                <a:uFillTx/>
                <a:latin typeface="Calibri" panose="020F0502020204030204" pitchFamily="34" charset="0"/>
                <a:cs typeface="Calibri" panose="020F0502020204030204" pitchFamily="34" charset="0"/>
              </a:rPr>
              <a:t>MinComBud</a:t>
            </a:r>
            <a:r>
              <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 Technical Committee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Senior officials from center of govt. departments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p:txBody>
      </p:sp>
      <p:sp>
        <p:nvSpPr>
          <p:cNvPr id="9" name="Rounded Rectangle 8"/>
          <p:cNvSpPr/>
          <p:nvPr/>
        </p:nvSpPr>
        <p:spPr bwMode="auto">
          <a:xfrm>
            <a:off x="160167" y="4813850"/>
            <a:ext cx="1949865" cy="1013792"/>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Intergovernmental Technical Committees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National Treasury and Provincial Treasury officials and SALGA officials</a:t>
            </a:r>
          </a:p>
        </p:txBody>
      </p:sp>
      <p:sp>
        <p:nvSpPr>
          <p:cNvPr id="10" name="Rounded Rectangle 9"/>
          <p:cNvSpPr/>
          <p:nvPr/>
        </p:nvSpPr>
        <p:spPr bwMode="auto">
          <a:xfrm>
            <a:off x="3359571" y="1249748"/>
            <a:ext cx="2508573" cy="2732692"/>
          </a:xfrm>
          <a:prstGeom prst="roundRect">
            <a:avLst>
              <a:gd name="adj" fmla="val 9467"/>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Budget Council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Finance Minister </a:t>
            </a:r>
            <a:r>
              <a:rPr lang="en-US" sz="1200" dirty="0">
                <a:solidFill>
                  <a:srgbClr val="000000"/>
                </a:solidFill>
                <a:latin typeface="Calibri" panose="020F0502020204030204" pitchFamily="34" charset="0"/>
                <a:cs typeface="Calibri" panose="020F0502020204030204" pitchFamily="34" charset="0"/>
              </a:rPr>
              <a:t> </a:t>
            </a:r>
            <a:r>
              <a:rPr lang="en-US" sz="1200" dirty="0" smtClean="0">
                <a:solidFill>
                  <a:srgbClr val="000000"/>
                </a:solidFill>
                <a:latin typeface="Calibri" panose="020F0502020204030204" pitchFamily="34" charset="0"/>
                <a:cs typeface="Calibri" panose="020F0502020204030204" pitchFamily="34" charset="0"/>
              </a:rPr>
              <a:t>&amp; </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Finance MECs</a:t>
            </a:r>
          </a:p>
        </p:txBody>
      </p:sp>
      <p:sp>
        <p:nvSpPr>
          <p:cNvPr id="11" name="Rounded Rectangle 10"/>
          <p:cNvSpPr/>
          <p:nvPr/>
        </p:nvSpPr>
        <p:spPr bwMode="auto">
          <a:xfrm>
            <a:off x="6043577" y="1249748"/>
            <a:ext cx="1444846" cy="1935845"/>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Budget Forum</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Budget Council members plus</a:t>
            </a:r>
            <a:r>
              <a:rPr kumimoji="0" lang="en-US" sz="1200" b="0" i="0" u="none" strike="noStrike" kern="1200" cap="none" spc="0" normalizeH="0" noProof="0" dirty="0" smtClean="0">
                <a:ln>
                  <a:noFill/>
                </a:ln>
                <a:solidFill>
                  <a:srgbClr val="000000"/>
                </a:solidFill>
                <a:effectLst/>
                <a:uLnTx/>
                <a:uFillTx/>
                <a:latin typeface="Calibri" panose="020F0502020204030204" pitchFamily="34" charset="0"/>
                <a:cs typeface="Calibri" panose="020F0502020204030204" pitchFamily="34" charset="0"/>
              </a:rPr>
              <a:t> </a:t>
            </a:r>
            <a:endPar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p:txBody>
      </p:sp>
      <p:sp>
        <p:nvSpPr>
          <p:cNvPr id="12" name="Rounded Rectangle 11"/>
          <p:cNvSpPr/>
          <p:nvPr/>
        </p:nvSpPr>
        <p:spPr bwMode="auto">
          <a:xfrm>
            <a:off x="7540942" y="1249748"/>
            <a:ext cx="1405594" cy="1935845"/>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Ministers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Committee on the Budget</a:t>
            </a:r>
          </a:p>
        </p:txBody>
      </p:sp>
      <p:sp>
        <p:nvSpPr>
          <p:cNvPr id="13" name="Rounded Rectangle 12"/>
          <p:cNvSpPr/>
          <p:nvPr/>
        </p:nvSpPr>
        <p:spPr bwMode="auto">
          <a:xfrm>
            <a:off x="6043577" y="3275602"/>
            <a:ext cx="2902958" cy="729462"/>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Extended Cabinet</a:t>
            </a:r>
          </a:p>
        </p:txBody>
      </p:sp>
      <p:sp>
        <p:nvSpPr>
          <p:cNvPr id="14" name="Rounded Rectangle 13"/>
          <p:cNvSpPr/>
          <p:nvPr/>
        </p:nvSpPr>
        <p:spPr bwMode="auto">
          <a:xfrm>
            <a:off x="2712638" y="4363339"/>
            <a:ext cx="6336704" cy="358756"/>
          </a:xfrm>
          <a:prstGeom prst="round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en-US" sz="18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rPr>
              <a:t>MTBPS tabled in October - </a:t>
            </a:r>
            <a:r>
              <a:rPr lang="en-US" sz="1200" dirty="0" smtClean="0">
                <a:solidFill>
                  <a:schemeClr val="bg1"/>
                </a:solidFill>
                <a:latin typeface="Calibri" panose="020F0502020204030204" pitchFamily="34" charset="0"/>
                <a:cs typeface="Calibri" panose="020F0502020204030204" pitchFamily="34" charset="0"/>
              </a:rPr>
              <a:t>Includes proposed </a:t>
            </a:r>
            <a:r>
              <a:rPr lang="en-US" sz="1200" dirty="0" err="1" smtClean="0">
                <a:solidFill>
                  <a:schemeClr val="bg1"/>
                </a:solidFill>
                <a:latin typeface="Calibri" panose="020F0502020204030204" pitchFamily="34" charset="0"/>
                <a:cs typeface="Calibri" panose="020F0502020204030204" pitchFamily="34" charset="0"/>
              </a:rPr>
              <a:t>DoR</a:t>
            </a:r>
            <a:r>
              <a:rPr lang="en-US" sz="1200" dirty="0" smtClean="0">
                <a:solidFill>
                  <a:schemeClr val="bg1"/>
                </a:solidFill>
                <a:latin typeface="Calibri" panose="020F0502020204030204" pitchFamily="34" charset="0"/>
                <a:cs typeface="Calibri" panose="020F0502020204030204" pitchFamily="34" charset="0"/>
              </a:rPr>
              <a:t> and substantial changes to grants</a:t>
            </a:r>
            <a:endParaRPr kumimoji="0" lang="en-US" sz="18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15" name="Rounded Rectangle 14"/>
          <p:cNvSpPr/>
          <p:nvPr/>
        </p:nvSpPr>
        <p:spPr bwMode="auto">
          <a:xfrm>
            <a:off x="2699792" y="5480078"/>
            <a:ext cx="6336704" cy="541210"/>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smtClean="0">
                <a:ln>
                  <a:noFill/>
                </a:ln>
                <a:solidFill>
                  <a:srgbClr val="000000"/>
                </a:solidFill>
                <a:effectLst/>
                <a:uLnTx/>
                <a:uFillTx/>
                <a:latin typeface="Calibri" panose="020F0502020204030204" pitchFamily="34" charset="0"/>
                <a:cs typeface="Calibri" panose="020F0502020204030204" pitchFamily="34" charset="0"/>
              </a:rPr>
              <a:t>MinComBud</a:t>
            </a:r>
            <a:r>
              <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 Budget Council, Budget Forum and Cabinet consider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post-MTBPS changes</a:t>
            </a:r>
          </a:p>
        </p:txBody>
      </p:sp>
      <p:sp>
        <p:nvSpPr>
          <p:cNvPr id="17" name="Rounded Rectangle 16"/>
          <p:cNvSpPr/>
          <p:nvPr/>
        </p:nvSpPr>
        <p:spPr bwMode="auto">
          <a:xfrm>
            <a:off x="107505" y="1841642"/>
            <a:ext cx="2088231" cy="57852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b="1" dirty="0" smtClean="0">
                <a:solidFill>
                  <a:srgbClr val="000000"/>
                </a:solidFill>
                <a:latin typeface="Calibri" panose="020F0502020204030204" pitchFamily="34" charset="0"/>
                <a:cs typeface="Calibri" panose="020F0502020204030204" pitchFamily="34" charset="0"/>
              </a:rPr>
              <a:t>FFC</a:t>
            </a:r>
          </a:p>
          <a:p>
            <a:pPr marL="0" marR="0" lvl="0" indent="0" algn="r" defTabSz="914400" rtl="0" eaLnBrk="0" fontAlgn="base" latinLnBrk="0" hangingPunct="0">
              <a:lnSpc>
                <a:spcPct val="100000"/>
              </a:lnSpc>
              <a:spcBef>
                <a:spcPct val="0"/>
              </a:spcBef>
              <a:spcAft>
                <a:spcPct val="0"/>
              </a:spcAft>
              <a:buClrTx/>
              <a:buSzTx/>
              <a:buFontTx/>
              <a:buNone/>
              <a:tabLst/>
              <a:defRPr/>
            </a:pPr>
            <a:r>
              <a:rPr lang="en-US" sz="1400" b="1" dirty="0" smtClean="0">
                <a:solidFill>
                  <a:srgbClr val="000000"/>
                </a:solidFill>
                <a:latin typeface="Calibri" panose="020F0502020204030204" pitchFamily="34" charset="0"/>
                <a:cs typeface="Calibri" panose="020F0502020204030204" pitchFamily="34" charset="0"/>
              </a:rPr>
              <a:t>Recommendations</a:t>
            </a:r>
            <a:endParaRPr kumimoji="0" lang="en-US" sz="1400" b="1"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p:txBody>
      </p:sp>
      <p:sp>
        <p:nvSpPr>
          <p:cNvPr id="18" name="Rounded Rectangle 17"/>
          <p:cNvSpPr/>
          <p:nvPr/>
        </p:nvSpPr>
        <p:spPr bwMode="auto">
          <a:xfrm>
            <a:off x="2699792" y="6310790"/>
            <a:ext cx="6336704" cy="430578"/>
          </a:xfrm>
          <a:prstGeom prst="round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rPr>
              <a:t>Division of Revenue Bill tabled on Budget Day in February</a:t>
            </a:r>
          </a:p>
        </p:txBody>
      </p:sp>
      <p:sp>
        <p:nvSpPr>
          <p:cNvPr id="20" name="Down Arrow 19"/>
          <p:cNvSpPr/>
          <p:nvPr/>
        </p:nvSpPr>
        <p:spPr bwMode="auto">
          <a:xfrm>
            <a:off x="5436096" y="6068190"/>
            <a:ext cx="936104" cy="216024"/>
          </a:xfrm>
          <a:prstGeom prst="downArrow">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24" name="Rounded Rectangle 23"/>
          <p:cNvSpPr/>
          <p:nvPr/>
        </p:nvSpPr>
        <p:spPr bwMode="auto">
          <a:xfrm>
            <a:off x="2712638" y="4798622"/>
            <a:ext cx="6336704" cy="358570"/>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Parliamentary hearings and recommendations on the MTBPS</a:t>
            </a:r>
          </a:p>
        </p:txBody>
      </p:sp>
      <p:sp>
        <p:nvSpPr>
          <p:cNvPr id="25" name="Down Arrow 24"/>
          <p:cNvSpPr/>
          <p:nvPr/>
        </p:nvSpPr>
        <p:spPr bwMode="auto">
          <a:xfrm rot="16200000">
            <a:off x="1490131" y="2964891"/>
            <a:ext cx="1928089" cy="264021"/>
          </a:xfrm>
          <a:prstGeom prst="downArrow">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Calibri" panose="020F0502020204030204" pitchFamily="34" charset="0"/>
              <a:cs typeface="Calibri" panose="020F0502020204030204" pitchFamily="34" charset="0"/>
            </a:endParaRPr>
          </a:p>
        </p:txBody>
      </p:sp>
      <p:sp>
        <p:nvSpPr>
          <p:cNvPr id="26" name="Down Arrow 25"/>
          <p:cNvSpPr/>
          <p:nvPr/>
        </p:nvSpPr>
        <p:spPr bwMode="auto">
          <a:xfrm>
            <a:off x="5400092" y="5204094"/>
            <a:ext cx="936104" cy="208524"/>
          </a:xfrm>
          <a:prstGeom prst="downArrow">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27" name="Down Arrow 26"/>
          <p:cNvSpPr/>
          <p:nvPr/>
        </p:nvSpPr>
        <p:spPr bwMode="auto">
          <a:xfrm>
            <a:off x="5436096" y="4118104"/>
            <a:ext cx="936104" cy="195795"/>
          </a:xfrm>
          <a:prstGeom prst="downArrow">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28" name="Rounded Rectangle 27"/>
          <p:cNvSpPr/>
          <p:nvPr/>
        </p:nvSpPr>
        <p:spPr bwMode="auto">
          <a:xfrm>
            <a:off x="107504" y="1228850"/>
            <a:ext cx="2088231" cy="53746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1400" b="1" dirty="0" smtClean="0">
                <a:solidFill>
                  <a:srgbClr val="000000"/>
                </a:solidFill>
                <a:latin typeface="Calibri" panose="020F0502020204030204" pitchFamily="34" charset="0"/>
                <a:cs typeface="Calibri" panose="020F0502020204030204" pitchFamily="34" charset="0"/>
              </a:rPr>
              <a:t>Parliamentary Recommendations</a:t>
            </a:r>
            <a:endParaRPr kumimoji="0" lang="en-US" sz="1400" b="1"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p:txBody>
      </p:sp>
      <p:sp>
        <p:nvSpPr>
          <p:cNvPr id="29" name="Rounded Rectangle 28"/>
          <p:cNvSpPr/>
          <p:nvPr/>
        </p:nvSpPr>
        <p:spPr bwMode="auto">
          <a:xfrm>
            <a:off x="107504" y="2492896"/>
            <a:ext cx="2088232" cy="28803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b="1" dirty="0" smtClean="0">
                <a:solidFill>
                  <a:srgbClr val="000000"/>
                </a:solidFill>
                <a:latin typeface="Calibri" panose="020F0502020204030204" pitchFamily="34" charset="0"/>
                <a:cs typeface="Calibri" panose="020F0502020204030204" pitchFamily="34" charset="0"/>
              </a:rPr>
              <a:t>Mandate Paper</a:t>
            </a:r>
            <a:endParaRPr kumimoji="0" lang="en-US" sz="1400" b="1"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cstate="print"/>
          <a:stretch>
            <a:fillRect/>
          </a:stretch>
        </p:blipFill>
        <p:spPr>
          <a:xfrm>
            <a:off x="6207743" y="2564904"/>
            <a:ext cx="1197968" cy="459783"/>
          </a:xfrm>
          <a:prstGeom prst="rect">
            <a:avLst/>
          </a:prstGeom>
        </p:spPr>
      </p:pic>
      <p:pic>
        <p:nvPicPr>
          <p:cNvPr id="19" name="Picture 18"/>
          <p:cNvPicPr>
            <a:picLocks noChangeAspect="1"/>
          </p:cNvPicPr>
          <p:nvPr/>
        </p:nvPicPr>
        <p:blipFill>
          <a:blip r:embed="rId3" cstate="print"/>
          <a:stretch>
            <a:fillRect/>
          </a:stretch>
        </p:blipFill>
        <p:spPr>
          <a:xfrm>
            <a:off x="169840" y="1901533"/>
            <a:ext cx="482602" cy="444165"/>
          </a:xfrm>
          <a:prstGeom prst="rect">
            <a:avLst/>
          </a:prstGeom>
        </p:spPr>
      </p:pic>
      <p:pic>
        <p:nvPicPr>
          <p:cNvPr id="23" name="Picture 22"/>
          <p:cNvPicPr>
            <a:picLocks noChangeAspect="1"/>
          </p:cNvPicPr>
          <p:nvPr/>
        </p:nvPicPr>
        <p:blipFill>
          <a:blip r:embed="rId4" cstate="print"/>
          <a:stretch>
            <a:fillRect/>
          </a:stretch>
        </p:blipFill>
        <p:spPr>
          <a:xfrm>
            <a:off x="164714" y="1245060"/>
            <a:ext cx="500041" cy="505041"/>
          </a:xfrm>
          <a:prstGeom prst="rect">
            <a:avLst/>
          </a:prstGeom>
        </p:spPr>
      </p:pic>
      <p:pic>
        <p:nvPicPr>
          <p:cNvPr id="30" name="Picture 29"/>
          <p:cNvPicPr>
            <a:picLocks noChangeAspect="1"/>
          </p:cNvPicPr>
          <p:nvPr/>
        </p:nvPicPr>
        <p:blipFill>
          <a:blip r:embed="rId5" cstate="print"/>
          <a:stretch>
            <a:fillRect/>
          </a:stretch>
        </p:blipFill>
        <p:spPr>
          <a:xfrm>
            <a:off x="3466315" y="1862019"/>
            <a:ext cx="700226" cy="583839"/>
          </a:xfrm>
          <a:prstGeom prst="rect">
            <a:avLst/>
          </a:prstGeom>
        </p:spPr>
      </p:pic>
      <p:pic>
        <p:nvPicPr>
          <p:cNvPr id="31" name="Picture 30"/>
          <p:cNvPicPr>
            <a:picLocks noChangeAspect="1"/>
          </p:cNvPicPr>
          <p:nvPr/>
        </p:nvPicPr>
        <p:blipFill>
          <a:blip r:embed="rId6" cstate="print"/>
          <a:stretch>
            <a:fillRect/>
          </a:stretch>
        </p:blipFill>
        <p:spPr>
          <a:xfrm>
            <a:off x="4270876" y="1869966"/>
            <a:ext cx="673167" cy="584067"/>
          </a:xfrm>
          <a:prstGeom prst="rect">
            <a:avLst/>
          </a:prstGeom>
        </p:spPr>
      </p:pic>
      <p:pic>
        <p:nvPicPr>
          <p:cNvPr id="32" name="Picture 31"/>
          <p:cNvPicPr>
            <a:picLocks noChangeAspect="1"/>
          </p:cNvPicPr>
          <p:nvPr/>
        </p:nvPicPr>
        <p:blipFill>
          <a:blip r:embed="rId7" cstate="print"/>
          <a:stretch>
            <a:fillRect/>
          </a:stretch>
        </p:blipFill>
        <p:spPr>
          <a:xfrm>
            <a:off x="5032369" y="1887203"/>
            <a:ext cx="682288" cy="575643"/>
          </a:xfrm>
          <a:prstGeom prst="rect">
            <a:avLst/>
          </a:prstGeom>
        </p:spPr>
      </p:pic>
      <p:pic>
        <p:nvPicPr>
          <p:cNvPr id="34" name="Picture 33"/>
          <p:cNvPicPr>
            <a:picLocks noChangeAspect="1"/>
          </p:cNvPicPr>
          <p:nvPr/>
        </p:nvPicPr>
        <p:blipFill>
          <a:blip r:embed="rId8" cstate="print"/>
          <a:stretch>
            <a:fillRect/>
          </a:stretch>
        </p:blipFill>
        <p:spPr>
          <a:xfrm>
            <a:off x="4270876" y="2512286"/>
            <a:ext cx="663581" cy="643019"/>
          </a:xfrm>
          <a:prstGeom prst="rect">
            <a:avLst/>
          </a:prstGeom>
        </p:spPr>
      </p:pic>
      <p:pic>
        <p:nvPicPr>
          <p:cNvPr id="35" name="Picture 34"/>
          <p:cNvPicPr>
            <a:picLocks noChangeAspect="1"/>
          </p:cNvPicPr>
          <p:nvPr/>
        </p:nvPicPr>
        <p:blipFill>
          <a:blip r:embed="rId9" cstate="print"/>
          <a:stretch>
            <a:fillRect/>
          </a:stretch>
        </p:blipFill>
        <p:spPr>
          <a:xfrm>
            <a:off x="5024418" y="2512286"/>
            <a:ext cx="690239" cy="633501"/>
          </a:xfrm>
          <a:prstGeom prst="rect">
            <a:avLst/>
          </a:prstGeom>
        </p:spPr>
      </p:pic>
      <p:pic>
        <p:nvPicPr>
          <p:cNvPr id="36" name="Picture 35"/>
          <p:cNvPicPr>
            <a:picLocks noChangeAspect="1"/>
          </p:cNvPicPr>
          <p:nvPr/>
        </p:nvPicPr>
        <p:blipFill>
          <a:blip r:embed="rId10" cstate="print"/>
          <a:stretch>
            <a:fillRect/>
          </a:stretch>
        </p:blipFill>
        <p:spPr>
          <a:xfrm>
            <a:off x="3485418" y="3232011"/>
            <a:ext cx="671381" cy="614059"/>
          </a:xfrm>
          <a:prstGeom prst="rect">
            <a:avLst/>
          </a:prstGeom>
        </p:spPr>
      </p:pic>
      <p:pic>
        <p:nvPicPr>
          <p:cNvPr id="37" name="Picture 36"/>
          <p:cNvPicPr>
            <a:picLocks noChangeAspect="1"/>
          </p:cNvPicPr>
          <p:nvPr/>
        </p:nvPicPr>
        <p:blipFill>
          <a:blip r:embed="rId11" cstate="print"/>
          <a:stretch>
            <a:fillRect/>
          </a:stretch>
        </p:blipFill>
        <p:spPr>
          <a:xfrm>
            <a:off x="5032369" y="3232011"/>
            <a:ext cx="682288" cy="614059"/>
          </a:xfrm>
          <a:prstGeom prst="rect">
            <a:avLst/>
          </a:prstGeom>
        </p:spPr>
      </p:pic>
      <p:pic>
        <p:nvPicPr>
          <p:cNvPr id="38" name="Picture 37"/>
          <p:cNvPicPr>
            <a:picLocks noChangeAspect="1"/>
          </p:cNvPicPr>
          <p:nvPr/>
        </p:nvPicPr>
        <p:blipFill>
          <a:blip r:embed="rId12" cstate="print"/>
          <a:stretch>
            <a:fillRect/>
          </a:stretch>
        </p:blipFill>
        <p:spPr>
          <a:xfrm>
            <a:off x="4270876" y="3241529"/>
            <a:ext cx="655502" cy="611213"/>
          </a:xfrm>
          <a:prstGeom prst="rect">
            <a:avLst/>
          </a:prstGeom>
        </p:spPr>
      </p:pic>
      <p:sp>
        <p:nvSpPr>
          <p:cNvPr id="39" name="TextBox 38"/>
          <p:cNvSpPr txBox="1"/>
          <p:nvPr/>
        </p:nvSpPr>
        <p:spPr>
          <a:xfrm rot="16200000">
            <a:off x="1800162" y="2380237"/>
            <a:ext cx="2485039" cy="369332"/>
          </a:xfrm>
          <a:prstGeom prst="rect">
            <a:avLst/>
          </a:prstGeom>
          <a:noFill/>
        </p:spPr>
        <p:txBody>
          <a:bodyPr wrap="square" rtlCol="0">
            <a:spAutoFit/>
          </a:bodyPr>
          <a:lstStyle/>
          <a:p>
            <a:r>
              <a:rPr lang="en-US" sz="1800" b="1" dirty="0" smtClean="0">
                <a:solidFill>
                  <a:schemeClr val="bg1"/>
                </a:solidFill>
                <a:latin typeface="Calibri" panose="020F0502020204030204" pitchFamily="34" charset="0"/>
                <a:cs typeface="Calibri" panose="020F0502020204030204" pitchFamily="34" charset="0"/>
              </a:rPr>
              <a:t>Political-level meetings</a:t>
            </a:r>
            <a:endParaRPr lang="en-ZW" sz="1800" b="1" dirty="0">
              <a:solidFill>
                <a:schemeClr val="bg1"/>
              </a:solidFill>
              <a:latin typeface="Calibri" panose="020F0502020204030204" pitchFamily="34" charset="0"/>
              <a:cs typeface="Calibri" panose="020F0502020204030204" pitchFamily="34" charset="0"/>
            </a:endParaRPr>
          </a:p>
        </p:txBody>
      </p:sp>
      <p:pic>
        <p:nvPicPr>
          <p:cNvPr id="40" name="Picture 39"/>
          <p:cNvPicPr>
            <a:picLocks noChangeAspect="1"/>
          </p:cNvPicPr>
          <p:nvPr/>
        </p:nvPicPr>
        <p:blipFill>
          <a:blip r:embed="rId13" cstate="print"/>
          <a:stretch>
            <a:fillRect/>
          </a:stretch>
        </p:blipFill>
        <p:spPr>
          <a:xfrm>
            <a:off x="3485418" y="2537350"/>
            <a:ext cx="684956" cy="606875"/>
          </a:xfrm>
          <a:prstGeom prst="rect">
            <a:avLst/>
          </a:prstGeom>
        </p:spPr>
      </p:pic>
      <p:sp>
        <p:nvSpPr>
          <p:cNvPr id="41" name="Plus 40"/>
          <p:cNvSpPr/>
          <p:nvPr/>
        </p:nvSpPr>
        <p:spPr bwMode="auto">
          <a:xfrm>
            <a:off x="971600" y="2808312"/>
            <a:ext cx="364596" cy="332656"/>
          </a:xfrm>
          <a:prstGeom prst="mathPlus">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W"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xmlns="" val="1575599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Powerpoint Presentation3"/>
          <p:cNvPicPr>
            <a:picLocks noChangeAspect="1" noChangeArrowheads="1"/>
          </p:cNvPicPr>
          <p:nvPr/>
        </p:nvPicPr>
        <p:blipFill>
          <a:blip r:embed="rId3" cstate="print"/>
          <a:srcRect/>
          <a:stretch>
            <a:fillRect/>
          </a:stretch>
        </p:blipFill>
        <p:spPr bwMode="auto">
          <a:xfrm>
            <a:off x="8045" y="-62596"/>
            <a:ext cx="9177338" cy="6891338"/>
          </a:xfrm>
          <a:prstGeom prst="rect">
            <a:avLst/>
          </a:prstGeom>
          <a:noFill/>
          <a:ln w="9525">
            <a:noFill/>
            <a:miter lim="800000"/>
            <a:headEnd/>
            <a:tailEnd/>
          </a:ln>
        </p:spPr>
      </p:pic>
      <p:sp>
        <p:nvSpPr>
          <p:cNvPr id="13315" name="Rectangle 12"/>
          <p:cNvSpPr>
            <a:spLocks noGrp="1" noChangeArrowheads="1"/>
          </p:cNvSpPr>
          <p:nvPr>
            <p:ph type="ctrTitle"/>
          </p:nvPr>
        </p:nvSpPr>
        <p:spPr>
          <a:xfrm>
            <a:off x="107504" y="3140075"/>
            <a:ext cx="8856984" cy="1027113"/>
          </a:xfrm>
          <a:noFill/>
        </p:spPr>
        <p:txBody>
          <a:bodyPr/>
          <a:lstStyle/>
          <a:p>
            <a:pPr algn="ctr"/>
            <a:r>
              <a:rPr lang="en-ZA" sz="3200" b="1" cap="all" dirty="0" smtClean="0">
                <a:latin typeface="Calibri" panose="020F0502020204030204" pitchFamily="34" charset="0"/>
                <a:cs typeface="Calibri" panose="020F0502020204030204" pitchFamily="34" charset="0"/>
              </a:rPr>
              <a:t>Local Government budgets &amp; Debts</a:t>
            </a:r>
            <a:br>
              <a:rPr lang="en-ZA" sz="3200" b="1" cap="all" dirty="0" smtClean="0">
                <a:latin typeface="Calibri" panose="020F0502020204030204" pitchFamily="34" charset="0"/>
                <a:cs typeface="Calibri" panose="020F0502020204030204" pitchFamily="34" charset="0"/>
              </a:rPr>
            </a:br>
            <a:r>
              <a:rPr lang="en-ZA" sz="3200" b="1" cap="all" dirty="0">
                <a:latin typeface="Calibri" panose="020F0502020204030204" pitchFamily="34" charset="0"/>
                <a:cs typeface="Calibri" panose="020F0502020204030204" pitchFamily="34" charset="0"/>
              </a:rPr>
              <a:t/>
            </a:r>
            <a:br>
              <a:rPr lang="en-ZA" sz="3200" b="1" cap="all" dirty="0">
                <a:latin typeface="Calibri" panose="020F0502020204030204" pitchFamily="34" charset="0"/>
                <a:cs typeface="Calibri" panose="020F0502020204030204" pitchFamily="34" charset="0"/>
              </a:rPr>
            </a:br>
            <a:endParaRPr lang="en-ZA"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1157777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anose="020F0502020204030204" pitchFamily="34" charset="0"/>
                <a:cs typeface="Calibri" panose="020F0502020204030204" pitchFamily="34" charset="0"/>
              </a:rPr>
              <a:t>Unfunded municipal budgets</a:t>
            </a:r>
            <a:endParaRPr lang="en-ZW"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5976664" y="1124744"/>
            <a:ext cx="3131840" cy="4572000"/>
          </a:xfrm>
        </p:spPr>
        <p:txBody>
          <a:bodyPr/>
          <a:lstStyle/>
          <a:p>
            <a:r>
              <a:rPr lang="en-US" sz="1800" dirty="0" smtClean="0">
                <a:latin typeface="Calibri" panose="020F0502020204030204" pitchFamily="34" charset="0"/>
                <a:cs typeface="Calibri" panose="020F0502020204030204" pitchFamily="34" charset="0"/>
              </a:rPr>
              <a:t>Municipal councils continue to adopt unfunded budgets</a:t>
            </a:r>
          </a:p>
          <a:p>
            <a:r>
              <a:rPr lang="en-US" sz="1800" dirty="0" smtClean="0">
                <a:latin typeface="Calibri" panose="020F0502020204030204" pitchFamily="34" charset="0"/>
                <a:cs typeface="Calibri" panose="020F0502020204030204" pitchFamily="34" charset="0"/>
              </a:rPr>
              <a:t>In </a:t>
            </a:r>
            <a:r>
              <a:rPr lang="en-US" sz="1800" dirty="0">
                <a:latin typeface="Calibri" panose="020F0502020204030204" pitchFamily="34" charset="0"/>
                <a:cs typeface="Calibri" panose="020F0502020204030204" pitchFamily="34" charset="0"/>
              </a:rPr>
              <a:t>2017, only 125 </a:t>
            </a:r>
            <a:r>
              <a:rPr lang="en-US" sz="1800" dirty="0" err="1" smtClean="0">
                <a:latin typeface="Calibri" panose="020F0502020204030204" pitchFamily="34" charset="0"/>
                <a:cs typeface="Calibri" panose="020F0502020204030204" pitchFamily="34" charset="0"/>
              </a:rPr>
              <a:t>munics</a:t>
            </a:r>
            <a:r>
              <a:rPr lang="en-US" sz="1800" dirty="0" smtClean="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tabled funded budgets, but after going through the budget benchmarking process with treasuries, the number increased to </a:t>
            </a:r>
            <a:r>
              <a:rPr lang="en-US" sz="1800" dirty="0" smtClean="0">
                <a:latin typeface="Calibri" panose="020F0502020204030204" pitchFamily="34" charset="0"/>
                <a:cs typeface="Calibri" panose="020F0502020204030204" pitchFamily="34" charset="0"/>
              </a:rPr>
              <a:t>145</a:t>
            </a:r>
          </a:p>
          <a:p>
            <a:r>
              <a:rPr lang="en-US" sz="1800" dirty="0" smtClean="0">
                <a:latin typeface="Calibri" panose="020F0502020204030204" pitchFamily="34" charset="0"/>
                <a:cs typeface="Calibri" panose="020F0502020204030204" pitchFamily="34" charset="0"/>
              </a:rPr>
              <a:t>But </a:t>
            </a:r>
            <a:r>
              <a:rPr lang="en-US" sz="1800" dirty="0">
                <a:latin typeface="Calibri" panose="020F0502020204030204" pitchFamily="34" charset="0"/>
                <a:cs typeface="Calibri" panose="020F0502020204030204" pitchFamily="34" charset="0"/>
              </a:rPr>
              <a:t>the problems run deeper. In 2017/18, 81 municipal councils voted to adopt budgets that they knew were not funded, making some form of financial distress inevitable. </a:t>
            </a:r>
            <a:endParaRPr lang="en-US" sz="1800" dirty="0" smtClean="0">
              <a:latin typeface="Calibri" panose="020F0502020204030204" pitchFamily="34" charset="0"/>
              <a:cs typeface="Calibri" panose="020F0502020204030204" pitchFamily="34" charset="0"/>
            </a:endParaRPr>
          </a:p>
          <a:p>
            <a:r>
              <a:rPr lang="en-US" sz="1800" dirty="0" smtClean="0">
                <a:latin typeface="Calibri" panose="020F0502020204030204" pitchFamily="34" charset="0"/>
                <a:cs typeface="Calibri" panose="020F0502020204030204" pitchFamily="34" charset="0"/>
              </a:rPr>
              <a:t>Because </a:t>
            </a:r>
            <a:r>
              <a:rPr lang="en-US" sz="1800" dirty="0">
                <a:latin typeface="Calibri" panose="020F0502020204030204" pitchFamily="34" charset="0"/>
                <a:cs typeface="Calibri" panose="020F0502020204030204" pitchFamily="34" charset="0"/>
              </a:rPr>
              <a:t>local government is autonomous, elected councils are responsible for </a:t>
            </a:r>
            <a:r>
              <a:rPr lang="en-US" sz="1800" dirty="0" smtClean="0">
                <a:latin typeface="Calibri" panose="020F0502020204030204" pitchFamily="34" charset="0"/>
                <a:cs typeface="Calibri" panose="020F0502020204030204" pitchFamily="34" charset="0"/>
              </a:rPr>
              <a:t>adopting credible budgets</a:t>
            </a:r>
          </a:p>
        </p:txBody>
      </p:sp>
      <p:sp>
        <p:nvSpPr>
          <p:cNvPr id="4" name="Slide Number Placeholder 3"/>
          <p:cNvSpPr>
            <a:spLocks noGrp="1"/>
          </p:cNvSpPr>
          <p:nvPr>
            <p:ph type="sldNum" sz="quarter" idx="12"/>
          </p:nvPr>
        </p:nvSpPr>
        <p:spPr>
          <a:xfrm>
            <a:off x="7059488" y="6572200"/>
            <a:ext cx="1905000"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9B54C9-DAAD-4DCE-9E79-28931CADE0E1}" type="slidenum">
              <a:rPr kumimoji="0" lang="en-US" sz="1000" b="1" i="0" u="none" strike="noStrike" kern="1200" cap="none" spc="0" normalizeH="0" baseline="0" noProof="0" smtClean="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400" b="0" i="0" u="none" strike="noStrike" kern="1200" cap="none" spc="0" normalizeH="0" baseline="0" noProof="0" dirty="0">
              <a:ln>
                <a:noFill/>
              </a:ln>
              <a:solidFill>
                <a:srgbClr val="000000"/>
              </a:solidFill>
              <a:effectLst/>
              <a:uLnTx/>
              <a:uFillTx/>
              <a:latin typeface="Arial"/>
              <a:ea typeface="Osaka"/>
              <a:cs typeface="+mn-cs"/>
            </a:endParaRPr>
          </a:p>
        </p:txBody>
      </p:sp>
      <p:pic>
        <p:nvPicPr>
          <p:cNvPr id="5" name="Picture 4"/>
          <p:cNvPicPr>
            <a:picLocks noChangeAspect="1"/>
          </p:cNvPicPr>
          <p:nvPr/>
        </p:nvPicPr>
        <p:blipFill>
          <a:blip r:embed="rId2" cstate="print"/>
          <a:stretch>
            <a:fillRect/>
          </a:stretch>
        </p:blipFill>
        <p:spPr>
          <a:xfrm>
            <a:off x="176978" y="1628800"/>
            <a:ext cx="5835182" cy="3799565"/>
          </a:xfrm>
          <a:prstGeom prst="rect">
            <a:avLst/>
          </a:prstGeom>
        </p:spPr>
      </p:pic>
      <p:sp>
        <p:nvSpPr>
          <p:cNvPr id="6" name="TextBox 5"/>
          <p:cNvSpPr txBox="1"/>
          <p:nvPr/>
        </p:nvSpPr>
        <p:spPr>
          <a:xfrm>
            <a:off x="176978" y="1295400"/>
            <a:ext cx="5596238" cy="369332"/>
          </a:xfrm>
          <a:prstGeom prst="rect">
            <a:avLst/>
          </a:prstGeom>
          <a:noFill/>
        </p:spPr>
        <p:txBody>
          <a:bodyPr wrap="square" rtlCol="0">
            <a:spAutoFit/>
          </a:bodyPr>
          <a:lstStyle/>
          <a:p>
            <a:pPr marL="629920" indent="-629920">
              <a:spcBef>
                <a:spcPts val="0"/>
              </a:spcBef>
              <a:spcAft>
                <a:spcPts val="0"/>
              </a:spcAft>
              <a:tabLst>
                <a:tab pos="540385" algn="l"/>
              </a:tabLst>
            </a:pPr>
            <a:r>
              <a:rPr lang="en-ZA" sz="1800" b="1" dirty="0">
                <a:solidFill>
                  <a:srgbClr val="5F5F5F"/>
                </a:solidFill>
                <a:latin typeface="Calibri" panose="020F0502020204030204" pitchFamily="34" charset="0"/>
                <a:ea typeface="Times New Roman" panose="02020603050405020304" pitchFamily="18" charset="0"/>
                <a:cs typeface="Times New Roman" panose="02020603050405020304" pitchFamily="18" charset="0"/>
              </a:rPr>
              <a:t>Funded and unfunded municipal budgets*</a:t>
            </a:r>
            <a:endParaRPr lang="en-ZW" sz="1800" b="1" dirty="0">
              <a:solidFill>
                <a:srgbClr val="5F5F5F"/>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p:cNvSpPr txBox="1"/>
          <p:nvPr/>
        </p:nvSpPr>
        <p:spPr>
          <a:xfrm>
            <a:off x="228600" y="5445224"/>
            <a:ext cx="5760640" cy="646331"/>
          </a:xfrm>
          <a:prstGeom prst="rect">
            <a:avLst/>
          </a:prstGeom>
          <a:noFill/>
        </p:spPr>
        <p:txBody>
          <a:bodyPr wrap="square" rtlCol="0">
            <a:spAutoFit/>
          </a:bodyPr>
          <a:lstStyle/>
          <a:p>
            <a:r>
              <a:rPr lang="en-US" sz="1200" i="1" dirty="0" smtClean="0">
                <a:latin typeface="Calibri" panose="020F0502020204030204" pitchFamily="34" charset="0"/>
                <a:cs typeface="Calibri" panose="020F0502020204030204" pitchFamily="34" charset="0"/>
              </a:rPr>
              <a:t>*Based </a:t>
            </a:r>
            <a:r>
              <a:rPr lang="en-US" sz="1200" i="1" dirty="0">
                <a:latin typeface="Calibri" panose="020F0502020204030204" pitchFamily="34" charset="0"/>
                <a:cs typeface="Calibri" panose="020F0502020204030204" pitchFamily="34" charset="0"/>
              </a:rPr>
              <a:t>on assessment of adopted budgets. Where budget schedules are incomplete, assessments are reflected as “undetermined.” The number of municipalities decreased to 257 from 278 in 2016 </a:t>
            </a:r>
          </a:p>
        </p:txBody>
      </p:sp>
    </p:spTree>
    <p:extLst>
      <p:ext uri="{BB962C8B-B14F-4D97-AF65-F5344CB8AC3E}">
        <p14:creationId xmlns:p14="http://schemas.microsoft.com/office/powerpoint/2010/main" xmlns="" val="2151956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sz="2800" b="1" dirty="0">
                <a:latin typeface="Calibri" panose="020F0502020204030204" pitchFamily="34" charset="0"/>
                <a:cs typeface="Calibri" panose="020F0502020204030204" pitchFamily="34" charset="0"/>
              </a:rPr>
              <a:t>Monies owed by municipalities for bulk supply</a:t>
            </a:r>
            <a:endParaRPr lang="en-ZW"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52400" y="1196752"/>
            <a:ext cx="8763000" cy="4572000"/>
          </a:xfrm>
        </p:spPr>
        <p:txBody>
          <a:bodyPr/>
          <a:lstStyle/>
          <a:p>
            <a:pPr algn="just">
              <a:defRPr/>
            </a:pPr>
            <a:r>
              <a:rPr lang="en-ZA" dirty="0">
                <a:latin typeface="Calibri" panose="020F0502020204030204" pitchFamily="34" charset="0"/>
                <a:cs typeface="Calibri" panose="020F0502020204030204" pitchFamily="34" charset="0"/>
              </a:rPr>
              <a:t>Political office bearers have been tasked to take this matter forward:</a:t>
            </a:r>
          </a:p>
          <a:p>
            <a:pPr lvl="1" algn="just">
              <a:defRPr/>
            </a:pPr>
            <a:r>
              <a:rPr lang="en-ZA" sz="1800" dirty="0">
                <a:latin typeface="Calibri" panose="020F0502020204030204" pitchFamily="34" charset="0"/>
                <a:cs typeface="Calibri" panose="020F0502020204030204" pitchFamily="34" charset="0"/>
              </a:rPr>
              <a:t>IMC </a:t>
            </a:r>
            <a:r>
              <a:rPr lang="en-ZA" sz="1800" dirty="0">
                <a:solidFill>
                  <a:srgbClr val="000000"/>
                </a:solidFill>
                <a:latin typeface="Calibri" panose="020F0502020204030204" pitchFamily="34" charset="0"/>
                <a:cs typeface="Calibri" panose="020F0502020204030204" pitchFamily="34" charset="0"/>
              </a:rPr>
              <a:t>(Inter Ministerial Committee) – Political; chaired by Minister of COGTA</a:t>
            </a:r>
            <a:endParaRPr lang="en-ZA" sz="1800" dirty="0">
              <a:latin typeface="Calibri" panose="020F0502020204030204" pitchFamily="34" charset="0"/>
              <a:cs typeface="Calibri" panose="020F0502020204030204" pitchFamily="34" charset="0"/>
            </a:endParaRPr>
          </a:p>
          <a:p>
            <a:pPr lvl="3" algn="just">
              <a:defRPr/>
            </a:pPr>
            <a:r>
              <a:rPr lang="en-ZA" dirty="0">
                <a:solidFill>
                  <a:srgbClr val="000000"/>
                </a:solidFill>
                <a:latin typeface="Calibri" panose="020F0502020204030204" pitchFamily="34" charset="0"/>
                <a:cs typeface="Calibri" panose="020F0502020204030204" pitchFamily="34" charset="0"/>
              </a:rPr>
              <a:t>decision-making on matters pertaining to electricity bulk supply</a:t>
            </a:r>
          </a:p>
          <a:p>
            <a:pPr lvl="1" algn="just">
              <a:defRPr/>
            </a:pPr>
            <a:r>
              <a:rPr lang="en-ZA" sz="1800" dirty="0">
                <a:latin typeface="Calibri" panose="020F0502020204030204" pitchFamily="34" charset="0"/>
                <a:cs typeface="Calibri" panose="020F0502020204030204" pitchFamily="34" charset="0"/>
              </a:rPr>
              <a:t>The IMC is supported by an Inter Ministerial Task Team (IMTT) on technical level (</a:t>
            </a:r>
            <a:r>
              <a:rPr lang="en-ZA" sz="1800" dirty="0" err="1">
                <a:latin typeface="Calibri" panose="020F0502020204030204" pitchFamily="34" charset="0"/>
                <a:cs typeface="Calibri" panose="020F0502020204030204" pitchFamily="34" charset="0"/>
              </a:rPr>
              <a:t>D</a:t>
            </a:r>
            <a:r>
              <a:rPr lang="en-ZA" sz="1800" dirty="0" err="1">
                <a:solidFill>
                  <a:srgbClr val="000000"/>
                </a:solidFill>
                <a:latin typeface="Calibri" panose="020F0502020204030204" pitchFamily="34" charset="0"/>
                <a:cs typeface="Calibri" panose="020F0502020204030204" pitchFamily="34" charset="0"/>
              </a:rPr>
              <a:t>CoG</a:t>
            </a:r>
            <a:r>
              <a:rPr lang="en-ZA" sz="1800" dirty="0">
                <a:solidFill>
                  <a:srgbClr val="000000"/>
                </a:solidFill>
                <a:latin typeface="Calibri" panose="020F0502020204030204" pitchFamily="34" charset="0"/>
                <a:cs typeface="Calibri" panose="020F0502020204030204" pitchFamily="34" charset="0"/>
              </a:rPr>
              <a:t>, SALGA, DPE, DOE, NERSA, ESKOM chaired by DG: DCOG)</a:t>
            </a:r>
            <a:endParaRPr lang="en-ZA" sz="1800" dirty="0">
              <a:latin typeface="Calibri" panose="020F0502020204030204" pitchFamily="34" charset="0"/>
              <a:cs typeface="Calibri" panose="020F0502020204030204" pitchFamily="34" charset="0"/>
            </a:endParaRPr>
          </a:p>
          <a:p>
            <a:pPr lvl="3" algn="just">
              <a:defRPr/>
            </a:pPr>
            <a:r>
              <a:rPr lang="en-ZA" dirty="0">
                <a:latin typeface="Calibri" panose="020F0502020204030204" pitchFamily="34" charset="0"/>
                <a:cs typeface="Calibri" panose="020F0502020204030204" pitchFamily="34" charset="0"/>
              </a:rPr>
              <a:t>attends to matters relevant to Constitutional, systemic and structural challenges with electricity reticulation</a:t>
            </a:r>
          </a:p>
          <a:p>
            <a:pPr algn="just">
              <a:defRPr/>
            </a:pPr>
            <a:r>
              <a:rPr lang="en-ZA" dirty="0">
                <a:latin typeface="Calibri" panose="020F0502020204030204" pitchFamily="34" charset="0"/>
                <a:cs typeface="Calibri" panose="020F0502020204030204" pitchFamily="34" charset="0"/>
              </a:rPr>
              <a:t>The MFMA S71 report as at 31 Dec 2017 shows that municipalities:</a:t>
            </a:r>
          </a:p>
          <a:p>
            <a:pPr lvl="1" algn="just">
              <a:defRPr/>
            </a:pPr>
            <a:r>
              <a:rPr lang="en-ZA" sz="1800" dirty="0">
                <a:latin typeface="Calibri" panose="020F0502020204030204" pitchFamily="34" charset="0"/>
                <a:cs typeface="Calibri" panose="020F0502020204030204" pitchFamily="34" charset="0"/>
              </a:rPr>
              <a:t>Owe Eskom R16.2 billion (R16.0 billion as at 30 June 2017); and </a:t>
            </a:r>
          </a:p>
          <a:p>
            <a:pPr lvl="1" algn="just">
              <a:defRPr/>
            </a:pPr>
            <a:r>
              <a:rPr lang="en-ZA" sz="1800" dirty="0">
                <a:latin typeface="Calibri" panose="020F0502020204030204" pitchFamily="34" charset="0"/>
                <a:cs typeface="Calibri" panose="020F0502020204030204" pitchFamily="34" charset="0"/>
              </a:rPr>
              <a:t>Owe water boards R7.3 billion (R6.9  billion as at 30 June 2017)</a:t>
            </a:r>
            <a:r>
              <a:rPr lang="en-ZA" sz="1800" b="1" dirty="0">
                <a:solidFill>
                  <a:srgbClr val="FF0000"/>
                </a:solidFill>
                <a:latin typeface="Calibri" panose="020F0502020204030204" pitchFamily="34" charset="0"/>
                <a:cs typeface="Calibri" panose="020F0502020204030204" pitchFamily="34" charset="0"/>
              </a:rPr>
              <a:t> </a:t>
            </a:r>
          </a:p>
          <a:p>
            <a:pPr algn="just">
              <a:defRPr/>
            </a:pPr>
            <a:r>
              <a:rPr lang="en-ZA" dirty="0">
                <a:latin typeface="Calibri" panose="020F0502020204030204" pitchFamily="34" charset="0"/>
                <a:cs typeface="Calibri" panose="020F0502020204030204" pitchFamily="34" charset="0"/>
              </a:rPr>
              <a:t>While the non-payment of municipal creditors continues to present a challenge the IMC and IMTT’s mandate has been expanded to include non-payment of water bulk supply</a:t>
            </a:r>
          </a:p>
          <a:p>
            <a:endParaRPr lang="en-ZW" sz="18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9B54C9-DAAD-4DCE-9E79-28931CADE0E1}" type="slidenum">
              <a:rPr kumimoji="0" lang="en-US" sz="1000" b="1" i="0" u="none" strike="noStrike" kern="1200" cap="none" spc="0" normalizeH="0" baseline="0" noProof="0" smtClean="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20433972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sz="2800" b="1" dirty="0">
                <a:latin typeface="Calibri" panose="020F0502020204030204" pitchFamily="34" charset="0"/>
                <a:cs typeface="Calibri" panose="020F0502020204030204" pitchFamily="34" charset="0"/>
              </a:rPr>
              <a:t>Monies owed by government to municipalities</a:t>
            </a:r>
            <a:endParaRPr lang="en-ZW"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52400" y="1196752"/>
            <a:ext cx="8763000" cy="4572000"/>
          </a:xfrm>
        </p:spPr>
        <p:txBody>
          <a:bodyPr/>
          <a:lstStyle/>
          <a:p>
            <a:pPr lvl="0" algn="just">
              <a:spcAft>
                <a:spcPts val="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Calibri" panose="020F0502020204030204" pitchFamily="34" charset="0"/>
              </a:rPr>
              <a:t>To date, debts totaling R4 billion have been verified and departments have settled R1.6 billion of outstanding debts </a:t>
            </a:r>
          </a:p>
          <a:p>
            <a:pPr lvl="0" algn="just">
              <a:spcAft>
                <a:spcPts val="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Calibri" panose="020F0502020204030204" pitchFamily="34" charset="0"/>
              </a:rPr>
              <a:t>MFMA Section 71 reports as at 31 December 2017:</a:t>
            </a:r>
          </a:p>
          <a:p>
            <a:pPr lvl="1" algn="just">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Calibri" panose="020F0502020204030204" pitchFamily="34" charset="0"/>
              </a:rPr>
              <a:t>Provincial government owed R3,7 billion, a small decrease on the R4.0 billion reported as at 30 June 2017</a:t>
            </a:r>
          </a:p>
          <a:p>
            <a:pPr lvl="1" algn="just">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Calibri" panose="020F0502020204030204" pitchFamily="34" charset="0"/>
              </a:rPr>
              <a:t>National government owed R2,9 billion, a small increase on the R2.5 billion reported as at 30 June 2017</a:t>
            </a:r>
          </a:p>
          <a:p>
            <a:pPr algn="just">
              <a:spcAft>
                <a:spcPts val="0"/>
              </a:spcAft>
              <a:buFont typeface="Symbol" panose="05050102010706020507" pitchFamily="18" charset="2"/>
              <a:buChar char=""/>
            </a:pPr>
            <a:r>
              <a:rPr lang="en-ZA" sz="1800" dirty="0" smtClean="0">
                <a:latin typeface="Calibri" panose="020F0502020204030204" pitchFamily="34" charset="0"/>
                <a:cs typeface="Calibri" panose="020F0502020204030204" pitchFamily="34" charset="0"/>
              </a:rPr>
              <a:t>It </a:t>
            </a:r>
            <a:r>
              <a:rPr lang="en-ZA" sz="1800" dirty="0">
                <a:latin typeface="Calibri" panose="020F0502020204030204" pitchFamily="34" charset="0"/>
                <a:cs typeface="Calibri" panose="020F0502020204030204" pitchFamily="34" charset="0"/>
              </a:rPr>
              <a:t>is recognised that the “culture of non-payment” threatens municipal financial sustainability</a:t>
            </a:r>
          </a:p>
          <a:p>
            <a:pPr lvl="0" algn="just">
              <a:spcAft>
                <a:spcPts val="0"/>
              </a:spcAft>
              <a:buFont typeface="Symbol" panose="05050102010706020507" pitchFamily="18" charset="2"/>
              <a:buChar char=""/>
            </a:pPr>
            <a:r>
              <a:rPr lang="en-ZA" sz="1800" dirty="0">
                <a:latin typeface="Calibri" panose="020F0502020204030204" pitchFamily="34" charset="0"/>
                <a:cs typeface="Calibri" panose="020F0502020204030204" pitchFamily="34" charset="0"/>
              </a:rPr>
              <a:t>While progress is being made in reducing the total outstanding debt, this must be accelerated. </a:t>
            </a:r>
            <a:r>
              <a:rPr lang="en-US" sz="1800" dirty="0">
                <a:latin typeface="Calibri" panose="020F0502020204030204" pitchFamily="34" charset="0"/>
                <a:ea typeface="Calibri" panose="020F0502020204030204" pitchFamily="34" charset="0"/>
                <a:cs typeface="Calibri" panose="020F0502020204030204" pitchFamily="34" charset="0"/>
              </a:rPr>
              <a:t>The Minister of Finance, in his 2018 Budget Speech advised that NT’s DG </a:t>
            </a:r>
            <a:r>
              <a:rPr lang="en-US" sz="1800" i="1" dirty="0">
                <a:latin typeface="Calibri" panose="020F0502020204030204" pitchFamily="34" charset="0"/>
                <a:ea typeface="Calibri" panose="020F0502020204030204" pitchFamily="34" charset="0"/>
                <a:cs typeface="Calibri" panose="020F0502020204030204" pitchFamily="34" charset="0"/>
              </a:rPr>
              <a:t>“will issue a directive to all government departments and public institutions, instructing them to pay suppliers on time, or be charged with financial misconduct.” </a:t>
            </a:r>
          </a:p>
          <a:p>
            <a:pPr lvl="0" algn="just">
              <a:defRPr/>
            </a:pPr>
            <a:r>
              <a:rPr lang="en-ZA" sz="1800" dirty="0">
                <a:latin typeface="Calibri" panose="020F0502020204030204" pitchFamily="34" charset="0"/>
                <a:cs typeface="Calibri" panose="020F0502020204030204" pitchFamily="34" charset="0"/>
              </a:rPr>
              <a:t>National Treasury is collaborating with local government stakeholders </a:t>
            </a:r>
            <a:r>
              <a:rPr lang="en-ZA" sz="1800" dirty="0" smtClean="0">
                <a:latin typeface="Calibri" panose="020F0502020204030204" pitchFamily="34" charset="0"/>
                <a:cs typeface="Calibri" panose="020F0502020204030204" pitchFamily="34" charset="0"/>
              </a:rPr>
              <a:t>to focus </a:t>
            </a:r>
            <a:r>
              <a:rPr lang="en-ZA" sz="1800" dirty="0">
                <a:latin typeface="Calibri" panose="020F0502020204030204" pitchFamily="34" charset="0"/>
                <a:cs typeface="Calibri" panose="020F0502020204030204" pitchFamily="34" charset="0"/>
              </a:rPr>
              <a:t>on efforts that will positively impact achieving municipal financial sustainability in the longer term </a:t>
            </a:r>
          </a:p>
          <a:p>
            <a:endParaRPr lang="en-ZW" sz="18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9B54C9-DAAD-4DCE-9E79-28931CADE0E1}" type="slidenum">
              <a:rPr kumimoji="0" lang="en-US" sz="1000" b="1" i="0" u="none" strike="noStrike" kern="1200" cap="none" spc="0" normalizeH="0" baseline="0" noProof="0" smtClean="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3182528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anose="020F0502020204030204" pitchFamily="34" charset="0"/>
                <a:cs typeface="Calibri" panose="020F0502020204030204" pitchFamily="34" charset="0"/>
              </a:rPr>
              <a:t>Debts to municipalities owed by each province</a:t>
            </a:r>
            <a:endParaRPr lang="en-ZW"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52400" y="5095056"/>
            <a:ext cx="8763000" cy="350168"/>
          </a:xfrm>
        </p:spPr>
        <p:txBody>
          <a:bodyPr/>
          <a:lstStyle/>
          <a:p>
            <a:r>
              <a:rPr lang="en-US" dirty="0" smtClean="0">
                <a:latin typeface="Calibri" panose="020F0502020204030204" pitchFamily="34" charset="0"/>
                <a:cs typeface="Calibri" panose="020F0502020204030204" pitchFamily="34" charset="0"/>
              </a:rPr>
              <a:t>Free Sate has the highest debt owed to municipalities (as well as the largest amount over 1 year), followed by KwaZulu-Natal and the Northern Cape</a:t>
            </a:r>
          </a:p>
          <a:p>
            <a:endParaRPr lang="en-ZW"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9B54C9-DAAD-4DCE-9E79-28931CADE0E1}" type="slidenum">
              <a:rPr kumimoji="0" lang="en-US" sz="1000" b="1" i="0" u="none" strike="noStrike" kern="1200" cap="none" spc="0" normalizeH="0" baseline="0" noProof="0" smtClean="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pic>
        <p:nvPicPr>
          <p:cNvPr id="8" name="Picture 7"/>
          <p:cNvPicPr>
            <a:picLocks noChangeAspect="1"/>
          </p:cNvPicPr>
          <p:nvPr/>
        </p:nvPicPr>
        <p:blipFill>
          <a:blip r:embed="rId2" cstate="print"/>
          <a:stretch>
            <a:fillRect/>
          </a:stretch>
        </p:blipFill>
        <p:spPr>
          <a:xfrm>
            <a:off x="83338" y="1315967"/>
            <a:ext cx="9060662" cy="3625201"/>
          </a:xfrm>
          <a:prstGeom prst="rect">
            <a:avLst/>
          </a:prstGeom>
        </p:spPr>
      </p:pic>
    </p:spTree>
    <p:extLst>
      <p:ext uri="{BB962C8B-B14F-4D97-AF65-F5344CB8AC3E}">
        <p14:creationId xmlns:p14="http://schemas.microsoft.com/office/powerpoint/2010/main" xmlns="" val="1043758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Powerpoint Presentation3"/>
          <p:cNvPicPr>
            <a:picLocks noChangeAspect="1" noChangeArrowheads="1"/>
          </p:cNvPicPr>
          <p:nvPr/>
        </p:nvPicPr>
        <p:blipFill>
          <a:blip r:embed="rId3" cstate="print"/>
          <a:srcRect/>
          <a:stretch>
            <a:fillRect/>
          </a:stretch>
        </p:blipFill>
        <p:spPr bwMode="auto">
          <a:xfrm>
            <a:off x="-36512" y="-62596"/>
            <a:ext cx="9177338" cy="6891338"/>
          </a:xfrm>
          <a:prstGeom prst="rect">
            <a:avLst/>
          </a:prstGeom>
          <a:noFill/>
          <a:ln w="9525">
            <a:noFill/>
            <a:miter lim="800000"/>
            <a:headEnd/>
            <a:tailEnd/>
          </a:ln>
        </p:spPr>
      </p:pic>
      <p:sp>
        <p:nvSpPr>
          <p:cNvPr id="13315" name="Rectangle 12"/>
          <p:cNvSpPr>
            <a:spLocks noGrp="1" noChangeArrowheads="1"/>
          </p:cNvSpPr>
          <p:nvPr>
            <p:ph type="ctrTitle"/>
          </p:nvPr>
        </p:nvSpPr>
        <p:spPr>
          <a:xfrm>
            <a:off x="123665" y="3383073"/>
            <a:ext cx="8856984" cy="1027113"/>
          </a:xfrm>
          <a:noFill/>
        </p:spPr>
        <p:txBody>
          <a:bodyPr/>
          <a:lstStyle/>
          <a:p>
            <a:pPr algn="ctr"/>
            <a:r>
              <a:rPr lang="en-ZA" sz="3200" b="1" cap="all" dirty="0" smtClean="0">
                <a:latin typeface="Calibri" panose="020F0502020204030204" pitchFamily="34" charset="0"/>
                <a:cs typeface="Calibri" panose="020F0502020204030204" pitchFamily="34" charset="0"/>
              </a:rPr>
              <a:t>Responses </a:t>
            </a:r>
            <a:r>
              <a:rPr lang="en-ZA" sz="3200" b="1" cap="all" dirty="0">
                <a:latin typeface="Calibri" panose="020F0502020204030204" pitchFamily="34" charset="0"/>
                <a:cs typeface="Calibri" panose="020F0502020204030204" pitchFamily="34" charset="0"/>
              </a:rPr>
              <a:t>to </a:t>
            </a:r>
            <a:r>
              <a:rPr lang="en-ZA" sz="3200" b="1" cap="all" dirty="0" smtClean="0">
                <a:latin typeface="Calibri" panose="020F0502020204030204" pitchFamily="34" charset="0"/>
                <a:cs typeface="Calibri" panose="020F0502020204030204" pitchFamily="34" charset="0"/>
              </a:rPr>
              <a:t>recommendations </a:t>
            </a:r>
            <a:br>
              <a:rPr lang="en-ZA" sz="3200" b="1" cap="all" dirty="0" smtClean="0">
                <a:latin typeface="Calibri" panose="020F0502020204030204" pitchFamily="34" charset="0"/>
                <a:cs typeface="Calibri" panose="020F0502020204030204" pitchFamily="34" charset="0"/>
              </a:rPr>
            </a:br>
            <a:r>
              <a:rPr lang="en-ZA" sz="3200" b="1" cap="all" dirty="0" smtClean="0">
                <a:latin typeface="Calibri" panose="020F0502020204030204" pitchFamily="34" charset="0"/>
                <a:cs typeface="Calibri" panose="020F0502020204030204" pitchFamily="34" charset="0"/>
              </a:rPr>
              <a:t>on the Division of revenue</a:t>
            </a:r>
            <a:br>
              <a:rPr lang="en-ZA" sz="3200" b="1" cap="all" dirty="0" smtClean="0">
                <a:latin typeface="Calibri" panose="020F0502020204030204" pitchFamily="34" charset="0"/>
                <a:cs typeface="Calibri" panose="020F0502020204030204" pitchFamily="34" charset="0"/>
              </a:rPr>
            </a:br>
            <a:r>
              <a:rPr lang="en-ZA" sz="3200" b="1" cap="all" dirty="0">
                <a:latin typeface="Calibri" panose="020F0502020204030204" pitchFamily="34" charset="0"/>
                <a:cs typeface="Calibri" panose="020F0502020204030204" pitchFamily="34" charset="0"/>
              </a:rPr>
              <a:t/>
            </a:r>
            <a:br>
              <a:rPr lang="en-ZA" sz="3200" b="1" cap="all" dirty="0">
                <a:latin typeface="Calibri" panose="020F0502020204030204" pitchFamily="34" charset="0"/>
                <a:cs typeface="Calibri" panose="020F0502020204030204" pitchFamily="34" charset="0"/>
              </a:rPr>
            </a:br>
            <a:endParaRPr lang="en-ZA"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5164539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Responses to </a:t>
            </a:r>
            <a:r>
              <a:rPr lang="en-US" dirty="0" err="1" smtClean="0"/>
              <a:t>SeCOA</a:t>
            </a:r>
            <a:r>
              <a:rPr lang="en-US" dirty="0" smtClean="0"/>
              <a:t> recommendations on the 2017 </a:t>
            </a:r>
            <a:r>
              <a:rPr lang="en-US" dirty="0" err="1" smtClean="0"/>
              <a:t>DoRAB</a:t>
            </a:r>
            <a:r>
              <a:rPr lang="en-US" dirty="0" smtClean="0"/>
              <a:t> and MTBPS</a:t>
            </a:r>
            <a:endParaRPr lang="en-ZW" dirty="0"/>
          </a:p>
        </p:txBody>
      </p:sp>
      <p:sp>
        <p:nvSpPr>
          <p:cNvPr id="3" name="Content Placeholder 2"/>
          <p:cNvSpPr>
            <a:spLocks noGrp="1"/>
          </p:cNvSpPr>
          <p:nvPr>
            <p:ph idx="1"/>
          </p:nvPr>
        </p:nvSpPr>
        <p:spPr>
          <a:xfrm>
            <a:off x="152400" y="1161256"/>
            <a:ext cx="8991600" cy="5696744"/>
          </a:xfrm>
          <a:solidFill>
            <a:schemeClr val="bg1"/>
          </a:solidFill>
        </p:spPr>
        <p:txBody>
          <a:bodyPr/>
          <a:lstStyle/>
          <a:p>
            <a:r>
              <a:rPr lang="en-US" sz="1800" dirty="0" smtClean="0"/>
              <a:t>Full responses to </a:t>
            </a:r>
            <a:r>
              <a:rPr lang="en-US" sz="1800" dirty="0" err="1" smtClean="0"/>
              <a:t>SeCOA</a:t>
            </a:r>
            <a:r>
              <a:rPr lang="en-US" sz="1800" dirty="0" smtClean="0"/>
              <a:t> and SCOA recommendations are provided in Annexure A to the Budget Review, and a summary in the annexures to this presentation</a:t>
            </a:r>
          </a:p>
          <a:p>
            <a:r>
              <a:rPr lang="en-US" sz="1800" dirty="0" smtClean="0"/>
              <a:t>This presentation has already provided updates on recommendations for improved capacity building and oversight of municipal budgets, the review of the provincial equitable share formula and municipal debt</a:t>
            </a:r>
          </a:p>
          <a:p>
            <a:r>
              <a:rPr lang="en-US" sz="1800" dirty="0" smtClean="0"/>
              <a:t>Other recommendations included:</a:t>
            </a:r>
          </a:p>
          <a:p>
            <a:pPr lvl="1"/>
            <a:r>
              <a:rPr lang="en-US" sz="1800" dirty="0" smtClean="0"/>
              <a:t>NT should ensure rollovers leave time for funds to be spent</a:t>
            </a:r>
          </a:p>
          <a:p>
            <a:pPr lvl="2"/>
            <a:r>
              <a:rPr lang="en-US" sz="1600" dirty="0" smtClean="0"/>
              <a:t>Rollovers are processed within 3 months, leaving 9 months for spending</a:t>
            </a:r>
          </a:p>
          <a:p>
            <a:pPr lvl="1"/>
            <a:r>
              <a:rPr lang="en-US" sz="1800" dirty="0" smtClean="0"/>
              <a:t>NT should review the policy of withholding, stopping and reallocating grants</a:t>
            </a:r>
          </a:p>
          <a:p>
            <a:pPr lvl="2"/>
            <a:r>
              <a:rPr lang="en-US" sz="1600" dirty="0" smtClean="0"/>
              <a:t>Stopping and reallocation are only used as a last resort after all efforts to assist a province/municipality have been exhausted. Reallocations help to reduce underspending</a:t>
            </a:r>
          </a:p>
          <a:p>
            <a:pPr lvl="1"/>
            <a:r>
              <a:rPr lang="en-US" sz="1800" dirty="0" smtClean="0"/>
              <a:t>NT and </a:t>
            </a:r>
            <a:r>
              <a:rPr lang="en-US" sz="1800" dirty="0" err="1" smtClean="0"/>
              <a:t>DCoG</a:t>
            </a:r>
            <a:r>
              <a:rPr lang="en-US" sz="1800" dirty="0" smtClean="0"/>
              <a:t> should develop an action plan for filling vacant senior management posts in municipalities</a:t>
            </a:r>
          </a:p>
          <a:p>
            <a:pPr lvl="2"/>
            <a:r>
              <a:rPr lang="en-US" sz="1600" dirty="0" smtClean="0"/>
              <a:t>NT agrees on the importance of filling these positions to ensure a proper chain of accountability. NT is available to provide further briefings on this issue</a:t>
            </a:r>
          </a:p>
          <a:p>
            <a:pPr lvl="1"/>
            <a:r>
              <a:rPr lang="en-US" sz="1800" dirty="0" smtClean="0"/>
              <a:t>National Treasury must respond to FFC Recommendations</a:t>
            </a:r>
          </a:p>
          <a:p>
            <a:pPr lvl="2"/>
            <a:r>
              <a:rPr lang="en-US" sz="1600" dirty="0" smtClean="0"/>
              <a:t>Responses are summarised on next slides</a:t>
            </a:r>
          </a:p>
          <a:p>
            <a:pPr lvl="1"/>
            <a:endParaRPr lang="en-US" sz="1800" dirty="0" smtClean="0"/>
          </a:p>
          <a:p>
            <a:endParaRPr lang="en-ZW" sz="1800" dirty="0"/>
          </a:p>
        </p:txBody>
      </p:sp>
      <p:sp>
        <p:nvSpPr>
          <p:cNvPr id="4" name="Slide Number Placeholder 3"/>
          <p:cNvSpPr>
            <a:spLocks noGrp="1"/>
          </p:cNvSpPr>
          <p:nvPr>
            <p:ph type="sldNum" sz="quarter" idx="12"/>
          </p:nvPr>
        </p:nvSpPr>
        <p:spPr/>
        <p:txBody>
          <a:bodyPr/>
          <a:lstStyle/>
          <a:p>
            <a:pPr>
              <a:defRPr/>
            </a:pPr>
            <a:fld id="{F90630C5-2861-4300-9822-8333D170F2F4}" type="slidenum">
              <a:rPr lang="en-US" smtClean="0"/>
              <a:pPr>
                <a:defRPr/>
              </a:pPr>
              <a:t>36</a:t>
            </a:fld>
            <a:endParaRPr lang="en-US" sz="1400" b="0">
              <a:solidFill>
                <a:schemeClr val="tx1"/>
              </a:solidFill>
              <a:latin typeface="+mn-lt"/>
            </a:endParaRPr>
          </a:p>
        </p:txBody>
      </p:sp>
    </p:spTree>
    <p:extLst>
      <p:ext uri="{BB962C8B-B14F-4D97-AF65-F5344CB8AC3E}">
        <p14:creationId xmlns:p14="http://schemas.microsoft.com/office/powerpoint/2010/main" xmlns="" val="1600081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668072" cy="838200"/>
          </a:xfrm>
        </p:spPr>
        <p:txBody>
          <a:bodyPr/>
          <a:lstStyle/>
          <a:p>
            <a:r>
              <a:rPr lang="en-US" b="1" dirty="0">
                <a:latin typeface="Calibri" panose="020F0502020204030204" pitchFamily="34" charset="0"/>
                <a:cs typeface="Calibri" panose="020F0502020204030204" pitchFamily="34" charset="0"/>
              </a:rPr>
              <a:t>Responses to FFC Recommendations</a:t>
            </a:r>
            <a:endParaRPr lang="en-ZW"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0" y="1124744"/>
            <a:ext cx="9036496" cy="5112568"/>
          </a:xfrm>
          <a:solidFill>
            <a:schemeClr val="bg1"/>
          </a:solidFill>
        </p:spPr>
        <p:txBody>
          <a:bodyPr/>
          <a:lstStyle/>
          <a:p>
            <a:r>
              <a:rPr lang="en-ZA" sz="1800" dirty="0">
                <a:latin typeface="Calibri" panose="020F0502020204030204" pitchFamily="34" charset="0"/>
                <a:cs typeface="Calibri" panose="020F0502020204030204" pitchFamily="34" charset="0"/>
              </a:rPr>
              <a:t>The FFC annually makes recommendations on the division of revenue (</a:t>
            </a:r>
            <a:r>
              <a:rPr lang="en-ZA" sz="1800" dirty="0" err="1">
                <a:latin typeface="Calibri" panose="020F0502020204030204" pitchFamily="34" charset="0"/>
                <a:cs typeface="Calibri" panose="020F0502020204030204" pitchFamily="34" charset="0"/>
              </a:rPr>
              <a:t>DoR</a:t>
            </a:r>
            <a:r>
              <a:rPr lang="en-ZA" sz="1800" dirty="0">
                <a:latin typeface="Calibri" panose="020F0502020204030204" pitchFamily="34" charset="0"/>
                <a:cs typeface="Calibri" panose="020F0502020204030204" pitchFamily="34" charset="0"/>
              </a:rPr>
              <a:t>) and Government responds to these recommendations in Annexure W1 of the Budget Review</a:t>
            </a:r>
          </a:p>
          <a:p>
            <a:pPr lvl="1"/>
            <a:r>
              <a:rPr lang="en-ZA" sz="1600" dirty="0">
                <a:latin typeface="Calibri" panose="020F0502020204030204" pitchFamily="34" charset="0"/>
                <a:cs typeface="Calibri" panose="020F0502020204030204" pitchFamily="34" charset="0"/>
              </a:rPr>
              <a:t>Government responses in Annexure W1 only contain those that are directly or indirectly related to the Division of Revenue (</a:t>
            </a:r>
            <a:r>
              <a:rPr lang="en-ZA" sz="1600" dirty="0" err="1">
                <a:latin typeface="Calibri" panose="020F0502020204030204" pitchFamily="34" charset="0"/>
                <a:cs typeface="Calibri" panose="020F0502020204030204" pitchFamily="34" charset="0"/>
              </a:rPr>
              <a:t>DoR</a:t>
            </a:r>
            <a:r>
              <a:rPr lang="en-ZA" sz="1600" dirty="0">
                <a:latin typeface="Calibri" panose="020F0502020204030204" pitchFamily="34" charset="0"/>
                <a:cs typeface="Calibri" panose="020F0502020204030204" pitchFamily="34" charset="0"/>
              </a:rPr>
              <a:t>) (as per requirements of </a:t>
            </a:r>
            <a:r>
              <a:rPr lang="en-US" sz="1600" dirty="0">
                <a:latin typeface="Calibri" panose="020F0502020204030204" pitchFamily="34" charset="0"/>
                <a:cs typeface="Calibri" panose="020F0502020204030204" pitchFamily="34" charset="0"/>
              </a:rPr>
              <a:t>Intergovernmental Fiscal Relations Act)</a:t>
            </a:r>
          </a:p>
          <a:p>
            <a:pPr lvl="1"/>
            <a:r>
              <a:rPr lang="en-ZA" sz="1600" dirty="0">
                <a:latin typeface="Calibri" panose="020F0502020204030204" pitchFamily="34" charset="0"/>
                <a:cs typeface="Calibri" panose="020F0502020204030204" pitchFamily="34" charset="0"/>
              </a:rPr>
              <a:t>Other recommendations have been formally forwarded to the relevant departments for them to respond to the Commission</a:t>
            </a:r>
          </a:p>
          <a:p>
            <a:r>
              <a:rPr lang="en-ZA" sz="1800" dirty="0">
                <a:latin typeface="Calibri" panose="020F0502020204030204" pitchFamily="34" charset="0"/>
                <a:cs typeface="Calibri" panose="020F0502020204030204" pitchFamily="34" charset="0"/>
              </a:rPr>
              <a:t>The FFC’s recommendations for 2018/19 focused on urban development issues, after their 2017/18 recommendations focused on rural development</a:t>
            </a:r>
          </a:p>
          <a:p>
            <a:r>
              <a:rPr lang="en-ZA" sz="1800" dirty="0">
                <a:latin typeface="Calibri" panose="020F0502020204030204" pitchFamily="34" charset="0"/>
                <a:cs typeface="Calibri" panose="020F0502020204030204" pitchFamily="34" charset="0"/>
              </a:rPr>
              <a:t>Government agrees with the broad themes and general thrust of the FFCs recommendations that relate to the </a:t>
            </a:r>
            <a:r>
              <a:rPr lang="en-ZA" sz="1800" dirty="0" err="1">
                <a:latin typeface="Calibri" panose="020F0502020204030204" pitchFamily="34" charset="0"/>
                <a:cs typeface="Calibri" panose="020F0502020204030204" pitchFamily="34" charset="0"/>
              </a:rPr>
              <a:t>DoR</a:t>
            </a:r>
            <a:r>
              <a:rPr lang="en-ZA" sz="1800" dirty="0">
                <a:latin typeface="Calibri" panose="020F0502020204030204" pitchFamily="34" charset="0"/>
                <a:cs typeface="Calibri" panose="020F0502020204030204" pitchFamily="34" charset="0"/>
              </a:rPr>
              <a:t> and we agree to many of the specific recommendations, however there are some areas where government can only partially agree with the proposals made by the FFC</a:t>
            </a:r>
          </a:p>
          <a:p>
            <a:endParaRPr lang="en-ZW" sz="18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6873652" y="6400800"/>
            <a:ext cx="2102296"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9B54C9-DAAD-4DCE-9E79-28931CADE0E1}" type="slidenum">
              <a:rPr kumimoji="0" lang="en-US" sz="1000" b="1" i="0" u="none" strike="noStrike" kern="1200" cap="none" spc="0" normalizeH="0" baseline="0" noProof="0" smtClean="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400" b="0" i="0" u="none" strike="noStrike" kern="1200" cap="none" spc="0" normalizeH="0" baseline="0" noProof="0" dirty="0">
              <a:ln>
                <a:noFill/>
              </a:ln>
              <a:solidFill>
                <a:srgbClr val="000000"/>
              </a:solidFill>
              <a:effectLst/>
              <a:uLnTx/>
              <a:uFillTx/>
              <a:latin typeface="Arial"/>
              <a:cs typeface="+mn-cs"/>
            </a:endParaRPr>
          </a:p>
        </p:txBody>
      </p:sp>
      <p:pic>
        <p:nvPicPr>
          <p:cNvPr id="7" name="Picture 6"/>
          <p:cNvPicPr>
            <a:picLocks noChangeAspect="1"/>
          </p:cNvPicPr>
          <p:nvPr/>
        </p:nvPicPr>
        <p:blipFill>
          <a:blip r:embed="rId2" cstate="print"/>
          <a:stretch>
            <a:fillRect/>
          </a:stretch>
        </p:blipFill>
        <p:spPr>
          <a:xfrm>
            <a:off x="8027335" y="116632"/>
            <a:ext cx="937153" cy="865978"/>
          </a:xfrm>
          <a:prstGeom prst="rect">
            <a:avLst/>
          </a:prstGeom>
        </p:spPr>
      </p:pic>
    </p:spTree>
    <p:extLst>
      <p:ext uri="{BB962C8B-B14F-4D97-AF65-F5344CB8AC3E}">
        <p14:creationId xmlns:p14="http://schemas.microsoft.com/office/powerpoint/2010/main" xmlns="" val="4193685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12088" cy="838200"/>
          </a:xfrm>
        </p:spPr>
        <p:txBody>
          <a:bodyPr/>
          <a:lstStyle/>
          <a:p>
            <a:r>
              <a:rPr lang="en-US" b="1" dirty="0">
                <a:latin typeface="Calibri" panose="020F0502020204030204" pitchFamily="34" charset="0"/>
                <a:cs typeface="Calibri" panose="020F0502020204030204" pitchFamily="34" charset="0"/>
              </a:rPr>
              <a:t>Summary of </a:t>
            </a:r>
            <a:r>
              <a:rPr lang="en-US" b="1" dirty="0" smtClean="0">
                <a:latin typeface="Calibri" panose="020F0502020204030204" pitchFamily="34" charset="0"/>
                <a:cs typeface="Calibri" panose="020F0502020204030204" pitchFamily="34" charset="0"/>
              </a:rPr>
              <a:t>FFC recommendations and</a:t>
            </a:r>
            <a:br>
              <a:rPr lang="en-US" b="1" dirty="0" smtClean="0">
                <a:latin typeface="Calibri" panose="020F0502020204030204" pitchFamily="34" charset="0"/>
                <a:cs typeface="Calibri" panose="020F0502020204030204" pitchFamily="34" charset="0"/>
              </a:rPr>
            </a:br>
            <a:r>
              <a:rPr lang="en-US" b="1" dirty="0" smtClean="0">
                <a:latin typeface="Calibri" panose="020F0502020204030204" pitchFamily="34" charset="0"/>
                <a:cs typeface="Calibri" panose="020F0502020204030204" pitchFamily="34" charset="0"/>
              </a:rPr>
              <a:t>responses </a:t>
            </a:r>
            <a:r>
              <a:rPr lang="en-US" b="1" dirty="0">
                <a:latin typeface="Calibri" panose="020F0502020204030204" pitchFamily="34" charset="0"/>
                <a:cs typeface="Calibri" panose="020F0502020204030204" pitchFamily="34" charset="0"/>
              </a:rPr>
              <a:t>(1 of 5</a:t>
            </a:r>
            <a:r>
              <a:rPr lang="en-US" b="1" dirty="0" smtClean="0">
                <a:latin typeface="Calibri" panose="020F0502020204030204" pitchFamily="34" charset="0"/>
                <a:cs typeface="Calibri" panose="020F0502020204030204" pitchFamily="34" charset="0"/>
              </a:rPr>
              <a:t>)</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4536" y="1124744"/>
            <a:ext cx="9158536" cy="4608512"/>
          </a:xfrm>
          <a:solidFill>
            <a:schemeClr val="bg1"/>
          </a:solidFill>
        </p:spPr>
        <p:txBody>
          <a:bodyPr/>
          <a:lstStyle/>
          <a:p>
            <a:r>
              <a:rPr lang="en-US" dirty="0" smtClean="0">
                <a:latin typeface="Calibri" panose="020F0502020204030204" pitchFamily="34" charset="0"/>
                <a:cs typeface="Calibri" panose="020F0502020204030204" pitchFamily="34" charset="0"/>
              </a:rPr>
              <a:t>Government broadly agrees with FFC’s recommendations related to </a:t>
            </a:r>
            <a:r>
              <a:rPr lang="en-US" dirty="0" err="1" smtClean="0">
                <a:latin typeface="Calibri" panose="020F0502020204030204" pitchFamily="34" charset="0"/>
                <a:cs typeface="Calibri" panose="020F0502020204030204" pitchFamily="34" charset="0"/>
              </a:rPr>
              <a:t>DoR</a:t>
            </a:r>
            <a:r>
              <a:rPr lang="en-US" dirty="0" smtClean="0">
                <a:latin typeface="Calibri" panose="020F0502020204030204" pitchFamily="34" charset="0"/>
                <a:cs typeface="Calibri" panose="020F0502020204030204" pitchFamily="34" charset="0"/>
              </a:rPr>
              <a:t> (areas where recommendations are partially agreed to are shown in </a:t>
            </a:r>
            <a:r>
              <a:rPr lang="en-US" dirty="0" smtClean="0">
                <a:solidFill>
                  <a:srgbClr val="7030A0"/>
                </a:solidFill>
                <a:latin typeface="Calibri" panose="020F0502020204030204" pitchFamily="34" charset="0"/>
                <a:cs typeface="Calibri" panose="020F0502020204030204" pitchFamily="34" charset="0"/>
              </a:rPr>
              <a:t>purple</a:t>
            </a:r>
            <a:r>
              <a:rPr lang="en-US" dirty="0" smtClean="0">
                <a:latin typeface="Calibri" panose="020F0502020204030204" pitchFamily="34" charset="0"/>
                <a:cs typeface="Calibri" panose="020F0502020204030204" pitchFamily="34" charset="0"/>
              </a:rPr>
              <a:t>)</a:t>
            </a:r>
          </a:p>
          <a:p>
            <a:endParaRPr lang="en-US" sz="800" dirty="0" smtClean="0">
              <a:latin typeface="Calibri" panose="020F0502020204030204" pitchFamily="34" charset="0"/>
              <a:cs typeface="Calibri" panose="020F0502020204030204" pitchFamily="34" charset="0"/>
            </a:endParaRPr>
          </a:p>
          <a:p>
            <a:pPr marL="119062" indent="0">
              <a:buNone/>
            </a:pPr>
            <a:r>
              <a:rPr lang="en-ZA" b="1" dirty="0" smtClean="0">
                <a:latin typeface="Calibri" panose="020F0502020204030204" pitchFamily="34" charset="0"/>
                <a:cs typeface="Calibri" panose="020F0502020204030204" pitchFamily="34" charset="0"/>
              </a:rPr>
              <a:t>Urban spatial transformation recommendations</a:t>
            </a:r>
          </a:p>
          <a:p>
            <a:pPr indent="-223838"/>
            <a:r>
              <a:rPr lang="en-ZA" sz="1800" dirty="0" smtClean="0">
                <a:latin typeface="Calibri" panose="020F0502020204030204" pitchFamily="34" charset="0"/>
                <a:cs typeface="Calibri" panose="020F0502020204030204" pitchFamily="34" charset="0"/>
              </a:rPr>
              <a:t>To enhance the impact </a:t>
            </a:r>
            <a:r>
              <a:rPr lang="en-ZA" sz="1800" dirty="0">
                <a:latin typeface="Calibri" panose="020F0502020204030204" pitchFamily="34" charset="0"/>
                <a:cs typeface="Calibri" panose="020F0502020204030204" pitchFamily="34" charset="0"/>
              </a:rPr>
              <a:t>on urban development, the Commission recommends </a:t>
            </a:r>
            <a:r>
              <a:rPr lang="en-ZA" sz="1800" dirty="0" smtClean="0">
                <a:latin typeface="Calibri" panose="020F0502020204030204" pitchFamily="34" charset="0"/>
                <a:cs typeface="Calibri" panose="020F0502020204030204" pitchFamily="34" charset="0"/>
              </a:rPr>
              <a:t>that government consolidate urban development grants</a:t>
            </a:r>
          </a:p>
          <a:p>
            <a:pPr marL="111125" lvl="1" indent="0">
              <a:buNone/>
            </a:pPr>
            <a:r>
              <a:rPr lang="en-ZA" sz="1600" i="1" dirty="0">
                <a:solidFill>
                  <a:srgbClr val="0070C0"/>
                </a:solidFill>
                <a:latin typeface="Calibri" panose="020F0502020204030204" pitchFamily="34" charset="0"/>
                <a:cs typeface="Calibri" panose="020F0502020204030204" pitchFamily="34" charset="0"/>
              </a:rPr>
              <a:t>Government is committed to grant consolidation for urban municipalities as a long-term objective, while acknowledging that in the near-term several sector-specific grants, will need to remain separate in order to fund specific programmes within cities</a:t>
            </a:r>
          </a:p>
          <a:p>
            <a:pPr lvl="0" indent="-223838">
              <a:spcBef>
                <a:spcPts val="1200"/>
              </a:spcBef>
            </a:pPr>
            <a:r>
              <a:rPr lang="en-ZA" sz="1800" dirty="0">
                <a:latin typeface="Calibri" panose="020F0502020204030204" pitchFamily="34" charset="0"/>
                <a:cs typeface="Calibri" panose="020F0502020204030204" pitchFamily="34" charset="0"/>
              </a:rPr>
              <a:t>To achieve compaction in South African metropolitan cities, the Commission recommends that government introduces an incentive grant specifically targeted at city compaction</a:t>
            </a:r>
          </a:p>
          <a:p>
            <a:pPr marL="111125" lvl="1" indent="0">
              <a:buNone/>
            </a:pPr>
            <a:r>
              <a:rPr lang="en-ZA" sz="1600" i="1" dirty="0">
                <a:solidFill>
                  <a:srgbClr val="0070C0"/>
                </a:solidFill>
                <a:latin typeface="Calibri" panose="020F0502020204030204" pitchFamily="34" charset="0"/>
                <a:cs typeface="Calibri" panose="020F0502020204030204" pitchFamily="34" charset="0"/>
              </a:rPr>
              <a:t>Government </a:t>
            </a:r>
            <a:r>
              <a:rPr lang="en-ZA" sz="1600" i="1" dirty="0" smtClean="0">
                <a:solidFill>
                  <a:srgbClr val="0070C0"/>
                </a:solidFill>
                <a:latin typeface="Calibri" panose="020F0502020204030204" pitchFamily="34" charset="0"/>
                <a:cs typeface="Calibri" panose="020F0502020204030204" pitchFamily="34" charset="0"/>
              </a:rPr>
              <a:t>agrees </a:t>
            </a:r>
            <a:r>
              <a:rPr lang="en-ZA" sz="1600" i="1" dirty="0">
                <a:solidFill>
                  <a:srgbClr val="0070C0"/>
                </a:solidFill>
                <a:latin typeface="Calibri" panose="020F0502020204030204" pitchFamily="34" charset="0"/>
                <a:cs typeface="Calibri" panose="020F0502020204030204" pitchFamily="34" charset="0"/>
              </a:rPr>
              <a:t>on the need for </a:t>
            </a:r>
            <a:r>
              <a:rPr lang="en-ZA" sz="1600" i="1" dirty="0" smtClean="0">
                <a:solidFill>
                  <a:srgbClr val="0070C0"/>
                </a:solidFill>
                <a:latin typeface="Calibri" panose="020F0502020204030204" pitchFamily="34" charset="0"/>
                <a:cs typeface="Calibri" panose="020F0502020204030204" pitchFamily="34" charset="0"/>
              </a:rPr>
              <a:t>incentives in the grant system </a:t>
            </a:r>
            <a:r>
              <a:rPr lang="en-ZA" sz="1600" i="1" dirty="0">
                <a:solidFill>
                  <a:srgbClr val="0070C0"/>
                </a:solidFill>
                <a:latin typeface="Calibri" panose="020F0502020204030204" pitchFamily="34" charset="0"/>
                <a:cs typeface="Calibri" panose="020F0502020204030204" pitchFamily="34" charset="0"/>
              </a:rPr>
              <a:t>to encourage targeted spatial densification that supports urban spatial restructuring. This is already identified as a key measure in the fiscal framework, which has been confirmed by the Local Government Infrastructure Grant Review </a:t>
            </a:r>
            <a:r>
              <a:rPr lang="en-ZA" sz="1600" i="1" dirty="0" smtClean="0">
                <a:solidFill>
                  <a:srgbClr val="0070C0"/>
                </a:solidFill>
                <a:latin typeface="Calibri" panose="020F0502020204030204" pitchFamily="34" charset="0"/>
                <a:cs typeface="Calibri" panose="020F0502020204030204" pitchFamily="34" charset="0"/>
              </a:rPr>
              <a:t>process. The Integrated City Development Grant is a small incentive grant that includes incentives for these objectives</a:t>
            </a:r>
          </a:p>
          <a:p>
            <a:pPr marL="111125" lvl="1" indent="0">
              <a:buNone/>
            </a:pPr>
            <a:endParaRPr lang="en-ZA" sz="1600" i="1" dirty="0">
              <a:solidFill>
                <a:srgbClr val="0070C0"/>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0630C5-2861-4300-9822-8333D170F2F4}" type="slidenum">
              <a:rPr kumimoji="0" lang="en-US" sz="1000" b="1" i="0" u="none" strike="noStrike" kern="1200" cap="none" spc="0" normalizeH="0" baseline="0" noProof="0" smtClean="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400" b="0" i="0" u="none" strike="noStrike" kern="1200" cap="none" spc="0" normalizeH="0" baseline="0" noProof="0" dirty="0">
              <a:ln>
                <a:noFill/>
              </a:ln>
              <a:solidFill>
                <a:srgbClr val="000000"/>
              </a:solidFill>
              <a:effectLst/>
              <a:uLnTx/>
              <a:uFillTx/>
              <a:latin typeface="Arial"/>
              <a:cs typeface="+mn-cs"/>
            </a:endParaRPr>
          </a:p>
        </p:txBody>
      </p:sp>
      <p:pic>
        <p:nvPicPr>
          <p:cNvPr id="5" name="Picture 4"/>
          <p:cNvPicPr>
            <a:picLocks noChangeAspect="1"/>
          </p:cNvPicPr>
          <p:nvPr/>
        </p:nvPicPr>
        <p:blipFill>
          <a:blip r:embed="rId2" cstate="print"/>
          <a:stretch>
            <a:fillRect/>
          </a:stretch>
        </p:blipFill>
        <p:spPr>
          <a:xfrm>
            <a:off x="8028383" y="88098"/>
            <a:ext cx="956013" cy="883405"/>
          </a:xfrm>
          <a:prstGeom prst="rect">
            <a:avLst/>
          </a:prstGeom>
        </p:spPr>
      </p:pic>
    </p:spTree>
    <p:extLst>
      <p:ext uri="{BB962C8B-B14F-4D97-AF65-F5344CB8AC3E}">
        <p14:creationId xmlns:p14="http://schemas.microsoft.com/office/powerpoint/2010/main" xmlns="" val="25130205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12088" cy="838200"/>
          </a:xfrm>
        </p:spPr>
        <p:txBody>
          <a:bodyPr/>
          <a:lstStyle/>
          <a:p>
            <a:r>
              <a:rPr lang="en-US" b="1" dirty="0">
                <a:latin typeface="Calibri" panose="020F0502020204030204" pitchFamily="34" charset="0"/>
                <a:cs typeface="Calibri" panose="020F0502020204030204" pitchFamily="34" charset="0"/>
              </a:rPr>
              <a:t>Summary of </a:t>
            </a:r>
            <a:r>
              <a:rPr lang="en-US" b="1" dirty="0" smtClean="0">
                <a:latin typeface="Calibri" panose="020F0502020204030204" pitchFamily="34" charset="0"/>
                <a:cs typeface="Calibri" panose="020F0502020204030204" pitchFamily="34" charset="0"/>
              </a:rPr>
              <a:t>FFC recommendations and</a:t>
            </a:r>
            <a:br>
              <a:rPr lang="en-US" b="1" dirty="0" smtClean="0">
                <a:latin typeface="Calibri" panose="020F0502020204030204" pitchFamily="34" charset="0"/>
                <a:cs typeface="Calibri" panose="020F0502020204030204" pitchFamily="34" charset="0"/>
              </a:rPr>
            </a:br>
            <a:r>
              <a:rPr lang="en-US" b="1" dirty="0" smtClean="0">
                <a:latin typeface="Calibri" panose="020F0502020204030204" pitchFamily="34" charset="0"/>
                <a:cs typeface="Calibri" panose="020F0502020204030204" pitchFamily="34" charset="0"/>
              </a:rPr>
              <a:t>responses (2 </a:t>
            </a:r>
            <a:r>
              <a:rPr lang="en-US" b="1" dirty="0">
                <a:latin typeface="Calibri" panose="020F0502020204030204" pitchFamily="34" charset="0"/>
                <a:cs typeface="Calibri" panose="020F0502020204030204" pitchFamily="34" charset="0"/>
              </a:rPr>
              <a:t>of 5</a:t>
            </a:r>
            <a:r>
              <a:rPr lang="en-US" b="1" dirty="0" smtClean="0">
                <a:latin typeface="Calibri" panose="020F0502020204030204" pitchFamily="34" charset="0"/>
                <a:cs typeface="Calibri" panose="020F0502020204030204" pitchFamily="34" charset="0"/>
              </a:rPr>
              <a:t>)</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4536" y="1124744"/>
            <a:ext cx="9158536" cy="5733256"/>
          </a:xfrm>
          <a:solidFill>
            <a:schemeClr val="bg1"/>
          </a:solidFill>
        </p:spPr>
        <p:txBody>
          <a:bodyPr/>
          <a:lstStyle/>
          <a:p>
            <a:pPr marL="119062" indent="0">
              <a:buNone/>
            </a:pPr>
            <a:r>
              <a:rPr lang="en-ZA" b="1" dirty="0" smtClean="0">
                <a:latin typeface="Calibri" panose="020F0502020204030204" pitchFamily="34" charset="0"/>
                <a:cs typeface="Calibri" panose="020F0502020204030204" pitchFamily="34" charset="0"/>
              </a:rPr>
              <a:t>Public Transport recommendations</a:t>
            </a:r>
          </a:p>
          <a:p>
            <a:pPr indent="-223838"/>
            <a:r>
              <a:rPr lang="en-ZA" sz="1800" dirty="0" smtClean="0">
                <a:latin typeface="Calibri" panose="020F0502020204030204" pitchFamily="34" charset="0"/>
                <a:cs typeface="Calibri" panose="020F0502020204030204" pitchFamily="34" charset="0"/>
              </a:rPr>
              <a:t>The Department of Transport should pilot the consolidation of public transport functions in a well-capacitated city, identifying the most appropriate legal and institutional structures and options for arrangements outside of large urban municipalities</a:t>
            </a:r>
          </a:p>
          <a:p>
            <a:pPr marL="111125" lvl="1" indent="0">
              <a:buNone/>
            </a:pPr>
            <a:r>
              <a:rPr lang="en-ZA" sz="1600" i="1" dirty="0">
                <a:solidFill>
                  <a:srgbClr val="0070C0"/>
                </a:solidFill>
                <a:latin typeface="Calibri" panose="020F0502020204030204" pitchFamily="34" charset="0"/>
                <a:cs typeface="Calibri" panose="020F0502020204030204" pitchFamily="34" charset="0"/>
              </a:rPr>
              <a:t>Government acknowledges the need to consolidate functions, as defined in the National Land Transport Act. Pilot projects are being considered in </a:t>
            </a:r>
            <a:r>
              <a:rPr lang="en-ZA" sz="1600" i="1" dirty="0" err="1">
                <a:solidFill>
                  <a:srgbClr val="0070C0"/>
                </a:solidFill>
                <a:latin typeface="Calibri" panose="020F0502020204030204" pitchFamily="34" charset="0"/>
                <a:cs typeface="Calibri" panose="020F0502020204030204" pitchFamily="34" charset="0"/>
              </a:rPr>
              <a:t>uMhlathuze</a:t>
            </a:r>
            <a:r>
              <a:rPr lang="en-ZA" sz="1600" i="1" dirty="0">
                <a:solidFill>
                  <a:srgbClr val="0070C0"/>
                </a:solidFill>
                <a:latin typeface="Calibri" panose="020F0502020204030204" pitchFamily="34" charset="0"/>
                <a:cs typeface="Calibri" panose="020F0502020204030204" pitchFamily="34" charset="0"/>
              </a:rPr>
              <a:t> and/or </a:t>
            </a:r>
            <a:r>
              <a:rPr lang="en-ZA" sz="1600" i="1" dirty="0" err="1">
                <a:solidFill>
                  <a:srgbClr val="0070C0"/>
                </a:solidFill>
                <a:latin typeface="Calibri" panose="020F0502020204030204" pitchFamily="34" charset="0"/>
                <a:cs typeface="Calibri" panose="020F0502020204030204" pitchFamily="34" charset="0"/>
              </a:rPr>
              <a:t>Lephale</a:t>
            </a:r>
            <a:endParaRPr lang="en-ZA" sz="1600" i="1" dirty="0">
              <a:solidFill>
                <a:srgbClr val="0070C0"/>
              </a:solidFill>
              <a:latin typeface="Calibri" panose="020F0502020204030204" pitchFamily="34" charset="0"/>
              <a:cs typeface="Calibri" panose="020F0502020204030204" pitchFamily="34" charset="0"/>
            </a:endParaRPr>
          </a:p>
          <a:p>
            <a:pPr indent="-223838"/>
            <a:r>
              <a:rPr lang="en-ZA" sz="1800" dirty="0" smtClean="0">
                <a:latin typeface="Calibri" panose="020F0502020204030204" pitchFamily="34" charset="0"/>
                <a:cs typeface="Calibri" panose="020F0502020204030204" pitchFamily="34" charset="0"/>
              </a:rPr>
              <a:t>To </a:t>
            </a:r>
            <a:r>
              <a:rPr lang="en-ZA" sz="1800" dirty="0">
                <a:latin typeface="Calibri" panose="020F0502020204030204" pitchFamily="34" charset="0"/>
                <a:cs typeface="Calibri" panose="020F0502020204030204" pitchFamily="34" charset="0"/>
              </a:rPr>
              <a:t>enhance urban transport efficiency and mobility, the Commission recommends the development of approaches to Integrated Public Transport Networks that support financial sustainability</a:t>
            </a:r>
          </a:p>
          <a:p>
            <a:pPr marL="111125" lvl="1" indent="0">
              <a:buNone/>
            </a:pPr>
            <a:r>
              <a:rPr lang="en-ZA" sz="1600" i="1" dirty="0">
                <a:solidFill>
                  <a:srgbClr val="0070C0"/>
                </a:solidFill>
                <a:latin typeface="Calibri" panose="020F0502020204030204" pitchFamily="34" charset="0"/>
                <a:cs typeface="Calibri" panose="020F0502020204030204" pitchFamily="34" charset="0"/>
              </a:rPr>
              <a:t>Government agrees with this recommendation. Municipalities are encouraged to implement innovative integrated public transport networks that are appropriate for their </a:t>
            </a:r>
            <a:r>
              <a:rPr lang="en-ZA" sz="1600" i="1" dirty="0" smtClean="0">
                <a:solidFill>
                  <a:srgbClr val="0070C0"/>
                </a:solidFill>
                <a:latin typeface="Calibri" panose="020F0502020204030204" pitchFamily="34" charset="0"/>
                <a:cs typeface="Calibri" panose="020F0502020204030204" pitchFamily="34" charset="0"/>
              </a:rPr>
              <a:t>environments. Several cities in the PTNG operate quality bus services, and at least 6 cities </a:t>
            </a:r>
            <a:r>
              <a:rPr lang="en-ZA" sz="1600" i="1" dirty="0">
                <a:solidFill>
                  <a:srgbClr val="0070C0"/>
                </a:solidFill>
                <a:latin typeface="Calibri" panose="020F0502020204030204" pitchFamily="34" charset="0"/>
                <a:cs typeface="Calibri" panose="020F0502020204030204" pitchFamily="34" charset="0"/>
              </a:rPr>
              <a:t>are exploring options to integrate minibus taxi services. The grant rules and national policy allow for </a:t>
            </a:r>
            <a:r>
              <a:rPr lang="en-ZA" sz="1600" i="1" dirty="0" smtClean="0">
                <a:solidFill>
                  <a:srgbClr val="0070C0"/>
                </a:solidFill>
                <a:latin typeface="Calibri" panose="020F0502020204030204" pitchFamily="34" charset="0"/>
                <a:cs typeface="Calibri" panose="020F0502020204030204" pitchFamily="34" charset="0"/>
              </a:rPr>
              <a:t>this</a:t>
            </a:r>
          </a:p>
          <a:p>
            <a:pPr lvl="0"/>
            <a:r>
              <a:rPr lang="en-ZA" sz="1800" dirty="0" smtClean="0">
                <a:solidFill>
                  <a:srgbClr val="000000"/>
                </a:solidFill>
                <a:latin typeface="Calibri" panose="020F0502020204030204" pitchFamily="34" charset="0"/>
                <a:cs typeface="Calibri" panose="020F0502020204030204" pitchFamily="34" charset="0"/>
              </a:rPr>
              <a:t>The FFC recommends reviewing the PTNG, cities retaining more locally-earned </a:t>
            </a:r>
            <a:r>
              <a:rPr lang="en-ZA" sz="1800" dirty="0">
                <a:solidFill>
                  <a:srgbClr val="000000"/>
                </a:solidFill>
                <a:latin typeface="Calibri" panose="020F0502020204030204" pitchFamily="34" charset="0"/>
                <a:cs typeface="Calibri" panose="020F0502020204030204" pitchFamily="34" charset="0"/>
              </a:rPr>
              <a:t>fiscal revenue and </a:t>
            </a:r>
            <a:r>
              <a:rPr lang="en-ZA" sz="1800" dirty="0" smtClean="0">
                <a:solidFill>
                  <a:srgbClr val="000000"/>
                </a:solidFill>
                <a:latin typeface="Calibri" panose="020F0502020204030204" pitchFamily="34" charset="0"/>
                <a:cs typeface="Calibri" panose="020F0502020204030204" pitchFamily="34" charset="0"/>
              </a:rPr>
              <a:t>ring-fencing </a:t>
            </a:r>
            <a:r>
              <a:rPr lang="en-ZA" sz="1800" dirty="0">
                <a:solidFill>
                  <a:srgbClr val="000000"/>
                </a:solidFill>
                <a:latin typeface="Calibri" panose="020F0502020204030204" pitchFamily="34" charset="0"/>
                <a:cs typeface="Calibri" panose="020F0502020204030204" pitchFamily="34" charset="0"/>
              </a:rPr>
              <a:t>the fuel levy sharing allocation for public transport use</a:t>
            </a:r>
          </a:p>
          <a:p>
            <a:pPr marL="111125" lvl="1" indent="0">
              <a:buNone/>
            </a:pPr>
            <a:r>
              <a:rPr lang="en-ZA" sz="1600" i="1" dirty="0">
                <a:solidFill>
                  <a:srgbClr val="0070C0"/>
                </a:solidFill>
                <a:latin typeface="Calibri" panose="020F0502020204030204" pitchFamily="34" charset="0"/>
                <a:cs typeface="Calibri" panose="020F0502020204030204" pitchFamily="34" charset="0"/>
              </a:rPr>
              <a:t>Government agrees that Cities should be encouraged to maximise their use of existing own revenue sources, and to prioritise more of their own resources towards investment in public transport. </a:t>
            </a:r>
            <a:r>
              <a:rPr lang="en-ZA" sz="1600" i="1" dirty="0">
                <a:solidFill>
                  <a:srgbClr val="7030A0"/>
                </a:solidFill>
                <a:latin typeface="Calibri" panose="020F0502020204030204" pitchFamily="34" charset="0"/>
                <a:cs typeface="Calibri" panose="020F0502020204030204" pitchFamily="34" charset="0"/>
              </a:rPr>
              <a:t>However</a:t>
            </a:r>
            <a:r>
              <a:rPr lang="en-ZA" sz="1600" i="1" dirty="0" smtClean="0">
                <a:solidFill>
                  <a:srgbClr val="7030A0"/>
                </a:solidFill>
                <a:latin typeface="Calibri" panose="020F0502020204030204" pitchFamily="34" charset="0"/>
                <a:cs typeface="Calibri" panose="020F0502020204030204" pitchFamily="34" charset="0"/>
              </a:rPr>
              <a:t>, given that the </a:t>
            </a:r>
            <a:r>
              <a:rPr lang="en-ZA" sz="1600" i="1" dirty="0">
                <a:solidFill>
                  <a:srgbClr val="7030A0"/>
                </a:solidFill>
                <a:latin typeface="Calibri" panose="020F0502020204030204" pitchFamily="34" charset="0"/>
                <a:cs typeface="Calibri" panose="020F0502020204030204" pitchFamily="34" charset="0"/>
              </a:rPr>
              <a:t>sharing of the general fuel levy </a:t>
            </a:r>
            <a:r>
              <a:rPr lang="en-ZA" sz="1600" i="1" dirty="0" smtClean="0">
                <a:solidFill>
                  <a:srgbClr val="7030A0"/>
                </a:solidFill>
                <a:latin typeface="Calibri" panose="020F0502020204030204" pitchFamily="34" charset="0"/>
                <a:cs typeface="Calibri" panose="020F0502020204030204" pitchFamily="34" charset="0"/>
              </a:rPr>
              <a:t>replaces a former municipal own revenue source (RSC levies), and was introduced as </a:t>
            </a:r>
            <a:r>
              <a:rPr lang="en-ZA" sz="1600" i="1" dirty="0">
                <a:solidFill>
                  <a:srgbClr val="7030A0"/>
                </a:solidFill>
                <a:latin typeface="Calibri" panose="020F0502020204030204" pitchFamily="34" charset="0"/>
                <a:cs typeface="Calibri" panose="020F0502020204030204" pitchFamily="34" charset="0"/>
              </a:rPr>
              <a:t>an unconditional </a:t>
            </a:r>
            <a:r>
              <a:rPr lang="en-ZA" sz="1600" i="1" dirty="0" smtClean="0">
                <a:solidFill>
                  <a:srgbClr val="7030A0"/>
                </a:solidFill>
                <a:latin typeface="Calibri" panose="020F0502020204030204" pitchFamily="34" charset="0"/>
                <a:cs typeface="Calibri" panose="020F0502020204030204" pitchFamily="34" charset="0"/>
              </a:rPr>
              <a:t>transfer, it </a:t>
            </a:r>
            <a:r>
              <a:rPr lang="en-ZA" sz="1600" i="1" dirty="0">
                <a:solidFill>
                  <a:srgbClr val="7030A0"/>
                </a:solidFill>
                <a:latin typeface="Calibri" panose="020F0502020204030204" pitchFamily="34" charset="0"/>
                <a:cs typeface="Calibri" panose="020F0502020204030204" pitchFamily="34" charset="0"/>
              </a:rPr>
              <a:t>cannot be ring-fenced by national government for a particular </a:t>
            </a:r>
            <a:r>
              <a:rPr lang="en-ZA" sz="1600" i="1" dirty="0" smtClean="0">
                <a:solidFill>
                  <a:srgbClr val="7030A0"/>
                </a:solidFill>
                <a:latin typeface="Calibri" panose="020F0502020204030204" pitchFamily="34" charset="0"/>
                <a:cs typeface="Calibri" panose="020F0502020204030204" pitchFamily="34" charset="0"/>
              </a:rPr>
              <a:t>purpose retrospectively</a:t>
            </a:r>
            <a:endParaRPr lang="en-ZA" sz="1600" i="1" dirty="0">
              <a:solidFill>
                <a:srgbClr val="7030A0"/>
              </a:solidFill>
              <a:latin typeface="Calibri" panose="020F0502020204030204" pitchFamily="34" charset="0"/>
              <a:cs typeface="Calibri" panose="020F0502020204030204" pitchFamily="34" charset="0"/>
            </a:endParaRPr>
          </a:p>
          <a:p>
            <a:pPr marL="111125" lvl="1" indent="0">
              <a:buNone/>
            </a:pPr>
            <a:endParaRPr lang="en-ZA" sz="1600" i="1" dirty="0">
              <a:solidFill>
                <a:srgbClr val="7030A0"/>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0630C5-2861-4300-9822-8333D170F2F4}" type="slidenum">
              <a:rPr kumimoji="0" lang="en-US" sz="1000" b="1" i="0" u="none" strike="noStrike" kern="1200" cap="none" spc="0" normalizeH="0" baseline="0" noProof="0" smtClean="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400" b="0" i="0" u="none" strike="noStrike" kern="1200" cap="none" spc="0" normalizeH="0" baseline="0" noProof="0">
              <a:ln>
                <a:noFill/>
              </a:ln>
              <a:solidFill>
                <a:srgbClr val="000000"/>
              </a:solidFill>
              <a:effectLst/>
              <a:uLnTx/>
              <a:uFillTx/>
              <a:latin typeface="Arial"/>
              <a:cs typeface="+mn-cs"/>
            </a:endParaRPr>
          </a:p>
        </p:txBody>
      </p:sp>
      <p:pic>
        <p:nvPicPr>
          <p:cNvPr id="5" name="Picture 4"/>
          <p:cNvPicPr>
            <a:picLocks noChangeAspect="1"/>
          </p:cNvPicPr>
          <p:nvPr/>
        </p:nvPicPr>
        <p:blipFill>
          <a:blip r:embed="rId2" cstate="print"/>
          <a:stretch>
            <a:fillRect/>
          </a:stretch>
        </p:blipFill>
        <p:spPr>
          <a:xfrm>
            <a:off x="8028383" y="88098"/>
            <a:ext cx="956013" cy="883405"/>
          </a:xfrm>
          <a:prstGeom prst="rect">
            <a:avLst/>
          </a:prstGeom>
        </p:spPr>
      </p:pic>
    </p:spTree>
    <p:extLst>
      <p:ext uri="{BB962C8B-B14F-4D97-AF65-F5344CB8AC3E}">
        <p14:creationId xmlns:p14="http://schemas.microsoft.com/office/powerpoint/2010/main" xmlns="" val="3182339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8640"/>
            <a:ext cx="8812088" cy="838200"/>
          </a:xfrm>
        </p:spPr>
        <p:txBody>
          <a:bodyPr/>
          <a:lstStyle/>
          <a:p>
            <a:r>
              <a:rPr lang="en-US" b="1" dirty="0" smtClean="0">
                <a:latin typeface="Calibri" panose="020F0502020204030204" pitchFamily="34" charset="0"/>
                <a:cs typeface="Calibri" panose="020F0502020204030204" pitchFamily="34" charset="0"/>
              </a:rPr>
              <a:t>2018 MTEF Division of Revenue</a:t>
            </a:r>
            <a:endParaRPr lang="en-US"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F90630C5-2861-4300-9822-8333D170F2F4}" type="slidenum">
              <a:rPr lang="en-US" smtClean="0"/>
              <a:pPr>
                <a:defRPr/>
              </a:pPr>
              <a:t>4</a:t>
            </a:fld>
            <a:endParaRPr lang="en-US" sz="1400" b="0">
              <a:solidFill>
                <a:schemeClr val="tx1"/>
              </a:solidFill>
              <a:latin typeface="+mn-lt"/>
            </a:endParaRPr>
          </a:p>
        </p:txBody>
      </p:sp>
      <p:pic>
        <p:nvPicPr>
          <p:cNvPr id="5" name="Picture 4"/>
          <p:cNvPicPr>
            <a:picLocks noChangeAspect="1"/>
          </p:cNvPicPr>
          <p:nvPr/>
        </p:nvPicPr>
        <p:blipFill>
          <a:blip r:embed="rId2" cstate="print"/>
          <a:stretch>
            <a:fillRect/>
          </a:stretch>
        </p:blipFill>
        <p:spPr>
          <a:xfrm>
            <a:off x="107504" y="1152127"/>
            <a:ext cx="7560840" cy="5661249"/>
          </a:xfrm>
          <a:prstGeom prst="rect">
            <a:avLst/>
          </a:prstGeom>
        </p:spPr>
      </p:pic>
      <p:sp>
        <p:nvSpPr>
          <p:cNvPr id="3" name="TextBox 2"/>
          <p:cNvSpPr txBox="1"/>
          <p:nvPr/>
        </p:nvSpPr>
        <p:spPr>
          <a:xfrm>
            <a:off x="7740352" y="2132856"/>
            <a:ext cx="1411762" cy="2585323"/>
          </a:xfrm>
          <a:prstGeom prst="rect">
            <a:avLst/>
          </a:prstGeom>
          <a:noFill/>
        </p:spPr>
        <p:txBody>
          <a:bodyPr wrap="square" rtlCol="0">
            <a:spAutoFit/>
          </a:bodyPr>
          <a:lstStyle/>
          <a:p>
            <a:r>
              <a:rPr lang="en-US" sz="1800" dirty="0" smtClean="0">
                <a:latin typeface="Calibri" panose="020F0502020204030204" pitchFamily="34" charset="0"/>
                <a:cs typeface="Calibri" panose="020F0502020204030204" pitchFamily="34" charset="0"/>
              </a:rPr>
              <a:t>Average annual growth is above inflation for all three spheres over the 2018 MTEF</a:t>
            </a:r>
            <a:endParaRPr lang="en-ZW" sz="1800" dirty="0">
              <a:latin typeface="Calibri" panose="020F0502020204030204" pitchFamily="34" charset="0"/>
              <a:cs typeface="Calibri" panose="020F0502020204030204" pitchFamily="34" charset="0"/>
            </a:endParaRPr>
          </a:p>
        </p:txBody>
      </p:sp>
      <p:sp>
        <p:nvSpPr>
          <p:cNvPr id="6" name="Oval 5"/>
          <p:cNvSpPr/>
          <p:nvPr/>
        </p:nvSpPr>
        <p:spPr bwMode="auto">
          <a:xfrm>
            <a:off x="7089576" y="2183420"/>
            <a:ext cx="576064" cy="216024"/>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W"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 name="Oval 6"/>
          <p:cNvSpPr/>
          <p:nvPr/>
        </p:nvSpPr>
        <p:spPr bwMode="auto">
          <a:xfrm>
            <a:off x="7092280" y="3746310"/>
            <a:ext cx="576064" cy="186746"/>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W" sz="2400" b="0" i="0" u="none" strike="noStrike" cap="none" normalizeH="0" baseline="0" smtClean="0">
              <a:ln>
                <a:noFill/>
              </a:ln>
              <a:solidFill>
                <a:schemeClr val="tx1"/>
              </a:solidFill>
              <a:effectLst/>
              <a:latin typeface="Arial" charset="0"/>
              <a:ea typeface="ＭＳ Ｐゴシック" pitchFamily="1" charset="-128"/>
            </a:endParaRPr>
          </a:p>
        </p:txBody>
      </p:sp>
      <p:sp>
        <p:nvSpPr>
          <p:cNvPr id="8" name="Oval 7"/>
          <p:cNvSpPr/>
          <p:nvPr/>
        </p:nvSpPr>
        <p:spPr bwMode="auto">
          <a:xfrm>
            <a:off x="7092280" y="3212976"/>
            <a:ext cx="576064" cy="216024"/>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W"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xmlns="" val="1889569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latin typeface="Calibri" panose="020F0502020204030204" pitchFamily="34" charset="0"/>
                <a:cs typeface="Calibri" panose="020F0502020204030204" pitchFamily="34" charset="0"/>
              </a:rPr>
              <a:t>Summary of </a:t>
            </a:r>
            <a:r>
              <a:rPr lang="en-ZA" b="1" dirty="0" smtClean="0">
                <a:latin typeface="Calibri" panose="020F0502020204030204" pitchFamily="34" charset="0"/>
                <a:cs typeface="Calibri" panose="020F0502020204030204" pitchFamily="34" charset="0"/>
              </a:rPr>
              <a:t>FFC recommendations </a:t>
            </a:r>
            <a:r>
              <a:rPr lang="en-ZA" b="1" dirty="0">
                <a:latin typeface="Calibri" panose="020F0502020204030204" pitchFamily="34" charset="0"/>
                <a:cs typeface="Calibri" panose="020F0502020204030204" pitchFamily="34" charset="0"/>
              </a:rPr>
              <a:t>and responses </a:t>
            </a:r>
            <a:r>
              <a:rPr lang="en-ZA" b="1" dirty="0" smtClean="0">
                <a:latin typeface="Calibri" panose="020F0502020204030204" pitchFamily="34" charset="0"/>
                <a:cs typeface="Calibri" panose="020F0502020204030204" pitchFamily="34" charset="0"/>
              </a:rPr>
              <a:t>(3 </a:t>
            </a:r>
            <a:r>
              <a:rPr lang="en-ZA" b="1" dirty="0">
                <a:latin typeface="Calibri" panose="020F0502020204030204" pitchFamily="34" charset="0"/>
                <a:cs typeface="Calibri" panose="020F0502020204030204" pitchFamily="34" charset="0"/>
              </a:rPr>
              <a:t>of </a:t>
            </a:r>
            <a:r>
              <a:rPr lang="en-ZA" b="1" dirty="0" smtClean="0">
                <a:latin typeface="Calibri" panose="020F0502020204030204" pitchFamily="34" charset="0"/>
                <a:cs typeface="Calibri" panose="020F0502020204030204" pitchFamily="34" charset="0"/>
              </a:rPr>
              <a:t>5)</a:t>
            </a:r>
            <a:endParaRPr lang="en-ZA"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0" y="1124744"/>
            <a:ext cx="9144000" cy="4896544"/>
          </a:xfrm>
          <a:solidFill>
            <a:schemeClr val="bg1"/>
          </a:solidFill>
        </p:spPr>
        <p:txBody>
          <a:bodyPr/>
          <a:lstStyle/>
          <a:p>
            <a:pPr marL="0" lvl="1" indent="0">
              <a:buNone/>
            </a:pPr>
            <a:r>
              <a:rPr lang="en-ZA" b="1" dirty="0" smtClean="0">
                <a:latin typeface="Calibri" panose="020F0502020204030204" pitchFamily="34" charset="0"/>
                <a:cs typeface="Calibri" panose="020F0502020204030204" pitchFamily="34" charset="0"/>
              </a:rPr>
              <a:t>Demographics and planning recommendations</a:t>
            </a:r>
          </a:p>
          <a:p>
            <a:pPr marL="342900" lvl="1" indent="-342900">
              <a:buChar char="•"/>
            </a:pPr>
            <a:r>
              <a:rPr lang="en-ZA" sz="1800" dirty="0" smtClean="0">
                <a:latin typeface="Calibri" panose="020F0502020204030204" pitchFamily="34" charset="0"/>
                <a:cs typeface="Calibri" panose="020F0502020204030204" pitchFamily="34" charset="0"/>
              </a:rPr>
              <a:t>To match </a:t>
            </a:r>
            <a:r>
              <a:rPr lang="en-ZA" sz="1800" dirty="0">
                <a:latin typeface="Calibri" panose="020F0502020204030204" pitchFamily="34" charset="0"/>
                <a:cs typeface="Calibri" panose="020F0502020204030204" pitchFamily="34" charset="0"/>
              </a:rPr>
              <a:t>housing supply to the needs of the growing urban population, the Commission recommends that government aligns infrastructure delivery plans to new human settlements </a:t>
            </a:r>
            <a:r>
              <a:rPr lang="en-ZA" sz="1800" dirty="0" smtClean="0">
                <a:latin typeface="Calibri" panose="020F0502020204030204" pitchFamily="34" charset="0"/>
                <a:cs typeface="Calibri" panose="020F0502020204030204" pitchFamily="34" charset="0"/>
              </a:rPr>
              <a:t>developments</a:t>
            </a:r>
          </a:p>
          <a:p>
            <a:pPr marL="0" lvl="1" indent="0">
              <a:buNone/>
            </a:pPr>
            <a:r>
              <a:rPr lang="en-ZA" sz="1600" i="1" dirty="0" smtClean="0">
                <a:solidFill>
                  <a:srgbClr val="0070C0"/>
                </a:solidFill>
                <a:latin typeface="Calibri" panose="020F0502020204030204" pitchFamily="34" charset="0"/>
                <a:cs typeface="Calibri" panose="020F0502020204030204" pitchFamily="34" charset="0"/>
              </a:rPr>
              <a:t>Government agrees with this recommendation. To facilitate the coordination of infrastructure delivery, provincial treasuries have established Infrastructure Medium Term Expenditure Committee forums as part of their budget processes</a:t>
            </a:r>
          </a:p>
          <a:p>
            <a:pPr marL="342900" lvl="1" indent="-342900">
              <a:spcBef>
                <a:spcPts val="1200"/>
              </a:spcBef>
              <a:buChar char="•"/>
            </a:pPr>
            <a:r>
              <a:rPr lang="en-ZA" sz="1800" dirty="0" smtClean="0">
                <a:latin typeface="Calibri" panose="020F0502020204030204" pitchFamily="34" charset="0"/>
                <a:cs typeface="Calibri" panose="020F0502020204030204" pitchFamily="34" charset="0"/>
              </a:rPr>
              <a:t>Incorporate weighted learner socio-economic profiles into the education component of the provincial equitable share formula as an additional indicator of education needs </a:t>
            </a:r>
          </a:p>
          <a:p>
            <a:pPr marL="0" lvl="1" indent="0">
              <a:buNone/>
            </a:pPr>
            <a:r>
              <a:rPr lang="en-ZA" sz="1600" i="1" dirty="0" smtClean="0">
                <a:solidFill>
                  <a:srgbClr val="0070C0"/>
                </a:solidFill>
                <a:latin typeface="Calibri" panose="020F0502020204030204" pitchFamily="34" charset="0"/>
                <a:cs typeface="Calibri" panose="020F0502020204030204" pitchFamily="34" charset="0"/>
              </a:rPr>
              <a:t>The review </a:t>
            </a:r>
            <a:r>
              <a:rPr lang="en-ZA" sz="1600" i="1" dirty="0">
                <a:solidFill>
                  <a:srgbClr val="0070C0"/>
                </a:solidFill>
                <a:latin typeface="Calibri" panose="020F0502020204030204" pitchFamily="34" charset="0"/>
                <a:cs typeface="Calibri" panose="020F0502020204030204" pitchFamily="34" charset="0"/>
              </a:rPr>
              <a:t>of the </a:t>
            </a:r>
            <a:r>
              <a:rPr lang="en-ZA" sz="1600" i="1" dirty="0" smtClean="0">
                <a:solidFill>
                  <a:srgbClr val="0070C0"/>
                </a:solidFill>
                <a:latin typeface="Calibri" panose="020F0502020204030204" pitchFamily="34" charset="0"/>
                <a:cs typeface="Calibri" panose="020F0502020204030204" pitchFamily="34" charset="0"/>
              </a:rPr>
              <a:t>provincial </a:t>
            </a:r>
            <a:r>
              <a:rPr lang="en-ZA" sz="1600" i="1" dirty="0">
                <a:solidFill>
                  <a:srgbClr val="0070C0"/>
                </a:solidFill>
                <a:latin typeface="Calibri" panose="020F0502020204030204" pitchFamily="34" charset="0"/>
                <a:cs typeface="Calibri" panose="020F0502020204030204" pitchFamily="34" charset="0"/>
              </a:rPr>
              <a:t>equitable share formula is on-going and will take place over a number of years. Subsequent phases of the review </a:t>
            </a:r>
            <a:r>
              <a:rPr lang="en-ZA" sz="1600" i="1" dirty="0" smtClean="0">
                <a:solidFill>
                  <a:srgbClr val="0070C0"/>
                </a:solidFill>
                <a:latin typeface="Calibri" panose="020F0502020204030204" pitchFamily="34" charset="0"/>
                <a:cs typeface="Calibri" panose="020F0502020204030204" pitchFamily="34" charset="0"/>
              </a:rPr>
              <a:t>will </a:t>
            </a:r>
            <a:r>
              <a:rPr lang="en-ZA" sz="1600" i="1" dirty="0">
                <a:solidFill>
                  <a:srgbClr val="0070C0"/>
                </a:solidFill>
                <a:latin typeface="Calibri" panose="020F0502020204030204" pitchFamily="34" charset="0"/>
                <a:cs typeface="Calibri" panose="020F0502020204030204" pitchFamily="34" charset="0"/>
              </a:rPr>
              <a:t>consider </a:t>
            </a:r>
            <a:r>
              <a:rPr lang="en-ZA" sz="1600" i="1" dirty="0" smtClean="0">
                <a:solidFill>
                  <a:srgbClr val="0070C0"/>
                </a:solidFill>
                <a:latin typeface="Calibri" panose="020F0502020204030204" pitchFamily="34" charset="0"/>
                <a:cs typeface="Calibri" panose="020F0502020204030204" pitchFamily="34" charset="0"/>
              </a:rPr>
              <a:t>this proposal</a:t>
            </a:r>
          </a:p>
          <a:p>
            <a:pPr marL="342900" lvl="1" indent="-342900">
              <a:spcBef>
                <a:spcPts val="1200"/>
              </a:spcBef>
              <a:buChar char="•"/>
            </a:pPr>
            <a:r>
              <a:rPr lang="en-ZA" sz="1800" dirty="0" smtClean="0">
                <a:latin typeface="Calibri" panose="020F0502020204030204" pitchFamily="34" charset="0"/>
                <a:cs typeface="Calibri" panose="020F0502020204030204" pitchFamily="34" charset="0"/>
              </a:rPr>
              <a:t>Account </a:t>
            </a:r>
            <a:r>
              <a:rPr lang="en-ZA" sz="1800" dirty="0">
                <a:latin typeface="Calibri" panose="020F0502020204030204" pitchFamily="34" charset="0"/>
                <a:cs typeface="Calibri" panose="020F0502020204030204" pitchFamily="34" charset="0"/>
              </a:rPr>
              <a:t>for demographic forecasts in </a:t>
            </a:r>
            <a:r>
              <a:rPr lang="en-ZA" sz="1800" dirty="0" smtClean="0">
                <a:latin typeface="Calibri" panose="020F0502020204030204" pitchFamily="34" charset="0"/>
                <a:cs typeface="Calibri" panose="020F0502020204030204" pitchFamily="34" charset="0"/>
              </a:rPr>
              <a:t>planning for the Education </a:t>
            </a:r>
            <a:r>
              <a:rPr lang="en-ZA" sz="1800" dirty="0">
                <a:latin typeface="Calibri" panose="020F0502020204030204" pitchFamily="34" charset="0"/>
                <a:cs typeface="Calibri" panose="020F0502020204030204" pitchFamily="34" charset="0"/>
              </a:rPr>
              <a:t>Infrastructure Grant</a:t>
            </a:r>
          </a:p>
          <a:p>
            <a:pPr marL="0" lvl="1" indent="0">
              <a:buNone/>
            </a:pPr>
            <a:r>
              <a:rPr lang="en-ZA" sz="1600" i="1" dirty="0" smtClean="0">
                <a:solidFill>
                  <a:srgbClr val="0070C0"/>
                </a:solidFill>
                <a:latin typeface="Calibri" panose="020F0502020204030204" pitchFamily="34" charset="0"/>
                <a:cs typeface="Calibri" panose="020F0502020204030204" pitchFamily="34" charset="0"/>
              </a:rPr>
              <a:t>Government agrees on the importance of accounting for demographic changes. The User Asset Management Plans used in education infrastructure planning account for demographic changes and the geographic distribution of schools</a:t>
            </a:r>
            <a:endParaRPr lang="en-ZA" sz="1600" i="1" dirty="0">
              <a:solidFill>
                <a:srgbClr val="0070C0"/>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0630C5-2861-4300-9822-8333D170F2F4}" type="slidenum">
              <a:rPr kumimoji="0" lang="en-US" sz="1000" b="1" i="0" u="none" strike="noStrike" kern="1200" cap="none" spc="0" normalizeH="0" baseline="0" noProof="0" smtClean="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400" b="0" i="0" u="none" strike="noStrike" kern="1200" cap="none" spc="0" normalizeH="0" baseline="0" noProof="0">
              <a:ln>
                <a:noFill/>
              </a:ln>
              <a:solidFill>
                <a:srgbClr val="000000"/>
              </a:solidFill>
              <a:effectLst/>
              <a:uLnTx/>
              <a:uFillTx/>
              <a:latin typeface="Arial"/>
              <a:cs typeface="+mn-cs"/>
            </a:endParaRPr>
          </a:p>
        </p:txBody>
      </p:sp>
      <p:pic>
        <p:nvPicPr>
          <p:cNvPr id="5" name="Picture 4"/>
          <p:cNvPicPr>
            <a:picLocks noChangeAspect="1"/>
          </p:cNvPicPr>
          <p:nvPr/>
        </p:nvPicPr>
        <p:blipFill>
          <a:blip r:embed="rId2" cstate="print"/>
          <a:stretch>
            <a:fillRect/>
          </a:stretch>
        </p:blipFill>
        <p:spPr>
          <a:xfrm>
            <a:off x="8028383" y="88098"/>
            <a:ext cx="956013" cy="883405"/>
          </a:xfrm>
          <a:prstGeom prst="rect">
            <a:avLst/>
          </a:prstGeom>
        </p:spPr>
      </p:pic>
    </p:spTree>
    <p:extLst>
      <p:ext uri="{BB962C8B-B14F-4D97-AF65-F5344CB8AC3E}">
        <p14:creationId xmlns:p14="http://schemas.microsoft.com/office/powerpoint/2010/main" xmlns="" val="19347640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latin typeface="Calibri" panose="020F0502020204030204" pitchFamily="34" charset="0"/>
                <a:cs typeface="Calibri" panose="020F0502020204030204" pitchFamily="34" charset="0"/>
              </a:rPr>
              <a:t>Summary of </a:t>
            </a:r>
            <a:r>
              <a:rPr lang="en-ZA" b="1" dirty="0" smtClean="0">
                <a:latin typeface="Calibri" panose="020F0502020204030204" pitchFamily="34" charset="0"/>
                <a:cs typeface="Calibri" panose="020F0502020204030204" pitchFamily="34" charset="0"/>
              </a:rPr>
              <a:t>FFC recommendations </a:t>
            </a:r>
            <a:r>
              <a:rPr lang="en-ZA" b="1" dirty="0">
                <a:latin typeface="Calibri" panose="020F0502020204030204" pitchFamily="34" charset="0"/>
                <a:cs typeface="Calibri" panose="020F0502020204030204" pitchFamily="34" charset="0"/>
              </a:rPr>
              <a:t>and responses </a:t>
            </a:r>
            <a:r>
              <a:rPr lang="en-ZA" b="1" dirty="0" smtClean="0">
                <a:latin typeface="Calibri" panose="020F0502020204030204" pitchFamily="34" charset="0"/>
                <a:cs typeface="Calibri" panose="020F0502020204030204" pitchFamily="34" charset="0"/>
              </a:rPr>
              <a:t>(4 </a:t>
            </a:r>
            <a:r>
              <a:rPr lang="en-ZA" b="1" dirty="0">
                <a:latin typeface="Calibri" panose="020F0502020204030204" pitchFamily="34" charset="0"/>
                <a:cs typeface="Calibri" panose="020F0502020204030204" pitchFamily="34" charset="0"/>
              </a:rPr>
              <a:t>of </a:t>
            </a:r>
            <a:r>
              <a:rPr lang="en-ZA" b="1" dirty="0" smtClean="0">
                <a:latin typeface="Calibri" panose="020F0502020204030204" pitchFamily="34" charset="0"/>
                <a:cs typeface="Calibri" panose="020F0502020204030204" pitchFamily="34" charset="0"/>
              </a:rPr>
              <a:t>5)</a:t>
            </a:r>
            <a:endParaRPr lang="en-ZA"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07504" y="1196752"/>
            <a:ext cx="8856984" cy="4536504"/>
          </a:xfrm>
          <a:solidFill>
            <a:schemeClr val="bg1"/>
          </a:solidFill>
        </p:spPr>
        <p:txBody>
          <a:bodyPr/>
          <a:lstStyle/>
          <a:p>
            <a:pPr marL="0" lvl="1" indent="0">
              <a:buNone/>
            </a:pPr>
            <a:r>
              <a:rPr lang="en-ZA" b="1" dirty="0" smtClean="0">
                <a:solidFill>
                  <a:srgbClr val="000000"/>
                </a:solidFill>
                <a:latin typeface="Calibri" panose="020F0502020204030204" pitchFamily="34" charset="0"/>
                <a:cs typeface="Calibri" panose="020F0502020204030204" pitchFamily="34" charset="0"/>
              </a:rPr>
              <a:t>Public employment </a:t>
            </a:r>
          </a:p>
          <a:p>
            <a:pPr marL="342900" lvl="1" indent="-342900">
              <a:buChar char="•"/>
            </a:pPr>
            <a:r>
              <a:rPr lang="en-ZA" sz="1800" dirty="0">
                <a:latin typeface="Calibri" panose="020F0502020204030204" pitchFamily="34" charset="0"/>
                <a:cs typeface="Calibri" panose="020F0502020204030204" pitchFamily="34" charset="0"/>
              </a:rPr>
              <a:t>The FFC recommends redesigning the EPWP Integrated Grant for Municipalities so that secondary cities access a larger portion of the grant</a:t>
            </a:r>
          </a:p>
          <a:p>
            <a:pPr marL="0" lvl="1" indent="0">
              <a:buNone/>
            </a:pPr>
            <a:r>
              <a:rPr lang="en-ZA" sz="1600" i="1" dirty="0" smtClean="0">
                <a:solidFill>
                  <a:srgbClr val="0070C0"/>
                </a:solidFill>
                <a:latin typeface="Calibri" panose="020F0502020204030204" pitchFamily="34" charset="0"/>
                <a:cs typeface="Calibri" panose="020F0502020204030204" pitchFamily="34" charset="0"/>
              </a:rPr>
              <a:t>Government </a:t>
            </a:r>
            <a:r>
              <a:rPr lang="en-ZA" sz="1600" i="1" dirty="0">
                <a:solidFill>
                  <a:srgbClr val="0070C0"/>
                </a:solidFill>
                <a:latin typeface="Calibri" panose="020F0502020204030204" pitchFamily="34" charset="0"/>
                <a:cs typeface="Calibri" panose="020F0502020204030204" pitchFamily="34" charset="0"/>
              </a:rPr>
              <a:t>agrees on the importance of labour intensive implementation of many programmes in cities, not only EPWP grant funded projects</a:t>
            </a:r>
            <a:r>
              <a:rPr lang="en-ZA" sz="1600" i="1" dirty="0" smtClean="0">
                <a:solidFill>
                  <a:srgbClr val="0070C0"/>
                </a:solidFill>
                <a:latin typeface="Calibri" panose="020F0502020204030204" pitchFamily="34" charset="0"/>
                <a:cs typeface="Calibri" panose="020F0502020204030204" pitchFamily="34" charset="0"/>
              </a:rPr>
              <a:t>. Cities participate in a reference group that monitors plans to expand the EPWP in cities. </a:t>
            </a:r>
            <a:r>
              <a:rPr lang="en-ZA" sz="1600" i="1" dirty="0" smtClean="0">
                <a:solidFill>
                  <a:srgbClr val="7030A0"/>
                </a:solidFill>
                <a:latin typeface="Calibri" panose="020F0502020204030204" pitchFamily="34" charset="0"/>
                <a:cs typeface="Calibri" panose="020F0502020204030204" pitchFamily="34" charset="0"/>
              </a:rPr>
              <a:t>Large </a:t>
            </a:r>
            <a:r>
              <a:rPr lang="en-ZA" sz="1600" i="1" dirty="0">
                <a:solidFill>
                  <a:srgbClr val="7030A0"/>
                </a:solidFill>
                <a:latin typeface="Calibri" panose="020F0502020204030204" pitchFamily="34" charset="0"/>
                <a:cs typeface="Calibri" panose="020F0502020204030204" pitchFamily="34" charset="0"/>
              </a:rPr>
              <a:t>cities </a:t>
            </a:r>
            <a:r>
              <a:rPr lang="en-ZA" sz="1600" i="1" dirty="0" smtClean="0">
                <a:solidFill>
                  <a:srgbClr val="7030A0"/>
                </a:solidFill>
                <a:latin typeface="Calibri" panose="020F0502020204030204" pitchFamily="34" charset="0"/>
                <a:cs typeface="Calibri" panose="020F0502020204030204" pitchFamily="34" charset="0"/>
              </a:rPr>
              <a:t>access </a:t>
            </a:r>
            <a:r>
              <a:rPr lang="en-ZA" sz="1600" i="1" dirty="0">
                <a:solidFill>
                  <a:srgbClr val="7030A0"/>
                </a:solidFill>
                <a:latin typeface="Calibri" panose="020F0502020204030204" pitchFamily="34" charset="0"/>
                <a:cs typeface="Calibri" panose="020F0502020204030204" pitchFamily="34" charset="0"/>
              </a:rPr>
              <a:t>a substantial proportion of the grant and we would not want to reprioritise grant funds away from rural </a:t>
            </a:r>
            <a:r>
              <a:rPr lang="en-ZA" sz="1600" i="1" dirty="0" smtClean="0">
                <a:solidFill>
                  <a:srgbClr val="7030A0"/>
                </a:solidFill>
                <a:latin typeface="Calibri" panose="020F0502020204030204" pitchFamily="34" charset="0"/>
                <a:cs typeface="Calibri" panose="020F0502020204030204" pitchFamily="34" charset="0"/>
              </a:rPr>
              <a:t>municipalities to increase  allocations to cities with substantial own revenue bases.  </a:t>
            </a:r>
            <a:endParaRPr lang="en-ZA" sz="1600" i="1" dirty="0">
              <a:solidFill>
                <a:srgbClr val="7030A0"/>
              </a:solidFill>
              <a:latin typeface="Calibri" panose="020F0502020204030204" pitchFamily="34" charset="0"/>
              <a:cs typeface="Calibri" panose="020F0502020204030204" pitchFamily="34" charset="0"/>
            </a:endParaRPr>
          </a:p>
          <a:p>
            <a:pPr marL="0" lvl="1" indent="0">
              <a:buNone/>
            </a:pPr>
            <a:endParaRPr lang="en-ZA" sz="1000" b="1" dirty="0" smtClean="0">
              <a:latin typeface="Calibri" panose="020F0502020204030204" pitchFamily="34" charset="0"/>
              <a:cs typeface="Calibri" panose="020F0502020204030204" pitchFamily="34" charset="0"/>
            </a:endParaRPr>
          </a:p>
          <a:p>
            <a:pPr marL="0" lvl="1" indent="0">
              <a:buNone/>
            </a:pPr>
            <a:r>
              <a:rPr lang="en-ZA" b="1" dirty="0" smtClean="0">
                <a:latin typeface="Calibri" panose="020F0502020204030204" pitchFamily="34" charset="0"/>
                <a:cs typeface="Calibri" panose="020F0502020204030204" pitchFamily="34" charset="0"/>
              </a:rPr>
              <a:t>Capacity building</a:t>
            </a:r>
          </a:p>
          <a:p>
            <a:pPr marL="342900" lvl="1" indent="-342900">
              <a:buChar char="•"/>
            </a:pPr>
            <a:r>
              <a:rPr lang="en-ZA" sz="1800" dirty="0" smtClean="0">
                <a:latin typeface="Calibri" panose="020F0502020204030204" pitchFamily="34" charset="0"/>
                <a:cs typeface="Calibri" panose="020F0502020204030204" pitchFamily="34" charset="0"/>
              </a:rPr>
              <a:t>Recommendations that the Financial Management Grant be used to fund:</a:t>
            </a:r>
          </a:p>
          <a:p>
            <a:pPr marL="742950" lvl="2" indent="-342900">
              <a:spcBef>
                <a:spcPts val="0"/>
              </a:spcBef>
            </a:pPr>
            <a:r>
              <a:rPr lang="en-ZA" sz="1800" dirty="0" smtClean="0">
                <a:latin typeface="Calibri" panose="020F0502020204030204" pitchFamily="34" charset="0"/>
                <a:cs typeface="Calibri" panose="020F0502020204030204" pitchFamily="34" charset="0"/>
              </a:rPr>
              <a:t> </a:t>
            </a:r>
            <a:r>
              <a:rPr lang="en-ZA" sz="1800" dirty="0" err="1" smtClean="0">
                <a:latin typeface="Calibri" panose="020F0502020204030204" pitchFamily="34" charset="0"/>
                <a:cs typeface="Calibri" panose="020F0502020204030204" pitchFamily="34" charset="0"/>
              </a:rPr>
              <a:t>mSCOA</a:t>
            </a:r>
            <a:r>
              <a:rPr lang="en-ZA" sz="1800" dirty="0" smtClean="0">
                <a:latin typeface="Calibri" panose="020F0502020204030204" pitchFamily="34" charset="0"/>
                <a:cs typeface="Calibri" panose="020F0502020204030204" pitchFamily="34" charset="0"/>
              </a:rPr>
              <a:t> implementation</a:t>
            </a:r>
          </a:p>
          <a:p>
            <a:pPr marL="742950" lvl="2" indent="-342900">
              <a:spcBef>
                <a:spcPts val="0"/>
              </a:spcBef>
            </a:pPr>
            <a:r>
              <a:rPr lang="en-ZA" sz="1800" dirty="0" smtClean="0">
                <a:latin typeface="Calibri" panose="020F0502020204030204" pitchFamily="34" charset="0"/>
                <a:cs typeface="Calibri" panose="020F0502020204030204" pitchFamily="34" charset="0"/>
              </a:rPr>
              <a:t>PPP units in cities</a:t>
            </a:r>
          </a:p>
          <a:p>
            <a:pPr marL="742950" lvl="2" indent="-342900">
              <a:spcBef>
                <a:spcPts val="0"/>
              </a:spcBef>
            </a:pPr>
            <a:r>
              <a:rPr lang="en-ZA" sz="1800" dirty="0" smtClean="0">
                <a:latin typeface="Calibri" panose="020F0502020204030204" pitchFamily="34" charset="0"/>
                <a:cs typeface="Calibri" panose="020F0502020204030204" pitchFamily="34" charset="0"/>
              </a:rPr>
              <a:t>developing land land value capture capacity in </a:t>
            </a:r>
            <a:r>
              <a:rPr lang="en-ZA" sz="1800" dirty="0">
                <a:latin typeface="Calibri" panose="020F0502020204030204" pitchFamily="34" charset="0"/>
                <a:cs typeface="Calibri" panose="020F0502020204030204" pitchFamily="34" charset="0"/>
              </a:rPr>
              <a:t>cities </a:t>
            </a:r>
            <a:endParaRPr lang="en-ZA" sz="1800" dirty="0" smtClean="0">
              <a:latin typeface="Calibri" panose="020F0502020204030204" pitchFamily="34" charset="0"/>
              <a:cs typeface="Calibri" panose="020F0502020204030204" pitchFamily="34" charset="0"/>
            </a:endParaRPr>
          </a:p>
          <a:p>
            <a:pPr marL="111125" lvl="1" indent="0">
              <a:buNone/>
            </a:pPr>
            <a:r>
              <a:rPr lang="en-ZA" sz="1600" i="1" dirty="0">
                <a:solidFill>
                  <a:srgbClr val="0070C0"/>
                </a:solidFill>
                <a:latin typeface="Calibri" panose="020F0502020204030204" pitchFamily="34" charset="0"/>
                <a:cs typeface="Calibri" panose="020F0502020204030204" pitchFamily="34" charset="0"/>
              </a:rPr>
              <a:t>Government agrees on the </a:t>
            </a:r>
            <a:r>
              <a:rPr lang="en-ZA" sz="1600" i="1" dirty="0" smtClean="0">
                <a:solidFill>
                  <a:srgbClr val="0070C0"/>
                </a:solidFill>
                <a:latin typeface="Calibri" panose="020F0502020204030204" pitchFamily="34" charset="0"/>
                <a:cs typeface="Calibri" panose="020F0502020204030204" pitchFamily="34" charset="0"/>
              </a:rPr>
              <a:t>importance </a:t>
            </a:r>
            <a:r>
              <a:rPr lang="en-ZA" sz="1600" i="1" dirty="0">
                <a:solidFill>
                  <a:srgbClr val="0070C0"/>
                </a:solidFill>
                <a:latin typeface="Calibri" panose="020F0502020204030204" pitchFamily="34" charset="0"/>
                <a:cs typeface="Calibri" panose="020F0502020204030204" pitchFamily="34" charset="0"/>
              </a:rPr>
              <a:t>of these issues, </a:t>
            </a:r>
            <a:r>
              <a:rPr lang="en-ZA" sz="1600" i="1" dirty="0">
                <a:solidFill>
                  <a:srgbClr val="7030A0"/>
                </a:solidFill>
                <a:latin typeface="Calibri" panose="020F0502020204030204" pitchFamily="34" charset="0"/>
                <a:cs typeface="Calibri" panose="020F0502020204030204" pitchFamily="34" charset="0"/>
              </a:rPr>
              <a:t>however the Financial Management Grant is not the appropriate vehicle to fund </a:t>
            </a:r>
            <a:r>
              <a:rPr lang="en-ZA" sz="1600" i="1" dirty="0" smtClean="0">
                <a:solidFill>
                  <a:srgbClr val="7030A0"/>
                </a:solidFill>
                <a:latin typeface="Calibri" panose="020F0502020204030204" pitchFamily="34" charset="0"/>
                <a:cs typeface="Calibri" panose="020F0502020204030204" pitchFamily="34" charset="0"/>
              </a:rPr>
              <a:t>them. This </a:t>
            </a:r>
            <a:r>
              <a:rPr lang="en-ZA" sz="1600" i="1" dirty="0">
                <a:solidFill>
                  <a:srgbClr val="7030A0"/>
                </a:solidFill>
                <a:latin typeface="Calibri" panose="020F0502020204030204" pitchFamily="34" charset="0"/>
                <a:cs typeface="Calibri" panose="020F0502020204030204" pitchFamily="34" charset="0"/>
              </a:rPr>
              <a:t>is a small grant that is already heavily </a:t>
            </a:r>
            <a:r>
              <a:rPr lang="en-ZA" sz="1600" i="1" dirty="0" smtClean="0">
                <a:solidFill>
                  <a:srgbClr val="7030A0"/>
                </a:solidFill>
                <a:latin typeface="Calibri" panose="020F0502020204030204" pitchFamily="34" charset="0"/>
                <a:cs typeface="Calibri" panose="020F0502020204030204" pitchFamily="34" charset="0"/>
              </a:rPr>
              <a:t>subscribed for municipal capacity building. Cities can fund more of their own capacity building </a:t>
            </a:r>
            <a:endParaRPr lang="en-ZA" sz="1600" i="1" dirty="0">
              <a:solidFill>
                <a:srgbClr val="7030A0"/>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7239000" y="6400800"/>
            <a:ext cx="1905000"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0630C5-2861-4300-9822-8333D170F2F4}" type="slidenum">
              <a:rPr kumimoji="0" lang="en-US" sz="1000" b="1" i="0" u="none" strike="noStrike" kern="1200" cap="none" spc="0" normalizeH="0" baseline="0" noProof="0" smtClean="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sz="1400" b="0" i="0" u="none" strike="noStrike" kern="1200" cap="none" spc="0" normalizeH="0" baseline="0" noProof="0" dirty="0">
              <a:ln>
                <a:noFill/>
              </a:ln>
              <a:solidFill>
                <a:srgbClr val="000000"/>
              </a:solidFill>
              <a:effectLst/>
              <a:uLnTx/>
              <a:uFillTx/>
              <a:latin typeface="Arial"/>
              <a:cs typeface="+mn-cs"/>
            </a:endParaRPr>
          </a:p>
        </p:txBody>
      </p:sp>
      <p:pic>
        <p:nvPicPr>
          <p:cNvPr id="5" name="Picture 4"/>
          <p:cNvPicPr>
            <a:picLocks noChangeAspect="1"/>
          </p:cNvPicPr>
          <p:nvPr/>
        </p:nvPicPr>
        <p:blipFill>
          <a:blip r:embed="rId2" cstate="print"/>
          <a:stretch>
            <a:fillRect/>
          </a:stretch>
        </p:blipFill>
        <p:spPr>
          <a:xfrm>
            <a:off x="8090179" y="154426"/>
            <a:ext cx="894217" cy="826302"/>
          </a:xfrm>
          <a:prstGeom prst="rect">
            <a:avLst/>
          </a:prstGeom>
        </p:spPr>
      </p:pic>
    </p:spTree>
    <p:extLst>
      <p:ext uri="{BB962C8B-B14F-4D97-AF65-F5344CB8AC3E}">
        <p14:creationId xmlns:p14="http://schemas.microsoft.com/office/powerpoint/2010/main" xmlns="" val="32477213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latin typeface="Calibri" panose="020F0502020204030204" pitchFamily="34" charset="0"/>
                <a:cs typeface="Calibri" panose="020F0502020204030204" pitchFamily="34" charset="0"/>
              </a:rPr>
              <a:t>Summary of </a:t>
            </a:r>
            <a:r>
              <a:rPr lang="en-ZA" b="1" dirty="0" smtClean="0">
                <a:latin typeface="Calibri" panose="020F0502020204030204" pitchFamily="34" charset="0"/>
                <a:cs typeface="Calibri" panose="020F0502020204030204" pitchFamily="34" charset="0"/>
              </a:rPr>
              <a:t>FFC recommendations </a:t>
            </a:r>
            <a:r>
              <a:rPr lang="en-ZA" b="1" dirty="0">
                <a:latin typeface="Calibri" panose="020F0502020204030204" pitchFamily="34" charset="0"/>
                <a:cs typeface="Calibri" panose="020F0502020204030204" pitchFamily="34" charset="0"/>
              </a:rPr>
              <a:t>and responses </a:t>
            </a:r>
            <a:r>
              <a:rPr lang="en-ZA" b="1" dirty="0" smtClean="0">
                <a:latin typeface="Calibri" panose="020F0502020204030204" pitchFamily="34" charset="0"/>
                <a:cs typeface="Calibri" panose="020F0502020204030204" pitchFamily="34" charset="0"/>
              </a:rPr>
              <a:t>(5 </a:t>
            </a:r>
            <a:r>
              <a:rPr lang="en-ZA" b="1" dirty="0">
                <a:latin typeface="Calibri" panose="020F0502020204030204" pitchFamily="34" charset="0"/>
                <a:cs typeface="Calibri" panose="020F0502020204030204" pitchFamily="34" charset="0"/>
              </a:rPr>
              <a:t>of 5</a:t>
            </a:r>
            <a:r>
              <a:rPr lang="en-ZA" b="1" dirty="0" smtClean="0">
                <a:latin typeface="Calibri" panose="020F0502020204030204" pitchFamily="34" charset="0"/>
                <a:cs typeface="Calibri" panose="020F0502020204030204" pitchFamily="34" charset="0"/>
              </a:rPr>
              <a:t>)</a:t>
            </a:r>
            <a:endParaRPr lang="en-ZA"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0" y="1177989"/>
            <a:ext cx="9144000" cy="4752528"/>
          </a:xfrm>
          <a:solidFill>
            <a:schemeClr val="bg1"/>
          </a:solidFill>
        </p:spPr>
        <p:txBody>
          <a:bodyPr/>
          <a:lstStyle/>
          <a:p>
            <a:pPr marL="0" lvl="1" indent="0">
              <a:buNone/>
            </a:pPr>
            <a:r>
              <a:rPr lang="en-ZA" b="1" dirty="0" smtClean="0">
                <a:solidFill>
                  <a:srgbClr val="000000"/>
                </a:solidFill>
                <a:latin typeface="Calibri" panose="020F0502020204030204" pitchFamily="34" charset="0"/>
                <a:cs typeface="Calibri" panose="020F0502020204030204" pitchFamily="34" charset="0"/>
              </a:rPr>
              <a:t>Municipal borrowing</a:t>
            </a:r>
          </a:p>
          <a:p>
            <a:pPr marL="342900" lvl="1" indent="-342900">
              <a:buFontTx/>
              <a:buChar char="•"/>
            </a:pPr>
            <a:r>
              <a:rPr lang="en-ZA" sz="1800" dirty="0" smtClean="0">
                <a:solidFill>
                  <a:srgbClr val="000000"/>
                </a:solidFill>
                <a:latin typeface="Calibri" panose="020F0502020204030204" pitchFamily="34" charset="0"/>
                <a:cs typeface="Calibri" panose="020F0502020204030204" pitchFamily="34" charset="0"/>
              </a:rPr>
              <a:t>Improve access to credit for cities by allowing them to use their infrastructure grants to leverage private capital</a:t>
            </a:r>
          </a:p>
          <a:p>
            <a:pPr marL="0" lvl="1" indent="0">
              <a:buNone/>
            </a:pPr>
            <a:r>
              <a:rPr lang="en-ZA" sz="1600" i="1" dirty="0" smtClean="0">
                <a:solidFill>
                  <a:srgbClr val="0070C0"/>
                </a:solidFill>
                <a:latin typeface="Calibri" panose="020F0502020204030204" pitchFamily="34" charset="0"/>
                <a:cs typeface="Calibri" panose="020F0502020204030204" pitchFamily="34" charset="0"/>
              </a:rPr>
              <a:t>Government agrees. This recommendation has been implemented through changes to section 8(4) of the </a:t>
            </a:r>
            <a:r>
              <a:rPr lang="en-ZA" sz="1600" i="1" dirty="0" err="1" smtClean="0">
                <a:solidFill>
                  <a:srgbClr val="0070C0"/>
                </a:solidFill>
                <a:latin typeface="Calibri" panose="020F0502020204030204" pitchFamily="34" charset="0"/>
                <a:cs typeface="Calibri" panose="020F0502020204030204" pitchFamily="34" charset="0"/>
              </a:rPr>
              <a:t>DoR</a:t>
            </a:r>
            <a:r>
              <a:rPr lang="en-ZA" sz="1600" i="1" dirty="0" smtClean="0">
                <a:solidFill>
                  <a:srgbClr val="0070C0"/>
                </a:solidFill>
                <a:latin typeface="Calibri" panose="020F0502020204030204" pitchFamily="34" charset="0"/>
                <a:cs typeface="Calibri" panose="020F0502020204030204" pitchFamily="34" charset="0"/>
              </a:rPr>
              <a:t> Bill (as discussed above)</a:t>
            </a:r>
          </a:p>
          <a:p>
            <a:pPr marL="0" lvl="1" indent="0">
              <a:buNone/>
            </a:pPr>
            <a:endParaRPr lang="en-ZA" sz="1000" b="1" dirty="0" smtClean="0">
              <a:latin typeface="Calibri" panose="020F0502020204030204" pitchFamily="34" charset="0"/>
              <a:cs typeface="Calibri" panose="020F0502020204030204" pitchFamily="34" charset="0"/>
            </a:endParaRPr>
          </a:p>
          <a:p>
            <a:pPr marL="0" lvl="1" indent="0">
              <a:buNone/>
            </a:pPr>
            <a:r>
              <a:rPr lang="en-ZA" b="1" dirty="0" smtClean="0">
                <a:latin typeface="Calibri" panose="020F0502020204030204" pitchFamily="34" charset="0"/>
                <a:cs typeface="Calibri" panose="020F0502020204030204" pitchFamily="34" charset="0"/>
              </a:rPr>
              <a:t>Economic diversification</a:t>
            </a:r>
          </a:p>
          <a:p>
            <a:pPr marL="342900" lvl="1" indent="-342900">
              <a:buChar char="•"/>
            </a:pPr>
            <a:r>
              <a:rPr lang="en-ZA" sz="1800" dirty="0" smtClean="0">
                <a:latin typeface="Calibri" panose="020F0502020204030204" pitchFamily="34" charset="0"/>
                <a:cs typeface="Calibri" panose="020F0502020204030204" pitchFamily="34" charset="0"/>
              </a:rPr>
              <a:t>Establish an economic diversification plan as part of its objective to support cities in promoting spatial transformation and economic growth and ring-fence funds within existing grants linked to growth and spatial transformation of cities </a:t>
            </a:r>
          </a:p>
          <a:p>
            <a:pPr marL="111125" lvl="1" indent="0">
              <a:buNone/>
            </a:pPr>
            <a:r>
              <a:rPr lang="en-ZA" sz="1600" i="1" dirty="0" smtClean="0">
                <a:solidFill>
                  <a:srgbClr val="0070C0"/>
                </a:solidFill>
                <a:latin typeface="Calibri" panose="020F0502020204030204" pitchFamily="34" charset="0"/>
                <a:cs typeface="Calibri" panose="020F0502020204030204" pitchFamily="34" charset="0"/>
              </a:rPr>
              <a:t>Government agrees on the importance of economic diversification. </a:t>
            </a:r>
            <a:r>
              <a:rPr lang="en-ZA" sz="1600" i="1" dirty="0" smtClean="0">
                <a:solidFill>
                  <a:srgbClr val="7030A0"/>
                </a:solidFill>
                <a:latin typeface="Calibri" panose="020F0502020204030204" pitchFamily="34" charset="0"/>
                <a:cs typeface="Calibri" panose="020F0502020204030204" pitchFamily="34" charset="0"/>
              </a:rPr>
              <a:t>However, government does not agree that ring-fencing grants to cities is the appropriate way to achieve this. Industrial policy is a mandate of national government. The main roles of local government in economic development are provision of municipal infrastructure and services that support growth. Also, build partnerships with local businesses</a:t>
            </a:r>
          </a:p>
        </p:txBody>
      </p:sp>
      <p:sp>
        <p:nvSpPr>
          <p:cNvPr id="4" name="Slide Number Placeholder 3"/>
          <p:cNvSpPr>
            <a:spLocks noGrp="1"/>
          </p:cNvSpPr>
          <p:nvPr>
            <p:ph type="sldNum" sz="quarter" idx="12"/>
          </p:nvPr>
        </p:nvSpPr>
        <p:spPr>
          <a:xfrm>
            <a:off x="7239000" y="6400800"/>
            <a:ext cx="1905000"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0630C5-2861-4300-9822-8333D170F2F4}" type="slidenum">
              <a:rPr kumimoji="0" lang="en-US" sz="1000" b="1" i="0" u="none" strike="noStrike" kern="1200" cap="none" spc="0" normalizeH="0" baseline="0" noProof="0" smtClean="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sz="1400" b="0" i="0" u="none" strike="noStrike" kern="1200" cap="none" spc="0" normalizeH="0" baseline="0" noProof="0" dirty="0">
              <a:ln>
                <a:noFill/>
              </a:ln>
              <a:solidFill>
                <a:srgbClr val="000000"/>
              </a:solidFill>
              <a:effectLst/>
              <a:uLnTx/>
              <a:uFillTx/>
              <a:latin typeface="Arial"/>
              <a:cs typeface="+mn-cs"/>
            </a:endParaRPr>
          </a:p>
        </p:txBody>
      </p:sp>
      <p:pic>
        <p:nvPicPr>
          <p:cNvPr id="6" name="Picture 5"/>
          <p:cNvPicPr>
            <a:picLocks noChangeAspect="1"/>
          </p:cNvPicPr>
          <p:nvPr/>
        </p:nvPicPr>
        <p:blipFill>
          <a:blip r:embed="rId2" cstate="print"/>
          <a:stretch>
            <a:fillRect/>
          </a:stretch>
        </p:blipFill>
        <p:spPr>
          <a:xfrm>
            <a:off x="8090179" y="154426"/>
            <a:ext cx="894217" cy="826302"/>
          </a:xfrm>
          <a:prstGeom prst="rect">
            <a:avLst/>
          </a:prstGeom>
        </p:spPr>
      </p:pic>
    </p:spTree>
    <p:extLst>
      <p:ext uri="{BB962C8B-B14F-4D97-AF65-F5344CB8AC3E}">
        <p14:creationId xmlns:p14="http://schemas.microsoft.com/office/powerpoint/2010/main" xmlns="" val="38833920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12088" cy="838200"/>
          </a:xfrm>
        </p:spPr>
        <p:txBody>
          <a:bodyPr/>
          <a:lstStyle/>
          <a:p>
            <a:pPr algn="ctr"/>
            <a:r>
              <a:rPr lang="en-ZA" sz="6600" b="1" dirty="0" smtClean="0">
                <a:latin typeface="Calibri" panose="020F0502020204030204" pitchFamily="34" charset="0"/>
                <a:cs typeface="Calibri" panose="020F0502020204030204" pitchFamily="34" charset="0"/>
              </a:rPr>
              <a:t>Thank you</a:t>
            </a:r>
            <a:endParaRPr lang="en-ZA" sz="6600"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6572250" y="5657850"/>
            <a:ext cx="1428750" cy="342900"/>
          </a:xfrm>
        </p:spPr>
        <p:txBody>
          <a:bodyPr/>
          <a:lstStyle/>
          <a:p>
            <a:pPr eaLnBrk="0" fontAlgn="base" hangingPunct="0">
              <a:spcBef>
                <a:spcPct val="0"/>
              </a:spcBef>
              <a:spcAft>
                <a:spcPct val="0"/>
              </a:spcAft>
              <a:defRPr/>
            </a:pPr>
            <a:fld id="{F90630C5-2861-4300-9822-8333D170F2F4}" type="slidenum">
              <a:rPr lang="en-US">
                <a:solidFill>
                  <a:srgbClr val="808080"/>
                </a:solidFill>
              </a:rPr>
              <a:pPr eaLnBrk="0" fontAlgn="base" hangingPunct="0">
                <a:spcBef>
                  <a:spcPct val="0"/>
                </a:spcBef>
                <a:spcAft>
                  <a:spcPct val="0"/>
                </a:spcAft>
                <a:defRPr/>
              </a:pPr>
              <a:t>43</a:t>
            </a:fld>
            <a:endParaRPr lang="en-US" sz="1050" b="0" dirty="0">
              <a:solidFill>
                <a:srgbClr val="000000"/>
              </a:solidFill>
              <a:latin typeface="Arial"/>
            </a:endParaRPr>
          </a:p>
        </p:txBody>
      </p:sp>
      <p:sp>
        <p:nvSpPr>
          <p:cNvPr id="6" name="Content Placeholder 5"/>
          <p:cNvSpPr>
            <a:spLocks noGrp="1"/>
          </p:cNvSpPr>
          <p:nvPr>
            <p:ph idx="1"/>
          </p:nvPr>
        </p:nvSpPr>
        <p:spPr/>
        <p:txBody>
          <a:bodyPr/>
          <a:lstStyle/>
          <a:p>
            <a:pPr marL="135731" indent="0">
              <a:buNone/>
              <a:tabLst>
                <a:tab pos="135731" algn="l"/>
                <a:tab pos="406004" algn="l"/>
              </a:tabLst>
            </a:pPr>
            <a:endParaRPr lang="en-ZA" dirty="0" smtClean="0">
              <a:latin typeface="Calibri" panose="020F0502020204030204" pitchFamily="34" charset="0"/>
              <a:cs typeface="Calibri" panose="020F0502020204030204" pitchFamily="34" charset="0"/>
            </a:endParaRPr>
          </a:p>
          <a:p>
            <a:pPr marL="135731" indent="0">
              <a:buNone/>
              <a:tabLst>
                <a:tab pos="135731" algn="l"/>
                <a:tab pos="406004" algn="l"/>
              </a:tabLst>
            </a:pPr>
            <a:endParaRPr lang="en-ZA" dirty="0">
              <a:latin typeface="Calibri" panose="020F0502020204030204" pitchFamily="34" charset="0"/>
              <a:cs typeface="Calibri" panose="020F0502020204030204" pitchFamily="34" charset="0"/>
            </a:endParaRPr>
          </a:p>
          <a:p>
            <a:pPr marL="2752725" indent="0">
              <a:buNone/>
              <a:tabLst>
                <a:tab pos="135731" algn="l"/>
                <a:tab pos="406004" algn="l"/>
              </a:tabLst>
            </a:pPr>
            <a:endParaRPr lang="en-ZA" dirty="0" smtClean="0">
              <a:latin typeface="Calibri" panose="020F0502020204030204" pitchFamily="34" charset="0"/>
              <a:cs typeface="Calibri" panose="020F0502020204030204" pitchFamily="34" charset="0"/>
            </a:endParaRPr>
          </a:p>
          <a:p>
            <a:pPr marL="2752725" indent="0">
              <a:buNone/>
              <a:tabLst>
                <a:tab pos="135731" algn="l"/>
                <a:tab pos="406004" algn="l"/>
              </a:tabLst>
            </a:pPr>
            <a:endParaRPr lang="en-ZA" dirty="0">
              <a:latin typeface="Calibri" panose="020F0502020204030204" pitchFamily="34" charset="0"/>
              <a:cs typeface="Calibri" panose="020F0502020204030204" pitchFamily="34" charset="0"/>
            </a:endParaRPr>
          </a:p>
          <a:p>
            <a:pPr marL="2752725" indent="0">
              <a:buNone/>
              <a:tabLst>
                <a:tab pos="135731" algn="l"/>
                <a:tab pos="406004" algn="l"/>
              </a:tabLst>
            </a:pPr>
            <a:endParaRPr lang="en-ZA" sz="1100" dirty="0" smtClean="0">
              <a:latin typeface="Calibri" panose="020F0502020204030204" pitchFamily="34" charset="0"/>
              <a:cs typeface="Calibri" panose="020F0502020204030204" pitchFamily="34" charset="0"/>
            </a:endParaRPr>
          </a:p>
          <a:p>
            <a:pPr marL="4060825" indent="0">
              <a:buNone/>
              <a:tabLst>
                <a:tab pos="135731" algn="l"/>
                <a:tab pos="406004" algn="l"/>
              </a:tabLst>
            </a:pPr>
            <a:r>
              <a:rPr lang="en-ZA" sz="1600" dirty="0" smtClean="0">
                <a:latin typeface="Calibri" panose="020F0502020204030204" pitchFamily="34" charset="0"/>
                <a:cs typeface="Calibri" panose="020F0502020204030204" pitchFamily="34" charset="0"/>
              </a:rPr>
              <a:t>For additional information on national and provincial budgets, please visit our new budget data portal: </a:t>
            </a:r>
            <a:r>
              <a:rPr lang="en-ZA" sz="1600" dirty="0" smtClean="0">
                <a:latin typeface="Calibri" panose="020F0502020204030204" pitchFamily="34" charset="0"/>
                <a:cs typeface="Calibri" panose="020F0502020204030204" pitchFamily="34" charset="0"/>
                <a:hlinkClick r:id="rId2"/>
              </a:rPr>
              <a:t>https://vulekamali.gov.za</a:t>
            </a:r>
            <a:r>
              <a:rPr lang="en-ZA" sz="1600" dirty="0" smtClean="0">
                <a:latin typeface="Calibri" panose="020F0502020204030204" pitchFamily="34" charset="0"/>
                <a:cs typeface="Calibri" panose="020F0502020204030204" pitchFamily="34" charset="0"/>
              </a:rPr>
              <a:t> </a:t>
            </a:r>
          </a:p>
          <a:p>
            <a:pPr marL="4060825" indent="0">
              <a:buNone/>
              <a:tabLst>
                <a:tab pos="135731" algn="l"/>
                <a:tab pos="406004" algn="l"/>
              </a:tabLst>
            </a:pPr>
            <a:endParaRPr lang="en-ZA" sz="1600" dirty="0">
              <a:latin typeface="Calibri" panose="020F0502020204030204" pitchFamily="34" charset="0"/>
              <a:cs typeface="Calibri" panose="020F0502020204030204" pitchFamily="34" charset="0"/>
            </a:endParaRPr>
          </a:p>
          <a:p>
            <a:pPr marL="4060825" indent="0">
              <a:buNone/>
              <a:tabLst>
                <a:tab pos="135731" algn="l"/>
                <a:tab pos="406004" algn="l"/>
              </a:tabLst>
            </a:pPr>
            <a:endParaRPr lang="en-ZA" sz="1600" dirty="0" smtClean="0">
              <a:latin typeface="Calibri" panose="020F0502020204030204" pitchFamily="34" charset="0"/>
              <a:cs typeface="Calibri" panose="020F0502020204030204" pitchFamily="34" charset="0"/>
            </a:endParaRPr>
          </a:p>
          <a:p>
            <a:pPr marL="4060825" indent="0">
              <a:buNone/>
              <a:tabLst>
                <a:tab pos="135731" algn="l"/>
                <a:tab pos="406004" algn="l"/>
              </a:tabLst>
            </a:pPr>
            <a:endParaRPr lang="en-ZA" sz="1600" dirty="0" smtClean="0">
              <a:latin typeface="Calibri" panose="020F0502020204030204" pitchFamily="34" charset="0"/>
              <a:cs typeface="Calibri" panose="020F0502020204030204" pitchFamily="34" charset="0"/>
            </a:endParaRPr>
          </a:p>
          <a:p>
            <a:pPr marL="4060825" indent="0">
              <a:buNone/>
              <a:tabLst>
                <a:tab pos="406004" algn="l"/>
                <a:tab pos="2752725" algn="l"/>
              </a:tabLst>
            </a:pPr>
            <a:r>
              <a:rPr lang="en-ZA" sz="1600" dirty="0" smtClean="0">
                <a:latin typeface="Calibri" panose="020F0502020204030204" pitchFamily="34" charset="0"/>
                <a:cs typeface="Calibri" panose="020F0502020204030204" pitchFamily="34" charset="0"/>
              </a:rPr>
              <a:t>For information on local government finances, please visit: </a:t>
            </a:r>
            <a:r>
              <a:rPr lang="en-ZA" sz="1600" dirty="0" smtClean="0">
                <a:latin typeface="Calibri" panose="020F0502020204030204" pitchFamily="34" charset="0"/>
                <a:cs typeface="Calibri" panose="020F0502020204030204" pitchFamily="34" charset="0"/>
                <a:hlinkClick r:id="rId3"/>
              </a:rPr>
              <a:t>https://municipalmoney.gov.za</a:t>
            </a:r>
            <a:endParaRPr lang="en-ZA" sz="1600" dirty="0" smtClean="0">
              <a:latin typeface="Calibri" panose="020F0502020204030204" pitchFamily="34" charset="0"/>
              <a:cs typeface="Calibri" panose="020F0502020204030204" pitchFamily="34" charset="0"/>
            </a:endParaRPr>
          </a:p>
          <a:p>
            <a:pPr marL="2752725" indent="0">
              <a:buNone/>
              <a:tabLst>
                <a:tab pos="406004" algn="l"/>
                <a:tab pos="2752725" algn="l"/>
              </a:tabLst>
            </a:pPr>
            <a:endParaRPr lang="en-ZA" dirty="0" smtClean="0">
              <a:latin typeface="Calibri" panose="020F0502020204030204" pitchFamily="34" charset="0"/>
              <a:cs typeface="Calibri" panose="020F0502020204030204" pitchFamily="34" charset="0"/>
            </a:endParaRPr>
          </a:p>
          <a:p>
            <a:pPr marL="135731" indent="0">
              <a:buNone/>
              <a:tabLst>
                <a:tab pos="135731" algn="l"/>
                <a:tab pos="406004" algn="l"/>
              </a:tabLst>
            </a:pPr>
            <a:endParaRPr lang="en-ZA" dirty="0" smtClean="0">
              <a:latin typeface="Calibri" panose="020F0502020204030204" pitchFamily="34" charset="0"/>
              <a:cs typeface="Calibri" panose="020F0502020204030204" pitchFamily="34" charset="0"/>
            </a:endParaRPr>
          </a:p>
          <a:p>
            <a:pPr marL="0" indent="0">
              <a:buNone/>
            </a:pPr>
            <a:endParaRPr lang="en-ZA"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4" cstate="print"/>
          <a:stretch>
            <a:fillRect/>
          </a:stretch>
        </p:blipFill>
        <p:spPr>
          <a:xfrm>
            <a:off x="230953" y="4237050"/>
            <a:ext cx="3941337" cy="163035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52400" y="2441018"/>
            <a:ext cx="4131568" cy="1633724"/>
          </a:xfrm>
          <a:prstGeom prst="rect">
            <a:avLst/>
          </a:prstGeom>
        </p:spPr>
      </p:pic>
      <p:sp>
        <p:nvSpPr>
          <p:cNvPr id="11" name="Rounded Rectangle 10"/>
          <p:cNvSpPr/>
          <p:nvPr/>
        </p:nvSpPr>
        <p:spPr bwMode="auto">
          <a:xfrm>
            <a:off x="230953" y="1392126"/>
            <a:ext cx="8532048" cy="956754"/>
          </a:xfrm>
          <a:prstGeom prst="roundRect">
            <a:avLst/>
          </a:prstGeom>
          <a:solidFill>
            <a:schemeClr val="bg1">
              <a:lumMod val="85000"/>
            </a:schemeClr>
          </a:solidFill>
          <a:ln w="9525" cap="flat" cmpd="sng" algn="ctr">
            <a:solidFill>
              <a:srgbClr val="CC0000"/>
            </a:solidFill>
            <a:prstDash val="lgDashDot"/>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135731">
              <a:spcBef>
                <a:spcPct val="20000"/>
              </a:spcBef>
              <a:tabLst>
                <a:tab pos="135731" algn="l"/>
                <a:tab pos="406004" algn="l"/>
              </a:tabLst>
            </a:pPr>
            <a:r>
              <a:rPr lang="en-ZA" sz="1600" b="1" kern="0" dirty="0">
                <a:solidFill>
                  <a:srgbClr val="000000"/>
                </a:solidFill>
                <a:latin typeface="Calibri" panose="020F0502020204030204" pitchFamily="34" charset="0"/>
                <a:cs typeface="Calibri" panose="020F0502020204030204" pitchFamily="34" charset="0"/>
              </a:rPr>
              <a:t>South Africa </a:t>
            </a:r>
            <a:r>
              <a:rPr lang="en-ZA" sz="1600" kern="0" dirty="0">
                <a:solidFill>
                  <a:srgbClr val="000000"/>
                </a:solidFill>
                <a:latin typeface="Calibri" panose="020F0502020204030204" pitchFamily="34" charset="0"/>
                <a:cs typeface="Calibri" panose="020F0502020204030204" pitchFamily="34" charset="0"/>
              </a:rPr>
              <a:t>has been </a:t>
            </a:r>
            <a:r>
              <a:rPr lang="en-ZA" sz="1600" b="1" i="1" kern="0" dirty="0">
                <a:solidFill>
                  <a:srgbClr val="00B050"/>
                </a:solidFill>
                <a:latin typeface="Calibri" panose="020F0502020204030204" pitchFamily="34" charset="0"/>
                <a:cs typeface="Calibri" panose="020F0502020204030204" pitchFamily="34" charset="0"/>
              </a:rPr>
              <a:t>RANKED FIRST</a:t>
            </a:r>
            <a:r>
              <a:rPr lang="en-ZA" sz="1600" kern="0" dirty="0">
                <a:solidFill>
                  <a:srgbClr val="000000"/>
                </a:solidFill>
                <a:latin typeface="Calibri" panose="020F0502020204030204" pitchFamily="34" charset="0"/>
                <a:cs typeface="Calibri" panose="020F0502020204030204" pitchFamily="34" charset="0"/>
              </a:rPr>
              <a:t>, alongside New Zealand, on the 2017 Open Budget Index. </a:t>
            </a:r>
          </a:p>
          <a:p>
            <a:pPr marL="135731">
              <a:spcBef>
                <a:spcPct val="20000"/>
              </a:spcBef>
              <a:tabLst>
                <a:tab pos="135731" algn="l"/>
                <a:tab pos="406004" algn="l"/>
              </a:tabLst>
            </a:pPr>
            <a:r>
              <a:rPr lang="en-ZA" sz="1600" kern="0" dirty="0">
                <a:solidFill>
                  <a:srgbClr val="000000"/>
                </a:solidFill>
                <a:latin typeface="Calibri" panose="020F0502020204030204" pitchFamily="34" charset="0"/>
                <a:cs typeface="Calibri" panose="020F0502020204030204" pitchFamily="34" charset="0"/>
              </a:rPr>
              <a:t>The survey evaluates </a:t>
            </a:r>
            <a:r>
              <a:rPr lang="en-ZA" sz="1600" b="1" kern="0" dirty="0">
                <a:solidFill>
                  <a:srgbClr val="FF0000"/>
                </a:solidFill>
                <a:latin typeface="Calibri" panose="020F0502020204030204" pitchFamily="34" charset="0"/>
                <a:cs typeface="Calibri" panose="020F0502020204030204" pitchFamily="34" charset="0"/>
              </a:rPr>
              <a:t>115 countries </a:t>
            </a:r>
            <a:r>
              <a:rPr lang="en-ZA" sz="1600" kern="0" dirty="0">
                <a:solidFill>
                  <a:srgbClr val="000000"/>
                </a:solidFill>
                <a:latin typeface="Calibri" panose="020F0502020204030204" pitchFamily="34" charset="0"/>
                <a:cs typeface="Calibri" panose="020F0502020204030204" pitchFamily="34" charset="0"/>
              </a:rPr>
              <a:t>on the </a:t>
            </a:r>
            <a:r>
              <a:rPr lang="en-ZA" sz="1600" b="1" kern="0" dirty="0">
                <a:solidFill>
                  <a:srgbClr val="000000"/>
                </a:solidFill>
                <a:latin typeface="Calibri" panose="020F0502020204030204" pitchFamily="34" charset="0"/>
                <a:cs typeface="Calibri" panose="020F0502020204030204" pitchFamily="34" charset="0"/>
              </a:rPr>
              <a:t>transparency</a:t>
            </a:r>
            <a:r>
              <a:rPr lang="en-ZA" sz="1600" kern="0" dirty="0">
                <a:solidFill>
                  <a:srgbClr val="000000"/>
                </a:solidFill>
                <a:latin typeface="Calibri" panose="020F0502020204030204" pitchFamily="34" charset="0"/>
                <a:cs typeface="Calibri" panose="020F0502020204030204" pitchFamily="34" charset="0"/>
              </a:rPr>
              <a:t> of their budgets, across a range of    measures.</a:t>
            </a:r>
            <a:endParaRPr lang="en-ZA"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9914676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Powerpoint Presentation3"/>
          <p:cNvPicPr>
            <a:picLocks noChangeAspect="1" noChangeArrowheads="1"/>
          </p:cNvPicPr>
          <p:nvPr/>
        </p:nvPicPr>
        <p:blipFill>
          <a:blip r:embed="rId3" cstate="print"/>
          <a:srcRect/>
          <a:stretch>
            <a:fillRect/>
          </a:stretch>
        </p:blipFill>
        <p:spPr bwMode="auto">
          <a:xfrm>
            <a:off x="-36512" y="-62596"/>
            <a:ext cx="9177338" cy="6891338"/>
          </a:xfrm>
          <a:prstGeom prst="rect">
            <a:avLst/>
          </a:prstGeom>
          <a:noFill/>
          <a:ln w="9525">
            <a:noFill/>
            <a:miter lim="800000"/>
            <a:headEnd/>
            <a:tailEnd/>
          </a:ln>
        </p:spPr>
      </p:pic>
      <p:sp>
        <p:nvSpPr>
          <p:cNvPr id="13315" name="Rectangle 12"/>
          <p:cNvSpPr>
            <a:spLocks noGrp="1" noChangeArrowheads="1"/>
          </p:cNvSpPr>
          <p:nvPr>
            <p:ph type="ctrTitle"/>
          </p:nvPr>
        </p:nvSpPr>
        <p:spPr>
          <a:xfrm>
            <a:off x="123665" y="260648"/>
            <a:ext cx="8856984" cy="1027113"/>
          </a:xfrm>
          <a:noFill/>
        </p:spPr>
        <p:txBody>
          <a:bodyPr/>
          <a:lstStyle/>
          <a:p>
            <a:pPr algn="ctr"/>
            <a:r>
              <a:rPr lang="en-ZA" sz="3200" b="1" cap="all" dirty="0" err="1" smtClean="0">
                <a:latin typeface="Calibri" panose="020F0502020204030204" pitchFamily="34" charset="0"/>
                <a:cs typeface="Calibri" panose="020F0502020204030204" pitchFamily="34" charset="0"/>
              </a:rPr>
              <a:t>annexureS</a:t>
            </a:r>
            <a:r>
              <a:rPr lang="en-ZA" sz="3200" b="1" cap="all" dirty="0" smtClean="0">
                <a:latin typeface="Calibri" panose="020F0502020204030204" pitchFamily="34" charset="0"/>
                <a:cs typeface="Calibri" panose="020F0502020204030204" pitchFamily="34" charset="0"/>
              </a:rPr>
              <a:t/>
            </a:r>
            <a:br>
              <a:rPr lang="en-ZA" sz="3200" b="1" cap="all" dirty="0" smtClean="0">
                <a:latin typeface="Calibri" panose="020F0502020204030204" pitchFamily="34" charset="0"/>
                <a:cs typeface="Calibri" panose="020F0502020204030204" pitchFamily="34" charset="0"/>
              </a:rPr>
            </a:br>
            <a:r>
              <a:rPr lang="en-ZA" sz="3200" b="1" cap="all" dirty="0">
                <a:latin typeface="Calibri" panose="020F0502020204030204" pitchFamily="34" charset="0"/>
                <a:cs typeface="Calibri" panose="020F0502020204030204" pitchFamily="34" charset="0"/>
              </a:rPr>
              <a:t/>
            </a:r>
            <a:br>
              <a:rPr lang="en-ZA" sz="3200" b="1" cap="all" dirty="0">
                <a:latin typeface="Calibri" panose="020F0502020204030204" pitchFamily="34" charset="0"/>
                <a:cs typeface="Calibri" panose="020F0502020204030204" pitchFamily="34" charset="0"/>
              </a:rPr>
            </a:br>
            <a:endParaRPr lang="en-ZA" sz="3200" dirty="0">
              <a:latin typeface="Calibri" panose="020F0502020204030204" pitchFamily="34" charset="0"/>
              <a:cs typeface="Calibri" panose="020F0502020204030204" pitchFamily="34" charset="0"/>
            </a:endParaRPr>
          </a:p>
        </p:txBody>
      </p:sp>
      <p:sp>
        <p:nvSpPr>
          <p:cNvPr id="2" name="TextBox 1"/>
          <p:cNvSpPr txBox="1"/>
          <p:nvPr/>
        </p:nvSpPr>
        <p:spPr>
          <a:xfrm>
            <a:off x="827584" y="1604311"/>
            <a:ext cx="7632848" cy="3016210"/>
          </a:xfrm>
          <a:prstGeom prst="rect">
            <a:avLst/>
          </a:prstGeom>
          <a:noFill/>
        </p:spPr>
        <p:txBody>
          <a:bodyPr wrap="square" rtlCol="0">
            <a:spAutoFit/>
          </a:bodyPr>
          <a:lstStyle/>
          <a:p>
            <a:pPr marL="342900" lvl="0" indent="-342900">
              <a:spcAft>
                <a:spcPts val="1200"/>
              </a:spcAft>
              <a:buFont typeface="Arial" panose="020B0604020202020204" pitchFamily="34" charset="0"/>
              <a:buChar char="•"/>
              <a:defRPr/>
            </a:pPr>
            <a:r>
              <a:rPr lang="en-US" sz="2000" i="1" dirty="0">
                <a:solidFill>
                  <a:srgbClr val="FFFFFF"/>
                </a:solidFill>
                <a:latin typeface="Calibri" panose="020F0502020204030204" pitchFamily="34" charset="0"/>
                <a:cs typeface="Calibri" panose="020F0502020204030204" pitchFamily="34" charset="0"/>
              </a:rPr>
              <a:t>Responses to </a:t>
            </a:r>
            <a:r>
              <a:rPr lang="en-US" sz="2000" i="1" dirty="0" err="1">
                <a:solidFill>
                  <a:srgbClr val="FFFFFF"/>
                </a:solidFill>
                <a:latin typeface="Calibri" panose="020F0502020204030204" pitchFamily="34" charset="0"/>
                <a:cs typeface="Calibri" panose="020F0502020204030204" pitchFamily="34" charset="0"/>
              </a:rPr>
              <a:t>SeCOA</a:t>
            </a:r>
            <a:r>
              <a:rPr lang="en-US" sz="2000" i="1" dirty="0">
                <a:solidFill>
                  <a:srgbClr val="FFFFFF"/>
                </a:solidFill>
                <a:latin typeface="Calibri" panose="020F0502020204030204" pitchFamily="34" charset="0"/>
                <a:cs typeface="Calibri" panose="020F0502020204030204" pitchFamily="34" charset="0"/>
              </a:rPr>
              <a:t> recommendations on the 2017 Division of Revenue Amendment Bill and proposed division of revenue and the conditional grant allocations to provincial and local spheres of government (as contained in Annexure A to the 2018 Budget Review)</a:t>
            </a:r>
          </a:p>
          <a:p>
            <a:pPr marL="342900" indent="-342900">
              <a:spcAft>
                <a:spcPts val="1200"/>
              </a:spcAft>
              <a:buFont typeface="Arial" panose="020B0604020202020204" pitchFamily="34" charset="0"/>
              <a:buChar char="•"/>
              <a:defRPr/>
            </a:pPr>
            <a:r>
              <a:rPr lang="en-US" sz="2000" i="1" dirty="0">
                <a:solidFill>
                  <a:srgbClr val="FFFFFF"/>
                </a:solidFill>
                <a:latin typeface="Calibri" panose="020F0502020204030204" pitchFamily="34" charset="0"/>
                <a:cs typeface="Calibri" panose="020F0502020204030204" pitchFamily="34" charset="0"/>
              </a:rPr>
              <a:t>Responses to SCOA recommendations </a:t>
            </a:r>
            <a:r>
              <a:rPr lang="en-ZA" sz="2000" i="1" dirty="0">
                <a:solidFill>
                  <a:srgbClr val="FFFFFF"/>
                </a:solidFill>
                <a:latin typeface="Calibri" panose="020F0502020204030204" pitchFamily="34" charset="0"/>
                <a:cs typeface="Calibri" panose="020F0502020204030204" pitchFamily="34" charset="0"/>
              </a:rPr>
              <a:t>on the </a:t>
            </a:r>
            <a:r>
              <a:rPr lang="en-US" sz="2000" i="1" dirty="0">
                <a:solidFill>
                  <a:srgbClr val="FFFFFF"/>
                </a:solidFill>
                <a:latin typeface="Calibri" panose="020F0502020204030204" pitchFamily="34" charset="0"/>
                <a:cs typeface="Calibri" panose="020F0502020204030204" pitchFamily="34" charset="0"/>
              </a:rPr>
              <a:t>2017 Division of Revenue Amendment Bill</a:t>
            </a:r>
          </a:p>
          <a:p>
            <a:pPr marL="342900" marR="0" lvl="0" indent="-34290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2000" b="0" i="1" u="none" strike="noStrike" kern="1200" cap="none" spc="0" normalizeH="0" baseline="0" noProof="0" dirty="0" smtClean="0">
                <a:ln>
                  <a:noFill/>
                </a:ln>
                <a:solidFill>
                  <a:srgbClr val="FFFFFF"/>
                </a:solidFill>
                <a:effectLst/>
                <a:uLnTx/>
                <a:uFillTx/>
                <a:latin typeface="Calibri" panose="020F0502020204030204" pitchFamily="34" charset="0"/>
                <a:ea typeface="ＭＳ Ｐゴシック" pitchFamily="1" charset="-128"/>
                <a:cs typeface="Calibri" panose="020F0502020204030204" pitchFamily="34" charset="0"/>
              </a:rPr>
              <a:t>Technical changes to the bill clauses</a:t>
            </a:r>
          </a:p>
          <a:p>
            <a:pPr marL="342900" marR="0" lvl="0" indent="-34290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lang="en-US" sz="2000" i="1" dirty="0" smtClean="0">
                <a:solidFill>
                  <a:srgbClr val="FFFFFF"/>
                </a:solidFill>
                <a:latin typeface="Calibri" panose="020F0502020204030204" pitchFamily="34" charset="0"/>
                <a:cs typeface="Calibri" panose="020F0502020204030204" pitchFamily="34" charset="0"/>
              </a:rPr>
              <a:t>Additional information on municipal debt</a:t>
            </a:r>
            <a:endParaRPr kumimoji="0" lang="en-US" sz="2000" b="0" i="1" u="none" strike="noStrike" kern="1200" cap="none" spc="0" normalizeH="0" baseline="0" noProof="0" dirty="0" smtClean="0">
              <a:ln>
                <a:noFill/>
              </a:ln>
              <a:solidFill>
                <a:srgbClr val="FFFFFF"/>
              </a:solidFill>
              <a:effectLst/>
              <a:uLnTx/>
              <a:uFillTx/>
              <a:latin typeface="Calibri" panose="020F0502020204030204" pitchFamily="34" charset="0"/>
              <a:ea typeface="ＭＳ Ｐゴシック" pitchFamily="1" charset="-128"/>
              <a:cs typeface="Calibri" panose="020F0502020204030204" pitchFamily="34" charset="0"/>
            </a:endParaRPr>
          </a:p>
        </p:txBody>
      </p:sp>
    </p:spTree>
    <p:extLst>
      <p:ext uri="{BB962C8B-B14F-4D97-AF65-F5344CB8AC3E}">
        <p14:creationId xmlns:p14="http://schemas.microsoft.com/office/powerpoint/2010/main" xmlns="" val="7866240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838200"/>
          </a:xfrm>
        </p:spPr>
        <p:txBody>
          <a:bodyPr/>
          <a:lstStyle/>
          <a:p>
            <a:r>
              <a:rPr lang="en-ZA" sz="3600" b="1" dirty="0" err="1">
                <a:latin typeface="Calibri" panose="020F0502020204030204" pitchFamily="34" charset="0"/>
                <a:cs typeface="Calibri" panose="020F0502020204030204" pitchFamily="34" charset="0"/>
              </a:rPr>
              <a:t>SeCOA</a:t>
            </a:r>
            <a:r>
              <a:rPr lang="en-ZA" sz="3600" b="1" dirty="0">
                <a:latin typeface="Calibri" panose="020F0502020204030204" pitchFamily="34" charset="0"/>
                <a:cs typeface="Calibri" panose="020F0502020204030204" pitchFamily="34" charset="0"/>
              </a:rPr>
              <a:t> recommendations on 2017 </a:t>
            </a:r>
            <a:r>
              <a:rPr lang="en-ZA" sz="3600" b="1" dirty="0" err="1">
                <a:latin typeface="Calibri" panose="020F0502020204030204" pitchFamily="34" charset="0"/>
                <a:cs typeface="Calibri" panose="020F0502020204030204" pitchFamily="34" charset="0"/>
              </a:rPr>
              <a:t>DoRAB</a:t>
            </a:r>
            <a:r>
              <a:rPr lang="en-ZA" sz="3600" b="1" dirty="0">
                <a:latin typeface="Calibri" panose="020F0502020204030204" pitchFamily="34" charset="0"/>
                <a:cs typeface="Calibri" panose="020F0502020204030204" pitchFamily="34" charset="0"/>
              </a:rPr>
              <a:t> </a:t>
            </a:r>
            <a:r>
              <a:rPr lang="en-ZA" sz="3600" b="1" dirty="0" smtClean="0">
                <a:latin typeface="Calibri" panose="020F0502020204030204" pitchFamily="34" charset="0"/>
                <a:cs typeface="Calibri" panose="020F0502020204030204" pitchFamily="34" charset="0"/>
              </a:rPr>
              <a:t/>
            </a:r>
            <a:br>
              <a:rPr lang="en-ZA" sz="3600" b="1" dirty="0" smtClean="0">
                <a:latin typeface="Calibri" panose="020F0502020204030204" pitchFamily="34" charset="0"/>
                <a:cs typeface="Calibri" panose="020F0502020204030204" pitchFamily="34" charset="0"/>
              </a:rPr>
            </a:br>
            <a:r>
              <a:rPr lang="en-ZA" sz="2400" b="1" dirty="0" smtClean="0">
                <a:latin typeface="Calibri" panose="020F0502020204030204" pitchFamily="34" charset="0"/>
                <a:cs typeface="Calibri" panose="020F0502020204030204" pitchFamily="34" charset="0"/>
              </a:rPr>
              <a:t>(</a:t>
            </a:r>
            <a:r>
              <a:rPr lang="en-ZA" sz="2400" b="1" dirty="0">
                <a:latin typeface="Calibri" panose="020F0502020204030204" pitchFamily="34" charset="0"/>
                <a:cs typeface="Calibri" panose="020F0502020204030204" pitchFamily="34" charset="0"/>
              </a:rPr>
              <a:t>1 </a:t>
            </a:r>
            <a:r>
              <a:rPr lang="en-ZA" sz="2400" b="1" dirty="0" smtClean="0">
                <a:latin typeface="Calibri" panose="020F0502020204030204" pitchFamily="34" charset="0"/>
                <a:cs typeface="Calibri" panose="020F0502020204030204" pitchFamily="34" charset="0"/>
              </a:rPr>
              <a:t>of 4)</a:t>
            </a:r>
            <a:endParaRPr lang="en-ZA"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ZA" dirty="0" smtClean="0">
                <a:solidFill>
                  <a:schemeClr val="bg1"/>
                </a:solidFill>
              </a:rPr>
              <a:t>.</a:t>
            </a:r>
            <a:endParaRPr lang="en-ZA" dirty="0">
              <a:solidFill>
                <a:schemeClr val="bg1"/>
              </a:solidFill>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9B54C9-DAAD-4DCE-9E79-28931CADE0E1}" type="slidenum">
              <a:rPr kumimoji="0" lang="en-US" sz="1000" b="1" i="0" u="none" strike="noStrike" kern="1200" cap="none" spc="0" normalizeH="0" baseline="0" noProof="0" smtClean="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sz="1400" b="0" i="0" u="none" strike="noStrike" kern="1200" cap="none" spc="0" normalizeH="0" baseline="0" noProof="0">
              <a:ln>
                <a:noFill/>
              </a:ln>
              <a:solidFill>
                <a:srgbClr val="000000"/>
              </a:solidFill>
              <a:effectLst/>
              <a:uLnTx/>
              <a:uFillTx/>
              <a:latin typeface="Arial"/>
              <a:cs typeface="+mn-cs"/>
            </a:endParaRPr>
          </a:p>
        </p:txBody>
      </p:sp>
      <p:graphicFrame>
        <p:nvGraphicFramePr>
          <p:cNvPr id="5" name="Content Placeholder 4"/>
          <p:cNvGraphicFramePr>
            <a:graphicFrameLocks/>
          </p:cNvGraphicFramePr>
          <p:nvPr>
            <p:extLst/>
          </p:nvPr>
        </p:nvGraphicFramePr>
        <p:xfrm>
          <a:off x="107504" y="1196753"/>
          <a:ext cx="8884096" cy="5558367"/>
        </p:xfrm>
        <a:graphic>
          <a:graphicData uri="http://schemas.openxmlformats.org/drawingml/2006/table">
            <a:tbl>
              <a:tblPr firstRow="1" bandRow="1">
                <a:tableStyleId>{5C22544A-7EE6-4342-B048-85BDC9FD1C3A}</a:tableStyleId>
              </a:tblPr>
              <a:tblGrid>
                <a:gridCol w="3600400">
                  <a:extLst>
                    <a:ext uri="{9D8B030D-6E8A-4147-A177-3AD203B41FA5}">
                      <a16:colId xmlns:a16="http://schemas.microsoft.com/office/drawing/2014/main" xmlns="" val="20000"/>
                    </a:ext>
                  </a:extLst>
                </a:gridCol>
                <a:gridCol w="5283696">
                  <a:extLst>
                    <a:ext uri="{9D8B030D-6E8A-4147-A177-3AD203B41FA5}">
                      <a16:colId xmlns:a16="http://schemas.microsoft.com/office/drawing/2014/main" xmlns="" val="3125770859"/>
                    </a:ext>
                  </a:extLst>
                </a:gridCol>
              </a:tblGrid>
              <a:tr h="341405">
                <a:tc>
                  <a:txBody>
                    <a:bodyPr/>
                    <a:lstStyle/>
                    <a:p>
                      <a:pPr>
                        <a:spcBef>
                          <a:spcPts val="600"/>
                        </a:spcBef>
                      </a:pPr>
                      <a:r>
                        <a:rPr lang="en-ZA" sz="1400" dirty="0" smtClean="0">
                          <a:solidFill>
                            <a:schemeClr val="tx1"/>
                          </a:solidFill>
                          <a:latin typeface="Calibri" panose="020F0502020204030204" pitchFamily="34" charset="0"/>
                          <a:cs typeface="Calibri" panose="020F0502020204030204" pitchFamily="34" charset="0"/>
                        </a:rPr>
                        <a:t>Committee Recommendations</a:t>
                      </a:r>
                      <a:endParaRPr lang="en-ZA" sz="1400" dirty="0">
                        <a:solidFill>
                          <a:schemeClr val="tx1"/>
                        </a:solidFill>
                        <a:latin typeface="Calibri" panose="020F0502020204030204" pitchFamily="34" charset="0"/>
                        <a:cs typeface="Calibri" panose="020F0502020204030204" pitchFamily="34" charset="0"/>
                      </a:endParaRPr>
                    </a:p>
                  </a:txBody>
                  <a:tcPr>
                    <a:solidFill>
                      <a:schemeClr val="bg1">
                        <a:lumMod val="85000"/>
                      </a:schemeClr>
                    </a:solidFill>
                  </a:tcPr>
                </a:tc>
                <a:tc>
                  <a:txBody>
                    <a:bodyPr/>
                    <a:lstStyle/>
                    <a:p>
                      <a:pPr>
                        <a:spcBef>
                          <a:spcPts val="600"/>
                        </a:spcBef>
                      </a:pPr>
                      <a:r>
                        <a:rPr lang="en-ZA" sz="1400" dirty="0" smtClean="0">
                          <a:solidFill>
                            <a:schemeClr val="tx1"/>
                          </a:solidFill>
                          <a:latin typeface="Calibri" panose="020F0502020204030204" pitchFamily="34" charset="0"/>
                          <a:cs typeface="Calibri" panose="020F0502020204030204" pitchFamily="34" charset="0"/>
                        </a:rPr>
                        <a:t>Minister’s Response</a:t>
                      </a:r>
                      <a:endParaRPr lang="en-ZA" sz="1400" dirty="0">
                        <a:solidFill>
                          <a:schemeClr val="tx1"/>
                        </a:solidFill>
                        <a:latin typeface="Calibri" panose="020F0502020204030204" pitchFamily="34" charset="0"/>
                        <a:cs typeface="Calibri" panose="020F0502020204030204" pitchFamily="34" charset="0"/>
                      </a:endParaRPr>
                    </a:p>
                  </a:txBody>
                  <a:tcPr>
                    <a:solidFill>
                      <a:schemeClr val="bg1">
                        <a:lumMod val="85000"/>
                      </a:schemeClr>
                    </a:solidFill>
                  </a:tcPr>
                </a:tc>
                <a:extLst>
                  <a:ext uri="{0D108BD9-81ED-4DB2-BD59-A6C34878D82A}">
                    <a16:rowId xmlns:a16="http://schemas.microsoft.com/office/drawing/2014/main" xmlns="" val="10000"/>
                  </a:ext>
                </a:extLst>
              </a:tr>
              <a:tr h="356019">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i="0" kern="1200" baseline="0" dirty="0" smtClean="0">
                          <a:solidFill>
                            <a:schemeClr val="dk1"/>
                          </a:solidFill>
                          <a:effectLst/>
                          <a:latin typeface="Calibri" panose="020F0502020204030204" pitchFamily="34" charset="0"/>
                          <a:ea typeface="+mn-ea"/>
                          <a:cs typeface="Calibri" panose="020F0502020204030204" pitchFamily="34" charset="0"/>
                        </a:rPr>
                        <a:t>Timely approval of rollover funds</a:t>
                      </a:r>
                    </a:p>
                  </a:txBody>
                  <a:tcPr>
                    <a:solidFill>
                      <a:schemeClr val="accent6">
                        <a:lumMod val="20000"/>
                        <a:lumOff val="80000"/>
                        <a:alpha val="50000"/>
                      </a:schemeClr>
                    </a:solidFill>
                  </a:tcPr>
                </a:tc>
                <a:tc hMerge="1">
                  <a:txBody>
                    <a:bodyPr/>
                    <a:lstStyle/>
                    <a:p>
                      <a:endParaRPr lang="en-ZA"/>
                    </a:p>
                  </a:txBody>
                  <a:tcPr/>
                </a:tc>
                <a:extLst>
                  <a:ext uri="{0D108BD9-81ED-4DB2-BD59-A6C34878D82A}">
                    <a16:rowId xmlns:a16="http://schemas.microsoft.com/office/drawing/2014/main" xmlns="" val="10001"/>
                  </a:ext>
                </a:extLst>
              </a:tr>
              <a:tr h="16155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NT should effectively manage rollovers and approve them in time for the receiving provinces or municipalities to spend without compromising service delivery</a:t>
                      </a:r>
                      <a:endParaRPr lang="en-ZA" sz="1600" i="0" kern="1200" baseline="0" dirty="0">
                        <a:solidFill>
                          <a:schemeClr val="dk1"/>
                        </a:solidFill>
                        <a:effectLst/>
                        <a:latin typeface="Calibri" panose="020F0502020204030204" pitchFamily="34" charset="0"/>
                        <a:ea typeface="+mn-ea"/>
                        <a:cs typeface="Calibri" panose="020F0502020204030204" pitchFamily="34" charset="0"/>
                      </a:endParaRPr>
                    </a:p>
                  </a:txBody>
                  <a:tcPr>
                    <a:solidFill>
                      <a:srgbClr val="F7F3F4"/>
                    </a:solidFill>
                  </a:tcPr>
                </a:tc>
                <a:tc>
                  <a:txBody>
                    <a:bodyPr/>
                    <a:lstStyle/>
                    <a:p>
                      <a:pPr marL="285750" indent="-285750">
                        <a:spcBef>
                          <a:spcPts val="600"/>
                        </a:spcBef>
                        <a:buFont typeface="Arial" pitchFamily="34" charset="0"/>
                        <a:buChar cha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Approved rollovers for provinces are communicated to provinces within the first three months of every financial year, so provinces have the rest of the year to spend and deliver services for which rollovers have been approved.  </a:t>
                      </a:r>
                    </a:p>
                    <a:p>
                      <a:pPr marL="285750" indent="-285750">
                        <a:spcBef>
                          <a:spcPts val="600"/>
                        </a:spcBef>
                        <a:buFont typeface="Arial" pitchFamily="34" charset="0"/>
                        <a:buChar cha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For municipalities, in the 2016/17 municipal financial year, the rollover funding process was concluded in the middle of October 2017, which is three months after the start of the new municipal financial year. </a:t>
                      </a:r>
                    </a:p>
                  </a:txBody>
                  <a:tcPr>
                    <a:solidFill>
                      <a:srgbClr val="F7F3F4"/>
                    </a:solidFill>
                  </a:tcPr>
                </a:tc>
                <a:extLst>
                  <a:ext uri="{0D108BD9-81ED-4DB2-BD59-A6C34878D82A}">
                    <a16:rowId xmlns:a16="http://schemas.microsoft.com/office/drawing/2014/main" xmlns="" val="10002"/>
                  </a:ext>
                </a:extLst>
              </a:tr>
              <a:tr h="44684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i="0" kern="1200" baseline="0" dirty="0" smtClean="0">
                          <a:solidFill>
                            <a:schemeClr val="dk1"/>
                          </a:solidFill>
                          <a:effectLst/>
                          <a:latin typeface="Calibri" panose="020F0502020204030204" pitchFamily="34" charset="0"/>
                          <a:ea typeface="+mn-ea"/>
                          <a:cs typeface="Calibri" panose="020F0502020204030204" pitchFamily="34" charset="0"/>
                        </a:rPr>
                        <a:t>Resolving debt owed to Eskom by municipalities and provinces</a:t>
                      </a:r>
                    </a:p>
                  </a:txBody>
                  <a:tcPr>
                    <a:solidFill>
                      <a:schemeClr val="accent6">
                        <a:lumMod val="20000"/>
                        <a:lumOff val="80000"/>
                        <a:alpha val="50000"/>
                      </a:schemeClr>
                    </a:solidFill>
                  </a:tcPr>
                </a:tc>
                <a:tc hMerge="1">
                  <a:txBody>
                    <a:bodyPr/>
                    <a:lstStyle/>
                    <a:p>
                      <a:endParaRPr lang="en-ZA"/>
                    </a:p>
                  </a:txBody>
                  <a:tcPr/>
                </a:tc>
                <a:extLst>
                  <a:ext uri="{0D108BD9-81ED-4DB2-BD59-A6C34878D82A}">
                    <a16:rowId xmlns:a16="http://schemas.microsoft.com/office/drawing/2014/main" xmlns="" val="10003"/>
                  </a:ext>
                </a:extLst>
              </a:tr>
              <a:tr h="21045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Department of Planning Monitoring and Evaluation (DPME), NT, South African Local Government Association (SALGA), DCoG and Eskom should prioritise resolving the debt owed to Eskom by municipalities and provinces; develop an action plan with timeframes, and report to the committee on their progress within three months of this report</a:t>
                      </a:r>
                    </a:p>
                  </a:txBody>
                  <a:tcPr>
                    <a:solidFill>
                      <a:srgbClr val="F7F3F4"/>
                    </a:solidFill>
                  </a:tcPr>
                </a:tc>
                <a:tc>
                  <a:txBody>
                    <a:bodyPr/>
                    <a:lstStyle/>
                    <a:p>
                      <a:pPr marL="285750" indent="-285750">
                        <a:spcBef>
                          <a:spcPts val="600"/>
                        </a:spcBef>
                        <a:buFont typeface="Arial" pitchFamily="34" charset="0"/>
                        <a:buChar char="•"/>
                      </a:pPr>
                      <a:r>
                        <a:rPr lang="en-ZA" sz="1600" kern="1200" dirty="0" smtClean="0">
                          <a:solidFill>
                            <a:schemeClr val="dk1"/>
                          </a:solidFill>
                          <a:effectLst/>
                          <a:latin typeface="Calibri" panose="020F0502020204030204" pitchFamily="34" charset="0"/>
                          <a:ea typeface="+mn-ea"/>
                          <a:cs typeface="Calibri" panose="020F0502020204030204" pitchFamily="34" charset="0"/>
                        </a:rPr>
                        <a:t>This recommendation has been referred to the Minister of DCoG, who is the chairperson of the Inter-Ministerial Task Team on constitutional matters relating to electricity reticulation, distribution and supply. </a:t>
                      </a:r>
                    </a:p>
                    <a:p>
                      <a:pPr marL="285750" indent="-285750">
                        <a:spcBef>
                          <a:spcPts val="600"/>
                        </a:spcBef>
                        <a:buFont typeface="Arial" pitchFamily="34" charset="0"/>
                        <a:buChar char="•"/>
                      </a:pPr>
                      <a:r>
                        <a:rPr lang="en-ZA" sz="1600" kern="1200" dirty="0" smtClean="0">
                          <a:solidFill>
                            <a:schemeClr val="dk1"/>
                          </a:solidFill>
                          <a:effectLst/>
                          <a:latin typeface="Calibri" panose="020F0502020204030204" pitchFamily="34" charset="0"/>
                          <a:ea typeface="+mn-ea"/>
                          <a:cs typeface="Calibri" panose="020F0502020204030204" pitchFamily="34" charset="0"/>
                        </a:rPr>
                        <a:t>The task team already has a work programme that addresses Eskom’s outstanding debt. </a:t>
                      </a:r>
                      <a:endParaRPr lang="en-ZA" sz="1400" kern="1200" dirty="0" smtClean="0">
                        <a:solidFill>
                          <a:schemeClr val="dk1"/>
                        </a:solidFill>
                        <a:effectLst/>
                        <a:latin typeface="Calibri" panose="020F0502020204030204" pitchFamily="34" charset="0"/>
                        <a:ea typeface="+mn-ea"/>
                        <a:cs typeface="Calibri" panose="020F0502020204030204" pitchFamily="34" charset="0"/>
                      </a:endParaRPr>
                    </a:p>
                  </a:txBody>
                  <a:tcPr>
                    <a:solidFill>
                      <a:srgbClr val="F7F3F4"/>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40472774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838200"/>
          </a:xfrm>
        </p:spPr>
        <p:txBody>
          <a:bodyPr/>
          <a:lstStyle/>
          <a:p>
            <a:r>
              <a:rPr lang="en-ZA" sz="3600" b="1" dirty="0" err="1">
                <a:latin typeface="Calibri" panose="020F0502020204030204" pitchFamily="34" charset="0"/>
                <a:cs typeface="Calibri" panose="020F0502020204030204" pitchFamily="34" charset="0"/>
              </a:rPr>
              <a:t>SeCOA</a:t>
            </a:r>
            <a:r>
              <a:rPr lang="en-ZA" sz="3600" b="1" dirty="0">
                <a:latin typeface="Calibri" panose="020F0502020204030204" pitchFamily="34" charset="0"/>
                <a:cs typeface="Calibri" panose="020F0502020204030204" pitchFamily="34" charset="0"/>
              </a:rPr>
              <a:t> recommendations on 2017 </a:t>
            </a:r>
            <a:r>
              <a:rPr lang="en-ZA" sz="3600" b="1" dirty="0" err="1">
                <a:latin typeface="Calibri" panose="020F0502020204030204" pitchFamily="34" charset="0"/>
                <a:cs typeface="Calibri" panose="020F0502020204030204" pitchFamily="34" charset="0"/>
              </a:rPr>
              <a:t>DoRAB</a:t>
            </a:r>
            <a:r>
              <a:rPr lang="en-ZA" sz="3600" b="1" dirty="0">
                <a:latin typeface="Calibri" panose="020F0502020204030204" pitchFamily="34" charset="0"/>
                <a:cs typeface="Calibri" panose="020F0502020204030204" pitchFamily="34" charset="0"/>
              </a:rPr>
              <a:t> </a:t>
            </a:r>
            <a:r>
              <a:rPr lang="en-ZA" sz="3600" b="1" dirty="0" smtClean="0">
                <a:latin typeface="Calibri" panose="020F0502020204030204" pitchFamily="34" charset="0"/>
                <a:cs typeface="Calibri" panose="020F0502020204030204" pitchFamily="34" charset="0"/>
              </a:rPr>
              <a:t/>
            </a:r>
            <a:br>
              <a:rPr lang="en-ZA" sz="3600" b="1" dirty="0" smtClean="0">
                <a:latin typeface="Calibri" panose="020F0502020204030204" pitchFamily="34" charset="0"/>
                <a:cs typeface="Calibri" panose="020F0502020204030204" pitchFamily="34" charset="0"/>
              </a:rPr>
            </a:br>
            <a:r>
              <a:rPr lang="en-ZA" sz="2400" b="1" dirty="0" smtClean="0">
                <a:latin typeface="Calibri" panose="020F0502020204030204" pitchFamily="34" charset="0"/>
                <a:cs typeface="Calibri" panose="020F0502020204030204" pitchFamily="34" charset="0"/>
              </a:rPr>
              <a:t>(2 of 4)</a:t>
            </a:r>
            <a:endParaRPr lang="en-ZA"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ZA" dirty="0" smtClean="0">
                <a:solidFill>
                  <a:schemeClr val="bg1"/>
                </a:solidFill>
              </a:rPr>
              <a:t>.</a:t>
            </a:r>
            <a:endParaRPr lang="en-ZA" dirty="0">
              <a:solidFill>
                <a:schemeClr val="bg1"/>
              </a:solidFill>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9B54C9-DAAD-4DCE-9E79-28931CADE0E1}" type="slidenum">
              <a:rPr kumimoji="0" lang="en-US" sz="1000" b="1" i="0" u="none" strike="noStrike" kern="1200" cap="none" spc="0" normalizeH="0" baseline="0" noProof="0" smtClean="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US" sz="1400" b="0" i="0" u="none" strike="noStrike" kern="1200" cap="none" spc="0" normalizeH="0" baseline="0" noProof="0">
              <a:ln>
                <a:noFill/>
              </a:ln>
              <a:solidFill>
                <a:srgbClr val="000000"/>
              </a:solidFill>
              <a:effectLst/>
              <a:uLnTx/>
              <a:uFillTx/>
              <a:latin typeface="Arial"/>
              <a:cs typeface="+mn-cs"/>
            </a:endParaRPr>
          </a:p>
        </p:txBody>
      </p:sp>
      <p:graphicFrame>
        <p:nvGraphicFramePr>
          <p:cNvPr id="5" name="Content Placeholder 4"/>
          <p:cNvGraphicFramePr>
            <a:graphicFrameLocks/>
          </p:cNvGraphicFramePr>
          <p:nvPr>
            <p:extLst/>
          </p:nvPr>
        </p:nvGraphicFramePr>
        <p:xfrm>
          <a:off x="107504" y="1196753"/>
          <a:ext cx="8884096" cy="5629685"/>
        </p:xfrm>
        <a:graphic>
          <a:graphicData uri="http://schemas.openxmlformats.org/drawingml/2006/table">
            <a:tbl>
              <a:tblPr firstRow="1" bandRow="1">
                <a:tableStyleId>{5C22544A-7EE6-4342-B048-85BDC9FD1C3A}</a:tableStyleId>
              </a:tblPr>
              <a:tblGrid>
                <a:gridCol w="3600400">
                  <a:extLst>
                    <a:ext uri="{9D8B030D-6E8A-4147-A177-3AD203B41FA5}">
                      <a16:colId xmlns:a16="http://schemas.microsoft.com/office/drawing/2014/main" xmlns="" val="20000"/>
                    </a:ext>
                  </a:extLst>
                </a:gridCol>
                <a:gridCol w="5283696">
                  <a:extLst>
                    <a:ext uri="{9D8B030D-6E8A-4147-A177-3AD203B41FA5}">
                      <a16:colId xmlns:a16="http://schemas.microsoft.com/office/drawing/2014/main" xmlns="" val="3125770859"/>
                    </a:ext>
                  </a:extLst>
                </a:gridCol>
              </a:tblGrid>
              <a:tr h="341405">
                <a:tc>
                  <a:txBody>
                    <a:bodyPr/>
                    <a:lstStyle/>
                    <a:p>
                      <a:pPr>
                        <a:spcBef>
                          <a:spcPts val="600"/>
                        </a:spcBef>
                      </a:pPr>
                      <a:r>
                        <a:rPr lang="en-ZA" sz="1400" dirty="0" smtClean="0">
                          <a:solidFill>
                            <a:schemeClr val="tx1"/>
                          </a:solidFill>
                          <a:latin typeface="Calibri" panose="020F0502020204030204" pitchFamily="34" charset="0"/>
                          <a:cs typeface="Calibri" panose="020F0502020204030204" pitchFamily="34" charset="0"/>
                        </a:rPr>
                        <a:t>Committee Recommendations</a:t>
                      </a:r>
                      <a:endParaRPr lang="en-ZA" sz="1400" dirty="0">
                        <a:solidFill>
                          <a:schemeClr val="tx1"/>
                        </a:solidFill>
                        <a:latin typeface="Calibri" panose="020F0502020204030204" pitchFamily="34" charset="0"/>
                        <a:cs typeface="Calibri" panose="020F0502020204030204" pitchFamily="34" charset="0"/>
                      </a:endParaRPr>
                    </a:p>
                  </a:txBody>
                  <a:tcPr>
                    <a:solidFill>
                      <a:schemeClr val="bg1">
                        <a:lumMod val="85000"/>
                      </a:schemeClr>
                    </a:solidFill>
                  </a:tcPr>
                </a:tc>
                <a:tc>
                  <a:txBody>
                    <a:bodyPr/>
                    <a:lstStyle/>
                    <a:p>
                      <a:pPr>
                        <a:spcBef>
                          <a:spcPts val="600"/>
                        </a:spcBef>
                      </a:pPr>
                      <a:r>
                        <a:rPr lang="en-ZA" sz="1400" dirty="0" smtClean="0">
                          <a:solidFill>
                            <a:schemeClr val="tx1"/>
                          </a:solidFill>
                          <a:latin typeface="Calibri" panose="020F0502020204030204" pitchFamily="34" charset="0"/>
                          <a:cs typeface="Calibri" panose="020F0502020204030204" pitchFamily="34" charset="0"/>
                        </a:rPr>
                        <a:t>Minister’s Response</a:t>
                      </a:r>
                      <a:endParaRPr lang="en-ZA" sz="1400" dirty="0">
                        <a:solidFill>
                          <a:schemeClr val="tx1"/>
                        </a:solidFill>
                        <a:latin typeface="Calibri" panose="020F0502020204030204" pitchFamily="34" charset="0"/>
                        <a:cs typeface="Calibri" panose="020F0502020204030204" pitchFamily="34" charset="0"/>
                      </a:endParaRPr>
                    </a:p>
                  </a:txBody>
                  <a:tcPr>
                    <a:solidFill>
                      <a:schemeClr val="bg1">
                        <a:lumMod val="85000"/>
                      </a:schemeClr>
                    </a:solidFill>
                  </a:tcPr>
                </a:tc>
                <a:extLst>
                  <a:ext uri="{0D108BD9-81ED-4DB2-BD59-A6C34878D82A}">
                    <a16:rowId xmlns:a16="http://schemas.microsoft.com/office/drawing/2014/main" xmlns="" val="10000"/>
                  </a:ext>
                </a:extLst>
              </a:tr>
              <a:tr h="356019">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i="0" kern="1200" baseline="0" dirty="0" smtClean="0">
                          <a:solidFill>
                            <a:schemeClr val="dk1"/>
                          </a:solidFill>
                          <a:effectLst/>
                          <a:latin typeface="Calibri" panose="020F0502020204030204" pitchFamily="34" charset="0"/>
                          <a:ea typeface="+mn-ea"/>
                          <a:cs typeface="Calibri" panose="020F0502020204030204" pitchFamily="34" charset="0"/>
                        </a:rPr>
                        <a:t>Eliminating unfunded municipal budgets</a:t>
                      </a:r>
                    </a:p>
                  </a:txBody>
                  <a:tcPr>
                    <a:solidFill>
                      <a:schemeClr val="accent6">
                        <a:lumMod val="20000"/>
                        <a:lumOff val="80000"/>
                        <a:alpha val="50000"/>
                      </a:schemeClr>
                    </a:solidFill>
                  </a:tcPr>
                </a:tc>
                <a:tc hMerge="1">
                  <a:txBody>
                    <a:bodyPr/>
                    <a:lstStyle/>
                    <a:p>
                      <a:endParaRPr lang="en-ZA"/>
                    </a:p>
                  </a:txBody>
                  <a:tcPr/>
                </a:tc>
                <a:extLst>
                  <a:ext uri="{0D108BD9-81ED-4DB2-BD59-A6C34878D82A}">
                    <a16:rowId xmlns:a16="http://schemas.microsoft.com/office/drawing/2014/main" xmlns="" val="10001"/>
                  </a:ext>
                </a:extLst>
              </a:tr>
              <a:tr h="21011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NT and DCoG should exercise effective fiscal oversight over municipal budgets. Ministers from these departments must provide strategic political intervention, implement consequences for unfunded budgets and provide an intervention plan with timeframes for improvement.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600" i="0" kern="1200" baseline="0" dirty="0">
                        <a:solidFill>
                          <a:schemeClr val="dk1"/>
                        </a:solidFill>
                        <a:effectLst/>
                        <a:latin typeface="Calibri" panose="020F0502020204030204" pitchFamily="34" charset="0"/>
                        <a:ea typeface="+mn-ea"/>
                        <a:cs typeface="Calibri" panose="020F0502020204030204" pitchFamily="34" charset="0"/>
                      </a:endParaRPr>
                    </a:p>
                  </a:txBody>
                  <a:tcPr>
                    <a:solidFill>
                      <a:srgbClr val="F7F3F4"/>
                    </a:solidFill>
                  </a:tcPr>
                </a:tc>
                <a:tc>
                  <a:txBody>
                    <a:bodyPr/>
                    <a:lstStyle/>
                    <a:p>
                      <a:pPr marL="285750" indent="-285750">
                        <a:spcBef>
                          <a:spcPts val="600"/>
                        </a:spcBef>
                        <a:buFont typeface="Arial" pitchFamily="34" charset="0"/>
                        <a:buChar cha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Revenue estimates are often not based on realistic revenue assumptions, resulting in cash flow difficulties. </a:t>
                      </a:r>
                    </a:p>
                    <a:p>
                      <a:pPr marL="285750" indent="-285750">
                        <a:spcBef>
                          <a:spcPts val="600"/>
                        </a:spcBef>
                        <a:buFont typeface="Arial" pitchFamily="34" charset="0"/>
                        <a:buChar cha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The Constitution and the MFMA mandate provinces to intervene and place a municipality under administration if there is a financial crisis. In cases where expenditure exceeds revenue, the provinces may decide whether or not an intervention is appropriate. </a:t>
                      </a:r>
                    </a:p>
                    <a:p>
                      <a:pPr marL="285750" indent="-285750">
                        <a:spcBef>
                          <a:spcPts val="600"/>
                        </a:spcBef>
                        <a:buFont typeface="Arial" pitchFamily="34" charset="0"/>
                        <a:buChar cha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Government will introduce a new Municipal Restructuring Grant in the 2018 MTEF</a:t>
                      </a:r>
                    </a:p>
                  </a:txBody>
                  <a:tcPr>
                    <a:solidFill>
                      <a:srgbClr val="F7F3F4"/>
                    </a:solidFill>
                  </a:tcPr>
                </a:tc>
                <a:extLst>
                  <a:ext uri="{0D108BD9-81ED-4DB2-BD59-A6C34878D82A}">
                    <a16:rowId xmlns:a16="http://schemas.microsoft.com/office/drawing/2014/main" xmlns="" val="10002"/>
                  </a:ext>
                </a:extLst>
              </a:tr>
              <a:tr h="35195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i="0" kern="1200" baseline="0" dirty="0" smtClean="0">
                          <a:solidFill>
                            <a:schemeClr val="dk1"/>
                          </a:solidFill>
                          <a:effectLst/>
                          <a:latin typeface="Calibri" panose="020F0502020204030204" pitchFamily="34" charset="0"/>
                          <a:ea typeface="+mn-ea"/>
                          <a:cs typeface="Calibri" panose="020F0502020204030204" pitchFamily="34" charset="0"/>
                        </a:rPr>
                        <a:t>Strengthening delivery of timely, high-quality services</a:t>
                      </a:r>
                    </a:p>
                  </a:txBody>
                  <a:tcPr>
                    <a:solidFill>
                      <a:schemeClr val="accent6">
                        <a:lumMod val="20000"/>
                        <a:lumOff val="80000"/>
                        <a:alpha val="50000"/>
                      </a:schemeClr>
                    </a:solidFill>
                  </a:tcPr>
                </a:tc>
                <a:tc hMerge="1">
                  <a:txBody>
                    <a:bodyPr/>
                    <a:lstStyle/>
                    <a:p>
                      <a:endParaRPr lang="en-ZA"/>
                    </a:p>
                  </a:txBody>
                  <a:tcPr/>
                </a:tc>
                <a:extLst>
                  <a:ext uri="{0D108BD9-81ED-4DB2-BD59-A6C34878D82A}">
                    <a16:rowId xmlns:a16="http://schemas.microsoft.com/office/drawing/2014/main" xmlns="" val="10003"/>
                  </a:ext>
                </a:extLst>
              </a:tr>
              <a:tr h="21045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The state needs to enhance the timely delivery of quality services. NT and DCoG should strengthen support provided to provinces and municipalities for expenditure of conditional grants and report their progress to the committee.</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600" i="0" kern="1200" baseline="0" dirty="0">
                        <a:solidFill>
                          <a:schemeClr val="dk1"/>
                        </a:solidFill>
                        <a:effectLst/>
                        <a:latin typeface="Calibri" panose="020F0502020204030204" pitchFamily="34" charset="0"/>
                        <a:ea typeface="+mn-ea"/>
                        <a:cs typeface="Calibri" panose="020F0502020204030204" pitchFamily="34" charset="0"/>
                      </a:endParaRPr>
                    </a:p>
                  </a:txBody>
                  <a:tcPr>
                    <a:solidFill>
                      <a:srgbClr val="F7F3F4"/>
                    </a:solidFill>
                  </a:tcPr>
                </a:tc>
                <a:tc>
                  <a:txBody>
                    <a:bodyPr/>
                    <a:lstStyle/>
                    <a:p>
                      <a:pPr marL="285750" indent="-285750">
                        <a:spcBef>
                          <a:spcPts val="600"/>
                        </a:spcBef>
                        <a:buFont typeface="Arial" pitchFamily="34" charset="0"/>
                        <a:buChar char="•"/>
                      </a:pPr>
                      <a:r>
                        <a:rPr lang="en-ZA" sz="1600" kern="1200" dirty="0" smtClean="0">
                          <a:solidFill>
                            <a:schemeClr val="dk1"/>
                          </a:solidFill>
                          <a:effectLst/>
                          <a:latin typeface="Calibri" panose="020F0502020204030204" pitchFamily="34" charset="0"/>
                          <a:ea typeface="+mn-ea"/>
                          <a:cs typeface="Calibri" panose="020F0502020204030204" pitchFamily="34" charset="0"/>
                        </a:rPr>
                        <a:t>NT and sector departments provide capacity-building conditional grants and technical support through grants</a:t>
                      </a:r>
                      <a:r>
                        <a:rPr lang="en-ZA" sz="1600" kern="1200" baseline="0" dirty="0" smtClean="0">
                          <a:solidFill>
                            <a:schemeClr val="dk1"/>
                          </a:solidFill>
                          <a:effectLst/>
                          <a:latin typeface="Calibri" panose="020F0502020204030204" pitchFamily="34" charset="0"/>
                          <a:ea typeface="+mn-ea"/>
                          <a:cs typeface="Calibri" panose="020F0502020204030204" pitchFamily="34" charset="0"/>
                        </a:rPr>
                        <a:t> and </a:t>
                      </a:r>
                      <a:r>
                        <a:rPr lang="en-ZA" sz="1600" kern="1200" dirty="0" smtClean="0">
                          <a:solidFill>
                            <a:schemeClr val="dk1"/>
                          </a:solidFill>
                          <a:effectLst/>
                          <a:latin typeface="Calibri" panose="020F0502020204030204" pitchFamily="34" charset="0"/>
                          <a:ea typeface="+mn-ea"/>
                          <a:cs typeface="Calibri" panose="020F0502020204030204" pitchFamily="34" charset="0"/>
                        </a:rPr>
                        <a:t>institutions like The Municipal Infrastructure Support Agency (MISA). </a:t>
                      </a:r>
                    </a:p>
                    <a:p>
                      <a:pPr marL="285750" indent="-285750">
                        <a:spcBef>
                          <a:spcPts val="600"/>
                        </a:spcBef>
                        <a:buFont typeface="Arial" pitchFamily="34" charset="0"/>
                        <a:buChar char="•"/>
                      </a:pPr>
                      <a:r>
                        <a:rPr lang="en-ZA" sz="1600" kern="1200" dirty="0" smtClean="0">
                          <a:solidFill>
                            <a:schemeClr val="dk1"/>
                          </a:solidFill>
                          <a:effectLst/>
                          <a:latin typeface="Calibri" panose="020F0502020204030204" pitchFamily="34" charset="0"/>
                          <a:ea typeface="+mn-ea"/>
                          <a:cs typeface="Calibri" panose="020F0502020204030204" pitchFamily="34" charset="0"/>
                        </a:rPr>
                        <a:t>Over the MTEF, government will review the efficiency of these multiple allocations and improve how they affect the actual capacity of provincial departments and municipalities.</a:t>
                      </a:r>
                    </a:p>
                  </a:txBody>
                  <a:tcPr>
                    <a:solidFill>
                      <a:srgbClr val="F7F3F4"/>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6561747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838200"/>
          </a:xfrm>
        </p:spPr>
        <p:txBody>
          <a:bodyPr/>
          <a:lstStyle/>
          <a:p>
            <a:r>
              <a:rPr lang="en-ZA" sz="3600" b="1" dirty="0" err="1">
                <a:latin typeface="Calibri" panose="020F0502020204030204" pitchFamily="34" charset="0"/>
                <a:cs typeface="Calibri" panose="020F0502020204030204" pitchFamily="34" charset="0"/>
              </a:rPr>
              <a:t>SeCOA</a:t>
            </a:r>
            <a:r>
              <a:rPr lang="en-ZA" sz="3600" b="1" dirty="0">
                <a:latin typeface="Calibri" panose="020F0502020204030204" pitchFamily="34" charset="0"/>
                <a:cs typeface="Calibri" panose="020F0502020204030204" pitchFamily="34" charset="0"/>
              </a:rPr>
              <a:t> recommendations on 2017 </a:t>
            </a:r>
            <a:r>
              <a:rPr lang="en-ZA" sz="3600" b="1" dirty="0" err="1">
                <a:latin typeface="Calibri" panose="020F0502020204030204" pitchFamily="34" charset="0"/>
                <a:cs typeface="Calibri" panose="020F0502020204030204" pitchFamily="34" charset="0"/>
              </a:rPr>
              <a:t>DoRAB</a:t>
            </a:r>
            <a:r>
              <a:rPr lang="en-ZA" sz="3600" b="1" dirty="0">
                <a:latin typeface="Calibri" panose="020F0502020204030204" pitchFamily="34" charset="0"/>
                <a:cs typeface="Calibri" panose="020F0502020204030204" pitchFamily="34" charset="0"/>
              </a:rPr>
              <a:t> </a:t>
            </a:r>
            <a:r>
              <a:rPr lang="en-ZA" sz="3600" b="1" dirty="0" smtClean="0">
                <a:latin typeface="Calibri" panose="020F0502020204030204" pitchFamily="34" charset="0"/>
                <a:cs typeface="Calibri" panose="020F0502020204030204" pitchFamily="34" charset="0"/>
              </a:rPr>
              <a:t/>
            </a:r>
            <a:br>
              <a:rPr lang="en-ZA" sz="3600" b="1" dirty="0" smtClean="0">
                <a:latin typeface="Calibri" panose="020F0502020204030204" pitchFamily="34" charset="0"/>
                <a:cs typeface="Calibri" panose="020F0502020204030204" pitchFamily="34" charset="0"/>
              </a:rPr>
            </a:br>
            <a:r>
              <a:rPr lang="en-ZA" sz="2400" b="1" dirty="0" smtClean="0">
                <a:latin typeface="Calibri" panose="020F0502020204030204" pitchFamily="34" charset="0"/>
                <a:cs typeface="Calibri" panose="020F0502020204030204" pitchFamily="34" charset="0"/>
              </a:rPr>
              <a:t>(3 of 4)</a:t>
            </a:r>
            <a:endParaRPr lang="en-ZA"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ZA" dirty="0" smtClean="0">
                <a:solidFill>
                  <a:schemeClr val="bg1"/>
                </a:solidFill>
              </a:rPr>
              <a:t>.</a:t>
            </a:r>
            <a:endParaRPr lang="en-ZA" dirty="0">
              <a:solidFill>
                <a:schemeClr val="bg1"/>
              </a:solidFill>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9B54C9-DAAD-4DCE-9E79-28931CADE0E1}" type="slidenum">
              <a:rPr kumimoji="0" lang="en-US" sz="1000" b="1" i="0" u="none" strike="noStrike" kern="1200" cap="none" spc="0" normalizeH="0" baseline="0" noProof="0" smtClean="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US" sz="1400" b="0" i="0" u="none" strike="noStrike" kern="1200" cap="none" spc="0" normalizeH="0" baseline="0" noProof="0">
              <a:ln>
                <a:noFill/>
              </a:ln>
              <a:solidFill>
                <a:srgbClr val="000000"/>
              </a:solidFill>
              <a:effectLst/>
              <a:uLnTx/>
              <a:uFillTx/>
              <a:latin typeface="Arial"/>
              <a:cs typeface="+mn-cs"/>
            </a:endParaRPr>
          </a:p>
        </p:txBody>
      </p:sp>
      <p:graphicFrame>
        <p:nvGraphicFramePr>
          <p:cNvPr id="5" name="Content Placeholder 4"/>
          <p:cNvGraphicFramePr>
            <a:graphicFrameLocks/>
          </p:cNvGraphicFramePr>
          <p:nvPr>
            <p:extLst/>
          </p:nvPr>
        </p:nvGraphicFramePr>
        <p:xfrm>
          <a:off x="107504" y="1196753"/>
          <a:ext cx="8884096" cy="5031600"/>
        </p:xfrm>
        <a:graphic>
          <a:graphicData uri="http://schemas.openxmlformats.org/drawingml/2006/table">
            <a:tbl>
              <a:tblPr firstRow="1" bandRow="1">
                <a:tableStyleId>{5C22544A-7EE6-4342-B048-85BDC9FD1C3A}</a:tableStyleId>
              </a:tblPr>
              <a:tblGrid>
                <a:gridCol w="3600400">
                  <a:extLst>
                    <a:ext uri="{9D8B030D-6E8A-4147-A177-3AD203B41FA5}">
                      <a16:colId xmlns:a16="http://schemas.microsoft.com/office/drawing/2014/main" xmlns="" val="20000"/>
                    </a:ext>
                  </a:extLst>
                </a:gridCol>
                <a:gridCol w="5283696">
                  <a:extLst>
                    <a:ext uri="{9D8B030D-6E8A-4147-A177-3AD203B41FA5}">
                      <a16:colId xmlns:a16="http://schemas.microsoft.com/office/drawing/2014/main" xmlns="" val="3125770859"/>
                    </a:ext>
                  </a:extLst>
                </a:gridCol>
              </a:tblGrid>
              <a:tr h="292687">
                <a:tc>
                  <a:txBody>
                    <a:bodyPr/>
                    <a:lstStyle/>
                    <a:p>
                      <a:pPr>
                        <a:spcBef>
                          <a:spcPts val="600"/>
                        </a:spcBef>
                      </a:pPr>
                      <a:r>
                        <a:rPr lang="en-ZA" sz="1400" dirty="0" smtClean="0">
                          <a:solidFill>
                            <a:schemeClr val="tx1"/>
                          </a:solidFill>
                          <a:latin typeface="Calibri" panose="020F0502020204030204" pitchFamily="34" charset="0"/>
                          <a:cs typeface="Calibri" panose="020F0502020204030204" pitchFamily="34" charset="0"/>
                        </a:rPr>
                        <a:t>Committee Recommendations</a:t>
                      </a:r>
                      <a:endParaRPr lang="en-ZA" sz="1400" dirty="0">
                        <a:solidFill>
                          <a:schemeClr val="tx1"/>
                        </a:solidFill>
                        <a:latin typeface="Calibri" panose="020F0502020204030204" pitchFamily="34" charset="0"/>
                        <a:cs typeface="Calibri" panose="020F0502020204030204" pitchFamily="34" charset="0"/>
                      </a:endParaRPr>
                    </a:p>
                  </a:txBody>
                  <a:tcPr>
                    <a:solidFill>
                      <a:schemeClr val="bg1">
                        <a:lumMod val="85000"/>
                      </a:schemeClr>
                    </a:solidFill>
                  </a:tcPr>
                </a:tc>
                <a:tc>
                  <a:txBody>
                    <a:bodyPr/>
                    <a:lstStyle/>
                    <a:p>
                      <a:pPr>
                        <a:spcBef>
                          <a:spcPts val="600"/>
                        </a:spcBef>
                      </a:pPr>
                      <a:r>
                        <a:rPr lang="en-ZA" sz="1400" dirty="0" smtClean="0">
                          <a:solidFill>
                            <a:schemeClr val="tx1"/>
                          </a:solidFill>
                          <a:latin typeface="Calibri" panose="020F0502020204030204" pitchFamily="34" charset="0"/>
                          <a:cs typeface="Calibri" panose="020F0502020204030204" pitchFamily="34" charset="0"/>
                        </a:rPr>
                        <a:t>Minister’s Response</a:t>
                      </a:r>
                      <a:endParaRPr lang="en-ZA" sz="1400" dirty="0">
                        <a:solidFill>
                          <a:schemeClr val="tx1"/>
                        </a:solidFill>
                        <a:latin typeface="Calibri" panose="020F0502020204030204" pitchFamily="34" charset="0"/>
                        <a:cs typeface="Calibri" panose="020F0502020204030204" pitchFamily="34" charset="0"/>
                      </a:endParaRPr>
                    </a:p>
                  </a:txBody>
                  <a:tcPr>
                    <a:solidFill>
                      <a:schemeClr val="bg1">
                        <a:lumMod val="85000"/>
                      </a:schemeClr>
                    </a:solidFill>
                  </a:tcPr>
                </a:tc>
                <a:extLst>
                  <a:ext uri="{0D108BD9-81ED-4DB2-BD59-A6C34878D82A}">
                    <a16:rowId xmlns:a16="http://schemas.microsoft.com/office/drawing/2014/main" xmlns="" val="10000"/>
                  </a:ext>
                </a:extLst>
              </a:tr>
              <a:tr h="35122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i="0" kern="1200" baseline="0" dirty="0" smtClean="0">
                          <a:solidFill>
                            <a:schemeClr val="dk1"/>
                          </a:solidFill>
                          <a:effectLst/>
                          <a:latin typeface="Calibri" panose="020F0502020204030204" pitchFamily="34" charset="0"/>
                          <a:ea typeface="+mn-ea"/>
                          <a:cs typeface="Calibri" panose="020F0502020204030204" pitchFamily="34" charset="0"/>
                        </a:rPr>
                        <a:t>Improving spending on the Municipal Infrastructure Grant</a:t>
                      </a:r>
                    </a:p>
                  </a:txBody>
                  <a:tcPr>
                    <a:solidFill>
                      <a:schemeClr val="accent6">
                        <a:lumMod val="20000"/>
                        <a:lumOff val="80000"/>
                        <a:alpha val="50000"/>
                      </a:schemeClr>
                    </a:solidFill>
                  </a:tcPr>
                </a:tc>
                <a:tc hMerge="1">
                  <a:txBody>
                    <a:bodyPr/>
                    <a:lstStyle/>
                    <a:p>
                      <a:endParaRPr lang="en-ZA"/>
                    </a:p>
                  </a:txBody>
                  <a:tcPr/>
                </a:tc>
                <a:extLst>
                  <a:ext uri="{0D108BD9-81ED-4DB2-BD59-A6C34878D82A}">
                    <a16:rowId xmlns:a16="http://schemas.microsoft.com/office/drawing/2014/main" xmlns="" val="10001"/>
                  </a:ext>
                </a:extLst>
              </a:tr>
              <a:tr h="22683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NT should also review the policy of withholding conditional grants and their reallocation to other municipalities as the stopping and reallocation could have unintended consequences.</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600" i="0" kern="1200" baseline="0" dirty="0">
                        <a:solidFill>
                          <a:schemeClr val="dk1"/>
                        </a:solidFill>
                        <a:effectLst/>
                        <a:latin typeface="Calibri" panose="020F0502020204030204" pitchFamily="34" charset="0"/>
                        <a:ea typeface="+mn-ea"/>
                        <a:cs typeface="Calibri" panose="020F0502020204030204" pitchFamily="34" charset="0"/>
                      </a:endParaRPr>
                    </a:p>
                  </a:txBody>
                  <a:tcPr>
                    <a:solidFill>
                      <a:srgbClr val="F7F3F4"/>
                    </a:solidFill>
                  </a:tcPr>
                </a:tc>
                <a:tc>
                  <a:txBody>
                    <a:bodyPr/>
                    <a:lstStyle/>
                    <a:p>
                      <a:pPr marL="285750" indent="-285750">
                        <a:spcBef>
                          <a:spcPts val="600"/>
                        </a:spcBef>
                        <a:buFont typeface="Arial" pitchFamily="34" charset="0"/>
                        <a:buChar cha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The provisions for reallocating funds are not meant to be punitive. They are the final step after all efforts to assist an underperforming municipality have been exhausted.</a:t>
                      </a:r>
                    </a:p>
                    <a:p>
                      <a:pPr marL="285750" indent="-285750">
                        <a:spcBef>
                          <a:spcPts val="600"/>
                        </a:spcBef>
                        <a:buFont typeface="Arial" pitchFamily="34" charset="0"/>
                        <a:buChar cha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The reallocation of funds facilitates service provision by ensuring that municipalities with registered projects that are ready for implementation are prioritised. In some cases, if a local municipality underperforms, then its funds can be transferred to the district municipality to complete the local municipality’s project. </a:t>
                      </a:r>
                    </a:p>
                  </a:txBody>
                  <a:tcPr>
                    <a:solidFill>
                      <a:srgbClr val="F7F3F4"/>
                    </a:solidFill>
                  </a:tcPr>
                </a:tc>
                <a:extLst>
                  <a:ext uri="{0D108BD9-81ED-4DB2-BD59-A6C34878D82A}">
                    <a16:rowId xmlns:a16="http://schemas.microsoft.com/office/drawing/2014/main" xmlns="" val="10002"/>
                  </a:ext>
                </a:extLst>
              </a:tr>
              <a:tr h="35122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i="0" kern="1200" baseline="0" dirty="0" smtClean="0">
                          <a:solidFill>
                            <a:schemeClr val="dk1"/>
                          </a:solidFill>
                          <a:effectLst/>
                          <a:latin typeface="Calibri" panose="020F0502020204030204" pitchFamily="34" charset="0"/>
                          <a:ea typeface="+mn-ea"/>
                          <a:cs typeface="Calibri" panose="020F0502020204030204" pitchFamily="34" charset="0"/>
                        </a:rPr>
                        <a:t>Supporting municipalities in spending and service delivery</a:t>
                      </a:r>
                    </a:p>
                  </a:txBody>
                  <a:tcPr>
                    <a:solidFill>
                      <a:schemeClr val="accent6">
                        <a:lumMod val="20000"/>
                        <a:lumOff val="80000"/>
                        <a:alpha val="50000"/>
                      </a:schemeClr>
                    </a:solidFill>
                  </a:tcPr>
                </a:tc>
                <a:tc hMerge="1">
                  <a:txBody>
                    <a:bodyPr/>
                    <a:lstStyle/>
                    <a:p>
                      <a:endParaRPr lang="en-ZA"/>
                    </a:p>
                  </a:txBody>
                  <a:tcPr/>
                </a:tc>
                <a:extLst>
                  <a:ext uri="{0D108BD9-81ED-4DB2-BD59-A6C34878D82A}">
                    <a16:rowId xmlns:a16="http://schemas.microsoft.com/office/drawing/2014/main" xmlns="" val="10003"/>
                  </a:ext>
                </a:extLst>
              </a:tr>
              <a:tr h="1633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NT, provincial treasuries and DCoG should provide comprehensive support to underperforming municipalities that lack the capacity to spend their allocated budgets.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600" i="0" kern="1200" baseline="0" dirty="0">
                        <a:solidFill>
                          <a:schemeClr val="dk1"/>
                        </a:solidFill>
                        <a:effectLst/>
                        <a:latin typeface="Calibri" panose="020F0502020204030204" pitchFamily="34" charset="0"/>
                        <a:ea typeface="+mn-ea"/>
                        <a:cs typeface="Calibri" panose="020F0502020204030204" pitchFamily="34" charset="0"/>
                      </a:endParaRPr>
                    </a:p>
                  </a:txBody>
                  <a:tcPr>
                    <a:solidFill>
                      <a:srgbClr val="F7F3F4"/>
                    </a:solidFill>
                  </a:tcPr>
                </a:tc>
                <a:tc>
                  <a:txBody>
                    <a:bodyPr/>
                    <a:lstStyle/>
                    <a:p>
                      <a:pPr marL="285750" indent="-285750">
                        <a:spcBef>
                          <a:spcPts val="600"/>
                        </a:spcBef>
                        <a:buFont typeface="Arial" pitchFamily="34" charset="0"/>
                        <a:buChar char="•"/>
                      </a:pPr>
                      <a:r>
                        <a:rPr lang="en-ZA" sz="1600" kern="1200" dirty="0" smtClean="0">
                          <a:solidFill>
                            <a:schemeClr val="dk1"/>
                          </a:solidFill>
                          <a:effectLst/>
                          <a:latin typeface="Calibri" panose="020F0502020204030204" pitchFamily="34" charset="0"/>
                          <a:ea typeface="+mn-ea"/>
                          <a:cs typeface="Calibri" panose="020F0502020204030204" pitchFamily="34" charset="0"/>
                        </a:rPr>
                        <a:t>The recommendation is supported. In addition to existing support provided,</a:t>
                      </a:r>
                      <a:r>
                        <a:rPr lang="en-ZA" sz="1600" kern="1200" baseline="0" dirty="0" smtClean="0">
                          <a:solidFill>
                            <a:schemeClr val="dk1"/>
                          </a:solidFill>
                          <a:effectLst/>
                          <a:latin typeface="Calibri" panose="020F0502020204030204" pitchFamily="34" charset="0"/>
                          <a:ea typeface="+mn-ea"/>
                          <a:cs typeface="Calibri" panose="020F0502020204030204" pitchFamily="34" charset="0"/>
                        </a:rPr>
                        <a:t> g</a:t>
                      </a:r>
                      <a:r>
                        <a:rPr lang="en-ZA" sz="1600" kern="1200" dirty="0" smtClean="0">
                          <a:solidFill>
                            <a:schemeClr val="dk1"/>
                          </a:solidFill>
                          <a:effectLst/>
                          <a:latin typeface="Calibri" panose="020F0502020204030204" pitchFamily="34" charset="0"/>
                          <a:ea typeface="+mn-ea"/>
                          <a:cs typeface="Calibri" panose="020F0502020204030204" pitchFamily="34" charset="0"/>
                        </a:rPr>
                        <a:t>overnment intends to introduce a conditional grant in the outer years of the 2018 MTEF to help municipalities facing financial crises. The grant will be made available to municipalities that have demonstrated a strong commitment to undertake reforms.</a:t>
                      </a:r>
                    </a:p>
                  </a:txBody>
                  <a:tcPr>
                    <a:solidFill>
                      <a:srgbClr val="F7F3F4"/>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9186561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904528"/>
          </a:xfrm>
        </p:spPr>
        <p:txBody>
          <a:bodyPr>
            <a:noAutofit/>
          </a:bodyPr>
          <a:lstStyle/>
          <a:p>
            <a:r>
              <a:rPr lang="en-ZA" sz="3200" b="1" dirty="0" err="1">
                <a:latin typeface="Calibri" panose="020F0502020204030204" pitchFamily="34" charset="0"/>
                <a:cs typeface="Calibri" panose="020F0502020204030204" pitchFamily="34" charset="0"/>
              </a:rPr>
              <a:t>SeCOA</a:t>
            </a:r>
            <a:r>
              <a:rPr lang="en-ZA" sz="3200" b="1" dirty="0">
                <a:latin typeface="Calibri" panose="020F0502020204030204" pitchFamily="34" charset="0"/>
                <a:cs typeface="Calibri" panose="020F0502020204030204" pitchFamily="34" charset="0"/>
              </a:rPr>
              <a:t> recommendations on 2017 </a:t>
            </a:r>
            <a:r>
              <a:rPr lang="en-ZA" sz="3200" b="1" dirty="0" err="1">
                <a:latin typeface="Calibri" panose="020F0502020204030204" pitchFamily="34" charset="0"/>
                <a:cs typeface="Calibri" panose="020F0502020204030204" pitchFamily="34" charset="0"/>
              </a:rPr>
              <a:t>DoRAB</a:t>
            </a:r>
            <a:r>
              <a:rPr lang="en-ZA" sz="3200" b="1" dirty="0">
                <a:latin typeface="Calibri" panose="020F0502020204030204" pitchFamily="34" charset="0"/>
                <a:cs typeface="Calibri" panose="020F0502020204030204" pitchFamily="34" charset="0"/>
              </a:rPr>
              <a:t> </a:t>
            </a:r>
            <a:r>
              <a:rPr lang="en-ZA" sz="3200" b="1" dirty="0" smtClean="0">
                <a:latin typeface="Calibri" panose="020F0502020204030204" pitchFamily="34" charset="0"/>
                <a:cs typeface="Calibri" panose="020F0502020204030204" pitchFamily="34" charset="0"/>
              </a:rPr>
              <a:t/>
            </a:r>
            <a:br>
              <a:rPr lang="en-ZA" sz="3200" b="1" dirty="0" smtClean="0">
                <a:latin typeface="Calibri" panose="020F0502020204030204" pitchFamily="34" charset="0"/>
                <a:cs typeface="Calibri" panose="020F0502020204030204" pitchFamily="34" charset="0"/>
              </a:rPr>
            </a:br>
            <a:r>
              <a:rPr lang="en-ZA" sz="2400" b="1" dirty="0" smtClean="0">
                <a:latin typeface="Calibri" panose="020F0502020204030204" pitchFamily="34" charset="0"/>
                <a:cs typeface="Calibri" panose="020F0502020204030204" pitchFamily="34" charset="0"/>
              </a:rPr>
              <a:t>(4 </a:t>
            </a:r>
            <a:r>
              <a:rPr lang="en-ZA" sz="2400" b="1" dirty="0">
                <a:latin typeface="Calibri" panose="020F0502020204030204" pitchFamily="34" charset="0"/>
                <a:cs typeface="Calibri" panose="020F0502020204030204" pitchFamily="34" charset="0"/>
              </a:rPr>
              <a:t>of </a:t>
            </a:r>
            <a:r>
              <a:rPr lang="en-ZA" sz="2400" b="1" dirty="0" smtClean="0">
                <a:latin typeface="Calibri" panose="020F0502020204030204" pitchFamily="34" charset="0"/>
                <a:cs typeface="Calibri" panose="020F0502020204030204" pitchFamily="34" charset="0"/>
              </a:rPr>
              <a:t>4)</a:t>
            </a:r>
            <a:endParaRPr lang="en-ZA" sz="24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ZA" dirty="0" smtClean="0">
                <a:solidFill>
                  <a:schemeClr val="bg1"/>
                </a:solidFill>
              </a:rPr>
              <a:t>.</a:t>
            </a:r>
            <a:endParaRPr lang="en-ZA" dirty="0">
              <a:solidFill>
                <a:schemeClr val="bg1"/>
              </a:solidFill>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9B54C9-DAAD-4DCE-9E79-28931CADE0E1}" type="slidenum">
              <a:rPr kumimoji="0" lang="en-US" sz="1000" b="1" i="0" u="none" strike="noStrike" kern="1200" cap="none" spc="0" normalizeH="0" baseline="0" noProof="0" smtClean="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US" sz="1400" b="0" i="0" u="none" strike="noStrike" kern="1200" cap="none" spc="0" normalizeH="0" baseline="0" noProof="0">
              <a:ln>
                <a:noFill/>
              </a:ln>
              <a:solidFill>
                <a:srgbClr val="000000"/>
              </a:solidFill>
              <a:effectLst/>
              <a:uLnTx/>
              <a:uFillTx/>
              <a:latin typeface="Arial"/>
              <a:cs typeface="+mn-cs"/>
            </a:endParaRPr>
          </a:p>
        </p:txBody>
      </p:sp>
      <p:graphicFrame>
        <p:nvGraphicFramePr>
          <p:cNvPr id="5" name="Content Placeholder 4"/>
          <p:cNvGraphicFramePr>
            <a:graphicFrameLocks/>
          </p:cNvGraphicFramePr>
          <p:nvPr>
            <p:extLst/>
          </p:nvPr>
        </p:nvGraphicFramePr>
        <p:xfrm>
          <a:off x="0" y="1124744"/>
          <a:ext cx="9144000" cy="4862400"/>
        </p:xfrm>
        <a:graphic>
          <a:graphicData uri="http://schemas.openxmlformats.org/drawingml/2006/table">
            <a:tbl>
              <a:tblPr firstRow="1" bandRow="1">
                <a:tableStyleId>{5C22544A-7EE6-4342-B048-85BDC9FD1C3A}</a:tableStyleId>
              </a:tblPr>
              <a:tblGrid>
                <a:gridCol w="3186927">
                  <a:extLst>
                    <a:ext uri="{9D8B030D-6E8A-4147-A177-3AD203B41FA5}">
                      <a16:colId xmlns:a16="http://schemas.microsoft.com/office/drawing/2014/main" xmlns="" val="20000"/>
                    </a:ext>
                  </a:extLst>
                </a:gridCol>
                <a:gridCol w="5957073">
                  <a:extLst>
                    <a:ext uri="{9D8B030D-6E8A-4147-A177-3AD203B41FA5}">
                      <a16:colId xmlns:a16="http://schemas.microsoft.com/office/drawing/2014/main" xmlns="" val="20001"/>
                    </a:ext>
                  </a:extLst>
                </a:gridCol>
              </a:tblGrid>
              <a:tr h="306470">
                <a:tc>
                  <a:txBody>
                    <a:bodyPr/>
                    <a:lstStyle/>
                    <a:p>
                      <a:pPr>
                        <a:spcBef>
                          <a:spcPts val="600"/>
                        </a:spcBef>
                      </a:pPr>
                      <a:r>
                        <a:rPr lang="en-ZA" sz="1400" dirty="0" smtClean="0">
                          <a:solidFill>
                            <a:schemeClr val="tx1"/>
                          </a:solidFill>
                          <a:latin typeface="Calibri" panose="020F0502020204030204" pitchFamily="34" charset="0"/>
                          <a:cs typeface="Calibri" panose="020F0502020204030204" pitchFamily="34" charset="0"/>
                        </a:rPr>
                        <a:t>Committee Recommendations</a:t>
                      </a:r>
                      <a:endParaRPr lang="en-ZA" sz="1400" dirty="0">
                        <a:solidFill>
                          <a:schemeClr val="tx1"/>
                        </a:solidFill>
                        <a:latin typeface="Calibri" panose="020F0502020204030204" pitchFamily="34" charset="0"/>
                        <a:cs typeface="Calibri" panose="020F0502020204030204" pitchFamily="34" charset="0"/>
                      </a:endParaRPr>
                    </a:p>
                  </a:txBody>
                  <a:tcPr>
                    <a:solidFill>
                      <a:schemeClr val="bg1">
                        <a:lumMod val="85000"/>
                      </a:schemeClr>
                    </a:solidFill>
                  </a:tcPr>
                </a:tc>
                <a:tc>
                  <a:txBody>
                    <a:bodyPr/>
                    <a:lstStyle/>
                    <a:p>
                      <a:pPr>
                        <a:spcBef>
                          <a:spcPts val="600"/>
                        </a:spcBef>
                      </a:pPr>
                      <a:r>
                        <a:rPr lang="en-ZA" sz="1400" dirty="0" smtClean="0">
                          <a:solidFill>
                            <a:schemeClr val="tx1"/>
                          </a:solidFill>
                          <a:latin typeface="Calibri" panose="020F0502020204030204" pitchFamily="34" charset="0"/>
                          <a:cs typeface="Calibri" panose="020F0502020204030204" pitchFamily="34" charset="0"/>
                        </a:rPr>
                        <a:t>Minister’s Response</a:t>
                      </a:r>
                      <a:endParaRPr lang="en-ZA" sz="1400" dirty="0">
                        <a:solidFill>
                          <a:schemeClr val="tx1"/>
                        </a:solidFill>
                        <a:latin typeface="Calibri" panose="020F0502020204030204" pitchFamily="34" charset="0"/>
                        <a:cs typeface="Calibri" panose="020F0502020204030204" pitchFamily="34" charset="0"/>
                      </a:endParaRPr>
                    </a:p>
                  </a:txBody>
                  <a:tcPr>
                    <a:solidFill>
                      <a:schemeClr val="bg1">
                        <a:lumMod val="85000"/>
                      </a:schemeClr>
                    </a:solidFill>
                  </a:tcPr>
                </a:tc>
                <a:extLst>
                  <a:ext uri="{0D108BD9-81ED-4DB2-BD59-A6C34878D82A}">
                    <a16:rowId xmlns:a16="http://schemas.microsoft.com/office/drawing/2014/main" xmlns="" val="10000"/>
                  </a:ext>
                </a:extLst>
              </a:tr>
              <a:tr h="36776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i="0" kern="1200" baseline="0" dirty="0" smtClean="0">
                          <a:solidFill>
                            <a:schemeClr val="dk1"/>
                          </a:solidFill>
                          <a:effectLst/>
                          <a:latin typeface="Calibri" panose="020F0502020204030204" pitchFamily="34" charset="0"/>
                          <a:ea typeface="+mn-ea"/>
                          <a:cs typeface="Calibri" panose="020F0502020204030204" pitchFamily="34" charset="0"/>
                        </a:rPr>
                        <a:t>Filling municipal managerial vacancies</a:t>
                      </a:r>
                    </a:p>
                  </a:txBody>
                  <a:tcPr>
                    <a:solidFill>
                      <a:schemeClr val="accent6">
                        <a:lumMod val="20000"/>
                        <a:lumOff val="80000"/>
                        <a:alpha val="50000"/>
                      </a:schemeClr>
                    </a:solidFill>
                  </a:tcPr>
                </a:tc>
                <a:tc hMerge="1">
                  <a:txBody>
                    <a:bodyPr/>
                    <a:lstStyle/>
                    <a:p>
                      <a:endParaRPr lang="en-ZA"/>
                    </a:p>
                  </a:txBody>
                  <a:tcPr/>
                </a:tc>
                <a:extLst>
                  <a:ext uri="{0D108BD9-81ED-4DB2-BD59-A6C34878D82A}">
                    <a16:rowId xmlns:a16="http://schemas.microsoft.com/office/drawing/2014/main" xmlns="" val="10001"/>
                  </a:ext>
                </a:extLst>
              </a:tr>
              <a:tr h="2149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NT and DCoG should develop action plans for addressing vacant municipal manager and chief financial officer positions in municipalities</a:t>
                      </a:r>
                    </a:p>
                  </a:txBody>
                  <a:tcPr>
                    <a:solidFill>
                      <a:srgbClr val="F7F3F4"/>
                    </a:solidFill>
                  </a:tcPr>
                </a:tc>
                <a:tc>
                  <a:txBody>
                    <a:bodyPr/>
                    <a:lstStyle/>
                    <a:p>
                      <a:pPr marL="285750" indent="-285750">
                        <a:spcBef>
                          <a:spcPts val="600"/>
                        </a:spcBef>
                        <a:buFont typeface="Arial" pitchFamily="34" charset="0"/>
                        <a:buChar char="•"/>
                      </a:pPr>
                      <a:r>
                        <a:rPr lang="en-ZA" sz="1600" b="0" i="0" baseline="0" dirty="0" smtClean="0">
                          <a:solidFill>
                            <a:schemeClr val="tx1"/>
                          </a:solidFill>
                          <a:latin typeface="Calibri" panose="020F0502020204030204" pitchFamily="34" charset="0"/>
                          <a:cs typeface="Calibri" panose="020F0502020204030204" pitchFamily="34" charset="0"/>
                        </a:rPr>
                        <a:t>NT is available to provide a briefing on dates nominated by the committee. </a:t>
                      </a:r>
                    </a:p>
                    <a:p>
                      <a:pPr marL="285750" indent="-285750">
                        <a:spcBef>
                          <a:spcPts val="600"/>
                        </a:spcBef>
                        <a:buFont typeface="Arial" pitchFamily="34" charset="0"/>
                        <a:buChar char="•"/>
                      </a:pPr>
                      <a:r>
                        <a:rPr lang="en-ZA" sz="1600" b="0" i="0" baseline="0" dirty="0" smtClean="0">
                          <a:solidFill>
                            <a:schemeClr val="tx1"/>
                          </a:solidFill>
                          <a:latin typeface="Calibri" panose="020F0502020204030204" pitchFamily="34" charset="0"/>
                          <a:cs typeface="Calibri" panose="020F0502020204030204" pitchFamily="34" charset="0"/>
                        </a:rPr>
                        <a:t>Filling these vacancies should be fast-tracked with competent managers. Accountability is weaker in municipalities where the position of municipal manager is vacant or occupied by an acting incumbent, as an acting manager is less inclined to make decisions. The absence of a suitably competent chief financial officer presents a risk to sound financial management.</a:t>
                      </a:r>
                    </a:p>
                  </a:txBody>
                  <a:tcPr>
                    <a:solidFill>
                      <a:srgbClr val="F7F3F4"/>
                    </a:solidFill>
                  </a:tcPr>
                </a:tc>
                <a:extLst>
                  <a:ext uri="{0D108BD9-81ED-4DB2-BD59-A6C34878D82A}">
                    <a16:rowId xmlns:a16="http://schemas.microsoft.com/office/drawing/2014/main" xmlns="" val="10002"/>
                  </a:ext>
                </a:extLst>
              </a:tr>
              <a:tr h="36776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i="0" dirty="0" smtClean="0">
                          <a:latin typeface="Calibri" panose="020F0502020204030204" pitchFamily="34" charset="0"/>
                          <a:cs typeface="Calibri" panose="020F0502020204030204" pitchFamily="34" charset="0"/>
                        </a:rPr>
                        <a:t>Responding to recommendations from the Financial and Fiscal Commission</a:t>
                      </a:r>
                    </a:p>
                  </a:txBody>
                  <a:tcPr>
                    <a:solidFill>
                      <a:schemeClr val="accent6">
                        <a:lumMod val="20000"/>
                        <a:lumOff val="80000"/>
                        <a:alpha val="50000"/>
                      </a:schemeClr>
                    </a:solidFill>
                  </a:tcPr>
                </a:tc>
                <a:tc hMerge="1">
                  <a:txBody>
                    <a:bodyPr/>
                    <a:lstStyle/>
                    <a:p>
                      <a:endParaRPr lang="en-ZA"/>
                    </a:p>
                  </a:txBody>
                  <a:tcPr/>
                </a:tc>
                <a:extLst>
                  <a:ext uri="{0D108BD9-81ED-4DB2-BD59-A6C34878D82A}">
                    <a16:rowId xmlns:a16="http://schemas.microsoft.com/office/drawing/2014/main" xmlns="" val="10003"/>
                  </a:ext>
                </a:extLst>
              </a:tr>
              <a:tr h="1670939">
                <a:tc>
                  <a:txBody>
                    <a:bodyPr/>
                    <a:lstStyle/>
                    <a:p>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The National Treasury should respond to and, where applicable, implement the Financial and Fiscal Commission’s recommendations.</a:t>
                      </a:r>
                    </a:p>
                  </a:txBody>
                  <a:tcPr>
                    <a:solidFill>
                      <a:srgbClr val="F7F3F4"/>
                    </a:solidFill>
                  </a:tcPr>
                </a:tc>
                <a:tc>
                  <a:txBody>
                    <a:bodyPr/>
                    <a:lstStyle/>
                    <a:p>
                      <a:pPr marL="285750" indent="-285750" algn="l" defTabSz="914400" rtl="0" eaLnBrk="1" latinLnBrk="0" hangingPunct="1">
                        <a:spcBef>
                          <a:spcPts val="600"/>
                        </a:spcBef>
                        <a:buFont typeface="Arial" pitchFamily="34" charset="0"/>
                        <a:buChar char="•"/>
                      </a:pPr>
                      <a:r>
                        <a:rPr lang="en-ZA" sz="1600" b="0" i="0" kern="1200" baseline="0" dirty="0" smtClean="0">
                          <a:solidFill>
                            <a:schemeClr val="tx1"/>
                          </a:solidFill>
                          <a:latin typeface="Calibri" panose="020F0502020204030204" pitchFamily="34" charset="0"/>
                          <a:ea typeface="+mn-ea"/>
                          <a:cs typeface="Calibri" panose="020F0502020204030204" pitchFamily="34" charset="0"/>
                        </a:rPr>
                        <a:t>The Constitution requires that the commission’s recommendations be considered before tabling the division of revenue. </a:t>
                      </a:r>
                    </a:p>
                    <a:p>
                      <a:pPr marL="285750" indent="-285750" algn="l" defTabSz="914400" rtl="0" eaLnBrk="1" latinLnBrk="0" hangingPunct="1">
                        <a:spcBef>
                          <a:spcPts val="600"/>
                        </a:spcBef>
                        <a:buFont typeface="Arial" pitchFamily="34" charset="0"/>
                        <a:buChar char="•"/>
                      </a:pPr>
                      <a:r>
                        <a:rPr lang="en-ZA" sz="1600" b="0" i="0" kern="1200" baseline="0" dirty="0" smtClean="0">
                          <a:solidFill>
                            <a:schemeClr val="tx1"/>
                          </a:solidFill>
                          <a:latin typeface="Calibri" panose="020F0502020204030204" pitchFamily="34" charset="0"/>
                          <a:ea typeface="+mn-ea"/>
                          <a:cs typeface="Calibri" panose="020F0502020204030204" pitchFamily="34" charset="0"/>
                        </a:rPr>
                        <a:t>Government’s responses to the relevant recommendations are provided in part 3 of Annexure W1 of the Division of Revenue Bill, 2018. </a:t>
                      </a:r>
                    </a:p>
                  </a:txBody>
                  <a:tcPr>
                    <a:solidFill>
                      <a:srgbClr val="F7F3F4"/>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8288422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904528"/>
          </a:xfrm>
        </p:spPr>
        <p:txBody>
          <a:bodyPr>
            <a:noAutofit/>
          </a:bodyPr>
          <a:lstStyle/>
          <a:p>
            <a:r>
              <a:rPr lang="en-ZA" sz="2100" b="1" dirty="0" err="1">
                <a:latin typeface="Calibri" panose="020F0502020204030204" pitchFamily="34" charset="0"/>
                <a:cs typeface="Calibri" panose="020F0502020204030204" pitchFamily="34" charset="0"/>
              </a:rPr>
              <a:t>SeCOA</a:t>
            </a:r>
            <a:r>
              <a:rPr lang="en-ZA" sz="2100" b="1" dirty="0">
                <a:latin typeface="Calibri" panose="020F0502020204030204" pitchFamily="34" charset="0"/>
                <a:cs typeface="Calibri" panose="020F0502020204030204" pitchFamily="34" charset="0"/>
              </a:rPr>
              <a:t> </a:t>
            </a:r>
            <a:r>
              <a:rPr lang="en-ZA" sz="2100" b="1" dirty="0" smtClean="0">
                <a:latin typeface="Calibri" panose="020F0502020204030204" pitchFamily="34" charset="0"/>
                <a:cs typeface="Calibri" panose="020F0502020204030204" pitchFamily="34" charset="0"/>
              </a:rPr>
              <a:t>recommendations </a:t>
            </a:r>
            <a:r>
              <a:rPr lang="en-ZA" sz="2100" b="1" dirty="0">
                <a:latin typeface="Calibri" panose="020F0502020204030204" pitchFamily="34" charset="0"/>
                <a:cs typeface="Calibri" panose="020F0502020204030204" pitchFamily="34" charset="0"/>
              </a:rPr>
              <a:t>on the proposed division of revenue and the conditional grant allocations to provincial and local spheres of government</a:t>
            </a:r>
            <a:r>
              <a:rPr lang="en-ZA" b="1" dirty="0" smtClean="0">
                <a:latin typeface="Calibri" panose="020F0502020204030204" pitchFamily="34" charset="0"/>
                <a:cs typeface="Calibri" panose="020F0502020204030204" pitchFamily="34" charset="0"/>
              </a:rPr>
              <a:t/>
            </a:r>
            <a:br>
              <a:rPr lang="en-ZA" b="1" dirty="0" smtClean="0">
                <a:latin typeface="Calibri" panose="020F0502020204030204" pitchFamily="34" charset="0"/>
                <a:cs typeface="Calibri" panose="020F0502020204030204" pitchFamily="34" charset="0"/>
              </a:rPr>
            </a:br>
            <a:r>
              <a:rPr lang="en-ZA" sz="1800" b="1" dirty="0" smtClean="0">
                <a:latin typeface="Calibri" panose="020F0502020204030204" pitchFamily="34" charset="0"/>
                <a:cs typeface="Calibri" panose="020F0502020204030204" pitchFamily="34" charset="0"/>
              </a:rPr>
              <a:t>(</a:t>
            </a:r>
            <a:r>
              <a:rPr lang="en-ZA" sz="1800" b="1" dirty="0">
                <a:latin typeface="Calibri" panose="020F0502020204030204" pitchFamily="34" charset="0"/>
                <a:cs typeface="Calibri" panose="020F0502020204030204" pitchFamily="34" charset="0"/>
              </a:rPr>
              <a:t>1 of </a:t>
            </a:r>
            <a:r>
              <a:rPr lang="en-ZA" sz="1800" b="1" dirty="0" smtClean="0">
                <a:latin typeface="Calibri" panose="020F0502020204030204" pitchFamily="34" charset="0"/>
                <a:cs typeface="Calibri" panose="020F0502020204030204" pitchFamily="34" charset="0"/>
              </a:rPr>
              <a:t>2)</a:t>
            </a:r>
            <a:endParaRPr lang="en-ZA" sz="18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ZA" dirty="0" smtClean="0">
                <a:solidFill>
                  <a:schemeClr val="bg1"/>
                </a:solidFill>
              </a:rPr>
              <a:t>.</a:t>
            </a:r>
            <a:endParaRPr lang="en-ZA" dirty="0">
              <a:solidFill>
                <a:schemeClr val="bg1"/>
              </a:solidFill>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9B54C9-DAAD-4DCE-9E79-28931CADE0E1}" type="slidenum">
              <a:rPr kumimoji="0" lang="en-US" sz="1000" b="1" i="0" u="none" strike="noStrike" kern="1200" cap="none" spc="0" normalizeH="0" baseline="0" noProof="0" smtClean="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sz="1400" b="0" i="0" u="none" strike="noStrike" kern="1200" cap="none" spc="0" normalizeH="0" baseline="0" noProof="0">
              <a:ln>
                <a:noFill/>
              </a:ln>
              <a:solidFill>
                <a:srgbClr val="000000"/>
              </a:solidFill>
              <a:effectLst/>
              <a:uLnTx/>
              <a:uFillTx/>
              <a:latin typeface="Arial"/>
              <a:cs typeface="+mn-cs"/>
            </a:endParaRPr>
          </a:p>
        </p:txBody>
      </p:sp>
      <p:graphicFrame>
        <p:nvGraphicFramePr>
          <p:cNvPr id="5" name="Content Placeholder 4"/>
          <p:cNvGraphicFramePr>
            <a:graphicFrameLocks/>
          </p:cNvGraphicFramePr>
          <p:nvPr>
            <p:extLst/>
          </p:nvPr>
        </p:nvGraphicFramePr>
        <p:xfrm>
          <a:off x="0" y="1124744"/>
          <a:ext cx="9144000" cy="5703932"/>
        </p:xfrm>
        <a:graphic>
          <a:graphicData uri="http://schemas.openxmlformats.org/drawingml/2006/table">
            <a:tbl>
              <a:tblPr firstRow="1" bandRow="1">
                <a:tableStyleId>{5C22544A-7EE6-4342-B048-85BDC9FD1C3A}</a:tableStyleId>
              </a:tblPr>
              <a:tblGrid>
                <a:gridCol w="3186927">
                  <a:extLst>
                    <a:ext uri="{9D8B030D-6E8A-4147-A177-3AD203B41FA5}">
                      <a16:colId xmlns:a16="http://schemas.microsoft.com/office/drawing/2014/main" xmlns="" val="20000"/>
                    </a:ext>
                  </a:extLst>
                </a:gridCol>
                <a:gridCol w="5957073">
                  <a:extLst>
                    <a:ext uri="{9D8B030D-6E8A-4147-A177-3AD203B41FA5}">
                      <a16:colId xmlns:a16="http://schemas.microsoft.com/office/drawing/2014/main" xmlns="" val="20001"/>
                    </a:ext>
                  </a:extLst>
                </a:gridCol>
              </a:tblGrid>
              <a:tr h="295217">
                <a:tc>
                  <a:txBody>
                    <a:bodyPr/>
                    <a:lstStyle/>
                    <a:p>
                      <a:pPr>
                        <a:spcBef>
                          <a:spcPts val="600"/>
                        </a:spcBef>
                      </a:pPr>
                      <a:r>
                        <a:rPr lang="en-ZA" sz="1400" dirty="0" smtClean="0">
                          <a:solidFill>
                            <a:schemeClr val="tx1"/>
                          </a:solidFill>
                          <a:latin typeface="Calibri" panose="020F0502020204030204" pitchFamily="34" charset="0"/>
                          <a:cs typeface="Calibri" panose="020F0502020204030204" pitchFamily="34" charset="0"/>
                        </a:rPr>
                        <a:t>Committee Recommendations</a:t>
                      </a:r>
                      <a:endParaRPr lang="en-ZA" sz="1400" dirty="0">
                        <a:solidFill>
                          <a:schemeClr val="tx1"/>
                        </a:solidFill>
                        <a:latin typeface="Calibri" panose="020F0502020204030204" pitchFamily="34" charset="0"/>
                        <a:cs typeface="Calibri" panose="020F0502020204030204" pitchFamily="34" charset="0"/>
                      </a:endParaRPr>
                    </a:p>
                  </a:txBody>
                  <a:tcPr>
                    <a:solidFill>
                      <a:schemeClr val="bg1">
                        <a:lumMod val="85000"/>
                      </a:schemeClr>
                    </a:solidFill>
                  </a:tcPr>
                </a:tc>
                <a:tc>
                  <a:txBody>
                    <a:bodyPr/>
                    <a:lstStyle/>
                    <a:p>
                      <a:pPr>
                        <a:spcBef>
                          <a:spcPts val="600"/>
                        </a:spcBef>
                      </a:pPr>
                      <a:r>
                        <a:rPr lang="en-ZA" sz="1400" dirty="0" smtClean="0">
                          <a:solidFill>
                            <a:schemeClr val="tx1"/>
                          </a:solidFill>
                          <a:latin typeface="Calibri" panose="020F0502020204030204" pitchFamily="34" charset="0"/>
                          <a:cs typeface="Calibri" panose="020F0502020204030204" pitchFamily="34" charset="0"/>
                        </a:rPr>
                        <a:t>Minister’s Response</a:t>
                      </a:r>
                      <a:endParaRPr lang="en-ZA" sz="1400" dirty="0">
                        <a:solidFill>
                          <a:schemeClr val="tx1"/>
                        </a:solidFill>
                        <a:latin typeface="Calibri" panose="020F0502020204030204" pitchFamily="34" charset="0"/>
                        <a:cs typeface="Calibri" panose="020F0502020204030204" pitchFamily="34" charset="0"/>
                      </a:endParaRPr>
                    </a:p>
                  </a:txBody>
                  <a:tcPr>
                    <a:solidFill>
                      <a:schemeClr val="bg1">
                        <a:lumMod val="85000"/>
                      </a:schemeClr>
                    </a:solidFill>
                  </a:tcPr>
                </a:tc>
                <a:extLst>
                  <a:ext uri="{0D108BD9-81ED-4DB2-BD59-A6C34878D82A}">
                    <a16:rowId xmlns:a16="http://schemas.microsoft.com/office/drawing/2014/main" xmlns="" val="10000"/>
                  </a:ext>
                </a:extLst>
              </a:tr>
              <a:tr h="35426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i="0" kern="1200" baseline="0" dirty="0" smtClean="0">
                          <a:solidFill>
                            <a:schemeClr val="dk1"/>
                          </a:solidFill>
                          <a:effectLst/>
                          <a:latin typeface="Calibri" panose="020F0502020204030204" pitchFamily="34" charset="0"/>
                          <a:ea typeface="+mn-ea"/>
                          <a:cs typeface="Calibri" panose="020F0502020204030204" pitchFamily="34" charset="0"/>
                        </a:rPr>
                        <a:t>Supporting municipalities to collect debt and deliver basic services</a:t>
                      </a:r>
                    </a:p>
                  </a:txBody>
                  <a:tcPr>
                    <a:solidFill>
                      <a:schemeClr val="accent6">
                        <a:lumMod val="20000"/>
                        <a:lumOff val="80000"/>
                        <a:alpha val="50000"/>
                      </a:schemeClr>
                    </a:solidFill>
                  </a:tcPr>
                </a:tc>
                <a:tc hMerge="1">
                  <a:txBody>
                    <a:bodyPr/>
                    <a:lstStyle/>
                    <a:p>
                      <a:endParaRPr lang="en-ZA"/>
                    </a:p>
                  </a:txBody>
                  <a:tcPr/>
                </a:tc>
                <a:extLst>
                  <a:ext uri="{0D108BD9-81ED-4DB2-BD59-A6C34878D82A}">
                    <a16:rowId xmlns:a16="http://schemas.microsoft.com/office/drawing/2014/main" xmlns="" val="10001"/>
                  </a:ext>
                </a:extLst>
              </a:tr>
              <a:tr h="21492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NT, SALGA and other relevant stakeholders should help municipalities to implement their debt-collection policies effectively so they can deliver basic services. NT and SALGA must provide a progress report to the committee in the first quarter of 2018. </a:t>
                      </a:r>
                      <a:endParaRPr lang="en-ZA" sz="1600" i="0" kern="1200" baseline="0" dirty="0">
                        <a:solidFill>
                          <a:schemeClr val="dk1"/>
                        </a:solidFill>
                        <a:effectLst/>
                        <a:latin typeface="Calibri" panose="020F0502020204030204" pitchFamily="34" charset="0"/>
                        <a:ea typeface="+mn-ea"/>
                        <a:cs typeface="Calibri" panose="020F0502020204030204" pitchFamily="34" charset="0"/>
                      </a:endParaRPr>
                    </a:p>
                  </a:txBody>
                  <a:tcPr>
                    <a:solidFill>
                      <a:srgbClr val="F7F3F4"/>
                    </a:solidFill>
                  </a:tcPr>
                </a:tc>
                <a:tc>
                  <a:txBody>
                    <a:bodyPr/>
                    <a:lstStyle/>
                    <a:p>
                      <a:pPr marL="285750" indent="-285750">
                        <a:spcBef>
                          <a:spcPts val="600"/>
                        </a:spcBef>
                        <a:buFont typeface="Arial" pitchFamily="34" charset="0"/>
                        <a:buChar cha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NT, SALGA and DCoG</a:t>
                      </a:r>
                      <a:r>
                        <a:rPr lang="en-ZA" sz="1600" b="0" i="0" baseline="0" dirty="0" smtClean="0">
                          <a:solidFill>
                            <a:schemeClr val="tx1"/>
                          </a:solidFill>
                          <a:latin typeface="Calibri" panose="020F0502020204030204" pitchFamily="34" charset="0"/>
                          <a:cs typeface="Calibri" panose="020F0502020204030204" pitchFamily="34" charset="0"/>
                        </a:rPr>
                        <a:t> are available to provide further briefings on dates nominated by the committee.</a:t>
                      </a:r>
                    </a:p>
                    <a:p>
                      <a:pPr marL="285750" indent="-285750">
                        <a:spcBef>
                          <a:spcPts val="600"/>
                        </a:spcBef>
                        <a:buFont typeface="Arial" pitchFamily="34" charset="0"/>
                        <a:buChar cha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NT and DCoG</a:t>
                      </a:r>
                      <a:r>
                        <a:rPr lang="en-ZA" sz="1600" b="0" i="0" baseline="0" dirty="0" smtClean="0">
                          <a:solidFill>
                            <a:schemeClr val="tx1"/>
                          </a:solidFill>
                          <a:latin typeface="Calibri" panose="020F0502020204030204" pitchFamily="34" charset="0"/>
                          <a:cs typeface="Calibri" panose="020F0502020204030204" pitchFamily="34" charset="0"/>
                        </a:rPr>
                        <a:t> support municipalities with revenue management programmes and workshops with provincial treasury officials to build capacity in municipal billing and revenue collection improvements so that they can fulfil their minimum responsibilities as articulated in section 95 of the Local Government: Municipal Systems Act (2000). </a:t>
                      </a:r>
                    </a:p>
                  </a:txBody>
                  <a:tcPr>
                    <a:solidFill>
                      <a:srgbClr val="F7F3F4"/>
                    </a:solidFill>
                  </a:tcPr>
                </a:tc>
                <a:extLst>
                  <a:ext uri="{0D108BD9-81ED-4DB2-BD59-A6C34878D82A}">
                    <a16:rowId xmlns:a16="http://schemas.microsoft.com/office/drawing/2014/main" xmlns="" val="10002"/>
                  </a:ext>
                </a:extLst>
              </a:tr>
              <a:tr h="36578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i="0" dirty="0" smtClean="0">
                          <a:latin typeface="Calibri" panose="020F0502020204030204" pitchFamily="34" charset="0"/>
                          <a:cs typeface="Calibri" panose="020F0502020204030204" pitchFamily="34" charset="0"/>
                        </a:rPr>
                        <a:t>Accelerating reviews of the provincial and the local government equitable shares</a:t>
                      </a:r>
                    </a:p>
                  </a:txBody>
                  <a:tcPr>
                    <a:solidFill>
                      <a:schemeClr val="accent6">
                        <a:lumMod val="20000"/>
                        <a:lumOff val="80000"/>
                        <a:alpha val="50000"/>
                      </a:schemeClr>
                    </a:solidFill>
                  </a:tcPr>
                </a:tc>
                <a:tc hMerge="1">
                  <a:txBody>
                    <a:bodyPr/>
                    <a:lstStyle/>
                    <a:p>
                      <a:endParaRPr lang="en-ZA"/>
                    </a:p>
                  </a:txBody>
                  <a:tcPr/>
                </a:tc>
                <a:extLst>
                  <a:ext uri="{0D108BD9-81ED-4DB2-BD59-A6C34878D82A}">
                    <a16:rowId xmlns:a16="http://schemas.microsoft.com/office/drawing/2014/main" xmlns="" val="10003"/>
                  </a:ext>
                </a:extLst>
              </a:tr>
              <a:tr h="1661835">
                <a:tc>
                  <a:txBody>
                    <a:bodyPr/>
                    <a:lstStyle/>
                    <a:p>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NT should accelerate the provincial equitable share and the local government equitable share review processes to compensate for conditional grant and transfer losses incurred by provinces and municipalities so that they can continue to provide much-needed services.</a:t>
                      </a:r>
                    </a:p>
                  </a:txBody>
                  <a:tcPr>
                    <a:solidFill>
                      <a:srgbClr val="F7F3F4"/>
                    </a:solidFill>
                  </a:tcPr>
                </a:tc>
                <a:tc>
                  <a:txBody>
                    <a:bodyPr/>
                    <a:lstStyle/>
                    <a:p>
                      <a:pPr marL="174625" indent="-174625">
                        <a:buFont typeface="Arial" pitchFamily="34" charset="0"/>
                        <a:buChar char="•"/>
                      </a:pPr>
                      <a:r>
                        <a:rPr lang="en-ZA" sz="1600" kern="1200" dirty="0" smtClean="0">
                          <a:solidFill>
                            <a:schemeClr val="dk1"/>
                          </a:solidFill>
                          <a:effectLst/>
                          <a:latin typeface="Calibri" panose="020F0502020204030204" pitchFamily="34" charset="0"/>
                          <a:ea typeface="+mn-ea"/>
                          <a:cs typeface="Calibri" panose="020F0502020204030204" pitchFamily="34" charset="0"/>
                        </a:rPr>
                        <a:t>The conditional grants are not intended to compensate for shortfalls in the equitable shares. </a:t>
                      </a:r>
                    </a:p>
                    <a:p>
                      <a:pPr marL="174625" indent="-174625">
                        <a:buFont typeface="Arial" pitchFamily="34" charset="0"/>
                        <a:buChar char="•"/>
                      </a:pPr>
                      <a:r>
                        <a:rPr lang="en-ZA" sz="1600" kern="1200" dirty="0" smtClean="0">
                          <a:solidFill>
                            <a:schemeClr val="tx1"/>
                          </a:solidFill>
                          <a:effectLst/>
                          <a:latin typeface="Calibri" panose="020F0502020204030204" pitchFamily="34" charset="0"/>
                          <a:ea typeface="+mn-ea"/>
                          <a:cs typeface="Calibri" panose="020F0502020204030204" pitchFamily="34" charset="0"/>
                        </a:rPr>
                        <a:t>The provincial equitable share formula review is underway and extensive consultations are taking place. Outcomes of the review will be implemented in future MTEFs. </a:t>
                      </a:r>
                    </a:p>
                    <a:p>
                      <a:pPr marL="174625" indent="-174625">
                        <a:buFont typeface="Arial" pitchFamily="34" charset="0"/>
                        <a:buChar char="•"/>
                      </a:pPr>
                      <a:r>
                        <a:rPr lang="en-ZA" sz="1600" kern="1200" dirty="0" smtClean="0">
                          <a:solidFill>
                            <a:schemeClr val="dk1"/>
                          </a:solidFill>
                          <a:effectLst/>
                          <a:latin typeface="Calibri" panose="020F0502020204030204" pitchFamily="34" charset="0"/>
                          <a:ea typeface="+mn-ea"/>
                          <a:cs typeface="Calibri" panose="020F0502020204030204" pitchFamily="34" charset="0"/>
                        </a:rPr>
                        <a:t>The current formula for local government’s equitable share was introduced in 2013/14, following an extensive review. It</a:t>
                      </a:r>
                      <a:r>
                        <a:rPr lang="en-ZA" sz="1600" kern="1200" baseline="0" dirty="0" smtClean="0">
                          <a:solidFill>
                            <a:schemeClr val="dk1"/>
                          </a:solidFill>
                          <a:effectLst/>
                          <a:latin typeface="Calibri" panose="020F0502020204030204" pitchFamily="34" charset="0"/>
                          <a:ea typeface="+mn-ea"/>
                          <a:cs typeface="Calibri" panose="020F0502020204030204" pitchFamily="34" charset="0"/>
                        </a:rPr>
                        <a:t> ensures that </a:t>
                      </a:r>
                      <a:r>
                        <a:rPr lang="en-ZA" sz="1600" kern="1200" dirty="0" smtClean="0">
                          <a:solidFill>
                            <a:schemeClr val="dk1"/>
                          </a:solidFill>
                          <a:effectLst/>
                          <a:latin typeface="Calibri" panose="020F0502020204030204" pitchFamily="34" charset="0"/>
                          <a:ea typeface="+mn-ea"/>
                          <a:cs typeface="Calibri" panose="020F0502020204030204" pitchFamily="34" charset="0"/>
                        </a:rPr>
                        <a:t>municipalities with the least ability to raise own revenues get the largest per household allocations.</a:t>
                      </a:r>
                    </a:p>
                    <a:p>
                      <a:pPr marL="174625" indent="-174625">
                        <a:buFont typeface="Arial" pitchFamily="34" charset="0"/>
                        <a:buChar char="•"/>
                      </a:pPr>
                      <a:endParaRPr lang="en-ZA" sz="1600" kern="1200" dirty="0" smtClean="0">
                        <a:solidFill>
                          <a:schemeClr val="dk1"/>
                        </a:solidFill>
                        <a:effectLst/>
                        <a:latin typeface="Calibri" panose="020F0502020204030204" pitchFamily="34" charset="0"/>
                        <a:ea typeface="+mn-ea"/>
                        <a:cs typeface="Calibri" panose="020F0502020204030204" pitchFamily="34" charset="0"/>
                      </a:endParaRPr>
                    </a:p>
                  </a:txBody>
                  <a:tcPr>
                    <a:solidFill>
                      <a:srgbClr val="F7F3F4"/>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467609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anose="020F0502020204030204" pitchFamily="34" charset="0"/>
                <a:cs typeface="Calibri" panose="020F0502020204030204" pitchFamily="34" charset="0"/>
              </a:rPr>
              <a:t>2018 MTEF Division of Revenue</a:t>
            </a:r>
            <a:endParaRPr lang="en-ZW"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r>
              <a:rPr lang="en-US" dirty="0" smtClean="0">
                <a:latin typeface="Calibri" panose="020F0502020204030204" pitchFamily="34" charset="0"/>
                <a:cs typeface="Calibri" panose="020F0502020204030204" pitchFamily="34" charset="0"/>
              </a:rPr>
              <a:t>In </a:t>
            </a:r>
            <a:r>
              <a:rPr lang="en-US" dirty="0">
                <a:latin typeface="Calibri" panose="020F0502020204030204" pitchFamily="34" charset="0"/>
                <a:cs typeface="Calibri" panose="020F0502020204030204" pitchFamily="34" charset="0"/>
              </a:rPr>
              <a:t>the 2018 Budget </a:t>
            </a:r>
            <a:r>
              <a:rPr lang="en-US" dirty="0" smtClean="0">
                <a:latin typeface="Calibri" panose="020F0502020204030204" pitchFamily="34" charset="0"/>
                <a:cs typeface="Calibri" panose="020F0502020204030204" pitchFamily="34" charset="0"/>
              </a:rPr>
              <a:t>Speech the Minister of Finance noted the following about the allocations to each sphere through the Division of Revenue:</a:t>
            </a:r>
          </a:p>
          <a:p>
            <a:pPr marL="0" indent="0">
              <a:buNone/>
            </a:pPr>
            <a:endParaRPr lang="en-US" sz="2400" dirty="0" smtClean="0">
              <a:latin typeface="Calibri" panose="020F0502020204030204" pitchFamily="34" charset="0"/>
              <a:cs typeface="Calibri" panose="020F0502020204030204" pitchFamily="34" charset="0"/>
            </a:endParaRPr>
          </a:p>
          <a:p>
            <a:pPr marL="400050" lvl="1" indent="0">
              <a:buNone/>
              <a:tabLst>
                <a:tab pos="8001000" algn="l"/>
              </a:tabLst>
            </a:pPr>
            <a:r>
              <a:rPr lang="en-US" sz="2400" i="1" dirty="0" smtClean="0">
                <a:latin typeface="Calibri" panose="020F0502020204030204" pitchFamily="34" charset="0"/>
                <a:cs typeface="Calibri" panose="020F0502020204030204" pitchFamily="34" charset="0"/>
              </a:rPr>
              <a:t>“Of course, </a:t>
            </a:r>
            <a:r>
              <a:rPr lang="en-US" sz="2400" i="1" dirty="0">
                <a:latin typeface="Calibri" panose="020F0502020204030204" pitchFamily="34" charset="0"/>
                <a:cs typeface="Calibri" panose="020F0502020204030204" pitchFamily="34" charset="0"/>
              </a:rPr>
              <a:t>we would like to be able to allocate more to each </a:t>
            </a:r>
            <a:r>
              <a:rPr lang="en-US" sz="2400" i="1" dirty="0" smtClean="0">
                <a:latin typeface="Calibri" panose="020F0502020204030204" pitchFamily="34" charset="0"/>
                <a:cs typeface="Calibri" panose="020F0502020204030204" pitchFamily="34" charset="0"/>
              </a:rPr>
              <a:t>sphere for service delivery, </a:t>
            </a:r>
            <a:r>
              <a:rPr lang="en-US" sz="2400" i="1" dirty="0">
                <a:latin typeface="Calibri" panose="020F0502020204030204" pitchFamily="34" charset="0"/>
                <a:cs typeface="Calibri" panose="020F0502020204030204" pitchFamily="34" charset="0"/>
              </a:rPr>
              <a:t>and a larger share to local government, but the reality is that the rising cost of serving our national debt leaves </a:t>
            </a:r>
            <a:r>
              <a:rPr lang="en-US" sz="2400" i="1" dirty="0" smtClean="0">
                <a:latin typeface="Calibri" panose="020F0502020204030204" pitchFamily="34" charset="0"/>
                <a:cs typeface="Calibri" panose="020F0502020204030204" pitchFamily="34" charset="0"/>
              </a:rPr>
              <a:t>less </a:t>
            </a:r>
            <a:r>
              <a:rPr lang="en-US" sz="2400" i="1" dirty="0">
                <a:latin typeface="Calibri" panose="020F0502020204030204" pitchFamily="34" charset="0"/>
                <a:cs typeface="Calibri" panose="020F0502020204030204" pitchFamily="34" charset="0"/>
              </a:rPr>
              <a:t>resources available to invest in services across all three spheres of government</a:t>
            </a:r>
            <a:r>
              <a:rPr lang="en-US" sz="2400" i="1" dirty="0" smtClean="0">
                <a:latin typeface="Calibri" panose="020F0502020204030204" pitchFamily="34" charset="0"/>
                <a:cs typeface="Calibri" panose="020F0502020204030204" pitchFamily="34" charset="0"/>
              </a:rPr>
              <a:t>.”</a:t>
            </a:r>
            <a:endParaRPr lang="en-US" sz="2400" i="1" dirty="0" smtClean="0">
              <a:solidFill>
                <a:srgbClr val="FF0000"/>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F90630C5-2861-4300-9822-8333D170F2F4}" type="slidenum">
              <a:rPr lang="en-US" smtClean="0"/>
              <a:pPr>
                <a:defRPr/>
              </a:pPr>
              <a:t>5</a:t>
            </a:fld>
            <a:endParaRPr lang="en-US" sz="1400" b="0">
              <a:solidFill>
                <a:schemeClr val="tx1"/>
              </a:solidFill>
              <a:latin typeface="+mn-lt"/>
            </a:endParaRPr>
          </a:p>
        </p:txBody>
      </p:sp>
    </p:spTree>
    <p:extLst>
      <p:ext uri="{BB962C8B-B14F-4D97-AF65-F5344CB8AC3E}">
        <p14:creationId xmlns:p14="http://schemas.microsoft.com/office/powerpoint/2010/main" xmlns="" val="30089673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838200"/>
          </a:xfrm>
        </p:spPr>
        <p:txBody>
          <a:bodyPr/>
          <a:lstStyle/>
          <a:p>
            <a:r>
              <a:rPr lang="en-ZA" sz="2100" b="1" dirty="0" err="1">
                <a:latin typeface="Calibri" panose="020F0502020204030204" pitchFamily="34" charset="0"/>
                <a:cs typeface="Calibri" panose="020F0502020204030204" pitchFamily="34" charset="0"/>
              </a:rPr>
              <a:t>SeCOA</a:t>
            </a:r>
            <a:r>
              <a:rPr lang="en-ZA" sz="2100" b="1" dirty="0">
                <a:latin typeface="Calibri" panose="020F0502020204030204" pitchFamily="34" charset="0"/>
                <a:cs typeface="Calibri" panose="020F0502020204030204" pitchFamily="34" charset="0"/>
              </a:rPr>
              <a:t> recommendations on the proposed division of revenue and the conditional grant allocations to provincial and local spheres of government</a:t>
            </a:r>
            <a:r>
              <a:rPr lang="en-ZA" sz="3200" dirty="0">
                <a:latin typeface="Calibri" panose="020F0502020204030204" pitchFamily="34" charset="0"/>
                <a:cs typeface="Calibri" panose="020F0502020204030204" pitchFamily="34" charset="0"/>
              </a:rPr>
              <a:t/>
            </a:r>
            <a:br>
              <a:rPr lang="en-ZA" sz="3200" dirty="0">
                <a:latin typeface="Calibri" panose="020F0502020204030204" pitchFamily="34" charset="0"/>
                <a:cs typeface="Calibri" panose="020F0502020204030204" pitchFamily="34" charset="0"/>
              </a:rPr>
            </a:br>
            <a:r>
              <a:rPr lang="en-ZA" sz="1800" b="1" dirty="0" smtClean="0">
                <a:latin typeface="Calibri" panose="020F0502020204030204" pitchFamily="34" charset="0"/>
                <a:cs typeface="Calibri" panose="020F0502020204030204" pitchFamily="34" charset="0"/>
              </a:rPr>
              <a:t>(2 </a:t>
            </a:r>
            <a:r>
              <a:rPr lang="en-ZA" sz="1800" b="1" dirty="0">
                <a:latin typeface="Calibri" panose="020F0502020204030204" pitchFamily="34" charset="0"/>
                <a:cs typeface="Calibri" panose="020F0502020204030204" pitchFamily="34" charset="0"/>
              </a:rPr>
              <a:t>of </a:t>
            </a:r>
            <a:r>
              <a:rPr lang="en-ZA" sz="1800" b="1" dirty="0" smtClean="0">
                <a:latin typeface="Calibri" panose="020F0502020204030204" pitchFamily="34" charset="0"/>
                <a:cs typeface="Calibri" panose="020F0502020204030204" pitchFamily="34" charset="0"/>
              </a:rPr>
              <a:t>2)</a:t>
            </a:r>
            <a:endParaRPr lang="en-ZA" sz="18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ZA" dirty="0" smtClean="0">
                <a:solidFill>
                  <a:schemeClr val="bg1"/>
                </a:solidFill>
              </a:rPr>
              <a:t>.</a:t>
            </a:r>
            <a:endParaRPr lang="en-ZA" dirty="0">
              <a:solidFill>
                <a:schemeClr val="bg1"/>
              </a:solidFill>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9B54C9-DAAD-4DCE-9E79-28931CADE0E1}" type="slidenum">
              <a:rPr kumimoji="0" lang="en-US" sz="1000" b="1" i="0" u="none" strike="noStrike" kern="1200" cap="none" spc="0" normalizeH="0" baseline="0" noProof="0" smtClean="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US" sz="1400" b="0" i="0" u="none" strike="noStrike" kern="1200" cap="none" spc="0" normalizeH="0" baseline="0" noProof="0">
              <a:ln>
                <a:noFill/>
              </a:ln>
              <a:solidFill>
                <a:srgbClr val="000000"/>
              </a:solidFill>
              <a:effectLst/>
              <a:uLnTx/>
              <a:uFillTx/>
              <a:latin typeface="Arial"/>
              <a:cs typeface="+mn-cs"/>
            </a:endParaRPr>
          </a:p>
        </p:txBody>
      </p:sp>
      <p:graphicFrame>
        <p:nvGraphicFramePr>
          <p:cNvPr id="5" name="Content Placeholder 4"/>
          <p:cNvGraphicFramePr>
            <a:graphicFrameLocks/>
          </p:cNvGraphicFramePr>
          <p:nvPr>
            <p:extLst/>
          </p:nvPr>
        </p:nvGraphicFramePr>
        <p:xfrm>
          <a:off x="8545" y="1124744"/>
          <a:ext cx="9180287" cy="5132643"/>
        </p:xfrm>
        <a:graphic>
          <a:graphicData uri="http://schemas.openxmlformats.org/drawingml/2006/table">
            <a:tbl>
              <a:tblPr firstRow="1" bandRow="1">
                <a:tableStyleId>{5C22544A-7EE6-4342-B048-85BDC9FD1C3A}</a:tableStyleId>
              </a:tblPr>
              <a:tblGrid>
                <a:gridCol w="3051287">
                  <a:extLst>
                    <a:ext uri="{9D8B030D-6E8A-4147-A177-3AD203B41FA5}">
                      <a16:colId xmlns:a16="http://schemas.microsoft.com/office/drawing/2014/main" xmlns="" val="20000"/>
                    </a:ext>
                  </a:extLst>
                </a:gridCol>
                <a:gridCol w="6129000">
                  <a:extLst>
                    <a:ext uri="{9D8B030D-6E8A-4147-A177-3AD203B41FA5}">
                      <a16:colId xmlns:a16="http://schemas.microsoft.com/office/drawing/2014/main" xmlns="" val="2749391973"/>
                    </a:ext>
                  </a:extLst>
                </a:gridCol>
              </a:tblGrid>
              <a:tr h="318411">
                <a:tc>
                  <a:txBody>
                    <a:bodyPr/>
                    <a:lstStyle/>
                    <a:p>
                      <a:pPr>
                        <a:spcBef>
                          <a:spcPts val="600"/>
                        </a:spcBef>
                      </a:pPr>
                      <a:r>
                        <a:rPr lang="en-ZA" sz="1400" dirty="0" smtClean="0">
                          <a:solidFill>
                            <a:schemeClr val="tx1"/>
                          </a:solidFill>
                          <a:latin typeface="Calibri" panose="020F0502020204030204" pitchFamily="34" charset="0"/>
                          <a:cs typeface="Calibri" panose="020F0502020204030204" pitchFamily="34" charset="0"/>
                        </a:rPr>
                        <a:t>Committee Recommendations</a:t>
                      </a:r>
                      <a:endParaRPr lang="en-ZA" sz="1400" dirty="0">
                        <a:solidFill>
                          <a:schemeClr val="tx1"/>
                        </a:solidFill>
                        <a:latin typeface="Calibri" panose="020F0502020204030204" pitchFamily="34" charset="0"/>
                        <a:cs typeface="Calibri" panose="020F0502020204030204" pitchFamily="34" charset="0"/>
                      </a:endParaRPr>
                    </a:p>
                  </a:txBody>
                  <a:tcPr>
                    <a:solidFill>
                      <a:schemeClr val="bg1">
                        <a:lumMod val="85000"/>
                      </a:schemeClr>
                    </a:solidFill>
                  </a:tcPr>
                </a:tc>
                <a:tc>
                  <a:txBody>
                    <a:bodyPr/>
                    <a:lstStyle/>
                    <a:p>
                      <a:pPr>
                        <a:spcBef>
                          <a:spcPts val="600"/>
                        </a:spcBef>
                      </a:pPr>
                      <a:r>
                        <a:rPr lang="en-ZA" sz="1400" dirty="0" smtClean="0">
                          <a:solidFill>
                            <a:schemeClr val="tx1"/>
                          </a:solidFill>
                          <a:latin typeface="Calibri" panose="020F0502020204030204" pitchFamily="34" charset="0"/>
                          <a:cs typeface="Calibri" panose="020F0502020204030204" pitchFamily="34" charset="0"/>
                        </a:rPr>
                        <a:t>Minister’s Response</a:t>
                      </a:r>
                      <a:endParaRPr lang="en-ZA" sz="1400" dirty="0">
                        <a:solidFill>
                          <a:schemeClr val="tx1"/>
                        </a:solidFill>
                        <a:latin typeface="Calibri" panose="020F0502020204030204" pitchFamily="34" charset="0"/>
                        <a:cs typeface="Calibri" panose="020F0502020204030204" pitchFamily="34" charset="0"/>
                      </a:endParaRPr>
                    </a:p>
                  </a:txBody>
                  <a:tcPr>
                    <a:solidFill>
                      <a:schemeClr val="bg1">
                        <a:lumMod val="85000"/>
                      </a:schemeClr>
                    </a:solidFill>
                  </a:tcPr>
                </a:tc>
                <a:extLst>
                  <a:ext uri="{0D108BD9-81ED-4DB2-BD59-A6C34878D82A}">
                    <a16:rowId xmlns:a16="http://schemas.microsoft.com/office/drawing/2014/main" xmlns="" val="10000"/>
                  </a:ext>
                </a:extLst>
              </a:tr>
              <a:tr h="36495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i="0" kern="1200" baseline="0" dirty="0" smtClean="0">
                          <a:solidFill>
                            <a:schemeClr val="dk1"/>
                          </a:solidFill>
                          <a:effectLst/>
                          <a:latin typeface="Calibri" panose="020F0502020204030204" pitchFamily="34" charset="0"/>
                          <a:ea typeface="+mn-ea"/>
                          <a:cs typeface="Calibri" panose="020F0502020204030204" pitchFamily="34" charset="0"/>
                        </a:rPr>
                        <a:t>Improving audit outcomes in municipalities</a:t>
                      </a:r>
                    </a:p>
                  </a:txBody>
                  <a:tcPr>
                    <a:solidFill>
                      <a:schemeClr val="accent6">
                        <a:lumMod val="20000"/>
                        <a:lumOff val="80000"/>
                        <a:alpha val="50000"/>
                      </a:schemeClr>
                    </a:solidFill>
                  </a:tcPr>
                </a:tc>
                <a:tc hMerge="1">
                  <a:txBody>
                    <a:bodyPr/>
                    <a:lstStyle/>
                    <a:p>
                      <a:endParaRPr lang="en-ZW"/>
                    </a:p>
                  </a:txBody>
                  <a:tcPr/>
                </a:tc>
                <a:extLst>
                  <a:ext uri="{0D108BD9-81ED-4DB2-BD59-A6C34878D82A}">
                    <a16:rowId xmlns:a16="http://schemas.microsoft.com/office/drawing/2014/main" xmlns="" val="10001"/>
                  </a:ext>
                </a:extLst>
              </a:tr>
              <a:tr h="17649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NT, provincial treasuries, SALGA and </a:t>
                      </a:r>
                      <a:r>
                        <a:rPr lang="en-ZA" sz="1600" i="0" kern="1200" baseline="0" dirty="0" err="1" smtClean="0">
                          <a:solidFill>
                            <a:schemeClr val="dk1"/>
                          </a:solidFill>
                          <a:effectLst/>
                          <a:latin typeface="Calibri" panose="020F0502020204030204" pitchFamily="34" charset="0"/>
                          <a:ea typeface="+mn-ea"/>
                          <a:cs typeface="Calibri" panose="020F0502020204030204" pitchFamily="34" charset="0"/>
                        </a:rPr>
                        <a:t>DCoG</a:t>
                      </a: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 should increase support to municipalities to improve their audit outcomes in 2018, and report on their plans within 3 months of the adoption of this report.</a:t>
                      </a:r>
                      <a:endParaRPr lang="en-ZA" sz="1600" i="0" kern="1200" baseline="0" dirty="0">
                        <a:solidFill>
                          <a:schemeClr val="dk1"/>
                        </a:solidFill>
                        <a:effectLst/>
                        <a:latin typeface="Calibri" panose="020F0502020204030204" pitchFamily="34" charset="0"/>
                        <a:ea typeface="+mn-ea"/>
                        <a:cs typeface="Calibri" panose="020F0502020204030204" pitchFamily="34" charset="0"/>
                      </a:endParaRPr>
                    </a:p>
                  </a:txBody>
                  <a:tcPr>
                    <a:solidFill>
                      <a:srgbClr val="F7F3F4"/>
                    </a:solidFill>
                  </a:tcPr>
                </a:tc>
                <a:tc>
                  <a:txBody>
                    <a:bodyPr/>
                    <a:lstStyle/>
                    <a:p>
                      <a:pPr marL="285750" indent="-285750">
                        <a:spcBef>
                          <a:spcPts val="600"/>
                        </a:spcBef>
                        <a:buFont typeface="Arial" pitchFamily="34" charset="0"/>
                        <a:buChar char="•"/>
                      </a:pPr>
                      <a:r>
                        <a:rPr lang="en-ZA" sz="1600" b="0" i="0" baseline="0" dirty="0" smtClean="0">
                          <a:solidFill>
                            <a:schemeClr val="tx1"/>
                          </a:solidFill>
                          <a:latin typeface="Calibri" panose="020F0502020204030204" pitchFamily="34" charset="0"/>
                          <a:cs typeface="Calibri" panose="020F0502020204030204" pitchFamily="34" charset="0"/>
                        </a:rPr>
                        <a:t>Government is rolling out a customised provincial support and capacity-building programme to address the needs of each province. </a:t>
                      </a:r>
                    </a:p>
                    <a:p>
                      <a:pPr marL="285750" indent="-285750">
                        <a:spcBef>
                          <a:spcPts val="600"/>
                        </a:spcBef>
                        <a:buFont typeface="Arial" pitchFamily="34" charset="0"/>
                        <a:buChar char="•"/>
                      </a:pPr>
                      <a:r>
                        <a:rPr lang="en-ZA" sz="1600" b="0" i="0" baseline="0" dirty="0" smtClean="0">
                          <a:solidFill>
                            <a:schemeClr val="tx1"/>
                          </a:solidFill>
                          <a:latin typeface="Calibri" panose="020F0502020204030204" pitchFamily="34" charset="0"/>
                          <a:cs typeface="Calibri" panose="020F0502020204030204" pitchFamily="34" charset="0"/>
                        </a:rPr>
                        <a:t>NT’s Municipal Finance Improvement Programme advisors will also support the chief financial officer and the municipal manager in overseeing and reporting progress to the municipal council, which is ultimately responsible for the audit outcome.</a:t>
                      </a:r>
                    </a:p>
                  </a:txBody>
                  <a:tcPr>
                    <a:solidFill>
                      <a:srgbClr val="F7F3F4"/>
                    </a:solidFill>
                  </a:tcPr>
                </a:tc>
                <a:extLst>
                  <a:ext uri="{0D108BD9-81ED-4DB2-BD59-A6C34878D82A}">
                    <a16:rowId xmlns:a16="http://schemas.microsoft.com/office/drawing/2014/main" xmlns="" val="10002"/>
                  </a:ext>
                </a:extLst>
              </a:tr>
              <a:tr h="36495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i="0" dirty="0" smtClean="0">
                          <a:latin typeface="Calibri" panose="020F0502020204030204" pitchFamily="34" charset="0"/>
                          <a:cs typeface="Calibri" panose="020F0502020204030204" pitchFamily="34" charset="0"/>
                        </a:rPr>
                        <a:t>Structural increases in municipal expenditure</a:t>
                      </a:r>
                    </a:p>
                  </a:txBody>
                  <a:tcPr>
                    <a:solidFill>
                      <a:schemeClr val="accent6">
                        <a:lumMod val="20000"/>
                        <a:lumOff val="80000"/>
                        <a:alpha val="50000"/>
                      </a:schemeClr>
                    </a:solidFill>
                  </a:tcPr>
                </a:tc>
                <a:tc hMerge="1">
                  <a:txBody>
                    <a:bodyPr/>
                    <a:lstStyle/>
                    <a:p>
                      <a:endParaRPr lang="en-ZW"/>
                    </a:p>
                  </a:txBody>
                  <a:tcPr/>
                </a:tc>
                <a:extLst>
                  <a:ext uri="{0D108BD9-81ED-4DB2-BD59-A6C34878D82A}">
                    <a16:rowId xmlns:a16="http://schemas.microsoft.com/office/drawing/2014/main" xmlns="" val="10003"/>
                  </a:ext>
                </a:extLst>
              </a:tr>
              <a:tr h="1900809">
                <a:tc>
                  <a:txBody>
                    <a:bodyPr/>
                    <a:lstStyle/>
                    <a:p>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NT should also indicate if there are any prospects for structural increases in expenditure to be matched by structural increases in revenue in local government.</a:t>
                      </a:r>
                    </a:p>
                  </a:txBody>
                  <a:tcPr>
                    <a:solidFill>
                      <a:srgbClr val="F7F3F4"/>
                    </a:solidFill>
                  </a:tcPr>
                </a:tc>
                <a:tc>
                  <a:txBody>
                    <a:bodyPr/>
                    <a:lstStyle/>
                    <a:p>
                      <a:pPr marL="174625" indent="-174625">
                        <a:buFont typeface="Arial" pitchFamily="34" charset="0"/>
                        <a:buChar cha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Although there is scope for local government to maximise its existing revenue streams and improve its revenue collection rate, the full extent of service delivery needs cannot always be met through the existing local government fiscal framework. </a:t>
                      </a:r>
                    </a:p>
                    <a:p>
                      <a:pPr marL="174625" indent="-174625">
                        <a:buFont typeface="Arial" pitchFamily="34" charset="0"/>
                        <a:buChar cha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NT is exploring a broader package of financing sources for municipalities to help them meet their developmental mandate. This includes reviewing the municipal borrowing policy framework, setting rules for levying development charges and exploring the introduction of appropriate local taxes.</a:t>
                      </a:r>
                      <a:endParaRPr lang="en-ZA" sz="1600" kern="1200" dirty="0" smtClean="0">
                        <a:solidFill>
                          <a:schemeClr val="dk1"/>
                        </a:solidFill>
                        <a:effectLst/>
                        <a:latin typeface="Calibri" panose="020F0502020204030204" pitchFamily="34" charset="0"/>
                        <a:ea typeface="+mn-ea"/>
                        <a:cs typeface="Calibri" panose="020F0502020204030204" pitchFamily="34" charset="0"/>
                      </a:endParaRPr>
                    </a:p>
                  </a:txBody>
                  <a:tcPr>
                    <a:solidFill>
                      <a:srgbClr val="F7F3F4"/>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1083669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nvPr>
        </p:nvGraphicFramePr>
        <p:xfrm>
          <a:off x="107504" y="1196753"/>
          <a:ext cx="8884096" cy="5544615"/>
        </p:xfrm>
        <a:graphic>
          <a:graphicData uri="http://schemas.openxmlformats.org/drawingml/2006/table">
            <a:tbl>
              <a:tblPr firstRow="1" bandRow="1">
                <a:tableStyleId>{5C22544A-7EE6-4342-B048-85BDC9FD1C3A}</a:tableStyleId>
              </a:tblPr>
              <a:tblGrid>
                <a:gridCol w="3960440">
                  <a:extLst>
                    <a:ext uri="{9D8B030D-6E8A-4147-A177-3AD203B41FA5}">
                      <a16:colId xmlns:a16="http://schemas.microsoft.com/office/drawing/2014/main" xmlns="" val="20000"/>
                    </a:ext>
                  </a:extLst>
                </a:gridCol>
                <a:gridCol w="4923656">
                  <a:extLst>
                    <a:ext uri="{9D8B030D-6E8A-4147-A177-3AD203B41FA5}">
                      <a16:colId xmlns:a16="http://schemas.microsoft.com/office/drawing/2014/main" xmlns="" val="447573768"/>
                    </a:ext>
                  </a:extLst>
                </a:gridCol>
              </a:tblGrid>
              <a:tr h="345966">
                <a:tc>
                  <a:txBody>
                    <a:bodyPr/>
                    <a:lstStyle/>
                    <a:p>
                      <a:pPr>
                        <a:spcBef>
                          <a:spcPts val="600"/>
                        </a:spcBef>
                      </a:pPr>
                      <a:r>
                        <a:rPr lang="en-ZA" sz="1400" dirty="0" smtClean="0">
                          <a:solidFill>
                            <a:schemeClr val="tx1"/>
                          </a:solidFill>
                          <a:latin typeface="Calibri" panose="020F0502020204030204" pitchFamily="34" charset="0"/>
                          <a:cs typeface="Calibri" panose="020F0502020204030204" pitchFamily="34" charset="0"/>
                        </a:rPr>
                        <a:t>Committee Recommendations</a:t>
                      </a:r>
                      <a:endParaRPr lang="en-ZA" sz="1400" dirty="0">
                        <a:solidFill>
                          <a:schemeClr val="tx1"/>
                        </a:solidFill>
                        <a:latin typeface="Calibri" panose="020F0502020204030204" pitchFamily="34" charset="0"/>
                        <a:cs typeface="Calibri" panose="020F0502020204030204" pitchFamily="34" charset="0"/>
                      </a:endParaRPr>
                    </a:p>
                  </a:txBody>
                  <a:tcPr>
                    <a:solidFill>
                      <a:schemeClr val="bg1">
                        <a:lumMod val="85000"/>
                      </a:schemeClr>
                    </a:solidFill>
                  </a:tcPr>
                </a:tc>
                <a:tc>
                  <a:txBody>
                    <a:bodyPr/>
                    <a:lstStyle/>
                    <a:p>
                      <a:pPr>
                        <a:spcBef>
                          <a:spcPts val="600"/>
                        </a:spcBef>
                      </a:pPr>
                      <a:r>
                        <a:rPr lang="en-ZA" sz="1400" dirty="0" smtClean="0">
                          <a:solidFill>
                            <a:schemeClr val="tx1"/>
                          </a:solidFill>
                          <a:latin typeface="Calibri" panose="020F0502020204030204" pitchFamily="34" charset="0"/>
                          <a:cs typeface="Calibri" panose="020F0502020204030204" pitchFamily="34" charset="0"/>
                        </a:rPr>
                        <a:t>Minister’s Response</a:t>
                      </a:r>
                      <a:endParaRPr lang="en-ZA" sz="1400" dirty="0">
                        <a:solidFill>
                          <a:schemeClr val="tx1"/>
                        </a:solidFill>
                        <a:latin typeface="Calibri" panose="020F0502020204030204" pitchFamily="34" charset="0"/>
                        <a:cs typeface="Calibri" panose="020F0502020204030204" pitchFamily="34" charset="0"/>
                      </a:endParaRPr>
                    </a:p>
                  </a:txBody>
                  <a:tcPr>
                    <a:solidFill>
                      <a:schemeClr val="bg1">
                        <a:lumMod val="85000"/>
                      </a:schemeClr>
                    </a:solidFill>
                  </a:tcPr>
                </a:tc>
                <a:extLst>
                  <a:ext uri="{0D108BD9-81ED-4DB2-BD59-A6C34878D82A}">
                    <a16:rowId xmlns:a16="http://schemas.microsoft.com/office/drawing/2014/main" xmlns="" val="10000"/>
                  </a:ext>
                </a:extLst>
              </a:tr>
              <a:tr h="37064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i="0" kern="1200" baseline="0" dirty="0" smtClean="0">
                          <a:solidFill>
                            <a:schemeClr val="dk1"/>
                          </a:solidFill>
                          <a:effectLst/>
                          <a:latin typeface="Calibri" panose="020F0502020204030204" pitchFamily="34" charset="0"/>
                          <a:ea typeface="+mn-ea"/>
                          <a:cs typeface="Calibri" panose="020F0502020204030204" pitchFamily="34" charset="0"/>
                        </a:rPr>
                        <a:t>In-year revision of conditional grant frameworks </a:t>
                      </a:r>
                    </a:p>
                  </a:txBody>
                  <a:tcPr>
                    <a:solidFill>
                      <a:schemeClr val="accent6">
                        <a:lumMod val="20000"/>
                        <a:lumOff val="80000"/>
                        <a:alpha val="50000"/>
                      </a:schemeClr>
                    </a:solidFill>
                  </a:tcPr>
                </a:tc>
                <a:tc hMerge="1">
                  <a:txBody>
                    <a:bodyPr/>
                    <a:lstStyle/>
                    <a:p>
                      <a:endParaRPr lang="en-ZA"/>
                    </a:p>
                  </a:txBody>
                  <a:tcPr/>
                </a:tc>
                <a:extLst>
                  <a:ext uri="{0D108BD9-81ED-4DB2-BD59-A6C34878D82A}">
                    <a16:rowId xmlns:a16="http://schemas.microsoft.com/office/drawing/2014/main" xmlns="" val="10001"/>
                  </a:ext>
                </a:extLst>
              </a:tr>
              <a:tr h="13995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National Treasury (NT) must effect the proposed corrections to the conditional grant frameworks that were submitted together with the bill, in accordance with section 16(4) of the 2017 </a:t>
                      </a:r>
                      <a:r>
                        <a:rPr lang="en-ZA" sz="1600" i="0" kern="1200" baseline="0" dirty="0" err="1" smtClean="0">
                          <a:solidFill>
                            <a:schemeClr val="dk1"/>
                          </a:solidFill>
                          <a:effectLst/>
                          <a:latin typeface="Calibri" panose="020F0502020204030204" pitchFamily="34" charset="0"/>
                          <a:ea typeface="+mn-ea"/>
                          <a:cs typeface="Calibri" panose="020F0502020204030204" pitchFamily="34" charset="0"/>
                        </a:rPr>
                        <a:t>DoRA</a:t>
                      </a: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 </a:t>
                      </a:r>
                    </a:p>
                  </a:txBody>
                  <a:tcPr>
                    <a:solidFill>
                      <a:srgbClr val="F7F3F4"/>
                    </a:solidFill>
                  </a:tcPr>
                </a:tc>
                <a:tc>
                  <a:txBody>
                    <a:bodyPr/>
                    <a:lstStyle/>
                    <a:p>
                      <a:pPr marL="285750" indent="-285750">
                        <a:spcBef>
                          <a:spcPts val="600"/>
                        </a:spcBef>
                        <a:buFont typeface="Arial" pitchFamily="34" charset="0"/>
                        <a:buChar cha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The corrections were implemented as recommended by Parliament. </a:t>
                      </a:r>
                    </a:p>
                  </a:txBody>
                  <a:tcPr>
                    <a:solidFill>
                      <a:srgbClr val="F7F3F4"/>
                    </a:solidFill>
                  </a:tcPr>
                </a:tc>
                <a:extLst>
                  <a:ext uri="{0D108BD9-81ED-4DB2-BD59-A6C34878D82A}">
                    <a16:rowId xmlns:a16="http://schemas.microsoft.com/office/drawing/2014/main" xmlns="" val="10002"/>
                  </a:ext>
                </a:extLst>
              </a:tr>
              <a:tr h="37064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i="0" kern="1200" baseline="0" dirty="0" smtClean="0">
                          <a:solidFill>
                            <a:schemeClr val="dk1"/>
                          </a:solidFill>
                          <a:effectLst/>
                          <a:latin typeface="Calibri" panose="020F0502020204030204" pitchFamily="34" charset="0"/>
                          <a:ea typeface="+mn-ea"/>
                          <a:cs typeface="Calibri" panose="020F0502020204030204" pitchFamily="34" charset="0"/>
                        </a:rPr>
                        <a:t>Developing and monitoring targets for municipal compliance</a:t>
                      </a:r>
                    </a:p>
                  </a:txBody>
                  <a:tcPr>
                    <a:solidFill>
                      <a:schemeClr val="accent6">
                        <a:lumMod val="20000"/>
                        <a:lumOff val="80000"/>
                        <a:alpha val="50000"/>
                      </a:schemeClr>
                    </a:solidFill>
                  </a:tcPr>
                </a:tc>
                <a:tc hMerge="1">
                  <a:txBody>
                    <a:bodyPr/>
                    <a:lstStyle/>
                    <a:p>
                      <a:endParaRPr lang="en-ZA"/>
                    </a:p>
                  </a:txBody>
                  <a:tcPr/>
                </a:tc>
                <a:extLst>
                  <a:ext uri="{0D108BD9-81ED-4DB2-BD59-A6C34878D82A}">
                    <a16:rowId xmlns:a16="http://schemas.microsoft.com/office/drawing/2014/main" xmlns="" val="10003"/>
                  </a:ext>
                </a:extLst>
              </a:tr>
              <a:tr h="3057837">
                <a:tc>
                  <a:txBody>
                    <a:bodyPr/>
                    <a:lstStyle/>
                    <a:p>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NT and Department of Cooperative Governance (DCoG) should develop explicit targets, with timelines, and submit quarterly reports on progress with addressing the asymmetric allocation of powers and functions,  overlap between the Municipal Systems Act (MSA) and the </a:t>
                      </a:r>
                      <a:r>
                        <a:rPr lang="en-ZA" sz="1600" i="0" kern="1200" baseline="0" dirty="0" smtClean="0">
                          <a:solidFill>
                            <a:schemeClr val="tx1"/>
                          </a:solidFill>
                          <a:effectLst/>
                          <a:latin typeface="Calibri" panose="020F0502020204030204" pitchFamily="34" charset="0"/>
                          <a:ea typeface="+mn-ea"/>
                          <a:cs typeface="Calibri" panose="020F0502020204030204" pitchFamily="34" charset="0"/>
                        </a:rPr>
                        <a:t>Municipal</a:t>
                      </a: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 Finance Management Act (MFMA), non-compliance with legislation and report on matters pertaining to improvements in municipal audit outcomes and related financial management.</a:t>
                      </a:r>
                    </a:p>
                  </a:txBody>
                  <a:tcPr>
                    <a:solidFill>
                      <a:srgbClr val="F7F3F4"/>
                    </a:solidFill>
                  </a:tcPr>
                </a:tc>
                <a:tc>
                  <a:txBody>
                    <a:bodyPr/>
                    <a:lstStyle/>
                    <a:p>
                      <a:pPr marL="174625" indent="-174625">
                        <a:buFont typeface="Arial" pitchFamily="34" charset="0"/>
                        <a:buChar char="•"/>
                      </a:pPr>
                      <a:r>
                        <a:rPr lang="en-ZA" sz="1600" kern="1200" dirty="0" smtClean="0">
                          <a:solidFill>
                            <a:schemeClr val="dk1"/>
                          </a:solidFill>
                          <a:effectLst/>
                          <a:latin typeface="Calibri" panose="020F0502020204030204" pitchFamily="34" charset="0"/>
                          <a:ea typeface="+mn-ea"/>
                          <a:cs typeface="Calibri" panose="020F0502020204030204" pitchFamily="34" charset="0"/>
                        </a:rPr>
                        <a:t>DCoG is reviewing the functional arrangements of district municipalities. </a:t>
                      </a:r>
                    </a:p>
                    <a:p>
                      <a:pPr marL="174625" indent="-174625">
                        <a:buFont typeface="Arial" pitchFamily="34" charset="0"/>
                        <a:buChar char="•"/>
                      </a:pPr>
                      <a:r>
                        <a:rPr lang="en-ZA" sz="1600" kern="1200" dirty="0" smtClean="0">
                          <a:solidFill>
                            <a:schemeClr val="dk1"/>
                          </a:solidFill>
                          <a:effectLst/>
                          <a:latin typeface="Calibri" panose="020F0502020204030204" pitchFamily="34" charset="0"/>
                          <a:ea typeface="+mn-ea"/>
                          <a:cs typeface="Calibri" panose="020F0502020204030204" pitchFamily="34" charset="0"/>
                        </a:rPr>
                        <a:t>The alignment of legislation to minimise overlaps between the MFMA and the MSA is underway, informed by the roles and responsibilities of the respective departments.  The</a:t>
                      </a:r>
                      <a:r>
                        <a:rPr lang="en-ZA" sz="1600" kern="1200" baseline="0" dirty="0" smtClean="0">
                          <a:solidFill>
                            <a:schemeClr val="dk1"/>
                          </a:solidFill>
                          <a:effectLst/>
                          <a:latin typeface="Calibri" panose="020F0502020204030204" pitchFamily="34" charset="0"/>
                          <a:ea typeface="+mn-ea"/>
                          <a:cs typeface="Calibri" panose="020F0502020204030204" pitchFamily="34" charset="0"/>
                        </a:rPr>
                        <a:t> Directors-General of the NT and DCOG have been mandated to finalise this process.</a:t>
                      </a:r>
                      <a:endParaRPr lang="en-ZA" sz="1600" kern="1200" dirty="0" smtClean="0">
                        <a:solidFill>
                          <a:schemeClr val="dk1"/>
                        </a:solidFill>
                        <a:effectLst/>
                        <a:latin typeface="Calibri" panose="020F0502020204030204" pitchFamily="34" charset="0"/>
                        <a:ea typeface="+mn-ea"/>
                        <a:cs typeface="Calibri" panose="020F0502020204030204" pitchFamily="34" charset="0"/>
                      </a:endParaRPr>
                    </a:p>
                    <a:p>
                      <a:pPr marL="174625" indent="-174625">
                        <a:buFont typeface="Arial" pitchFamily="34" charset="0"/>
                        <a:buChar char="•"/>
                      </a:pPr>
                      <a:r>
                        <a:rPr lang="en-ZA" sz="1600" kern="1200" dirty="0" smtClean="0">
                          <a:solidFill>
                            <a:schemeClr val="dk1"/>
                          </a:solidFill>
                          <a:effectLst/>
                          <a:latin typeface="Calibri" panose="020F0502020204030204" pitchFamily="34" charset="0"/>
                          <a:ea typeface="+mn-ea"/>
                          <a:cs typeface="Calibri" panose="020F0502020204030204" pitchFamily="34" charset="0"/>
                        </a:rPr>
                        <a:t>The Municipal Regulations on Financial Misconduct Procedures and Criminal Proceedings address financial misconduct and mismanagement, including processes for reporting, investigating and disciplining misconduct. </a:t>
                      </a:r>
                    </a:p>
                  </a:txBody>
                  <a:tcPr>
                    <a:solidFill>
                      <a:srgbClr val="F7F3F4"/>
                    </a:solidFill>
                  </a:tcPr>
                </a:tc>
                <a:extLst>
                  <a:ext uri="{0D108BD9-81ED-4DB2-BD59-A6C34878D82A}">
                    <a16:rowId xmlns:a16="http://schemas.microsoft.com/office/drawing/2014/main" xmlns="" val="10004"/>
                  </a:ext>
                </a:extLst>
              </a:tr>
            </a:tbl>
          </a:graphicData>
        </a:graphic>
      </p:graphicFrame>
      <p:sp>
        <p:nvSpPr>
          <p:cNvPr id="2" name="Title 1"/>
          <p:cNvSpPr>
            <a:spLocks noGrp="1"/>
          </p:cNvSpPr>
          <p:nvPr>
            <p:ph type="title"/>
          </p:nvPr>
        </p:nvSpPr>
        <p:spPr>
          <a:xfrm>
            <a:off x="152400" y="76200"/>
            <a:ext cx="8991600" cy="838200"/>
          </a:xfrm>
        </p:spPr>
        <p:txBody>
          <a:bodyPr/>
          <a:lstStyle/>
          <a:p>
            <a:r>
              <a:rPr lang="en-ZA" sz="3600" b="1" dirty="0">
                <a:latin typeface="Calibri" panose="020F0502020204030204" pitchFamily="34" charset="0"/>
                <a:cs typeface="Calibri" panose="020F0502020204030204" pitchFamily="34" charset="0"/>
              </a:rPr>
              <a:t>SCOA</a:t>
            </a:r>
            <a:r>
              <a:rPr lang="en-ZA" sz="3200" b="1" dirty="0">
                <a:latin typeface="Calibri" panose="020F0502020204030204" pitchFamily="34" charset="0"/>
                <a:cs typeface="Calibri" panose="020F0502020204030204" pitchFamily="34" charset="0"/>
              </a:rPr>
              <a:t> recommendations on 2017 Division of Revenue Amendment Bill </a:t>
            </a:r>
            <a:r>
              <a:rPr lang="en-ZA" sz="2400" b="1" dirty="0">
                <a:latin typeface="Calibri" panose="020F0502020204030204" pitchFamily="34" charset="0"/>
                <a:cs typeface="Calibri" panose="020F0502020204030204" pitchFamily="34" charset="0"/>
              </a:rPr>
              <a:t>(1 of </a:t>
            </a:r>
            <a:r>
              <a:rPr lang="en-ZA" sz="2400" b="1" dirty="0" smtClean="0">
                <a:latin typeface="Calibri" panose="020F0502020204030204" pitchFamily="34" charset="0"/>
                <a:cs typeface="Calibri" panose="020F0502020204030204" pitchFamily="34" charset="0"/>
              </a:rPr>
              <a:t>2)</a:t>
            </a:r>
            <a:endParaRPr lang="en-ZA"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ZA" dirty="0" smtClean="0">
                <a:solidFill>
                  <a:schemeClr val="bg1"/>
                </a:solidFill>
                <a:latin typeface="Calibri" panose="020F0502020204030204" pitchFamily="34" charset="0"/>
                <a:cs typeface="Calibri" panose="020F0502020204030204" pitchFamily="34" charset="0"/>
              </a:rPr>
              <a:t>.</a:t>
            </a:r>
            <a:endParaRPr lang="en-ZA" dirty="0">
              <a:solidFill>
                <a:schemeClr val="bg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7236296" y="6525344"/>
            <a:ext cx="1905000"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9B54C9-DAAD-4DCE-9E79-28931CADE0E1}" type="slidenum">
              <a:rPr kumimoji="0" lang="en-US" sz="1000" b="1" i="0" u="none" strike="noStrike" kern="1200" cap="none" spc="0" normalizeH="0" baseline="0" noProof="0" smtClean="0">
                <a:ln>
                  <a:noFill/>
                </a:ln>
                <a:solidFill>
                  <a:srgbClr val="808080"/>
                </a:solidFill>
                <a:effectLst/>
                <a:uLnTx/>
                <a:uFillTx/>
                <a:latin typeface="Calibri" panose="020F0502020204030204" pitchFamily="34" charset="0"/>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1421439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nvPr>
        </p:nvGraphicFramePr>
        <p:xfrm>
          <a:off x="107504" y="1196753"/>
          <a:ext cx="8884096" cy="5544614"/>
        </p:xfrm>
        <a:graphic>
          <a:graphicData uri="http://schemas.openxmlformats.org/drawingml/2006/table">
            <a:tbl>
              <a:tblPr firstRow="1" bandRow="1">
                <a:tableStyleId>{5C22544A-7EE6-4342-B048-85BDC9FD1C3A}</a:tableStyleId>
              </a:tblPr>
              <a:tblGrid>
                <a:gridCol w="3600400">
                  <a:extLst>
                    <a:ext uri="{9D8B030D-6E8A-4147-A177-3AD203B41FA5}">
                      <a16:colId xmlns:a16="http://schemas.microsoft.com/office/drawing/2014/main" xmlns="" val="20000"/>
                    </a:ext>
                  </a:extLst>
                </a:gridCol>
                <a:gridCol w="5283696">
                  <a:extLst>
                    <a:ext uri="{9D8B030D-6E8A-4147-A177-3AD203B41FA5}">
                      <a16:colId xmlns:a16="http://schemas.microsoft.com/office/drawing/2014/main" xmlns="" val="3125770859"/>
                    </a:ext>
                  </a:extLst>
                </a:gridCol>
              </a:tblGrid>
              <a:tr h="345487">
                <a:tc>
                  <a:txBody>
                    <a:bodyPr/>
                    <a:lstStyle/>
                    <a:p>
                      <a:pPr>
                        <a:spcBef>
                          <a:spcPts val="600"/>
                        </a:spcBef>
                      </a:pPr>
                      <a:r>
                        <a:rPr lang="en-ZA" sz="1400" dirty="0" smtClean="0">
                          <a:solidFill>
                            <a:schemeClr val="tx1"/>
                          </a:solidFill>
                          <a:latin typeface="Calibri" panose="020F0502020204030204" pitchFamily="34" charset="0"/>
                          <a:cs typeface="Calibri" panose="020F0502020204030204" pitchFamily="34" charset="0"/>
                        </a:rPr>
                        <a:t>Committee Recommendations</a:t>
                      </a:r>
                      <a:endParaRPr lang="en-ZA" sz="1400" dirty="0">
                        <a:solidFill>
                          <a:schemeClr val="tx1"/>
                        </a:solidFill>
                        <a:latin typeface="Calibri" panose="020F0502020204030204" pitchFamily="34" charset="0"/>
                        <a:cs typeface="Calibri" panose="020F0502020204030204" pitchFamily="34" charset="0"/>
                      </a:endParaRPr>
                    </a:p>
                  </a:txBody>
                  <a:tcPr>
                    <a:solidFill>
                      <a:schemeClr val="bg1">
                        <a:lumMod val="85000"/>
                      </a:schemeClr>
                    </a:solidFill>
                  </a:tcPr>
                </a:tc>
                <a:tc>
                  <a:txBody>
                    <a:bodyPr/>
                    <a:lstStyle/>
                    <a:p>
                      <a:pPr>
                        <a:spcBef>
                          <a:spcPts val="600"/>
                        </a:spcBef>
                      </a:pPr>
                      <a:r>
                        <a:rPr lang="en-ZA" sz="1400" dirty="0" smtClean="0">
                          <a:solidFill>
                            <a:schemeClr val="tx1"/>
                          </a:solidFill>
                          <a:latin typeface="Calibri" panose="020F0502020204030204" pitchFamily="34" charset="0"/>
                          <a:cs typeface="Calibri" panose="020F0502020204030204" pitchFamily="34" charset="0"/>
                        </a:rPr>
                        <a:t>Minister’s Response</a:t>
                      </a:r>
                      <a:endParaRPr lang="en-ZA" sz="1400" dirty="0">
                        <a:solidFill>
                          <a:schemeClr val="tx1"/>
                        </a:solidFill>
                        <a:latin typeface="Calibri" panose="020F0502020204030204" pitchFamily="34" charset="0"/>
                        <a:cs typeface="Calibri" panose="020F0502020204030204" pitchFamily="34" charset="0"/>
                      </a:endParaRPr>
                    </a:p>
                  </a:txBody>
                  <a:tcPr>
                    <a:solidFill>
                      <a:schemeClr val="bg1">
                        <a:lumMod val="85000"/>
                      </a:schemeClr>
                    </a:solidFill>
                  </a:tcPr>
                </a:tc>
                <a:extLst>
                  <a:ext uri="{0D108BD9-81ED-4DB2-BD59-A6C34878D82A}">
                    <a16:rowId xmlns:a16="http://schemas.microsoft.com/office/drawing/2014/main" xmlns="" val="10000"/>
                  </a:ext>
                </a:extLst>
              </a:tr>
              <a:tr h="36027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i="0" kern="1200" baseline="0" dirty="0" smtClean="0">
                          <a:solidFill>
                            <a:schemeClr val="dk1"/>
                          </a:solidFill>
                          <a:effectLst/>
                          <a:latin typeface="Calibri" panose="020F0502020204030204" pitchFamily="34" charset="0"/>
                          <a:ea typeface="+mn-ea"/>
                          <a:cs typeface="Calibri" panose="020F0502020204030204" pitchFamily="34" charset="0"/>
                        </a:rPr>
                        <a:t>Ring-fencing funding for and accelerating sanitation programmes</a:t>
                      </a:r>
                    </a:p>
                  </a:txBody>
                  <a:tcPr>
                    <a:solidFill>
                      <a:schemeClr val="accent6">
                        <a:lumMod val="20000"/>
                        <a:lumOff val="80000"/>
                        <a:alpha val="50000"/>
                      </a:schemeClr>
                    </a:solidFill>
                  </a:tcPr>
                </a:tc>
                <a:tc hMerge="1">
                  <a:txBody>
                    <a:bodyPr/>
                    <a:lstStyle/>
                    <a:p>
                      <a:endParaRPr lang="en-ZA"/>
                    </a:p>
                  </a:txBody>
                  <a:tcPr/>
                </a:tc>
                <a:extLst>
                  <a:ext uri="{0D108BD9-81ED-4DB2-BD59-A6C34878D82A}">
                    <a16:rowId xmlns:a16="http://schemas.microsoft.com/office/drawing/2014/main" xmlns="" val="10001"/>
                  </a:ext>
                </a:extLst>
              </a:tr>
              <a:tr h="22207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The Minister of Water and Sanitation and the Minister of Finance (</a:t>
                      </a:r>
                      <a:r>
                        <a:rPr lang="en-ZA" sz="1600" i="0" kern="1200" baseline="0" dirty="0" err="1" smtClean="0">
                          <a:solidFill>
                            <a:schemeClr val="dk1"/>
                          </a:solidFill>
                          <a:effectLst/>
                          <a:latin typeface="Calibri" panose="020F0502020204030204" pitchFamily="34" charset="0"/>
                          <a:ea typeface="+mn-ea"/>
                          <a:cs typeface="Calibri" panose="020F0502020204030204" pitchFamily="34" charset="0"/>
                        </a:rPr>
                        <a:t>MoF</a:t>
                      </a: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 should ensure that the Department of Water and Sanitation and NT ring-fence funding for sanitation programmes, accelerate sanitation programmes and enhance capacity to deliver the bucket eradication programme (BEP).</a:t>
                      </a:r>
                    </a:p>
                  </a:txBody>
                  <a:tcPr>
                    <a:solidFill>
                      <a:srgbClr val="F7F3F4"/>
                    </a:solidFill>
                  </a:tcPr>
                </a:tc>
                <a:tc>
                  <a:txBody>
                    <a:bodyPr/>
                    <a:lstStyle/>
                    <a:p>
                      <a:pPr marL="285750" indent="-285750">
                        <a:spcBef>
                          <a:spcPts val="600"/>
                        </a:spcBef>
                        <a:buFont typeface="Arial" pitchFamily="34" charset="0"/>
                        <a:buChar cha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Water and sanitation are inextricably linked and thus the funding should not be split. </a:t>
                      </a:r>
                    </a:p>
                    <a:p>
                      <a:pPr marL="285750" indent="-285750">
                        <a:spcBef>
                          <a:spcPts val="600"/>
                        </a:spcBef>
                        <a:buFont typeface="Arial" pitchFamily="34" charset="0"/>
                        <a:buChar cha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BEP is expected to be concluded by end-March 2019. Over R1 billion has been reprioritised within the Water Services Infrastructure Grant and the Regional Bulk Infrastructure Grant in this regard. </a:t>
                      </a:r>
                    </a:p>
                    <a:p>
                      <a:pPr marL="285750" indent="-285750">
                        <a:spcBef>
                          <a:spcPts val="600"/>
                        </a:spcBef>
                        <a:buFont typeface="Arial" pitchFamily="34" charset="0"/>
                        <a:buChar cha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The Municipal Infrastructure Grant includes conditions to prioritise funding reticulation for BEP.</a:t>
                      </a:r>
                    </a:p>
                  </a:txBody>
                  <a:tcPr>
                    <a:solidFill>
                      <a:srgbClr val="F7F3F4"/>
                    </a:solidFill>
                  </a:tcPr>
                </a:tc>
                <a:extLst>
                  <a:ext uri="{0D108BD9-81ED-4DB2-BD59-A6C34878D82A}">
                    <a16:rowId xmlns:a16="http://schemas.microsoft.com/office/drawing/2014/main" xmlns="" val="10002"/>
                  </a:ext>
                </a:extLst>
              </a:tr>
              <a:tr h="39726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i="0" kern="1200" baseline="0" dirty="0" smtClean="0">
                          <a:solidFill>
                            <a:schemeClr val="dk1"/>
                          </a:solidFill>
                          <a:effectLst/>
                          <a:latin typeface="Calibri" panose="020F0502020204030204" pitchFamily="34" charset="0"/>
                          <a:ea typeface="+mn-ea"/>
                          <a:cs typeface="Calibri" panose="020F0502020204030204" pitchFamily="34" charset="0"/>
                        </a:rPr>
                        <a:t>Reversing the culture of non-payment across government and improving revenue collection</a:t>
                      </a:r>
                    </a:p>
                  </a:txBody>
                  <a:tcPr>
                    <a:solidFill>
                      <a:schemeClr val="accent6">
                        <a:lumMod val="20000"/>
                        <a:lumOff val="80000"/>
                        <a:alpha val="50000"/>
                      </a:schemeClr>
                    </a:solidFill>
                  </a:tcPr>
                </a:tc>
                <a:tc hMerge="1">
                  <a:txBody>
                    <a:bodyPr/>
                    <a:lstStyle/>
                    <a:p>
                      <a:endParaRPr lang="en-ZA"/>
                    </a:p>
                  </a:txBody>
                  <a:tcPr/>
                </a:tc>
                <a:extLst>
                  <a:ext uri="{0D108BD9-81ED-4DB2-BD59-A6C34878D82A}">
                    <a16:rowId xmlns:a16="http://schemas.microsoft.com/office/drawing/2014/main" xmlns="" val="10003"/>
                  </a:ext>
                </a:extLst>
              </a:tr>
              <a:tr h="22207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err="1" smtClean="0">
                          <a:latin typeface="Calibri" panose="020F0502020204030204" pitchFamily="34" charset="0"/>
                          <a:cs typeface="Calibri" panose="020F0502020204030204" pitchFamily="34" charset="0"/>
                        </a:rPr>
                        <a:t>MoF</a:t>
                      </a:r>
                      <a:r>
                        <a:rPr lang="en-ZA" sz="1600" dirty="0" smtClean="0">
                          <a:latin typeface="Calibri" panose="020F0502020204030204" pitchFamily="34" charset="0"/>
                          <a:cs typeface="Calibri" panose="020F0502020204030204" pitchFamily="34" charset="0"/>
                        </a:rPr>
                        <a:t> and the Minister of CoGTA should ensure that their departments and relevant stakeholders consult broadly and develop initiatives to reverse the culture of non-payment across the three spheres of government</a:t>
                      </a:r>
                      <a:r>
                        <a:rPr lang="en-ZA" sz="1600" baseline="0" dirty="0" smtClean="0">
                          <a:latin typeface="Calibri" panose="020F0502020204030204" pitchFamily="34" charset="0"/>
                          <a:cs typeface="Calibri" panose="020F0502020204030204" pitchFamily="34" charset="0"/>
                        </a:rPr>
                        <a:t> and come up with mechanism to improve revenue collection</a:t>
                      </a:r>
                    </a:p>
                  </a:txBody>
                  <a:tcPr>
                    <a:solidFill>
                      <a:srgbClr val="F7F3F4"/>
                    </a:solidFill>
                  </a:tcPr>
                </a:tc>
                <a:tc>
                  <a:txBody>
                    <a:bodyPr/>
                    <a:lstStyle/>
                    <a:p>
                      <a:pPr marL="285750" indent="-285750">
                        <a:spcBef>
                          <a:spcPts val="600"/>
                        </a:spcBef>
                        <a:buFont typeface="Arial" pitchFamily="34" charset="0"/>
                        <a:buChar char="•"/>
                      </a:pPr>
                      <a:r>
                        <a:rPr lang="en-ZA" sz="1600" b="0" i="0" baseline="0" dirty="0" smtClean="0">
                          <a:solidFill>
                            <a:schemeClr val="tx1"/>
                          </a:solidFill>
                          <a:latin typeface="Calibri" panose="020F0502020204030204" pitchFamily="34" charset="0"/>
                          <a:cs typeface="Calibri" panose="020F0502020204030204" pitchFamily="34" charset="0"/>
                        </a:rPr>
                        <a:t>The Presidential Coordinating Committee is discussing the culture of non-payment across the three spheres of government, and possible measures to reverse the trend.</a:t>
                      </a:r>
                    </a:p>
                    <a:p>
                      <a:pPr marL="285750" indent="-285750">
                        <a:spcBef>
                          <a:spcPts val="600"/>
                        </a:spcBef>
                        <a:buFont typeface="Arial" pitchFamily="34" charset="0"/>
                        <a:buChar char="•"/>
                      </a:pPr>
                      <a:r>
                        <a:rPr lang="en-ZA" sz="1600" b="0" i="0" baseline="0" dirty="0" smtClean="0">
                          <a:solidFill>
                            <a:schemeClr val="tx1"/>
                          </a:solidFill>
                          <a:latin typeface="Calibri" panose="020F0502020204030204" pitchFamily="34" charset="0"/>
                          <a:cs typeface="Calibri" panose="020F0502020204030204" pitchFamily="34" charset="0"/>
                        </a:rPr>
                        <a:t>NT and the provincial treasuries will be rolling out a project to assist municipalities with appropriate tariff-setting and effective collection systems. </a:t>
                      </a:r>
                    </a:p>
                    <a:p>
                      <a:pPr marL="285750" indent="-285750">
                        <a:spcBef>
                          <a:spcPts val="600"/>
                        </a:spcBef>
                        <a:buFont typeface="Arial" pitchFamily="34" charset="0"/>
                        <a:buChar char="•"/>
                      </a:pPr>
                      <a:r>
                        <a:rPr lang="en-ZA" sz="1600" b="0" i="0" baseline="0" dirty="0" smtClean="0">
                          <a:solidFill>
                            <a:schemeClr val="tx1"/>
                          </a:solidFill>
                          <a:latin typeface="Calibri" panose="020F0502020204030204" pitchFamily="34" charset="0"/>
                          <a:cs typeface="Calibri" panose="020F0502020204030204" pitchFamily="34" charset="0"/>
                        </a:rPr>
                        <a:t>Through this intervention, technical advisors for revenue management will be deployed to provincial treasuries. </a:t>
                      </a:r>
                      <a:endParaRPr lang="en-ZA" sz="1600" kern="1200" dirty="0" smtClean="0">
                        <a:solidFill>
                          <a:schemeClr val="dk1"/>
                        </a:solidFill>
                        <a:effectLst/>
                        <a:latin typeface="Calibri" panose="020F0502020204030204" pitchFamily="34" charset="0"/>
                        <a:ea typeface="+mn-ea"/>
                        <a:cs typeface="Calibri" panose="020F0502020204030204" pitchFamily="34" charset="0"/>
                      </a:endParaRPr>
                    </a:p>
                  </a:txBody>
                  <a:tcPr>
                    <a:solidFill>
                      <a:srgbClr val="F7F3F4"/>
                    </a:solidFill>
                  </a:tcPr>
                </a:tc>
                <a:extLst>
                  <a:ext uri="{0D108BD9-81ED-4DB2-BD59-A6C34878D82A}">
                    <a16:rowId xmlns:a16="http://schemas.microsoft.com/office/drawing/2014/main" xmlns="" val="10004"/>
                  </a:ext>
                </a:extLst>
              </a:tr>
            </a:tbl>
          </a:graphicData>
        </a:graphic>
      </p:graphicFrame>
      <p:sp>
        <p:nvSpPr>
          <p:cNvPr id="2" name="Title 1"/>
          <p:cNvSpPr>
            <a:spLocks noGrp="1"/>
          </p:cNvSpPr>
          <p:nvPr>
            <p:ph type="title"/>
          </p:nvPr>
        </p:nvSpPr>
        <p:spPr>
          <a:xfrm>
            <a:off x="152400" y="76200"/>
            <a:ext cx="8991600" cy="838200"/>
          </a:xfrm>
        </p:spPr>
        <p:txBody>
          <a:bodyPr/>
          <a:lstStyle/>
          <a:p>
            <a:r>
              <a:rPr lang="en-ZA" sz="3600" b="1" dirty="0">
                <a:latin typeface="Calibri" panose="020F0502020204030204" pitchFamily="34" charset="0"/>
                <a:cs typeface="Calibri" panose="020F0502020204030204" pitchFamily="34" charset="0"/>
              </a:rPr>
              <a:t>SCOA</a:t>
            </a:r>
            <a:r>
              <a:rPr lang="en-ZA" sz="3200" b="1" dirty="0">
                <a:latin typeface="Calibri" panose="020F0502020204030204" pitchFamily="34" charset="0"/>
                <a:cs typeface="Calibri" panose="020F0502020204030204" pitchFamily="34" charset="0"/>
              </a:rPr>
              <a:t> recommendations on 2017 Division of Revenue Amendment Bill </a:t>
            </a:r>
            <a:r>
              <a:rPr lang="en-ZA" sz="2400" b="1" dirty="0" smtClean="0">
                <a:latin typeface="Calibri" panose="020F0502020204030204" pitchFamily="34" charset="0"/>
                <a:cs typeface="Calibri" panose="020F0502020204030204" pitchFamily="34" charset="0"/>
              </a:rPr>
              <a:t>(2 </a:t>
            </a:r>
            <a:r>
              <a:rPr lang="en-ZA" sz="2400" b="1" dirty="0">
                <a:latin typeface="Calibri" panose="020F0502020204030204" pitchFamily="34" charset="0"/>
                <a:cs typeface="Calibri" panose="020F0502020204030204" pitchFamily="34" charset="0"/>
              </a:rPr>
              <a:t>of </a:t>
            </a:r>
            <a:r>
              <a:rPr lang="en-ZA" sz="2400" b="1" dirty="0" smtClean="0">
                <a:latin typeface="Calibri" panose="020F0502020204030204" pitchFamily="34" charset="0"/>
                <a:cs typeface="Calibri" panose="020F0502020204030204" pitchFamily="34" charset="0"/>
              </a:rPr>
              <a:t>2)</a:t>
            </a:r>
            <a:endParaRPr lang="en-ZA"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ZA" dirty="0" smtClean="0">
                <a:solidFill>
                  <a:schemeClr val="bg1"/>
                </a:solidFill>
              </a:rPr>
              <a:t>.</a:t>
            </a:r>
            <a:endParaRPr lang="en-ZA" dirty="0">
              <a:solidFill>
                <a:schemeClr val="bg1"/>
              </a:solidFill>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9B54C9-DAAD-4DCE-9E79-28931CADE0E1}" type="slidenum">
              <a:rPr kumimoji="0" lang="en-US" sz="1000" b="1" i="0" u="none" strike="noStrike" kern="1200" cap="none" spc="0" normalizeH="0" baseline="0" noProof="0" smtClean="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US" sz="1400" b="0" i="0" u="none" strike="noStrike" kern="1200" cap="none" spc="0" normalizeH="0" baseline="0" noProof="0">
              <a:ln>
                <a:noFill/>
              </a:ln>
              <a:solidFill>
                <a:srgbClr val="000000"/>
              </a:solidFill>
              <a:effectLst/>
              <a:uLnTx/>
              <a:uFillTx/>
              <a:latin typeface="Arial"/>
              <a:cs typeface="+mn-cs"/>
            </a:endParaRPr>
          </a:p>
        </p:txBody>
      </p:sp>
    </p:spTree>
    <p:extLst>
      <p:ext uri="{BB962C8B-B14F-4D97-AF65-F5344CB8AC3E}">
        <p14:creationId xmlns:p14="http://schemas.microsoft.com/office/powerpoint/2010/main" xmlns="" val="20322427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380040" cy="838200"/>
          </a:xfrm>
        </p:spPr>
        <p:txBody>
          <a:bodyPr/>
          <a:lstStyle/>
          <a:p>
            <a:r>
              <a:rPr lang="en-ZA" sz="2800" b="1" dirty="0" smtClean="0">
                <a:latin typeface="Calibri" panose="020F0502020204030204" pitchFamily="34" charset="0"/>
                <a:cs typeface="Calibri" panose="020F0502020204030204" pitchFamily="34" charset="0"/>
              </a:rPr>
              <a:t>Technical changes to the </a:t>
            </a:r>
            <a:r>
              <a:rPr lang="en-ZA" sz="2800" b="1" dirty="0">
                <a:latin typeface="Calibri" panose="020F0502020204030204" pitchFamily="34" charset="0"/>
                <a:cs typeface="Calibri" panose="020F0502020204030204" pitchFamily="34" charset="0"/>
              </a:rPr>
              <a:t>b</a:t>
            </a:r>
            <a:r>
              <a:rPr lang="en-ZA" sz="2800" b="1" dirty="0" smtClean="0">
                <a:latin typeface="Calibri" panose="020F0502020204030204" pitchFamily="34" charset="0"/>
                <a:cs typeface="Calibri" panose="020F0502020204030204" pitchFamily="34" charset="0"/>
              </a:rPr>
              <a:t>ill clauses</a:t>
            </a:r>
            <a:endParaRPr lang="en-ZA" sz="28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07504" y="1196752"/>
            <a:ext cx="9036496" cy="5616624"/>
          </a:xfrm>
          <a:solidFill>
            <a:schemeClr val="bg1"/>
          </a:solidFill>
        </p:spPr>
        <p:txBody>
          <a:bodyPr/>
          <a:lstStyle/>
          <a:p>
            <a:pPr marL="342900" marR="18415" lvl="1" indent="-342900">
              <a:lnSpc>
                <a:spcPct val="115000"/>
              </a:lnSpc>
              <a:buChar char="•"/>
            </a:pPr>
            <a:r>
              <a:rPr lang="en-ZA" sz="1800" dirty="0">
                <a:latin typeface="Calibri" panose="020F0502020204030204" pitchFamily="34" charset="0"/>
                <a:cs typeface="Calibri" panose="020F0502020204030204" pitchFamily="34" charset="0"/>
              </a:rPr>
              <a:t>Several changes are made to  to provide for the creation of the new emergency housing grants </a:t>
            </a:r>
            <a:r>
              <a:rPr lang="en-ZA" sz="1800" dirty="0" smtClean="0">
                <a:latin typeface="Calibri" panose="020F0502020204030204" pitchFamily="34" charset="0"/>
                <a:cs typeface="Calibri" panose="020F0502020204030204" pitchFamily="34" charset="0"/>
              </a:rPr>
              <a:t>in Schedule </a:t>
            </a:r>
            <a:r>
              <a:rPr lang="en-ZA" sz="1800" dirty="0">
                <a:latin typeface="Calibri" panose="020F0502020204030204" pitchFamily="34" charset="0"/>
                <a:cs typeface="Calibri" panose="020F0502020204030204" pitchFamily="34" charset="0"/>
              </a:rPr>
              <a:t>7 of the </a:t>
            </a:r>
            <a:r>
              <a:rPr lang="en-ZA" sz="1800" dirty="0" smtClean="0">
                <a:latin typeface="Calibri" panose="020F0502020204030204" pitchFamily="34" charset="0"/>
                <a:cs typeface="Calibri" panose="020F0502020204030204" pitchFamily="34" charset="0"/>
              </a:rPr>
              <a:t>Bill (Changes include adding a definition of housing emergencies, adding housing emergencies to the description of Schedule 7, and providing for conversion between municipal and provincial allocations)</a:t>
            </a:r>
          </a:p>
          <a:p>
            <a:pPr marL="342900" marR="18415" lvl="1" indent="-342900">
              <a:lnSpc>
                <a:spcPct val="115000"/>
              </a:lnSpc>
              <a:buChar char="•"/>
            </a:pPr>
            <a:r>
              <a:rPr lang="en-ZA" sz="1800" dirty="0" smtClean="0">
                <a:latin typeface="Calibri" panose="020F0502020204030204" pitchFamily="34" charset="0"/>
                <a:cs typeface="Calibri" panose="020F0502020204030204" pitchFamily="34" charset="0"/>
              </a:rPr>
              <a:t>The </a:t>
            </a:r>
            <a:r>
              <a:rPr lang="en-ZA" sz="1800" dirty="0">
                <a:latin typeface="Calibri" panose="020F0502020204030204" pitchFamily="34" charset="0"/>
                <a:cs typeface="Calibri" panose="020F0502020204030204" pitchFamily="34" charset="0"/>
              </a:rPr>
              <a:t>requirement that the Urban Settlements Development Grant cannot be transferred to metros that do not submit Built Environment Performance Plans </a:t>
            </a:r>
            <a:r>
              <a:rPr lang="en-ZA" sz="1800" dirty="0" smtClean="0">
                <a:latin typeface="Calibri" panose="020F0502020204030204" pitchFamily="34" charset="0"/>
                <a:cs typeface="Calibri" panose="020F0502020204030204" pitchFamily="34" charset="0"/>
              </a:rPr>
              <a:t>now also applies </a:t>
            </a:r>
            <a:r>
              <a:rPr lang="en-ZA" sz="1800" dirty="0">
                <a:latin typeface="Calibri" panose="020F0502020204030204" pitchFamily="34" charset="0"/>
                <a:cs typeface="Calibri" panose="020F0502020204030204" pitchFamily="34" charset="0"/>
              </a:rPr>
              <a:t>to the Integrated City Development </a:t>
            </a:r>
            <a:r>
              <a:rPr lang="en-ZA" sz="1800" dirty="0" smtClean="0">
                <a:latin typeface="Calibri" panose="020F0502020204030204" pitchFamily="34" charset="0"/>
                <a:cs typeface="Calibri" panose="020F0502020204030204" pitchFamily="34" charset="0"/>
              </a:rPr>
              <a:t>Grant (Clause 9)</a:t>
            </a:r>
          </a:p>
          <a:p>
            <a:pPr marL="342900" marR="18415" lvl="1" indent="-342900">
              <a:lnSpc>
                <a:spcPct val="115000"/>
              </a:lnSpc>
              <a:buChar char="•"/>
            </a:pPr>
            <a:r>
              <a:rPr lang="en-ZA" sz="1800" dirty="0" smtClean="0">
                <a:latin typeface="Calibri" panose="020F0502020204030204" pitchFamily="34" charset="0"/>
                <a:cs typeface="Calibri" panose="020F0502020204030204" pitchFamily="34" charset="0"/>
              </a:rPr>
              <a:t>Requirement for a “final draft” report in 13(1)(g) is dropped, only a final report is required</a:t>
            </a:r>
            <a:endParaRPr lang="en-ZA" sz="1800" dirty="0">
              <a:latin typeface="Calibri" panose="020F0502020204030204" pitchFamily="34" charset="0"/>
              <a:cs typeface="Calibri" panose="020F0502020204030204" pitchFamily="34" charset="0"/>
            </a:endParaRPr>
          </a:p>
          <a:p>
            <a:pPr marL="342900" marR="18415" lvl="1" indent="-342900">
              <a:lnSpc>
                <a:spcPct val="115000"/>
              </a:lnSpc>
              <a:buChar char="•"/>
            </a:pPr>
            <a:r>
              <a:rPr lang="en-ZA" sz="1800" dirty="0">
                <a:latin typeface="Calibri" panose="020F0502020204030204" pitchFamily="34" charset="0"/>
                <a:cs typeface="Calibri" panose="020F0502020204030204" pitchFamily="34" charset="0"/>
              </a:rPr>
              <a:t>T</a:t>
            </a:r>
            <a:r>
              <a:rPr lang="en-ZA" sz="1800" dirty="0" smtClean="0">
                <a:latin typeface="Calibri" panose="020F0502020204030204" pitchFamily="34" charset="0"/>
                <a:cs typeface="Calibri" panose="020F0502020204030204" pitchFamily="34" charset="0"/>
              </a:rPr>
              <a:t>he </a:t>
            </a:r>
            <a:r>
              <a:rPr lang="en-ZA" sz="1800" dirty="0">
                <a:latin typeface="Calibri" panose="020F0502020204030204" pitchFamily="34" charset="0"/>
                <a:cs typeface="Calibri" panose="020F0502020204030204" pitchFamily="34" charset="0"/>
              </a:rPr>
              <a:t>requirement in 17(2) for National Treasury to approve the payment schedule for the onward payment of funds from a Schedule 5 grant to another organ of state is </a:t>
            </a:r>
            <a:r>
              <a:rPr lang="en-ZA" sz="1800" dirty="0" smtClean="0">
                <a:latin typeface="Calibri" panose="020F0502020204030204" pitchFamily="34" charset="0"/>
                <a:cs typeface="Calibri" panose="020F0502020204030204" pitchFamily="34" charset="0"/>
              </a:rPr>
              <a:t>removed</a:t>
            </a:r>
          </a:p>
          <a:p>
            <a:pPr marL="342900" marR="18415" lvl="1" indent="-342900">
              <a:lnSpc>
                <a:spcPct val="115000"/>
              </a:lnSpc>
              <a:buChar char="•"/>
            </a:pPr>
            <a:r>
              <a:rPr lang="en-ZA" sz="1800" dirty="0" smtClean="0">
                <a:latin typeface="Calibri" panose="020F0502020204030204" pitchFamily="34" charset="0"/>
                <a:cs typeface="Calibri" panose="020F0502020204030204" pitchFamily="34" charset="0"/>
              </a:rPr>
              <a:t>Several changes to the planning and reporting requirements for provincial infrastructure in clause 27 to better align with the agreed planning processes in the sectors</a:t>
            </a:r>
            <a:endParaRPr lang="en-ZA" sz="1800" dirty="0">
              <a:latin typeface="Calibri" panose="020F0502020204030204" pitchFamily="34" charset="0"/>
              <a:cs typeface="Calibri" panose="020F0502020204030204" pitchFamily="34" charset="0"/>
            </a:endParaRPr>
          </a:p>
          <a:p>
            <a:pPr marL="342900" marR="18415" lvl="1" indent="-342900">
              <a:lnSpc>
                <a:spcPct val="115000"/>
              </a:lnSpc>
              <a:buChar char="•"/>
            </a:pPr>
            <a:r>
              <a:rPr lang="en-US" sz="1800" dirty="0">
                <a:latin typeface="Calibri" panose="020F0502020204030204" pitchFamily="34" charset="0"/>
                <a:cs typeface="Calibri" panose="020F0502020204030204" pitchFamily="34" charset="0"/>
              </a:rPr>
              <a:t>A new sub-clause 27(5) sets out the submissions that are required from local municipalities applying for entry into the new Integrated Urban Development Grant in 2019/20</a:t>
            </a:r>
          </a:p>
          <a:p>
            <a:pPr marL="342900" marR="18415" lvl="1" indent="-342900">
              <a:lnSpc>
                <a:spcPct val="115000"/>
              </a:lnSpc>
              <a:buChar char="•"/>
            </a:pPr>
            <a:r>
              <a:rPr lang="en-US" sz="1800" dirty="0">
                <a:latin typeface="Calibri" panose="020F0502020204030204" pitchFamily="34" charset="0"/>
                <a:cs typeface="Calibri" panose="020F0502020204030204" pitchFamily="34" charset="0"/>
              </a:rPr>
              <a:t>Clause 33 on irregular expenditure </a:t>
            </a:r>
            <a:r>
              <a:rPr lang="en-US" sz="1800" dirty="0" smtClean="0">
                <a:latin typeface="Calibri" panose="020F0502020204030204" pitchFamily="34" charset="0"/>
                <a:cs typeface="Calibri" panose="020F0502020204030204" pitchFamily="34" charset="0"/>
              </a:rPr>
              <a:t>is re-drafted </a:t>
            </a:r>
            <a:r>
              <a:rPr lang="en-US" sz="1800" dirty="0">
                <a:latin typeface="Calibri" panose="020F0502020204030204" pitchFamily="34" charset="0"/>
                <a:cs typeface="Calibri" panose="020F0502020204030204" pitchFamily="34" charset="0"/>
              </a:rPr>
              <a:t>to improve its alignment with the Public Finance Management Act (PFMA) and the Municipal Finance Management Act (MFMA) </a:t>
            </a:r>
          </a:p>
          <a:p>
            <a:pPr lvl="0"/>
            <a:endParaRPr lang="en-ZA" sz="1600" i="1" dirty="0" smtClean="0"/>
          </a:p>
        </p:txBody>
      </p:sp>
      <p:sp>
        <p:nvSpPr>
          <p:cNvPr id="4" name="Slide Number Placeholder 3"/>
          <p:cNvSpPr>
            <a:spLocks noGrp="1"/>
          </p:cNvSpPr>
          <p:nvPr>
            <p:ph type="sldNum" sz="quarter" idx="12"/>
          </p:nvPr>
        </p:nvSpPr>
        <p:spPr>
          <a:xfrm>
            <a:off x="7059488" y="6400800"/>
            <a:ext cx="1905000" cy="457200"/>
          </a:xfrm>
        </p:spPr>
        <p:txBody>
          <a:bodyPr/>
          <a:lstStyle/>
          <a:p>
            <a:pPr>
              <a:defRPr/>
            </a:pPr>
            <a:fld id="{340F85A1-E419-4A9D-98FD-9FA4278D085E}" type="slidenum">
              <a:rPr lang="en-US" smtClean="0">
                <a:solidFill>
                  <a:srgbClr val="808080"/>
                </a:solidFill>
              </a:rPr>
              <a:pPr>
                <a:defRPr/>
              </a:pPr>
              <a:t>53</a:t>
            </a:fld>
            <a:endParaRPr lang="en-US" sz="1400" b="0" dirty="0">
              <a:solidFill>
                <a:srgbClr val="000000"/>
              </a:solidFill>
              <a:latin typeface="Arial"/>
            </a:endParaRPr>
          </a:p>
        </p:txBody>
      </p:sp>
    </p:spTree>
    <p:extLst>
      <p:ext uri="{BB962C8B-B14F-4D97-AF65-F5344CB8AC3E}">
        <p14:creationId xmlns:p14="http://schemas.microsoft.com/office/powerpoint/2010/main" xmlns="" val="20618539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anose="020F0502020204030204" pitchFamily="34" charset="0"/>
                <a:cs typeface="Calibri" panose="020F0502020204030204" pitchFamily="34" charset="0"/>
              </a:rPr>
              <a:t>Municipal Debt</a:t>
            </a:r>
            <a:endParaRPr lang="en-ZW" b="1" dirty="0">
              <a:latin typeface="Calibri" panose="020F0502020204030204" pitchFamily="34" charset="0"/>
              <a:cs typeface="Calibri" panose="020F0502020204030204" pitchFamily="34" charset="0"/>
            </a:endParaRPr>
          </a:p>
        </p:txBody>
      </p:sp>
      <p:pic>
        <p:nvPicPr>
          <p:cNvPr id="5" name="Content Placeholder 4"/>
          <p:cNvPicPr>
            <a:picLocks noGrp="1" noChangeAspect="1"/>
          </p:cNvPicPr>
          <p:nvPr>
            <p:ph idx="1"/>
          </p:nvPr>
        </p:nvPicPr>
        <p:blipFill>
          <a:blip r:embed="rId2" cstate="print"/>
          <a:stretch>
            <a:fillRect/>
          </a:stretch>
        </p:blipFill>
        <p:spPr>
          <a:xfrm>
            <a:off x="5724127" y="0"/>
            <a:ext cx="3436201" cy="1124287"/>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9B54C9-DAAD-4DCE-9E79-28931CADE0E1}" type="slidenum">
              <a:rPr kumimoji="0" lang="en-US" sz="1000" b="1" i="0" u="none" strike="noStrike" kern="1200" cap="none" spc="0" normalizeH="0" baseline="0" noProof="0" smtClean="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sz="1400" b="0" i="0" u="none" strike="noStrike" kern="1200" cap="none" spc="0" normalizeH="0" baseline="0" noProof="0">
              <a:ln>
                <a:noFill/>
              </a:ln>
              <a:solidFill>
                <a:srgbClr val="000000"/>
              </a:solidFill>
              <a:effectLst/>
              <a:uLnTx/>
              <a:uFillTx/>
              <a:latin typeface="Arial"/>
              <a:cs typeface="+mn-cs"/>
            </a:endParaRPr>
          </a:p>
        </p:txBody>
      </p:sp>
      <p:pic>
        <p:nvPicPr>
          <p:cNvPr id="6" name="Picture 5"/>
          <p:cNvPicPr>
            <a:picLocks noChangeAspect="1"/>
          </p:cNvPicPr>
          <p:nvPr/>
        </p:nvPicPr>
        <p:blipFill>
          <a:blip r:embed="rId3" cstate="print"/>
          <a:stretch>
            <a:fillRect/>
          </a:stretch>
        </p:blipFill>
        <p:spPr>
          <a:xfrm>
            <a:off x="899592" y="1168641"/>
            <a:ext cx="7515944" cy="5566264"/>
          </a:xfrm>
          <a:prstGeom prst="rect">
            <a:avLst/>
          </a:prstGeom>
        </p:spPr>
      </p:pic>
    </p:spTree>
    <p:extLst>
      <p:ext uri="{BB962C8B-B14F-4D97-AF65-F5344CB8AC3E}">
        <p14:creationId xmlns:p14="http://schemas.microsoft.com/office/powerpoint/2010/main" xmlns="" val="41485163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anose="020F0502020204030204" pitchFamily="34" charset="0"/>
                <a:cs typeface="Calibri" panose="020F0502020204030204" pitchFamily="34" charset="0"/>
              </a:rPr>
              <a:t>Municipal Debt</a:t>
            </a:r>
            <a:endParaRPr lang="en-ZW" b="1" dirty="0">
              <a:latin typeface="Calibri" panose="020F0502020204030204" pitchFamily="34" charset="0"/>
              <a:cs typeface="Calibri" panose="020F0502020204030204" pitchFamily="34" charset="0"/>
            </a:endParaRPr>
          </a:p>
        </p:txBody>
      </p:sp>
      <p:pic>
        <p:nvPicPr>
          <p:cNvPr id="6" name="Content Placeholder 5"/>
          <p:cNvPicPr>
            <a:picLocks noGrp="1" noChangeAspect="1"/>
          </p:cNvPicPr>
          <p:nvPr>
            <p:ph idx="1"/>
          </p:nvPr>
        </p:nvPicPr>
        <p:blipFill>
          <a:blip r:embed="rId2" cstate="print"/>
          <a:stretch>
            <a:fillRect/>
          </a:stretch>
        </p:blipFill>
        <p:spPr>
          <a:xfrm>
            <a:off x="5580112" y="0"/>
            <a:ext cx="3567488" cy="1167243"/>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9B54C9-DAAD-4DCE-9E79-28931CADE0E1}" type="slidenum">
              <a:rPr kumimoji="0" lang="en-US" sz="1000" b="1" i="0" u="none" strike="noStrike" kern="1200" cap="none" spc="0" normalizeH="0" baseline="0" noProof="0" smtClean="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US" sz="1400" b="0" i="0" u="none" strike="noStrike" kern="1200" cap="none" spc="0" normalizeH="0" baseline="0" noProof="0">
              <a:ln>
                <a:noFill/>
              </a:ln>
              <a:solidFill>
                <a:srgbClr val="000000"/>
              </a:solidFill>
              <a:effectLst/>
              <a:uLnTx/>
              <a:uFillTx/>
              <a:latin typeface="Arial"/>
              <a:cs typeface="+mn-cs"/>
            </a:endParaRPr>
          </a:p>
        </p:txBody>
      </p:sp>
      <p:pic>
        <p:nvPicPr>
          <p:cNvPr id="5" name="Picture 4"/>
          <p:cNvPicPr>
            <a:picLocks noChangeAspect="1"/>
          </p:cNvPicPr>
          <p:nvPr/>
        </p:nvPicPr>
        <p:blipFill>
          <a:blip r:embed="rId3" cstate="print"/>
          <a:stretch>
            <a:fillRect/>
          </a:stretch>
        </p:blipFill>
        <p:spPr>
          <a:xfrm>
            <a:off x="211913" y="1393811"/>
            <a:ext cx="8824584" cy="2367784"/>
          </a:xfrm>
          <a:prstGeom prst="rect">
            <a:avLst/>
          </a:prstGeom>
        </p:spPr>
      </p:pic>
    </p:spTree>
    <p:extLst>
      <p:ext uri="{BB962C8B-B14F-4D97-AF65-F5344CB8AC3E}">
        <p14:creationId xmlns:p14="http://schemas.microsoft.com/office/powerpoint/2010/main" xmlns="" val="3647733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anose="020F0502020204030204" pitchFamily="34" charset="0"/>
                <a:cs typeface="Calibri" panose="020F0502020204030204" pitchFamily="34" charset="0"/>
              </a:rPr>
              <a:t>The impact of debt-service costs on the Division </a:t>
            </a:r>
            <a:r>
              <a:rPr lang="en-US" b="1" dirty="0">
                <a:latin typeface="Calibri" panose="020F0502020204030204" pitchFamily="34" charset="0"/>
                <a:cs typeface="Calibri" panose="020F0502020204030204" pitchFamily="34" charset="0"/>
              </a:rPr>
              <a:t>of </a:t>
            </a:r>
            <a:r>
              <a:rPr lang="en-US" b="1" dirty="0" smtClean="0">
                <a:latin typeface="Calibri" panose="020F0502020204030204" pitchFamily="34" charset="0"/>
                <a:cs typeface="Calibri" panose="020F0502020204030204" pitchFamily="34" charset="0"/>
              </a:rPr>
              <a:t>Revenue over the last 20 years </a:t>
            </a:r>
            <a:endParaRPr lang="en-ZW"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0" y="5373216"/>
            <a:ext cx="9144000" cy="864096"/>
          </a:xfrm>
          <a:solidFill>
            <a:schemeClr val="bg1"/>
          </a:solidFill>
        </p:spPr>
        <p:txBody>
          <a:bodyPr/>
          <a:lstStyle/>
          <a:p>
            <a:r>
              <a:rPr lang="en-US" sz="1600" dirty="0">
                <a:latin typeface="Calibri" panose="020F0502020204030204" pitchFamily="34" charset="0"/>
                <a:cs typeface="Calibri" panose="020F0502020204030204" pitchFamily="34" charset="0"/>
              </a:rPr>
              <a:t>As </a:t>
            </a:r>
            <a:r>
              <a:rPr lang="en-US" sz="1600" dirty="0" smtClean="0">
                <a:latin typeface="Calibri" panose="020F0502020204030204" pitchFamily="34" charset="0"/>
                <a:cs typeface="Calibri" panose="020F0502020204030204" pitchFamily="34" charset="0"/>
              </a:rPr>
              <a:t>debt-service </a:t>
            </a:r>
            <a:r>
              <a:rPr lang="en-US" sz="1600" dirty="0">
                <a:latin typeface="Calibri" panose="020F0502020204030204" pitchFamily="34" charset="0"/>
                <a:cs typeface="Calibri" panose="020F0502020204030204" pitchFamily="34" charset="0"/>
              </a:rPr>
              <a:t>costs declined in the </a:t>
            </a:r>
            <a:r>
              <a:rPr lang="en-US" sz="1600" dirty="0" smtClean="0">
                <a:latin typeface="Calibri" panose="020F0502020204030204" pitchFamily="34" charset="0"/>
                <a:cs typeface="Calibri" panose="020F0502020204030204" pitchFamily="34" charset="0"/>
              </a:rPr>
              <a:t>2000s fiscal space </a:t>
            </a:r>
            <a:r>
              <a:rPr lang="en-US" sz="1600" dirty="0">
                <a:latin typeface="Calibri" panose="020F0502020204030204" pitchFamily="34" charset="0"/>
                <a:cs typeface="Calibri" panose="020F0502020204030204" pitchFamily="34" charset="0"/>
              </a:rPr>
              <a:t>opened </a:t>
            </a:r>
            <a:r>
              <a:rPr lang="en-US" sz="1600" dirty="0" smtClean="0">
                <a:latin typeface="Calibri" panose="020F0502020204030204" pitchFamily="34" charset="0"/>
                <a:cs typeface="Calibri" panose="020F0502020204030204" pitchFamily="34" charset="0"/>
              </a:rPr>
              <a:t>up, increased </a:t>
            </a:r>
            <a:r>
              <a:rPr lang="en-US" sz="1600" dirty="0">
                <a:latin typeface="Calibri" panose="020F0502020204030204" pitchFamily="34" charset="0"/>
                <a:cs typeface="Calibri" panose="020F0502020204030204" pitchFamily="34" charset="0"/>
              </a:rPr>
              <a:t>LG </a:t>
            </a:r>
            <a:r>
              <a:rPr lang="en-US" sz="1600" dirty="0" smtClean="0">
                <a:latin typeface="Calibri" panose="020F0502020204030204" pitchFamily="34" charset="0"/>
                <a:cs typeface="Calibri" panose="020F0502020204030204" pitchFamily="34" charset="0"/>
              </a:rPr>
              <a:t>allocations were a major beneficiary</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As debt service costs rise again, allocations to all 3 spheres are under pressure </a:t>
            </a:r>
            <a:endParaRPr lang="en-ZW" sz="16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F90630C5-2861-4300-9822-8333D170F2F4}" type="slidenum">
              <a:rPr lang="en-US" smtClean="0"/>
              <a:pPr>
                <a:defRPr/>
              </a:pPr>
              <a:t>6</a:t>
            </a:fld>
            <a:endParaRPr lang="en-US" sz="1400" b="0">
              <a:solidFill>
                <a:schemeClr val="tx1"/>
              </a:solidFill>
              <a:latin typeface="+mn-lt"/>
            </a:endParaRPr>
          </a:p>
        </p:txBody>
      </p:sp>
      <p:pic>
        <p:nvPicPr>
          <p:cNvPr id="5" name="Picture 4"/>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1488" y="1231776"/>
            <a:ext cx="8763000" cy="4141440"/>
          </a:xfrm>
          <a:prstGeom prst="rect">
            <a:avLst/>
          </a:prstGeom>
          <a:noFill/>
          <a:ln>
            <a:noFill/>
          </a:ln>
        </p:spPr>
      </p:pic>
    </p:spTree>
    <p:extLst>
      <p:ext uri="{BB962C8B-B14F-4D97-AF65-F5344CB8AC3E}">
        <p14:creationId xmlns:p14="http://schemas.microsoft.com/office/powerpoint/2010/main" xmlns="" val="843203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763000" cy="838200"/>
          </a:xfrm>
        </p:spPr>
        <p:txBody>
          <a:bodyPr/>
          <a:lstStyle/>
          <a:p>
            <a:r>
              <a:rPr lang="en-US" b="1" dirty="0" smtClean="0">
                <a:latin typeface="Calibri" panose="020F0502020204030204" pitchFamily="34" charset="0"/>
                <a:cs typeface="Calibri" panose="020F0502020204030204" pitchFamily="34" charset="0"/>
              </a:rPr>
              <a:t>Shares of the </a:t>
            </a:r>
            <a:r>
              <a:rPr lang="en-US" b="1" dirty="0" err="1" smtClean="0">
                <a:latin typeface="Calibri" panose="020F0502020204030204" pitchFamily="34" charset="0"/>
                <a:cs typeface="Calibri" panose="020F0502020204030204" pitchFamily="34" charset="0"/>
              </a:rPr>
              <a:t>DoR</a:t>
            </a:r>
            <a:r>
              <a:rPr lang="en-US" b="1" dirty="0" smtClean="0">
                <a:latin typeface="Calibri" panose="020F0502020204030204" pitchFamily="34" charset="0"/>
                <a:cs typeface="Calibri" panose="020F0502020204030204" pitchFamily="34" charset="0"/>
              </a:rPr>
              <a:t> including own revenues</a:t>
            </a:r>
            <a:endParaRPr lang="en-ZW"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0630C5-2861-4300-9822-8333D170F2F4}" type="slidenum">
              <a:rPr kumimoji="0" lang="en-US" sz="1000" b="1" i="0" u="none" strike="noStrike" kern="1200" cap="none" spc="0" normalizeH="0" baseline="0" noProof="0" smtClean="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400" b="0" i="0" u="none" strike="noStrike" kern="1200" cap="none" spc="0" normalizeH="0" baseline="0" noProof="0">
              <a:ln>
                <a:noFill/>
              </a:ln>
              <a:solidFill>
                <a:srgbClr val="000000"/>
              </a:solidFill>
              <a:effectLst/>
              <a:uLnTx/>
              <a:uFillTx/>
              <a:latin typeface="Arial"/>
              <a:cs typeface="+mn-cs"/>
            </a:endParaRPr>
          </a:p>
        </p:txBody>
      </p:sp>
      <p:sp>
        <p:nvSpPr>
          <p:cNvPr id="3" name="Content Placeholder 2"/>
          <p:cNvSpPr>
            <a:spLocks noGrp="1"/>
          </p:cNvSpPr>
          <p:nvPr>
            <p:ph idx="1"/>
          </p:nvPr>
        </p:nvSpPr>
        <p:spPr>
          <a:xfrm>
            <a:off x="323528" y="4437112"/>
            <a:ext cx="8586194" cy="2232248"/>
          </a:xfrm>
        </p:spPr>
        <p:txBody>
          <a:bodyPr/>
          <a:lstStyle/>
          <a:p>
            <a:r>
              <a:rPr lang="en-US" sz="1800" dirty="0">
                <a:latin typeface="Calibri" panose="020F0502020204030204" pitchFamily="34" charset="0"/>
                <a:cs typeface="Calibri" panose="020F0502020204030204" pitchFamily="34" charset="0"/>
              </a:rPr>
              <a:t>The Division of Revenue is presented at the level of the </a:t>
            </a:r>
            <a:r>
              <a:rPr lang="en-US" sz="1800" dirty="0" smtClean="0">
                <a:latin typeface="Calibri" panose="020F0502020204030204" pitchFamily="34" charset="0"/>
                <a:cs typeface="Calibri" panose="020F0502020204030204" pitchFamily="34" charset="0"/>
              </a:rPr>
              <a:t>“</a:t>
            </a:r>
            <a:r>
              <a:rPr lang="en-US" sz="1800" dirty="0">
                <a:latin typeface="Calibri" panose="020F0502020204030204" pitchFamily="34" charset="0"/>
                <a:cs typeface="Calibri" panose="020F0502020204030204" pitchFamily="34" charset="0"/>
              </a:rPr>
              <a:t>Main Budget” and does not reflect the substantial own revenues raised by municipalities </a:t>
            </a:r>
            <a:r>
              <a:rPr lang="en-US" sz="1800" dirty="0" smtClean="0">
                <a:latin typeface="Calibri" panose="020F0502020204030204" pitchFamily="34" charset="0"/>
                <a:cs typeface="Calibri" panose="020F0502020204030204" pitchFamily="34" charset="0"/>
              </a:rPr>
              <a:t>and provinces</a:t>
            </a:r>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If these are included, local government accounts for about a quarter of the total revenue raised by the 3 </a:t>
            </a:r>
            <a:r>
              <a:rPr lang="en-US" sz="1800" dirty="0" smtClean="0">
                <a:latin typeface="Calibri" panose="020F0502020204030204" pitchFamily="34" charset="0"/>
                <a:cs typeface="Calibri" panose="020F0502020204030204" pitchFamily="34" charset="0"/>
              </a:rPr>
              <a:t>spheres</a:t>
            </a:r>
          </a:p>
          <a:p>
            <a:r>
              <a:rPr lang="en-US" sz="1800" dirty="0" smtClean="0">
                <a:latin typeface="Calibri" panose="020F0502020204030204" pitchFamily="34" charset="0"/>
                <a:cs typeface="Calibri" panose="020F0502020204030204" pitchFamily="34" charset="0"/>
              </a:rPr>
              <a:t>Between 2013/14 and 2018/19, the local government’s share of all revenues raised by the three spheres fluctuates between 22% and 25%</a:t>
            </a:r>
            <a:endParaRPr lang="en-US" sz="1800" dirty="0">
              <a:latin typeface="Calibri" panose="020F0502020204030204" pitchFamily="34" charset="0"/>
              <a:cs typeface="Calibri" panose="020F0502020204030204" pitchFamily="34" charset="0"/>
            </a:endParaRPr>
          </a:p>
          <a:p>
            <a:endParaRPr lang="en-ZW" sz="1800" dirty="0"/>
          </a:p>
        </p:txBody>
      </p:sp>
      <p:graphicFrame>
        <p:nvGraphicFramePr>
          <p:cNvPr id="9" name="Chart 8"/>
          <p:cNvGraphicFramePr>
            <a:graphicFrameLocks/>
          </p:cNvGraphicFramePr>
          <p:nvPr>
            <p:extLst/>
          </p:nvPr>
        </p:nvGraphicFramePr>
        <p:xfrm>
          <a:off x="395536" y="1196752"/>
          <a:ext cx="4124325" cy="32956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nvPr>
        </p:nvGraphicFramePr>
        <p:xfrm>
          <a:off x="4644008" y="1196752"/>
          <a:ext cx="4248472" cy="32956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808972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838200"/>
          </a:xfrm>
        </p:spPr>
        <p:txBody>
          <a:bodyPr/>
          <a:lstStyle/>
          <a:p>
            <a:r>
              <a:rPr lang="en-US" b="1" dirty="0" smtClean="0">
                <a:latin typeface="Calibri" panose="020F0502020204030204" pitchFamily="34" charset="0"/>
                <a:cs typeface="Calibri" panose="020F0502020204030204" pitchFamily="34" charset="0"/>
              </a:rPr>
              <a:t>Summary of changes to the Division of Revenue since the 2017 MTBPS</a:t>
            </a:r>
            <a:endParaRPr lang="en-US"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6934200" y="6040760"/>
            <a:ext cx="1905000" cy="457200"/>
          </a:xfrm>
        </p:spPr>
        <p:txBody>
          <a:bodyPr/>
          <a:lstStyle/>
          <a:p>
            <a:pPr>
              <a:defRPr/>
            </a:pPr>
            <a:fld id="{F90630C5-2861-4300-9822-8333D170F2F4}" type="slidenum">
              <a:rPr lang="en-US" smtClean="0"/>
              <a:pPr>
                <a:defRPr/>
              </a:pPr>
              <a:t>8</a:t>
            </a:fld>
            <a:endParaRPr lang="en-US" sz="1400" b="0">
              <a:solidFill>
                <a:schemeClr val="tx1"/>
              </a:solidFill>
              <a:latin typeface="+mn-lt"/>
            </a:endParaRPr>
          </a:p>
        </p:txBody>
      </p:sp>
      <p:sp>
        <p:nvSpPr>
          <p:cNvPr id="3" name="Content Placeholder 2"/>
          <p:cNvSpPr>
            <a:spLocks noGrp="1"/>
          </p:cNvSpPr>
          <p:nvPr>
            <p:ph idx="1"/>
          </p:nvPr>
        </p:nvSpPr>
        <p:spPr>
          <a:xfrm>
            <a:off x="255712" y="4550666"/>
            <a:ext cx="8784976" cy="1224136"/>
          </a:xfrm>
          <a:solidFill>
            <a:schemeClr val="bg1"/>
          </a:solidFill>
        </p:spPr>
        <p:txBody>
          <a:bodyPr/>
          <a:lstStyle/>
          <a:p>
            <a:r>
              <a:rPr lang="en-US" sz="1800" dirty="0" smtClean="0">
                <a:latin typeface="Calibri" panose="020F0502020204030204" pitchFamily="34" charset="0"/>
                <a:cs typeface="Calibri" panose="020F0502020204030204" pitchFamily="34" charset="0"/>
              </a:rPr>
              <a:t>R85 billion over 3 years reduced from expenditure announced in the MTBPS </a:t>
            </a:r>
          </a:p>
          <a:p>
            <a:pPr lvl="1"/>
            <a:r>
              <a:rPr lang="en-US" sz="1600" dirty="0">
                <a:latin typeface="Calibri" panose="020F0502020204030204" pitchFamily="34" charset="0"/>
                <a:cs typeface="Calibri" panose="020F0502020204030204" pitchFamily="34" charset="0"/>
              </a:rPr>
              <a:t>R18.4 billion from provincial transfers and R13.9 billion from local government</a:t>
            </a:r>
          </a:p>
          <a:p>
            <a:pPr lvl="1"/>
            <a:r>
              <a:rPr lang="en-US" sz="1600" dirty="0" smtClean="0">
                <a:latin typeface="Calibri" panose="020F0502020204030204" pitchFamily="34" charset="0"/>
                <a:cs typeface="Calibri" panose="020F0502020204030204" pitchFamily="34" charset="0"/>
              </a:rPr>
              <a:t>This is before funding for free-fee higher education and training is added to the budget (for national)</a:t>
            </a:r>
          </a:p>
          <a:p>
            <a:r>
              <a:rPr lang="en-US" sz="1800" dirty="0" smtClean="0">
                <a:latin typeface="Calibri" panose="020F0502020204030204" pitchFamily="34" charset="0"/>
                <a:cs typeface="Calibri" panose="020F0502020204030204" pitchFamily="34" charset="0"/>
              </a:rPr>
              <a:t>Reductions as a percentage of total allocations is small: provinces = -1% and LG = -3.5% (before accounting for LG own revenues)</a:t>
            </a:r>
            <a:endParaRPr lang="en-US" sz="1600" dirty="0" smtClean="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cstate="print"/>
          <a:stretch>
            <a:fillRect/>
          </a:stretch>
        </p:blipFill>
        <p:spPr>
          <a:xfrm>
            <a:off x="854695" y="1768366"/>
            <a:ext cx="7461721" cy="2607600"/>
          </a:xfrm>
          <a:prstGeom prst="rect">
            <a:avLst/>
          </a:prstGeom>
        </p:spPr>
      </p:pic>
      <p:sp>
        <p:nvSpPr>
          <p:cNvPr id="7" name="TextBox 6"/>
          <p:cNvSpPr txBox="1"/>
          <p:nvPr/>
        </p:nvSpPr>
        <p:spPr>
          <a:xfrm>
            <a:off x="793362" y="1150468"/>
            <a:ext cx="7118117" cy="584775"/>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Baseline reductions by sphere of government, before funding </a:t>
            </a:r>
            <a:r>
              <a:rPr lang="en-US" sz="1600" b="1" dirty="0" smtClean="0">
                <a:latin typeface="Calibri" panose="020F0502020204030204" pitchFamily="34" charset="0"/>
                <a:cs typeface="Calibri" panose="020F0502020204030204" pitchFamily="34" charset="0"/>
              </a:rPr>
              <a:t>fee-free higher education and training</a:t>
            </a:r>
            <a:endParaRPr lang="en-ZW"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751976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anose="020F0502020204030204" pitchFamily="34" charset="0"/>
                <a:cs typeface="Calibri" panose="020F0502020204030204" pitchFamily="34" charset="0"/>
              </a:rPr>
              <a:t>Perspective on the scale of changes since the 2017 MTBPS</a:t>
            </a:r>
            <a:endParaRPr lang="en-ZW"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F90630C5-2861-4300-9822-8333D170F2F4}" type="slidenum">
              <a:rPr lang="en-US" smtClean="0"/>
              <a:pPr>
                <a:defRPr/>
              </a:pPr>
              <a:t>9</a:t>
            </a:fld>
            <a:endParaRPr lang="en-US" sz="1400" b="0">
              <a:solidFill>
                <a:schemeClr val="tx1"/>
              </a:solidFill>
              <a:latin typeface="+mn-lt"/>
            </a:endParaRPr>
          </a:p>
        </p:txBody>
      </p:sp>
      <p:sp>
        <p:nvSpPr>
          <p:cNvPr id="10" name="TextBox 9"/>
          <p:cNvSpPr txBox="1"/>
          <p:nvPr/>
        </p:nvSpPr>
        <p:spPr>
          <a:xfrm>
            <a:off x="395536" y="1124744"/>
            <a:ext cx="4032447" cy="369332"/>
          </a:xfrm>
          <a:prstGeom prst="rect">
            <a:avLst/>
          </a:prstGeom>
          <a:noFill/>
        </p:spPr>
        <p:txBody>
          <a:bodyPr wrap="square" rtlCol="0">
            <a:spAutoFit/>
          </a:bodyPr>
          <a:lstStyle/>
          <a:p>
            <a:r>
              <a:rPr lang="en-US" sz="1800" b="1" dirty="0" smtClean="0">
                <a:latin typeface="Calibri" panose="020F0502020204030204" pitchFamily="34" charset="0"/>
                <a:cs typeface="Calibri" panose="020F0502020204030204" pitchFamily="34" charset="0"/>
              </a:rPr>
              <a:t>Provincial transfers</a:t>
            </a:r>
            <a:endParaRPr lang="en-ZW" sz="1800" b="1" dirty="0">
              <a:latin typeface="Calibri" panose="020F0502020204030204" pitchFamily="34" charset="0"/>
              <a:cs typeface="Calibri" panose="020F0502020204030204" pitchFamily="34" charset="0"/>
            </a:endParaRPr>
          </a:p>
        </p:txBody>
      </p:sp>
      <p:sp>
        <p:nvSpPr>
          <p:cNvPr id="11" name="TextBox 10"/>
          <p:cNvSpPr txBox="1"/>
          <p:nvPr/>
        </p:nvSpPr>
        <p:spPr>
          <a:xfrm>
            <a:off x="4716015" y="1124744"/>
            <a:ext cx="4241609" cy="369332"/>
          </a:xfrm>
          <a:prstGeom prst="rect">
            <a:avLst/>
          </a:prstGeom>
          <a:noFill/>
        </p:spPr>
        <p:txBody>
          <a:bodyPr wrap="square" rtlCol="0">
            <a:spAutoFit/>
          </a:bodyPr>
          <a:lstStyle/>
          <a:p>
            <a:r>
              <a:rPr lang="en-US" sz="1800" b="1" dirty="0" smtClean="0">
                <a:latin typeface="Calibri" panose="020F0502020204030204" pitchFamily="34" charset="0"/>
                <a:cs typeface="Calibri" panose="020F0502020204030204" pitchFamily="34" charset="0"/>
              </a:rPr>
              <a:t>Local government transfers</a:t>
            </a:r>
            <a:endParaRPr lang="en-ZW" sz="1800" b="1" dirty="0">
              <a:latin typeface="Calibri" panose="020F0502020204030204" pitchFamily="34" charset="0"/>
              <a:cs typeface="Calibri" panose="020F0502020204030204" pitchFamily="34" charset="0"/>
            </a:endParaRPr>
          </a:p>
        </p:txBody>
      </p:sp>
      <p:sp>
        <p:nvSpPr>
          <p:cNvPr id="12" name="TextBox 11"/>
          <p:cNvSpPr txBox="1"/>
          <p:nvPr/>
        </p:nvSpPr>
        <p:spPr>
          <a:xfrm>
            <a:off x="1691680" y="6021288"/>
            <a:ext cx="6377136"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Calibri" panose="020F0502020204030204" pitchFamily="34" charset="0"/>
                <a:cs typeface="Calibri" panose="020F0502020204030204" pitchFamily="34" charset="0"/>
              </a:rPr>
              <a:t>Biggest impact of reductions is on conditional grants </a:t>
            </a:r>
          </a:p>
          <a:p>
            <a:pPr marL="285750" indent="-285750">
              <a:buFont typeface="Arial" panose="020B0604020202020204" pitchFamily="34" charset="0"/>
              <a:buChar char="•"/>
            </a:pPr>
            <a:r>
              <a:rPr lang="en-US" sz="1600" dirty="0" smtClean="0">
                <a:latin typeface="Calibri" panose="020F0502020204030204" pitchFamily="34" charset="0"/>
                <a:cs typeface="Calibri" panose="020F0502020204030204" pitchFamily="34" charset="0"/>
              </a:rPr>
              <a:t>Over the MTEF conditional grants still grow (but from a lower base than previously planned)</a:t>
            </a:r>
            <a:endParaRPr lang="en-ZW" sz="1600" dirty="0">
              <a:latin typeface="Calibri" panose="020F0502020204030204" pitchFamily="34" charset="0"/>
              <a:cs typeface="Calibri" panose="020F0502020204030204" pitchFamily="34" charset="0"/>
            </a:endParaRPr>
          </a:p>
        </p:txBody>
      </p:sp>
      <p:pic>
        <p:nvPicPr>
          <p:cNvPr id="19" name="Picture 18"/>
          <p:cNvPicPr>
            <a:picLocks noChangeAspect="1"/>
          </p:cNvPicPr>
          <p:nvPr/>
        </p:nvPicPr>
        <p:blipFill>
          <a:blip r:embed="rId2" cstate="print"/>
          <a:stretch>
            <a:fillRect/>
          </a:stretch>
        </p:blipFill>
        <p:spPr>
          <a:xfrm>
            <a:off x="11697" y="1526666"/>
            <a:ext cx="4568448" cy="4350606"/>
          </a:xfrm>
          <a:prstGeom prst="rect">
            <a:avLst/>
          </a:prstGeom>
        </p:spPr>
      </p:pic>
      <p:pic>
        <p:nvPicPr>
          <p:cNvPr id="20" name="Picture 19"/>
          <p:cNvPicPr>
            <a:picLocks noChangeAspect="1"/>
          </p:cNvPicPr>
          <p:nvPr/>
        </p:nvPicPr>
        <p:blipFill>
          <a:blip r:embed="rId3" cstate="print"/>
          <a:stretch>
            <a:fillRect/>
          </a:stretch>
        </p:blipFill>
        <p:spPr>
          <a:xfrm>
            <a:off x="4572000" y="1436496"/>
            <a:ext cx="3960440" cy="4462739"/>
          </a:xfrm>
          <a:prstGeom prst="rect">
            <a:avLst/>
          </a:prstGeom>
        </p:spPr>
      </p:pic>
      <p:sp>
        <p:nvSpPr>
          <p:cNvPr id="21" name="TextBox 20"/>
          <p:cNvSpPr txBox="1"/>
          <p:nvPr/>
        </p:nvSpPr>
        <p:spPr>
          <a:xfrm rot="20217714">
            <a:off x="1367754" y="2435000"/>
            <a:ext cx="1880738" cy="276999"/>
          </a:xfrm>
          <a:prstGeom prst="rect">
            <a:avLst/>
          </a:prstGeom>
          <a:noFill/>
        </p:spPr>
        <p:txBody>
          <a:bodyPr wrap="square" rtlCol="0">
            <a:spAutoFit/>
          </a:bodyPr>
          <a:lstStyle/>
          <a:p>
            <a:r>
              <a:rPr lang="en-US" sz="1200" dirty="0" smtClean="0">
                <a:latin typeface="Calibri" panose="020F0502020204030204" pitchFamily="34" charset="0"/>
                <a:cs typeface="Calibri" panose="020F0502020204030204" pitchFamily="34" charset="0"/>
              </a:rPr>
              <a:t>Equitable share (right axis)</a:t>
            </a:r>
            <a:endParaRPr lang="en-ZW" sz="1200" dirty="0">
              <a:latin typeface="Calibri" panose="020F0502020204030204" pitchFamily="34" charset="0"/>
              <a:cs typeface="Calibri" panose="020F0502020204030204" pitchFamily="34" charset="0"/>
            </a:endParaRPr>
          </a:p>
        </p:txBody>
      </p:sp>
      <p:sp>
        <p:nvSpPr>
          <p:cNvPr id="22" name="TextBox 21"/>
          <p:cNvSpPr txBox="1"/>
          <p:nvPr/>
        </p:nvSpPr>
        <p:spPr>
          <a:xfrm rot="19644377">
            <a:off x="6140059" y="2503460"/>
            <a:ext cx="1152128" cy="276999"/>
          </a:xfrm>
          <a:prstGeom prst="rect">
            <a:avLst/>
          </a:prstGeom>
          <a:noFill/>
        </p:spPr>
        <p:txBody>
          <a:bodyPr wrap="square" rtlCol="0">
            <a:spAutoFit/>
          </a:bodyPr>
          <a:lstStyle/>
          <a:p>
            <a:r>
              <a:rPr lang="en-US" sz="1200" dirty="0" smtClean="0">
                <a:latin typeface="Calibri" panose="020F0502020204030204" pitchFamily="34" charset="0"/>
                <a:cs typeface="Calibri" panose="020F0502020204030204" pitchFamily="34" charset="0"/>
              </a:rPr>
              <a:t>Equitable share</a:t>
            </a:r>
            <a:endParaRPr lang="en-ZW" sz="1200" dirty="0">
              <a:latin typeface="Calibri" panose="020F0502020204030204" pitchFamily="34" charset="0"/>
              <a:cs typeface="Calibri" panose="020F0502020204030204" pitchFamily="34" charset="0"/>
            </a:endParaRPr>
          </a:p>
        </p:txBody>
      </p:sp>
      <p:sp>
        <p:nvSpPr>
          <p:cNvPr id="23" name="TextBox 22"/>
          <p:cNvSpPr txBox="1"/>
          <p:nvPr/>
        </p:nvSpPr>
        <p:spPr>
          <a:xfrm rot="20217714">
            <a:off x="1095277" y="3373356"/>
            <a:ext cx="1869227" cy="276999"/>
          </a:xfrm>
          <a:prstGeom prst="rect">
            <a:avLst/>
          </a:prstGeom>
          <a:noFill/>
        </p:spPr>
        <p:txBody>
          <a:bodyPr wrap="square" rtlCol="0">
            <a:spAutoFit/>
          </a:bodyPr>
          <a:lstStyle/>
          <a:p>
            <a:r>
              <a:rPr lang="en-US" sz="1200" dirty="0" smtClean="0">
                <a:latin typeface="Calibri" panose="020F0502020204030204" pitchFamily="34" charset="0"/>
                <a:cs typeface="Calibri" panose="020F0502020204030204" pitchFamily="34" charset="0"/>
              </a:rPr>
              <a:t>Conditional grants</a:t>
            </a:r>
            <a:endParaRPr lang="en-ZW" sz="1200" dirty="0">
              <a:latin typeface="Calibri" panose="020F0502020204030204" pitchFamily="34" charset="0"/>
              <a:cs typeface="Calibri" panose="020F0502020204030204" pitchFamily="34" charset="0"/>
            </a:endParaRPr>
          </a:p>
        </p:txBody>
      </p:sp>
      <p:sp>
        <p:nvSpPr>
          <p:cNvPr id="24" name="TextBox 23"/>
          <p:cNvSpPr txBox="1"/>
          <p:nvPr/>
        </p:nvSpPr>
        <p:spPr>
          <a:xfrm rot="20615601">
            <a:off x="5461732" y="3541728"/>
            <a:ext cx="1869227" cy="276999"/>
          </a:xfrm>
          <a:prstGeom prst="rect">
            <a:avLst/>
          </a:prstGeom>
          <a:noFill/>
        </p:spPr>
        <p:txBody>
          <a:bodyPr wrap="square" rtlCol="0">
            <a:spAutoFit/>
          </a:bodyPr>
          <a:lstStyle/>
          <a:p>
            <a:r>
              <a:rPr lang="en-US" sz="1200" dirty="0" smtClean="0">
                <a:latin typeface="Calibri" panose="020F0502020204030204" pitchFamily="34" charset="0"/>
                <a:cs typeface="Calibri" panose="020F0502020204030204" pitchFamily="34" charset="0"/>
              </a:rPr>
              <a:t>Conditional grants</a:t>
            </a:r>
            <a:endParaRPr lang="en-ZW" sz="1200" dirty="0">
              <a:latin typeface="Calibri" panose="020F0502020204030204" pitchFamily="34" charset="0"/>
              <a:cs typeface="Calibri" panose="020F0502020204030204" pitchFamily="34" charset="0"/>
            </a:endParaRPr>
          </a:p>
        </p:txBody>
      </p:sp>
      <p:sp>
        <p:nvSpPr>
          <p:cNvPr id="25" name="TextBox 24"/>
          <p:cNvSpPr txBox="1"/>
          <p:nvPr/>
        </p:nvSpPr>
        <p:spPr>
          <a:xfrm rot="20615601">
            <a:off x="7445611" y="2847303"/>
            <a:ext cx="667814" cy="276999"/>
          </a:xfrm>
          <a:prstGeom prst="rect">
            <a:avLst/>
          </a:prstGeom>
          <a:noFill/>
        </p:spPr>
        <p:txBody>
          <a:bodyPr wrap="square" rtlCol="0">
            <a:spAutoFit/>
          </a:bodyPr>
          <a:lstStyle/>
          <a:p>
            <a:r>
              <a:rPr lang="en-US" sz="1200" dirty="0" smtClean="0">
                <a:latin typeface="Calibri" panose="020F0502020204030204" pitchFamily="34" charset="0"/>
                <a:cs typeface="Calibri" panose="020F0502020204030204" pitchFamily="34" charset="0"/>
              </a:rPr>
              <a:t>MTBPS</a:t>
            </a:r>
            <a:endParaRPr lang="en-ZW" sz="1200" dirty="0">
              <a:latin typeface="Calibri" panose="020F0502020204030204" pitchFamily="34" charset="0"/>
              <a:cs typeface="Calibri" panose="020F0502020204030204" pitchFamily="34" charset="0"/>
            </a:endParaRPr>
          </a:p>
        </p:txBody>
      </p:sp>
      <p:sp>
        <p:nvSpPr>
          <p:cNvPr id="26" name="TextBox 25"/>
          <p:cNvSpPr txBox="1"/>
          <p:nvPr/>
        </p:nvSpPr>
        <p:spPr>
          <a:xfrm rot="20615601">
            <a:off x="7598011" y="3279351"/>
            <a:ext cx="667814" cy="276999"/>
          </a:xfrm>
          <a:prstGeom prst="rect">
            <a:avLst/>
          </a:prstGeom>
          <a:noFill/>
        </p:spPr>
        <p:txBody>
          <a:bodyPr wrap="square" rtlCol="0">
            <a:spAutoFit/>
          </a:bodyPr>
          <a:lstStyle/>
          <a:p>
            <a:r>
              <a:rPr lang="en-US" sz="1200" dirty="0" smtClean="0">
                <a:latin typeface="Calibri" panose="020F0502020204030204" pitchFamily="34" charset="0"/>
                <a:cs typeface="Calibri" panose="020F0502020204030204" pitchFamily="34" charset="0"/>
              </a:rPr>
              <a:t>Budget</a:t>
            </a:r>
            <a:endParaRPr lang="en-ZW" sz="1200" dirty="0">
              <a:latin typeface="Calibri" panose="020F0502020204030204" pitchFamily="34" charset="0"/>
              <a:cs typeface="Calibri" panose="020F0502020204030204" pitchFamily="34" charset="0"/>
            </a:endParaRPr>
          </a:p>
        </p:txBody>
      </p:sp>
      <p:sp>
        <p:nvSpPr>
          <p:cNvPr id="27" name="TextBox 26"/>
          <p:cNvSpPr txBox="1"/>
          <p:nvPr/>
        </p:nvSpPr>
        <p:spPr>
          <a:xfrm rot="20251956">
            <a:off x="3015409" y="2465973"/>
            <a:ext cx="667814" cy="276999"/>
          </a:xfrm>
          <a:prstGeom prst="rect">
            <a:avLst/>
          </a:prstGeom>
          <a:noFill/>
        </p:spPr>
        <p:txBody>
          <a:bodyPr wrap="square" rtlCol="0">
            <a:spAutoFit/>
          </a:bodyPr>
          <a:lstStyle/>
          <a:p>
            <a:r>
              <a:rPr lang="en-US" sz="1200" dirty="0" smtClean="0">
                <a:latin typeface="Calibri" panose="020F0502020204030204" pitchFamily="34" charset="0"/>
                <a:cs typeface="Calibri" panose="020F0502020204030204" pitchFamily="34" charset="0"/>
              </a:rPr>
              <a:t>MTBPS</a:t>
            </a:r>
            <a:endParaRPr lang="en-ZW" sz="1200" dirty="0">
              <a:latin typeface="Calibri" panose="020F0502020204030204" pitchFamily="34" charset="0"/>
              <a:cs typeface="Calibri" panose="020F0502020204030204" pitchFamily="34" charset="0"/>
            </a:endParaRPr>
          </a:p>
        </p:txBody>
      </p:sp>
      <p:sp>
        <p:nvSpPr>
          <p:cNvPr id="28" name="TextBox 27"/>
          <p:cNvSpPr txBox="1"/>
          <p:nvPr/>
        </p:nvSpPr>
        <p:spPr>
          <a:xfrm rot="19984158">
            <a:off x="3167809" y="2799765"/>
            <a:ext cx="667814" cy="276999"/>
          </a:xfrm>
          <a:prstGeom prst="rect">
            <a:avLst/>
          </a:prstGeom>
          <a:noFill/>
        </p:spPr>
        <p:txBody>
          <a:bodyPr wrap="square" rtlCol="0">
            <a:spAutoFit/>
          </a:bodyPr>
          <a:lstStyle/>
          <a:p>
            <a:r>
              <a:rPr lang="en-US" sz="1200" dirty="0" smtClean="0">
                <a:latin typeface="Calibri" panose="020F0502020204030204" pitchFamily="34" charset="0"/>
                <a:cs typeface="Calibri" panose="020F0502020204030204" pitchFamily="34" charset="0"/>
              </a:rPr>
              <a:t>Budget</a:t>
            </a:r>
            <a:endParaRPr lang="en-ZW"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278110346"/>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ITMac01 HD:Applications:Microsoft Office 2004:Templates:Presentations:Designs:Blank Presentation</Template>
  <TotalTime>15423</TotalTime>
  <Words>7609</Words>
  <Application>Microsoft Office PowerPoint</Application>
  <PresentationFormat>On-screen Show (4:3)</PresentationFormat>
  <Paragraphs>600</Paragraphs>
  <Slides>55</Slides>
  <Notes>15</Notes>
  <HiddenSlides>0</HiddenSlides>
  <MMClips>0</MMClips>
  <ScaleCrop>false</ScaleCrop>
  <HeadingPairs>
    <vt:vector size="4" baseType="variant">
      <vt:variant>
        <vt:lpstr>Theme</vt:lpstr>
      </vt:variant>
      <vt:variant>
        <vt:i4>5</vt:i4>
      </vt:variant>
      <vt:variant>
        <vt:lpstr>Slide Titles</vt:lpstr>
      </vt:variant>
      <vt:variant>
        <vt:i4>55</vt:i4>
      </vt:variant>
    </vt:vector>
  </HeadingPairs>
  <TitlesOfParts>
    <vt:vector size="60" baseType="lpstr">
      <vt:lpstr>Blank Presentation</vt:lpstr>
      <vt:lpstr>1_Blank Presentation</vt:lpstr>
      <vt:lpstr>4_Blank Presentation</vt:lpstr>
      <vt:lpstr>5_Blank Presentation</vt:lpstr>
      <vt:lpstr>6_Blank Presentation</vt:lpstr>
      <vt:lpstr> 2018 Division of Revenue Bill   Select Committee on Appropriations  </vt:lpstr>
      <vt:lpstr>Outline of the Presentation</vt:lpstr>
      <vt:lpstr>Consultation process before the Division of Revenue Bill is tabled (summarised)</vt:lpstr>
      <vt:lpstr>2018 MTEF Division of Revenue</vt:lpstr>
      <vt:lpstr>2018 MTEF Division of Revenue</vt:lpstr>
      <vt:lpstr>The impact of debt-service costs on the Division of Revenue over the last 20 years </vt:lpstr>
      <vt:lpstr>Shares of the DoR including own revenues</vt:lpstr>
      <vt:lpstr>Summary of changes to the Division of Revenue since the 2017 MTBPS</vt:lpstr>
      <vt:lpstr>Perspective on the scale of changes since the 2017 MTBPS</vt:lpstr>
      <vt:lpstr>Which DoR transfers were reduced, and which were not?</vt:lpstr>
      <vt:lpstr>DoR remains highly redistributive in favour of rural areas</vt:lpstr>
      <vt:lpstr>Responding to disasters</vt:lpstr>
      <vt:lpstr>How disaster response funding will be allocated </vt:lpstr>
      <vt:lpstr>Improving the impact of transfers to municipalities</vt:lpstr>
      <vt:lpstr>Assisting the worst performing municipalities to turn around</vt:lpstr>
      <vt:lpstr>Division of revenue Bill clauses  </vt:lpstr>
      <vt:lpstr>Policy Changes in the bill clauses (1 of 2) Municipal borrowing</vt:lpstr>
      <vt:lpstr>Policy changes in the bill clauses (2 of 2) Addressing “underfunded mandates”</vt:lpstr>
      <vt:lpstr>Provincial allocations  </vt:lpstr>
      <vt:lpstr>Provincial Fiscal Framework: Summary </vt:lpstr>
      <vt:lpstr>Correction to the Early Childhood Development Grant framework</vt:lpstr>
      <vt:lpstr>Horizontal Division of Revenue: Provincial Equitable Share (PES) Formula</vt:lpstr>
      <vt:lpstr>Equitable Share formula review:  Change implemented on Education Component </vt:lpstr>
      <vt:lpstr>Pro-poor spending within the provincial fiscal framework</vt:lpstr>
      <vt:lpstr>Local Government allocations  </vt:lpstr>
      <vt:lpstr>Transfers to local government: summary</vt:lpstr>
      <vt:lpstr>How the local government equitable share formula allocates funds</vt:lpstr>
      <vt:lpstr>Supporting development in intermediate cities</vt:lpstr>
      <vt:lpstr>Other changes to local government grants</vt:lpstr>
      <vt:lpstr>Local Government budgets &amp; Debts  </vt:lpstr>
      <vt:lpstr>Unfunded municipal budgets</vt:lpstr>
      <vt:lpstr>Monies owed by municipalities for bulk supply</vt:lpstr>
      <vt:lpstr>Monies owed by government to municipalities</vt:lpstr>
      <vt:lpstr>Debts to municipalities owed by each province</vt:lpstr>
      <vt:lpstr>Responses to recommendations  on the Division of revenue  </vt:lpstr>
      <vt:lpstr>Responses to SeCOA recommendations on the 2017 DoRAB and MTBPS</vt:lpstr>
      <vt:lpstr>Responses to FFC Recommendations</vt:lpstr>
      <vt:lpstr>Summary of FFC recommendations and responses (1 of 5)</vt:lpstr>
      <vt:lpstr>Summary of FFC recommendations and responses (2 of 5)</vt:lpstr>
      <vt:lpstr>Summary of FFC recommendations and responses (3 of 5)</vt:lpstr>
      <vt:lpstr>Summary of FFC recommendations and responses (4 of 5)</vt:lpstr>
      <vt:lpstr>Summary of FFC recommendations and responses (5 of 5)</vt:lpstr>
      <vt:lpstr>Thank you</vt:lpstr>
      <vt:lpstr>annexureS  </vt:lpstr>
      <vt:lpstr>SeCOA recommendations on 2017 DoRAB  (1 of 4)</vt:lpstr>
      <vt:lpstr>SeCOA recommendations on 2017 DoRAB  (2 of 4)</vt:lpstr>
      <vt:lpstr>SeCOA recommendations on 2017 DoRAB  (3 of 4)</vt:lpstr>
      <vt:lpstr>SeCOA recommendations on 2017 DoRAB  (4 of 4)</vt:lpstr>
      <vt:lpstr>SeCOA recommendations on the proposed division of revenue and the conditional grant allocations to provincial and local spheres of government (1 of 2)</vt:lpstr>
      <vt:lpstr>SeCOA recommendations on the proposed division of revenue and the conditional grant allocations to provincial and local spheres of government (2 of 2)</vt:lpstr>
      <vt:lpstr>SCOA recommendations on 2017 Division of Revenue Amendment Bill (1 of 2)</vt:lpstr>
      <vt:lpstr>SCOA recommendations on 2017 Division of Revenue Amendment Bill (2 of 2)</vt:lpstr>
      <vt:lpstr>Technical changes to the bill clauses</vt:lpstr>
      <vt:lpstr>Municipal Debt</vt:lpstr>
      <vt:lpstr>Municipal Debt</vt:lpstr>
    </vt:vector>
  </TitlesOfParts>
  <Company>bronwen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SUMMURY OF THE BUGDGET PROCESS.</dc:title>
  <dc:creator>bronwen</dc:creator>
  <cp:lastModifiedBy>PUMZA</cp:lastModifiedBy>
  <cp:revision>462</cp:revision>
  <cp:lastPrinted>2018-03-16T11:10:29Z</cp:lastPrinted>
  <dcterms:created xsi:type="dcterms:W3CDTF">2010-05-24T08:09:56Z</dcterms:created>
  <dcterms:modified xsi:type="dcterms:W3CDTF">2018-03-20T13:08:17Z</dcterms:modified>
</cp:coreProperties>
</file>