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58" r:id="rId3"/>
    <p:sldId id="259" r:id="rId4"/>
    <p:sldId id="268" r:id="rId5"/>
    <p:sldId id="262" r:id="rId6"/>
    <p:sldId id="269" r:id="rId7"/>
    <p:sldId id="260" r:id="rId8"/>
    <p:sldId id="263" r:id="rId9"/>
    <p:sldId id="264" r:id="rId10"/>
    <p:sldId id="265" r:id="rId11"/>
    <p:sldId id="266" r:id="rId12"/>
    <p:sldId id="270" r:id="rId13"/>
    <p:sldId id="271" r:id="rId14"/>
    <p:sldId id="272" r:id="rId15"/>
    <p:sldId id="267"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7CEC0-9D05-4145-86B1-8DD13A80861C}" type="datetimeFigureOut">
              <a:rPr lang="en-GB" smtClean="0"/>
              <a:pPr/>
              <a:t>20/03/2018</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F894D-4CC0-478C-8081-8D6FAA04EED1}" type="slidenum">
              <a:rPr lang="en-GB" smtClean="0"/>
              <a:pPr/>
              <a:t>‹#›</a:t>
            </a:fld>
            <a:endParaRPr lang="en-GB" dirty="0"/>
          </a:p>
        </p:txBody>
      </p:sp>
    </p:spTree>
    <p:extLst>
      <p:ext uri="{BB962C8B-B14F-4D97-AF65-F5344CB8AC3E}">
        <p14:creationId xmlns:p14="http://schemas.microsoft.com/office/powerpoint/2010/main" xmlns="" val="3899118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12</a:t>
            </a:fld>
            <a:endParaRPr lang="en-GB" dirty="0"/>
          </a:p>
        </p:txBody>
      </p:sp>
    </p:spTree>
    <p:extLst>
      <p:ext uri="{BB962C8B-B14F-4D97-AF65-F5344CB8AC3E}">
        <p14:creationId xmlns:p14="http://schemas.microsoft.com/office/powerpoint/2010/main" xmlns="" val="243377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13</a:t>
            </a:fld>
            <a:endParaRPr lang="en-GB" dirty="0"/>
          </a:p>
        </p:txBody>
      </p:sp>
    </p:spTree>
    <p:extLst>
      <p:ext uri="{BB962C8B-B14F-4D97-AF65-F5344CB8AC3E}">
        <p14:creationId xmlns:p14="http://schemas.microsoft.com/office/powerpoint/2010/main" xmlns="" val="88479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14</a:t>
            </a:fld>
            <a:endParaRPr lang="en-GB" dirty="0"/>
          </a:p>
        </p:txBody>
      </p:sp>
    </p:spTree>
    <p:extLst>
      <p:ext uri="{BB962C8B-B14F-4D97-AF65-F5344CB8AC3E}">
        <p14:creationId xmlns:p14="http://schemas.microsoft.com/office/powerpoint/2010/main" xmlns="" val="1668099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15</a:t>
            </a:fld>
            <a:endParaRPr lang="en-GB" dirty="0"/>
          </a:p>
        </p:txBody>
      </p:sp>
    </p:spTree>
    <p:extLst>
      <p:ext uri="{BB962C8B-B14F-4D97-AF65-F5344CB8AC3E}">
        <p14:creationId xmlns:p14="http://schemas.microsoft.com/office/powerpoint/2010/main" xmlns="" val="1193569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16</a:t>
            </a:fld>
            <a:endParaRPr lang="en-GB" dirty="0"/>
          </a:p>
        </p:txBody>
      </p:sp>
    </p:spTree>
    <p:extLst>
      <p:ext uri="{BB962C8B-B14F-4D97-AF65-F5344CB8AC3E}">
        <p14:creationId xmlns:p14="http://schemas.microsoft.com/office/powerpoint/2010/main" xmlns="" val="1469424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17</a:t>
            </a:fld>
            <a:endParaRPr lang="en-GB" dirty="0"/>
          </a:p>
        </p:txBody>
      </p:sp>
    </p:spTree>
    <p:extLst>
      <p:ext uri="{BB962C8B-B14F-4D97-AF65-F5344CB8AC3E}">
        <p14:creationId xmlns:p14="http://schemas.microsoft.com/office/powerpoint/2010/main" xmlns="" val="248108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18</a:t>
            </a:fld>
            <a:endParaRPr lang="en-GB" dirty="0"/>
          </a:p>
        </p:txBody>
      </p:sp>
    </p:spTree>
    <p:extLst>
      <p:ext uri="{BB962C8B-B14F-4D97-AF65-F5344CB8AC3E}">
        <p14:creationId xmlns:p14="http://schemas.microsoft.com/office/powerpoint/2010/main" xmlns="" val="2802425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7"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4C5A6-8D69-4C48-8EA4-7BEB726F9D7C}" type="datetimeFigureOut">
              <a:rPr lang="en-US" smtClean="0"/>
              <a:pPr/>
              <a:t>3/20/2018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C2CDB-A538-AA4E-87C3-EB7CD954E69E}"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SELECT </a:t>
            </a:r>
            <a:r>
              <a:rPr lang="en-US" dirty="0" smtClean="0"/>
              <a:t>COMMITTEE </a:t>
            </a:r>
            <a:r>
              <a:rPr lang="en-US" dirty="0"/>
              <a:t>ON APPROPRIATIONS</a:t>
            </a:r>
          </a:p>
        </p:txBody>
      </p:sp>
      <p:sp>
        <p:nvSpPr>
          <p:cNvPr id="3" name="Subtitle 2"/>
          <p:cNvSpPr>
            <a:spLocks noGrp="1"/>
          </p:cNvSpPr>
          <p:nvPr>
            <p:ph type="subTitle" idx="1"/>
          </p:nvPr>
        </p:nvSpPr>
        <p:spPr/>
        <p:txBody>
          <a:bodyPr/>
          <a:lstStyle/>
          <a:p>
            <a:r>
              <a:rPr lang="en-US" dirty="0" smtClean="0"/>
              <a:t>20 March 2018</a:t>
            </a:r>
            <a:endParaRPr lang="en-US" dirty="0"/>
          </a:p>
          <a:p>
            <a:r>
              <a:rPr lang="en-US" dirty="0" smtClean="0"/>
              <a:t>Cape Town</a:t>
            </a:r>
            <a:endParaRPr lang="en-US" dirty="0"/>
          </a:p>
        </p:txBody>
      </p:sp>
    </p:spTree>
    <p:extLst>
      <p:ext uri="{BB962C8B-B14F-4D97-AF65-F5344CB8AC3E}">
        <p14:creationId xmlns:p14="http://schemas.microsoft.com/office/powerpoint/2010/main" xmlns="" val="420874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DORB 2018</a:t>
            </a:r>
            <a:endParaRPr lang="en-US" dirty="0"/>
          </a:p>
        </p:txBody>
      </p:sp>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r>
              <a:rPr lang="en-ZA" sz="2000" b="1" dirty="0" smtClean="0">
                <a:solidFill>
                  <a:prstClr val="black"/>
                </a:solidFill>
              </a:rPr>
              <a:t>SALGA made the following comments in support of the recommendations by the FFC:</a:t>
            </a:r>
          </a:p>
          <a:p>
            <a:pPr marL="349250" lvl="1" indent="0" algn="just">
              <a:spcBef>
                <a:spcPts val="0"/>
              </a:spcBef>
              <a:buNone/>
            </a:pPr>
            <a:r>
              <a:rPr lang="en-ZA" sz="2000" dirty="0" smtClean="0">
                <a:solidFill>
                  <a:prstClr val="black"/>
                </a:solidFill>
              </a:rPr>
              <a:t> </a:t>
            </a:r>
            <a:endParaRPr lang="en-ZA" sz="1600" dirty="0">
              <a:solidFill>
                <a:srgbClr val="000000"/>
              </a:solidFill>
            </a:endParaRPr>
          </a:p>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pic>
        <p:nvPicPr>
          <p:cNvPr id="5" name="Picture 4"/>
          <p:cNvPicPr>
            <a:picLocks noChangeAspect="1"/>
          </p:cNvPicPr>
          <p:nvPr/>
        </p:nvPicPr>
        <p:blipFill>
          <a:blip r:embed="rId2"/>
          <a:stretch>
            <a:fillRect/>
          </a:stretch>
        </p:blipFill>
        <p:spPr>
          <a:xfrm>
            <a:off x="0" y="1830715"/>
            <a:ext cx="9245813" cy="4473104"/>
          </a:xfrm>
          <a:prstGeom prst="rect">
            <a:avLst/>
          </a:prstGeom>
        </p:spPr>
      </p:pic>
    </p:spTree>
    <p:extLst>
      <p:ext uri="{BB962C8B-B14F-4D97-AF65-F5344CB8AC3E}">
        <p14:creationId xmlns:p14="http://schemas.microsoft.com/office/powerpoint/2010/main" xmlns="" val="2528335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DORB 2018</a:t>
            </a:r>
            <a:endParaRPr lang="en-US" dirty="0"/>
          </a:p>
        </p:txBody>
      </p:sp>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r>
              <a:rPr lang="en-ZA" sz="2000" b="1" dirty="0" smtClean="0">
                <a:solidFill>
                  <a:prstClr val="black"/>
                </a:solidFill>
              </a:rPr>
              <a:t>SALGA made the following comments in support of the recommendations by the FFC:</a:t>
            </a:r>
          </a:p>
          <a:p>
            <a:pPr marL="349250" lvl="1" indent="0" algn="just">
              <a:spcBef>
                <a:spcPts val="0"/>
              </a:spcBef>
              <a:buNone/>
            </a:pPr>
            <a:r>
              <a:rPr lang="en-ZA" sz="2000" dirty="0" smtClean="0">
                <a:solidFill>
                  <a:prstClr val="black"/>
                </a:solidFill>
              </a:rPr>
              <a:t> </a:t>
            </a:r>
            <a:endParaRPr lang="en-ZA" sz="1600" dirty="0">
              <a:solidFill>
                <a:srgbClr val="000000"/>
              </a:solidFill>
            </a:endParaRPr>
          </a:p>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pic>
        <p:nvPicPr>
          <p:cNvPr id="3" name="Picture 2"/>
          <p:cNvPicPr>
            <a:picLocks noChangeAspect="1"/>
          </p:cNvPicPr>
          <p:nvPr/>
        </p:nvPicPr>
        <p:blipFill>
          <a:blip r:embed="rId2"/>
          <a:stretch>
            <a:fillRect/>
          </a:stretch>
        </p:blipFill>
        <p:spPr>
          <a:xfrm>
            <a:off x="-37372" y="1940516"/>
            <a:ext cx="9181372" cy="4432575"/>
          </a:xfrm>
          <a:prstGeom prst="rect">
            <a:avLst/>
          </a:prstGeom>
        </p:spPr>
      </p:pic>
    </p:spTree>
    <p:extLst>
      <p:ext uri="{BB962C8B-B14F-4D97-AF65-F5344CB8AC3E}">
        <p14:creationId xmlns:p14="http://schemas.microsoft.com/office/powerpoint/2010/main" xmlns="" val="1490421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
        <p:nvSpPr>
          <p:cNvPr id="6" name="Rectangle 5"/>
          <p:cNvSpPr/>
          <p:nvPr/>
        </p:nvSpPr>
        <p:spPr>
          <a:xfrm>
            <a:off x="354168" y="1230404"/>
            <a:ext cx="8145887" cy="4524315"/>
          </a:xfrm>
          <a:prstGeom prst="rect">
            <a:avLst/>
          </a:prstGeom>
        </p:spPr>
        <p:txBody>
          <a:bodyPr wrap="square">
            <a:spAutoFit/>
          </a:bodyPr>
          <a:lstStyle/>
          <a:p>
            <a:pPr marL="285750" indent="-285750">
              <a:buFont typeface="Arial" panose="020B0604020202020204" pitchFamily="34" charset="0"/>
              <a:buChar char="•"/>
            </a:pPr>
            <a:r>
              <a:rPr lang="en-US" sz="1600" dirty="0" smtClean="0">
                <a:solidFill>
                  <a:schemeClr val="accent6"/>
                </a:solidFill>
                <a:latin typeface="TimesNewRomanPSMT"/>
              </a:rPr>
              <a:t>We support the creation of provincial and municipal emergency housing grant to address the need to rapidly provide temporary housing in cases of disasters. </a:t>
            </a:r>
          </a:p>
          <a:p>
            <a:pPr marL="285750" indent="-285750">
              <a:buFont typeface="Arial" panose="020B0604020202020204" pitchFamily="34" charset="0"/>
              <a:buChar char="•"/>
            </a:pPr>
            <a:endParaRPr lang="en-US" sz="1600" dirty="0" smtClean="0">
              <a:solidFill>
                <a:schemeClr val="accent6"/>
              </a:solidFill>
              <a:latin typeface="TimesNewRomanPSMT"/>
            </a:endParaRPr>
          </a:p>
          <a:p>
            <a:pPr marL="285750" indent="-285750">
              <a:buFont typeface="Arial" panose="020B0604020202020204" pitchFamily="34" charset="0"/>
              <a:buChar char="•"/>
            </a:pPr>
            <a:r>
              <a:rPr lang="en-US" sz="1600" dirty="0" smtClean="0">
                <a:solidFill>
                  <a:schemeClr val="accent6"/>
                </a:solidFill>
                <a:latin typeface="TimesNewRomanPSMT"/>
              </a:rPr>
              <a:t>However its noted that the grant is not designed to address other situations covered by the Housing Code’s Emergency Housing Programme, namely situations where evictees must be provided with alternate accommodation. Municipalities face a critical funding gap in this respect.</a:t>
            </a:r>
          </a:p>
          <a:p>
            <a:pPr marL="285750" indent="-285750">
              <a:buFont typeface="Arial" panose="020B0604020202020204" pitchFamily="34" charset="0"/>
              <a:buChar char="•"/>
            </a:pPr>
            <a:endParaRPr lang="en-US" sz="1600" dirty="0">
              <a:solidFill>
                <a:schemeClr val="accent6"/>
              </a:solidFill>
              <a:latin typeface="TimesNewRomanPSMT"/>
            </a:endParaRPr>
          </a:p>
          <a:p>
            <a:pPr marL="285750" indent="-285750">
              <a:buFont typeface="Arial" panose="020B0604020202020204" pitchFamily="34" charset="0"/>
              <a:buChar char="•"/>
            </a:pPr>
            <a:r>
              <a:rPr lang="en-US" sz="1600" dirty="0" smtClean="0">
                <a:solidFill>
                  <a:schemeClr val="accent6"/>
                </a:solidFill>
                <a:latin typeface="TimesNewRomanPSMT"/>
              </a:rPr>
              <a:t>Therefore SALGA will be undertaking research to develop recommendations on the most appropriate funding mechanisms for temporary housing for those rendered homeless by an eviction. </a:t>
            </a:r>
          </a:p>
          <a:p>
            <a:endParaRPr lang="en-US" sz="1600" dirty="0" smtClean="0">
              <a:solidFill>
                <a:schemeClr val="accent6"/>
              </a:solidFill>
              <a:latin typeface="TimesNewRomanPSMT"/>
            </a:endParaRPr>
          </a:p>
          <a:p>
            <a:pPr marL="285750" indent="-285750">
              <a:buFont typeface="Arial" panose="020B0604020202020204" pitchFamily="34" charset="0"/>
              <a:buChar char="•"/>
            </a:pPr>
            <a:r>
              <a:rPr lang="en-US" sz="1600" dirty="0" smtClean="0">
                <a:solidFill>
                  <a:schemeClr val="accent6"/>
                </a:solidFill>
                <a:latin typeface="TimesNewRomanPSMT"/>
              </a:rPr>
              <a:t>These recommendations must be incorporated in a larger review of the HS grant framework which is to be undertaken this year. </a:t>
            </a:r>
          </a:p>
          <a:p>
            <a:pPr marL="285750" indent="-285750">
              <a:buFont typeface="Arial" panose="020B0604020202020204" pitchFamily="34" charset="0"/>
              <a:buChar char="•"/>
            </a:pPr>
            <a:endParaRPr lang="en-US" sz="1600" dirty="0" smtClean="0">
              <a:solidFill>
                <a:schemeClr val="accent6"/>
              </a:solidFill>
              <a:latin typeface="TimesNewRomanPSMT"/>
            </a:endParaRPr>
          </a:p>
          <a:p>
            <a:pPr marL="285750" indent="-285750">
              <a:buFont typeface="Arial" panose="020B0604020202020204" pitchFamily="34" charset="0"/>
              <a:buChar char="•"/>
            </a:pPr>
            <a:r>
              <a:rPr lang="en-US" sz="1600" dirty="0" smtClean="0">
                <a:solidFill>
                  <a:schemeClr val="accent6"/>
                </a:solidFill>
                <a:latin typeface="TimesNewRomanPSMT"/>
              </a:rPr>
              <a:t>A bullet point should be inserted under “Responsibilities of National Government” which indicates that national department must assist and/or facilitate access to land for emergency housing and resettlement purposes where required</a:t>
            </a:r>
          </a:p>
        </p:txBody>
      </p:sp>
      <p:sp>
        <p:nvSpPr>
          <p:cNvPr id="7" name="Title 6"/>
          <p:cNvSpPr>
            <a:spLocks noGrp="1"/>
          </p:cNvSpPr>
          <p:nvPr>
            <p:ph type="title"/>
          </p:nvPr>
        </p:nvSpPr>
        <p:spPr/>
        <p:txBody>
          <a:bodyPr/>
          <a:lstStyle/>
          <a:p>
            <a:r>
              <a:rPr lang="en-US" dirty="0" smtClean="0"/>
              <a:t>DORB 2018 - New Emergency Housing Grant</a:t>
            </a:r>
            <a:endParaRPr lang="en-US" dirty="0"/>
          </a:p>
        </p:txBody>
      </p:sp>
    </p:spTree>
    <p:extLst>
      <p:ext uri="{BB962C8B-B14F-4D97-AF65-F5344CB8AC3E}">
        <p14:creationId xmlns:p14="http://schemas.microsoft.com/office/powerpoint/2010/main" xmlns="" val="2385855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
        <p:nvSpPr>
          <p:cNvPr id="3" name="Rectangle 2"/>
          <p:cNvSpPr/>
          <p:nvPr/>
        </p:nvSpPr>
        <p:spPr>
          <a:xfrm>
            <a:off x="457200" y="1168462"/>
            <a:ext cx="7926946" cy="5632311"/>
          </a:xfrm>
          <a:prstGeom prst="rect">
            <a:avLst/>
          </a:prstGeom>
        </p:spPr>
        <p:txBody>
          <a:bodyPr wrap="square">
            <a:spAutoFit/>
          </a:bodyPr>
          <a:lstStyle/>
          <a:p>
            <a:r>
              <a:rPr lang="en-US" b="1" dirty="0" smtClean="0">
                <a:solidFill>
                  <a:schemeClr val="accent6"/>
                </a:solidFill>
                <a:latin typeface="+mj-lt"/>
              </a:rPr>
              <a:t>Informal Settlement Upgrading</a:t>
            </a:r>
          </a:p>
          <a:p>
            <a:pPr marL="285750" indent="-285750">
              <a:buFont typeface="Arial" panose="020B0604020202020204" pitchFamily="34" charset="0"/>
              <a:buChar char="•"/>
            </a:pPr>
            <a:r>
              <a:rPr lang="en-US" dirty="0" smtClean="0">
                <a:solidFill>
                  <a:schemeClr val="accent6"/>
                </a:solidFill>
                <a:latin typeface="+mj-lt"/>
              </a:rPr>
              <a:t>We welcome the planned review of spending </a:t>
            </a:r>
            <a:r>
              <a:rPr lang="en-US" dirty="0">
                <a:solidFill>
                  <a:schemeClr val="accent6"/>
                </a:solidFill>
                <a:latin typeface="+mj-lt"/>
              </a:rPr>
              <a:t>on urban informal settlement upgrades, </a:t>
            </a:r>
            <a:r>
              <a:rPr lang="en-US" dirty="0" smtClean="0">
                <a:solidFill>
                  <a:schemeClr val="accent6"/>
                </a:solidFill>
                <a:latin typeface="+mj-lt"/>
              </a:rPr>
              <a:t>but would advise that we must avoid creating a new conditional grant for this purpose, given that reversing the proliferation of grants which LG must contend with was one of the key agreed principles of the Local Government Infrastructure Grant Review underway. </a:t>
            </a:r>
          </a:p>
          <a:p>
            <a:pPr marL="285750" indent="-285750">
              <a:buFont typeface="Arial" panose="020B0604020202020204" pitchFamily="34" charset="0"/>
              <a:buChar char="•"/>
            </a:pPr>
            <a:r>
              <a:rPr lang="en-US" dirty="0" smtClean="0">
                <a:solidFill>
                  <a:schemeClr val="accent6"/>
                </a:solidFill>
                <a:latin typeface="+mj-lt"/>
              </a:rPr>
              <a:t>Working more closely across spheres, we can ensure adequate allocation to the top priority of informal settlement upgrading without contributing to complexity and burdensome reporting requirements of multiple grants. </a:t>
            </a:r>
          </a:p>
          <a:p>
            <a:pPr marL="285750" indent="-285750">
              <a:buFont typeface="Arial" panose="020B0604020202020204" pitchFamily="34" charset="0"/>
              <a:buChar char="•"/>
            </a:pPr>
            <a:endParaRPr lang="en-US" dirty="0" smtClean="0">
              <a:solidFill>
                <a:schemeClr val="accent6"/>
              </a:solidFill>
              <a:latin typeface="+mj-lt"/>
            </a:endParaRPr>
          </a:p>
          <a:p>
            <a:r>
              <a:rPr lang="en-US" b="1" dirty="0" smtClean="0">
                <a:solidFill>
                  <a:schemeClr val="accent6"/>
                </a:solidFill>
                <a:latin typeface="+mj-lt"/>
              </a:rPr>
              <a:t>Urban Settlements Development Grant</a:t>
            </a:r>
          </a:p>
          <a:p>
            <a:pPr marL="285750" indent="-285750">
              <a:buFont typeface="Arial" panose="020B0604020202020204" pitchFamily="34" charset="0"/>
              <a:buChar char="•"/>
            </a:pPr>
            <a:r>
              <a:rPr lang="en-US" dirty="0" smtClean="0">
                <a:solidFill>
                  <a:schemeClr val="accent6"/>
                </a:solidFill>
                <a:latin typeface="+mj-lt"/>
              </a:rPr>
              <a:t>When </a:t>
            </a:r>
            <a:r>
              <a:rPr lang="en-US" dirty="0">
                <a:solidFill>
                  <a:schemeClr val="accent6"/>
                </a:solidFill>
                <a:latin typeface="+mj-lt"/>
              </a:rPr>
              <a:t>under expenditure and under performance is identified, the department may shift funds </a:t>
            </a:r>
            <a:r>
              <a:rPr lang="en-US" dirty="0" smtClean="0">
                <a:solidFill>
                  <a:schemeClr val="accent6"/>
                </a:solidFill>
                <a:latin typeface="+mj-lt"/>
              </a:rPr>
              <a:t>between municipalities </a:t>
            </a:r>
            <a:r>
              <a:rPr lang="en-US" dirty="0">
                <a:solidFill>
                  <a:schemeClr val="accent6"/>
                </a:solidFill>
                <a:latin typeface="+mj-lt"/>
              </a:rPr>
              <a:t>in line with </a:t>
            </a:r>
            <a:r>
              <a:rPr lang="en-US" dirty="0" smtClean="0">
                <a:solidFill>
                  <a:schemeClr val="accent6"/>
                </a:solidFill>
                <a:latin typeface="+mj-lt"/>
              </a:rPr>
              <a:t>DORA processes </a:t>
            </a:r>
            <a:r>
              <a:rPr lang="en-US" dirty="0">
                <a:solidFill>
                  <a:schemeClr val="accent6"/>
                </a:solidFill>
                <a:latin typeface="+mj-lt"/>
              </a:rPr>
              <a:t>and requirements </a:t>
            </a:r>
            <a:r>
              <a:rPr lang="en-US" dirty="0" smtClean="0">
                <a:solidFill>
                  <a:schemeClr val="accent6"/>
                </a:solidFill>
                <a:latin typeface="+mj-lt"/>
              </a:rPr>
              <a:t>and with </a:t>
            </a:r>
            <a:r>
              <a:rPr lang="en-US" dirty="0">
                <a:solidFill>
                  <a:schemeClr val="accent6"/>
                </a:solidFill>
                <a:latin typeface="+mj-lt"/>
              </a:rPr>
              <a:t>the concurrence of donor and receiving municipalities.</a:t>
            </a:r>
          </a:p>
          <a:p>
            <a:pPr marL="285750" indent="-285750">
              <a:buFont typeface="Arial" panose="020B0604020202020204" pitchFamily="34" charset="0"/>
              <a:buChar char="•"/>
            </a:pPr>
            <a:r>
              <a:rPr lang="en-US" dirty="0" smtClean="0">
                <a:solidFill>
                  <a:schemeClr val="accent6"/>
                </a:solidFill>
                <a:latin typeface="+mj-lt"/>
              </a:rPr>
              <a:t>We must raise caution that both </a:t>
            </a:r>
            <a:r>
              <a:rPr lang="en-US" dirty="0">
                <a:solidFill>
                  <a:schemeClr val="accent6"/>
                </a:solidFill>
                <a:latin typeface="+mj-lt"/>
              </a:rPr>
              <a:t>National Treasury and the National Department must ensure strict adherence to </a:t>
            </a:r>
            <a:r>
              <a:rPr lang="en-US" dirty="0" smtClean="0">
                <a:solidFill>
                  <a:schemeClr val="accent6"/>
                </a:solidFill>
                <a:latin typeface="+mj-lt"/>
              </a:rPr>
              <a:t>Section </a:t>
            </a:r>
            <a:r>
              <a:rPr lang="en-US" dirty="0">
                <a:solidFill>
                  <a:schemeClr val="accent6"/>
                </a:solidFill>
                <a:latin typeface="+mj-lt"/>
              </a:rPr>
              <a:t>18 requirements and due process in effecting these shifts, including adequate notice and opportunity for municipalities to respond. </a:t>
            </a:r>
          </a:p>
          <a:p>
            <a:pPr marL="285750" indent="-285750">
              <a:buFont typeface="Arial" panose="020B0604020202020204" pitchFamily="34" charset="0"/>
              <a:buChar char="•"/>
            </a:pPr>
            <a:endParaRPr lang="en-US" dirty="0">
              <a:solidFill>
                <a:schemeClr val="accent6"/>
              </a:solidFill>
              <a:latin typeface="+mj-lt"/>
            </a:endParaRPr>
          </a:p>
        </p:txBody>
      </p:sp>
      <p:sp>
        <p:nvSpPr>
          <p:cNvPr id="8" name="Title 7"/>
          <p:cNvSpPr>
            <a:spLocks noGrp="1"/>
          </p:cNvSpPr>
          <p:nvPr>
            <p:ph type="title"/>
          </p:nvPr>
        </p:nvSpPr>
        <p:spPr/>
        <p:txBody>
          <a:bodyPr/>
          <a:lstStyle/>
          <a:p>
            <a:r>
              <a:rPr lang="en-US" dirty="0" smtClean="0"/>
              <a:t>DORB 2018 – Housing Grants</a:t>
            </a:r>
            <a:endParaRPr lang="en-US" dirty="0"/>
          </a:p>
        </p:txBody>
      </p:sp>
    </p:spTree>
    <p:extLst>
      <p:ext uri="{BB962C8B-B14F-4D97-AF65-F5344CB8AC3E}">
        <p14:creationId xmlns:p14="http://schemas.microsoft.com/office/powerpoint/2010/main" xmlns="" val="1133316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
        <p:nvSpPr>
          <p:cNvPr id="3" name="Rectangle 2"/>
          <p:cNvSpPr/>
          <p:nvPr/>
        </p:nvSpPr>
        <p:spPr>
          <a:xfrm>
            <a:off x="457200" y="1168462"/>
            <a:ext cx="7926946" cy="3416320"/>
          </a:xfrm>
          <a:prstGeom prst="rect">
            <a:avLst/>
          </a:prstGeom>
        </p:spPr>
        <p:txBody>
          <a:bodyPr wrap="square">
            <a:spAutoFit/>
          </a:bodyPr>
          <a:lstStyle/>
          <a:p>
            <a:r>
              <a:rPr lang="en-US" b="1" dirty="0" smtClean="0">
                <a:solidFill>
                  <a:schemeClr val="accent6"/>
                </a:solidFill>
                <a:latin typeface="+mj-lt"/>
              </a:rPr>
              <a:t>Gazetting of HSDG funds to accredited municipalities:</a:t>
            </a:r>
          </a:p>
          <a:p>
            <a:endParaRPr lang="en-US" b="1" dirty="0" smtClean="0">
              <a:solidFill>
                <a:schemeClr val="accent6"/>
              </a:solidFill>
              <a:latin typeface="+mj-lt"/>
            </a:endParaRPr>
          </a:p>
          <a:p>
            <a:pPr marL="285750" indent="-285750">
              <a:buFont typeface="Arial" panose="020B0604020202020204" pitchFamily="34" charset="0"/>
              <a:buChar char="•"/>
            </a:pPr>
            <a:r>
              <a:rPr lang="en-US" dirty="0" smtClean="0">
                <a:solidFill>
                  <a:schemeClr val="accent6"/>
                </a:solidFill>
                <a:latin typeface="+mj-lt"/>
              </a:rPr>
              <a:t>As per section 12(6)b, provinces must gazette the amount of planned HSDG expenditure per municipality accredited at Level 1 and Level 2, and specify the amount to be transferred to the municipality and the amount to be spent by the province. Our SALGA research has showed that only in 2017/18 did all nine provinces finally comply with the requirement to gazette, but none of the provinces yet comply with the requirement to disaggregate. National Treasury and NDHS must properly enforce DORA. If provinces do not comply, Section 10(10) must be activated.</a:t>
            </a:r>
            <a:endParaRPr lang="en-US" dirty="0">
              <a:solidFill>
                <a:schemeClr val="accent6"/>
              </a:solidFill>
              <a:latin typeface="+mj-lt"/>
            </a:endParaRPr>
          </a:p>
          <a:p>
            <a:pPr marL="285750" indent="-285750">
              <a:buFont typeface="Arial" panose="020B0604020202020204" pitchFamily="34" charset="0"/>
              <a:buChar char="•"/>
            </a:pPr>
            <a:endParaRPr lang="en-US" dirty="0">
              <a:solidFill>
                <a:schemeClr val="accent6"/>
              </a:solidFill>
              <a:latin typeface="+mj-lt"/>
            </a:endParaRPr>
          </a:p>
        </p:txBody>
      </p:sp>
      <p:sp>
        <p:nvSpPr>
          <p:cNvPr id="8" name="Title 7"/>
          <p:cNvSpPr>
            <a:spLocks noGrp="1"/>
          </p:cNvSpPr>
          <p:nvPr>
            <p:ph type="title"/>
          </p:nvPr>
        </p:nvSpPr>
        <p:spPr/>
        <p:txBody>
          <a:bodyPr/>
          <a:lstStyle/>
          <a:p>
            <a:r>
              <a:rPr lang="en-US" dirty="0"/>
              <a:t>DORB 2018 </a:t>
            </a:r>
            <a:r>
              <a:rPr lang="en-US" dirty="0" smtClean="0"/>
              <a:t>– Housing </a:t>
            </a:r>
            <a:r>
              <a:rPr lang="en-US" dirty="0"/>
              <a:t>Grants</a:t>
            </a:r>
          </a:p>
        </p:txBody>
      </p:sp>
    </p:spTree>
    <p:extLst>
      <p:ext uri="{BB962C8B-B14F-4D97-AF65-F5344CB8AC3E}">
        <p14:creationId xmlns:p14="http://schemas.microsoft.com/office/powerpoint/2010/main" xmlns="" val="3430838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Proposals - Funding Gaps for Waste Management </a:t>
            </a:r>
            <a:endParaRPr lang="en-US" dirty="0"/>
          </a:p>
        </p:txBody>
      </p:sp>
      <p:sp>
        <p:nvSpPr>
          <p:cNvPr id="4" name="Content Placeholder 2"/>
          <p:cNvSpPr txBox="1">
            <a:spLocks/>
          </p:cNvSpPr>
          <p:nvPr/>
        </p:nvSpPr>
        <p:spPr>
          <a:xfrm>
            <a:off x="0" y="1445553"/>
            <a:ext cx="9144000"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r>
              <a:rPr lang="en-ZA" sz="1500" u="sng" dirty="0" smtClean="0">
                <a:solidFill>
                  <a:srgbClr val="000000"/>
                </a:solidFill>
              </a:rPr>
              <a:t>Differentiated approach to funding of waste infrastructure and specialist equipment</a:t>
            </a:r>
          </a:p>
          <a:p>
            <a:pPr marL="349250" lvl="1" indent="0" algn="just">
              <a:spcBef>
                <a:spcPts val="0"/>
              </a:spcBef>
              <a:buNone/>
            </a:pPr>
            <a:endParaRPr lang="en-ZA" sz="1500" u="sng" dirty="0">
              <a:solidFill>
                <a:srgbClr val="000000"/>
              </a:solidFill>
            </a:endParaRPr>
          </a:p>
          <a:p>
            <a:pPr marL="692150" lvl="1" indent="-342900" algn="just">
              <a:spcBef>
                <a:spcPts val="0"/>
              </a:spcBef>
              <a:buFont typeface="Arial" panose="020B0604020202020204" pitchFamily="34" charset="0"/>
              <a:buChar char="•"/>
            </a:pPr>
            <a:r>
              <a:rPr lang="en-ZA" sz="1500" dirty="0" smtClean="0">
                <a:solidFill>
                  <a:srgbClr val="000000"/>
                </a:solidFill>
              </a:rPr>
              <a:t>The Waste Sector currently has a backlog of approximately 30% in terms of provision of services. Throughout the whole value chain process of waste management (collection, transportation, storage and disposal) specialist infrastructure and equipment is required.</a:t>
            </a:r>
          </a:p>
          <a:p>
            <a:pPr marL="692150" lvl="1" indent="-342900" algn="just">
              <a:spcBef>
                <a:spcPts val="0"/>
              </a:spcBef>
              <a:buFont typeface="Arial" panose="020B0604020202020204" pitchFamily="34" charset="0"/>
              <a:buChar char="•"/>
            </a:pPr>
            <a:endParaRPr lang="en-ZA" sz="1500" dirty="0" smtClean="0">
              <a:solidFill>
                <a:srgbClr val="000000"/>
              </a:solidFill>
            </a:endParaRPr>
          </a:p>
          <a:p>
            <a:pPr marL="692150" lvl="1" indent="-342900" algn="just">
              <a:spcBef>
                <a:spcPts val="0"/>
              </a:spcBef>
              <a:buFont typeface="Arial" panose="020B0604020202020204" pitchFamily="34" charset="0"/>
              <a:buChar char="•"/>
            </a:pPr>
            <a:r>
              <a:rPr lang="en-ZA" sz="1500" dirty="0" smtClean="0">
                <a:solidFill>
                  <a:srgbClr val="000000"/>
                </a:solidFill>
              </a:rPr>
              <a:t>The onus to fund this infrastructure is through LGES and municipal own revenue. SALGA has identified 27 high priority district municipalities with high indigent profiles, budgetary constraints and limited borrowing capabilities that place a burden on their ability to procure these products. </a:t>
            </a:r>
          </a:p>
          <a:p>
            <a:pPr marL="692150" lvl="1" indent="-342900" algn="just">
              <a:spcBef>
                <a:spcPts val="0"/>
              </a:spcBef>
              <a:buFont typeface="Arial" panose="020B0604020202020204" pitchFamily="34" charset="0"/>
              <a:buChar char="•"/>
            </a:pPr>
            <a:endParaRPr lang="en-ZA" sz="1500" dirty="0">
              <a:solidFill>
                <a:srgbClr val="000000"/>
              </a:solidFill>
            </a:endParaRPr>
          </a:p>
          <a:p>
            <a:pPr marL="692150" lvl="1" indent="-342900" algn="just">
              <a:spcBef>
                <a:spcPts val="0"/>
              </a:spcBef>
              <a:buFont typeface="Arial" panose="020B0604020202020204" pitchFamily="34" charset="0"/>
              <a:buChar char="•"/>
            </a:pPr>
            <a:r>
              <a:rPr lang="en-ZA" sz="1500" dirty="0" smtClean="0">
                <a:solidFill>
                  <a:srgbClr val="000000"/>
                </a:solidFill>
              </a:rPr>
              <a:t>It’s estimated that at it costs a municipality the average of at least R 8,5 million to procure the equipment that covers the whole waste management value chain (Collection, transportation, storage and disposal)</a:t>
            </a:r>
          </a:p>
          <a:p>
            <a:pPr marL="692150" lvl="1" indent="-342900" algn="just">
              <a:spcBef>
                <a:spcPts val="0"/>
              </a:spcBef>
              <a:buFont typeface="Arial" panose="020B0604020202020204" pitchFamily="34" charset="0"/>
              <a:buChar char="•"/>
            </a:pPr>
            <a:endParaRPr lang="en-ZA" sz="1500" dirty="0">
              <a:solidFill>
                <a:srgbClr val="000000"/>
              </a:solidFill>
            </a:endParaRPr>
          </a:p>
          <a:p>
            <a:pPr marL="692150" lvl="1" indent="-342900" algn="just">
              <a:spcBef>
                <a:spcPts val="0"/>
              </a:spcBef>
              <a:buFont typeface="Arial" panose="020B0604020202020204" pitchFamily="34" charset="0"/>
              <a:buChar char="•"/>
            </a:pPr>
            <a:r>
              <a:rPr lang="en-ZA" sz="1500" dirty="0" smtClean="0">
                <a:solidFill>
                  <a:srgbClr val="000000"/>
                </a:solidFill>
              </a:rPr>
              <a:t>SALGA hereby proposes a  process of applying a differentiated approach towards funding of waste equipment and infrastructure for these 27 priority municipalities (e.g. realignment of MIG). This process will allow for seamless unlocking  and improvement of waste management services in these region.</a:t>
            </a:r>
          </a:p>
        </p:txBody>
      </p:sp>
    </p:spTree>
    <p:extLst>
      <p:ext uri="{BB962C8B-B14F-4D97-AF65-F5344CB8AC3E}">
        <p14:creationId xmlns:p14="http://schemas.microsoft.com/office/powerpoint/2010/main" xmlns="" val="718506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
        <p:nvSpPr>
          <p:cNvPr id="3" name="Rectangle 2"/>
          <p:cNvSpPr/>
          <p:nvPr/>
        </p:nvSpPr>
        <p:spPr>
          <a:xfrm>
            <a:off x="457200" y="1168462"/>
            <a:ext cx="7926946" cy="5078313"/>
          </a:xfrm>
          <a:prstGeom prst="rect">
            <a:avLst/>
          </a:prstGeom>
        </p:spPr>
        <p:txBody>
          <a:bodyPr wrap="square">
            <a:spAutoFit/>
          </a:bodyPr>
          <a:lstStyle/>
          <a:p>
            <a:pPr marL="285750" indent="-285750">
              <a:buFont typeface="Arial" panose="020B0604020202020204" pitchFamily="34" charset="0"/>
              <a:buChar char="•"/>
            </a:pPr>
            <a:r>
              <a:rPr lang="en-ZA" dirty="0" smtClean="0">
                <a:solidFill>
                  <a:schemeClr val="accent6"/>
                </a:solidFill>
              </a:rPr>
              <a:t>Based </a:t>
            </a:r>
            <a:r>
              <a:rPr lang="en-ZA" dirty="0">
                <a:solidFill>
                  <a:schemeClr val="accent6"/>
                </a:solidFill>
              </a:rPr>
              <a:t>on current reporting, “Environmental Protection” (the new mSCOA based reporting category for Environmental Management provided by National Treasury) is a very small part of the entire municipal budget, accounting for around 1% of total municipal expenditure in all municipal categories. </a:t>
            </a:r>
            <a:endParaRPr lang="en-ZA" dirty="0" smtClean="0">
              <a:solidFill>
                <a:schemeClr val="accent6"/>
              </a:solidFill>
            </a:endParaRPr>
          </a:p>
          <a:p>
            <a:pPr marL="285750" indent="-285750">
              <a:buFont typeface="Arial" panose="020B0604020202020204" pitchFamily="34" charset="0"/>
              <a:buChar char="•"/>
            </a:pPr>
            <a:r>
              <a:rPr lang="en-ZA" dirty="0" smtClean="0">
                <a:solidFill>
                  <a:schemeClr val="accent6"/>
                </a:solidFill>
              </a:rPr>
              <a:t>There </a:t>
            </a:r>
            <a:r>
              <a:rPr lang="en-ZA" dirty="0">
                <a:solidFill>
                  <a:schemeClr val="accent6"/>
                </a:solidFill>
              </a:rPr>
              <a:t>appear to be LMs in particular, who could internally reallocate funds within their existing municipal budgets with very small improvements in efficiency in the Governance and Administration function. To illustrate the point, it would require only an average 0.8% improvement in governance and administration (G&amp;A) efficiency (and equivalent reduction in G&amp;A expenditure, with zero impact on other services) to double the average current LM levels of expenditure on EM.</a:t>
            </a:r>
          </a:p>
          <a:p>
            <a:pPr marL="285750" indent="-285750">
              <a:buFont typeface="Arial" panose="020B0604020202020204" pitchFamily="34" charset="0"/>
              <a:buChar char="•"/>
            </a:pPr>
            <a:endParaRPr lang="en-ZA" dirty="0">
              <a:solidFill>
                <a:schemeClr val="accent6"/>
              </a:solidFill>
            </a:endParaRPr>
          </a:p>
          <a:p>
            <a:pPr marL="285750" indent="-285750">
              <a:buFont typeface="Arial" panose="020B0604020202020204" pitchFamily="34" charset="0"/>
              <a:buChar char="•"/>
            </a:pPr>
            <a:r>
              <a:rPr lang="en-ZA" dirty="0" smtClean="0">
                <a:solidFill>
                  <a:schemeClr val="accent6"/>
                </a:solidFill>
              </a:rPr>
              <a:t>While </a:t>
            </a:r>
            <a:r>
              <a:rPr lang="en-ZA" dirty="0">
                <a:solidFill>
                  <a:schemeClr val="accent6"/>
                </a:solidFill>
              </a:rPr>
              <a:t>operational resources appear to be adequate, funds to implement are a key gap. Coastal Management planning and implementation is a prime example among DMs of inadequate funding.</a:t>
            </a:r>
          </a:p>
          <a:p>
            <a:pPr marL="285750" indent="-285750">
              <a:buFont typeface="Arial" panose="020B0604020202020204" pitchFamily="34" charset="0"/>
              <a:buChar char="•"/>
            </a:pPr>
            <a:endParaRPr lang="en-US" dirty="0">
              <a:solidFill>
                <a:schemeClr val="accent6"/>
              </a:solidFill>
            </a:endParaRPr>
          </a:p>
          <a:p>
            <a:pPr marL="285750" indent="-285750">
              <a:buFont typeface="Arial" panose="020B0604020202020204" pitchFamily="34" charset="0"/>
              <a:buChar char="•"/>
            </a:pPr>
            <a:endParaRPr lang="en-US" dirty="0">
              <a:solidFill>
                <a:schemeClr val="accent6"/>
              </a:solidFill>
            </a:endParaRPr>
          </a:p>
        </p:txBody>
      </p:sp>
      <p:sp>
        <p:nvSpPr>
          <p:cNvPr id="8" name="Title 7"/>
          <p:cNvSpPr>
            <a:spLocks noGrp="1"/>
          </p:cNvSpPr>
          <p:nvPr>
            <p:ph type="title"/>
          </p:nvPr>
        </p:nvSpPr>
        <p:spPr/>
        <p:txBody>
          <a:bodyPr/>
          <a:lstStyle/>
          <a:p>
            <a:r>
              <a:rPr lang="en-US" dirty="0" smtClean="0"/>
              <a:t>Proposals - Funding Gap For Environmental Performance</a:t>
            </a:r>
            <a:endParaRPr lang="en-US" dirty="0"/>
          </a:p>
        </p:txBody>
      </p:sp>
    </p:spTree>
    <p:extLst>
      <p:ext uri="{BB962C8B-B14F-4D97-AF65-F5344CB8AC3E}">
        <p14:creationId xmlns:p14="http://schemas.microsoft.com/office/powerpoint/2010/main" xmlns="" val="1382269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
        <p:nvSpPr>
          <p:cNvPr id="3" name="Rectangle 2"/>
          <p:cNvSpPr/>
          <p:nvPr/>
        </p:nvSpPr>
        <p:spPr>
          <a:xfrm>
            <a:off x="457200" y="1168462"/>
            <a:ext cx="7926946" cy="2862322"/>
          </a:xfrm>
          <a:prstGeom prst="rect">
            <a:avLst/>
          </a:prstGeom>
        </p:spPr>
        <p:txBody>
          <a:bodyPr wrap="square">
            <a:spAutoFit/>
          </a:bodyPr>
          <a:lstStyle/>
          <a:p>
            <a:pPr marL="285750" indent="-285750">
              <a:buFont typeface="Arial" panose="020B0604020202020204" pitchFamily="34" charset="0"/>
              <a:buChar char="•"/>
            </a:pPr>
            <a:r>
              <a:rPr lang="en-ZA" dirty="0" smtClean="0">
                <a:solidFill>
                  <a:schemeClr val="accent6"/>
                </a:solidFill>
              </a:rPr>
              <a:t>Where </a:t>
            </a:r>
            <a:r>
              <a:rPr lang="en-ZA" dirty="0">
                <a:solidFill>
                  <a:schemeClr val="accent6"/>
                </a:solidFill>
              </a:rPr>
              <a:t>fees for EM services are gazetted, municipalities become constrained in their ability to cover their costs. For example, regulations prescribing Atmospheric Emission licence fees were published in March 2016 . </a:t>
            </a:r>
            <a:endParaRPr lang="en-ZA" dirty="0" smtClean="0">
              <a:solidFill>
                <a:schemeClr val="accent6"/>
              </a:solidFill>
            </a:endParaRPr>
          </a:p>
          <a:p>
            <a:pPr marL="285750" indent="-285750">
              <a:buFont typeface="Arial" panose="020B0604020202020204" pitchFamily="34" charset="0"/>
              <a:buChar char="•"/>
            </a:pPr>
            <a:r>
              <a:rPr lang="en-ZA" dirty="0" smtClean="0">
                <a:solidFill>
                  <a:schemeClr val="accent6"/>
                </a:solidFill>
              </a:rPr>
              <a:t>Unfortunately</a:t>
            </a:r>
            <a:r>
              <a:rPr lang="en-ZA" dirty="0">
                <a:solidFill>
                  <a:schemeClr val="accent6"/>
                </a:solidFill>
              </a:rPr>
              <a:t>, many municipalities have noted that these fees are lower than either costs, or in some cases the fees that municipalities were already charging. It is unclear how municipalities are expected to fund the shortfall given the presence of these prescribed fees, which limit their ability to recover their costs.</a:t>
            </a:r>
            <a:endParaRPr lang="en-US" dirty="0">
              <a:solidFill>
                <a:schemeClr val="accent6"/>
              </a:solidFill>
            </a:endParaRPr>
          </a:p>
          <a:p>
            <a:pPr marL="285750" indent="-285750">
              <a:buFont typeface="Arial" panose="020B0604020202020204" pitchFamily="34" charset="0"/>
              <a:buChar char="•"/>
            </a:pPr>
            <a:endParaRPr lang="en-US" dirty="0">
              <a:solidFill>
                <a:schemeClr val="accent6"/>
              </a:solidFill>
            </a:endParaRPr>
          </a:p>
        </p:txBody>
      </p:sp>
      <p:sp>
        <p:nvSpPr>
          <p:cNvPr id="8" name="Title 7"/>
          <p:cNvSpPr>
            <a:spLocks noGrp="1"/>
          </p:cNvSpPr>
          <p:nvPr>
            <p:ph type="title"/>
          </p:nvPr>
        </p:nvSpPr>
        <p:spPr/>
        <p:txBody>
          <a:bodyPr/>
          <a:lstStyle/>
          <a:p>
            <a:r>
              <a:rPr lang="en-US" dirty="0" smtClean="0"/>
              <a:t>Proposals - Funding </a:t>
            </a:r>
            <a:r>
              <a:rPr lang="en-US" dirty="0"/>
              <a:t>Gap For Environmental Performance</a:t>
            </a:r>
          </a:p>
        </p:txBody>
      </p:sp>
    </p:spTree>
    <p:extLst>
      <p:ext uri="{BB962C8B-B14F-4D97-AF65-F5344CB8AC3E}">
        <p14:creationId xmlns:p14="http://schemas.microsoft.com/office/powerpoint/2010/main" xmlns="" val="468614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2715"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
        <p:nvSpPr>
          <p:cNvPr id="3" name="Rectangle 2"/>
          <p:cNvSpPr/>
          <p:nvPr/>
        </p:nvSpPr>
        <p:spPr>
          <a:xfrm>
            <a:off x="457200" y="1168462"/>
            <a:ext cx="8077200" cy="3416320"/>
          </a:xfrm>
          <a:prstGeom prst="rect">
            <a:avLst/>
          </a:prstGeom>
        </p:spPr>
        <p:txBody>
          <a:bodyPr wrap="square">
            <a:spAutoFit/>
          </a:bodyPr>
          <a:lstStyle/>
          <a:p>
            <a:pPr marL="285750" indent="-285750">
              <a:buFont typeface="Arial" panose="020B0604020202020204" pitchFamily="34" charset="0"/>
              <a:buChar char="•"/>
            </a:pPr>
            <a:r>
              <a:rPr lang="en-GB" dirty="0" smtClean="0">
                <a:solidFill>
                  <a:schemeClr val="accent6"/>
                </a:solidFill>
              </a:rPr>
              <a:t>The Financial and Fiscal Repercussions of Eskom’s Role in the Electricity Distribution Industry on Local Government</a:t>
            </a:r>
          </a:p>
          <a:p>
            <a:pPr marL="285750" indent="-285750">
              <a:buFont typeface="Arial" panose="020B0604020202020204" pitchFamily="34" charset="0"/>
              <a:buChar char="•"/>
            </a:pPr>
            <a:r>
              <a:rPr lang="en-ZA" dirty="0" smtClean="0">
                <a:solidFill>
                  <a:schemeClr val="accent6"/>
                </a:solidFill>
              </a:rPr>
              <a:t>Cost of Free Basic Services Study – Impact on the Local Government Equitable Share</a:t>
            </a:r>
          </a:p>
          <a:p>
            <a:pPr marL="285750" indent="-285750">
              <a:buFont typeface="Arial" panose="020B0604020202020204" pitchFamily="34" charset="0"/>
              <a:buChar char="•"/>
            </a:pPr>
            <a:r>
              <a:rPr lang="en-ZA" dirty="0" smtClean="0">
                <a:solidFill>
                  <a:schemeClr val="accent6"/>
                </a:solidFill>
              </a:rPr>
              <a:t>We will promote the processing of the following through this legislature; </a:t>
            </a:r>
          </a:p>
          <a:p>
            <a:pPr marL="742950" lvl="1" indent="-285750">
              <a:buFont typeface="Arial" panose="020B0604020202020204" pitchFamily="34" charset="0"/>
              <a:buChar char="•"/>
            </a:pPr>
            <a:r>
              <a:rPr lang="en-ZA" dirty="0" smtClean="0">
                <a:solidFill>
                  <a:schemeClr val="accent6"/>
                </a:solidFill>
              </a:rPr>
              <a:t>a bill on the writing off of household debts to municipalities</a:t>
            </a:r>
          </a:p>
          <a:p>
            <a:pPr marL="742950" lvl="1" indent="-285750">
              <a:buFont typeface="Arial" panose="020B0604020202020204" pitchFamily="34" charset="0"/>
              <a:buChar char="•"/>
            </a:pPr>
            <a:r>
              <a:rPr lang="en-ZA" dirty="0" smtClean="0">
                <a:solidFill>
                  <a:schemeClr val="accent6"/>
                </a:solidFill>
              </a:rPr>
              <a:t>Amendments of the Tax Administration Act to allow for access of non financial data to improve municipal billing and the proposal of payment of municipal debts before tax refunds are made. </a:t>
            </a:r>
          </a:p>
          <a:p>
            <a:pPr marL="742950" lvl="1" indent="-285750">
              <a:buFont typeface="Arial" panose="020B0604020202020204" pitchFamily="34" charset="0"/>
              <a:buChar char="•"/>
            </a:pPr>
            <a:r>
              <a:rPr lang="en-ZA" dirty="0" smtClean="0">
                <a:solidFill>
                  <a:schemeClr val="accent6"/>
                </a:solidFill>
              </a:rPr>
              <a:t>The amendments in the Municipal Systems Act schedule 10 to extend its provisions to all employees and POB benefiting from the </a:t>
            </a:r>
            <a:r>
              <a:rPr lang="en-ZA" dirty="0" err="1" smtClean="0">
                <a:solidFill>
                  <a:schemeClr val="accent6"/>
                </a:solidFill>
              </a:rPr>
              <a:t>fiscus</a:t>
            </a:r>
            <a:r>
              <a:rPr lang="en-ZA" dirty="0" smtClean="0">
                <a:solidFill>
                  <a:schemeClr val="accent6"/>
                </a:solidFill>
              </a:rPr>
              <a:t>.</a:t>
            </a:r>
          </a:p>
          <a:p>
            <a:pPr marL="285750" indent="-285750">
              <a:buFont typeface="Arial" panose="020B0604020202020204" pitchFamily="34" charset="0"/>
              <a:buChar char="•"/>
            </a:pPr>
            <a:endParaRPr lang="en-US" dirty="0">
              <a:solidFill>
                <a:schemeClr val="accent6"/>
              </a:solidFill>
            </a:endParaRPr>
          </a:p>
        </p:txBody>
      </p:sp>
      <p:sp>
        <p:nvSpPr>
          <p:cNvPr id="8" name="Title 7"/>
          <p:cNvSpPr>
            <a:spLocks noGrp="1"/>
          </p:cNvSpPr>
          <p:nvPr>
            <p:ph type="title"/>
          </p:nvPr>
        </p:nvSpPr>
        <p:spPr/>
        <p:txBody>
          <a:bodyPr/>
          <a:lstStyle/>
          <a:p>
            <a:r>
              <a:rPr lang="en-US" dirty="0" smtClean="0"/>
              <a:t>Research Work  </a:t>
            </a:r>
            <a:endParaRPr lang="en-US" dirty="0"/>
          </a:p>
        </p:txBody>
      </p:sp>
    </p:spTree>
    <p:extLst>
      <p:ext uri="{BB962C8B-B14F-4D97-AF65-F5344CB8AC3E}">
        <p14:creationId xmlns:p14="http://schemas.microsoft.com/office/powerpoint/2010/main" xmlns="" val="4255678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9427" y="1579606"/>
            <a:ext cx="9144000"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6400" lvl="1" indent="0" algn="just">
              <a:buNone/>
            </a:pPr>
            <a:r>
              <a:rPr lang="en-ZA" sz="2000" dirty="0" smtClean="0">
                <a:solidFill>
                  <a:srgbClr val="000000"/>
                </a:solidFill>
              </a:rPr>
              <a:t>SALGA in fulfilling it’s mandate of lobbying and advocating for local government;</a:t>
            </a:r>
          </a:p>
          <a:p>
            <a:pPr marL="692150" lvl="1" algn="just"/>
            <a:r>
              <a:rPr lang="en-ZA" sz="2000" dirty="0" smtClean="0">
                <a:solidFill>
                  <a:srgbClr val="000000"/>
                </a:solidFill>
              </a:rPr>
              <a:t>participated in the Budget Forum (September 2018) that contributed in the crafting of the MTBPS as required </a:t>
            </a:r>
          </a:p>
          <a:p>
            <a:pPr marL="692150" lvl="1" algn="just"/>
            <a:r>
              <a:rPr lang="en-ZA" sz="2000" dirty="0" smtClean="0">
                <a:solidFill>
                  <a:srgbClr val="000000"/>
                </a:solidFill>
              </a:rPr>
              <a:t>SALGA has also contributed in the consolidation of what became the 2018 DORB through our mandatory comments on the Bill  </a:t>
            </a:r>
          </a:p>
          <a:p>
            <a:pPr marL="1092200" lvl="2" algn="just"/>
            <a:r>
              <a:rPr lang="en-ZA" sz="2000" dirty="0" smtClean="0">
                <a:solidFill>
                  <a:srgbClr val="000000"/>
                </a:solidFill>
              </a:rPr>
              <a:t>The technical canvassing of the issues between NT, DCOG, FFC and SALGA does assist in clarifying issues even if we do not necessarily agree on everything</a:t>
            </a:r>
          </a:p>
          <a:p>
            <a:pPr marL="863600" lvl="2" indent="0" algn="just">
              <a:buNone/>
            </a:pPr>
            <a:endParaRPr lang="en-ZA" sz="2000" dirty="0">
              <a:solidFill>
                <a:srgbClr val="000000"/>
              </a:solidFill>
            </a:endParaRPr>
          </a:p>
          <a:p>
            <a:pPr marL="0" indent="0" algn="just">
              <a:buNone/>
            </a:pPr>
            <a:r>
              <a:rPr lang="en-ZA" sz="2000" dirty="0" smtClean="0">
                <a:solidFill>
                  <a:srgbClr val="000000"/>
                </a:solidFill>
              </a:rPr>
              <a:t>	</a:t>
            </a:r>
            <a:r>
              <a:rPr lang="en-ZA" sz="2000" b="1" dirty="0" smtClean="0">
                <a:solidFill>
                  <a:srgbClr val="000000"/>
                </a:solidFill>
              </a:rPr>
              <a:t>SALGA welcomes </a:t>
            </a:r>
            <a:r>
              <a:rPr lang="en-ZA" sz="2000" b="1" dirty="0">
                <a:solidFill>
                  <a:srgbClr val="000000"/>
                </a:solidFill>
              </a:rPr>
              <a:t>the endorsement </a:t>
            </a:r>
            <a:r>
              <a:rPr lang="en-ZA" sz="2000" b="1" dirty="0" smtClean="0">
                <a:solidFill>
                  <a:srgbClr val="000000"/>
                </a:solidFill>
              </a:rPr>
              <a:t>by the Budget Forum of </a:t>
            </a:r>
            <a:r>
              <a:rPr lang="en-ZA" sz="2000" b="1" dirty="0">
                <a:solidFill>
                  <a:srgbClr val="000000"/>
                </a:solidFill>
              </a:rPr>
              <a:t>the establishment of </a:t>
            </a:r>
            <a:r>
              <a:rPr lang="en-ZA" sz="2000" b="1" dirty="0" smtClean="0">
                <a:solidFill>
                  <a:srgbClr val="000000"/>
                </a:solidFill>
              </a:rPr>
              <a:t>a “</a:t>
            </a:r>
            <a:r>
              <a:rPr lang="en-ZA" sz="2000" b="1" dirty="0">
                <a:solidFill>
                  <a:srgbClr val="000000"/>
                </a:solidFill>
              </a:rPr>
              <a:t>Technical </a:t>
            </a:r>
            <a:r>
              <a:rPr lang="en-ZA" sz="2000" b="1" dirty="0" smtClean="0">
                <a:solidFill>
                  <a:srgbClr val="000000"/>
                </a:solidFill>
              </a:rPr>
              <a:t>	Budget </a:t>
            </a:r>
            <a:r>
              <a:rPr lang="en-ZA" sz="2000" b="1" dirty="0">
                <a:solidFill>
                  <a:srgbClr val="000000"/>
                </a:solidFill>
              </a:rPr>
              <a:t>Forum” (TBF) to act as a technical </a:t>
            </a:r>
            <a:r>
              <a:rPr lang="en-ZA" sz="2000" b="1" dirty="0" smtClean="0">
                <a:solidFill>
                  <a:srgbClr val="000000"/>
                </a:solidFill>
              </a:rPr>
              <a:t>platform </a:t>
            </a:r>
            <a:r>
              <a:rPr lang="en-ZA" sz="2000" b="1" dirty="0">
                <a:solidFill>
                  <a:srgbClr val="000000"/>
                </a:solidFill>
              </a:rPr>
              <a:t>to </a:t>
            </a:r>
            <a:r>
              <a:rPr lang="en-ZA" sz="2000" b="1" dirty="0" smtClean="0">
                <a:solidFill>
                  <a:srgbClr val="000000"/>
                </a:solidFill>
              </a:rPr>
              <a:t>support </a:t>
            </a:r>
            <a:r>
              <a:rPr lang="en-ZA" sz="2000" b="1" dirty="0">
                <a:solidFill>
                  <a:srgbClr val="000000"/>
                </a:solidFill>
              </a:rPr>
              <a:t>the </a:t>
            </a:r>
            <a:r>
              <a:rPr lang="en-ZA" sz="2000" b="1" dirty="0" smtClean="0">
                <a:solidFill>
                  <a:srgbClr val="000000"/>
                </a:solidFill>
              </a:rPr>
              <a:t>Budget Forum. </a:t>
            </a:r>
            <a:endParaRPr lang="en-ZA" sz="2000" b="1" dirty="0">
              <a:solidFill>
                <a:srgbClr val="000000"/>
              </a:solidFill>
            </a:endParaRPr>
          </a:p>
        </p:txBody>
      </p:sp>
      <p:sp>
        <p:nvSpPr>
          <p:cNvPr id="6" name="Title 5"/>
          <p:cNvSpPr>
            <a:spLocks noGrp="1"/>
          </p:cNvSpPr>
          <p:nvPr>
            <p:ph type="title"/>
          </p:nvPr>
        </p:nvSpPr>
        <p:spPr/>
        <p:txBody>
          <a:bodyPr/>
          <a:lstStyle/>
          <a:p>
            <a:r>
              <a:rPr lang="en-ZA" dirty="0" smtClean="0"/>
              <a:t>Introduction</a:t>
            </a:r>
            <a:endParaRPr lang="en-ZA" dirty="0"/>
          </a:p>
        </p:txBody>
      </p:sp>
    </p:spTree>
    <p:extLst>
      <p:ext uri="{BB962C8B-B14F-4D97-AF65-F5344CB8AC3E}">
        <p14:creationId xmlns:p14="http://schemas.microsoft.com/office/powerpoint/2010/main" xmlns="" val="2559740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79512" y="1232265"/>
            <a:ext cx="8712968" cy="483749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ZA" sz="1800" dirty="0" smtClean="0">
              <a:solidFill>
                <a:srgbClr val="000000"/>
              </a:solidFill>
            </a:endParaRPr>
          </a:p>
        </p:txBody>
      </p:sp>
      <p:sp>
        <p:nvSpPr>
          <p:cNvPr id="3" name="Title 2"/>
          <p:cNvSpPr>
            <a:spLocks noGrp="1"/>
          </p:cNvSpPr>
          <p:nvPr>
            <p:ph type="title"/>
          </p:nvPr>
        </p:nvSpPr>
        <p:spPr/>
        <p:txBody>
          <a:bodyPr/>
          <a:lstStyle/>
          <a:p>
            <a:r>
              <a:rPr lang="en-ZA" dirty="0" smtClean="0"/>
              <a:t>Budget Speech</a:t>
            </a:r>
            <a:endParaRPr lang="en-ZA" dirty="0"/>
          </a:p>
        </p:txBody>
      </p:sp>
      <p:sp>
        <p:nvSpPr>
          <p:cNvPr id="2" name="Text Placeholder 1"/>
          <p:cNvSpPr>
            <a:spLocks noGrp="1"/>
          </p:cNvSpPr>
          <p:nvPr>
            <p:ph type="body" sz="quarter" idx="10"/>
          </p:nvPr>
        </p:nvSpPr>
        <p:spPr>
          <a:xfrm>
            <a:off x="565440" y="1232265"/>
            <a:ext cx="8043862" cy="4837493"/>
          </a:xfrm>
        </p:spPr>
        <p:txBody>
          <a:bodyPr>
            <a:noAutofit/>
          </a:bodyPr>
          <a:lstStyle/>
          <a:p>
            <a:pPr algn="just"/>
            <a:r>
              <a:rPr lang="en-GB" sz="1800" dirty="0"/>
              <a:t>In the 2018 budget, National Treasury is forecasting an improved economic outlook for the country, and has revised higher its projections for economic growth</a:t>
            </a:r>
            <a:r>
              <a:rPr lang="en-GB" sz="1800" dirty="0" smtClean="0"/>
              <a:t>.</a:t>
            </a:r>
          </a:p>
          <a:p>
            <a:pPr algn="just"/>
            <a:endParaRPr lang="en-GB" sz="1800" dirty="0" smtClean="0"/>
          </a:p>
          <a:p>
            <a:pPr algn="just"/>
            <a:r>
              <a:rPr lang="en-GB" sz="1800" dirty="0"/>
              <a:t>The government now sees the South African economy growing by an average of 1.65% during 2018-19 compared to an estimate of only 1.3% reported some five months ago in the Medium-Term Budget Policy Statement (MTBPS</a:t>
            </a:r>
            <a:r>
              <a:rPr lang="en-GB" sz="1800" dirty="0" smtClean="0"/>
              <a:t>).</a:t>
            </a:r>
          </a:p>
          <a:p>
            <a:pPr algn="just"/>
            <a:endParaRPr lang="en-GB" sz="1800" dirty="0"/>
          </a:p>
          <a:p>
            <a:pPr algn="just"/>
            <a:r>
              <a:rPr lang="en-GB" sz="1800" dirty="0"/>
              <a:t>Similarly, the South African Reserve Bank (SARB) revised upward its economic growth projections to 1.5% for 2018-19 in its January monetary policy statement</a:t>
            </a:r>
            <a:r>
              <a:rPr lang="en-GB" sz="1800" dirty="0" smtClean="0"/>
              <a:t>.</a:t>
            </a:r>
          </a:p>
          <a:p>
            <a:pPr algn="just"/>
            <a:endParaRPr lang="en-GB" sz="1800" dirty="0"/>
          </a:p>
          <a:p>
            <a:pPr algn="just"/>
            <a:r>
              <a:rPr lang="en-GB" sz="1800" dirty="0" smtClean="0"/>
              <a:t>These </a:t>
            </a:r>
            <a:r>
              <a:rPr lang="en-GB" sz="1800" dirty="0"/>
              <a:t>upward adjustments are premised partly on a perceived improvement in business and investor confidence over the past few months. </a:t>
            </a:r>
            <a:r>
              <a:rPr lang="en-US" sz="1800" dirty="0" smtClean="0"/>
              <a:t>We remain cautiously optimistic about these projections.</a:t>
            </a:r>
            <a:endParaRPr lang="en-GB" sz="1800" dirty="0"/>
          </a:p>
        </p:txBody>
      </p:sp>
    </p:spTree>
    <p:extLst>
      <p:ext uri="{BB962C8B-B14F-4D97-AF65-F5344CB8AC3E}">
        <p14:creationId xmlns:p14="http://schemas.microsoft.com/office/powerpoint/2010/main" xmlns="" val="238140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79512" y="1529508"/>
            <a:ext cx="8712968" cy="483749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ZA" sz="1800" dirty="0" smtClean="0">
              <a:solidFill>
                <a:srgbClr val="000000"/>
              </a:solidFill>
            </a:endParaRPr>
          </a:p>
        </p:txBody>
      </p:sp>
      <p:sp>
        <p:nvSpPr>
          <p:cNvPr id="3" name="Title 2"/>
          <p:cNvSpPr>
            <a:spLocks noGrp="1"/>
          </p:cNvSpPr>
          <p:nvPr>
            <p:ph type="title"/>
          </p:nvPr>
        </p:nvSpPr>
        <p:spPr/>
        <p:txBody>
          <a:bodyPr/>
          <a:lstStyle/>
          <a:p>
            <a:r>
              <a:rPr lang="en-ZA" dirty="0" smtClean="0"/>
              <a:t>Budget Speech</a:t>
            </a:r>
            <a:endParaRPr lang="en-ZA" dirty="0"/>
          </a:p>
        </p:txBody>
      </p:sp>
      <p:sp>
        <p:nvSpPr>
          <p:cNvPr id="2" name="Text Placeholder 1"/>
          <p:cNvSpPr>
            <a:spLocks noGrp="1"/>
          </p:cNvSpPr>
          <p:nvPr>
            <p:ph type="body" sz="quarter" idx="10"/>
          </p:nvPr>
        </p:nvSpPr>
        <p:spPr>
          <a:xfrm>
            <a:off x="179512" y="1238563"/>
            <a:ext cx="8853652" cy="5128438"/>
          </a:xfrm>
        </p:spPr>
        <p:txBody>
          <a:bodyPr>
            <a:noAutofit/>
          </a:bodyPr>
          <a:lstStyle/>
          <a:p>
            <a:r>
              <a:rPr lang="en-GB" sz="1600" dirty="0"/>
              <a:t>In the 2018 budget, National Treasury is forecasting an improved economic outlook for the country, and has revised higher its projections for economic growth</a:t>
            </a:r>
            <a:r>
              <a:rPr lang="en-GB" sz="1600" dirty="0" smtClean="0"/>
              <a:t>.</a:t>
            </a:r>
          </a:p>
          <a:p>
            <a:endParaRPr lang="en-GB" sz="1600" dirty="0" smtClean="0"/>
          </a:p>
          <a:p>
            <a:r>
              <a:rPr lang="en-GB" sz="1600" dirty="0"/>
              <a:t>The government now sees the South African economy growing by an average of 1.65% during 2018-19 compared to an estimate of only 1.3% reported some five months ago in the Medium-Term Budget Policy Statement (MTBPS</a:t>
            </a:r>
            <a:r>
              <a:rPr lang="en-GB" sz="1600" dirty="0" smtClean="0"/>
              <a:t>).</a:t>
            </a:r>
          </a:p>
          <a:p>
            <a:endParaRPr lang="en-GB" sz="1600" dirty="0"/>
          </a:p>
          <a:p>
            <a:r>
              <a:rPr lang="en-GB" sz="1600" dirty="0"/>
              <a:t>Similarly, the South African Reserve Bank (SARB) revised upward its economic growth projections to 1.5% for 2018-19 in its January monetary policy statement</a:t>
            </a:r>
            <a:r>
              <a:rPr lang="en-GB" sz="1600" dirty="0" smtClean="0"/>
              <a:t>.</a:t>
            </a:r>
          </a:p>
          <a:p>
            <a:endParaRPr lang="en-GB" sz="1600" dirty="0"/>
          </a:p>
          <a:p>
            <a:pPr lvl="1"/>
            <a:r>
              <a:rPr lang="en-GB" sz="1600" dirty="0" smtClean="0"/>
              <a:t>We remain cautiously optimistic about these projections and note that the last time local government ES total percentage increase was during the mid 2000, a period of high GDP increase</a:t>
            </a:r>
          </a:p>
          <a:p>
            <a:endParaRPr lang="en-GB" sz="1600" dirty="0" smtClean="0"/>
          </a:p>
          <a:p>
            <a:r>
              <a:rPr lang="en-GB" sz="1600" dirty="0"/>
              <a:t>Against the other proposals, the speech highlighted the interest of national treasury to assist the local government sphere in improving revenue collection strategies and methods. This will not only create a situation where LG might be less reliant on the National fiscus through own revenue but also improve creditworthiness of municipalities. SALGA welcomes this proposal.</a:t>
            </a:r>
          </a:p>
        </p:txBody>
      </p:sp>
    </p:spTree>
    <p:extLst>
      <p:ext uri="{BB962C8B-B14F-4D97-AF65-F5344CB8AC3E}">
        <p14:creationId xmlns:p14="http://schemas.microsoft.com/office/powerpoint/2010/main" xmlns="" val="890997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DORB Allocations</a:t>
            </a:r>
            <a:endParaRPr lang="en-GB" dirty="0"/>
          </a:p>
        </p:txBody>
      </p:sp>
      <p:sp>
        <p:nvSpPr>
          <p:cNvPr id="3" name="Text Placeholder 2"/>
          <p:cNvSpPr>
            <a:spLocks noGrp="1"/>
          </p:cNvSpPr>
          <p:nvPr>
            <p:ph type="body" sz="quarter" idx="10"/>
          </p:nvPr>
        </p:nvSpPr>
        <p:spPr>
          <a:xfrm>
            <a:off x="144174" y="1198418"/>
            <a:ext cx="8805862" cy="5146964"/>
          </a:xfrm>
        </p:spPr>
        <p:txBody>
          <a:bodyPr>
            <a:normAutofit lnSpcReduction="10000"/>
          </a:bodyPr>
          <a:lstStyle/>
          <a:p>
            <a:r>
              <a:rPr lang="en-GB" sz="1500" dirty="0"/>
              <a:t>The national treasury announced that local government will be allocated approximately 9,2% of the total budget of around R1.2 trillion, 43% going to provincial government and the remaining 48% to national government</a:t>
            </a:r>
            <a:r>
              <a:rPr lang="en-GB" sz="1500" dirty="0" smtClean="0"/>
              <a:t>.</a:t>
            </a:r>
          </a:p>
          <a:p>
            <a:endParaRPr lang="en-GB" sz="1500" dirty="0"/>
          </a:p>
          <a:p>
            <a:r>
              <a:rPr lang="en-GB" sz="1500" dirty="0" smtClean="0"/>
              <a:t>However</a:t>
            </a:r>
            <a:r>
              <a:rPr lang="en-GB" sz="1500" dirty="0"/>
              <a:t>, the sharing of these scarce resources shows that local government, despite being the constitutional conduit for service delivery closest to the communities of our country, still receive, and by </a:t>
            </a:r>
            <a:r>
              <a:rPr lang="en-GB" sz="1500" dirty="0" smtClean="0"/>
              <a:t>quite </a:t>
            </a:r>
            <a:r>
              <a:rPr lang="en-GB" sz="1500" dirty="0"/>
              <a:t>some margin, the smallest share of the national </a:t>
            </a:r>
            <a:r>
              <a:rPr lang="en-GB" sz="1500" dirty="0" err="1"/>
              <a:t>fiscus</a:t>
            </a:r>
            <a:r>
              <a:rPr lang="en-GB" sz="1500" dirty="0" smtClean="0"/>
              <a:t>.</a:t>
            </a:r>
          </a:p>
          <a:p>
            <a:pPr lvl="1"/>
            <a:r>
              <a:rPr lang="en-US" sz="1500" dirty="0" smtClean="0"/>
              <a:t>Accordingly, we want to reiterate our call for a review of the vertical division of resources in the equitable share formula</a:t>
            </a:r>
          </a:p>
          <a:p>
            <a:pPr lvl="1"/>
            <a:r>
              <a:rPr lang="en-US" sz="1500" dirty="0" smtClean="0"/>
              <a:t>We also repeat our call for municipalities to be given more revenue generating instruments in order to finance the ever increasing service delivery needs</a:t>
            </a:r>
            <a:endParaRPr lang="en-GB" sz="1500" dirty="0" smtClean="0"/>
          </a:p>
          <a:p>
            <a:endParaRPr lang="en-GB" sz="1500" dirty="0"/>
          </a:p>
          <a:p>
            <a:r>
              <a:rPr lang="en-GB" sz="1500" dirty="0"/>
              <a:t>It also remains to be seen whether government’s compensation bill can be limited to average increases of 7.3% per year over the next three years, while the additional allocation to National Health Insurance (NHI) is modest and does not yet reflect the potential cost if the programme is fully implemented. </a:t>
            </a:r>
            <a:endParaRPr lang="en-GB" sz="1500" dirty="0" smtClean="0"/>
          </a:p>
          <a:p>
            <a:endParaRPr lang="en-GB" sz="1500" dirty="0" smtClean="0"/>
          </a:p>
          <a:p>
            <a:r>
              <a:rPr lang="en-GB" sz="1500" dirty="0"/>
              <a:t>Spending on higher education is the fastest growing component of the Budget. We agree that Human capital development is critical to lift South Africa’s growth potential and the adjustment to incorporate fee-free higher education (R57 billion over the next three years) is in keeping with this objective.</a:t>
            </a:r>
          </a:p>
        </p:txBody>
      </p:sp>
    </p:spTree>
    <p:extLst>
      <p:ext uri="{BB962C8B-B14F-4D97-AF65-F5344CB8AC3E}">
        <p14:creationId xmlns:p14="http://schemas.microsoft.com/office/powerpoint/2010/main" xmlns="" val="1959685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Impact of Infrastructure Cuts &amp; VAT Increase </a:t>
            </a:r>
            <a:endParaRPr lang="en-GB" dirty="0"/>
          </a:p>
        </p:txBody>
      </p:sp>
      <p:sp>
        <p:nvSpPr>
          <p:cNvPr id="3" name="Text Placeholder 2"/>
          <p:cNvSpPr>
            <a:spLocks noGrp="1"/>
          </p:cNvSpPr>
          <p:nvPr>
            <p:ph type="body" sz="quarter" idx="10"/>
          </p:nvPr>
        </p:nvSpPr>
        <p:spPr>
          <a:xfrm>
            <a:off x="0" y="1104089"/>
            <a:ext cx="9268691" cy="5310566"/>
          </a:xfrm>
        </p:spPr>
        <p:txBody>
          <a:bodyPr>
            <a:normAutofit fontScale="92500" lnSpcReduction="20000"/>
          </a:bodyPr>
          <a:lstStyle/>
          <a:p>
            <a:r>
              <a:rPr lang="en-GB" sz="1600" dirty="0"/>
              <a:t>Another concerning aspect of the budget are the proposed cuts to government infrastructure spending, especially at </a:t>
            </a:r>
            <a:r>
              <a:rPr lang="en-GB" sz="1600" dirty="0" smtClean="0"/>
              <a:t>local government level. </a:t>
            </a:r>
          </a:p>
          <a:p>
            <a:endParaRPr lang="en-GB" sz="1600" dirty="0" smtClean="0"/>
          </a:p>
          <a:p>
            <a:r>
              <a:rPr lang="en-GB" sz="1600" dirty="0"/>
              <a:t>We, as SALGA believe infrastructure spend to be one of the core components to address economic growth and in so doing alleviate poverty and inequality which has plagued our local communities</a:t>
            </a:r>
            <a:r>
              <a:rPr lang="en-GB" sz="1600" dirty="0" smtClean="0"/>
              <a:t>. More work will have to be undertaken to assess the possible impact on macroeconomic growth. </a:t>
            </a:r>
          </a:p>
          <a:p>
            <a:endParaRPr lang="en-GB" sz="1600" dirty="0" smtClean="0"/>
          </a:p>
          <a:p>
            <a:pPr lvl="1"/>
            <a:r>
              <a:rPr lang="en-GB" sz="1600" dirty="0"/>
              <a:t>The cut therefor of approximately R3, 5b in conditional grants, including the Municipal Infrastructure Grant specifically, is of great concern</a:t>
            </a:r>
            <a:r>
              <a:rPr lang="en-GB" sz="1600" dirty="0" smtClean="0"/>
              <a:t>.</a:t>
            </a:r>
          </a:p>
          <a:p>
            <a:pPr lvl="1"/>
            <a:r>
              <a:rPr lang="en-US" sz="1600" dirty="0" smtClean="0"/>
              <a:t>The cut on infrastructure grants also skews the budget in favor of social services at the expense of economic services. This could have a detrimental effect on the endours to stimulate and grow the economy</a:t>
            </a:r>
            <a:endParaRPr lang="en-GB" sz="1600" dirty="0" smtClean="0"/>
          </a:p>
          <a:p>
            <a:endParaRPr lang="en-GB" sz="1600" dirty="0" smtClean="0"/>
          </a:p>
          <a:p>
            <a:r>
              <a:rPr lang="en-GB" sz="1600" dirty="0"/>
              <a:t>One of the outstanding features of Budget 2018 is the decision to raise the VAT rate by 1%, which nets the fiscus an additional R22.9 billion in 2018/19. </a:t>
            </a:r>
            <a:endParaRPr lang="en-GB" sz="1600" dirty="0" smtClean="0"/>
          </a:p>
          <a:p>
            <a:endParaRPr lang="en-GB" sz="1600" dirty="0" smtClean="0"/>
          </a:p>
          <a:p>
            <a:r>
              <a:rPr lang="en-GB" sz="1600" dirty="0"/>
              <a:t>Obviously, from a SALGA point of view, there are concerns regarding the effect of the increased rate on lower income earners and the subsequent impact this may have on municipal revenues and the greater dependence on free basic services</a:t>
            </a:r>
            <a:r>
              <a:rPr lang="en-GB" sz="1600" dirty="0" smtClean="0"/>
              <a:t>.</a:t>
            </a:r>
          </a:p>
          <a:p>
            <a:pPr lvl="1"/>
            <a:r>
              <a:rPr lang="en-US" sz="1600" dirty="0" smtClean="0"/>
              <a:t>This could increase municipal household debt and put more strain on municipal revenues and ability to deliver services</a:t>
            </a:r>
          </a:p>
          <a:p>
            <a:pPr lvl="1"/>
            <a:r>
              <a:rPr lang="en-US" sz="1600" dirty="0" smtClean="0"/>
              <a:t>The impact of Vat increase on the already large number of indigent households would also need to be closely monitored.</a:t>
            </a:r>
            <a:endParaRPr lang="en-GB" sz="1600" dirty="0" smtClean="0"/>
          </a:p>
        </p:txBody>
      </p:sp>
    </p:spTree>
    <p:extLst>
      <p:ext uri="{BB962C8B-B14F-4D97-AF65-F5344CB8AC3E}">
        <p14:creationId xmlns:p14="http://schemas.microsoft.com/office/powerpoint/2010/main" xmlns="" val="3419210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DORB 2018</a:t>
            </a:r>
            <a:endParaRPr lang="en-US" dirty="0"/>
          </a:p>
        </p:txBody>
      </p:sp>
      <p:sp>
        <p:nvSpPr>
          <p:cNvPr id="4" name="Content Placeholder 2"/>
          <p:cNvSpPr txBox="1">
            <a:spLocks/>
          </p:cNvSpPr>
          <p:nvPr/>
        </p:nvSpPr>
        <p:spPr>
          <a:xfrm>
            <a:off x="-12357" y="1255363"/>
            <a:ext cx="9036496" cy="49353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r>
              <a:rPr lang="en-US" sz="2000" b="1" dirty="0" smtClean="0">
                <a:solidFill>
                  <a:prstClr val="black"/>
                </a:solidFill>
              </a:rPr>
              <a:t>SALGA welcomes the following clauses as amended in the DORB;</a:t>
            </a:r>
          </a:p>
          <a:p>
            <a:pPr marL="349250" lvl="1" indent="0" algn="just">
              <a:spcBef>
                <a:spcPts val="0"/>
              </a:spcBef>
              <a:buNone/>
            </a:pPr>
            <a:endParaRPr lang="en-US" sz="2000" b="1" dirty="0">
              <a:solidFill>
                <a:prstClr val="black"/>
              </a:solidFill>
            </a:endParaRPr>
          </a:p>
          <a:p>
            <a:r>
              <a:rPr lang="en-ZA" sz="1800" i="1" dirty="0">
                <a:solidFill>
                  <a:schemeClr val="accent6"/>
                </a:solidFill>
              </a:rPr>
              <a:t>Municipal borrowing against conditional grants</a:t>
            </a:r>
          </a:p>
          <a:p>
            <a:pPr lvl="1"/>
            <a:r>
              <a:rPr lang="en-ZA" sz="1600" dirty="0">
                <a:solidFill>
                  <a:schemeClr val="accent6"/>
                </a:solidFill>
              </a:rPr>
              <a:t>Clause 8(4)(a) amended to replace National Treasury approval of pledging of grants with the requirement that any borrowing against expected future grant transfers must be done in terms of the processes and criteria set out in the MFMA</a:t>
            </a:r>
          </a:p>
          <a:p>
            <a:pPr lvl="1"/>
            <a:r>
              <a:rPr lang="en-ZA" sz="1600" dirty="0">
                <a:solidFill>
                  <a:schemeClr val="accent6"/>
                </a:solidFill>
              </a:rPr>
              <a:t>By removing the requirement that NT must approve grant pledging, this will enable municipalities to expand their use of borrowing</a:t>
            </a:r>
          </a:p>
          <a:p>
            <a:pPr lvl="1"/>
            <a:r>
              <a:rPr lang="en-ZA" sz="1600" dirty="0">
                <a:solidFill>
                  <a:schemeClr val="accent6"/>
                </a:solidFill>
              </a:rPr>
              <a:t>Clause 8(4)(b) gives National Treasury the authority to prescribe how grant funds that have been pledged should be reported </a:t>
            </a:r>
            <a:r>
              <a:rPr lang="en-ZA" sz="1600" dirty="0" smtClean="0">
                <a:solidFill>
                  <a:schemeClr val="accent6"/>
                </a:solidFill>
              </a:rPr>
              <a:t>on</a:t>
            </a:r>
          </a:p>
          <a:p>
            <a:pPr lvl="1"/>
            <a:endParaRPr lang="en-ZA" sz="1600" dirty="0">
              <a:solidFill>
                <a:schemeClr val="accent6"/>
              </a:solidFill>
            </a:endParaRPr>
          </a:p>
          <a:p>
            <a:pPr marL="342900" lvl="1" indent="-342900">
              <a:buFontTx/>
              <a:buChar char="•"/>
            </a:pPr>
            <a:r>
              <a:rPr lang="en-ZA" sz="1800" i="1" dirty="0">
                <a:solidFill>
                  <a:srgbClr val="000000"/>
                </a:solidFill>
              </a:rPr>
              <a:t>Ensuring transfers from provinces to municipalities are aligned to SLAs</a:t>
            </a:r>
          </a:p>
          <a:p>
            <a:pPr lvl="1"/>
            <a:r>
              <a:rPr lang="en-ZA" sz="1600" dirty="0">
                <a:solidFill>
                  <a:srgbClr val="000000"/>
                </a:solidFill>
              </a:rPr>
              <a:t>Clause 30(2)(a)(i) is amended to note  that the provisions in this section apply to functions funded through provincial own funds and conditional grants</a:t>
            </a:r>
          </a:p>
          <a:p>
            <a:pPr lvl="1"/>
            <a:r>
              <a:rPr lang="en-ZA" sz="1600" dirty="0">
                <a:solidFill>
                  <a:srgbClr val="000000"/>
                </a:solidFill>
              </a:rPr>
              <a:t>New clause 30(2)(d) provides for a new responsibility for provincial treasuries to ensure that funds are aligned with existing service level agreements between the province and municipality</a:t>
            </a:r>
          </a:p>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spTree>
    <p:extLst>
      <p:ext uri="{BB962C8B-B14F-4D97-AF65-F5344CB8AC3E}">
        <p14:creationId xmlns:p14="http://schemas.microsoft.com/office/powerpoint/2010/main" xmlns="" val="1068308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DORB 2018</a:t>
            </a:r>
            <a:endParaRPr lang="en-US" dirty="0"/>
          </a:p>
        </p:txBody>
      </p:sp>
      <p:sp>
        <p:nvSpPr>
          <p:cNvPr id="4" name="Content Placeholder 2"/>
          <p:cNvSpPr txBox="1">
            <a:spLocks/>
          </p:cNvSpPr>
          <p:nvPr/>
        </p:nvSpPr>
        <p:spPr>
          <a:xfrm>
            <a:off x="-12357" y="1542535"/>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r>
              <a:rPr lang="en-ZA" sz="2000" b="1" dirty="0" smtClean="0">
                <a:solidFill>
                  <a:prstClr val="black"/>
                </a:solidFill>
              </a:rPr>
              <a:t>SALGA made the following comments in support of the recommendations by the FFC:</a:t>
            </a:r>
          </a:p>
          <a:p>
            <a:pPr marL="349250" lvl="1" indent="0" algn="just">
              <a:spcBef>
                <a:spcPts val="0"/>
              </a:spcBef>
              <a:buNone/>
            </a:pPr>
            <a:r>
              <a:rPr lang="en-ZA" sz="2000" dirty="0" smtClean="0">
                <a:solidFill>
                  <a:prstClr val="black"/>
                </a:solidFill>
              </a:rPr>
              <a:t> </a:t>
            </a:r>
            <a:endParaRPr lang="en-ZA" sz="1600" dirty="0">
              <a:solidFill>
                <a:srgbClr val="000000"/>
              </a:solidFill>
            </a:endParaRPr>
          </a:p>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pic>
        <p:nvPicPr>
          <p:cNvPr id="5" name="Picture 4"/>
          <p:cNvPicPr>
            <a:picLocks noChangeAspect="1"/>
          </p:cNvPicPr>
          <p:nvPr/>
        </p:nvPicPr>
        <p:blipFill>
          <a:blip r:embed="rId2"/>
          <a:stretch>
            <a:fillRect/>
          </a:stretch>
        </p:blipFill>
        <p:spPr>
          <a:xfrm>
            <a:off x="189132" y="2295625"/>
            <a:ext cx="8835007" cy="4194575"/>
          </a:xfrm>
          <a:prstGeom prst="rect">
            <a:avLst/>
          </a:prstGeom>
        </p:spPr>
      </p:pic>
    </p:spTree>
    <p:extLst>
      <p:ext uri="{BB962C8B-B14F-4D97-AF65-F5344CB8AC3E}">
        <p14:creationId xmlns:p14="http://schemas.microsoft.com/office/powerpoint/2010/main" xmlns="" val="3965516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DORB 2018</a:t>
            </a:r>
            <a:endParaRPr lang="en-US" dirty="0"/>
          </a:p>
        </p:txBody>
      </p:sp>
      <p:sp>
        <p:nvSpPr>
          <p:cNvPr id="4" name="Content Placeholder 2"/>
          <p:cNvSpPr txBox="1">
            <a:spLocks/>
          </p:cNvSpPr>
          <p:nvPr/>
        </p:nvSpPr>
        <p:spPr>
          <a:xfrm>
            <a:off x="-12357" y="1168462"/>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r>
              <a:rPr lang="en-ZA" sz="2000" b="1" dirty="0" smtClean="0">
                <a:solidFill>
                  <a:prstClr val="black"/>
                </a:solidFill>
              </a:rPr>
              <a:t>SALGA made the following comments in support of the recommendations by the FFC:</a:t>
            </a:r>
          </a:p>
          <a:p>
            <a:pPr marL="349250" lvl="1" indent="0" algn="just">
              <a:spcBef>
                <a:spcPts val="0"/>
              </a:spcBef>
              <a:buNone/>
            </a:pPr>
            <a:r>
              <a:rPr lang="en-ZA" sz="2000" dirty="0" smtClean="0">
                <a:solidFill>
                  <a:prstClr val="black"/>
                </a:solidFill>
              </a:rPr>
              <a:t> </a:t>
            </a:r>
            <a:endParaRPr lang="en-ZA" sz="1600" dirty="0">
              <a:solidFill>
                <a:srgbClr val="000000"/>
              </a:solidFill>
            </a:endParaRPr>
          </a:p>
          <a:p>
            <a:pPr marL="349250" lvl="1" indent="0" algn="just">
              <a:spcBef>
                <a:spcPts val="0"/>
              </a:spcBef>
              <a:buNone/>
            </a:pPr>
            <a:endParaRPr lang="en-US" sz="2000" dirty="0" smtClean="0">
              <a:solidFill>
                <a:prstClr val="black"/>
              </a:solidFill>
            </a:endParaRPr>
          </a:p>
          <a:p>
            <a:pPr marL="39688" indent="0" algn="just">
              <a:buFont typeface="Arial"/>
              <a:buNone/>
            </a:pPr>
            <a:endParaRPr lang="en-ZA" sz="2000" dirty="0" smtClean="0">
              <a:solidFill>
                <a:srgbClr val="000000"/>
              </a:solidFill>
            </a:endParaRPr>
          </a:p>
        </p:txBody>
      </p:sp>
      <p:pic>
        <p:nvPicPr>
          <p:cNvPr id="3" name="Picture 2"/>
          <p:cNvPicPr>
            <a:picLocks noChangeAspect="1"/>
          </p:cNvPicPr>
          <p:nvPr/>
        </p:nvPicPr>
        <p:blipFill>
          <a:blip r:embed="rId2"/>
          <a:stretch>
            <a:fillRect/>
          </a:stretch>
        </p:blipFill>
        <p:spPr>
          <a:xfrm>
            <a:off x="129521" y="1800817"/>
            <a:ext cx="8894618" cy="4572274"/>
          </a:xfrm>
          <a:prstGeom prst="rect">
            <a:avLst/>
          </a:prstGeom>
        </p:spPr>
      </p:pic>
    </p:spTree>
    <p:extLst>
      <p:ext uri="{BB962C8B-B14F-4D97-AF65-F5344CB8AC3E}">
        <p14:creationId xmlns:p14="http://schemas.microsoft.com/office/powerpoint/2010/main" xmlns="" val="965437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SALGA Presentation 1</Template>
  <TotalTime>319</TotalTime>
  <Words>2133</Words>
  <Application>Microsoft Office PowerPoint</Application>
  <PresentationFormat>On-screen Show (4:3)</PresentationFormat>
  <Paragraphs>128</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Theme</vt:lpstr>
      <vt:lpstr>SELECT COMMITTEE ON APPROPRIATIONS</vt:lpstr>
      <vt:lpstr>Introduction</vt:lpstr>
      <vt:lpstr>Budget Speech</vt:lpstr>
      <vt:lpstr>Budget Speech</vt:lpstr>
      <vt:lpstr>DORB Allocations</vt:lpstr>
      <vt:lpstr>Impact of Infrastructure Cuts &amp; VAT Increase </vt:lpstr>
      <vt:lpstr>DORB 2018</vt:lpstr>
      <vt:lpstr>DORB 2018</vt:lpstr>
      <vt:lpstr>DORB 2018</vt:lpstr>
      <vt:lpstr>DORB 2018</vt:lpstr>
      <vt:lpstr>DORB 2018</vt:lpstr>
      <vt:lpstr>DORB 2018 - New Emergency Housing Grant</vt:lpstr>
      <vt:lpstr>DORB 2018 – Housing Grants</vt:lpstr>
      <vt:lpstr>DORB 2018 – Housing Grants</vt:lpstr>
      <vt:lpstr>Proposals - Funding Gaps for Waste Management </vt:lpstr>
      <vt:lpstr>Proposals - Funding Gap For Environmental Performance</vt:lpstr>
      <vt:lpstr>Proposals - Funding Gap For Environmental Performance</vt:lpstr>
      <vt:lpstr>Research Work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 Committee</dc:title>
  <dc:creator>James Matsie</dc:creator>
  <cp:lastModifiedBy>PUMZA</cp:lastModifiedBy>
  <cp:revision>44</cp:revision>
  <dcterms:created xsi:type="dcterms:W3CDTF">2017-03-01T08:00:13Z</dcterms:created>
  <dcterms:modified xsi:type="dcterms:W3CDTF">2018-03-20T13:09:38Z</dcterms:modified>
</cp:coreProperties>
</file>