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4"/>
  </p:notesMasterIdLst>
  <p:handoutMasterIdLst>
    <p:handoutMasterId r:id="rId15"/>
  </p:handoutMasterIdLst>
  <p:sldIdLst>
    <p:sldId id="665" r:id="rId3"/>
    <p:sldId id="730" r:id="rId4"/>
    <p:sldId id="737" r:id="rId5"/>
    <p:sldId id="729" r:id="rId6"/>
    <p:sldId id="726" r:id="rId7"/>
    <p:sldId id="740" r:id="rId8"/>
    <p:sldId id="741" r:id="rId9"/>
    <p:sldId id="727" r:id="rId10"/>
    <p:sldId id="700" r:id="rId11"/>
    <p:sldId id="738" r:id="rId12"/>
    <p:sldId id="739" r:id="rId13"/>
  </p:sldIdLst>
  <p:sldSz cx="9906000" cy="6858000" type="A4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vor Ndlazi" initials="TN" lastIdx="2" clrIdx="0">
    <p:extLst>
      <p:ext uri="{19B8F6BF-5375-455C-9EA6-DF929625EA0E}">
        <p15:presenceInfo xmlns:p15="http://schemas.microsoft.com/office/powerpoint/2012/main" userId="S-1-5-21-1838569053-3055495239-3684384085-73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563C1"/>
    <a:srgbClr val="002060"/>
    <a:srgbClr val="0509C1"/>
    <a:srgbClr val="0047BA"/>
    <a:srgbClr val="CC9900"/>
    <a:srgbClr val="000000"/>
    <a:srgbClr val="996600"/>
    <a:srgbClr val="FFCC99"/>
    <a:srgbClr val="005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3053" autoAdjust="0"/>
  </p:normalViewPr>
  <p:slideViewPr>
    <p:cSldViewPr snapToGrid="0">
      <p:cViewPr varScale="1">
        <p:scale>
          <a:sx n="46" d="100"/>
          <a:sy n="46" d="100"/>
        </p:scale>
        <p:origin x="876" y="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215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869" cy="500702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38" y="1"/>
            <a:ext cx="2982869" cy="500702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/>
            </a:lvl1pPr>
          </a:lstStyle>
          <a:p>
            <a:fld id="{FCE76782-37C4-4261-B369-988A65170D1A}" type="datetimeFigureOut">
              <a:rPr lang="en-ZA" smtClean="0"/>
              <a:t>2018-03-19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2136"/>
            <a:ext cx="2982869" cy="500702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38" y="9502136"/>
            <a:ext cx="2982869" cy="500702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/>
            </a:lvl1pPr>
          </a:lstStyle>
          <a:p>
            <a:fld id="{251786C4-8F9A-4A46-B551-4160B418823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093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501878"/>
          </a:xfrm>
          <a:prstGeom prst="rect">
            <a:avLst/>
          </a:prstGeom>
        </p:spPr>
        <p:txBody>
          <a:bodyPr vert="horz" lIns="94048" tIns="47025" rIns="94048" bIns="470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501878"/>
          </a:xfrm>
          <a:prstGeom prst="rect">
            <a:avLst/>
          </a:prstGeom>
        </p:spPr>
        <p:txBody>
          <a:bodyPr vert="horz" lIns="94048" tIns="47025" rIns="94048" bIns="47025" rtlCol="0"/>
          <a:lstStyle>
            <a:lvl1pPr algn="r">
              <a:defRPr sz="1200"/>
            </a:lvl1pPr>
          </a:lstStyle>
          <a:p>
            <a:fld id="{C3B711A9-B880-4E2C-ABDB-B47A95D027AB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0950"/>
            <a:ext cx="487521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8" tIns="47025" rIns="94048" bIns="470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5"/>
            <a:ext cx="5505450" cy="3938618"/>
          </a:xfrm>
          <a:prstGeom prst="rect">
            <a:avLst/>
          </a:prstGeom>
        </p:spPr>
        <p:txBody>
          <a:bodyPr vert="horz" lIns="94048" tIns="47025" rIns="94048" bIns="470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2119" cy="501877"/>
          </a:xfrm>
          <a:prstGeom prst="rect">
            <a:avLst/>
          </a:prstGeom>
        </p:spPr>
        <p:txBody>
          <a:bodyPr vert="horz" lIns="94048" tIns="47025" rIns="94048" bIns="470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7"/>
          </a:xfrm>
          <a:prstGeom prst="rect">
            <a:avLst/>
          </a:prstGeom>
        </p:spPr>
        <p:txBody>
          <a:bodyPr vert="horz" lIns="94048" tIns="47025" rIns="94048" bIns="47025" rtlCol="0" anchor="b"/>
          <a:lstStyle>
            <a:lvl1pPr algn="r">
              <a:defRPr sz="1200"/>
            </a:lvl1pPr>
          </a:lstStyle>
          <a:p>
            <a:fld id="{E895C1CC-A83D-4BA8-89D4-6EF9F46C4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8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4976689"/>
            <a:ext cx="9905999" cy="1348808"/>
          </a:xfrm>
          <a:prstGeom prst="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142" y="0"/>
            <a:ext cx="5368858" cy="497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749" y="551839"/>
            <a:ext cx="1444877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485209"/>
            <a:ext cx="6129339" cy="491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5123"/>
            <a:ext cx="8915400" cy="469910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1800"/>
            </a:lvl1pPr>
            <a:lvl2pPr marL="0" indent="0">
              <a:defRPr sz="1800"/>
            </a:lvl2pPr>
            <a:lvl3pPr marL="0" indent="0">
              <a:defRPr sz="1800"/>
            </a:lvl3pPr>
            <a:lvl4pPr marL="0" indent="0">
              <a:defRPr sz="1800"/>
            </a:lvl4pPr>
            <a:lvl5pPr marL="0" indent="0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smtClean="0"/>
              <a:t>SAPO Presentation to SCOPA – 05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3087"/>
            <a:ext cx="8915400" cy="5003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581" y="1128252"/>
            <a:ext cx="4375150" cy="50586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1800"/>
            </a:lvl1pPr>
            <a:lvl2pPr marL="0" indent="0">
              <a:defRPr sz="1800">
                <a:solidFill>
                  <a:srgbClr val="000000"/>
                </a:solidFill>
              </a:defRPr>
            </a:lvl2pPr>
            <a:lvl3pPr marL="0" indent="0">
              <a:defRPr sz="1800">
                <a:solidFill>
                  <a:srgbClr val="000000"/>
                </a:solidFill>
              </a:defRPr>
            </a:lvl3pPr>
            <a:lvl4pPr marL="0" indent="0">
              <a:defRPr sz="1800">
                <a:solidFill>
                  <a:srgbClr val="000000"/>
                </a:solidFill>
              </a:defRPr>
            </a:lvl4pPr>
            <a:lvl5pPr marL="0" indent="0"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9414" y="1128252"/>
            <a:ext cx="4375150" cy="50586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1800"/>
            </a:lvl1pPr>
            <a:lvl2pPr marL="0" indent="0">
              <a:defRPr sz="1800">
                <a:solidFill>
                  <a:srgbClr val="000000"/>
                </a:solidFill>
              </a:defRPr>
            </a:lvl2pPr>
            <a:lvl3pPr marL="0" indent="0">
              <a:defRPr sz="1800">
                <a:solidFill>
                  <a:srgbClr val="000000"/>
                </a:solidFill>
              </a:defRPr>
            </a:lvl3pPr>
            <a:lvl4pPr marL="0" indent="0">
              <a:defRPr sz="1800">
                <a:solidFill>
                  <a:srgbClr val="000000"/>
                </a:solidFill>
              </a:defRPr>
            </a:lvl4pPr>
            <a:lvl5pPr marL="0" indent="0"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smtClean="0"/>
              <a:t>SAPO Presentation to SCOPA – 05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0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0" y="5010849"/>
            <a:ext cx="891712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581" y="1143000"/>
            <a:ext cx="8917119" cy="3735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81" y="5577587"/>
            <a:ext cx="8917119" cy="41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4"/>
          <p:cNvSpPr txBox="1">
            <a:spLocks/>
          </p:cNvSpPr>
          <p:nvPr userDrawn="1"/>
        </p:nvSpPr>
        <p:spPr>
          <a:xfrm>
            <a:off x="495300" y="485776"/>
            <a:ext cx="8915400" cy="489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500" b="0" kern="1200">
                <a:solidFill>
                  <a:srgbClr val="004B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smtClean="0"/>
              <a:t>SAPO Presentation to SCOPA – 05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7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AD31C6EC-D87F-0B48-8F6C-E6B23686B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SAPO Presentation to SCOPA – 05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4976689"/>
            <a:ext cx="9905999" cy="1348808"/>
          </a:xfrm>
          <a:prstGeom prst="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142" y="0"/>
            <a:ext cx="5368858" cy="497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653" y="551839"/>
            <a:ext cx="1444877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/>
              <a:t>SAPO Presentation to SCOPA – 05 September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1FF2C-5551-40D0-B92F-F2F89F2DB7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952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40950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31C6EC-D87F-0B48-8F6C-E6B23686B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5300" y="1096638"/>
            <a:ext cx="8915400" cy="505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95300" y="485776"/>
            <a:ext cx="8915400" cy="489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64471"/>
            <a:ext cx="990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975333"/>
            <a:ext cx="990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:\Users\01083831\Pictures\Logos\Post Office South Africa 9Jan2017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15" y="434150"/>
            <a:ext cx="1316135" cy="506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311791"/>
            <a:ext cx="9906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95301" y="6356350"/>
            <a:ext cx="612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SAPO Presentation to SCOPA – 05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500" b="0" kern="1200">
          <a:solidFill>
            <a:srgbClr val="004B8E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000"/>
        </a:spcAft>
        <a:buFontTx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46063" y="5125915"/>
            <a:ext cx="8993880" cy="12071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ZA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SAPO: Report to </a:t>
            </a:r>
            <a:r>
              <a:rPr lang="en-ZA" sz="2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 Portfolio Committee</a:t>
            </a:r>
            <a:endParaRPr lang="en-ZA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0" dirty="0" smtClean="0"/>
              <a:t>20 March 2018</a:t>
            </a:r>
          </a:p>
          <a:p>
            <a:pPr algn="ctr">
              <a:spcAft>
                <a:spcPts val="600"/>
              </a:spcAft>
            </a:pPr>
            <a:endParaRPr lang="en-US" sz="1800" b="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30910" y="2301371"/>
            <a:ext cx="3486349" cy="13691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0910" y="2587504"/>
            <a:ext cx="4141694" cy="12071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ZA" sz="2800" b="0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 Status Update on</a:t>
            </a:r>
          </a:p>
          <a:p>
            <a:pPr>
              <a:spcAft>
                <a:spcPts val="600"/>
              </a:spcAft>
            </a:pPr>
            <a:r>
              <a:rPr lang="en-ZA" sz="2800" b="0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SASSA readiness </a:t>
            </a:r>
          </a:p>
          <a:p>
            <a:pPr>
              <a:spcAft>
                <a:spcPts val="600"/>
              </a:spcAft>
            </a:pPr>
            <a:endParaRPr lang="en-US" sz="1800" b="0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85209"/>
            <a:ext cx="6413623" cy="491672"/>
          </a:xfrm>
        </p:spPr>
        <p:txBody>
          <a:bodyPr>
            <a:normAutofit/>
          </a:bodyPr>
          <a:lstStyle/>
          <a:p>
            <a:r>
              <a:rPr lang="en-US" dirty="0" smtClean="0"/>
              <a:t>Migration of Cash to Non-Cash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422101"/>
              </p:ext>
            </p:extLst>
          </p:nvPr>
        </p:nvGraphicFramePr>
        <p:xfrm>
          <a:off x="211017" y="1165225"/>
          <a:ext cx="9199687" cy="4668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9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Migration</a:t>
                      </a:r>
                      <a:r>
                        <a:rPr lang="en-ZA" baseline="0" dirty="0" smtClean="0"/>
                        <a:t> targets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2018/19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2019/20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2020/21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2021/22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2022/23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Profile after 5 years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Maintained cash pay points</a:t>
                      </a:r>
                      <a:r>
                        <a:rPr lang="en-ZA" sz="1800" baseline="0" dirty="0" smtClean="0"/>
                        <a:t> (migration from current to new SASSA card)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2,531,680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2,119,680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1,499,680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849,680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549680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549,680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Migrated to SAPO outlets and merchants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250,000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300,000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500,000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500,000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100,000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1,650,000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Possible migration to banks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100,000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100,000</a:t>
                      </a:r>
                    </a:p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100,000</a:t>
                      </a:r>
                    </a:p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100,000</a:t>
                      </a:r>
                    </a:p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100,000</a:t>
                      </a:r>
                    </a:p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500,000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Cooperatives and village banks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15,000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20,000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50,000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100,000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 smtClean="0"/>
                        <a:t>195,000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Total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 smtClean="0"/>
                        <a:t>2,894,680</a:t>
                      </a:r>
                      <a:endParaRPr lang="en-ZA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4130" y="3213847"/>
            <a:ext cx="9453282" cy="941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22728" y="5943600"/>
            <a:ext cx="9224684" cy="3045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i="1" dirty="0" smtClean="0">
                <a:solidFill>
                  <a:schemeClr val="tx1"/>
                </a:solidFill>
              </a:rPr>
              <a:t>Target number of beneficiaries to be migrated from Cash to SAPO branches</a:t>
            </a:r>
            <a:endParaRPr lang="en-ZA" sz="1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728" y="6409504"/>
            <a:ext cx="9224684" cy="304539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i="1" dirty="0" smtClean="0">
                <a:solidFill>
                  <a:schemeClr val="tx1"/>
                </a:solidFill>
              </a:rPr>
              <a:t>Source: SASSA’s fourth report to the </a:t>
            </a:r>
            <a:r>
              <a:rPr lang="en-ZA" sz="1200" i="1" dirty="0" err="1" smtClean="0">
                <a:solidFill>
                  <a:schemeClr val="tx1"/>
                </a:solidFill>
              </a:rPr>
              <a:t>Concourt</a:t>
            </a:r>
            <a:r>
              <a:rPr lang="en-ZA" sz="1200" i="1" dirty="0" smtClean="0">
                <a:solidFill>
                  <a:schemeClr val="tx1"/>
                </a:solidFill>
              </a:rPr>
              <a:t> dated 16 March 2018</a:t>
            </a:r>
            <a:endParaRPr lang="en-ZA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212" y="3201513"/>
            <a:ext cx="4516718" cy="509873"/>
          </a:xfrm>
        </p:spPr>
        <p:txBody>
          <a:bodyPr>
            <a:no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485209"/>
            <a:ext cx="6301909" cy="49167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ZA" dirty="0"/>
              <a:t>SAPO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2729" y="1165123"/>
            <a:ext cx="9087971" cy="49103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SAPO will provide the following services to SASSA on a Build, Operate and Transfer (BOT) model commencing on 1 April 2018 for a period of 5 years where after the solution will be transferred to SASSA: </a:t>
            </a:r>
            <a:endParaRPr lang="en-ZA" b="0" dirty="0">
              <a:solidFill>
                <a:schemeClr val="tx1"/>
              </a:solidFill>
            </a:endParaRPr>
          </a:p>
          <a:p>
            <a:pPr marL="538163" lvl="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Electronic banking services, including:</a:t>
            </a:r>
          </a:p>
          <a:p>
            <a:pPr marL="8064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A Corporate (Holding) Account; and</a:t>
            </a:r>
          </a:p>
          <a:p>
            <a:pPr marL="8064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Special Disbursement Accounts for beneficiaries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On-boarding </a:t>
            </a:r>
            <a:r>
              <a:rPr lang="en-ZA" b="0" dirty="0">
                <a:solidFill>
                  <a:schemeClr val="tx1"/>
                </a:solidFill>
              </a:rPr>
              <a:t>of new beneficiaries through instant account opening and card issuance at SASSA local offices</a:t>
            </a:r>
          </a:p>
          <a:p>
            <a:pPr marL="538163" lvl="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Card body </a:t>
            </a:r>
            <a:r>
              <a:rPr lang="en-ZA" b="0" dirty="0" smtClean="0">
                <a:solidFill>
                  <a:schemeClr val="tx1"/>
                </a:solidFill>
              </a:rPr>
              <a:t>production </a:t>
            </a:r>
            <a:r>
              <a:rPr lang="en-ZA" b="0" dirty="0">
                <a:solidFill>
                  <a:schemeClr val="tx1"/>
                </a:solidFill>
              </a:rPr>
              <a:t>and distribution</a:t>
            </a:r>
          </a:p>
          <a:p>
            <a:pPr marL="538163" lvl="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Biometric authentication of beneficiaries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On-boarding of the existing 5,7 million </a:t>
            </a:r>
            <a:r>
              <a:rPr lang="en-US" b="0" dirty="0" smtClean="0">
                <a:solidFill>
                  <a:schemeClr val="tx1"/>
                </a:solidFill>
              </a:rPr>
              <a:t>beneficiaries </a:t>
            </a:r>
            <a:r>
              <a:rPr lang="en-US" b="0" dirty="0">
                <a:solidFill>
                  <a:schemeClr val="tx1"/>
                </a:solidFill>
              </a:rPr>
              <a:t>in the National Payment System </a:t>
            </a:r>
            <a:r>
              <a:rPr lang="en-US" b="0" dirty="0" smtClean="0">
                <a:solidFill>
                  <a:schemeClr val="tx1"/>
                </a:solidFill>
              </a:rPr>
              <a:t>through a phase-in/phase-out </a:t>
            </a:r>
            <a:r>
              <a:rPr lang="en-US" b="0" dirty="0">
                <a:solidFill>
                  <a:schemeClr val="tx1"/>
                </a:solidFill>
              </a:rPr>
              <a:t>process </a:t>
            </a:r>
            <a:r>
              <a:rPr lang="en-US" b="0" dirty="0" smtClean="0">
                <a:solidFill>
                  <a:schemeClr val="tx1"/>
                </a:solidFill>
              </a:rPr>
              <a:t>to migrate beneficiaries from CPS to SAPO on or before 30 </a:t>
            </a:r>
            <a:r>
              <a:rPr lang="en-US" b="0" dirty="0">
                <a:solidFill>
                  <a:schemeClr val="tx1"/>
                </a:solidFill>
              </a:rPr>
              <a:t>September 2018.</a:t>
            </a:r>
            <a:endParaRPr lang="en-ZA" b="0" dirty="0">
              <a:solidFill>
                <a:schemeClr val="tx1"/>
              </a:solidFill>
            </a:endParaRPr>
          </a:p>
          <a:p>
            <a:pPr marL="538163" lvl="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Development of software, in conjunction with other state entities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485209"/>
            <a:ext cx="7032812" cy="49167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ZA" dirty="0"/>
              <a:t>Current beneficiary payment category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11430"/>
              </p:ext>
            </p:extLst>
          </p:nvPr>
        </p:nvGraphicFramePr>
        <p:xfrm>
          <a:off x="495300" y="1165225"/>
          <a:ext cx="8915400" cy="469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</a:t>
                      </a:r>
                      <a:r>
                        <a:rPr lang="en-ZA" baseline="0" dirty="0" smtClean="0"/>
                        <a:t> Category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Infrastructure Utilised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Cash Recipients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Mobile pay points (specialised ATM’s)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1,833,230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Designated merchants (till points)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212,799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Designated Net1 (Grindrod Bank) premises (specialised static ATM’s)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846,332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b="1" dirty="0" smtClean="0"/>
                        <a:t>Sub Total</a:t>
                      </a:r>
                      <a:endParaRPr lang="en-ZA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 smtClean="0"/>
                        <a:t>2,892,361</a:t>
                      </a:r>
                      <a:endParaRPr lang="en-ZA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SASSA/Grindrod Bank cardholders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ATM (commercial banks &amp; specialised Net1 (Grindrod Bank)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5,761,448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aseline="0" dirty="0" smtClean="0"/>
                        <a:t>Electronic Recipients (</a:t>
                      </a:r>
                      <a:r>
                        <a:rPr lang="en-ZA" dirty="0" smtClean="0"/>
                        <a:t>Commercial Banks, </a:t>
                      </a:r>
                      <a:r>
                        <a:rPr lang="en-ZA" baseline="0" dirty="0" smtClean="0"/>
                        <a:t> including Grindrod Bank EPE cardholders)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Commercial Banks’ own and NPS facilities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2,083,144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Total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7,844,592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 smtClean="0"/>
                        <a:t>10,736,953</a:t>
                      </a:r>
                      <a:endParaRPr lang="en-ZA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2728" y="3213847"/>
            <a:ext cx="9224683" cy="766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22728" y="5943600"/>
            <a:ext cx="9224684" cy="3045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i="1" dirty="0" smtClean="0">
                <a:solidFill>
                  <a:schemeClr val="tx1"/>
                </a:solidFill>
              </a:rPr>
              <a:t>Included in the SASSA/SAPO Service Agreement</a:t>
            </a:r>
            <a:endParaRPr lang="en-ZA" sz="1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728" y="6409504"/>
            <a:ext cx="9224684" cy="304539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i="1" dirty="0" smtClean="0">
                <a:solidFill>
                  <a:schemeClr val="tx1"/>
                </a:solidFill>
              </a:rPr>
              <a:t>Source: SASSA’s fourth report to the </a:t>
            </a:r>
            <a:r>
              <a:rPr lang="en-ZA" sz="1200" i="1" dirty="0" err="1" smtClean="0">
                <a:solidFill>
                  <a:schemeClr val="tx1"/>
                </a:solidFill>
              </a:rPr>
              <a:t>Concourt</a:t>
            </a:r>
            <a:r>
              <a:rPr lang="en-ZA" sz="1200" i="1" dirty="0" smtClean="0">
                <a:solidFill>
                  <a:schemeClr val="tx1"/>
                </a:solidFill>
              </a:rPr>
              <a:t> dated 16 March 2018: Statistics as at January 2018</a:t>
            </a:r>
            <a:endParaRPr lang="en-ZA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807" y="485209"/>
            <a:ext cx="7693269" cy="491672"/>
          </a:xfrm>
        </p:spPr>
        <p:txBody>
          <a:bodyPr>
            <a:normAutofit/>
          </a:bodyPr>
          <a:lstStyle/>
          <a:p>
            <a:r>
              <a:rPr lang="en-ZA" dirty="0" smtClean="0"/>
              <a:t>SAPO Readiness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807" y="1165122"/>
            <a:ext cx="9462075" cy="503397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Electronic banking service inclusive of a Corporate Control (Holding) Account and Special </a:t>
            </a:r>
            <a:r>
              <a:rPr lang="en-ZA" b="0" dirty="0">
                <a:solidFill>
                  <a:schemeClr val="tx1"/>
                </a:solidFill>
              </a:rPr>
              <a:t>Disbursement </a:t>
            </a:r>
            <a:r>
              <a:rPr lang="en-ZA" b="0" dirty="0" smtClean="0">
                <a:solidFill>
                  <a:schemeClr val="tx1"/>
                </a:solidFill>
              </a:rPr>
              <a:t>Accounts (SDAs)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Corporate Control (Holding Account)</a:t>
            </a:r>
          </a:p>
          <a:p>
            <a:pPr marL="806450" indent="-19050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National Treasury declined the opening of a Corporate Account at Postbank on account of Postbank not yet being a registered bank</a:t>
            </a:r>
          </a:p>
          <a:p>
            <a:pPr marL="806450" indent="-19050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SASSA will utilise its Paymaster General account at the SA Reserve Bank to facilitate direct transfers into the SDAs via </a:t>
            </a:r>
            <a:r>
              <a:rPr lang="en-ZA" b="0" dirty="0" err="1" smtClean="0">
                <a:solidFill>
                  <a:schemeClr val="tx1"/>
                </a:solidFill>
              </a:rPr>
              <a:t>Bankserv</a:t>
            </a:r>
            <a:endParaRPr lang="en-ZA" b="0" dirty="0" smtClean="0">
              <a:solidFill>
                <a:schemeClr val="tx1"/>
              </a:solidFill>
            </a:endParaRPr>
          </a:p>
          <a:p>
            <a:pPr marL="806450" indent="-19050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This arrangement has </a:t>
            </a:r>
            <a:r>
              <a:rPr lang="en-ZA" b="0" dirty="0" smtClean="0">
                <a:solidFill>
                  <a:srgbClr val="FF0000"/>
                </a:solidFill>
              </a:rPr>
              <a:t>no impact </a:t>
            </a:r>
            <a:r>
              <a:rPr lang="en-ZA" b="0" dirty="0" smtClean="0">
                <a:solidFill>
                  <a:schemeClr val="tx1"/>
                </a:solidFill>
              </a:rPr>
              <a:t>on SAPO/Postbank’s ability to execute its obligations and render the Corporate Control Account at Postbank superfluous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Special Disbursement Accounts</a:t>
            </a:r>
          </a:p>
          <a:p>
            <a:pPr marL="806450" indent="-19050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The SDA product has been created in Postbank’s core banking system and is ready</a:t>
            </a:r>
          </a:p>
          <a:p>
            <a:pPr marL="806450" indent="-19050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Individual </a:t>
            </a:r>
            <a:r>
              <a:rPr lang="en-ZA" b="0" dirty="0">
                <a:solidFill>
                  <a:schemeClr val="tx1"/>
                </a:solidFill>
              </a:rPr>
              <a:t>accounts will be opened during </a:t>
            </a:r>
            <a:r>
              <a:rPr lang="en-ZA" b="0" dirty="0" smtClean="0">
                <a:solidFill>
                  <a:schemeClr val="tx1"/>
                </a:solidFill>
              </a:rPr>
              <a:t>on-boarding of new beneficiaries commencing 3 April 2018 at all SASSA offices; and</a:t>
            </a:r>
          </a:p>
          <a:p>
            <a:pPr marL="806450" indent="-19050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Card-swop of existing beneficiaries will commence at all SAPO branches on 16 March 2018 and at all identified community halls and other venues </a:t>
            </a:r>
            <a:r>
              <a:rPr lang="en-ZA" b="0" dirty="0" err="1" smtClean="0">
                <a:solidFill>
                  <a:schemeClr val="tx1"/>
                </a:solidFill>
              </a:rPr>
              <a:t>wef</a:t>
            </a:r>
            <a:r>
              <a:rPr lang="en-ZA" b="0" dirty="0" smtClean="0">
                <a:solidFill>
                  <a:schemeClr val="tx1"/>
                </a:solidFill>
              </a:rPr>
              <a:t> 30 April to be completed by 30 September 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54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807" y="485209"/>
            <a:ext cx="7693269" cy="491672"/>
          </a:xfrm>
        </p:spPr>
        <p:txBody>
          <a:bodyPr>
            <a:normAutofit/>
          </a:bodyPr>
          <a:lstStyle/>
          <a:p>
            <a:r>
              <a:rPr lang="en-ZA" dirty="0" smtClean="0"/>
              <a:t>Card Body Production &amp; Distribution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082384"/>
            <a:ext cx="9337431" cy="530082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 smtClean="0">
                <a:solidFill>
                  <a:schemeClr val="tx1"/>
                </a:solidFill>
              </a:rPr>
              <a:t>Receive </a:t>
            </a:r>
            <a:r>
              <a:rPr lang="en-ZA" sz="1700" b="0" dirty="0">
                <a:solidFill>
                  <a:schemeClr val="tx1"/>
                </a:solidFill>
              </a:rPr>
              <a:t>VISA </a:t>
            </a:r>
            <a:r>
              <a:rPr lang="en-ZA" sz="1700" b="0" dirty="0" smtClean="0">
                <a:solidFill>
                  <a:schemeClr val="tx1"/>
                </a:solidFill>
              </a:rPr>
              <a:t>certification of cards on 19 March 2018</a:t>
            </a:r>
            <a:endParaRPr lang="en-ZA" sz="17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 smtClean="0">
                <a:solidFill>
                  <a:schemeClr val="tx1"/>
                </a:solidFill>
              </a:rPr>
              <a:t>Receive </a:t>
            </a:r>
            <a:r>
              <a:rPr lang="en-ZA" sz="1700" b="0" dirty="0">
                <a:solidFill>
                  <a:schemeClr val="tx1"/>
                </a:solidFill>
              </a:rPr>
              <a:t>100 sample cards </a:t>
            </a:r>
            <a:r>
              <a:rPr lang="en-ZA" sz="1700" b="0" dirty="0" smtClean="0">
                <a:solidFill>
                  <a:schemeClr val="tx1"/>
                </a:solidFill>
              </a:rPr>
              <a:t>for launch ceremony (on 22 March) on 20 March 2018</a:t>
            </a:r>
            <a:endParaRPr lang="en-ZA" sz="17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>
                <a:solidFill>
                  <a:schemeClr val="tx1"/>
                </a:solidFill>
              </a:rPr>
              <a:t>Deliver 500 cards for testing and dry run at four identified sites on </a:t>
            </a:r>
            <a:r>
              <a:rPr lang="en-ZA" sz="1700" b="0" dirty="0" smtClean="0">
                <a:solidFill>
                  <a:srgbClr val="FF0000"/>
                </a:solidFill>
              </a:rPr>
              <a:t>28 </a:t>
            </a:r>
            <a:r>
              <a:rPr lang="en-ZA" sz="1700" b="0" dirty="0">
                <a:solidFill>
                  <a:srgbClr val="FF0000"/>
                </a:solidFill>
              </a:rPr>
              <a:t>March 2018 </a:t>
            </a:r>
            <a:endParaRPr lang="en-ZA" sz="17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 smtClean="0">
                <a:solidFill>
                  <a:schemeClr val="tx1"/>
                </a:solidFill>
              </a:rPr>
              <a:t>First </a:t>
            </a:r>
            <a:r>
              <a:rPr lang="en-ZA" sz="1700" b="0" dirty="0">
                <a:solidFill>
                  <a:schemeClr val="tx1"/>
                </a:solidFill>
              </a:rPr>
              <a:t>250K production cards delivered to Bloemfontein </a:t>
            </a:r>
            <a:r>
              <a:rPr lang="en-ZA" sz="1700" b="0">
                <a:solidFill>
                  <a:schemeClr val="tx1"/>
                </a:solidFill>
              </a:rPr>
              <a:t>on </a:t>
            </a:r>
            <a:r>
              <a:rPr lang="en-ZA" sz="1700" b="0" smtClean="0">
                <a:solidFill>
                  <a:srgbClr val="FF0000"/>
                </a:solidFill>
              </a:rPr>
              <a:t>29 </a:t>
            </a:r>
            <a:r>
              <a:rPr lang="en-ZA" sz="1700" b="0" dirty="0">
                <a:solidFill>
                  <a:srgbClr val="FF0000"/>
                </a:solidFill>
              </a:rPr>
              <a:t>March 2018 </a:t>
            </a:r>
            <a:endParaRPr lang="en-ZA" sz="17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 smtClean="0">
                <a:solidFill>
                  <a:schemeClr val="tx1"/>
                </a:solidFill>
              </a:rPr>
              <a:t>PASA </a:t>
            </a:r>
            <a:r>
              <a:rPr lang="en-ZA" sz="1700" b="0" dirty="0">
                <a:solidFill>
                  <a:schemeClr val="tx1"/>
                </a:solidFill>
              </a:rPr>
              <a:t>and </a:t>
            </a:r>
            <a:r>
              <a:rPr lang="en-ZA" sz="1700" b="0" dirty="0" smtClean="0">
                <a:solidFill>
                  <a:schemeClr val="tx1"/>
                </a:solidFill>
              </a:rPr>
              <a:t>domestic banking </a:t>
            </a:r>
            <a:r>
              <a:rPr lang="en-ZA" sz="1700" b="0" dirty="0">
                <a:solidFill>
                  <a:schemeClr val="tx1"/>
                </a:solidFill>
              </a:rPr>
              <a:t>industry testing on expedited (out of cycle) testing </a:t>
            </a:r>
            <a:r>
              <a:rPr lang="en-ZA" sz="1700" b="0" dirty="0" smtClean="0">
                <a:solidFill>
                  <a:schemeClr val="tx1"/>
                </a:solidFill>
              </a:rPr>
              <a:t>programme from 20 </a:t>
            </a:r>
            <a:r>
              <a:rPr lang="en-ZA" sz="1700" b="0" dirty="0">
                <a:solidFill>
                  <a:schemeClr val="tx1"/>
                </a:solidFill>
              </a:rPr>
              <a:t>March to 1 </a:t>
            </a:r>
            <a:r>
              <a:rPr lang="en-ZA" sz="1700" b="0" dirty="0" smtClean="0">
                <a:solidFill>
                  <a:schemeClr val="tx1"/>
                </a:solidFill>
              </a:rPr>
              <a:t>April 2018</a:t>
            </a:r>
            <a:endParaRPr lang="en-ZA" sz="17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 smtClean="0">
                <a:solidFill>
                  <a:schemeClr val="tx1"/>
                </a:solidFill>
              </a:rPr>
              <a:t>Supplier </a:t>
            </a:r>
            <a:r>
              <a:rPr lang="en-ZA" sz="1700" b="0" dirty="0">
                <a:solidFill>
                  <a:schemeClr val="tx1"/>
                </a:solidFill>
              </a:rPr>
              <a:t>commence delivery of 250K cards per day </a:t>
            </a:r>
            <a:r>
              <a:rPr lang="en-ZA" sz="1700" b="0" dirty="0" smtClean="0">
                <a:solidFill>
                  <a:schemeClr val="tx1"/>
                </a:solidFill>
              </a:rPr>
              <a:t>from 9 April 2018 for </a:t>
            </a:r>
            <a:r>
              <a:rPr lang="en-ZA" sz="1700" b="0" dirty="0">
                <a:solidFill>
                  <a:schemeClr val="tx1"/>
                </a:solidFill>
              </a:rPr>
              <a:t>4</a:t>
            </a:r>
            <a:r>
              <a:rPr lang="en-ZA" sz="1700" b="0" dirty="0" smtClean="0">
                <a:solidFill>
                  <a:schemeClr val="tx1"/>
                </a:solidFill>
              </a:rPr>
              <a:t>3 </a:t>
            </a:r>
            <a:r>
              <a:rPr lang="en-ZA" sz="1700" b="0" dirty="0">
                <a:solidFill>
                  <a:schemeClr val="tx1"/>
                </a:solidFill>
              </a:rPr>
              <a:t>days until full delivery of the 10.6 million </a:t>
            </a:r>
            <a:r>
              <a:rPr lang="en-ZA" sz="1700" b="0" dirty="0" smtClean="0">
                <a:solidFill>
                  <a:schemeClr val="tx1"/>
                </a:solidFill>
              </a:rPr>
              <a:t>cards</a:t>
            </a:r>
          </a:p>
          <a:p>
            <a:pPr marL="623888" lvl="4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1700" dirty="0"/>
              <a:t>5,7million cards required for card swop of electronic payments in the National Payment System will be delivered by </a:t>
            </a:r>
            <a:r>
              <a:rPr lang="en-ZA" sz="1700" dirty="0" smtClean="0"/>
              <a:t>9 May 2018</a:t>
            </a:r>
            <a:endParaRPr lang="en-ZA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>
                <a:solidFill>
                  <a:schemeClr val="tx1"/>
                </a:solidFill>
              </a:rPr>
              <a:t>Postbank will continue to use its current card distribution process and </a:t>
            </a:r>
            <a:r>
              <a:rPr lang="en-ZA" sz="1700" b="0" dirty="0" smtClean="0">
                <a:solidFill>
                  <a:schemeClr val="tx1"/>
                </a:solidFill>
              </a:rPr>
              <a:t>capacity to </a:t>
            </a:r>
            <a:r>
              <a:rPr lang="en-ZA" sz="1700" b="0" dirty="0">
                <a:solidFill>
                  <a:schemeClr val="tx1"/>
                </a:solidFill>
              </a:rPr>
              <a:t>distribute the SASSA </a:t>
            </a:r>
            <a:r>
              <a:rPr lang="en-ZA" sz="1700" b="0" dirty="0" smtClean="0">
                <a:solidFill>
                  <a:schemeClr val="tx1"/>
                </a:solidFill>
              </a:rPr>
              <a:t>cards to all SAPO branches and SASSA offices</a:t>
            </a:r>
            <a:endParaRPr lang="en-ZA" sz="16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700" b="0" dirty="0" smtClean="0">
                <a:solidFill>
                  <a:srgbClr val="FF0000"/>
                </a:solidFill>
              </a:rPr>
              <a:t>Should </a:t>
            </a:r>
            <a:r>
              <a:rPr lang="en-ZA" sz="1700" b="0" dirty="0">
                <a:solidFill>
                  <a:srgbClr val="FF0000"/>
                </a:solidFill>
              </a:rPr>
              <a:t>the new SASSA cards not be ready by 3 April 2018</a:t>
            </a:r>
            <a:r>
              <a:rPr lang="en-ZA" sz="1700" b="0" dirty="0" smtClean="0">
                <a:solidFill>
                  <a:srgbClr val="FF0000"/>
                </a:solidFill>
              </a:rPr>
              <a:t>, Postbank </a:t>
            </a:r>
            <a:r>
              <a:rPr lang="en-ZA" sz="1700" b="0" dirty="0">
                <a:solidFill>
                  <a:srgbClr val="FF0000"/>
                </a:solidFill>
              </a:rPr>
              <a:t>will issue </a:t>
            </a:r>
            <a:r>
              <a:rPr lang="en-ZA" sz="1700" b="0" dirty="0" smtClean="0">
                <a:solidFill>
                  <a:srgbClr val="FF0000"/>
                </a:solidFill>
              </a:rPr>
              <a:t>beneficiaries </a:t>
            </a:r>
            <a:r>
              <a:rPr lang="en-ZA" sz="1700" b="0" dirty="0">
                <a:solidFill>
                  <a:srgbClr val="FF0000"/>
                </a:solidFill>
              </a:rPr>
              <a:t>with a Mzansi card which </a:t>
            </a:r>
            <a:r>
              <a:rPr lang="en-ZA" sz="1700" b="0" dirty="0" smtClean="0">
                <a:solidFill>
                  <a:srgbClr val="FF0000"/>
                </a:solidFill>
              </a:rPr>
              <a:t>will </a:t>
            </a:r>
            <a:r>
              <a:rPr lang="en-ZA" sz="1700" b="0" dirty="0">
                <a:solidFill>
                  <a:srgbClr val="FF0000"/>
                </a:solidFill>
              </a:rPr>
              <a:t>be replaced with </a:t>
            </a:r>
            <a:r>
              <a:rPr lang="en-ZA" sz="1700" b="0" dirty="0" smtClean="0">
                <a:solidFill>
                  <a:srgbClr val="FF0000"/>
                </a:solidFill>
              </a:rPr>
              <a:t>a SASSA </a:t>
            </a:r>
            <a:r>
              <a:rPr lang="en-ZA" sz="1700" b="0" dirty="0">
                <a:solidFill>
                  <a:srgbClr val="FF0000"/>
                </a:solidFill>
              </a:rPr>
              <a:t>card during the card swop programme</a:t>
            </a:r>
          </a:p>
        </p:txBody>
      </p:sp>
    </p:spTree>
    <p:extLst>
      <p:ext uri="{BB962C8B-B14F-4D97-AF65-F5344CB8AC3E}">
        <p14:creationId xmlns:p14="http://schemas.microsoft.com/office/powerpoint/2010/main" val="40854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807" y="485209"/>
            <a:ext cx="7693269" cy="491672"/>
          </a:xfrm>
        </p:spPr>
        <p:txBody>
          <a:bodyPr>
            <a:normAutofit/>
          </a:bodyPr>
          <a:lstStyle/>
          <a:p>
            <a:r>
              <a:rPr lang="en-ZA" dirty="0" smtClean="0"/>
              <a:t>Integrated Grant Payment Solution (BOT)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807" y="1165123"/>
            <a:ext cx="9190893" cy="49103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Contract signed 16 April </a:t>
            </a:r>
            <a:r>
              <a:rPr lang="en-ZA" b="0" dirty="0">
                <a:solidFill>
                  <a:schemeClr val="tx1"/>
                </a:solidFill>
              </a:rPr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Commence implementation, testing and configuration by 18 May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Sign-off for Implementation in Production 25 May 2108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Migrate all data captured on Postbank’s </a:t>
            </a:r>
            <a:r>
              <a:rPr lang="en-ZA" b="0" dirty="0" err="1">
                <a:solidFill>
                  <a:schemeClr val="tx1"/>
                </a:solidFill>
              </a:rPr>
              <a:t>Flexcube</a:t>
            </a:r>
            <a:r>
              <a:rPr lang="en-ZA" b="0" dirty="0">
                <a:solidFill>
                  <a:schemeClr val="tx1"/>
                </a:solidFill>
              </a:rPr>
              <a:t> system (FCUBS) to the new solution by 15 June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1"/>
              </a:solidFill>
            </a:endParaRPr>
          </a:p>
          <a:p>
            <a:r>
              <a:rPr lang="en-ZA" b="0" dirty="0" smtClean="0">
                <a:solidFill>
                  <a:schemeClr val="tx1"/>
                </a:solidFill>
              </a:rPr>
              <a:t>Contingency: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Hosting the Special Disbursement accounts in Postbank’s core banking solution (FCUBS) until the IGPS is available</a:t>
            </a:r>
            <a:r>
              <a:rPr lang="en-ZA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No impact on either SASSA or the beneficiaries</a:t>
            </a:r>
            <a:endParaRPr lang="en-ZA" b="0" dirty="0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54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807" y="485209"/>
            <a:ext cx="7693269" cy="491672"/>
          </a:xfrm>
        </p:spPr>
        <p:txBody>
          <a:bodyPr>
            <a:normAutofit/>
          </a:bodyPr>
          <a:lstStyle/>
          <a:p>
            <a:r>
              <a:rPr lang="en-ZA" dirty="0"/>
              <a:t>Biometric Engine (BE)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165123"/>
            <a:ext cx="9067800" cy="46991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Contract signed 16 March 2018</a:t>
            </a:r>
            <a:endParaRPr lang="en-ZA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Solution will </a:t>
            </a:r>
            <a:r>
              <a:rPr lang="en-ZA" b="0" dirty="0">
                <a:solidFill>
                  <a:schemeClr val="tx1"/>
                </a:solidFill>
              </a:rPr>
              <a:t>be delivered by </a:t>
            </a:r>
            <a:r>
              <a:rPr lang="en-ZA" b="0" dirty="0" smtClean="0">
                <a:solidFill>
                  <a:srgbClr val="FF0000"/>
                </a:solidFill>
              </a:rPr>
              <a:t>26 </a:t>
            </a:r>
            <a:r>
              <a:rPr lang="en-ZA" b="0" dirty="0">
                <a:solidFill>
                  <a:srgbClr val="FF0000"/>
                </a:solidFill>
              </a:rPr>
              <a:t>March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Commissioning of the solution on </a:t>
            </a:r>
            <a:r>
              <a:rPr lang="en-ZA" b="0" dirty="0" smtClean="0">
                <a:solidFill>
                  <a:srgbClr val="FF0000"/>
                </a:solidFill>
              </a:rPr>
              <a:t>28 </a:t>
            </a:r>
            <a:r>
              <a:rPr lang="en-ZA" b="0" dirty="0">
                <a:solidFill>
                  <a:srgbClr val="FF0000"/>
                </a:solidFill>
              </a:rPr>
              <a:t>March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1"/>
              </a:solidFill>
            </a:endParaRPr>
          </a:p>
          <a:p>
            <a:r>
              <a:rPr lang="en-ZA" b="0" dirty="0" smtClean="0">
                <a:solidFill>
                  <a:schemeClr val="tx1"/>
                </a:solidFill>
              </a:rPr>
              <a:t>Contingency:  </a:t>
            </a:r>
            <a:r>
              <a:rPr lang="en-ZA" b="0" dirty="0">
                <a:solidFill>
                  <a:schemeClr val="tx1"/>
                </a:solidFill>
              </a:rPr>
              <a:t>Using SASSA’s IAM software in the interim until the permanent BE solution is </a:t>
            </a:r>
            <a:r>
              <a:rPr lang="en-ZA" b="0" dirty="0" smtClean="0">
                <a:solidFill>
                  <a:schemeClr val="tx1"/>
                </a:solidFill>
              </a:rPr>
              <a:t>available </a:t>
            </a:r>
            <a:r>
              <a:rPr lang="en-ZA" b="0" dirty="0" smtClean="0">
                <a:solidFill>
                  <a:srgbClr val="FF0000"/>
                </a:solidFill>
              </a:rPr>
              <a:t>– this has already been tested successfully</a:t>
            </a:r>
            <a:endParaRPr lang="en-ZA" b="0" dirty="0">
              <a:solidFill>
                <a:srgbClr val="FF0000"/>
              </a:solidFill>
            </a:endParaRPr>
          </a:p>
          <a:p>
            <a:endParaRPr lang="en-ZA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807" y="485209"/>
            <a:ext cx="7693269" cy="491672"/>
          </a:xfrm>
        </p:spPr>
        <p:txBody>
          <a:bodyPr>
            <a:normAutofit/>
          </a:bodyPr>
          <a:lstStyle/>
          <a:p>
            <a:r>
              <a:rPr lang="en-ZA" dirty="0" smtClean="0"/>
              <a:t>On-boarding of beneficiaries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38" y="1165123"/>
            <a:ext cx="9111762" cy="469910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Proof of concept to test technology and human resources will take place on 22 March at four offices selected to launch the new SASSA/SAPO card:</a:t>
            </a:r>
          </a:p>
          <a:p>
            <a:pPr marL="444500" indent="-192088">
              <a:buFont typeface="Arial" panose="020B0604020202020204" pitchFamily="34" charset="0"/>
              <a:buChar char="•"/>
            </a:pPr>
            <a:r>
              <a:rPr lang="en-ZA" b="0" dirty="0" err="1" smtClean="0">
                <a:solidFill>
                  <a:schemeClr val="tx1"/>
                </a:solidFill>
              </a:rPr>
              <a:t>Manguze</a:t>
            </a:r>
            <a:r>
              <a:rPr lang="en-ZA" b="0" dirty="0" smtClean="0">
                <a:solidFill>
                  <a:schemeClr val="tx1"/>
                </a:solidFill>
              </a:rPr>
              <a:t> – KwaZulu-Natal</a:t>
            </a:r>
          </a:p>
          <a:p>
            <a:pPr marL="444500" indent="-192088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Mount Fletcher – Eastern Cape</a:t>
            </a:r>
          </a:p>
          <a:p>
            <a:pPr marL="444500" indent="-192088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Tonga – Mpumalanga</a:t>
            </a:r>
          </a:p>
          <a:p>
            <a:pPr marL="444500" indent="-192088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Worcester – Western 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SAPO </a:t>
            </a:r>
            <a:r>
              <a:rPr lang="en-ZA" b="0" dirty="0">
                <a:solidFill>
                  <a:schemeClr val="tx1"/>
                </a:solidFill>
              </a:rPr>
              <a:t>will proceed with on-boarding of new beneficiaries on 3 </a:t>
            </a:r>
            <a:r>
              <a:rPr lang="en-ZA" b="0" dirty="0" smtClean="0">
                <a:solidFill>
                  <a:schemeClr val="tx1"/>
                </a:solidFill>
              </a:rPr>
              <a:t>April 2018 at all SASSA offices</a:t>
            </a:r>
            <a:endParaRPr lang="en-ZA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Commence card swop initially at ALL SAPO branches </a:t>
            </a:r>
            <a:r>
              <a:rPr lang="en-ZA" b="0" dirty="0" smtClean="0">
                <a:solidFill>
                  <a:srgbClr val="FF0000"/>
                </a:solidFill>
              </a:rPr>
              <a:t>only</a:t>
            </a:r>
            <a:r>
              <a:rPr lang="en-ZA" b="0" dirty="0" smtClean="0">
                <a:solidFill>
                  <a:schemeClr val="tx1"/>
                </a:solidFill>
              </a:rPr>
              <a:t> </a:t>
            </a:r>
            <a:r>
              <a:rPr lang="en-ZA" b="0" dirty="0">
                <a:solidFill>
                  <a:schemeClr val="tx1"/>
                </a:solidFill>
              </a:rPr>
              <a:t>on 16 </a:t>
            </a:r>
            <a:r>
              <a:rPr lang="en-ZA" b="0" dirty="0" smtClean="0">
                <a:solidFill>
                  <a:schemeClr val="tx1"/>
                </a:solidFill>
              </a:rPr>
              <a:t>April 2018; </a:t>
            </a:r>
            <a:r>
              <a:rPr lang="en-ZA" b="0" dirty="0">
                <a:solidFill>
                  <a:schemeClr val="tx1"/>
                </a:solidFill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1"/>
                </a:solidFill>
              </a:rPr>
              <a:t>Commence with full card swop programme at SAPO branches </a:t>
            </a:r>
            <a:r>
              <a:rPr lang="en-ZA" b="0" dirty="0" smtClean="0">
                <a:solidFill>
                  <a:srgbClr val="FF0000"/>
                </a:solidFill>
              </a:rPr>
              <a:t>and</a:t>
            </a:r>
            <a:r>
              <a:rPr lang="en-ZA" b="0" dirty="0" smtClean="0">
                <a:solidFill>
                  <a:schemeClr val="tx1"/>
                </a:solidFill>
              </a:rPr>
              <a:t> dedicated card swop venues (community halls, depots, </a:t>
            </a:r>
            <a:r>
              <a:rPr lang="en-ZA" b="0" dirty="0" err="1" smtClean="0">
                <a:solidFill>
                  <a:schemeClr val="tx1"/>
                </a:solidFill>
              </a:rPr>
              <a:t>etc</a:t>
            </a:r>
            <a:r>
              <a:rPr lang="en-ZA" b="0" dirty="0" smtClean="0">
                <a:solidFill>
                  <a:schemeClr val="tx1"/>
                </a:solidFill>
              </a:rPr>
              <a:t>) on </a:t>
            </a:r>
            <a:r>
              <a:rPr lang="en-ZA" b="0" dirty="0">
                <a:solidFill>
                  <a:schemeClr val="tx1"/>
                </a:solidFill>
              </a:rPr>
              <a:t>30 </a:t>
            </a:r>
            <a:r>
              <a:rPr lang="en-ZA" b="0" dirty="0" smtClean="0">
                <a:solidFill>
                  <a:schemeClr val="tx1"/>
                </a:solidFill>
              </a:rPr>
              <a:t>April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Card swop programme to migrate all 5,7 million existing beneficiaries to be completed by 30 September 2018</a:t>
            </a:r>
            <a:endParaRPr lang="en-ZA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85209"/>
            <a:ext cx="6413623" cy="491672"/>
          </a:xfrm>
        </p:spPr>
        <p:txBody>
          <a:bodyPr>
            <a:normAutofit/>
          </a:bodyPr>
          <a:lstStyle/>
          <a:p>
            <a:r>
              <a:rPr lang="en-US" dirty="0" smtClean="0"/>
              <a:t>Migration of Cash to Non-Cash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055084"/>
            <a:ext cx="9425354" cy="528408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SAPO branches currently has </a:t>
            </a:r>
            <a:r>
              <a:rPr lang="en-GB" b="0" dirty="0" smtClean="0">
                <a:solidFill>
                  <a:schemeClr val="tx1"/>
                </a:solidFill>
              </a:rPr>
              <a:t>5,000 </a:t>
            </a:r>
            <a:r>
              <a:rPr lang="en-GB" b="0" dirty="0">
                <a:solidFill>
                  <a:schemeClr val="tx1"/>
                </a:solidFill>
              </a:rPr>
              <a:t>counters that are classified as ‘ATMs’ and provide banking experience to its </a:t>
            </a:r>
            <a:r>
              <a:rPr lang="en-GB" b="0" dirty="0" smtClean="0">
                <a:solidFill>
                  <a:schemeClr val="tx1"/>
                </a:solidFill>
              </a:rPr>
              <a:t>customers.  In relation to SASSA pay-points, SAPO’s </a:t>
            </a:r>
            <a:r>
              <a:rPr lang="en-GB" b="0" dirty="0">
                <a:solidFill>
                  <a:schemeClr val="tx1"/>
                </a:solidFill>
              </a:rPr>
              <a:t>footprint detail </a:t>
            </a:r>
            <a:r>
              <a:rPr lang="en-GB" b="0" dirty="0" smtClean="0">
                <a:solidFill>
                  <a:schemeClr val="tx1"/>
                </a:solidFill>
              </a:rPr>
              <a:t>is </a:t>
            </a:r>
            <a:r>
              <a:rPr lang="en-GB" b="0" dirty="0">
                <a:solidFill>
                  <a:schemeClr val="tx1"/>
                </a:solidFill>
              </a:rPr>
              <a:t>as </a:t>
            </a:r>
            <a:r>
              <a:rPr lang="en-GB" b="0" dirty="0" smtClean="0">
                <a:solidFill>
                  <a:schemeClr val="tx1"/>
                </a:solidFill>
              </a:rPr>
              <a:t>follows;</a:t>
            </a:r>
            <a:endParaRPr lang="en-US" b="0" dirty="0">
              <a:solidFill>
                <a:schemeClr val="tx1"/>
              </a:solidFill>
            </a:endParaRPr>
          </a:p>
          <a:p>
            <a:pPr marL="804863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53.5% of the branches are within the 5 km radius</a:t>
            </a:r>
          </a:p>
          <a:p>
            <a:pPr marL="804863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17.6% are between 5 &amp; 10 km</a:t>
            </a:r>
          </a:p>
          <a:p>
            <a:pPr marL="804863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20.9% between 10 &amp; 20 km</a:t>
            </a:r>
          </a:p>
          <a:p>
            <a:pPr marL="804863" indent="-446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8% are outside the 20 km radius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 smtClean="0">
                <a:solidFill>
                  <a:schemeClr val="tx1"/>
                </a:solidFill>
              </a:rPr>
              <a:t>SAPO </a:t>
            </a:r>
            <a:r>
              <a:rPr lang="en-ZA" b="0" dirty="0">
                <a:solidFill>
                  <a:schemeClr val="tx1"/>
                </a:solidFill>
              </a:rPr>
              <a:t>has identified 860 branches within a 5km radius of a SASSA </a:t>
            </a:r>
            <a:r>
              <a:rPr lang="en-ZA" b="0" dirty="0" smtClean="0">
                <a:solidFill>
                  <a:schemeClr val="tx1"/>
                </a:solidFill>
              </a:rPr>
              <a:t>pay-point which potentially could be used as an alternative to strictly </a:t>
            </a:r>
            <a:r>
              <a:rPr lang="en-GB" b="0" dirty="0" smtClean="0">
                <a:solidFill>
                  <a:schemeClr val="tx1"/>
                </a:solidFill>
              </a:rPr>
              <a:t>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SAPO &amp; Postbank is working on a business case to upgrade the Network, IT infrastructure and capacity at these offices to handle the increased demand to pay SASSA grants at SAPO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7AD4-EF6E-4C4E-BE6D-BC7F73DF0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PO_PPT_Template.potx" id="{B41F5EA8-454E-42F5-A64D-2A5F3A7F1D92}" vid="{FBD8BC63-DE24-4F05-AC0F-B60D14289694}"/>
    </a:ext>
  </a:extLst>
</a:theme>
</file>

<file path=ppt/theme/theme2.xml><?xml version="1.0" encoding="utf-8"?>
<a:theme xmlns:a="http://schemas.openxmlformats.org/drawingml/2006/main" name="Office Theme">
  <a:themeElements>
    <a:clrScheme name="SA Post Office">
      <a:dk1>
        <a:sysClr val="windowText" lastClr="000000"/>
      </a:dk1>
      <a:lt1>
        <a:sysClr val="window" lastClr="FFFFFF"/>
      </a:lt1>
      <a:dk2>
        <a:srgbClr val="004B8E"/>
      </a:dk2>
      <a:lt2>
        <a:srgbClr val="CC0926"/>
      </a:lt2>
      <a:accent1>
        <a:srgbClr val="CECFCD"/>
      </a:accent1>
      <a:accent2>
        <a:srgbClr val="B2B3B2"/>
      </a:accent2>
      <a:accent3>
        <a:srgbClr val="999A98"/>
      </a:accent3>
      <a:accent4>
        <a:srgbClr val="828381"/>
      </a:accent4>
      <a:accent5>
        <a:srgbClr val="4D8DBE"/>
      </a:accent5>
      <a:accent6>
        <a:srgbClr val="9DC8E0"/>
      </a:accent6>
      <a:hlink>
        <a:srgbClr val="008B51"/>
      </a:hlink>
      <a:folHlink>
        <a:srgbClr val="740D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SAPO_PPT_Template</Template>
  <TotalTime>27715</TotalTime>
  <Words>986</Words>
  <Application>Microsoft Office PowerPoint</Application>
  <PresentationFormat>A4 Paper (210x297 mm)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SAPO</vt:lpstr>
      <vt:lpstr>Office Theme</vt:lpstr>
      <vt:lpstr>PowerPoint Presentation</vt:lpstr>
      <vt:lpstr>SAPO Responsibilities</vt:lpstr>
      <vt:lpstr>Current beneficiary payment category profile</vt:lpstr>
      <vt:lpstr>SAPO Readiness</vt:lpstr>
      <vt:lpstr>Card Body Production &amp; Distribution</vt:lpstr>
      <vt:lpstr>Integrated Grant Payment Solution (BOT)</vt:lpstr>
      <vt:lpstr>Biometric Engine (BE)</vt:lpstr>
      <vt:lpstr>On-boarding of beneficiaries</vt:lpstr>
      <vt:lpstr>Migration of Cash to Non-Cash</vt:lpstr>
      <vt:lpstr>Migration of Cash to Non-Cash</vt:lpstr>
      <vt:lpstr>Thank you</vt:lpstr>
    </vt:vector>
  </TitlesOfParts>
  <Manager>Management Acc</Manager>
  <Company>Sapo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Jerel Ruthnam</dc:creator>
  <cp:lastModifiedBy>Hajiera Salie</cp:lastModifiedBy>
  <cp:revision>1981</cp:revision>
  <cp:lastPrinted>2018-03-18T09:48:32Z</cp:lastPrinted>
  <dcterms:created xsi:type="dcterms:W3CDTF">2015-07-15T13:03:58Z</dcterms:created>
  <dcterms:modified xsi:type="dcterms:W3CDTF">2018-03-19T09:39:41Z</dcterms:modified>
</cp:coreProperties>
</file>