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1" r:id="rId3"/>
    <p:sldId id="258" r:id="rId4"/>
    <p:sldId id="257" r:id="rId5"/>
    <p:sldId id="259" r:id="rId6"/>
    <p:sldId id="260" r:id="rId7"/>
    <p:sldId id="263" r:id="rId8"/>
    <p:sldId id="262" r:id="rId9"/>
  </p:sldIdLst>
  <p:sldSz cx="9144000" cy="6858000" type="screen4x3"/>
  <p:notesSz cx="6858000" cy="9144000"/>
  <p:defaultTextStyle>
    <a:defPPr>
      <a:defRPr lang="en-ZA"/>
    </a:defPPr>
    <a:lvl1pPr algn="ctr" rtl="0" fontAlgn="base">
      <a:spcBef>
        <a:spcPct val="50000"/>
      </a:spcBef>
      <a:spcAft>
        <a:spcPct val="0"/>
      </a:spcAft>
      <a:buClr>
        <a:schemeClr val="accent1"/>
      </a:buClr>
      <a:buSzPct val="66000"/>
      <a:buFont typeface="Monotype Sorts"/>
      <a:defRPr sz="1600" b="1" kern="1200">
        <a:solidFill>
          <a:schemeClr val="tx1"/>
        </a:solidFill>
        <a:latin typeface="Arial" pitchFamily="34" charset="0"/>
        <a:ea typeface="+mn-ea"/>
        <a:cs typeface="+mn-cs"/>
      </a:defRPr>
    </a:lvl1pPr>
    <a:lvl2pPr marL="457200" algn="ctr" rtl="0" fontAlgn="base">
      <a:spcBef>
        <a:spcPct val="50000"/>
      </a:spcBef>
      <a:spcAft>
        <a:spcPct val="0"/>
      </a:spcAft>
      <a:buClr>
        <a:schemeClr val="accent1"/>
      </a:buClr>
      <a:buSzPct val="66000"/>
      <a:buFont typeface="Monotype Sorts"/>
      <a:defRPr sz="1600" b="1" kern="1200">
        <a:solidFill>
          <a:schemeClr val="tx1"/>
        </a:solidFill>
        <a:latin typeface="Arial" pitchFamily="34" charset="0"/>
        <a:ea typeface="+mn-ea"/>
        <a:cs typeface="+mn-cs"/>
      </a:defRPr>
    </a:lvl2pPr>
    <a:lvl3pPr marL="914400" algn="ctr" rtl="0" fontAlgn="base">
      <a:spcBef>
        <a:spcPct val="50000"/>
      </a:spcBef>
      <a:spcAft>
        <a:spcPct val="0"/>
      </a:spcAft>
      <a:buClr>
        <a:schemeClr val="accent1"/>
      </a:buClr>
      <a:buSzPct val="66000"/>
      <a:buFont typeface="Monotype Sorts"/>
      <a:defRPr sz="1600" b="1" kern="1200">
        <a:solidFill>
          <a:schemeClr val="tx1"/>
        </a:solidFill>
        <a:latin typeface="Arial" pitchFamily="34" charset="0"/>
        <a:ea typeface="+mn-ea"/>
        <a:cs typeface="+mn-cs"/>
      </a:defRPr>
    </a:lvl3pPr>
    <a:lvl4pPr marL="1371600" algn="ctr" rtl="0" fontAlgn="base">
      <a:spcBef>
        <a:spcPct val="50000"/>
      </a:spcBef>
      <a:spcAft>
        <a:spcPct val="0"/>
      </a:spcAft>
      <a:buClr>
        <a:schemeClr val="accent1"/>
      </a:buClr>
      <a:buSzPct val="66000"/>
      <a:buFont typeface="Monotype Sorts"/>
      <a:defRPr sz="1600" b="1" kern="1200">
        <a:solidFill>
          <a:schemeClr val="tx1"/>
        </a:solidFill>
        <a:latin typeface="Arial" pitchFamily="34" charset="0"/>
        <a:ea typeface="+mn-ea"/>
        <a:cs typeface="+mn-cs"/>
      </a:defRPr>
    </a:lvl4pPr>
    <a:lvl5pPr marL="1828800" algn="ctr" rtl="0" fontAlgn="base">
      <a:spcBef>
        <a:spcPct val="50000"/>
      </a:spcBef>
      <a:spcAft>
        <a:spcPct val="0"/>
      </a:spcAft>
      <a:buClr>
        <a:schemeClr val="accent1"/>
      </a:buClr>
      <a:buSzPct val="66000"/>
      <a:buFont typeface="Monotype Sorts"/>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Municipality deposits - 5 Sep '17 to 2 Mar '18</a:t>
            </a:r>
            <a:r>
              <a:rPr lang="en-US" sz="1800" b="1" i="0" baseline="0">
                <a:solidFill>
                  <a:srgbClr val="FF0000"/>
                </a:solidFill>
                <a:effectLst/>
              </a:rPr>
              <a:t>*</a:t>
            </a:r>
            <a:endParaRPr lang="en-ZA">
              <a:solidFill>
                <a:srgbClr val="FF0000"/>
              </a:solidFill>
              <a:effectLst/>
            </a:endParaRPr>
          </a:p>
        </c:rich>
      </c:tx>
      <c:layout>
        <c:manualLayout>
          <c:xMode val="edge"/>
          <c:yMode val="edge"/>
          <c:x val="0.11377437904781067"/>
          <c:y val="1.4814054455064424E-2"/>
        </c:manualLayout>
      </c:layout>
      <c:overlay val="0"/>
    </c:title>
    <c:autoTitleDeleted val="0"/>
    <c:plotArea>
      <c:layout/>
      <c:lineChart>
        <c:grouping val="standard"/>
        <c:varyColors val="0"/>
        <c:ser>
          <c:idx val="0"/>
          <c:order val="0"/>
          <c:tx>
            <c:strRef>
              <c:f>GRAPH!$A$9</c:f>
              <c:strCache>
                <c:ptCount val="1"/>
                <c:pt idx="0">
                  <c:v>Municipality deposits</c:v>
                </c:pt>
              </c:strCache>
            </c:strRef>
          </c:tx>
          <c:marker>
            <c:symbol val="none"/>
          </c:marker>
          <c:dLbls>
            <c:dLbl>
              <c:idx val="0"/>
              <c:layout>
                <c:manualLayout>
                  <c:x val="-9.2785889764810409E-3"/>
                  <c:y val="-9.245213827418429E-2"/>
                </c:manualLayout>
              </c:layout>
              <c:tx>
                <c:rich>
                  <a:bodyPr/>
                  <a:lstStyle/>
                  <a:p>
                    <a:r>
                      <a:rPr lang="en-US" sz="1800"/>
                      <a:t>1,063 bn</a:t>
                    </a:r>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4537227087108999E-2"/>
                  <c:y val="-4.9115198458160404E-2"/>
                </c:manualLayout>
              </c:layout>
              <c:tx>
                <c:rich>
                  <a:bodyPr/>
                  <a:lstStyle/>
                  <a:p>
                    <a:r>
                      <a:rPr lang="en-US" sz="1800"/>
                      <a:t>1,580 bn</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GRAPH!$B$8:$N$8</c:f>
              <c:numCache>
                <c:formatCode>d\-mmm</c:formatCode>
                <c:ptCount val="13"/>
                <c:pt idx="0">
                  <c:v>42983</c:v>
                </c:pt>
                <c:pt idx="1">
                  <c:v>43007</c:v>
                </c:pt>
                <c:pt idx="2">
                  <c:v>43010</c:v>
                </c:pt>
                <c:pt idx="3">
                  <c:v>43039</c:v>
                </c:pt>
                <c:pt idx="4">
                  <c:v>43040</c:v>
                </c:pt>
                <c:pt idx="5">
                  <c:v>43069</c:v>
                </c:pt>
                <c:pt idx="6">
                  <c:v>43070</c:v>
                </c:pt>
                <c:pt idx="7">
                  <c:v>43090</c:v>
                </c:pt>
                <c:pt idx="8">
                  <c:v>43103</c:v>
                </c:pt>
                <c:pt idx="9">
                  <c:v>43131</c:v>
                </c:pt>
                <c:pt idx="10">
                  <c:v>43132</c:v>
                </c:pt>
                <c:pt idx="11">
                  <c:v>43154</c:v>
                </c:pt>
                <c:pt idx="12">
                  <c:v>43161</c:v>
                </c:pt>
              </c:numCache>
            </c:numRef>
          </c:cat>
          <c:val>
            <c:numRef>
              <c:f>GRAPH!$B$9:$N$9</c:f>
              <c:numCache>
                <c:formatCode>#,##0</c:formatCode>
                <c:ptCount val="13"/>
                <c:pt idx="0">
                  <c:v>1062.84712623</c:v>
                </c:pt>
                <c:pt idx="1">
                  <c:v>1152.9126335199999</c:v>
                </c:pt>
                <c:pt idx="2">
                  <c:v>1158.7547540399999</c:v>
                </c:pt>
                <c:pt idx="3">
                  <c:v>1256.8728469300002</c:v>
                </c:pt>
                <c:pt idx="4">
                  <c:v>1223.9083942</c:v>
                </c:pt>
                <c:pt idx="5">
                  <c:v>1289.51746856</c:v>
                </c:pt>
                <c:pt idx="6">
                  <c:v>1395.1401615</c:v>
                </c:pt>
                <c:pt idx="7">
                  <c:v>1381.1989825200001</c:v>
                </c:pt>
                <c:pt idx="8">
                  <c:v>1389.38517553</c:v>
                </c:pt>
                <c:pt idx="9">
                  <c:v>1366.7875297000001</c:v>
                </c:pt>
                <c:pt idx="10">
                  <c:v>1440.71267485</c:v>
                </c:pt>
                <c:pt idx="11">
                  <c:v>1530.34923873</c:v>
                </c:pt>
                <c:pt idx="12">
                  <c:v>1580.34923873</c:v>
                </c:pt>
              </c:numCache>
            </c:numRef>
          </c:val>
          <c:smooth val="0"/>
        </c:ser>
        <c:dLbls>
          <c:showLegendKey val="0"/>
          <c:showVal val="0"/>
          <c:showCatName val="0"/>
          <c:showSerName val="0"/>
          <c:showPercent val="0"/>
          <c:showBubbleSize val="0"/>
        </c:dLbls>
        <c:smooth val="0"/>
        <c:axId val="154505176"/>
        <c:axId val="154510664"/>
      </c:lineChart>
      <c:dateAx>
        <c:axId val="154505176"/>
        <c:scaling>
          <c:orientation val="minMax"/>
        </c:scaling>
        <c:delete val="0"/>
        <c:axPos val="b"/>
        <c:numFmt formatCode="d\-mmm" sourceLinked="1"/>
        <c:majorTickMark val="out"/>
        <c:minorTickMark val="none"/>
        <c:tickLblPos val="nextTo"/>
        <c:crossAx val="154510664"/>
        <c:crosses val="autoZero"/>
        <c:auto val="1"/>
        <c:lblOffset val="100"/>
        <c:baseTimeUnit val="days"/>
      </c:dateAx>
      <c:valAx>
        <c:axId val="154510664"/>
        <c:scaling>
          <c:orientation val="minMax"/>
        </c:scaling>
        <c:delete val="0"/>
        <c:axPos val="l"/>
        <c:majorGridlines/>
        <c:numFmt formatCode="#,##0" sourceLinked="1"/>
        <c:majorTickMark val="out"/>
        <c:minorTickMark val="none"/>
        <c:tickLblPos val="nextTo"/>
        <c:crossAx val="154505176"/>
        <c:crosses val="autoZero"/>
        <c:crossBetween val="between"/>
      </c:valAx>
    </c:plotArea>
    <c:legend>
      <c:legendPos val="b"/>
      <c:layout/>
      <c:overlay val="0"/>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0.02162</cdr:x>
      <cdr:y>0.0357</cdr:y>
    </cdr:from>
    <cdr:to>
      <cdr:x>0.1456</cdr:x>
      <cdr:y>0.1041</cdr:y>
    </cdr:to>
    <cdr:sp macro="" textlink="">
      <cdr:nvSpPr>
        <cdr:cNvPr id="2" name="TextBox 1"/>
        <cdr:cNvSpPr txBox="1"/>
      </cdr:nvSpPr>
      <cdr:spPr>
        <a:xfrm xmlns:a="http://schemas.openxmlformats.org/drawingml/2006/main">
          <a:off x="140368" y="147969"/>
          <a:ext cx="804992" cy="2834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SARBbla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2425" y="438150"/>
            <a:ext cx="16605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1"/>
          <p:cNvSpPr>
            <a:spLocks noGrp="1" noChangeArrowheads="1"/>
          </p:cNvSpPr>
          <p:nvPr>
            <p:ph type="ctrTitle"/>
          </p:nvPr>
        </p:nvSpPr>
        <p:spPr>
          <a:xfrm>
            <a:off x="2546350" y="2116138"/>
            <a:ext cx="4687888" cy="528637"/>
          </a:xfrm>
          <a:solidFill>
            <a:srgbClr val="FFFFFF"/>
          </a:solidFill>
          <a:ln w="19050">
            <a:solidFill>
              <a:schemeClr val="tx1"/>
            </a:solidFill>
          </a:ln>
        </p:spPr>
        <p:txBody>
          <a:bodyPr/>
          <a:lstStyle>
            <a:lvl1pPr>
              <a:lnSpc>
                <a:spcPct val="105000"/>
              </a:lnSpc>
              <a:defRPr b="1">
                <a:solidFill>
                  <a:schemeClr val="tx2"/>
                </a:solidFill>
              </a:defRPr>
            </a:lvl1pPr>
          </a:lstStyle>
          <a:p>
            <a:pPr lvl="0"/>
            <a:endParaRPr lang="en-US" noProof="0" smtClean="0"/>
          </a:p>
        </p:txBody>
      </p:sp>
      <p:sp>
        <p:nvSpPr>
          <p:cNvPr id="5124" name="Rectangle 4"/>
          <p:cNvSpPr>
            <a:spLocks noGrp="1" noChangeArrowheads="1"/>
          </p:cNvSpPr>
          <p:nvPr>
            <p:ph type="subTitle" sz="quarter" idx="1"/>
          </p:nvPr>
        </p:nvSpPr>
        <p:spPr>
          <a:xfrm>
            <a:off x="2755900" y="4108450"/>
            <a:ext cx="4300538" cy="436563"/>
          </a:xfrm>
          <a:solidFill>
            <a:schemeClr val="tx1"/>
          </a:solidFill>
          <a:ln>
            <a:solidFill>
              <a:srgbClr val="FFFFFF"/>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0" indent="0" algn="ctr">
              <a:buFont typeface="Wingdings" pitchFamily="2" charset="2"/>
              <a:buNone/>
              <a:defRPr>
                <a:solidFill>
                  <a:srgbClr val="FFFFFF"/>
                </a:solidFill>
              </a:defRPr>
            </a:lvl1pPr>
          </a:lstStyle>
          <a:p>
            <a:pPr lvl="0"/>
            <a:r>
              <a:rPr lang="en-ZA" noProof="0" smtClean="0"/>
              <a:t>Click to edit Master subtitle style</a:t>
            </a:r>
          </a:p>
        </p:txBody>
      </p:sp>
      <p:sp>
        <p:nvSpPr>
          <p:cNvPr id="5" name="Rectangle 24"/>
          <p:cNvSpPr>
            <a:spLocks noGrp="1" noChangeArrowheads="1"/>
          </p:cNvSpPr>
          <p:nvPr>
            <p:ph type="ftr" sz="quarter" idx="10"/>
          </p:nvPr>
        </p:nvSpPr>
        <p:spPr>
          <a:xfrm>
            <a:off x="6248400" y="6381750"/>
            <a:ext cx="2895600" cy="476250"/>
          </a:xfrm>
        </p:spPr>
        <p:txBody>
          <a:bodyPr/>
          <a:lstStyle>
            <a:lvl1pPr algn="l">
              <a:spcBef>
                <a:spcPct val="0"/>
              </a:spcBef>
              <a:buClrTx/>
              <a:buSzTx/>
              <a:buFontTx/>
              <a:buNone/>
              <a:defRPr sz="800" b="0">
                <a:solidFill>
                  <a:srgbClr val="FFFFFF"/>
                </a:solidFill>
              </a:defRPr>
            </a:lvl1pPr>
          </a:lstStyle>
          <a:p>
            <a:pPr>
              <a:defRPr/>
            </a:pPr>
            <a:r>
              <a:rPr lang="en-US"/>
              <a:t>QB March 2011</a:t>
            </a:r>
          </a:p>
        </p:txBody>
      </p:sp>
    </p:spTree>
    <p:extLst>
      <p:ext uri="{BB962C8B-B14F-4D97-AF65-F5344CB8AC3E}">
        <p14:creationId xmlns:p14="http://schemas.microsoft.com/office/powerpoint/2010/main" val="2479340658"/>
      </p:ext>
    </p:extLst>
  </p:cSld>
  <p:clrMapOvr>
    <a:masterClrMapping/>
  </p:clrMapOvr>
  <p:transition>
    <p:wipe dir="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248943577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433388"/>
            <a:ext cx="1887537" cy="6062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0263" y="433388"/>
            <a:ext cx="5514975" cy="6062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77910827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12525303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275600217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0263" y="1355725"/>
            <a:ext cx="3700462"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3125" y="1355725"/>
            <a:ext cx="370205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158733659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67118951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86411571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141354316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40723498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t>QB March 2011</a:t>
            </a:r>
          </a:p>
        </p:txBody>
      </p:sp>
    </p:spTree>
    <p:extLst>
      <p:ext uri="{BB962C8B-B14F-4D97-AF65-F5344CB8AC3E}">
        <p14:creationId xmlns:p14="http://schemas.microsoft.com/office/powerpoint/2010/main" val="106184648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auto">
          <a:xfrm>
            <a:off x="830263" y="433388"/>
            <a:ext cx="7554912" cy="439737"/>
          </a:xfrm>
          <a:prstGeom prst="rect">
            <a:avLst/>
          </a:prstGeom>
          <a:solidFill>
            <a:srgbClr val="000036"/>
          </a:solidFill>
          <a:ln w="9525">
            <a:solidFill>
              <a:schemeClr val="tx2"/>
            </a:solidFill>
            <a:miter lim="800000"/>
            <a:headEnd/>
            <a:tailEnd/>
          </a:ln>
        </p:spPr>
        <p:txBody>
          <a:bodyPr vert="horz" wrap="square" lIns="92075" tIns="46038" rIns="92075" bIns="46038" numCol="1" anchor="ctr" anchorCtr="0" compatLnSpc="1">
            <a:prstTxWarp prst="textNoShape">
              <a:avLst/>
            </a:prstTxWarp>
            <a:spAutoFit/>
          </a:bodyPr>
          <a:lstStyle/>
          <a:p>
            <a:pPr lvl="0"/>
            <a:r>
              <a:rPr lang="en-ZA" altLang="en-US" smtClean="0"/>
              <a:t>Click to edit Master title style</a:t>
            </a:r>
          </a:p>
        </p:txBody>
      </p:sp>
      <p:sp>
        <p:nvSpPr>
          <p:cNvPr id="1027" name="Rectangle 22"/>
          <p:cNvSpPr>
            <a:spLocks noGrp="1" noChangeArrowheads="1"/>
          </p:cNvSpPr>
          <p:nvPr>
            <p:ph type="body" idx="1"/>
          </p:nvPr>
        </p:nvSpPr>
        <p:spPr bwMode="auto">
          <a:xfrm>
            <a:off x="830263" y="1355725"/>
            <a:ext cx="7554912"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a:p>
            <a:pPr lvl="4"/>
            <a:endParaRPr lang="en-ZA" altLang="en-US" smtClean="0"/>
          </a:p>
        </p:txBody>
      </p:sp>
      <p:sp>
        <p:nvSpPr>
          <p:cNvPr id="1048" name="Rectangle 24"/>
          <p:cNvSpPr>
            <a:spLocks noGrp="1" noChangeArrowheads="1"/>
          </p:cNvSpPr>
          <p:nvPr>
            <p:ph type="ftr" sz="quarter" idx="3"/>
          </p:nvPr>
        </p:nvSpPr>
        <p:spPr bwMode="auto">
          <a:xfrm>
            <a:off x="0" y="6667500"/>
            <a:ext cx="2895600" cy="190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spcBef>
                <a:spcPct val="0"/>
              </a:spcBef>
              <a:buClrTx/>
              <a:buSzTx/>
              <a:buFontTx/>
              <a:buNone/>
              <a:defRPr sz="800" b="0">
                <a:solidFill>
                  <a:srgbClr val="FFFFFF"/>
                </a:solidFill>
              </a:defRPr>
            </a:lvl1pPr>
          </a:lstStyle>
          <a:p>
            <a:pPr>
              <a:defRPr/>
            </a:pPr>
            <a:r>
              <a:rPr lang="en-US"/>
              <a:t>QB March 2011</a:t>
            </a:r>
          </a:p>
        </p:txBody>
      </p:sp>
      <p:pic>
        <p:nvPicPr>
          <p:cNvPr id="1029" name="Picture 5" descr="LOGO 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3550" y="6218238"/>
            <a:ext cx="9366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iming>
    <p:tnLst>
      <p:par>
        <p:cTn id="1" dur="indefinite" restart="never" nodeType="tmRoot"/>
      </p:par>
    </p:tnLst>
  </p:timing>
  <p:hf sldNum="0" hdr="0" dt="0"/>
  <p:txStyles>
    <p:titleStyle>
      <a:lvl1pPr algn="ctr" rtl="0" eaLnBrk="0" fontAlgn="base" hangingPunct="0">
        <a:lnSpc>
          <a:spcPct val="85000"/>
        </a:lnSpc>
        <a:spcBef>
          <a:spcPct val="0"/>
        </a:spcBef>
        <a:spcAft>
          <a:spcPct val="0"/>
        </a:spcAft>
        <a:defRPr sz="2600">
          <a:solidFill>
            <a:srgbClr val="FFFFFF"/>
          </a:solidFill>
          <a:latin typeface="+mj-lt"/>
          <a:ea typeface="+mj-ea"/>
          <a:cs typeface="+mj-cs"/>
        </a:defRPr>
      </a:lvl1pPr>
      <a:lvl2pPr algn="ctr" rtl="0" eaLnBrk="0" fontAlgn="base" hangingPunct="0">
        <a:lnSpc>
          <a:spcPct val="85000"/>
        </a:lnSpc>
        <a:spcBef>
          <a:spcPct val="0"/>
        </a:spcBef>
        <a:spcAft>
          <a:spcPct val="0"/>
        </a:spcAft>
        <a:defRPr sz="2600">
          <a:solidFill>
            <a:srgbClr val="FFFFFF"/>
          </a:solidFill>
          <a:latin typeface="Arial" pitchFamily="34" charset="0"/>
        </a:defRPr>
      </a:lvl2pPr>
      <a:lvl3pPr algn="ctr" rtl="0" eaLnBrk="0" fontAlgn="base" hangingPunct="0">
        <a:lnSpc>
          <a:spcPct val="85000"/>
        </a:lnSpc>
        <a:spcBef>
          <a:spcPct val="0"/>
        </a:spcBef>
        <a:spcAft>
          <a:spcPct val="0"/>
        </a:spcAft>
        <a:defRPr sz="2600">
          <a:solidFill>
            <a:srgbClr val="FFFFFF"/>
          </a:solidFill>
          <a:latin typeface="Arial" pitchFamily="34" charset="0"/>
        </a:defRPr>
      </a:lvl3pPr>
      <a:lvl4pPr algn="ctr" rtl="0" eaLnBrk="0" fontAlgn="base" hangingPunct="0">
        <a:lnSpc>
          <a:spcPct val="85000"/>
        </a:lnSpc>
        <a:spcBef>
          <a:spcPct val="0"/>
        </a:spcBef>
        <a:spcAft>
          <a:spcPct val="0"/>
        </a:spcAft>
        <a:defRPr sz="2600">
          <a:solidFill>
            <a:srgbClr val="FFFFFF"/>
          </a:solidFill>
          <a:latin typeface="Arial" pitchFamily="34" charset="0"/>
        </a:defRPr>
      </a:lvl4pPr>
      <a:lvl5pPr algn="ctr" rtl="0" eaLnBrk="0" fontAlgn="base" hangingPunct="0">
        <a:lnSpc>
          <a:spcPct val="85000"/>
        </a:lnSpc>
        <a:spcBef>
          <a:spcPct val="0"/>
        </a:spcBef>
        <a:spcAft>
          <a:spcPct val="0"/>
        </a:spcAft>
        <a:defRPr sz="2600">
          <a:solidFill>
            <a:srgbClr val="FFFFFF"/>
          </a:solidFill>
          <a:latin typeface="Arial" pitchFamily="34" charset="0"/>
        </a:defRPr>
      </a:lvl5pPr>
      <a:lvl6pPr marL="457200" algn="ctr" rtl="0" eaLnBrk="0" fontAlgn="base" hangingPunct="0">
        <a:lnSpc>
          <a:spcPct val="85000"/>
        </a:lnSpc>
        <a:spcBef>
          <a:spcPct val="0"/>
        </a:spcBef>
        <a:spcAft>
          <a:spcPct val="0"/>
        </a:spcAft>
        <a:defRPr sz="2600">
          <a:solidFill>
            <a:srgbClr val="FFFFFF"/>
          </a:solidFill>
          <a:latin typeface="Arial" pitchFamily="34" charset="0"/>
        </a:defRPr>
      </a:lvl6pPr>
      <a:lvl7pPr marL="914400" algn="ctr" rtl="0" eaLnBrk="0" fontAlgn="base" hangingPunct="0">
        <a:lnSpc>
          <a:spcPct val="85000"/>
        </a:lnSpc>
        <a:spcBef>
          <a:spcPct val="0"/>
        </a:spcBef>
        <a:spcAft>
          <a:spcPct val="0"/>
        </a:spcAft>
        <a:defRPr sz="2600">
          <a:solidFill>
            <a:srgbClr val="FFFFFF"/>
          </a:solidFill>
          <a:latin typeface="Arial" pitchFamily="34" charset="0"/>
        </a:defRPr>
      </a:lvl7pPr>
      <a:lvl8pPr marL="1371600" algn="ctr" rtl="0" eaLnBrk="0" fontAlgn="base" hangingPunct="0">
        <a:lnSpc>
          <a:spcPct val="85000"/>
        </a:lnSpc>
        <a:spcBef>
          <a:spcPct val="0"/>
        </a:spcBef>
        <a:spcAft>
          <a:spcPct val="0"/>
        </a:spcAft>
        <a:defRPr sz="2600">
          <a:solidFill>
            <a:srgbClr val="FFFFFF"/>
          </a:solidFill>
          <a:latin typeface="Arial" pitchFamily="34" charset="0"/>
        </a:defRPr>
      </a:lvl8pPr>
      <a:lvl9pPr marL="1828800" algn="ctr" rtl="0" eaLnBrk="0" fontAlgn="base" hangingPunct="0">
        <a:lnSpc>
          <a:spcPct val="85000"/>
        </a:lnSpc>
        <a:spcBef>
          <a:spcPct val="0"/>
        </a:spcBef>
        <a:spcAft>
          <a:spcPct val="0"/>
        </a:spcAft>
        <a:defRPr sz="2600">
          <a:solidFill>
            <a:srgbClr val="FFFFFF"/>
          </a:solidFill>
          <a:latin typeface="Arial" pitchFamily="34" charset="0"/>
        </a:defRPr>
      </a:lvl9pPr>
    </p:titleStyle>
    <p:bodyStyle>
      <a:lvl1pPr marL="342900" indent="-342900" algn="l" rtl="0" eaLnBrk="0" fontAlgn="base" hangingPunct="0">
        <a:spcBef>
          <a:spcPct val="20000"/>
        </a:spcBef>
        <a:spcAft>
          <a:spcPct val="0"/>
        </a:spcAft>
        <a:buClr>
          <a:srgbClr val="4D4D4D"/>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10000"/>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rgbClr val="4D4D4D"/>
        </a:buClr>
        <a:buSzPct val="110000"/>
        <a:buFont typeface="Arial" pitchFamily="34" charset="0"/>
        <a:buChar char="•"/>
        <a:defRPr sz="2200">
          <a:solidFill>
            <a:schemeClr val="tx1"/>
          </a:solidFill>
          <a:latin typeface="+mn-lt"/>
        </a:defRPr>
      </a:lvl3pPr>
      <a:lvl4pPr marL="1600200" indent="-228600" algn="l" rtl="0" eaLnBrk="0" fontAlgn="base" hangingPunct="0">
        <a:spcBef>
          <a:spcPct val="20000"/>
        </a:spcBef>
        <a:spcAft>
          <a:spcPct val="0"/>
        </a:spcAft>
        <a:defRPr sz="2200">
          <a:solidFill>
            <a:schemeClr val="tx1"/>
          </a:solidFill>
          <a:latin typeface="+mn-lt"/>
        </a:defRPr>
      </a:lvl4pPr>
      <a:lvl5pPr marL="2057400" indent="-228600" algn="l" rtl="0" eaLnBrk="0" fontAlgn="base" hangingPunct="0">
        <a:spcBef>
          <a:spcPct val="20000"/>
        </a:spcBef>
        <a:spcAft>
          <a:spcPct val="0"/>
        </a:spcAft>
        <a:buClr>
          <a:schemeClr val="tx1"/>
        </a:buClr>
        <a:defRPr sz="2000">
          <a:solidFill>
            <a:schemeClr val="tx1"/>
          </a:solidFill>
          <a:latin typeface="+mn-lt"/>
        </a:defRPr>
      </a:lvl5pPr>
      <a:lvl6pPr marL="2514600" indent="-228600" algn="l" rtl="0" eaLnBrk="0" fontAlgn="base" hangingPunct="0">
        <a:spcBef>
          <a:spcPct val="20000"/>
        </a:spcBef>
        <a:spcAft>
          <a:spcPct val="0"/>
        </a:spcAft>
        <a:buClr>
          <a:schemeClr val="tx1"/>
        </a:buClr>
        <a:defRPr sz="2000">
          <a:solidFill>
            <a:schemeClr val="tx1"/>
          </a:solidFill>
          <a:latin typeface="+mn-lt"/>
        </a:defRPr>
      </a:lvl6pPr>
      <a:lvl7pPr marL="2971800" indent="-228600" algn="l" rtl="0" eaLnBrk="0" fontAlgn="base" hangingPunct="0">
        <a:spcBef>
          <a:spcPct val="20000"/>
        </a:spcBef>
        <a:spcAft>
          <a:spcPct val="0"/>
        </a:spcAft>
        <a:buClr>
          <a:schemeClr val="tx1"/>
        </a:buClr>
        <a:defRPr sz="2000">
          <a:solidFill>
            <a:schemeClr val="tx1"/>
          </a:solidFill>
          <a:latin typeface="+mn-lt"/>
        </a:defRPr>
      </a:lvl7pPr>
      <a:lvl8pPr marL="3429000" indent="-228600" algn="l" rtl="0" eaLnBrk="0" fontAlgn="base" hangingPunct="0">
        <a:spcBef>
          <a:spcPct val="20000"/>
        </a:spcBef>
        <a:spcAft>
          <a:spcPct val="0"/>
        </a:spcAft>
        <a:buClr>
          <a:schemeClr val="tx1"/>
        </a:buClr>
        <a:defRPr sz="2000">
          <a:solidFill>
            <a:schemeClr val="tx1"/>
          </a:solidFill>
          <a:latin typeface="+mn-lt"/>
        </a:defRPr>
      </a:lvl8pPr>
      <a:lvl9pPr marL="3886200" indent="-228600" algn="l" rtl="0" eaLnBrk="0" fontAlgn="base" hangingPunct="0">
        <a:spcBef>
          <a:spcPct val="20000"/>
        </a:spcBef>
        <a:spcAft>
          <a:spcPct val="0"/>
        </a:spcAft>
        <a:buClr>
          <a:schemeClr val="tx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2184400" y="1828221"/>
            <a:ext cx="5613400" cy="694487"/>
          </a:xfrm>
        </p:spPr>
        <p:txBody>
          <a:bodyPr/>
          <a:lstStyle/>
          <a:p>
            <a:r>
              <a:rPr lang="en-US" altLang="en-US" sz="4000" dirty="0" smtClean="0"/>
              <a:t>VBS Mutual Bank </a:t>
            </a:r>
          </a:p>
        </p:txBody>
      </p:sp>
      <p:sp>
        <p:nvSpPr>
          <p:cNvPr id="3076" name="Rectangle 3"/>
          <p:cNvSpPr>
            <a:spLocks noGrp="1" noChangeArrowheads="1"/>
          </p:cNvSpPr>
          <p:nvPr>
            <p:ph type="subTitle" idx="1"/>
          </p:nvPr>
        </p:nvSpPr>
        <p:spPr>
          <a:xfrm>
            <a:off x="5426672" y="3949701"/>
            <a:ext cx="3644900" cy="769441"/>
          </a:xfrm>
          <a:ln w="28575"/>
        </p:spPr>
        <p:txBody>
          <a:bodyPr/>
          <a:lstStyle/>
          <a:p>
            <a:pPr>
              <a:spcBef>
                <a:spcPts val="0"/>
              </a:spcBef>
            </a:pPr>
            <a:r>
              <a:rPr lang="en-US" altLang="en-US" dirty="0" smtClean="0"/>
              <a:t>Presentation to Parliament</a:t>
            </a:r>
          </a:p>
          <a:p>
            <a:pPr>
              <a:spcBef>
                <a:spcPts val="0"/>
              </a:spcBef>
            </a:pPr>
            <a:r>
              <a:rPr lang="en-US" altLang="en-US" dirty="0" smtClean="0"/>
              <a:t>March 2018</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507037"/>
          </a:xfrm>
          <a:solidFill>
            <a:schemeClr val="tx1"/>
          </a:solidFill>
        </p:spPr>
        <p:txBody>
          <a:bodyPr/>
          <a:lstStyle/>
          <a:p>
            <a:r>
              <a:rPr lang="en-US" altLang="en-US" sz="2800" b="1" dirty="0" smtClean="0"/>
              <a:t>Agenda</a:t>
            </a:r>
            <a:r>
              <a:rPr lang="en-US" altLang="en-US" sz="3600" b="1" dirty="0" smtClean="0"/>
              <a:t> </a:t>
            </a:r>
          </a:p>
        </p:txBody>
      </p:sp>
      <p:sp>
        <p:nvSpPr>
          <p:cNvPr id="4100" name="Rectangle 3"/>
          <p:cNvSpPr>
            <a:spLocks noGrp="1" noChangeArrowheads="1"/>
          </p:cNvSpPr>
          <p:nvPr>
            <p:ph type="body" idx="1"/>
          </p:nvPr>
        </p:nvSpPr>
        <p:spPr>
          <a:xfrm>
            <a:off x="217283" y="884945"/>
            <a:ext cx="8041143" cy="5140325"/>
          </a:xfrm>
        </p:spPr>
        <p:txBody>
          <a:bodyPr/>
          <a:lstStyle/>
          <a:p>
            <a:pPr marL="0" indent="0">
              <a:buNone/>
            </a:pPr>
            <a:r>
              <a:rPr lang="en-ZA" sz="2400" dirty="0" smtClean="0"/>
              <a:t>1. </a:t>
            </a:r>
            <a:r>
              <a:rPr lang="en-ZA" sz="2400" dirty="0"/>
              <a:t>Overview &amp; </a:t>
            </a:r>
            <a:r>
              <a:rPr lang="en-ZA" sz="2400" dirty="0" smtClean="0"/>
              <a:t>background (operational </a:t>
            </a:r>
            <a:r>
              <a:rPr lang="en-ZA" sz="2400" dirty="0"/>
              <a:t>and </a:t>
            </a:r>
            <a:r>
              <a:rPr lang="en-ZA" sz="2400" dirty="0" smtClean="0"/>
              <a:t>financial)</a:t>
            </a:r>
            <a:endParaRPr lang="en-ZA" sz="2400" dirty="0"/>
          </a:p>
          <a:p>
            <a:pPr marL="0" indent="0">
              <a:buNone/>
            </a:pPr>
            <a:endParaRPr lang="en-ZA" sz="2400" dirty="0"/>
          </a:p>
          <a:p>
            <a:pPr marL="0" indent="0">
              <a:buNone/>
            </a:pPr>
            <a:r>
              <a:rPr lang="en-ZA" sz="2400" dirty="0" smtClean="0"/>
              <a:t>2. </a:t>
            </a:r>
            <a:r>
              <a:rPr lang="en-ZA" sz="2400" dirty="0"/>
              <a:t>Major issues of </a:t>
            </a:r>
            <a:r>
              <a:rPr lang="en-ZA" sz="2400" dirty="0" smtClean="0"/>
              <a:t>concern </a:t>
            </a:r>
            <a:r>
              <a:rPr lang="en-ZA" sz="2400" dirty="0"/>
              <a:t>raised by SARB</a:t>
            </a:r>
          </a:p>
          <a:p>
            <a:endParaRPr lang="en-ZA" sz="2400" dirty="0"/>
          </a:p>
          <a:p>
            <a:pPr marL="0" indent="0">
              <a:buNone/>
            </a:pPr>
            <a:r>
              <a:rPr lang="en-ZA" sz="2400" dirty="0" smtClean="0"/>
              <a:t>3. </a:t>
            </a:r>
            <a:r>
              <a:rPr lang="en-ZA" sz="2400" dirty="0"/>
              <a:t>Municipality deposits at VBS Mutual Bank</a:t>
            </a:r>
          </a:p>
          <a:p>
            <a:pPr marL="0" indent="0">
              <a:buNone/>
            </a:pPr>
            <a:endParaRPr lang="en-ZA" sz="2400" dirty="0"/>
          </a:p>
          <a:p>
            <a:pPr marL="0" indent="0">
              <a:buNone/>
            </a:pPr>
            <a:r>
              <a:rPr lang="en-ZA" sz="2400" dirty="0" smtClean="0"/>
              <a:t>4. </a:t>
            </a:r>
            <a:r>
              <a:rPr lang="en-ZA" sz="2400" dirty="0"/>
              <a:t>Key events leading up to curatorship</a:t>
            </a:r>
          </a:p>
          <a:p>
            <a:endParaRPr lang="en-ZA" sz="2400" dirty="0"/>
          </a:p>
          <a:p>
            <a:pPr marL="0" indent="0">
              <a:buNone/>
            </a:pPr>
            <a:r>
              <a:rPr lang="en-ZA" sz="2400" dirty="0" smtClean="0"/>
              <a:t>5. </a:t>
            </a:r>
            <a:r>
              <a:rPr lang="en-ZA" sz="2400" dirty="0"/>
              <a:t>Curatorship</a:t>
            </a:r>
            <a:endParaRPr lang="en-GB" sz="2400" dirty="0"/>
          </a:p>
          <a:p>
            <a:endParaRPr lang="en-US" altLang="en-US" dirty="0" smtClean="0"/>
          </a:p>
        </p:txBody>
      </p:sp>
      <p:sp>
        <p:nvSpPr>
          <p:cNvPr id="2" name="TextBox 1"/>
          <p:cNvSpPr txBox="1"/>
          <p:nvPr/>
        </p:nvSpPr>
        <p:spPr>
          <a:xfrm>
            <a:off x="8258426" y="6069386"/>
            <a:ext cx="269625" cy="276999"/>
          </a:xfrm>
          <a:prstGeom prst="rect">
            <a:avLst/>
          </a:prstGeom>
          <a:noFill/>
        </p:spPr>
        <p:txBody>
          <a:bodyPr wrap="none" rtlCol="0">
            <a:spAutoFit/>
          </a:bodyPr>
          <a:lstStyle/>
          <a:p>
            <a:r>
              <a:rPr lang="en-ZA" sz="1200" b="0" dirty="0" smtClean="0"/>
              <a:t>2</a:t>
            </a:r>
            <a:endParaRPr lang="en-ZA" sz="1200" b="0" dirty="0"/>
          </a:p>
        </p:txBody>
      </p:sp>
    </p:spTree>
    <p:extLst>
      <p:ext uri="{BB962C8B-B14F-4D97-AF65-F5344CB8AC3E}">
        <p14:creationId xmlns:p14="http://schemas.microsoft.com/office/powerpoint/2010/main" val="275279659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 y="0"/>
            <a:ext cx="9144000" cy="511551"/>
          </a:xfrm>
          <a:solidFill>
            <a:schemeClr val="tx1"/>
          </a:solidFill>
        </p:spPr>
        <p:txBody>
          <a:bodyPr/>
          <a:lstStyle/>
          <a:p>
            <a:r>
              <a:rPr lang="en-US" altLang="en-US" sz="2800" b="1" dirty="0" smtClean="0"/>
              <a:t>Overview</a:t>
            </a:r>
            <a:r>
              <a:rPr lang="en-US" altLang="en-US" sz="3200" b="1" dirty="0" smtClean="0"/>
              <a:t> and background </a:t>
            </a:r>
          </a:p>
        </p:txBody>
      </p:sp>
      <p:sp>
        <p:nvSpPr>
          <p:cNvPr id="11" name="TextBox 10"/>
          <p:cNvSpPr txBox="1"/>
          <p:nvPr/>
        </p:nvSpPr>
        <p:spPr>
          <a:xfrm>
            <a:off x="8258426" y="6069386"/>
            <a:ext cx="269625" cy="276999"/>
          </a:xfrm>
          <a:prstGeom prst="rect">
            <a:avLst/>
          </a:prstGeom>
          <a:noFill/>
        </p:spPr>
        <p:txBody>
          <a:bodyPr wrap="none" rtlCol="0">
            <a:spAutoFit/>
          </a:bodyPr>
          <a:lstStyle/>
          <a:p>
            <a:r>
              <a:rPr lang="en-ZA" sz="1200" b="0" dirty="0" smtClean="0"/>
              <a:t>3</a:t>
            </a:r>
            <a:endParaRPr lang="en-ZA" sz="1200" b="0" dirty="0"/>
          </a:p>
        </p:txBody>
      </p:sp>
      <p:sp>
        <p:nvSpPr>
          <p:cNvPr id="9" name="Content Placeholder 2"/>
          <p:cNvSpPr>
            <a:spLocks noGrp="1"/>
          </p:cNvSpPr>
          <p:nvPr>
            <p:ph idx="1"/>
          </p:nvPr>
        </p:nvSpPr>
        <p:spPr>
          <a:xfrm>
            <a:off x="0" y="511551"/>
            <a:ext cx="4568568" cy="5291597"/>
          </a:xfrm>
        </p:spPr>
        <p:txBody>
          <a:bodyPr>
            <a:noAutofit/>
          </a:bodyPr>
          <a:lstStyle/>
          <a:p>
            <a:pPr marL="0" indent="0" algn="just">
              <a:buNone/>
            </a:pPr>
            <a:r>
              <a:rPr lang="en-ZA" sz="1500" b="1" dirty="0" smtClean="0"/>
              <a:t>Background</a:t>
            </a:r>
          </a:p>
          <a:p>
            <a:pPr marL="177800" indent="-177800" algn="just">
              <a:spcBef>
                <a:spcPts val="172"/>
              </a:spcBef>
              <a:buFont typeface="Arial" panose="020B0604020202020204" pitchFamily="34" charset="0"/>
              <a:buChar char="•"/>
            </a:pPr>
            <a:r>
              <a:rPr lang="en-ZA" sz="1550" dirty="0" smtClean="0"/>
              <a:t>Established</a:t>
            </a:r>
            <a:r>
              <a:rPr lang="en-ZA" sz="1550" dirty="0"/>
              <a:t>: </a:t>
            </a:r>
            <a:r>
              <a:rPr lang="en-ZA" sz="1550" dirty="0" smtClean="0"/>
              <a:t>1982 (initially operated as Venda </a:t>
            </a:r>
            <a:r>
              <a:rPr lang="en-ZA" sz="1550" dirty="0"/>
              <a:t>B</a:t>
            </a:r>
            <a:r>
              <a:rPr lang="en-ZA" sz="1550" dirty="0" smtClean="0"/>
              <a:t>uilding Society). </a:t>
            </a:r>
          </a:p>
          <a:p>
            <a:pPr marL="177800" indent="-177800" algn="just">
              <a:spcBef>
                <a:spcPts val="172"/>
              </a:spcBef>
              <a:buFont typeface="Arial" panose="020B0604020202020204" pitchFamily="34" charset="0"/>
              <a:buChar char="•"/>
            </a:pPr>
            <a:r>
              <a:rPr lang="en-ZA" sz="1550" dirty="0" smtClean="0"/>
              <a:t>Granted permanent Mutual Bank license on 11 October 2000. </a:t>
            </a:r>
          </a:p>
          <a:p>
            <a:pPr marL="177800" indent="-177800" algn="just">
              <a:spcBef>
                <a:spcPts val="172"/>
              </a:spcBef>
              <a:buFont typeface="Arial" panose="020B0604020202020204" pitchFamily="34" charset="0"/>
              <a:buChar char="•"/>
            </a:pPr>
            <a:r>
              <a:rPr lang="en-ZA" sz="1550" b="1" dirty="0" smtClean="0"/>
              <a:t>Products and services: </a:t>
            </a:r>
            <a:r>
              <a:rPr lang="en-ZA" sz="1550" dirty="0" smtClean="0"/>
              <a:t>savings, fixed and notice deposits, mortgage, short-term loans, investment loans and fuel and contract financing. </a:t>
            </a:r>
          </a:p>
          <a:p>
            <a:pPr marL="177800" indent="-177800" algn="just">
              <a:spcBef>
                <a:spcPts val="172"/>
              </a:spcBef>
              <a:buFont typeface="Arial" panose="020B0604020202020204" pitchFamily="34" charset="0"/>
              <a:buChar char="•"/>
            </a:pPr>
            <a:r>
              <a:rPr lang="en-ZA" sz="1550" b="1" dirty="0" smtClean="0"/>
              <a:t>Funding:</a:t>
            </a:r>
            <a:r>
              <a:rPr lang="en-ZA" sz="1550" dirty="0" smtClean="0"/>
              <a:t> main source of funding is savings, deposits and fixed and notice deposits.</a:t>
            </a:r>
            <a:endParaRPr lang="en-ZA" sz="1550" dirty="0"/>
          </a:p>
          <a:p>
            <a:pPr marL="177800" indent="-177800" algn="just">
              <a:spcBef>
                <a:spcPts val="172"/>
              </a:spcBef>
              <a:buFont typeface="Arial" panose="020B0604020202020204" pitchFamily="34" charset="0"/>
              <a:buChar char="•"/>
            </a:pPr>
            <a:r>
              <a:rPr lang="en-ZA" sz="1550" b="1" dirty="0" smtClean="0"/>
              <a:t>Clients</a:t>
            </a:r>
            <a:r>
              <a:rPr lang="en-ZA" sz="1550" b="1" dirty="0"/>
              <a:t>:</a:t>
            </a:r>
            <a:r>
              <a:rPr lang="en-ZA" sz="1550" dirty="0"/>
              <a:t> </a:t>
            </a:r>
            <a:r>
              <a:rPr lang="en-ZA" sz="1550" dirty="0" smtClean="0"/>
              <a:t>22 051 depositors, 1 105 loan accounts.</a:t>
            </a:r>
            <a:endParaRPr lang="en-ZA" sz="1550" dirty="0"/>
          </a:p>
          <a:p>
            <a:pPr marL="177800" indent="-177800" algn="just">
              <a:spcBef>
                <a:spcPts val="172"/>
              </a:spcBef>
              <a:buFont typeface="Arial" panose="020B0604020202020204" pitchFamily="34" charset="0"/>
              <a:buChar char="•"/>
            </a:pPr>
            <a:r>
              <a:rPr lang="en-ZA" sz="1550" b="1" dirty="0"/>
              <a:t>Branches:</a:t>
            </a:r>
            <a:r>
              <a:rPr lang="en-ZA" sz="1550" dirty="0"/>
              <a:t> </a:t>
            </a:r>
            <a:r>
              <a:rPr lang="en-ZA" sz="1550" dirty="0" smtClean="0"/>
              <a:t>6 operational, 1 not yet operational</a:t>
            </a:r>
          </a:p>
          <a:p>
            <a:pPr marL="177800" indent="-177800" algn="just">
              <a:spcBef>
                <a:spcPts val="172"/>
              </a:spcBef>
              <a:buFont typeface="Arial" panose="020B0604020202020204" pitchFamily="34" charset="0"/>
              <a:buChar char="•"/>
            </a:pPr>
            <a:r>
              <a:rPr lang="en-ZA" sz="1550" b="1" dirty="0" smtClean="0"/>
              <a:t>Head office: </a:t>
            </a:r>
            <a:r>
              <a:rPr lang="en-ZA" sz="1550" dirty="0" smtClean="0"/>
              <a:t>Makhado; </a:t>
            </a:r>
            <a:r>
              <a:rPr lang="en-ZA" sz="1550" b="1" dirty="0" smtClean="0"/>
              <a:t>Corporate office: </a:t>
            </a:r>
            <a:r>
              <a:rPr lang="en-ZA" sz="1550" dirty="0" err="1" smtClean="0"/>
              <a:t>Rivonia</a:t>
            </a:r>
            <a:r>
              <a:rPr lang="en-ZA" sz="1550" dirty="0" smtClean="0"/>
              <a:t>.</a:t>
            </a:r>
          </a:p>
          <a:p>
            <a:pPr marL="177800" indent="-177800" algn="just">
              <a:spcBef>
                <a:spcPts val="172"/>
              </a:spcBef>
              <a:buFont typeface="Arial" panose="020B0604020202020204" pitchFamily="34" charset="0"/>
              <a:buChar char="•"/>
            </a:pPr>
            <a:r>
              <a:rPr lang="en-ZA" sz="1550" b="1" dirty="0" smtClean="0"/>
              <a:t>Shareholders:</a:t>
            </a:r>
            <a:r>
              <a:rPr lang="en-ZA" sz="1550" dirty="0" smtClean="0"/>
              <a:t> Vele Investments (58.85%), PIC (27.63%), </a:t>
            </a:r>
            <a:r>
              <a:rPr lang="en-ZA" sz="1550" dirty="0" err="1"/>
              <a:t>Dyambeu</a:t>
            </a:r>
            <a:r>
              <a:rPr lang="en-ZA" sz="1550" dirty="0"/>
              <a:t> (4.60</a:t>
            </a:r>
            <a:r>
              <a:rPr lang="en-ZA" sz="1550" dirty="0" smtClean="0"/>
              <a:t>%), General Public (8.93%).</a:t>
            </a:r>
            <a:endParaRPr lang="en-ZA" sz="1550" dirty="0"/>
          </a:p>
          <a:p>
            <a:pPr marL="177800" indent="-177800" algn="just">
              <a:spcBef>
                <a:spcPts val="172"/>
              </a:spcBef>
              <a:buFont typeface="Arial" panose="020B0604020202020204" pitchFamily="34" charset="0"/>
              <a:buChar char="•"/>
            </a:pPr>
            <a:r>
              <a:rPr lang="en-ZA" sz="1550" b="1" dirty="0"/>
              <a:t>Employees</a:t>
            </a:r>
            <a:r>
              <a:rPr lang="en-ZA" sz="1550" b="1" dirty="0" smtClean="0"/>
              <a:t>:</a:t>
            </a:r>
            <a:r>
              <a:rPr lang="en-ZA" sz="1550" dirty="0" smtClean="0"/>
              <a:t> 140.</a:t>
            </a:r>
            <a:endParaRPr lang="en-ZA" sz="1550" dirty="0"/>
          </a:p>
          <a:p>
            <a:pPr marL="177800" indent="-177800" algn="just">
              <a:spcBef>
                <a:spcPts val="172"/>
              </a:spcBef>
              <a:buFont typeface="Arial" panose="020B0604020202020204" pitchFamily="34" charset="0"/>
              <a:buChar char="•"/>
            </a:pPr>
            <a:r>
              <a:rPr lang="en-GB" sz="1550" b="1" dirty="0"/>
              <a:t>Auditors</a:t>
            </a:r>
            <a:r>
              <a:rPr lang="en-GB" sz="1550" b="1" dirty="0" smtClean="0"/>
              <a:t>:</a:t>
            </a:r>
            <a:r>
              <a:rPr lang="en-GB" sz="1550" dirty="0" smtClean="0"/>
              <a:t> KPMG.</a:t>
            </a:r>
          </a:p>
        </p:txBody>
      </p:sp>
      <p:sp>
        <p:nvSpPr>
          <p:cNvPr id="12" name="Content Placeholder 2"/>
          <p:cNvSpPr txBox="1">
            <a:spLocks/>
          </p:cNvSpPr>
          <p:nvPr/>
        </p:nvSpPr>
        <p:spPr>
          <a:xfrm>
            <a:off x="4568568" y="542018"/>
            <a:ext cx="4575432" cy="4805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ZA" sz="1800" i="0" u="none" strike="noStrike" kern="1200" cap="none" spc="0" normalizeH="0" baseline="0" noProof="0" dirty="0" smtClean="0">
                <a:ln>
                  <a:noFill/>
                </a:ln>
                <a:solidFill>
                  <a:prstClr val="black"/>
                </a:solidFill>
                <a:effectLst/>
                <a:uLnTx/>
                <a:uFillTx/>
                <a:latin typeface="Arial" charset="0"/>
                <a:cs typeface="Arial" charset="0"/>
              </a:rPr>
              <a:t>Financial information - Jan’18</a:t>
            </a:r>
            <a:r>
              <a:rPr kumimoji="0" lang="en-ZA" sz="1800" i="0" u="none" strike="noStrike" kern="1200" cap="none" spc="0" normalizeH="0" baseline="0" noProof="0" dirty="0" smtClean="0">
                <a:ln>
                  <a:noFill/>
                </a:ln>
                <a:solidFill>
                  <a:srgbClr val="0000CC"/>
                </a:solidFill>
                <a:effectLst/>
                <a:uLnTx/>
                <a:uFillTx/>
                <a:latin typeface="Arial" charset="0"/>
                <a:cs typeface="Arial" charset="0"/>
              </a:rPr>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ZA" sz="1800" b="0" i="0" u="none" strike="noStrike" kern="1200" cap="none" spc="0" normalizeH="0" baseline="0" noProof="0" dirty="0" smtClean="0">
                <a:ln>
                  <a:noFill/>
                </a:ln>
                <a:solidFill>
                  <a:srgbClr val="0000CC"/>
                </a:solidFill>
                <a:effectLst/>
                <a:uLnTx/>
                <a:uFillTx/>
                <a:latin typeface="Arial" charset="0"/>
                <a:cs typeface="Arial" charset="0"/>
              </a:rPr>
              <a:t>(*As submitted to SARB)</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cs typeface="Arial" charset="0"/>
              </a:rPr>
              <a:t>Total assets - R2.04bn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800" b="0" i="0" u="none" strike="noStrike" kern="1200" cap="none" spc="0" normalizeH="0" baseline="0" noProof="0" dirty="0" smtClean="0">
                <a:ln>
                  <a:noFill/>
                </a:ln>
                <a:solidFill>
                  <a:prstClr val="black"/>
                </a:solidFill>
                <a:effectLst/>
                <a:uLnTx/>
                <a:uFillTx/>
                <a:latin typeface="Arial" charset="0"/>
                <a:cs typeface="Arial" charset="0"/>
              </a:rPr>
              <a:t>Total loans &amp; advances - R1.78bn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800" b="0" i="0" u="none" strike="noStrike" kern="1200" cap="none" spc="0" normalizeH="0" baseline="0" noProof="0" dirty="0" smtClean="0">
                <a:ln>
                  <a:noFill/>
                </a:ln>
                <a:solidFill>
                  <a:prstClr val="black"/>
                </a:solidFill>
                <a:effectLst/>
                <a:uLnTx/>
                <a:uFillTx/>
                <a:latin typeface="Arial" charset="0"/>
                <a:cs typeface="Arial" charset="0"/>
              </a:rPr>
              <a:t>Total funding related to the public - R1.54bn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800" b="0" i="0" u="none" strike="noStrike" kern="1200" cap="none" spc="0" normalizeH="0" baseline="0" noProof="0" dirty="0" smtClean="0">
                <a:ln>
                  <a:noFill/>
                </a:ln>
                <a:solidFill>
                  <a:prstClr val="black"/>
                </a:solidFill>
                <a:effectLst/>
                <a:uLnTx/>
                <a:uFillTx/>
                <a:latin typeface="Arial" charset="0"/>
                <a:cs typeface="Arial" charset="0"/>
              </a:rPr>
              <a:t>Capital and Reserves - R 476mn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800" b="0" i="0" u="none" strike="noStrike" kern="1200" cap="none" spc="0" normalizeH="0" baseline="0" noProof="0" dirty="0" smtClean="0">
                <a:ln>
                  <a:noFill/>
                </a:ln>
                <a:solidFill>
                  <a:prstClr val="black"/>
                </a:solidFill>
                <a:effectLst/>
                <a:uLnTx/>
                <a:uFillTx/>
                <a:latin typeface="Arial" charset="0"/>
                <a:cs typeface="Arial" charset="0"/>
              </a:rPr>
              <a:t>Total Off-balance-sheet size – R185.2mn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800" i="0" strike="noStrike" kern="1200" cap="none" spc="0" normalizeH="0" baseline="0" noProof="0" dirty="0" smtClean="0">
                <a:ln>
                  <a:noFill/>
                </a:ln>
                <a:solidFill>
                  <a:prstClr val="black"/>
                </a:solidFill>
                <a:effectLst/>
                <a:uLnTx/>
                <a:uFillTx/>
                <a:latin typeface="Arial" charset="0"/>
                <a:cs typeface="Arial" charset="0"/>
              </a:rPr>
              <a:t>Profitability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GB" sz="1200" b="0" i="0" u="none" strike="noStrike" kern="1200" cap="none" spc="0" normalizeH="0" baseline="0" noProof="0" dirty="0" smtClean="0">
              <a:ln>
                <a:noFill/>
              </a:ln>
              <a:solidFill>
                <a:prstClr val="black"/>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GB" sz="2400" b="0" i="0" u="none" strike="noStrike" kern="1200" cap="none" spc="0" normalizeH="0" baseline="0" noProof="0" dirty="0" smtClean="0">
              <a:ln>
                <a:noFill/>
              </a:ln>
              <a:solidFill>
                <a:prstClr val="black"/>
              </a:solidFill>
              <a:effectLst/>
              <a:uLnTx/>
              <a:uFillTx/>
              <a:latin typeface="Arial" charset="0"/>
              <a:cs typeface="Arial" charset="0"/>
            </a:endParaRPr>
          </a:p>
        </p:txBody>
      </p:sp>
      <p:pic>
        <p:nvPicPr>
          <p:cNvPr id="2" name="Picture 1"/>
          <p:cNvPicPr>
            <a:picLocks noChangeAspect="1"/>
          </p:cNvPicPr>
          <p:nvPr/>
        </p:nvPicPr>
        <p:blipFill>
          <a:blip r:embed="rId2"/>
          <a:stretch>
            <a:fillRect/>
          </a:stretch>
        </p:blipFill>
        <p:spPr>
          <a:xfrm>
            <a:off x="4727377" y="3696657"/>
            <a:ext cx="4395597" cy="2106491"/>
          </a:xfrm>
          <a:prstGeom prst="rect">
            <a:avLst/>
          </a:prstGeom>
        </p:spPr>
      </p:pic>
    </p:spTree>
    <p:extLst>
      <p:ext uri="{BB962C8B-B14F-4D97-AF65-F5344CB8AC3E}">
        <p14:creationId xmlns:p14="http://schemas.microsoft.com/office/powerpoint/2010/main" val="236015983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419988"/>
          </a:xfrm>
          <a:solidFill>
            <a:schemeClr val="tx1"/>
          </a:solidFill>
        </p:spPr>
        <p:txBody>
          <a:bodyPr/>
          <a:lstStyle/>
          <a:p>
            <a:r>
              <a:rPr lang="en-US" altLang="en-US" sz="2500" b="1" dirty="0" smtClean="0"/>
              <a:t>Major issues of concern raised by SARB </a:t>
            </a:r>
          </a:p>
        </p:txBody>
      </p:sp>
      <p:sp>
        <p:nvSpPr>
          <p:cNvPr id="6" name="TextBox 5"/>
          <p:cNvSpPr txBox="1"/>
          <p:nvPr/>
        </p:nvSpPr>
        <p:spPr>
          <a:xfrm>
            <a:off x="8258426" y="6069386"/>
            <a:ext cx="269625" cy="276999"/>
          </a:xfrm>
          <a:prstGeom prst="rect">
            <a:avLst/>
          </a:prstGeom>
          <a:noFill/>
        </p:spPr>
        <p:txBody>
          <a:bodyPr wrap="none" rtlCol="0">
            <a:spAutoFit/>
          </a:bodyPr>
          <a:lstStyle/>
          <a:p>
            <a:r>
              <a:rPr lang="en-ZA" sz="1200" b="0" dirty="0" smtClean="0"/>
              <a:t>4</a:t>
            </a:r>
            <a:endParaRPr lang="en-ZA" sz="1200" b="0" dirty="0"/>
          </a:p>
        </p:txBody>
      </p:sp>
      <p:sp>
        <p:nvSpPr>
          <p:cNvPr id="3" name="Rectangle 2"/>
          <p:cNvSpPr/>
          <p:nvPr/>
        </p:nvSpPr>
        <p:spPr>
          <a:xfrm>
            <a:off x="0" y="597794"/>
            <a:ext cx="8826500" cy="5270161"/>
          </a:xfrm>
          <a:prstGeom prst="rect">
            <a:avLst/>
          </a:prstGeom>
        </p:spPr>
        <p:txBody>
          <a:bodyPr wrap="square">
            <a:spAutoFit/>
          </a:bodyPr>
          <a:lstStyle/>
          <a:p>
            <a:pPr marL="228600" lvl="0" indent="-228600" algn="just" fontAlgn="auto">
              <a:lnSpc>
                <a:spcPct val="90000"/>
              </a:lnSpc>
              <a:spcBef>
                <a:spcPts val="1000"/>
              </a:spcBef>
              <a:spcAft>
                <a:spcPts val="0"/>
              </a:spcAft>
              <a:buClrTx/>
              <a:buSzTx/>
              <a:buFont typeface="Arial"/>
              <a:buChar char="•"/>
            </a:pPr>
            <a:r>
              <a:rPr lang="en-ZA" b="0" dirty="0">
                <a:solidFill>
                  <a:prstClr val="black"/>
                </a:solidFill>
                <a:latin typeface="Arial" charset="0"/>
                <a:cs typeface="Arial" charset="0"/>
              </a:rPr>
              <a:t>Inadequate and questionable governance and risk management </a:t>
            </a:r>
            <a:r>
              <a:rPr lang="en-ZA" b="0" dirty="0" smtClean="0">
                <a:solidFill>
                  <a:prstClr val="black"/>
                </a:solidFill>
                <a:latin typeface="Arial" charset="0"/>
                <a:cs typeface="Arial" charset="0"/>
              </a:rPr>
              <a:t>practices.</a:t>
            </a:r>
            <a:endParaRPr lang="en-ZA"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ZA" b="0" dirty="0">
                <a:solidFill>
                  <a:prstClr val="black"/>
                </a:solidFill>
                <a:latin typeface="Arial" charset="0"/>
                <a:cs typeface="Arial" charset="0"/>
              </a:rPr>
              <a:t>A deficient compliance function and </a:t>
            </a:r>
            <a:r>
              <a:rPr lang="en-ZA" b="0" dirty="0" smtClean="0">
                <a:solidFill>
                  <a:prstClr val="black"/>
                </a:solidFill>
                <a:latin typeface="Arial" charset="0"/>
                <a:cs typeface="Arial" charset="0"/>
              </a:rPr>
              <a:t>culture.</a:t>
            </a:r>
            <a:endParaRPr lang="en-ZA"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ZA" b="0" dirty="0">
                <a:solidFill>
                  <a:prstClr val="black"/>
                </a:solidFill>
                <a:latin typeface="Arial" charset="0"/>
                <a:cs typeface="Arial" charset="0"/>
              </a:rPr>
              <a:t>Aggressive growth strategy in balance sheet amidst funding </a:t>
            </a:r>
            <a:r>
              <a:rPr lang="en-ZA" b="0" dirty="0" smtClean="0">
                <a:solidFill>
                  <a:prstClr val="black"/>
                </a:solidFill>
                <a:latin typeface="Arial" charset="0"/>
                <a:cs typeface="Arial" charset="0"/>
              </a:rPr>
              <a:t>challenges.</a:t>
            </a:r>
            <a:endParaRPr lang="en-ZA"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ZA" b="0" dirty="0">
                <a:solidFill>
                  <a:prstClr val="black"/>
                </a:solidFill>
                <a:latin typeface="Arial" charset="0"/>
                <a:cs typeface="Arial" charset="0"/>
              </a:rPr>
              <a:t>Weak asset and liability management practices (high liquidity risk</a:t>
            </a:r>
            <a:r>
              <a:rPr lang="en-ZA" b="0" dirty="0" smtClean="0">
                <a:solidFill>
                  <a:prstClr val="black"/>
                </a:solidFill>
                <a:latin typeface="Arial" charset="0"/>
                <a:cs typeface="Arial" charset="0"/>
              </a:rPr>
              <a:t>).</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Sectorial depositor concentration risk (Municipalities were 32 days, 3, 6 and 12 months maturations</a:t>
            </a:r>
            <a:r>
              <a:rPr lang="en-GB" b="0" dirty="0" smtClean="0">
                <a:solidFill>
                  <a:prstClr val="black"/>
                </a:solidFill>
                <a:latin typeface="Arial" charset="0"/>
                <a:cs typeface="Arial" charset="0"/>
              </a:rPr>
              <a:t>).</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ZA" b="0" dirty="0">
                <a:solidFill>
                  <a:prstClr val="black"/>
                </a:solidFill>
                <a:latin typeface="Arial" charset="0"/>
                <a:cs typeface="Arial" charset="0"/>
              </a:rPr>
              <a:t>Possible illegality of municipality deposits accepted by the bank and the legal developments in that </a:t>
            </a:r>
            <a:r>
              <a:rPr lang="en-ZA" b="0" dirty="0" smtClean="0">
                <a:solidFill>
                  <a:prstClr val="black"/>
                </a:solidFill>
                <a:latin typeface="Arial" charset="0"/>
                <a:cs typeface="Arial" charset="0"/>
              </a:rPr>
              <a:t>regard.</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Volatility in financial performance as well as regular and significant losses caused by high operating expenses due to aggressive infrastructure expansion </a:t>
            </a:r>
            <a:r>
              <a:rPr lang="en-GB" b="0" dirty="0" smtClean="0">
                <a:solidFill>
                  <a:prstClr val="black"/>
                </a:solidFill>
                <a:latin typeface="Arial" charset="0"/>
                <a:cs typeface="Arial" charset="0"/>
              </a:rPr>
              <a:t>plans.</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The negative impact of these losses on </a:t>
            </a:r>
            <a:r>
              <a:rPr lang="en-GB" b="0" dirty="0" smtClean="0">
                <a:solidFill>
                  <a:prstClr val="black"/>
                </a:solidFill>
                <a:latin typeface="Arial" charset="0"/>
                <a:cs typeface="Arial" charset="0"/>
              </a:rPr>
              <a:t>capital.</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Venture into new products and services without commensurate investment in the enhancement of internal </a:t>
            </a:r>
            <a:r>
              <a:rPr lang="en-GB" b="0" dirty="0" smtClean="0">
                <a:solidFill>
                  <a:prstClr val="black"/>
                </a:solidFill>
                <a:latin typeface="Arial" charset="0"/>
                <a:cs typeface="Arial" charset="0"/>
              </a:rPr>
              <a:t>controls.</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Negative media coverage of the bank (reputational risk</a:t>
            </a:r>
            <a:r>
              <a:rPr lang="en-GB" b="0" dirty="0" smtClean="0">
                <a:solidFill>
                  <a:prstClr val="black"/>
                </a:solidFill>
                <a:latin typeface="Arial" charset="0"/>
                <a:cs typeface="Arial" charset="0"/>
              </a:rPr>
              <a:t>).</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Lack of proactive communication with the regulator on significant developments and delayed responses  by management to </a:t>
            </a:r>
            <a:r>
              <a:rPr lang="en-GB" b="0" dirty="0" smtClean="0">
                <a:solidFill>
                  <a:prstClr val="black"/>
                </a:solidFill>
                <a:latin typeface="Arial" charset="0"/>
                <a:cs typeface="Arial" charset="0"/>
              </a:rPr>
              <a:t>crises.</a:t>
            </a:r>
            <a:endParaRPr lang="en-GB" b="0" dirty="0">
              <a:solidFill>
                <a:prstClr val="black"/>
              </a:solidFill>
              <a:latin typeface="Arial" charset="0"/>
              <a:cs typeface="Arial" charset="0"/>
            </a:endParaRPr>
          </a:p>
          <a:p>
            <a:pPr marL="228600" lvl="0" indent="-228600" algn="just" fontAlgn="auto">
              <a:lnSpc>
                <a:spcPct val="90000"/>
              </a:lnSpc>
              <a:spcBef>
                <a:spcPts val="1000"/>
              </a:spcBef>
              <a:spcAft>
                <a:spcPts val="0"/>
              </a:spcAft>
              <a:buClrTx/>
              <a:buSzTx/>
              <a:buFont typeface="Arial"/>
              <a:buChar char="•"/>
            </a:pPr>
            <a:r>
              <a:rPr lang="en-GB" b="0" dirty="0">
                <a:solidFill>
                  <a:prstClr val="black"/>
                </a:solidFill>
                <a:latin typeface="Arial" charset="0"/>
                <a:cs typeface="Arial" charset="0"/>
              </a:rPr>
              <a:t>Poor quality of regulatory reports and other information submitted to the </a:t>
            </a:r>
            <a:r>
              <a:rPr lang="en-GB" b="0" dirty="0" smtClean="0">
                <a:solidFill>
                  <a:prstClr val="black"/>
                </a:solidFill>
                <a:latin typeface="Arial" charset="0"/>
                <a:cs typeface="Arial" charset="0"/>
              </a:rPr>
              <a:t>regulator.</a:t>
            </a:r>
            <a:endParaRPr lang="en-GB" b="0" dirty="0">
              <a:solidFill>
                <a:prstClr val="black"/>
              </a:solidFill>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419988"/>
          </a:xfrm>
          <a:solidFill>
            <a:schemeClr val="tx1"/>
          </a:solidFill>
        </p:spPr>
        <p:txBody>
          <a:bodyPr/>
          <a:lstStyle/>
          <a:p>
            <a:r>
              <a:rPr lang="en-US" altLang="en-US" sz="2500" b="1" dirty="0" smtClean="0"/>
              <a:t>Municipality deposits at VBS Mutual Bank </a:t>
            </a:r>
          </a:p>
        </p:txBody>
      </p:sp>
      <p:sp>
        <p:nvSpPr>
          <p:cNvPr id="6" name="TextBox 5"/>
          <p:cNvSpPr txBox="1"/>
          <p:nvPr/>
        </p:nvSpPr>
        <p:spPr>
          <a:xfrm>
            <a:off x="8258426" y="6069386"/>
            <a:ext cx="269625" cy="276999"/>
          </a:xfrm>
          <a:prstGeom prst="rect">
            <a:avLst/>
          </a:prstGeom>
          <a:noFill/>
        </p:spPr>
        <p:txBody>
          <a:bodyPr wrap="none" rtlCol="0">
            <a:spAutoFit/>
          </a:bodyPr>
          <a:lstStyle/>
          <a:p>
            <a:r>
              <a:rPr lang="en-ZA" sz="1200" b="0" dirty="0" smtClean="0"/>
              <a:t>5</a:t>
            </a:r>
            <a:endParaRPr lang="en-ZA" sz="1200" b="0"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89972319"/>
              </p:ext>
            </p:extLst>
          </p:nvPr>
        </p:nvGraphicFramePr>
        <p:xfrm>
          <a:off x="0" y="490087"/>
          <a:ext cx="3900905" cy="48279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15452" y="5388173"/>
            <a:ext cx="5633452" cy="307777"/>
          </a:xfrm>
          <a:prstGeom prst="rect">
            <a:avLst/>
          </a:prstGeom>
          <a:noFill/>
        </p:spPr>
        <p:txBody>
          <a:bodyPr wrap="square" rtlCol="0">
            <a:spAutoFit/>
          </a:bodyPr>
          <a:lstStyle/>
          <a:p>
            <a:pPr lvl="0">
              <a:defRPr/>
            </a:pPr>
            <a:r>
              <a:rPr lang="en-ZA" sz="1400" dirty="0">
                <a:solidFill>
                  <a:srgbClr val="0000CC"/>
                </a:solidFill>
              </a:rPr>
              <a:t>(*As submitted to </a:t>
            </a:r>
            <a:r>
              <a:rPr lang="en-ZA" sz="1400" dirty="0" smtClean="0">
                <a:solidFill>
                  <a:srgbClr val="0000CC"/>
                </a:solidFill>
              </a:rPr>
              <a:t>SARB</a:t>
            </a:r>
            <a:r>
              <a:rPr lang="en-ZA" sz="1400" dirty="0">
                <a:solidFill>
                  <a:srgbClr val="0000CC"/>
                </a:solidFill>
              </a:rPr>
              <a:t>)</a:t>
            </a:r>
          </a:p>
        </p:txBody>
      </p:sp>
      <p:sp>
        <p:nvSpPr>
          <p:cNvPr id="8" name="TextBox 7"/>
          <p:cNvSpPr txBox="1"/>
          <p:nvPr/>
        </p:nvSpPr>
        <p:spPr>
          <a:xfrm>
            <a:off x="3774574" y="560186"/>
            <a:ext cx="5369426" cy="5509200"/>
          </a:xfrm>
          <a:prstGeom prst="rect">
            <a:avLst/>
          </a:prstGeom>
          <a:noFill/>
        </p:spPr>
        <p:txBody>
          <a:bodyPr wrap="square" rtlCol="0">
            <a:spAutoFit/>
          </a:bodyPr>
          <a:lstStyle/>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February 2015 </a:t>
            </a:r>
            <a:r>
              <a:rPr lang="en-ZA" sz="1550" b="0" dirty="0" smtClean="0">
                <a:solidFill>
                  <a:prstClr val="black"/>
                </a:solidFill>
                <a:cs typeface="Arial" panose="020B0604020202020204" pitchFamily="34" charset="0"/>
              </a:rPr>
              <a:t>– First municipality deposit appears on  list of largest depositors.</a:t>
            </a:r>
          </a:p>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From Sep 2015 </a:t>
            </a:r>
            <a:r>
              <a:rPr lang="en-ZA" sz="1550" b="0" dirty="0" smtClean="0">
                <a:solidFill>
                  <a:prstClr val="black"/>
                </a:solidFill>
                <a:cs typeface="Arial" panose="020B0604020202020204" pitchFamily="34" charset="0"/>
              </a:rPr>
              <a:t>– VBS was warned against reliance placed on 10 largest depositors (of which municipality was largest).</a:t>
            </a:r>
          </a:p>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From Sep 2016 </a:t>
            </a:r>
            <a:r>
              <a:rPr lang="en-ZA" sz="1550" b="0" dirty="0" smtClean="0">
                <a:solidFill>
                  <a:prstClr val="black"/>
                </a:solidFill>
                <a:cs typeface="Arial" panose="020B0604020202020204" pitchFamily="34" charset="0"/>
              </a:rPr>
              <a:t>– VBS warned against increasing sectorial concentration of municipalities and worsening liquidity mismatch position.</a:t>
            </a:r>
          </a:p>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18 August 2017 </a:t>
            </a:r>
            <a:r>
              <a:rPr lang="en-ZA" sz="1550" b="0" dirty="0" smtClean="0">
                <a:solidFill>
                  <a:prstClr val="black"/>
                </a:solidFill>
                <a:cs typeface="Arial" panose="020B0604020202020204" pitchFamily="34" charset="0"/>
              </a:rPr>
              <a:t>– VBS alerted SARB to court application against National Treasury and possible illegality of deposits from municipalities.</a:t>
            </a:r>
          </a:p>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29 August 2017 </a:t>
            </a:r>
            <a:r>
              <a:rPr lang="en-ZA" sz="1550" b="0" dirty="0" smtClean="0">
                <a:solidFill>
                  <a:prstClr val="black"/>
                </a:solidFill>
                <a:cs typeface="Arial" panose="020B0604020202020204" pitchFamily="34" charset="0"/>
              </a:rPr>
              <a:t>– VBS was advised to seek alternative liquidity contingency plans in the event of total municipality deposits outflow.</a:t>
            </a:r>
          </a:p>
          <a:p>
            <a:pPr marL="285750" indent="-285750" algn="just" fontAlgn="auto">
              <a:spcBef>
                <a:spcPts val="0"/>
              </a:spcBef>
              <a:spcAft>
                <a:spcPts val="0"/>
              </a:spcAft>
              <a:buClrTx/>
              <a:buSzTx/>
              <a:buFont typeface="Arial" panose="020B0604020202020204" pitchFamily="34" charset="0"/>
              <a:buChar char="•"/>
            </a:pPr>
            <a:r>
              <a:rPr lang="en-ZA" sz="1550" dirty="0" smtClean="0">
                <a:solidFill>
                  <a:prstClr val="black"/>
                </a:solidFill>
                <a:cs typeface="Arial" panose="020B0604020202020204" pitchFamily="34" charset="0"/>
              </a:rPr>
              <a:t>Reports from 5 September 2017 – 2 March 2018</a:t>
            </a:r>
          </a:p>
          <a:p>
            <a:pPr marL="538163" indent="-273050" algn="just" fontAlgn="auto">
              <a:spcBef>
                <a:spcPts val="0"/>
              </a:spcBef>
              <a:spcAft>
                <a:spcPts val="0"/>
              </a:spcAft>
              <a:buClrTx/>
              <a:buSzPct val="50000"/>
              <a:buFont typeface="Courier New" panose="02070309020205020404" pitchFamily="49" charset="0"/>
              <a:buChar char="o"/>
            </a:pPr>
            <a:r>
              <a:rPr lang="en-ZA" sz="1550" b="0" dirty="0" smtClean="0">
                <a:solidFill>
                  <a:prstClr val="black"/>
                </a:solidFill>
                <a:cs typeface="Arial" panose="020B0604020202020204" pitchFamily="34" charset="0"/>
              </a:rPr>
              <a:t>Municipalities increased from 12 to 16</a:t>
            </a:r>
          </a:p>
          <a:p>
            <a:pPr marL="538163" indent="-273050" algn="just" fontAlgn="auto">
              <a:spcBef>
                <a:spcPts val="0"/>
              </a:spcBef>
              <a:spcAft>
                <a:spcPts val="0"/>
              </a:spcAft>
              <a:buClrTx/>
              <a:buSzPct val="50000"/>
              <a:buFont typeface="Courier New" panose="02070309020205020404" pitchFamily="49" charset="0"/>
              <a:buChar char="o"/>
            </a:pPr>
            <a:r>
              <a:rPr lang="en-ZA" sz="1550" b="0" dirty="0" smtClean="0">
                <a:solidFill>
                  <a:prstClr val="black"/>
                </a:solidFill>
                <a:cs typeface="Arial" panose="020B0604020202020204" pitchFamily="34" charset="0"/>
              </a:rPr>
              <a:t>Total deposits increased from R1.06bn to R1.58bn</a:t>
            </a:r>
          </a:p>
          <a:p>
            <a:pPr marL="538163" indent="-273050" algn="just" fontAlgn="auto">
              <a:spcBef>
                <a:spcPts val="0"/>
              </a:spcBef>
              <a:spcAft>
                <a:spcPts val="0"/>
              </a:spcAft>
              <a:buClrTx/>
              <a:buSzPct val="50000"/>
              <a:buFont typeface="Courier New" panose="02070309020205020404" pitchFamily="49" charset="0"/>
              <a:buChar char="o"/>
            </a:pPr>
            <a:r>
              <a:rPr lang="en-ZA" sz="1550" b="0" dirty="0" smtClean="0">
                <a:solidFill>
                  <a:prstClr val="black"/>
                </a:solidFill>
                <a:cs typeface="Arial" panose="020B0604020202020204" pitchFamily="34" charset="0"/>
              </a:rPr>
              <a:t>Total inflows – R1.18bn</a:t>
            </a:r>
          </a:p>
          <a:p>
            <a:pPr marL="538163" indent="-273050" algn="just" fontAlgn="auto">
              <a:spcBef>
                <a:spcPts val="0"/>
              </a:spcBef>
              <a:spcAft>
                <a:spcPts val="0"/>
              </a:spcAft>
              <a:buClrTx/>
              <a:buSzPct val="50000"/>
              <a:buFont typeface="Courier New" panose="02070309020205020404" pitchFamily="49" charset="0"/>
              <a:buChar char="o"/>
            </a:pPr>
            <a:r>
              <a:rPr lang="en-ZA" sz="1550" b="0" dirty="0" smtClean="0">
                <a:solidFill>
                  <a:prstClr val="black"/>
                </a:solidFill>
                <a:cs typeface="Arial" panose="020B0604020202020204" pitchFamily="34" charset="0"/>
              </a:rPr>
              <a:t>Total outflows – R714.63mn</a:t>
            </a:r>
          </a:p>
          <a:p>
            <a:pPr marL="538163" indent="-273050" algn="just" fontAlgn="auto">
              <a:spcBef>
                <a:spcPts val="0"/>
              </a:spcBef>
              <a:spcAft>
                <a:spcPts val="0"/>
              </a:spcAft>
              <a:buClrTx/>
              <a:buSzPct val="50000"/>
              <a:buFont typeface="Courier New" panose="02070309020205020404" pitchFamily="49" charset="0"/>
              <a:buChar char="o"/>
            </a:pPr>
            <a:r>
              <a:rPr lang="en-ZA" sz="1550" b="0" dirty="0" smtClean="0">
                <a:solidFill>
                  <a:prstClr val="black"/>
                </a:solidFill>
                <a:cs typeface="Arial" panose="020B0604020202020204" pitchFamily="34" charset="0"/>
              </a:rPr>
              <a:t>Net movement – R517,50mn.</a:t>
            </a:r>
          </a:p>
          <a:p>
            <a:pPr marL="285750" indent="-285750" algn="just" fontAlgn="auto">
              <a:spcBef>
                <a:spcPts val="0"/>
              </a:spcBef>
              <a:spcAft>
                <a:spcPts val="0"/>
              </a:spcAft>
              <a:buClrTx/>
              <a:buSzPct val="100000"/>
              <a:buFont typeface="Arial" panose="020B0604020202020204" pitchFamily="34" charset="0"/>
              <a:buChar char="•"/>
            </a:pPr>
            <a:r>
              <a:rPr lang="en-ZA" sz="1550" b="0" dirty="0">
                <a:solidFill>
                  <a:prstClr val="black"/>
                </a:solidFill>
                <a:cs typeface="Arial" panose="020B0604020202020204" pitchFamily="34" charset="0"/>
              </a:rPr>
              <a:t>VBS </a:t>
            </a:r>
            <a:r>
              <a:rPr lang="en-ZA" sz="1550" b="0" dirty="0" smtClean="0">
                <a:solidFill>
                  <a:prstClr val="black"/>
                </a:solidFill>
                <a:cs typeface="Arial" panose="020B0604020202020204" pitchFamily="34" charset="0"/>
              </a:rPr>
              <a:t>continued to accept municipality deposits </a:t>
            </a:r>
            <a:r>
              <a:rPr lang="en-ZA" sz="1550" b="0" dirty="0">
                <a:solidFill>
                  <a:prstClr val="black"/>
                </a:solidFill>
                <a:cs typeface="Arial" panose="020B0604020202020204" pitchFamily="34" charset="0"/>
              </a:rPr>
              <a:t>up to and including </a:t>
            </a:r>
            <a:r>
              <a:rPr lang="en-ZA" sz="1550" dirty="0" smtClean="0">
                <a:solidFill>
                  <a:prstClr val="black"/>
                </a:solidFill>
                <a:cs typeface="Arial" panose="020B0604020202020204" pitchFamily="34" charset="0"/>
              </a:rPr>
              <a:t>2 March 2018.</a:t>
            </a:r>
            <a:endParaRPr lang="en-ZA" sz="1550" dirty="0">
              <a:solidFill>
                <a:prstClr val="black"/>
              </a:solidFill>
              <a:cs typeface="Arial" panose="020B0604020202020204" pitchFamily="34" charset="0"/>
            </a:endParaRPr>
          </a:p>
        </p:txBody>
      </p:sp>
    </p:spTree>
    <p:extLst>
      <p:ext uri="{BB962C8B-B14F-4D97-AF65-F5344CB8AC3E}">
        <p14:creationId xmlns:p14="http://schemas.microsoft.com/office/powerpoint/2010/main" val="314574896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459229"/>
          </a:xfrm>
          <a:solidFill>
            <a:schemeClr val="tx1"/>
          </a:solidFill>
        </p:spPr>
        <p:txBody>
          <a:bodyPr/>
          <a:lstStyle/>
          <a:p>
            <a:r>
              <a:rPr lang="en-US" altLang="en-US" sz="2800" b="1" dirty="0" smtClean="0"/>
              <a:t>Key events leading up to curatorship (1)  </a:t>
            </a:r>
          </a:p>
        </p:txBody>
      </p:sp>
      <p:sp>
        <p:nvSpPr>
          <p:cNvPr id="4100" name="Rectangle 3"/>
          <p:cNvSpPr>
            <a:spLocks noGrp="1" noChangeArrowheads="1"/>
          </p:cNvSpPr>
          <p:nvPr>
            <p:ph type="body" idx="1"/>
          </p:nvPr>
        </p:nvSpPr>
        <p:spPr>
          <a:xfrm>
            <a:off x="117568" y="605199"/>
            <a:ext cx="8827256" cy="5361035"/>
          </a:xfrm>
        </p:spPr>
        <p:txBody>
          <a:bodyPr/>
          <a:lstStyle/>
          <a:p>
            <a:pPr marL="177800" indent="-177800" algn="just">
              <a:buFont typeface="Arial" panose="020B0604020202020204" pitchFamily="34" charset="0"/>
              <a:buChar char="•"/>
            </a:pPr>
            <a:r>
              <a:rPr lang="en-GB" sz="1700" b="1" dirty="0"/>
              <a:t>16 Feb ‘18 </a:t>
            </a:r>
            <a:r>
              <a:rPr lang="en-GB" sz="1700" dirty="0"/>
              <a:t>– VBS failed to settle on the South African Multiple Option Settlement system – </a:t>
            </a:r>
            <a:r>
              <a:rPr lang="en-GB" sz="1700" dirty="0" err="1"/>
              <a:t>BankservAfrica</a:t>
            </a:r>
            <a:r>
              <a:rPr lang="en-GB" sz="1700" dirty="0"/>
              <a:t> intervened and SARB began to closely monitor VBS to ensure daily settlement.</a:t>
            </a:r>
          </a:p>
          <a:p>
            <a:pPr marL="177800" indent="-177800" algn="just">
              <a:buFont typeface="Arial" panose="020B0604020202020204" pitchFamily="34" charset="0"/>
              <a:buChar char="•"/>
            </a:pPr>
            <a:r>
              <a:rPr lang="en-GB" sz="1700" b="1" dirty="0"/>
              <a:t>20 Feb ‘18 </a:t>
            </a:r>
            <a:r>
              <a:rPr lang="en-GB" sz="1700" dirty="0"/>
              <a:t>– SARB sent a letter to the Chairman of the Board of VBS requesting a detailed action plan to remediate the liquidity distress event.</a:t>
            </a:r>
          </a:p>
          <a:p>
            <a:pPr marL="177800" indent="-177800" algn="just">
              <a:buFont typeface="Arial" panose="020B0604020202020204" pitchFamily="34" charset="0"/>
              <a:buChar char="•"/>
            </a:pPr>
            <a:r>
              <a:rPr lang="en-GB" sz="1700" b="1" dirty="0"/>
              <a:t>21 Feb ‘18 </a:t>
            </a:r>
            <a:r>
              <a:rPr lang="en-GB" sz="1700" dirty="0"/>
              <a:t>– VBS indicated that it was negotiating assistance from the PIC.</a:t>
            </a:r>
          </a:p>
          <a:p>
            <a:pPr marL="177800" indent="-177800" algn="just">
              <a:buFont typeface="Arial" panose="020B0604020202020204" pitchFamily="34" charset="0"/>
              <a:buChar char="•"/>
            </a:pPr>
            <a:r>
              <a:rPr lang="en-GB" sz="1700" b="1" dirty="0"/>
              <a:t>22 Feb ‘18 </a:t>
            </a:r>
            <a:r>
              <a:rPr lang="en-GB" sz="1700" dirty="0"/>
              <a:t>– VBS was officially non-compliant with SARB requirements for minimum General and Non-Distributable Reserves and Liquid Asset Reserves to be held by </a:t>
            </a:r>
            <a:r>
              <a:rPr lang="en-GB" sz="1700" dirty="0" smtClean="0"/>
              <a:t>the bank</a:t>
            </a:r>
            <a:r>
              <a:rPr lang="en-GB" sz="1700" dirty="0"/>
              <a:t>. VBS submitted Liquidity Recovery Action Plan which was not satisfactory to ensure correction of immediate liquidity shortage. SARB submitted a letter to </a:t>
            </a:r>
            <a:r>
              <a:rPr lang="en-GB" sz="1700" dirty="0" smtClean="0"/>
              <a:t>the Minister </a:t>
            </a:r>
            <a:r>
              <a:rPr lang="en-GB" sz="1700" dirty="0"/>
              <a:t>of Finance notifying of VBS’s liquidity distress and intervention by </a:t>
            </a:r>
            <a:r>
              <a:rPr lang="en-GB" sz="1700" dirty="0" smtClean="0"/>
              <a:t>the regulator</a:t>
            </a:r>
            <a:r>
              <a:rPr lang="en-GB" sz="1700" dirty="0"/>
              <a:t>.</a:t>
            </a:r>
          </a:p>
          <a:p>
            <a:pPr marL="177800" indent="-177800" algn="just">
              <a:buFont typeface="Arial" panose="020B0604020202020204" pitchFamily="34" charset="0"/>
              <a:buChar char="•"/>
            </a:pPr>
            <a:r>
              <a:rPr lang="en-GB" sz="1700" b="1" dirty="0"/>
              <a:t>26 Feb ‘18 </a:t>
            </a:r>
            <a:r>
              <a:rPr lang="en-GB" sz="1700" dirty="0"/>
              <a:t>– </a:t>
            </a:r>
            <a:r>
              <a:rPr lang="en-ZA" sz="1700" dirty="0"/>
              <a:t>VBS submitted its application to convert to a commercial bank. </a:t>
            </a:r>
            <a:r>
              <a:rPr lang="en-GB" sz="1700" dirty="0"/>
              <a:t>SARB and National Treasury met with VBS’s largest shareholders (PIC and </a:t>
            </a:r>
            <a:r>
              <a:rPr lang="en-GB" sz="1700" dirty="0" err="1"/>
              <a:t>Vele</a:t>
            </a:r>
            <a:r>
              <a:rPr lang="en-GB" sz="1700" dirty="0"/>
              <a:t>) to discuss a viable way forward. </a:t>
            </a:r>
          </a:p>
          <a:p>
            <a:pPr marL="177800" indent="-177800" algn="just">
              <a:buFont typeface="Arial" panose="020B0604020202020204" pitchFamily="34" charset="0"/>
              <a:buChar char="•"/>
            </a:pPr>
            <a:r>
              <a:rPr lang="en-GB" sz="1700" b="1" dirty="0"/>
              <a:t>2 March ‘18 </a:t>
            </a:r>
            <a:r>
              <a:rPr lang="en-GB" sz="1700" dirty="0"/>
              <a:t>– </a:t>
            </a:r>
            <a:r>
              <a:rPr lang="en-GB" sz="1700" dirty="0" smtClean="0"/>
              <a:t>SARB’s </a:t>
            </a:r>
            <a:r>
              <a:rPr lang="en-GB" sz="1700" dirty="0"/>
              <a:t>Heads of Department met to discuss possible options of actions the SARB could take in respect of VBS’s liquidity distress in the event that the shareholders cannot provide the necessary liquidity funding to resolve the immediate shortage. VBS received R50 million, also said to be from a municipality.</a:t>
            </a:r>
          </a:p>
          <a:p>
            <a:pPr marL="0" indent="0">
              <a:buNone/>
            </a:pPr>
            <a:endParaRPr lang="en-US" altLang="en-US" dirty="0" smtClean="0"/>
          </a:p>
        </p:txBody>
      </p:sp>
      <p:sp>
        <p:nvSpPr>
          <p:cNvPr id="5" name="TextBox 4"/>
          <p:cNvSpPr txBox="1"/>
          <p:nvPr/>
        </p:nvSpPr>
        <p:spPr>
          <a:xfrm>
            <a:off x="8222212" y="6103770"/>
            <a:ext cx="269625" cy="276999"/>
          </a:xfrm>
          <a:prstGeom prst="rect">
            <a:avLst/>
          </a:prstGeom>
          <a:noFill/>
        </p:spPr>
        <p:txBody>
          <a:bodyPr wrap="none" rtlCol="0">
            <a:spAutoFit/>
          </a:bodyPr>
          <a:lstStyle/>
          <a:p>
            <a:r>
              <a:rPr lang="en-ZA" sz="1200" b="0" dirty="0" smtClean="0"/>
              <a:t>6</a:t>
            </a:r>
            <a:endParaRPr lang="en-ZA" sz="1200" b="0" dirty="0"/>
          </a:p>
        </p:txBody>
      </p:sp>
    </p:spTree>
    <p:extLst>
      <p:ext uri="{BB962C8B-B14F-4D97-AF65-F5344CB8AC3E}">
        <p14:creationId xmlns:p14="http://schemas.microsoft.com/office/powerpoint/2010/main" val="350460672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459229"/>
          </a:xfrm>
          <a:solidFill>
            <a:schemeClr val="tx1"/>
          </a:solidFill>
        </p:spPr>
        <p:txBody>
          <a:bodyPr/>
          <a:lstStyle/>
          <a:p>
            <a:r>
              <a:rPr lang="en-US" altLang="en-US" sz="2800" b="1" dirty="0" smtClean="0"/>
              <a:t>Key events leading up to curatorship (2)  </a:t>
            </a:r>
          </a:p>
        </p:txBody>
      </p:sp>
      <p:sp>
        <p:nvSpPr>
          <p:cNvPr id="4100" name="Rectangle 3"/>
          <p:cNvSpPr>
            <a:spLocks noGrp="1" noChangeArrowheads="1"/>
          </p:cNvSpPr>
          <p:nvPr>
            <p:ph type="body" idx="1"/>
          </p:nvPr>
        </p:nvSpPr>
        <p:spPr>
          <a:xfrm>
            <a:off x="0" y="459229"/>
            <a:ext cx="9004929" cy="6093970"/>
          </a:xfrm>
        </p:spPr>
        <p:txBody>
          <a:bodyPr/>
          <a:lstStyle/>
          <a:p>
            <a:pPr marL="177800" indent="-177800" algn="just">
              <a:buFont typeface="Arial" panose="020B0604020202020204" pitchFamily="34" charset="0"/>
              <a:buChar char="•"/>
            </a:pPr>
            <a:r>
              <a:rPr lang="en-GB" sz="1650" b="1" dirty="0"/>
              <a:t>6 March ‘18 </a:t>
            </a:r>
            <a:r>
              <a:rPr lang="en-GB" sz="1650" dirty="0"/>
              <a:t>– SARB met with representatives from National Treasury to discuss possible solutions to the VBS liquidity crisis.</a:t>
            </a:r>
          </a:p>
          <a:p>
            <a:pPr marL="177800" indent="-177800" algn="just">
              <a:buFont typeface="Arial" panose="020B0604020202020204" pitchFamily="34" charset="0"/>
              <a:buChar char="•"/>
            </a:pPr>
            <a:r>
              <a:rPr lang="en-GB" sz="1650" b="1" dirty="0"/>
              <a:t>8 March ‘18 </a:t>
            </a:r>
            <a:r>
              <a:rPr lang="en-GB" sz="1650" dirty="0"/>
              <a:t>– SARB and National Treasury met with VBS’s Board and Executive Management to discuss the bank’s failure to obtain a viable solution to the liquidity distress event, and to communicate the regulator’s intent to recommend that the bank be placed under curatorship. </a:t>
            </a:r>
          </a:p>
          <a:p>
            <a:pPr marL="177800" indent="-177800" algn="just">
              <a:buSzPct val="70000"/>
              <a:buFont typeface="Courier New" panose="02070309020205020404" pitchFamily="49" charset="0"/>
              <a:buChar char="o"/>
            </a:pPr>
            <a:r>
              <a:rPr lang="en-GB" sz="1650" dirty="0"/>
              <a:t>The Board of VBS requested an extra day to allow for final decision of PIC application for funding, which the Registrar granted. </a:t>
            </a:r>
          </a:p>
          <a:p>
            <a:pPr marL="177800" indent="-177800" algn="just">
              <a:buSzPct val="70000"/>
              <a:buFont typeface="Courier New" panose="02070309020205020404" pitchFamily="49" charset="0"/>
              <a:buChar char="o"/>
            </a:pPr>
            <a:r>
              <a:rPr lang="en-GB" sz="1650" dirty="0"/>
              <a:t>The Board acknowledged that in the event of a failure to source funding from the PIC to relieve the current liquidity crisis, the Registrar may place the bank under curatorship and remove the management and the Board as he sees fit. </a:t>
            </a:r>
          </a:p>
          <a:p>
            <a:pPr marL="177800" indent="-177800" algn="just">
              <a:buSzPct val="70000"/>
              <a:buFont typeface="Courier New" panose="02070309020205020404" pitchFamily="49" charset="0"/>
              <a:buChar char="o"/>
            </a:pPr>
            <a:r>
              <a:rPr lang="en-GB" sz="1650" dirty="0"/>
              <a:t>The Registrar advised the Board and management that if the SARB does not have written confirmation of a commitment of funds by the PIC, then by close of business on 12 March 2018, he would recommend to the Minister of Finance that the bank be placed under curatorship.</a:t>
            </a:r>
          </a:p>
          <a:p>
            <a:pPr marL="177800" indent="-177800" algn="just">
              <a:buFont typeface="Arial" panose="020B0604020202020204" pitchFamily="34" charset="0"/>
              <a:buChar char="•"/>
            </a:pPr>
            <a:r>
              <a:rPr lang="en-GB" sz="1650" b="1" dirty="0"/>
              <a:t>10 March ‘18 </a:t>
            </a:r>
            <a:r>
              <a:rPr lang="en-GB" sz="1650" dirty="0"/>
              <a:t>– Media coverage began to emerge which indicated that VBS was “about to go bust” headlined by a letter from the Chairman of the Board of VBS.</a:t>
            </a:r>
          </a:p>
          <a:p>
            <a:pPr marL="177800" indent="-177800" algn="just">
              <a:buFont typeface="Arial" panose="020B0604020202020204" pitchFamily="34" charset="0"/>
              <a:buChar char="•"/>
            </a:pPr>
            <a:r>
              <a:rPr lang="en-GB" sz="1650" b="1" dirty="0"/>
              <a:t>11 March ‘18 </a:t>
            </a:r>
            <a:r>
              <a:rPr lang="en-GB" sz="1650" dirty="0"/>
              <a:t>– The Registrar of Banks recommended that the Minister of Finance place VBS under curatorship, which the Minister approved. The SARB held a press conference to announce the placing of VBS under </a:t>
            </a:r>
            <a:r>
              <a:rPr lang="en-GB" sz="1650" dirty="0" smtClean="0"/>
              <a:t>curatorship </a:t>
            </a:r>
            <a:r>
              <a:rPr lang="en-GB" sz="1650" dirty="0"/>
              <a:t>and answer queries by the press.</a:t>
            </a:r>
          </a:p>
          <a:p>
            <a:pPr marL="0" indent="0">
              <a:buNone/>
            </a:pPr>
            <a:endParaRPr lang="en-US" altLang="en-US" dirty="0" smtClean="0"/>
          </a:p>
        </p:txBody>
      </p:sp>
      <p:sp>
        <p:nvSpPr>
          <p:cNvPr id="5" name="TextBox 4"/>
          <p:cNvSpPr txBox="1"/>
          <p:nvPr/>
        </p:nvSpPr>
        <p:spPr>
          <a:xfrm>
            <a:off x="8222212" y="6103770"/>
            <a:ext cx="269625" cy="276999"/>
          </a:xfrm>
          <a:prstGeom prst="rect">
            <a:avLst/>
          </a:prstGeom>
          <a:noFill/>
        </p:spPr>
        <p:txBody>
          <a:bodyPr wrap="none" rtlCol="0">
            <a:spAutoFit/>
          </a:bodyPr>
          <a:lstStyle/>
          <a:p>
            <a:r>
              <a:rPr lang="en-ZA" sz="1200" b="0" dirty="0" smtClean="0"/>
              <a:t>7</a:t>
            </a:r>
            <a:endParaRPr lang="en-ZA" sz="1200" b="0" dirty="0"/>
          </a:p>
        </p:txBody>
      </p:sp>
    </p:spTree>
    <p:extLst>
      <p:ext uri="{BB962C8B-B14F-4D97-AF65-F5344CB8AC3E}">
        <p14:creationId xmlns:p14="http://schemas.microsoft.com/office/powerpoint/2010/main" val="177031218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459229"/>
          </a:xfrm>
          <a:solidFill>
            <a:schemeClr val="tx1"/>
          </a:solidFill>
        </p:spPr>
        <p:txBody>
          <a:bodyPr/>
          <a:lstStyle/>
          <a:p>
            <a:r>
              <a:rPr lang="en-US" altLang="en-US" sz="2800" b="1" dirty="0" smtClean="0"/>
              <a:t>Curatorship </a:t>
            </a:r>
          </a:p>
        </p:txBody>
      </p:sp>
      <p:sp>
        <p:nvSpPr>
          <p:cNvPr id="4100" name="Rectangle 3"/>
          <p:cNvSpPr>
            <a:spLocks noGrp="1" noChangeArrowheads="1"/>
          </p:cNvSpPr>
          <p:nvPr>
            <p:ph type="body" idx="1"/>
          </p:nvPr>
        </p:nvSpPr>
        <p:spPr>
          <a:xfrm>
            <a:off x="101600" y="604843"/>
            <a:ext cx="8894716" cy="5306571"/>
          </a:xfrm>
        </p:spPr>
        <p:txBody>
          <a:bodyPr/>
          <a:lstStyle/>
          <a:p>
            <a:pPr marL="177800" indent="-177800" algn="just">
              <a:buFont typeface="Arial" panose="020B0604020202020204" pitchFamily="34" charset="0"/>
              <a:buChar char="•"/>
            </a:pPr>
            <a:r>
              <a:rPr lang="en-ZA" sz="1750" dirty="0"/>
              <a:t>VBS was placed under curatorship with effect from 17:00, Sunday 11 March 2018. </a:t>
            </a:r>
          </a:p>
          <a:p>
            <a:pPr marL="177800" indent="-177800" algn="just">
              <a:buFont typeface="Arial" panose="020B0604020202020204" pitchFamily="34" charset="0"/>
              <a:buChar char="•"/>
            </a:pPr>
            <a:r>
              <a:rPr lang="en-ZA" sz="1750" dirty="0" err="1"/>
              <a:t>SizweNtsalubaGobodo</a:t>
            </a:r>
            <a:r>
              <a:rPr lang="en-ZA" sz="1750" dirty="0"/>
              <a:t> was appointed as curator of the bank with Mr Anoosh </a:t>
            </a:r>
            <a:r>
              <a:rPr lang="en-ZA" sz="1750" dirty="0" err="1"/>
              <a:t>Rooplal</a:t>
            </a:r>
            <a:r>
              <a:rPr lang="en-ZA" sz="1750" dirty="0"/>
              <a:t> as the representative.</a:t>
            </a:r>
          </a:p>
          <a:p>
            <a:pPr marL="177800" indent="-177800" algn="just">
              <a:buFont typeface="Arial" panose="020B0604020202020204" pitchFamily="34" charset="0"/>
              <a:buChar char="•"/>
            </a:pPr>
            <a:r>
              <a:rPr lang="en-ZA" sz="1750" dirty="0"/>
              <a:t>VBS Board and management  failed to manage the bank’s rapid growth and its funding and liquidity position. The Board of Directors and executive management of the bank have been relieved of their powers and these are now vested in the curator.</a:t>
            </a:r>
          </a:p>
          <a:p>
            <a:pPr marL="177800" indent="-177800" algn="just">
              <a:buFont typeface="Arial" panose="020B0604020202020204" pitchFamily="34" charset="0"/>
              <a:buChar char="•"/>
            </a:pPr>
            <a:r>
              <a:rPr lang="en-ZA" sz="1750" dirty="0"/>
              <a:t>Mr </a:t>
            </a:r>
            <a:r>
              <a:rPr lang="en-ZA" sz="1750" dirty="0" err="1"/>
              <a:t>Rooplal</a:t>
            </a:r>
            <a:r>
              <a:rPr lang="en-ZA" sz="1750" dirty="0"/>
              <a:t> has been deployed to the Offices of VBS to conduct his assessment and investigation.</a:t>
            </a:r>
          </a:p>
          <a:p>
            <a:pPr marL="177800" indent="-177800" algn="just">
              <a:buFont typeface="Arial" panose="020B0604020202020204" pitchFamily="34" charset="0"/>
              <a:buChar char="•"/>
            </a:pPr>
            <a:r>
              <a:rPr lang="en-ZA" sz="1750" dirty="0"/>
              <a:t>Retail deposits at VBS amounting to R50 000 per depositor are guaranteed. Other depositors were also informed that the curator will act in the best interest of all creditors.</a:t>
            </a:r>
          </a:p>
          <a:p>
            <a:pPr marL="177800" indent="-177800" algn="just">
              <a:buFont typeface="Arial" panose="020B0604020202020204" pitchFamily="34" charset="0"/>
              <a:buChar char="•"/>
            </a:pPr>
            <a:r>
              <a:rPr lang="en-ZA" sz="1750" dirty="0"/>
              <a:t>VBS will remain open for business.</a:t>
            </a:r>
          </a:p>
          <a:p>
            <a:pPr marL="177800" indent="-177800" algn="just">
              <a:buFont typeface="Arial" panose="020B0604020202020204" pitchFamily="34" charset="0"/>
              <a:buChar char="•"/>
            </a:pPr>
            <a:r>
              <a:rPr lang="en-ZA" sz="1750" dirty="0"/>
              <a:t>Curator will ensure that all loans due are collected as part of the normal collections processes, but also importantly, that lending and transactional banking services continue.</a:t>
            </a:r>
          </a:p>
          <a:p>
            <a:pPr marL="177800" indent="-177800" algn="just">
              <a:buFont typeface="Arial" panose="020B0604020202020204" pitchFamily="34" charset="0"/>
              <a:buChar char="•"/>
            </a:pPr>
            <a:r>
              <a:rPr lang="en-ZA" sz="1750" dirty="0"/>
              <a:t>Curatorship presents the most suitable and most effective mechanism to facilitate the orderly management of the bank, and gives SARB the legal means to implement a resolution plan which will seek to ensure the sustainability of VBS.</a:t>
            </a:r>
          </a:p>
          <a:p>
            <a:pPr marL="0" indent="0">
              <a:buNone/>
            </a:pPr>
            <a:endParaRPr lang="en-US" altLang="en-US" dirty="0" smtClean="0"/>
          </a:p>
        </p:txBody>
      </p:sp>
      <p:sp>
        <p:nvSpPr>
          <p:cNvPr id="5" name="TextBox 4"/>
          <p:cNvSpPr txBox="1"/>
          <p:nvPr/>
        </p:nvSpPr>
        <p:spPr>
          <a:xfrm>
            <a:off x="8222212" y="6103770"/>
            <a:ext cx="269625" cy="276999"/>
          </a:xfrm>
          <a:prstGeom prst="rect">
            <a:avLst/>
          </a:prstGeom>
          <a:noFill/>
        </p:spPr>
        <p:txBody>
          <a:bodyPr wrap="none" rtlCol="0">
            <a:spAutoFit/>
          </a:bodyPr>
          <a:lstStyle/>
          <a:p>
            <a:r>
              <a:rPr lang="en-ZA" sz="1200" b="0" dirty="0" smtClean="0"/>
              <a:t>8</a:t>
            </a:r>
            <a:endParaRPr lang="en-ZA" sz="1200" b="0" dirty="0"/>
          </a:p>
        </p:txBody>
      </p:sp>
    </p:spTree>
    <p:extLst>
      <p:ext uri="{BB962C8B-B14F-4D97-AF65-F5344CB8AC3E}">
        <p14:creationId xmlns:p14="http://schemas.microsoft.com/office/powerpoint/2010/main" val="413416384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Radar">
  <a:themeElements>
    <a:clrScheme name="">
      <a:dk1>
        <a:srgbClr val="000000"/>
      </a:dk1>
      <a:lt1>
        <a:srgbClr val="006600"/>
      </a:lt1>
      <a:dk2>
        <a:srgbClr val="000000"/>
      </a:dk2>
      <a:lt2>
        <a:srgbClr val="003300"/>
      </a:lt2>
      <a:accent1>
        <a:srgbClr val="0099CC"/>
      </a:accent1>
      <a:accent2>
        <a:srgbClr val="FFCC00"/>
      </a:accent2>
      <a:accent3>
        <a:srgbClr val="AAB8AA"/>
      </a:accent3>
      <a:accent4>
        <a:srgbClr val="000000"/>
      </a:accent4>
      <a:accent5>
        <a:srgbClr val="AACAE2"/>
      </a:accent5>
      <a:accent6>
        <a:srgbClr val="E7B900"/>
      </a:accent6>
      <a:hlink>
        <a:srgbClr val="6666FF"/>
      </a:hlink>
      <a:folHlink>
        <a:srgbClr val="CCECFF"/>
      </a:folHlink>
    </a:clrScheme>
    <a:fontScheme name="2_Rad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chemeClr val="accent1"/>
          </a:buClr>
          <a:buSzPct val="66000"/>
          <a:buFont typeface="Monotype Sorts"/>
          <a:buNone/>
          <a:tabLst/>
          <a:defRPr kumimoji="0" lang="en-ZA"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chemeClr val="accent1"/>
          </a:buClr>
          <a:buSzPct val="66000"/>
          <a:buFont typeface="Monotype Sorts"/>
          <a:buNone/>
          <a:tabLst/>
          <a:defRPr kumimoji="0" lang="en-ZA"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2_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2_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2_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2_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74</TotalTime>
  <Words>1223</Words>
  <Application>Microsoft Office PowerPoint</Application>
  <PresentationFormat>On-screen Show (4:3)</PresentationFormat>
  <Paragraphs>95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Monotype Sorts</vt:lpstr>
      <vt:lpstr>Wingdings</vt:lpstr>
      <vt:lpstr>2_Radar</vt:lpstr>
      <vt:lpstr>VBS Mutual Bank </vt:lpstr>
      <vt:lpstr>Agenda </vt:lpstr>
      <vt:lpstr>Overview and background </vt:lpstr>
      <vt:lpstr>Major issues of concern raised by SARB </vt:lpstr>
      <vt:lpstr>Municipality deposits at VBS Mutual Bank </vt:lpstr>
      <vt:lpstr>Key events leading up to curatorship (1)  </vt:lpstr>
      <vt:lpstr>Key events leading up to curatorship (2)  </vt:lpstr>
      <vt:lpstr>Curatorship </vt:lpstr>
    </vt:vector>
  </TitlesOfParts>
  <Company>SOUTH AFRICAN RESERVE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RDMUser</dc:creator>
  <cp:lastModifiedBy>Deshanta Nadasen</cp:lastModifiedBy>
  <cp:revision>31</cp:revision>
  <dcterms:created xsi:type="dcterms:W3CDTF">2012-09-06T08:12:08Z</dcterms:created>
  <dcterms:modified xsi:type="dcterms:W3CDTF">2018-03-16T09:14:08Z</dcterms:modified>
</cp:coreProperties>
</file>