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58" r:id="rId3"/>
    <p:sldId id="591" r:id="rId4"/>
    <p:sldId id="593" r:id="rId5"/>
    <p:sldId id="586" r:id="rId6"/>
    <p:sldId id="587" r:id="rId7"/>
    <p:sldId id="533" r:id="rId8"/>
    <p:sldId id="592" r:id="rId9"/>
    <p:sldId id="585" r:id="rId10"/>
    <p:sldId id="580" r:id="rId11"/>
    <p:sldId id="588" r:id="rId12"/>
    <p:sldId id="590" r:id="rId13"/>
    <p:sldId id="594" r:id="rId14"/>
    <p:sldId id="589" r:id="rId15"/>
    <p:sldId id="595" r:id="rId16"/>
  </p:sldIdLst>
  <p:sldSz cx="9144000" cy="6858000" type="screen4x3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CC6600"/>
    <a:srgbClr val="0000FF"/>
    <a:srgbClr val="808000"/>
    <a:srgbClr val="333300"/>
    <a:srgbClr val="00FF00"/>
    <a:srgbClr val="FF0000"/>
    <a:srgbClr val="FFCC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7" autoAdjust="0"/>
    <p:restoredTop sz="94820" autoAdjust="0"/>
  </p:normalViewPr>
  <p:slideViewPr>
    <p:cSldViewPr>
      <p:cViewPr varScale="1">
        <p:scale>
          <a:sx n="70" d="100"/>
          <a:sy n="70" d="100"/>
        </p:scale>
        <p:origin x="-16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934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5" tIns="46233" rIns="92465" bIns="46233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 u="none"/>
            </a:lvl1pPr>
          </a:lstStyle>
          <a:p>
            <a:endParaRPr lang="en-US" dirty="0"/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5" tIns="46233" rIns="92465" bIns="4623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u="none"/>
            </a:lvl1pPr>
          </a:lstStyle>
          <a:p>
            <a:endParaRPr lang="en-US" dirty="0"/>
          </a:p>
        </p:txBody>
      </p:sp>
      <p:sp>
        <p:nvSpPr>
          <p:cNvPr id="338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5" tIns="46233" rIns="92465" bIns="46233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 u="none"/>
            </a:lvl1pPr>
          </a:lstStyle>
          <a:p>
            <a:endParaRPr lang="en-US" dirty="0"/>
          </a:p>
        </p:txBody>
      </p:sp>
      <p:sp>
        <p:nvSpPr>
          <p:cNvPr id="338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5" tIns="46233" rIns="92465" bIns="4623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u="none"/>
            </a:lvl1pPr>
          </a:lstStyle>
          <a:p>
            <a:fld id="{75232EF8-F5C1-458C-9821-5B3C4067881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962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5" tIns="46233" rIns="92465" bIns="46233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 u="none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5" tIns="46233" rIns="92465" bIns="4623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u="none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3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5" tIns="46233" rIns="92465" bIns="462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5" tIns="46233" rIns="92465" bIns="46233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 u="none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5" tIns="46233" rIns="92465" bIns="4623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u="none"/>
            </a:lvl1pPr>
          </a:lstStyle>
          <a:p>
            <a:fld id="{DF3F89B1-4731-4FF9-98D4-2B8CAE90854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592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F7F057-51AE-4BB0-97B4-E63947D62BE2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5637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708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wmf"/><Relationship Id="rId4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4863" name="Picture 1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8563"/>
            <a:ext cx="91455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4864" name="Picture 16" descr="bar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959600" y="5084763"/>
            <a:ext cx="12179300" cy="968375"/>
          </a:xfrm>
          <a:prstGeom prst="rect">
            <a:avLst/>
          </a:prstGeom>
          <a:noFill/>
        </p:spPr>
      </p:pic>
      <p:pic>
        <p:nvPicPr>
          <p:cNvPr id="334865" name="Picture 17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00013"/>
            <a:ext cx="9144000" cy="129698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334850" name="Picture 2" descr="Untitled-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5600" y="5005388"/>
            <a:ext cx="2665413" cy="1428750"/>
          </a:xfrm>
          <a:prstGeom prst="rect">
            <a:avLst/>
          </a:prstGeom>
          <a:noFill/>
        </p:spPr>
      </p:pic>
      <p:sp>
        <p:nvSpPr>
          <p:cNvPr id="3348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4213" y="258763"/>
            <a:ext cx="7772400" cy="649287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1989138"/>
            <a:ext cx="6400800" cy="842962"/>
          </a:xfrm>
        </p:spPr>
        <p:txBody>
          <a:bodyPr/>
          <a:lstStyle>
            <a:lvl1pPr marL="0" indent="0" algn="ctr">
              <a:buFontTx/>
              <a:buNone/>
              <a:defRPr sz="2800" i="1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334866" name="Picture 18" descr="bar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4363" y="5084763"/>
            <a:ext cx="12179300" cy="96837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021BFA-1157-4D9B-BF43-06A38C57E9C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260350"/>
            <a:ext cx="1943100" cy="5329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8" y="260350"/>
            <a:ext cx="5681662" cy="53292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E17F32-8BA2-4050-917B-D67343A5A70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7576-C6D9-4D0A-B918-EAFEC534E18F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A616-3DA9-4BBD-AC0A-ABD94ACE8B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7576-C6D9-4D0A-B918-EAFEC534E18F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A616-3DA9-4BBD-AC0A-ABD94ACE8B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7576-C6D9-4D0A-B918-EAFEC534E18F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A616-3DA9-4BBD-AC0A-ABD94ACE8B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7576-C6D9-4D0A-B918-EAFEC534E18F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A616-3DA9-4BBD-AC0A-ABD94ACE8B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7576-C6D9-4D0A-B918-EAFEC534E18F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A616-3DA9-4BBD-AC0A-ABD94ACE8B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7576-C6D9-4D0A-B918-EAFEC534E18F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A616-3DA9-4BBD-AC0A-ABD94ACE8B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7576-C6D9-4D0A-B918-EAFEC534E18F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A616-3DA9-4BBD-AC0A-ABD94ACE8B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7576-C6D9-4D0A-B918-EAFEC534E18F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A616-3DA9-4BBD-AC0A-ABD94ACE8B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DD84FE-7C0A-4029-B0D1-AE07B9290D54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7576-C6D9-4D0A-B918-EAFEC534E18F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A616-3DA9-4BBD-AC0A-ABD94ACE8B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7576-C6D9-4D0A-B918-EAFEC534E18F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A616-3DA9-4BBD-AC0A-ABD94ACE8B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7576-C6D9-4D0A-B918-EAFEC534E18F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A616-3DA9-4BBD-AC0A-ABD94ACE8B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95912D-3AAE-4F40-AFB7-7BA452BDAAB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690688"/>
            <a:ext cx="3811587" cy="3898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690688"/>
            <a:ext cx="3813175" cy="3898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584B968-C933-462B-A8A7-F2933CBC545D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6A6D0B-2580-459D-A5F3-72D63BAE14A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01B2E2-D79E-411F-B3F0-D18D0A37D92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BE437B-E242-4957-83BB-927F3E968E7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A3FF3C2-72CA-4874-869B-1D087E5E918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B2D96F-A06F-4D45-BD72-E57159F7DCAD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1" name="Picture 49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903913"/>
            <a:ext cx="75231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22" name="Picture 498"/>
          <p:cNvPicPr>
            <a:picLocks noChangeAspect="1" noChangeArrowheads="1"/>
          </p:cNvPicPr>
          <p:nvPr userDrawn="1"/>
        </p:nvPicPr>
        <p:blipFill>
          <a:blip r:embed="rId14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24" name="Picture 500" descr="Untitled-1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73975" y="6049963"/>
            <a:ext cx="1290638" cy="692150"/>
          </a:xfrm>
          <a:prstGeom prst="rect">
            <a:avLst/>
          </a:prstGeom>
          <a:noFill/>
        </p:spPr>
      </p:pic>
      <p:pic>
        <p:nvPicPr>
          <p:cNvPr id="1525" name="Picture 501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-36513" y="1196975"/>
            <a:ext cx="9180513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5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690688"/>
            <a:ext cx="7777162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60350"/>
            <a:ext cx="626427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988" name="Picture 964" descr="lines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1438" y="6040438"/>
            <a:ext cx="4356100" cy="736600"/>
          </a:xfrm>
          <a:prstGeom prst="rect">
            <a:avLst/>
          </a:prstGeom>
          <a:noFill/>
        </p:spPr>
      </p:pic>
      <p:sp>
        <p:nvSpPr>
          <p:cNvPr id="1990" name="Rectangle 96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3850" y="6453188"/>
            <a:ext cx="576263" cy="26035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b="1" u="none">
                <a:solidFill>
                  <a:schemeClr val="bg1"/>
                </a:solidFill>
              </a:defRPr>
            </a:lvl1pPr>
          </a:lstStyle>
          <a:p>
            <a:fld id="{B2E57E1C-C658-461A-8CA4-6C05BB31BB07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992" name="Rectangle 9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u="none"/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Myriad Pro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Myriad Pro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Myriad Pro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Myriad Pro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Myriad Pro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Myriad Pro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Myriad Pro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Myriad Pro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17576-C6D9-4D0A-B918-EAFEC534E18F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AA616-3DA9-4BBD-AC0A-ABD94ACE8B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340768"/>
            <a:ext cx="9001156" cy="3731306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endParaRPr lang="en-US" sz="3200" b="1" i="0" dirty="0" smtClean="0"/>
          </a:p>
          <a:p>
            <a:pPr>
              <a:lnSpc>
                <a:spcPct val="80000"/>
              </a:lnSpc>
            </a:pPr>
            <a:endParaRPr lang="en-US" sz="3200" b="1" i="0" dirty="0"/>
          </a:p>
          <a:p>
            <a:pPr>
              <a:lnSpc>
                <a:spcPct val="80000"/>
              </a:lnSpc>
            </a:pPr>
            <a:r>
              <a:rPr lang="en-US" sz="3200" b="1" i="0" dirty="0" smtClean="0"/>
              <a:t>Standing Committee on Finance: </a:t>
            </a:r>
          </a:p>
          <a:p>
            <a:pPr>
              <a:lnSpc>
                <a:spcPct val="80000"/>
              </a:lnSpc>
            </a:pPr>
            <a:endParaRPr lang="en-US" sz="3200" b="1" i="0" dirty="0" smtClean="0"/>
          </a:p>
          <a:p>
            <a:pPr>
              <a:lnSpc>
                <a:spcPct val="80000"/>
              </a:lnSpc>
            </a:pPr>
            <a:r>
              <a:rPr lang="en-US" sz="3200" b="1" i="0" dirty="0" smtClean="0"/>
              <a:t>Briefing on VBS Mutual Bank </a:t>
            </a:r>
          </a:p>
          <a:p>
            <a:pPr>
              <a:lnSpc>
                <a:spcPct val="80000"/>
              </a:lnSpc>
            </a:pPr>
            <a:r>
              <a:rPr lang="en-US" sz="3200" b="1" i="0" dirty="0" smtClean="0"/>
              <a:t>&amp; </a:t>
            </a:r>
            <a:r>
              <a:rPr lang="en-US" sz="3200" b="1" i="0" dirty="0" err="1" smtClean="0"/>
              <a:t>Capitec</a:t>
            </a:r>
            <a:r>
              <a:rPr lang="en-US" sz="3200" b="1" i="0" dirty="0" smtClean="0"/>
              <a:t> Bank</a:t>
            </a:r>
          </a:p>
          <a:p>
            <a:pPr>
              <a:lnSpc>
                <a:spcPct val="80000"/>
              </a:lnSpc>
            </a:pPr>
            <a:endParaRPr lang="en-US" sz="1600" b="1" dirty="0" smtClean="0">
              <a:solidFill>
                <a:schemeClr val="accent6"/>
              </a:solidFill>
            </a:endParaRPr>
          </a:p>
          <a:p>
            <a:pPr algn="r">
              <a:lnSpc>
                <a:spcPct val="80000"/>
              </a:lnSpc>
            </a:pPr>
            <a:endParaRPr lang="en-US" sz="1600" b="1" dirty="0" smtClean="0">
              <a:solidFill>
                <a:schemeClr val="accent6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b="1" i="0" dirty="0" smtClean="0"/>
              <a:t>20 March 2018</a:t>
            </a:r>
          </a:p>
          <a:p>
            <a:pPr defTabSz="1092200">
              <a:lnSpc>
                <a:spcPct val="80000"/>
              </a:lnSpc>
            </a:pPr>
            <a:r>
              <a:rPr lang="en-US" sz="1600" b="1" dirty="0" smtClean="0">
                <a:solidFill>
                  <a:schemeClr val="accent6"/>
                </a:solidFill>
              </a:rPr>
              <a:t>		              	</a:t>
            </a:r>
            <a:endParaRPr lang="en-US" sz="24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i="0" dirty="0">
                <a:solidFill>
                  <a:schemeClr val="accent2"/>
                </a:solidFill>
              </a:rPr>
              <a:t>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 smtClean="0"/>
              <a:t>Capitec Compliance</a:t>
            </a:r>
            <a:endParaRPr lang="en-US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488832" cy="4320828"/>
          </a:xfrm>
        </p:spPr>
        <p:txBody>
          <a:bodyPr/>
          <a:lstStyle/>
          <a:p>
            <a:pPr algn="just"/>
            <a:r>
              <a:rPr lang="en-US" sz="3200" dirty="0" smtClean="0"/>
              <a:t>Complaints </a:t>
            </a:r>
            <a:r>
              <a:rPr lang="en-US" sz="3200" dirty="0"/>
              <a:t>Resolution: </a:t>
            </a:r>
            <a:r>
              <a:rPr lang="en-US" sz="3200" dirty="0" smtClean="0"/>
              <a:t>During 2017, 90 </a:t>
            </a:r>
            <a:r>
              <a:rPr lang="en-US" sz="3200" dirty="0"/>
              <a:t>complaints </a:t>
            </a:r>
            <a:r>
              <a:rPr lang="en-US" sz="3200" dirty="0" smtClean="0"/>
              <a:t>were received </a:t>
            </a:r>
            <a:r>
              <a:rPr lang="en-US" sz="3200" dirty="0"/>
              <a:t>from </a:t>
            </a:r>
            <a:r>
              <a:rPr lang="en-US" sz="3200" dirty="0" smtClean="0"/>
              <a:t>consumers, and 86% of these complaints were resolved;</a:t>
            </a:r>
          </a:p>
          <a:p>
            <a:pPr algn="just"/>
            <a:r>
              <a:rPr lang="en-US" sz="3200" dirty="0" smtClean="0"/>
              <a:t>In general the nature of complaints against banks relate to reckless </a:t>
            </a:r>
            <a:r>
              <a:rPr lang="en-US" sz="3200" dirty="0"/>
              <a:t>l</a:t>
            </a:r>
            <a:r>
              <a:rPr lang="en-US" sz="3200" dirty="0" smtClean="0"/>
              <a:t>ending, dispute on outstanding balances and terminations from debt review.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D84FE-7C0A-4029-B0D1-AE07B9290D5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889247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 smtClean="0"/>
              <a:t>Capitec Compliance (Cont.)</a:t>
            </a:r>
            <a:endParaRPr lang="en-US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8784976" cy="4248472"/>
          </a:xfrm>
        </p:spPr>
        <p:txBody>
          <a:bodyPr/>
          <a:lstStyle/>
          <a:p>
            <a:pPr lvl="0" algn="just"/>
            <a:r>
              <a:rPr lang="en-US" sz="2800" b="1" dirty="0" smtClean="0"/>
              <a:t>Compliance Monitoring</a:t>
            </a:r>
            <a:r>
              <a:rPr lang="en-US" sz="2800" dirty="0" smtClean="0"/>
              <a:t>: </a:t>
            </a:r>
            <a:r>
              <a:rPr lang="en-ZA" sz="2800" dirty="0" smtClean="0"/>
              <a:t>During 2017 the NCR conducted a compliance monitoring on the Banks to </a:t>
            </a:r>
            <a:r>
              <a:rPr lang="en-ZA" sz="2800" dirty="0"/>
              <a:t>establish whether any of </a:t>
            </a:r>
            <a:r>
              <a:rPr lang="en-ZA" sz="2800" dirty="0" smtClean="0"/>
              <a:t>them may </a:t>
            </a:r>
            <a:r>
              <a:rPr lang="en-ZA" sz="2800" dirty="0"/>
              <a:t>have conducted business as was highlighted in the “Wells Fargo” </a:t>
            </a:r>
            <a:r>
              <a:rPr lang="en-ZA" sz="2800" dirty="0" smtClean="0"/>
              <a:t>saga.</a:t>
            </a:r>
          </a:p>
          <a:p>
            <a:pPr lvl="0" algn="just"/>
            <a:r>
              <a:rPr lang="en-ZA" sz="2800" dirty="0" smtClean="0"/>
              <a:t>In Capitec multiple loans being issued to a consumer within a short space of time were discovered. This conduct is not necessarily in contravention of the NCA, but concerns raised were about potential risks to consumers and the bank.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D84FE-7C0A-4029-B0D1-AE07B9290D5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547833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Capitec </a:t>
            </a:r>
            <a:r>
              <a:rPr lang="en-US" i="0" dirty="0" smtClean="0"/>
              <a:t>Compliance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ZA" sz="3200" dirty="0" smtClean="0"/>
              <a:t>NCR advised </a:t>
            </a:r>
            <a:r>
              <a:rPr lang="en-ZA" sz="3200" dirty="0"/>
              <a:t>the bank to stop the </a:t>
            </a:r>
            <a:r>
              <a:rPr lang="en-ZA" sz="3200" dirty="0" smtClean="0"/>
              <a:t>practice </a:t>
            </a:r>
            <a:r>
              <a:rPr lang="en-ZA" sz="3200" dirty="0"/>
              <a:t>and </a:t>
            </a:r>
            <a:r>
              <a:rPr lang="en-ZA" sz="3200" dirty="0" smtClean="0"/>
              <a:t>this information was shared with the South African Reserve Bank;</a:t>
            </a:r>
          </a:p>
          <a:p>
            <a:pPr lvl="0" algn="just"/>
            <a:r>
              <a:rPr lang="en-US" sz="3200" b="1" dirty="0" smtClean="0"/>
              <a:t>Assurance </a:t>
            </a:r>
            <a:r>
              <a:rPr lang="en-US" sz="3200" b="1" dirty="0"/>
              <a:t>engagement reports</a:t>
            </a:r>
            <a:r>
              <a:rPr lang="en-US" sz="3200" dirty="0"/>
              <a:t>: No issues of non-compliance have been reported by the auditors.</a:t>
            </a:r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D84FE-7C0A-4029-B0D1-AE07B9290D5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175016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i="0" dirty="0" smtClean="0"/>
              <a:t>Capitec Compliance (Cont.)</a:t>
            </a:r>
            <a:endParaRPr lang="en-US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268760"/>
            <a:ext cx="7632327" cy="4320828"/>
          </a:xfrm>
        </p:spPr>
        <p:txBody>
          <a:bodyPr/>
          <a:lstStyle/>
          <a:p>
            <a:r>
              <a:rPr lang="en-US" sz="2800" b="1" dirty="0" smtClean="0"/>
              <a:t>Investigations &amp; enforcement</a:t>
            </a:r>
            <a:r>
              <a:rPr lang="en-US" sz="2800" dirty="0" smtClean="0"/>
              <a:t>: 2 matters</a:t>
            </a:r>
          </a:p>
          <a:p>
            <a:pPr algn="just"/>
            <a:r>
              <a:rPr lang="en-US" sz="2800" dirty="0" smtClean="0"/>
              <a:t>1 matter resulted </a:t>
            </a:r>
            <a:r>
              <a:rPr lang="en-US" sz="2800" dirty="0"/>
              <a:t>in a referral to the </a:t>
            </a:r>
            <a:r>
              <a:rPr lang="en-US" sz="2800" dirty="0" smtClean="0"/>
              <a:t> National Consumer Tribunal (NCT) – The NCR </a:t>
            </a:r>
            <a:r>
              <a:rPr lang="en-US" sz="2800" dirty="0"/>
              <a:t>lost </a:t>
            </a:r>
            <a:r>
              <a:rPr lang="en-US" sz="2800" dirty="0" smtClean="0"/>
              <a:t>the case on technical grounds. The NCT ruled that </a:t>
            </a:r>
            <a:r>
              <a:rPr lang="en-US" sz="2800" dirty="0"/>
              <a:t>the NCR did not have reasonable </a:t>
            </a:r>
            <a:r>
              <a:rPr lang="en-US" sz="2800" dirty="0" smtClean="0"/>
              <a:t>suspicion </a:t>
            </a:r>
            <a:r>
              <a:rPr lang="en-US" sz="2800" dirty="0"/>
              <a:t>to investigate </a:t>
            </a:r>
            <a:r>
              <a:rPr lang="en-US" sz="2800" dirty="0" smtClean="0"/>
              <a:t>Capitec. This was further confirmed by the High Court on appeal;</a:t>
            </a:r>
          </a:p>
          <a:p>
            <a:pPr algn="just"/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matter - investigation revealed </a:t>
            </a:r>
            <a:r>
              <a:rPr lang="en-US" sz="2800" dirty="0"/>
              <a:t>no issues of </a:t>
            </a:r>
            <a:r>
              <a:rPr lang="en-US" sz="2800" dirty="0" smtClean="0"/>
              <a:t>non-compliance.</a:t>
            </a:r>
          </a:p>
          <a:p>
            <a:pPr algn="just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D84FE-7C0A-4029-B0D1-AE07B9290D5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641685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8076845"/>
              </p:ext>
            </p:extLst>
          </p:nvPr>
        </p:nvGraphicFramePr>
        <p:xfrm>
          <a:off x="827088" y="2559368"/>
          <a:ext cx="777716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7162">
                  <a:extLst>
                    <a:ext uri="{9D8B030D-6E8A-4147-A177-3AD203B41FA5}">
                      <a16:colId xmlns:a16="http://schemas.microsoft.com/office/drawing/2014/main" xmlns="" val="2739830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tx2"/>
                          </a:solidFill>
                        </a:rPr>
                        <a:t>THANK</a:t>
                      </a:r>
                      <a:r>
                        <a:rPr lang="en-US" sz="5400" baseline="0" dirty="0" smtClean="0">
                          <a:solidFill>
                            <a:schemeClr val="tx2"/>
                          </a:solidFill>
                        </a:rPr>
                        <a:t> YOU</a:t>
                      </a:r>
                      <a:endParaRPr lang="en-US" sz="5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0580049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D84FE-7C0A-4029-B0D1-AE07B9290D5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99870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 smtClean="0"/>
              <a:t>Presenters</a:t>
            </a:r>
            <a:endParaRPr lang="en-US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Presenters: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Ms. Nomsa Motshegare – Chief Executive Officer 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Mr. Lesiba Mashapa – Company Secretary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D84FE-7C0A-4029-B0D1-AE07B9290D5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43746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 smtClean="0"/>
              <a:t>Outline of presentation</a:t>
            </a:r>
            <a:endParaRPr lang="en-US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8496746" cy="4176812"/>
          </a:xfrm>
        </p:spPr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Compliance monitoring tools</a:t>
            </a:r>
          </a:p>
          <a:p>
            <a:r>
              <a:rPr lang="en-US" sz="3200" dirty="0" smtClean="0"/>
              <a:t>VBS Bank: Compliance and statistics</a:t>
            </a:r>
          </a:p>
          <a:p>
            <a:r>
              <a:rPr lang="en-US" sz="3200" dirty="0" smtClean="0"/>
              <a:t>Capitec Bank: Compliance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D84FE-7C0A-4029-B0D1-AE07B9290D5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42414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smtClean="0"/>
              <a:t>COMPLIANCE TOOLS</a:t>
            </a:r>
            <a:endParaRPr lang="en-US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90" y="1046477"/>
            <a:ext cx="8496746" cy="4104804"/>
          </a:xfrm>
        </p:spPr>
        <p:txBody>
          <a:bodyPr/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sz="2800" dirty="0" smtClean="0"/>
              <a:t>The following are the four main tools employed by the NCR to monitor compliance with the National Credit Act, No. 34 of 2005:</a:t>
            </a:r>
          </a:p>
          <a:p>
            <a:pPr marL="857250" lvl="1" indent="-457200" algn="just">
              <a:buAutoNum type="arabicPeriod"/>
            </a:pPr>
            <a:r>
              <a:rPr lang="en-US" sz="3200" dirty="0" smtClean="0"/>
              <a:t> Complaints resolution;</a:t>
            </a:r>
          </a:p>
          <a:p>
            <a:pPr marL="0" indent="0" algn="just">
              <a:buNone/>
            </a:pPr>
            <a:r>
              <a:rPr lang="en-US" sz="3200" dirty="0" smtClean="0"/>
              <a:t>    2.  Compliance monitoring;</a:t>
            </a:r>
          </a:p>
          <a:p>
            <a:pPr marL="0" indent="0" algn="just">
              <a:buNone/>
            </a:pPr>
            <a:r>
              <a:rPr lang="en-US" sz="3200" dirty="0" smtClean="0"/>
              <a:t>    3.  Assurance engagement reports;</a:t>
            </a:r>
          </a:p>
          <a:p>
            <a:pPr marL="0" indent="0" algn="just">
              <a:buNone/>
            </a:pPr>
            <a:r>
              <a:rPr lang="en-US" sz="3200" dirty="0"/>
              <a:t> </a:t>
            </a:r>
            <a:r>
              <a:rPr lang="en-US" sz="3200" dirty="0" smtClean="0"/>
              <a:t>   4.	 Investigations and enforcement;</a:t>
            </a:r>
          </a:p>
          <a:p>
            <a:pPr marL="0" indent="0" algn="just">
              <a:buNone/>
            </a:pPr>
            <a:r>
              <a:rPr lang="en-US" sz="3200" dirty="0" smtClean="0"/>
              <a:t>    5.	 Statistical Returns.</a:t>
            </a:r>
          </a:p>
          <a:p>
            <a:pPr marL="0" indent="0" algn="just">
              <a:buNone/>
            </a:pP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D84FE-7C0A-4029-B0D1-AE07B9290D5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24132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 smtClean="0"/>
              <a:t>VBS COMPLIANCE</a:t>
            </a:r>
            <a:endParaRPr lang="en-US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484784"/>
            <a:ext cx="8496622" cy="4176464"/>
          </a:xfrm>
        </p:spPr>
        <p:txBody>
          <a:bodyPr/>
          <a:lstStyle/>
          <a:p>
            <a:pPr algn="just"/>
            <a:r>
              <a:rPr lang="en-US" sz="2400" b="1" dirty="0" smtClean="0"/>
              <a:t>Complaints Resolution: </a:t>
            </a:r>
            <a:r>
              <a:rPr lang="en-US" sz="2400" dirty="0" smtClean="0"/>
              <a:t>Since registered as a credit provider in 2007, we are not aware of any </a:t>
            </a:r>
            <a:r>
              <a:rPr lang="en-US" sz="2400" smtClean="0"/>
              <a:t>complaints received </a:t>
            </a:r>
            <a:r>
              <a:rPr lang="en-US" sz="2400" dirty="0" smtClean="0"/>
              <a:t>from consumers;</a:t>
            </a:r>
          </a:p>
          <a:p>
            <a:pPr algn="just"/>
            <a:r>
              <a:rPr lang="en-US" sz="2400" b="1" dirty="0" smtClean="0"/>
              <a:t>Compliance Monitoring</a:t>
            </a:r>
            <a:r>
              <a:rPr lang="en-US" sz="2400" dirty="0" smtClean="0"/>
              <a:t>: No issues of non-compliance were identified through compliance monitoring;</a:t>
            </a:r>
          </a:p>
          <a:p>
            <a:pPr algn="just"/>
            <a:r>
              <a:rPr lang="en-US" sz="2400" b="1" dirty="0" smtClean="0"/>
              <a:t>Assurance engagement reports: </a:t>
            </a:r>
            <a:r>
              <a:rPr lang="en-US" sz="2400" dirty="0" smtClean="0"/>
              <a:t>No issues of non-compliance have been reported by the auditors.</a:t>
            </a:r>
          </a:p>
          <a:p>
            <a:pPr algn="just"/>
            <a:r>
              <a:rPr lang="en-US" sz="2400" b="1" dirty="0" smtClean="0"/>
              <a:t>Investigations and enforcement: </a:t>
            </a:r>
            <a:r>
              <a:rPr lang="en-US" sz="2400" dirty="0" smtClean="0"/>
              <a:t>No formal investigations or enforcement action have been taken against VBS.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D84FE-7C0A-4029-B0D1-AE07B9290D5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32618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D84FE-7C0A-4029-B0D1-AE07B9290D5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50004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ZA" sz="3200" b="1" u="none" dirty="0" smtClean="0"/>
              <a:t>VBS gross debtors book: Rand values</a:t>
            </a:r>
            <a:r>
              <a:rPr lang="en-ZA" sz="3200" b="1" i="1" u="none" dirty="0" smtClean="0"/>
              <a:t> </a:t>
            </a:r>
            <a:endParaRPr lang="en-ZA" sz="3200" b="1" i="1" u="non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9"/>
            <a:ext cx="9144000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05066"/>
            <a:ext cx="9144000" cy="1847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 smtClean="0"/>
              <a:t>VBS Loan </a:t>
            </a:r>
            <a:r>
              <a:rPr lang="en-US" i="0" dirty="0"/>
              <a:t>S</a:t>
            </a:r>
            <a:r>
              <a:rPr lang="en-US" i="0" dirty="0" smtClean="0"/>
              <a:t>izes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D84FE-7C0A-4029-B0D1-AE07B9290D54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" y="1523814"/>
            <a:ext cx="8936554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2626502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D84FE-7C0A-4029-B0D1-AE07B9290D5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50004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ZA" sz="3200" b="1" u="none" dirty="0" smtClean="0"/>
              <a:t>VBS gross debtors book: Number of accounts</a:t>
            </a:r>
            <a:endParaRPr lang="en-ZA" sz="3200" b="1" i="1" u="none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9"/>
            <a:ext cx="9143999" cy="2664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5167"/>
            <a:ext cx="9143999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03281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D84FE-7C0A-4029-B0D1-AE07B9290D5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50004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ZA" sz="2800" b="1" u="none" dirty="0" smtClean="0"/>
              <a:t>Rand Value </a:t>
            </a:r>
            <a:r>
              <a:rPr lang="en-ZA" sz="2800" b="1" u="none" dirty="0"/>
              <a:t>G</a:t>
            </a:r>
            <a:r>
              <a:rPr lang="en-ZA" sz="2800" b="1" u="none" dirty="0" smtClean="0"/>
              <a:t>ross </a:t>
            </a:r>
            <a:r>
              <a:rPr lang="en-ZA" sz="2800" b="1" u="none" dirty="0"/>
              <a:t>D</a:t>
            </a:r>
            <a:r>
              <a:rPr lang="en-ZA" sz="2800" b="1" u="none" dirty="0" smtClean="0"/>
              <a:t>ebtors </a:t>
            </a:r>
            <a:r>
              <a:rPr lang="en-ZA" sz="2800" b="1" u="none" dirty="0"/>
              <a:t>B</a:t>
            </a:r>
            <a:r>
              <a:rPr lang="en-ZA" sz="2800" b="1" u="none" dirty="0" smtClean="0"/>
              <a:t>ook</a:t>
            </a:r>
            <a:r>
              <a:rPr lang="en-ZA" sz="2800" b="1" i="1" u="none" dirty="0" smtClean="0"/>
              <a:t> </a:t>
            </a:r>
            <a:r>
              <a:rPr lang="en-ZA" sz="2800" b="1" u="none" dirty="0"/>
              <a:t>S</a:t>
            </a:r>
            <a:r>
              <a:rPr lang="en-ZA" sz="2800" b="1" u="none" dirty="0" smtClean="0"/>
              <a:t>hare </a:t>
            </a:r>
            <a:r>
              <a:rPr lang="en-ZA" sz="2800" b="1" u="none" dirty="0"/>
              <a:t>B</a:t>
            </a:r>
            <a:r>
              <a:rPr lang="en-ZA" sz="2800" b="1" u="none" dirty="0" smtClean="0"/>
              <a:t>y </a:t>
            </a:r>
            <a:r>
              <a:rPr lang="en-ZA" sz="2800" b="1" u="none" dirty="0"/>
              <a:t>B</a:t>
            </a:r>
            <a:r>
              <a:rPr lang="en-ZA" sz="2800" b="1" u="none" dirty="0" smtClean="0"/>
              <a:t>anks</a:t>
            </a:r>
            <a:endParaRPr lang="en-ZA" sz="2800" b="1" u="none" dirty="0"/>
          </a:p>
        </p:txBody>
      </p:sp>
      <p:sp>
        <p:nvSpPr>
          <p:cNvPr id="6" name="Rectangle 5"/>
          <p:cNvSpPr/>
          <p:nvPr/>
        </p:nvSpPr>
        <p:spPr>
          <a:xfrm>
            <a:off x="323850" y="1412776"/>
            <a:ext cx="748850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en-US" sz="3200" u="none" dirty="0" smtClean="0">
                <a:solidFill>
                  <a:srgbClr val="000000"/>
                </a:solidFill>
                <a:latin typeface="+mn-lt"/>
              </a:rPr>
              <a:t>Banks own 81.9% of  R1.73 trillion debtors book of consumer credit in South Africa;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en-US" sz="3200" u="none" dirty="0" smtClean="0">
                <a:solidFill>
                  <a:srgbClr val="000000"/>
                </a:solidFill>
                <a:latin typeface="+mn-lt"/>
              </a:rPr>
              <a:t>VBS Mutual bank has only 0.05% share of the banks’ credit book;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en-US" sz="3200" u="none" dirty="0" smtClean="0">
                <a:solidFill>
                  <a:srgbClr val="000000"/>
                </a:solidFill>
                <a:latin typeface="+mn-lt"/>
              </a:rPr>
              <a:t>Capitec Bank has 3.24% of the banks’ share of debtors book;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en-US" sz="3200" u="none" dirty="0" smtClean="0">
                <a:solidFill>
                  <a:srgbClr val="000000"/>
                </a:solidFill>
                <a:latin typeface="+mn-lt"/>
              </a:rPr>
              <a:t>VBS lends to consumers in rural areas and townships.</a:t>
            </a:r>
            <a:endParaRPr lang="en-US" altLang="en-US" sz="3200" u="none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08251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11733</TotalTime>
  <Words>504</Words>
  <Application>Microsoft Office PowerPoint</Application>
  <PresentationFormat>On-screen Show (4:3)</PresentationFormat>
  <Paragraphs>73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Custom Design</vt:lpstr>
      <vt:lpstr>PowerPoint Presentation</vt:lpstr>
      <vt:lpstr>Presenters</vt:lpstr>
      <vt:lpstr>Outline of presentation</vt:lpstr>
      <vt:lpstr>COMPLIANCE TOOLS</vt:lpstr>
      <vt:lpstr>VBS COMPLIANCE</vt:lpstr>
      <vt:lpstr>PowerPoint Presentation</vt:lpstr>
      <vt:lpstr>VBS Loan Sizes</vt:lpstr>
      <vt:lpstr>PowerPoint Presentation</vt:lpstr>
      <vt:lpstr>PowerPoint Presentation</vt:lpstr>
      <vt:lpstr>Capitec Compliance</vt:lpstr>
      <vt:lpstr>Capitec Compliance (Cont.)</vt:lpstr>
      <vt:lpstr>Capitec Compliance (Cont.)</vt:lpstr>
      <vt:lpstr>Capitec Compliance (Cont.)</vt:lpstr>
      <vt:lpstr>PowerPoint Presentation</vt:lpstr>
    </vt:vector>
  </TitlesOfParts>
  <Company>HPG Advertising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Jose Hoge</dc:creator>
  <cp:lastModifiedBy>Saroj</cp:lastModifiedBy>
  <cp:revision>539</cp:revision>
  <cp:lastPrinted>2016-06-10T07:20:49Z</cp:lastPrinted>
  <dcterms:created xsi:type="dcterms:W3CDTF">2006-06-02T18:00:02Z</dcterms:created>
  <dcterms:modified xsi:type="dcterms:W3CDTF">2018-03-15T05:12:25Z</dcterms:modified>
</cp:coreProperties>
</file>