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9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343" r:id="rId11"/>
    <p:sldId id="352" r:id="rId12"/>
    <p:sldId id="372" r:id="rId13"/>
    <p:sldId id="315" r:id="rId14"/>
    <p:sldId id="316" r:id="rId15"/>
    <p:sldId id="317" r:id="rId16"/>
    <p:sldId id="318" r:id="rId17"/>
    <p:sldId id="319" r:id="rId18"/>
    <p:sldId id="320" r:id="rId19"/>
    <p:sldId id="354" r:id="rId20"/>
    <p:sldId id="359" r:id="rId21"/>
    <p:sldId id="361" r:id="rId22"/>
    <p:sldId id="368" r:id="rId23"/>
    <p:sldId id="362" r:id="rId24"/>
    <p:sldId id="369" r:id="rId25"/>
    <p:sldId id="365" r:id="rId26"/>
    <p:sldId id="364" r:id="rId27"/>
    <p:sldId id="366" r:id="rId28"/>
    <p:sldId id="370" r:id="rId29"/>
    <p:sldId id="307" r:id="rId30"/>
    <p:sldId id="371" r:id="rId31"/>
    <p:sldId id="268" r:id="rId32"/>
    <p:sldId id="322" r:id="rId33"/>
    <p:sldId id="321" r:id="rId34"/>
    <p:sldId id="324" r:id="rId35"/>
    <p:sldId id="373" r:id="rId36"/>
    <p:sldId id="326" r:id="rId37"/>
    <p:sldId id="327" r:id="rId38"/>
    <p:sldId id="329" r:id="rId39"/>
    <p:sldId id="330" r:id="rId40"/>
    <p:sldId id="267" r:id="rId41"/>
    <p:sldId id="340" r:id="rId42"/>
    <p:sldId id="335" r:id="rId43"/>
    <p:sldId id="287" r:id="rId44"/>
    <p:sldId id="288" r:id="rId45"/>
    <p:sldId id="294" r:id="rId46"/>
    <p:sldId id="295" r:id="rId47"/>
    <p:sldId id="3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saac%20Mokoena\Documents\00%20Parliament%20Presentation%20-%2016%20March%202018\Graphs%20-%20Performanc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Cash Flow and Expenditure Patterns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'Transfers '!$A$6</c:f>
              <c:strCache>
                <c:ptCount val="1"/>
                <c:pt idx="0">
                  <c:v>Monthly Transfers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'Transfers '!$B$5:$L$5</c:f>
              <c:strCache>
                <c:ptCount val="11"/>
                <c:pt idx="0">
                  <c:v>April                   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</c:strCache>
            </c:strRef>
          </c:cat>
          <c:val>
            <c:numRef>
              <c:f>'Transfers '!$B$6:$L$6</c:f>
              <c:numCache>
                <c:formatCode>#,##0</c:formatCode>
                <c:ptCount val="11"/>
                <c:pt idx="0">
                  <c:v>0</c:v>
                </c:pt>
                <c:pt idx="1">
                  <c:v>250118</c:v>
                </c:pt>
                <c:pt idx="2">
                  <c:v>112565</c:v>
                </c:pt>
                <c:pt idx="3">
                  <c:v>133053</c:v>
                </c:pt>
                <c:pt idx="4">
                  <c:v>92803</c:v>
                </c:pt>
                <c:pt idx="5">
                  <c:v>81302</c:v>
                </c:pt>
                <c:pt idx="6">
                  <c:v>81302</c:v>
                </c:pt>
                <c:pt idx="7">
                  <c:v>81302</c:v>
                </c:pt>
                <c:pt idx="8">
                  <c:v>127304</c:v>
                </c:pt>
                <c:pt idx="9">
                  <c:v>81302</c:v>
                </c:pt>
                <c:pt idx="10">
                  <c:v>69802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78-45C8-9685-C13E5586A9BF}"/>
            </c:ext>
          </c:extLst>
        </c:ser>
        <c:ser>
          <c:idx val="1"/>
          <c:order val="1"/>
          <c:tx>
            <c:strRef>
              <c:f>'Transfers '!$A$7</c:f>
              <c:strCache>
                <c:ptCount val="1"/>
                <c:pt idx="0">
                  <c:v>Expenditure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'Transfers '!$B$5:$L$5</c:f>
              <c:strCache>
                <c:ptCount val="11"/>
                <c:pt idx="0">
                  <c:v>April                    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</c:v>
                </c:pt>
                <c:pt idx="5">
                  <c:v>Sept</c:v>
                </c:pt>
                <c:pt idx="6">
                  <c:v>Oct</c:v>
                </c:pt>
                <c:pt idx="7">
                  <c:v>Nov</c:v>
                </c:pt>
                <c:pt idx="8">
                  <c:v>Dec</c:v>
                </c:pt>
                <c:pt idx="9">
                  <c:v>Jan</c:v>
                </c:pt>
                <c:pt idx="10">
                  <c:v>Feb</c:v>
                </c:pt>
              </c:strCache>
            </c:strRef>
          </c:cat>
          <c:val>
            <c:numRef>
              <c:f>'Transfers '!$B$7:$L$7</c:f>
              <c:numCache>
                <c:formatCode>#,##0</c:formatCode>
                <c:ptCount val="11"/>
                <c:pt idx="0">
                  <c:v>896</c:v>
                </c:pt>
                <c:pt idx="1">
                  <c:v>202205</c:v>
                </c:pt>
                <c:pt idx="2">
                  <c:v>58991</c:v>
                </c:pt>
                <c:pt idx="3">
                  <c:v>33091</c:v>
                </c:pt>
                <c:pt idx="4">
                  <c:v>141509</c:v>
                </c:pt>
                <c:pt idx="5">
                  <c:v>44432</c:v>
                </c:pt>
                <c:pt idx="6">
                  <c:v>114434</c:v>
                </c:pt>
                <c:pt idx="7">
                  <c:v>53393</c:v>
                </c:pt>
                <c:pt idx="8">
                  <c:v>152095</c:v>
                </c:pt>
                <c:pt idx="9">
                  <c:v>42543</c:v>
                </c:pt>
                <c:pt idx="10">
                  <c:v>104053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78-45C8-9685-C13E5586A9BF}"/>
            </c:ext>
          </c:extLst>
        </c:ser>
        <c:dLbls/>
        <c:marker val="1"/>
        <c:axId val="82257024"/>
        <c:axId val="82258176"/>
      </c:lineChart>
      <c:catAx>
        <c:axId val="822570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58176"/>
        <c:crosses val="autoZero"/>
        <c:auto val="1"/>
        <c:lblAlgn val="ctr"/>
        <c:lblOffset val="100"/>
      </c:catAx>
      <c:valAx>
        <c:axId val="82258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Amount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5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Committed - Provincial Delivery</a:t>
            </a:r>
            <a:endParaRPr lang="en-US" b="1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92-4E01-8681-F226535D166A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92-4E01-8681-F226535D16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Sheet1!$A$3:$A$5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Sheet1!$C$3:$C$5</c:f>
              <c:numCache>
                <c:formatCode>_(* #,##0_);_(* \(#,##0\);_(* "-"??_);_(@_)</c:formatCode>
                <c:ptCount val="3"/>
                <c:pt idx="0">
                  <c:v>8122492.6599999992</c:v>
                </c:pt>
                <c:pt idx="1">
                  <c:v>11444761.439999998</c:v>
                </c:pt>
                <c:pt idx="2">
                  <c:v>43926049.200000003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92-4E01-8681-F226535D166A}"/>
            </c:ext>
          </c:extLst>
        </c:ser>
        <c:dLbls/>
        <c:gapWidth val="219"/>
        <c:overlap val="-27"/>
        <c:axId val="54314112"/>
        <c:axId val="54315648"/>
      </c:barChart>
      <c:catAx>
        <c:axId val="543141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15648"/>
        <c:crosses val="autoZero"/>
        <c:auto val="1"/>
        <c:lblAlgn val="ctr"/>
        <c:lblOffset val="100"/>
      </c:catAx>
      <c:valAx>
        <c:axId val="54315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1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Committed - Mangaung</a:t>
            </a:r>
            <a:endParaRPr lang="en-US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81-492D-BFDD-97B82E65EE4A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81-492D-BFDD-97B82E65EE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Sheet1!$A$10:$A$12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Sheet1!$C$10:$C$12</c:f>
              <c:numCache>
                <c:formatCode>_(* #,##0_);_(* \(#,##0\);_(* "-"??_);_(@_)</c:formatCode>
                <c:ptCount val="3"/>
                <c:pt idx="0">
                  <c:v>181170.84</c:v>
                </c:pt>
                <c:pt idx="1">
                  <c:v>204370.74000000002</c:v>
                </c:pt>
                <c:pt idx="2">
                  <c:v>6921680.4800000004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581-492D-BFDD-97B82E65EE4A}"/>
            </c:ext>
          </c:extLst>
        </c:ser>
        <c:dLbls/>
        <c:gapWidth val="219"/>
        <c:overlap val="-27"/>
        <c:axId val="55006720"/>
        <c:axId val="55008256"/>
      </c:barChart>
      <c:catAx>
        <c:axId val="5500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8256"/>
        <c:crosses val="autoZero"/>
        <c:auto val="1"/>
        <c:lblAlgn val="ctr"/>
        <c:lblOffset val="100"/>
      </c:catAx>
      <c:valAx>
        <c:axId val="5500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Committed - Fezile Dabi</a:t>
            </a:r>
            <a:endParaRPr lang="en-US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1F-4F58-8B5C-D5083E751F76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1F-4F58-8B5C-D5083E751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Sheet1!$A$17:$A$19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Sheet1!$C$17:$C$19</c:f>
              <c:numCache>
                <c:formatCode>_(* #,##0_);_(* \(#,##0\);_(* "-"??_);_(@_)</c:formatCode>
                <c:ptCount val="3"/>
                <c:pt idx="0">
                  <c:v>724683.3600000001</c:v>
                </c:pt>
                <c:pt idx="1">
                  <c:v>1226224.44</c:v>
                </c:pt>
                <c:pt idx="2">
                  <c:v>5390924.2200000007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1F-4F58-8B5C-D5083E751F76}"/>
            </c:ext>
          </c:extLst>
        </c:ser>
        <c:dLbls/>
        <c:gapWidth val="219"/>
        <c:overlap val="-27"/>
        <c:axId val="53897088"/>
        <c:axId val="53898624"/>
      </c:barChart>
      <c:catAx>
        <c:axId val="53897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8624"/>
        <c:crosses val="autoZero"/>
        <c:auto val="1"/>
        <c:lblAlgn val="ctr"/>
        <c:lblOffset val="100"/>
      </c:catAx>
      <c:valAx>
        <c:axId val="53898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Committed - Thabo </a:t>
            </a:r>
            <a:r>
              <a:rPr lang="en-US" b="1" baseline="0" dirty="0" err="1"/>
              <a:t>Mofutsanyana</a:t>
            </a:r>
            <a:endParaRPr lang="en-US" b="1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50-4888-90CC-3ACF42A857DB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50-4888-90CC-3ACF42A85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Sheet1!$A$24:$A$26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Sheet1!$C$24:$C$26</c:f>
              <c:numCache>
                <c:formatCode>_(* #,##0_);_(* \(#,##0\);_(* "-"??_);_(@_)</c:formatCode>
                <c:ptCount val="3"/>
                <c:pt idx="0">
                  <c:v>1962684.41</c:v>
                </c:pt>
                <c:pt idx="1">
                  <c:v>2316201.7200000002</c:v>
                </c:pt>
                <c:pt idx="2">
                  <c:v>10648739.199999997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750-4888-90CC-3ACF42A857DB}"/>
            </c:ext>
          </c:extLst>
        </c:ser>
        <c:dLbls/>
        <c:gapWidth val="219"/>
        <c:overlap val="-27"/>
        <c:axId val="56400128"/>
        <c:axId val="56406016"/>
      </c:barChart>
      <c:catAx>
        <c:axId val="56400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6016"/>
        <c:crosses val="autoZero"/>
        <c:auto val="1"/>
        <c:lblAlgn val="ctr"/>
        <c:lblOffset val="100"/>
      </c:catAx>
      <c:valAx>
        <c:axId val="564060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Committed - Lejweleputswa</a:t>
            </a:r>
            <a:endParaRPr lang="en-US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FB-4060-B81B-6F1A91C81130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FB-4060-B81B-6F1A91C811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Sheet1!$A$31:$A$33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Sheet1!$C$31:$C$33</c:f>
              <c:numCache>
                <c:formatCode>_(* #,##0_);_(* \(#,##0\);_(* "-"??_);_(@_)</c:formatCode>
                <c:ptCount val="3"/>
                <c:pt idx="0">
                  <c:v>4076343.9</c:v>
                </c:pt>
                <c:pt idx="1">
                  <c:v>6914543.3700000001</c:v>
                </c:pt>
                <c:pt idx="2">
                  <c:v>12578823.18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FB-4060-B81B-6F1A91C81130}"/>
            </c:ext>
          </c:extLst>
        </c:ser>
        <c:dLbls/>
        <c:gapWidth val="219"/>
        <c:overlap val="-27"/>
        <c:axId val="56531584"/>
        <c:axId val="56541568"/>
      </c:barChart>
      <c:catAx>
        <c:axId val="56531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41568"/>
        <c:crosses val="autoZero"/>
        <c:auto val="1"/>
        <c:lblAlgn val="ctr"/>
        <c:lblOffset val="100"/>
      </c:catAx>
      <c:valAx>
        <c:axId val="56541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Committed - Xhariep</a:t>
            </a:r>
            <a:endParaRPr lang="en-US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D8-461F-A6EA-E0BBF4F5A841}"/>
              </c:ext>
            </c:extLst>
          </c:dPt>
          <c:dPt>
            <c:idx val="1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D8-461F-A6EA-E0BBF4F5A8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Sheet1!$A$38:$A$40</c:f>
              <c:strCache>
                <c:ptCount val="3"/>
                <c:pt idx="0">
                  <c:v>Foundations / Slabs completed</c:v>
                </c:pt>
                <c:pt idx="1">
                  <c:v>Wall plate</c:v>
                </c:pt>
                <c:pt idx="2">
                  <c:v>Finishes</c:v>
                </c:pt>
              </c:strCache>
            </c:strRef>
          </c:cat>
          <c:val>
            <c:numRef>
              <c:f>Sheet1!$C$38:$C$40</c:f>
              <c:numCache>
                <c:formatCode>_(* #,##0_);_(* \(#,##0\);_(* "-"??_);_(@_)</c:formatCode>
                <c:ptCount val="3"/>
                <c:pt idx="0">
                  <c:v>1177610.46</c:v>
                </c:pt>
                <c:pt idx="1">
                  <c:v>1783421.1700000002</c:v>
                </c:pt>
                <c:pt idx="2">
                  <c:v>8385882.1199999992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D8-461F-A6EA-E0BBF4F5A841}"/>
            </c:ext>
          </c:extLst>
        </c:ser>
        <c:dLbls/>
        <c:gapWidth val="219"/>
        <c:overlap val="-27"/>
        <c:axId val="57007104"/>
        <c:axId val="56562432"/>
      </c:barChart>
      <c:catAx>
        <c:axId val="57007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62432"/>
        <c:crosses val="autoZero"/>
        <c:auto val="1"/>
        <c:lblAlgn val="ctr"/>
        <c:lblOffset val="100"/>
      </c:catAx>
      <c:valAx>
        <c:axId val="56562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0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b="1"/>
              <a:t>Exceptions</a:t>
            </a:r>
            <a:r>
              <a:rPr lang="en-ZA" b="1" baseline="0"/>
              <a:t> - Categories</a:t>
            </a:r>
            <a:endParaRPr lang="en-ZA" b="1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53-4A07-AE8E-3414042244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Exceptions!$A$2:$A$7</c:f>
              <c:strCache>
                <c:ptCount val="6"/>
                <c:pt idx="0">
                  <c:v>Already transferred to this beneficiary</c:v>
                </c:pt>
                <c:pt idx="1">
                  <c:v>Rural Area</c:v>
                </c:pt>
                <c:pt idx="2">
                  <c:v>Site transferred in someone else's name</c:v>
                </c:pt>
                <c:pt idx="3">
                  <c:v>Township not registered</c:v>
                </c:pt>
                <c:pt idx="4">
                  <c:v>Transferred in spouse's name</c:v>
                </c:pt>
                <c:pt idx="5">
                  <c:v>Exceptions / Miscellaneous</c:v>
                </c:pt>
              </c:strCache>
            </c:strRef>
          </c:cat>
          <c:val>
            <c:numRef>
              <c:f>Exceptions!$B$2:$B$7</c:f>
              <c:numCache>
                <c:formatCode>General</c:formatCode>
                <c:ptCount val="6"/>
                <c:pt idx="0">
                  <c:v>7869</c:v>
                </c:pt>
                <c:pt idx="1">
                  <c:v>3804</c:v>
                </c:pt>
                <c:pt idx="2">
                  <c:v>2480</c:v>
                </c:pt>
                <c:pt idx="3">
                  <c:v>1312</c:v>
                </c:pt>
                <c:pt idx="4">
                  <c:v>65</c:v>
                </c:pt>
                <c:pt idx="5">
                  <c:v>1551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53-4A07-AE8E-34140422448F}"/>
            </c:ext>
          </c:extLst>
        </c:ser>
        <c:dLbls/>
        <c:gapWidth val="219"/>
        <c:overlap val="-27"/>
        <c:axId val="56611584"/>
        <c:axId val="56613120"/>
      </c:barChart>
      <c:catAx>
        <c:axId val="56611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13120"/>
        <c:crosses val="autoZero"/>
        <c:auto val="1"/>
        <c:lblAlgn val="ctr"/>
        <c:lblOffset val="100"/>
      </c:catAx>
      <c:valAx>
        <c:axId val="5661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ED25-6570-45C6-B65C-99D2495D3AAB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37FB-8A6D-415F-81A8-A084943992A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546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774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3392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458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671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42194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87392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2029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3529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98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>
                <a:solidFill>
                  <a:prstClr val="black"/>
                </a:solidFill>
              </a:rPr>
              <a:pPr/>
              <a:t>41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92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7388"/>
            <a:ext cx="4581525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2A7C-7302-4D53-8209-7AF29E979A7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97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826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43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46303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40779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489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6805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8203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168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575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68055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11799606" y="-11796346"/>
            <a:ext cx="11798003" cy="124909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03" tIns="45651" rIns="91303" bIns="45651" anchor="ctr"/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786" cy="410747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184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5F1E2-47F6-45D6-950E-B0356F8ED7AC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1292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3307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9424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8158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18488" cy="13906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6475-7AFB-4B07-BD4C-E48F145E06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8015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483696"/>
            <a:ext cx="8011616" cy="60960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8629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8"/>
            <a:ext cx="914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18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8605"/>
            <a:ext cx="9144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8"/>
            <a:ext cx="91440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95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9A87CA4-7F3A-4831-99F6-8055B0BBE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BDDDA72-5673-45C6-9CE2-4E009C29F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5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544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8262F2C-9F06-414B-BECC-616D55D984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B9E3B0-DEF2-4B29-8CF5-3A7787ECE9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5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18488" cy="1390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6475-7AFB-4B07-BD4C-E48F145E06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133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2789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063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0323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5833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6159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0036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1269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3282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FBAB-2547-42D6-BAFC-1FEF2C5954DA}" type="datetimeFigureOut">
              <a:rPr lang="en-ZA" smtClean="0"/>
              <a:pPr/>
              <a:t>2018/03/22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41D5-458B-457E-BC55-7FDACBBB31B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58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37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za/url?sa=i&amp;rct=j&amp;q=&amp;esrc=s&amp;source=images&amp;cd=&amp;cad=rja&amp;uact=8&amp;ved=0ahUKEwiKgbi96rHZAhXJvhQKHdgxCbcQjRwIBw&amp;url=http://bngtv.co.za/breaking-new-ground/what-is-the-value-of-a-title-deed-document-3/&amp;psig=AOvVaw2fPRwPLdv5tSuE2Lyoqq48&amp;ust=151912463441727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Worksheet2.xlsx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47675" y="1149350"/>
            <a:ext cx="8218488" cy="4759325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>FREE STATE DEPARTMENT OF HUMAN SETTLEMENTS</a:t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>2017/18 FINANCIAL AND NON-FINANCIAL PERFORMANCE REPORT</a:t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>PORTFOLIO COMMITTEE </a:t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3600" b="1" dirty="0">
                <a:latin typeface="Arial Black" panose="020B0A04020102020204" pitchFamily="34" charset="0"/>
                <a:cs typeface="Arial" charset="0"/>
              </a:rPr>
              <a:t>N MOKHESI</a:t>
            </a:r>
            <a:br>
              <a:rPr lang="en-US" sz="3600" b="1" dirty="0">
                <a:latin typeface="Arial Black" panose="020B0A04020102020204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57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825502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sz="4000" b="1" dirty="0">
                <a:latin typeface="Arial Black" panose="020B0A04020102020204" pitchFamily="34" charset="0"/>
                <a:cs typeface="Arial" charset="0"/>
              </a:rPr>
              <a:t>2017/18 HUMAN SETTLEMENTS DEVELOPMENT GRANT</a:t>
            </a:r>
            <a:br>
              <a:rPr lang="en-US" sz="40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4000" b="1" dirty="0">
                <a:latin typeface="Arial Black" panose="020B0A04020102020204" pitchFamily="34" charset="0"/>
                <a:cs typeface="Arial" charset="0"/>
              </a:rPr>
              <a:t>NON-FINANCIAL PERFORMANCE</a:t>
            </a:r>
            <a:br>
              <a:rPr lang="en-US" sz="4000" b="1" dirty="0">
                <a:latin typeface="Arial Black" panose="020B0A04020102020204" pitchFamily="34" charset="0"/>
                <a:cs typeface="Arial" charset="0"/>
              </a:rPr>
            </a:br>
            <a:r>
              <a:rPr lang="en-US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b="1" dirty="0">
                <a:latin typeface="Arial Black" panose="020B0A04020102020204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10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52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1"/>
            <a:ext cx="9000999" cy="576065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NON-FINANCIAL PERFORMANCE</a:t>
            </a:r>
            <a:endParaRPr lang="en-US" sz="36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11</a:t>
            </a:fld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43A95C89-7F9A-4A13-A119-5AE9C1523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1879542"/>
              </p:ext>
            </p:extLst>
          </p:nvPr>
        </p:nvGraphicFramePr>
        <p:xfrm>
          <a:off x="107504" y="803842"/>
          <a:ext cx="8960298" cy="577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8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2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4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242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90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58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58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24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50853">
                <a:tc rowSpan="2">
                  <a:txBody>
                    <a:bodyPr/>
                    <a:lstStyle/>
                    <a:p>
                      <a:endParaRPr lang="en-US" sz="16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en-US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   Programmes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Planned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Target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01 Apr to 31 Mar 2018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Actual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 Performance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01 Apr to 31 Mar 2018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Variance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(under</a:t>
                      </a:r>
                      <a:r>
                        <a:rPr lang="en-US" sz="1200" b="1" baseline="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achievement must reflect a negative figure)</a:t>
                      </a:r>
                      <a:endParaRPr lang="en-US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414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Sites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Other 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Sites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Sites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4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UISP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6 514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1 859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2 807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5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New Individual units*</a:t>
                      </a:r>
                      <a:endParaRPr lang="en-ZA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1 843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1 119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1 375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68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Social and Rental Housing</a:t>
                      </a:r>
                      <a:endParaRPr lang="en-ZA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495 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9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CRU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9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FLISP</a:t>
                      </a:r>
                      <a:endParaRPr lang="en-US" sz="14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5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Other programmes * (not MTSF)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043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Military Veterans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280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Title Deeds: Pre 1994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Title Deeds: Post 1994</a:t>
                      </a:r>
                    </a:p>
                  </a:txBody>
                  <a:tcPr marT="45730" marB="4573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36139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-33130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2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Deeds: New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880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6 848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5 594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36 919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4 466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3 020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3 374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2 807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1 351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3 3545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946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3073" y="116631"/>
            <a:ext cx="8943423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PROVINCIAL DELIVERY</a:t>
            </a:r>
          </a:p>
        </p:txBody>
      </p:sp>
      <p:pic>
        <p:nvPicPr>
          <p:cNvPr id="10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913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2440" y="6451600"/>
            <a:ext cx="497493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12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816948"/>
              </p:ext>
            </p:extLst>
          </p:nvPr>
        </p:nvGraphicFramePr>
        <p:xfrm>
          <a:off x="285721" y="3929065"/>
          <a:ext cx="8415998" cy="2522535"/>
        </p:xfrm>
        <a:graphic>
          <a:graphicData uri="http://schemas.openxmlformats.org/drawingml/2006/table">
            <a:tbl>
              <a:tblPr/>
              <a:tblGrid>
                <a:gridCol w="3795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211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8 122 493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11 444 761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43 926 049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1 265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63 493 303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778503047"/>
              </p:ext>
            </p:extLst>
          </p:nvPr>
        </p:nvGraphicFramePr>
        <p:xfrm>
          <a:off x="251520" y="836712"/>
          <a:ext cx="8415997" cy="301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62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1368" y="116631"/>
            <a:ext cx="8920839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MANGAUNG</a:t>
            </a: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60432" y="6451600"/>
            <a:ext cx="569501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13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8735072"/>
              </p:ext>
            </p:extLst>
          </p:nvPr>
        </p:nvGraphicFramePr>
        <p:xfrm>
          <a:off x="292099" y="4266247"/>
          <a:ext cx="8409619" cy="2185354"/>
        </p:xfrm>
        <a:graphic>
          <a:graphicData uri="http://schemas.openxmlformats.org/drawingml/2006/table">
            <a:tbl>
              <a:tblPr/>
              <a:tblGrid>
                <a:gridCol w="3793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6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9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08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56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   181 171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56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   204 371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56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6 921 680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6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7 307 222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571548876"/>
              </p:ext>
            </p:extLst>
          </p:nvPr>
        </p:nvGraphicFramePr>
        <p:xfrm>
          <a:off x="292098" y="770466"/>
          <a:ext cx="8409619" cy="330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44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1813" y="116631"/>
            <a:ext cx="8943423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FEZILE DABI </a:t>
            </a:r>
          </a:p>
        </p:txBody>
      </p:sp>
      <p:pic>
        <p:nvPicPr>
          <p:cNvPr id="10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2440" y="6451600"/>
            <a:ext cx="497493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14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102217"/>
              </p:ext>
            </p:extLst>
          </p:nvPr>
        </p:nvGraphicFramePr>
        <p:xfrm>
          <a:off x="357158" y="4071942"/>
          <a:ext cx="8501122" cy="2379658"/>
        </p:xfrm>
        <a:graphic>
          <a:graphicData uri="http://schemas.openxmlformats.org/drawingml/2006/table">
            <a:tbl>
              <a:tblPr/>
              <a:tblGrid>
                <a:gridCol w="3834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14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76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47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   724 683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47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1 226 224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47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5 390 924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47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7 341 832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766047623"/>
              </p:ext>
            </p:extLst>
          </p:nvPr>
        </p:nvGraphicFramePr>
        <p:xfrm>
          <a:off x="357158" y="770466"/>
          <a:ext cx="8501122" cy="308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6383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93073" y="116631"/>
            <a:ext cx="8943423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THABO MOFUTSANYANA </a:t>
            </a:r>
          </a:p>
        </p:txBody>
      </p:sp>
      <p:pic>
        <p:nvPicPr>
          <p:cNvPr id="10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460432" y="6451600"/>
            <a:ext cx="569501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15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43222"/>
              </p:ext>
            </p:extLst>
          </p:nvPr>
        </p:nvGraphicFramePr>
        <p:xfrm>
          <a:off x="500033" y="4071942"/>
          <a:ext cx="8201684" cy="2143141"/>
        </p:xfrm>
        <a:graphic>
          <a:graphicData uri="http://schemas.openxmlformats.org/drawingml/2006/table">
            <a:tbl>
              <a:tblPr/>
              <a:tblGrid>
                <a:gridCol w="3699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49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7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67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1 962 684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2 316 202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10 648 739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11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14 927 625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396630642"/>
              </p:ext>
            </p:extLst>
          </p:nvPr>
        </p:nvGraphicFramePr>
        <p:xfrm>
          <a:off x="500033" y="781050"/>
          <a:ext cx="8201684" cy="307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763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12478" y="116630"/>
            <a:ext cx="8802448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LEJWELEPUTSWA</a:t>
            </a:r>
          </a:p>
        </p:txBody>
      </p:sp>
      <p:pic>
        <p:nvPicPr>
          <p:cNvPr id="10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2440" y="6451600"/>
            <a:ext cx="497493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16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6507721"/>
              </p:ext>
            </p:extLst>
          </p:nvPr>
        </p:nvGraphicFramePr>
        <p:xfrm>
          <a:off x="214282" y="3929066"/>
          <a:ext cx="8722826" cy="2357454"/>
        </p:xfrm>
        <a:graphic>
          <a:graphicData uri="http://schemas.openxmlformats.org/drawingml/2006/table">
            <a:tbl>
              <a:tblPr/>
              <a:tblGrid>
                <a:gridCol w="39343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0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21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  <a:p>
                      <a:pPr algn="ctr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  <a:p>
                      <a:pPr algn="ctr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4 076 344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6 914 543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08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12 578 823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000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23 569 710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2872535099"/>
              </p:ext>
            </p:extLst>
          </p:nvPr>
        </p:nvGraphicFramePr>
        <p:xfrm>
          <a:off x="227484" y="781050"/>
          <a:ext cx="8709623" cy="293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85875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451600"/>
            <a:ext cx="914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3073" y="116631"/>
            <a:ext cx="9035052" cy="504057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XHARIEP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2440" y="6451600"/>
            <a:ext cx="497493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17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592884"/>
              </p:ext>
            </p:extLst>
          </p:nvPr>
        </p:nvGraphicFramePr>
        <p:xfrm>
          <a:off x="285719" y="4000504"/>
          <a:ext cx="8416000" cy="2451096"/>
        </p:xfrm>
        <a:graphic>
          <a:graphicData uri="http://schemas.openxmlformats.org/drawingml/2006/table">
            <a:tbl>
              <a:tblPr/>
              <a:tblGrid>
                <a:gridCol w="3795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21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988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Levels of Construction</a:t>
                      </a: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Number of structures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Amount </a:t>
                      </a:r>
                    </a:p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Foundations / Slabs completed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1 177 610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Wall plate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1 783 421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Finishes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   8 385 882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77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</a:rPr>
                        <a:t>                            11 346 914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xmlns="" val="1884066920"/>
              </p:ext>
            </p:extLst>
          </p:nvPr>
        </p:nvGraphicFramePr>
        <p:xfrm>
          <a:off x="348125" y="764704"/>
          <a:ext cx="8415999" cy="300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45327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899591" y="2036762"/>
            <a:ext cx="7757593" cy="2976414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8900" b="1" dirty="0">
                <a:latin typeface="Arial Narrow" pitchFamily="34" charset="0"/>
                <a:cs typeface="Arial" charset="0"/>
              </a:rPr>
              <a:t/>
            </a:r>
            <a:br>
              <a:rPr lang="en-US" sz="8900" b="1" dirty="0">
                <a:latin typeface="Arial Narrow" pitchFamily="34" charset="0"/>
                <a:cs typeface="Arial" charset="0"/>
              </a:rPr>
            </a:br>
            <a:r>
              <a:rPr lang="en-US" sz="5300" b="1" dirty="0">
                <a:latin typeface="Arial Black" panose="020B0A04020102020204" pitchFamily="34" charset="0"/>
                <a:cs typeface="Arial" charset="0"/>
              </a:rPr>
              <a:t>REVITILIZATION OF MINING TOWNS</a:t>
            </a:r>
            <a:r>
              <a:rPr lang="en-US" b="1" dirty="0">
                <a:latin typeface="Arial Narrow" pitchFamily="34" charset="0"/>
                <a:cs typeface="Arial" charset="0"/>
              </a:rPr>
              <a:t/>
            </a:r>
            <a:br>
              <a:rPr lang="en-US" b="1" dirty="0">
                <a:latin typeface="Arial Narrow" pitchFamily="34" charset="0"/>
                <a:cs typeface="Arial" charset="0"/>
              </a:rPr>
            </a:br>
            <a:r>
              <a:rPr lang="en-US" b="1" dirty="0">
                <a:latin typeface="Arial Narrow" pitchFamily="34" charset="0"/>
                <a:cs typeface="Arial" charset="0"/>
              </a:rPr>
              <a:t/>
            </a:r>
            <a:br>
              <a:rPr lang="en-US" b="1" dirty="0">
                <a:latin typeface="Arial Narrow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00392" y="6356350"/>
            <a:ext cx="601327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18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87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0" y="83127"/>
            <a:ext cx="8771464" cy="895987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schemeClr val="bg1"/>
                </a:solidFill>
                <a:latin typeface="Arial Narrow" pitchFamily="34" charset="0"/>
              </a:rPr>
              <a:t>EXECUTIVE SUMMARY</a:t>
            </a:r>
            <a:endParaRPr lang="en-ZA" sz="32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356350"/>
            <a:ext cx="529319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19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204610" y="1115639"/>
          <a:ext cx="8744405" cy="490564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105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9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3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1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8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0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46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PROGRAMMES FOR REVITALISATION OF DISTRESSED MINING COMMUNITIES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Planned Sites</a:t>
                      </a: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Sites</a:t>
                      </a: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Planned Units</a:t>
                      </a: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Budget for Units</a:t>
                      </a: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Budget Allocation per programme</a:t>
                      </a:r>
                    </a:p>
                  </a:txBody>
                  <a:tcPr marL="68577" marR="68577" marT="0" marB="0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117">
                <a:tc gridSpan="6"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MATJHABENG LOCAL MUNICIPALITY</a:t>
                      </a:r>
                    </a:p>
                  </a:txBody>
                  <a:tcPr marL="68577" marR="68577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ZA" sz="14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0279"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Incremental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1 300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R69 395 522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R80 985 651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R150 381 173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3137"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Social &amp; Rental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R18 859 899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R18 859 899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57698">
                <a:tc>
                  <a:txBody>
                    <a:bodyPr/>
                    <a:lstStyle/>
                    <a:p>
                      <a:endParaRPr lang="en-ZA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Title Deeds Backlogs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(2 497)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R4 494 600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R4 494 600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956442">
                <a:tc>
                  <a:txBody>
                    <a:bodyPr/>
                    <a:lstStyle/>
                    <a:p>
                      <a:endParaRPr lang="en-ZA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1 300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R69 395 522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324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R137 679 713</a:t>
                      </a: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R173 735 672</a:t>
                      </a: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18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0" y="116632"/>
            <a:ext cx="8771464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200" b="1" dirty="0">
                <a:solidFill>
                  <a:schemeClr val="bg1"/>
                </a:solidFill>
                <a:latin typeface="Arial Narrow" pitchFamily="34" charset="0"/>
              </a:rPr>
              <a:t>TABLE OF CONTENTS</a:t>
            </a:r>
            <a:endParaRPr lang="en-ZA" sz="32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1520" y="811733"/>
            <a:ext cx="8771464" cy="5693569"/>
          </a:xfrm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Expenditure as at 28 February 2018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Expenditure per Milestone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Expenditure Patterns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Projected expenditure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Non-Financial Performance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ZA" sz="2400" dirty="0">
                <a:latin typeface="Arial Narrow" pitchFamily="34" charset="0"/>
                <a:cs typeface="Arial" pitchFamily="34" charset="0"/>
              </a:rPr>
              <a:t>Revitalization of Mining Towns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ZA" sz="2400" dirty="0">
                <a:latin typeface="Arial Narrow" pitchFamily="34" charset="0"/>
                <a:cs typeface="Arial" pitchFamily="34" charset="0"/>
              </a:rPr>
              <a:t>Military Veterans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ZA" sz="2400" dirty="0">
                <a:latin typeface="Arial Narrow" pitchFamily="34" charset="0"/>
                <a:cs typeface="Arial" pitchFamily="34" charset="0"/>
              </a:rPr>
              <a:t>Upgrading of Informal Settlements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Title Deeds Recovery plan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MTSF Performance Summary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>
                <a:latin typeface="Arial Narrow" pitchFamily="34" charset="0"/>
                <a:cs typeface="Arial" pitchFamily="34" charset="0"/>
              </a:rPr>
              <a:t>Summary of 2018/19 Business Plan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400" dirty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ZA" sz="20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20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299648" cy="936104"/>
          </a:xfrm>
          <a:solidFill>
            <a:schemeClr val="bg2">
              <a:lumMod val="5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ZA" altLang="en-US" sz="36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REVITALISATION OF DISTRESSED MINING COMMUNITIES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399087AD-1965-4FB6-B84F-AC25F6B69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5495571"/>
              </p:ext>
            </p:extLst>
          </p:nvPr>
        </p:nvGraphicFramePr>
        <p:xfrm>
          <a:off x="304799" y="1412386"/>
          <a:ext cx="8299649" cy="4684720"/>
        </p:xfrm>
        <a:graphic>
          <a:graphicData uri="http://schemas.openxmlformats.org/drawingml/2006/table">
            <a:tbl>
              <a:tblPr/>
              <a:tblGrid>
                <a:gridCol w="1715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5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53759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PROJECT NAME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(for example: Matjhabeng Municipality)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SUBSIDY INSTRUMENT/ PROJECT TYPE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(RDP/ SOCIAL/ FLISP)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DELIVERABLES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2017-2018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FINANCIALS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2017-2018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67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Planned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Target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(sites &amp;units)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Actual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delivered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(site &amp; units)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Budget Allocation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Actual Expenditure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535">
                <a:tc rowSpan="5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MATJHABENG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UISP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1 401</a:t>
                      </a:r>
                      <a:endParaRPr lang="en-ZA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R98 </a:t>
                      </a:r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080 938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R32 </a:t>
                      </a:r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913 264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53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New Individual Units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R47 </a:t>
                      </a:r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081 483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>
                          <a:effectLst/>
                          <a:latin typeface="Arial" panose="020B0604020202020204" pitchFamily="34" charset="0"/>
                        </a:rPr>
                        <a:t> 10 256 749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53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CRU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R18 </a:t>
                      </a:r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859 899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53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Title Deeds Current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1 579</a:t>
                      </a:r>
                      <a:endParaRPr lang="en-ZA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686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(R1 </a:t>
                      </a:r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</a:rPr>
                        <a:t>736 </a:t>
                      </a:r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900)</a:t>
                      </a:r>
                      <a:endParaRPr lang="en-ZA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(R753 500)</a:t>
                      </a:r>
                      <a:endParaRPr lang="en-ZA" sz="12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535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Title Deeds Backlog Post 94</a:t>
                      </a:r>
                      <a:endParaRPr lang="en-ZA" sz="1800" dirty="0"/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4 692</a:t>
                      </a:r>
                      <a:endParaRPr lang="en-ZA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R9 </a:t>
                      </a:r>
                      <a:r>
                        <a:rPr lang="en-ZA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044 800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R929 </a:t>
                      </a:r>
                      <a:r>
                        <a:rPr lang="en-ZA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0212013"/>
                  </a:ext>
                </a:extLst>
              </a:tr>
              <a:tr h="4567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pitchFamily="34" charset="-128"/>
                        </a:rPr>
                        <a:t>Total 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pitchFamily="34" charset="-128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7 850</a:t>
                      </a:r>
                      <a:endParaRPr lang="en-ZA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1 711</a:t>
                      </a:r>
                      <a:endParaRPr lang="en-ZA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173 067 012</a:t>
                      </a:r>
                      <a:endParaRPr lang="en-ZA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effectLst/>
                          <a:latin typeface="Arial Narrow" panose="020B0606020202030204" pitchFamily="34" charset="0"/>
                        </a:rPr>
                        <a:t>44 099 812</a:t>
                      </a:r>
                      <a:endParaRPr lang="en-ZA" sz="1200" b="1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106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0" y="83127"/>
            <a:ext cx="8771464" cy="895987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schemeClr val="bg1"/>
                </a:solidFill>
                <a:latin typeface="Arial Narrow" pitchFamily="34" charset="0"/>
              </a:rPr>
              <a:t>Mining Town Interventions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356350"/>
            <a:ext cx="529319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21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Spatial Transformation Plan</a:t>
            </a:r>
            <a:r>
              <a:rPr lang="en-ZA" dirty="0"/>
              <a:t>: strategies to redress past spatial disparities ;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Infrastructure Technical Assessment</a:t>
            </a:r>
            <a:r>
              <a:rPr lang="en-ZA" dirty="0"/>
              <a:t>: to establish infrastructure capacity and determine financial interventions: 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21 Household enumeration/settlement profiling </a:t>
            </a:r>
            <a:r>
              <a:rPr lang="en-ZA" dirty="0"/>
              <a:t>conducted in Matjhabeng Local Municipality with the aim to provide the status quo and situation for each informal settlement; 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15 Resettlement Plans: </a:t>
            </a:r>
            <a:r>
              <a:rPr lang="en-ZA" dirty="0"/>
              <a:t>proposals on strategies that can be employed to upgrade informal settlements;</a:t>
            </a:r>
          </a:p>
          <a:p>
            <a:pPr>
              <a:buFont typeface="Wingdings" panose="05000000000000000000" pitchFamily="2" charset="2"/>
              <a:buChar char="q"/>
            </a:pPr>
            <a:endParaRPr lang="en-ZA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Strategy on Illegal Land Occupation</a:t>
            </a:r>
            <a:r>
              <a:rPr lang="en-ZA" dirty="0"/>
              <a:t>: plans Municipalities can employ to prevent illegal land occupation;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r>
              <a:rPr lang="en-ZA" b="1" dirty="0"/>
              <a:t>Settlement Level Plans: </a:t>
            </a:r>
            <a:r>
              <a:rPr lang="en-ZA" dirty="0"/>
              <a:t>specific plans to an informal settlement to assist with implementation of upgrading.</a:t>
            </a:r>
            <a:endParaRPr lang="en-ZA" b="1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73021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899591" y="2036762"/>
            <a:ext cx="7757593" cy="3264446"/>
          </a:xfrm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 Black" panose="020B0A04020102020204" pitchFamily="34" charset="0"/>
                <a:cs typeface="Arial" charset="0"/>
              </a:rPr>
              <a:t>MILITARY VETERANS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00392" y="6356350"/>
            <a:ext cx="601327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22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67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DA72-5673-45C6-9CE2-4E009C29FD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1223071"/>
              </p:ext>
            </p:extLst>
          </p:nvPr>
        </p:nvGraphicFramePr>
        <p:xfrm>
          <a:off x="107504" y="764704"/>
          <a:ext cx="8928991" cy="667099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396462">
                  <a:extLst>
                    <a:ext uri="{9D8B030D-6E8A-4147-A177-3AD203B41FA5}">
                      <a16:colId xmlns:a16="http://schemas.microsoft.com/office/drawing/2014/main" xmlns="" val="3449050911"/>
                    </a:ext>
                  </a:extLst>
                </a:gridCol>
                <a:gridCol w="834667">
                  <a:extLst>
                    <a:ext uri="{9D8B030D-6E8A-4147-A177-3AD203B41FA5}">
                      <a16:colId xmlns:a16="http://schemas.microsoft.com/office/drawing/2014/main" xmlns="" val="2999686165"/>
                    </a:ext>
                  </a:extLst>
                </a:gridCol>
                <a:gridCol w="957277">
                  <a:extLst>
                    <a:ext uri="{9D8B030D-6E8A-4147-A177-3AD203B41FA5}">
                      <a16:colId xmlns:a16="http://schemas.microsoft.com/office/drawing/2014/main" xmlns="" val="1445729450"/>
                    </a:ext>
                  </a:extLst>
                </a:gridCol>
                <a:gridCol w="1037050">
                  <a:extLst>
                    <a:ext uri="{9D8B030D-6E8A-4147-A177-3AD203B41FA5}">
                      <a16:colId xmlns:a16="http://schemas.microsoft.com/office/drawing/2014/main" xmlns="" val="4064363097"/>
                    </a:ext>
                  </a:extLst>
                </a:gridCol>
                <a:gridCol w="1037050">
                  <a:extLst>
                    <a:ext uri="{9D8B030D-6E8A-4147-A177-3AD203B41FA5}">
                      <a16:colId xmlns:a16="http://schemas.microsoft.com/office/drawing/2014/main" xmlns="" val="215686076"/>
                    </a:ext>
                  </a:extLst>
                </a:gridCol>
                <a:gridCol w="2666485">
                  <a:extLst>
                    <a:ext uri="{9D8B030D-6E8A-4147-A177-3AD203B41FA5}">
                      <a16:colId xmlns:a16="http://schemas.microsoft.com/office/drawing/2014/main" xmlns="" val="2553410579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Name/Description</a:t>
                      </a:r>
                    </a:p>
                    <a:p>
                      <a:pPr algn="l" fontAlgn="b"/>
                      <a:endParaRPr lang="en-ZA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Preliminary Target Units</a:t>
                      </a: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</a:t>
                      </a:r>
                    </a:p>
                    <a:p>
                      <a:pPr algn="l" fontAlgn="b"/>
                      <a:r>
                        <a:rPr lang="en-ZA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(1April 2017 – to date)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Budget</a:t>
                      </a:r>
                    </a:p>
                    <a:p>
                      <a:pPr algn="l" fontAlgn="b"/>
                      <a:endParaRPr lang="en-ZA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ZA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Expenditure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  <a:p>
                      <a:pPr algn="l" fontAlgn="b"/>
                      <a:endParaRPr lang="en-ZA" sz="12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0803672"/>
                  </a:ext>
                </a:extLst>
              </a:tr>
              <a:tr h="28241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Welkom 62 Military Veterans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R6 874 808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foundation casted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approved beneficiaries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ZA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885104"/>
                  </a:ext>
                </a:extLst>
              </a:tr>
              <a:tr h="28241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Theunissen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Military Veterans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R221 768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units completed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between contractor and subcontractor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780446"/>
                  </a:ext>
                </a:extLst>
              </a:tr>
              <a:tr h="267462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Sasolburg 8 Military Veterans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R887 072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 have been handed over to beneficiaries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977716"/>
                  </a:ext>
                </a:extLst>
              </a:tr>
              <a:tr h="1117970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Veterans 2015/16 Military Veterans-Parys: E'Tsho 6 2016/17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R940 896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Units</a:t>
                      </a:r>
                      <a:r>
                        <a:rPr lang="en-Z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services; water; sanitation &amp; Electricity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Provider has been appointed to service the site with completion expected by June 2018</a:t>
                      </a:r>
                      <a:endParaRPr lang="en-ZA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9016168"/>
                  </a:ext>
                </a:extLst>
              </a:tr>
              <a:tr h="56273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Veterans 2015/16 Military Veterans Viljoenskroon: Etsho 1 2015/16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R137 100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 between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contractor and subcontractor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3683465"/>
                  </a:ext>
                </a:extLst>
              </a:tr>
              <a:tr h="56273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Military Veterans 2015/16 Military Veterans- Kroonstad: E'Tsho 9 2016/17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R1 525 986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units completed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without services</a:t>
                      </a:r>
                    </a:p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Septic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tanks installed as a temporary measure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621865"/>
                  </a:ext>
                </a:extLst>
              </a:tr>
              <a:tr h="28241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Ladybrand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Military Veterans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R887 088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issues not finalized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964759"/>
                  </a:ext>
                </a:extLst>
              </a:tr>
              <a:tr h="28241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Boshoff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Military Veterans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R332 652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serviced sites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242617"/>
                  </a:ext>
                </a:extLst>
              </a:tr>
              <a:tr h="747813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Bloemfontein - 600 IRDP Hillside View /Kentha Developers(2016/17) 50 Military Veterans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R5 778 377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ZA" sz="12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Foundation casted;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wall plates halted due to no electricty in that area. Risk of vandalism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7217380"/>
                  </a:ext>
                </a:extLst>
              </a:tr>
              <a:tr h="425409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Bethlehem - 500 Voggelfontein Unital Holdings Military Veterans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R5 544 300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beneficiaries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103617"/>
                  </a:ext>
                </a:extLst>
              </a:tr>
              <a:tr h="28241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R23 130 045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10" marR="7410" marT="741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079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11605"/>
            <a:ext cx="8928992" cy="576064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MILITARY VETERANS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0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899591" y="2036762"/>
            <a:ext cx="7757593" cy="3264446"/>
          </a:xfrm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 Black" panose="020B0A04020102020204" pitchFamily="34" charset="0"/>
                <a:cs typeface="Arial" charset="0"/>
              </a:rPr>
              <a:t>REPRIOTIZED FUNDING CATALYTIC PROJECTS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00392" y="6356350"/>
            <a:ext cx="601327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24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858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0" y="83127"/>
            <a:ext cx="8771464" cy="895987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schemeClr val="bg1"/>
                </a:solidFill>
                <a:latin typeface="Arial Narrow" pitchFamily="34" charset="0"/>
              </a:rPr>
              <a:t>REPRIOTIZED FUNDING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356350"/>
            <a:ext cx="529319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25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94496399"/>
              </p:ext>
            </p:extLst>
          </p:nvPr>
        </p:nvGraphicFramePr>
        <p:xfrm>
          <a:off x="107505" y="1196756"/>
          <a:ext cx="8868573" cy="43204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xmlns="" val="406312039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60041063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328372496"/>
                    </a:ext>
                  </a:extLst>
                </a:gridCol>
                <a:gridCol w="488632">
                  <a:extLst>
                    <a:ext uri="{9D8B030D-6E8A-4147-A177-3AD203B41FA5}">
                      <a16:colId xmlns:a16="http://schemas.microsoft.com/office/drawing/2014/main" xmlns="" val="1171263489"/>
                    </a:ext>
                  </a:extLst>
                </a:gridCol>
                <a:gridCol w="663496">
                  <a:extLst>
                    <a:ext uri="{9D8B030D-6E8A-4147-A177-3AD203B41FA5}">
                      <a16:colId xmlns:a16="http://schemas.microsoft.com/office/drawing/2014/main" xmlns="" val="205156918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150737979"/>
                    </a:ext>
                  </a:extLst>
                </a:gridCol>
                <a:gridCol w="891110">
                  <a:extLst>
                    <a:ext uri="{9D8B030D-6E8A-4147-A177-3AD203B41FA5}">
                      <a16:colId xmlns:a16="http://schemas.microsoft.com/office/drawing/2014/main" xmlns="" val="1884253780"/>
                    </a:ext>
                  </a:extLst>
                </a:gridCol>
                <a:gridCol w="765074">
                  <a:extLst>
                    <a:ext uri="{9D8B030D-6E8A-4147-A177-3AD203B41FA5}">
                      <a16:colId xmlns:a16="http://schemas.microsoft.com/office/drawing/2014/main" xmlns="" val="133700002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987505579"/>
                    </a:ext>
                  </a:extLst>
                </a:gridCol>
                <a:gridCol w="717524">
                  <a:extLst>
                    <a:ext uri="{9D8B030D-6E8A-4147-A177-3AD203B41FA5}">
                      <a16:colId xmlns:a16="http://schemas.microsoft.com/office/drawing/2014/main" xmlns="" val="1253489373"/>
                    </a:ext>
                  </a:extLst>
                </a:gridCol>
                <a:gridCol w="806234">
                  <a:extLst>
                    <a:ext uri="{9D8B030D-6E8A-4147-A177-3AD203B41FA5}">
                      <a16:colId xmlns:a16="http://schemas.microsoft.com/office/drawing/2014/main" xmlns="" val="3318181311"/>
                    </a:ext>
                  </a:extLst>
                </a:gridCol>
              </a:tblGrid>
              <a:tr h="1011573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Municipality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 err="1">
                          <a:effectLst/>
                        </a:rPr>
                        <a:t>Proj</a:t>
                      </a:r>
                      <a:r>
                        <a:rPr lang="en-ZA" sz="1100" u="none" strike="noStrike" dirty="0">
                          <a:effectLst/>
                        </a:rPr>
                        <a:t> No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Name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Target Sites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Target Units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Budget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>
                          <a:effectLst/>
                        </a:rPr>
                        <a:t>Expenditure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Over/Under Expenditure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>
                          <a:effectLst/>
                        </a:rPr>
                        <a:t>Reprioritised  Amount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>
                          <a:effectLst/>
                        </a:rPr>
                        <a:t>Revised Budget</a:t>
                      </a:r>
                      <a:endParaRPr lang="en-ZA" sz="11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100" u="none" strike="noStrike" dirty="0">
                          <a:effectLst/>
                        </a:rPr>
                        <a:t>Comments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6279920"/>
                  </a:ext>
                </a:extLst>
              </a:tr>
              <a:tr h="917881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MATHJABENG LOCAL MUNICIPALITY</a:t>
                      </a:r>
                    </a:p>
                    <a:p>
                      <a:pPr algn="ctr"/>
                      <a:endParaRPr lang="en-Z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 dirty="0">
                          <a:effectLst/>
                        </a:rPr>
                        <a:t>F17040010/1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 dirty="0">
                          <a:effectLst/>
                        </a:rPr>
                        <a:t>Water and Sewer for 873 sites Welkom, </a:t>
                      </a:r>
                      <a:r>
                        <a:rPr lang="en-ZA" sz="1000" u="none" strike="noStrike" dirty="0" err="1">
                          <a:effectLst/>
                        </a:rPr>
                        <a:t>Thabong</a:t>
                      </a:r>
                      <a:r>
                        <a:rPr lang="en-ZA" sz="1000" u="none" strike="noStrike" dirty="0">
                          <a:effectLst/>
                        </a:rPr>
                        <a:t> Ext 27 (</a:t>
                      </a:r>
                      <a:r>
                        <a:rPr lang="en-ZA" sz="1000" u="none" strike="noStrike" dirty="0" err="1">
                          <a:effectLst/>
                        </a:rPr>
                        <a:t>Phokeng</a:t>
                      </a:r>
                      <a:r>
                        <a:rPr lang="en-ZA" sz="1000" u="none" strike="noStrike" dirty="0">
                          <a:effectLst/>
                        </a:rPr>
                        <a:t>)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5 545 227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803 749,21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R-4 741 478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R-4 000 000,00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R 1 545 227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48490793"/>
                  </a:ext>
                </a:extLst>
              </a:tr>
              <a:tr h="109919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 dirty="0">
                          <a:effectLst/>
                        </a:rPr>
                        <a:t>F17040011/1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 dirty="0">
                          <a:effectLst/>
                        </a:rPr>
                        <a:t>Matjhabeng: Water And Sewer </a:t>
                      </a:r>
                      <a:r>
                        <a:rPr lang="en-ZA" sz="1000" u="none" strike="noStrike" dirty="0" err="1">
                          <a:effectLst/>
                        </a:rPr>
                        <a:t>Kutlwanong</a:t>
                      </a:r>
                      <a:r>
                        <a:rPr lang="en-ZA" sz="1000" u="none" strike="noStrike" dirty="0">
                          <a:effectLst/>
                        </a:rPr>
                        <a:t> EXT 13  2900  (k10)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16 986 010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231 415,04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R-16 754 595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R-5 000 000,00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11 986 010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85729681"/>
                  </a:ext>
                </a:extLst>
              </a:tr>
              <a:tr h="55526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>
                          <a:effectLst/>
                        </a:rPr>
                        <a:t>F16040028/1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>
                          <a:effectLst/>
                        </a:rPr>
                        <a:t>Welkom Hani Park (thabong Ext 18 )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600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21 757 940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 dirty="0">
                          <a:effectLst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R-21 757 940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R-5 000 000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16 757 940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28755051"/>
                  </a:ext>
                </a:extLst>
              </a:tr>
              <a:tr h="736571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>
                          <a:effectLst/>
                        </a:rPr>
                        <a:t>F16040029/1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1000" u="none" strike="noStrike">
                          <a:effectLst/>
                        </a:rPr>
                        <a:t>Welkom Thabong Ext 11( Dichocolateng)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600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R 21 673 094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111 717,61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R-21 561 377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>
                          <a:effectLst/>
                        </a:rPr>
                        <a:t>R-13 000 000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1000" u="none" strike="noStrike" dirty="0">
                          <a:effectLst/>
                        </a:rPr>
                        <a:t>R 8 673 094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07249399"/>
                  </a:ext>
                </a:extLst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6516216" y="3336281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Down Arrow 11"/>
          <p:cNvSpPr/>
          <p:nvPr/>
        </p:nvSpPr>
        <p:spPr>
          <a:xfrm>
            <a:off x="6516216" y="2374032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Down Arrow 12"/>
          <p:cNvSpPr/>
          <p:nvPr/>
        </p:nvSpPr>
        <p:spPr>
          <a:xfrm>
            <a:off x="6516360" y="4797671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Down Arrow 13"/>
          <p:cNvSpPr/>
          <p:nvPr/>
        </p:nvSpPr>
        <p:spPr>
          <a:xfrm>
            <a:off x="6505728" y="4255374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>
            <a:off x="5724128" y="2374032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Down Arrow 15"/>
          <p:cNvSpPr/>
          <p:nvPr/>
        </p:nvSpPr>
        <p:spPr>
          <a:xfrm>
            <a:off x="5734905" y="3405832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Down Arrow 16"/>
          <p:cNvSpPr/>
          <p:nvPr/>
        </p:nvSpPr>
        <p:spPr>
          <a:xfrm>
            <a:off x="5724128" y="4255374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Down Arrow 17"/>
          <p:cNvSpPr/>
          <p:nvPr/>
        </p:nvSpPr>
        <p:spPr>
          <a:xfrm>
            <a:off x="5734905" y="4797671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0132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10" y="83127"/>
            <a:ext cx="8771464" cy="895987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schemeClr val="bg1"/>
                </a:solidFill>
                <a:latin typeface="Arial Narrow" pitchFamily="34" charset="0"/>
              </a:rPr>
              <a:t>REPRIOTIZED FUNDING 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356350"/>
            <a:ext cx="529319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26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1129735"/>
              </p:ext>
            </p:extLst>
          </p:nvPr>
        </p:nvGraphicFramePr>
        <p:xfrm>
          <a:off x="107504" y="1196756"/>
          <a:ext cx="8868573" cy="46714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9962">
                  <a:extLst>
                    <a:ext uri="{9D8B030D-6E8A-4147-A177-3AD203B41FA5}">
                      <a16:colId xmlns:a16="http://schemas.microsoft.com/office/drawing/2014/main" xmlns="" val="4063120393"/>
                    </a:ext>
                  </a:extLst>
                </a:gridCol>
                <a:gridCol w="808562">
                  <a:extLst>
                    <a:ext uri="{9D8B030D-6E8A-4147-A177-3AD203B41FA5}">
                      <a16:colId xmlns:a16="http://schemas.microsoft.com/office/drawing/2014/main" xmlns="" val="600410636"/>
                    </a:ext>
                  </a:extLst>
                </a:gridCol>
                <a:gridCol w="882067">
                  <a:extLst>
                    <a:ext uri="{9D8B030D-6E8A-4147-A177-3AD203B41FA5}">
                      <a16:colId xmlns:a16="http://schemas.microsoft.com/office/drawing/2014/main" xmlns="" val="3328372496"/>
                    </a:ext>
                  </a:extLst>
                </a:gridCol>
                <a:gridCol w="604344">
                  <a:extLst>
                    <a:ext uri="{9D8B030D-6E8A-4147-A177-3AD203B41FA5}">
                      <a16:colId xmlns:a16="http://schemas.microsoft.com/office/drawing/2014/main" xmlns="" val="1171263489"/>
                    </a:ext>
                  </a:extLst>
                </a:gridCol>
                <a:gridCol w="663497">
                  <a:extLst>
                    <a:ext uri="{9D8B030D-6E8A-4147-A177-3AD203B41FA5}">
                      <a16:colId xmlns:a16="http://schemas.microsoft.com/office/drawing/2014/main" xmlns="" val="205156918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15073797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188425378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33700002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98750557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53489373"/>
                    </a:ext>
                  </a:extLst>
                </a:gridCol>
                <a:gridCol w="803677">
                  <a:extLst>
                    <a:ext uri="{9D8B030D-6E8A-4147-A177-3AD203B41FA5}">
                      <a16:colId xmlns:a16="http://schemas.microsoft.com/office/drawing/2014/main" xmlns="" val="3318181311"/>
                    </a:ext>
                  </a:extLst>
                </a:gridCol>
              </a:tblGrid>
              <a:tr h="764225"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Municipality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 err="1">
                          <a:effectLst/>
                        </a:rPr>
                        <a:t>Proj</a:t>
                      </a:r>
                      <a:r>
                        <a:rPr lang="en-ZA" sz="900" u="none" strike="noStrike" dirty="0">
                          <a:effectLst/>
                        </a:rPr>
                        <a:t> No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Name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Target Sites</a:t>
                      </a:r>
                      <a:endParaRPr lang="en-ZA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Target Units</a:t>
                      </a:r>
                      <a:endParaRPr lang="en-ZA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Budget</a:t>
                      </a:r>
                      <a:endParaRPr lang="en-ZA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Expenditure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Over/Under Expenditure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Reprioritised  Amount</a:t>
                      </a:r>
                      <a:endParaRPr lang="en-ZA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Revised Budget</a:t>
                      </a:r>
                      <a:endParaRPr lang="en-ZA" sz="900" b="1" i="0" u="none" strike="noStrike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Comments</a:t>
                      </a:r>
                      <a:endParaRPr lang="en-ZA" sz="900" b="1" i="0" u="none" strike="noStrike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66279920"/>
                  </a:ext>
                </a:extLst>
              </a:tr>
              <a:tr h="98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effectLst/>
                        </a:rPr>
                        <a:t>NALA LOCAL MUNICIPALITY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F15020017/1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Infrastructure </a:t>
                      </a:r>
                      <a:r>
                        <a:rPr lang="en-ZA" sz="900" u="none" strike="noStrike" dirty="0" err="1">
                          <a:effectLst/>
                        </a:rPr>
                        <a:t>Monyakeng</a:t>
                      </a:r>
                      <a:r>
                        <a:rPr lang="en-ZA" sz="900" u="none" strike="noStrike" dirty="0">
                          <a:effectLst/>
                        </a:rPr>
                        <a:t> </a:t>
                      </a:r>
                      <a:r>
                        <a:rPr lang="en-ZA" sz="900" u="none" strike="noStrike" dirty="0" err="1">
                          <a:effectLst/>
                        </a:rPr>
                        <a:t>Wesselsbron</a:t>
                      </a:r>
                      <a:r>
                        <a:rPr lang="en-ZA" sz="900" u="none" strike="noStrike" dirty="0">
                          <a:effectLst/>
                        </a:rPr>
                        <a:t>: </a:t>
                      </a:r>
                      <a:r>
                        <a:rPr lang="en-ZA" sz="900" u="none" strike="noStrike" dirty="0" err="1">
                          <a:effectLst/>
                        </a:rPr>
                        <a:t>Sedtrade</a:t>
                      </a:r>
                      <a:r>
                        <a:rPr lang="en-ZA" sz="900" u="none" strike="noStrike" dirty="0">
                          <a:effectLst/>
                        </a:rPr>
                        <a:t> Internal Sewer and Water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7 597 495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 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R-7 597 495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R-4 672 568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2 924 927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40503979"/>
                  </a:ext>
                </a:extLst>
              </a:tr>
              <a:tr h="106238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 dirty="0">
                          <a:effectLst/>
                        </a:rPr>
                        <a:t>MANGAUNG METRO MUNICIPALITY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F18040008/1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Estoire Airport Node Catalytic Project Township Establishment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0,00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900" u="none" strike="noStrike" dirty="0">
                          <a:effectLst/>
                        </a:rPr>
                        <a:t>R11 145 456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11 145 456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Catalytic Project. To unlock implementation as one of the Government led projects.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709616896"/>
                  </a:ext>
                </a:extLst>
              </a:tr>
              <a:tr h="54674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900" u="none" strike="noStrike" dirty="0">
                          <a:effectLst/>
                        </a:rPr>
                        <a:t>METSIMAHOLO LOCAL MUNICIPALITY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F17040013/1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Land Acquisition 2017 (HDA)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>
                          <a:effectLst/>
                        </a:rPr>
                        <a:t>0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>
                          <a:effectLst/>
                        </a:rPr>
                        <a:t>R 5 500 000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 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R-5 500 000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R-5 500 000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Negotiation with seller deadlocked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03089492"/>
                  </a:ext>
                </a:extLst>
              </a:tr>
              <a:tr h="658208">
                <a:tc vMerge="1">
                  <a:txBody>
                    <a:bodyPr/>
                    <a:lstStyle/>
                    <a:p>
                      <a:pPr algn="ctr" rtl="0" fontAlgn="ctr"/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>
                          <a:effectLst/>
                        </a:rPr>
                        <a:t>F16040014/1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Sasolburg Properties  - Township Establishment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4 000 000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4 500 000,00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500 000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10 426 111,79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14 426 112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Catalytic Project. To fast-track</a:t>
                      </a:r>
                      <a:r>
                        <a:rPr lang="en-ZA" sz="900" u="none" strike="noStrike" baseline="0" dirty="0">
                          <a:effectLst/>
                        </a:rPr>
                        <a:t> planning phase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3659552"/>
                  </a:ext>
                </a:extLst>
              </a:tr>
              <a:tr h="65820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900" u="none" strike="noStrike" dirty="0">
                          <a:effectLst/>
                        </a:rPr>
                        <a:t>DIHLABENG LOCAL MUNICIPALITY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F16040059/1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ZA" sz="900" u="none" strike="noStrike" dirty="0">
                          <a:effectLst/>
                        </a:rPr>
                        <a:t>Bethlehem: Bakenpark Ext 6 &amp; 7 Water And Sewer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190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9 512 646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9 500 000,00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R-12 646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15 601 000,00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ZA" sz="900" u="none" strike="noStrike" dirty="0">
                          <a:effectLst/>
                        </a:rPr>
                        <a:t>R 25 113 646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u="none" strike="noStrike" dirty="0">
                          <a:effectLst/>
                        </a:rPr>
                        <a:t>Catalytic Project. To maximise delivery </a:t>
                      </a:r>
                      <a:endParaRPr lang="en-Z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75767765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6526993" y="4066230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own Arrow 7"/>
          <p:cNvSpPr/>
          <p:nvPr/>
        </p:nvSpPr>
        <p:spPr>
          <a:xfrm>
            <a:off x="5652120" y="4024381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Up Arrow 4"/>
          <p:cNvSpPr/>
          <p:nvPr/>
        </p:nvSpPr>
        <p:spPr>
          <a:xfrm>
            <a:off x="6526993" y="5340166"/>
            <a:ext cx="216024" cy="4023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Up Arrow 9"/>
          <p:cNvSpPr/>
          <p:nvPr/>
        </p:nvSpPr>
        <p:spPr>
          <a:xfrm>
            <a:off x="6539600" y="4684149"/>
            <a:ext cx="216024" cy="4023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Up Arrow 10"/>
          <p:cNvSpPr/>
          <p:nvPr/>
        </p:nvSpPr>
        <p:spPr>
          <a:xfrm>
            <a:off x="6541575" y="2988529"/>
            <a:ext cx="216024" cy="4023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Up Arrow 11"/>
          <p:cNvSpPr/>
          <p:nvPr/>
        </p:nvSpPr>
        <p:spPr>
          <a:xfrm>
            <a:off x="5640689" y="4601571"/>
            <a:ext cx="216024" cy="40234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Down Arrow 12"/>
          <p:cNvSpPr/>
          <p:nvPr/>
        </p:nvSpPr>
        <p:spPr>
          <a:xfrm>
            <a:off x="6539889" y="1961934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Down Arrow 13"/>
          <p:cNvSpPr/>
          <p:nvPr/>
        </p:nvSpPr>
        <p:spPr>
          <a:xfrm>
            <a:off x="5652120" y="1961934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>
            <a:off x="5640689" y="5242929"/>
            <a:ext cx="216024" cy="360040"/>
          </a:xfrm>
          <a:prstGeom prst="downArrow">
            <a:avLst>
              <a:gd name="adj1" fmla="val 50000"/>
              <a:gd name="adj2" fmla="val 411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50768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1772816"/>
            <a:ext cx="8218488" cy="30243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b="1" dirty="0">
                <a:latin typeface="Arial Black" panose="020B0A04020102020204" pitchFamily="34" charset="0"/>
                <a:cs typeface="Arial" charset="0"/>
              </a:rPr>
              <a:t>UPGRADING OF INFORMAL SETTLEMENTS</a:t>
            </a:r>
            <a:r>
              <a:rPr lang="en-US" sz="6000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60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6000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6000" dirty="0">
                <a:latin typeface="Arial Black" panose="020B0A04020102020204" pitchFamily="34" charset="0"/>
                <a:cs typeface="Arial" charset="0"/>
              </a:rPr>
            </a:br>
            <a:endParaRPr lang="en-US" sz="6000" dirty="0"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40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269037"/>
            <a:ext cx="596156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27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755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1605"/>
            <a:ext cx="8928992" cy="804606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INFORMAL SETTLEMENTS INTERVENTION </a:t>
            </a:r>
            <a:endParaRPr lang="en-ZA" sz="32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9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75168" cy="365125"/>
          </a:xfrm>
        </p:spPr>
        <p:txBody>
          <a:bodyPr vert="horz" lIns="91440" tIns="45720" rIns="91440" bIns="45720" rtlCol="0" anchor="ctr"/>
          <a:lstStyle/>
          <a:p>
            <a:pPr algn="r"/>
            <a:fld id="{33154D4E-178A-42D5-94A9-FBCA327D5369}" type="slidenum">
              <a:rPr lang="en-ZA" sz="14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pPr algn="r"/>
              <a:t>28</a:t>
            </a:fld>
            <a:endParaRPr lang="en-ZA" sz="14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052736"/>
            <a:ext cx="8496944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Municipalities are receiving NUSP support</a:t>
            </a:r>
          </a:p>
          <a:p>
            <a:pPr algn="just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Free State recorded a total of 1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informal settlements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of which have been upgraded already. The current number of informal settlements is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138;</a:t>
            </a:r>
          </a:p>
          <a:p>
            <a:pPr algn="just"/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Installation of basic engineering services is currently underway in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Informal Settlements;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09962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2605"/>
            <a:ext cx="8928992" cy="1013140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alt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en-ZA" alt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</a:br>
            <a:r>
              <a:rPr lang="en-ZA" alt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PLANNIG WORK  COMPLETED ON INFORMAL SETTLEMENTS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779"/>
            <a:ext cx="8229600" cy="12986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75168" cy="365125"/>
          </a:xfrm>
        </p:spPr>
        <p:txBody>
          <a:bodyPr vert="horz" lIns="91440" tIns="45720" rIns="91440" bIns="45720" rtlCol="0" anchor="ctr"/>
          <a:lstStyle/>
          <a:p>
            <a:pPr algn="r"/>
            <a:fld id="{33154D4E-178A-42D5-94A9-FBCA327D5369}" type="slidenum">
              <a:rPr lang="en-ZA" sz="14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pPr algn="r"/>
              <a:t>29</a:t>
            </a:fld>
            <a:endParaRPr lang="en-ZA" sz="14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4454209"/>
              </p:ext>
            </p:extLst>
          </p:nvPr>
        </p:nvGraphicFramePr>
        <p:xfrm>
          <a:off x="683568" y="1571612"/>
          <a:ext cx="7488832" cy="35725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5525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36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2855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Arial Narrow" panose="020B0606020202030204" pitchFamily="34" charset="0"/>
                        </a:rPr>
                        <a:t>DISTRICT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929">
                <a:tc>
                  <a:txBody>
                    <a:bodyPr/>
                    <a:lstStyle/>
                    <a:p>
                      <a:r>
                        <a:rPr lang="en-ZA" dirty="0">
                          <a:latin typeface="Arial Narrow" panose="020B0606020202030204" pitchFamily="34" charset="0"/>
                        </a:rPr>
                        <a:t>Lejweleputswa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6 480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 Narrow" panose="020B0606020202030204" pitchFamily="34" charset="0"/>
                        </a:rPr>
                        <a:t>Fezile Dabi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>
                          <a:latin typeface="Arial Narrow" panose="020B0606020202030204" pitchFamily="34" charset="0"/>
                        </a:rPr>
                        <a:t>Thabo Mofutsanyane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2 429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19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latin typeface="Arial Narrow" panose="020B0606020202030204" pitchFamily="34" charset="0"/>
                        </a:rPr>
                        <a:t>Xhariep 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latin typeface="Arial Narrow" panose="020B0606020202030204" pitchFamily="34" charset="0"/>
                        </a:rPr>
                        <a:t>17 129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3707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2116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sz="4000" b="1" dirty="0">
                <a:latin typeface="Arial Black" panose="020B0A04020102020204" pitchFamily="34" charset="0"/>
                <a:cs typeface="Arial" charset="0"/>
              </a:rPr>
              <a:t>2017/18 HUMAN SETTLEMENTS DEVELOPMENT GRANT</a:t>
            </a:r>
            <a:br>
              <a:rPr lang="en-US" sz="40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4000" b="1" dirty="0">
                <a:latin typeface="Arial Black" panose="020B0A04020102020204" pitchFamily="34" charset="0"/>
                <a:cs typeface="Arial" charset="0"/>
              </a:rPr>
              <a:t>EXPENDITURE PERFORMANCE</a:t>
            </a:r>
            <a:r>
              <a:rPr lang="en-US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b="1" dirty="0">
                <a:latin typeface="Arial Black" panose="020B0A04020102020204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3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296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1772816"/>
            <a:ext cx="8218488" cy="30243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sz="6000" b="1" dirty="0">
                <a:latin typeface="Arial Black" panose="020B0A04020102020204" pitchFamily="34" charset="0"/>
                <a:cs typeface="Arial" charset="0"/>
              </a:rPr>
              <a:t>TITLE DEEDS RECOVERY PLAN - EXCEPTIONS</a:t>
            </a:r>
            <a:br>
              <a:rPr lang="en-US" sz="6000" b="1" dirty="0">
                <a:latin typeface="Arial Black" panose="020B0A04020102020204" pitchFamily="34" charset="0"/>
                <a:cs typeface="Arial" charset="0"/>
              </a:rPr>
            </a:br>
            <a:r>
              <a:rPr lang="en-US" sz="6000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sz="6000" dirty="0">
                <a:latin typeface="Arial Black" panose="020B0A04020102020204" pitchFamily="34" charset="0"/>
                <a:cs typeface="Arial" charset="0"/>
              </a:rPr>
            </a:br>
            <a:endParaRPr lang="en-US" sz="6000" dirty="0">
              <a:latin typeface="Arial Black" panose="020B0A04020102020204" pitchFamily="34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40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172400" y="6269037"/>
            <a:ext cx="596156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30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533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790042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Arial Narrow" panose="020B0606020202030204" pitchFamily="34" charset="0"/>
              </a:rPr>
              <a:t>TITLE DEEDS – MTEF TARGETS</a:t>
            </a:r>
            <a:endParaRPr lang="en-ZA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CC92CF84-ED4F-4F59-B53A-A60B1A179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2764134"/>
              </p:ext>
            </p:extLst>
          </p:nvPr>
        </p:nvGraphicFramePr>
        <p:xfrm>
          <a:off x="157777" y="980727"/>
          <a:ext cx="8818296" cy="4343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2438">
                  <a:extLst>
                    <a:ext uri="{9D8B030D-6E8A-4147-A177-3AD203B41FA5}">
                      <a16:colId xmlns:a16="http://schemas.microsoft.com/office/drawing/2014/main" xmlns="" val="2146671301"/>
                    </a:ext>
                  </a:extLst>
                </a:gridCol>
                <a:gridCol w="664406">
                  <a:extLst>
                    <a:ext uri="{9D8B030D-6E8A-4147-A177-3AD203B41FA5}">
                      <a16:colId xmlns:a16="http://schemas.microsoft.com/office/drawing/2014/main" xmlns="" val="53133992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699399314"/>
                    </a:ext>
                  </a:extLst>
                </a:gridCol>
                <a:gridCol w="815790">
                  <a:extLst>
                    <a:ext uri="{9D8B030D-6E8A-4147-A177-3AD203B41FA5}">
                      <a16:colId xmlns:a16="http://schemas.microsoft.com/office/drawing/2014/main" xmlns="" val="150539232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xmlns="" val="3540634872"/>
                    </a:ext>
                  </a:extLst>
                </a:gridCol>
                <a:gridCol w="683533">
                  <a:extLst>
                    <a:ext uri="{9D8B030D-6E8A-4147-A177-3AD203B41FA5}">
                      <a16:colId xmlns:a16="http://schemas.microsoft.com/office/drawing/2014/main" xmlns="" val="4039838711"/>
                    </a:ext>
                  </a:extLst>
                </a:gridCol>
                <a:gridCol w="780966">
                  <a:extLst>
                    <a:ext uri="{9D8B030D-6E8A-4147-A177-3AD203B41FA5}">
                      <a16:colId xmlns:a16="http://schemas.microsoft.com/office/drawing/2014/main" xmlns="" val="2234981861"/>
                    </a:ext>
                  </a:extLst>
                </a:gridCol>
                <a:gridCol w="681971">
                  <a:extLst>
                    <a:ext uri="{9D8B030D-6E8A-4147-A177-3AD203B41FA5}">
                      <a16:colId xmlns:a16="http://schemas.microsoft.com/office/drawing/2014/main" xmlns="" val="1731465132"/>
                    </a:ext>
                  </a:extLst>
                </a:gridCol>
                <a:gridCol w="868609">
                  <a:extLst>
                    <a:ext uri="{9D8B030D-6E8A-4147-A177-3AD203B41FA5}">
                      <a16:colId xmlns:a16="http://schemas.microsoft.com/office/drawing/2014/main" xmlns="" val="3187975852"/>
                    </a:ext>
                  </a:extLst>
                </a:gridCol>
                <a:gridCol w="868610">
                  <a:extLst>
                    <a:ext uri="{9D8B030D-6E8A-4147-A177-3AD203B41FA5}">
                      <a16:colId xmlns:a16="http://schemas.microsoft.com/office/drawing/2014/main" xmlns="" val="3065590487"/>
                    </a:ext>
                  </a:extLst>
                </a:gridCol>
                <a:gridCol w="868609">
                  <a:extLst>
                    <a:ext uri="{9D8B030D-6E8A-4147-A177-3AD203B41FA5}">
                      <a16:colId xmlns:a16="http://schemas.microsoft.com/office/drawing/2014/main" xmlns="" val="1090007116"/>
                    </a:ext>
                  </a:extLst>
                </a:gridCol>
              </a:tblGrid>
              <a:tr h="12961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PROVINCE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TOTAL BACKLOG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Previously Registered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Rural Areas 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2014/15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2015/16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2016/17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2017/18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2018/19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2019/20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</a:rPr>
                        <a:t>2020/21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xmlns="" val="496462451"/>
                  </a:ext>
                </a:extLst>
              </a:tr>
              <a:tr h="10418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u="none" strike="noStrike" dirty="0">
                          <a:effectLst/>
                        </a:rPr>
                        <a:t>PRE 1994</a:t>
                      </a:r>
                      <a:endParaRPr lang="en-ZA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780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693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</a:rPr>
                        <a:t>595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521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393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800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800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800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122000459"/>
                  </a:ext>
                </a:extLst>
              </a:tr>
              <a:tr h="104186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u="none" strike="noStrike" dirty="0">
                          <a:effectLst/>
                        </a:rPr>
                        <a:t>POST 1994</a:t>
                      </a:r>
                      <a:endParaRPr lang="en-ZA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62 472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7 869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3 804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461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692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3 769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3 913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15 035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15 000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</a:rPr>
                        <a:t>4 000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764061215"/>
                  </a:ext>
                </a:extLst>
              </a:tr>
              <a:tr h="9632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u="none" strike="noStrike" dirty="0">
                          <a:effectLst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63 252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7 869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3 804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1 154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1 287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4 290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4 386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15 835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15 800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</a:rPr>
                        <a:t>4 </a:t>
                      </a:r>
                      <a:r>
                        <a:rPr lang="en-ZA" sz="1200" b="1" u="none" strike="noStrike" baseline="0" dirty="0">
                          <a:effectLst/>
                        </a:rPr>
                        <a:t>800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0072367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88424" y="6414615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45387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776212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>
                <a:latin typeface="Arial Narrow" panose="020B0606020202030204" pitchFamily="34" charset="0"/>
              </a:rPr>
              <a:t>TITLE DEEDS – MTEF DELIVERY TO  DATE</a:t>
            </a:r>
            <a:endParaRPr lang="en-ZA" sz="3200" b="1" cap="all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949016" y="6508750"/>
            <a:ext cx="2263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244408" y="6356350"/>
            <a:ext cx="457311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32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xmlns="" id="{CC92CF84-ED4F-4F59-B53A-A60B1A179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7735994"/>
              </p:ext>
            </p:extLst>
          </p:nvPr>
        </p:nvGraphicFramePr>
        <p:xfrm>
          <a:off x="157777" y="908719"/>
          <a:ext cx="8791240" cy="46805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0273">
                  <a:extLst>
                    <a:ext uri="{9D8B030D-6E8A-4147-A177-3AD203B41FA5}">
                      <a16:colId xmlns:a16="http://schemas.microsoft.com/office/drawing/2014/main" xmlns="" val="2146671301"/>
                    </a:ext>
                  </a:extLst>
                </a:gridCol>
                <a:gridCol w="753630">
                  <a:extLst>
                    <a:ext uri="{9D8B030D-6E8A-4147-A177-3AD203B41FA5}">
                      <a16:colId xmlns:a16="http://schemas.microsoft.com/office/drawing/2014/main" xmlns="" val="531339924"/>
                    </a:ext>
                  </a:extLst>
                </a:gridCol>
                <a:gridCol w="828817">
                  <a:extLst>
                    <a:ext uri="{9D8B030D-6E8A-4147-A177-3AD203B41FA5}">
                      <a16:colId xmlns:a16="http://schemas.microsoft.com/office/drawing/2014/main" xmlns="" val="699399314"/>
                    </a:ext>
                  </a:extLst>
                </a:gridCol>
                <a:gridCol w="755591">
                  <a:extLst>
                    <a:ext uri="{9D8B030D-6E8A-4147-A177-3AD203B41FA5}">
                      <a16:colId xmlns:a16="http://schemas.microsoft.com/office/drawing/2014/main" xmlns="" val="150539232"/>
                    </a:ext>
                  </a:extLst>
                </a:gridCol>
                <a:gridCol w="647649">
                  <a:extLst>
                    <a:ext uri="{9D8B030D-6E8A-4147-A177-3AD203B41FA5}">
                      <a16:colId xmlns:a16="http://schemas.microsoft.com/office/drawing/2014/main" xmlns="" val="3540634872"/>
                    </a:ext>
                  </a:extLst>
                </a:gridCol>
                <a:gridCol w="563696">
                  <a:extLst>
                    <a:ext uri="{9D8B030D-6E8A-4147-A177-3AD203B41FA5}">
                      <a16:colId xmlns:a16="http://schemas.microsoft.com/office/drawing/2014/main" xmlns="" val="4039838711"/>
                    </a:ext>
                  </a:extLst>
                </a:gridCol>
                <a:gridCol w="575688">
                  <a:extLst>
                    <a:ext uri="{9D8B030D-6E8A-4147-A177-3AD203B41FA5}">
                      <a16:colId xmlns:a16="http://schemas.microsoft.com/office/drawing/2014/main" xmlns="" val="24455380"/>
                    </a:ext>
                  </a:extLst>
                </a:gridCol>
                <a:gridCol w="587683">
                  <a:extLst>
                    <a:ext uri="{9D8B030D-6E8A-4147-A177-3AD203B41FA5}">
                      <a16:colId xmlns:a16="http://schemas.microsoft.com/office/drawing/2014/main" xmlns="" val="2234981861"/>
                    </a:ext>
                  </a:extLst>
                </a:gridCol>
                <a:gridCol w="575688">
                  <a:extLst>
                    <a:ext uri="{9D8B030D-6E8A-4147-A177-3AD203B41FA5}">
                      <a16:colId xmlns:a16="http://schemas.microsoft.com/office/drawing/2014/main" xmlns="" val="328128273"/>
                    </a:ext>
                  </a:extLst>
                </a:gridCol>
                <a:gridCol w="623662">
                  <a:extLst>
                    <a:ext uri="{9D8B030D-6E8A-4147-A177-3AD203B41FA5}">
                      <a16:colId xmlns:a16="http://schemas.microsoft.com/office/drawing/2014/main" xmlns="" val="1731465132"/>
                    </a:ext>
                  </a:extLst>
                </a:gridCol>
                <a:gridCol w="659643">
                  <a:extLst>
                    <a:ext uri="{9D8B030D-6E8A-4147-A177-3AD203B41FA5}">
                      <a16:colId xmlns:a16="http://schemas.microsoft.com/office/drawing/2014/main" xmlns="" val="3825807348"/>
                    </a:ext>
                  </a:extLst>
                </a:gridCol>
                <a:gridCol w="815558">
                  <a:extLst>
                    <a:ext uri="{9D8B030D-6E8A-4147-A177-3AD203B41FA5}">
                      <a16:colId xmlns:a16="http://schemas.microsoft.com/office/drawing/2014/main" xmlns="" val="3187975852"/>
                    </a:ext>
                  </a:extLst>
                </a:gridCol>
                <a:gridCol w="623662">
                  <a:extLst>
                    <a:ext uri="{9D8B030D-6E8A-4147-A177-3AD203B41FA5}">
                      <a16:colId xmlns:a16="http://schemas.microsoft.com/office/drawing/2014/main" xmlns="" val="1894437497"/>
                    </a:ext>
                  </a:extLst>
                </a:gridCol>
              </a:tblGrid>
              <a:tr h="1302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BACKLOG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Registered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 Areas 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DELIVERY  TO DATE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DEFICIT</a:t>
                      </a:r>
                      <a:endParaRPr lang="en-ZA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xmlns="" val="496462451"/>
                  </a:ext>
                </a:extLst>
              </a:tr>
              <a:tr h="74636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ZA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t"/>
                      <a:r>
                        <a:rPr lang="en-ZA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ZA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/>
                </a:tc>
                <a:extLst>
                  <a:ext uri="{0D108BD9-81ED-4DB2-BD59-A6C34878D82A}">
                    <a16:rowId xmlns:a16="http://schemas.microsoft.com/office/drawing/2014/main" xmlns="" val="1142030596"/>
                  </a:ext>
                </a:extLst>
              </a:tr>
              <a:tr h="35407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21" marR="5621" marT="562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(up to Feb2017)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5369495"/>
                  </a:ext>
                </a:extLst>
              </a:tr>
              <a:tr h="7788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 1994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-1 422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xmlns="" val="2122000459"/>
                  </a:ext>
                </a:extLst>
              </a:tr>
              <a:tr h="7788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1994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62 472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28 694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3  769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36 139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3913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20 508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41 964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xmlns="" val="2764061215"/>
                  </a:ext>
                </a:extLst>
              </a:tr>
              <a:tr h="7200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63 252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3 804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5 900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1 287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29 474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4 290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36 919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4386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en-ZA" sz="12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710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40 462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21" marR="5621" marT="5621" marB="0" anchor="ctr"/>
                </a:tc>
                <a:extLst>
                  <a:ext uri="{0D108BD9-81ED-4DB2-BD59-A6C34878D82A}">
                    <a16:rowId xmlns:a16="http://schemas.microsoft.com/office/drawing/2014/main" xmlns="" val="4200723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07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ZA" sz="3200" b="1" dirty="0">
                <a:latin typeface="Arial Narrow" panose="020B0606020202030204" pitchFamily="34" charset="0"/>
              </a:rPr>
              <a:t>EXCEPTIONS</a:t>
            </a: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7777" y="1052736"/>
            <a:ext cx="8818297" cy="410445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In responding to the exceptions identified by conveyancers, the department instructed Lexus Nexus to conduct deeds searches on the 2017/2018 backlog. 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US" dirty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The result of this exercise revealed the following exceptions:</a:t>
            </a:r>
            <a:endParaRPr lang="en-ZA" dirty="0">
              <a:latin typeface="Arial Narrow" panose="020B0606020202030204" pitchFamily="34" charset="0"/>
            </a:endParaRPr>
          </a:p>
          <a:p>
            <a:endParaRPr lang="en-ZA" sz="2000" dirty="0"/>
          </a:p>
        </p:txBody>
      </p:sp>
      <p:sp>
        <p:nvSpPr>
          <p:cNvPr id="2" name="Rectangle 1"/>
          <p:cNvSpPr/>
          <p:nvPr/>
        </p:nvSpPr>
        <p:spPr>
          <a:xfrm>
            <a:off x="8532440" y="636299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80451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dirty="0"/>
              <a:t>INSTRUCTIONS WITH EXCEPTIONS</a:t>
            </a:r>
            <a:endParaRPr lang="en-ZA" sz="3200" dirty="0"/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57777" y="836712"/>
          <a:ext cx="881829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3160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Arial Narrow" panose="020B0606020202030204" pitchFamily="34" charset="0"/>
              </a:rPr>
              <a:t>EXCEPTIONS</a:t>
            </a:r>
            <a:endParaRPr lang="en-ZA" sz="32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9155876"/>
              </p:ext>
            </p:extLst>
          </p:nvPr>
        </p:nvGraphicFramePr>
        <p:xfrm>
          <a:off x="159467" y="1727665"/>
          <a:ext cx="8818297" cy="450964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27011">
                  <a:extLst>
                    <a:ext uri="{9D8B030D-6E8A-4147-A177-3AD203B41FA5}">
                      <a16:colId xmlns:a16="http://schemas.microsoft.com/office/drawing/2014/main" xmlns="" val="3707640900"/>
                    </a:ext>
                  </a:extLst>
                </a:gridCol>
                <a:gridCol w="2079093">
                  <a:extLst>
                    <a:ext uri="{9D8B030D-6E8A-4147-A177-3AD203B41FA5}">
                      <a16:colId xmlns:a16="http://schemas.microsoft.com/office/drawing/2014/main" xmlns="" val="3744613972"/>
                    </a:ext>
                  </a:extLst>
                </a:gridCol>
                <a:gridCol w="714787">
                  <a:extLst>
                    <a:ext uri="{9D8B030D-6E8A-4147-A177-3AD203B41FA5}">
                      <a16:colId xmlns:a16="http://schemas.microsoft.com/office/drawing/2014/main" xmlns="" val="2558607550"/>
                    </a:ext>
                  </a:extLst>
                </a:gridCol>
                <a:gridCol w="630650">
                  <a:extLst>
                    <a:ext uri="{9D8B030D-6E8A-4147-A177-3AD203B41FA5}">
                      <a16:colId xmlns:a16="http://schemas.microsoft.com/office/drawing/2014/main" xmlns="" val="2602797128"/>
                    </a:ext>
                  </a:extLst>
                </a:gridCol>
                <a:gridCol w="935055">
                  <a:extLst>
                    <a:ext uri="{9D8B030D-6E8A-4147-A177-3AD203B41FA5}">
                      <a16:colId xmlns:a16="http://schemas.microsoft.com/office/drawing/2014/main" xmlns="" val="3896588577"/>
                    </a:ext>
                  </a:extLst>
                </a:gridCol>
                <a:gridCol w="1431701">
                  <a:extLst>
                    <a:ext uri="{9D8B030D-6E8A-4147-A177-3AD203B41FA5}">
                      <a16:colId xmlns:a16="http://schemas.microsoft.com/office/drawing/2014/main" xmlns="" val="3374310853"/>
                    </a:ext>
                  </a:extLst>
                </a:gridCol>
              </a:tblGrid>
              <a:tr h="807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Category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Remedial Actions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Allocated Hrs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Allocated Hrs</a:t>
                      </a:r>
                      <a:endParaRPr lang="en-ZA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Hourly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Rate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817682099"/>
                  </a:ext>
                </a:extLst>
              </a:tr>
              <a:tr h="383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Exceptions / miscellaneous 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Dispute Resolution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1 511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9 670 400,00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293037026"/>
                  </a:ext>
                </a:extLst>
              </a:tr>
              <a:tr h="494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Exception - Already transferred  to this beneficiary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Application for lost title deed copy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7 869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 Narrow" panose="020B0606020202030204" pitchFamily="34" charset="0"/>
                        </a:rPr>
                        <a:t>1750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13 770 750,00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5394403"/>
                  </a:ext>
                </a:extLst>
              </a:tr>
              <a:tr h="32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Exception - Rural Area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Dispute Resolution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3 804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24 345 600,00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3580353"/>
                  </a:ext>
                </a:extLst>
              </a:tr>
              <a:tr h="364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Exception - Site transferred in someone else's name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Dispute Resolution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2 480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15 872 000,00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91943404"/>
                  </a:ext>
                </a:extLst>
              </a:tr>
              <a:tr h="6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Exception - Township not registered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Factored in 2018 / 2019 financial year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881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9000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304380660"/>
                  </a:ext>
                </a:extLst>
              </a:tr>
              <a:tr h="659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Exception - Township Register not opened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Factored in 2018 / 2019 financial year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431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9000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  <a:latin typeface="Arial Narrow" panose="020B0606020202030204" pitchFamily="34" charset="0"/>
                        </a:rPr>
                        <a:t>R 0,00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4655026"/>
                  </a:ext>
                </a:extLst>
              </a:tr>
              <a:tr h="329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Exception - Transferred in spouse's name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Dispute Resolution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  <a:latin typeface="Arial Narrow" panose="020B0606020202030204" pitchFamily="34" charset="0"/>
                        </a:rPr>
                        <a:t>R 416 000,00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54608707"/>
                  </a:ext>
                </a:extLst>
              </a:tr>
              <a:tr h="182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34803765"/>
                  </a:ext>
                </a:extLst>
              </a:tr>
              <a:tr h="299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Total Exceptions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 17 041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</a:rPr>
                        <a:t>R 64 074 750,00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599232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B3047F14-CA6D-404E-B1BC-9CE5D989D0B0}"/>
              </a:ext>
            </a:extLst>
          </p:cNvPr>
          <p:cNvSpPr txBox="1">
            <a:spLocks/>
          </p:cNvSpPr>
          <p:nvPr/>
        </p:nvSpPr>
        <p:spPr>
          <a:xfrm>
            <a:off x="157777" y="1029531"/>
            <a:ext cx="8818298" cy="59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400" b="1" dirty="0">
                <a:latin typeface="Arial Narrow" panose="020B0606020202030204" pitchFamily="34" charset="0"/>
              </a:rPr>
              <a:t>In eradicating these exceptions, the department undertakes to implement the following remedial actions with financial implications</a:t>
            </a:r>
            <a:endParaRPr lang="en-ZA" sz="1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8424" y="636299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95039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ZA" sz="3200" b="1" dirty="0">
                <a:latin typeface="Arial Narrow" panose="020B0606020202030204" pitchFamily="34" charset="0"/>
              </a:rPr>
              <a:t>EXCEPTIONS</a:t>
            </a: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B846CD2-D431-4AFA-9471-FAEA887D9289}"/>
              </a:ext>
            </a:extLst>
          </p:cNvPr>
          <p:cNvSpPr txBox="1">
            <a:spLocks/>
          </p:cNvSpPr>
          <p:nvPr/>
        </p:nvSpPr>
        <p:spPr>
          <a:xfrm>
            <a:off x="157777" y="692696"/>
            <a:ext cx="8652546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latin typeface="Arial Narrow" panose="020B0606020202030204" pitchFamily="34" charset="0"/>
              </a:rPr>
              <a:t>TO ARRIVE AT THE COST IMPLICATIONS, THE FOLLOWING CONSIDERATIONS WERE TAKEN INTO ACCOUNT</a:t>
            </a:r>
            <a:endParaRPr lang="en-ZA" sz="1800" b="1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177D6F6E-633D-4A2B-B1B0-C16B7E1A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77" y="1556792"/>
            <a:ext cx="8818297" cy="46805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r>
              <a:rPr lang="en-US" sz="1800" dirty="0">
                <a:latin typeface="Arial Narrow" panose="020B0606020202030204" pitchFamily="34" charset="0"/>
              </a:rPr>
              <a:t>To determine the dispute resolution rate, the department used the following document: </a:t>
            </a:r>
            <a:r>
              <a:rPr lang="en-US" sz="1800" b="1" dirty="0">
                <a:latin typeface="Arial Narrow" panose="020B0606020202030204" pitchFamily="34" charset="0"/>
              </a:rPr>
              <a:t>Guidelines for taxing committee for the assessment of non-litigious fees</a:t>
            </a:r>
            <a:r>
              <a:rPr lang="en-US" sz="1800" dirty="0">
                <a:latin typeface="Arial Narrow" panose="020B0606020202030204" pitchFamily="34" charset="0"/>
              </a:rPr>
              <a:t> (Free State Law Society Rules). Contained in it the following hourly tariffs are stipulated</a:t>
            </a:r>
          </a:p>
          <a:p>
            <a:pPr lvl="1"/>
            <a:endParaRPr lang="en-ZA" sz="1800" dirty="0">
              <a:latin typeface="Arial Narrow" panose="020B0606020202030204" pitchFamily="34" charset="0"/>
            </a:endParaRPr>
          </a:p>
          <a:p>
            <a:pPr lvl="2"/>
            <a:r>
              <a:rPr lang="en-US" sz="1800" dirty="0">
                <a:latin typeface="Arial Narrow" panose="020B0606020202030204" pitchFamily="34" charset="0"/>
              </a:rPr>
              <a:t>Attorneys with 0-5 years’ experience: 		R400.00/hour</a:t>
            </a:r>
            <a:endParaRPr lang="en-ZA" sz="1800" dirty="0">
              <a:latin typeface="Arial Narrow" panose="020B0606020202030204" pitchFamily="34" charset="0"/>
            </a:endParaRPr>
          </a:p>
          <a:p>
            <a:pPr lvl="2"/>
            <a:r>
              <a:rPr lang="en-ZA" sz="1800" dirty="0">
                <a:latin typeface="Arial Narrow" panose="020B0606020202030204" pitchFamily="34" charset="0"/>
              </a:rPr>
              <a:t>Attorneys with 5-10 years’ experience:		R800.00/hour</a:t>
            </a:r>
          </a:p>
          <a:p>
            <a:pPr lvl="2"/>
            <a:r>
              <a:rPr lang="en-ZA" sz="1800" dirty="0">
                <a:latin typeface="Arial Narrow" panose="020B0606020202030204" pitchFamily="34" charset="0"/>
              </a:rPr>
              <a:t>Attorneys with more than 10 years’ experience: 	R1200/hour</a:t>
            </a:r>
          </a:p>
          <a:p>
            <a:pPr marL="914400" lvl="2" indent="0">
              <a:buNone/>
            </a:pPr>
            <a:endParaRPr lang="en-ZA" sz="1800" dirty="0">
              <a:latin typeface="Arial Narrow" panose="020B0606020202030204" pitchFamily="34" charset="0"/>
            </a:endParaRPr>
          </a:p>
          <a:p>
            <a:pPr lvl="1"/>
            <a:r>
              <a:rPr lang="en-ZA" sz="1800" dirty="0">
                <a:latin typeface="Arial Narrow" panose="020B0606020202030204" pitchFamily="34" charset="0"/>
              </a:rPr>
              <a:t>The department resolved to use the midpoint tariff. </a:t>
            </a:r>
          </a:p>
          <a:p>
            <a:pPr marL="457200" lvl="1" indent="0">
              <a:buNone/>
            </a:pPr>
            <a:endParaRPr lang="en-ZA" sz="1800" dirty="0">
              <a:latin typeface="Arial Narrow" panose="020B0606020202030204" pitchFamily="34" charset="0"/>
            </a:endParaRPr>
          </a:p>
          <a:p>
            <a:pPr lvl="1"/>
            <a:r>
              <a:rPr lang="en-US" sz="1800" dirty="0">
                <a:latin typeface="Arial Narrow" panose="020B0606020202030204" pitchFamily="34" charset="0"/>
              </a:rPr>
              <a:t>With a view to afford the conveyancing firm a reasonable and adequate remuneration for the services rendered, the department resolved to allocate 8 hours for each dispute resolution.</a:t>
            </a:r>
            <a:endParaRPr lang="en-ZA" sz="1800" dirty="0">
              <a:latin typeface="Arial Narrow" panose="020B0606020202030204" pitchFamily="34" charset="0"/>
            </a:endParaRPr>
          </a:p>
          <a:p>
            <a:pPr lvl="1"/>
            <a:endParaRPr lang="en-ZA" sz="1800" dirty="0">
              <a:latin typeface="Arial Narrow" panose="020B0606020202030204" pitchFamily="34" charset="0"/>
            </a:endParaRPr>
          </a:p>
          <a:p>
            <a:endParaRPr lang="en-ZA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1600" dirty="0">
              <a:latin typeface="Arial Narrow" panose="020B0606020202030204" pitchFamily="34" charset="0"/>
            </a:endParaRPr>
          </a:p>
          <a:p>
            <a:endParaRPr lang="en-ZA" sz="1600" dirty="0">
              <a:latin typeface="Arial Narrow" panose="020B0606020202030204" pitchFamily="34" charset="0"/>
            </a:endParaRPr>
          </a:p>
          <a:p>
            <a:pPr algn="r"/>
            <a:endParaRPr lang="en-ZA" sz="1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sz="1600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8424" y="636299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26456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ZA" sz="3200" b="1" dirty="0">
                <a:latin typeface="Arial Narrow" panose="020B0606020202030204" pitchFamily="34" charset="0"/>
              </a:rPr>
              <a:t>REMEDIAL ACTIONS</a:t>
            </a: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777" y="9807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latin typeface="Arial Narrow" panose="020B0606020202030204" pitchFamily="34" charset="0"/>
              </a:rPr>
              <a:t>ADDITIONAL MEASURES UNDERTAKEN TO COMPREHENSIVELY FAST TRACK DEEDS DELIVERY OUTSIDE EXCEPTIONS, INCLUDE: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77D6F6E-633D-4A2B-B1B0-C16B7E1A6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16" y="1627059"/>
            <a:ext cx="8779158" cy="461025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/>
            <a:endParaRPr lang="en-ZA" sz="1600" dirty="0">
              <a:latin typeface="Arial Narrow" panose="020B0606020202030204" pitchFamily="34" charset="0"/>
            </a:endParaRPr>
          </a:p>
          <a:p>
            <a:pPr lvl="1"/>
            <a:r>
              <a:rPr lang="en-ZA" sz="1600" dirty="0">
                <a:latin typeface="Arial Narrow" panose="020B0606020202030204" pitchFamily="34" charset="0"/>
              </a:rPr>
              <a:t>Workload allocation to conveyancers has already been completed.</a:t>
            </a:r>
          </a:p>
          <a:p>
            <a:pPr lvl="1"/>
            <a:endParaRPr lang="en-ZA" sz="1600" dirty="0">
              <a:latin typeface="Arial Narrow" panose="020B0606020202030204" pitchFamily="34" charset="0"/>
            </a:endParaRPr>
          </a:p>
          <a:p>
            <a:pPr lvl="1"/>
            <a:r>
              <a:rPr lang="en-ZA" sz="1600" dirty="0">
                <a:latin typeface="Arial Narrow" panose="020B0606020202030204" pitchFamily="34" charset="0"/>
              </a:rPr>
              <a:t>Appoint dedicated Project Manager to speed up municipal signing of deeds documents and delivery of registered title deeds at Deeds office.</a:t>
            </a:r>
          </a:p>
          <a:p>
            <a:pPr lvl="1"/>
            <a:endParaRPr lang="en-ZA" sz="1600" dirty="0">
              <a:latin typeface="Arial Narrow" panose="020B0606020202030204" pitchFamily="34" charset="0"/>
            </a:endParaRPr>
          </a:p>
          <a:p>
            <a:pPr lvl="1"/>
            <a:r>
              <a:rPr lang="en-ZA" sz="1600" dirty="0">
                <a:latin typeface="Arial Narrow" panose="020B0606020202030204" pitchFamily="34" charset="0"/>
              </a:rPr>
              <a:t>Removal of non-performing conveyancers from the allocation of 2018/19 and re-allocate it to best performers.</a:t>
            </a:r>
          </a:p>
          <a:p>
            <a:pPr lvl="1"/>
            <a:endParaRPr lang="en-ZA" sz="1600" dirty="0">
              <a:latin typeface="Arial Narrow" panose="020B0606020202030204" pitchFamily="34" charset="0"/>
            </a:endParaRPr>
          </a:p>
          <a:p>
            <a:pPr lvl="1"/>
            <a:r>
              <a:rPr lang="en-ZA" sz="1600" dirty="0">
                <a:latin typeface="Arial Narrow" panose="020B0606020202030204" pitchFamily="34" charset="0"/>
              </a:rPr>
              <a:t>Capitalise on the commitment from Deeds Office that target number of days for registration of RDP houses will be 5 days from the date of lodgement.</a:t>
            </a:r>
          </a:p>
          <a:p>
            <a:pPr lvl="1"/>
            <a:endParaRPr lang="en-ZA" sz="1600" dirty="0">
              <a:latin typeface="Arial Narrow" panose="020B0606020202030204" pitchFamily="34" charset="0"/>
            </a:endParaRPr>
          </a:p>
          <a:p>
            <a:pPr lvl="1"/>
            <a:r>
              <a:rPr lang="en-US" sz="1600" dirty="0">
                <a:latin typeface="Arial Narrow" panose="020B0606020202030204" pitchFamily="34" charset="0"/>
              </a:rPr>
              <a:t>Expansion of conveyancer panel to introduce new conveyancers</a:t>
            </a:r>
          </a:p>
          <a:p>
            <a:pPr lvl="1"/>
            <a:endParaRPr lang="en-US" sz="1600" dirty="0">
              <a:latin typeface="Arial Narrow" panose="020B0606020202030204" pitchFamily="34" charset="0"/>
            </a:endParaRPr>
          </a:p>
          <a:p>
            <a:pPr lvl="1"/>
            <a:r>
              <a:rPr lang="en-ZA" sz="1600" dirty="0">
                <a:latin typeface="Arial Narrow" panose="020B0606020202030204" pitchFamily="34" charset="0"/>
              </a:rPr>
              <a:t>Key control measures in managing the approved conveyancer payment process by HDA are captured in the provided </a:t>
            </a:r>
            <a:r>
              <a:rPr lang="en-ZA" sz="1600" b="1" dirty="0">
                <a:latin typeface="Arial Narrow" panose="020B0606020202030204" pitchFamily="34" charset="0"/>
              </a:rPr>
              <a:t>business process</a:t>
            </a:r>
            <a:r>
              <a:rPr lang="en-ZA" sz="1600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ZA" sz="1600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424" y="636299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15079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777" y="116632"/>
            <a:ext cx="8818297" cy="576064"/>
          </a:xfrm>
          <a:solidFill>
            <a:srgbClr val="66663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ZA" sz="3200" b="1" dirty="0">
                <a:latin typeface="Arial Narrow" panose="020B0606020202030204" pitchFamily="34" charset="0"/>
              </a:rPr>
              <a:t>BUSINESS PROCESS - HDA </a:t>
            </a:r>
          </a:p>
        </p:txBody>
      </p:sp>
      <p:pic>
        <p:nvPicPr>
          <p:cNvPr id="5" name="Picture 4" descr="gold holding shap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237312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7777" y="836712"/>
            <a:ext cx="790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Arial Narrow" panose="020B0606020202030204" pitchFamily="34" charset="0"/>
              </a:rPr>
              <a:t>Redirection of Unspent TRP Funds to Housing Development Agency (HDA)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777" y="1328267"/>
            <a:ext cx="8818297" cy="5539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 Narrow" panose="020B0606020202030204" pitchFamily="34" charset="0"/>
              </a:rPr>
              <a:t>Role Players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National HS:</a:t>
            </a:r>
            <a:r>
              <a:rPr lang="en-ZA" sz="1200" dirty="0">
                <a:latin typeface="Arial Narrow" panose="020B0606020202030204" pitchFamily="34" charset="0"/>
              </a:rPr>
              <a:t>		National Department of Human Settlement.</a:t>
            </a:r>
            <a:endParaRPr lang="en-ZA" sz="1200" b="1" u="sng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b="1" u="sng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FS-HS</a:t>
            </a:r>
            <a:r>
              <a:rPr lang="en-ZA" sz="1200" dirty="0">
                <a:latin typeface="Arial Narrow" panose="020B0606020202030204" pitchFamily="34" charset="0"/>
              </a:rPr>
              <a:t>:		The Free State Department of Human Settlements, responsible for end-to-end management of program delivery.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Conveyancer:</a:t>
            </a:r>
            <a:r>
              <a:rPr lang="en-ZA" sz="1200" b="1" dirty="0">
                <a:latin typeface="Arial Narrow" panose="020B0606020202030204" pitchFamily="34" charset="0"/>
              </a:rPr>
              <a:t>		</a:t>
            </a:r>
            <a:r>
              <a:rPr lang="en-ZA" sz="1200" dirty="0">
                <a:latin typeface="Arial Narrow" panose="020B0606020202030204" pitchFamily="34" charset="0"/>
              </a:rPr>
              <a:t>An approved conveyancing firm on contracted by the FS-HS based on its internal risk mitigating strategy.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b="1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HDA: </a:t>
            </a:r>
            <a:r>
              <a:rPr lang="en-ZA" sz="1200" b="1" dirty="0">
                <a:latin typeface="Arial Narrow" panose="020B0606020202030204" pitchFamily="34" charset="0"/>
              </a:rPr>
              <a:t> 		</a:t>
            </a:r>
            <a:r>
              <a:rPr lang="en-ZA" sz="1200" dirty="0">
                <a:latin typeface="Arial Narrow" panose="020B0606020202030204" pitchFamily="34" charset="0"/>
              </a:rPr>
              <a:t>Housing Development Agency is a partner tasked with disbursing funds / payments to FS-HS approved conveyancing firms.</a:t>
            </a:r>
          </a:p>
          <a:p>
            <a:pPr lvl="0">
              <a:lnSpc>
                <a:spcPct val="150000"/>
              </a:lnSpc>
            </a:pPr>
            <a:endParaRPr lang="en-ZA" sz="1200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LSSA</a:t>
            </a:r>
            <a:r>
              <a:rPr lang="en-ZA" sz="1200" b="1" dirty="0">
                <a:latin typeface="Arial Narrow" panose="020B0606020202030204" pitchFamily="34" charset="0"/>
              </a:rPr>
              <a:t>:		</a:t>
            </a:r>
            <a:r>
              <a:rPr lang="en-ZA" sz="1200" dirty="0">
                <a:latin typeface="Arial Narrow" panose="020B0606020202030204" pitchFamily="34" charset="0"/>
              </a:rPr>
              <a:t>The Law Society of South Africa is a statutory body in terms of Attorneys Act, 1979  which is a regulatory body for attorneys 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FS-HS-IA:</a:t>
            </a:r>
            <a:r>
              <a:rPr lang="en-ZA" sz="1200" dirty="0">
                <a:latin typeface="Arial Narrow" panose="020B0606020202030204" pitchFamily="34" charset="0"/>
              </a:rPr>
              <a:t>		Free State Department of Human Settlement -  Internal Audit, responsible for auditing the adherence to the approved business process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b="1" u="sng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FS-HS-Risk</a:t>
            </a:r>
            <a:r>
              <a:rPr lang="en-ZA" sz="1200" dirty="0">
                <a:latin typeface="Arial Narrow" panose="020B0606020202030204" pitchFamily="34" charset="0"/>
              </a:rPr>
              <a:t>		 Free State Department of Human Settlement – Risk, responsible for risk management inclusive of mitigation.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b="1" u="sng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200" b="1" u="sng" dirty="0">
                <a:latin typeface="Arial Narrow" panose="020B0606020202030204" pitchFamily="34" charset="0"/>
              </a:rPr>
              <a:t>BAS:</a:t>
            </a:r>
            <a:r>
              <a:rPr lang="en-ZA" sz="1200" dirty="0">
                <a:latin typeface="Arial Narrow" panose="020B0606020202030204" pitchFamily="34" charset="0"/>
              </a:rPr>
              <a:t>		Basic Accounting System used to make payments and transfers. </a:t>
            </a:r>
            <a:endParaRPr lang="en-ZA" sz="1200" b="1" u="sng" dirty="0">
              <a:latin typeface="Arial Narrow" panose="020B0606020202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200" b="1" u="sng" dirty="0"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424" y="6362990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3204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BFFF2FF-CE32-4DF9-9AB0-39416F410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0499592"/>
              </p:ext>
            </p:extLst>
          </p:nvPr>
        </p:nvGraphicFramePr>
        <p:xfrm>
          <a:off x="323526" y="764702"/>
          <a:ext cx="8640962" cy="53000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87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8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4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3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9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77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213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852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7641">
                <a:tc grid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MTSF TARGET 2019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Cumulative Delivery: </a:t>
                      </a:r>
                    </a:p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1 April 2014 – 30 December 2017 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Deficit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Planned sites Final 2018/19 Business Plan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Planned units Final 2018/19 Business Plan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Total Budget 2018/19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Deficit after 2018/19 planned targets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322">
                <a:tc>
                  <a:txBody>
                    <a:bodyPr/>
                    <a:lstStyle/>
                    <a:p>
                      <a:r>
                        <a:rPr lang="en-ZA" sz="12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Programme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2019 Prov. MTSF target</a:t>
                      </a:r>
                    </a:p>
                  </a:txBody>
                  <a:tcPr marT="45724" marB="45724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07"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UISP (HSDG)</a:t>
                      </a:r>
                    </a:p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(Inc.</a:t>
                      </a:r>
                      <a:r>
                        <a:rPr lang="en-ZA" sz="12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 MMM)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49 380</a:t>
                      </a:r>
                    </a:p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21</a:t>
                      </a:r>
                      <a:r>
                        <a:rPr lang="en-ZA" sz="12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 378</a:t>
                      </a:r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-28 002</a:t>
                      </a:r>
                    </a:p>
                  </a:txBody>
                  <a:tcPr marT="45724" marB="45724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12 834</a:t>
                      </a:r>
                    </a:p>
                  </a:txBody>
                  <a:tcPr marT="45724" marB="45724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 329 932 705 </a:t>
                      </a:r>
                    </a:p>
                  </a:txBody>
                  <a:tcPr marL="7620" marR="7620" marT="762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-15 168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67"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New Indiv Units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32 078</a:t>
                      </a:r>
                    </a:p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16 509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-15 569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3 568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R502 014 277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-12 001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641"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CRU 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600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977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+377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812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R95 632 300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+1 189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556"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FLISP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4 097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91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-4 006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225</a:t>
                      </a:r>
                    </a:p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R14 247 500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-3 781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545"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TOTAL</a:t>
                      </a:r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86 155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38 955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-47 200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12 8345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4 605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R941 826 782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/>
                      <a:endParaRPr lang="en-ZA" sz="1200" b="1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646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Military Veterans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670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30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640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107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0" i="0" u="none" strike="noStrike" dirty="0">
                          <a:effectLst/>
                          <a:latin typeface="Arial Narrow" panose="020B0606020202030204" pitchFamily="34" charset="0"/>
                          <a:cs typeface="Arial Bold" panose="020B0704020202020204" pitchFamily="34" charset="0"/>
                        </a:rPr>
                        <a:t>R24 592 000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533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567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Hectares of Land Acquired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1 000</a:t>
                      </a:r>
                    </a:p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1163.95</a:t>
                      </a: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+ 163.95</a:t>
                      </a:r>
                    </a:p>
                  </a:txBody>
                  <a:tcPr marT="45723" marB="4572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+ 163.95</a:t>
                      </a: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5583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ZA" sz="12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 Bold" panose="020B0704020202020204" pitchFamily="34" charset="0"/>
                        </a:rPr>
                        <a:t>-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3" marB="4572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12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 Bold" panose="020B0704020202020204" pitchFamily="34" charset="0"/>
                      </a:endParaRPr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19963947"/>
                  </a:ext>
                </a:extLst>
              </a:tr>
            </a:tbl>
          </a:graphicData>
        </a:graphic>
      </p:graphicFrame>
      <p:pic>
        <p:nvPicPr>
          <p:cNvPr id="4" name="Picture 3" descr="gold holding shap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07" y="6208791"/>
            <a:ext cx="9113521" cy="66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496" y="0"/>
            <a:ext cx="9036719" cy="620688"/>
          </a:xfrm>
          <a:prstGeom prst="rect">
            <a:avLst/>
          </a:prstGeom>
          <a:solidFill>
            <a:srgbClr val="666633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MTSF SUMMARY</a:t>
            </a: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7463" y="6404967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3166C72-3525-43C5-AA5D-3FF7991CDB50}" type="slidenum">
              <a:rPr lang="en-GB">
                <a:latin typeface="Arial Narrow" panose="020B0606020202030204" pitchFamily="34" charset="0"/>
              </a:rPr>
              <a:pPr/>
              <a:t>39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5367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1"/>
            <a:ext cx="9000999" cy="576065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HUMAN SETTLEMENT DEVELOPMENT GRANT</a:t>
            </a:r>
            <a:endParaRPr lang="en-US" sz="36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1501784"/>
              </p:ext>
            </p:extLst>
          </p:nvPr>
        </p:nvGraphicFramePr>
        <p:xfrm>
          <a:off x="270975" y="908719"/>
          <a:ext cx="8648904" cy="5217443"/>
        </p:xfrm>
        <a:graphic>
          <a:graphicData uri="http://schemas.openxmlformats.org/drawingml/2006/table">
            <a:tbl>
              <a:tblPr/>
              <a:tblGrid>
                <a:gridCol w="1777830">
                  <a:extLst>
                    <a:ext uri="{9D8B030D-6E8A-4147-A177-3AD203B41FA5}">
                      <a16:colId xmlns:a16="http://schemas.microsoft.com/office/drawing/2014/main" xmlns="" val="1926688163"/>
                    </a:ext>
                  </a:extLst>
                </a:gridCol>
                <a:gridCol w="1381422">
                  <a:extLst>
                    <a:ext uri="{9D8B030D-6E8A-4147-A177-3AD203B41FA5}">
                      <a16:colId xmlns:a16="http://schemas.microsoft.com/office/drawing/2014/main" xmlns="" val="2967765348"/>
                    </a:ext>
                  </a:extLst>
                </a:gridCol>
                <a:gridCol w="1369410">
                  <a:extLst>
                    <a:ext uri="{9D8B030D-6E8A-4147-A177-3AD203B41FA5}">
                      <a16:colId xmlns:a16="http://schemas.microsoft.com/office/drawing/2014/main" xmlns="" val="1117371396"/>
                    </a:ext>
                  </a:extLst>
                </a:gridCol>
                <a:gridCol w="1369410">
                  <a:extLst>
                    <a:ext uri="{9D8B030D-6E8A-4147-A177-3AD203B41FA5}">
                      <a16:colId xmlns:a16="http://schemas.microsoft.com/office/drawing/2014/main" xmlns="" val="1465837508"/>
                    </a:ext>
                  </a:extLst>
                </a:gridCol>
                <a:gridCol w="1369410">
                  <a:extLst>
                    <a:ext uri="{9D8B030D-6E8A-4147-A177-3AD203B41FA5}">
                      <a16:colId xmlns:a16="http://schemas.microsoft.com/office/drawing/2014/main" xmlns="" val="1162063445"/>
                    </a:ext>
                  </a:extLst>
                </a:gridCol>
                <a:gridCol w="1381422">
                  <a:extLst>
                    <a:ext uri="{9D8B030D-6E8A-4147-A177-3AD203B41FA5}">
                      <a16:colId xmlns:a16="http://schemas.microsoft.com/office/drawing/2014/main" xmlns="" val="1087522360"/>
                    </a:ext>
                  </a:extLst>
                </a:gridCol>
              </a:tblGrid>
              <a:tr h="14527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MAIN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ALLOCATED BUDGET </a:t>
                      </a:r>
                    </a:p>
                    <a:p>
                      <a:pPr algn="ctr" rtl="0" fontAlgn="ctr"/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'000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ADJUSTED BUDGET </a:t>
                      </a:r>
                    </a:p>
                    <a:p>
                      <a:pPr algn="ctr" rtl="0" fontAlgn="ctr"/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ZA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'000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EXPENDITURE AS AT 28</a:t>
                      </a: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FEB 2018</a:t>
                      </a:r>
                      <a:endParaRPr lang="en-US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'000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AVAILABLE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BUDGET </a:t>
                      </a:r>
                    </a:p>
                    <a:p>
                      <a:pPr algn="ctr" rtl="0" fontAlgn="ctr"/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 AT</a:t>
                      </a:r>
                    </a:p>
                    <a:p>
                      <a:pPr marL="0" algn="ctr" defTabSz="457200" rtl="0" eaLnBrk="1" fontAlgn="ctr" latinLnBrk="0" hangingPunct="1"/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AVAILABLE BUDGET AS AT 28</a:t>
                      </a: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FEB 2018</a:t>
                      </a:r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 '000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BUDDGET SPEND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AS AT </a:t>
                      </a:r>
                    </a:p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r>
                        <a:rPr lang="en-US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FEB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2018 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493225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Financial Interventions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95 201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93 551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64 961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590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059773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Incremental Intervention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872 500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872 824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749 761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123 063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2651116"/>
                  </a:ext>
                </a:extLst>
              </a:tr>
              <a:tr h="84718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Social and Rental Intervention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118 839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113 685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99 472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14 213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7804469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Rural Housing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21 259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14 244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372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5 872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31492"/>
                  </a:ext>
                </a:extLst>
              </a:tr>
              <a:tr h="53297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Provincial Specific Programmes 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85 239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98 734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25 076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73 658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2381923"/>
                  </a:ext>
                </a:extLst>
              </a:tr>
              <a:tr h="5961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1 193 038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1 193 038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947 642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245 396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0741403"/>
                  </a:ext>
                </a:extLst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4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44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2116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5300" b="1" dirty="0">
                <a:latin typeface="Arial Black" panose="020B0A04020102020204" pitchFamily="34" charset="0"/>
                <a:cs typeface="Arial" charset="0"/>
              </a:rPr>
              <a:t>2018/19 BUSINESS PLAN</a:t>
            </a:r>
            <a:br>
              <a:rPr lang="en-US" sz="5300" b="1" dirty="0">
                <a:latin typeface="Arial Black" panose="020B0A04020102020204" pitchFamily="34" charset="0"/>
                <a:cs typeface="Arial" charset="0"/>
              </a:rPr>
            </a:br>
            <a:r>
              <a:rPr lang="en-US" b="1" dirty="0">
                <a:latin typeface="Arial Narrow" pitchFamily="34" charset="0"/>
                <a:cs typeface="Arial" charset="0"/>
              </a:rPr>
              <a:t/>
            </a:r>
            <a:br>
              <a:rPr lang="en-US" b="1" dirty="0">
                <a:latin typeface="Arial Narrow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16416" y="6356350"/>
            <a:ext cx="504056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40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459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1605"/>
            <a:ext cx="8928992" cy="576064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INFRASTRUCTURE BUDGET SUMMARY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9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 defTabSz="45720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>
              <a:solidFill>
                <a:prstClr val="black"/>
              </a:solidFill>
            </a:endParaRPr>
          </a:p>
          <a:p>
            <a:pPr defTabSz="457200">
              <a:buFont typeface="Wingdings" pitchFamily="2" charset="2"/>
              <a:buChar char="q"/>
            </a:pPr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75168" cy="365125"/>
          </a:xfrm>
        </p:spPr>
        <p:txBody>
          <a:bodyPr vert="horz" lIns="91440" tIns="45720" rIns="91440" bIns="45720" rtlCol="0" anchor="ctr"/>
          <a:lstStyle/>
          <a:p>
            <a:pPr algn="r"/>
            <a:fld id="{33154D4E-178A-42D5-94A9-FBCA327D5369}" type="slidenum">
              <a:rPr lang="en-ZA" sz="140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pPr algn="r"/>
              <a:t>41</a:t>
            </a:fld>
            <a:endParaRPr lang="en-ZA" sz="14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91" y="764704"/>
            <a:ext cx="8721680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ZA" sz="2000" b="1" dirty="0">
                <a:solidFill>
                  <a:prstClr val="black"/>
                </a:solidFill>
                <a:cs typeface="Arial" pitchFamily="34" charset="0"/>
              </a:rPr>
              <a:t>														   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National HSDG allocation							    =  R1   072 422 000</a:t>
            </a:r>
          </a:p>
          <a:p>
            <a:pPr defTabSz="457200"/>
            <a:endParaRPr lang="en-ZA" sz="20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Prov. Mil Vets Top up funding						    =  R       10 000 000 </a:t>
            </a:r>
          </a:p>
          <a:p>
            <a:pPr defTabSz="457200"/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       	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Provincial funding (Two – Roomed &amp; Incompletes)   =   R       31 000 000</a:t>
            </a:r>
          </a:p>
          <a:p>
            <a:pPr defTabSz="457200"/>
            <a:endParaRPr lang="en-ZA" sz="20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Expanded Public Works Programme (EPWP)		   =   R        2 036 000</a:t>
            </a:r>
          </a:p>
          <a:p>
            <a:pPr defTabSz="457200"/>
            <a:r>
              <a:rPr lang="en-ZA" sz="2000" b="1" dirty="0">
                <a:solidFill>
                  <a:prstClr val="black"/>
                </a:solidFill>
                <a:cs typeface="Arial" pitchFamily="34" charset="0"/>
              </a:rPr>
              <a:t>      </a:t>
            </a:r>
          </a:p>
          <a:p>
            <a:pPr defTabSz="457200"/>
            <a:endParaRPr lang="en-ZA" sz="2000" b="1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prstClr val="black"/>
                </a:solidFill>
                <a:cs typeface="Arial" pitchFamily="34" charset="0"/>
              </a:rPr>
              <a:t>THE OVERALL BUDGET FOR THE PROVINCE IS 	=  R1 113 422 000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Sites (12 834)									 	=  R   329 932 705  </a:t>
            </a:r>
          </a:p>
          <a:p>
            <a:pPr defTabSz="457200"/>
            <a:endParaRPr lang="en-ZA" sz="20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Units(4 605) 										       = R   654 266 577</a:t>
            </a:r>
          </a:p>
          <a:p>
            <a:pPr defTabSz="457200"/>
            <a:endParaRPr lang="en-ZA" sz="20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Title Deeds: Current (2 950)    						 = R       3 105 300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  <a:cs typeface="Arial" pitchFamily="34" charset="0"/>
              </a:rPr>
              <a:t>Title Deeds: Backlog (15 835)							 = R     50 187 000</a:t>
            </a:r>
          </a:p>
          <a:p>
            <a:pPr defTabSz="457200"/>
            <a:endParaRPr lang="en-ZA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1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692695"/>
            <a:ext cx="9144000" cy="6271629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6551578" y="3270561"/>
            <a:ext cx="2234781" cy="917735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Units = 1 190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Sites = 2 420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Deeds = 741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Budget= R 219 907 520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7504" y="4090044"/>
            <a:ext cx="2037633" cy="871906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ZA" sz="12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Units = 487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Sites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Deeds =50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Budget= R 84 549 923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96791" y="836716"/>
            <a:ext cx="2851474" cy="807211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Units = 750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Sites = 3 668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Deeds = 764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Budget = R 232 273 853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83568" y="1844824"/>
            <a:ext cx="2248845" cy="885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Units = 591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Sites = 5 886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Deeds = 795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prstClr val="white"/>
                </a:solidFill>
                <a:latin typeface="Arial Narrow" panose="020B0606020202030204" pitchFamily="34" charset="0"/>
              </a:rPr>
              <a:t>Budget = R 264 243 661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109233" y="4787075"/>
            <a:ext cx="2195074" cy="98100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Units = 1587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Sites = 860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Deeds = 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200" dirty="0">
                <a:solidFill>
                  <a:schemeClr val="tx1"/>
                </a:solidFill>
                <a:latin typeface="Arial Narrow" panose="020B0606020202030204" pitchFamily="34" charset="0"/>
              </a:rPr>
              <a:t>Budget = R 267 295 291</a:t>
            </a:r>
          </a:p>
        </p:txBody>
      </p:sp>
      <p:sp>
        <p:nvSpPr>
          <p:cNvPr id="12" name="Down Arrow 11"/>
          <p:cNvSpPr/>
          <p:nvPr/>
        </p:nvSpPr>
        <p:spPr>
          <a:xfrm rot="8684546">
            <a:off x="3858280" y="4488420"/>
            <a:ext cx="240131" cy="59731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62064" y="5277579"/>
            <a:ext cx="3548024" cy="126133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TOTAL REGIONAL ALLOCATIONS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Units = 4 605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Sites = 12 834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Deeds = 2 923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ZA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Budget = </a:t>
            </a:r>
            <a:r>
              <a:rPr lang="en-ZA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R 1 072 422 000</a:t>
            </a:r>
            <a:endParaRPr lang="en-US" sz="14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8342-7DC3-4646-8D66-E06682FBF3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449655" y="6356356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7B9E3B0-DEF2-4B29-8CF5-3A7787ECE957}" type="slidenum">
              <a:rPr lang="en-US" sz="1400" smtClean="0">
                <a:solidFill>
                  <a:prstClr val="black"/>
                </a:solidFill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42</a:t>
            </a:fld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-19245"/>
            <a:ext cx="8928992" cy="711940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GEOGRAPHIC SPLIT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6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1605"/>
            <a:ext cx="8928992" cy="576064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INFRASTRUCTURE BUDGET SUMMARY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92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475168" cy="365125"/>
          </a:xfrm>
        </p:spPr>
        <p:txBody>
          <a:bodyPr vert="horz" lIns="91440" tIns="45720" rIns="91440" bIns="45720" rtlCol="0" anchor="ctr"/>
          <a:lstStyle/>
          <a:p>
            <a:pPr algn="r"/>
            <a:fld id="{33154D4E-178A-42D5-94A9-FBCA327D5369}" type="slidenum">
              <a:rPr lang="en-ZA" sz="140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pPr algn="r"/>
              <a:t>43</a:t>
            </a:fld>
            <a:endParaRPr lang="en-ZA" sz="14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908720"/>
            <a:ext cx="7953375" cy="544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197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20526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2116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6000" b="1" dirty="0">
                <a:latin typeface="Arial Narrow" pitchFamily="34" charset="0"/>
                <a:cs typeface="Arial" charset="0"/>
              </a:rPr>
              <a:t/>
            </a:r>
            <a:br>
              <a:rPr lang="en-US" sz="6000" b="1" dirty="0">
                <a:latin typeface="Arial Narrow" pitchFamily="34" charset="0"/>
                <a:cs typeface="Arial" charset="0"/>
              </a:rPr>
            </a:br>
            <a:r>
              <a:rPr lang="en-US" sz="4000" b="1" dirty="0">
                <a:latin typeface="Arial Black" panose="020B0A04020102020204" pitchFamily="34" charset="0"/>
                <a:cs typeface="Arial" charset="0"/>
              </a:rPr>
              <a:t>PROVINCIAL SUMMARY OF PROJECT READINESS</a:t>
            </a:r>
            <a:r>
              <a:rPr lang="en-US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b="1" dirty="0">
                <a:latin typeface="Arial Black" panose="020B0A04020102020204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028384" y="6356350"/>
            <a:ext cx="673335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44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56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0BD8729-6B96-442F-9F21-A6A134D285C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84200"/>
          <a:ext cx="233045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493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u="sng" dirty="0">
                          <a:solidFill>
                            <a:schemeClr val="tx1"/>
                          </a:solidFill>
                        </a:rPr>
                        <a:t>LEGEND</a:t>
                      </a:r>
                    </a:p>
                  </a:txBody>
                  <a:tcPr marL="91453" marR="91453" marT="45756" marB="45756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86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Project Ready for construction </a:t>
                      </a:r>
                    </a:p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/Contractor &amp;</a:t>
                      </a:r>
                      <a:r>
                        <a:rPr lang="en-ZA" sz="1100" b="1" baseline="0" dirty="0">
                          <a:solidFill>
                            <a:schemeClr val="tx1"/>
                          </a:solidFill>
                        </a:rPr>
                        <a:t> PRT on Site</a:t>
                      </a:r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56" marB="45756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573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/>
                        <a:t>Projects</a:t>
                      </a:r>
                      <a:r>
                        <a:rPr lang="en-ZA" sz="1100" b="1" baseline="0" dirty="0"/>
                        <a:t> r</a:t>
                      </a:r>
                      <a:r>
                        <a:rPr lang="en-ZA" sz="1100" b="1" dirty="0"/>
                        <a:t>equire  SCM, Process dealing  with contracts and IPW’s</a:t>
                      </a:r>
                    </a:p>
                  </a:txBody>
                  <a:tcPr marL="91453" marR="91453" marT="45756" marB="45756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l"/>
                      <a:r>
                        <a:rPr lang="en-ZA" sz="1100" b="1" dirty="0">
                          <a:solidFill>
                            <a:schemeClr val="tx1"/>
                          </a:solidFill>
                        </a:rPr>
                        <a:t>Projects Under Planning </a:t>
                      </a:r>
                    </a:p>
                  </a:txBody>
                  <a:tcPr marL="91453" marR="91453" marT="45756" marB="4575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810">
                <a:tc>
                  <a:txBody>
                    <a:bodyPr/>
                    <a:lstStyle/>
                    <a:p>
                      <a:pPr algn="l"/>
                      <a:endParaRPr lang="en-ZA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3" marR="91453" marT="45756" marB="45756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Rectangl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700" y="-88900"/>
            <a:ext cx="8242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95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C1BE31D-9913-4CFD-8A43-63395AFD43C5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7C28A0A-657F-4B43-9FBA-84CD6E558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1768412"/>
              </p:ext>
            </p:extLst>
          </p:nvPr>
        </p:nvGraphicFramePr>
        <p:xfrm>
          <a:off x="457200" y="2209800"/>
          <a:ext cx="7931150" cy="1795463"/>
        </p:xfrm>
        <a:graphic>
          <a:graphicData uri="http://schemas.openxmlformats.org/drawingml/2006/table">
            <a:tbl>
              <a:tblPr/>
              <a:tblGrid>
                <a:gridCol w="1602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94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67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644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Provincial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Units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% of Total budget allocation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908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13813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2385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712 290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29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1492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1358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360 131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9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9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15305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3743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1 072 421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2C57AE9A-2EAC-4C4F-ACE7-78AF7E94EB07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4149725"/>
          <a:ext cx="7920037" cy="1379538"/>
        </p:xfrm>
        <a:graphic>
          <a:graphicData uri="http://schemas.openxmlformats.org/drawingml/2006/table">
            <a:tbl>
              <a:tblPr/>
              <a:tblGrid>
                <a:gridCol w="16006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6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4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08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Catalytic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Sites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Units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Narrow"/>
                        </a:rPr>
                        <a:t>% of Total budget allocation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R51 592 000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0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R15 601 000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 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R34 144 443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2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R101 337 443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Picture 3" descr="gold holding shap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13521" cy="82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0432" y="6419715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3154D4E-178A-42D5-94A9-FBCA327D5369}" type="slidenum">
              <a:rPr lang="en-ZA">
                <a:latin typeface="Arial Narrow" panose="020B0606020202030204" pitchFamily="34" charset="0"/>
                <a:cs typeface="Arial" pitchFamily="34" charset="0"/>
              </a:rPr>
              <a:pPr/>
              <a:t>45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53840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dirty="0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 dirty="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 dirty="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 dirty="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2116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8900" b="1" dirty="0">
                <a:latin typeface="Arial Narrow" pitchFamily="34" charset="0"/>
                <a:cs typeface="Arial" charset="0"/>
              </a:rPr>
              <a:t/>
            </a:r>
            <a:br>
              <a:rPr lang="en-US" sz="8900" b="1" dirty="0">
                <a:latin typeface="Arial Narrow" pitchFamily="34" charset="0"/>
                <a:cs typeface="Arial" charset="0"/>
              </a:rPr>
            </a:br>
            <a:r>
              <a:rPr lang="en-US" sz="8900" b="1" dirty="0">
                <a:latin typeface="Arial Black" panose="020B0A04020102020204" pitchFamily="34" charset="0"/>
                <a:cs typeface="Arial" charset="0"/>
              </a:rPr>
              <a:t>THANK YOU</a:t>
            </a:r>
            <a:r>
              <a:rPr lang="en-US" b="1" dirty="0">
                <a:latin typeface="Arial Black" panose="020B0A04020102020204" pitchFamily="34" charset="0"/>
                <a:cs typeface="Arial" charset="0"/>
              </a:rPr>
              <a:t/>
            </a:r>
            <a:br>
              <a:rPr lang="en-US" b="1" dirty="0">
                <a:latin typeface="Arial Black" panose="020B0A04020102020204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244408" y="6356350"/>
            <a:ext cx="457311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46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3332" y="1419361"/>
            <a:ext cx="2648139" cy="4624975"/>
            <a:chOff x="3184525" y="2927350"/>
            <a:chExt cx="2765425" cy="2746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5D0E80D-37E1-483B-9FB4-1EC27C8DD371}"/>
                </a:ext>
              </a:extLst>
            </p:cNvPr>
            <p:cNvSpPr/>
            <p:nvPr/>
          </p:nvSpPr>
          <p:spPr>
            <a:xfrm>
              <a:off x="3184525" y="5235576"/>
              <a:ext cx="2765425" cy="43815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ZA" sz="24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R 92 477 863</a:t>
              </a:r>
            </a:p>
            <a:p>
              <a:pPr algn="ctr" defTabSz="457200"/>
              <a:r>
                <a:rPr lang="en-ZA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(2 095)</a:t>
              </a:r>
              <a:r>
                <a:rPr lang="en-ZA" sz="2000" b="1" dirty="0">
                  <a:solidFill>
                    <a:prstClr val="white"/>
                  </a:solidFill>
                </a:rPr>
                <a:t> </a:t>
              </a:r>
            </a:p>
            <a:p>
              <a:pPr algn="ctr" defTabSz="457200"/>
              <a:r>
                <a:rPr lang="en-ZA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42DEDDE-200A-4B50-8288-4EDEF24BDFC7}"/>
                </a:ext>
              </a:extLst>
            </p:cNvPr>
            <p:cNvSpPr/>
            <p:nvPr/>
          </p:nvSpPr>
          <p:spPr>
            <a:xfrm>
              <a:off x="3184525" y="3987801"/>
              <a:ext cx="2765425" cy="11715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ZA" sz="24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R85 882 897</a:t>
              </a:r>
            </a:p>
            <a:p>
              <a:pPr algn="ctr" defTabSz="457200"/>
              <a:r>
                <a:rPr lang="en-ZA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(1 019) </a:t>
              </a:r>
            </a:p>
            <a:p>
              <a:pPr algn="ctr" defTabSz="457200"/>
              <a:endParaRPr lang="en-ZA" dirty="0">
                <a:solidFill>
                  <a:prstClr val="white"/>
                </a:solidFill>
              </a:endParaRPr>
            </a:p>
          </p:txBody>
        </p:sp>
        <p:sp>
          <p:nvSpPr>
            <p:cNvPr id="10" name="Isosceles Triangle 3">
              <a:extLst>
                <a:ext uri="{FF2B5EF4-FFF2-40B4-BE49-F238E27FC236}">
                  <a16:creationId xmlns:a16="http://schemas.microsoft.com/office/drawing/2014/main" xmlns="" id="{BA0281F2-7BBE-40AE-B8C4-C93862977FCA}"/>
                </a:ext>
              </a:extLst>
            </p:cNvPr>
            <p:cNvSpPr/>
            <p:nvPr/>
          </p:nvSpPr>
          <p:spPr>
            <a:xfrm>
              <a:off x="3203575" y="2927350"/>
              <a:ext cx="2736850" cy="1003300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r>
                <a:rPr lang="en-ZA" sz="1800" b="1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R135 726 959</a:t>
              </a:r>
            </a:p>
            <a:p>
              <a:pPr algn="ctr" defTabSz="457200"/>
              <a:r>
                <a:rPr lang="en-ZA" sz="18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(1 072)</a:t>
              </a:r>
            </a:p>
            <a:p>
              <a:pPr algn="ctr" defTabSz="457200"/>
              <a:r>
                <a:rPr lang="en-ZA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45606" y="2447619"/>
            <a:ext cx="228600" cy="29278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5606" y="3958481"/>
            <a:ext cx="228600" cy="2927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45606" y="5409486"/>
            <a:ext cx="228600" cy="29278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2642" y="2463405"/>
            <a:ext cx="12373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GB" sz="100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P5.3 Completions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2643" y="3992374"/>
            <a:ext cx="10287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GB" sz="100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P5.2 Wall plate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2642" y="5425272"/>
            <a:ext cx="109333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GB" sz="1000" b="1" dirty="0">
                <a:solidFill>
                  <a:prstClr val="black"/>
                </a:solidFill>
                <a:latin typeface="Arial Black" charset="0"/>
                <a:ea typeface="Arial Black" charset="0"/>
                <a:cs typeface="Arial Black" charset="0"/>
              </a:rPr>
              <a:t>P5.1 Foundations</a:t>
            </a:r>
          </a:p>
        </p:txBody>
      </p:sp>
      <p:pic>
        <p:nvPicPr>
          <p:cNvPr id="17" name="Picture 16" descr="http://www.stegesan.org/images/things/sewer-later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524" y="815832"/>
            <a:ext cx="2108777" cy="187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Image result for south african title deed image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524" y="2934969"/>
            <a:ext cx="2222931" cy="16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Left Arrow 18"/>
          <p:cNvSpPr/>
          <p:nvPr/>
        </p:nvSpPr>
        <p:spPr>
          <a:xfrm>
            <a:off x="6650915" y="1164093"/>
            <a:ext cx="2307225" cy="896755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R286 297 425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6778356" y="3033012"/>
            <a:ext cx="2163208" cy="828036"/>
          </a:xfrm>
          <a:prstGeom prst="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R3 754 927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8928991" cy="576065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EXPENDITURE PER MILESTONE</a:t>
            </a:r>
            <a:endParaRPr lang="en-US" sz="36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16016" y="4797152"/>
            <a:ext cx="3888432" cy="155919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ZA" sz="14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Other</a:t>
            </a:r>
            <a:r>
              <a:rPr lang="en-ZA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				R355 651 859</a:t>
            </a:r>
          </a:p>
          <a:p>
            <a:endParaRPr lang="en-ZA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ZA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Professional </a:t>
            </a:r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Fees</a:t>
            </a:r>
            <a:r>
              <a:rPr lang="en-ZA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R140 955 760</a:t>
            </a:r>
            <a:endParaRPr lang="en-ZA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CRU</a:t>
            </a:r>
            <a:r>
              <a:rPr lang="en-ZA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R44 633 555</a:t>
            </a:r>
          </a:p>
          <a:p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NHBRC</a:t>
            </a:r>
            <a:r>
              <a:rPr lang="en-ZA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R22 285 207</a:t>
            </a:r>
          </a:p>
          <a:p>
            <a:r>
              <a:rPr lang="en-ZA" sz="1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Retention</a:t>
            </a:r>
            <a:r>
              <a:rPr lang="en-ZA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R14 554 434</a:t>
            </a:r>
            <a:endParaRPr lang="en-ZA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ZA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5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29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76064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CASH FLOW AND EXPENDITURE PATTERNS</a:t>
            </a:r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 vert="horz" lIns="91440" tIns="45720" rIns="91440" bIns="45720" rtlCol="0" anchor="ctr"/>
          <a:lstStyle/>
          <a:p>
            <a:pPr algn="r"/>
            <a:fld id="{33154D4E-178A-42D5-94A9-FBCA327D5369}" type="slidenum">
              <a:rPr lang="en-ZA" sz="1400">
                <a:latin typeface="Arial Narrow" panose="020B0606020202030204" pitchFamily="34" charset="0"/>
                <a:cs typeface="Arial" pitchFamily="34" charset="0"/>
              </a:rPr>
              <a:pPr algn="r"/>
              <a:t>6</a:t>
            </a:fld>
            <a:endParaRPr lang="en-ZA" sz="14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373505" y="6356350"/>
            <a:ext cx="3282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6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3894463"/>
              </p:ext>
            </p:extLst>
          </p:nvPr>
        </p:nvGraphicFramePr>
        <p:xfrm>
          <a:off x="323530" y="908719"/>
          <a:ext cx="8568951" cy="1368152"/>
        </p:xfrm>
        <a:graphic>
          <a:graphicData uri="http://schemas.openxmlformats.org/drawingml/2006/table">
            <a:tbl>
              <a:tblPr/>
              <a:tblGrid>
                <a:gridCol w="1184775">
                  <a:extLst>
                    <a:ext uri="{9D8B030D-6E8A-4147-A177-3AD203B41FA5}">
                      <a16:colId xmlns:a16="http://schemas.microsoft.com/office/drawing/2014/main" xmlns="" val="1613273612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923222271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710279215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37323386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2344879066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565594804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779652955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3785523088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2245774891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3337938282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801752703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2034855597"/>
                    </a:ext>
                  </a:extLst>
                </a:gridCol>
                <a:gridCol w="615348">
                  <a:extLst>
                    <a:ext uri="{9D8B030D-6E8A-4147-A177-3AD203B41FA5}">
                      <a16:colId xmlns:a16="http://schemas.microsoft.com/office/drawing/2014/main" xmlns="" val="1202954128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                    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                        </a:t>
                      </a:r>
                    </a:p>
                  </a:txBody>
                  <a:tcPr marL="6615" marR="6615" marT="66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044108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Transfers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250 118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112 565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133 053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92 803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81 302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81 302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81 302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127 304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81 302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69 802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1 110 853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922347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 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202 205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58 991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33 091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141 509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44 432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114 434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53 393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152 095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42 543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104 053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947 642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987246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Surplus/(Deficit)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-47 913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-53 574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-99 962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48 706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-36 870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33 132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-27 909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24 791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-38 759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34 251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-163 211</a:t>
                      </a:r>
                    </a:p>
                  </a:txBody>
                  <a:tcPr marL="6615" marR="6615" marT="66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0020089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4253576"/>
              </p:ext>
            </p:extLst>
          </p:nvPr>
        </p:nvGraphicFramePr>
        <p:xfrm>
          <a:off x="683568" y="2542591"/>
          <a:ext cx="768993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624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640970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ANALYSIS OF EXPENDITURE AS AT 16 MARCH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518025" y="2035961"/>
            <a:ext cx="61615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7204" indent="-538150">
              <a:buFont typeface="Wingdings" pitchFamily="2" charset="2"/>
              <a:buChar char="q"/>
              <a:tabLst>
                <a:tab pos="539341" algn="l"/>
              </a:tabLst>
            </a:pPr>
            <a:endParaRPr lang="en-ZA" sz="1350" dirty="0"/>
          </a:p>
          <a:p>
            <a:pPr>
              <a:buFont typeface="Wingdings" pitchFamily="2" charset="2"/>
              <a:buChar char="q"/>
            </a:pPr>
            <a:endParaRPr lang="en-ZA" sz="1350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37313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7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4255776"/>
              </p:ext>
            </p:extLst>
          </p:nvPr>
        </p:nvGraphicFramePr>
        <p:xfrm>
          <a:off x="328613" y="1009649"/>
          <a:ext cx="8486775" cy="5227663"/>
        </p:xfrm>
        <a:graphic>
          <a:graphicData uri="http://schemas.openxmlformats.org/presentationml/2006/ole">
            <p:oleObj spid="_x0000_s2099" name="Worksheet" r:id="rId5" imgW="8486671" imgH="4838829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5305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old holding shap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45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285875"/>
            <a:ext cx="2214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4100" name="TextBox 14"/>
          <p:cNvSpPr txBox="1">
            <a:spLocks noChangeArrowheads="1"/>
          </p:cNvSpPr>
          <p:nvPr/>
        </p:nvSpPr>
        <p:spPr bwMode="auto">
          <a:xfrm>
            <a:off x="642938" y="2036763"/>
            <a:ext cx="72628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chemeClr val="accent1"/>
              </a:solidFill>
              <a:latin typeface="Candar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600">
              <a:solidFill>
                <a:schemeClr val="accent1"/>
              </a:solidFill>
              <a:latin typeface="Verdana" pitchFamily="34" charset="0"/>
            </a:endParaRPr>
          </a:p>
          <a:p>
            <a:pPr algn="ctr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n-US" sz="160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2053" name="Title 16"/>
          <p:cNvSpPr>
            <a:spLocks noGrp="1"/>
          </p:cNvSpPr>
          <p:nvPr>
            <p:ph type="title"/>
          </p:nvPr>
        </p:nvSpPr>
        <p:spPr>
          <a:xfrm>
            <a:off x="438697" y="2259682"/>
            <a:ext cx="8218488" cy="2211636"/>
          </a:xfrm>
          <a:ln w="28575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8900" b="1" dirty="0">
                <a:latin typeface="Arial Narrow" pitchFamily="34" charset="0"/>
                <a:cs typeface="Arial" charset="0"/>
              </a:rPr>
              <a:t/>
            </a:r>
            <a:br>
              <a:rPr lang="en-US" sz="8900" b="1" dirty="0">
                <a:latin typeface="Arial Narrow" pitchFamily="34" charset="0"/>
                <a:cs typeface="Arial" charset="0"/>
              </a:rPr>
            </a:br>
            <a:r>
              <a:rPr lang="en-US" sz="5300" b="1" dirty="0">
                <a:latin typeface="Arial Black" panose="020B0A04020102020204" pitchFamily="34" charset="0"/>
                <a:cs typeface="Arial" charset="0"/>
              </a:rPr>
              <a:t>PROJECTED EXPENDITURE</a:t>
            </a:r>
            <a:br>
              <a:rPr lang="en-US" sz="5300" b="1" dirty="0">
                <a:latin typeface="Arial Black" panose="020B0A04020102020204" pitchFamily="34" charset="0"/>
                <a:cs typeface="Arial" charset="0"/>
              </a:rPr>
            </a:br>
            <a:r>
              <a:rPr lang="en-US" b="1" dirty="0">
                <a:latin typeface="Arial Narrow" pitchFamily="34" charset="0"/>
                <a:cs typeface="Arial" charset="0"/>
              </a:rPr>
              <a:t/>
            </a:r>
            <a:br>
              <a:rPr lang="en-US" b="1" dirty="0">
                <a:latin typeface="Arial Narrow" pitchFamily="34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102" name="Picture 7" descr="Logo Hum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3018"/>
            <a:ext cx="3024337" cy="104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z="1400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8</a:t>
            </a:fld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27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1"/>
            <a:ext cx="9000999" cy="576065"/>
          </a:xfrm>
          <a:solidFill>
            <a:srgbClr val="666633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PLANNED EXPENDITURE - COMMITMENTS</a:t>
            </a:r>
            <a:endParaRPr lang="en-US" sz="3600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Rectangle 3"/>
          <p:cNvSpPr/>
          <p:nvPr/>
        </p:nvSpPr>
        <p:spPr>
          <a:xfrm>
            <a:off x="500034" y="157161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indent="-717550">
              <a:buFont typeface="Wingdings" pitchFamily="2" charset="2"/>
              <a:buChar char="q"/>
              <a:tabLst>
                <a:tab pos="719138" algn="l"/>
              </a:tabLst>
            </a:pPr>
            <a:endParaRPr lang="en-ZA" dirty="0"/>
          </a:p>
          <a:p>
            <a:pPr>
              <a:buFont typeface="Wingdings" pitchFamily="2" charset="2"/>
              <a:buChar char="q"/>
            </a:pPr>
            <a:endParaRPr lang="en-ZA" dirty="0"/>
          </a:p>
        </p:txBody>
      </p:sp>
      <p:pic>
        <p:nvPicPr>
          <p:cNvPr id="9" name="Picture 8" descr="gold holding shap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373505" y="6356350"/>
            <a:ext cx="328214" cy="365125"/>
          </a:xfrm>
        </p:spPr>
        <p:txBody>
          <a:bodyPr/>
          <a:lstStyle/>
          <a:p>
            <a:pPr>
              <a:defRPr/>
            </a:pPr>
            <a:fld id="{D3166C72-3525-43C5-AA5D-3FF7991CDB50}" type="slidenum">
              <a:rPr lang="en-GB" smtClean="0">
                <a:solidFill>
                  <a:schemeClr val="tx1"/>
                </a:solidFill>
                <a:latin typeface="Arial Narrow" panose="020B0606020202030204" pitchFamily="34" charset="0"/>
              </a:rPr>
              <a:pPr>
                <a:defRPr/>
              </a:pPr>
              <a:t>9</a:t>
            </a:fld>
            <a:endParaRPr lang="en-GB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973665"/>
              </p:ext>
            </p:extLst>
          </p:nvPr>
        </p:nvGraphicFramePr>
        <p:xfrm>
          <a:off x="179511" y="836714"/>
          <a:ext cx="8856984" cy="5452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845"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 Narrow" panose="020B0606020202030204" pitchFamily="34" charset="0"/>
                        </a:rPr>
                        <a:t>DESCRIPTION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845">
                <a:tc gridSpan="2"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Available Funds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 Narrow" panose="020B0606020202030204" pitchFamily="34" charset="0"/>
                        </a:rPr>
                        <a:t>R210 307 000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845">
                <a:tc gridSpan="2">
                  <a:txBody>
                    <a:bodyPr/>
                    <a:lstStyle/>
                    <a:p>
                      <a:r>
                        <a:rPr lang="en-ZA" sz="2000" b="1" dirty="0">
                          <a:latin typeface="Arial Narrow" panose="020B0606020202030204" pitchFamily="34" charset="0"/>
                        </a:rPr>
                        <a:t>Planned </a:t>
                      </a:r>
                      <a:r>
                        <a:rPr lang="en-ZA" sz="2000" b="1" dirty="0" smtClean="0">
                          <a:latin typeface="Arial Narrow" panose="020B0606020202030204" pitchFamily="34" charset="0"/>
                        </a:rPr>
                        <a:t>Expenditure:</a:t>
                      </a:r>
                      <a:endParaRPr lang="en-ZA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28182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Housing</a:t>
                      </a:r>
                      <a:r>
                        <a:rPr lang="en-ZA" sz="2000" baseline="0" dirty="0">
                          <a:latin typeface="Arial Narrow" panose="020B0606020202030204" pitchFamily="34" charset="0"/>
                        </a:rPr>
                        <a:t> Development Agency (HDA)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 Narrow" panose="020B0606020202030204" pitchFamily="34" charset="0"/>
                        </a:rPr>
                        <a:t>Catalytic </a:t>
                      </a:r>
                      <a:r>
                        <a:rPr lang="en-ZA" sz="2000" b="1" dirty="0" smtClean="0">
                          <a:latin typeface="Arial Narrow" panose="020B0606020202030204" pitchFamily="34" charset="0"/>
                        </a:rPr>
                        <a:t>Project:</a:t>
                      </a:r>
                    </a:p>
                    <a:p>
                      <a:r>
                        <a:rPr lang="en-ZA" sz="2000" dirty="0" smtClean="0">
                          <a:latin typeface="Arial Narrow" panose="020B0606020202030204" pitchFamily="34" charset="0"/>
                        </a:rPr>
                        <a:t>Baken</a:t>
                      </a:r>
                      <a:r>
                        <a:rPr lang="en-ZA" sz="2000" baseline="0" dirty="0" smtClean="0">
                          <a:latin typeface="Arial Narrow" panose="020B0606020202030204" pitchFamily="34" charset="0"/>
                        </a:rPr>
                        <a:t> Park Ext 6 &amp; 7</a:t>
                      </a:r>
                    </a:p>
                    <a:p>
                      <a:r>
                        <a:rPr lang="en-ZA" sz="2000" baseline="0" dirty="0" smtClean="0">
                          <a:latin typeface="Arial Narrow" panose="020B0606020202030204" pitchFamily="34" charset="0"/>
                        </a:rPr>
                        <a:t>Sasolburg Properties</a:t>
                      </a:r>
                    </a:p>
                    <a:p>
                      <a:r>
                        <a:rPr lang="en-ZA" sz="2000" baseline="0" dirty="0" smtClean="0">
                          <a:latin typeface="Arial Narrow" panose="020B0606020202030204" pitchFamily="34" charset="0"/>
                        </a:rPr>
                        <a:t>Estoire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R38 000 000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>
                          <a:latin typeface="Arial Narrow" panose="020B0606020202030204" pitchFamily="34" charset="0"/>
                        </a:rPr>
                        <a:t>Housing</a:t>
                      </a:r>
                      <a:r>
                        <a:rPr lang="en-ZA" sz="2000" baseline="0" dirty="0">
                          <a:latin typeface="Arial Narrow" panose="020B0606020202030204" pitchFamily="34" charset="0"/>
                        </a:rPr>
                        <a:t> Development Agency (HDA</a:t>
                      </a:r>
                      <a:r>
                        <a:rPr lang="en-ZA" sz="2000" baseline="0" dirty="0" smtClean="0">
                          <a:latin typeface="Arial Narrow" panose="020B0606020202030204" pitchFamily="34" charset="0"/>
                        </a:rPr>
                        <a:t>)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Title Deeds Exceptions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R58 000 000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latin typeface="Arial Narrow" panose="020B0606020202030204" pitchFamily="34" charset="0"/>
                        </a:rPr>
                        <a:t>FLISP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R3 077 075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Serviced</a:t>
                      </a:r>
                      <a:r>
                        <a:rPr lang="en-ZA" b="1" baseline="0" dirty="0" smtClean="0">
                          <a:latin typeface="Arial Narrow" panose="020B0606020202030204" pitchFamily="34" charset="0"/>
                        </a:rPr>
                        <a:t> Sites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:</a:t>
                      </a:r>
                    </a:p>
                    <a:p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Caleb Motshabi</a:t>
                      </a:r>
                      <a:r>
                        <a:rPr lang="en-ZA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ZA" baseline="0" dirty="0" smtClean="0">
                          <a:latin typeface="Arial Narrow" panose="020B0606020202030204" pitchFamily="34" charset="0"/>
                        </a:rPr>
                        <a:t>– 1 500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>
                          <a:latin typeface="Arial Narrow" panose="020B0606020202030204" pitchFamily="34" charset="0"/>
                        </a:rPr>
                        <a:t>R47 736 622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Breaking</a:t>
                      </a:r>
                      <a:r>
                        <a:rPr lang="en-ZA" sz="2000" baseline="0" dirty="0">
                          <a:latin typeface="Arial Narrow" panose="020B0606020202030204" pitchFamily="34" charset="0"/>
                        </a:rPr>
                        <a:t> New Grounds (BNGs)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 Narrow" panose="020B0606020202030204" pitchFamily="34" charset="0"/>
                        </a:rPr>
                        <a:t>Units:</a:t>
                      </a:r>
                    </a:p>
                    <a:p>
                      <a:r>
                        <a:rPr lang="en-ZA" dirty="0" smtClean="0">
                          <a:latin typeface="Arial Narrow" panose="020B0606020202030204" pitchFamily="34" charset="0"/>
                        </a:rPr>
                        <a:t>660 Competions</a:t>
                      </a:r>
                      <a:endParaRPr lang="en-ZA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>
                          <a:latin typeface="Arial Narrow" panose="020B0606020202030204" pitchFamily="34" charset="0"/>
                        </a:rPr>
                        <a:t>R63 </a:t>
                      </a:r>
                      <a:r>
                        <a:rPr lang="en-ZA" sz="2000" dirty="0" smtClean="0">
                          <a:latin typeface="Arial Narrow" panose="020B0606020202030204" pitchFamily="34" charset="0"/>
                        </a:rPr>
                        <a:t>493 303</a:t>
                      </a:r>
                      <a:endParaRPr lang="en-Z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845"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 Narrow" panose="020B0606020202030204" pitchFamily="34" charset="0"/>
                        </a:rPr>
                        <a:t>Surplus /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b="1" dirty="0">
                          <a:latin typeface="Arial Narrow" panose="020B0606020202030204" pitchFamily="34" charset="0"/>
                        </a:rPr>
                        <a:t>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103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2698</Words>
  <Application>Microsoft Office PowerPoint</Application>
  <PresentationFormat>On-screen Show (4:3)</PresentationFormat>
  <Paragraphs>1196</Paragraphs>
  <Slides>46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1_Office Theme</vt:lpstr>
      <vt:lpstr>Worksheet</vt:lpstr>
      <vt:lpstr>  FREE STATE DEPARTMENT OF HUMAN SETTLEMENTS  2017/18 FINANCIAL AND NON-FINANCIAL PERFORMANCE REPORT PORTFOLIO COMMITTEE   N MOKHESI  </vt:lpstr>
      <vt:lpstr>TABLE OF CONTENTS</vt:lpstr>
      <vt:lpstr>  2017/18 HUMAN SETTLEMENTS DEVELOPMENT GRANT EXPENDITURE PERFORMANCE  </vt:lpstr>
      <vt:lpstr>HUMAN SETTLEMENT DEVELOPMENT GRANT</vt:lpstr>
      <vt:lpstr>EXPENDITURE PER MILESTONE</vt:lpstr>
      <vt:lpstr>CASH FLOW AND EXPENDITURE PATTERNS</vt:lpstr>
      <vt:lpstr>ANALYSIS OF EXPENDITURE AS AT 16 MARCH 2018</vt:lpstr>
      <vt:lpstr>  PROJECTED EXPENDITURE   </vt:lpstr>
      <vt:lpstr>PLANNED EXPENDITURE - COMMITMENTS</vt:lpstr>
      <vt:lpstr>  2017/18 HUMAN SETTLEMENTS DEVELOPMENT GRANT NON-FINANCIAL PERFORMANCE   </vt:lpstr>
      <vt:lpstr>NON-FINANCIAL PERFORMANCE</vt:lpstr>
      <vt:lpstr>Slide 12</vt:lpstr>
      <vt:lpstr>Slide 13</vt:lpstr>
      <vt:lpstr>Slide 14</vt:lpstr>
      <vt:lpstr>Slide 15</vt:lpstr>
      <vt:lpstr>Slide 16</vt:lpstr>
      <vt:lpstr>Slide 17</vt:lpstr>
      <vt:lpstr>  REVITILIZATION OF MINING TOWNS   </vt:lpstr>
      <vt:lpstr>EXECUTIVE SUMMARY</vt:lpstr>
      <vt:lpstr>REVITALISATION OF DISTRESSED MINING COMMUNITIES</vt:lpstr>
      <vt:lpstr>Mining Town Interventions</vt:lpstr>
      <vt:lpstr>MILITARY VETERANS</vt:lpstr>
      <vt:lpstr> MILITARY VETERANS  </vt:lpstr>
      <vt:lpstr>REPRIOTIZED FUNDING CATALYTIC PROJECTS</vt:lpstr>
      <vt:lpstr>REPRIOTIZED FUNDING </vt:lpstr>
      <vt:lpstr>REPRIOTIZED FUNDING </vt:lpstr>
      <vt:lpstr>  UPGRADING OF INFORMAL SETTLEMENTS  </vt:lpstr>
      <vt:lpstr>INFORMAL SETTLEMENTS INTERVENTION </vt:lpstr>
      <vt:lpstr> PLANNIG WORK  COMPLETED ON INFORMAL SETTLEMENTS  </vt:lpstr>
      <vt:lpstr>  TITLE DEEDS RECOVERY PLAN - EXCEPTIONS  </vt:lpstr>
      <vt:lpstr>TITLE DEEDS – MTEF TARGETS</vt:lpstr>
      <vt:lpstr>TITLE DEEDS – MTEF DELIVERY TO  DATE</vt:lpstr>
      <vt:lpstr>EXCEPTIONS</vt:lpstr>
      <vt:lpstr>INSTRUCTIONS WITH EXCEPTIONS</vt:lpstr>
      <vt:lpstr>EXCEPTIONS</vt:lpstr>
      <vt:lpstr>EXCEPTIONS</vt:lpstr>
      <vt:lpstr>REMEDIAL ACTIONS</vt:lpstr>
      <vt:lpstr>BUSINESS PROCESS - HDA </vt:lpstr>
      <vt:lpstr>Slide 39</vt:lpstr>
      <vt:lpstr> 2018/19 BUSINESS PLAN   </vt:lpstr>
      <vt:lpstr>INFRASTRUCTURE BUDGET SUMMARY </vt:lpstr>
      <vt:lpstr> GEOGRAPHIC SPLIT </vt:lpstr>
      <vt:lpstr> INFRASTRUCTURE BUDGET SUMMARY </vt:lpstr>
      <vt:lpstr>  PROVINCIAL SUMMARY OF PROJECT READINESS  </vt:lpstr>
      <vt:lpstr>Slide 45</vt:lpstr>
      <vt:lpstr>  THANK YOU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Nozipho Molikoe</dc:creator>
  <cp:lastModifiedBy>PUMZA</cp:lastModifiedBy>
  <cp:revision>69</cp:revision>
  <cp:lastPrinted>2018-03-16T14:39:33Z</cp:lastPrinted>
  <dcterms:created xsi:type="dcterms:W3CDTF">2018-03-16T14:24:28Z</dcterms:created>
  <dcterms:modified xsi:type="dcterms:W3CDTF">2018-03-22T07:14:52Z</dcterms:modified>
</cp:coreProperties>
</file>