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slides/slide147.xml" ContentType="application/vnd.openxmlformats-officedocument.presentationml.slide+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slides/slide149.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s/slide138.xml" ContentType="application/vnd.openxmlformats-officedocument.presentationml.slide+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tags/tag133.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slides/slide148.xml" ContentType="application/vnd.openxmlformats-officedocument.presentationml.slide+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Override PartName="/ppt/tags/tag110.xml" ContentType="application/vnd.openxmlformats-officedocument.presentationml.tags+xml"/>
  <Override PartName="/ppt/tags/tag121.xml" ContentType="application/vnd.openxmlformats-officedocument.presentationml.tag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notesSlides/notesSlide22.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charts/chart6.xml" ContentType="application/vnd.openxmlformats-officedocument.drawingml.chart+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157"/>
  </p:notesMasterIdLst>
  <p:handoutMasterIdLst>
    <p:handoutMasterId r:id="rId158"/>
  </p:handoutMasterIdLst>
  <p:sldIdLst>
    <p:sldId id="1193" r:id="rId5"/>
    <p:sldId id="1194" r:id="rId6"/>
    <p:sldId id="1226" r:id="rId7"/>
    <p:sldId id="1195" r:id="rId8"/>
    <p:sldId id="1491" r:id="rId9"/>
    <p:sldId id="1493" r:id="rId10"/>
    <p:sldId id="1494" r:id="rId11"/>
    <p:sldId id="1198" r:id="rId12"/>
    <p:sldId id="1585" r:id="rId13"/>
    <p:sldId id="1496" r:id="rId14"/>
    <p:sldId id="1508" r:id="rId15"/>
    <p:sldId id="1584" r:id="rId16"/>
    <p:sldId id="1580" r:id="rId17"/>
    <p:sldId id="1581" r:id="rId18"/>
    <p:sldId id="1582" r:id="rId19"/>
    <p:sldId id="1583" r:id="rId20"/>
    <p:sldId id="1499" r:id="rId21"/>
    <p:sldId id="1506" r:id="rId22"/>
    <p:sldId id="1495" r:id="rId23"/>
    <p:sldId id="1576" r:id="rId24"/>
    <p:sldId id="1577" r:id="rId25"/>
    <p:sldId id="1578" r:id="rId26"/>
    <p:sldId id="1579" r:id="rId27"/>
    <p:sldId id="1572" r:id="rId28"/>
    <p:sldId id="1571" r:id="rId29"/>
    <p:sldId id="1221" r:id="rId30"/>
    <p:sldId id="1348" r:id="rId31"/>
    <p:sldId id="1349" r:id="rId32"/>
    <p:sldId id="1450" r:id="rId33"/>
    <p:sldId id="1451" r:id="rId34"/>
    <p:sldId id="1351" r:id="rId35"/>
    <p:sldId id="1352" r:id="rId36"/>
    <p:sldId id="1353" r:id="rId37"/>
    <p:sldId id="1358" r:id="rId38"/>
    <p:sldId id="1265" r:id="rId39"/>
    <p:sldId id="1551" r:id="rId40"/>
    <p:sldId id="1530" r:id="rId41"/>
    <p:sldId id="1592" r:id="rId42"/>
    <p:sldId id="1531" r:id="rId43"/>
    <p:sldId id="1532" r:id="rId44"/>
    <p:sldId id="1533" r:id="rId45"/>
    <p:sldId id="1534" r:id="rId46"/>
    <p:sldId id="1535" r:id="rId47"/>
    <p:sldId id="1536" r:id="rId48"/>
    <p:sldId id="1537" r:id="rId49"/>
    <p:sldId id="1538" r:id="rId50"/>
    <p:sldId id="1539" r:id="rId51"/>
    <p:sldId id="1540" r:id="rId52"/>
    <p:sldId id="1541" r:id="rId53"/>
    <p:sldId id="1542" r:id="rId54"/>
    <p:sldId id="1543" r:id="rId55"/>
    <p:sldId id="1544" r:id="rId56"/>
    <p:sldId id="1545" r:id="rId57"/>
    <p:sldId id="1547" r:id="rId58"/>
    <p:sldId id="1548" r:id="rId59"/>
    <p:sldId id="1549" r:id="rId60"/>
    <p:sldId id="1550" r:id="rId61"/>
    <p:sldId id="1361" r:id="rId62"/>
    <p:sldId id="1362" r:id="rId63"/>
    <p:sldId id="1363" r:id="rId64"/>
    <p:sldId id="1364" r:id="rId65"/>
    <p:sldId id="1365" r:id="rId66"/>
    <p:sldId id="1366" r:id="rId67"/>
    <p:sldId id="1294" r:id="rId68"/>
    <p:sldId id="1295" r:id="rId69"/>
    <p:sldId id="1276" r:id="rId70"/>
    <p:sldId id="1392" r:id="rId71"/>
    <p:sldId id="1393" r:id="rId72"/>
    <p:sldId id="1396" r:id="rId73"/>
    <p:sldId id="1395" r:id="rId74"/>
    <p:sldId id="1586" r:id="rId75"/>
    <p:sldId id="1400" r:id="rId76"/>
    <p:sldId id="1398" r:id="rId77"/>
    <p:sldId id="1401" r:id="rId78"/>
    <p:sldId id="1406" r:id="rId79"/>
    <p:sldId id="1410" r:id="rId80"/>
    <p:sldId id="1407" r:id="rId81"/>
    <p:sldId id="1408" r:id="rId82"/>
    <p:sldId id="1367" r:id="rId83"/>
    <p:sldId id="1368" r:id="rId84"/>
    <p:sldId id="1369" r:id="rId85"/>
    <p:sldId id="1500" r:id="rId86"/>
    <p:sldId id="1370" r:id="rId87"/>
    <p:sldId id="1231" r:id="rId88"/>
    <p:sldId id="1413" r:id="rId89"/>
    <p:sldId id="1415" r:id="rId90"/>
    <p:sldId id="1425" r:id="rId91"/>
    <p:sldId id="1433" r:id="rId92"/>
    <p:sldId id="1426" r:id="rId93"/>
    <p:sldId id="1428" r:id="rId94"/>
    <p:sldId id="1427" r:id="rId95"/>
    <p:sldId id="1416" r:id="rId96"/>
    <p:sldId id="1429" r:id="rId97"/>
    <p:sldId id="1417" r:id="rId98"/>
    <p:sldId id="1587" r:id="rId99"/>
    <p:sldId id="1588" r:id="rId100"/>
    <p:sldId id="1589" r:id="rId101"/>
    <p:sldId id="1371" r:id="rId102"/>
    <p:sldId id="1372" r:id="rId103"/>
    <p:sldId id="1373" r:id="rId104"/>
    <p:sldId id="1374" r:id="rId105"/>
    <p:sldId id="1375" r:id="rId106"/>
    <p:sldId id="1376" r:id="rId107"/>
    <p:sldId id="1377" r:id="rId108"/>
    <p:sldId id="1259" r:id="rId109"/>
    <p:sldId id="1437" r:id="rId110"/>
    <p:sldId id="1452" r:id="rId111"/>
    <p:sldId id="1447" r:id="rId112"/>
    <p:sldId id="1439" r:id="rId113"/>
    <p:sldId id="1440" r:id="rId114"/>
    <p:sldId id="1442" r:id="rId115"/>
    <p:sldId id="1446" r:id="rId116"/>
    <p:sldId id="1445" r:id="rId117"/>
    <p:sldId id="1378" r:id="rId118"/>
    <p:sldId id="1552" r:id="rId119"/>
    <p:sldId id="1553" r:id="rId120"/>
    <p:sldId id="1554" r:id="rId121"/>
    <p:sldId id="1555" r:id="rId122"/>
    <p:sldId id="1590" r:id="rId123"/>
    <p:sldId id="1591" r:id="rId124"/>
    <p:sldId id="1558" r:id="rId125"/>
    <p:sldId id="1559" r:id="rId126"/>
    <p:sldId id="1560" r:id="rId127"/>
    <p:sldId id="1561" r:id="rId128"/>
    <p:sldId id="1562" r:id="rId129"/>
    <p:sldId id="1563" r:id="rId130"/>
    <p:sldId id="1564" r:id="rId131"/>
    <p:sldId id="1565" r:id="rId132"/>
    <p:sldId id="1566" r:id="rId133"/>
    <p:sldId id="1567" r:id="rId134"/>
    <p:sldId id="1568" r:id="rId135"/>
    <p:sldId id="1569" r:id="rId136"/>
    <p:sldId id="1570" r:id="rId137"/>
    <p:sldId id="1222" r:id="rId138"/>
    <p:sldId id="1453" r:id="rId139"/>
    <p:sldId id="1454" r:id="rId140"/>
    <p:sldId id="1455" r:id="rId141"/>
    <p:sldId id="1456" r:id="rId142"/>
    <p:sldId id="1457" r:id="rId143"/>
    <p:sldId id="1458" r:id="rId144"/>
    <p:sldId id="1459" r:id="rId145"/>
    <p:sldId id="1460" r:id="rId146"/>
    <p:sldId id="1507" r:id="rId147"/>
    <p:sldId id="1462" r:id="rId148"/>
    <p:sldId id="1463" r:id="rId149"/>
    <p:sldId id="1464" r:id="rId150"/>
    <p:sldId id="1465" r:id="rId151"/>
    <p:sldId id="1466" r:id="rId152"/>
    <p:sldId id="1467" r:id="rId153"/>
    <p:sldId id="1468" r:id="rId154"/>
    <p:sldId id="1229" r:id="rId155"/>
    <p:sldId id="1202" r:id="rId156"/>
  </p:sldIdLst>
  <p:sldSz cx="9144000" cy="6858000" type="screen4x3"/>
  <p:notesSz cx="7010400" cy="9296400"/>
  <p:custDataLst>
    <p:tags r:id="rId1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habane, Thapelo" initials="TT" lastIdx="5" clrIdx="0"/>
  <p:cmAuthor id="1" name="Jeena, Prashil" initials="P" lastIdx="28" clrIdx="1"/>
  <p:cmAuthor id="2" name="Goqa, Obakhe" initials="GO" lastIdx="1" clrIdx="2"/>
  <p:cmAuthor id="3" name="Mokuena. Mosa" initials="MM" lastIdx="35" clrIdx="3">
    <p:extLst/>
  </p:cmAuthor>
  <p:cmAuthor id="4" name="Montsho. Nthabeleng" initials="N"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459"/>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019" autoAdjust="0"/>
    <p:restoredTop sz="98003" autoAdjust="0"/>
  </p:normalViewPr>
  <p:slideViewPr>
    <p:cSldViewPr>
      <p:cViewPr varScale="1">
        <p:scale>
          <a:sx n="116" d="100"/>
          <a:sy n="116" d="100"/>
        </p:scale>
        <p:origin x="-1470" y="-114"/>
      </p:cViewPr>
      <p:guideLst>
        <p:guide orient="horz" pos="2160"/>
        <p:guide pos="2880"/>
      </p:guideLst>
    </p:cSldViewPr>
  </p:slideViewPr>
  <p:outlineViewPr>
    <p:cViewPr>
      <p:scale>
        <a:sx n="33" d="100"/>
        <a:sy n="33" d="100"/>
      </p:scale>
      <p:origin x="0" y="127086"/>
    </p:cViewPr>
  </p:outlineViewPr>
  <p:notesTextViewPr>
    <p:cViewPr>
      <p:scale>
        <a:sx n="3" d="2"/>
        <a:sy n="3" d="2"/>
      </p:scale>
      <p:origin x="0" y="0"/>
    </p:cViewPr>
  </p:notesTextViewPr>
  <p:sorterViewPr>
    <p:cViewPr varScale="1">
      <p:scale>
        <a:sx n="100" d="100"/>
        <a:sy n="100" d="100"/>
      </p:scale>
      <p:origin x="0" y="3645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ena.p\Documents\DBE\Quarterly%20Reports\QR%202017.18\Pie%20Chart%20Statu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Jeena.p\Documents\DBE\Quarterly%20Reports\QR%202017.18\Pie%20Chart%20Stat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ena.p\Documents\DBE\Quarterly%20Reports\QR%202017.18\Pie%20Chart%20Stat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ena.p\Documents\DBE\Quarterly%20Reports\QR%202017.18\Pie%20Chart%20Statu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eena.p\Documents\DBE\Quarterly%20Reports\QR%202017.18\Pie%20Chart%20Stat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 and Bi-annual targets achieved in Q2 2017/18</a:t>
            </a:r>
          </a:p>
        </c:rich>
      </c:tx>
    </c:title>
    <c:plotArea>
      <c:layout/>
      <c:pieChart>
        <c:varyColors val="1"/>
        <c:dLbls>
          <c:showCatName val="1"/>
          <c:showPercent val="1"/>
        </c:dLbls>
        <c:firstSliceAng val="0"/>
      </c:pieChart>
    </c:plotArea>
    <c:plotVisOnly val="1"/>
    <c:dispBlanksAs val="zero"/>
  </c:chart>
  <c:txPr>
    <a:bodyPr/>
    <a:lstStyle/>
    <a:p>
      <a:pPr>
        <a:defRPr sz="1600">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a:t>
            </a:r>
            <a:r>
              <a:rPr lang="en-ZA" baseline="0" dirty="0"/>
              <a:t> </a:t>
            </a:r>
            <a:r>
              <a:rPr lang="en-ZA" dirty="0"/>
              <a:t>targets achieved in Q3 2017/18</a:t>
            </a:r>
          </a:p>
        </c:rich>
      </c:tx>
    </c:title>
    <c:plotArea>
      <c:layout/>
      <c:pieChart>
        <c:varyColors val="1"/>
        <c:ser>
          <c:idx val="0"/>
          <c:order val="0"/>
          <c:spPr>
            <a:solidFill>
              <a:srgbClr val="FF0000"/>
            </a:solidFill>
          </c:spPr>
          <c:dPt>
            <c:idx val="1"/>
            <c:spPr>
              <a:solidFill>
                <a:srgbClr val="FFC000"/>
              </a:solidFill>
            </c:spPr>
            <c:extLst xmlns:c16r2="http://schemas.microsoft.com/office/drawing/2015/06/chart">
              <c:ext xmlns:c16="http://schemas.microsoft.com/office/drawing/2014/chart" uri="{C3380CC4-5D6E-409C-BE32-E72D297353CC}">
                <c16:uniqueId val="{00000001-6FF3-48B8-B99E-BC3804E9D6AE}"/>
              </c:ext>
            </c:extLst>
          </c:dPt>
          <c:dPt>
            <c:idx val="2"/>
            <c:spPr>
              <a:solidFill>
                <a:srgbClr val="00B050"/>
              </a:solidFill>
            </c:spPr>
            <c:extLst xmlns:c16r2="http://schemas.microsoft.com/office/drawing/2015/06/chart">
              <c:ext xmlns:c16="http://schemas.microsoft.com/office/drawing/2014/chart" uri="{C3380CC4-5D6E-409C-BE32-E72D297353CC}">
                <c16:uniqueId val="{00000003-6FF3-48B8-B99E-BC3804E9D6AE}"/>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FF3-48B8-B99E-BC3804E9D6AE}"/>
                </c:ext>
              </c:extLst>
            </c:dLbl>
            <c:dLbl>
              <c:idx val="2"/>
              <c:layout>
                <c:manualLayout>
                  <c:x val="9.9326712252100408E-2"/>
                  <c:y val="-0.41496734737806934"/>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FF3-48B8-B99E-BC3804E9D6AE}"/>
                </c:ext>
              </c:extLst>
            </c:dLbl>
            <c:spPr>
              <a:noFill/>
              <a:ln>
                <a:noFill/>
              </a:ln>
              <a:effectLst/>
            </c:spPr>
            <c:txPr>
              <a:bodyPr/>
              <a:lstStyle/>
              <a:p>
                <a:pPr>
                  <a:defRPr sz="1400" b="1"/>
                </a:pPr>
                <a:endParaRPr lang="en-US"/>
              </a:p>
            </c:txPr>
            <c:dLblPos val="inEnd"/>
            <c:showCatName val="1"/>
            <c:showPercent val="1"/>
            <c:showLeaderLines val="1"/>
            <c:extLst xmlns:c16r2="http://schemas.microsoft.com/office/drawing/2015/06/chart">
              <c:ext xmlns:c15="http://schemas.microsoft.com/office/drawing/2012/chart" uri="{CE6537A1-D6FC-4f65-9D91-7224C49458BB}"/>
            </c:extLst>
          </c:dLbls>
          <c:cat>
            <c:strRef>
              <c:f>'Q3'!$F$2:$H$2</c:f>
              <c:strCache>
                <c:ptCount val="3"/>
                <c:pt idx="0">
                  <c:v>Not achieved</c:v>
                </c:pt>
                <c:pt idx="1">
                  <c:v>Partially achieved</c:v>
                </c:pt>
                <c:pt idx="2">
                  <c:v>Achieved</c:v>
                </c:pt>
              </c:strCache>
            </c:strRef>
          </c:cat>
          <c:val>
            <c:numRef>
              <c:f>'Q3'!$F$9:$H$9</c:f>
              <c:numCache>
                <c:formatCode>0%</c:formatCode>
                <c:ptCount val="3"/>
                <c:pt idx="0">
                  <c:v>0</c:v>
                </c:pt>
                <c:pt idx="1">
                  <c:v>0.18181818181818188</c:v>
                </c:pt>
                <c:pt idx="2">
                  <c:v>0.81818181818181834</c:v>
                </c:pt>
              </c:numCache>
            </c:numRef>
          </c:val>
          <c:extLst xmlns:c16r2="http://schemas.microsoft.com/office/drawing/2015/06/chart">
            <c:ext xmlns:c16="http://schemas.microsoft.com/office/drawing/2014/chart" uri="{C3380CC4-5D6E-409C-BE32-E72D297353CC}">
              <c16:uniqueId val="{00000005-6FF3-48B8-B99E-BC3804E9D6AE}"/>
            </c:ext>
          </c:extLst>
        </c:ser>
        <c:dLbls>
          <c:showCatName val="1"/>
          <c:showPercent val="1"/>
        </c:dLbls>
        <c:firstSliceAng val="0"/>
      </c:pieChart>
    </c:plotArea>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 </a:t>
            </a:r>
            <a:r>
              <a:rPr lang="en-ZA" dirty="0" smtClean="0"/>
              <a:t>targets </a:t>
            </a:r>
            <a:r>
              <a:rPr lang="en-ZA" dirty="0"/>
              <a:t>achieved in Q3 2016/17</a:t>
            </a:r>
          </a:p>
        </c:rich>
      </c:tx>
    </c:title>
    <c:plotArea>
      <c:layout/>
      <c:pieChart>
        <c:varyColors val="1"/>
        <c:ser>
          <c:idx val="0"/>
          <c:order val="0"/>
          <c:spPr>
            <a:solidFill>
              <a:srgbClr val="FF0000"/>
            </a:solidFill>
          </c:spPr>
          <c:dPt>
            <c:idx val="1"/>
            <c:spPr>
              <a:solidFill>
                <a:srgbClr val="FFC000"/>
              </a:solidFill>
            </c:spPr>
            <c:extLst xmlns:c16r2="http://schemas.microsoft.com/office/drawing/2015/06/chart">
              <c:ext xmlns:c16="http://schemas.microsoft.com/office/drawing/2014/chart" uri="{C3380CC4-5D6E-409C-BE32-E72D297353CC}">
                <c16:uniqueId val="{00000001-1EAF-4D16-AA9E-32DAFC564E38}"/>
              </c:ext>
            </c:extLst>
          </c:dPt>
          <c:dPt>
            <c:idx val="2"/>
            <c:spPr>
              <a:solidFill>
                <a:srgbClr val="00B050"/>
              </a:solidFill>
            </c:spPr>
            <c:extLst xmlns:c16r2="http://schemas.microsoft.com/office/drawing/2015/06/chart">
              <c:ext xmlns:c16="http://schemas.microsoft.com/office/drawing/2014/chart" uri="{C3380CC4-5D6E-409C-BE32-E72D297353CC}">
                <c16:uniqueId val="{00000003-1EAF-4D16-AA9E-32DAFC564E38}"/>
              </c:ext>
            </c:extLst>
          </c:dPt>
          <c:dLbls>
            <c:spPr>
              <a:noFill/>
              <a:ln>
                <a:noFill/>
              </a:ln>
              <a:effectLst/>
            </c:spPr>
            <c:txPr>
              <a:bodyPr/>
              <a:lstStyle/>
              <a:p>
                <a:pPr>
                  <a:defRPr sz="1400" b="1"/>
                </a:pPr>
                <a:endParaRPr lang="en-US"/>
              </a:p>
            </c:txPr>
            <c:dLblPos val="inEnd"/>
            <c:showCatName val="1"/>
            <c:showPercent val="1"/>
            <c:showLeaderLines val="1"/>
            <c:extLst xmlns:c16r2="http://schemas.microsoft.com/office/drawing/2015/06/chart">
              <c:ext xmlns:c15="http://schemas.microsoft.com/office/drawing/2012/chart" uri="{CE6537A1-D6FC-4f65-9D91-7224C49458BB}"/>
            </c:extLst>
          </c:dLbls>
          <c:cat>
            <c:strRef>
              <c:f>'Q3 201617'!$F$2:$H$2</c:f>
              <c:strCache>
                <c:ptCount val="3"/>
                <c:pt idx="0">
                  <c:v>Not achieved</c:v>
                </c:pt>
                <c:pt idx="1">
                  <c:v>Partially achieved</c:v>
                </c:pt>
                <c:pt idx="2">
                  <c:v>Achieved</c:v>
                </c:pt>
              </c:strCache>
            </c:strRef>
          </c:cat>
          <c:val>
            <c:numRef>
              <c:f>'Q3 201617'!$F$9:$H$9</c:f>
              <c:numCache>
                <c:formatCode>0%</c:formatCode>
                <c:ptCount val="3"/>
                <c:pt idx="0">
                  <c:v>8.0000000000000016E-2</c:v>
                </c:pt>
                <c:pt idx="1">
                  <c:v>0.46</c:v>
                </c:pt>
                <c:pt idx="2">
                  <c:v>0.46</c:v>
                </c:pt>
              </c:numCache>
            </c:numRef>
          </c:val>
          <c:extLst xmlns:c16r2="http://schemas.microsoft.com/office/drawing/2015/06/chart">
            <c:ext xmlns:c16="http://schemas.microsoft.com/office/drawing/2014/chart" uri="{C3380CC4-5D6E-409C-BE32-E72D297353CC}">
              <c16:uniqueId val="{00000004-1EAF-4D16-AA9E-32DAFC564E38}"/>
            </c:ext>
          </c:extLst>
        </c:ser>
        <c:dLbls>
          <c:showCatName val="1"/>
          <c:showPercent val="1"/>
        </c:dLbls>
        <c:firstSliceAng val="0"/>
      </c:pieChart>
    </c:plotArea>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 and Bi-annual targets achieved in Q2 2017/18</a:t>
            </a:r>
          </a:p>
        </c:rich>
      </c:tx>
    </c:title>
    <c:plotArea>
      <c:layout/>
      <c:pieChart>
        <c:varyColors val="1"/>
        <c:dLbls>
          <c:showCatName val="1"/>
          <c:showPercent val="1"/>
        </c:dLbls>
        <c:firstSliceAng val="0"/>
      </c:pieChart>
    </c:plotArea>
    <c:plotVisOnly val="1"/>
    <c:dispBlanksAs val="zero"/>
  </c:chart>
  <c:txPr>
    <a:bodyPr/>
    <a:lstStyle/>
    <a:p>
      <a:pPr>
        <a:defRPr sz="1600">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 and Bi-annual targets achieved in Q2 2017/18</a:t>
            </a:r>
          </a:p>
        </c:rich>
      </c:tx>
    </c:title>
    <c:plotArea>
      <c:layout/>
      <c:pieChart>
        <c:varyColors val="1"/>
        <c:ser>
          <c:idx val="0"/>
          <c:order val="0"/>
          <c:spPr>
            <a:solidFill>
              <a:srgbClr val="FF0000"/>
            </a:solidFill>
          </c:spPr>
          <c:dPt>
            <c:idx val="1"/>
            <c:spPr>
              <a:solidFill>
                <a:srgbClr val="FFC000"/>
              </a:solidFill>
            </c:spPr>
            <c:extLst xmlns:c16r2="http://schemas.microsoft.com/office/drawing/2015/06/chart">
              <c:ext xmlns:c16="http://schemas.microsoft.com/office/drawing/2014/chart" uri="{C3380CC4-5D6E-409C-BE32-E72D297353CC}">
                <c16:uniqueId val="{00000001-6657-4E96-8BC7-C9D9C3507656}"/>
              </c:ext>
            </c:extLst>
          </c:dPt>
          <c:dPt>
            <c:idx val="2"/>
            <c:spPr>
              <a:solidFill>
                <a:srgbClr val="00B050"/>
              </a:solidFill>
            </c:spPr>
            <c:extLst xmlns:c16r2="http://schemas.microsoft.com/office/drawing/2015/06/chart">
              <c:ext xmlns:c16="http://schemas.microsoft.com/office/drawing/2014/chart" uri="{C3380CC4-5D6E-409C-BE32-E72D297353CC}">
                <c16:uniqueId val="{00000003-6657-4E96-8BC7-C9D9C3507656}"/>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57-4E96-8BC7-C9D9C3507656}"/>
                </c:ext>
              </c:extLst>
            </c:dLbl>
            <c:dLbl>
              <c:idx val="2"/>
              <c:layout>
                <c:manualLayout>
                  <c:x val="0.40221648746345706"/>
                  <c:y val="-0.11330129985557169"/>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57-4E96-8BC7-C9D9C3507656}"/>
                </c:ext>
              </c:extLst>
            </c:dLbl>
            <c:spPr>
              <a:noFill/>
              <a:ln>
                <a:noFill/>
              </a:ln>
              <a:effectLst/>
            </c:spPr>
            <c:txPr>
              <a:bodyPr/>
              <a:lstStyle/>
              <a:p>
                <a:pPr>
                  <a:defRPr sz="1400" b="1"/>
                </a:pPr>
                <a:endParaRPr lang="en-US"/>
              </a:p>
            </c:txPr>
            <c:dLblPos val="inEnd"/>
            <c:showCatName val="1"/>
            <c:showPercent val="1"/>
            <c:showLeaderLines val="1"/>
            <c:extLst xmlns:c16r2="http://schemas.microsoft.com/office/drawing/2015/06/chart">
              <c:ext xmlns:c15="http://schemas.microsoft.com/office/drawing/2012/chart" uri="{CE6537A1-D6FC-4f65-9D91-7224C49458BB}"/>
            </c:extLst>
          </c:dLbls>
          <c:cat>
            <c:strRef>
              <c:f>'Q2 201718'!$F$2:$H$2</c:f>
              <c:strCache>
                <c:ptCount val="3"/>
                <c:pt idx="0">
                  <c:v>Not achieved</c:v>
                </c:pt>
                <c:pt idx="1">
                  <c:v>Partially achieved</c:v>
                </c:pt>
                <c:pt idx="2">
                  <c:v>Achieved</c:v>
                </c:pt>
              </c:strCache>
            </c:strRef>
          </c:cat>
          <c:val>
            <c:numRef>
              <c:f>'Q2 201718'!$F$9:$H$9</c:f>
              <c:numCache>
                <c:formatCode>0%</c:formatCode>
                <c:ptCount val="3"/>
                <c:pt idx="0">
                  <c:v>0</c:v>
                </c:pt>
                <c:pt idx="1">
                  <c:v>0.23</c:v>
                </c:pt>
                <c:pt idx="2">
                  <c:v>0.77000000000000013</c:v>
                </c:pt>
              </c:numCache>
            </c:numRef>
          </c:val>
          <c:extLst xmlns:c16r2="http://schemas.microsoft.com/office/drawing/2015/06/chart">
            <c:ext xmlns:c16="http://schemas.microsoft.com/office/drawing/2014/chart" uri="{C3380CC4-5D6E-409C-BE32-E72D297353CC}">
              <c16:uniqueId val="{00000005-6657-4E96-8BC7-C9D9C3507656}"/>
            </c:ext>
          </c:extLst>
        </c:ser>
        <c:dLbls>
          <c:showCatName val="1"/>
          <c:showPercent val="1"/>
        </c:dLbls>
        <c:firstSliceAng val="0"/>
      </c:pieChart>
    </c:plotArea>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style val="10"/>
  <c:chart>
    <c:title>
      <c:tx>
        <c:rich>
          <a:bodyPr/>
          <a:lstStyle/>
          <a:p>
            <a:pPr>
              <a:defRPr/>
            </a:pPr>
            <a:r>
              <a:rPr lang="en-ZA" dirty="0"/>
              <a:t>Quarterly </a:t>
            </a:r>
            <a:r>
              <a:rPr lang="en-ZA" dirty="0" smtClean="0"/>
              <a:t>and Bi-annual targets </a:t>
            </a:r>
            <a:r>
              <a:rPr lang="en-ZA" dirty="0"/>
              <a:t>achieved in Q2 2016/17</a:t>
            </a:r>
          </a:p>
        </c:rich>
      </c:tx>
    </c:title>
    <c:plotArea>
      <c:layout/>
      <c:pieChart>
        <c:varyColors val="1"/>
        <c:ser>
          <c:idx val="0"/>
          <c:order val="0"/>
          <c:spPr>
            <a:solidFill>
              <a:srgbClr val="FF0000"/>
            </a:solidFill>
          </c:spPr>
          <c:dPt>
            <c:idx val="1"/>
            <c:spPr>
              <a:solidFill>
                <a:srgbClr val="FFC000"/>
              </a:solidFill>
            </c:spPr>
            <c:extLst xmlns:c16r2="http://schemas.microsoft.com/office/drawing/2015/06/chart">
              <c:ext xmlns:c16="http://schemas.microsoft.com/office/drawing/2014/chart" uri="{C3380CC4-5D6E-409C-BE32-E72D297353CC}">
                <c16:uniqueId val="{00000001-95FA-4486-ABF3-9020283A335E}"/>
              </c:ext>
            </c:extLst>
          </c:dPt>
          <c:dPt>
            <c:idx val="2"/>
            <c:spPr>
              <a:solidFill>
                <a:srgbClr val="00B050"/>
              </a:solidFill>
            </c:spPr>
            <c:extLst xmlns:c16r2="http://schemas.microsoft.com/office/drawing/2015/06/chart">
              <c:ext xmlns:c16="http://schemas.microsoft.com/office/drawing/2014/chart" uri="{C3380CC4-5D6E-409C-BE32-E72D297353CC}">
                <c16:uniqueId val="{00000003-95FA-4486-ABF3-9020283A335E}"/>
              </c:ext>
            </c:extLst>
          </c:dPt>
          <c:dLbls>
            <c:dLbl>
              <c:idx val="2"/>
              <c:dLblPos val="ctr"/>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5FA-4486-ABF3-9020283A335E}"/>
                </c:ext>
              </c:extLst>
            </c:dLbl>
            <c:spPr>
              <a:noFill/>
              <a:ln>
                <a:noFill/>
              </a:ln>
              <a:effectLst/>
            </c:spPr>
            <c:txPr>
              <a:bodyPr/>
              <a:lstStyle/>
              <a:p>
                <a:pPr>
                  <a:defRPr sz="1400" b="1"/>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'Q2 201617'!$F$2:$H$2</c:f>
              <c:strCache>
                <c:ptCount val="3"/>
                <c:pt idx="0">
                  <c:v>Not achieved</c:v>
                </c:pt>
                <c:pt idx="1">
                  <c:v>Partially achieved</c:v>
                </c:pt>
                <c:pt idx="2">
                  <c:v>Achieved</c:v>
                </c:pt>
              </c:strCache>
            </c:strRef>
          </c:cat>
          <c:val>
            <c:numRef>
              <c:f>'Q2 201617'!$F$9:$H$9</c:f>
              <c:numCache>
                <c:formatCode>0%</c:formatCode>
                <c:ptCount val="3"/>
                <c:pt idx="0">
                  <c:v>0.15000000000000002</c:v>
                </c:pt>
                <c:pt idx="1">
                  <c:v>0.70000000000000007</c:v>
                </c:pt>
                <c:pt idx="2">
                  <c:v>0.15000000000000002</c:v>
                </c:pt>
              </c:numCache>
            </c:numRef>
          </c:val>
          <c:extLst xmlns:c16r2="http://schemas.microsoft.com/office/drawing/2015/06/chart">
            <c:ext xmlns:c16="http://schemas.microsoft.com/office/drawing/2014/chart" uri="{C3380CC4-5D6E-409C-BE32-E72D297353CC}">
              <c16:uniqueId val="{00000004-95FA-4486-ABF3-9020283A335E}"/>
            </c:ext>
          </c:extLst>
        </c:ser>
        <c:dLbls>
          <c:showCatName val="1"/>
          <c:showPercent val="1"/>
        </c:dLbls>
        <c:firstSliceAng val="0"/>
      </c:pieChart>
    </c:plotArea>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8605" cy="464897"/>
          </a:xfrm>
          <a:prstGeom prst="rect">
            <a:avLst/>
          </a:prstGeom>
        </p:spPr>
        <p:txBody>
          <a:bodyPr vert="horz" lIns="89396" tIns="44697" rIns="89396" bIns="44697" rtlCol="0"/>
          <a:lstStyle>
            <a:lvl1pPr algn="l">
              <a:defRPr sz="1200"/>
            </a:lvl1pPr>
          </a:lstStyle>
          <a:p>
            <a:endParaRPr lang="en-ZA" dirty="0"/>
          </a:p>
        </p:txBody>
      </p:sp>
      <p:sp>
        <p:nvSpPr>
          <p:cNvPr id="3" name="Date Placeholder 2"/>
          <p:cNvSpPr>
            <a:spLocks noGrp="1"/>
          </p:cNvSpPr>
          <p:nvPr>
            <p:ph type="dt" sz="quarter" idx="1"/>
          </p:nvPr>
        </p:nvSpPr>
        <p:spPr>
          <a:xfrm>
            <a:off x="3970161" y="4"/>
            <a:ext cx="3038605" cy="464897"/>
          </a:xfrm>
          <a:prstGeom prst="rect">
            <a:avLst/>
          </a:prstGeom>
        </p:spPr>
        <p:txBody>
          <a:bodyPr vert="horz" lIns="89396" tIns="44697" rIns="89396" bIns="44697" rtlCol="0"/>
          <a:lstStyle>
            <a:lvl1pPr algn="r">
              <a:defRPr sz="1200"/>
            </a:lvl1pPr>
          </a:lstStyle>
          <a:p>
            <a:fld id="{2991A988-9BCE-47F0-A483-F2D73BEA87EE}" type="datetimeFigureOut">
              <a:rPr lang="en-ZA" smtClean="0"/>
              <a:pPr/>
              <a:t>2018/03/22</a:t>
            </a:fld>
            <a:endParaRPr lang="en-ZA" dirty="0"/>
          </a:p>
        </p:txBody>
      </p:sp>
      <p:sp>
        <p:nvSpPr>
          <p:cNvPr id="4" name="Footer Placeholder 3"/>
          <p:cNvSpPr>
            <a:spLocks noGrp="1"/>
          </p:cNvSpPr>
          <p:nvPr>
            <p:ph type="ftr" sz="quarter" idx="2"/>
          </p:nvPr>
        </p:nvSpPr>
        <p:spPr>
          <a:xfrm>
            <a:off x="4" y="8830012"/>
            <a:ext cx="3038605" cy="464895"/>
          </a:xfrm>
          <a:prstGeom prst="rect">
            <a:avLst/>
          </a:prstGeom>
        </p:spPr>
        <p:txBody>
          <a:bodyPr vert="horz" lIns="89396" tIns="44697" rIns="89396" bIns="4469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61" y="8830012"/>
            <a:ext cx="3038605" cy="464895"/>
          </a:xfrm>
          <a:prstGeom prst="rect">
            <a:avLst/>
          </a:prstGeom>
        </p:spPr>
        <p:txBody>
          <a:bodyPr vert="horz" lIns="89396" tIns="44697" rIns="89396" bIns="44697" rtlCol="0" anchor="b"/>
          <a:lstStyle>
            <a:lvl1pPr algn="r">
              <a:defRPr sz="1200"/>
            </a:lvl1pPr>
          </a:lstStyle>
          <a:p>
            <a:fld id="{39F3AB6F-AFE8-4643-9ABE-F9955B3C5CD4}" type="slidenum">
              <a:rPr lang="en-ZA" smtClean="0"/>
              <a:pPr/>
              <a:t>‹#›</a:t>
            </a:fld>
            <a:endParaRPr lang="en-ZA" dirty="0"/>
          </a:p>
        </p:txBody>
      </p:sp>
    </p:spTree>
    <p:extLst>
      <p:ext uri="{BB962C8B-B14F-4D97-AF65-F5344CB8AC3E}">
        <p14:creationId xmlns:p14="http://schemas.microsoft.com/office/powerpoint/2010/main" xmlns="" val="428172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3037840" cy="464820"/>
          </a:xfrm>
          <a:prstGeom prst="rect">
            <a:avLst/>
          </a:prstGeom>
        </p:spPr>
        <p:txBody>
          <a:bodyPr vert="horz" lIns="89396" tIns="44697" rIns="89396" bIns="44697" rtlCol="0"/>
          <a:lstStyle>
            <a:lvl1pPr algn="l">
              <a:defRPr sz="1200"/>
            </a:lvl1pPr>
          </a:lstStyle>
          <a:p>
            <a:endParaRPr lang="en-ZA" dirty="0"/>
          </a:p>
        </p:txBody>
      </p:sp>
      <p:sp>
        <p:nvSpPr>
          <p:cNvPr id="3" name="Date Placeholder 2"/>
          <p:cNvSpPr>
            <a:spLocks noGrp="1"/>
          </p:cNvSpPr>
          <p:nvPr>
            <p:ph type="dt" idx="1"/>
          </p:nvPr>
        </p:nvSpPr>
        <p:spPr>
          <a:xfrm>
            <a:off x="3970946" y="3"/>
            <a:ext cx="3037840" cy="464820"/>
          </a:xfrm>
          <a:prstGeom prst="rect">
            <a:avLst/>
          </a:prstGeom>
        </p:spPr>
        <p:txBody>
          <a:bodyPr vert="horz" lIns="89396" tIns="44697" rIns="89396" bIns="44697" rtlCol="0"/>
          <a:lstStyle>
            <a:lvl1pPr algn="r">
              <a:defRPr sz="1200"/>
            </a:lvl1pPr>
          </a:lstStyle>
          <a:p>
            <a:fld id="{FAF7147F-69E8-4D4B-B19A-E6BD79102F9C}" type="datetimeFigureOut">
              <a:rPr lang="en-ZA" smtClean="0"/>
              <a:pPr/>
              <a:t>2018/03/22</a:t>
            </a:fld>
            <a:endParaRPr lang="en-ZA"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9396" tIns="44697" rIns="89396" bIns="44697" rtlCol="0" anchor="ctr"/>
          <a:lstStyle/>
          <a:p>
            <a:endParaRPr lang="en-ZA" dirty="0"/>
          </a:p>
        </p:txBody>
      </p:sp>
      <p:sp>
        <p:nvSpPr>
          <p:cNvPr id="5" name="Notes Placeholder 4"/>
          <p:cNvSpPr>
            <a:spLocks noGrp="1"/>
          </p:cNvSpPr>
          <p:nvPr>
            <p:ph type="body" sz="quarter" idx="3"/>
          </p:nvPr>
        </p:nvSpPr>
        <p:spPr>
          <a:xfrm>
            <a:off x="701041" y="4415794"/>
            <a:ext cx="5608320" cy="4183380"/>
          </a:xfrm>
          <a:prstGeom prst="rect">
            <a:avLst/>
          </a:prstGeom>
        </p:spPr>
        <p:txBody>
          <a:bodyPr vert="horz" lIns="89396" tIns="44697" rIns="89396" bIns="446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7" y="8829971"/>
            <a:ext cx="3037840" cy="464820"/>
          </a:xfrm>
          <a:prstGeom prst="rect">
            <a:avLst/>
          </a:prstGeom>
        </p:spPr>
        <p:txBody>
          <a:bodyPr vert="horz" lIns="89396" tIns="44697" rIns="89396" bIns="4469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46" y="8829971"/>
            <a:ext cx="3037840" cy="464820"/>
          </a:xfrm>
          <a:prstGeom prst="rect">
            <a:avLst/>
          </a:prstGeom>
        </p:spPr>
        <p:txBody>
          <a:bodyPr vert="horz" lIns="89396" tIns="44697" rIns="89396" bIns="44697" rtlCol="0" anchor="b"/>
          <a:lstStyle>
            <a:lvl1pPr algn="r">
              <a:defRPr sz="1200"/>
            </a:lvl1pPr>
          </a:lstStyle>
          <a:p>
            <a:fld id="{30B74157-DD55-4E80-8665-737AFE1DF314}" type="slidenum">
              <a:rPr lang="en-ZA" smtClean="0"/>
              <a:pPr/>
              <a:t>‹#›</a:t>
            </a:fld>
            <a:endParaRPr lang="en-ZA" dirty="0"/>
          </a:p>
        </p:txBody>
      </p:sp>
    </p:spTree>
    <p:extLst>
      <p:ext uri="{BB962C8B-B14F-4D97-AF65-F5344CB8AC3E}">
        <p14:creationId xmlns:p14="http://schemas.microsoft.com/office/powerpoint/2010/main" xmlns="" val="28226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a:t>
            </a:fld>
            <a:endParaRPr lang="en-ZA" dirty="0"/>
          </a:p>
        </p:txBody>
      </p:sp>
    </p:spTree>
    <p:extLst>
      <p:ext uri="{BB962C8B-B14F-4D97-AF65-F5344CB8AC3E}">
        <p14:creationId xmlns:p14="http://schemas.microsoft.com/office/powerpoint/2010/main" xmlns="" val="202971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21</a:t>
            </a:fld>
            <a:endParaRPr lang="en-ZA" dirty="0"/>
          </a:p>
        </p:txBody>
      </p:sp>
    </p:spTree>
    <p:extLst>
      <p:ext uri="{BB962C8B-B14F-4D97-AF65-F5344CB8AC3E}">
        <p14:creationId xmlns:p14="http://schemas.microsoft.com/office/powerpoint/2010/main" xmlns="" val="103543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23</a:t>
            </a:fld>
            <a:endParaRPr lang="en-ZA" dirty="0"/>
          </a:p>
        </p:txBody>
      </p:sp>
    </p:spTree>
    <p:extLst>
      <p:ext uri="{BB962C8B-B14F-4D97-AF65-F5344CB8AC3E}">
        <p14:creationId xmlns:p14="http://schemas.microsoft.com/office/powerpoint/2010/main" xmlns="" val="377551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24</a:t>
            </a:fld>
            <a:endParaRPr lang="en-ZA" dirty="0"/>
          </a:p>
        </p:txBody>
      </p:sp>
    </p:spTree>
    <p:extLst>
      <p:ext uri="{BB962C8B-B14F-4D97-AF65-F5344CB8AC3E}">
        <p14:creationId xmlns:p14="http://schemas.microsoft.com/office/powerpoint/2010/main" xmlns="" val="387623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26</a:t>
            </a:fld>
            <a:endParaRPr lang="en-ZA" dirty="0"/>
          </a:p>
        </p:txBody>
      </p:sp>
    </p:spTree>
    <p:extLst>
      <p:ext uri="{BB962C8B-B14F-4D97-AF65-F5344CB8AC3E}">
        <p14:creationId xmlns:p14="http://schemas.microsoft.com/office/powerpoint/2010/main" xmlns="" val="342656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100</a:t>
            </a:fld>
            <a:endParaRPr lang="en-ZA" dirty="0"/>
          </a:p>
        </p:txBody>
      </p:sp>
    </p:spTree>
    <p:extLst>
      <p:ext uri="{BB962C8B-B14F-4D97-AF65-F5344CB8AC3E}">
        <p14:creationId xmlns:p14="http://schemas.microsoft.com/office/powerpoint/2010/main" xmlns="" val="234791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115</a:t>
            </a:fld>
            <a:endParaRPr lang="en-ZA" dirty="0">
              <a:solidFill>
                <a:prstClr val="black"/>
              </a:solidFill>
            </a:endParaRPr>
          </a:p>
        </p:txBody>
      </p:sp>
    </p:spTree>
    <p:extLst>
      <p:ext uri="{BB962C8B-B14F-4D97-AF65-F5344CB8AC3E}">
        <p14:creationId xmlns:p14="http://schemas.microsoft.com/office/powerpoint/2010/main" xmlns="" val="177576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116</a:t>
            </a:fld>
            <a:endParaRPr lang="en-ZA" dirty="0">
              <a:solidFill>
                <a:prstClr val="black"/>
              </a:solidFill>
            </a:endParaRPr>
          </a:p>
        </p:txBody>
      </p:sp>
    </p:spTree>
    <p:extLst>
      <p:ext uri="{BB962C8B-B14F-4D97-AF65-F5344CB8AC3E}">
        <p14:creationId xmlns:p14="http://schemas.microsoft.com/office/powerpoint/2010/main" xmlns="" val="50176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xmlns="" val="308663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119</a:t>
            </a:fld>
            <a:endParaRPr lang="en-ZA" dirty="0">
              <a:solidFill>
                <a:prstClr val="black"/>
              </a:solidFill>
            </a:endParaRPr>
          </a:p>
        </p:txBody>
      </p:sp>
    </p:spTree>
    <p:extLst>
      <p:ext uri="{BB962C8B-B14F-4D97-AF65-F5344CB8AC3E}">
        <p14:creationId xmlns:p14="http://schemas.microsoft.com/office/powerpoint/2010/main" xmlns="" val="127150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120</a:t>
            </a:fld>
            <a:endParaRPr lang="en-ZA" dirty="0">
              <a:solidFill>
                <a:prstClr val="black"/>
              </a:solidFill>
            </a:endParaRPr>
          </a:p>
        </p:txBody>
      </p:sp>
    </p:spTree>
    <p:extLst>
      <p:ext uri="{BB962C8B-B14F-4D97-AF65-F5344CB8AC3E}">
        <p14:creationId xmlns:p14="http://schemas.microsoft.com/office/powerpoint/2010/main" xmlns="" val="175070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a:t>
            </a:fld>
            <a:endParaRPr lang="en-ZA" dirty="0"/>
          </a:p>
        </p:txBody>
      </p:sp>
    </p:spTree>
    <p:extLst>
      <p:ext uri="{BB962C8B-B14F-4D97-AF65-F5344CB8AC3E}">
        <p14:creationId xmlns:p14="http://schemas.microsoft.com/office/powerpoint/2010/main" xmlns="" val="143968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122</a:t>
            </a:fld>
            <a:endParaRPr lang="en-ZA" dirty="0">
              <a:solidFill>
                <a:prstClr val="black"/>
              </a:solidFill>
            </a:endParaRPr>
          </a:p>
        </p:txBody>
      </p:sp>
    </p:spTree>
    <p:extLst>
      <p:ext uri="{BB962C8B-B14F-4D97-AF65-F5344CB8AC3E}">
        <p14:creationId xmlns:p14="http://schemas.microsoft.com/office/powerpoint/2010/main" xmlns="" val="2932471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123</a:t>
            </a:fld>
            <a:endParaRPr lang="en-ZA" dirty="0">
              <a:solidFill>
                <a:prstClr val="black"/>
              </a:solidFill>
            </a:endParaRPr>
          </a:p>
        </p:txBody>
      </p:sp>
    </p:spTree>
    <p:extLst>
      <p:ext uri="{BB962C8B-B14F-4D97-AF65-F5344CB8AC3E}">
        <p14:creationId xmlns:p14="http://schemas.microsoft.com/office/powerpoint/2010/main" xmlns="" val="1981708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125</a:t>
            </a:fld>
            <a:endParaRPr lang="en-ZA" dirty="0">
              <a:solidFill>
                <a:prstClr val="black"/>
              </a:solidFill>
            </a:endParaRPr>
          </a:p>
        </p:txBody>
      </p:sp>
    </p:spTree>
    <p:extLst>
      <p:ext uri="{BB962C8B-B14F-4D97-AF65-F5344CB8AC3E}">
        <p14:creationId xmlns:p14="http://schemas.microsoft.com/office/powerpoint/2010/main" xmlns="" val="390460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solidFill>
                  <a:prstClr val="black"/>
                </a:solidFill>
              </a:rPr>
              <a:pPr/>
              <a:t>130</a:t>
            </a:fld>
            <a:endParaRPr lang="en-US" dirty="0">
              <a:solidFill>
                <a:prstClr val="black"/>
              </a:solidFill>
            </a:endParaRPr>
          </a:p>
        </p:txBody>
      </p:sp>
    </p:spTree>
    <p:extLst>
      <p:ext uri="{BB962C8B-B14F-4D97-AF65-F5344CB8AC3E}">
        <p14:creationId xmlns:p14="http://schemas.microsoft.com/office/powerpoint/2010/main" xmlns="" val="257803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134</a:t>
            </a:fld>
            <a:endParaRPr lang="en-ZA" dirty="0"/>
          </a:p>
        </p:txBody>
      </p:sp>
    </p:spTree>
    <p:extLst>
      <p:ext uri="{BB962C8B-B14F-4D97-AF65-F5344CB8AC3E}">
        <p14:creationId xmlns:p14="http://schemas.microsoft.com/office/powerpoint/2010/main" xmlns="" val="67401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135</a:t>
            </a:fld>
            <a:endParaRPr lang="en-ZA" dirty="0">
              <a:solidFill>
                <a:prstClr val="black"/>
              </a:solidFill>
            </a:endParaRPr>
          </a:p>
        </p:txBody>
      </p:sp>
    </p:spTree>
    <p:extLst>
      <p:ext uri="{BB962C8B-B14F-4D97-AF65-F5344CB8AC3E}">
        <p14:creationId xmlns:p14="http://schemas.microsoft.com/office/powerpoint/2010/main" xmlns="" val="1073622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solidFill>
                  <a:prstClr val="black"/>
                </a:solidFill>
              </a:rPr>
              <a:pPr/>
              <a:t>137</a:t>
            </a:fld>
            <a:endParaRPr lang="en-US" dirty="0">
              <a:solidFill>
                <a:prstClr val="black"/>
              </a:solidFill>
            </a:endParaRPr>
          </a:p>
        </p:txBody>
      </p:sp>
    </p:spTree>
    <p:extLst>
      <p:ext uri="{BB962C8B-B14F-4D97-AF65-F5344CB8AC3E}">
        <p14:creationId xmlns:p14="http://schemas.microsoft.com/office/powerpoint/2010/main" xmlns="" val="87776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141</a:t>
            </a:fld>
            <a:endParaRPr lang="en-ZA" dirty="0">
              <a:solidFill>
                <a:prstClr val="black"/>
              </a:solidFill>
            </a:endParaRPr>
          </a:p>
        </p:txBody>
      </p:sp>
    </p:spTree>
    <p:extLst>
      <p:ext uri="{BB962C8B-B14F-4D97-AF65-F5344CB8AC3E}">
        <p14:creationId xmlns:p14="http://schemas.microsoft.com/office/powerpoint/2010/main" xmlns="" val="921868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solidFill>
                  <a:prstClr val="black"/>
                </a:solidFill>
              </a:rPr>
              <a:pPr/>
              <a:t>146</a:t>
            </a:fld>
            <a:endParaRPr lang="en-US" dirty="0">
              <a:solidFill>
                <a:prstClr val="black"/>
              </a:solidFill>
            </a:endParaRPr>
          </a:p>
        </p:txBody>
      </p:sp>
    </p:spTree>
    <p:extLst>
      <p:ext uri="{BB962C8B-B14F-4D97-AF65-F5344CB8AC3E}">
        <p14:creationId xmlns:p14="http://schemas.microsoft.com/office/powerpoint/2010/main" xmlns="" val="1503533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solidFill>
                  <a:prstClr val="black"/>
                </a:solidFill>
              </a:rPr>
              <a:pPr/>
              <a:t>150</a:t>
            </a:fld>
            <a:endParaRPr lang="en-ZA" dirty="0">
              <a:solidFill>
                <a:prstClr val="black"/>
              </a:solidFill>
            </a:endParaRPr>
          </a:p>
        </p:txBody>
      </p:sp>
    </p:spTree>
    <p:extLst>
      <p:ext uri="{BB962C8B-B14F-4D97-AF65-F5344CB8AC3E}">
        <p14:creationId xmlns:p14="http://schemas.microsoft.com/office/powerpoint/2010/main" xmlns="" val="98471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3</a:t>
            </a:fld>
            <a:endParaRPr lang="en-ZA" dirty="0"/>
          </a:p>
        </p:txBody>
      </p:sp>
    </p:spTree>
    <p:extLst>
      <p:ext uri="{BB962C8B-B14F-4D97-AF65-F5344CB8AC3E}">
        <p14:creationId xmlns:p14="http://schemas.microsoft.com/office/powerpoint/2010/main" xmlns="" val="376735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151</a:t>
            </a:fld>
            <a:endParaRPr lang="en-ZA" dirty="0"/>
          </a:p>
        </p:txBody>
      </p:sp>
    </p:spTree>
    <p:extLst>
      <p:ext uri="{BB962C8B-B14F-4D97-AF65-F5344CB8AC3E}">
        <p14:creationId xmlns:p14="http://schemas.microsoft.com/office/powerpoint/2010/main" xmlns="" val="2660486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152</a:t>
            </a:fld>
            <a:endParaRPr lang="en-ZA" dirty="0"/>
          </a:p>
        </p:txBody>
      </p:sp>
    </p:spTree>
    <p:extLst>
      <p:ext uri="{BB962C8B-B14F-4D97-AF65-F5344CB8AC3E}">
        <p14:creationId xmlns:p14="http://schemas.microsoft.com/office/powerpoint/2010/main" xmlns="" val="93059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4</a:t>
            </a:fld>
            <a:endParaRPr lang="en-ZA" dirty="0"/>
          </a:p>
        </p:txBody>
      </p:sp>
    </p:spTree>
    <p:extLst>
      <p:ext uri="{BB962C8B-B14F-4D97-AF65-F5344CB8AC3E}">
        <p14:creationId xmlns:p14="http://schemas.microsoft.com/office/powerpoint/2010/main" xmlns="" val="386380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8</a:t>
            </a:fld>
            <a:endParaRPr lang="en-ZA" dirty="0"/>
          </a:p>
        </p:txBody>
      </p:sp>
    </p:spTree>
    <p:extLst>
      <p:ext uri="{BB962C8B-B14F-4D97-AF65-F5344CB8AC3E}">
        <p14:creationId xmlns:p14="http://schemas.microsoft.com/office/powerpoint/2010/main" xmlns="" val="148508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9</a:t>
            </a:fld>
            <a:endParaRPr lang="en-ZA" dirty="0"/>
          </a:p>
        </p:txBody>
      </p:sp>
    </p:spTree>
    <p:extLst>
      <p:ext uri="{BB962C8B-B14F-4D97-AF65-F5344CB8AC3E}">
        <p14:creationId xmlns:p14="http://schemas.microsoft.com/office/powerpoint/2010/main" xmlns="" val="155715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17</a:t>
            </a:fld>
            <a:endParaRPr lang="en-ZA" dirty="0"/>
          </a:p>
        </p:txBody>
      </p:sp>
    </p:spTree>
    <p:extLst>
      <p:ext uri="{BB962C8B-B14F-4D97-AF65-F5344CB8AC3E}">
        <p14:creationId xmlns:p14="http://schemas.microsoft.com/office/powerpoint/2010/main" xmlns="" val="68447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19</a:t>
            </a:fld>
            <a:endParaRPr lang="en-ZA" dirty="0"/>
          </a:p>
        </p:txBody>
      </p:sp>
    </p:spTree>
    <p:extLst>
      <p:ext uri="{BB962C8B-B14F-4D97-AF65-F5344CB8AC3E}">
        <p14:creationId xmlns:p14="http://schemas.microsoft.com/office/powerpoint/2010/main" xmlns="" val="119023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20</a:t>
            </a:fld>
            <a:endParaRPr lang="en-ZA" dirty="0"/>
          </a:p>
        </p:txBody>
      </p:sp>
    </p:spTree>
    <p:extLst>
      <p:ext uri="{BB962C8B-B14F-4D97-AF65-F5344CB8AC3E}">
        <p14:creationId xmlns:p14="http://schemas.microsoft.com/office/powerpoint/2010/main" xmlns="" val="3088421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8432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4002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237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2524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5578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87679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30793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4898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995903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07649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5"/>
          <p:cNvSpPr>
            <a:spLocks noGrp="1"/>
          </p:cNvSpPr>
          <p:nvPr>
            <p:ph type="sldNum" sz="quarter" idx="10"/>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4415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8028384" cy="908720"/>
          </a:xfrm>
        </p:spPr>
        <p:txBody>
          <a:bodyPr>
            <a:normAutofit/>
          </a:bodyPr>
          <a:lstStyle>
            <a:lvl1pPr>
              <a:defRPr sz="2800" b="1">
                <a:solidFill>
                  <a:schemeClr val="accent2">
                    <a:lumMod val="75000"/>
                  </a:schemeClr>
                </a:solidFill>
              </a:defRPr>
            </a:lvl1pPr>
          </a:lstStyle>
          <a:p>
            <a:r>
              <a:rPr lang="en-US" dirty="0" smtClean="0"/>
              <a:t>CLICK TO EDIT MASTER TITLE STYLE</a:t>
            </a:r>
            <a:endParaRPr lang="en-ZA" dirty="0"/>
          </a:p>
        </p:txBody>
      </p:sp>
      <p:sp>
        <p:nvSpPr>
          <p:cNvPr id="3" name="Content Placeholder 2"/>
          <p:cNvSpPr>
            <a:spLocks noGrp="1"/>
          </p:cNvSpPr>
          <p:nvPr>
            <p:ph idx="1"/>
          </p:nvPr>
        </p:nvSpPr>
        <p:spPr>
          <a:xfrm>
            <a:off x="251521" y="908720"/>
            <a:ext cx="8712968" cy="5217444"/>
          </a:xfrm>
        </p:spPr>
        <p:txBody>
          <a:bodyPr>
            <a:normAutofit/>
          </a:bodyPr>
          <a:lstStyle>
            <a:lvl1pPr>
              <a:defRPr sz="1800"/>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68496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5025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60BCC8-86EE-4993-A50D-2F143866510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60897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60BCC8-86EE-4993-A50D-2F143866510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8685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60BCC8-86EE-4993-A50D-2F143866510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2605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60BCC8-86EE-4993-A50D-2F143866510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998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60BCC8-86EE-4993-A50D-2F143866510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1043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2270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1969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7492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5284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06933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5"/>
          <p:cNvSpPr>
            <a:spLocks noGrp="1"/>
          </p:cNvSpPr>
          <p:nvPr>
            <p:ph type="sldNum" sz="quarter" idx="10"/>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43338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81617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52242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4154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26238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52187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754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904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7183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7348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098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5"/>
          <p:cNvSpPr>
            <a:spLocks noGrp="1"/>
          </p:cNvSpPr>
          <p:nvPr>
            <p:ph type="sldNum" sz="quarter" idx="10"/>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2534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86836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7223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217930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3B54F-4D6D-439C-9A2C-B6799378E1A1}"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745780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002406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8.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2.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4.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5.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9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tags" Target="../tags/tag97.xml"/><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tags" Target="../tags/tag98.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99.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100.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tags" Target="../tags/tag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102.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03.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xml"/><Relationship Id="rId1" Type="http://schemas.openxmlformats.org/officeDocument/2006/relationships/tags" Target="../tags/tag10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105.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06.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107.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08.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09.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0.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tags" Target="../tags/tag112.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3.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4.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7.xml"/><Relationship Id="rId1" Type="http://schemas.openxmlformats.org/officeDocument/2006/relationships/tags" Target="../tags/tag117.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18.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7.xml"/><Relationship Id="rId1" Type="http://schemas.openxmlformats.org/officeDocument/2006/relationships/tags" Target="../tags/tag119.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0.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123.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4.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26.xml"/><Relationship Id="rId1" Type="http://schemas.openxmlformats.org/officeDocument/2006/relationships/tags" Target="../tags/tag125.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7.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8.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7.xml"/><Relationship Id="rId1" Type="http://schemas.openxmlformats.org/officeDocument/2006/relationships/tags" Target="../tags/tag129.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30.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31.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7.xml"/><Relationship Id="rId1" Type="http://schemas.openxmlformats.org/officeDocument/2006/relationships/tags" Target="../tags/tag133.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6.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8.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02995"/>
            <a:ext cx="9144000" cy="1470025"/>
          </a:xfrm>
        </p:spPr>
        <p:txBody>
          <a:bodyPr>
            <a:noAutofit/>
          </a:bodyPr>
          <a:lstStyle/>
          <a:p>
            <a:r>
              <a:rPr lang="en-GB" sz="3600" b="1" dirty="0" smtClean="0">
                <a:solidFill>
                  <a:schemeClr val="accent2">
                    <a:lumMod val="75000"/>
                  </a:schemeClr>
                </a:solidFill>
              </a:rPr>
              <a:t>DEPARTMENT’S 2</a:t>
            </a:r>
            <a:r>
              <a:rPr lang="en-GB" sz="3600" b="1" baseline="30000" dirty="0" smtClean="0">
                <a:solidFill>
                  <a:schemeClr val="accent2">
                    <a:lumMod val="75000"/>
                  </a:schemeClr>
                </a:solidFill>
              </a:rPr>
              <a:t>nd</a:t>
            </a:r>
            <a:r>
              <a:rPr lang="en-GB" sz="3600" b="1" dirty="0" smtClean="0">
                <a:solidFill>
                  <a:schemeClr val="accent2">
                    <a:lumMod val="75000"/>
                  </a:schemeClr>
                </a:solidFill>
              </a:rPr>
              <a:t> and 3</a:t>
            </a:r>
            <a:r>
              <a:rPr lang="en-GB" sz="3600" b="1" baseline="30000" dirty="0" smtClean="0">
                <a:solidFill>
                  <a:schemeClr val="accent2">
                    <a:lumMod val="75000"/>
                  </a:schemeClr>
                </a:solidFill>
              </a:rPr>
              <a:t>rd</a:t>
            </a:r>
            <a:r>
              <a:rPr lang="en-GB" sz="3600" b="1" dirty="0" smtClean="0">
                <a:solidFill>
                  <a:schemeClr val="accent2">
                    <a:lumMod val="75000"/>
                  </a:schemeClr>
                </a:solidFill>
              </a:rPr>
              <a:t> QUARTERLY PERFORMANCE REPORT </a:t>
            </a:r>
            <a:r>
              <a:rPr lang="en-GB" sz="3600" b="1" dirty="0">
                <a:solidFill>
                  <a:schemeClr val="accent2">
                    <a:lumMod val="75000"/>
                  </a:schemeClr>
                </a:solidFill>
              </a:rPr>
              <a:t>IN MEETING </a:t>
            </a:r>
            <a:r>
              <a:rPr lang="en-GB" sz="3600" b="1" dirty="0" smtClean="0">
                <a:solidFill>
                  <a:schemeClr val="accent2">
                    <a:lumMod val="75000"/>
                  </a:schemeClr>
                </a:solidFill>
              </a:rPr>
              <a:t>ITS </a:t>
            </a:r>
            <a:r>
              <a:rPr lang="en-GB" sz="3600" b="1" dirty="0">
                <a:solidFill>
                  <a:schemeClr val="accent2">
                    <a:lumMod val="75000"/>
                  </a:schemeClr>
                </a:solidFill>
              </a:rPr>
              <a:t>STRATEGIC OBJECTIVES FOR </a:t>
            </a:r>
            <a:r>
              <a:rPr lang="en-GB" sz="3600" b="1" dirty="0" smtClean="0">
                <a:solidFill>
                  <a:schemeClr val="accent2">
                    <a:lumMod val="75000"/>
                  </a:schemeClr>
                </a:solidFill>
              </a:rPr>
              <a:t>2017/18</a:t>
            </a:r>
            <a:r>
              <a:rPr lang="en-ZA" sz="3600" b="1" dirty="0" smtClean="0">
                <a:solidFill>
                  <a:schemeClr val="accent2">
                    <a:lumMod val="75000"/>
                  </a:schemeClr>
                </a:solidFill>
              </a:rPr>
              <a:t> </a:t>
            </a:r>
            <a:endParaRPr lang="en-ZA" sz="3600" b="1" dirty="0">
              <a:solidFill>
                <a:schemeClr val="accent2">
                  <a:lumMod val="75000"/>
                </a:schemeClr>
              </a:solidFill>
            </a:endParaRPr>
          </a:p>
        </p:txBody>
      </p:sp>
      <p:sp>
        <p:nvSpPr>
          <p:cNvPr id="3" name="Subtitle 2"/>
          <p:cNvSpPr>
            <a:spLocks noGrp="1"/>
          </p:cNvSpPr>
          <p:nvPr>
            <p:ph type="subTitle" idx="1"/>
          </p:nvPr>
        </p:nvSpPr>
        <p:spPr>
          <a:xfrm>
            <a:off x="827584" y="4124672"/>
            <a:ext cx="7344816" cy="1752600"/>
          </a:xfrm>
        </p:spPr>
        <p:txBody>
          <a:bodyPr>
            <a:normAutofit/>
          </a:bodyPr>
          <a:lstStyle/>
          <a:p>
            <a:pPr marL="342900" indent="-342900" eaLnBrk="0" hangingPunct="0">
              <a:defRPr/>
            </a:pPr>
            <a:r>
              <a:rPr lang="en-ZA" b="1" dirty="0" smtClean="0">
                <a:solidFill>
                  <a:schemeClr val="tx1"/>
                </a:solidFill>
              </a:rPr>
              <a:t>Portfolio </a:t>
            </a:r>
            <a:r>
              <a:rPr lang="en-ZA" b="1" dirty="0">
                <a:solidFill>
                  <a:schemeClr val="tx1"/>
                </a:solidFill>
              </a:rPr>
              <a:t>Committee on Basic </a:t>
            </a:r>
            <a:r>
              <a:rPr lang="en-ZA" b="1" dirty="0" smtClean="0">
                <a:solidFill>
                  <a:schemeClr val="tx1"/>
                </a:solidFill>
              </a:rPr>
              <a:t>Education</a:t>
            </a:r>
          </a:p>
          <a:p>
            <a:r>
              <a:rPr lang="en-ZA" dirty="0" smtClean="0">
                <a:solidFill>
                  <a:schemeClr val="bg1">
                    <a:lumMod val="50000"/>
                  </a:schemeClr>
                </a:solidFill>
                <a:latin typeface="Century Gothic" panose="020B0502020202020204" pitchFamily="34" charset="0"/>
              </a:rPr>
              <a:t>  </a:t>
            </a:r>
            <a:r>
              <a:rPr lang="en-ZA" sz="3000" b="1" dirty="0" smtClean="0">
                <a:solidFill>
                  <a:schemeClr val="tx1"/>
                </a:solidFill>
              </a:rPr>
              <a:t>20 March 2018</a:t>
            </a:r>
            <a:endParaRPr lang="en-ZA" sz="3000" b="1"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20722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6" y="0"/>
            <a:ext cx="8229600" cy="1143000"/>
          </a:xfrm>
        </p:spPr>
        <p:txBody>
          <a:bodyPr>
            <a:normAutofit/>
          </a:bodyPr>
          <a:lstStyle/>
          <a:p>
            <a:r>
              <a:rPr lang="en-US" dirty="0" smtClean="0"/>
              <a:t>GR </a:t>
            </a:r>
            <a:r>
              <a:rPr lang="en-US" b="1" dirty="0" smtClean="0">
                <a:solidFill>
                  <a:schemeClr val="accent2">
                    <a:lumMod val="75000"/>
                  </a:schemeClr>
                </a:solidFill>
              </a:rPr>
              <a:t>12 SPRING SCHOOL CAMPS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3009569"/>
              </p:ext>
            </p:extLst>
          </p:nvPr>
        </p:nvGraphicFramePr>
        <p:xfrm>
          <a:off x="95093" y="836712"/>
          <a:ext cx="8953986" cy="5908588"/>
        </p:xfrm>
        <a:graphic>
          <a:graphicData uri="http://schemas.openxmlformats.org/drawingml/2006/table">
            <a:tbl>
              <a:tblPr firstRow="1" bandRow="1">
                <a:tableStyleId>{21E4AEA4-8DFA-4A89-87EB-49C32662AFE0}</a:tableStyleId>
              </a:tblPr>
              <a:tblGrid>
                <a:gridCol w="2686242">
                  <a:extLst>
                    <a:ext uri="{9D8B030D-6E8A-4147-A177-3AD203B41FA5}">
                      <a16:colId xmlns:a16="http://schemas.microsoft.com/office/drawing/2014/main" xmlns="" val="20000"/>
                    </a:ext>
                  </a:extLst>
                </a:gridCol>
                <a:gridCol w="3325453">
                  <a:extLst>
                    <a:ext uri="{9D8B030D-6E8A-4147-A177-3AD203B41FA5}">
                      <a16:colId xmlns:a16="http://schemas.microsoft.com/office/drawing/2014/main" xmlns="" val="20001"/>
                    </a:ext>
                  </a:extLst>
                </a:gridCol>
                <a:gridCol w="2942291">
                  <a:extLst>
                    <a:ext uri="{9D8B030D-6E8A-4147-A177-3AD203B41FA5}">
                      <a16:colId xmlns:a16="http://schemas.microsoft.com/office/drawing/2014/main" xmlns="" val="20002"/>
                    </a:ext>
                  </a:extLst>
                </a:gridCol>
              </a:tblGrid>
              <a:tr h="422188">
                <a:tc>
                  <a:txBody>
                    <a:bodyPr/>
                    <a:lstStyle/>
                    <a:p>
                      <a:pPr algn="ctr">
                        <a:lnSpc>
                          <a:spcPct val="150000"/>
                        </a:lnSpc>
                        <a:spcAft>
                          <a:spcPts val="0"/>
                        </a:spcAft>
                      </a:pPr>
                      <a:r>
                        <a:rPr lang="en-US" sz="1800" kern="1200" dirty="0" smtClean="0">
                          <a:effectLst/>
                        </a:rPr>
                        <a:t>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kern="1200" dirty="0">
                          <a:effectLst/>
                        </a:rPr>
                        <a:t>No. of Camps / Centres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kern="1200" dirty="0">
                          <a:effectLst/>
                        </a:rPr>
                        <a:t>No. of </a:t>
                      </a:r>
                      <a:r>
                        <a:rPr lang="en-US" sz="1800" kern="1200" dirty="0" smtClean="0">
                          <a:effectLst/>
                        </a:rPr>
                        <a:t> Learners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533845">
                <a:tc>
                  <a:txBody>
                    <a:bodyPr/>
                    <a:lstStyle/>
                    <a:p>
                      <a:pPr algn="ctr">
                        <a:lnSpc>
                          <a:spcPct val="150000"/>
                        </a:lnSpc>
                        <a:spcAft>
                          <a:spcPts val="0"/>
                        </a:spcAft>
                      </a:pPr>
                      <a:r>
                        <a:rPr lang="en-US" sz="2400" kern="1200" dirty="0">
                          <a:effectLst/>
                        </a:rPr>
                        <a:t>EC</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96</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39 </a:t>
                      </a:r>
                      <a:r>
                        <a:rPr lang="en-US" sz="2400" kern="1200" dirty="0" smtClean="0">
                          <a:effectLst/>
                        </a:rPr>
                        <a:t>921</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533845">
                <a:tc>
                  <a:txBody>
                    <a:bodyPr/>
                    <a:lstStyle/>
                    <a:p>
                      <a:pPr algn="ctr">
                        <a:lnSpc>
                          <a:spcPct val="150000"/>
                        </a:lnSpc>
                        <a:spcAft>
                          <a:spcPts val="0"/>
                        </a:spcAft>
                      </a:pPr>
                      <a:r>
                        <a:rPr lang="en-US" sz="2400" kern="1200" dirty="0">
                          <a:effectLst/>
                        </a:rPr>
                        <a:t>FS</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207</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19 181</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33845">
                <a:tc>
                  <a:txBody>
                    <a:bodyPr/>
                    <a:lstStyle/>
                    <a:p>
                      <a:pPr algn="ctr">
                        <a:lnSpc>
                          <a:spcPct val="150000"/>
                        </a:lnSpc>
                        <a:spcAft>
                          <a:spcPts val="0"/>
                        </a:spcAft>
                      </a:pPr>
                      <a:r>
                        <a:rPr lang="en-US" sz="2400" kern="1200" dirty="0">
                          <a:effectLst/>
                        </a:rPr>
                        <a:t>GP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192</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66 </a:t>
                      </a:r>
                      <a:r>
                        <a:rPr lang="en-US" sz="2400" kern="1200" dirty="0" smtClean="0">
                          <a:effectLst/>
                        </a:rPr>
                        <a:t>353</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533845">
                <a:tc>
                  <a:txBody>
                    <a:bodyPr/>
                    <a:lstStyle/>
                    <a:p>
                      <a:pPr algn="ctr">
                        <a:lnSpc>
                          <a:spcPct val="150000"/>
                        </a:lnSpc>
                        <a:spcAft>
                          <a:spcPts val="0"/>
                        </a:spcAft>
                      </a:pPr>
                      <a:r>
                        <a:rPr lang="en-US" sz="2400" kern="1200" dirty="0">
                          <a:effectLst/>
                        </a:rPr>
                        <a:t>KZN</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976</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smtClean="0">
                          <a:effectLst/>
                        </a:rPr>
                        <a:t>51 292</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533845">
                <a:tc>
                  <a:txBody>
                    <a:bodyPr/>
                    <a:lstStyle/>
                    <a:p>
                      <a:pPr algn="ctr">
                        <a:lnSpc>
                          <a:spcPct val="150000"/>
                        </a:lnSpc>
                        <a:spcAft>
                          <a:spcPts val="0"/>
                        </a:spcAft>
                      </a:pPr>
                      <a:r>
                        <a:rPr lang="en-US" sz="2400" kern="1200" dirty="0">
                          <a:effectLst/>
                        </a:rPr>
                        <a:t>LP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157</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44 181</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533845">
                <a:tc>
                  <a:txBody>
                    <a:bodyPr/>
                    <a:lstStyle/>
                    <a:p>
                      <a:pPr algn="ctr">
                        <a:lnSpc>
                          <a:spcPct val="150000"/>
                        </a:lnSpc>
                        <a:spcAft>
                          <a:spcPts val="0"/>
                        </a:spcAft>
                      </a:pPr>
                      <a:r>
                        <a:rPr lang="en-US" sz="2400" kern="1200" dirty="0">
                          <a:effectLst/>
                        </a:rPr>
                        <a:t>MP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75</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11 692</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533845">
                <a:tc>
                  <a:txBody>
                    <a:bodyPr/>
                    <a:lstStyle/>
                    <a:p>
                      <a:pPr algn="ctr">
                        <a:lnSpc>
                          <a:spcPct val="150000"/>
                        </a:lnSpc>
                        <a:spcAft>
                          <a:spcPts val="0"/>
                        </a:spcAft>
                      </a:pPr>
                      <a:r>
                        <a:rPr lang="en-US" sz="2400" kern="1200" dirty="0">
                          <a:effectLst/>
                        </a:rPr>
                        <a:t>NC</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22</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4 </a:t>
                      </a:r>
                      <a:r>
                        <a:rPr lang="en-US" sz="2400" kern="1200" dirty="0" smtClean="0">
                          <a:effectLst/>
                        </a:rPr>
                        <a:t>043</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533845">
                <a:tc>
                  <a:txBody>
                    <a:bodyPr/>
                    <a:lstStyle/>
                    <a:p>
                      <a:pPr algn="ctr">
                        <a:lnSpc>
                          <a:spcPct val="150000"/>
                        </a:lnSpc>
                        <a:spcAft>
                          <a:spcPts val="0"/>
                        </a:spcAft>
                      </a:pPr>
                      <a:r>
                        <a:rPr lang="en-US" sz="2400" kern="1200" dirty="0">
                          <a:effectLst/>
                        </a:rPr>
                        <a:t>NW</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76</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25 763</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533845">
                <a:tc>
                  <a:txBody>
                    <a:bodyPr/>
                    <a:lstStyle/>
                    <a:p>
                      <a:pPr algn="ctr">
                        <a:lnSpc>
                          <a:spcPct val="150000"/>
                        </a:lnSpc>
                        <a:spcAft>
                          <a:spcPts val="0"/>
                        </a:spcAft>
                      </a:pPr>
                      <a:r>
                        <a:rPr lang="en-US" sz="2400" kern="1200" dirty="0">
                          <a:effectLst/>
                        </a:rPr>
                        <a:t>WC</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a:effectLst/>
                        </a:rPr>
                        <a:t>130</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kern="1200" dirty="0" smtClean="0">
                          <a:effectLst/>
                        </a:rPr>
                        <a:t>15 371</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533845">
                <a:tc>
                  <a:txBody>
                    <a:bodyPr/>
                    <a:lstStyle/>
                    <a:p>
                      <a:pPr algn="ctr">
                        <a:lnSpc>
                          <a:spcPct val="150000"/>
                        </a:lnSpc>
                        <a:spcAft>
                          <a:spcPts val="0"/>
                        </a:spcAft>
                      </a:pPr>
                      <a:r>
                        <a:rPr lang="en-US" sz="2400" b="1" kern="1200" dirty="0" smtClean="0">
                          <a:effectLst/>
                        </a:rPr>
                        <a:t>NATIONAL</a:t>
                      </a:r>
                      <a:endParaRPr lang="en-ZA"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2400" b="1" dirty="0">
                          <a:effectLst/>
                        </a:rPr>
                        <a:t>1 931</a:t>
                      </a:r>
                      <a:endParaRPr lang="en-ZA"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2400" b="1" dirty="0" smtClean="0">
                          <a:effectLst/>
                        </a:rPr>
                        <a:t>277 797</a:t>
                      </a:r>
                      <a:endParaRPr lang="en-ZA"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5" name="Slide Number Placeholder 3"/>
          <p:cNvSpPr txBox="1">
            <a:spLocks/>
          </p:cNvSpPr>
          <p:nvPr/>
        </p:nvSpPr>
        <p:spPr>
          <a:xfrm>
            <a:off x="107504" y="72009"/>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1991962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0" y="-99392"/>
            <a:ext cx="8028384" cy="908720"/>
          </a:xfrm>
        </p:spPr>
        <p:txBody>
          <a:bodyPr/>
          <a:lstStyle/>
          <a:p>
            <a:r>
              <a:rPr lang="en-ZA" dirty="0"/>
              <a:t>INDICATOR TABLE: PROGRAMME </a:t>
            </a:r>
            <a:r>
              <a:rPr lang="en-ZA" dirty="0" smtClean="0"/>
              <a:t>4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41208665"/>
              </p:ext>
            </p:extLst>
          </p:nvPr>
        </p:nvGraphicFramePr>
        <p:xfrm>
          <a:off x="1" y="600799"/>
          <a:ext cx="9143999" cy="6178357"/>
        </p:xfrm>
        <a:graphic>
          <a:graphicData uri="http://schemas.openxmlformats.org/drawingml/2006/table">
            <a:tbl>
              <a:tblPr>
                <a:tableStyleId>{8A107856-5554-42FB-B03E-39F5DBC370BA}</a:tableStyleId>
              </a:tblPr>
              <a:tblGrid>
                <a:gridCol w="958645">
                  <a:extLst>
                    <a:ext uri="{9D8B030D-6E8A-4147-A177-3AD203B41FA5}">
                      <a16:colId xmlns:a16="http://schemas.microsoft.com/office/drawing/2014/main" xmlns="" val="20000"/>
                    </a:ext>
                  </a:extLst>
                </a:gridCol>
                <a:gridCol w="805043">
                  <a:extLst>
                    <a:ext uri="{9D8B030D-6E8A-4147-A177-3AD203B41FA5}">
                      <a16:colId xmlns:a16="http://schemas.microsoft.com/office/drawing/2014/main" xmlns="" val="20001"/>
                    </a:ext>
                  </a:extLst>
                </a:gridCol>
                <a:gridCol w="504054">
                  <a:extLst>
                    <a:ext uri="{9D8B030D-6E8A-4147-A177-3AD203B41FA5}">
                      <a16:colId xmlns:a16="http://schemas.microsoft.com/office/drawing/2014/main" xmlns="" val="20002"/>
                    </a:ext>
                  </a:extLst>
                </a:gridCol>
                <a:gridCol w="720082">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1296143">
                  <a:extLst>
                    <a:ext uri="{9D8B030D-6E8A-4147-A177-3AD203B41FA5}">
                      <a16:colId xmlns:a16="http://schemas.microsoft.com/office/drawing/2014/main" xmlns="" val="20005"/>
                    </a:ext>
                  </a:extLst>
                </a:gridCol>
                <a:gridCol w="2088232">
                  <a:extLst>
                    <a:ext uri="{9D8B030D-6E8A-4147-A177-3AD203B41FA5}">
                      <a16:colId xmlns:a16="http://schemas.microsoft.com/office/drawing/2014/main" xmlns="" val="20006"/>
                    </a:ext>
                  </a:extLst>
                </a:gridCol>
                <a:gridCol w="2195736">
                  <a:extLst>
                    <a:ext uri="{9D8B030D-6E8A-4147-A177-3AD203B41FA5}">
                      <a16:colId xmlns:a16="http://schemas.microsoft.com/office/drawing/2014/main" xmlns="" val="20007"/>
                    </a:ext>
                  </a:extLst>
                </a:gridCol>
              </a:tblGrid>
              <a:tr h="164013">
                <a:tc rowSpan="2">
                  <a:txBody>
                    <a:bodyPr/>
                    <a:lstStyle/>
                    <a:p>
                      <a:pPr algn="ctr" fontAlgn="ctr"/>
                      <a:r>
                        <a:rPr lang="en-ZA" sz="1100" b="1" u="none" strike="noStrike" dirty="0">
                          <a:effectLst/>
                        </a:rPr>
                        <a:t>Programme / </a:t>
                      </a:r>
                      <a:br>
                        <a:rPr lang="en-ZA" sz="1100" b="1" u="none" strike="noStrike" dirty="0">
                          <a:effectLst/>
                        </a:rPr>
                      </a:br>
                      <a:r>
                        <a:rPr lang="en-ZA" sz="1100" b="1" u="none" strike="noStrike" dirty="0">
                          <a:effectLst/>
                        </a:rPr>
                        <a:t>Sub-Programme / Performance Indicators</a:t>
                      </a:r>
                      <a:endParaRPr lang="en-ZA" sz="1100" b="1" i="0" u="none" strike="noStrike" dirty="0">
                        <a:solidFill>
                          <a:srgbClr val="000000"/>
                        </a:solidFill>
                        <a:effectLst/>
                        <a:latin typeface="Calibri"/>
                      </a:endParaRPr>
                    </a:p>
                  </a:txBody>
                  <a:tcPr marL="6284" marR="6284" marT="6284" marB="0" anchor="ctr"/>
                </a:tc>
                <a:tc rowSpan="2">
                  <a:txBody>
                    <a:bodyPr/>
                    <a:lstStyle/>
                    <a:p>
                      <a:pPr algn="ctr" fontAlgn="ctr"/>
                      <a:r>
                        <a:rPr lang="en-ZA" sz="1100" b="1" u="none" strike="noStrike" dirty="0">
                          <a:effectLst/>
                        </a:rPr>
                        <a:t>2017/18 Annual Target as per Annual Performance Plan (APP)</a:t>
                      </a:r>
                      <a:endParaRPr lang="en-ZA" sz="1100" b="1" i="0" u="none" strike="noStrike" dirty="0">
                        <a:solidFill>
                          <a:srgbClr val="000000"/>
                        </a:solidFill>
                        <a:effectLst/>
                        <a:latin typeface="Calibri"/>
                      </a:endParaRPr>
                    </a:p>
                  </a:txBody>
                  <a:tcPr marL="6284" marR="6284" marT="6284" marB="0" anchor="ctr"/>
                </a:tc>
                <a:tc gridSpan="2">
                  <a:txBody>
                    <a:bodyPr/>
                    <a:lstStyle/>
                    <a:p>
                      <a:pPr algn="ctr" fontAlgn="ctr"/>
                      <a:r>
                        <a:rPr lang="en-ZA" sz="1100" b="1" i="0" u="none" strike="noStrike" dirty="0" smtClean="0">
                          <a:solidFill>
                            <a:srgbClr val="000000"/>
                          </a:solidFill>
                          <a:effectLst/>
                          <a:latin typeface="Calibri"/>
                        </a:rPr>
                        <a:t>Quarter</a:t>
                      </a:r>
                      <a:r>
                        <a:rPr lang="en-ZA" sz="1100" b="1" i="0" u="none" strike="noStrike" baseline="0" dirty="0" smtClean="0">
                          <a:solidFill>
                            <a:srgbClr val="000000"/>
                          </a:solidFill>
                          <a:effectLst/>
                          <a:latin typeface="Calibri"/>
                        </a:rPr>
                        <a:t> 2</a:t>
                      </a:r>
                      <a:endParaRPr lang="en-ZA" sz="11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100" b="1" i="0" u="none" strike="noStrike" dirty="0" smtClean="0">
                          <a:solidFill>
                            <a:srgbClr val="000000"/>
                          </a:solidFill>
                          <a:effectLst/>
                          <a:latin typeface="Calibri"/>
                        </a:rPr>
                        <a:t>Quarter 3</a:t>
                      </a:r>
                      <a:endParaRPr lang="en-ZA" sz="11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90435">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100" b="1" u="none" strike="noStrike" dirty="0">
                          <a:effectLst/>
                        </a:rPr>
                        <a:t> Quarter 2 Target as per APP</a:t>
                      </a:r>
                      <a:endParaRPr lang="en-ZA" sz="1100" b="1" i="0" u="none" strike="noStrike" dirty="0">
                        <a:solidFill>
                          <a:srgbClr val="000000"/>
                        </a:solidFill>
                        <a:effectLst/>
                        <a:latin typeface="Calibri"/>
                      </a:endParaRPr>
                    </a:p>
                  </a:txBody>
                  <a:tcPr marL="6284" marR="6284" marT="6284" marB="0" anchor="ctr"/>
                </a:tc>
                <a:tc>
                  <a:txBody>
                    <a:bodyPr/>
                    <a:lstStyle/>
                    <a:p>
                      <a:pPr algn="ctr" fontAlgn="ctr"/>
                      <a:r>
                        <a:rPr lang="en-ZA" sz="1100" b="1" u="none" strike="noStrike" dirty="0">
                          <a:effectLst/>
                        </a:rPr>
                        <a:t>Quarter 2 Output – Validated</a:t>
                      </a:r>
                      <a:endParaRPr lang="en-ZA" sz="1100" b="1" i="0" u="none" strike="noStrike" dirty="0">
                        <a:solidFill>
                          <a:srgbClr val="000000"/>
                        </a:solidFill>
                        <a:effectLst/>
                        <a:latin typeface="Calibri"/>
                      </a:endParaRPr>
                    </a:p>
                  </a:txBody>
                  <a:tcPr marL="6284" marR="6284" marT="6284" marB="0" anchor="ctr"/>
                </a:tc>
                <a:tc>
                  <a:txBody>
                    <a:bodyPr/>
                    <a:lstStyle/>
                    <a:p>
                      <a:pPr algn="ctr" fontAlgn="b"/>
                      <a:r>
                        <a:rPr lang="en-ZA" sz="1100" b="1" u="none" strike="noStrike" dirty="0">
                          <a:effectLst/>
                        </a:rPr>
                        <a:t> Quarter 3 Target as per APP</a:t>
                      </a:r>
                      <a:endParaRPr lang="en-ZA" sz="1100" b="1" i="0" u="none" strike="noStrike" dirty="0">
                        <a:solidFill>
                          <a:srgbClr val="000000"/>
                        </a:solidFill>
                        <a:effectLst/>
                        <a:latin typeface="Calibri"/>
                      </a:endParaRPr>
                    </a:p>
                  </a:txBody>
                  <a:tcPr marL="6284" marR="6284" marT="6284" marB="0" anchor="ctr"/>
                </a:tc>
                <a:tc>
                  <a:txBody>
                    <a:bodyPr/>
                    <a:lstStyle/>
                    <a:p>
                      <a:pPr algn="ctr" fontAlgn="b"/>
                      <a:r>
                        <a:rPr lang="en-ZA" sz="1100" b="1" u="none" strike="noStrike" dirty="0">
                          <a:effectLst/>
                        </a:rPr>
                        <a:t>Quarter 3 Output – Preliminary</a:t>
                      </a:r>
                      <a:endParaRPr lang="en-ZA" sz="1100" b="1" i="0" u="none" strike="noStrike" dirty="0">
                        <a:solidFill>
                          <a:srgbClr val="000000"/>
                        </a:solidFill>
                        <a:effectLst/>
                        <a:latin typeface="Calibri"/>
                      </a:endParaRPr>
                    </a:p>
                  </a:txBody>
                  <a:tcPr marL="6284" marR="6284" marT="6284" marB="0" anchor="ctr"/>
                </a:tc>
                <a:tc>
                  <a:txBody>
                    <a:bodyPr/>
                    <a:lstStyle/>
                    <a:p>
                      <a:pPr algn="ctr" fontAlgn="b"/>
                      <a:r>
                        <a:rPr lang="en-ZA" sz="1100" b="1" u="none" strike="noStrike" dirty="0">
                          <a:effectLst/>
                        </a:rPr>
                        <a:t>Reason for Deviation</a:t>
                      </a:r>
                      <a:endParaRPr lang="en-ZA" sz="1100" b="1" i="0" u="none" strike="noStrike" dirty="0">
                        <a:solidFill>
                          <a:srgbClr val="000000"/>
                        </a:solidFill>
                        <a:effectLst/>
                        <a:latin typeface="Calibri"/>
                      </a:endParaRPr>
                    </a:p>
                  </a:txBody>
                  <a:tcPr marL="6284" marR="6284" marT="6284" marB="0" anchor="ctr"/>
                </a:tc>
                <a:tc>
                  <a:txBody>
                    <a:bodyPr/>
                    <a:lstStyle/>
                    <a:p>
                      <a:pPr algn="ctr" fontAlgn="b"/>
                      <a:r>
                        <a:rPr lang="en-ZA" sz="1100" b="1" u="none" strike="noStrike" dirty="0">
                          <a:effectLst/>
                        </a:rPr>
                        <a:t>Corrective Action</a:t>
                      </a:r>
                      <a:endParaRPr lang="en-ZA" sz="11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5166233">
                <a:tc>
                  <a:txBody>
                    <a:bodyPr/>
                    <a:lstStyle/>
                    <a:p>
                      <a:pPr algn="ctr" fontAlgn="t"/>
                      <a:r>
                        <a:rPr lang="en-ZA" sz="1000" u="none" strike="noStrike" dirty="0">
                          <a:effectLst/>
                        </a:rPr>
                        <a:t>4.3.1 Number of new schools built and completed through ASIDI</a:t>
                      </a:r>
                      <a:endParaRPr lang="en-ZA" sz="1000" b="0" i="0" u="none" strike="noStrike" dirty="0">
                        <a:solidFill>
                          <a:srgbClr val="000000"/>
                        </a:solidFill>
                        <a:effectLst/>
                        <a:latin typeface="Calibri"/>
                      </a:endParaRPr>
                    </a:p>
                  </a:txBody>
                  <a:tcPr marL="9525" marR="9525" marT="9525" marB="0" anchor="ctr"/>
                </a:tc>
                <a:tc>
                  <a:txBody>
                    <a:bodyPr/>
                    <a:lstStyle/>
                    <a:p>
                      <a:pPr algn="ctr" fontAlgn="t"/>
                      <a:r>
                        <a:rPr lang="en-ZA" sz="1000" b="1" u="none" strike="noStrike" dirty="0" smtClean="0">
                          <a:effectLst/>
                        </a:rPr>
                        <a:t>115</a:t>
                      </a:r>
                    </a:p>
                    <a:p>
                      <a:pPr algn="ctr" fontAlgn="t"/>
                      <a:r>
                        <a:rPr lang="en-ZA" sz="1000" b="1" i="0" u="none" strike="noStrike" dirty="0" smtClean="0">
                          <a:solidFill>
                            <a:srgbClr val="000000"/>
                          </a:solidFill>
                          <a:effectLst/>
                          <a:latin typeface="Calibri"/>
                        </a:rPr>
                        <a:t>ANNUALLY</a:t>
                      </a:r>
                      <a:endParaRPr lang="en-ZA" sz="1000" b="1" i="0" u="none" strike="noStrike" dirty="0">
                        <a:solidFill>
                          <a:srgbClr val="000000"/>
                        </a:solidFill>
                        <a:effectLst/>
                        <a:latin typeface="Calibri"/>
                      </a:endParaRPr>
                    </a:p>
                  </a:txBody>
                  <a:tcPr marL="4191" marR="4191" marT="4191" marB="0" anchor="ctr"/>
                </a:tc>
                <a:tc>
                  <a:txBody>
                    <a:bodyPr/>
                    <a:lstStyle/>
                    <a:p>
                      <a:pPr algn="ctr" fontAlgn="t"/>
                      <a:r>
                        <a:rPr lang="en-ZA" sz="1000" u="none" strike="noStrike" dirty="0">
                          <a:effectLst/>
                        </a:rPr>
                        <a:t>-</a:t>
                      </a:r>
                      <a:endParaRPr lang="en-ZA" sz="1000" b="0" i="0" u="none" strike="noStrike" dirty="0">
                        <a:solidFill>
                          <a:srgbClr val="000000"/>
                        </a:solidFill>
                        <a:effectLst/>
                        <a:latin typeface="Calibri"/>
                      </a:endParaRPr>
                    </a:p>
                  </a:txBody>
                  <a:tcPr marL="4191" marR="4191" marT="4191" marB="0" anchor="ctr"/>
                </a:tc>
                <a:tc>
                  <a:txBody>
                    <a:bodyPr/>
                    <a:lstStyle/>
                    <a:p>
                      <a:pPr algn="ctr" fontAlgn="t"/>
                      <a:r>
                        <a:rPr lang="en-ZA" sz="1000" b="1" u="none" strike="noStrike" dirty="0">
                          <a:effectLst/>
                        </a:rPr>
                        <a:t>4 practical completion certificates received in Q2 2017/18,</a:t>
                      </a:r>
                      <a:br>
                        <a:rPr lang="en-ZA" sz="1000" b="1" u="none" strike="noStrike" dirty="0">
                          <a:effectLst/>
                        </a:rPr>
                      </a:br>
                      <a:r>
                        <a:rPr lang="en-ZA" sz="1000" b="1" u="none" strike="noStrike" dirty="0">
                          <a:effectLst/>
                        </a:rPr>
                        <a:t>184 completed of 370 allocated schools</a:t>
                      </a:r>
                      <a:br>
                        <a:rPr lang="en-ZA" sz="1000" b="1" u="none" strike="noStrike" dirty="0">
                          <a:effectLst/>
                        </a:rPr>
                      </a:br>
                      <a:endParaRPr lang="en-ZA" sz="10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000" u="none" strike="noStrike" dirty="0">
                          <a:effectLst/>
                        </a:rPr>
                        <a:t>-</a:t>
                      </a:r>
                      <a:endParaRPr lang="en-ZA" sz="1000" b="0" i="0" u="none" strike="noStrike" dirty="0">
                        <a:solidFill>
                          <a:srgbClr val="000000"/>
                        </a:solidFill>
                        <a:effectLst/>
                        <a:latin typeface="Calibri"/>
                      </a:endParaRPr>
                    </a:p>
                  </a:txBody>
                  <a:tcPr marL="9525" marR="9525" marT="9525" marB="0" anchor="ctr"/>
                </a:tc>
                <a:tc>
                  <a:txBody>
                    <a:bodyPr/>
                    <a:lstStyle/>
                    <a:p>
                      <a:pPr algn="ctr" fontAlgn="t"/>
                      <a:r>
                        <a:rPr lang="en-US" sz="1000" b="1" u="none" strike="noStrike" dirty="0" smtClean="0">
                          <a:effectLst/>
                        </a:rPr>
                        <a:t>187 completed (up to date delivery) of 370 allocated schools (since inception). </a:t>
                      </a:r>
                    </a:p>
                    <a:p>
                      <a:pPr algn="ctr" fontAlgn="t"/>
                      <a:r>
                        <a:rPr lang="en-US" sz="1000" b="1" u="none" strike="noStrike" dirty="0" smtClean="0">
                          <a:effectLst/>
                        </a:rPr>
                        <a:t>199 are at various stages of planning, procurement of contractors and construction. </a:t>
                      </a:r>
                    </a:p>
                    <a:p>
                      <a:pPr algn="ctr" fontAlgn="t"/>
                      <a:r>
                        <a:rPr lang="en-US" sz="1000" b="1" u="none" strike="noStrike" dirty="0" smtClean="0">
                          <a:effectLst/>
                        </a:rPr>
                        <a:t>The rationalisation and merger of 216 small schools in the Eastern Cape has been finalised bringing the total of schools to be implemented by the programme to 386.  </a:t>
                      </a:r>
                    </a:p>
                    <a:p>
                      <a:pPr algn="ctr" fontAlgn="t"/>
                      <a:r>
                        <a:rPr lang="en-US" sz="1000" b="1" u="none" strike="noStrike" dirty="0" smtClean="0">
                          <a:effectLst/>
                        </a:rPr>
                        <a:t>3 practical completion certificates received in Q3 2017/18</a:t>
                      </a:r>
                      <a:r>
                        <a:rPr lang="en-ZA" sz="1000" u="none" strike="noStrike" dirty="0">
                          <a:effectLst/>
                        </a:rPr>
                        <a:t/>
                      </a:r>
                      <a:br>
                        <a:rPr lang="en-ZA" sz="1000" u="none" strike="noStrike" dirty="0">
                          <a:effectLst/>
                        </a:rPr>
                      </a:br>
                      <a:endParaRPr lang="en-ZA" sz="1000" b="0" i="0" u="none" strike="noStrike" dirty="0">
                        <a:solidFill>
                          <a:srgbClr val="000000"/>
                        </a:solidFill>
                        <a:effectLst/>
                        <a:latin typeface="Calibri"/>
                      </a:endParaRPr>
                    </a:p>
                  </a:txBody>
                  <a:tcPr marL="9525" marR="9525" marT="9525" marB="0" anchor="ctr">
                    <a:solidFill>
                      <a:schemeClr val="bg1"/>
                    </a:solidFill>
                  </a:tcPr>
                </a:tc>
                <a:tc>
                  <a:txBody>
                    <a:bodyPr/>
                    <a:lstStyle/>
                    <a:p>
                      <a:pPr marL="171450" indent="-171450" algn="l" fontAlgn="t">
                        <a:buFont typeface="Arial" panose="020B0604020202020204" pitchFamily="34" charset="0"/>
                        <a:buChar char="•"/>
                      </a:pPr>
                      <a:r>
                        <a:rPr lang="en-US" sz="1000" u="none" strike="noStrike" dirty="0" smtClean="0">
                          <a:effectLst/>
                        </a:rPr>
                        <a:t>Tenders for 7 clusters for modular construction affecting 47 isolated schools were re-advertised. 10 conventional structures of isolated schools went out on tender. Bids for construction of 32 medium to large schools went out on tender. </a:t>
                      </a:r>
                    </a:p>
                    <a:p>
                      <a:pPr marL="171450" indent="-171450" algn="l" fontAlgn="t">
                        <a:buFont typeface="Arial" panose="020B0604020202020204" pitchFamily="34" charset="0"/>
                        <a:buChar char="•"/>
                      </a:pPr>
                      <a:r>
                        <a:rPr lang="en-US" sz="1000" kern="1200" dirty="0" smtClean="0">
                          <a:solidFill>
                            <a:schemeClr val="dk1"/>
                          </a:solidFill>
                          <a:effectLst/>
                          <a:latin typeface="+mn-lt"/>
                          <a:ea typeface="+mn-ea"/>
                          <a:cs typeface="+mn-cs"/>
                        </a:rPr>
                        <a:t>Development Bank of Southern Africa (</a:t>
                      </a:r>
                      <a:r>
                        <a:rPr lang="en-US" sz="1000" u="none" strike="noStrike" dirty="0" smtClean="0">
                          <a:effectLst/>
                        </a:rPr>
                        <a:t>DBSA): Slow completion of projects. Contractors experiencing quality and cash flow issues, but have been placed on terms. </a:t>
                      </a:r>
                    </a:p>
                    <a:p>
                      <a:pPr marL="171450" indent="-171450" algn="l" fontAlgn="t">
                        <a:buFont typeface="Arial" panose="020B0604020202020204" pitchFamily="34" charset="0"/>
                        <a:buChar char="•"/>
                      </a:pPr>
                      <a:r>
                        <a:rPr lang="en-US" sz="1000" u="none" strike="noStrike" dirty="0" smtClean="0">
                          <a:effectLst/>
                        </a:rPr>
                        <a:t>CDC: In Andrieskraal, contractor behind schedule and Amafengu/Clarkson behind schedule due to inclement weather. Delays in procurement processes for five batch 2 schools.</a:t>
                      </a:r>
                    </a:p>
                    <a:p>
                      <a:pPr marL="171450" indent="-171450" algn="l" fontAlgn="t">
                        <a:buFont typeface="Arial" panose="020B0604020202020204" pitchFamily="34" charset="0"/>
                        <a:buChar char="•"/>
                      </a:pPr>
                      <a:r>
                        <a:rPr lang="en-US" sz="1000" kern="1200" dirty="0" smtClean="0">
                          <a:solidFill>
                            <a:schemeClr val="dk1"/>
                          </a:solidFill>
                          <a:effectLst/>
                          <a:latin typeface="+mn-lt"/>
                          <a:ea typeface="+mn-ea"/>
                          <a:cs typeface="+mn-cs"/>
                        </a:rPr>
                        <a:t>Free State Department of Education (</a:t>
                      </a:r>
                      <a:r>
                        <a:rPr lang="en-US" sz="1000" u="none" strike="noStrike" dirty="0" smtClean="0">
                          <a:effectLst/>
                        </a:rPr>
                        <a:t>FSDoE): Contractor had capacity and cashflow challenges;</a:t>
                      </a:r>
                    </a:p>
                    <a:p>
                      <a:pPr marL="171450" indent="-171450" algn="l" fontAlgn="t">
                        <a:buFont typeface="Arial" panose="020B0604020202020204" pitchFamily="34" charset="0"/>
                        <a:buChar char="•"/>
                      </a:pPr>
                      <a:r>
                        <a:rPr lang="en-US" sz="1000" u="none" strike="noStrike" dirty="0" smtClean="0">
                          <a:effectLst/>
                        </a:rPr>
                        <a:t>IDT: Delays in procurement processes; Lack of Technical Registered Professional Resources to monitor and manage projects leading to poor supervision and project management</a:t>
                      </a:r>
                      <a:endParaRPr lang="en-US" sz="1000" u="none" strike="noStrike" dirty="0">
                        <a:effectLst/>
                      </a:endParaRPr>
                    </a:p>
                  </a:txBody>
                  <a:tcPr marL="9525" marR="9525" marT="9525" marB="0" anchor="ctr"/>
                </a:tc>
                <a:tc>
                  <a:txBody>
                    <a:bodyPr/>
                    <a:lstStyle/>
                    <a:p>
                      <a:pPr marL="171450" indent="-171450" algn="l" fontAlgn="t">
                        <a:buFont typeface="Arial" panose="020B0604020202020204" pitchFamily="34" charset="0"/>
                        <a:buChar char="•"/>
                      </a:pPr>
                      <a:r>
                        <a:rPr lang="en-US" sz="1000" u="none" strike="noStrike" dirty="0" smtClean="0">
                          <a:effectLst/>
                        </a:rPr>
                        <a:t>Modular construction tenders for the 47 isolated closed.  Tenders for the 10 conventional structures closed</a:t>
                      </a:r>
                      <a:r>
                        <a:rPr lang="en-US" sz="1000" u="none" strike="noStrike" baseline="0" dirty="0" smtClean="0">
                          <a:effectLst/>
                        </a:rPr>
                        <a:t> this quarter</a:t>
                      </a:r>
                      <a:r>
                        <a:rPr lang="en-US" sz="1000" u="none" strike="noStrike" dirty="0" smtClean="0">
                          <a:effectLst/>
                        </a:rPr>
                        <a:t>. Tenders for the 27 of the 32 medium to large schools closed this quarter. </a:t>
                      </a:r>
                    </a:p>
                    <a:p>
                      <a:pPr marL="171450" indent="-171450" algn="l" fontAlgn="t">
                        <a:buFont typeface="Arial" panose="020B0604020202020204" pitchFamily="34" charset="0"/>
                        <a:buChar char="•"/>
                      </a:pPr>
                      <a:r>
                        <a:rPr lang="en-US" sz="1000" u="none" strike="noStrike" dirty="0" smtClean="0">
                          <a:effectLst/>
                        </a:rPr>
                        <a:t>Evaluations of the closed tenders have commenced and the Unit is working diligently with Supply Chain Management to finalise the process and issue out appointment letters.</a:t>
                      </a:r>
                    </a:p>
                    <a:p>
                      <a:pPr marL="171450" indent="-171450" algn="l" fontAlgn="t">
                        <a:buFont typeface="Arial" panose="020B0604020202020204" pitchFamily="34" charset="0"/>
                        <a:buChar char="•"/>
                      </a:pPr>
                      <a:r>
                        <a:rPr lang="en-US" sz="1000" u="none" strike="noStrike" dirty="0" smtClean="0">
                          <a:effectLst/>
                        </a:rPr>
                        <a:t>DBSA: Slow contractors  placed on terms and some served with notice to terminate;</a:t>
                      </a:r>
                    </a:p>
                    <a:p>
                      <a:pPr marL="171450" indent="-171450" algn="l" fontAlgn="t">
                        <a:buFont typeface="Arial" panose="020B0604020202020204" pitchFamily="34" charset="0"/>
                        <a:buChar char="•"/>
                      </a:pPr>
                      <a:r>
                        <a:rPr lang="en-US" sz="1000" u="none" strike="noStrike" dirty="0" smtClean="0">
                          <a:effectLst/>
                        </a:rPr>
                        <a:t>CDC: Meetings held with CDC on five schools to accelerate procurement processes</a:t>
                      </a:r>
                    </a:p>
                    <a:p>
                      <a:pPr marL="171450" indent="-171450" algn="l" fontAlgn="t">
                        <a:buFont typeface="Arial" panose="020B0604020202020204" pitchFamily="34" charset="0"/>
                        <a:buChar char="•"/>
                      </a:pPr>
                      <a:r>
                        <a:rPr lang="en-US" sz="1000" u="none" strike="noStrike" dirty="0" smtClean="0">
                          <a:effectLst/>
                        </a:rPr>
                        <a:t>FSDoE: Contractor added additional teams, equipment and labour  to accelerate.</a:t>
                      </a:r>
                    </a:p>
                    <a:p>
                      <a:pPr marL="171450" indent="-171450" algn="l" fontAlgn="t">
                        <a:buFont typeface="Arial" panose="020B0604020202020204" pitchFamily="34" charset="0"/>
                        <a:buChar char="•"/>
                      </a:pPr>
                      <a:r>
                        <a:rPr lang="en-US" sz="1000" u="none" strike="noStrike" dirty="0" smtClean="0">
                          <a:effectLst/>
                        </a:rPr>
                        <a:t>IDT: Concurrence and appointment of contractors to 25 projects granted; </a:t>
                      </a:r>
                    </a:p>
                    <a:p>
                      <a:pPr marL="171450" indent="-171450" algn="l" fontAlgn="t">
                        <a:buFont typeface="Arial" panose="020B0604020202020204" pitchFamily="34" charset="0"/>
                        <a:buChar char="•"/>
                      </a:pPr>
                      <a:r>
                        <a:rPr lang="en-US" sz="1000" u="none" strike="noStrike" dirty="0" smtClean="0">
                          <a:effectLst/>
                        </a:rPr>
                        <a:t>DG’s intervention on challenges with IDT performance.</a:t>
                      </a:r>
                      <a:br>
                        <a:rPr lang="en-US" sz="1000" u="none" strike="noStrike" dirty="0" smtClean="0">
                          <a:effectLst/>
                        </a:rPr>
                      </a:br>
                      <a:r>
                        <a:rPr lang="en-US" sz="1000" u="none" strike="noStrike" dirty="0" smtClean="0">
                          <a:effectLst/>
                        </a:rPr>
                        <a:t>All IA’s have been instructed to submit acceleration plans to ensure improved performance and expenditure.</a:t>
                      </a:r>
                      <a:endParaRPr lang="en-US" sz="1000" u="none" strike="noStrike" dirty="0">
                        <a:effectLst/>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5145478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4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63948132"/>
              </p:ext>
            </p:extLst>
          </p:nvPr>
        </p:nvGraphicFramePr>
        <p:xfrm>
          <a:off x="2" y="1169066"/>
          <a:ext cx="9144001" cy="4780214"/>
        </p:xfrm>
        <a:graphic>
          <a:graphicData uri="http://schemas.openxmlformats.org/drawingml/2006/table">
            <a:tbl>
              <a:tblPr>
                <a:tableStyleId>{8A107856-5554-42FB-B03E-39F5DBC370BA}</a:tableStyleId>
              </a:tblPr>
              <a:tblGrid>
                <a:gridCol w="899592">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2577499">
                  <a:extLst>
                    <a:ext uri="{9D8B030D-6E8A-4147-A177-3AD203B41FA5}">
                      <a16:colId xmlns:a16="http://schemas.microsoft.com/office/drawing/2014/main" xmlns="" val="20005"/>
                    </a:ext>
                  </a:extLst>
                </a:gridCol>
                <a:gridCol w="997167">
                  <a:extLst>
                    <a:ext uri="{9D8B030D-6E8A-4147-A177-3AD203B41FA5}">
                      <a16:colId xmlns:a16="http://schemas.microsoft.com/office/drawing/2014/main" xmlns="" val="20006"/>
                    </a:ext>
                  </a:extLst>
                </a:gridCol>
                <a:gridCol w="1141351">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smtClean="0">
                          <a:effectLst/>
                        </a:rPr>
                        <a:t>4.3.2 Number </a:t>
                      </a:r>
                      <a:r>
                        <a:rPr lang="en-ZA" sz="1200" u="none" strike="noStrike" dirty="0">
                          <a:effectLst/>
                        </a:rPr>
                        <a:t>of schools provided with sanitation facilities through ASIDI</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257</a:t>
                      </a:r>
                    </a:p>
                    <a:p>
                      <a:pPr algn="ctr" fontAlgn="t"/>
                      <a:r>
                        <a:rPr lang="en-ZA" sz="1200" b="1" u="none" strike="noStrike" dirty="0" smtClean="0">
                          <a:effectLs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4 practical completion certificates received in Q2 2017/18,</a:t>
                      </a:r>
                      <a:br>
                        <a:rPr lang="en-ZA" sz="1200" b="1" u="none" strike="noStrike" dirty="0">
                          <a:effectLst/>
                        </a:rPr>
                      </a:br>
                      <a:r>
                        <a:rPr lang="en-ZA" sz="1200" b="1" u="none" strike="noStrike" dirty="0">
                          <a:effectLst/>
                        </a:rPr>
                        <a:t>450 completed of 585 allocated schools</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US" sz="1200" b="1" u="none" strike="noStrike" dirty="0" smtClean="0">
                          <a:effectLst/>
                        </a:rPr>
                        <a:t>453 completed of 585 allocated schools (since inception).</a:t>
                      </a:r>
                    </a:p>
                    <a:p>
                      <a:pPr algn="ctr" fontAlgn="t"/>
                      <a:r>
                        <a:rPr lang="en-US" sz="1200" b="1" u="none" strike="noStrike" dirty="0" smtClean="0">
                          <a:effectLst/>
                        </a:rPr>
                        <a:t>392 projects are in planning and design stages. </a:t>
                      </a:r>
                    </a:p>
                    <a:p>
                      <a:pPr algn="ctr" fontAlgn="t"/>
                      <a:r>
                        <a:rPr lang="en-US" sz="1200" b="1" u="none" strike="noStrike" dirty="0" smtClean="0">
                          <a:effectLst/>
                        </a:rPr>
                        <a:t>147 projects are in construction.</a:t>
                      </a:r>
                    </a:p>
                    <a:p>
                      <a:pPr algn="ctr" fontAlgn="t"/>
                      <a:r>
                        <a:rPr lang="en-US" sz="1200" b="1" u="none" strike="noStrike" dirty="0" smtClean="0">
                          <a:effectLst/>
                        </a:rPr>
                        <a:t>Due to scope changes a total of 992 projects are being implemented. [453+392+147]. </a:t>
                      </a:r>
                    </a:p>
                    <a:p>
                      <a:pPr algn="ctr" fontAlgn="t"/>
                      <a:r>
                        <a:rPr lang="en-US" sz="1200" b="1" u="none" strike="noStrike" dirty="0" smtClean="0">
                          <a:effectLst/>
                        </a:rPr>
                        <a:t>3 practical completion certificates received in Q3 2017/18.</a:t>
                      </a:r>
                      <a:endParaRPr lang="en-US" sz="1200" b="1" u="none" strike="noStrike" dirty="0">
                        <a:effectLst/>
                      </a:endParaRPr>
                    </a:p>
                  </a:txBody>
                  <a:tcPr marL="9525" marR="9525" marT="9525" marB="0" anchor="ctr">
                    <a:solidFill>
                      <a:schemeClr val="bg1"/>
                    </a:solidFill>
                  </a:tcPr>
                </a:tc>
                <a:tc rowSpan="2">
                  <a:txBody>
                    <a:bodyPr/>
                    <a:lstStyle/>
                    <a:p>
                      <a:pPr algn="ctr" fontAlgn="t"/>
                      <a:r>
                        <a:rPr lang="en-ZA" sz="1200" u="none" strike="noStrike" dirty="0">
                          <a:effectLst/>
                        </a:rPr>
                        <a:t>Tenders for appointment of 232 water and sanitation projects in Limpopo and 343 in EC have </a:t>
                      </a:r>
                      <a:r>
                        <a:rPr lang="en-ZA" sz="1200" u="none" strike="noStrike" dirty="0" smtClean="0">
                          <a:effectLst/>
                        </a:rPr>
                        <a:t>closed.</a:t>
                      </a:r>
                      <a:endParaRPr lang="en-ZA" sz="1200" b="0" i="0" u="none" strike="noStrike" dirty="0">
                        <a:solidFill>
                          <a:srgbClr val="000000"/>
                        </a:solidFill>
                        <a:effectLst/>
                        <a:latin typeface="Calibri"/>
                      </a:endParaRPr>
                    </a:p>
                  </a:txBody>
                  <a:tcPr marL="9525" marR="9525" marT="9525" marB="0" anchor="ctr"/>
                </a:tc>
                <a:tc rowSpan="2">
                  <a:txBody>
                    <a:bodyPr/>
                    <a:lstStyle/>
                    <a:p>
                      <a:pPr algn="ctr" fontAlgn="t"/>
                      <a:r>
                        <a:rPr lang="en-ZA" sz="1200" u="none" strike="noStrike" dirty="0" smtClean="0">
                          <a:effectLst/>
                        </a:rPr>
                        <a:t>Tenders for the Limpopo Projects  appointed end of Q3, and the Eastern Cape projects  appointed in Q4.</a:t>
                      </a:r>
                      <a:r>
                        <a:rPr lang="en-ZA" sz="1200" u="none" strike="noStrike" dirty="0">
                          <a:effectLst/>
                        </a:rPr>
                        <a:t> </a:t>
                      </a:r>
                      <a:endParaRPr lang="en-ZA" sz="1200" b="0" i="0" u="none" strike="noStrike" dirty="0">
                        <a:solidFill>
                          <a:srgbClr val="000000"/>
                        </a:solidFill>
                        <a:effectLst/>
                        <a:latin typeface="Calibri"/>
                      </a:endParaRPr>
                    </a:p>
                    <a:p>
                      <a:pPr algn="ctr" fontAlgn="t"/>
                      <a:r>
                        <a:rPr lang="en-ZA" sz="1200" u="none" strike="noStrike" dirty="0">
                          <a:effectLst/>
                        </a:rPr>
                        <a:t> </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4.3.3 Number of schools provided with water through ASIDI</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344</a:t>
                      </a:r>
                    </a:p>
                    <a:p>
                      <a:pPr algn="ctr" fontAlgn="t"/>
                      <a:r>
                        <a:rPr lang="en-ZA" sz="1200" b="1" i="0" u="none" strike="noStrike" dirty="0" smtClean="0">
                          <a:solidFill>
                            <a:srgbClr val="000000"/>
                          </a:solidFill>
                          <a:effectLst/>
                          <a:latin typeface="+mn-l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
                      </a:r>
                      <a:br>
                        <a:rPr lang="en-ZA" sz="1200" b="1" u="none" strike="noStrike" dirty="0">
                          <a:effectLst/>
                        </a:rPr>
                      </a:br>
                      <a:r>
                        <a:rPr lang="en-ZA" sz="1200" b="1" u="none" strike="noStrike" dirty="0">
                          <a:effectLst/>
                        </a:rPr>
                        <a:t>636 completed of 959 allocated </a:t>
                      </a:r>
                      <a:r>
                        <a:rPr lang="en-ZA" sz="1200" b="1" u="none" strike="noStrike" dirty="0" smtClean="0">
                          <a:effectLst/>
                        </a:rPr>
                        <a:t>schools.</a:t>
                      </a:r>
                    </a:p>
                    <a:p>
                      <a:pPr algn="ctr" fontAlgn="t"/>
                      <a:r>
                        <a:rPr kumimoji="0" lang="en-ZA" sz="1200" b="1" i="0" u="none" strike="noStrike" kern="1200" cap="none" spc="0" normalizeH="0" baseline="0" noProof="0" dirty="0" smtClean="0">
                          <a:ln>
                            <a:noFill/>
                          </a:ln>
                          <a:solidFill>
                            <a:prstClr val="black"/>
                          </a:solidFill>
                          <a:effectLst/>
                          <a:uLnTx/>
                          <a:uFillTx/>
                          <a:latin typeface="+mn-lt"/>
                          <a:ea typeface="+mn-ea"/>
                          <a:cs typeface="+mn-cs"/>
                        </a:rPr>
                        <a:t>0 practical completion certificates received in Q2 2017/18</a:t>
                      </a:r>
                      <a:r>
                        <a:rPr lang="en-ZA" sz="1200" b="1" u="none" strike="noStrike" dirty="0">
                          <a:effectLst/>
                        </a:rPr>
                        <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US" sz="1200" b="1" u="none" strike="noStrike" dirty="0" smtClean="0">
                          <a:effectLst/>
                        </a:rPr>
                        <a:t>636 completed of 959 allocated schools (since inception). </a:t>
                      </a:r>
                    </a:p>
                    <a:p>
                      <a:pPr algn="ctr" fontAlgn="t"/>
                      <a:r>
                        <a:rPr lang="en-US" sz="1200" b="1" u="none" strike="noStrike" dirty="0" smtClean="0">
                          <a:effectLst/>
                        </a:rPr>
                        <a:t>367 projects are in planning and design stages. </a:t>
                      </a:r>
                    </a:p>
                    <a:p>
                      <a:pPr algn="ctr" fontAlgn="t"/>
                      <a:r>
                        <a:rPr lang="en-US" sz="1200" b="1" u="none" strike="noStrike" dirty="0" smtClean="0">
                          <a:effectLst/>
                        </a:rPr>
                        <a:t>239 projects are in construction.</a:t>
                      </a:r>
                    </a:p>
                    <a:p>
                      <a:pPr algn="ctr" fontAlgn="t"/>
                      <a:r>
                        <a:rPr lang="en-US" sz="1200" b="1" u="none" strike="noStrike" dirty="0" smtClean="0">
                          <a:effectLst/>
                        </a:rPr>
                        <a:t>Due to scope changes a total of 1 242 projects are being implemented. [636+367+239]</a:t>
                      </a:r>
                    </a:p>
                    <a:p>
                      <a:pPr algn="ctr" fontAlgn="t"/>
                      <a:r>
                        <a:rPr lang="en-US" sz="1200" b="1" u="none" strike="noStrike" dirty="0" smtClean="0">
                          <a:effectLst/>
                        </a:rPr>
                        <a:t>0 practical completion certificates received in Q3 2017/18.</a:t>
                      </a:r>
                      <a:endParaRPr lang="en-US" sz="1200" b="1" u="none" strike="noStrike" dirty="0">
                        <a:effectLst/>
                      </a:endParaRPr>
                    </a:p>
                  </a:txBody>
                  <a:tcPr marL="9525" marR="9525" marT="9525" marB="0" anchor="ctr">
                    <a:solidFill>
                      <a:schemeClr val="bg1"/>
                    </a:solidFill>
                  </a:tcPr>
                </a:tc>
                <a:tc vMerge="1">
                  <a:txBody>
                    <a:bodyPr/>
                    <a:lstStyle/>
                    <a:p>
                      <a:pPr algn="ctr" fontAlgn="t"/>
                      <a:endParaRPr lang="en-ZA" sz="1200" b="0" i="0" u="none" strike="noStrike" dirty="0">
                        <a:solidFill>
                          <a:srgbClr val="000000"/>
                        </a:solidFill>
                        <a:effectLst/>
                        <a:latin typeface="Calibri"/>
                      </a:endParaRPr>
                    </a:p>
                  </a:txBody>
                  <a:tcPr marL="9525" marR="9525" marT="9525" marB="0" anchor="ctr"/>
                </a:tc>
                <a:tc vMerge="1">
                  <a:txBody>
                    <a:bodyPr/>
                    <a:lstStyle/>
                    <a:p>
                      <a:pPr algn="ctr" fontAlgn="t"/>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3368293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4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05562391"/>
              </p:ext>
            </p:extLst>
          </p:nvPr>
        </p:nvGraphicFramePr>
        <p:xfrm>
          <a:off x="2" y="1063914"/>
          <a:ext cx="9144001" cy="4780214"/>
        </p:xfrm>
        <a:graphic>
          <a:graphicData uri="http://schemas.openxmlformats.org/drawingml/2006/table">
            <a:tbl>
              <a:tblPr>
                <a:tableStyleId>{8A107856-5554-42FB-B03E-39F5DBC370BA}</a:tableStyleId>
              </a:tblPr>
              <a:tblGrid>
                <a:gridCol w="971598">
                  <a:extLst>
                    <a:ext uri="{9D8B030D-6E8A-4147-A177-3AD203B41FA5}">
                      <a16:colId xmlns:a16="http://schemas.microsoft.com/office/drawing/2014/main" xmlns="" val="20000"/>
                    </a:ext>
                  </a:extLst>
                </a:gridCol>
                <a:gridCol w="86409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1800200">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6"/>
                    </a:ext>
                  </a:extLst>
                </a:gridCol>
                <a:gridCol w="1403649">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4.3.4 Number of schools provided with electricity through ASIDI</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134</a:t>
                      </a:r>
                    </a:p>
                    <a:p>
                      <a:pPr algn="ctr" fontAlgn="t"/>
                      <a:r>
                        <a:rPr lang="en-ZA" sz="1200" b="1" i="0" u="none" strike="noStrike" dirty="0" smtClean="0">
                          <a:solidFill>
                            <a:srgbClr val="000000"/>
                          </a:solidFill>
                          <a:effectLst/>
                          <a:latin typeface="+mn-l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370 </a:t>
                      </a:r>
                      <a:r>
                        <a:rPr lang="en-ZA" sz="1200" b="1" u="none" strike="noStrike" dirty="0">
                          <a:effectLst/>
                        </a:rPr>
                        <a:t>completed of 535 allocated </a:t>
                      </a:r>
                      <a:r>
                        <a:rPr lang="en-ZA" sz="1200" b="1" u="none" strike="noStrike" dirty="0" smtClean="0">
                          <a:effectLst/>
                        </a:rPr>
                        <a:t>schools</a:t>
                      </a:r>
                    </a:p>
                    <a:p>
                      <a:pPr algn="ctr" fontAlgn="t"/>
                      <a:r>
                        <a:rPr lang="en-ZA" sz="1200" b="1" i="0" u="none" strike="noStrike" dirty="0" smtClean="0">
                          <a:solidFill>
                            <a:srgbClr val="000000"/>
                          </a:solidFill>
                          <a:effectLst/>
                          <a:latin typeface="+mn-lt"/>
                        </a:rPr>
                        <a:t>30 practical completion certificates received in Q2 2017/18.</a:t>
                      </a:r>
                      <a:br>
                        <a:rPr lang="en-ZA" sz="1200" b="1" i="0" u="none" strike="noStrike" dirty="0" smtClean="0">
                          <a:solidFill>
                            <a:srgbClr val="000000"/>
                          </a:solidFill>
                          <a:effectLst/>
                          <a:latin typeface="+mn-l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US" sz="1200" b="1" u="none" strike="noStrike" dirty="0" smtClean="0">
                          <a:effectLst/>
                        </a:rPr>
                        <a:t>372 completed out of 535 allocated schools (since inception).</a:t>
                      </a:r>
                    </a:p>
                    <a:p>
                      <a:pPr algn="ctr" fontAlgn="t"/>
                      <a:r>
                        <a:rPr lang="en-US" sz="1200" b="1" u="none" strike="noStrike" dirty="0" smtClean="0">
                          <a:effectLst/>
                        </a:rPr>
                        <a:t>The remainder of the projects were removed from the list due to various reasons.</a:t>
                      </a:r>
                    </a:p>
                    <a:p>
                      <a:pPr algn="ctr" fontAlgn="t"/>
                      <a:r>
                        <a:rPr lang="en-US" sz="1200" b="1" u="none" strike="noStrike" dirty="0" smtClean="0">
                          <a:effectLst/>
                        </a:rPr>
                        <a:t>2 certificates of compliance were received in Q3 2017/18.</a:t>
                      </a:r>
                      <a:endParaRPr lang="en-US" sz="1200" b="1" u="none" strike="noStrike" dirty="0">
                        <a:effectLst/>
                      </a:endParaRPr>
                    </a:p>
                  </a:txBody>
                  <a:tcPr marL="9525" marR="9525" marT="9525" marB="0" anchor="ctr">
                    <a:solidFill>
                      <a:schemeClr val="bg1"/>
                    </a:solidFill>
                  </a:tcPr>
                </a:tc>
                <a:tc>
                  <a:txBody>
                    <a:bodyPr/>
                    <a:lstStyle/>
                    <a:p>
                      <a:pPr algn="ctr" fontAlgn="t"/>
                      <a:r>
                        <a:rPr lang="en-ZA" sz="1200" u="none" strike="noStrike" dirty="0">
                          <a:effectLst/>
                        </a:rPr>
                        <a:t>Close out and reconciliation of the electricity programme is currently underway, involving all the affected implementing agents.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Of the schools allocated to the electricity programme at the beginning of ASIDI, 372 </a:t>
                      </a:r>
                      <a:r>
                        <a:rPr lang="en-ZA" sz="1200" u="none" strike="noStrike" dirty="0" smtClean="0">
                          <a:effectLst/>
                        </a:rPr>
                        <a:t>have </a:t>
                      </a:r>
                      <a:r>
                        <a:rPr lang="en-ZA" sz="1200" u="none" strike="noStrike" dirty="0">
                          <a:effectLst/>
                        </a:rPr>
                        <a:t>been completed. The other schools have already been electrified by Provinces.</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smtClean="0">
                          <a:effectLst/>
                        </a:rPr>
                        <a:t>4.4.1 Percentage </a:t>
                      </a:r>
                      <a:r>
                        <a:rPr lang="en-ZA" sz="1200" u="none" strike="noStrike" dirty="0">
                          <a:effectLst/>
                        </a:rPr>
                        <a:t>of public schools using the </a:t>
                      </a:r>
                      <a:r>
                        <a:rPr lang="en-ZA" sz="1200" u="none" strike="noStrike" dirty="0" smtClean="0">
                          <a:effectLst/>
                        </a:rPr>
                        <a:t>standardised </a:t>
                      </a:r>
                      <a:r>
                        <a:rPr lang="en-ZA" sz="1200" u="none" strike="noStrike" dirty="0">
                          <a:effectLst/>
                        </a:rPr>
                        <a:t>school administration</a:t>
                      </a:r>
                      <a:br>
                        <a:rPr lang="en-ZA" sz="1200" u="none" strike="noStrike" dirty="0">
                          <a:effectLst/>
                        </a:rPr>
                      </a:br>
                      <a:r>
                        <a:rPr lang="en-ZA" sz="1200" u="none" strike="noStrike" dirty="0">
                          <a:effectLst/>
                        </a:rPr>
                        <a:t>system, SA-SAMS for reporting</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98</a:t>
                      </a:r>
                      <a:r>
                        <a:rPr lang="en-ZA" sz="1200" b="1" u="none" strike="noStrike" dirty="0" smtClean="0">
                          <a:effectLst/>
                        </a:rPr>
                        <a:t>%</a:t>
                      </a:r>
                    </a:p>
                  </a:txBody>
                  <a:tcPr marL="4191" marR="4191" marT="4191" marB="0" anchor="ctr"/>
                </a:tc>
                <a:tc>
                  <a:txBody>
                    <a:bodyPr/>
                    <a:lstStyle/>
                    <a:p>
                      <a:pPr algn="ctr" fontAlgn="t"/>
                      <a:r>
                        <a:rPr lang="en-ZA" sz="1200" u="none" strike="noStrike" dirty="0">
                          <a:effectLst/>
                        </a:rPr>
                        <a:t>98</a:t>
                      </a:r>
                      <a:r>
                        <a:rPr lang="en-ZA" sz="1200" u="none" strike="noStrike" dirty="0" smtClean="0">
                          <a:effectLst/>
                        </a:rPr>
                        <a:t>%</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98.4%  </a:t>
                      </a:r>
                      <a:br>
                        <a:rPr lang="en-ZA" sz="1200" b="1" u="none" strike="noStrike" dirty="0">
                          <a:effectLst/>
                        </a:rPr>
                      </a:br>
                      <a:r>
                        <a:rPr lang="en-ZA" sz="1200" b="1" u="none" strike="noStrike" dirty="0">
                          <a:effectLst/>
                        </a:rPr>
                        <a:t>21 613 /21 966</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98</a:t>
                      </a:r>
                      <a:r>
                        <a:rPr lang="en-ZA" sz="1200" u="none" strike="noStrike" dirty="0" smtClean="0">
                          <a:effectLst/>
                        </a:rPr>
                        <a:t>%</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98.4%  </a:t>
                      </a:r>
                      <a:br>
                        <a:rPr lang="en-ZA" sz="1200" b="1" u="none" strike="noStrike" dirty="0">
                          <a:effectLst/>
                        </a:rPr>
                      </a:br>
                      <a:r>
                        <a:rPr lang="en-ZA" sz="1200" b="1" u="none" strike="noStrike" dirty="0">
                          <a:effectLst/>
                        </a:rPr>
                        <a:t>21 613 /21 966</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1170887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4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02477749"/>
              </p:ext>
            </p:extLst>
          </p:nvPr>
        </p:nvGraphicFramePr>
        <p:xfrm>
          <a:off x="1103" y="1063914"/>
          <a:ext cx="9142897" cy="4597334"/>
        </p:xfrm>
        <a:graphic>
          <a:graphicData uri="http://schemas.openxmlformats.org/drawingml/2006/table">
            <a:tbl>
              <a:tblPr>
                <a:tableStyleId>{8A107856-5554-42FB-B03E-39F5DBC370BA}</a:tableStyleId>
              </a:tblPr>
              <a:tblGrid>
                <a:gridCol w="1042506">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936104">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6"/>
                    </a:ext>
                  </a:extLst>
                </a:gridCol>
                <a:gridCol w="2267743">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4.4.2 Percentage of learners from public schools that are successfully uploaded on</a:t>
                      </a:r>
                      <a:br>
                        <a:rPr lang="en-ZA" sz="1200" u="none" strike="noStrike" dirty="0">
                          <a:effectLst/>
                        </a:rPr>
                      </a:br>
                      <a:r>
                        <a:rPr lang="en-ZA" sz="1200" u="none" strike="noStrike" dirty="0">
                          <a:effectLst/>
                        </a:rPr>
                        <a:t>to LURITS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98</a:t>
                      </a:r>
                      <a:r>
                        <a:rPr lang="en-ZA" sz="1200" b="1" u="none" strike="noStrike" dirty="0" smtClean="0">
                          <a:effectLst/>
                        </a:rPr>
                        <a:t>%</a:t>
                      </a:r>
                    </a:p>
                  </a:txBody>
                  <a:tcPr marL="4191" marR="4191" marT="4191" marB="0" anchor="ctr"/>
                </a:tc>
                <a:tc>
                  <a:txBody>
                    <a:bodyPr/>
                    <a:lstStyle/>
                    <a:p>
                      <a:pPr algn="ctr" fontAlgn="t"/>
                      <a:r>
                        <a:rPr lang="en-ZA" sz="1200" u="none" strike="noStrike" dirty="0">
                          <a:effectLst/>
                        </a:rPr>
                        <a:t>98</a:t>
                      </a:r>
                      <a:r>
                        <a:rPr lang="en-ZA" sz="1200" u="none" strike="noStrike" dirty="0" smtClean="0">
                          <a:effectLst/>
                        </a:rPr>
                        <a:t>%</a:t>
                      </a:r>
                    </a:p>
                    <a:p>
                      <a:pPr algn="ctr" fontAlgn="t"/>
                      <a:r>
                        <a:rPr lang="en-ZA" sz="1200" b="1" i="0" u="none" strike="noStrike" dirty="0" smtClean="0">
                          <a:solidFill>
                            <a:srgbClr val="000000"/>
                          </a:solidFill>
                          <a:effectLst/>
                          <a:latin typeface="+mn-lt"/>
                        </a:rPr>
                        <a:t>QUARTERLY</a:t>
                      </a:r>
                      <a:endParaRPr lang="en-ZA" sz="1200" u="none" strike="noStrike" dirty="0" smtClean="0">
                        <a:effectLst/>
                      </a:endParaRPr>
                    </a:p>
                  </a:txBody>
                  <a:tcPr marL="4191" marR="4191" marT="4191" marB="0" anchor="ctr"/>
                </a:tc>
                <a:tc>
                  <a:txBody>
                    <a:bodyPr/>
                    <a:lstStyle/>
                    <a:p>
                      <a:pPr algn="ctr" fontAlgn="t"/>
                      <a:r>
                        <a:rPr lang="en-ZA" sz="1200" b="1" u="none" strike="noStrike" dirty="0">
                          <a:effectLst/>
                        </a:rPr>
                        <a:t>92.9 %</a:t>
                      </a:r>
                      <a:br>
                        <a:rPr lang="en-ZA" sz="1200" b="1" u="none" strike="noStrike" dirty="0">
                          <a:effectLst/>
                        </a:rPr>
                      </a:br>
                      <a:r>
                        <a:rPr lang="en-ZA" sz="1200" b="1" u="none" strike="noStrike" dirty="0">
                          <a:effectLst/>
                        </a:rPr>
                        <a:t>11 599 006 / 12 490 132</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t"/>
                      <a:r>
                        <a:rPr lang="en-ZA" sz="1200" u="none" strike="noStrike" dirty="0">
                          <a:effectLst/>
                        </a:rPr>
                        <a:t>98</a:t>
                      </a:r>
                      <a:r>
                        <a:rPr lang="en-ZA" sz="1200" u="none" strike="noStrike" dirty="0" smtClean="0">
                          <a:effectLst/>
                        </a:rPr>
                        <a:t>%</a:t>
                      </a:r>
                    </a:p>
                    <a:p>
                      <a:pPr algn="ctr" fontAlgn="t"/>
                      <a:r>
                        <a:rPr lang="en-ZA" sz="1200" b="1" i="0" u="none" strike="noStrike" dirty="0" smtClean="0">
                          <a:solidFill>
                            <a:srgbClr val="000000"/>
                          </a:solidFill>
                          <a:effectLst/>
                          <a:latin typeface="+mn-lt"/>
                        </a:rPr>
                        <a:t>QUARTERLY</a:t>
                      </a:r>
                      <a:endParaRPr lang="en-ZA" sz="1200" u="none" strike="noStrike" dirty="0" smtClean="0">
                        <a:effectLst/>
                      </a:endParaRPr>
                    </a:p>
                  </a:txBody>
                  <a:tcPr marL="4191" marR="4191" marT="4191" marB="0" anchor="ctr"/>
                </a:tc>
                <a:tc>
                  <a:txBody>
                    <a:bodyPr/>
                    <a:lstStyle/>
                    <a:p>
                      <a:pPr algn="ctr" fontAlgn="t"/>
                      <a:r>
                        <a:rPr lang="en-ZA" sz="1200" b="1" u="none" strike="noStrike" dirty="0">
                          <a:effectLst/>
                        </a:rPr>
                        <a:t>94.9%</a:t>
                      </a:r>
                      <a:br>
                        <a:rPr lang="en-ZA" sz="1200" b="1" u="none" strike="noStrike" dirty="0">
                          <a:effectLst/>
                        </a:rPr>
                      </a:br>
                      <a:r>
                        <a:rPr lang="en-ZA" sz="1200" b="1" u="none" strike="noStrike" dirty="0">
                          <a:effectLst/>
                        </a:rPr>
                        <a:t>11 849 </a:t>
                      </a:r>
                      <a:r>
                        <a:rPr lang="en-ZA" sz="1200" b="1" u="none" strike="noStrike" dirty="0" smtClean="0">
                          <a:effectLst/>
                        </a:rPr>
                        <a:t>002 / 12 </a:t>
                      </a:r>
                      <a:r>
                        <a:rPr lang="en-ZA" sz="1200" b="1" u="none" strike="noStrike" dirty="0">
                          <a:effectLst/>
                        </a:rPr>
                        <a:t>490 132</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t"/>
                      <a:r>
                        <a:rPr lang="en-ZA" sz="1200" u="none" strike="noStrike" dirty="0">
                          <a:effectLst/>
                        </a:rPr>
                        <a:t>The 3.1% deviation between the target and performance is due to learners in the provincial warehouses rejected in LURITS during uploading process. The rejection is caused by validation rules in LURITS.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When finalising the </a:t>
                      </a:r>
                      <a:r>
                        <a:rPr lang="en-ZA" sz="1200" u="none" strike="noStrike" dirty="0" smtClean="0">
                          <a:effectLst/>
                        </a:rPr>
                        <a:t>data </a:t>
                      </a:r>
                      <a:r>
                        <a:rPr lang="en-ZA" sz="1200" u="none" strike="noStrike" dirty="0">
                          <a:effectLst/>
                        </a:rPr>
                        <a:t>for National Treasury DBE performed further tests in provinces on rejected </a:t>
                      </a:r>
                      <a:r>
                        <a:rPr lang="en-ZA" sz="1200" u="none" strike="noStrike" dirty="0" smtClean="0">
                          <a:effectLst/>
                        </a:rPr>
                        <a:t>learners </a:t>
                      </a:r>
                      <a:r>
                        <a:rPr lang="en-ZA" sz="1200" u="none" strike="noStrike" dirty="0">
                          <a:effectLst/>
                        </a:rPr>
                        <a:t>and requested provinces to fix the errors and re-upload to LURITS. DBE is currently rolling out training of Provinces on </a:t>
                      </a:r>
                      <a:r>
                        <a:rPr lang="en-ZA" sz="1200" u="none" strike="noStrike" dirty="0" smtClean="0">
                          <a:effectLst/>
                        </a:rPr>
                        <a:t>LURITS </a:t>
                      </a:r>
                      <a:r>
                        <a:rPr lang="en-ZA" sz="1200" u="none" strike="noStrike" dirty="0">
                          <a:effectLst/>
                        </a:rPr>
                        <a:t>to avoid the rejections of learners.</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4.5.1 Number of officials from districts that achieved below the national benchmark</a:t>
                      </a:r>
                      <a:br>
                        <a:rPr lang="en-ZA" sz="1200" u="none" strike="noStrike" dirty="0">
                          <a:effectLst/>
                        </a:rPr>
                      </a:br>
                      <a:r>
                        <a:rPr lang="en-ZA" sz="1200" u="none" strike="noStrike" dirty="0">
                          <a:effectLst/>
                        </a:rPr>
                        <a:t>in the NSC participating in a mentoring programme</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30</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4191" marR="4191" marT="4191"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The indicator will be achieved in the 4th quarter</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Support to  districts </a:t>
                      </a:r>
                      <a:r>
                        <a:rPr lang="en-ZA" sz="1200" b="1" u="none" strike="noStrike" dirty="0" smtClean="0">
                          <a:effectLst/>
                        </a:rPr>
                        <a:t>is </a:t>
                      </a:r>
                      <a:r>
                        <a:rPr lang="en-ZA" sz="1200" b="1" u="none" strike="noStrike" dirty="0">
                          <a:effectLst/>
                        </a:rPr>
                        <a:t>offered on an ongoing basis during the quarter</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Districts are visited on a regular basis and district officials are mentored and supported.</a:t>
                      </a:r>
                      <a:br>
                        <a:rPr lang="en-ZA" sz="1200" u="none" strike="noStrike" dirty="0">
                          <a:effectLst/>
                        </a:rPr>
                      </a:br>
                      <a:r>
                        <a:rPr lang="en-ZA" sz="1200" u="none" strike="noStrike" dirty="0">
                          <a:effectLst/>
                        </a:rPr>
                        <a:t/>
                      </a:r>
                      <a:br>
                        <a:rPr lang="en-ZA" sz="1200" u="none" strike="noStrike" dirty="0">
                          <a:effectLst/>
                        </a:rPr>
                      </a:b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Continued mentoring and supporting of district officials from identified districts.</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226759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4</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79692954"/>
              </p:ext>
            </p:extLst>
          </p:nvPr>
        </p:nvGraphicFramePr>
        <p:xfrm>
          <a:off x="2" y="1213650"/>
          <a:ext cx="9144001" cy="4231574"/>
        </p:xfrm>
        <a:graphic>
          <a:graphicData uri="http://schemas.openxmlformats.org/drawingml/2006/table">
            <a:tbl>
              <a:tblPr>
                <a:tableStyleId>{8A107856-5554-42FB-B03E-39F5DBC370BA}</a:tableStyleId>
              </a:tblPr>
              <a:tblGrid>
                <a:gridCol w="1143550">
                  <a:extLst>
                    <a:ext uri="{9D8B030D-6E8A-4147-A177-3AD203B41FA5}">
                      <a16:colId xmlns:a16="http://schemas.microsoft.com/office/drawing/2014/main" xmlns="" val="20000"/>
                    </a:ext>
                  </a:extLst>
                </a:gridCol>
                <a:gridCol w="1142450">
                  <a:extLst>
                    <a:ext uri="{9D8B030D-6E8A-4147-A177-3AD203B41FA5}">
                      <a16:colId xmlns:a16="http://schemas.microsoft.com/office/drawing/2014/main" xmlns="" val="20001"/>
                    </a:ext>
                  </a:extLst>
                </a:gridCol>
                <a:gridCol w="1032387">
                  <a:extLst>
                    <a:ext uri="{9D8B030D-6E8A-4147-A177-3AD203B41FA5}">
                      <a16:colId xmlns:a16="http://schemas.microsoft.com/office/drawing/2014/main" xmlns="" val="20002"/>
                    </a:ext>
                  </a:extLst>
                </a:gridCol>
                <a:gridCol w="1401096">
                  <a:extLst>
                    <a:ext uri="{9D8B030D-6E8A-4147-A177-3AD203B41FA5}">
                      <a16:colId xmlns:a16="http://schemas.microsoft.com/office/drawing/2014/main" xmlns="" val="20003"/>
                    </a:ext>
                  </a:extLst>
                </a:gridCol>
                <a:gridCol w="884903">
                  <a:extLst>
                    <a:ext uri="{9D8B030D-6E8A-4147-A177-3AD203B41FA5}">
                      <a16:colId xmlns:a16="http://schemas.microsoft.com/office/drawing/2014/main" xmlns="" val="20004"/>
                    </a:ext>
                  </a:extLst>
                </a:gridCol>
                <a:gridCol w="1106129">
                  <a:extLst>
                    <a:ext uri="{9D8B030D-6E8A-4147-A177-3AD203B41FA5}">
                      <a16:colId xmlns:a16="http://schemas.microsoft.com/office/drawing/2014/main" xmlns="" val="20005"/>
                    </a:ext>
                  </a:extLst>
                </a:gridCol>
                <a:gridCol w="1179871">
                  <a:extLst>
                    <a:ext uri="{9D8B030D-6E8A-4147-A177-3AD203B41FA5}">
                      <a16:colId xmlns:a16="http://schemas.microsoft.com/office/drawing/2014/main" xmlns="" val="20006"/>
                    </a:ext>
                  </a:extLst>
                </a:gridCol>
                <a:gridCol w="1253615">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smtClean="0">
                          <a:effectLst/>
                        </a:rPr>
                        <a:t>4.5.2 </a:t>
                      </a:r>
                      <a:r>
                        <a:rPr lang="en-ZA" sz="1200" u="none" strike="noStrike" dirty="0">
                          <a:effectLst/>
                        </a:rPr>
                        <a:t>An improvement plan for district offices to improve on areas that were rated</a:t>
                      </a:r>
                      <a:br>
                        <a:rPr lang="en-ZA" sz="1200" u="none" strike="noStrike" dirty="0">
                          <a:effectLst/>
                        </a:rPr>
                      </a:br>
                      <a:r>
                        <a:rPr lang="en-ZA" sz="1200" u="none" strike="noStrike" dirty="0">
                          <a:effectLst/>
                        </a:rPr>
                        <a:t>unsatisfactory by school principals during the school survey</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An improvement</a:t>
                      </a:r>
                      <a:br>
                        <a:rPr lang="en-ZA" sz="1200" b="1" u="none" strike="noStrike" dirty="0">
                          <a:effectLst/>
                        </a:rPr>
                      </a:br>
                      <a:r>
                        <a:rPr lang="en-ZA" sz="1200" b="1" u="none" strike="noStrike" dirty="0" smtClean="0">
                          <a:effectLst/>
                        </a:rPr>
                        <a:t>plan</a:t>
                      </a:r>
                    </a:p>
                    <a:p>
                      <a:pPr algn="ctr" fontAlgn="t"/>
                      <a:r>
                        <a:rPr lang="en-ZA" sz="1200" b="1" i="0" u="none" strike="noStrike" dirty="0" smtClean="0">
                          <a:solidFill>
                            <a:srgbClr val="000000"/>
                          </a:solidFill>
                          <a:effectLst/>
                          <a:latin typeface="Calibri"/>
                        </a:rPr>
                        <a:t>BI-ANNIAL</a:t>
                      </a:r>
                      <a:endParaRPr lang="en-ZA" sz="1200" b="1" i="0" u="none" strike="noStrike" dirty="0">
                        <a:solidFill>
                          <a:srgbClr val="000000"/>
                        </a:solidFill>
                        <a:effectLst/>
                        <a:latin typeface="Calibri"/>
                      </a:endParaRPr>
                    </a:p>
                  </a:txBody>
                  <a:tcPr marL="4191" marR="4191" marT="4191"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Draft report has been produced and slide presentation has been developed on the findings.  </a:t>
                      </a:r>
                      <a:r>
                        <a:rPr lang="en-ZA" sz="1200" b="1" u="none" strike="noStrike" dirty="0" smtClean="0">
                          <a:effectLst/>
                        </a:rPr>
                        <a:t>It will </a:t>
                      </a:r>
                      <a:r>
                        <a:rPr lang="en-ZA" sz="1200" b="1" u="none" strike="noStrike" dirty="0">
                          <a:effectLst/>
                        </a:rPr>
                        <a:t>be used to disseminate information to the districts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National report and 66 district report cards.</a:t>
                      </a:r>
                      <a:br>
                        <a:rPr lang="en-ZA" sz="1200" b="1" u="none" strike="noStrike" dirty="0">
                          <a:effectLst/>
                        </a:rPr>
                      </a:br>
                      <a:r>
                        <a:rPr lang="en-ZA" sz="1200" b="1" u="none" strike="noStrike" dirty="0">
                          <a:effectLst/>
                        </a:rPr>
                        <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Final reports to serve at DBE management structures (Senior Management and HEDCOM)</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a:effectLst/>
                        </a:rPr>
                        <a:t>Preparation </a:t>
                      </a:r>
                      <a:r>
                        <a:rPr lang="en-ZA" sz="1200" u="none" strike="noStrike" smtClean="0">
                          <a:effectLst/>
                        </a:rPr>
                        <a:t>to </a:t>
                      </a:r>
                      <a:r>
                        <a:rPr lang="en-ZA" sz="1200" u="none" strike="noStrike" dirty="0">
                          <a:effectLst/>
                        </a:rPr>
                        <a:t>disseminate the report. Improvement plans to be developed by provinces and individual districts on the basis of the report findings.</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4.5.3 Percentage of district managers assessed against developed criteria</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85</a:t>
                      </a:r>
                      <a:r>
                        <a:rPr lang="en-ZA" sz="1200" b="1" u="none" strike="noStrike" dirty="0" smtClean="0">
                          <a:effectLst/>
                        </a:rPr>
                        <a:t>%</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4191" marR="4191" marT="4191"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6/9 provinces have assessed district directors using competency assessments for SMS.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6/9 provinces have assessed district directors using competency assessments for SMS.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Due to no new permanent appointments FS, GP and LP have not conducted the competency assessments for district directors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Continue monitoring quarterly towards final reporting by all provinces in the 4th quarter.</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4488470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506" y="1565920"/>
            <a:ext cx="8928992" cy="1143000"/>
          </a:xfrm>
        </p:spPr>
        <p:txBody>
          <a:bodyPr>
            <a:noAutofit/>
          </a:bodyPr>
          <a:lstStyle/>
          <a:p>
            <a:r>
              <a:rPr lang="en-US" sz="3600" dirty="0">
                <a:latin typeface="+mn-lt"/>
              </a:rPr>
              <a:t>PROGRAMME 5: EDUCATIONAL ENRICHMENT SERVICES</a:t>
            </a:r>
            <a:r>
              <a:rPr lang="en-US" sz="3600" b="1" dirty="0">
                <a:solidFill>
                  <a:schemeClr val="accent2">
                    <a:lumMod val="75000"/>
                  </a:schemeClr>
                </a:solidFill>
              </a:rPr>
              <a:t/>
            </a:r>
            <a:br>
              <a:rPr lang="en-US" sz="3600" b="1" dirty="0">
                <a:solidFill>
                  <a:schemeClr val="accent2">
                    <a:lumMod val="75000"/>
                  </a:schemeClr>
                </a:solidFill>
              </a:rPr>
            </a:br>
            <a:endParaRPr lang="en-ZA" sz="3600" b="1" dirty="0">
              <a:solidFill>
                <a:schemeClr val="accent2">
                  <a:lumMod val="75000"/>
                </a:schemeClr>
              </a:solidFill>
            </a:endParaRPr>
          </a:p>
        </p:txBody>
      </p:sp>
      <p:sp>
        <p:nvSpPr>
          <p:cNvPr id="3" name="Content Placeholder 2"/>
          <p:cNvSpPr>
            <a:spLocks noGrp="1"/>
          </p:cNvSpPr>
          <p:nvPr>
            <p:ph idx="1"/>
          </p:nvPr>
        </p:nvSpPr>
        <p:spPr>
          <a:xfrm>
            <a:off x="457200" y="2492896"/>
            <a:ext cx="8229600" cy="2232248"/>
          </a:xfrm>
        </p:spPr>
        <p:txBody>
          <a:bodyPr>
            <a:normAutofit/>
          </a:bodyPr>
          <a:lstStyle/>
          <a:p>
            <a:pPr marL="0" indent="0" algn="ctr">
              <a:buNone/>
            </a:pPr>
            <a:r>
              <a:rPr lang="en-US" dirty="0"/>
              <a:t/>
            </a:r>
            <a:br>
              <a:rPr lang="en-US" dirty="0"/>
            </a:br>
            <a:endParaRPr lang="en-US" dirty="0" smtClean="0"/>
          </a:p>
          <a:p>
            <a:pPr marL="0" indent="0" algn="just">
              <a:buNone/>
            </a:pPr>
            <a:r>
              <a:rPr lang="en-US" sz="3200" dirty="0"/>
              <a:t>The purpose of Programme 5 is to </a:t>
            </a:r>
            <a:r>
              <a:rPr lang="en-US" sz="3200" b="1" dirty="0"/>
              <a:t>develop policies and programmes to improve the quality of learning in schools.</a:t>
            </a:r>
          </a:p>
          <a:p>
            <a:pPr marL="0" indent="0">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837782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5…</a:t>
            </a:r>
            <a:br>
              <a:rPr lang="en-ZA" sz="3100" b="1" dirty="0" smtClean="0">
                <a:solidFill>
                  <a:srgbClr val="C0504D">
                    <a:lumMod val="75000"/>
                  </a:srgbClr>
                </a:solidFill>
              </a:rPr>
            </a:br>
            <a:r>
              <a:rPr lang="en-US" sz="2700" b="1" dirty="0"/>
              <a:t>PARTNERSHIPS IN EDUCATION</a:t>
            </a:r>
            <a:r>
              <a:rPr lang="en-US" sz="2800" b="1" dirty="0"/>
              <a:t/>
            </a:r>
            <a:br>
              <a:rPr lang="en-US" sz="28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836712"/>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476475"/>
            <a:ext cx="4040188" cy="3951288"/>
          </a:xfrm>
        </p:spPr>
        <p:txBody>
          <a:bodyPr>
            <a:noAutofit/>
          </a:bodyPr>
          <a:lstStyle/>
          <a:p>
            <a:r>
              <a:rPr lang="en-US" sz="2000" b="1" dirty="0"/>
              <a:t>Monitoring </a:t>
            </a:r>
            <a:r>
              <a:rPr lang="en-US" sz="2000" dirty="0"/>
              <a:t>National School Safety Framework </a:t>
            </a:r>
            <a:r>
              <a:rPr lang="en-US" sz="2000" b="1" dirty="0" smtClean="0"/>
              <a:t>(NSSF) </a:t>
            </a:r>
            <a:r>
              <a:rPr lang="en-US" sz="2000" b="1" dirty="0"/>
              <a:t>implementation </a:t>
            </a:r>
            <a:r>
              <a:rPr lang="en-US" sz="2000" dirty="0"/>
              <a:t>in hot spot schools (</a:t>
            </a:r>
            <a:r>
              <a:rPr lang="en-US" sz="2000" dirty="0" smtClean="0"/>
              <a:t>EC &amp; KZN);</a:t>
            </a:r>
            <a:endParaRPr lang="en-ZA" sz="2000" b="1" u="sng" dirty="0"/>
          </a:p>
          <a:p>
            <a:r>
              <a:rPr lang="en-ZA" sz="2000" dirty="0"/>
              <a:t>Learners, </a:t>
            </a:r>
            <a:r>
              <a:rPr lang="en-ZA" sz="2000" dirty="0" smtClean="0"/>
              <a:t>teachers, etc participated in:</a:t>
            </a:r>
            <a:endParaRPr lang="en-ZA" sz="2000" b="1" dirty="0"/>
          </a:p>
          <a:p>
            <a:pPr lvl="1">
              <a:buFont typeface="Wingdings" panose="05000000000000000000" pitchFamily="2" charset="2"/>
              <a:buChar char="Ø"/>
            </a:pPr>
            <a:r>
              <a:rPr lang="en-ZA" dirty="0"/>
              <a:t>iNkosi Albert Luthuli Oral History Provincial Rounds  - </a:t>
            </a:r>
            <a:r>
              <a:rPr lang="en-ZA" b="1" dirty="0" smtClean="0"/>
              <a:t>270;</a:t>
            </a:r>
            <a:endParaRPr lang="en-ZA" b="1" dirty="0"/>
          </a:p>
          <a:p>
            <a:pPr lvl="1">
              <a:buFont typeface="Wingdings" panose="05000000000000000000" pitchFamily="2" charset="2"/>
              <a:buChar char="Ø"/>
            </a:pPr>
            <a:r>
              <a:rPr lang="en-ZA" dirty="0"/>
              <a:t>Moot Court  Provincial Rounds – </a:t>
            </a:r>
            <a:r>
              <a:rPr lang="en-ZA" b="1" dirty="0" smtClean="0"/>
              <a:t>335;</a:t>
            </a:r>
            <a:endParaRPr lang="en-ZA" b="1" dirty="0"/>
          </a:p>
          <a:p>
            <a:pPr lvl="1">
              <a:buFont typeface="Wingdings" panose="05000000000000000000" pitchFamily="2" charset="2"/>
              <a:buChar char="Ø"/>
            </a:pPr>
            <a:r>
              <a:rPr lang="en-ZA" dirty="0"/>
              <a:t>Commemoration of 50</a:t>
            </a:r>
            <a:r>
              <a:rPr lang="en-ZA" baseline="30000" dirty="0"/>
              <a:t>th</a:t>
            </a:r>
            <a:r>
              <a:rPr lang="en-ZA" dirty="0"/>
              <a:t> Anniversary of Chief Albert Luthuli </a:t>
            </a:r>
            <a:r>
              <a:rPr lang="en-ZA" dirty="0" smtClean="0"/>
              <a:t>– </a:t>
            </a:r>
            <a:r>
              <a:rPr lang="en-ZA" b="1" dirty="0" smtClean="0"/>
              <a:t>283;</a:t>
            </a:r>
            <a:endParaRPr lang="en-ZA" b="1" dirty="0"/>
          </a:p>
          <a:p>
            <a:endParaRPr lang="en-US" sz="2000" dirty="0"/>
          </a:p>
        </p:txBody>
      </p:sp>
      <p:sp>
        <p:nvSpPr>
          <p:cNvPr id="5" name="Text Placeholder 4"/>
          <p:cNvSpPr>
            <a:spLocks noGrp="1"/>
          </p:cNvSpPr>
          <p:nvPr>
            <p:ph type="body" sz="quarter" idx="3"/>
          </p:nvPr>
        </p:nvSpPr>
        <p:spPr>
          <a:xfrm>
            <a:off x="4645029" y="845021"/>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5" y="1491645"/>
            <a:ext cx="4041775" cy="3951288"/>
          </a:xfrm>
        </p:spPr>
        <p:txBody>
          <a:bodyPr/>
          <a:lstStyle/>
          <a:p>
            <a:r>
              <a:rPr lang="en-US" sz="2000" b="1" dirty="0"/>
              <a:t>12 Schools </a:t>
            </a:r>
            <a:r>
              <a:rPr lang="en-US" sz="2000" dirty="0"/>
              <a:t>were monitored for the </a:t>
            </a:r>
            <a:r>
              <a:rPr lang="en-US" sz="2000" b="1" dirty="0"/>
              <a:t>NSSF implementation </a:t>
            </a:r>
            <a:r>
              <a:rPr lang="en-US" sz="2000" dirty="0"/>
              <a:t>in hot spot schools.  </a:t>
            </a:r>
            <a:r>
              <a:rPr lang="en-US" sz="2000" b="1" dirty="0"/>
              <a:t>6 Schools </a:t>
            </a:r>
            <a:r>
              <a:rPr lang="en-US" sz="2000" dirty="0" smtClean="0"/>
              <a:t>in </a:t>
            </a:r>
            <a:r>
              <a:rPr lang="en-US" sz="2000" dirty="0"/>
              <a:t>Western Cape &amp;</a:t>
            </a:r>
            <a:r>
              <a:rPr lang="en-US" sz="2000" dirty="0" smtClean="0"/>
              <a:t> </a:t>
            </a:r>
            <a:r>
              <a:rPr lang="en-US" sz="2000" b="1" dirty="0"/>
              <a:t>6 Schools</a:t>
            </a:r>
            <a:r>
              <a:rPr lang="en-US" sz="2000" dirty="0"/>
              <a:t> </a:t>
            </a:r>
            <a:r>
              <a:rPr lang="en-US" sz="2000" dirty="0" smtClean="0"/>
              <a:t>in Mpumalanga were monitored; </a:t>
            </a:r>
          </a:p>
          <a:p>
            <a:r>
              <a:rPr lang="en-US" sz="2000" dirty="0"/>
              <a:t>DBE, Freedom Park and Luthuli Museum hosted the 2017 national </a:t>
            </a:r>
            <a:r>
              <a:rPr lang="en-US" sz="2000" b="1" dirty="0"/>
              <a:t>iNkosi Albert Luthuli Oral History Programme national finals</a:t>
            </a:r>
            <a:r>
              <a:rPr lang="en-US" sz="2000" dirty="0"/>
              <a:t>. </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106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866758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5…</a:t>
            </a:r>
            <a:br>
              <a:rPr lang="en-ZA" sz="3100" b="1" dirty="0" smtClean="0">
                <a:solidFill>
                  <a:srgbClr val="C0504D">
                    <a:lumMod val="75000"/>
                  </a:srgbClr>
                </a:solidFill>
              </a:rPr>
            </a:br>
            <a:r>
              <a:rPr lang="en-US" sz="2700" b="1" dirty="0"/>
              <a:t>PARTNERSHIPS IN EDUCATION</a:t>
            </a:r>
            <a:r>
              <a:rPr lang="en-US" sz="2800" b="1" dirty="0"/>
              <a:t/>
            </a:r>
            <a:br>
              <a:rPr lang="en-US" sz="2800" b="1" dirty="0"/>
            </a:br>
            <a:r>
              <a:rPr lang="en-US" sz="2200" b="1" dirty="0"/>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132212" y="917029"/>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853976"/>
            <a:ext cx="8147248" cy="3951288"/>
          </a:xfrm>
        </p:spPr>
        <p:txBody>
          <a:bodyPr>
            <a:noAutofit/>
          </a:bodyPr>
          <a:lstStyle/>
          <a:p>
            <a:pPr lvl="1">
              <a:buFont typeface="Wingdings" panose="05000000000000000000" pitchFamily="2" charset="2"/>
              <a:buChar char="Ø"/>
            </a:pPr>
            <a:r>
              <a:rPr lang="en-ZA" dirty="0"/>
              <a:t>Engagements on Rights and Responsibilities focusing on NDP– </a:t>
            </a:r>
            <a:r>
              <a:rPr lang="en-ZA" b="1" dirty="0"/>
              <a:t>203</a:t>
            </a:r>
            <a:r>
              <a:rPr lang="en-ZA" b="1" dirty="0" smtClean="0"/>
              <a:t>;</a:t>
            </a:r>
            <a:endParaRPr lang="en-ZA" dirty="0" smtClean="0"/>
          </a:p>
          <a:p>
            <a:pPr lvl="1">
              <a:buFont typeface="Wingdings" panose="05000000000000000000" pitchFamily="2" charset="2"/>
              <a:buChar char="Ø"/>
            </a:pPr>
            <a:r>
              <a:rPr lang="en-ZA" dirty="0" smtClean="0"/>
              <a:t>Truth Reconciliation </a:t>
            </a:r>
            <a:r>
              <a:rPr lang="en-ZA" dirty="0"/>
              <a:t>Commission – </a:t>
            </a:r>
            <a:r>
              <a:rPr lang="en-ZA" b="1" dirty="0" smtClean="0"/>
              <a:t>216;</a:t>
            </a:r>
          </a:p>
          <a:p>
            <a:pPr lvl="1">
              <a:buFont typeface="Wingdings" panose="05000000000000000000" pitchFamily="2" charset="2"/>
              <a:buChar char="Ø"/>
            </a:pPr>
            <a:r>
              <a:rPr lang="en-ZA" dirty="0" smtClean="0"/>
              <a:t>Youth Citizenship Action Programme (YCAP</a:t>
            </a:r>
            <a:r>
              <a:rPr lang="en-ZA" dirty="0"/>
              <a:t>) – </a:t>
            </a:r>
            <a:r>
              <a:rPr lang="en-ZA" b="1" dirty="0" smtClean="0"/>
              <a:t>186;</a:t>
            </a:r>
          </a:p>
          <a:p>
            <a:pPr lvl="1">
              <a:buFont typeface="Wingdings" panose="05000000000000000000" pitchFamily="2" charset="2"/>
              <a:buChar char="Ø"/>
            </a:pPr>
            <a:r>
              <a:rPr lang="en-ZA" dirty="0" smtClean="0"/>
              <a:t>Commemoration of Historical and Significant </a:t>
            </a:r>
            <a:r>
              <a:rPr lang="en-ZA" dirty="0"/>
              <a:t>events – </a:t>
            </a:r>
            <a:r>
              <a:rPr lang="en-ZA" b="1" dirty="0" smtClean="0"/>
              <a:t>197;</a:t>
            </a:r>
          </a:p>
          <a:p>
            <a:pPr lvl="1">
              <a:buFont typeface="Wingdings" panose="05000000000000000000" pitchFamily="2" charset="2"/>
              <a:buChar char="Ø"/>
            </a:pPr>
            <a:r>
              <a:rPr lang="en-ZA" dirty="0" smtClean="0"/>
              <a:t>Ministerial Task Team Projects – </a:t>
            </a:r>
            <a:r>
              <a:rPr lang="en-ZA" b="1" dirty="0" smtClean="0"/>
              <a:t>384; and</a:t>
            </a:r>
          </a:p>
          <a:p>
            <a:pPr lvl="1">
              <a:buFont typeface="Wingdings" panose="05000000000000000000" pitchFamily="2" charset="2"/>
              <a:buChar char="Ø"/>
            </a:pPr>
            <a:r>
              <a:rPr lang="en-ZA" dirty="0" smtClean="0"/>
              <a:t>Jamborees for future </a:t>
            </a:r>
            <a:r>
              <a:rPr lang="en-ZA" dirty="0"/>
              <a:t>choices – </a:t>
            </a:r>
            <a:r>
              <a:rPr lang="en-ZA" b="1" dirty="0" smtClean="0"/>
              <a:t>262.</a:t>
            </a:r>
          </a:p>
          <a:p>
            <a:pPr marL="0" indent="0">
              <a:buNone/>
            </a:pPr>
            <a:endParaRPr lang="en-US" sz="2000" dirty="0"/>
          </a:p>
        </p:txBody>
      </p:sp>
      <p:sp>
        <p:nvSpPr>
          <p:cNvPr id="5" name="Slide Number Placeholder 4"/>
          <p:cNvSpPr>
            <a:spLocks noGrp="1"/>
          </p:cNvSpPr>
          <p:nvPr>
            <p:ph type="sldNum" sz="quarter" idx="10"/>
          </p:nvPr>
        </p:nvSpPr>
        <p:spPr/>
        <p:txBody>
          <a:bodyPr/>
          <a:lstStyle/>
          <a:p>
            <a:fld id="{E2C0AE55-7E06-4976-960B-3D98813CB3CF}" type="slidenum">
              <a:rPr lang="en-ZA" smtClean="0">
                <a:solidFill>
                  <a:prstClr val="black">
                    <a:tint val="75000"/>
                  </a:prstClr>
                </a:solidFill>
              </a:rPr>
              <a:pPr/>
              <a:t>107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510090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5…</a:t>
            </a:r>
            <a:br>
              <a:rPr lang="en-ZA" sz="3100" b="1" dirty="0" smtClean="0">
                <a:solidFill>
                  <a:srgbClr val="C0504D">
                    <a:lumMod val="75000"/>
                  </a:srgbClr>
                </a:solidFill>
              </a:rPr>
            </a:br>
            <a:r>
              <a:rPr lang="en-US" sz="2700" b="1" dirty="0"/>
              <a:t>PARTNERSHIPS IN EDUCATION</a:t>
            </a:r>
            <a:r>
              <a:rPr lang="en-US" sz="2800" b="1" dirty="0"/>
              <a:t/>
            </a:r>
            <a:br>
              <a:rPr lang="en-US" sz="2800" b="1" dirty="0"/>
            </a:br>
            <a:r>
              <a:rPr lang="en-US" sz="2200" b="1" dirty="0"/>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917033"/>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09960"/>
            <a:ext cx="4040188" cy="3951288"/>
          </a:xfrm>
        </p:spPr>
        <p:txBody>
          <a:bodyPr>
            <a:noAutofit/>
          </a:bodyPr>
          <a:lstStyle/>
          <a:p>
            <a:r>
              <a:rPr lang="en-US" sz="2000" dirty="0"/>
              <a:t>Hosted the </a:t>
            </a:r>
            <a:r>
              <a:rPr lang="en-US" sz="2000" b="1" dirty="0"/>
              <a:t>National ABC Motsepe Schools Eisteddfod </a:t>
            </a:r>
            <a:r>
              <a:rPr lang="en-US" sz="2000" dirty="0" smtClean="0"/>
              <a:t>in </a:t>
            </a:r>
            <a:r>
              <a:rPr lang="en-US" sz="2000" dirty="0"/>
              <a:t>July </a:t>
            </a:r>
            <a:r>
              <a:rPr lang="en-US" sz="2000" dirty="0" smtClean="0"/>
              <a:t>2017 – </a:t>
            </a:r>
            <a:r>
              <a:rPr lang="en-US" sz="2000" b="1" dirty="0" smtClean="0"/>
              <a:t>8 000 </a:t>
            </a:r>
            <a:r>
              <a:rPr lang="en-US" sz="2000" dirty="0"/>
              <a:t>learners from </a:t>
            </a:r>
            <a:r>
              <a:rPr lang="en-US" sz="2000" dirty="0" smtClean="0"/>
              <a:t>all provinces across </a:t>
            </a:r>
            <a:r>
              <a:rPr lang="en-US" sz="2000" dirty="0"/>
              <a:t>the country </a:t>
            </a:r>
            <a:r>
              <a:rPr lang="en-US" sz="2000" dirty="0" smtClean="0"/>
              <a:t>participated.  </a:t>
            </a:r>
            <a:endParaRPr lang="en-US" sz="2000" dirty="0"/>
          </a:p>
          <a:p>
            <a:r>
              <a:rPr lang="en-US" sz="2000" b="1" dirty="0" smtClean="0"/>
              <a:t>Training </a:t>
            </a:r>
            <a:r>
              <a:rPr lang="en-US" sz="2000" b="1" dirty="0"/>
              <a:t>in Reading </a:t>
            </a:r>
            <a:r>
              <a:rPr lang="en-US" sz="2000" b="1" dirty="0" smtClean="0"/>
              <a:t>Clubs held in </a:t>
            </a:r>
            <a:r>
              <a:rPr lang="en-US" sz="2000" dirty="0" smtClean="0"/>
              <a:t>July </a:t>
            </a:r>
            <a:r>
              <a:rPr lang="en-US" sz="2000" dirty="0"/>
              <a:t>2017 </a:t>
            </a:r>
            <a:r>
              <a:rPr lang="en-US" sz="2000" dirty="0" smtClean="0"/>
              <a:t>in Bloemfontein and Johannesburg.</a:t>
            </a:r>
            <a:endParaRPr lang="en-US" sz="2000" dirty="0"/>
          </a:p>
          <a:p>
            <a:r>
              <a:rPr lang="en-US" sz="2000" b="1" dirty="0" smtClean="0"/>
              <a:t>Spelling </a:t>
            </a:r>
            <a:r>
              <a:rPr lang="en-US" sz="2000" b="1" dirty="0"/>
              <a:t>Bee team </a:t>
            </a:r>
            <a:r>
              <a:rPr lang="en-US" sz="2000" dirty="0" smtClean="0"/>
              <a:t> monitored </a:t>
            </a:r>
            <a:r>
              <a:rPr lang="en-US" sz="2000" dirty="0"/>
              <a:t>and supported </a:t>
            </a:r>
            <a:r>
              <a:rPr lang="en-US" sz="2000" b="1" dirty="0"/>
              <a:t>provincial Championships.</a:t>
            </a:r>
          </a:p>
          <a:p>
            <a:r>
              <a:rPr lang="en-US" sz="2000" dirty="0" smtClean="0"/>
              <a:t>Hosted the </a:t>
            </a:r>
            <a:r>
              <a:rPr lang="en-US" sz="2000" b="1" dirty="0" smtClean="0"/>
              <a:t>4</a:t>
            </a:r>
            <a:r>
              <a:rPr lang="en-US" sz="2000" b="1" baseline="30000" dirty="0" smtClean="0"/>
              <a:t>th</a:t>
            </a:r>
            <a:r>
              <a:rPr lang="en-US" sz="2000" b="1" dirty="0" smtClean="0"/>
              <a:t> National DBE Spelling Bee Championship</a:t>
            </a:r>
            <a:r>
              <a:rPr lang="en-US" sz="2000" dirty="0" smtClean="0"/>
              <a:t> in Pretoria in October 2017. </a:t>
            </a:r>
          </a:p>
          <a:p>
            <a:endParaRPr lang="en-US" sz="2000" dirty="0"/>
          </a:p>
        </p:txBody>
      </p:sp>
      <p:sp>
        <p:nvSpPr>
          <p:cNvPr id="5" name="Text Placeholder 4"/>
          <p:cNvSpPr>
            <a:spLocks noGrp="1"/>
          </p:cNvSpPr>
          <p:nvPr>
            <p:ph type="body" sz="quarter" idx="3"/>
          </p:nvPr>
        </p:nvSpPr>
        <p:spPr>
          <a:xfrm>
            <a:off x="4645029" y="91703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709960"/>
            <a:ext cx="4041775" cy="3951288"/>
          </a:xfrm>
        </p:spPr>
        <p:txBody>
          <a:bodyPr>
            <a:normAutofit/>
          </a:bodyPr>
          <a:lstStyle/>
          <a:p>
            <a:r>
              <a:rPr lang="en-ZA" sz="2000" b="1" dirty="0"/>
              <a:t>ABC Motsepe Schools Choral Eisteddfod (</a:t>
            </a:r>
            <a:r>
              <a:rPr lang="en-ZA" sz="2000" b="1" dirty="0" smtClean="0"/>
              <a:t>SASCE): </a:t>
            </a:r>
            <a:r>
              <a:rPr lang="en-ZA" sz="2000" dirty="0" smtClean="0"/>
              <a:t>The </a:t>
            </a:r>
            <a:r>
              <a:rPr lang="en-ZA" sz="2000" dirty="0"/>
              <a:t>2018 Secondary Schools (A and B) music syllabus was released on 21 November 2017. </a:t>
            </a:r>
            <a:endParaRPr lang="en-ZA" sz="2000" b="1" dirty="0" smtClean="0"/>
          </a:p>
          <a:p>
            <a:endParaRPr lang="en-ZA" sz="2000" dirty="0" smtClean="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108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9990556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fontScale="90000"/>
          </a:bodyPr>
          <a:lstStyle/>
          <a:p>
            <a:r>
              <a:rPr lang="en-ZA" sz="3100" b="1" dirty="0">
                <a:solidFill>
                  <a:srgbClr val="C0504D">
                    <a:lumMod val="75000"/>
                  </a:srgbClr>
                </a:solidFill>
              </a:rPr>
              <a:t>PROGRAMME 5 </a:t>
            </a:r>
            <a:r>
              <a:rPr lang="en-ZA" sz="3100" b="1" dirty="0" smtClean="0">
                <a:solidFill>
                  <a:srgbClr val="C0504D">
                    <a:lumMod val="75000"/>
                  </a:srgbClr>
                </a:solidFill>
              </a:rPr>
              <a:t>…</a:t>
            </a:r>
            <a:br>
              <a:rPr lang="en-ZA" sz="3100" b="1" dirty="0" smtClean="0">
                <a:solidFill>
                  <a:srgbClr val="C0504D">
                    <a:lumMod val="75000"/>
                  </a:srgbClr>
                </a:solidFill>
              </a:rPr>
            </a:br>
            <a:r>
              <a:rPr lang="en-US" sz="2700" b="1" dirty="0"/>
              <a:t>PARTNERSHIPS IN </a:t>
            </a:r>
            <a:r>
              <a:rPr lang="en-US" sz="2700" b="1" dirty="0" smtClean="0"/>
              <a:t>EDUCATION</a:t>
            </a:r>
            <a:r>
              <a:rPr lang="en-US" sz="2800" b="1" dirty="0" smtClean="0"/>
              <a:t/>
            </a:r>
            <a:br>
              <a:rPr lang="en-US" sz="2800" b="1" dirty="0" smtClean="0"/>
            </a:br>
            <a:r>
              <a:rPr lang="en-US" sz="2200" b="1" dirty="0"/>
              <a:t>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76470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340768"/>
            <a:ext cx="4040188" cy="3951288"/>
          </a:xfrm>
        </p:spPr>
        <p:txBody>
          <a:bodyPr>
            <a:noAutofit/>
          </a:bodyPr>
          <a:lstStyle/>
          <a:p>
            <a:r>
              <a:rPr lang="en-ZA" sz="2000" dirty="0" smtClean="0"/>
              <a:t>DBE </a:t>
            </a:r>
            <a:r>
              <a:rPr lang="en-ZA" sz="2000" dirty="0"/>
              <a:t>and </a:t>
            </a:r>
            <a:r>
              <a:rPr lang="en-ZA" sz="2000" dirty="0" smtClean="0"/>
              <a:t>Department of Justice and Constitutional Development (DoJ </a:t>
            </a:r>
            <a:r>
              <a:rPr lang="en-ZA" sz="2000" dirty="0"/>
              <a:t>&amp; </a:t>
            </a:r>
            <a:r>
              <a:rPr lang="en-ZA" sz="2000" dirty="0" smtClean="0"/>
              <a:t>CD) attended the </a:t>
            </a:r>
            <a:r>
              <a:rPr lang="en-US" sz="2000" dirty="0"/>
              <a:t>Truth Reconciliation Commission </a:t>
            </a:r>
            <a:r>
              <a:rPr lang="en-US" sz="2000" b="1" dirty="0" smtClean="0"/>
              <a:t>(</a:t>
            </a:r>
            <a:r>
              <a:rPr lang="en-ZA" sz="2000" b="1" dirty="0" smtClean="0"/>
              <a:t>TRC) </a:t>
            </a:r>
            <a:r>
              <a:rPr lang="en-ZA" sz="2000" b="1" dirty="0"/>
              <a:t>roadshows </a:t>
            </a:r>
            <a:r>
              <a:rPr lang="en-ZA" sz="2000" dirty="0"/>
              <a:t>to the community </a:t>
            </a:r>
            <a:r>
              <a:rPr lang="en-ZA" sz="2000" dirty="0" smtClean="0"/>
              <a:t>members in EC- assisted applicants with the following:</a:t>
            </a:r>
          </a:p>
          <a:p>
            <a:pPr lvl="1">
              <a:buFont typeface="Wingdings" panose="05000000000000000000" pitchFamily="2" charset="2"/>
              <a:buChar char="Ø"/>
            </a:pPr>
            <a:r>
              <a:rPr lang="en-ZA" b="1" dirty="0"/>
              <a:t>c</a:t>
            </a:r>
            <a:r>
              <a:rPr lang="en-ZA" b="1" dirty="0" smtClean="0"/>
              <a:t>ompletion of </a:t>
            </a:r>
            <a:r>
              <a:rPr lang="en-ZA" b="1" dirty="0"/>
              <a:t>application forms</a:t>
            </a:r>
            <a:r>
              <a:rPr lang="en-ZA" b="1" dirty="0" smtClean="0"/>
              <a:t>;</a:t>
            </a:r>
            <a:endParaRPr lang="en-ZA" b="1" dirty="0"/>
          </a:p>
          <a:p>
            <a:pPr lvl="1">
              <a:buFont typeface="Wingdings" panose="05000000000000000000" pitchFamily="2" charset="2"/>
              <a:buChar char="Ø"/>
            </a:pPr>
            <a:r>
              <a:rPr lang="en-ZA" b="1" dirty="0"/>
              <a:t>overview of  the TRC education assistance </a:t>
            </a:r>
            <a:r>
              <a:rPr lang="en-ZA" b="1" dirty="0" smtClean="0"/>
              <a:t>programme; and</a:t>
            </a:r>
          </a:p>
          <a:p>
            <a:pPr lvl="1">
              <a:buFont typeface="Wingdings" panose="05000000000000000000" pitchFamily="2" charset="2"/>
              <a:buChar char="Ø"/>
            </a:pPr>
            <a:r>
              <a:rPr lang="en-ZA" b="1" dirty="0" smtClean="0"/>
              <a:t>verifying </a:t>
            </a:r>
            <a:r>
              <a:rPr lang="en-ZA" b="1" dirty="0"/>
              <a:t>supporting documents</a:t>
            </a:r>
            <a:r>
              <a:rPr lang="en-ZA" b="1" dirty="0" smtClean="0"/>
              <a:t>.</a:t>
            </a:r>
            <a:endParaRPr lang="en-US" b="1" dirty="0"/>
          </a:p>
          <a:p>
            <a:r>
              <a:rPr lang="en-US" sz="2000" b="1" dirty="0" smtClean="0"/>
              <a:t>216</a:t>
            </a:r>
            <a:r>
              <a:rPr lang="en-US" sz="2000" dirty="0" smtClean="0"/>
              <a:t> applications completed</a:t>
            </a:r>
            <a:endParaRPr lang="en-ZA" sz="2000" dirty="0" smtClean="0"/>
          </a:p>
        </p:txBody>
      </p:sp>
      <p:sp>
        <p:nvSpPr>
          <p:cNvPr id="5" name="Text Placeholder 4"/>
          <p:cNvSpPr>
            <a:spLocks noGrp="1"/>
          </p:cNvSpPr>
          <p:nvPr>
            <p:ph type="body" sz="quarter" idx="3"/>
          </p:nvPr>
        </p:nvSpPr>
        <p:spPr>
          <a:xfrm>
            <a:off x="4645029" y="76470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412776"/>
            <a:ext cx="4041775" cy="3951288"/>
          </a:xfrm>
        </p:spPr>
        <p:txBody>
          <a:bodyPr>
            <a:normAutofit/>
          </a:bodyPr>
          <a:lstStyle/>
          <a:p>
            <a:r>
              <a:rPr lang="en-US" sz="2000" dirty="0"/>
              <a:t>The DBE and </a:t>
            </a:r>
            <a:r>
              <a:rPr lang="en-US" sz="2000" dirty="0" smtClean="0"/>
              <a:t>DoJ &amp; CD </a:t>
            </a:r>
            <a:r>
              <a:rPr lang="en-US" sz="2000" dirty="0"/>
              <a:t>officials attended </a:t>
            </a:r>
            <a:r>
              <a:rPr lang="en-US" sz="2000" dirty="0" smtClean="0"/>
              <a:t>the </a:t>
            </a:r>
            <a:r>
              <a:rPr lang="en-US" sz="2000" b="1" dirty="0" smtClean="0"/>
              <a:t>TRC </a:t>
            </a:r>
            <a:r>
              <a:rPr lang="en-US" sz="2000" b="1" dirty="0"/>
              <a:t>roadshows </a:t>
            </a:r>
            <a:r>
              <a:rPr lang="en-US" sz="2000" dirty="0"/>
              <a:t>to </a:t>
            </a:r>
            <a:r>
              <a:rPr lang="en-US" sz="2000" dirty="0" smtClean="0"/>
              <a:t>assist </a:t>
            </a:r>
            <a:r>
              <a:rPr lang="en-US" sz="2000" dirty="0"/>
              <a:t>community members with the following:</a:t>
            </a:r>
            <a:endParaRPr lang="en-ZA" sz="2000" dirty="0"/>
          </a:p>
          <a:p>
            <a:pPr lvl="1">
              <a:buFont typeface="Wingdings" panose="05000000000000000000" pitchFamily="2" charset="2"/>
              <a:buChar char="Ø"/>
            </a:pPr>
            <a:r>
              <a:rPr lang="en-ZA" b="1" dirty="0"/>
              <a:t>completion of application forms; and</a:t>
            </a:r>
          </a:p>
          <a:p>
            <a:pPr lvl="1">
              <a:buFont typeface="Wingdings" panose="05000000000000000000" pitchFamily="2" charset="2"/>
              <a:buChar char="Ø"/>
            </a:pPr>
            <a:r>
              <a:rPr lang="en-ZA" b="1" dirty="0"/>
              <a:t>overview of  the TRC education assistance programme </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109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95770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6" y="0"/>
            <a:ext cx="8229600" cy="1143000"/>
          </a:xfrm>
        </p:spPr>
        <p:txBody>
          <a:bodyPr>
            <a:normAutofit/>
          </a:bodyPr>
          <a:lstStyle/>
          <a:p>
            <a:r>
              <a:rPr lang="en-US" b="1" dirty="0" smtClean="0">
                <a:solidFill>
                  <a:schemeClr val="accent2">
                    <a:lumMod val="75000"/>
                  </a:schemeClr>
                </a:solidFill>
              </a:rPr>
              <a:t>SPRING SCHOOL CAMPS MONITORED BY THE DIRECTOR-GENERAL</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53978895"/>
              </p:ext>
            </p:extLst>
          </p:nvPr>
        </p:nvGraphicFramePr>
        <p:xfrm>
          <a:off x="132498" y="1230435"/>
          <a:ext cx="8831990" cy="5466510"/>
        </p:xfrm>
        <a:graphic>
          <a:graphicData uri="http://schemas.openxmlformats.org/drawingml/2006/table">
            <a:tbl>
              <a:tblPr firstRow="1" bandRow="1">
                <a:tableStyleId>{21E4AEA4-8DFA-4A89-87EB-49C32662AFE0}</a:tableStyleId>
              </a:tblPr>
              <a:tblGrid>
                <a:gridCol w="2540912">
                  <a:extLst>
                    <a:ext uri="{9D8B030D-6E8A-4147-A177-3AD203B41FA5}">
                      <a16:colId xmlns:a16="http://schemas.microsoft.com/office/drawing/2014/main" xmlns="" val="20000"/>
                    </a:ext>
                  </a:extLst>
                </a:gridCol>
                <a:gridCol w="3145539">
                  <a:extLst>
                    <a:ext uri="{9D8B030D-6E8A-4147-A177-3AD203B41FA5}">
                      <a16:colId xmlns:a16="http://schemas.microsoft.com/office/drawing/2014/main" xmlns="" val="20001"/>
                    </a:ext>
                  </a:extLst>
                </a:gridCol>
                <a:gridCol w="3145539">
                  <a:extLst>
                    <a:ext uri="{9D8B030D-6E8A-4147-A177-3AD203B41FA5}">
                      <a16:colId xmlns:a16="http://schemas.microsoft.com/office/drawing/2014/main" xmlns="" val="20002"/>
                    </a:ext>
                  </a:extLst>
                </a:gridCol>
              </a:tblGrid>
              <a:tr h="397687">
                <a:tc>
                  <a:txBody>
                    <a:bodyPr/>
                    <a:lstStyle/>
                    <a:p>
                      <a:pPr algn="ctr">
                        <a:lnSpc>
                          <a:spcPct val="150000"/>
                        </a:lnSpc>
                        <a:spcAft>
                          <a:spcPts val="0"/>
                        </a:spcAft>
                      </a:pPr>
                      <a:r>
                        <a:rPr lang="en-US" sz="1800" kern="1200" dirty="0" smtClean="0">
                          <a:effectLst/>
                        </a:rPr>
                        <a:t>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Date Visited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kern="1200" dirty="0" smtClean="0">
                          <a:effectLst/>
                        </a:rPr>
                        <a:t>No. Visited by DG</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515950">
                <a:tc>
                  <a:txBody>
                    <a:bodyPr/>
                    <a:lstStyle/>
                    <a:p>
                      <a:pPr algn="ctr">
                        <a:lnSpc>
                          <a:spcPct val="150000"/>
                        </a:lnSpc>
                        <a:spcAft>
                          <a:spcPts val="0"/>
                        </a:spcAft>
                      </a:pPr>
                      <a:r>
                        <a:rPr lang="en-US" sz="1800" kern="1200" dirty="0">
                          <a:effectLst/>
                        </a:rPr>
                        <a:t>EC</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02/10/17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515950">
                <a:tc>
                  <a:txBody>
                    <a:bodyPr/>
                    <a:lstStyle/>
                    <a:p>
                      <a:pPr algn="ctr">
                        <a:lnSpc>
                          <a:spcPct val="150000"/>
                        </a:lnSpc>
                        <a:spcAft>
                          <a:spcPts val="0"/>
                        </a:spcAft>
                      </a:pPr>
                      <a:r>
                        <a:rPr lang="en-US" sz="1800" kern="1200" dirty="0">
                          <a:effectLst/>
                        </a:rPr>
                        <a:t>FS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03/10/17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15950">
                <a:tc>
                  <a:txBody>
                    <a:bodyPr/>
                    <a:lstStyle/>
                    <a:p>
                      <a:pPr algn="ctr">
                        <a:lnSpc>
                          <a:spcPct val="150000"/>
                        </a:lnSpc>
                        <a:spcAft>
                          <a:spcPts val="0"/>
                        </a:spcAft>
                      </a:pPr>
                      <a:r>
                        <a:rPr lang="en-US" sz="1800" kern="1200" dirty="0">
                          <a:effectLst/>
                        </a:rPr>
                        <a:t>GP</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11/10/17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515950">
                <a:tc>
                  <a:txBody>
                    <a:bodyPr/>
                    <a:lstStyle/>
                    <a:p>
                      <a:pPr algn="ctr">
                        <a:lnSpc>
                          <a:spcPct val="150000"/>
                        </a:lnSpc>
                        <a:spcAft>
                          <a:spcPts val="0"/>
                        </a:spcAft>
                      </a:pPr>
                      <a:r>
                        <a:rPr lang="en-US" sz="1800" kern="1200" dirty="0">
                          <a:effectLst/>
                        </a:rPr>
                        <a:t>KZN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06/10/17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515950">
                <a:tc>
                  <a:txBody>
                    <a:bodyPr/>
                    <a:lstStyle/>
                    <a:p>
                      <a:pPr algn="ctr">
                        <a:lnSpc>
                          <a:spcPct val="150000"/>
                        </a:lnSpc>
                        <a:spcAft>
                          <a:spcPts val="0"/>
                        </a:spcAft>
                      </a:pPr>
                      <a:r>
                        <a:rPr lang="en-US" sz="1800" kern="1200" dirty="0">
                          <a:effectLst/>
                        </a:rPr>
                        <a:t>LP</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30/09/17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515950">
                <a:tc>
                  <a:txBody>
                    <a:bodyPr/>
                    <a:lstStyle/>
                    <a:p>
                      <a:pPr algn="ctr">
                        <a:lnSpc>
                          <a:spcPct val="150000"/>
                        </a:lnSpc>
                        <a:spcAft>
                          <a:spcPts val="0"/>
                        </a:spcAft>
                      </a:pPr>
                      <a:r>
                        <a:rPr lang="en-US" sz="1800" kern="1200" dirty="0">
                          <a:effectLst/>
                        </a:rPr>
                        <a:t>MP</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05/10/17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515950">
                <a:tc>
                  <a:txBody>
                    <a:bodyPr/>
                    <a:lstStyle/>
                    <a:p>
                      <a:pPr algn="ctr">
                        <a:lnSpc>
                          <a:spcPct val="150000"/>
                        </a:lnSpc>
                        <a:spcAft>
                          <a:spcPts val="0"/>
                        </a:spcAft>
                      </a:pPr>
                      <a:r>
                        <a:rPr lang="en-US" sz="1800" kern="1200" dirty="0">
                          <a:effectLst/>
                        </a:rPr>
                        <a:t>NC</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29/9/17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515950">
                <a:tc>
                  <a:txBody>
                    <a:bodyPr/>
                    <a:lstStyle/>
                    <a:p>
                      <a:pPr algn="ctr">
                        <a:lnSpc>
                          <a:spcPct val="150000"/>
                        </a:lnSpc>
                        <a:spcAft>
                          <a:spcPts val="0"/>
                        </a:spcAft>
                      </a:pPr>
                      <a:r>
                        <a:rPr lang="en-US" sz="1800" kern="1200" dirty="0">
                          <a:effectLst/>
                        </a:rPr>
                        <a:t>NW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07/10/17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515950">
                <a:tc>
                  <a:txBody>
                    <a:bodyPr/>
                    <a:lstStyle/>
                    <a:p>
                      <a:pPr algn="ctr">
                        <a:lnSpc>
                          <a:spcPct val="150000"/>
                        </a:lnSpc>
                        <a:spcAft>
                          <a:spcPts val="0"/>
                        </a:spcAft>
                      </a:pPr>
                      <a:r>
                        <a:rPr lang="en-US" sz="1800" kern="1200" dirty="0">
                          <a:effectLst/>
                        </a:rPr>
                        <a:t>WC</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4 &amp;14/10/17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397687">
                <a:tc>
                  <a:txBody>
                    <a:bodyPr/>
                    <a:lstStyle/>
                    <a:p>
                      <a:pPr algn="ctr">
                        <a:lnSpc>
                          <a:spcPct val="150000"/>
                        </a:lnSpc>
                        <a:spcAft>
                          <a:spcPts val="0"/>
                        </a:spcAft>
                      </a:pPr>
                      <a:r>
                        <a:rPr lang="en-US" sz="1800" b="1" dirty="0" smtClean="0">
                          <a:effectLst/>
                          <a:latin typeface="Arial" panose="020B0604020202020204" pitchFamily="34" charset="0"/>
                          <a:ea typeface="Calibri" panose="020F0502020204030204" pitchFamily="34" charset="0"/>
                          <a:cs typeface="Arial" panose="020B0604020202020204" pitchFamily="34" charset="0"/>
                        </a:rPr>
                        <a:t> TOTAL</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800" b="1" dirty="0" smtClean="0">
                          <a:effectLst/>
                          <a:latin typeface="Arial" panose="020B0604020202020204" pitchFamily="34" charset="0"/>
                          <a:ea typeface="Calibri" panose="020F0502020204030204" pitchFamily="34" charset="0"/>
                          <a:cs typeface="Arial" panose="020B0604020202020204" pitchFamily="34" charset="0"/>
                        </a:rPr>
                        <a:t>48</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5" name="Slide Number Placeholder 3"/>
          <p:cNvSpPr txBox="1">
            <a:spLocks/>
          </p:cNvSpPr>
          <p:nvPr/>
        </p:nvSpPr>
        <p:spPr>
          <a:xfrm>
            <a:off x="107504" y="72009"/>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698797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en-ZA" sz="3100" b="1" dirty="0">
                <a:solidFill>
                  <a:srgbClr val="C0504D">
                    <a:lumMod val="75000"/>
                  </a:srgbClr>
                </a:solidFill>
              </a:rPr>
              <a:t>PROGRAMME 5 </a:t>
            </a:r>
            <a:r>
              <a:rPr lang="en-ZA" sz="3100" b="1" dirty="0" smtClean="0">
                <a:solidFill>
                  <a:srgbClr val="C0504D">
                    <a:lumMod val="75000"/>
                  </a:srgbClr>
                </a:solidFill>
              </a:rPr>
              <a:t>…</a:t>
            </a:r>
            <a:br>
              <a:rPr lang="en-ZA" sz="3100" b="1" dirty="0" smtClean="0">
                <a:solidFill>
                  <a:srgbClr val="C0504D">
                    <a:lumMod val="75000"/>
                  </a:srgbClr>
                </a:solidFill>
              </a:rPr>
            </a:br>
            <a:r>
              <a:rPr lang="en-US" sz="2700" b="1" dirty="0"/>
              <a:t>PARTNERSHIPS IN EDUCATION</a:t>
            </a:r>
            <a:r>
              <a:rPr lang="en-US" sz="2800" b="1" dirty="0"/>
              <a:t/>
            </a:r>
            <a:br>
              <a:rPr lang="en-US" sz="2800" b="1" dirty="0"/>
            </a:br>
            <a:r>
              <a:rPr lang="en-US" sz="2200" b="1" dirty="0"/>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5" name="Text Placeholder 4"/>
          <p:cNvSpPr>
            <a:spLocks noGrp="1"/>
          </p:cNvSpPr>
          <p:nvPr>
            <p:ph type="body" sz="quarter" idx="3"/>
          </p:nvPr>
        </p:nvSpPr>
        <p:spPr>
          <a:xfrm>
            <a:off x="4211962" y="1421085"/>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57201" y="2132856"/>
            <a:ext cx="8229602" cy="3951288"/>
          </a:xfrm>
        </p:spPr>
        <p:txBody>
          <a:bodyPr>
            <a:normAutofit/>
          </a:bodyPr>
          <a:lstStyle/>
          <a:p>
            <a:pPr marL="0" indent="0" algn="ctr">
              <a:buNone/>
            </a:pPr>
            <a:endParaRPr lang="en-US" sz="2000" dirty="0" smtClean="0"/>
          </a:p>
          <a:p>
            <a:r>
              <a:rPr lang="en-US" sz="2000" dirty="0" smtClean="0"/>
              <a:t>The </a:t>
            </a:r>
            <a:r>
              <a:rPr lang="en-US" sz="2000" dirty="0"/>
              <a:t>DBE in collaboration with the National Heritage </a:t>
            </a:r>
            <a:r>
              <a:rPr lang="en-US" sz="2000" dirty="0" smtClean="0"/>
              <a:t>Council (NHC) </a:t>
            </a:r>
            <a:r>
              <a:rPr lang="en-US" sz="2000" dirty="0"/>
              <a:t>hosted the </a:t>
            </a:r>
            <a:r>
              <a:rPr lang="en-US" sz="2000" b="1" dirty="0"/>
              <a:t>national finals </a:t>
            </a:r>
            <a:r>
              <a:rPr lang="en-US" sz="2000" dirty="0"/>
              <a:t>for the Heritage Education Schools Outreach Programme in Kimberley, Northern Cape</a:t>
            </a:r>
            <a:r>
              <a:rPr lang="en-US" sz="2000" dirty="0" smtClean="0"/>
              <a:t>.</a:t>
            </a:r>
            <a:endParaRPr lang="en-US" sz="2000" dirty="0"/>
          </a:p>
          <a:p>
            <a:r>
              <a:rPr lang="en-US" sz="2000" dirty="0" smtClean="0"/>
              <a:t>The </a:t>
            </a:r>
            <a:r>
              <a:rPr lang="en-US" sz="2000" dirty="0"/>
              <a:t>DBE  partnered with </a:t>
            </a:r>
            <a:r>
              <a:rPr lang="en-US" sz="2000" dirty="0" smtClean="0"/>
              <a:t>the </a:t>
            </a:r>
            <a:r>
              <a:rPr lang="en-US" sz="2000" dirty="0"/>
              <a:t>Department of </a:t>
            </a:r>
            <a:r>
              <a:rPr lang="en-US" sz="2000" dirty="0" smtClean="0"/>
              <a:t>Sport </a:t>
            </a:r>
            <a:r>
              <a:rPr lang="en-US" sz="2000" dirty="0"/>
              <a:t>and Recreation (SRSA)  on the </a:t>
            </a:r>
            <a:r>
              <a:rPr lang="en-US" sz="2000" b="1" dirty="0"/>
              <a:t>implementation of the National Youth Camps </a:t>
            </a:r>
            <a:r>
              <a:rPr lang="en-US" sz="2000" dirty="0"/>
              <a:t>which took place in all provinces</a:t>
            </a:r>
            <a:endParaRPr lang="en-ZA" sz="2000" dirty="0"/>
          </a:p>
          <a:p>
            <a:endParaRPr lang="en-ZA" sz="2000" dirty="0"/>
          </a:p>
          <a:p>
            <a:endParaRPr lang="en-US" sz="2000" dirty="0"/>
          </a:p>
        </p:txBody>
      </p:sp>
      <p:sp>
        <p:nvSpPr>
          <p:cNvPr id="3" name="Slide Number Placeholder 2"/>
          <p:cNvSpPr>
            <a:spLocks noGrp="1"/>
          </p:cNvSpPr>
          <p:nvPr>
            <p:ph type="sldNum" sz="quarter" idx="10"/>
          </p:nvPr>
        </p:nvSpPr>
        <p:spPr/>
        <p:txBody>
          <a:bodyPr/>
          <a:lstStyle/>
          <a:p>
            <a:fld id="{E2C0AE55-7E06-4976-960B-3D98813CB3CF}" type="slidenum">
              <a:rPr lang="en-ZA" smtClean="0">
                <a:solidFill>
                  <a:prstClr val="black">
                    <a:tint val="75000"/>
                  </a:prstClr>
                </a:solidFill>
              </a:rPr>
              <a:pPr/>
              <a:t>110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3283632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en-ZA" sz="3100" b="1" dirty="0">
                <a:solidFill>
                  <a:srgbClr val="C0504D">
                    <a:lumMod val="75000"/>
                  </a:srgbClr>
                </a:solidFill>
              </a:rPr>
              <a:t>PROGRAMME 5 </a:t>
            </a:r>
            <a:r>
              <a:rPr lang="en-ZA" sz="3100" b="1" dirty="0" smtClean="0">
                <a:solidFill>
                  <a:srgbClr val="C0504D">
                    <a:lumMod val="75000"/>
                  </a:srgbClr>
                </a:solidFill>
              </a:rPr>
              <a:t>…</a:t>
            </a:r>
            <a:br>
              <a:rPr lang="en-ZA" sz="3100" b="1" dirty="0" smtClean="0">
                <a:solidFill>
                  <a:srgbClr val="C0504D">
                    <a:lumMod val="75000"/>
                  </a:srgbClr>
                </a:solidFill>
              </a:rPr>
            </a:br>
            <a:r>
              <a:rPr lang="en-US" sz="2700" b="1" dirty="0" smtClean="0"/>
              <a:t>CARE AND SUPPORT IN SCHOOLS</a:t>
            </a:r>
            <a:r>
              <a:rPr lang="en-US" sz="2800" b="1" dirty="0"/>
              <a:t/>
            </a:r>
            <a:br>
              <a:rPr lang="en-US" sz="2800" b="1" dirty="0"/>
            </a:br>
            <a:r>
              <a:rPr lang="en-US" sz="2200" b="1" dirty="0"/>
              <a:t/>
            </a:r>
            <a:br>
              <a:rPr lang="en-US" sz="2200" b="1" dirty="0"/>
            </a:br>
            <a:r>
              <a:rPr lang="en-US" sz="2200" b="1" dirty="0"/>
              <a:t/>
            </a:r>
            <a:br>
              <a:rPr lang="en-US" sz="2200" b="1" dirty="0"/>
            </a:br>
            <a:r>
              <a:rPr lang="en-US" sz="2200" b="1" dirty="0"/>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76470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412776"/>
            <a:ext cx="4040188" cy="3951288"/>
          </a:xfrm>
        </p:spPr>
        <p:txBody>
          <a:bodyPr>
            <a:noAutofit/>
          </a:bodyPr>
          <a:lstStyle/>
          <a:p>
            <a:r>
              <a:rPr lang="en-ZA" sz="2000" dirty="0"/>
              <a:t>Hosted </a:t>
            </a:r>
            <a:r>
              <a:rPr lang="en-US" sz="2000" dirty="0"/>
              <a:t>Care and Support for Teaching and Learning </a:t>
            </a:r>
            <a:r>
              <a:rPr lang="en-US" sz="2000" b="1" dirty="0"/>
              <a:t>(</a:t>
            </a:r>
            <a:r>
              <a:rPr lang="en-ZA" sz="2000" b="1" dirty="0"/>
              <a:t>CSTL) </a:t>
            </a:r>
            <a:r>
              <a:rPr lang="en-ZA" sz="2000" dirty="0"/>
              <a:t>Integrated Service Delivery Day </a:t>
            </a:r>
            <a:r>
              <a:rPr lang="en-ZA" sz="2000" dirty="0" smtClean="0"/>
              <a:t>for learners </a:t>
            </a:r>
            <a:r>
              <a:rPr lang="en-ZA" sz="2000" dirty="0"/>
              <a:t>in NC;</a:t>
            </a:r>
          </a:p>
          <a:p>
            <a:pPr lvl="0"/>
            <a:r>
              <a:rPr lang="en-US" sz="2000" dirty="0" smtClean="0">
                <a:solidFill>
                  <a:prstClr val="black"/>
                </a:solidFill>
              </a:rPr>
              <a:t>Reached </a:t>
            </a:r>
            <a:r>
              <a:rPr lang="en-US" sz="2000" b="1" dirty="0" smtClean="0">
                <a:solidFill>
                  <a:prstClr val="black"/>
                </a:solidFill>
              </a:rPr>
              <a:t>1 </a:t>
            </a:r>
            <a:r>
              <a:rPr lang="en-US" sz="2000" b="1" dirty="0">
                <a:solidFill>
                  <a:prstClr val="black"/>
                </a:solidFill>
              </a:rPr>
              <a:t>000 parents </a:t>
            </a:r>
            <a:r>
              <a:rPr lang="en-US" sz="2000" dirty="0">
                <a:solidFill>
                  <a:prstClr val="black"/>
                </a:solidFill>
              </a:rPr>
              <a:t>through </a:t>
            </a:r>
            <a:r>
              <a:rPr lang="en-US" sz="2000" dirty="0" smtClean="0">
                <a:solidFill>
                  <a:prstClr val="black"/>
                </a:solidFill>
              </a:rPr>
              <a:t>dialogues </a:t>
            </a:r>
            <a:r>
              <a:rPr lang="en-US" sz="2000" dirty="0" smtClean="0"/>
              <a:t>for </a:t>
            </a:r>
            <a:r>
              <a:rPr lang="en-US" sz="2000" dirty="0"/>
              <a:t>Integrated Care and safety &amp;</a:t>
            </a:r>
            <a:r>
              <a:rPr lang="en-US" sz="2000" dirty="0" smtClean="0"/>
              <a:t> </a:t>
            </a:r>
            <a:r>
              <a:rPr lang="en-US" sz="2000" dirty="0"/>
              <a:t>protection </a:t>
            </a:r>
            <a:r>
              <a:rPr lang="en-US" sz="2000" dirty="0" smtClean="0"/>
              <a:t>activity</a:t>
            </a:r>
            <a:r>
              <a:rPr lang="en-US" sz="2000" dirty="0" smtClean="0">
                <a:solidFill>
                  <a:prstClr val="black"/>
                </a:solidFill>
              </a:rPr>
              <a:t>; </a:t>
            </a:r>
            <a:r>
              <a:rPr lang="en-US" sz="2000" b="1" dirty="0">
                <a:solidFill>
                  <a:prstClr val="black"/>
                </a:solidFill>
              </a:rPr>
              <a:t>430 learners </a:t>
            </a:r>
            <a:r>
              <a:rPr lang="en-US" sz="2000" dirty="0" smtClean="0">
                <a:solidFill>
                  <a:prstClr val="black"/>
                </a:solidFill>
              </a:rPr>
              <a:t>through </a:t>
            </a:r>
            <a:r>
              <a:rPr lang="en-US" sz="2000" dirty="0">
                <a:solidFill>
                  <a:prstClr val="black"/>
                </a:solidFill>
              </a:rPr>
              <a:t>HIV, safety &amp;</a:t>
            </a:r>
            <a:r>
              <a:rPr lang="en-US" sz="2000" dirty="0" smtClean="0">
                <a:solidFill>
                  <a:prstClr val="black"/>
                </a:solidFill>
              </a:rPr>
              <a:t> </a:t>
            </a:r>
            <a:r>
              <a:rPr lang="en-US" sz="2000" dirty="0">
                <a:solidFill>
                  <a:prstClr val="black"/>
                </a:solidFill>
              </a:rPr>
              <a:t>protection activity</a:t>
            </a:r>
            <a:r>
              <a:rPr lang="en-US" sz="2000" dirty="0" smtClean="0">
                <a:solidFill>
                  <a:prstClr val="black"/>
                </a:solidFill>
              </a:rPr>
              <a:t>; &amp; </a:t>
            </a:r>
            <a:r>
              <a:rPr lang="en-US" sz="2000" b="1" dirty="0">
                <a:solidFill>
                  <a:prstClr val="black"/>
                </a:solidFill>
              </a:rPr>
              <a:t>200 learners </a:t>
            </a:r>
            <a:r>
              <a:rPr lang="en-US" sz="2000" dirty="0">
                <a:solidFill>
                  <a:prstClr val="black"/>
                </a:solidFill>
              </a:rPr>
              <a:t>through Heritage Day Celebration held </a:t>
            </a:r>
            <a:r>
              <a:rPr lang="en-US" sz="2000" dirty="0" smtClean="0">
                <a:solidFill>
                  <a:prstClr val="black"/>
                </a:solidFill>
              </a:rPr>
              <a:t>in </a:t>
            </a:r>
            <a:r>
              <a:rPr lang="en-US" sz="2000" dirty="0">
                <a:solidFill>
                  <a:prstClr val="black"/>
                </a:solidFill>
              </a:rPr>
              <a:t>September 2017;</a:t>
            </a:r>
            <a:endParaRPr lang="en-US" sz="2000" b="1" u="sng" dirty="0"/>
          </a:p>
          <a:p>
            <a:r>
              <a:rPr lang="en-US" sz="2000" dirty="0"/>
              <a:t>TB Advocacy events reached  </a:t>
            </a:r>
            <a:r>
              <a:rPr lang="en-US" sz="2000" dirty="0" smtClean="0"/>
              <a:t>      </a:t>
            </a:r>
            <a:r>
              <a:rPr lang="en-US" sz="2000" b="1" dirty="0" smtClean="0"/>
              <a:t>3 </a:t>
            </a:r>
            <a:r>
              <a:rPr lang="en-US" sz="2000" b="1" dirty="0"/>
              <a:t>000 </a:t>
            </a:r>
            <a:r>
              <a:rPr lang="en-US" sz="2000" b="1" dirty="0" smtClean="0"/>
              <a:t>learners;</a:t>
            </a:r>
            <a:r>
              <a:rPr lang="en-US" sz="2000" dirty="0" smtClean="0"/>
              <a:t> </a:t>
            </a:r>
            <a:endParaRPr lang="en-US" sz="2000" dirty="0"/>
          </a:p>
          <a:p>
            <a:r>
              <a:rPr lang="en-US" sz="2000" b="1" dirty="0"/>
              <a:t>4.4 million </a:t>
            </a:r>
            <a:r>
              <a:rPr lang="en-US" sz="2000" dirty="0" smtClean="0"/>
              <a:t>learners</a:t>
            </a:r>
            <a:r>
              <a:rPr lang="en-US" sz="2000" b="1" dirty="0" smtClean="0"/>
              <a:t> dewormed;</a:t>
            </a:r>
            <a:endParaRPr lang="en-US" sz="2000" b="1" dirty="0"/>
          </a:p>
          <a:p>
            <a:endParaRPr lang="en-US" sz="2000" dirty="0"/>
          </a:p>
        </p:txBody>
      </p:sp>
      <p:sp>
        <p:nvSpPr>
          <p:cNvPr id="5" name="Text Placeholder 4"/>
          <p:cNvSpPr>
            <a:spLocks noGrp="1"/>
          </p:cNvSpPr>
          <p:nvPr>
            <p:ph type="body" sz="quarter" idx="3"/>
          </p:nvPr>
        </p:nvSpPr>
        <p:spPr>
          <a:xfrm>
            <a:off x="4645029" y="84502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340768"/>
            <a:ext cx="4041775" cy="3951288"/>
          </a:xfrm>
        </p:spPr>
        <p:txBody>
          <a:bodyPr>
            <a:noAutofit/>
          </a:bodyPr>
          <a:lstStyle/>
          <a:p>
            <a:r>
              <a:rPr lang="en-ZA" sz="2000" dirty="0">
                <a:solidFill>
                  <a:schemeClr val="dk1"/>
                </a:solidFill>
                <a:cs typeface="Arial" panose="020B0604020202020204" pitchFamily="34" charset="0"/>
              </a:rPr>
              <a:t>H</a:t>
            </a:r>
            <a:r>
              <a:rPr lang="en-US" sz="2000" dirty="0" smtClean="0">
                <a:solidFill>
                  <a:schemeClr val="dk1"/>
                </a:solidFill>
                <a:cs typeface="Arial" panose="020B0604020202020204" pitchFamily="34" charset="0"/>
              </a:rPr>
              <a:t>osted </a:t>
            </a:r>
            <a:r>
              <a:rPr lang="en-US" sz="2000" dirty="0">
                <a:solidFill>
                  <a:schemeClr val="dk1"/>
                </a:solidFill>
                <a:cs typeface="Arial" panose="020B0604020202020204" pitchFamily="34" charset="0"/>
              </a:rPr>
              <a:t>an </a:t>
            </a:r>
            <a:r>
              <a:rPr lang="en-US" sz="2000" b="1" dirty="0">
                <a:solidFill>
                  <a:schemeClr val="dk1"/>
                </a:solidFill>
                <a:cs typeface="Arial" panose="020B0604020202020204" pitchFamily="34" charset="0"/>
              </a:rPr>
              <a:t>exchange visit </a:t>
            </a:r>
            <a:r>
              <a:rPr lang="en-US" sz="2000" dirty="0">
                <a:solidFill>
                  <a:schemeClr val="dk1"/>
                </a:solidFill>
                <a:cs typeface="Arial" panose="020B0604020202020204" pitchFamily="34" charset="0"/>
              </a:rPr>
              <a:t>by </a:t>
            </a:r>
            <a:r>
              <a:rPr lang="en-ZA" sz="2000" dirty="0">
                <a:solidFill>
                  <a:schemeClr val="dk1"/>
                </a:solidFill>
                <a:cs typeface="Arial" panose="020B0604020202020204" pitchFamily="34" charset="0"/>
              </a:rPr>
              <a:t>Zimbabwe, Malawi </a:t>
            </a:r>
            <a:r>
              <a:rPr lang="en-ZA" sz="2000" dirty="0" smtClean="0">
                <a:solidFill>
                  <a:schemeClr val="dk1"/>
                </a:solidFill>
                <a:cs typeface="Arial" panose="020B0604020202020204" pitchFamily="34" charset="0"/>
              </a:rPr>
              <a:t>and DRC to </a:t>
            </a:r>
            <a:r>
              <a:rPr lang="en-ZA" sz="2000" b="1" dirty="0">
                <a:solidFill>
                  <a:schemeClr val="dk1"/>
                </a:solidFill>
                <a:cs typeface="Arial" panose="020B0604020202020204" pitchFamily="34" charset="0"/>
              </a:rPr>
              <a:t>learn best practice </a:t>
            </a:r>
            <a:r>
              <a:rPr lang="en-ZA" sz="2000" dirty="0">
                <a:solidFill>
                  <a:schemeClr val="dk1"/>
                </a:solidFill>
                <a:cs typeface="Arial" panose="020B0604020202020204" pitchFamily="34" charset="0"/>
              </a:rPr>
              <a:t>on </a:t>
            </a:r>
            <a:r>
              <a:rPr lang="en-US" sz="2000" dirty="0" smtClean="0">
                <a:solidFill>
                  <a:schemeClr val="dk1"/>
                </a:solidFill>
                <a:cs typeface="Arial" panose="020B0604020202020204" pitchFamily="34" charset="0"/>
              </a:rPr>
              <a:t>CSTL </a:t>
            </a:r>
            <a:r>
              <a:rPr lang="en-US" sz="2000" dirty="0">
                <a:solidFill>
                  <a:schemeClr val="dk1"/>
                </a:solidFill>
                <a:cs typeface="Arial" panose="020B0604020202020204" pitchFamily="34" charset="0"/>
              </a:rPr>
              <a:t>Programme. </a:t>
            </a:r>
            <a:r>
              <a:rPr lang="en-US" sz="2000" dirty="0" smtClean="0">
                <a:solidFill>
                  <a:schemeClr val="dk1"/>
                </a:solidFill>
                <a:cs typeface="Arial" panose="020B0604020202020204" pitchFamily="34" charset="0"/>
              </a:rPr>
              <a:t>SA also hosted </a:t>
            </a:r>
            <a:r>
              <a:rPr lang="en-US" sz="2000" dirty="0"/>
              <a:t>Southern African Development Community </a:t>
            </a:r>
            <a:r>
              <a:rPr lang="en-US" sz="2000" dirty="0" smtClean="0"/>
              <a:t>(</a:t>
            </a:r>
            <a:r>
              <a:rPr lang="en-US" sz="2000" dirty="0" smtClean="0">
                <a:solidFill>
                  <a:schemeClr val="dk1"/>
                </a:solidFill>
                <a:cs typeface="Arial" panose="020B0604020202020204" pitchFamily="34" charset="0"/>
              </a:rPr>
              <a:t>SADC) CSTL Steering Committee and Sharing Meetings; </a:t>
            </a:r>
            <a:endParaRPr lang="en-ZA" sz="2000" dirty="0" smtClean="0">
              <a:ea typeface="Times New Roman" panose="02020603050405020304" pitchFamily="18" charset="0"/>
              <a:cs typeface="Arial" panose="020B0604020202020204" pitchFamily="34" charset="0"/>
            </a:endParaRPr>
          </a:p>
          <a:p>
            <a:r>
              <a:rPr lang="en-US" sz="2000" dirty="0" smtClean="0">
                <a:solidFill>
                  <a:schemeClr val="dk1"/>
                </a:solidFill>
                <a:cs typeface="Arial" panose="020B0604020202020204" pitchFamily="34" charset="0"/>
              </a:rPr>
              <a:t>About </a:t>
            </a:r>
            <a:r>
              <a:rPr lang="en-US" sz="2000" b="1" dirty="0" smtClean="0">
                <a:solidFill>
                  <a:schemeClr val="dk1"/>
                </a:solidFill>
                <a:cs typeface="Arial" panose="020B0604020202020204" pitchFamily="34" charset="0"/>
              </a:rPr>
              <a:t>4.45 million </a:t>
            </a:r>
            <a:r>
              <a:rPr lang="en-US" sz="2000" dirty="0">
                <a:solidFill>
                  <a:schemeClr val="dk1"/>
                </a:solidFill>
                <a:cs typeface="Arial" panose="020B0604020202020204" pitchFamily="34" charset="0"/>
              </a:rPr>
              <a:t>learners </a:t>
            </a:r>
            <a:r>
              <a:rPr lang="en-US" sz="2000" b="1" dirty="0" smtClean="0">
                <a:solidFill>
                  <a:schemeClr val="dk1"/>
                </a:solidFill>
                <a:cs typeface="Arial" panose="020B0604020202020204" pitchFamily="34" charset="0"/>
              </a:rPr>
              <a:t>dewormed</a:t>
            </a:r>
            <a:r>
              <a:rPr lang="en-US" sz="2000" dirty="0">
                <a:solidFill>
                  <a:schemeClr val="dk1"/>
                </a:solidFill>
                <a:cs typeface="Arial" panose="020B0604020202020204" pitchFamily="34" charset="0"/>
              </a:rPr>
              <a:t>;</a:t>
            </a: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111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1036409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normAutofit fontScale="90000"/>
          </a:bodyPr>
          <a:lstStyle/>
          <a:p>
            <a:r>
              <a:rPr lang="en-ZA" sz="3100" b="1" dirty="0" smtClean="0">
                <a:solidFill>
                  <a:srgbClr val="C0504D">
                    <a:lumMod val="75000"/>
                  </a:srgbClr>
                </a:solidFill>
              </a:rPr>
              <a:t>PROGRAMME 5 …</a:t>
            </a:r>
            <a:br>
              <a:rPr lang="en-ZA" sz="3100" b="1" dirty="0" smtClean="0">
                <a:solidFill>
                  <a:srgbClr val="C0504D">
                    <a:lumMod val="75000"/>
                  </a:srgbClr>
                </a:solidFill>
              </a:rPr>
            </a:br>
            <a:r>
              <a:rPr lang="en-US" sz="2700" b="1" dirty="0" smtClean="0"/>
              <a:t>CARE AND SUPPORT IN SCHOOLS</a:t>
            </a:r>
            <a:r>
              <a:rPr lang="en-US" sz="2800" b="1" dirty="0" smtClean="0"/>
              <a:t/>
            </a:r>
            <a:br>
              <a:rPr lang="en-US" sz="2800" b="1" dirty="0" smtClean="0"/>
            </a:br>
            <a:r>
              <a:rPr lang="en-ZA" sz="2400" b="1" u="sng" dirty="0"/>
              <a:t/>
            </a:r>
            <a:br>
              <a:rPr lang="en-ZA" sz="2400" b="1" u="sng" dirty="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US" sz="2800" b="1" dirty="0" smtClean="0"/>
              <a:t/>
            </a:r>
            <a:br>
              <a:rPr lang="en-US" sz="2800" b="1" dirty="0" smtClean="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1052740"/>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67544" y="1772816"/>
            <a:ext cx="4040188" cy="3951288"/>
          </a:xfrm>
        </p:spPr>
        <p:txBody>
          <a:bodyPr>
            <a:noAutofit/>
          </a:bodyPr>
          <a:lstStyle/>
          <a:p>
            <a:r>
              <a:rPr lang="en-US" sz="2000" dirty="0"/>
              <a:t>The </a:t>
            </a:r>
            <a:r>
              <a:rPr lang="en-US" sz="2000" b="1" dirty="0"/>
              <a:t>National School Nutrition Programme (</a:t>
            </a:r>
            <a:r>
              <a:rPr lang="en-US" sz="2000" b="1" dirty="0" smtClean="0"/>
              <a:t>NSNP)</a:t>
            </a:r>
            <a:r>
              <a:rPr lang="en-US" sz="2000" dirty="0" smtClean="0"/>
              <a:t> </a:t>
            </a:r>
            <a:r>
              <a:rPr lang="en-US" sz="2000" dirty="0"/>
              <a:t>reached a total of </a:t>
            </a:r>
            <a:r>
              <a:rPr lang="en-US" sz="2000" b="1" dirty="0"/>
              <a:t>20 178</a:t>
            </a:r>
            <a:r>
              <a:rPr lang="en-US" sz="2000" dirty="0"/>
              <a:t> quantile 1-3 schools, benefiting an average total of </a:t>
            </a:r>
            <a:r>
              <a:rPr lang="en-US" sz="2000" b="1" dirty="0" smtClean="0"/>
              <a:t>8 </a:t>
            </a:r>
            <a:r>
              <a:rPr lang="en-US" sz="2000" b="1" dirty="0"/>
              <a:t>752 076 </a:t>
            </a:r>
            <a:r>
              <a:rPr lang="en-US" sz="2000" dirty="0"/>
              <a:t>learners in the targeted </a:t>
            </a:r>
            <a:r>
              <a:rPr lang="en-US" sz="2000" dirty="0" smtClean="0"/>
              <a:t>schools</a:t>
            </a:r>
            <a:r>
              <a:rPr lang="en-US" sz="2000" dirty="0"/>
              <a:t>;</a:t>
            </a:r>
          </a:p>
          <a:p>
            <a:r>
              <a:rPr lang="en-US" sz="2000" dirty="0"/>
              <a:t>Celebrated the second </a:t>
            </a:r>
            <a:r>
              <a:rPr lang="en-US" sz="2000" b="1" dirty="0"/>
              <a:t>Annual World School Milk Day in WC</a:t>
            </a:r>
            <a:r>
              <a:rPr lang="en-US" sz="2000" dirty="0"/>
              <a:t>, with partners Parmalat and the Milk Producers </a:t>
            </a:r>
            <a:r>
              <a:rPr lang="en-US" sz="2000" dirty="0" smtClean="0"/>
              <a:t>Association;</a:t>
            </a:r>
            <a:endParaRPr lang="en-US" sz="2000" dirty="0"/>
          </a:p>
          <a:p>
            <a:r>
              <a:rPr lang="en-US" sz="2000" dirty="0"/>
              <a:t>Training on Food Safety was conducted in </a:t>
            </a:r>
            <a:r>
              <a:rPr lang="en-US" sz="2000" b="1" dirty="0" smtClean="0"/>
              <a:t>MP</a:t>
            </a:r>
            <a:r>
              <a:rPr lang="en-US" sz="2000" dirty="0" smtClean="0"/>
              <a:t> </a:t>
            </a:r>
            <a:r>
              <a:rPr lang="en-US" sz="2000" dirty="0"/>
              <a:t>and </a:t>
            </a:r>
            <a:r>
              <a:rPr lang="en-US" sz="2000" b="1" dirty="0" smtClean="0"/>
              <a:t>GP;</a:t>
            </a:r>
            <a:endParaRPr lang="en-US" sz="2000" b="1" dirty="0"/>
          </a:p>
          <a:p>
            <a:endParaRPr lang="en-US" sz="2000" dirty="0"/>
          </a:p>
        </p:txBody>
      </p:sp>
      <p:sp>
        <p:nvSpPr>
          <p:cNvPr id="5" name="Text Placeholder 4"/>
          <p:cNvSpPr>
            <a:spLocks noGrp="1"/>
          </p:cNvSpPr>
          <p:nvPr>
            <p:ph type="body" sz="quarter" idx="3"/>
          </p:nvPr>
        </p:nvSpPr>
        <p:spPr>
          <a:xfrm>
            <a:off x="4645029" y="105274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772816"/>
            <a:ext cx="4041775" cy="3951288"/>
          </a:xfrm>
        </p:spPr>
        <p:txBody>
          <a:bodyPr>
            <a:noAutofit/>
          </a:bodyPr>
          <a:lstStyle/>
          <a:p>
            <a:r>
              <a:rPr lang="en-US" sz="2000" b="1" dirty="0" smtClean="0">
                <a:solidFill>
                  <a:schemeClr val="dk1"/>
                </a:solidFill>
                <a:cs typeface="Arial" panose="020B0604020202020204" pitchFamily="34" charset="0"/>
              </a:rPr>
              <a:t>24 </a:t>
            </a:r>
            <a:r>
              <a:rPr lang="en-US" sz="2000" dirty="0" smtClean="0">
                <a:solidFill>
                  <a:schemeClr val="dk1"/>
                </a:solidFill>
                <a:cs typeface="Arial" panose="020B0604020202020204" pitchFamily="34" charset="0"/>
              </a:rPr>
              <a:t>out of target of 20 </a:t>
            </a:r>
            <a:r>
              <a:rPr lang="en-US" sz="2000" dirty="0">
                <a:solidFill>
                  <a:schemeClr val="dk1"/>
                </a:solidFill>
                <a:cs typeface="Arial" panose="020B0604020202020204" pitchFamily="34" charset="0"/>
              </a:rPr>
              <a:t>schools were visited in 5 provinces </a:t>
            </a:r>
            <a:r>
              <a:rPr lang="en-US" sz="2000" dirty="0" smtClean="0">
                <a:solidFill>
                  <a:schemeClr val="dk1"/>
                </a:solidFill>
                <a:cs typeface="Arial" panose="020B0604020202020204" pitchFamily="34" charset="0"/>
              </a:rPr>
              <a:t>(GP</a:t>
            </a:r>
            <a:r>
              <a:rPr lang="en-US" sz="2000" dirty="0">
                <a:solidFill>
                  <a:schemeClr val="dk1"/>
                </a:solidFill>
                <a:cs typeface="Arial" panose="020B0604020202020204" pitchFamily="34" charset="0"/>
              </a:rPr>
              <a:t>, KZN, LP, NW and WC</a:t>
            </a:r>
            <a:r>
              <a:rPr lang="en-US" sz="2000" dirty="0" smtClean="0">
                <a:solidFill>
                  <a:schemeClr val="dk1"/>
                </a:solidFill>
                <a:cs typeface="Arial" panose="020B0604020202020204" pitchFamily="34" charset="0"/>
              </a:rPr>
              <a:t>);</a:t>
            </a:r>
          </a:p>
          <a:p>
            <a:r>
              <a:rPr lang="en-US" sz="2000" dirty="0" smtClean="0">
                <a:solidFill>
                  <a:schemeClr val="dk1"/>
                </a:solidFill>
                <a:cs typeface="Arial" panose="020B0604020202020204" pitchFamily="34" charset="0"/>
              </a:rPr>
              <a:t>5 workshops were conducted </a:t>
            </a:r>
            <a:r>
              <a:rPr lang="en-US" sz="2000" dirty="0">
                <a:solidFill>
                  <a:schemeClr val="dk1"/>
                </a:solidFill>
                <a:cs typeface="Arial" panose="020B0604020202020204" pitchFamily="34" charset="0"/>
              </a:rPr>
              <a:t>in </a:t>
            </a:r>
            <a:r>
              <a:rPr lang="en-US" sz="2000" dirty="0" smtClean="0">
                <a:solidFill>
                  <a:schemeClr val="dk1"/>
                </a:solidFill>
                <a:cs typeface="Arial" panose="020B0604020202020204" pitchFamily="34" charset="0"/>
              </a:rPr>
              <a:t>WC</a:t>
            </a:r>
            <a:r>
              <a:rPr lang="en-US" sz="2000" dirty="0">
                <a:solidFill>
                  <a:schemeClr val="dk1"/>
                </a:solidFill>
                <a:cs typeface="Arial" panose="020B0604020202020204" pitchFamily="34" charset="0"/>
              </a:rPr>
              <a:t>, LP, EC, NC and </a:t>
            </a:r>
            <a:r>
              <a:rPr lang="en-US" sz="2000" dirty="0" smtClean="0">
                <a:solidFill>
                  <a:schemeClr val="dk1"/>
                </a:solidFill>
                <a:cs typeface="Arial" panose="020B0604020202020204" pitchFamily="34" charset="0"/>
              </a:rPr>
              <a:t>FS to </a:t>
            </a:r>
            <a:r>
              <a:rPr lang="en-US" sz="2000" dirty="0">
                <a:solidFill>
                  <a:schemeClr val="dk1"/>
                </a:solidFill>
                <a:cs typeface="Arial" panose="020B0604020202020204" pitchFamily="34" charset="0"/>
              </a:rPr>
              <a:t>focus </a:t>
            </a:r>
            <a:r>
              <a:rPr lang="en-US" sz="2000" dirty="0" smtClean="0">
                <a:solidFill>
                  <a:schemeClr val="dk1"/>
                </a:solidFill>
                <a:cs typeface="Arial" panose="020B0604020202020204" pitchFamily="34" charset="0"/>
              </a:rPr>
              <a:t>on DoH’s Regulation </a:t>
            </a:r>
            <a:r>
              <a:rPr lang="en-US" sz="2000" dirty="0">
                <a:solidFill>
                  <a:schemeClr val="dk1"/>
                </a:solidFill>
                <a:cs typeface="Arial" panose="020B0604020202020204" pitchFamily="34" charset="0"/>
              </a:rPr>
              <a:t>962 &amp;</a:t>
            </a:r>
            <a:r>
              <a:rPr lang="en-US" sz="2000" dirty="0" smtClean="0">
                <a:solidFill>
                  <a:schemeClr val="dk1"/>
                </a:solidFill>
                <a:cs typeface="Arial" panose="020B0604020202020204" pitchFamily="34" charset="0"/>
              </a:rPr>
              <a:t> </a:t>
            </a:r>
            <a:r>
              <a:rPr lang="en-US" sz="2000" dirty="0">
                <a:solidFill>
                  <a:schemeClr val="dk1"/>
                </a:solidFill>
                <a:cs typeface="Arial" panose="020B0604020202020204" pitchFamily="34" charset="0"/>
              </a:rPr>
              <a:t>infrastructure designs, layout &amp;</a:t>
            </a:r>
            <a:r>
              <a:rPr lang="en-US" sz="2000" dirty="0" smtClean="0">
                <a:solidFill>
                  <a:schemeClr val="dk1"/>
                </a:solidFill>
                <a:cs typeface="Arial" panose="020B0604020202020204" pitchFamily="34" charset="0"/>
              </a:rPr>
              <a:t> </a:t>
            </a:r>
            <a:r>
              <a:rPr lang="en-US" sz="2000" dirty="0">
                <a:solidFill>
                  <a:schemeClr val="dk1"/>
                </a:solidFill>
                <a:cs typeface="Arial" panose="020B0604020202020204" pitchFamily="34" charset="0"/>
              </a:rPr>
              <a:t>compliance with hygienic </a:t>
            </a:r>
            <a:r>
              <a:rPr lang="en-US" sz="2000" dirty="0" smtClean="0">
                <a:solidFill>
                  <a:schemeClr val="dk1"/>
                </a:solidFill>
                <a:cs typeface="Arial" panose="020B0604020202020204" pitchFamily="34" charset="0"/>
              </a:rPr>
              <a:t>standards - </a:t>
            </a:r>
            <a:r>
              <a:rPr lang="en-US" sz="2000" b="1" dirty="0" smtClean="0">
                <a:solidFill>
                  <a:schemeClr val="dk1"/>
                </a:solidFill>
                <a:cs typeface="Arial" panose="020B0604020202020204" pitchFamily="34" charset="0"/>
              </a:rPr>
              <a:t>225 </a:t>
            </a:r>
            <a:r>
              <a:rPr lang="en-US" sz="2000" b="1" dirty="0">
                <a:solidFill>
                  <a:schemeClr val="dk1"/>
                </a:solidFill>
                <a:cs typeface="Arial" panose="020B0604020202020204" pitchFamily="34" charset="0"/>
              </a:rPr>
              <a:t>participants </a:t>
            </a:r>
            <a:r>
              <a:rPr lang="en-US" sz="2000" b="1" dirty="0" smtClean="0">
                <a:solidFill>
                  <a:schemeClr val="dk1"/>
                </a:solidFill>
                <a:cs typeface="Arial" panose="020B0604020202020204" pitchFamily="34" charset="0"/>
              </a:rPr>
              <a:t>reached</a:t>
            </a:r>
            <a:r>
              <a:rPr lang="en-US" sz="2000" dirty="0">
                <a:solidFill>
                  <a:schemeClr val="dk1"/>
                </a:solidFill>
                <a:cs typeface="Arial" panose="020B0604020202020204" pitchFamily="34" charset="0"/>
              </a:rPr>
              <a:t>;</a:t>
            </a:r>
            <a:r>
              <a:rPr lang="en-US" sz="2000" dirty="0" smtClean="0">
                <a:solidFill>
                  <a:schemeClr val="dk1"/>
                </a:solidFill>
                <a:cs typeface="Arial" panose="020B0604020202020204" pitchFamily="34" charset="0"/>
              </a:rPr>
              <a:t> </a:t>
            </a:r>
            <a:endParaRPr lang="en-US" sz="2000" dirty="0">
              <a:solidFill>
                <a:schemeClr val="dk1"/>
              </a:solidFill>
              <a:cs typeface="Arial" panose="020B0604020202020204" pitchFamily="34" charset="0"/>
            </a:endParaRPr>
          </a:p>
          <a:p>
            <a:r>
              <a:rPr lang="en-US" sz="2000" dirty="0" smtClean="0">
                <a:solidFill>
                  <a:schemeClr val="dk1"/>
                </a:solidFill>
                <a:cs typeface="Arial" panose="020B0604020202020204" pitchFamily="34" charset="0"/>
              </a:rPr>
              <a:t>National Nutrition Week (NNW) celebrated </a:t>
            </a:r>
            <a:r>
              <a:rPr lang="en-US" sz="2000" dirty="0">
                <a:solidFill>
                  <a:schemeClr val="dk1"/>
                </a:solidFill>
                <a:cs typeface="Arial" panose="020B0604020202020204" pitchFamily="34" charset="0"/>
              </a:rPr>
              <a:t>in collaboration with Nestle </a:t>
            </a:r>
            <a:r>
              <a:rPr lang="en-US" sz="2000" dirty="0" smtClean="0">
                <a:solidFill>
                  <a:schemeClr val="dk1"/>
                </a:solidFill>
                <a:cs typeface="Arial" panose="020B0604020202020204" pitchFamily="34" charset="0"/>
              </a:rPr>
              <a:t>SA on 9 -15 October 2017;</a:t>
            </a: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112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9896990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64"/>
            <a:ext cx="8229600" cy="1143000"/>
          </a:xfrm>
        </p:spPr>
        <p:txBody>
          <a:bodyPr>
            <a:normAutofit fontScale="90000"/>
          </a:bodyPr>
          <a:lstStyle/>
          <a:p>
            <a:r>
              <a:rPr lang="en-ZA" sz="3100" b="1" dirty="0">
                <a:solidFill>
                  <a:srgbClr val="C0504D">
                    <a:lumMod val="75000"/>
                  </a:srgbClr>
                </a:solidFill>
              </a:rPr>
              <a:t>PROGRAMME 5 </a:t>
            </a:r>
            <a:r>
              <a:rPr lang="en-ZA" sz="3100" b="1" dirty="0" smtClean="0">
                <a:solidFill>
                  <a:srgbClr val="C0504D">
                    <a:lumMod val="75000"/>
                  </a:srgbClr>
                </a:solidFill>
              </a:rPr>
              <a:t/>
            </a:r>
            <a:br>
              <a:rPr lang="en-ZA" sz="3100" b="1" dirty="0" smtClean="0">
                <a:solidFill>
                  <a:srgbClr val="C0504D">
                    <a:lumMod val="75000"/>
                  </a:srgbClr>
                </a:solidFill>
              </a:rPr>
            </a:br>
            <a:r>
              <a:rPr lang="en-US" sz="2700" b="1" dirty="0" smtClean="0"/>
              <a:t>CARE AND SUPPORT IN SCHOOLS</a:t>
            </a:r>
            <a:r>
              <a:rPr lang="en-US" sz="2800" b="1" dirty="0"/>
              <a:t/>
            </a:r>
            <a:br>
              <a:rPr lang="en-US" sz="2800" b="1" dirty="0"/>
            </a:br>
            <a:r>
              <a:rPr lang="en-US" sz="2200" b="1" dirty="0"/>
              <a:t/>
            </a:r>
            <a:br>
              <a:rPr lang="en-US" sz="2200" b="1" dirty="0"/>
            </a:br>
            <a:r>
              <a:rPr lang="en-US" sz="2200" b="1" dirty="0"/>
              <a:t/>
            </a:r>
            <a:br>
              <a:rPr lang="en-US" sz="2200" b="1" dirty="0"/>
            </a:br>
            <a:r>
              <a:rPr lang="en-US" sz="2200" b="1" dirty="0"/>
              <a:t/>
            </a:r>
            <a:br>
              <a:rPr lang="en-US" sz="2200" b="1" dirty="0"/>
            </a:br>
            <a:r>
              <a:rPr lang="en-US" sz="2800" b="1" dirty="0"/>
              <a:t/>
            </a:r>
            <a:br>
              <a:rPr lang="en-US" sz="2800" b="1" dirty="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3" name="Text Placeholder 2"/>
          <p:cNvSpPr>
            <a:spLocks noGrp="1"/>
          </p:cNvSpPr>
          <p:nvPr>
            <p:ph type="body" idx="1"/>
          </p:nvPr>
        </p:nvSpPr>
        <p:spPr>
          <a:xfrm>
            <a:off x="457200" y="980731"/>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628800"/>
            <a:ext cx="4040188" cy="3951288"/>
          </a:xfrm>
        </p:spPr>
        <p:txBody>
          <a:bodyPr>
            <a:normAutofit/>
          </a:bodyPr>
          <a:lstStyle/>
          <a:p>
            <a:r>
              <a:rPr lang="en-ZA" sz="2000" b="1" dirty="0" smtClean="0"/>
              <a:t>49 officials </a:t>
            </a:r>
            <a:r>
              <a:rPr lang="en-ZA" sz="2000" b="1" dirty="0"/>
              <a:t>trained </a:t>
            </a:r>
            <a:r>
              <a:rPr lang="en-ZA" sz="2000" dirty="0" smtClean="0"/>
              <a:t>in July 2017 on trauma support to learners;</a:t>
            </a:r>
          </a:p>
          <a:p>
            <a:r>
              <a:rPr lang="en-ZA" sz="2000" b="1" dirty="0"/>
              <a:t>9 child and youth care workers </a:t>
            </a:r>
            <a:r>
              <a:rPr lang="en-ZA" sz="2000" dirty="0" smtClean="0"/>
              <a:t>were identified in Colesberg who are employed by the Child Welfare Kimberley; and</a:t>
            </a:r>
          </a:p>
          <a:p>
            <a:r>
              <a:rPr lang="en-ZA" sz="2000" b="1" dirty="0"/>
              <a:t>Observed</a:t>
            </a:r>
            <a:r>
              <a:rPr lang="en-ZA" sz="2000" dirty="0"/>
              <a:t> the training of child and youth care workers on behaviour </a:t>
            </a:r>
            <a:r>
              <a:rPr lang="en-ZA" sz="2000" dirty="0" smtClean="0"/>
              <a:t>management in </a:t>
            </a:r>
            <a:r>
              <a:rPr lang="en-ZA" sz="2000" dirty="0"/>
              <a:t>Pietermaritzburg </a:t>
            </a:r>
            <a:r>
              <a:rPr lang="en-ZA" sz="2000" dirty="0" smtClean="0"/>
              <a:t>in </a:t>
            </a:r>
            <a:r>
              <a:rPr lang="en-ZA" sz="2000" dirty="0"/>
              <a:t>July 2017.</a:t>
            </a:r>
            <a:endParaRPr lang="en-ZA" sz="2000" dirty="0" smtClean="0"/>
          </a:p>
          <a:p>
            <a:endParaRPr lang="en-ZA" sz="2000" dirty="0" smtClean="0"/>
          </a:p>
          <a:p>
            <a:endParaRPr lang="en-US" sz="2000" dirty="0">
              <a:solidFill>
                <a:srgbClr val="FF0000"/>
              </a:solidFill>
            </a:endParaRPr>
          </a:p>
        </p:txBody>
      </p:sp>
      <p:sp>
        <p:nvSpPr>
          <p:cNvPr id="5" name="Text Placeholder 4"/>
          <p:cNvSpPr>
            <a:spLocks noGrp="1"/>
          </p:cNvSpPr>
          <p:nvPr>
            <p:ph type="body" sz="quarter" idx="3"/>
          </p:nvPr>
        </p:nvSpPr>
        <p:spPr>
          <a:xfrm>
            <a:off x="4645029" y="989038"/>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628800"/>
            <a:ext cx="4041775" cy="3951288"/>
          </a:xfrm>
        </p:spPr>
        <p:txBody>
          <a:bodyPr>
            <a:noAutofit/>
          </a:bodyPr>
          <a:lstStyle/>
          <a:p>
            <a:pPr>
              <a:spcBef>
                <a:spcPts val="0"/>
              </a:spcBef>
            </a:pPr>
            <a:r>
              <a:rPr lang="en-US" sz="2000" dirty="0" smtClean="0">
                <a:cs typeface="Arial" panose="020B0604020202020204" pitchFamily="34" charset="0"/>
              </a:rPr>
              <a:t>Visited </a:t>
            </a:r>
            <a:r>
              <a:rPr lang="en-US" sz="2000" dirty="0">
                <a:cs typeface="Arial" panose="020B0604020202020204" pitchFamily="34" charset="0"/>
              </a:rPr>
              <a:t>schools </a:t>
            </a:r>
            <a:r>
              <a:rPr lang="en-US" sz="2000" dirty="0" smtClean="0">
                <a:cs typeface="Arial" panose="020B0604020202020204" pitchFamily="34" charset="0"/>
              </a:rPr>
              <a:t>in Bojanala District to </a:t>
            </a:r>
            <a:r>
              <a:rPr lang="en-US" sz="2000" b="1" dirty="0" smtClean="0">
                <a:cs typeface="Arial" panose="020B0604020202020204" pitchFamily="34" charset="0"/>
              </a:rPr>
              <a:t>monitor </a:t>
            </a:r>
            <a:r>
              <a:rPr lang="en-US" sz="2000" b="1" dirty="0">
                <a:cs typeface="Arial" panose="020B0604020202020204" pitchFamily="34" charset="0"/>
              </a:rPr>
              <a:t>implementation </a:t>
            </a:r>
            <a:r>
              <a:rPr lang="en-US" sz="2000" b="1" dirty="0" smtClean="0">
                <a:cs typeface="Arial" panose="020B0604020202020204" pitchFamily="34" charset="0"/>
              </a:rPr>
              <a:t>of </a:t>
            </a:r>
            <a:r>
              <a:rPr lang="en-US" sz="2000" b="1" dirty="0">
                <a:cs typeface="Arial" panose="020B0604020202020204" pitchFamily="34" charset="0"/>
              </a:rPr>
              <a:t>trauma support </a:t>
            </a:r>
            <a:r>
              <a:rPr lang="en-US" sz="2000" b="1" dirty="0" smtClean="0">
                <a:cs typeface="Arial" panose="020B0604020202020204" pitchFamily="34" charset="0"/>
              </a:rPr>
              <a:t>skills; </a:t>
            </a:r>
            <a:r>
              <a:rPr lang="en-US" sz="2000" dirty="0" smtClean="0">
                <a:cs typeface="Arial" panose="020B0604020202020204" pitchFamily="34" charset="0"/>
              </a:rPr>
              <a:t>and</a:t>
            </a:r>
            <a:endParaRPr lang="en-US" sz="2000" dirty="0">
              <a:cs typeface="Arial" panose="020B0604020202020204" pitchFamily="34" charset="0"/>
            </a:endParaRPr>
          </a:p>
          <a:p>
            <a:pPr>
              <a:spcBef>
                <a:spcPts val="0"/>
              </a:spcBef>
            </a:pPr>
            <a:r>
              <a:rPr lang="en-US" sz="2000" dirty="0" smtClean="0">
                <a:cs typeface="Arial" panose="020B0604020202020204" pitchFamily="34" charset="0"/>
              </a:rPr>
              <a:t>Visited </a:t>
            </a:r>
            <a:r>
              <a:rPr lang="en-US" sz="2000" dirty="0">
                <a:cs typeface="Arial" panose="020B0604020202020204" pitchFamily="34" charset="0"/>
              </a:rPr>
              <a:t>schools in Pietermaritzburg </a:t>
            </a:r>
            <a:r>
              <a:rPr lang="en-US" sz="2000" dirty="0" smtClean="0">
                <a:cs typeface="Arial" panose="020B0604020202020204" pitchFamily="34" charset="0"/>
              </a:rPr>
              <a:t>in November </a:t>
            </a:r>
            <a:r>
              <a:rPr lang="en-US" sz="2000" dirty="0">
                <a:cs typeface="Arial" panose="020B0604020202020204" pitchFamily="34" charset="0"/>
              </a:rPr>
              <a:t>2017 to observe the training of Learner Support Agents (LSAs) </a:t>
            </a:r>
            <a:r>
              <a:rPr lang="en-US" sz="2000" dirty="0" smtClean="0">
                <a:cs typeface="Arial" panose="020B0604020202020204" pitchFamily="34" charset="0"/>
              </a:rPr>
              <a:t>to </a:t>
            </a:r>
            <a:r>
              <a:rPr lang="en-US" sz="2000" b="1" dirty="0">
                <a:cs typeface="Arial" panose="020B0604020202020204" pitchFamily="34" charset="0"/>
              </a:rPr>
              <a:t>improve the skills and practice of LSAs to offer basic counselling.</a:t>
            </a:r>
            <a:r>
              <a:rPr lang="en-US" sz="2000" dirty="0">
                <a:cs typeface="Arial" panose="020B0604020202020204" pitchFamily="34" charset="0"/>
              </a:rPr>
              <a:t>	</a:t>
            </a:r>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113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8533835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64" y="-72008"/>
            <a:ext cx="8028384" cy="908720"/>
          </a:xfrm>
        </p:spPr>
        <p:txBody>
          <a:bodyPr>
            <a:normAutofit/>
          </a:bodyPr>
          <a:lstStyle/>
          <a:p>
            <a:r>
              <a:rPr lang="en-ZA" sz="2800" b="1" dirty="0">
                <a:solidFill>
                  <a:schemeClr val="accent2">
                    <a:lumMod val="75000"/>
                  </a:schemeClr>
                </a:solidFill>
              </a:rPr>
              <a:t>INDICATOR TABLE: PROGRAMME </a:t>
            </a:r>
            <a:r>
              <a:rPr lang="en-ZA" sz="2800" b="1" dirty="0" smtClean="0">
                <a:solidFill>
                  <a:schemeClr val="accent2">
                    <a:lumMod val="75000"/>
                  </a:schemeClr>
                </a:solidFill>
              </a:rPr>
              <a:t>5</a:t>
            </a:r>
            <a:endParaRPr lang="en-ZA" sz="2800" b="1"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76378709"/>
              </p:ext>
            </p:extLst>
          </p:nvPr>
        </p:nvGraphicFramePr>
        <p:xfrm>
          <a:off x="2" y="1000280"/>
          <a:ext cx="9144001" cy="5165024"/>
        </p:xfrm>
        <a:graphic>
          <a:graphicData uri="http://schemas.openxmlformats.org/drawingml/2006/table">
            <a:tbl>
              <a:tblPr>
                <a:tableStyleId>{8A107856-5554-42FB-B03E-39F5DBC370BA}</a:tableStyleId>
              </a:tblPr>
              <a:tblGrid>
                <a:gridCol w="1691680">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821564">
                  <a:extLst>
                    <a:ext uri="{9D8B030D-6E8A-4147-A177-3AD203B41FA5}">
                      <a16:colId xmlns:a16="http://schemas.microsoft.com/office/drawing/2014/main" xmlns="" val="20004"/>
                    </a:ext>
                  </a:extLst>
                </a:gridCol>
                <a:gridCol w="1050644">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20006"/>
                    </a:ext>
                  </a:extLst>
                </a:gridCol>
                <a:gridCol w="971601">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5.1.1 Number of schools monitored for the provision of nutritious meals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latin typeface="+mn-lt"/>
                        </a:rPr>
                        <a:t>130</a:t>
                      </a:r>
                    </a:p>
                  </a:txBody>
                  <a:tcPr marL="5303" marR="5303" marT="5303" marB="0" anchor="ctr">
                    <a:solidFill>
                      <a:srgbClr val="00C459"/>
                    </a:solidFill>
                  </a:tcPr>
                </a:tc>
                <a:tc>
                  <a:txBody>
                    <a:bodyPr/>
                    <a:lstStyle/>
                    <a:p>
                      <a:pPr algn="ctr" fontAlgn="t"/>
                      <a:r>
                        <a:rPr lang="en-ZA" sz="1200" b="1" i="0" u="none" strike="noStrike" dirty="0" smtClean="0">
                          <a:solidFill>
                            <a:schemeClr val="tx1"/>
                          </a:solidFill>
                          <a:effectLst/>
                          <a:latin typeface="+mn-lt"/>
                        </a:rPr>
                        <a:t>50</a:t>
                      </a:r>
                    </a:p>
                    <a:p>
                      <a:pPr algn="ctr" fontAlgn="t"/>
                      <a:r>
                        <a:rPr lang="en-ZA" sz="1200" b="1" i="0" u="none" strike="noStrike" dirty="0" smtClean="0">
                          <a:solidFill>
                            <a:srgbClr val="000000"/>
                          </a:solidFill>
                          <a:effectLst/>
                          <a:latin typeface="+mn-lt"/>
                        </a:rPr>
                        <a:t>QUARTERLY</a:t>
                      </a:r>
                      <a:endParaRPr lang="en-ZA" sz="1200" b="1" i="0" u="none" strike="noStrike" dirty="0">
                        <a:solidFill>
                          <a:schemeClr val="tx1"/>
                        </a:solidFill>
                        <a:effectLst/>
                        <a:latin typeface="+mn-lt"/>
                      </a:endParaRPr>
                    </a:p>
                  </a:txBody>
                  <a:tcPr marL="5303" marR="5303" marT="5303" marB="0" anchor="ctr"/>
                </a:tc>
                <a:tc>
                  <a:txBody>
                    <a:bodyPr/>
                    <a:lstStyle/>
                    <a:p>
                      <a:pPr algn="ctr" fontAlgn="t"/>
                      <a:r>
                        <a:rPr lang="en-ZA" sz="1200" b="1" u="none" strike="noStrike" dirty="0" smtClean="0">
                          <a:effectLst/>
                        </a:rPr>
                        <a:t>104</a:t>
                      </a:r>
                    </a:p>
                    <a:p>
                      <a:pPr algn="ctr" fontAlgn="t"/>
                      <a:r>
                        <a:rPr lang="en-ZA" sz="1200" b="1" i="0" u="none" strike="noStrike" dirty="0" smtClean="0">
                          <a:solidFill>
                            <a:srgbClr val="000000"/>
                          </a:solidFill>
                          <a:effectLst/>
                          <a:latin typeface="Calibri"/>
                        </a:rPr>
                        <a:t>(a total</a:t>
                      </a:r>
                      <a:r>
                        <a:rPr lang="en-ZA" sz="1200" b="1" i="0" u="none" strike="noStrike" baseline="0" dirty="0" smtClean="0">
                          <a:solidFill>
                            <a:srgbClr val="000000"/>
                          </a:solidFill>
                          <a:effectLst/>
                          <a:latin typeface="Calibri"/>
                        </a:rPr>
                        <a:t> of </a:t>
                      </a:r>
                      <a:r>
                        <a:rPr lang="en-ZA" sz="1200" b="1" i="0" u="none" strike="noStrike" dirty="0" smtClean="0">
                          <a:solidFill>
                            <a:srgbClr val="000000"/>
                          </a:solidFill>
                          <a:effectLst/>
                          <a:latin typeface="Calibri"/>
                        </a:rPr>
                        <a:t>109</a:t>
                      </a:r>
                      <a:r>
                        <a:rPr lang="en-ZA" sz="1200" b="1" i="0" u="none" strike="noStrike" baseline="0" dirty="0" smtClean="0">
                          <a:solidFill>
                            <a:srgbClr val="000000"/>
                          </a:solidFill>
                          <a:effectLst/>
                          <a:latin typeface="Calibri"/>
                        </a:rPr>
                        <a:t> schools monitored to date)</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b="1" u="none" strike="noStrike" dirty="0" smtClean="0">
                          <a:effectLst/>
                        </a:rPr>
                        <a:t>40</a:t>
                      </a:r>
                    </a:p>
                    <a:p>
                      <a:pPr algn="ctr" fontAlgn="t"/>
                      <a:r>
                        <a:rPr lang="en-ZA" sz="1200" b="1" i="0" u="none" strike="noStrike" dirty="0" smtClean="0">
                          <a:solidFill>
                            <a:srgbClr val="000000"/>
                          </a:solidFill>
                          <a:effectLst/>
                          <a:latin typeface="Calibri"/>
                        </a:rPr>
                        <a:t>QUARTERLY</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24</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(a total</a:t>
                      </a:r>
                      <a:r>
                        <a:rPr lang="en-ZA" sz="1200" b="1" i="0" u="none" strike="noStrike" baseline="0" dirty="0" smtClean="0">
                          <a:solidFill>
                            <a:srgbClr val="000000"/>
                          </a:solidFill>
                          <a:effectLst/>
                          <a:latin typeface="+mn-lt"/>
                        </a:rPr>
                        <a:t> of </a:t>
                      </a:r>
                      <a:r>
                        <a:rPr lang="en-ZA" sz="1200" b="1" i="0" u="none" strike="noStrike" dirty="0" smtClean="0">
                          <a:solidFill>
                            <a:srgbClr val="000000"/>
                          </a:solidFill>
                          <a:effectLst/>
                          <a:latin typeface="+mn-lt"/>
                        </a:rPr>
                        <a:t>133</a:t>
                      </a:r>
                      <a:r>
                        <a:rPr lang="en-ZA" sz="1200" b="1" i="0" u="none" strike="noStrike" baseline="0" dirty="0" smtClean="0">
                          <a:solidFill>
                            <a:srgbClr val="000000"/>
                          </a:solidFill>
                          <a:effectLst/>
                          <a:latin typeface="+mn-lt"/>
                        </a:rPr>
                        <a:t> schools monitored to date)</a:t>
                      </a:r>
                      <a:endParaRPr lang="en-ZA" sz="1200" b="1" i="0" u="none" strike="noStrike" dirty="0" smtClean="0">
                        <a:solidFill>
                          <a:srgbClr val="000000"/>
                        </a:solidFill>
                        <a:effectLst/>
                        <a:latin typeface="+mn-lt"/>
                      </a:endParaRPr>
                    </a:p>
                  </a:txBody>
                  <a:tcPr marL="9525" marR="9525" marT="9525" marB="0" anchor="ctr">
                    <a:solidFill>
                      <a:srgbClr val="FFC000"/>
                    </a:solidFill>
                  </a:tcPr>
                </a:tc>
                <a:tc>
                  <a:txBody>
                    <a:bodyPr/>
                    <a:lstStyle/>
                    <a:p>
                      <a:pPr algn="ctr" fontAlgn="t"/>
                      <a:r>
                        <a:rPr lang="en-ZA" sz="1200" u="none" strike="noStrike" dirty="0">
                          <a:effectLst/>
                        </a:rPr>
                        <a:t>The indicator is fully achieved as at the end of Q3</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5.2.1 Number of adjudicators, data capturers and </a:t>
                      </a:r>
                      <a:r>
                        <a:rPr lang="en-ZA" sz="1200" u="none" strike="noStrike" dirty="0" smtClean="0">
                          <a:effectLst/>
                        </a:rPr>
                        <a:t>farm </a:t>
                      </a:r>
                      <a:r>
                        <a:rPr lang="en-ZA" sz="1200" u="none" strike="noStrike" dirty="0">
                          <a:effectLst/>
                        </a:rPr>
                        <a:t>school conductors trained in SASCE</a:t>
                      </a:r>
                      <a:br>
                        <a:rPr lang="en-ZA" sz="1200" u="none" strike="noStrike" dirty="0">
                          <a:effectLst/>
                        </a:rPr>
                      </a:br>
                      <a:r>
                        <a:rPr lang="en-ZA" sz="1200" u="none" strike="noStrike" dirty="0">
                          <a:effectLst/>
                        </a:rPr>
                        <a:t>programmes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latin typeface="+mn-lt"/>
                        </a:rPr>
                        <a:t>900</a:t>
                      </a:r>
                    </a:p>
                    <a:p>
                      <a:pPr algn="ctr" fontAlgn="t"/>
                      <a:r>
                        <a:rPr lang="en-ZA" sz="1200" b="1" i="0" u="none" strike="noStrike" dirty="0" smtClean="0">
                          <a:solidFill>
                            <a:srgbClr val="000000"/>
                          </a:solidFill>
                          <a:effectLst/>
                          <a:latin typeface="+mn-lt"/>
                        </a:rPr>
                        <a:t>ANNUALLY</a:t>
                      </a:r>
                      <a:endParaRPr lang="en-ZA" sz="1200" b="1" i="0" u="none" strike="noStrike" dirty="0">
                        <a:solidFill>
                          <a:srgbClr val="000000"/>
                        </a:solidFill>
                        <a:effectLst/>
                        <a:latin typeface="+mn-lt"/>
                      </a:endParaRPr>
                    </a:p>
                  </a:txBody>
                  <a:tcPr marL="5303" marR="5303" marT="5303" marB="0" anchor="ctr"/>
                </a:tc>
                <a:tc>
                  <a:txBody>
                    <a:bodyPr/>
                    <a:lstStyle/>
                    <a:p>
                      <a:pPr algn="ctr" fontAlgn="t"/>
                      <a:r>
                        <a:rPr lang="en-ZA" sz="1200" u="none" strike="noStrike" dirty="0">
                          <a:effectLst/>
                          <a:latin typeface="+mn-lt"/>
                        </a:rPr>
                        <a:t>-</a:t>
                      </a:r>
                      <a:endParaRPr lang="en-ZA" sz="1200" b="0" i="0" u="none" strike="noStrike" dirty="0">
                        <a:solidFill>
                          <a:srgbClr val="000000"/>
                        </a:solidFill>
                        <a:effectLst/>
                        <a:latin typeface="+mn-lt"/>
                      </a:endParaRPr>
                    </a:p>
                  </a:txBody>
                  <a:tcPr marL="5303" marR="5303" marT="5303" marB="0" anchor="ctr"/>
                </a:tc>
                <a:tc>
                  <a:txBody>
                    <a:bodyPr/>
                    <a:lstStyle/>
                    <a:p>
                      <a:pPr algn="ctr" fontAlgn="t"/>
                      <a:r>
                        <a:rPr lang="en-ZA" sz="1200" u="none" strike="noStrike" dirty="0">
                          <a:effectLst/>
                        </a:rPr>
                        <a:t>Training is planned for Q4</a:t>
                      </a:r>
                      <a:endParaRPr lang="en-ZA" sz="12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Training has commenced</a:t>
                      </a:r>
                      <a:endParaRPr lang="en-ZA" sz="1200" b="1" i="0" u="none" strike="noStrike" dirty="0">
                        <a:solidFill>
                          <a:srgbClr val="000000"/>
                        </a:solidFill>
                        <a:effectLst/>
                        <a:latin typeface="Calibri"/>
                      </a:endParaRPr>
                    </a:p>
                  </a:txBody>
                  <a:tcPr marL="9525" marR="9525" marT="9525" marB="0" anchor="ctr">
                    <a:no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Syllabus on which the training will be based has been sent to provinces.</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0">
                <a:tc>
                  <a:txBody>
                    <a:bodyPr/>
                    <a:lstStyle/>
                    <a:p>
                      <a:pPr algn="ctr" fontAlgn="t"/>
                      <a:r>
                        <a:rPr lang="en-ZA" sz="1200" u="none" strike="noStrike" dirty="0">
                          <a:effectLst/>
                        </a:rPr>
                        <a:t>5.2.2 Number of learners, teachers, officials and SGBs participating in social cohesion and</a:t>
                      </a:r>
                      <a:br>
                        <a:rPr lang="en-ZA" sz="1200" u="none" strike="noStrike" dirty="0">
                          <a:effectLst/>
                        </a:rPr>
                      </a:br>
                      <a:r>
                        <a:rPr lang="en-ZA" sz="1200" u="none" strike="noStrike" dirty="0">
                          <a:effectLst/>
                        </a:rPr>
                        <a:t>gender equity programmes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latin typeface="+mn-lt"/>
                        </a:rPr>
                        <a:t>6000</a:t>
                      </a:r>
                    </a:p>
                  </a:txBody>
                  <a:tcPr marL="5303" marR="5303" marT="5303" marB="0" anchor="ctr"/>
                </a:tc>
                <a:tc>
                  <a:txBody>
                    <a:bodyPr/>
                    <a:lstStyle/>
                    <a:p>
                      <a:pPr algn="ctr" fontAlgn="t"/>
                      <a:r>
                        <a:rPr lang="en-ZA" sz="1200" u="none" strike="noStrike" dirty="0" smtClean="0">
                          <a:effectLst/>
                          <a:latin typeface="+mn-lt"/>
                        </a:rPr>
                        <a:t>2 500</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mn-lt"/>
                      </a:endParaRPr>
                    </a:p>
                  </a:txBody>
                  <a:tcPr marL="5303" marR="5303" marT="5303" marB="0" anchor="ctr"/>
                </a:tc>
                <a:tc>
                  <a:txBody>
                    <a:bodyPr/>
                    <a:lstStyle/>
                    <a:p>
                      <a:pPr algn="ctr" fontAlgn="t"/>
                      <a:r>
                        <a:rPr lang="en-ZA" sz="1200" b="1" u="none" strike="noStrike" dirty="0">
                          <a:effectLst/>
                        </a:rPr>
                        <a:t>2 698</a:t>
                      </a:r>
                      <a:br>
                        <a:rPr lang="en-ZA" sz="1200" b="1" u="none" strike="noStrike" dirty="0">
                          <a:effectLst/>
                        </a:rPr>
                      </a:br>
                      <a:r>
                        <a:rPr lang="en-ZA" sz="1200" b="1" u="none" strike="noStrike" dirty="0">
                          <a:effectLst/>
                        </a:rPr>
                        <a:t>(a total of 4 962 participants have been reached through the social cohesion programmes</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792</a:t>
                      </a:r>
                      <a:br>
                        <a:rPr lang="en-ZA" sz="1200" b="1" u="none" strike="noStrike" dirty="0">
                          <a:effectLst/>
                        </a:rPr>
                      </a:br>
                      <a:r>
                        <a:rPr lang="en-ZA" sz="1200" b="1" u="none" strike="noStrike" dirty="0">
                          <a:effectLst/>
                        </a:rPr>
                        <a:t>(a total of 5 754 participants have been reached through the social cohesion programmes</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The implementation of the newly piloted programme of National Youth Camps resulted in the positive </a:t>
                      </a:r>
                      <a:r>
                        <a:rPr lang="en-ZA" sz="1200" u="none" strike="noStrike" dirty="0" smtClean="0">
                          <a:effectLst/>
                        </a:rPr>
                        <a:t>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0">
                <a:tc>
                  <a:txBody>
                    <a:bodyPr/>
                    <a:lstStyle/>
                    <a:p>
                      <a:pPr algn="ctr" fontAlgn="t"/>
                      <a:r>
                        <a:rPr lang="en-ZA" sz="1200" u="none" strike="noStrike" dirty="0">
                          <a:effectLst/>
                        </a:rPr>
                        <a:t>5.3.1 Number of Hot Spot Schools monitored towards Implementation of the NSSF</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latin typeface="+mn-lt"/>
                        </a:rPr>
                        <a:t>46</a:t>
                      </a:r>
                    </a:p>
                  </a:txBody>
                  <a:tcPr marL="5303" marR="5303" marT="5303" marB="0" anchor="ctr"/>
                </a:tc>
                <a:tc>
                  <a:txBody>
                    <a:bodyPr/>
                    <a:lstStyle/>
                    <a:p>
                      <a:pPr algn="ctr" fontAlgn="t"/>
                      <a:r>
                        <a:rPr lang="en-ZA" sz="1200" u="none" strike="noStrike" dirty="0" smtClean="0">
                          <a:effectLst/>
                          <a:latin typeface="+mn-lt"/>
                        </a:rPr>
                        <a:t>11</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mn-lt"/>
                      </a:endParaRPr>
                    </a:p>
                  </a:txBody>
                  <a:tcPr marL="5303" marR="5303" marT="5303" marB="0" anchor="ctr"/>
                </a:tc>
                <a:tc>
                  <a:txBody>
                    <a:bodyPr/>
                    <a:lstStyle/>
                    <a:p>
                      <a:pPr algn="ctr" fontAlgn="t"/>
                      <a:r>
                        <a:rPr lang="en-ZA" sz="1200" b="1" u="none" strike="noStrike" dirty="0">
                          <a:effectLst/>
                        </a:rPr>
                        <a:t>12</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b="1" u="none" strike="noStrike" dirty="0" smtClean="0">
                          <a:effectLst/>
                        </a:rPr>
                        <a:t>12</a:t>
                      </a:r>
                    </a:p>
                    <a:p>
                      <a:pPr algn="ctr" fontAlgn="t"/>
                      <a:r>
                        <a:rPr lang="en-ZA" sz="1200" b="1" i="0" u="none" strike="noStrike" dirty="0" smtClean="0">
                          <a:solidFill>
                            <a:srgbClr val="000000"/>
                          </a:solidFill>
                          <a:effectLst/>
                          <a:latin typeface="Calibri"/>
                        </a:rPr>
                        <a:t>QUARTERLY</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12</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114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9656092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844824"/>
            <a:ext cx="8208912" cy="1066427"/>
          </a:xfrm>
        </p:spPr>
        <p:txBody>
          <a:bodyPr>
            <a:noAutofit/>
          </a:bodyPr>
          <a:lstStyle/>
          <a:p>
            <a:pPr marL="631825" indent="-631825">
              <a:defRPr/>
            </a:pPr>
            <a:r>
              <a:rPr lang="en-ZA" b="1" dirty="0" smtClean="0">
                <a:solidFill>
                  <a:srgbClr val="C0504D">
                    <a:lumMod val="75000"/>
                  </a:srgbClr>
                </a:solidFill>
                <a:cs typeface="Calibri" pitchFamily="34" charset="0"/>
              </a:rPr>
              <a:t>FINANCIAL REPORT : THIRD QUARTER EXPENDITURE</a:t>
            </a:r>
            <a:endParaRPr lang="en-US" b="1" dirty="0">
              <a:solidFill>
                <a:srgbClr val="C0504D">
                  <a:lumMod val="75000"/>
                </a:srgbClr>
              </a:solidFill>
              <a:cs typeface="Calibri" pitchFamily="34" charset="0"/>
            </a:endParaRPr>
          </a:p>
        </p:txBody>
      </p:sp>
      <p:sp>
        <p:nvSpPr>
          <p:cNvPr id="2" name="Slide Number Placeholder 1"/>
          <p:cNvSpPr>
            <a:spLocks noGrp="1"/>
          </p:cNvSpPr>
          <p:nvPr>
            <p:ph type="sldNum" sz="quarter" idx="4"/>
          </p:nvPr>
        </p:nvSpPr>
        <p:spPr/>
        <p:txBody>
          <a:bodyPr/>
          <a:lstStyle/>
          <a:p>
            <a:fld id="{E2C0AE55-7E06-4976-960B-3D98813CB3CF}" type="slidenum">
              <a:rPr lang="en-ZA" smtClean="0">
                <a:solidFill>
                  <a:prstClr val="black">
                    <a:tint val="75000"/>
                  </a:prstClr>
                </a:solidFill>
              </a:rPr>
              <a:pPr/>
              <a:t>115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0663023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ZA" sz="2800" b="1" kern="0" dirty="0" smtClean="0">
                <a:solidFill>
                  <a:schemeClr val="accent2">
                    <a:lumMod val="75000"/>
                  </a:schemeClr>
                </a:solidFill>
              </a:rPr>
              <a:t>INTRODUCTION…</a:t>
            </a:r>
            <a:endParaRPr lang="en-ZA" sz="2800" b="1" dirty="0">
              <a:solidFill>
                <a:schemeClr val="accent2">
                  <a:lumMod val="75000"/>
                </a:schemeClr>
              </a:solidFill>
            </a:endParaRPr>
          </a:p>
        </p:txBody>
      </p:sp>
      <p:sp>
        <p:nvSpPr>
          <p:cNvPr id="3" name="Content Placeholder 2"/>
          <p:cNvSpPr>
            <a:spLocks noGrp="1"/>
          </p:cNvSpPr>
          <p:nvPr>
            <p:ph idx="1"/>
          </p:nvPr>
        </p:nvSpPr>
        <p:spPr>
          <a:xfrm>
            <a:off x="457200" y="692696"/>
            <a:ext cx="8229600" cy="4525963"/>
          </a:xfrm>
        </p:spPr>
        <p:txBody>
          <a:bodyPr>
            <a:noAutofit/>
          </a:bodyPr>
          <a:lstStyle/>
          <a:p>
            <a:pPr lvl="0" algn="just">
              <a:lnSpc>
                <a:spcPct val="150000"/>
              </a:lnSpc>
              <a:spcBef>
                <a:spcPts val="0"/>
              </a:spcBef>
              <a:defRPr/>
            </a:pPr>
            <a:r>
              <a:rPr lang="en-ZA" sz="1600" dirty="0">
                <a:cs typeface="Arial" panose="020B0604020202020204" pitchFamily="34" charset="0"/>
              </a:rPr>
              <a:t>The total Appropriation budget of the Department for the </a:t>
            </a:r>
            <a:r>
              <a:rPr lang="en-ZA" sz="1600" dirty="0" smtClean="0">
                <a:cs typeface="Arial" panose="020B0604020202020204" pitchFamily="34" charset="0"/>
              </a:rPr>
              <a:t>2017/18 </a:t>
            </a:r>
            <a:r>
              <a:rPr lang="en-ZA" sz="1600" dirty="0">
                <a:cs typeface="Arial" panose="020B0604020202020204" pitchFamily="34" charset="0"/>
              </a:rPr>
              <a:t>financial year amounts to       </a:t>
            </a:r>
            <a:r>
              <a:rPr lang="en-ZA" sz="1600" dirty="0" smtClean="0">
                <a:cs typeface="Arial" panose="020B0604020202020204" pitchFamily="34" charset="0"/>
              </a:rPr>
              <a:t>R23.409 </a:t>
            </a:r>
            <a:r>
              <a:rPr lang="en-ZA" sz="1600" dirty="0">
                <a:cs typeface="Arial" panose="020B0604020202020204" pitchFamily="34" charset="0"/>
              </a:rPr>
              <a:t>billion</a:t>
            </a:r>
          </a:p>
          <a:p>
            <a:pPr lvl="0" algn="just">
              <a:lnSpc>
                <a:spcPct val="150000"/>
              </a:lnSpc>
              <a:spcBef>
                <a:spcPts val="0"/>
              </a:spcBef>
              <a:defRPr/>
            </a:pPr>
            <a:r>
              <a:rPr lang="en-ZA" sz="1600" dirty="0" smtClean="0">
                <a:solidFill>
                  <a:schemeClr val="tx1">
                    <a:lumMod val="95000"/>
                    <a:lumOff val="5000"/>
                  </a:schemeClr>
                </a:solidFill>
                <a:cs typeface="Arial" panose="020B0604020202020204" pitchFamily="34" charset="0"/>
              </a:rPr>
              <a:t>79% </a:t>
            </a:r>
            <a:r>
              <a:rPr lang="en-ZA" sz="1600" dirty="0">
                <a:solidFill>
                  <a:schemeClr val="tx1">
                    <a:lumMod val="95000"/>
                    <a:lumOff val="5000"/>
                  </a:schemeClr>
                </a:solidFill>
                <a:cs typeface="Arial" panose="020B0604020202020204" pitchFamily="34" charset="0"/>
              </a:rPr>
              <a:t>of the budget amounting to </a:t>
            </a:r>
            <a:r>
              <a:rPr lang="en-ZA" sz="1600" dirty="0" smtClean="0">
                <a:solidFill>
                  <a:schemeClr val="tx1">
                    <a:lumMod val="95000"/>
                    <a:lumOff val="5000"/>
                  </a:schemeClr>
                </a:solidFill>
                <a:cs typeface="Arial" panose="020B0604020202020204" pitchFamily="34" charset="0"/>
              </a:rPr>
              <a:t>R18.503 </a:t>
            </a:r>
            <a:r>
              <a:rPr lang="en-ZA" sz="1600" dirty="0">
                <a:solidFill>
                  <a:schemeClr val="tx1">
                    <a:lumMod val="95000"/>
                    <a:lumOff val="5000"/>
                  </a:schemeClr>
                </a:solidFill>
                <a:cs typeface="Arial" panose="020B0604020202020204" pitchFamily="34" charset="0"/>
              </a:rPr>
              <a:t>billion is allocated to transfer payments as follows:</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Conditional Grants: </a:t>
            </a:r>
            <a:r>
              <a:rPr lang="en-ZA" sz="1600" dirty="0" smtClean="0">
                <a:solidFill>
                  <a:schemeClr val="tx1">
                    <a:lumMod val="95000"/>
                    <a:lumOff val="5000"/>
                  </a:schemeClr>
                </a:solidFill>
                <a:cs typeface="Arial" panose="020B0604020202020204" pitchFamily="34" charset="0"/>
              </a:rPr>
              <a:t>R17.154 billion</a:t>
            </a: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Transfers to Public Entities: </a:t>
            </a:r>
            <a:r>
              <a:rPr lang="en-ZA" sz="1600" dirty="0" smtClean="0">
                <a:solidFill>
                  <a:schemeClr val="tx1">
                    <a:lumMod val="95000"/>
                    <a:lumOff val="5000"/>
                  </a:schemeClr>
                </a:solidFill>
                <a:cs typeface="Arial" panose="020B0604020202020204" pitchFamily="34" charset="0"/>
              </a:rPr>
              <a:t>R1.214 </a:t>
            </a:r>
            <a:r>
              <a:rPr lang="en-ZA" sz="1600" dirty="0">
                <a:solidFill>
                  <a:schemeClr val="tx1">
                    <a:lumMod val="95000"/>
                    <a:lumOff val="5000"/>
                  </a:schemeClr>
                </a:solidFill>
                <a:cs typeface="Arial" panose="020B0604020202020204" pitchFamily="34" charset="0"/>
              </a:rPr>
              <a:t>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Other Transfers: </a:t>
            </a:r>
            <a:r>
              <a:rPr lang="en-ZA" sz="1600" dirty="0" smtClean="0">
                <a:solidFill>
                  <a:schemeClr val="tx1">
                    <a:lumMod val="95000"/>
                    <a:lumOff val="5000"/>
                  </a:schemeClr>
                </a:solidFill>
                <a:cs typeface="Arial" panose="020B0604020202020204" pitchFamily="34" charset="0"/>
              </a:rPr>
              <a:t>R134.760 </a:t>
            </a:r>
            <a:r>
              <a:rPr lang="en-ZA" sz="1600" dirty="0">
                <a:solidFill>
                  <a:schemeClr val="tx1">
                    <a:lumMod val="95000"/>
                    <a:lumOff val="5000"/>
                  </a:schemeClr>
                </a:solidFill>
                <a:cs typeface="Arial" panose="020B0604020202020204" pitchFamily="34" charset="0"/>
              </a:rPr>
              <a:t>million</a:t>
            </a:r>
          </a:p>
          <a:p>
            <a:pPr lvl="0" algn="just">
              <a:lnSpc>
                <a:spcPct val="150000"/>
              </a:lnSpc>
              <a:spcBef>
                <a:spcPts val="0"/>
              </a:spcBef>
              <a:defRPr/>
            </a:pPr>
            <a:r>
              <a:rPr lang="en-ZA" sz="1600" dirty="0">
                <a:solidFill>
                  <a:schemeClr val="tx1">
                    <a:lumMod val="95000"/>
                    <a:lumOff val="5000"/>
                  </a:schemeClr>
                </a:solidFill>
                <a:cs typeface="Arial" panose="020B0604020202020204" pitchFamily="34" charset="0"/>
              </a:rPr>
              <a:t>The remainder of the budget (</a:t>
            </a:r>
            <a:r>
              <a:rPr lang="en-ZA" sz="1600" dirty="0" smtClean="0">
                <a:solidFill>
                  <a:schemeClr val="tx1">
                    <a:lumMod val="95000"/>
                    <a:lumOff val="5000"/>
                  </a:schemeClr>
                </a:solidFill>
                <a:cs typeface="Arial" panose="020B0604020202020204" pitchFamily="34" charset="0"/>
              </a:rPr>
              <a:t>R4.905 </a:t>
            </a:r>
            <a:r>
              <a:rPr lang="en-ZA" sz="1600" dirty="0">
                <a:solidFill>
                  <a:schemeClr val="tx1">
                    <a:lumMod val="95000"/>
                    <a:lumOff val="5000"/>
                  </a:schemeClr>
                </a:solidFill>
                <a:cs typeface="Arial" panose="020B0604020202020204" pitchFamily="34" charset="0"/>
              </a:rPr>
              <a:t>billion) is allocated to the following:</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Compensation of Employees: </a:t>
            </a:r>
            <a:r>
              <a:rPr lang="en-ZA" sz="1600" dirty="0" smtClean="0">
                <a:solidFill>
                  <a:schemeClr val="tx1">
                    <a:lumMod val="95000"/>
                    <a:lumOff val="5000"/>
                  </a:schemeClr>
                </a:solidFill>
                <a:cs typeface="Arial" panose="020B0604020202020204" pitchFamily="34" charset="0"/>
              </a:rPr>
              <a:t>R417.778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Examiners and Moderators: </a:t>
            </a:r>
            <a:r>
              <a:rPr lang="en-ZA" sz="1600" dirty="0" smtClean="0">
                <a:solidFill>
                  <a:schemeClr val="tx1">
                    <a:lumMod val="95000"/>
                    <a:lumOff val="5000"/>
                  </a:schemeClr>
                </a:solidFill>
                <a:cs typeface="Arial" panose="020B0604020202020204" pitchFamily="34" charset="0"/>
              </a:rPr>
              <a:t>R23.148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Earmarked Funds: </a:t>
            </a:r>
            <a:r>
              <a:rPr lang="en-ZA" sz="1600" dirty="0" smtClean="0">
                <a:solidFill>
                  <a:schemeClr val="tx1">
                    <a:lumMod val="95000"/>
                    <a:lumOff val="5000"/>
                  </a:schemeClr>
                </a:solidFill>
                <a:cs typeface="Arial" panose="020B0604020202020204" pitchFamily="34" charset="0"/>
              </a:rPr>
              <a:t>R1.123 </a:t>
            </a:r>
            <a:r>
              <a:rPr lang="en-ZA" sz="1600" dirty="0">
                <a:solidFill>
                  <a:schemeClr val="tx1">
                    <a:lumMod val="95000"/>
                    <a:lumOff val="5000"/>
                  </a:schemeClr>
                </a:solidFill>
                <a:cs typeface="Arial" panose="020B0604020202020204" pitchFamily="34" charset="0"/>
              </a:rPr>
              <a:t>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Office Accommodation: </a:t>
            </a:r>
            <a:r>
              <a:rPr lang="en-ZA" sz="1600" dirty="0" smtClean="0">
                <a:solidFill>
                  <a:schemeClr val="tx1">
                    <a:lumMod val="95000"/>
                    <a:lumOff val="5000"/>
                  </a:schemeClr>
                </a:solidFill>
                <a:cs typeface="Arial" panose="020B0604020202020204" pitchFamily="34" charset="0"/>
              </a:rPr>
              <a:t>R183.668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Specifically and Exclusively Appropriated: </a:t>
            </a:r>
            <a:r>
              <a:rPr lang="en-ZA" sz="1600" dirty="0" smtClean="0">
                <a:solidFill>
                  <a:schemeClr val="tx1">
                    <a:lumMod val="95000"/>
                    <a:lumOff val="5000"/>
                  </a:schemeClr>
                </a:solidFill>
                <a:cs typeface="Arial" panose="020B0604020202020204" pitchFamily="34" charset="0"/>
              </a:rPr>
              <a:t>R2.595 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Departmental Operations: </a:t>
            </a:r>
            <a:r>
              <a:rPr lang="en-ZA" sz="1600" dirty="0" smtClean="0">
                <a:solidFill>
                  <a:schemeClr val="tx1">
                    <a:lumMod val="95000"/>
                    <a:lumOff val="5000"/>
                  </a:schemeClr>
                </a:solidFill>
                <a:cs typeface="Arial" panose="020B0604020202020204" pitchFamily="34" charset="0"/>
              </a:rPr>
              <a:t>R278.046 million</a:t>
            </a: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Departmental Projects: </a:t>
            </a:r>
            <a:r>
              <a:rPr lang="en-ZA" sz="1600" dirty="0" smtClean="0">
                <a:solidFill>
                  <a:schemeClr val="tx1">
                    <a:lumMod val="95000"/>
                    <a:lumOff val="5000"/>
                  </a:schemeClr>
                </a:solidFill>
                <a:cs typeface="Arial" panose="020B0604020202020204" pitchFamily="34" charset="0"/>
              </a:rPr>
              <a:t>R285.071 million (inclusive </a:t>
            </a:r>
            <a:r>
              <a:rPr lang="en-ZA" sz="1600" dirty="0">
                <a:solidFill>
                  <a:schemeClr val="tx1">
                    <a:lumMod val="95000"/>
                    <a:lumOff val="5000"/>
                  </a:schemeClr>
                </a:solidFill>
                <a:cs typeface="Arial" panose="020B0604020202020204" pitchFamily="34" charset="0"/>
              </a:rPr>
              <a:t>of Kha Ri Gude and National Assessment)</a:t>
            </a:r>
          </a:p>
          <a:p>
            <a:pPr lvl="1" algn="just">
              <a:lnSpc>
                <a:spcPct val="150000"/>
              </a:lnSpc>
              <a:spcBef>
                <a:spcPts val="0"/>
              </a:spcBef>
              <a:buClr>
                <a:srgbClr val="C0504D">
                  <a:lumMod val="50000"/>
                </a:srgbClr>
              </a:buClr>
              <a:defRPr/>
            </a:pP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endParaRPr lang="en-ZA" sz="1600" dirty="0" smtClean="0">
              <a:solidFill>
                <a:schemeClr val="tx1">
                  <a:lumMod val="95000"/>
                  <a:lumOff val="5000"/>
                </a:schemeClr>
              </a:solidFill>
              <a:cs typeface="Arial" panose="020B0604020202020204" pitchFamily="34" charset="0"/>
            </a:endParaRPr>
          </a:p>
          <a:p>
            <a:endParaRPr lang="en-ZA" sz="1600"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116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0047086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normAutofit/>
          </a:bodyPr>
          <a:lstStyle/>
          <a:p>
            <a:r>
              <a:rPr lang="en-ZA" sz="2800" b="1" kern="0" dirty="0">
                <a:solidFill>
                  <a:schemeClr val="accent2">
                    <a:lumMod val="75000"/>
                  </a:schemeClr>
                </a:solidFill>
              </a:rPr>
              <a:t>INTRODUCTION </a:t>
            </a:r>
            <a:endParaRPr lang="en-ZA" sz="2800" b="1" dirty="0">
              <a:solidFill>
                <a:schemeClr val="accent2">
                  <a:lumMod val="75000"/>
                </a:schemeClr>
              </a:solidFill>
            </a:endParaRPr>
          </a:p>
        </p:txBody>
      </p:sp>
      <p:sp>
        <p:nvSpPr>
          <p:cNvPr id="3" name="Content Placeholder 2"/>
          <p:cNvSpPr>
            <a:spLocks noGrp="1"/>
          </p:cNvSpPr>
          <p:nvPr>
            <p:ph idx="1"/>
          </p:nvPr>
        </p:nvSpPr>
        <p:spPr>
          <a:xfrm>
            <a:off x="457200" y="476672"/>
            <a:ext cx="8229600" cy="4525963"/>
          </a:xfrm>
        </p:spPr>
        <p:txBody>
          <a:bodyPr>
            <a:noAutofit/>
          </a:bodyPr>
          <a:lstStyle/>
          <a:p>
            <a:pPr algn="just">
              <a:lnSpc>
                <a:spcPct val="150000"/>
              </a:lnSpc>
              <a:defRPr/>
            </a:pPr>
            <a:r>
              <a:rPr lang="en-ZA" sz="1600" dirty="0">
                <a:cs typeface="Arial" panose="020B0604020202020204" pitchFamily="34" charset="0"/>
              </a:rPr>
              <a:t>The total actual expenditure of the Department for the </a:t>
            </a:r>
            <a:r>
              <a:rPr lang="en-ZA" sz="1600" dirty="0" smtClean="0">
                <a:cs typeface="Arial" panose="020B0604020202020204" pitchFamily="34" charset="0"/>
              </a:rPr>
              <a:t>2017/18 </a:t>
            </a:r>
            <a:r>
              <a:rPr lang="en-ZA" sz="1600" dirty="0">
                <a:cs typeface="Arial" panose="020B0604020202020204" pitchFamily="34" charset="0"/>
              </a:rPr>
              <a:t>financial year </a:t>
            </a:r>
            <a:r>
              <a:rPr lang="en-ZA" sz="1600" dirty="0" smtClean="0">
                <a:cs typeface="Arial" panose="020B0604020202020204" pitchFamily="34" charset="0"/>
              </a:rPr>
              <a:t>third </a:t>
            </a:r>
            <a:r>
              <a:rPr lang="en-ZA" sz="1600" dirty="0">
                <a:cs typeface="Arial" panose="020B0604020202020204" pitchFamily="34" charset="0"/>
              </a:rPr>
              <a:t>quarter amounts to </a:t>
            </a:r>
            <a:r>
              <a:rPr lang="en-ZA" sz="1600" dirty="0" smtClean="0">
                <a:cs typeface="Arial" panose="020B0604020202020204" pitchFamily="34" charset="0"/>
              </a:rPr>
              <a:t>R18.335 billion</a:t>
            </a:r>
            <a:endParaRPr lang="en-ZA" sz="1600" dirty="0">
              <a:cs typeface="Arial" panose="020B0604020202020204" pitchFamily="34" charset="0"/>
            </a:endParaRPr>
          </a:p>
          <a:p>
            <a:pPr algn="just">
              <a:lnSpc>
                <a:spcPct val="150000"/>
              </a:lnSpc>
              <a:defRPr/>
            </a:pPr>
            <a:r>
              <a:rPr lang="en-ZA" sz="1600" dirty="0">
                <a:cs typeface="Arial" panose="020B0604020202020204" pitchFamily="34" charset="0"/>
              </a:rPr>
              <a:t>Expenditure amounting to </a:t>
            </a:r>
            <a:r>
              <a:rPr lang="en-ZA" sz="1600" dirty="0" smtClean="0">
                <a:cs typeface="Arial" panose="020B0604020202020204" pitchFamily="34" charset="0"/>
              </a:rPr>
              <a:t>R15.853 billion </a:t>
            </a:r>
            <a:r>
              <a:rPr lang="en-ZA" sz="1600" dirty="0">
                <a:cs typeface="Arial" panose="020B0604020202020204" pitchFamily="34" charset="0"/>
              </a:rPr>
              <a:t>is made up of transfer payments as follows:</a:t>
            </a:r>
          </a:p>
          <a:p>
            <a:pPr lvl="1" algn="just">
              <a:lnSpc>
                <a:spcPct val="150000"/>
              </a:lnSpc>
              <a:defRPr/>
            </a:pPr>
            <a:r>
              <a:rPr lang="en-ZA" sz="1600" dirty="0">
                <a:cs typeface="Arial" panose="020B0604020202020204" pitchFamily="34" charset="0"/>
              </a:rPr>
              <a:t>Conditional Grants: </a:t>
            </a:r>
            <a:r>
              <a:rPr lang="en-ZA" sz="1600" dirty="0" smtClean="0">
                <a:cs typeface="Arial" panose="020B0604020202020204" pitchFamily="34" charset="0"/>
              </a:rPr>
              <a:t>R14.655 billion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Transfers to Public Entities: </a:t>
            </a:r>
            <a:r>
              <a:rPr lang="en-ZA" sz="1600" dirty="0" smtClean="0">
                <a:cs typeface="Arial" panose="020B0604020202020204" pitchFamily="34" charset="0"/>
              </a:rPr>
              <a:t>R103.607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Other Transfers: </a:t>
            </a:r>
            <a:r>
              <a:rPr lang="en-ZA" sz="1600" dirty="0" smtClean="0">
                <a:cs typeface="Arial" panose="020B0604020202020204" pitchFamily="34" charset="0"/>
              </a:rPr>
              <a:t>R1.095 billion</a:t>
            </a:r>
            <a:endParaRPr lang="en-ZA" sz="1600" dirty="0">
              <a:cs typeface="Arial" panose="020B0604020202020204" pitchFamily="34" charset="0"/>
            </a:endParaRPr>
          </a:p>
          <a:p>
            <a:pPr algn="just">
              <a:lnSpc>
                <a:spcPct val="150000"/>
              </a:lnSpc>
              <a:defRPr/>
            </a:pPr>
            <a:r>
              <a:rPr lang="en-ZA" sz="1600" dirty="0">
                <a:cs typeface="Arial" panose="020B0604020202020204" pitchFamily="34" charset="0"/>
              </a:rPr>
              <a:t>The remainder of the expenditure </a:t>
            </a:r>
            <a:r>
              <a:rPr lang="en-ZA" sz="1600" dirty="0" smtClean="0">
                <a:cs typeface="Arial" panose="020B0604020202020204" pitchFamily="34" charset="0"/>
              </a:rPr>
              <a:t>R2.481 billion </a:t>
            </a:r>
            <a:r>
              <a:rPr lang="en-ZA" sz="1600" dirty="0">
                <a:cs typeface="Arial" panose="020B0604020202020204" pitchFamily="34" charset="0"/>
              </a:rPr>
              <a:t>is made up as follows:</a:t>
            </a:r>
          </a:p>
          <a:p>
            <a:pPr lvl="1" algn="just">
              <a:lnSpc>
                <a:spcPct val="150000"/>
              </a:lnSpc>
              <a:defRPr/>
            </a:pPr>
            <a:r>
              <a:rPr lang="en-ZA" sz="1600" dirty="0">
                <a:cs typeface="Arial" panose="020B0604020202020204" pitchFamily="34" charset="0"/>
              </a:rPr>
              <a:t>Compensation of Employees: </a:t>
            </a:r>
            <a:r>
              <a:rPr lang="en-ZA" sz="1600" dirty="0" smtClean="0">
                <a:cs typeface="Arial" panose="020B0604020202020204" pitchFamily="34" charset="0"/>
              </a:rPr>
              <a:t>R321.000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Examiners and Moderators: </a:t>
            </a:r>
            <a:r>
              <a:rPr lang="en-ZA" sz="1600" dirty="0" smtClean="0">
                <a:cs typeface="Arial" panose="020B0604020202020204" pitchFamily="34" charset="0"/>
              </a:rPr>
              <a:t>R15.876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Earmarked Funds: </a:t>
            </a:r>
            <a:r>
              <a:rPr lang="en-ZA" sz="1600" dirty="0" smtClean="0">
                <a:cs typeface="Arial" panose="020B0604020202020204" pitchFamily="34" charset="0"/>
              </a:rPr>
              <a:t>R1.002 billion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Office Accommodation : </a:t>
            </a:r>
            <a:r>
              <a:rPr lang="en-ZA" sz="1600" dirty="0" smtClean="0">
                <a:cs typeface="Arial" panose="020B0604020202020204" pitchFamily="34" charset="0"/>
              </a:rPr>
              <a:t>R138.272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Specifically and Exclusively Appropriated: </a:t>
            </a:r>
            <a:r>
              <a:rPr lang="en-ZA" sz="1600" dirty="0" smtClean="0">
                <a:cs typeface="Arial" panose="020B0604020202020204" pitchFamily="34" charset="0"/>
              </a:rPr>
              <a:t>R751.064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Departmental Operations: </a:t>
            </a:r>
            <a:r>
              <a:rPr lang="en-ZA" sz="1600" dirty="0" smtClean="0">
                <a:cs typeface="Arial" panose="020B0604020202020204" pitchFamily="34" charset="0"/>
              </a:rPr>
              <a:t>R134.782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Departmental Projects: </a:t>
            </a:r>
            <a:r>
              <a:rPr lang="en-ZA" sz="1600" dirty="0" smtClean="0">
                <a:cs typeface="Arial" panose="020B0604020202020204" pitchFamily="34" charset="0"/>
              </a:rPr>
              <a:t>R117.905 </a:t>
            </a:r>
            <a:r>
              <a:rPr lang="en-ZA" sz="1600" dirty="0">
                <a:cs typeface="Arial" panose="020B0604020202020204" pitchFamily="34" charset="0"/>
              </a:rPr>
              <a:t>million</a:t>
            </a:r>
          </a:p>
          <a:p>
            <a:endParaRPr lang="en-ZA" sz="1600"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117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5758016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solidFill>
                  <a:schemeClr val="accent2">
                    <a:lumMod val="75000"/>
                  </a:schemeClr>
                </a:solidFill>
              </a:rPr>
              <a:t/>
            </a:r>
            <a:br>
              <a:rPr lang="en-US" sz="2700" dirty="0" smtClean="0">
                <a:solidFill>
                  <a:schemeClr val="accent2">
                    <a:lumMod val="75000"/>
                  </a:schemeClr>
                </a:solidFill>
              </a:rPr>
            </a:br>
            <a:r>
              <a:rPr lang="en-US" sz="2700" dirty="0" smtClean="0">
                <a:solidFill>
                  <a:schemeClr val="accent2">
                    <a:lumMod val="75000"/>
                  </a:schemeClr>
                </a:solidFill>
              </a:rPr>
              <a:t/>
            </a:r>
            <a:br>
              <a:rPr lang="en-US" sz="2700" dirty="0" smtClean="0">
                <a:solidFill>
                  <a:schemeClr val="accent2">
                    <a:lumMod val="75000"/>
                  </a:schemeClr>
                </a:solidFill>
              </a:rPr>
            </a:br>
            <a:r>
              <a:rPr lang="en-US" sz="3100" b="1" dirty="0" smtClean="0">
                <a:solidFill>
                  <a:schemeClr val="accent2">
                    <a:lumMod val="75000"/>
                  </a:schemeClr>
                </a:solidFill>
              </a:rPr>
              <a:t>ALLOCATION AGAINST ACTUAL EXPENDITURE PER PROGRAMME FOR THE 2017/18 FINANCIAL YEAR</a:t>
            </a:r>
            <a:r>
              <a:rPr lang="en-US" dirty="0" smtClean="0">
                <a:solidFill>
                  <a:schemeClr val="accent6">
                    <a:lumMod val="50000"/>
                  </a:schemeClr>
                </a:solidFill>
              </a:rPr>
              <a:t/>
            </a:r>
            <a:br>
              <a:rPr lang="en-US" dirty="0" smtClean="0">
                <a:solidFill>
                  <a:schemeClr val="accent6">
                    <a:lumMod val="50000"/>
                  </a:schemeClr>
                </a:solidFill>
              </a:rPr>
            </a:br>
            <a:endParaRPr lang="en-ZA"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98650033"/>
              </p:ext>
            </p:extLst>
          </p:nvPr>
        </p:nvGraphicFramePr>
        <p:xfrm>
          <a:off x="251521" y="1556793"/>
          <a:ext cx="8712966" cy="4536502"/>
        </p:xfrm>
        <a:graphic>
          <a:graphicData uri="http://schemas.openxmlformats.org/drawingml/2006/table">
            <a:tbl>
              <a:tblPr firstRow="1" bandRow="1">
                <a:tableStyleId>{21E4AEA4-8DFA-4A89-87EB-49C32662AFE0}</a:tableStyleId>
              </a:tblPr>
              <a:tblGrid>
                <a:gridCol w="3665738">
                  <a:extLst>
                    <a:ext uri="{9D8B030D-6E8A-4147-A177-3AD203B41FA5}">
                      <a16:colId xmlns:a16="http://schemas.microsoft.com/office/drawing/2014/main" xmlns="" val="20000"/>
                    </a:ext>
                  </a:extLst>
                </a:gridCol>
                <a:gridCol w="1261669">
                  <a:extLst>
                    <a:ext uri="{9D8B030D-6E8A-4147-A177-3AD203B41FA5}">
                      <a16:colId xmlns:a16="http://schemas.microsoft.com/office/drawing/2014/main" xmlns="" val="20001"/>
                    </a:ext>
                  </a:extLst>
                </a:gridCol>
                <a:gridCol w="1362801">
                  <a:extLst>
                    <a:ext uri="{9D8B030D-6E8A-4147-A177-3AD203B41FA5}">
                      <a16:colId xmlns:a16="http://schemas.microsoft.com/office/drawing/2014/main" xmlns="" val="20002"/>
                    </a:ext>
                  </a:extLst>
                </a:gridCol>
                <a:gridCol w="1200844">
                  <a:extLst>
                    <a:ext uri="{9D8B030D-6E8A-4147-A177-3AD203B41FA5}">
                      <a16:colId xmlns:a16="http://schemas.microsoft.com/office/drawing/2014/main" xmlns="" val="20003"/>
                    </a:ext>
                  </a:extLst>
                </a:gridCol>
                <a:gridCol w="1221914">
                  <a:extLst>
                    <a:ext uri="{9D8B030D-6E8A-4147-A177-3AD203B41FA5}">
                      <a16:colId xmlns:a16="http://schemas.microsoft.com/office/drawing/2014/main" xmlns="" val="20004"/>
                    </a:ext>
                  </a:extLst>
                </a:gridCol>
              </a:tblGrid>
              <a:tr h="268638">
                <a:tc rowSpan="3">
                  <a:txBody>
                    <a:bodyPr/>
                    <a:lstStyle/>
                    <a:p>
                      <a:pPr marL="0" algn="ctr" defTabSz="914400" rtl="0" eaLnBrk="1" fontAlgn="t" latinLnBrk="0" hangingPunct="1"/>
                      <a:r>
                        <a:rPr lang="en-US" sz="1600" u="none" strike="noStrike" kern="1200" dirty="0" smtClean="0"/>
                        <a:t>Programmes</a:t>
                      </a:r>
                      <a:endParaRPr lang="en-US" sz="1600" b="1" i="0" u="none" strike="noStrike" kern="1200" dirty="0">
                        <a:solidFill>
                          <a:srgbClr val="000000"/>
                        </a:solidFill>
                        <a:latin typeface="+mn-lt"/>
                        <a:ea typeface="+mn-ea"/>
                        <a:cs typeface="+mn-cs"/>
                      </a:endParaRPr>
                    </a:p>
                  </a:txBody>
                  <a:tcPr marL="0" marR="0" marT="0" marB="0" anchor="ct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200" u="none" strike="noStrike" kern="1200" dirty="0" smtClean="0"/>
                        <a:t>Expenditure as % of Appropriation</a:t>
                      </a:r>
                      <a:endParaRPr lang="en-US" sz="1200" b="1" i="0" u="none" strike="noStrike" kern="1200" dirty="0">
                        <a:solidFill>
                          <a:srgbClr val="000000"/>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537277">
                <a:tc vMerge="1">
                  <a:txBody>
                    <a:bodyPr/>
                    <a:lstStyle/>
                    <a:p>
                      <a:endParaRPr lang="en-GB"/>
                    </a:p>
                  </a:txBody>
                  <a:tcPr/>
                </a:tc>
                <a:tc>
                  <a:txBody>
                    <a:bodyPr/>
                    <a:lstStyle/>
                    <a:p>
                      <a:pPr algn="ctr" rtl="0" fontAlgn="t"/>
                      <a:r>
                        <a:rPr lang="en-US" sz="1200" u="none" strike="noStrike" dirty="0" smtClean="0"/>
                        <a:t>A</a:t>
                      </a:r>
                      <a:r>
                        <a:rPr lang="en-US" sz="1200" u="none" strike="noStrike" baseline="0" dirty="0" smtClean="0"/>
                        <a:t>PROPRIATION</a:t>
                      </a:r>
                      <a:endParaRPr lang="en-US" sz="1200" b="1" i="0" u="none" strike="noStrike" dirty="0">
                        <a:solidFill>
                          <a:srgbClr val="000000"/>
                        </a:solidFill>
                        <a:latin typeface="+mn-lt"/>
                      </a:endParaRPr>
                    </a:p>
                  </a:txBody>
                  <a:tcPr marL="0" marR="0" marT="0" marB="0" anchor="ctr"/>
                </a:tc>
                <a:tc>
                  <a:txBody>
                    <a:bodyPr/>
                    <a:lstStyle/>
                    <a:p>
                      <a:pPr algn="ctr" rtl="0" fontAlgn="t"/>
                      <a:r>
                        <a:rPr lang="en-US" sz="1200" u="none" strike="noStrike" dirty="0" smtClean="0"/>
                        <a:t>ACTUAL</a:t>
                      </a:r>
                      <a:r>
                        <a:rPr lang="en-US" sz="1200" u="none" strike="noStrike" baseline="0" dirty="0" smtClean="0"/>
                        <a:t> EXPENDITURE</a:t>
                      </a:r>
                      <a:endParaRPr lang="en-US" sz="1200" b="1" i="0" u="none" strike="noStrike" dirty="0">
                        <a:solidFill>
                          <a:srgbClr val="000000"/>
                        </a:solidFill>
                        <a:latin typeface="+mn-lt"/>
                      </a:endParaRPr>
                    </a:p>
                  </a:txBody>
                  <a:tcPr marL="0" marR="0" marT="0" marB="0" anchor="ctr"/>
                </a:tc>
                <a:tc>
                  <a:txBody>
                    <a:bodyPr/>
                    <a:lstStyle/>
                    <a:p>
                      <a:pPr algn="ctr" rtl="0" fontAlgn="t"/>
                      <a:r>
                        <a:rPr lang="en-US" sz="1200" u="none" strike="noStrike" dirty="0" smtClean="0"/>
                        <a:t>VARIANCE</a:t>
                      </a:r>
                      <a:endParaRPr lang="en-US" sz="1200" b="1" i="0" u="none" strike="noStrike" dirty="0">
                        <a:solidFill>
                          <a:srgbClr val="000000"/>
                        </a:solidFill>
                        <a:latin typeface="+mn-lt"/>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290056">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511453">
                <a:tc>
                  <a:txBody>
                    <a:bodyPr/>
                    <a:lstStyle/>
                    <a:p>
                      <a:pPr algn="l" rtl="0" fontAlgn="t"/>
                      <a:r>
                        <a:rPr lang="en-US" sz="1600" u="none" strike="noStrike" dirty="0" smtClean="0"/>
                        <a:t>Administration</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416</a:t>
                      </a:r>
                      <a:r>
                        <a:rPr lang="en-ZA" sz="1600" u="none" strike="noStrike" kern="1200" baseline="0" dirty="0" smtClean="0">
                          <a:effectLst/>
                        </a:rPr>
                        <a:t> 283</a:t>
                      </a:r>
                      <a:endParaRPr lang="en-ZA" sz="1600" b="0" i="0" u="none" strike="noStrike" kern="1200" baseline="0" dirty="0" smtClean="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323 471</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92 812</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77.70%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537277">
                <a:tc>
                  <a:txBody>
                    <a:bodyPr/>
                    <a:lstStyle/>
                    <a:p>
                      <a:pPr algn="l" rtl="0" fontAlgn="t"/>
                      <a:r>
                        <a:rPr lang="en-US" sz="1600" u="none" strike="noStrike" dirty="0"/>
                        <a:t>Curriculum Policy, Support and </a:t>
                      </a:r>
                      <a:r>
                        <a:rPr lang="en-US" sz="1600" u="none" strike="noStrike" dirty="0" smtClean="0"/>
                        <a:t>Monitoring</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1 </a:t>
                      </a:r>
                      <a:r>
                        <a:rPr lang="en-ZA" sz="1600" u="none" strike="noStrike" kern="1200" dirty="0" smtClean="0">
                          <a:effectLst/>
                        </a:rPr>
                        <a:t>801</a:t>
                      </a:r>
                      <a:r>
                        <a:rPr lang="en-ZA" sz="1600" u="none" strike="noStrike" kern="1200" baseline="0" dirty="0" smtClean="0">
                          <a:effectLst/>
                        </a:rPr>
                        <a:t> 953</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1 457 365</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344 588</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80.88%</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4"/>
                  </a:ext>
                </a:extLst>
              </a:tr>
              <a:tr h="805916">
                <a:tc>
                  <a:txBody>
                    <a:bodyPr/>
                    <a:lstStyle/>
                    <a:p>
                      <a:pPr algn="l" rtl="0" fontAlgn="t"/>
                      <a:r>
                        <a:rPr lang="en-US" sz="1600" u="none" strike="noStrike" dirty="0" smtClean="0"/>
                        <a:t>Teachers,</a:t>
                      </a:r>
                      <a:r>
                        <a:rPr lang="en-US" sz="1600" u="none" strike="noStrike" baseline="0" dirty="0" smtClean="0"/>
                        <a:t> </a:t>
                      </a:r>
                      <a:r>
                        <a:rPr lang="en-US" sz="1600" u="none" strike="noStrike" dirty="0" smtClean="0"/>
                        <a:t>Education </a:t>
                      </a:r>
                      <a:r>
                        <a:rPr lang="en-US" sz="1600" u="none" strike="noStrike" dirty="0"/>
                        <a:t>Human </a:t>
                      </a:r>
                      <a:r>
                        <a:rPr lang="en-US" sz="1600" u="none" strike="noStrike" dirty="0" smtClean="0"/>
                        <a:t>Resources Development and Institutional Development</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a:t>
                      </a:r>
                      <a:r>
                        <a:rPr lang="en-ZA" sz="1600" u="none" strike="noStrike" kern="1200" baseline="0" dirty="0" smtClean="0">
                          <a:effectLst/>
                        </a:rPr>
                        <a:t> 215 104</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1 062 047</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153 057</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87.40%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5"/>
                  </a:ext>
                </a:extLst>
              </a:tr>
              <a:tr h="537277">
                <a:tc>
                  <a:txBody>
                    <a:bodyPr/>
                    <a:lstStyle/>
                    <a:p>
                      <a:pPr algn="l" rtl="0" fontAlgn="t"/>
                      <a:r>
                        <a:rPr lang="en-US" sz="1600" u="none" strike="noStrike" dirty="0" smtClean="0"/>
                        <a:t>Planning</a:t>
                      </a:r>
                      <a:r>
                        <a:rPr lang="en-US" sz="1600" u="none" strike="noStrike" dirty="0"/>
                        <a:t>, </a:t>
                      </a:r>
                      <a:r>
                        <a:rPr lang="en-US" sz="1600" u="none" strike="noStrike" dirty="0" smtClean="0"/>
                        <a:t>Information and Assessment</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13</a:t>
                      </a:r>
                      <a:r>
                        <a:rPr lang="en-ZA" sz="1600" u="none" strike="noStrike" kern="1200" baseline="0" dirty="0" smtClean="0">
                          <a:effectLst/>
                        </a:rPr>
                        <a:t> 248 303</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9 916 452</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3 331 851</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74.85%</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6"/>
                  </a:ext>
                </a:extLst>
              </a:tr>
              <a:tr h="457604">
                <a:tc>
                  <a:txBody>
                    <a:bodyPr/>
                    <a:lstStyle/>
                    <a:p>
                      <a:pPr algn="l" rtl="0" fontAlgn="t"/>
                      <a:r>
                        <a:rPr lang="en-US" sz="1600" u="none" strike="noStrike" dirty="0" smtClean="0"/>
                        <a:t>Educational Enrichment Services</a:t>
                      </a:r>
                      <a:endParaRPr lang="en-US" sz="1600" b="0" i="0" u="none" strike="noStrike" baseline="30000"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6 </a:t>
                      </a:r>
                      <a:r>
                        <a:rPr lang="en-ZA" sz="1600" u="none" strike="noStrike" kern="1200" baseline="0" dirty="0" smtClean="0">
                          <a:effectLst/>
                        </a:rPr>
                        <a:t> 726 977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5 575 116</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1 151 861</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82.88%</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591004">
                <a:tc>
                  <a:txBody>
                    <a:bodyPr/>
                    <a:lstStyle/>
                    <a:p>
                      <a:pPr algn="l" rtl="0" fontAlgn="t"/>
                      <a:r>
                        <a:rPr lang="en-US" sz="1600" b="1" u="none" strike="noStrike" dirty="0"/>
                        <a:t>Total</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23 408 620</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18 334 451</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5 074 169</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78.32%</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118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5561657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92696"/>
          </a:xfrm>
        </p:spPr>
        <p:txBody>
          <a:bodyPr>
            <a:normAutofit fontScale="90000"/>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3643766887"/>
              </p:ext>
            </p:extLst>
          </p:nvPr>
        </p:nvGraphicFramePr>
        <p:xfrm>
          <a:off x="107504" y="846714"/>
          <a:ext cx="8856984" cy="5990372"/>
        </p:xfrm>
        <a:graphic>
          <a:graphicData uri="http://schemas.openxmlformats.org/drawingml/2006/table">
            <a:tbl>
              <a:tblPr firstRow="1" bandRow="1">
                <a:tableStyleId>{21E4AEA4-8DFA-4A89-87EB-49C32662AFE0}</a:tableStyleId>
              </a:tblPr>
              <a:tblGrid>
                <a:gridCol w="3911835">
                  <a:extLst>
                    <a:ext uri="{9D8B030D-6E8A-4147-A177-3AD203B41FA5}">
                      <a16:colId xmlns:a16="http://schemas.microsoft.com/office/drawing/2014/main" xmlns="" val="20000"/>
                    </a:ext>
                  </a:extLst>
                </a:gridCol>
                <a:gridCol w="4945149">
                  <a:extLst>
                    <a:ext uri="{9D8B030D-6E8A-4147-A177-3AD203B41FA5}">
                      <a16:colId xmlns:a16="http://schemas.microsoft.com/office/drawing/2014/main" xmlns="" val="20001"/>
                    </a:ext>
                  </a:extLst>
                </a:gridCol>
              </a:tblGrid>
              <a:tr h="432047">
                <a:tc>
                  <a:txBody>
                    <a:bodyPr/>
                    <a:lstStyle/>
                    <a:p>
                      <a:pPr algn="ctr"/>
                      <a:r>
                        <a:rPr lang="en-ZA" sz="1600" dirty="0" smtClean="0"/>
                        <a:t>DEVIATIONS/CHALLENGES</a:t>
                      </a:r>
                      <a:endParaRPr lang="en-ZA" sz="1600" dirty="0">
                        <a:latin typeface="+mn-lt"/>
                        <a:cs typeface="Arial" panose="020B0604020202020204" pitchFamily="34" charset="0"/>
                      </a:endParaRPr>
                    </a:p>
                  </a:txBody>
                  <a:tcPr marL="91431" marR="91431" marT="45721" marB="45721"/>
                </a:tc>
                <a:tc>
                  <a:txBody>
                    <a:bodyPr/>
                    <a:lstStyle/>
                    <a:p>
                      <a:pPr algn="ctr"/>
                      <a:r>
                        <a:rPr lang="en-ZA" sz="1600" dirty="0" smtClean="0"/>
                        <a:t>MITIGATORY MEASURES/PROGRESS</a:t>
                      </a:r>
                      <a:endParaRPr lang="en-ZA" sz="1600" dirty="0">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0"/>
                  </a:ext>
                </a:extLst>
              </a:tr>
              <a:tr h="5558325">
                <a:tc>
                  <a:txBody>
                    <a:bodyPr/>
                    <a:lstStyle/>
                    <a:p>
                      <a:pPr marL="0" lvl="0" indent="0" algn="just" fontAlgn="t">
                        <a:spcBef>
                          <a:spcPts val="0"/>
                        </a:spcBef>
                        <a:buNone/>
                      </a:pPr>
                      <a:r>
                        <a:rPr lang="en-ZA" sz="1300" dirty="0" smtClean="0"/>
                        <a:t>Programme  1: </a:t>
                      </a:r>
                      <a:r>
                        <a:rPr lang="en-US" sz="1300" dirty="0" smtClean="0"/>
                        <a:t>Administration</a:t>
                      </a:r>
                    </a:p>
                    <a:p>
                      <a:pPr lvl="0" algn="just">
                        <a:lnSpc>
                          <a:spcPct val="150000"/>
                        </a:lnSpc>
                        <a:buFont typeface="Wingdings"/>
                        <a:buNone/>
                      </a:pPr>
                      <a:r>
                        <a:rPr lang="en-US" sz="1300" dirty="0" smtClean="0"/>
                        <a:t>The bulk of the remaining balance on this programme is</a:t>
                      </a:r>
                      <a:r>
                        <a:rPr lang="en-ZA" sz="1300" dirty="0" smtClean="0"/>
                        <a:t> in respect of the payment for the unitary fees of the Office Building.</a:t>
                      </a:r>
                    </a:p>
                    <a:p>
                      <a:pPr lvl="0" algn="just">
                        <a:lnSpc>
                          <a:spcPct val="150000"/>
                        </a:lnSpc>
                        <a:buFont typeface="Wingdings"/>
                        <a:buNone/>
                      </a:pPr>
                      <a:endParaRPr lang="en-ZA" sz="800" baseline="0" dirty="0" smtClean="0">
                        <a:effectLst/>
                      </a:endParaRPr>
                    </a:p>
                    <a:p>
                      <a:pPr marL="0" lvl="0" indent="0" algn="just" fontAlgn="t">
                        <a:lnSpc>
                          <a:spcPct val="150000"/>
                        </a:lnSpc>
                        <a:spcBef>
                          <a:spcPts val="0"/>
                        </a:spcBef>
                        <a:buNone/>
                      </a:pPr>
                      <a:r>
                        <a:rPr lang="en-ZA" sz="1300" dirty="0" smtClean="0"/>
                        <a:t>Programme  2: </a:t>
                      </a:r>
                      <a:r>
                        <a:rPr lang="en-US" sz="1300" dirty="0" smtClean="0"/>
                        <a:t>Curriculum Policy, Support and Monitoring</a:t>
                      </a:r>
                    </a:p>
                    <a:p>
                      <a:pPr lvl="0" algn="just">
                        <a:lnSpc>
                          <a:spcPct val="150000"/>
                        </a:lnSpc>
                        <a:buFont typeface="Wingdings"/>
                        <a:buNone/>
                      </a:pPr>
                      <a:r>
                        <a:rPr lang="en-US" sz="1300" dirty="0" smtClean="0"/>
                        <a:t>The remaining balance on this programme is </a:t>
                      </a:r>
                      <a:r>
                        <a:rPr lang="en-ZA" sz="1300" dirty="0" smtClean="0"/>
                        <a:t>mainly on </a:t>
                      </a:r>
                      <a:r>
                        <a:rPr lang="en-ZA" sz="1300" baseline="0" dirty="0" smtClean="0"/>
                        <a:t>earmarked funds and conditional grants</a:t>
                      </a:r>
                      <a:r>
                        <a:rPr lang="en-ZA" sz="1300" dirty="0" smtClean="0"/>
                        <a:t>. </a:t>
                      </a:r>
                    </a:p>
                    <a:p>
                      <a:pPr lvl="0" algn="just">
                        <a:lnSpc>
                          <a:spcPct val="150000"/>
                        </a:lnSpc>
                        <a:buFont typeface="Wingdings"/>
                        <a:buNone/>
                      </a:pPr>
                      <a:endParaRPr lang="en-US" sz="1300" baseline="0" dirty="0" smtClean="0">
                        <a:effectLst/>
                      </a:endParaRPr>
                    </a:p>
                    <a:p>
                      <a:pPr marL="285750" lvl="0" indent="-285750" algn="just">
                        <a:lnSpc>
                          <a:spcPct val="150000"/>
                        </a:lnSpc>
                        <a:buFont typeface="Arial" panose="020B0604020202020204" pitchFamily="34" charset="0"/>
                        <a:buChar char="•"/>
                      </a:pPr>
                      <a:r>
                        <a:rPr lang="en-ZA" sz="1300" kern="1200" dirty="0" smtClean="0"/>
                        <a:t> A payment</a:t>
                      </a:r>
                      <a:r>
                        <a:rPr lang="en-ZA" sz="1300" kern="1200" baseline="0" dirty="0" smtClean="0"/>
                        <a:t> of </a:t>
                      </a:r>
                      <a:r>
                        <a:rPr lang="en-ZA" sz="1300" kern="1200" dirty="0" smtClean="0"/>
                        <a:t>R2 374 264 is outstanding for Ministerial</a:t>
                      </a:r>
                      <a:r>
                        <a:rPr lang="en-ZA" sz="1300" kern="1200" baseline="0" dirty="0" smtClean="0"/>
                        <a:t> Roadshows.</a:t>
                      </a:r>
                    </a:p>
                    <a:p>
                      <a:pPr marL="285750" lvl="0" indent="-285750" algn="just">
                        <a:lnSpc>
                          <a:spcPct val="150000"/>
                        </a:lnSpc>
                        <a:buFont typeface="Arial" panose="020B0604020202020204" pitchFamily="34" charset="0"/>
                        <a:buChar char="•"/>
                      </a:pPr>
                      <a:r>
                        <a:rPr lang="en-ZA" sz="1300" kern="1200" dirty="0" smtClean="0"/>
                        <a:t>The bulk of the allocation on this programme is in respect of face to face classes</a:t>
                      </a:r>
                      <a:r>
                        <a:rPr lang="en-ZA" sz="1300" kern="1200" baseline="0" dirty="0" smtClean="0"/>
                        <a:t> and payments have been slow due to low class attendance and verification of teacher payments. </a:t>
                      </a:r>
                      <a:endParaRPr lang="en-US" sz="1300" baseline="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n-ZA" sz="1300" kern="0" dirty="0" smtClean="0"/>
                    </a:p>
                    <a:p>
                      <a:pPr lvl="0" algn="just">
                        <a:lnSpc>
                          <a:spcPct val="150000"/>
                        </a:lnSpc>
                        <a:buFont typeface="Wingdings"/>
                        <a:buNone/>
                      </a:pPr>
                      <a:endParaRPr lang="en-ZA" sz="1300" dirty="0">
                        <a:solidFill>
                          <a:srgbClr val="FF0000"/>
                        </a:solidFill>
                        <a:latin typeface="+mn-lt"/>
                        <a:ea typeface="Times New Roman"/>
                        <a:cs typeface="Arial" panose="020B0604020202020204" pitchFamily="34" charset="0"/>
                      </a:endParaRPr>
                    </a:p>
                  </a:txBody>
                  <a:tcPr marL="91431" marR="91431" marT="45721" marB="45721"/>
                </a:tc>
                <a:tc>
                  <a:txBody>
                    <a:bodyPr/>
                    <a:lstStyle/>
                    <a:p>
                      <a:pPr marL="0" lvl="0" indent="0" algn="just" defTabSz="914400" rtl="0" eaLnBrk="1" latinLnBrk="0" hangingPunct="1">
                        <a:lnSpc>
                          <a:spcPct val="150000"/>
                        </a:lnSpc>
                        <a:buFont typeface="Wingdings"/>
                        <a:buNone/>
                      </a:pPr>
                      <a:r>
                        <a:rPr lang="en-ZA" sz="1300" kern="1200" dirty="0" smtClean="0"/>
                        <a:t>Unitary fees for the Office Accommodation is made monthly. The fourth quarter fees will be paid as</a:t>
                      </a:r>
                      <a:r>
                        <a:rPr lang="en-ZA" sz="1300" kern="1200" baseline="0" dirty="0" smtClean="0"/>
                        <a:t> projected.</a:t>
                      </a:r>
                    </a:p>
                    <a:p>
                      <a:pPr marL="166688" indent="-166688">
                        <a:buFont typeface="Arial" panose="020B0604020202020204" pitchFamily="34" charset="0"/>
                        <a:buChar char="•"/>
                        <a:tabLst/>
                      </a:pPr>
                      <a:r>
                        <a:rPr lang="en-ZA" sz="1300" b="1" dirty="0" smtClean="0"/>
                        <a:t>Workbooks</a:t>
                      </a:r>
                    </a:p>
                    <a:p>
                      <a:pPr marL="166688" marR="0" lvl="0" indent="0" algn="just" defTabSz="914400" rtl="0" eaLnBrk="1" fontAlgn="auto" latinLnBrk="0" hangingPunct="1">
                        <a:lnSpc>
                          <a:spcPct val="150000"/>
                        </a:lnSpc>
                        <a:spcBef>
                          <a:spcPts val="0"/>
                        </a:spcBef>
                        <a:spcAft>
                          <a:spcPts val="600"/>
                        </a:spcAft>
                        <a:buClrTx/>
                        <a:buSzTx/>
                        <a:buFont typeface="Wingdings"/>
                        <a:buNone/>
                        <a:tabLst/>
                        <a:defRPr/>
                      </a:pPr>
                      <a:r>
                        <a:rPr lang="en-ZA" sz="1300" kern="1200" dirty="0" smtClean="0"/>
                        <a:t>99.96% of</a:t>
                      </a:r>
                      <a:r>
                        <a:rPr lang="en-ZA" sz="1300" kern="1200" baseline="0" dirty="0" smtClean="0"/>
                        <a:t> Volume 2 workbooks has been delivered to </a:t>
                      </a:r>
                      <a:r>
                        <a:rPr lang="en-ZA" sz="1300" kern="1200" dirty="0" smtClean="0"/>
                        <a:t>public  schools.</a:t>
                      </a:r>
                      <a:r>
                        <a:rPr lang="en-ZA" sz="1300" kern="1200" baseline="0" dirty="0" smtClean="0"/>
                        <a:t> The balance reflected on workbooks is in respect of outstanding invoices for the delivery of volume 2 workbooks that will be processed once the verification of delivery has been completed.</a:t>
                      </a:r>
                      <a:r>
                        <a:rPr lang="en-ZA" sz="1300" kern="1200" dirty="0" smtClean="0"/>
                        <a:t> </a:t>
                      </a:r>
                    </a:p>
                    <a:p>
                      <a:pPr marL="166688" marR="0" lvl="0" indent="-16668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300" b="1" kern="1200" dirty="0" smtClean="0"/>
                    </a:p>
                    <a:p>
                      <a:pPr marL="166688" marR="0" lvl="0" indent="-16668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300" b="1" kern="1200" dirty="0" smtClean="0"/>
                        <a:t>Second</a:t>
                      </a:r>
                      <a:r>
                        <a:rPr lang="en-ZA" sz="1300" b="1" kern="1200" baseline="0" dirty="0" smtClean="0"/>
                        <a:t> Chance programme</a:t>
                      </a:r>
                    </a:p>
                    <a:p>
                      <a:pPr marL="166688" marR="0" lvl="0" indent="-55563"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kern="1200" baseline="0" dirty="0" smtClean="0"/>
                        <a:t>The invoices are being verified with the service provider.</a:t>
                      </a:r>
                    </a:p>
                    <a:p>
                      <a:pPr marL="166688" marR="0" lvl="0" indent="-55563"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ZA" sz="1100" kern="1200" baseline="0" dirty="0" smtClean="0"/>
                    </a:p>
                    <a:p>
                      <a:pPr marL="166688" marR="0" lvl="0" indent="-55563"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kern="1200" baseline="0" dirty="0" smtClean="0"/>
                        <a:t> Payments to teachers are made based on verified attendance registers etc. which results in a reduction of payments. The PEDs have been requested to strengthen verification processes to decrease the time between submission and payment. Measures have been put in place to fast track the processes. </a:t>
                      </a:r>
                    </a:p>
                  </a:txBody>
                  <a:tcPr marL="91431" marR="91431" marT="45721" marB="45721"/>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119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60377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3" y="1700808"/>
            <a:ext cx="8712968" cy="5217444"/>
          </a:xfrm>
        </p:spPr>
        <p:txBody>
          <a:bodyPr>
            <a:normAutofit/>
          </a:bodyPr>
          <a:lstStyle/>
          <a:p>
            <a:pPr marL="0" indent="0" algn="ctr">
              <a:buNone/>
            </a:pPr>
            <a:r>
              <a:rPr lang="en-US" sz="4800" b="1" dirty="0" smtClean="0">
                <a:solidFill>
                  <a:schemeClr val="accent2">
                    <a:lumMod val="75000"/>
                  </a:schemeClr>
                </a:solidFill>
              </a:rPr>
              <a:t>MONITORING OF MARKING CENTRES BY THE DIRECTOR-GENERAL</a:t>
            </a:r>
            <a:endParaRPr lang="en-US" sz="48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12</a:t>
            </a:fld>
            <a:endParaRPr lang="en-ZA" dirty="0">
              <a:solidFill>
                <a:prstClr val="black">
                  <a:tint val="75000"/>
                </a:prstClr>
              </a:solidFill>
            </a:endParaRPr>
          </a:p>
        </p:txBody>
      </p:sp>
    </p:spTree>
    <p:extLst>
      <p:ext uri="{BB962C8B-B14F-4D97-AF65-F5344CB8AC3E}">
        <p14:creationId xmlns:p14="http://schemas.microsoft.com/office/powerpoint/2010/main" xmlns="" val="211901528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72011"/>
            <a:ext cx="9144000" cy="548679"/>
          </a:xfrm>
        </p:spPr>
        <p:txBody>
          <a:bodyPr>
            <a:normAutofit fontScale="90000"/>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2970242077"/>
              </p:ext>
            </p:extLst>
          </p:nvPr>
        </p:nvGraphicFramePr>
        <p:xfrm>
          <a:off x="251520" y="692696"/>
          <a:ext cx="8640960" cy="5556080"/>
        </p:xfrm>
        <a:graphic>
          <a:graphicData uri="http://schemas.openxmlformats.org/drawingml/2006/table">
            <a:tbl>
              <a:tblPr firstRow="1" bandRow="1">
                <a:tableStyleId>{21E4AEA4-8DFA-4A89-87EB-49C32662AFE0}</a:tableStyleId>
              </a:tblPr>
              <a:tblGrid>
                <a:gridCol w="3816424">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tblGrid>
              <a:tr h="375343">
                <a:tc>
                  <a:txBody>
                    <a:bodyPr/>
                    <a:lstStyle/>
                    <a:p>
                      <a:pPr algn="ctr"/>
                      <a:r>
                        <a:rPr lang="en-ZA" sz="1600" dirty="0" smtClean="0"/>
                        <a:t>DEVIATIONS/CHALLENGES</a:t>
                      </a:r>
                      <a:endParaRPr lang="en-ZA" sz="1600" dirty="0">
                        <a:latin typeface="+mn-lt"/>
                        <a:cs typeface="Arial" panose="020B0604020202020204" pitchFamily="34" charset="0"/>
                      </a:endParaRPr>
                    </a:p>
                  </a:txBody>
                  <a:tcPr marL="91431" marR="91431" marT="45721" marB="45721"/>
                </a:tc>
                <a:tc>
                  <a:txBody>
                    <a:bodyPr/>
                    <a:lstStyle/>
                    <a:p>
                      <a:pPr algn="ctr"/>
                      <a:r>
                        <a:rPr lang="en-ZA" sz="1600" dirty="0" smtClean="0"/>
                        <a:t>MITIGATORY MEASURES/PROGRESS</a:t>
                      </a:r>
                      <a:endParaRPr lang="en-ZA" sz="1600" dirty="0">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0"/>
                  </a:ext>
                </a:extLst>
              </a:tr>
              <a:tr h="4727521">
                <a:tc>
                  <a:txBody>
                    <a:bodyPr/>
                    <a:lstStyle/>
                    <a:p>
                      <a:pPr marL="0" lvl="0" indent="0" algn="just" fontAlgn="t">
                        <a:lnSpc>
                          <a:spcPct val="150000"/>
                        </a:lnSpc>
                        <a:spcBef>
                          <a:spcPts val="0"/>
                        </a:spcBef>
                        <a:buNone/>
                      </a:pPr>
                      <a:r>
                        <a:rPr lang="en-ZA" sz="1300" dirty="0" smtClean="0"/>
                        <a:t>Programme  2: </a:t>
                      </a:r>
                      <a:r>
                        <a:rPr lang="en-US" sz="1300" dirty="0" smtClean="0"/>
                        <a:t>Curriculum Policy, Support and Monitoring (Continued)</a:t>
                      </a:r>
                    </a:p>
                    <a:p>
                      <a:pPr marL="0" lvl="0" indent="0" algn="just" fontAlgn="t">
                        <a:lnSpc>
                          <a:spcPct val="150000"/>
                        </a:lnSpc>
                        <a:spcBef>
                          <a:spcPts val="0"/>
                        </a:spcBef>
                        <a:buNone/>
                      </a:pPr>
                      <a:r>
                        <a:rPr lang="en-US" sz="1300" dirty="0" smtClean="0"/>
                        <a:t>Planning</a:t>
                      </a:r>
                      <a:r>
                        <a:rPr lang="en-US" sz="1300" baseline="0" dirty="0" smtClean="0"/>
                        <a:t> for the 2018/19 financial is conducted in the 3</a:t>
                      </a:r>
                      <a:r>
                        <a:rPr lang="en-US" sz="1300" baseline="30000" dirty="0" smtClean="0"/>
                        <a:t>rd</a:t>
                      </a:r>
                      <a:r>
                        <a:rPr lang="en-US" sz="1300" baseline="0" dirty="0" smtClean="0"/>
                        <a:t> quarter and payments effected in the 4</a:t>
                      </a:r>
                      <a:r>
                        <a:rPr lang="en-US" sz="1300" baseline="30000" dirty="0" smtClean="0"/>
                        <a:t>th</a:t>
                      </a:r>
                      <a:r>
                        <a:rPr lang="en-US" sz="1300" baseline="0" dirty="0" smtClean="0"/>
                        <a:t> quarter. </a:t>
                      </a:r>
                      <a:endParaRPr lang="en-US" sz="1300" dirty="0" smtClean="0"/>
                    </a:p>
                    <a:p>
                      <a:pPr lvl="0" algn="just">
                        <a:lnSpc>
                          <a:spcPct val="150000"/>
                        </a:lnSpc>
                        <a:buFont typeface="Wingdings"/>
                        <a:buNone/>
                      </a:pPr>
                      <a:endParaRPr lang="en-US" sz="1300" baseline="0" dirty="0" smtClean="0">
                        <a:solidFill>
                          <a:srgbClr val="FF0000"/>
                        </a:solidFill>
                        <a:effectLst/>
                        <a:latin typeface="+mn-lt"/>
                        <a:ea typeface="Times New Roman"/>
                        <a:cs typeface="Arial" panose="020B0604020202020204" pitchFamily="34" charset="0"/>
                      </a:endParaRPr>
                    </a:p>
                  </a:txBody>
                  <a:tcPr marL="91431" marR="91431" marT="45721" marB="45721"/>
                </a:tc>
                <a:tc>
                  <a:txBody>
                    <a:bodyPr/>
                    <a:lstStyle/>
                    <a:p>
                      <a:pPr marL="114300" marR="0" lvl="0" indent="-1143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300" b="1" kern="1200" dirty="0" smtClean="0"/>
                        <a:t>Second</a:t>
                      </a:r>
                      <a:r>
                        <a:rPr lang="en-ZA" sz="1300" b="1" kern="1200" baseline="0" dirty="0" smtClean="0"/>
                        <a:t> Chance programme </a:t>
                      </a:r>
                      <a:r>
                        <a:rPr lang="en-ZA" sz="1300" kern="1200" baseline="0" dirty="0" smtClean="0"/>
                        <a:t>(continued)</a:t>
                      </a:r>
                    </a:p>
                    <a:p>
                      <a:pPr marL="166688" marR="0" lvl="0" indent="-111125"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kern="1200" baseline="0" dirty="0" smtClean="0"/>
                        <a:t>  </a:t>
                      </a:r>
                    </a:p>
                    <a:p>
                      <a:pPr marL="166688" marR="0" lvl="0" indent="-111125"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kern="1200" baseline="0" dirty="0" smtClean="0"/>
                        <a:t>   Payments to teachers for supplementary examination commencing on 19 February 2018 to 27 March 2018 for face to face classes will be made in the 4</a:t>
                      </a:r>
                      <a:r>
                        <a:rPr lang="en-ZA" sz="1300" kern="1200" baseline="30000" dirty="0" smtClean="0"/>
                        <a:t>th</a:t>
                      </a:r>
                      <a:r>
                        <a:rPr lang="en-ZA" sz="1300" kern="1200" baseline="0" dirty="0" smtClean="0"/>
                        <a:t> quarter.      </a:t>
                      </a:r>
                      <a:r>
                        <a:rPr lang="en-ZA" sz="1300" b="0" kern="1200" baseline="0" dirty="0" smtClean="0"/>
                        <a:t> </a:t>
                      </a:r>
                    </a:p>
                    <a:p>
                      <a:pPr marL="166688" marR="0" lvl="0" indent="-111125"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b="0" kern="1200" baseline="0" dirty="0" smtClean="0"/>
                        <a:t>   </a:t>
                      </a:r>
                      <a:r>
                        <a:rPr lang="en-ZA" sz="1300" b="1" kern="1200" baseline="0" dirty="0" smtClean="0"/>
                        <a:t>R15 million will be paid for printing and distribution of resources </a:t>
                      </a:r>
                      <a:r>
                        <a:rPr lang="en-ZA" sz="1300" b="0" kern="1200" baseline="0" dirty="0" smtClean="0"/>
                        <a:t>for the 2018/19 financial year. </a:t>
                      </a:r>
                    </a:p>
                    <a:p>
                      <a:pPr marL="166688" marR="0" lvl="0" indent="-111125"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346075" algn="l"/>
                        </a:tabLst>
                        <a:defRPr/>
                      </a:pPr>
                      <a:endParaRPr lang="en-ZA" sz="1300" kern="1200" dirty="0" smtClean="0">
                        <a:solidFill>
                          <a:schemeClr val="dk1"/>
                        </a:solidFill>
                        <a:effectLst/>
                        <a:latin typeface="+mn-lt"/>
                        <a:ea typeface="+mn-ea"/>
                        <a:cs typeface="+mn-cs"/>
                      </a:endParaRPr>
                    </a:p>
                    <a:p>
                      <a:pPr marL="166688" marR="0" lvl="0" indent="-55563"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r>
                        <a:rPr lang="en-ZA" sz="1300" kern="1200" dirty="0" smtClean="0">
                          <a:effectLst/>
                        </a:rPr>
                        <a:t> The diagnostic reports have been developed in the 3</a:t>
                      </a:r>
                      <a:r>
                        <a:rPr lang="en-ZA" sz="1300" kern="1200" baseline="30000" dirty="0" smtClean="0">
                          <a:effectLst/>
                        </a:rPr>
                        <a:t>rd</a:t>
                      </a:r>
                      <a:r>
                        <a:rPr lang="en-ZA" sz="1300" kern="1200" baseline="0" dirty="0" smtClean="0">
                          <a:effectLst/>
                        </a:rPr>
                        <a:t> quarter </a:t>
                      </a:r>
                      <a:r>
                        <a:rPr lang="en-ZA" sz="1300" kern="1200" dirty="0" smtClean="0">
                          <a:effectLst/>
                        </a:rPr>
                        <a:t>for 11 high enrolment subjects and 11 Home Languages. </a:t>
                      </a:r>
                      <a:r>
                        <a:rPr lang="en-ZA" sz="1300" b="1" kern="1200" dirty="0" smtClean="0">
                          <a:effectLst/>
                        </a:rPr>
                        <a:t>Payments will be made in the 4</a:t>
                      </a:r>
                      <a:r>
                        <a:rPr lang="en-ZA" sz="1300" b="1" kern="1200" baseline="30000" dirty="0" smtClean="0">
                          <a:effectLst/>
                        </a:rPr>
                        <a:t>th</a:t>
                      </a:r>
                      <a:r>
                        <a:rPr lang="en-ZA" sz="1300" b="1" kern="1200" dirty="0" smtClean="0">
                          <a:effectLst/>
                        </a:rPr>
                        <a:t> quarter. </a:t>
                      </a:r>
                    </a:p>
                    <a:p>
                      <a:pPr marL="166688" marR="0" lvl="0" indent="-55563"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346075" algn="l"/>
                        </a:tabLst>
                        <a:defRPr/>
                      </a:pPr>
                      <a:endParaRPr lang="en-US" sz="800" kern="1200" dirty="0" smtClean="0">
                        <a:effectLst/>
                      </a:endParaRPr>
                    </a:p>
                    <a:p>
                      <a:pPr marL="166688" marR="0" lvl="0" indent="-16668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300" b="1" kern="1200" dirty="0" smtClean="0"/>
                        <a:t>Mathematics, Science and Technology conditional grants</a:t>
                      </a:r>
                    </a:p>
                    <a:p>
                      <a:pPr marL="166688" marR="0" lvl="0" indent="0" algn="just" defTabSz="914400" rtl="0" eaLnBrk="1" fontAlgn="auto" latinLnBrk="0" hangingPunct="1">
                        <a:lnSpc>
                          <a:spcPct val="150000"/>
                        </a:lnSpc>
                        <a:spcBef>
                          <a:spcPts val="0"/>
                        </a:spcBef>
                        <a:spcAft>
                          <a:spcPts val="0"/>
                        </a:spcAft>
                        <a:buClrTx/>
                        <a:buSzTx/>
                        <a:buFont typeface="Wingdings"/>
                        <a:buNone/>
                        <a:tabLst/>
                        <a:defRPr/>
                      </a:pPr>
                      <a:r>
                        <a:rPr lang="en-ZA" sz="1300" kern="1200" dirty="0" smtClean="0"/>
                        <a:t>The </a:t>
                      </a:r>
                      <a:r>
                        <a:rPr lang="en-ZA" sz="1300" kern="1200" baseline="0" dirty="0" smtClean="0"/>
                        <a:t>f</a:t>
                      </a:r>
                      <a:r>
                        <a:rPr lang="en-ZA" sz="1300" kern="1200" dirty="0" smtClean="0"/>
                        <a:t>inal transfers on the grant was</a:t>
                      </a:r>
                      <a:r>
                        <a:rPr lang="en-ZA" sz="1300" kern="1200" baseline="0" dirty="0" smtClean="0"/>
                        <a:t> </a:t>
                      </a:r>
                      <a:r>
                        <a:rPr lang="en-ZA" sz="1300" kern="1200" dirty="0" smtClean="0"/>
                        <a:t>made during February 2018 to all the provinces as scheduled.</a:t>
                      </a:r>
                      <a:endParaRPr lang="en-ZA" sz="1300" kern="1200" dirty="0" smtClean="0">
                        <a:solidFill>
                          <a:schemeClr val="tx1"/>
                        </a:solidFill>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453216">
                <a:tc>
                  <a:txBody>
                    <a:bodyPr/>
                    <a:lstStyle/>
                    <a:p>
                      <a:pPr lvl="0" algn="just">
                        <a:lnSpc>
                          <a:spcPct val="150000"/>
                        </a:lnSpc>
                        <a:buFont typeface="Wingdings"/>
                        <a:buNone/>
                      </a:pPr>
                      <a:endParaRPr lang="en-US" sz="1300" baseline="0" dirty="0" smtClean="0">
                        <a:solidFill>
                          <a:srgbClr val="FF0000"/>
                        </a:solidFill>
                        <a:effectLst/>
                        <a:latin typeface="+mn-lt"/>
                        <a:ea typeface="Times New Roman"/>
                        <a:cs typeface="Arial" panose="020B0604020202020204" pitchFamily="34" charset="0"/>
                      </a:endParaRPr>
                    </a:p>
                  </a:txBody>
                  <a:tcPr marL="91431" marR="91431" marT="45721" marB="45721"/>
                </a:tc>
                <a:tc>
                  <a:txBody>
                    <a:bodyPr/>
                    <a:lstStyle/>
                    <a:p>
                      <a:pPr marL="111125"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1300" kern="1200" dirty="0" smtClean="0">
                        <a:solidFill>
                          <a:schemeClr val="dk1"/>
                        </a:solidFill>
                        <a:effectLst/>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572644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44019"/>
            <a:ext cx="9144000" cy="404663"/>
          </a:xfrm>
        </p:spPr>
        <p:txBody>
          <a:bodyPr>
            <a:normAutofit fontScale="90000"/>
          </a:bodyPr>
          <a:lstStyle/>
          <a:p>
            <a:pPr eaLnBrk="1" hangingPunct="1"/>
            <a:r>
              <a:rPr lang="en-ZA" altLang="en-US" sz="2400" dirty="0" smtClean="0"/>
              <a:t> </a:t>
            </a:r>
            <a:r>
              <a:rPr lang="en-ZA" altLang="en-US" sz="3100" b="1" dirty="0" smtClean="0">
                <a:solidFill>
                  <a:schemeClr val="accent2">
                    <a:lumMod val="75000"/>
                  </a:schemeClr>
                </a:solidFill>
              </a:rPr>
              <a:t>DEVIATIONS/CHALLENGES AND </a:t>
            </a:r>
            <a:br>
              <a:rPr lang="en-ZA" altLang="en-US" sz="3100" b="1" dirty="0" smtClean="0">
                <a:solidFill>
                  <a:schemeClr val="accent2">
                    <a:lumMod val="75000"/>
                  </a:schemeClr>
                </a:solidFill>
              </a:rPr>
            </a:br>
            <a:r>
              <a:rPr lang="en-ZA" altLang="en-US" sz="31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2753097378"/>
              </p:ext>
            </p:extLst>
          </p:nvPr>
        </p:nvGraphicFramePr>
        <p:xfrm>
          <a:off x="0" y="692693"/>
          <a:ext cx="9144000" cy="6165306"/>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xmlns="" val="20000"/>
                    </a:ext>
                  </a:extLst>
                </a:gridCol>
                <a:gridCol w="5080000">
                  <a:extLst>
                    <a:ext uri="{9D8B030D-6E8A-4147-A177-3AD203B41FA5}">
                      <a16:colId xmlns:a16="http://schemas.microsoft.com/office/drawing/2014/main" xmlns="" val="20001"/>
                    </a:ext>
                  </a:extLst>
                </a:gridCol>
              </a:tblGrid>
              <a:tr h="354537">
                <a:tc>
                  <a:txBody>
                    <a:bodyPr/>
                    <a:lstStyle/>
                    <a:p>
                      <a:pPr algn="ctr"/>
                      <a:r>
                        <a:rPr lang="en-ZA" sz="1600" dirty="0" smtClean="0"/>
                        <a:t>DEVIATIONS/CHALLENGES</a:t>
                      </a:r>
                      <a:endParaRPr lang="en-ZA" sz="1600" dirty="0">
                        <a:latin typeface="+mn-lt"/>
                        <a:cs typeface="Arial" panose="020B0604020202020204" pitchFamily="34" charset="0"/>
                      </a:endParaRPr>
                    </a:p>
                  </a:txBody>
                  <a:tcPr marL="91431" marR="91431" marT="45721" marB="45721"/>
                </a:tc>
                <a:tc>
                  <a:txBody>
                    <a:bodyPr/>
                    <a:lstStyle/>
                    <a:p>
                      <a:pPr algn="ctr"/>
                      <a:r>
                        <a:rPr lang="en-ZA" sz="1600" dirty="0" smtClean="0"/>
                        <a:t>MITIGATORY MEASURES/PROGRESS</a:t>
                      </a:r>
                      <a:endParaRPr lang="en-ZA" sz="1600" dirty="0">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0"/>
                  </a:ext>
                </a:extLst>
              </a:tr>
              <a:tr h="3640119">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ZA" sz="1300" dirty="0" smtClean="0"/>
                        <a:t>Programme  2: </a:t>
                      </a:r>
                      <a:r>
                        <a:rPr lang="en-US" sz="1300" dirty="0" smtClean="0"/>
                        <a:t>Curriculum Policy, Support and Monitoring (Continued)</a:t>
                      </a:r>
                    </a:p>
                    <a:p>
                      <a:pPr lvl="0" algn="just">
                        <a:lnSpc>
                          <a:spcPct val="150000"/>
                        </a:lnSpc>
                        <a:buFont typeface="Wingdings"/>
                        <a:buNone/>
                      </a:pPr>
                      <a:endParaRPr lang="en-US" sz="1300" baseline="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n-ZA" sz="1300" kern="0" dirty="0" smtClean="0"/>
                    </a:p>
                    <a:p>
                      <a:pPr lvl="0" algn="just">
                        <a:lnSpc>
                          <a:spcPct val="150000"/>
                        </a:lnSpc>
                        <a:buFont typeface="Wingdings"/>
                        <a:buNone/>
                      </a:pPr>
                      <a:endParaRPr lang="en-ZA" sz="1300" dirty="0" smtClean="0"/>
                    </a:p>
                    <a:p>
                      <a:pPr lvl="0" algn="just">
                        <a:lnSpc>
                          <a:spcPct val="150000"/>
                        </a:lnSpc>
                        <a:buFont typeface="Wingdings"/>
                        <a:buNone/>
                      </a:pPr>
                      <a:endParaRPr lang="en-ZA" sz="1300" dirty="0" smtClean="0"/>
                    </a:p>
                    <a:p>
                      <a:pPr lvl="0" algn="just">
                        <a:lnSpc>
                          <a:spcPct val="150000"/>
                        </a:lnSpc>
                        <a:buFont typeface="Wingdings"/>
                        <a:buNone/>
                      </a:pPr>
                      <a:endParaRPr lang="en-ZA" sz="1300" dirty="0" smtClean="0"/>
                    </a:p>
                    <a:p>
                      <a:pPr lvl="0" algn="just">
                        <a:lnSpc>
                          <a:spcPct val="150000"/>
                        </a:lnSpc>
                        <a:buFont typeface="Wingdings"/>
                        <a:buNone/>
                      </a:pPr>
                      <a:endParaRPr lang="en-ZA" sz="1300" dirty="0" smtClean="0"/>
                    </a:p>
                    <a:p>
                      <a:pPr lvl="0" algn="just">
                        <a:lnSpc>
                          <a:spcPct val="150000"/>
                        </a:lnSpc>
                        <a:buFont typeface="Wingdings"/>
                        <a:buNone/>
                      </a:pPr>
                      <a:endParaRPr lang="en-ZA" sz="1300" dirty="0" smtClean="0"/>
                    </a:p>
                    <a:p>
                      <a:pPr lvl="0" algn="just">
                        <a:lnSpc>
                          <a:spcPct val="150000"/>
                        </a:lnSpc>
                        <a:buFont typeface="Wingdings"/>
                        <a:buNone/>
                      </a:pPr>
                      <a:endParaRPr lang="en-ZA" sz="1300" dirty="0" smtClean="0">
                        <a:solidFill>
                          <a:srgbClr val="FF0000"/>
                        </a:solidFill>
                        <a:latin typeface="+mn-lt"/>
                        <a:ea typeface="Times New Roman"/>
                        <a:cs typeface="Arial" panose="020B0604020202020204" pitchFamily="34" charset="0"/>
                      </a:endParaRPr>
                    </a:p>
                  </a:txBody>
                  <a:tcPr marL="91431" marR="91431" marT="45721" marB="45721"/>
                </a:tc>
                <a:tc>
                  <a:txBody>
                    <a:bodyPr/>
                    <a:lstStyle/>
                    <a:p>
                      <a:pPr marL="114300" marR="0" lvl="0" indent="-1143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300" kern="1200" dirty="0" smtClean="0"/>
                        <a:t>Learners with Severe to Profound Intellectual Disabilities  conditional grant</a:t>
                      </a:r>
                    </a:p>
                    <a:p>
                      <a:pPr marL="111125"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smtClean="0"/>
                        <a:t>56% on the allocation of the grant is for payments of Itinerant </a:t>
                      </a:r>
                      <a:r>
                        <a:rPr lang="en-ZA" sz="1300" kern="1200" baseline="0" dirty="0" smtClean="0"/>
                        <a:t>Outreach Teams and Provincial Coordinators. </a:t>
                      </a:r>
                      <a:r>
                        <a:rPr lang="en-ZA" sz="1300" kern="1200" dirty="0" smtClean="0"/>
                        <a:t>There</a:t>
                      </a:r>
                      <a:r>
                        <a:rPr lang="en-ZA" sz="1300" kern="1200" baseline="0" dirty="0" smtClean="0"/>
                        <a:t> were delays in the appointment of these personnel which affected the performance of the conditional grant. However, </a:t>
                      </a:r>
                      <a:r>
                        <a:rPr lang="en-ZA" sz="1300" b="1" kern="1200" baseline="0" dirty="0" smtClean="0"/>
                        <a:t>the process was fast tracked and 7 Provincial Coordinators were appointed in November 2017. </a:t>
                      </a:r>
                    </a:p>
                    <a:p>
                      <a:pPr marL="55563"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800" kern="1200" baseline="0" dirty="0" smtClean="0"/>
                    </a:p>
                    <a:p>
                      <a:pPr marL="111125" marR="0" lvl="0" indent="-55563"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baseline="0" dirty="0" smtClean="0"/>
                        <a:t> Provinces are currently procuring toolkits for the learning programme. </a:t>
                      </a:r>
                      <a:r>
                        <a:rPr lang="en-ZA" sz="1300" b="1" kern="1200" baseline="0" dirty="0" smtClean="0"/>
                        <a:t>Provinces were requested to submit action plans to expedite </a:t>
                      </a:r>
                      <a:r>
                        <a:rPr lang="en-ZA" sz="1300" kern="1200" baseline="0" dirty="0" smtClean="0"/>
                        <a:t>the implementation of the conditional grant.</a:t>
                      </a:r>
                      <a:endParaRPr lang="en-ZA" sz="1300" kern="1200" dirty="0" smtClean="0">
                        <a:solidFill>
                          <a:schemeClr val="tx1"/>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2170650">
                <a:tc>
                  <a:txBody>
                    <a:bodyPr/>
                    <a:lstStyle/>
                    <a:p>
                      <a:pPr marL="0" lvl="0" indent="0" algn="just" defTabSz="914400" rtl="0" eaLnBrk="1" fontAlgn="t" latinLnBrk="0" hangingPunct="1">
                        <a:lnSpc>
                          <a:spcPct val="100000"/>
                        </a:lnSpc>
                        <a:spcBef>
                          <a:spcPts val="0"/>
                        </a:spcBef>
                        <a:buFont typeface="Wingdings"/>
                        <a:buNone/>
                      </a:pPr>
                      <a:r>
                        <a:rPr lang="en-ZA" sz="1300" kern="1200" dirty="0" smtClean="0"/>
                        <a:t>Programme 3: Teachers, Education Human Resources Development and Institutional Development</a:t>
                      </a:r>
                    </a:p>
                    <a:p>
                      <a:pPr marL="0" lvl="0" indent="0" algn="just" defTabSz="914400" rtl="0" eaLnBrk="1" fontAlgn="t" latinLnBrk="0" hangingPunct="1">
                        <a:lnSpc>
                          <a:spcPct val="150000"/>
                        </a:lnSpc>
                        <a:spcBef>
                          <a:spcPts val="0"/>
                        </a:spcBef>
                        <a:buFont typeface="Wingdings"/>
                        <a:buNone/>
                      </a:pPr>
                      <a:r>
                        <a:rPr lang="en-ZA" sz="1300" kern="1200" dirty="0" smtClean="0"/>
                        <a:t>The balance reflected on this programme is mainly for 10% balance for Funza</a:t>
                      </a:r>
                      <a:r>
                        <a:rPr lang="en-ZA" sz="1300" kern="1200" baseline="0" dirty="0" smtClean="0"/>
                        <a:t> Lushaka Bursaries, </a:t>
                      </a:r>
                      <a:r>
                        <a:rPr lang="en-ZA" sz="1300" kern="1200" dirty="0" smtClean="0"/>
                        <a:t>UNESCO</a:t>
                      </a:r>
                      <a:r>
                        <a:rPr lang="en-ZA" sz="1300" kern="1200" baseline="0" dirty="0" smtClean="0"/>
                        <a:t> for membership fees, Annual National Teacher Awards and Personnel budget.</a:t>
                      </a:r>
                      <a:endParaRPr lang="en-ZA" sz="1300" b="1" kern="1200" dirty="0" smtClean="0">
                        <a:solidFill>
                          <a:schemeClr val="tx1"/>
                        </a:solidFill>
                        <a:latin typeface="+mn-lt"/>
                        <a:ea typeface="+mn-ea"/>
                        <a:cs typeface="Arial" panose="020B0604020202020204" pitchFamily="34" charset="0"/>
                      </a:endParaRPr>
                    </a:p>
                  </a:txBody>
                  <a:tcPr marL="91431" marR="91431" marT="45721" marB="45721"/>
                </a:tc>
                <a:tc>
                  <a:txBody>
                    <a:bodyPr/>
                    <a:lstStyle/>
                    <a:p>
                      <a:pPr marL="111125" marR="0" lvl="0" indent="-55563"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1300" kern="1200" dirty="0" err="1" smtClean="0"/>
                        <a:t>Funza</a:t>
                      </a:r>
                      <a:r>
                        <a:rPr lang="en-ZA" sz="1300" kern="1200" baseline="0" dirty="0" smtClean="0"/>
                        <a:t> Lushaka Bursaries</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300" kern="1200" dirty="0" smtClean="0"/>
                        <a:t>The remaining 10% of the Funza Lushaka Bursaries were transferred to NSFAS during</a:t>
                      </a:r>
                      <a:r>
                        <a:rPr lang="en-ZA" sz="1300" kern="1200" baseline="0" dirty="0" smtClean="0"/>
                        <a:t> January for the 2018 registration. </a:t>
                      </a:r>
                      <a:r>
                        <a:rPr kumimoji="0" lang="en-ZA" sz="1300" u="none" strike="noStrike" kern="1200" cap="none" spc="0" normalizeH="0" baseline="0" noProof="0" dirty="0" smtClean="0">
                          <a:ln>
                            <a:noFill/>
                          </a:ln>
                          <a:effectLst/>
                          <a:uLnTx/>
                          <a:uFillTx/>
                        </a:rPr>
                        <a:t>The remainder of the Funza Lushaka bursary funds were transferred in January to cover the registration fees for the 2018 academic year.</a:t>
                      </a:r>
                    </a:p>
                    <a:p>
                      <a:pPr marL="111125" marR="0" lvl="0" indent="-55563"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300" kern="1200" baseline="0" dirty="0" smtClean="0">
                        <a:solidFill>
                          <a:schemeClr val="tx1"/>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0277309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92695"/>
          </a:xfrm>
        </p:spPr>
        <p:txBody>
          <a:bodyPr>
            <a:noAutofit/>
          </a:bodyPr>
          <a:lstStyle/>
          <a:p>
            <a:pPr eaLnBrk="1" hangingPunct="1"/>
            <a:r>
              <a:rPr lang="en-ZA" altLang="en-US" sz="2800" dirty="0" smtClean="0">
                <a:solidFill>
                  <a:schemeClr val="accent2">
                    <a:lumMod val="75000"/>
                  </a:schemeClr>
                </a:solidFill>
              </a:rPr>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2127867904"/>
              </p:ext>
            </p:extLst>
          </p:nvPr>
        </p:nvGraphicFramePr>
        <p:xfrm>
          <a:off x="251521" y="776267"/>
          <a:ext cx="8712968" cy="6037109"/>
        </p:xfrm>
        <a:graphic>
          <a:graphicData uri="http://schemas.openxmlformats.org/drawingml/2006/table">
            <a:tbl>
              <a:tblPr firstRow="1" bandRow="1">
                <a:tableStyleId>{21E4AEA4-8DFA-4A89-87EB-49C32662AFE0}</a:tableStyleId>
              </a:tblPr>
              <a:tblGrid>
                <a:gridCol w="4211268">
                  <a:extLst>
                    <a:ext uri="{9D8B030D-6E8A-4147-A177-3AD203B41FA5}">
                      <a16:colId xmlns:a16="http://schemas.microsoft.com/office/drawing/2014/main" xmlns="" val="20000"/>
                    </a:ext>
                  </a:extLst>
                </a:gridCol>
                <a:gridCol w="4501700">
                  <a:extLst>
                    <a:ext uri="{9D8B030D-6E8A-4147-A177-3AD203B41FA5}">
                      <a16:colId xmlns:a16="http://schemas.microsoft.com/office/drawing/2014/main" xmlns="" val="20001"/>
                    </a:ext>
                  </a:extLst>
                </a:gridCol>
              </a:tblGrid>
              <a:tr h="329677">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2121057">
                <a:tc>
                  <a:txBody>
                    <a:bodyPr/>
                    <a:lstStyle/>
                    <a:p>
                      <a:pPr marL="0" lvl="0" indent="0" algn="just" defTabSz="914400" rtl="0" eaLnBrk="1" fontAlgn="t" latinLnBrk="0" hangingPunct="1">
                        <a:lnSpc>
                          <a:spcPct val="100000"/>
                        </a:lnSpc>
                        <a:spcBef>
                          <a:spcPts val="0"/>
                        </a:spcBef>
                        <a:buFont typeface="Wingdings"/>
                        <a:buNone/>
                      </a:pPr>
                      <a:r>
                        <a:rPr lang="en-ZA" sz="1300" kern="1200" dirty="0" smtClean="0"/>
                        <a:t>Programme 3: Teachers, Education Human Resources Development and Institutional Development (Continued)</a:t>
                      </a:r>
                    </a:p>
                    <a:p>
                      <a:pPr marL="0" lvl="0" indent="0" algn="just" defTabSz="914400" rtl="0" eaLnBrk="1" fontAlgn="t" latinLnBrk="0" hangingPunct="1">
                        <a:lnSpc>
                          <a:spcPct val="100000"/>
                        </a:lnSpc>
                        <a:spcBef>
                          <a:spcPts val="0"/>
                        </a:spcBef>
                        <a:buFont typeface="Wingdings"/>
                        <a:buNone/>
                      </a:pPr>
                      <a:endParaRPr lang="en-ZA" sz="1300" b="1" kern="1200" dirty="0" smtClean="0">
                        <a:solidFill>
                          <a:schemeClr val="tx1"/>
                        </a:solidFill>
                        <a:latin typeface="+mn-lt"/>
                        <a:ea typeface="+mn-ea"/>
                        <a:cs typeface="Arial" panose="020B0604020202020204" pitchFamily="34" charset="0"/>
                      </a:endParaRPr>
                    </a:p>
                  </a:txBody>
                  <a:tcPr marL="91431" marR="91431" marT="45721" marB="45721"/>
                </a:tc>
                <a:tc>
                  <a:txBody>
                    <a:bodyPr/>
                    <a:lstStyle/>
                    <a:p>
                      <a:pPr marL="0" indent="171450" algn="just" defTabSz="914400" rtl="0" eaLnBrk="1" latinLnBrk="0" hangingPunct="1">
                        <a:lnSpc>
                          <a:spcPct val="150000"/>
                        </a:lnSpc>
                        <a:buFont typeface="Arial" panose="020B0604020202020204" pitchFamily="34" charset="0"/>
                        <a:buNone/>
                      </a:pPr>
                      <a:r>
                        <a:rPr lang="en-ZA" sz="1300" kern="1200" baseline="0" dirty="0" smtClean="0"/>
                        <a:t>UNESCO</a:t>
                      </a:r>
                    </a:p>
                    <a:p>
                      <a:pPr marL="400050" indent="-228600" algn="just" defTabSz="914400" rtl="0" eaLnBrk="1" latinLnBrk="0" hangingPunct="1">
                        <a:lnSpc>
                          <a:spcPct val="150000"/>
                        </a:lnSpc>
                        <a:buFont typeface="Arial" panose="020B0604020202020204" pitchFamily="34" charset="0"/>
                        <a:buChar char="•"/>
                      </a:pPr>
                      <a:r>
                        <a:rPr lang="en-ZA" sz="1300" kern="1200" baseline="0" dirty="0" smtClean="0"/>
                        <a:t>UNESCO submitted invoices for membership fee, payment of the invoices will be made before the end of the financial year. The Annual National Teacher Awards were hosted on 17 February 2018. The invoices for this event will be processed before the end of the financial year.</a:t>
                      </a:r>
                      <a:endParaRPr lang="en-ZA" sz="1300" kern="1200" dirty="0" smtClean="0">
                        <a:solidFill>
                          <a:schemeClr val="tx1"/>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3580770">
                <a:tc>
                  <a:txBody>
                    <a:bodyPr/>
                    <a:lstStyle/>
                    <a:p>
                      <a:pPr marL="0" indent="0" algn="just" fontAlgn="t">
                        <a:lnSpc>
                          <a:spcPct val="110000"/>
                        </a:lnSpc>
                        <a:spcBef>
                          <a:spcPts val="0"/>
                        </a:spcBef>
                        <a:buNone/>
                      </a:pPr>
                      <a:r>
                        <a:rPr lang="en-ZA" sz="1300" dirty="0" smtClean="0"/>
                        <a:t>Programme 4: Planning, Information and Assessment</a:t>
                      </a:r>
                    </a:p>
                    <a:p>
                      <a:pPr lvl="0" algn="just">
                        <a:lnSpc>
                          <a:spcPct val="150000"/>
                        </a:lnSpc>
                        <a:buFont typeface="Wingdings"/>
                        <a:buNone/>
                      </a:pPr>
                      <a:r>
                        <a:rPr lang="en-ZA" sz="1300" dirty="0" smtClean="0"/>
                        <a:t>The underspending</a:t>
                      </a:r>
                      <a:r>
                        <a:rPr lang="en-ZA" sz="1300" baseline="0" dirty="0" smtClean="0"/>
                        <a:t> on this programme is due to the </a:t>
                      </a:r>
                      <a:r>
                        <a:rPr lang="en-ZA" sz="1300" dirty="0" smtClean="0"/>
                        <a:t>ASIDI programme. </a:t>
                      </a:r>
                      <a:endParaRPr lang="en-ZA" sz="13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1300" u="none" strike="noStrike" kern="1200" cap="none" spc="0" normalizeH="0" baseline="0" dirty="0" smtClean="0">
                          <a:ln>
                            <a:noFill/>
                          </a:ln>
                          <a:effectLst/>
                          <a:uLnTx/>
                          <a:uFillTx/>
                        </a:rPr>
                        <a:t>The process of </a:t>
                      </a:r>
                      <a:r>
                        <a:rPr kumimoji="0" lang="en-ZA" sz="1300" b="1" u="none" strike="noStrike" kern="1200" cap="none" spc="0" normalizeH="0" baseline="0" dirty="0" smtClean="0">
                          <a:ln>
                            <a:noFill/>
                          </a:ln>
                          <a:effectLst/>
                          <a:uLnTx/>
                          <a:uFillTx/>
                        </a:rPr>
                        <a:t>appointing contractors for water and sanitation </a:t>
                      </a:r>
                      <a:r>
                        <a:rPr kumimoji="0" lang="en-ZA" sz="1300" u="none" strike="noStrike" kern="1200" cap="none" spc="0" normalizeH="0" baseline="0" dirty="0" smtClean="0">
                          <a:ln>
                            <a:noFill/>
                          </a:ln>
                          <a:effectLst/>
                          <a:uLnTx/>
                          <a:uFillTx/>
                        </a:rPr>
                        <a:t>has been completed. The construction of these facilities has resumed in the </a:t>
                      </a:r>
                      <a:r>
                        <a:rPr kumimoji="0" lang="en-ZA" sz="1300" b="1" u="none" strike="noStrike" kern="1200" cap="none" spc="0" normalizeH="0" baseline="0" dirty="0" smtClean="0">
                          <a:ln>
                            <a:noFill/>
                          </a:ln>
                          <a:effectLst/>
                          <a:uLnTx/>
                          <a:uFillTx/>
                        </a:rPr>
                        <a:t>Eastern Cape and Limpopo provinces</a:t>
                      </a:r>
                      <a:r>
                        <a:rPr kumimoji="0" lang="en-ZA" sz="1300" u="none" strike="noStrike" kern="1200" cap="none" spc="0" normalizeH="0" baseline="0" dirty="0" smtClean="0">
                          <a:ln>
                            <a:noFill/>
                          </a:ln>
                          <a:effectLst/>
                          <a:uLnTx/>
                          <a:uFillTx/>
                        </a:rPr>
                        <a:t>. </a:t>
                      </a:r>
                      <a:r>
                        <a:rPr lang="en-ZA" sz="1300" kern="1200" dirty="0" smtClean="0">
                          <a:effectLst/>
                        </a:rPr>
                        <a:t>The 32 mega schools that were incorrectly reported as having been discontinued are still in a procurement stage and the process of evaluation will be completed in the first quarter of 2018/19. Furthermore, there</a:t>
                      </a:r>
                      <a:r>
                        <a:rPr lang="en-ZA" sz="1300" kern="1200" baseline="0" dirty="0" smtClean="0">
                          <a:effectLst/>
                        </a:rPr>
                        <a:t> were d</a:t>
                      </a:r>
                      <a:r>
                        <a:rPr lang="en-ZA" sz="1300" kern="1200" dirty="0" smtClean="0">
                          <a:effectLst/>
                        </a:rPr>
                        <a:t>elays in the finalisation of the procurement process of the 61 isolated and micro modular structure schools. </a:t>
                      </a:r>
                      <a:endParaRPr lang="en-US" sz="1300" kern="1200" dirty="0" smtClean="0">
                        <a:solidFill>
                          <a:schemeClr val="dk1"/>
                        </a:solidFill>
                        <a:effectLst/>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003375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2"/>
            <a:ext cx="9144000" cy="981075"/>
          </a:xfrm>
        </p:spPr>
        <p:txBody>
          <a:bodyPr>
            <a:normAutofit/>
          </a:bodyPr>
          <a:lstStyle/>
          <a:p>
            <a:pPr eaLnBrk="1" hangingPunct="1"/>
            <a:r>
              <a:rPr lang="en-ZA" altLang="en-US" sz="2800" b="1" dirty="0" smtClean="0">
                <a:solidFill>
                  <a:schemeClr val="accent2">
                    <a:lumMod val="75000"/>
                  </a:schemeClr>
                </a:solidFill>
              </a:rPr>
              <a:t> 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1482213214"/>
              </p:ext>
            </p:extLst>
          </p:nvPr>
        </p:nvGraphicFramePr>
        <p:xfrm>
          <a:off x="323528" y="1050960"/>
          <a:ext cx="8640960" cy="3804508"/>
        </p:xfrm>
        <a:graphic>
          <a:graphicData uri="http://schemas.openxmlformats.org/drawingml/2006/table">
            <a:tbl>
              <a:tblPr firstRow="1" bandRow="1">
                <a:tableStyleId>{21E4AEA4-8DFA-4A89-87EB-49C32662AFE0}</a:tableStyleId>
              </a:tblPr>
              <a:tblGrid>
                <a:gridCol w="417646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tblGrid>
              <a:tr h="512666">
                <a:tc>
                  <a:txBody>
                    <a:bodyPr/>
                    <a:lstStyle/>
                    <a:p>
                      <a:pPr algn="ctr"/>
                      <a:r>
                        <a:rPr lang="en-ZA" sz="1600" dirty="0" smtClean="0"/>
                        <a:t>DEVIATIONS/CHALLENGES</a:t>
                      </a:r>
                      <a:endParaRPr lang="en-ZA" sz="1600" dirty="0"/>
                    </a:p>
                  </a:txBody>
                  <a:tcPr marL="91431" marR="91431" marT="45721" marB="45721"/>
                </a:tc>
                <a:tc>
                  <a:txBody>
                    <a:bodyPr/>
                    <a:lstStyle/>
                    <a:p>
                      <a:pPr algn="ctr"/>
                      <a:r>
                        <a:rPr lang="en-ZA" sz="1600" dirty="0" smtClean="0"/>
                        <a:t>MITIGATORY MEASURES/PROGRESS</a:t>
                      </a:r>
                      <a:endParaRPr lang="en-ZA" sz="1600" dirty="0"/>
                    </a:p>
                  </a:txBody>
                  <a:tcPr marL="91431" marR="91431" marT="45721" marB="45721"/>
                </a:tc>
                <a:extLst>
                  <a:ext uri="{0D108BD9-81ED-4DB2-BD59-A6C34878D82A}">
                    <a16:rowId xmlns:a16="http://schemas.microsoft.com/office/drawing/2014/main" xmlns="" val="10000"/>
                  </a:ext>
                </a:extLst>
              </a:tr>
              <a:tr h="1575566">
                <a:tc>
                  <a:txBody>
                    <a:bodyPr/>
                    <a:lstStyle/>
                    <a:p>
                      <a:pPr marL="0" lvl="0" indent="0" algn="just" defTabSz="914400" rtl="0" eaLnBrk="1" fontAlgn="t" latinLnBrk="0" hangingPunct="1">
                        <a:lnSpc>
                          <a:spcPct val="150000"/>
                        </a:lnSpc>
                        <a:spcBef>
                          <a:spcPts val="0"/>
                        </a:spcBef>
                        <a:buFont typeface="Wingdings"/>
                        <a:buNone/>
                      </a:pPr>
                      <a:r>
                        <a:rPr lang="en-ZA" sz="2000" kern="1200" dirty="0" smtClean="0"/>
                        <a:t>Programme 5: Educational Enrichment Services</a:t>
                      </a:r>
                    </a:p>
                    <a:p>
                      <a:pPr marL="0" lvl="0" indent="0" algn="just" defTabSz="914400" rtl="0" eaLnBrk="1" fontAlgn="t" latinLnBrk="0" hangingPunct="1">
                        <a:lnSpc>
                          <a:spcPct val="150000"/>
                        </a:lnSpc>
                        <a:spcBef>
                          <a:spcPts val="0"/>
                        </a:spcBef>
                        <a:buFont typeface="Wingdings"/>
                        <a:buNone/>
                      </a:pPr>
                      <a:r>
                        <a:rPr lang="en-ZA" sz="2000" kern="1200" dirty="0" smtClean="0"/>
                        <a:t>The bulk</a:t>
                      </a:r>
                      <a:r>
                        <a:rPr lang="en-ZA" sz="2000" kern="1200" baseline="0" dirty="0" smtClean="0"/>
                        <a:t> of the r</a:t>
                      </a:r>
                      <a:r>
                        <a:rPr lang="en-ZA" sz="2000" kern="1200" dirty="0" smtClean="0"/>
                        <a:t>emaining allocation in </a:t>
                      </a:r>
                      <a:r>
                        <a:rPr lang="en-ZA" sz="2000" kern="1200" baseline="0" dirty="0" smtClean="0"/>
                        <a:t>the programme </a:t>
                      </a:r>
                      <a:r>
                        <a:rPr lang="en-ZA" sz="2000" kern="1200" dirty="0" smtClean="0"/>
                        <a:t>is in respect of the HIV and Aids conditional grant and National School Nutrition Programme conditional grant.</a:t>
                      </a:r>
                      <a:endParaRPr lang="en-ZA" sz="2000" b="1" kern="1200" dirty="0" smtClean="0">
                        <a:solidFill>
                          <a:schemeClr val="tx1"/>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2000" kern="1200" dirty="0" smtClean="0"/>
                        <a:t>The final transfers on these conditional</a:t>
                      </a:r>
                      <a:r>
                        <a:rPr lang="en-ZA" sz="2000" kern="1200" baseline="0" dirty="0" smtClean="0"/>
                        <a:t> grants will be made</a:t>
                      </a:r>
                      <a:r>
                        <a:rPr lang="en-ZA" sz="2000" kern="1200" dirty="0" smtClean="0"/>
                        <a:t> to the provinces as scheduled.</a:t>
                      </a:r>
                      <a:endParaRPr kumimoji="0" lang="en-ZA" sz="2000" u="none" strike="noStrike" kern="1200" cap="none" spc="0" normalizeH="0" baseline="0" dirty="0" smtClean="0">
                        <a:ln>
                          <a:noFill/>
                        </a:ln>
                        <a:effectLst/>
                        <a:uLnTx/>
                        <a:uFillTx/>
                      </a:endParaRPr>
                    </a:p>
                    <a:p>
                      <a:pPr marL="0" indent="0" algn="just" defTabSz="914400" rtl="0" eaLnBrk="1" latinLnBrk="0" hangingPunct="1">
                        <a:lnSpc>
                          <a:spcPct val="150000"/>
                        </a:lnSpc>
                        <a:buFont typeface="Arial" panose="020B0604020202020204" pitchFamily="34" charset="0"/>
                        <a:buNone/>
                      </a:pPr>
                      <a:endParaRPr lang="en-ZA" sz="2000" kern="1200" dirty="0" smtClean="0">
                        <a:solidFill>
                          <a:schemeClr val="tx1"/>
                        </a:solidFill>
                        <a:latin typeface="Arial" panose="020B0604020202020204" pitchFamily="34" charset="0"/>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1889477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229600" cy="1143000"/>
          </a:xfrm>
        </p:spPr>
        <p:txBody>
          <a:bodyPr>
            <a:noAutofit/>
          </a:bodyPr>
          <a:lstStyle/>
          <a:p>
            <a:r>
              <a:rPr lang="en-US" sz="2800" b="1" dirty="0">
                <a:solidFill>
                  <a:schemeClr val="accent2">
                    <a:lumMod val="75000"/>
                  </a:schemeClr>
                </a:solidFill>
                <a:cs typeface="Arial" panose="020B0604020202020204" pitchFamily="34" charset="0"/>
              </a:rPr>
              <a:t>ALLOCATION AGAINST ACTUAL EXPENDITURE PER ECONOMIC CLASSIFICATION FOR THE </a:t>
            </a:r>
            <a:r>
              <a:rPr lang="en-US" sz="2800" b="1" dirty="0" smtClean="0">
                <a:solidFill>
                  <a:schemeClr val="accent2">
                    <a:lumMod val="75000"/>
                  </a:schemeClr>
                </a:solidFill>
                <a:cs typeface="Arial" panose="020B0604020202020204" pitchFamily="34" charset="0"/>
              </a:rPr>
              <a:t>2017/18 </a:t>
            </a:r>
            <a:r>
              <a:rPr lang="en-US" sz="2800" b="1" dirty="0">
                <a:solidFill>
                  <a:schemeClr val="accent2">
                    <a:lumMod val="75000"/>
                  </a:schemeClr>
                </a:solidFill>
                <a:cs typeface="Arial" panose="020B0604020202020204" pitchFamily="34" charset="0"/>
              </a:rPr>
              <a:t>FINANCIAL YEAR</a:t>
            </a:r>
            <a:endParaRPr lang="en-ZA" sz="2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0875733"/>
              </p:ext>
            </p:extLst>
          </p:nvPr>
        </p:nvGraphicFramePr>
        <p:xfrm>
          <a:off x="457202" y="1662225"/>
          <a:ext cx="8229603" cy="4431071"/>
        </p:xfrm>
        <a:graphic>
          <a:graphicData uri="http://schemas.openxmlformats.org/drawingml/2006/table">
            <a:tbl>
              <a:tblPr firstRow="1" bandRow="1">
                <a:tableStyleId>{21E4AEA4-8DFA-4A89-87EB-49C32662AFE0}</a:tableStyleId>
              </a:tblPr>
              <a:tblGrid>
                <a:gridCol w="310668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5">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306490">
                  <a:extLst>
                    <a:ext uri="{9D8B030D-6E8A-4147-A177-3AD203B41FA5}">
                      <a16:colId xmlns:a16="http://schemas.microsoft.com/office/drawing/2014/main" xmlns="" val="20004"/>
                    </a:ext>
                  </a:extLst>
                </a:gridCol>
              </a:tblGrid>
              <a:tr h="650558">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smtClean="0"/>
                        <a:t>ECONOMIC CLASSIFICATION</a:t>
                      </a:r>
                    </a:p>
                    <a:p>
                      <a:pPr marL="0" algn="ctr" defTabSz="914400" rtl="0" eaLnBrk="1" fontAlgn="t" latinLnBrk="0" hangingPunct="1"/>
                      <a:endParaRPr lang="en-ZA" sz="1200" b="1" i="0" u="none" strike="noStrike" kern="1200" dirty="0">
                        <a:solidFill>
                          <a:srgbClr val="000000"/>
                        </a:solidFill>
                        <a:latin typeface="+mn-lt"/>
                        <a:ea typeface="+mn-ea"/>
                        <a:cs typeface="+mn-cs"/>
                      </a:endParaRPr>
                    </a:p>
                  </a:txBody>
                  <a:tcP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a:tc>
                <a:tc hMerge="1">
                  <a:txBody>
                    <a:bodyPr/>
                    <a:lstStyle/>
                    <a:p>
                      <a:pPr algn="ctr" rtl="0" fontAlgn="t"/>
                      <a:endParaRPr lang="en-US" sz="16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smtClean="0"/>
                        <a:t>Expenditure as % of Appropriation</a:t>
                      </a:r>
                    </a:p>
                    <a:p>
                      <a:pPr marL="0" algn="ctr" defTabSz="914400" rtl="0" eaLnBrk="1" fontAlgn="t" latinLnBrk="0" hangingPunct="1"/>
                      <a:endParaRPr lang="en-ZA" sz="1200" b="1" i="0" u="none" strike="noStrike" kern="1200" dirty="0">
                        <a:solidFill>
                          <a:srgbClr val="000000"/>
                        </a:solidFill>
                        <a:latin typeface="+mn-lt"/>
                        <a:ea typeface="+mn-ea"/>
                        <a:cs typeface="+mn-cs"/>
                      </a:endParaRPr>
                    </a:p>
                  </a:txBody>
                  <a:tcPr/>
                </a:tc>
                <a:extLst>
                  <a:ext uri="{0D108BD9-81ED-4DB2-BD59-A6C34878D82A}">
                    <a16:rowId xmlns:a16="http://schemas.microsoft.com/office/drawing/2014/main" xmlns="" val="10000"/>
                  </a:ext>
                </a:extLst>
              </a:tr>
              <a:tr h="405126">
                <a:tc vMerge="1">
                  <a:txBody>
                    <a:bodyPr/>
                    <a:lstStyle/>
                    <a:p>
                      <a:endParaRPr lang="en-ZA" dirty="0"/>
                    </a:p>
                  </a:txBody>
                  <a:tcPr/>
                </a:tc>
                <a:tc>
                  <a:txBody>
                    <a:bodyPr/>
                    <a:lstStyle/>
                    <a:p>
                      <a:pPr marL="0" algn="ctr" defTabSz="914400" rtl="0" eaLnBrk="1" fontAlgn="t" latinLnBrk="0" hangingPunct="1"/>
                      <a:r>
                        <a:rPr lang="en-US" sz="1200" u="none" strike="noStrike" kern="1200" dirty="0" smtClean="0"/>
                        <a:t>APROPRIATION</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endParaRPr lang="en-ZA" dirty="0"/>
                    </a:p>
                  </a:txBody>
                  <a:tcPr/>
                </a:tc>
                <a:extLst>
                  <a:ext uri="{0D108BD9-81ED-4DB2-BD59-A6C34878D82A}">
                    <a16:rowId xmlns:a16="http://schemas.microsoft.com/office/drawing/2014/main" xmlns="" val="10001"/>
                  </a:ext>
                </a:extLst>
              </a:tr>
              <a:tr h="173011">
                <a:tc vMerge="1">
                  <a:txBody>
                    <a:bodyPr/>
                    <a:lstStyle/>
                    <a:p>
                      <a:endParaRPr lang="en-ZA" dirty="0"/>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endParaRPr lang="en-ZA" dirty="0"/>
                    </a:p>
                  </a:txBody>
                  <a:tcPr/>
                </a:tc>
                <a:extLst>
                  <a:ext uri="{0D108BD9-81ED-4DB2-BD59-A6C34878D82A}">
                    <a16:rowId xmlns:a16="http://schemas.microsoft.com/office/drawing/2014/main" xmlns="" val="10002"/>
                  </a:ext>
                </a:extLst>
              </a:tr>
              <a:tr h="571507">
                <a:tc>
                  <a:txBody>
                    <a:bodyPr/>
                    <a:lstStyle/>
                    <a:p>
                      <a:pPr algn="l" rtl="0" fontAlgn="t"/>
                      <a:r>
                        <a:rPr lang="en-US" sz="1600" u="none" strike="noStrike" dirty="0" smtClean="0"/>
                        <a:t>Compensation of Employees</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algn="r" fontAlgn="b"/>
                      <a:r>
                        <a:rPr lang="en-ZA" sz="1600" u="none" strike="noStrike" dirty="0" smtClean="0">
                          <a:effectLst/>
                        </a:rPr>
                        <a:t>476 694</a:t>
                      </a:r>
                      <a:endParaRPr lang="en-ZA" sz="1600" b="0" i="0" u="none" strike="noStrike" dirty="0">
                        <a:solidFill>
                          <a:schemeClr val="tx1">
                            <a:lumMod val="95000"/>
                            <a:lumOff val="5000"/>
                          </a:schemeClr>
                        </a:solidFill>
                        <a:effectLst/>
                        <a:latin typeface="+mn-lt"/>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366 106</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110 588</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76.80%</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504056">
                <a:tc>
                  <a:txBody>
                    <a:bodyPr/>
                    <a:lstStyle/>
                    <a:p>
                      <a:pPr algn="l" rtl="0" fontAlgn="t"/>
                      <a:r>
                        <a:rPr lang="en-US" sz="1600" u="none" strike="noStrike" dirty="0" smtClean="0"/>
                        <a:t>Goods and Services</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a:t>
                      </a:r>
                      <a:r>
                        <a:rPr lang="en-ZA" sz="1600" u="none" strike="noStrike" kern="1200" baseline="0" dirty="0" smtClean="0">
                          <a:effectLst/>
                        </a:rPr>
                        <a:t> 920 742</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1 385 590</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535 </a:t>
                      </a:r>
                      <a:r>
                        <a:rPr lang="en-ZA" sz="1600" u="none" strike="noStrike" kern="1200" dirty="0" smtClean="0">
                          <a:effectLst/>
                        </a:rPr>
                        <a:t>152</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72.14%</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4"/>
                  </a:ext>
                </a:extLst>
              </a:tr>
              <a:tr h="504056">
                <a:tc>
                  <a:txBody>
                    <a:bodyPr/>
                    <a:lstStyle/>
                    <a:p>
                      <a:pPr algn="l" rtl="0" fontAlgn="t"/>
                      <a:r>
                        <a:rPr lang="en-US" sz="1600" u="none" strike="noStrike" dirty="0" smtClean="0"/>
                        <a:t>Interest and rent on land</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48 637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34 241</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14 396</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70.40%</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5"/>
                  </a:ext>
                </a:extLst>
              </a:tr>
              <a:tr h="504056">
                <a:tc>
                  <a:txBody>
                    <a:bodyPr/>
                    <a:lstStyle/>
                    <a:p>
                      <a:pPr algn="l" rtl="0" fontAlgn="t"/>
                      <a:r>
                        <a:rPr lang="en-US" sz="1600" u="none" strike="noStrike" dirty="0" smtClean="0"/>
                        <a:t>Transfers and Subsidies</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18</a:t>
                      </a:r>
                      <a:r>
                        <a:rPr lang="en-ZA" sz="1600" u="none" strike="noStrike" kern="1200" baseline="0" dirty="0" smtClean="0">
                          <a:effectLst/>
                        </a:rPr>
                        <a:t> 503 372</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15 853 414</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2 649 </a:t>
                      </a:r>
                      <a:r>
                        <a:rPr lang="en-ZA" sz="1600" u="none" strike="noStrike" kern="1200" dirty="0" smtClean="0">
                          <a:effectLst/>
                        </a:rPr>
                        <a:t>958</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85.68%</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6"/>
                  </a:ext>
                </a:extLst>
              </a:tr>
              <a:tr h="576064">
                <a:tc>
                  <a:txBody>
                    <a:bodyPr/>
                    <a:lstStyle/>
                    <a:p>
                      <a:pPr algn="l" rtl="0" fontAlgn="t"/>
                      <a:r>
                        <a:rPr lang="en-US" sz="1600" u="none" strike="noStrike" dirty="0" smtClean="0"/>
                        <a:t>Payment</a:t>
                      </a:r>
                      <a:r>
                        <a:rPr lang="en-US" sz="1600" u="none" strike="noStrike" baseline="0" dirty="0" smtClean="0"/>
                        <a:t> for Capital Assets</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2 </a:t>
                      </a:r>
                      <a:r>
                        <a:rPr lang="en-ZA" sz="1600" u="none" strike="noStrike" kern="1200" dirty="0" smtClean="0">
                          <a:effectLst/>
                        </a:rPr>
                        <a:t>459</a:t>
                      </a:r>
                      <a:r>
                        <a:rPr lang="en-ZA" sz="1600" u="none" strike="noStrike" kern="1200" baseline="0" dirty="0" smtClean="0">
                          <a:effectLst/>
                        </a:rPr>
                        <a:t> 175</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695 100</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1 764 075</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28.27%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532768">
                <a:tc>
                  <a:txBody>
                    <a:bodyPr/>
                    <a:lstStyle/>
                    <a:p>
                      <a:pPr algn="l" rtl="0" fontAlgn="t"/>
                      <a:endParaRPr lang="en-US" sz="1600" u="none" strike="noStrike" dirty="0" smtClean="0"/>
                    </a:p>
                    <a:p>
                      <a:pPr algn="l" rtl="0" fontAlgn="t"/>
                      <a:r>
                        <a:rPr lang="en-US" sz="1600" b="1" u="none" strike="noStrike" dirty="0" smtClean="0"/>
                        <a:t>Total</a:t>
                      </a:r>
                      <a:endParaRPr lang="en-US" sz="1600" b="1" i="0" u="none" strike="noStrike" dirty="0">
                        <a:solidFill>
                          <a:schemeClr val="tx1"/>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23</a:t>
                      </a:r>
                      <a:r>
                        <a:rPr lang="en-ZA" sz="1600" u="none" strike="noStrike" kern="1200" baseline="0" dirty="0" smtClean="0">
                          <a:effectLst/>
                        </a:rPr>
                        <a:t> 408 620</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18 334 451</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5 074 169</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a:effectLst/>
                        </a:rPr>
                        <a:t>78.32%</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5983767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88991"/>
          </a:xfrm>
        </p:spPr>
        <p:txBody>
          <a:bodyPr>
            <a:normAutofit fontScale="90000"/>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2836671828"/>
              </p:ext>
            </p:extLst>
          </p:nvPr>
        </p:nvGraphicFramePr>
        <p:xfrm>
          <a:off x="251520" y="688992"/>
          <a:ext cx="8640960" cy="5166311"/>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350723">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3932345">
                <a:tc>
                  <a:txBody>
                    <a:bodyPr/>
                    <a:lstStyle/>
                    <a:p>
                      <a:pPr lvl="0" indent="-254000" algn="just">
                        <a:lnSpc>
                          <a:spcPct val="170000"/>
                        </a:lnSpc>
                        <a:spcBef>
                          <a:spcPts val="0"/>
                        </a:spcBef>
                      </a:pPr>
                      <a:r>
                        <a:rPr lang="en-ZA" sz="1300" dirty="0" smtClean="0"/>
                        <a:t>Goods and Services: </a:t>
                      </a:r>
                    </a:p>
                    <a:p>
                      <a:pPr lvl="0" indent="-254000" algn="just">
                        <a:lnSpc>
                          <a:spcPct val="170000"/>
                        </a:lnSpc>
                        <a:spcBef>
                          <a:spcPts val="0"/>
                        </a:spcBef>
                      </a:pPr>
                      <a:r>
                        <a:rPr lang="en-ZA" sz="1300" dirty="0" smtClean="0"/>
                        <a:t>The deviation on this item is due</a:t>
                      </a:r>
                      <a:r>
                        <a:rPr lang="en-ZA" sz="1300" baseline="0" dirty="0" smtClean="0"/>
                        <a:t> to the outstanding invoices for the delivery of workbooks, National Assessment and Second Chance Programme. </a:t>
                      </a:r>
                      <a:endParaRPr lang="en-ZA" sz="1300" dirty="0" smtClean="0">
                        <a:solidFill>
                          <a:schemeClr val="tx1"/>
                        </a:solidFill>
                        <a:latin typeface="+mn-lt"/>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dirty="0" smtClean="0"/>
                        <a:t>Workbooks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lang="en-ZA" sz="1300" dirty="0" smtClean="0"/>
                        <a:t>The</a:t>
                      </a:r>
                      <a:r>
                        <a:rPr lang="en-ZA" sz="1300" baseline="0" dirty="0" smtClean="0"/>
                        <a:t> </a:t>
                      </a:r>
                      <a:r>
                        <a:rPr lang="en-ZA" sz="1300" dirty="0" smtClean="0"/>
                        <a:t>invoices for delivery of Volume 2 workbooks will be processed after verification</a:t>
                      </a:r>
                      <a:r>
                        <a:rPr lang="en-ZA" sz="1300" baseline="0" dirty="0" smtClean="0"/>
                        <a:t> has been completed.</a:t>
                      </a:r>
                      <a:r>
                        <a:rPr lang="en-ZA" sz="1300" dirty="0" smtClean="0"/>
                        <a:t>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National Assessment</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dirty="0" smtClean="0">
                          <a:ln>
                            <a:noFill/>
                          </a:ln>
                          <a:effectLst/>
                          <a:uLnTx/>
                          <a:uFillTx/>
                        </a:rPr>
                        <a:t>The </a:t>
                      </a:r>
                      <a:r>
                        <a:rPr kumimoji="0" lang="en-ZA" sz="1300" b="1" u="none" strike="noStrike" kern="1200" cap="none" spc="0" normalizeH="0" baseline="0" dirty="0" smtClean="0">
                          <a:ln>
                            <a:noFill/>
                          </a:ln>
                          <a:effectLst/>
                          <a:uLnTx/>
                          <a:uFillTx/>
                        </a:rPr>
                        <a:t>packaging of the 2017 batch of diagnostic assessments </a:t>
                      </a:r>
                      <a:r>
                        <a:rPr kumimoji="0" lang="en-ZA" sz="1300" u="none" strike="noStrike" kern="1200" cap="none" spc="0" normalizeH="0" baseline="0" dirty="0" smtClean="0">
                          <a:ln>
                            <a:noFill/>
                          </a:ln>
                          <a:effectLst/>
                          <a:uLnTx/>
                          <a:uFillTx/>
                        </a:rPr>
                        <a:t>per province per district and per school </a:t>
                      </a:r>
                      <a:r>
                        <a:rPr kumimoji="0" lang="en-ZA" sz="1300" b="1" u="none" strike="noStrike" kern="1200" cap="none" spc="0" normalizeH="0" baseline="0" dirty="0" smtClean="0">
                          <a:ln>
                            <a:noFill/>
                          </a:ln>
                          <a:effectLst/>
                          <a:uLnTx/>
                          <a:uFillTx/>
                        </a:rPr>
                        <a:t>has been finalised</a:t>
                      </a:r>
                      <a:r>
                        <a:rPr kumimoji="0" lang="en-ZA" sz="1300" u="none" strike="noStrike" kern="1200" cap="none" spc="0" normalizeH="0" baseline="0" dirty="0" smtClean="0">
                          <a:ln>
                            <a:noFill/>
                          </a:ln>
                          <a:effectLst/>
                          <a:uLnTx/>
                          <a:uFillTx/>
                        </a:rPr>
                        <a:t>. Distribution to PEDs took place in December 2017. Seven hundred and fifty test items for Grades 1, 2 and 3 were reviewed and uploaded onto the TARMII system.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noProof="0" dirty="0" smtClean="0">
                          <a:ln>
                            <a:noFill/>
                          </a:ln>
                          <a:effectLst/>
                          <a:uLnTx/>
                          <a:uFillTx/>
                        </a:rPr>
                        <a:t>The systemic evaluation model has been approved for implementation in 2018. </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Second Chance Programme</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dirty="0" smtClean="0">
                          <a:ln>
                            <a:noFill/>
                          </a:ln>
                          <a:effectLst/>
                          <a:uLnTx/>
                          <a:uFillTx/>
                        </a:rPr>
                        <a:t>The Department is awaiting the finalisation of the printing resources for the second chance class of 2018.</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dirty="0" smtClean="0">
                          <a:ln>
                            <a:noFill/>
                          </a:ln>
                          <a:effectLst/>
                          <a:uLnTx/>
                          <a:uFillTx/>
                        </a:rPr>
                        <a:t>Teachers will be paid for lessons that will be provided for the March 2018 Grade 12 supplementary examinations. </a:t>
                      </a:r>
                      <a:endParaRPr kumimoji="0" lang="en-ZA" sz="1300" b="0" i="0" u="none" strike="noStrike" kern="1200" cap="none" spc="0" normalizeH="0" baseline="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288665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44016"/>
            <a:ext cx="9144000" cy="692696"/>
          </a:xfrm>
        </p:spPr>
        <p:txBody>
          <a:bodyPr>
            <a:noAutofit/>
          </a:bodyPr>
          <a:lstStyle/>
          <a:p>
            <a:pPr eaLnBrk="1" hangingPunct="1"/>
            <a:r>
              <a:rPr lang="en-ZA" altLang="en-US" sz="28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endParaRPr lang="en-ZA" altLang="en-US" sz="28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443425092"/>
              </p:ext>
            </p:extLst>
          </p:nvPr>
        </p:nvGraphicFramePr>
        <p:xfrm>
          <a:off x="251520" y="1080671"/>
          <a:ext cx="8640960" cy="5493703"/>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396811">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2322066">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Transfer and subsidies: </a:t>
                      </a: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dirty="0" smtClean="0"/>
                        <a:t>The allocation on</a:t>
                      </a:r>
                      <a:r>
                        <a:rPr lang="en-US" sz="1300" baseline="0" dirty="0" smtClean="0"/>
                        <a:t> this item is for conditional grants to provinces, transfers to </a:t>
                      </a:r>
                      <a:r>
                        <a:rPr lang="en-US" sz="1300" dirty="0" smtClean="0"/>
                        <a:t>public entities (Umalusi, SACE and NSFAS),</a:t>
                      </a:r>
                      <a:r>
                        <a:rPr lang="en-US" sz="1300" baseline="0" dirty="0" smtClean="0"/>
                        <a:t> NECT </a:t>
                      </a:r>
                      <a:r>
                        <a:rPr lang="en-US" sz="1300" dirty="0" smtClean="0"/>
                        <a:t>and  foreign transfers. </a:t>
                      </a:r>
                      <a:endParaRPr lang="en-ZA" sz="1300" dirty="0" smtClean="0">
                        <a:solidFill>
                          <a:schemeClr val="tx1"/>
                        </a:solidFill>
                        <a:latin typeface="+mn-lt"/>
                        <a:ea typeface="Times New Roman"/>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Public Entities, NECT and Conditional Grants have been made as scheduled expect for Learners with Severe to Profound Intellectual Disabilities Conditional grant to provinces that were withheld for 30 days due to low spending. Invoices for Foreign transfers namely Association of the Development of Education in Africa (</a:t>
                      </a:r>
                      <a:r>
                        <a:rPr lang="en-US" sz="1300" u="none" strike="noStrike" kern="1200" dirty="0" smtClean="0"/>
                        <a:t>ADEA) and </a:t>
                      </a:r>
                      <a:r>
                        <a:rPr lang="en-US" sz="1300" kern="1200" dirty="0" smtClean="0">
                          <a:effectLst/>
                        </a:rPr>
                        <a:t>United Nations Educational, Scientific and Cultural Organization (</a:t>
                      </a:r>
                      <a:r>
                        <a:rPr kumimoji="0" lang="en-ZA" sz="1300" u="none" strike="noStrike" kern="1200" cap="none" spc="0" normalizeH="0" baseline="0" noProof="0" dirty="0" smtClean="0">
                          <a:ln>
                            <a:noFill/>
                          </a:ln>
                          <a:effectLst/>
                          <a:uLnTx/>
                          <a:uFillTx/>
                        </a:rPr>
                        <a:t>UNESCO) membership fees were received in January and February 2018 respectively and will be processed before the end of the financial year</a:t>
                      </a:r>
                      <a:r>
                        <a:rPr lang="en-US" sz="1300" u="none" strike="noStrike" kern="1200" dirty="0" smtClean="0"/>
                        <a:t>.</a:t>
                      </a:r>
                      <a:endParaRPr lang="en-US" sz="1300" b="0" i="0" u="none" strike="noStrike" kern="1200" dirty="0" smtClean="0">
                        <a:solidFill>
                          <a:schemeClr val="tx1"/>
                        </a:solidFill>
                        <a:latin typeface="+mn-lt"/>
                        <a:ea typeface=""/>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2033650">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300" u="none" strike="noStrike" kern="1200" cap="none" spc="0" normalizeH="0" baseline="0" noProof="0" dirty="0" smtClean="0">
                          <a:ln>
                            <a:noFill/>
                          </a:ln>
                          <a:effectLst/>
                          <a:uLnTx/>
                          <a:uFillTx/>
                        </a:rPr>
                        <a:t>Payments for Capital Assets: </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300" u="none" strike="noStrike" kern="1200" cap="none" spc="0" normalizeH="0" baseline="0" noProof="0" dirty="0" smtClean="0">
                          <a:ln>
                            <a:noFill/>
                          </a:ln>
                          <a:effectLst/>
                          <a:uLnTx/>
                          <a:uFillTx/>
                        </a:rPr>
                        <a:t>The bulk of the allocation on this item is in respect of the ASIDI project. </a:t>
                      </a:r>
                      <a:endParaRPr lang="en-ZA" sz="1300" dirty="0" smtClean="0">
                        <a:solidFill>
                          <a:schemeClr val="tx1"/>
                        </a:solidFill>
                        <a:latin typeface="+mn-lt"/>
                        <a:ea typeface="Times New Roman"/>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The process of appointing contractors for water and sanitation has been completed. The construction of these facilities has resumed in the Eastern Cape and Limpopo provinces. Invoices for these projects are expected before the end of March 2018.</a:t>
                      </a:r>
                      <a:endParaRPr kumimoji="0" lang="en-ZA" sz="13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19301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850105"/>
          </a:xfrm>
        </p:spPr>
        <p:txBody>
          <a:bodyPr>
            <a:noAutofit/>
          </a:bodyPr>
          <a:lstStyle/>
          <a:p>
            <a:r>
              <a:rPr lang="en-US" sz="2800" b="1" dirty="0">
                <a:solidFill>
                  <a:srgbClr val="741202"/>
                </a:solidFill>
                <a:cs typeface="Arial" panose="020B0604020202020204" pitchFamily="34" charset="0"/>
              </a:rPr>
              <a:t>ALLOCATION AGAINST ACTUAL EXPENDITURE  </a:t>
            </a:r>
            <a:r>
              <a:rPr lang="en-US" sz="2800" b="1" dirty="0" smtClean="0">
                <a:solidFill>
                  <a:srgbClr val="741202"/>
                </a:solidFill>
                <a:cs typeface="Arial" panose="020B0604020202020204" pitchFamily="34" charset="0"/>
              </a:rPr>
              <a:t/>
            </a:r>
            <a:br>
              <a:rPr lang="en-US" sz="2800" b="1" dirty="0" smtClean="0">
                <a:solidFill>
                  <a:srgbClr val="741202"/>
                </a:solidFill>
                <a:cs typeface="Arial" panose="020B0604020202020204" pitchFamily="34" charset="0"/>
              </a:rPr>
            </a:br>
            <a:r>
              <a:rPr lang="en-US" sz="2800" b="1" dirty="0" smtClean="0">
                <a:solidFill>
                  <a:srgbClr val="741202"/>
                </a:solidFill>
                <a:cs typeface="Arial" panose="020B0604020202020204" pitchFamily="34" charset="0"/>
              </a:rPr>
              <a:t>FOR </a:t>
            </a:r>
            <a:r>
              <a:rPr lang="en-US" sz="2800" b="1" dirty="0">
                <a:solidFill>
                  <a:srgbClr val="741202"/>
                </a:solidFill>
                <a:cs typeface="Arial" panose="020B0604020202020204" pitchFamily="34" charset="0"/>
              </a:rPr>
              <a:t>THE </a:t>
            </a:r>
            <a:r>
              <a:rPr lang="en-US" sz="2800" b="1" dirty="0" smtClean="0">
                <a:solidFill>
                  <a:srgbClr val="741202"/>
                </a:solidFill>
                <a:cs typeface="Arial" panose="020B0604020202020204" pitchFamily="34" charset="0"/>
              </a:rPr>
              <a:t>2017/18 </a:t>
            </a:r>
            <a:r>
              <a:rPr lang="en-US" sz="2800" b="1" dirty="0">
                <a:solidFill>
                  <a:srgbClr val="741202"/>
                </a:solidFill>
                <a:cs typeface="Arial" panose="020B0604020202020204" pitchFamily="34" charset="0"/>
              </a:rPr>
              <a:t>FINANCIAL YEAR</a:t>
            </a:r>
            <a:endParaRPr lang="en-ZA"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13838208"/>
              </p:ext>
            </p:extLst>
          </p:nvPr>
        </p:nvGraphicFramePr>
        <p:xfrm>
          <a:off x="179514" y="1196752"/>
          <a:ext cx="8856985" cy="5646152"/>
        </p:xfrm>
        <a:graphic>
          <a:graphicData uri="http://schemas.openxmlformats.org/drawingml/2006/table">
            <a:tbl>
              <a:tblPr firstRow="1" bandRow="1">
                <a:tableStyleId>{21E4AEA4-8DFA-4A89-87EB-49C32662AFE0}</a:tableStyleId>
              </a:tblPr>
              <a:tblGrid>
                <a:gridCol w="3564884">
                  <a:extLst>
                    <a:ext uri="{9D8B030D-6E8A-4147-A177-3AD203B41FA5}">
                      <a16:colId xmlns:a16="http://schemas.microsoft.com/office/drawing/2014/main" xmlns="" val="20000"/>
                    </a:ext>
                  </a:extLst>
                </a:gridCol>
                <a:gridCol w="1472454">
                  <a:extLst>
                    <a:ext uri="{9D8B030D-6E8A-4147-A177-3AD203B41FA5}">
                      <a16:colId xmlns:a16="http://schemas.microsoft.com/office/drawing/2014/main" xmlns="" val="20001"/>
                    </a:ext>
                  </a:extLst>
                </a:gridCol>
                <a:gridCol w="1394954">
                  <a:extLst>
                    <a:ext uri="{9D8B030D-6E8A-4147-A177-3AD203B41FA5}">
                      <a16:colId xmlns:a16="http://schemas.microsoft.com/office/drawing/2014/main" xmlns="" val="20002"/>
                    </a:ext>
                  </a:extLst>
                </a:gridCol>
                <a:gridCol w="1239960">
                  <a:extLst>
                    <a:ext uri="{9D8B030D-6E8A-4147-A177-3AD203B41FA5}">
                      <a16:colId xmlns:a16="http://schemas.microsoft.com/office/drawing/2014/main" xmlns="" val="20003"/>
                    </a:ext>
                  </a:extLst>
                </a:gridCol>
                <a:gridCol w="1184733">
                  <a:extLst>
                    <a:ext uri="{9D8B030D-6E8A-4147-A177-3AD203B41FA5}">
                      <a16:colId xmlns:a16="http://schemas.microsoft.com/office/drawing/2014/main" xmlns="" val="20004"/>
                    </a:ext>
                  </a:extLst>
                </a:gridCol>
              </a:tblGrid>
              <a:tr h="370840">
                <a:tc rowSpan="3">
                  <a:txBody>
                    <a:bodyPr/>
                    <a:lstStyle/>
                    <a:p>
                      <a:pPr marL="0" algn="ctr" defTabSz="914400" rtl="0" eaLnBrk="1" fontAlgn="t" latinLnBrk="0" hangingPunct="1"/>
                      <a:r>
                        <a:rPr lang="en-US" sz="1200" u="none" strike="noStrike" kern="1200" dirty="0" smtClean="0"/>
                        <a:t>ECONOMIC CLASSIFICATIONS</a:t>
                      </a:r>
                      <a:endParaRPr lang="en-US" sz="1200" b="1" i="0" u="none" strike="noStrike" kern="1200" dirty="0">
                        <a:solidFill>
                          <a:srgbClr val="000000"/>
                        </a:solidFill>
                        <a:latin typeface="+mn-lt"/>
                        <a:ea typeface="+mn-ea"/>
                        <a:cs typeface="+mn-cs"/>
                      </a:endParaRPr>
                    </a:p>
                  </a:txBody>
                  <a:tcPr marL="0" marR="0" marT="0" marB="0" anchor="ct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70840">
                <a:tc vMerge="1">
                  <a:txBody>
                    <a:bodyPr/>
                    <a:lstStyle/>
                    <a:p>
                      <a:endParaRPr lang="en-GB"/>
                    </a:p>
                  </a:txBody>
                  <a:tcPr/>
                </a:tc>
                <a:tc>
                  <a:txBody>
                    <a:body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266432">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9964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smtClean="0">
                          <a:ln>
                            <a:noFill/>
                          </a:ln>
                          <a:effectLst/>
                        </a:rPr>
                        <a:t>Compensation of Employees</a:t>
                      </a:r>
                      <a:endParaRPr kumimoji="0" lang="en-US" sz="1400" b="1" i="0" u="none" strike="noStrike" cap="none" normalizeH="0" baseline="3000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417 778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321 000</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96 778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76.84%</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3"/>
                  </a:ext>
                </a:extLst>
              </a:tr>
              <a:tr h="33296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Examiners and Moderators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23 148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15 876</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7 272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68.58%</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4"/>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Transfers to Public Entities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134 760</a:t>
                      </a:r>
                      <a:endParaRPr kumimoji="0" lang="en-ZA" sz="1400" b="0" i="0" u="none" strike="noStrike" kern="1200" cap="none" normalizeH="0" baseline="0" dirty="0">
                        <a:ln>
                          <a:noFill/>
                        </a:ln>
                        <a:solidFill>
                          <a:schemeClr val="tx1"/>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103 607</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31 153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76.88%</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5"/>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Other Transfers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1 214 284</a:t>
                      </a:r>
                      <a:endParaRPr kumimoji="0" lang="en-ZA" sz="1400" b="0" i="0" u="none" strike="noStrike" kern="1200" cap="none" normalizeH="0" baseline="0" dirty="0">
                        <a:ln>
                          <a:noFill/>
                        </a:ln>
                        <a:solidFill>
                          <a:schemeClr val="tx1"/>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1 094 533</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119 </a:t>
                      </a:r>
                      <a:r>
                        <a:rPr kumimoji="0" lang="en-ZA" sz="1400" u="none" strike="noStrike" kern="1200" cap="none" normalizeH="0" baseline="0" dirty="0" smtClean="0">
                          <a:ln>
                            <a:noFill/>
                          </a:ln>
                          <a:effectLst/>
                        </a:rPr>
                        <a:t>751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90.14%</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6"/>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Conditional Grants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17 154 328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14 655 274</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2 499 054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85.43%</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7"/>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Office Accommodation</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183 668 </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138 272</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45 396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75.28%</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8"/>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Schools Infrastructure Backlogs Indirect Grant</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2 </a:t>
                      </a:r>
                      <a:r>
                        <a:rPr kumimoji="0" lang="en-ZA" sz="1400" u="none" strike="noStrike" kern="1200" cap="none" normalizeH="0" baseline="0" dirty="0" smtClean="0">
                          <a:ln>
                            <a:noFill/>
                          </a:ln>
                          <a:effectLst/>
                        </a:rPr>
                        <a:t>594 698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751 064</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1 843 634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28.95%</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9"/>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Earmarked Funds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1 122 839</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1 002 138</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120 701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89.25%</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0"/>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Departmental Operations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278 046</a:t>
                      </a:r>
                      <a:endParaRPr kumimoji="0" lang="en-ZA" sz="1400" b="0" i="0" u="none" strike="noStrike" kern="1200" cap="none" normalizeH="0" baseline="0" dirty="0">
                        <a:ln>
                          <a:noFill/>
                        </a:ln>
                        <a:solidFill>
                          <a:schemeClr val="tx1"/>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134 782</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143 </a:t>
                      </a:r>
                      <a:r>
                        <a:rPr kumimoji="0" lang="en-ZA" sz="1400" u="none" strike="noStrike" kern="1200" cap="none" normalizeH="0" baseline="0" dirty="0" smtClean="0">
                          <a:ln>
                            <a:noFill/>
                          </a:ln>
                          <a:effectLst/>
                        </a:rPr>
                        <a:t>264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48.47%</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1"/>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Projects</a:t>
                      </a:r>
                      <a:endParaRPr kumimoji="0" lang="en-US" sz="1400" b="0" i="0" u="none" strike="noStrike" cap="none" normalizeH="0" baseline="0" dirty="0" smtClean="0">
                        <a:ln>
                          <a:noFill/>
                        </a:ln>
                        <a:solidFill>
                          <a:schemeClr val="tx1"/>
                        </a:solidFill>
                        <a:effectLst/>
                        <a:latin typeface="+mn-lt"/>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285 071</a:t>
                      </a:r>
                      <a:endParaRPr kumimoji="0" lang="en-ZA" sz="1400" b="0" i="0" u="none" strike="noStrike" kern="1200" cap="none" normalizeH="0" baseline="0" dirty="0">
                        <a:ln>
                          <a:noFill/>
                        </a:ln>
                        <a:solidFill>
                          <a:schemeClr val="tx1"/>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117 905</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167 166 </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41.36%</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2"/>
                  </a:ext>
                </a:extLst>
              </a:tr>
              <a:tr h="370840">
                <a:tc>
                  <a:txBody>
                    <a:bodyPr/>
                    <a:lstStyle/>
                    <a:p>
                      <a:pPr marL="45720" algn="l" rtl="0" fontAlgn="t"/>
                      <a:r>
                        <a:rPr lang="en-US" sz="1400" b="1" u="none" strike="noStrike" kern="0" baseline="0" dirty="0"/>
                        <a:t>Total</a:t>
                      </a:r>
                      <a:endParaRPr lang="en-US" sz="1400" b="1" i="0" u="none" strike="noStrike" kern="0" baseline="0" dirty="0">
                        <a:solidFill>
                          <a:schemeClr val="tx1"/>
                        </a:solidFill>
                        <a:latin typeface="+mn-lt"/>
                      </a:endParaRPr>
                    </a:p>
                  </a:txBody>
                  <a:tcPr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23 408 620</a:t>
                      </a:r>
                      <a:endParaRPr kumimoji="0" lang="en-ZA" sz="1400" b="1" i="0" u="none" strike="noStrike" kern="1200" cap="none" normalizeH="0" baseline="0" dirty="0">
                        <a:ln>
                          <a:noFill/>
                        </a:ln>
                        <a:solidFill>
                          <a:schemeClr val="tx1"/>
                        </a:solidFill>
                        <a:effectLst/>
                        <a:latin typeface="+mn-lt"/>
                        <a:ea typeface="+mn-ea"/>
                        <a:cs typeface="+mn-cs"/>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18 334 451</a:t>
                      </a:r>
                      <a:endParaRPr kumimoji="0" lang="en-ZA" sz="1400" b="1"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5 074 169</a:t>
                      </a:r>
                      <a:endParaRPr kumimoji="0" lang="en-ZA" sz="1400" b="1" i="0" u="none" strike="noStrike" kern="1200" cap="none" normalizeH="0" baseline="0" dirty="0">
                        <a:ln>
                          <a:noFill/>
                        </a:ln>
                        <a:solidFill>
                          <a:schemeClr val="tx1"/>
                        </a:solidFill>
                        <a:effectLst/>
                        <a:latin typeface="+mn-lt"/>
                        <a:ea typeface="+mn-ea"/>
                        <a:cs typeface="+mn-cs"/>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78.32%</a:t>
                      </a:r>
                      <a:endParaRPr kumimoji="0" lang="en-ZA" sz="1400" b="1"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2991550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92696"/>
          </a:xfrm>
        </p:spPr>
        <p:txBody>
          <a:bodyPr>
            <a:normAutofit fontScale="90000"/>
          </a:bodyPr>
          <a:lstStyle/>
          <a:p>
            <a:pPr eaLnBrk="1" hangingPunct="1"/>
            <a:r>
              <a:rPr lang="en-ZA" altLang="en-US" sz="2400" dirty="0" smtClean="0"/>
              <a:t> </a:t>
            </a:r>
            <a:r>
              <a:rPr lang="en-ZA" altLang="en-US" sz="3100" b="1" dirty="0" smtClean="0">
                <a:solidFill>
                  <a:schemeClr val="accent2">
                    <a:lumMod val="75000"/>
                  </a:schemeClr>
                </a:solidFill>
              </a:rPr>
              <a:t>DEVIATIONS/CHALLENGES AND </a:t>
            </a:r>
            <a:br>
              <a:rPr lang="en-ZA" altLang="en-US" sz="3100" b="1" dirty="0" smtClean="0">
                <a:solidFill>
                  <a:schemeClr val="accent2">
                    <a:lumMod val="75000"/>
                  </a:schemeClr>
                </a:solidFill>
              </a:rPr>
            </a:br>
            <a:r>
              <a:rPr lang="en-ZA" altLang="en-US" sz="31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148104980"/>
              </p:ext>
            </p:extLst>
          </p:nvPr>
        </p:nvGraphicFramePr>
        <p:xfrm>
          <a:off x="251520" y="836713"/>
          <a:ext cx="8640960" cy="5328591"/>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502287">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1702091">
                <a:tc>
                  <a:txBody>
                    <a:bodyPr/>
                    <a:lstStyle/>
                    <a:p>
                      <a:pPr lvl="0" indent="-254000" algn="just">
                        <a:lnSpc>
                          <a:spcPct val="170000"/>
                        </a:lnSpc>
                        <a:spcBef>
                          <a:spcPts val="0"/>
                        </a:spcBef>
                      </a:pPr>
                      <a:r>
                        <a:rPr lang="en-ZA" sz="1300" dirty="0" smtClean="0"/>
                        <a:t>Examiners and Moderators</a:t>
                      </a:r>
                    </a:p>
                    <a:p>
                      <a:pPr marL="0" marR="0" lvl="0" indent="-254000" algn="just" defTabSz="914400" rtl="0" eaLnBrk="1" fontAlgn="auto" latinLnBrk="0" hangingPunct="1">
                        <a:lnSpc>
                          <a:spcPct val="170000"/>
                        </a:lnSpc>
                        <a:spcBef>
                          <a:spcPts val="0"/>
                        </a:spcBef>
                        <a:spcAft>
                          <a:spcPts val="0"/>
                        </a:spcAft>
                        <a:buClrTx/>
                        <a:buSzTx/>
                        <a:buFontTx/>
                        <a:buNone/>
                        <a:tabLst/>
                        <a:defRPr/>
                      </a:pPr>
                      <a:r>
                        <a:rPr lang="en-US" sz="1300" kern="1200" dirty="0" smtClean="0"/>
                        <a:t>The expenditure on examiners and moderators will reach its peak once all claims have been received and processed</a:t>
                      </a:r>
                      <a:r>
                        <a:rPr lang="en-ZA" sz="1300" baseline="0" dirty="0" smtClean="0"/>
                        <a:t>. </a:t>
                      </a:r>
                      <a:endParaRPr lang="en-ZA" sz="1300" dirty="0" smtClean="0">
                        <a:solidFill>
                          <a:schemeClr val="tx1"/>
                        </a:solidFill>
                        <a:latin typeface="+mn-lt"/>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lang="en-US" sz="1300" kern="1200" dirty="0" smtClean="0">
                        <a:effectLs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US" sz="1300" kern="1200" dirty="0" smtClean="0">
                          <a:effectLst/>
                        </a:rPr>
                        <a:t>The bulk of </a:t>
                      </a:r>
                      <a:r>
                        <a:rPr lang="en-ZA" sz="1300" kern="1200" dirty="0" smtClean="0">
                          <a:effectLst/>
                        </a:rPr>
                        <a:t>outstanding claims were</a:t>
                      </a:r>
                      <a:r>
                        <a:rPr lang="en-ZA" sz="1300" kern="1200" baseline="0" dirty="0" smtClean="0">
                          <a:effectLst/>
                        </a:rPr>
                        <a:t> received during February 2018 </a:t>
                      </a:r>
                      <a:r>
                        <a:rPr lang="en-ZA" sz="1300" kern="1200" dirty="0" smtClean="0">
                          <a:effectLst/>
                        </a:rPr>
                        <a:t>and this will improve the expenditure on this item.</a:t>
                      </a:r>
                      <a:endParaRPr kumimoji="0" lang="en-ZA" sz="13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1155016">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Transfers to Public Entities: </a:t>
                      </a: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These transfers are related to the transfer to UMALUSI, ETDP SETA and SACE.</a:t>
                      </a:r>
                      <a:r>
                        <a:rPr lang="en-US" sz="1300" dirty="0" smtClean="0"/>
                        <a:t> </a:t>
                      </a:r>
                      <a:endParaRPr lang="en-ZA" sz="13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the three Entities were made as scheduled.</a:t>
                      </a:r>
                      <a:endParaRPr lang="en-US" sz="1300" b="0" i="0" u="none" strike="noStrike" kern="1200" dirty="0" smtClean="0">
                        <a:solidFill>
                          <a:schemeClr val="tx1"/>
                        </a:solidFill>
                        <a:latin typeface="+mn-lt"/>
                        <a:ea typeface=""/>
                        <a:cs typeface=""/>
                      </a:endParaRPr>
                    </a:p>
                  </a:txBody>
                  <a:tcPr marL="91431" marR="91431" marT="45721" marB="45721"/>
                </a:tc>
                <a:extLst>
                  <a:ext uri="{0D108BD9-81ED-4DB2-BD59-A6C34878D82A}">
                    <a16:rowId xmlns:a16="http://schemas.microsoft.com/office/drawing/2014/main" xmlns="" val="10002"/>
                  </a:ext>
                </a:extLst>
              </a:tr>
              <a:tr h="1969197">
                <a:tc>
                  <a:txBody>
                    <a:bodyPr/>
                    <a:lstStyle/>
                    <a:p>
                      <a:pPr lvl="0" algn="just">
                        <a:lnSpc>
                          <a:spcPct val="150000"/>
                        </a:lnSpc>
                        <a:spcBef>
                          <a:spcPts val="0"/>
                        </a:spcBef>
                        <a:buNone/>
                      </a:pPr>
                      <a:r>
                        <a:rPr lang="en-ZA" sz="1300" dirty="0" smtClean="0"/>
                        <a:t>Other transfers:</a:t>
                      </a:r>
                    </a:p>
                    <a:p>
                      <a:pPr lvl="0" algn="just">
                        <a:lnSpc>
                          <a:spcPct val="150000"/>
                        </a:lnSpc>
                        <a:spcBef>
                          <a:spcPts val="0"/>
                        </a:spcBef>
                      </a:pPr>
                      <a:r>
                        <a:rPr lang="en-ZA" sz="1300" dirty="0" smtClean="0"/>
                        <a:t>The </a:t>
                      </a:r>
                      <a:r>
                        <a:rPr lang="en-US" sz="1300" dirty="0" smtClean="0"/>
                        <a:t>other transfers include the transfer</a:t>
                      </a:r>
                      <a:r>
                        <a:rPr lang="en-US" sz="1300" baseline="0" dirty="0" smtClean="0"/>
                        <a:t> to NSFAS for Funza Lushaka Bursaries, Foreign transfers and National Education Collaboration Trust (NECT)</a:t>
                      </a:r>
                      <a:r>
                        <a:rPr lang="en-US" sz="1300" dirty="0" smtClean="0"/>
                        <a:t>.</a:t>
                      </a:r>
                      <a:r>
                        <a:rPr lang="en-ZA" sz="1300" dirty="0" smtClean="0"/>
                        <a:t> </a:t>
                      </a:r>
                      <a:endParaRPr lang="en-ZA" sz="1300" dirty="0" smtClean="0">
                        <a:solidFill>
                          <a:schemeClr val="tx1"/>
                        </a:solidFill>
                        <a:latin typeface="+mn-lt"/>
                        <a:cs typeface="Arial" panose="020B0604020202020204" pitchFamily="34" charset="0"/>
                      </a:endParaRPr>
                    </a:p>
                  </a:txBody>
                  <a:tcPr marL="91431" marR="91431" marT="45721" marB="45721"/>
                </a:tc>
                <a:tc>
                  <a:txBody>
                    <a:bodyPr/>
                    <a:lstStyle/>
                    <a:p>
                      <a:pPr marL="285750" indent="-285750" defTabSz="914400" rtl="0" eaLnBrk="1" latinLnBrk="0" hangingPunct="1">
                        <a:buFont typeface="Arial" panose="020B0604020202020204" pitchFamily="34" charset="0"/>
                        <a:buChar char="•"/>
                      </a:pP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NSFAS, SACMEQ and NECT were made as scheduled. Invoices for Foreign transfers namely </a:t>
                      </a:r>
                      <a:r>
                        <a:rPr lang="en-US" sz="1300" u="none" strike="noStrike" kern="1200" dirty="0" smtClean="0"/>
                        <a:t>ADEA and </a:t>
                      </a:r>
                      <a:r>
                        <a:rPr kumimoji="0" lang="en-ZA" sz="1300" u="none" strike="noStrike" kern="1200" cap="none" spc="0" normalizeH="0" baseline="0" noProof="0" dirty="0" smtClean="0">
                          <a:ln>
                            <a:noFill/>
                          </a:ln>
                          <a:effectLst/>
                          <a:uLnTx/>
                          <a:uFillTx/>
                        </a:rPr>
                        <a:t>UNESCO membership fees were received in January and February 2018 respectively and will be processed before the end of the financial year.</a:t>
                      </a:r>
                      <a:endParaRPr kumimoji="0" lang="en-ZA" sz="1300" b="0" i="0" u="none" strike="noStrike" kern="1200" cap="none" spc="0" normalizeH="0" baseline="0" dirty="0">
                        <a:ln>
                          <a:noFill/>
                        </a:ln>
                        <a:solidFill>
                          <a:schemeClr val="tx1"/>
                        </a:solidFill>
                        <a:effectLst/>
                        <a:uLnTx/>
                        <a:uFillTx/>
                        <a:latin typeface="+mn-lt"/>
                        <a:ea typeface="Times New Roman"/>
                        <a:cs typeface="+mn-cs"/>
                      </a:endParaRPr>
                    </a:p>
                  </a:txBody>
                  <a:tcPr marL="91431" marR="91431" marT="45721" marB="45721"/>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39910739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44020"/>
            <a:ext cx="9144000" cy="332655"/>
          </a:xfrm>
        </p:spPr>
        <p:txBody>
          <a:bodyPr>
            <a:noAutofit/>
          </a:bodyPr>
          <a:lstStyle/>
          <a:p>
            <a:pPr eaLnBrk="1" hangingPunct="1"/>
            <a:r>
              <a:rPr lang="en-ZA" altLang="en-US" sz="2800" dirty="0" smtClean="0"/>
              <a:t> </a:t>
            </a:r>
            <a:r>
              <a:rPr lang="en-ZA" altLang="en-US" sz="2000" b="1" dirty="0" smtClean="0">
                <a:solidFill>
                  <a:schemeClr val="accent2">
                    <a:lumMod val="75000"/>
                  </a:schemeClr>
                </a:solidFill>
              </a:rPr>
              <a:t>DEVIATIONS/CHALLENGES AND </a:t>
            </a:r>
            <a:br>
              <a:rPr lang="en-ZA" altLang="en-US" sz="2000" b="1" dirty="0" smtClean="0">
                <a:solidFill>
                  <a:schemeClr val="accent2">
                    <a:lumMod val="75000"/>
                  </a:schemeClr>
                </a:solidFill>
              </a:rPr>
            </a:br>
            <a:r>
              <a:rPr lang="en-ZA" altLang="en-US" sz="2000" b="1" dirty="0" smtClean="0">
                <a:solidFill>
                  <a:schemeClr val="accent2">
                    <a:lumMod val="75000"/>
                  </a:schemeClr>
                </a:solidFill>
              </a:rPr>
              <a:t>MITIGATORY MEASURES/PROGRESS </a:t>
            </a:r>
            <a:endParaRPr lang="en-ZA" altLang="en-US" sz="28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597395552"/>
              </p:ext>
            </p:extLst>
          </p:nvPr>
        </p:nvGraphicFramePr>
        <p:xfrm>
          <a:off x="107504" y="730797"/>
          <a:ext cx="8928992" cy="6143064"/>
        </p:xfrm>
        <a:graphic>
          <a:graphicData uri="http://schemas.openxmlformats.org/drawingml/2006/table">
            <a:tbl>
              <a:tblPr firstRow="1" bandRow="1">
                <a:tableStyleId>{21E4AEA4-8DFA-4A89-87EB-49C32662AFE0}</a:tableStyleId>
              </a:tblPr>
              <a:tblGrid>
                <a:gridCol w="4166862">
                  <a:extLst>
                    <a:ext uri="{9D8B030D-6E8A-4147-A177-3AD203B41FA5}">
                      <a16:colId xmlns:a16="http://schemas.microsoft.com/office/drawing/2014/main" xmlns="" val="20000"/>
                    </a:ext>
                  </a:extLst>
                </a:gridCol>
                <a:gridCol w="4762130">
                  <a:extLst>
                    <a:ext uri="{9D8B030D-6E8A-4147-A177-3AD203B41FA5}">
                      <a16:colId xmlns:a16="http://schemas.microsoft.com/office/drawing/2014/main" xmlns="" val="20001"/>
                    </a:ext>
                  </a:extLst>
                </a:gridCol>
              </a:tblGrid>
              <a:tr h="323621">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1522485">
                <a:tc>
                  <a:txBody>
                    <a:bodyPr/>
                    <a:lstStyle/>
                    <a:p>
                      <a:pPr lvl="0" algn="just">
                        <a:lnSpc>
                          <a:spcPct val="150000"/>
                        </a:lnSpc>
                        <a:spcBef>
                          <a:spcPts val="0"/>
                        </a:spcBef>
                        <a:buNone/>
                      </a:pPr>
                      <a:r>
                        <a:rPr lang="en-US" sz="1300" dirty="0" smtClean="0"/>
                        <a:t>Conditional grants:</a:t>
                      </a:r>
                      <a:endParaRPr lang="en-ZA" sz="1300" dirty="0" smtClean="0"/>
                    </a:p>
                    <a:p>
                      <a:pPr lvl="0" algn="just">
                        <a:lnSpc>
                          <a:spcPct val="150000"/>
                        </a:lnSpc>
                        <a:spcBef>
                          <a:spcPts val="0"/>
                        </a:spcBef>
                      </a:pPr>
                      <a:r>
                        <a:rPr lang="en-ZA" sz="1300" dirty="0" smtClean="0"/>
                        <a:t>The conditional</a:t>
                      </a:r>
                      <a:r>
                        <a:rPr lang="en-ZA" sz="1300" baseline="0" dirty="0" smtClean="0"/>
                        <a:t> grants are grants transfers by the Department to provinces, due to slow spending transfers were withheld to some of the provinces</a:t>
                      </a:r>
                      <a:r>
                        <a:rPr lang="en-ZA" sz="1300" dirty="0" smtClean="0"/>
                        <a:t>. </a:t>
                      </a:r>
                      <a:endParaRPr lang="en-ZA" sz="13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kern="1200" dirty="0" smtClean="0">
                          <a:effectLst/>
                        </a:rPr>
                        <a:t>The transfers of</a:t>
                      </a:r>
                      <a:r>
                        <a:rPr lang="en-ZA" sz="1300" kern="1200" baseline="0" dirty="0" smtClean="0">
                          <a:effectLst/>
                        </a:rPr>
                        <a:t> </a:t>
                      </a:r>
                      <a:r>
                        <a:rPr lang="en-ZA" sz="1300" kern="1200" dirty="0" smtClean="0">
                          <a:effectLst/>
                        </a:rPr>
                        <a:t>conditional grants were made as scheduled</a:t>
                      </a:r>
                      <a:r>
                        <a:rPr lang="en-ZA" sz="1300" kern="1200" baseline="0" dirty="0" smtClean="0">
                          <a:effectLst/>
                        </a:rPr>
                        <a:t> except the transfer for the Learners with Severe to Profound Intellectual Disability conditional grant transfers were withheld for 30 days to </a:t>
                      </a:r>
                      <a:r>
                        <a:rPr lang="en-ZA" sz="1300" kern="1200" dirty="0" smtClean="0">
                          <a:effectLst/>
                        </a:rPr>
                        <a:t>7 provinces due to low spending.</a:t>
                      </a:r>
                      <a:endParaRPr kumimoji="0" lang="en-ZA" sz="1300" b="0" i="0" u="none" strike="noStrike" kern="1200" cap="none" spc="0" normalizeH="0" baseline="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1761558">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US" sz="1300" u="none" strike="noStrike" cap="none" normalizeH="0" baseline="0" dirty="0" smtClean="0">
                          <a:ln>
                            <a:noFill/>
                          </a:ln>
                          <a:effectLst/>
                        </a:rPr>
                        <a:t>Schools Infrastructure Backlogs Indirect Grant:</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300" u="none" strike="noStrike" kern="1200" cap="none" spc="0" normalizeH="0" baseline="0" noProof="0" dirty="0" smtClean="0">
                          <a:ln>
                            <a:noFill/>
                          </a:ln>
                          <a:effectLst/>
                          <a:uLnTx/>
                          <a:uFillTx/>
                        </a:rPr>
                        <a:t>The allocation on this grant is mainly appropriated to address backlog on inappropriate school infrastructure, water and sanitation as well as electrification of school.</a:t>
                      </a:r>
                      <a:endParaRPr lang="en-ZA" sz="13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The process of appointing contractors for water and sanitation has been completed. The construction of these facilities has resumed in the Eastern Cape and Limpopo provinces. Invoices for these projects are expected before the end of March 2018.</a:t>
                      </a:r>
                      <a:endParaRPr kumimoji="0" lang="en-ZA" sz="13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r h="2383018">
                <a:tc>
                  <a:txBody>
                    <a:bodyPr/>
                    <a:lstStyle/>
                    <a:p>
                      <a:pPr lvl="0" algn="just">
                        <a:lnSpc>
                          <a:spcPct val="150000"/>
                        </a:lnSpc>
                        <a:spcBef>
                          <a:spcPts val="0"/>
                        </a:spcBef>
                        <a:buNone/>
                      </a:pPr>
                      <a:r>
                        <a:rPr lang="en-ZA" sz="1300" dirty="0" smtClean="0"/>
                        <a:t>Earmarked Funds:</a:t>
                      </a:r>
                    </a:p>
                    <a:p>
                      <a:pPr lvl="0" algn="just">
                        <a:lnSpc>
                          <a:spcPct val="150000"/>
                        </a:lnSpc>
                        <a:spcBef>
                          <a:spcPts val="0"/>
                        </a:spcBef>
                        <a:buNone/>
                      </a:pPr>
                      <a:r>
                        <a:rPr lang="en-ZA" sz="1300" dirty="0" smtClean="0"/>
                        <a:t>The bulk of the allocation is in respect of workbooks and Second</a:t>
                      </a:r>
                      <a:r>
                        <a:rPr lang="en-ZA" sz="1300" baseline="0" dirty="0" smtClean="0"/>
                        <a:t> Chance programme</a:t>
                      </a:r>
                      <a:r>
                        <a:rPr lang="en-ZA" sz="1200" dirty="0" smtClean="0"/>
                        <a:t>.</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lang="en-ZA" sz="13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dirty="0" smtClean="0"/>
                        <a:t>Workbooks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lang="en-ZA" sz="1300" dirty="0" smtClean="0"/>
                        <a:t>The</a:t>
                      </a:r>
                      <a:r>
                        <a:rPr lang="en-ZA" sz="1300" baseline="0" dirty="0" smtClean="0"/>
                        <a:t> </a:t>
                      </a:r>
                      <a:r>
                        <a:rPr lang="en-ZA" sz="1300" dirty="0" smtClean="0"/>
                        <a:t>invoices for delivery of Volume 2 workbooks will be processed after verification</a:t>
                      </a:r>
                      <a:r>
                        <a:rPr lang="en-ZA" sz="1300" baseline="0" dirty="0" smtClean="0"/>
                        <a:t> has been completed.</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Second chance programme</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dirty="0" smtClean="0">
                          <a:ln>
                            <a:noFill/>
                          </a:ln>
                          <a:effectLst/>
                          <a:uLnTx/>
                          <a:uFillTx/>
                        </a:rPr>
                        <a:t>The Department is awaiting the finalisation of the printing resources for the second chance class of 2018</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300" u="none" strike="noStrike" kern="1200" cap="none" spc="0" normalizeH="0" baseline="0" dirty="0" smtClean="0">
                          <a:ln>
                            <a:noFill/>
                          </a:ln>
                          <a:effectLst/>
                          <a:uLnTx/>
                          <a:uFillTx/>
                        </a:rPr>
                        <a:t>Teachers will be paid for lessons that will be provided for the March 2018 Grade 12 supplementary examinations.</a:t>
                      </a:r>
                      <a:endParaRPr kumimoji="0" lang="en-ZA" sz="13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129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69849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7424"/>
            <a:ext cx="9143999" cy="1224136"/>
          </a:xfrm>
        </p:spPr>
        <p:txBody>
          <a:bodyPr>
            <a:noAutofit/>
          </a:bodyPr>
          <a:lstStyle/>
          <a:p>
            <a:r>
              <a:rPr lang="en-US" sz="3200" b="1" dirty="0" smtClean="0"/>
              <a:t>MONITORING OF MARKING CENTRES BY THE DG</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59880869"/>
              </p:ext>
            </p:extLst>
          </p:nvPr>
        </p:nvGraphicFramePr>
        <p:xfrm>
          <a:off x="755576" y="-23646008"/>
          <a:ext cx="5400600" cy="4977040"/>
        </p:xfrm>
        <a:graphic>
          <a:graphicData uri="http://schemas.openxmlformats.org/drawingml/2006/table">
            <a:tbl>
              <a:tblPr firstRow="1" firstCol="1" bandRow="1">
                <a:tableStyleId>{5C22544A-7EE6-4342-B048-85BDC9FD1C3A}</a:tableStyleId>
              </a:tblPr>
              <a:tblGrid>
                <a:gridCol w="2057565">
                  <a:extLst>
                    <a:ext uri="{9D8B030D-6E8A-4147-A177-3AD203B41FA5}">
                      <a16:colId xmlns:a16="http://schemas.microsoft.com/office/drawing/2014/main" xmlns="" val="20000"/>
                    </a:ext>
                  </a:extLst>
                </a:gridCol>
                <a:gridCol w="295601">
                  <a:extLst>
                    <a:ext uri="{9D8B030D-6E8A-4147-A177-3AD203B41FA5}">
                      <a16:colId xmlns:a16="http://schemas.microsoft.com/office/drawing/2014/main" xmlns="" val="20001"/>
                    </a:ext>
                  </a:extLst>
                </a:gridCol>
                <a:gridCol w="389712">
                  <a:extLst>
                    <a:ext uri="{9D8B030D-6E8A-4147-A177-3AD203B41FA5}">
                      <a16:colId xmlns:a16="http://schemas.microsoft.com/office/drawing/2014/main" xmlns="" val="20002"/>
                    </a:ext>
                  </a:extLst>
                </a:gridCol>
                <a:gridCol w="2657722">
                  <a:extLst>
                    <a:ext uri="{9D8B030D-6E8A-4147-A177-3AD203B41FA5}">
                      <a16:colId xmlns:a16="http://schemas.microsoft.com/office/drawing/2014/main" xmlns="" val="20003"/>
                    </a:ext>
                  </a:extLst>
                </a:gridCol>
              </a:tblGrid>
              <a:tr h="53562">
                <a:tc>
                  <a:txBody>
                    <a:bodyPr/>
                    <a:lstStyle/>
                    <a:p>
                      <a:pPr marL="0" marR="0" algn="ctr">
                        <a:lnSpc>
                          <a:spcPct val="107000"/>
                        </a:lnSpc>
                        <a:spcBef>
                          <a:spcPts val="0"/>
                        </a:spcBef>
                        <a:spcAft>
                          <a:spcPts val="0"/>
                        </a:spcAft>
                      </a:pPr>
                      <a:r>
                        <a:rPr lang="en-US" sz="200" dirty="0">
                          <a:effectLst/>
                        </a:rPr>
                        <a:t>PROVINCES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gn="ctr">
                        <a:lnSpc>
                          <a:spcPct val="107000"/>
                        </a:lnSpc>
                        <a:spcBef>
                          <a:spcPts val="0"/>
                        </a:spcBef>
                        <a:spcAft>
                          <a:spcPts val="0"/>
                        </a:spcAft>
                      </a:pPr>
                      <a:r>
                        <a:rPr lang="en-US" sz="200" dirty="0">
                          <a:effectLst/>
                        </a:rPr>
                        <a:t>DATES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gn="ctr">
                        <a:lnSpc>
                          <a:spcPct val="107000"/>
                        </a:lnSpc>
                        <a:spcBef>
                          <a:spcPts val="0"/>
                        </a:spcBef>
                        <a:spcAft>
                          <a:spcPts val="0"/>
                        </a:spcAft>
                      </a:pPr>
                      <a:r>
                        <a:rPr lang="en-US" sz="200" dirty="0">
                          <a:effectLst/>
                        </a:rPr>
                        <a:t>CENTERS MONITORED</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gn="ctr">
                        <a:lnSpc>
                          <a:spcPct val="107000"/>
                        </a:lnSpc>
                        <a:spcBef>
                          <a:spcPts val="0"/>
                        </a:spcBef>
                        <a:spcAft>
                          <a:spcPts val="0"/>
                        </a:spcAft>
                      </a:pPr>
                      <a:r>
                        <a:rPr lang="en-US" sz="200" dirty="0">
                          <a:effectLst/>
                        </a:rPr>
                        <a:t>SUBJECTS MARKED PER CENTRE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0"/>
                  </a:ext>
                </a:extLst>
              </a:tr>
              <a:tr h="80343">
                <a:tc rowSpan="6">
                  <a:txBody>
                    <a:bodyPr/>
                    <a:lstStyle/>
                    <a:p>
                      <a:pPr marL="0" marR="0">
                        <a:lnSpc>
                          <a:spcPct val="107000"/>
                        </a:lnSpc>
                        <a:spcBef>
                          <a:spcPts val="0"/>
                        </a:spcBef>
                        <a:spcAft>
                          <a:spcPts val="0"/>
                        </a:spcAft>
                      </a:pPr>
                      <a:r>
                        <a:rPr lang="en-US" sz="200" dirty="0">
                          <a:effectLst/>
                        </a:rPr>
                        <a:t>Eastern Cape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1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Collegiate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Physics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Electrical Technology</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1"/>
                  </a:ext>
                </a:extLst>
              </a:tr>
              <a:tr h="26781">
                <a:tc vMerge="1">
                  <a:txBody>
                    <a:bodyPr/>
                    <a:lstStyle/>
                    <a:p>
                      <a:endParaRPr lang="en-US"/>
                    </a:p>
                  </a:txBody>
                  <a:tcPr/>
                </a:tc>
                <a:tc rowSpan="5">
                  <a:txBody>
                    <a:bodyPr/>
                    <a:lstStyle/>
                    <a:p>
                      <a:pPr marL="0" marR="0">
                        <a:lnSpc>
                          <a:spcPct val="107000"/>
                        </a:lnSpc>
                        <a:spcBef>
                          <a:spcPts val="0"/>
                        </a:spcBef>
                        <a:spcAft>
                          <a:spcPts val="0"/>
                        </a:spcAft>
                      </a:pPr>
                      <a:r>
                        <a:rPr lang="en-US" sz="200" dirty="0">
                          <a:effectLst/>
                        </a:rPr>
                        <a:t>2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Kirkwood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Physical Science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2"/>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Daniel Pienaar</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Geography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3"/>
                  </a:ext>
                </a:extLst>
              </a:tr>
              <a:tr h="803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Strelitzia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CAT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Life Sciences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Economics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4"/>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Khanyisa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Accounting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Economics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5"/>
                  </a:ext>
                </a:extLst>
              </a:tr>
              <a:tr h="803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Paul Sauer</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Consumer Studies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6"/>
                  </a:ext>
                </a:extLst>
              </a:tr>
              <a:tr h="26781">
                <a:tc rowSpan="10">
                  <a:txBody>
                    <a:bodyPr/>
                    <a:lstStyle/>
                    <a:p>
                      <a:pPr marL="0" marR="0">
                        <a:lnSpc>
                          <a:spcPct val="107000"/>
                        </a:lnSpc>
                        <a:spcBef>
                          <a:spcPts val="0"/>
                        </a:spcBef>
                        <a:spcAft>
                          <a:spcPts val="0"/>
                        </a:spcAft>
                      </a:pPr>
                      <a:r>
                        <a:rPr lang="en-US" sz="200" dirty="0">
                          <a:effectLst/>
                        </a:rPr>
                        <a:t>Free State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rowSpan="10">
                  <a:txBody>
                    <a:bodyPr/>
                    <a:lstStyle/>
                    <a:p>
                      <a:pPr marL="0" marR="0">
                        <a:lnSpc>
                          <a:spcPct val="107000"/>
                        </a:lnSpc>
                        <a:spcBef>
                          <a:spcPts val="0"/>
                        </a:spcBef>
                        <a:spcAft>
                          <a:spcPts val="0"/>
                        </a:spcAft>
                      </a:pPr>
                      <a:r>
                        <a:rPr lang="en-US" sz="200" dirty="0">
                          <a:effectLst/>
                        </a:rPr>
                        <a:t>6 December 2017e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HTS Louis Botha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Maths Literacy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7"/>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Brebner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English P1 &amp;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8"/>
                  </a:ext>
                </a:extLst>
              </a:tr>
              <a:tr h="34815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Eunice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Civil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Design</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Dramatic Arts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Electrical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Information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Mechanical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Visual Arts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09"/>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Butfontein</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Economics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0"/>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Welkom Gymnasium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Physical Sciences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1"/>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Unitas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CAT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History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2"/>
                  </a:ext>
                </a:extLst>
              </a:tr>
              <a:tr h="10712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Brentpark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IsiXhosa P1, P2 &amp;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3"/>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Kroonstad</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Maths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4"/>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Sarel Cilliers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Business Studies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5"/>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Parys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Accounting</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Hospitality Studies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6"/>
                  </a:ext>
                </a:extLst>
              </a:tr>
              <a:tr h="26781">
                <a:tc rowSpan="6">
                  <a:txBody>
                    <a:bodyPr/>
                    <a:lstStyle/>
                    <a:p>
                      <a:pPr marL="0" marR="0">
                        <a:lnSpc>
                          <a:spcPct val="107000"/>
                        </a:lnSpc>
                        <a:spcBef>
                          <a:spcPts val="0"/>
                        </a:spcBef>
                        <a:spcAft>
                          <a:spcPts val="0"/>
                        </a:spcAft>
                      </a:pPr>
                      <a:r>
                        <a:rPr lang="en-US" sz="200" dirty="0">
                          <a:effectLst/>
                        </a:rPr>
                        <a:t>Gauteng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25 November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Allen Glen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Mathematics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7"/>
                  </a:ext>
                </a:extLst>
              </a:tr>
              <a:tr h="26781">
                <a:tc vMerge="1">
                  <a:txBody>
                    <a:bodyPr/>
                    <a:lstStyle/>
                    <a:p>
                      <a:endParaRPr lang="en-US"/>
                    </a:p>
                  </a:txBody>
                  <a:tcPr/>
                </a:tc>
                <a:tc rowSpan="5">
                  <a:txBody>
                    <a:bodyPr/>
                    <a:lstStyle/>
                    <a:p>
                      <a:pPr marL="0" marR="0">
                        <a:lnSpc>
                          <a:spcPct val="107000"/>
                        </a:lnSpc>
                        <a:spcBef>
                          <a:spcPts val="0"/>
                        </a:spcBef>
                        <a:spcAft>
                          <a:spcPts val="0"/>
                        </a:spcAft>
                      </a:pPr>
                      <a:r>
                        <a:rPr lang="en-US" sz="200" dirty="0">
                          <a:effectLst/>
                        </a:rPr>
                        <a:t>1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Krugersdorp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8"/>
                  </a:ext>
                </a:extLst>
              </a:tr>
              <a:tr h="803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Roodepoort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Maths Literacy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Isixhosa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19"/>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Rand Girls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0"/>
                  </a:ext>
                </a:extLst>
              </a:tr>
              <a:tr h="10712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Queens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Economics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Physical Sciences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1"/>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Kempton Park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Business Studies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2"/>
                  </a:ext>
                </a:extLst>
              </a:tr>
              <a:tr h="26781">
                <a:tc>
                  <a:txBody>
                    <a:bodyPr/>
                    <a:lstStyle/>
                    <a:p>
                      <a:pPr marL="0" marR="0">
                        <a:lnSpc>
                          <a:spcPct val="107000"/>
                        </a:lnSpc>
                        <a:spcBef>
                          <a:spcPts val="0"/>
                        </a:spcBef>
                        <a:spcAft>
                          <a:spcPts val="0"/>
                        </a:spcAft>
                      </a:pPr>
                      <a:r>
                        <a:rPr lang="en-US" sz="200" dirty="0">
                          <a:effectLst/>
                        </a:rPr>
                        <a:t>KwaZulu-Natal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8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Maritzburg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3"/>
                  </a:ext>
                </a:extLst>
              </a:tr>
              <a:tr h="80343">
                <a:tc rowSpan="6">
                  <a:txBody>
                    <a:bodyPr/>
                    <a:lstStyle/>
                    <a:p>
                      <a:pPr marL="0" marR="0">
                        <a:lnSpc>
                          <a:spcPct val="107000"/>
                        </a:lnSpc>
                        <a:spcBef>
                          <a:spcPts val="0"/>
                        </a:spcBef>
                        <a:spcAft>
                          <a:spcPts val="0"/>
                        </a:spcAft>
                      </a:pPr>
                      <a:r>
                        <a:rPr lang="en-US" sz="200" dirty="0">
                          <a:effectLst/>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rowSpan="6">
                  <a:txBody>
                    <a:bodyPr/>
                    <a:lstStyle/>
                    <a:p>
                      <a:pPr marL="0" marR="0">
                        <a:lnSpc>
                          <a:spcPct val="107000"/>
                        </a:lnSpc>
                        <a:spcBef>
                          <a:spcPts val="0"/>
                        </a:spcBef>
                        <a:spcAft>
                          <a:spcPts val="0"/>
                        </a:spcAft>
                      </a:pPr>
                      <a:r>
                        <a:rPr lang="en-US" sz="200" dirty="0">
                          <a:effectLst/>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Pietermaritzburg Girls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Accounting</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Dramatic Arts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HL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4"/>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Haythorne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5"/>
                  </a:ext>
                </a:extLst>
              </a:tr>
              <a:tr h="10712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Glenwood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Geography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Electrical Technology</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6"/>
                  </a:ext>
                </a:extLst>
              </a:tr>
              <a:tr h="16068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Durban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Agricultural Science</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Religion studies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Design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Visual Arts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7"/>
                  </a:ext>
                </a:extLst>
              </a:tr>
              <a:tr h="1874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Northwood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Mechanical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SAL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Civil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Agricultural Science</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8"/>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AN Moola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Life Sciences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29"/>
                  </a:ext>
                </a:extLst>
              </a:tr>
              <a:tr h="26781">
                <a:tc rowSpan="3">
                  <a:txBody>
                    <a:bodyPr/>
                    <a:lstStyle/>
                    <a:p>
                      <a:pPr marL="0" marR="0">
                        <a:lnSpc>
                          <a:spcPct val="107000"/>
                        </a:lnSpc>
                        <a:spcBef>
                          <a:spcPts val="0"/>
                        </a:spcBef>
                        <a:spcAft>
                          <a:spcPts val="0"/>
                        </a:spcAft>
                      </a:pPr>
                      <a:r>
                        <a:rPr lang="en-US" sz="200" dirty="0">
                          <a:effectLst/>
                        </a:rPr>
                        <a:t>Limpopo</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rowSpan="2">
                  <a:txBody>
                    <a:bodyPr/>
                    <a:lstStyle/>
                    <a:p>
                      <a:pPr marL="0" marR="0">
                        <a:lnSpc>
                          <a:spcPct val="107000"/>
                        </a:lnSpc>
                        <a:spcBef>
                          <a:spcPts val="0"/>
                        </a:spcBef>
                        <a:spcAft>
                          <a:spcPts val="0"/>
                        </a:spcAft>
                      </a:pPr>
                      <a:r>
                        <a:rPr lang="en-US" sz="200" dirty="0">
                          <a:effectLst/>
                        </a:rPr>
                        <a:t>21 November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Makhado</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English FAL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0"/>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Mastec</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Economics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1"/>
                  </a:ext>
                </a:extLst>
              </a:tr>
              <a:tr h="26781">
                <a:tc vMerge="1">
                  <a:txBody>
                    <a:bodyPr/>
                    <a:lstStyle/>
                    <a:p>
                      <a:endParaRPr lang="en-US"/>
                    </a:p>
                  </a:txBody>
                  <a:tcPr/>
                </a:tc>
                <a:tc>
                  <a:txBody>
                    <a:bodyPr/>
                    <a:lstStyle/>
                    <a:p>
                      <a:pPr marL="0" marR="0">
                        <a:lnSpc>
                          <a:spcPct val="107000"/>
                        </a:lnSpc>
                        <a:spcBef>
                          <a:spcPts val="0"/>
                        </a:spcBef>
                        <a:spcAft>
                          <a:spcPts val="0"/>
                        </a:spcAft>
                      </a:pPr>
                      <a:r>
                        <a:rPr lang="en-US" sz="200" dirty="0">
                          <a:effectLst/>
                        </a:rPr>
                        <a:t>22 November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Tivumbeni</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Geography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2"/>
                  </a:ext>
                </a:extLst>
              </a:tr>
              <a:tr h="133904">
                <a:tc rowSpan="9">
                  <a:txBody>
                    <a:bodyPr/>
                    <a:lstStyle/>
                    <a:p>
                      <a:pPr marL="0" marR="0">
                        <a:lnSpc>
                          <a:spcPct val="107000"/>
                        </a:lnSpc>
                        <a:spcBef>
                          <a:spcPts val="0"/>
                        </a:spcBef>
                        <a:spcAft>
                          <a:spcPts val="0"/>
                        </a:spcAft>
                      </a:pPr>
                      <a:r>
                        <a:rPr lang="en-US" sz="200" dirty="0">
                          <a:effectLst/>
                        </a:rPr>
                        <a:t>Mpumalanga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rowSpan="9">
                  <a:txBody>
                    <a:bodyPr/>
                    <a:lstStyle/>
                    <a:p>
                      <a:pPr marL="0" marR="0">
                        <a:lnSpc>
                          <a:spcPct val="107000"/>
                        </a:lnSpc>
                        <a:spcBef>
                          <a:spcPts val="0"/>
                        </a:spcBef>
                        <a:spcAft>
                          <a:spcPts val="0"/>
                        </a:spcAft>
                      </a:pPr>
                      <a:r>
                        <a:rPr lang="en-US" sz="200" dirty="0">
                          <a:effectLst/>
                        </a:rPr>
                        <a:t>9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Nelspruit Hoerskool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Siswati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CAT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IT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P1, P2 &amp;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3"/>
                  </a:ext>
                </a:extLst>
              </a:tr>
              <a:tr h="26780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Lowveld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Siswati HL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Siswati FAL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Consumer Studies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Agricultural </a:t>
                      </a:r>
                      <a:r>
                        <a:rPr lang="en-US" sz="200" dirty="0" smtClean="0">
                          <a:effectLst/>
                        </a:rPr>
                        <a:t>Sciences  </a:t>
                      </a:r>
                      <a:r>
                        <a:rPr lang="en-US" sz="200" dirty="0">
                          <a:effectLst/>
                        </a:rPr>
                        <a:t>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Visual Arts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Design</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SAL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4"/>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Sarel Brand Niekerk</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5"/>
                  </a:ext>
                </a:extLst>
              </a:tr>
              <a:tr h="133904">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Ladenburg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Xitsonga HL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Xitsonga FAL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6"/>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Emakhazeni Boarding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Geography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7"/>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HTS Middleburg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Life Sciences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Sepedi HL P2 &amp;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8"/>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Hoerskool Middleburg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Life Sciences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Sepedi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39"/>
                  </a:ext>
                </a:extLst>
              </a:tr>
              <a:tr h="10712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Hoerskool Generaal Hertzog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Isindebele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Agricultural Science</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0"/>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Delmas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Geography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1"/>
                  </a:ext>
                </a:extLst>
              </a:tr>
              <a:tr h="160685">
                <a:tc>
                  <a:txBody>
                    <a:bodyPr/>
                    <a:lstStyle/>
                    <a:p>
                      <a:pPr marL="0" marR="0">
                        <a:lnSpc>
                          <a:spcPct val="107000"/>
                        </a:lnSpc>
                        <a:spcBef>
                          <a:spcPts val="0"/>
                        </a:spcBef>
                        <a:spcAft>
                          <a:spcPts val="0"/>
                        </a:spcAft>
                      </a:pPr>
                      <a:r>
                        <a:rPr lang="en-US" sz="200" dirty="0">
                          <a:effectLst/>
                        </a:rPr>
                        <a:t>Northern Cape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11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Diamantveld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Business Studies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HL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HL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2"/>
                  </a:ext>
                </a:extLst>
              </a:tr>
              <a:tr h="53562">
                <a:tc rowSpan="16">
                  <a:txBody>
                    <a:bodyPr/>
                    <a:lstStyle/>
                    <a:p>
                      <a:pPr marL="0" marR="0">
                        <a:lnSpc>
                          <a:spcPct val="107000"/>
                        </a:lnSpc>
                        <a:spcBef>
                          <a:spcPts val="0"/>
                        </a:spcBef>
                        <a:spcAft>
                          <a:spcPts val="0"/>
                        </a:spcAft>
                      </a:pPr>
                      <a:r>
                        <a:rPr lang="en-US" sz="200" dirty="0">
                          <a:effectLst/>
                        </a:rPr>
                        <a:t>North West</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rowSpan="4">
                  <a:txBody>
                    <a:bodyPr/>
                    <a:lstStyle/>
                    <a:p>
                      <a:pPr marL="0" marR="0">
                        <a:lnSpc>
                          <a:spcPct val="107000"/>
                        </a:lnSpc>
                        <a:spcBef>
                          <a:spcPts val="0"/>
                        </a:spcBef>
                        <a:spcAft>
                          <a:spcPts val="0"/>
                        </a:spcAft>
                      </a:pPr>
                      <a:r>
                        <a:rPr lang="en-US" sz="200" dirty="0">
                          <a:effectLst/>
                        </a:rPr>
                        <a:t>3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Hoërskool Ferdinand Postma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HL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 </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3"/>
                  </a:ext>
                </a:extLst>
              </a:tr>
              <a:tr h="24102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Potch Gymnasium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Civil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Electrical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EGD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Mechanical Technology</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HL Pa</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4"/>
                  </a:ext>
                </a:extLst>
              </a:tr>
              <a:tr h="1874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Hoerskool Volkskool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Isixhosa HL P1</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HL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Agricultural Science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HL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Visual Arts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5"/>
                  </a:ext>
                </a:extLst>
              </a:tr>
              <a:tr h="1874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HTS Potchefstroom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FAL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Afrikaans SAL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Hospitality Studies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Sesotho HL P1, P2 &amp;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6"/>
                  </a:ext>
                </a:extLst>
              </a:tr>
              <a:tr h="26781">
                <a:tc vMerge="1">
                  <a:txBody>
                    <a:bodyPr/>
                    <a:lstStyle/>
                    <a:p>
                      <a:endParaRPr lang="en-US"/>
                    </a:p>
                  </a:txBody>
                  <a:tcPr/>
                </a:tc>
                <a:tc rowSpan="7">
                  <a:txBody>
                    <a:bodyPr/>
                    <a:lstStyle/>
                    <a:p>
                      <a:pPr marL="0" marR="0">
                        <a:lnSpc>
                          <a:spcPct val="107000"/>
                        </a:lnSpc>
                        <a:spcBef>
                          <a:spcPts val="0"/>
                        </a:spcBef>
                        <a:spcAft>
                          <a:spcPts val="0"/>
                        </a:spcAft>
                      </a:pPr>
                      <a:r>
                        <a:rPr lang="en-US" sz="200" dirty="0">
                          <a:effectLst/>
                        </a:rPr>
                        <a:t>10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Bethel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Life Science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7"/>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Lichtenburg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Geography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8"/>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Sannieshof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History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49"/>
                  </a:ext>
                </a:extLst>
              </a:tr>
              <a:tr h="803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Rustenburg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Isixhosa P1, P2 &amp;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Economics P1 &amp;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Consumer Studies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0"/>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Wagpos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Maths Literacy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1"/>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Brits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Maths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2"/>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Haartebees Hoerskool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Business Studies</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Accounting</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3"/>
                  </a:ext>
                </a:extLst>
              </a:tr>
              <a:tr h="26781">
                <a:tc vMerge="1">
                  <a:txBody>
                    <a:bodyPr/>
                    <a:lstStyle/>
                    <a:p>
                      <a:endParaRPr lang="en-US"/>
                    </a:p>
                  </a:txBody>
                  <a:tcPr/>
                </a:tc>
                <a:tc rowSpan="5">
                  <a:txBody>
                    <a:bodyPr/>
                    <a:lstStyle/>
                    <a:p>
                      <a:pPr marL="0" marR="0">
                        <a:lnSpc>
                          <a:spcPct val="107000"/>
                        </a:lnSpc>
                        <a:spcBef>
                          <a:spcPts val="0"/>
                        </a:spcBef>
                        <a:spcAft>
                          <a:spcPts val="0"/>
                        </a:spcAft>
                      </a:pPr>
                      <a:r>
                        <a:rPr lang="en-US" sz="200" dirty="0">
                          <a:effectLst/>
                        </a:rPr>
                        <a:t>11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Vryburg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Physical Sciences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4"/>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Wolmaraanstad</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P3</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5"/>
                  </a:ext>
                </a:extLst>
              </a:tr>
              <a:tr h="8034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Klerksdorp High</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CAT P1 &amp;P2</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IT P1 &amp; P2</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6"/>
                  </a:ext>
                </a:extLst>
              </a:tr>
              <a:tr h="26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HTS Klerskdorp</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English FAL P1</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7"/>
                  </a:ext>
                </a:extLst>
              </a:tr>
              <a:tr h="535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200" dirty="0">
                          <a:effectLst/>
                        </a:rPr>
                        <a:t>Potch Girls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 dirty="0">
                          <a:effectLst/>
                        </a:rPr>
                        <a:t>Setswana HL P3</a:t>
                      </a:r>
                    </a:p>
                    <a:p>
                      <a:pPr marL="342900" marR="0" lvl="0" indent="-342900">
                        <a:lnSpc>
                          <a:spcPct val="107000"/>
                        </a:lnSpc>
                        <a:spcBef>
                          <a:spcPts val="0"/>
                        </a:spcBef>
                        <a:spcAft>
                          <a:spcPts val="0"/>
                        </a:spcAft>
                        <a:buFont typeface="Symbol" panose="05050102010706020507" pitchFamily="18" charset="2"/>
                        <a:buChar char=""/>
                      </a:pPr>
                      <a:r>
                        <a:rPr lang="en-US" sz="200" dirty="0">
                          <a:effectLst/>
                        </a:rPr>
                        <a:t>Tourism</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8"/>
                  </a:ext>
                </a:extLst>
              </a:tr>
              <a:tr h="26781">
                <a:tc>
                  <a:txBody>
                    <a:bodyPr/>
                    <a:lstStyle/>
                    <a:p>
                      <a:pPr marL="0" marR="0">
                        <a:lnSpc>
                          <a:spcPct val="107000"/>
                        </a:lnSpc>
                        <a:spcBef>
                          <a:spcPts val="0"/>
                        </a:spcBef>
                        <a:spcAft>
                          <a:spcPts val="0"/>
                        </a:spcAft>
                      </a:pPr>
                      <a:r>
                        <a:rPr lang="en-US" sz="200" dirty="0">
                          <a:effectLst/>
                        </a:rPr>
                        <a:t>Western Cape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13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Cape Teaching Leadership Institute (CTLI)</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All Subjects</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59"/>
                  </a:ext>
                </a:extLst>
              </a:tr>
              <a:tr h="160685">
                <a:tc>
                  <a:txBody>
                    <a:bodyPr/>
                    <a:lstStyle/>
                    <a:p>
                      <a:pPr marL="0" marR="0">
                        <a:lnSpc>
                          <a:spcPct val="107000"/>
                        </a:lnSpc>
                        <a:spcBef>
                          <a:spcPts val="0"/>
                        </a:spcBef>
                        <a:spcAft>
                          <a:spcPts val="0"/>
                        </a:spcAft>
                      </a:pPr>
                      <a:r>
                        <a:rPr lang="en-US" sz="200" dirty="0">
                          <a:effectLst/>
                        </a:rPr>
                        <a:t>DBE</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7 December 2017</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Watekloof Hoerskool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tc>
                  <a:txBody>
                    <a:bodyPr/>
                    <a:lstStyle/>
                    <a:p>
                      <a:pPr marL="0" marR="0">
                        <a:lnSpc>
                          <a:spcPct val="107000"/>
                        </a:lnSpc>
                        <a:spcBef>
                          <a:spcPts val="0"/>
                        </a:spcBef>
                        <a:spcAft>
                          <a:spcPts val="0"/>
                        </a:spcAft>
                      </a:pPr>
                      <a:r>
                        <a:rPr lang="en-US" sz="200" dirty="0">
                          <a:effectLst/>
                        </a:rPr>
                        <a:t>AMP, Dance Studies, Music, English SAL, Isindebele SAL, IsiZulu SAL, Setswana SAL, Sesotho SAL, Sepedi SAL, Tshivenda SAL</a:t>
                      </a: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txBody>
                  <a:tcPr marL="10238" marR="10238" marT="0" marB="0"/>
                </a:tc>
                <a:extLst>
                  <a:ext uri="{0D108BD9-81ED-4DB2-BD59-A6C34878D82A}">
                    <a16:rowId xmlns:a16="http://schemas.microsoft.com/office/drawing/2014/main" xmlns="" val="10060"/>
                  </a:ext>
                </a:extLst>
              </a:tr>
            </a:tbl>
          </a:graphicData>
        </a:graphic>
      </p:graphicFrame>
      <p:graphicFrame>
        <p:nvGraphicFramePr>
          <p:cNvPr id="9" name="Table 8"/>
          <p:cNvGraphicFramePr>
            <a:graphicFrameLocks noGrp="1"/>
          </p:cNvGraphicFramePr>
          <p:nvPr>
            <p:extLst/>
          </p:nvPr>
        </p:nvGraphicFramePr>
        <p:xfrm>
          <a:off x="35496" y="404664"/>
          <a:ext cx="9108504" cy="6267576"/>
        </p:xfrm>
        <a:graphic>
          <a:graphicData uri="http://schemas.openxmlformats.org/drawingml/2006/table">
            <a:tbl>
              <a:tblPr firstRow="1" firstCol="1" bandRow="1">
                <a:tableStyleId>{21E4AEA4-8DFA-4A89-87EB-49C32662AFE0}</a:tableStyleId>
              </a:tblPr>
              <a:tblGrid>
                <a:gridCol w="2191506">
                  <a:extLst>
                    <a:ext uri="{9D8B030D-6E8A-4147-A177-3AD203B41FA5}">
                      <a16:colId xmlns:a16="http://schemas.microsoft.com/office/drawing/2014/main" xmlns="" val="20000"/>
                    </a:ext>
                  </a:extLst>
                </a:gridCol>
                <a:gridCol w="2191506">
                  <a:extLst>
                    <a:ext uri="{9D8B030D-6E8A-4147-A177-3AD203B41FA5}">
                      <a16:colId xmlns:a16="http://schemas.microsoft.com/office/drawing/2014/main" xmlns="" val="20001"/>
                    </a:ext>
                  </a:extLst>
                </a:gridCol>
                <a:gridCol w="2889217">
                  <a:extLst>
                    <a:ext uri="{9D8B030D-6E8A-4147-A177-3AD203B41FA5}">
                      <a16:colId xmlns:a16="http://schemas.microsoft.com/office/drawing/2014/main" xmlns="" val="20002"/>
                    </a:ext>
                  </a:extLst>
                </a:gridCol>
                <a:gridCol w="1836275">
                  <a:extLst>
                    <a:ext uri="{9D8B030D-6E8A-4147-A177-3AD203B41FA5}">
                      <a16:colId xmlns:a16="http://schemas.microsoft.com/office/drawing/2014/main" xmlns="" val="20003"/>
                    </a:ext>
                  </a:extLst>
                </a:gridCol>
              </a:tblGrid>
              <a:tr h="198183">
                <a:tc>
                  <a:txBody>
                    <a:bodyPr/>
                    <a:lstStyle/>
                    <a:p>
                      <a:pPr marL="0" marR="0" algn="ctr">
                        <a:lnSpc>
                          <a:spcPct val="107000"/>
                        </a:lnSpc>
                        <a:spcBef>
                          <a:spcPts val="0"/>
                        </a:spcBef>
                        <a:spcAft>
                          <a:spcPts val="0"/>
                        </a:spcAft>
                      </a:pPr>
                      <a:r>
                        <a:rPr lang="en-US" sz="1200" dirty="0">
                          <a:effectLst/>
                        </a:rPr>
                        <a:t>PROVINCES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gn="ctr">
                        <a:lnSpc>
                          <a:spcPct val="107000"/>
                        </a:lnSpc>
                        <a:spcBef>
                          <a:spcPts val="0"/>
                        </a:spcBef>
                        <a:spcAft>
                          <a:spcPts val="0"/>
                        </a:spcAft>
                      </a:pPr>
                      <a:r>
                        <a:rPr lang="en-US" sz="1200" dirty="0">
                          <a:effectLst/>
                        </a:rPr>
                        <a:t>DATES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gn="ctr">
                        <a:lnSpc>
                          <a:spcPct val="107000"/>
                        </a:lnSpc>
                        <a:spcBef>
                          <a:spcPts val="0"/>
                        </a:spcBef>
                        <a:spcAft>
                          <a:spcPts val="0"/>
                        </a:spcAft>
                      </a:pPr>
                      <a:r>
                        <a:rPr lang="en-US" sz="1200" dirty="0">
                          <a:effectLst/>
                        </a:rPr>
                        <a:t>CENTERS MONITORED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gn="ctr">
                        <a:lnSpc>
                          <a:spcPct val="107000"/>
                        </a:lnSpc>
                        <a:spcBef>
                          <a:spcPts val="0"/>
                        </a:spcBef>
                        <a:spcAft>
                          <a:spcPts val="0"/>
                        </a:spcAft>
                      </a:pPr>
                      <a:r>
                        <a:rPr lang="en-US" sz="1200" dirty="0">
                          <a:effectLst/>
                        </a:rPr>
                        <a:t>SUBJECTS MARKED PER CENTRE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0"/>
                  </a:ext>
                </a:extLst>
              </a:tr>
              <a:tr h="297274">
                <a:tc rowSpan="6">
                  <a:txBody>
                    <a:bodyPr/>
                    <a:lstStyle/>
                    <a:p>
                      <a:pPr marL="0" marR="0">
                        <a:lnSpc>
                          <a:spcPct val="107000"/>
                        </a:lnSpc>
                        <a:spcBef>
                          <a:spcPts val="0"/>
                        </a:spcBef>
                        <a:spcAft>
                          <a:spcPts val="0"/>
                        </a:spcAft>
                      </a:pPr>
                      <a:r>
                        <a:rPr lang="en-US" sz="1200" dirty="0">
                          <a:effectLst/>
                        </a:rPr>
                        <a:t>Eastern Cape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b="1" dirty="0">
                          <a:effectLst/>
                        </a:rPr>
                        <a:t>1 December 2017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Collegiate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Physics </a:t>
                      </a:r>
                      <a:r>
                        <a:rPr lang="en-US" sz="1200" dirty="0" smtClean="0">
                          <a:effectLst/>
                        </a:rPr>
                        <a:t>P2, Electrical </a:t>
                      </a:r>
                      <a:r>
                        <a:rPr lang="en-US" sz="1200" dirty="0">
                          <a:effectLst/>
                        </a:rPr>
                        <a:t>Technology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1"/>
                  </a:ext>
                </a:extLst>
              </a:tr>
              <a:tr h="119060">
                <a:tc vMerge="1">
                  <a:txBody>
                    <a:bodyPr/>
                    <a:lstStyle/>
                    <a:p>
                      <a:endParaRPr lang="en-US"/>
                    </a:p>
                  </a:txBody>
                  <a:tcPr/>
                </a:tc>
                <a:tc rowSpan="5">
                  <a:txBody>
                    <a:bodyPr/>
                    <a:lstStyle/>
                    <a:p>
                      <a:pPr marL="0" marR="0">
                        <a:lnSpc>
                          <a:spcPct val="107000"/>
                        </a:lnSpc>
                        <a:spcBef>
                          <a:spcPts val="0"/>
                        </a:spcBef>
                        <a:spcAft>
                          <a:spcPts val="0"/>
                        </a:spcAft>
                      </a:pPr>
                      <a:r>
                        <a:rPr lang="en-US" sz="1200" b="1" dirty="0">
                          <a:effectLst/>
                        </a:rPr>
                        <a:t>2 December 2017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Kirkwood 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Physical Science P1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2"/>
                  </a:ext>
                </a:extLst>
              </a:tr>
              <a:tr h="24361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Daniel Pienaar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Geography </a:t>
                      </a:r>
                      <a:r>
                        <a:rPr lang="en-US" sz="1200" dirty="0" smtClean="0">
                          <a:effectLst/>
                        </a:rPr>
                        <a:t>P1, English </a:t>
                      </a:r>
                      <a:r>
                        <a:rPr lang="en-US" sz="1200" dirty="0">
                          <a:effectLst/>
                        </a:rPr>
                        <a:t>FAL 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3"/>
                  </a:ext>
                </a:extLst>
              </a:tr>
              <a:tr h="36817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Strelitzia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CAT P1 &amp; </a:t>
                      </a:r>
                      <a:r>
                        <a:rPr lang="en-US" sz="1200" dirty="0" smtClean="0">
                          <a:effectLst/>
                        </a:rPr>
                        <a:t>P2, Life </a:t>
                      </a:r>
                      <a:r>
                        <a:rPr lang="en-US" sz="1200" dirty="0">
                          <a:effectLst/>
                        </a:rPr>
                        <a:t>Sciences </a:t>
                      </a:r>
                      <a:r>
                        <a:rPr lang="en-US" sz="1200" dirty="0" smtClean="0">
                          <a:effectLst/>
                        </a:rPr>
                        <a:t>P1, Economics </a:t>
                      </a:r>
                      <a:r>
                        <a:rPr lang="en-US" sz="1200" dirty="0">
                          <a:effectLst/>
                        </a:rPr>
                        <a:t>P1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4"/>
                  </a:ext>
                </a:extLst>
              </a:tr>
              <a:tr h="24361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Khanyisa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Accounting </a:t>
                      </a:r>
                      <a:r>
                        <a:rPr lang="en-US" sz="1200" dirty="0" smtClean="0">
                          <a:effectLst/>
                        </a:rPr>
                        <a:t>P2, Economics </a:t>
                      </a:r>
                      <a:r>
                        <a:rPr lang="en-US" sz="1200" dirty="0">
                          <a:effectLst/>
                        </a:rPr>
                        <a:t>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5"/>
                  </a:ext>
                </a:extLst>
              </a:tr>
              <a:tr h="36817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Paul Sauer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English Hl P1 &amp; </a:t>
                      </a:r>
                      <a:r>
                        <a:rPr lang="en-US" sz="1200" dirty="0" smtClean="0">
                          <a:effectLst/>
                        </a:rPr>
                        <a:t>P2, Tourism P1, Consumer </a:t>
                      </a:r>
                      <a:r>
                        <a:rPr lang="en-US" sz="1200" dirty="0">
                          <a:effectLst/>
                        </a:rPr>
                        <a:t>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6"/>
                  </a:ext>
                </a:extLst>
              </a:tr>
              <a:tr h="119060">
                <a:tc rowSpan="10">
                  <a:txBody>
                    <a:bodyPr/>
                    <a:lstStyle/>
                    <a:p>
                      <a:pPr marL="0" marR="0">
                        <a:lnSpc>
                          <a:spcPct val="107000"/>
                        </a:lnSpc>
                        <a:spcBef>
                          <a:spcPts val="0"/>
                        </a:spcBef>
                        <a:spcAft>
                          <a:spcPts val="0"/>
                        </a:spcAft>
                      </a:pPr>
                      <a:r>
                        <a:rPr lang="en-US" sz="1200" dirty="0">
                          <a:effectLst/>
                        </a:rPr>
                        <a:t>Free State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rowSpan="10">
                  <a:txBody>
                    <a:bodyPr/>
                    <a:lstStyle/>
                    <a:p>
                      <a:pPr marL="0" marR="0">
                        <a:lnSpc>
                          <a:spcPct val="107000"/>
                        </a:lnSpc>
                        <a:spcBef>
                          <a:spcPts val="0"/>
                        </a:spcBef>
                        <a:spcAft>
                          <a:spcPts val="0"/>
                        </a:spcAft>
                      </a:pPr>
                      <a:r>
                        <a:rPr lang="en-US" sz="1200" b="1" dirty="0">
                          <a:effectLst/>
                        </a:rPr>
                        <a:t>6 December </a:t>
                      </a:r>
                      <a:r>
                        <a:rPr lang="en-US" sz="1200" b="1" dirty="0" smtClean="0">
                          <a:effectLst/>
                        </a:rPr>
                        <a:t>2017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HTS Louis Botha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Maths Literacy P1 &amp; 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7"/>
                  </a:ext>
                </a:extLst>
              </a:tr>
              <a:tr h="11906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Brebner 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English P1 &amp; P3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8"/>
                  </a:ext>
                </a:extLst>
              </a:tr>
              <a:tr h="103212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Eunice 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English HL P1, P2 &amp; </a:t>
                      </a:r>
                      <a:r>
                        <a:rPr lang="en-US" sz="1200" dirty="0" smtClean="0">
                          <a:effectLst/>
                        </a:rPr>
                        <a:t>P3, English </a:t>
                      </a:r>
                      <a:r>
                        <a:rPr lang="en-US" sz="1200" dirty="0">
                          <a:effectLst/>
                        </a:rPr>
                        <a:t>FAL </a:t>
                      </a:r>
                      <a:r>
                        <a:rPr lang="en-US" sz="1200" dirty="0" smtClean="0">
                          <a:effectLst/>
                        </a:rPr>
                        <a:t>P2, Civil Technology, Design, Dramatic Arts, Electrical Technology, Information Technology, Mechanical Technology, Visual </a:t>
                      </a:r>
                      <a:r>
                        <a:rPr lang="en-US" sz="1200" dirty="0">
                          <a:effectLst/>
                        </a:rPr>
                        <a:t>Arts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09"/>
                  </a:ext>
                </a:extLst>
              </a:tr>
              <a:tr h="11906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Butfontein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Economics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0"/>
                  </a:ext>
                </a:extLst>
              </a:tr>
              <a:tr h="11906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Welkom Gymnasium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a:lnSpc>
                          <a:spcPct val="107000"/>
                        </a:lnSpc>
                        <a:spcBef>
                          <a:spcPts val="0"/>
                        </a:spcBef>
                        <a:spcAft>
                          <a:spcPts val="0"/>
                        </a:spcAft>
                      </a:pPr>
                      <a:r>
                        <a:rPr lang="en-US" sz="1200" dirty="0">
                          <a:effectLst/>
                        </a:rPr>
                        <a:t>Physical Sciences P1 &amp; 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1"/>
                  </a:ext>
                </a:extLst>
              </a:tr>
              <a:tr h="24361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Unitas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CAT P1 &amp; </a:t>
                      </a:r>
                      <a:r>
                        <a:rPr lang="en-US" sz="1200" dirty="0" smtClean="0">
                          <a:effectLst/>
                        </a:rPr>
                        <a:t>P2, History </a:t>
                      </a:r>
                      <a:r>
                        <a:rPr lang="en-US" sz="1200" dirty="0">
                          <a:effectLst/>
                        </a:rPr>
                        <a:t>P1 &amp; 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2"/>
                  </a:ext>
                </a:extLst>
              </a:tr>
              <a:tr h="3963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Brentpark 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smtClean="0">
                          <a:effectLst/>
                        </a:rPr>
                        <a:t>Tourism, Setswana  </a:t>
                      </a:r>
                      <a:r>
                        <a:rPr lang="en-US" sz="1200" dirty="0">
                          <a:effectLst/>
                        </a:rPr>
                        <a:t>P1, P2 &amp; </a:t>
                      </a:r>
                      <a:r>
                        <a:rPr lang="en-US" sz="1200" dirty="0" smtClean="0">
                          <a:effectLst/>
                        </a:rPr>
                        <a:t>P3, IsiXhosa </a:t>
                      </a:r>
                      <a:r>
                        <a:rPr lang="en-US" sz="1200" dirty="0">
                          <a:effectLst/>
                        </a:rPr>
                        <a:t>P1, P2 &amp; P3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3"/>
                  </a:ext>
                </a:extLst>
              </a:tr>
              <a:tr h="11906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Kroonstad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Maths P1 &amp; P2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4"/>
                  </a:ext>
                </a:extLst>
              </a:tr>
              <a:tr h="11906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Sarel Cilliers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a:effectLst/>
                        </a:rPr>
                        <a:t>Business 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5"/>
                  </a:ext>
                </a:extLst>
              </a:tr>
              <a:tr h="24361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200" dirty="0">
                          <a:effectLst/>
                        </a:rPr>
                        <a:t>Parys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tc>
                  <a:txBody>
                    <a:bodyPr/>
                    <a:lstStyle/>
                    <a:p>
                      <a:pPr marL="0" marR="0" lvl="0" indent="0">
                        <a:lnSpc>
                          <a:spcPct val="107000"/>
                        </a:lnSpc>
                        <a:spcBef>
                          <a:spcPts val="0"/>
                        </a:spcBef>
                        <a:spcAft>
                          <a:spcPts val="0"/>
                        </a:spcAft>
                        <a:buFont typeface="Symbol" panose="05050102010706020507" pitchFamily="18" charset="2"/>
                        <a:buNone/>
                      </a:pPr>
                      <a:r>
                        <a:rPr lang="en-US" sz="1200" dirty="0" smtClean="0">
                          <a:effectLst/>
                        </a:rPr>
                        <a:t>Accounting, Hospitality </a:t>
                      </a:r>
                      <a:r>
                        <a:rPr lang="en-US" sz="1200" dirty="0">
                          <a:effectLst/>
                        </a:rPr>
                        <a:t>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312" marR="35312" marT="0" marB="0"/>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31978306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992888" cy="432047"/>
          </a:xfrm>
        </p:spPr>
        <p:txBody>
          <a:bodyPr>
            <a:normAutofit fontScale="90000"/>
          </a:bodyPr>
          <a:lstStyle/>
          <a:p>
            <a:r>
              <a:rPr lang="en-US" sz="1800" dirty="0" smtClean="0">
                <a:solidFill>
                  <a:schemeClr val="accent2">
                    <a:lumMod val="75000"/>
                  </a:schemeClr>
                </a:solidFill>
              </a:rPr>
              <a:t/>
            </a:r>
            <a:br>
              <a:rPr lang="en-US" sz="1800" dirty="0" smtClean="0">
                <a:solidFill>
                  <a:schemeClr val="accent2">
                    <a:lumMod val="75000"/>
                  </a:schemeClr>
                </a:solidFill>
              </a:rPr>
            </a:br>
            <a:r>
              <a:rPr lang="en-US" sz="3100" dirty="0" smtClean="0">
                <a:solidFill>
                  <a:schemeClr val="accent2">
                    <a:lumMod val="75000"/>
                  </a:schemeClr>
                </a:solidFill>
              </a:rPr>
              <a:t/>
            </a:r>
            <a:br>
              <a:rPr lang="en-US" sz="3100" dirty="0" smtClean="0">
                <a:solidFill>
                  <a:schemeClr val="accent2">
                    <a:lumMod val="75000"/>
                  </a:schemeClr>
                </a:solidFill>
              </a:rPr>
            </a:br>
            <a:r>
              <a:rPr lang="en-US" sz="2700" b="1" dirty="0" smtClean="0">
                <a:solidFill>
                  <a:schemeClr val="accent2">
                    <a:lumMod val="75000"/>
                  </a:schemeClr>
                </a:solidFill>
              </a:rPr>
              <a:t>DETAILS OF EARMARKED ALLOCATIONS/</a:t>
            </a:r>
            <a:br>
              <a:rPr lang="en-US" sz="2700" b="1" dirty="0" smtClean="0">
                <a:solidFill>
                  <a:schemeClr val="accent2">
                    <a:lumMod val="75000"/>
                  </a:schemeClr>
                </a:solidFill>
              </a:rPr>
            </a:br>
            <a:r>
              <a:rPr lang="en-US" sz="2700" b="1" dirty="0" smtClean="0">
                <a:solidFill>
                  <a:schemeClr val="accent2">
                    <a:lumMod val="75000"/>
                  </a:schemeClr>
                </a:solidFill>
              </a:rPr>
              <a:t>CONDITIONAL GRANT FOR THE 2017/18 FINANCIAL </a:t>
            </a:r>
            <a:r>
              <a:rPr lang="en-US" sz="2700" b="1" dirty="0">
                <a:solidFill>
                  <a:schemeClr val="accent2">
                    <a:lumMod val="75000"/>
                  </a:schemeClr>
                </a:solidFill>
              </a:rPr>
              <a:t>YEAR</a:t>
            </a:r>
            <a:br>
              <a:rPr lang="en-US" sz="2700" b="1" dirty="0">
                <a:solidFill>
                  <a:schemeClr val="accent2">
                    <a:lumMod val="75000"/>
                  </a:schemeClr>
                </a:solidFill>
              </a:rPr>
            </a:br>
            <a:endParaRPr lang="en-ZA" sz="27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85752165"/>
              </p:ext>
            </p:extLst>
          </p:nvPr>
        </p:nvGraphicFramePr>
        <p:xfrm>
          <a:off x="107504" y="908720"/>
          <a:ext cx="8964489" cy="5940884"/>
        </p:xfrm>
        <a:graphic>
          <a:graphicData uri="http://schemas.openxmlformats.org/drawingml/2006/table">
            <a:tbl>
              <a:tblPr firstRow="1" bandRow="1">
                <a:tableStyleId>{21E4AEA4-8DFA-4A89-87EB-49C32662AFE0}</a:tableStyleId>
              </a:tblPr>
              <a:tblGrid>
                <a:gridCol w="3436797">
                  <a:extLst>
                    <a:ext uri="{9D8B030D-6E8A-4147-A177-3AD203B41FA5}">
                      <a16:colId xmlns:a16="http://schemas.microsoft.com/office/drawing/2014/main" xmlns="" val="20000"/>
                    </a:ext>
                  </a:extLst>
                </a:gridCol>
                <a:gridCol w="1479242">
                  <a:extLst>
                    <a:ext uri="{9D8B030D-6E8A-4147-A177-3AD203B41FA5}">
                      <a16:colId xmlns:a16="http://schemas.microsoft.com/office/drawing/2014/main" xmlns="" val="20001"/>
                    </a:ext>
                  </a:extLst>
                </a:gridCol>
                <a:gridCol w="1401387">
                  <a:extLst>
                    <a:ext uri="{9D8B030D-6E8A-4147-A177-3AD203B41FA5}">
                      <a16:colId xmlns:a16="http://schemas.microsoft.com/office/drawing/2014/main" xmlns="" val="20002"/>
                    </a:ext>
                  </a:extLst>
                </a:gridCol>
                <a:gridCol w="1323532">
                  <a:extLst>
                    <a:ext uri="{9D8B030D-6E8A-4147-A177-3AD203B41FA5}">
                      <a16:colId xmlns:a16="http://schemas.microsoft.com/office/drawing/2014/main" xmlns="" val="20003"/>
                    </a:ext>
                  </a:extLst>
                </a:gridCol>
                <a:gridCol w="1323531">
                  <a:extLst>
                    <a:ext uri="{9D8B030D-6E8A-4147-A177-3AD203B41FA5}">
                      <a16:colId xmlns:a16="http://schemas.microsoft.com/office/drawing/2014/main" xmlns="" val="20004"/>
                    </a:ext>
                  </a:extLst>
                </a:gridCol>
              </a:tblGrid>
              <a:tr h="105124">
                <a:tc rowSpan="3">
                  <a:txBody>
                    <a:bodyPr/>
                    <a:lstStyle/>
                    <a:p>
                      <a:pPr marL="0" algn="ctr" defTabSz="914400" rtl="0" eaLnBrk="1" fontAlgn="t" latinLnBrk="0" hangingPunct="1"/>
                      <a:r>
                        <a:rPr lang="en-US" sz="1200" u="none" strike="noStrike" kern="1200" dirty="0" smtClean="0"/>
                        <a:t>SERVICE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gridSpan="3">
                  <a:txBody>
                    <a:bodyPr/>
                    <a:lstStyle/>
                    <a:p>
                      <a:endParaRPr lang="en-US" sz="1400" dirty="0">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mn-lt"/>
                        <a:ea typeface="+mn-ea"/>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456581">
                <a:tc vMerge="1">
                  <a:txBody>
                    <a:bodyPr/>
                    <a:lstStyle/>
                    <a:p>
                      <a:endParaRPr lang="en-GB"/>
                    </a:p>
                  </a:txBody>
                  <a:tcPr/>
                </a:tc>
                <a:tc>
                  <a:txBody>
                    <a:body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19985">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27509">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smtClean="0">
                          <a:ln>
                            <a:noFill/>
                          </a:ln>
                          <a:effectLst/>
                        </a:rPr>
                        <a:t>Earmarked Funds:</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1 122 839</a:t>
                      </a:r>
                      <a:endParaRPr kumimoji="0" lang="en-US" sz="1400" b="1" i="0" u="none" strike="noStrike" kern="1200" cap="none" normalizeH="0" baseline="0" dirty="0" smtClean="0">
                        <a:ln>
                          <a:noFill/>
                        </a:ln>
                        <a:solidFill>
                          <a:schemeClr val="tx1">
                            <a:lumMod val="95000"/>
                            <a:lumOff val="5000"/>
                          </a:schemeClr>
                        </a:solidFill>
                        <a:effectLst/>
                        <a:latin typeface="+mn-lt"/>
                        <a:ea typeface="+mn-ea"/>
                        <a:cs typeface="Arial" panose="020B0604020202020204" pitchFamily="34" charset="0"/>
                      </a:endParaRPr>
                    </a:p>
                  </a:txBody>
                  <a:tcPr marT="45724" marB="4572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1 002 138</a:t>
                      </a:r>
                      <a:endParaRPr kumimoji="0" lang="en-US" sz="1400" b="1" i="0" u="none" strike="noStrike" kern="1200" cap="none" normalizeH="0" baseline="0" dirty="0" smtClean="0">
                        <a:ln>
                          <a:noFill/>
                        </a:ln>
                        <a:solidFill>
                          <a:schemeClr val="tx1"/>
                        </a:solidFill>
                        <a:effectLst/>
                        <a:latin typeface="+mn-lt"/>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120 701</a:t>
                      </a:r>
                      <a:endParaRPr kumimoji="0" lang="en-US" sz="1400" b="1" i="0" u="none" strike="noStrike" kern="1200" cap="none" normalizeH="0" baseline="0" dirty="0" smtClean="0">
                        <a:ln>
                          <a:noFill/>
                        </a:ln>
                        <a:solidFill>
                          <a:schemeClr val="tx1"/>
                        </a:solidFill>
                        <a:effectLst/>
                        <a:latin typeface="+mn-lt"/>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89.25%</a:t>
                      </a:r>
                      <a:endParaRPr kumimoji="0" lang="en-US" sz="1400" b="1" i="0" u="none" strike="noStrike" cap="none" normalizeH="0" baseline="0" dirty="0" smtClean="0">
                        <a:ln>
                          <a:noFill/>
                        </a:ln>
                        <a:solidFill>
                          <a:schemeClr val="tx1"/>
                        </a:solidFill>
                        <a:effectLst/>
                        <a:latin typeface="+mn-lt"/>
                        <a:cs typeface="Arial" panose="020B0604020202020204" pitchFamily="34" charset="0"/>
                      </a:endParaRPr>
                    </a:p>
                  </a:txBody>
                  <a:tcPr anchor="b" horzOverflow="overflow"/>
                </a:tc>
                <a:extLst>
                  <a:ext uri="{0D108BD9-81ED-4DB2-BD59-A6C34878D82A}">
                    <a16:rowId xmlns:a16="http://schemas.microsoft.com/office/drawing/2014/main" xmlns="" val="10003"/>
                  </a:ext>
                </a:extLst>
              </a:tr>
              <a:tr h="327501">
                <a:tc>
                  <a:txBody>
                    <a:bodyPr/>
                    <a:lstStyle/>
                    <a:p>
                      <a:pPr marL="182880" algn="l" fontAlgn="b"/>
                      <a:r>
                        <a:rPr lang="en-GB" sz="1400" u="none" strike="noStrike" dirty="0" smtClean="0"/>
                        <a:t>Workbooks</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   1 048 275 </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969 179</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79 086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92.45%</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4"/>
                  </a:ext>
                </a:extLst>
              </a:tr>
              <a:tr h="517425">
                <a:tc>
                  <a:txBody>
                    <a:bodyPr/>
                    <a:lstStyle/>
                    <a:p>
                      <a:pPr marL="182880" algn="l" fontAlgn="b"/>
                      <a:r>
                        <a:rPr lang="en-GB" sz="1400" u="none" strike="noStrike" dirty="0" smtClean="0"/>
                        <a:t>Matric Second</a:t>
                      </a:r>
                      <a:r>
                        <a:rPr lang="en-GB" sz="1400" u="none" strike="noStrike" baseline="0" dirty="0" smtClean="0"/>
                        <a:t> Chance Programme</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45 000</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17 081</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27 919</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37.96%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5"/>
                  </a:ext>
                </a:extLst>
              </a:tr>
              <a:tr h="327501">
                <a:tc>
                  <a:txBody>
                    <a:bodyPr/>
                    <a:lstStyle/>
                    <a:p>
                      <a:pPr marL="182880" algn="l" fontAlgn="b"/>
                      <a:r>
                        <a:rPr lang="en-GB" sz="1400" u="none" strike="noStrike" dirty="0" smtClean="0"/>
                        <a:t>MST</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5 547</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2 655</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2 892</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47.86%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6"/>
                  </a:ext>
                </a:extLst>
              </a:tr>
              <a:tr h="327501">
                <a:tc>
                  <a:txBody>
                    <a:bodyPr/>
                    <a:lstStyle/>
                    <a:p>
                      <a:pPr marL="182880" algn="l" fontAlgn="b"/>
                      <a:r>
                        <a:rPr lang="en-GB" sz="1400" u="none" strike="noStrike" dirty="0"/>
                        <a:t>NSNP</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   18 017</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11 961</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6 056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66.39%</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7"/>
                  </a:ext>
                </a:extLst>
              </a:tr>
              <a:tr h="556751">
                <a:tc>
                  <a:txBody>
                    <a:bodyPr/>
                    <a:lstStyle/>
                    <a:p>
                      <a:pPr marL="182880" algn="l" defTabSz="914400" rtl="0" eaLnBrk="1" fontAlgn="b" latinLnBrk="0" hangingPunct="1"/>
                      <a:r>
                        <a:rPr lang="en-ZA" sz="1400" u="none" strike="noStrike" kern="1200" dirty="0" smtClean="0"/>
                        <a:t>Learners with Severe to Profound Intellectual Disabilities</a:t>
                      </a:r>
                      <a:endParaRPr lang="en-ZA" sz="1400" b="0" i="0" u="none" strike="noStrike" kern="1200" dirty="0">
                        <a:solidFill>
                          <a:schemeClr val="tx1"/>
                        </a:solidFill>
                        <a:latin typeface="+mn-lt"/>
                        <a:ea typeface="+mn-ea"/>
                        <a:cs typeface="Arial" panose="020B0604020202020204" pitchFamily="34" charset="0"/>
                      </a:endParaRPr>
                    </a:p>
                  </a:txBody>
                  <a:tcPr marL="0" marR="10800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             6 000</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ctr" anchorCtr="1"/>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              1 262</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nchorCtr="1"/>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    4 738</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nchorCtr="1"/>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21.03%</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nchorCtr="1"/>
                </a:tc>
                <a:extLst>
                  <a:ext uri="{0D108BD9-81ED-4DB2-BD59-A6C34878D82A}">
                    <a16:rowId xmlns:a16="http://schemas.microsoft.com/office/drawing/2014/main" xmlns="" val="10008"/>
                  </a:ext>
                </a:extLst>
              </a:tr>
              <a:tr h="327501">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Conditional Grants:</a:t>
                      </a:r>
                      <a:endParaRPr kumimoji="0" lang="en-US" sz="14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17 154 328</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14 655 274</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2 499 054</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85.43%</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9"/>
                  </a:ext>
                </a:extLst>
              </a:tr>
              <a:tr h="445192">
                <a:tc>
                  <a:txBody>
                    <a:bodyPr/>
                    <a:lstStyle/>
                    <a:p>
                      <a:pPr marL="182880" algn="l" defTabSz="914400" rtl="0" eaLnBrk="1" fontAlgn="b" latinLnBrk="0" hangingPunct="1"/>
                      <a:r>
                        <a:rPr lang="en-ZA" sz="1400" u="none" strike="noStrike" kern="1200" dirty="0" smtClean="0"/>
                        <a:t>Education Infrastructure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10 045 562</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8 789 873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1 255 689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87.50%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0"/>
                  </a:ext>
                </a:extLst>
              </a:tr>
              <a:tr h="445192">
                <a:tc>
                  <a:txBody>
                    <a:bodyPr/>
                    <a:lstStyle/>
                    <a:p>
                      <a:pPr marL="182880" algn="l" defTabSz="914400" rtl="0" eaLnBrk="1" fontAlgn="b" latinLnBrk="0" hangingPunct="1"/>
                      <a:r>
                        <a:rPr lang="en-ZA" sz="1400" u="none" strike="noStrike" kern="1200" dirty="0"/>
                        <a:t>HIV&amp;AIDS (</a:t>
                      </a:r>
                      <a:r>
                        <a:rPr lang="en-ZA" sz="1400" u="none" strike="noStrike" kern="1200" dirty="0" smtClean="0"/>
                        <a:t>Life</a:t>
                      </a:r>
                      <a:r>
                        <a:rPr lang="en-ZA" sz="1400" u="none" strike="noStrike" kern="1200" baseline="0" dirty="0" smtClean="0"/>
                        <a:t> </a:t>
                      </a:r>
                      <a:r>
                        <a:rPr lang="en-ZA" sz="1400" u="none" strike="noStrike" kern="1200" dirty="0" smtClean="0"/>
                        <a:t>Skills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245 308 </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196 247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49 061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80.00%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1"/>
                  </a:ext>
                </a:extLst>
              </a:tr>
              <a:tr h="445192">
                <a:tc>
                  <a:txBody>
                    <a:bodyPr/>
                    <a:lstStyle/>
                    <a:p>
                      <a:pPr marL="182880" algn="l" defTabSz="914400" rtl="0" eaLnBrk="1" fontAlgn="b" latinLnBrk="0" hangingPunct="1"/>
                      <a:r>
                        <a:rPr lang="en-ZA" sz="1400" u="none" strike="noStrike" kern="1200" dirty="0" smtClean="0"/>
                        <a:t>Maths, Science &amp;Technology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365 145 </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272 747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92 398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74.70%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2"/>
                  </a:ext>
                </a:extLst>
              </a:tr>
              <a:tr h="445192">
                <a:tc>
                  <a:txBody>
                    <a:bodyPr/>
                    <a:lstStyle/>
                    <a:p>
                      <a:pPr marL="182880" algn="l" defTabSz="914400" rtl="0" eaLnBrk="1" fontAlgn="b" latinLnBrk="0" hangingPunct="1"/>
                      <a:r>
                        <a:rPr lang="en-ZA" sz="1400" u="none" strike="noStrike" kern="1200" dirty="0" smtClean="0"/>
                        <a:t>Nat School Nutrition Programme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6 </a:t>
                      </a:r>
                      <a:r>
                        <a:rPr kumimoji="0" lang="en-ZA" sz="1400" u="none" strike="noStrike" kern="1200" cap="none" normalizeH="0" baseline="0" dirty="0" smtClean="0">
                          <a:ln>
                            <a:noFill/>
                          </a:ln>
                          <a:effectLst/>
                        </a:rPr>
                        <a:t>426 313</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5 338 987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1 087 326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83.08%</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3"/>
                  </a:ext>
                </a:extLst>
              </a:tr>
              <a:tr h="458501">
                <a:tc>
                  <a:txBody>
                    <a:bodyPr/>
                    <a:lstStyle/>
                    <a:p>
                      <a:pPr marL="182880" algn="l" defTabSz="914400" rtl="0" eaLnBrk="1" fontAlgn="b" latinLnBrk="0" hangingPunct="1"/>
                      <a:r>
                        <a:rPr lang="en-ZA" sz="1400" u="none" strike="noStrike" kern="1200" dirty="0" smtClean="0"/>
                        <a:t>Learners with Severe to Profound Intellectual Disabilities</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72 000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57 420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14 580 </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79.75%</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79406957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62182"/>
          </a:xfrm>
        </p:spPr>
        <p:txBody>
          <a:bodyPr>
            <a:noAutofit/>
          </a:bodyPr>
          <a:lstStyle/>
          <a:p>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a:t>
            </a:r>
            <a:endParaRPr lang="en-ZA" sz="28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6920492"/>
              </p:ext>
            </p:extLst>
          </p:nvPr>
        </p:nvGraphicFramePr>
        <p:xfrm>
          <a:off x="457200" y="936825"/>
          <a:ext cx="8229600" cy="5592611"/>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407667">
                <a:tc>
                  <a:txBody>
                    <a:bodyPr/>
                    <a:lstStyle/>
                    <a:p>
                      <a:pPr algn="ctr"/>
                      <a:r>
                        <a:rPr lang="en-ZA" sz="1600" dirty="0" smtClean="0"/>
                        <a:t>DEVIATIONS/CHALLENGES</a:t>
                      </a:r>
                      <a:endParaRPr lang="en-ZA" sz="1600" dirty="0">
                        <a:latin typeface="+mn-lt"/>
                      </a:endParaRPr>
                    </a:p>
                  </a:txBody>
                  <a:tcPr marL="91431" marR="91431" marT="45721" marB="45721"/>
                </a:tc>
                <a:tc>
                  <a:txBody>
                    <a:bodyPr/>
                    <a:lstStyle/>
                    <a:p>
                      <a:pPr algn="ctr"/>
                      <a:r>
                        <a:rPr lang="en-ZA" sz="1600" dirty="0" smtClean="0"/>
                        <a:t>MITIGATORY MEASURES/PROGRESS</a:t>
                      </a:r>
                      <a:endParaRPr lang="en-ZA" sz="1600" dirty="0">
                        <a:latin typeface="+mn-lt"/>
                      </a:endParaRPr>
                    </a:p>
                  </a:txBody>
                  <a:tcPr marL="91431" marR="91431" marT="45721" marB="45721"/>
                </a:tc>
                <a:extLst>
                  <a:ext uri="{0D108BD9-81ED-4DB2-BD59-A6C34878D82A}">
                    <a16:rowId xmlns:a16="http://schemas.microsoft.com/office/drawing/2014/main" xmlns="" val="10000"/>
                  </a:ext>
                </a:extLst>
              </a:tr>
              <a:tr h="407667">
                <a:tc>
                  <a:txBody>
                    <a:bodyPr/>
                    <a:lstStyle/>
                    <a:p>
                      <a:pPr marL="182880" algn="l" fontAlgn="b"/>
                      <a:r>
                        <a:rPr lang="en-GB" sz="1400" u="none" strike="noStrike" dirty="0" smtClean="0"/>
                        <a:t>Workbooks</a:t>
                      </a:r>
                      <a:endParaRPr lang="en-GB" sz="1400" b="0" i="0" u="none" strike="noStrike" dirty="0">
                        <a:solidFill>
                          <a:schemeClr val="tx1"/>
                        </a:solidFill>
                        <a:latin typeface="+mn-lt"/>
                        <a:cs typeface="Arial" panose="020B0604020202020204" pitchFamily="34" charset="0"/>
                      </a:endParaRPr>
                    </a:p>
                  </a:txBody>
                  <a:tcPr marL="9525" marR="9525" marT="9525"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1400" kern="1200" dirty="0" smtClean="0"/>
                        <a:t>99.96% of</a:t>
                      </a:r>
                      <a:r>
                        <a:rPr lang="en-ZA" sz="1400" kern="1200" baseline="0" dirty="0" smtClean="0"/>
                        <a:t> Volume 2 workbooks have been delivered to </a:t>
                      </a:r>
                      <a:r>
                        <a:rPr lang="en-ZA" sz="1400" kern="1200" dirty="0" smtClean="0"/>
                        <a:t>public  schools and the</a:t>
                      </a:r>
                      <a:r>
                        <a:rPr lang="en-ZA" sz="1400" kern="1200" baseline="0" dirty="0" smtClean="0"/>
                        <a:t> expenditure will improve</a:t>
                      </a:r>
                      <a:r>
                        <a:rPr lang="en-ZA" sz="1400" baseline="0" dirty="0" smtClean="0"/>
                        <a:t> in the fourth quarter of the financial year once the invoices for delivery of Volume 2 workbooks have been processed.</a:t>
                      </a:r>
                      <a:r>
                        <a:rPr lang="en-ZA" sz="1400" kern="1200" dirty="0" smtClean="0"/>
                        <a:t> </a:t>
                      </a:r>
                      <a:endParaRPr lang="en-ZA" sz="14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1"/>
                  </a:ext>
                </a:extLst>
              </a:tr>
              <a:tr h="3493304">
                <a:tc>
                  <a:txBody>
                    <a:bodyPr/>
                    <a:lstStyle/>
                    <a:p>
                      <a:pPr marL="182880" algn="l" fontAlgn="b"/>
                      <a:r>
                        <a:rPr lang="en-GB" sz="1400" u="none" strike="noStrike" dirty="0" smtClean="0"/>
                        <a:t>Matric Second</a:t>
                      </a:r>
                      <a:r>
                        <a:rPr lang="en-GB" sz="1400" u="none" strike="noStrike" baseline="0" dirty="0" smtClean="0"/>
                        <a:t> Chance Programme</a:t>
                      </a:r>
                      <a:endParaRPr lang="en-GB" sz="1400" b="0" i="0" u="none" strike="noStrike" dirty="0">
                        <a:solidFill>
                          <a:schemeClr val="tx1"/>
                        </a:solidFill>
                        <a:latin typeface="+mn-lt"/>
                        <a:cs typeface="Arial" panose="020B0604020202020204" pitchFamily="34" charset="0"/>
                      </a:endParaRPr>
                    </a:p>
                  </a:txBody>
                  <a:tcPr marL="9525" marR="9525" marT="9525" marB="0"/>
                </a:tc>
                <a:tc>
                  <a:txBody>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400" u="none" strike="noStrike" kern="1200" cap="none" spc="0" normalizeH="0" baseline="0" dirty="0" smtClean="0">
                          <a:ln>
                            <a:noFill/>
                          </a:ln>
                          <a:effectLst/>
                          <a:uLnTx/>
                          <a:uFillTx/>
                        </a:rPr>
                        <a:t>The programme is </a:t>
                      </a:r>
                      <a:r>
                        <a:rPr kumimoji="0" lang="en-ZA" sz="1400" b="1" u="none" strike="noStrike" kern="1200" cap="none" spc="0" normalizeH="0" baseline="0" dirty="0" smtClean="0">
                          <a:ln>
                            <a:noFill/>
                          </a:ln>
                          <a:effectLst/>
                          <a:uLnTx/>
                          <a:uFillTx/>
                        </a:rPr>
                        <a:t>currently printing resources for 2018 examinations</a:t>
                      </a:r>
                      <a:r>
                        <a:rPr kumimoji="0" lang="en-ZA" sz="1400" u="none" strike="noStrike" kern="1200" cap="none" spc="0" normalizeH="0" baseline="0" dirty="0" smtClean="0">
                          <a:ln>
                            <a:noFill/>
                          </a:ln>
                          <a:effectLst/>
                          <a:uLnTx/>
                          <a:uFillTx/>
                        </a:rPr>
                        <a:t> which is in the process of being finalised.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400" b="1" u="none" strike="noStrike" kern="1200" cap="none" spc="0" normalizeH="0" baseline="0" dirty="0" smtClean="0">
                          <a:ln>
                            <a:noFill/>
                          </a:ln>
                          <a:effectLst/>
                          <a:uLnTx/>
                          <a:uFillTx/>
                        </a:rPr>
                        <a:t>Teachers to be paid for lessons provided </a:t>
                      </a:r>
                      <a:r>
                        <a:rPr kumimoji="0" lang="en-ZA" sz="1400" u="none" strike="noStrike" kern="1200" cap="none" spc="0" normalizeH="0" baseline="0" dirty="0" smtClean="0">
                          <a:ln>
                            <a:noFill/>
                          </a:ln>
                          <a:effectLst/>
                          <a:uLnTx/>
                          <a:uFillTx/>
                        </a:rPr>
                        <a:t>for the March 2018 Grade 12 supplementary examinations.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ZA" sz="1400" u="none" strike="noStrike" kern="1200" cap="none" spc="0" normalizeH="0" baseline="0" dirty="0" smtClean="0">
                          <a:ln>
                            <a:noFill/>
                          </a:ln>
                          <a:effectLst/>
                          <a:uLnTx/>
                          <a:uFillTx/>
                        </a:rPr>
                        <a:t>The balance of the allocation has been allocated to the development of the 11 Home Language Guidelines and the Mind the Gap Study Guides for Business Studies and Agricultural Science.</a:t>
                      </a:r>
                      <a:endParaRPr lang="en-ZA" sz="14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82730158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normAutofit fontScale="90000"/>
          </a:bodyPr>
          <a:lstStyle/>
          <a:p>
            <a:r>
              <a:rPr lang="en-US" sz="3100" b="1" dirty="0">
                <a:solidFill>
                  <a:schemeClr val="accent2">
                    <a:lumMod val="75000"/>
                  </a:schemeClr>
                </a:solidFill>
                <a:cs typeface="Arial" panose="020B0604020202020204" pitchFamily="34" charset="0"/>
              </a:rPr>
              <a:t>DETAILS OF TRANSFERS AGAINST ACTUAL EXPENDITURE FOR THE </a:t>
            </a:r>
            <a:r>
              <a:rPr lang="en-US" sz="3100" b="1" dirty="0" smtClean="0">
                <a:solidFill>
                  <a:schemeClr val="accent2">
                    <a:lumMod val="75000"/>
                  </a:schemeClr>
                </a:solidFill>
                <a:cs typeface="Arial" panose="020B0604020202020204" pitchFamily="34" charset="0"/>
              </a:rPr>
              <a:t>2017/18 </a:t>
            </a:r>
            <a:r>
              <a:rPr lang="en-US" sz="3100" b="1" dirty="0">
                <a:solidFill>
                  <a:schemeClr val="accent2">
                    <a:lumMod val="75000"/>
                  </a:schemeClr>
                </a:solidFill>
                <a:cs typeface="Arial" panose="020B0604020202020204" pitchFamily="34" charset="0"/>
              </a:rPr>
              <a:t>FINANCIAL YEAR</a:t>
            </a:r>
            <a:r>
              <a:rPr lang="en-US" sz="2000" b="1" dirty="0">
                <a:solidFill>
                  <a:srgbClr val="741202"/>
                </a:solidFill>
                <a:latin typeface="Arial" panose="020B0604020202020204" pitchFamily="34" charset="0"/>
                <a:cs typeface="Arial" panose="020B0604020202020204" pitchFamily="34" charset="0"/>
              </a:rPr>
              <a:t/>
            </a:r>
            <a:br>
              <a:rPr lang="en-US" sz="2000" b="1" dirty="0">
                <a:solidFill>
                  <a:srgbClr val="741202"/>
                </a:solidFill>
                <a:latin typeface="Arial" panose="020B0604020202020204" pitchFamily="34" charset="0"/>
                <a:cs typeface="Arial" panose="020B0604020202020204" pitchFamily="34" charset="0"/>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63916763"/>
              </p:ext>
            </p:extLst>
          </p:nvPr>
        </p:nvGraphicFramePr>
        <p:xfrm>
          <a:off x="457202" y="790931"/>
          <a:ext cx="8229603" cy="5446381"/>
        </p:xfrm>
        <a:graphic>
          <a:graphicData uri="http://schemas.openxmlformats.org/drawingml/2006/table">
            <a:tbl>
              <a:tblPr firstRow="1" bandRow="1">
                <a:tableStyleId>{21E4AEA4-8DFA-4A89-87EB-49C32662AFE0}</a:tableStyleId>
              </a:tblPr>
              <a:tblGrid>
                <a:gridCol w="3034680">
                  <a:extLst>
                    <a:ext uri="{9D8B030D-6E8A-4147-A177-3AD203B41FA5}">
                      <a16:colId xmlns:a16="http://schemas.microsoft.com/office/drawing/2014/main" xmlns="" val="20000"/>
                    </a:ext>
                  </a:extLst>
                </a:gridCol>
                <a:gridCol w="1440161">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96145">
                  <a:extLst>
                    <a:ext uri="{9D8B030D-6E8A-4147-A177-3AD203B41FA5}">
                      <a16:colId xmlns:a16="http://schemas.microsoft.com/office/drawing/2014/main" xmlns="" val="20003"/>
                    </a:ext>
                  </a:extLst>
                </a:gridCol>
                <a:gridCol w="1234481">
                  <a:extLst>
                    <a:ext uri="{9D8B030D-6E8A-4147-A177-3AD203B41FA5}">
                      <a16:colId xmlns:a16="http://schemas.microsoft.com/office/drawing/2014/main" xmlns="" val="20004"/>
                    </a:ext>
                  </a:extLst>
                </a:gridCol>
              </a:tblGrid>
              <a:tr h="338682">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t>SERVICE</a:t>
                      </a:r>
                      <a:endParaRPr lang="en-US" sz="1200" b="1" i="0" u="none" strike="noStrike" kern="1200" dirty="0">
                        <a:solidFill>
                          <a:srgbClr val="000000"/>
                        </a:solidFill>
                        <a:latin typeface="Arial"/>
                        <a:ea typeface="+mn-ea"/>
                        <a:cs typeface="+mn-cs"/>
                      </a:endParaRPr>
                    </a:p>
                  </a:txBody>
                  <a:tcPr marL="0" marR="0" marT="0" marB="0" anchor="ctr"/>
                </a:tc>
                <a:tc gridSpan="3">
                  <a:txBody>
                    <a:bodyPr/>
                    <a:lstStyle/>
                    <a:p>
                      <a:endParaRPr lang="en-ZA" dirty="0"/>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Arial"/>
                        <a:ea typeface="+mn-ea"/>
                        <a:cs typeface="+mn-cs"/>
                      </a:endParaRPr>
                    </a:p>
                  </a:txBody>
                  <a:tcPr marL="0" marR="0" marT="0" marB="0" anchor="ctr"/>
                </a:tc>
                <a:extLst>
                  <a:ext uri="{0D108BD9-81ED-4DB2-BD59-A6C34878D82A}">
                    <a16:rowId xmlns:a16="http://schemas.microsoft.com/office/drawing/2014/main" xmlns="" val="10000"/>
                  </a:ext>
                </a:extLst>
              </a:tr>
              <a:tr h="338682">
                <a:tc vMerge="1">
                  <a:txBody>
                    <a:bodyPr/>
                    <a:lstStyle/>
                    <a:p>
                      <a:endParaRPr lang="en-GB"/>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38682">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Arial"/>
                        <a:ea typeface="+mn-ea"/>
                        <a:cs typeface="+mn-cs"/>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Arial"/>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Transfers to Public Entities</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134 760</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103 607</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31 153</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76.88%</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274377">
                <a:tc>
                  <a:txBody>
                    <a:bodyPr/>
                    <a:lstStyle/>
                    <a:p>
                      <a:pPr marL="182880" algn="l" fontAlgn="b"/>
                      <a:r>
                        <a:rPr lang="en-GB" sz="1400" u="none" strike="noStrike" dirty="0" smtClean="0">
                          <a:latin typeface="Arial" panose="020B0604020202020204" pitchFamily="34" charset="0"/>
                          <a:cs typeface="Arial" panose="020B0604020202020204" pitchFamily="34" charset="0"/>
                        </a:rPr>
                        <a:t>SACE</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9 743</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T="0" marB="3600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9 743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100.00%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extLst>
                  <a:ext uri="{0D108BD9-81ED-4DB2-BD59-A6C34878D82A}">
                    <a16:rowId xmlns:a16="http://schemas.microsoft.com/office/drawing/2014/main" xmlns="" val="10004"/>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ETDP SETA </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405</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T="0" marB="3600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405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100.00%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extLst>
                  <a:ext uri="{0D108BD9-81ED-4DB2-BD59-A6C34878D82A}">
                    <a16:rowId xmlns:a16="http://schemas.microsoft.com/office/drawing/2014/main" xmlns="" val="10005"/>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smtClean="0">
                          <a:latin typeface="Arial" panose="020B0604020202020204" pitchFamily="34" charset="0"/>
                          <a:cs typeface="Arial" panose="020B0604020202020204" pitchFamily="34" charset="0"/>
                        </a:rPr>
                        <a:t>UMALUSI</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124 612</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93 459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31 153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75.00%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tc>
                <a:extLst>
                  <a:ext uri="{0D108BD9-81ED-4DB2-BD59-A6C34878D82A}">
                    <a16:rowId xmlns:a16="http://schemas.microsoft.com/office/drawing/2014/main" xmlns="" val="10006"/>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Other Transfers</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1 214 284</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marB="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1 094 533</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119 751</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90.14%</a:t>
                      </a:r>
                      <a:endParaRPr kumimoji="0" lang="en-ZA" sz="1400" b="1" i="0" u="none" strike="noStrike" kern="1200" cap="none" normalizeH="0" baseline="0" dirty="0">
                        <a:ln>
                          <a:noFill/>
                        </a:ln>
                        <a:solidFill>
                          <a:schemeClr val="tx1">
                            <a:lumMod val="95000"/>
                            <a:lumOff val="5000"/>
                          </a:schemeClr>
                        </a:solidFill>
                        <a:effectLst/>
                        <a:latin typeface="Arial" panose="020B0604020202020204" pitchFamily="34" charset="0"/>
                        <a:ea typeface=""/>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NSFAS: Fundza Lushaka Bursaries</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1 095 792</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986 212</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109 580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90.00%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8"/>
                  </a:ext>
                </a:extLst>
              </a:tr>
              <a:tr h="338682">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Household</a:t>
                      </a:r>
                      <a:endParaRPr lang="en-GB" sz="1400" b="0" i="0" u="none" strike="noStrike"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9525" marR="9525" marT="9525"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5 027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(5 027)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9"/>
                  </a:ext>
                </a:extLst>
              </a:tr>
              <a:tr h="338682">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NECT</a:t>
                      </a:r>
                      <a:endParaRPr lang="en-GB" sz="1400" b="0" i="0" u="none" strike="noStrike" kern="1200" dirty="0">
                        <a:solidFill>
                          <a:schemeClr val="tx1"/>
                        </a:solidFill>
                        <a:latin typeface="Arial" panose="020B0604020202020204" pitchFamily="34" charset="0"/>
                        <a:ea typeface=""/>
                        <a:cs typeface="Arial" panose="020B0604020202020204" pitchFamily="34" charset="0"/>
                      </a:endParaRPr>
                    </a:p>
                  </a:txBody>
                  <a:tcPr marL="9525" marR="9525" marT="9525"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99 959</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T="0" marB="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99 959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100.00%</a:t>
                      </a:r>
                      <a:endParaRPr kumimoji="0" lang="en-ZA"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0"/>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UNESCO Membership </a:t>
                      </a:r>
                      <a:r>
                        <a:rPr lang="en-GB" sz="1400" u="none" strike="noStrike" dirty="0" smtClean="0">
                          <a:latin typeface="Arial" panose="020B0604020202020204" pitchFamily="34" charset="0"/>
                          <a:cs typeface="Arial" panose="020B0604020202020204" pitchFamily="34" charset="0"/>
                        </a:rPr>
                        <a:t>Fees</a:t>
                      </a:r>
                      <a:endParaRPr lang="en-GB" sz="1400" b="1" i="0" u="none" strike="noStrike" baseline="30000"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14 585</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14 585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1"/>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ADEA</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146</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146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2"/>
                  </a:ext>
                </a:extLst>
              </a:tr>
              <a:tr h="32258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Childline South Africa</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61</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61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3"/>
                  </a:ext>
                </a:extLst>
              </a:tr>
              <a:tr h="321914">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 SACMEQ</a:t>
                      </a:r>
                      <a:endParaRPr lang="en-GB" sz="1400" b="0" i="0" u="none" strike="noStrike" kern="1200" dirty="0">
                        <a:solidFill>
                          <a:schemeClr val="tx1">
                            <a:lumMod val="95000"/>
                            <a:lumOff val="5000"/>
                          </a:schemeClr>
                        </a:solidFill>
                        <a:latin typeface="Arial" panose="020B0604020202020204" pitchFamily="34" charset="0"/>
                        <a:ea typeface=""/>
                        <a:cs typeface="Arial" panose="020B0604020202020204" pitchFamily="34" charset="0"/>
                      </a:endParaRPr>
                    </a:p>
                  </a:txBody>
                  <a:tcPr marL="9525" marR="9525" marT="9525"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3 571</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marT="0" marB="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3 335</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236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93.39%</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4"/>
                  </a:ext>
                </a:extLst>
              </a:tr>
              <a:tr h="3923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defTabSz="914400" rtl="0" eaLnBrk="1" fontAlgn="b" latinLnBrk="0" hangingPunct="1"/>
                      <a:r>
                        <a:rPr lang="en-US" sz="1400" u="none" strike="noStrike" kern="1200" dirty="0">
                          <a:latin typeface="Arial" panose="020B0604020202020204" pitchFamily="34" charset="0"/>
                          <a:cs typeface="Arial" panose="020B0604020202020204" pitchFamily="34" charset="0"/>
                        </a:rPr>
                        <a:t>Guidance </a:t>
                      </a:r>
                      <a:r>
                        <a:rPr lang="en-US" sz="1400" u="none" strike="noStrike" kern="1200" dirty="0" smtClean="0">
                          <a:latin typeface="Arial" panose="020B0604020202020204" pitchFamily="34" charset="0"/>
                          <a:cs typeface="Arial" panose="020B0604020202020204" pitchFamily="34" charset="0"/>
                        </a:rPr>
                        <a:t>Counseling &amp; Youth </a:t>
                      </a:r>
                      <a:r>
                        <a:rPr lang="en-US" sz="1400" u="none" strike="noStrike" kern="1200" dirty="0">
                          <a:latin typeface="Arial" panose="020B0604020202020204" pitchFamily="34" charset="0"/>
                          <a:cs typeface="Arial" panose="020B0604020202020204" pitchFamily="34" charset="0"/>
                        </a:rPr>
                        <a:t>Development Centre: Malawi</a:t>
                      </a:r>
                      <a:endParaRPr lang="en-US" sz="1400" b="0" i="0" u="none" strike="noStrike" kern="1200" dirty="0">
                        <a:solidFill>
                          <a:schemeClr val="tx1">
                            <a:lumMod val="95000"/>
                            <a:lumOff val="5000"/>
                          </a:schemeClr>
                        </a:solidFill>
                        <a:latin typeface="Arial" panose="020B0604020202020204" pitchFamily="34" charset="0"/>
                        <a:ea typeface=""/>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170</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T="0"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latin typeface="Arial" panose="020B0604020202020204" pitchFamily="34" charset="0"/>
                          <a:cs typeface="Arial" panose="020B0604020202020204" pitchFamily="34" charset="0"/>
                        </a:rPr>
                        <a:t>170                                             </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latin typeface="Arial" panose="020B0604020202020204" pitchFamily="34" charset="0"/>
                          <a:cs typeface="Arial" panose="020B0604020202020204" pitchFamily="34" charset="0"/>
                        </a:rPr>
                        <a:t>0.00%</a:t>
                      </a:r>
                      <a:endParaRPr kumimoji="0" lang="en-ZA" sz="1400" b="0" i="0" u="none" strike="noStrike" kern="1200" cap="none" normalizeH="0" baseline="0" dirty="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2838470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2"/>
            <a:ext cx="9144000" cy="981075"/>
          </a:xfrm>
        </p:spPr>
        <p:txBody>
          <a:bodyPr>
            <a:normAutofit/>
          </a:bodyPr>
          <a:lstStyle/>
          <a:p>
            <a:pPr eaLnBrk="1" hangingPunct="1"/>
            <a:r>
              <a:rPr lang="en-ZA" altLang="en-US" sz="2800" dirty="0" smtClean="0">
                <a:solidFill>
                  <a:schemeClr val="accent2">
                    <a:lumMod val="75000"/>
                  </a:schemeClr>
                </a:solidFill>
              </a:rPr>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3630704998"/>
              </p:ext>
            </p:extLst>
          </p:nvPr>
        </p:nvGraphicFramePr>
        <p:xfrm>
          <a:off x="251520" y="867430"/>
          <a:ext cx="8640960" cy="5297874"/>
        </p:xfrm>
        <a:graphic>
          <a:graphicData uri="http://schemas.openxmlformats.org/drawingml/2006/table">
            <a:tbl>
              <a:tblPr firstRow="1" bandRow="1">
                <a:tableStyleId>{21E4AEA4-8DFA-4A89-87EB-49C32662AFE0}</a:tableStyleId>
              </a:tblPr>
              <a:tblGrid>
                <a:gridCol w="417646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tblGrid>
              <a:tr h="575591">
                <a:tc>
                  <a:txBody>
                    <a:bodyPr/>
                    <a:lstStyle/>
                    <a:p>
                      <a:pPr algn="ctr"/>
                      <a:r>
                        <a:rPr lang="en-ZA" sz="1800" dirty="0" smtClean="0"/>
                        <a:t>DEVIATIONS/CHALLENGES</a:t>
                      </a:r>
                      <a:endParaRPr lang="en-ZA" sz="1800" dirty="0"/>
                    </a:p>
                  </a:txBody>
                  <a:tcPr marL="91431" marR="91431" marT="45721" marB="45721"/>
                </a:tc>
                <a:tc>
                  <a:txBody>
                    <a:bodyPr/>
                    <a:lstStyle/>
                    <a:p>
                      <a:pPr algn="ctr"/>
                      <a:r>
                        <a:rPr lang="en-ZA" sz="1800" dirty="0" smtClean="0"/>
                        <a:t>MITIGATORY MEASURES/PROGRESS</a:t>
                      </a:r>
                      <a:endParaRPr lang="en-ZA" sz="1800" dirty="0"/>
                    </a:p>
                  </a:txBody>
                  <a:tcPr marL="91431" marR="91431" marT="45721" marB="45721"/>
                </a:tc>
                <a:extLst>
                  <a:ext uri="{0D108BD9-81ED-4DB2-BD59-A6C34878D82A}">
                    <a16:rowId xmlns:a16="http://schemas.microsoft.com/office/drawing/2014/main" xmlns="" val="10000"/>
                  </a:ext>
                </a:extLst>
              </a:tr>
              <a:tr h="1077590">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Transfers to Public Entities: </a:t>
                      </a: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These transfers are related to the transfer to UMALUSI,</a:t>
                      </a:r>
                      <a:r>
                        <a:rPr lang="en-US" sz="1300" kern="1200" baseline="0" dirty="0" smtClean="0"/>
                        <a:t> ETDP SETA </a:t>
                      </a:r>
                      <a:r>
                        <a:rPr lang="en-US" sz="1300" kern="1200" dirty="0" smtClean="0"/>
                        <a:t>and SACE.</a:t>
                      </a:r>
                      <a:r>
                        <a:rPr lang="en-US" sz="1300" dirty="0" smtClean="0"/>
                        <a:t> </a:t>
                      </a:r>
                      <a:endParaRPr lang="en-ZA" sz="1300" dirty="0" smtClean="0">
                        <a:solidFill>
                          <a:schemeClr val="tx1"/>
                        </a:solidFill>
                        <a:latin typeface="Times New Roman"/>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3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the three Entities were made as scheduled.</a:t>
                      </a:r>
                      <a:endParaRPr kumimoji="0" lang="en-ZA" sz="13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1869231">
                <a:tc>
                  <a:txBody>
                    <a:bodyPr/>
                    <a:lstStyle/>
                    <a:p>
                      <a:pPr lvl="0" algn="just">
                        <a:lnSpc>
                          <a:spcPct val="150000"/>
                        </a:lnSpc>
                        <a:spcBef>
                          <a:spcPts val="0"/>
                        </a:spcBef>
                        <a:buNone/>
                      </a:pPr>
                      <a:r>
                        <a:rPr lang="en-ZA" sz="1300" dirty="0" smtClean="0"/>
                        <a:t>Other transfers:</a:t>
                      </a:r>
                    </a:p>
                    <a:p>
                      <a:pPr lvl="0" algn="just">
                        <a:lnSpc>
                          <a:spcPct val="150000"/>
                        </a:lnSpc>
                        <a:spcBef>
                          <a:spcPts val="0"/>
                        </a:spcBef>
                      </a:pPr>
                      <a:r>
                        <a:rPr lang="en-ZA" sz="1300" dirty="0" smtClean="0"/>
                        <a:t>The </a:t>
                      </a:r>
                      <a:r>
                        <a:rPr lang="en-US" sz="1300" dirty="0" smtClean="0"/>
                        <a:t>other transfers include the transfer</a:t>
                      </a:r>
                      <a:r>
                        <a:rPr lang="en-US" sz="1300" baseline="0" dirty="0" smtClean="0"/>
                        <a:t> to NSFAS for Funza Lushaka bursaries, Foreign transfers and National Education Collaboration Trust (NECT)</a:t>
                      </a:r>
                      <a:r>
                        <a:rPr lang="en-US" sz="1300" dirty="0" smtClean="0"/>
                        <a:t>.</a:t>
                      </a:r>
                      <a:r>
                        <a:rPr lang="en-ZA" sz="1300" dirty="0" smtClean="0"/>
                        <a:t> </a:t>
                      </a:r>
                      <a:endParaRPr lang="en-ZA" sz="1300" dirty="0" smtClean="0">
                        <a:solidFill>
                          <a:schemeClr val="tx1"/>
                        </a:solidFill>
                        <a:latin typeface="Arial" panose="020B0604020202020204" pitchFamily="34" charset="0"/>
                        <a:cs typeface="Arial" panose="020B0604020202020204" pitchFamily="34" charset="0"/>
                      </a:endParaRPr>
                    </a:p>
                  </a:txBody>
                  <a:tcPr marL="91431" marR="91431" marT="45721" marB="45721"/>
                </a:tc>
                <a:tc>
                  <a:txBody>
                    <a:bodyPr/>
                    <a:lstStyle/>
                    <a:p>
                      <a:pPr marL="285750" indent="-285750" defTabSz="914400" rtl="0" eaLnBrk="1" latinLnBrk="0" hangingPunct="1">
                        <a:buFont typeface="Arial" panose="020B0604020202020204" pitchFamily="34" charset="0"/>
                        <a:buChar char="•"/>
                      </a:pP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NSFAS, SACMEQ and NECT were made as scheduled. Invoices for Foreign transfers namely </a:t>
                      </a:r>
                      <a:r>
                        <a:rPr lang="en-US" sz="1300" u="none" strike="noStrike" kern="1200" dirty="0" smtClean="0"/>
                        <a:t>ADEA and </a:t>
                      </a:r>
                      <a:r>
                        <a:rPr kumimoji="0" lang="en-ZA" sz="1300" u="none" strike="noStrike" kern="1200" cap="none" spc="0" normalizeH="0" baseline="0" noProof="0" dirty="0" smtClean="0">
                          <a:ln>
                            <a:noFill/>
                          </a:ln>
                          <a:effectLst/>
                          <a:uLnTx/>
                          <a:uFillTx/>
                        </a:rPr>
                        <a:t>UNESCO membership fees were received in January and February 2018 respectively and will be processed before the end of the financial year.</a:t>
                      </a:r>
                      <a:endParaRPr kumimoji="0" lang="en-ZA" sz="1300" b="0" i="0" u="none" strike="noStrike" kern="1200" cap="none" spc="0" normalizeH="0" baseline="0" dirty="0">
                        <a:ln>
                          <a:noFill/>
                        </a:ln>
                        <a:solidFill>
                          <a:schemeClr val="tx1"/>
                        </a:solidFill>
                        <a:effectLst/>
                        <a:uLnTx/>
                        <a:uFillTx/>
                        <a:latin typeface="Arial"/>
                        <a:ea typeface="Times New Roman"/>
                        <a:cs typeface="+mn-cs"/>
                      </a:endParaRPr>
                    </a:p>
                  </a:txBody>
                  <a:tcPr marL="91431" marR="91431" marT="45721" marB="45721"/>
                </a:tc>
                <a:extLst>
                  <a:ext uri="{0D108BD9-81ED-4DB2-BD59-A6C34878D82A}">
                    <a16:rowId xmlns:a16="http://schemas.microsoft.com/office/drawing/2014/main" xmlns="" val="10002"/>
                  </a:ext>
                </a:extLst>
              </a:tr>
              <a:tr h="1515695">
                <a:tc>
                  <a:txBody>
                    <a:bodyPr/>
                    <a:lstStyle/>
                    <a:p>
                      <a:pPr marL="0" lvl="0" algn="just" defTabSz="914400" rtl="0" eaLnBrk="1" latinLnBrk="0" hangingPunct="1">
                        <a:lnSpc>
                          <a:spcPct val="150000"/>
                        </a:lnSpc>
                        <a:spcBef>
                          <a:spcPts val="0"/>
                        </a:spcBef>
                        <a:buFont typeface="Arial" panose="020B0604020202020204" pitchFamily="34" charset="0"/>
                        <a:buNone/>
                      </a:pPr>
                      <a:r>
                        <a:rPr lang="en-US" sz="1300" kern="1200" dirty="0" smtClean="0"/>
                        <a:t>Households:</a:t>
                      </a:r>
                    </a:p>
                    <a:p>
                      <a:pPr marL="0" lvl="0" indent="0" algn="just" defTabSz="914400" rtl="0" eaLnBrk="1" latinLnBrk="0" hangingPunct="1">
                        <a:lnSpc>
                          <a:spcPct val="150000"/>
                        </a:lnSpc>
                        <a:spcBef>
                          <a:spcPts val="0"/>
                        </a:spcBef>
                        <a:buFont typeface="Arial" panose="020B0604020202020204" pitchFamily="34" charset="0"/>
                        <a:tabLst>
                          <a:tab pos="179388" algn="l"/>
                          <a:tab pos="358775" algn="l"/>
                        </a:tabLst>
                      </a:pPr>
                      <a:r>
                        <a:rPr lang="en-ZA" sz="1300" kern="1200" dirty="0" smtClean="0"/>
                        <a:t>The expenditure for this item is in respect of leave gratuity for officials who exit Government. </a:t>
                      </a:r>
                      <a:endParaRPr lang="en-ZA" sz="1300" kern="1200" dirty="0" smtClean="0">
                        <a:solidFill>
                          <a:schemeClr val="tx1"/>
                        </a:solidFill>
                        <a:latin typeface="Arial" panose="020B0604020202020204" pitchFamily="34" charset="0"/>
                        <a:ea typeface="+mn-ea"/>
                        <a:cs typeface="Arial" panose="020B0604020202020204" pitchFamily="34" charset="0"/>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300" u="none" strike="noStrike" kern="1200" cap="none" spc="0" normalizeH="0" baseline="0" dirty="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kern="1200" dirty="0" smtClean="0"/>
                        <a:t>The item is not allocated a budget due to resignations of officials that cannot be pre-determined. The household expenditure is normally covered from the savings </a:t>
                      </a:r>
                      <a:r>
                        <a:rPr kumimoji="0" lang="en-ZA" sz="1300" u="none" strike="noStrike" kern="1200" cap="none" spc="0" normalizeH="0" baseline="0" dirty="0" smtClean="0">
                          <a:ln>
                            <a:noFill/>
                          </a:ln>
                          <a:effectLst/>
                          <a:uLnTx/>
                          <a:uFillTx/>
                        </a:rPr>
                        <a:t>on the compensation of employees. Funds will be shifted to this item at the end of the financial year.</a:t>
                      </a:r>
                      <a:endParaRPr kumimoji="0" lang="en-ZA" sz="1300" b="0" i="0" u="none" strike="noStrike" kern="1200" cap="none" spc="0" normalizeH="0" baseline="0" dirty="0" smtClean="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68316856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4617"/>
            <a:ext cx="9144000" cy="1754326"/>
          </a:xfrm>
          <a:prstGeom prst="rect">
            <a:avLst/>
          </a:prstGeom>
        </p:spPr>
        <p:txBody>
          <a:bodyPr wrap="square">
            <a:spAutoFit/>
          </a:bodyPr>
          <a:lstStyle/>
          <a:p>
            <a:pPr marL="631825" indent="-631825" algn="ctr">
              <a:defRPr/>
            </a:pPr>
            <a:r>
              <a:rPr lang="en-US" sz="3600" b="1" dirty="0" smtClean="0">
                <a:solidFill>
                  <a:srgbClr val="741202"/>
                </a:solidFill>
                <a:cs typeface="Calibri" pitchFamily="34" charset="0"/>
              </a:rPr>
              <a:t>PART B </a:t>
            </a:r>
          </a:p>
          <a:p>
            <a:pPr marL="631825" indent="-631825" algn="ctr">
              <a:spcBef>
                <a:spcPts val="0"/>
              </a:spcBef>
              <a:defRPr/>
            </a:pPr>
            <a:r>
              <a:rPr lang="en-ZA" sz="3600" b="1" dirty="0" smtClean="0">
                <a:solidFill>
                  <a:srgbClr val="741202"/>
                </a:solidFill>
                <a:cs typeface="Calibri" pitchFamily="34" charset="0"/>
              </a:rPr>
              <a:t>FINANCIAL REPORT : SECOND  QUARTER EXPENDITURE</a:t>
            </a:r>
            <a:endParaRPr lang="en-US" sz="3600" b="1" dirty="0">
              <a:solidFill>
                <a:srgbClr val="741202"/>
              </a:solidFill>
              <a:cs typeface="Calibri" pitchFamily="34" charset="0"/>
            </a:endParaRP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134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922868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ZA" sz="2800" b="1" kern="0" dirty="0" smtClean="0">
                <a:solidFill>
                  <a:schemeClr val="accent2">
                    <a:lumMod val="75000"/>
                  </a:schemeClr>
                </a:solidFill>
              </a:rPr>
              <a:t>INTRODUCTION</a:t>
            </a:r>
            <a:endParaRPr lang="en-ZA" sz="2800" b="1" dirty="0">
              <a:solidFill>
                <a:schemeClr val="accent2">
                  <a:lumMod val="75000"/>
                </a:schemeClr>
              </a:solidFill>
            </a:endParaRPr>
          </a:p>
        </p:txBody>
      </p:sp>
      <p:sp>
        <p:nvSpPr>
          <p:cNvPr id="3" name="Content Placeholder 2"/>
          <p:cNvSpPr>
            <a:spLocks noGrp="1"/>
          </p:cNvSpPr>
          <p:nvPr>
            <p:ph idx="1"/>
          </p:nvPr>
        </p:nvSpPr>
        <p:spPr>
          <a:xfrm>
            <a:off x="457200" y="692696"/>
            <a:ext cx="8229600" cy="4525963"/>
          </a:xfrm>
        </p:spPr>
        <p:txBody>
          <a:bodyPr>
            <a:noAutofit/>
          </a:bodyPr>
          <a:lstStyle/>
          <a:p>
            <a:pPr lvl="0" algn="just">
              <a:lnSpc>
                <a:spcPct val="150000"/>
              </a:lnSpc>
              <a:spcBef>
                <a:spcPts val="0"/>
              </a:spcBef>
              <a:defRPr/>
            </a:pPr>
            <a:r>
              <a:rPr lang="en-ZA" sz="1600" dirty="0">
                <a:cs typeface="Arial" panose="020B0604020202020204" pitchFamily="34" charset="0"/>
              </a:rPr>
              <a:t>The total Appropriation budget of the Department for the </a:t>
            </a:r>
            <a:r>
              <a:rPr lang="en-ZA" sz="1600" dirty="0" smtClean="0">
                <a:cs typeface="Arial" panose="020B0604020202020204" pitchFamily="34" charset="0"/>
              </a:rPr>
              <a:t>2017/18 </a:t>
            </a:r>
            <a:r>
              <a:rPr lang="en-ZA" sz="1600" dirty="0">
                <a:cs typeface="Arial" panose="020B0604020202020204" pitchFamily="34" charset="0"/>
              </a:rPr>
              <a:t>financial year amounts to       </a:t>
            </a:r>
            <a:r>
              <a:rPr lang="en-ZA" sz="1600" dirty="0" smtClean="0">
                <a:cs typeface="Arial" panose="020B0604020202020204" pitchFamily="34" charset="0"/>
              </a:rPr>
              <a:t>R23.409 </a:t>
            </a:r>
            <a:r>
              <a:rPr lang="en-ZA" sz="1600" dirty="0">
                <a:cs typeface="Arial" panose="020B0604020202020204" pitchFamily="34" charset="0"/>
              </a:rPr>
              <a:t>billion</a:t>
            </a:r>
          </a:p>
          <a:p>
            <a:pPr lvl="0" algn="just">
              <a:lnSpc>
                <a:spcPct val="150000"/>
              </a:lnSpc>
              <a:spcBef>
                <a:spcPts val="0"/>
              </a:spcBef>
              <a:defRPr/>
            </a:pPr>
            <a:r>
              <a:rPr lang="en-ZA" sz="1600" dirty="0" smtClean="0">
                <a:solidFill>
                  <a:schemeClr val="tx1">
                    <a:lumMod val="95000"/>
                    <a:lumOff val="5000"/>
                  </a:schemeClr>
                </a:solidFill>
                <a:cs typeface="Arial" panose="020B0604020202020204" pitchFamily="34" charset="0"/>
              </a:rPr>
              <a:t>79% </a:t>
            </a:r>
            <a:r>
              <a:rPr lang="en-ZA" sz="1600" dirty="0">
                <a:solidFill>
                  <a:schemeClr val="tx1">
                    <a:lumMod val="95000"/>
                    <a:lumOff val="5000"/>
                  </a:schemeClr>
                </a:solidFill>
                <a:cs typeface="Arial" panose="020B0604020202020204" pitchFamily="34" charset="0"/>
              </a:rPr>
              <a:t>of the budget amounting to </a:t>
            </a:r>
            <a:r>
              <a:rPr lang="en-ZA" sz="1600" dirty="0" smtClean="0">
                <a:solidFill>
                  <a:schemeClr val="tx1">
                    <a:lumMod val="95000"/>
                    <a:lumOff val="5000"/>
                  </a:schemeClr>
                </a:solidFill>
                <a:cs typeface="Arial" panose="020B0604020202020204" pitchFamily="34" charset="0"/>
              </a:rPr>
              <a:t>R18.502 </a:t>
            </a:r>
            <a:r>
              <a:rPr lang="en-ZA" sz="1600" dirty="0">
                <a:solidFill>
                  <a:schemeClr val="tx1">
                    <a:lumMod val="95000"/>
                    <a:lumOff val="5000"/>
                  </a:schemeClr>
                </a:solidFill>
                <a:cs typeface="Arial" panose="020B0604020202020204" pitchFamily="34" charset="0"/>
              </a:rPr>
              <a:t>billion is allocated to transfer payments as follows:</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Conditional Grants: </a:t>
            </a:r>
            <a:r>
              <a:rPr lang="en-ZA" sz="1600" dirty="0" smtClean="0">
                <a:solidFill>
                  <a:schemeClr val="tx1">
                    <a:lumMod val="95000"/>
                    <a:lumOff val="5000"/>
                  </a:schemeClr>
                </a:solidFill>
                <a:cs typeface="Arial" panose="020B0604020202020204" pitchFamily="34" charset="0"/>
              </a:rPr>
              <a:t>R17.154 billion</a:t>
            </a: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Transfers to Public Entities: </a:t>
            </a:r>
            <a:r>
              <a:rPr lang="en-ZA" sz="1600" dirty="0" smtClean="0">
                <a:solidFill>
                  <a:schemeClr val="tx1">
                    <a:lumMod val="95000"/>
                    <a:lumOff val="5000"/>
                  </a:schemeClr>
                </a:solidFill>
                <a:cs typeface="Arial" panose="020B0604020202020204" pitchFamily="34" charset="0"/>
              </a:rPr>
              <a:t>R1.214 </a:t>
            </a:r>
            <a:r>
              <a:rPr lang="en-ZA" sz="1600" dirty="0">
                <a:solidFill>
                  <a:schemeClr val="tx1">
                    <a:lumMod val="95000"/>
                    <a:lumOff val="5000"/>
                  </a:schemeClr>
                </a:solidFill>
                <a:cs typeface="Arial" panose="020B0604020202020204" pitchFamily="34" charset="0"/>
              </a:rPr>
              <a:t>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Other Transfers: </a:t>
            </a:r>
            <a:r>
              <a:rPr lang="en-ZA" sz="1600" dirty="0" smtClean="0">
                <a:solidFill>
                  <a:schemeClr val="tx1">
                    <a:lumMod val="95000"/>
                    <a:lumOff val="5000"/>
                  </a:schemeClr>
                </a:solidFill>
                <a:cs typeface="Arial" panose="020B0604020202020204" pitchFamily="34" charset="0"/>
              </a:rPr>
              <a:t>R134.760 </a:t>
            </a:r>
            <a:r>
              <a:rPr lang="en-ZA" sz="1600" dirty="0">
                <a:solidFill>
                  <a:schemeClr val="tx1">
                    <a:lumMod val="95000"/>
                    <a:lumOff val="5000"/>
                  </a:schemeClr>
                </a:solidFill>
                <a:cs typeface="Arial" panose="020B0604020202020204" pitchFamily="34" charset="0"/>
              </a:rPr>
              <a:t>million</a:t>
            </a:r>
          </a:p>
          <a:p>
            <a:pPr lvl="0" algn="just">
              <a:lnSpc>
                <a:spcPct val="150000"/>
              </a:lnSpc>
              <a:spcBef>
                <a:spcPts val="0"/>
              </a:spcBef>
              <a:defRPr/>
            </a:pPr>
            <a:r>
              <a:rPr lang="en-ZA" sz="1600" dirty="0">
                <a:solidFill>
                  <a:schemeClr val="tx1">
                    <a:lumMod val="95000"/>
                    <a:lumOff val="5000"/>
                  </a:schemeClr>
                </a:solidFill>
                <a:cs typeface="Arial" panose="020B0604020202020204" pitchFamily="34" charset="0"/>
              </a:rPr>
              <a:t>The remainder of the budget (</a:t>
            </a:r>
            <a:r>
              <a:rPr lang="en-ZA" sz="1600" dirty="0" smtClean="0">
                <a:solidFill>
                  <a:schemeClr val="tx1">
                    <a:lumMod val="95000"/>
                    <a:lumOff val="5000"/>
                  </a:schemeClr>
                </a:solidFill>
                <a:cs typeface="Arial" panose="020B0604020202020204" pitchFamily="34" charset="0"/>
              </a:rPr>
              <a:t>R4.905 </a:t>
            </a:r>
            <a:r>
              <a:rPr lang="en-ZA" sz="1600" dirty="0">
                <a:solidFill>
                  <a:schemeClr val="tx1">
                    <a:lumMod val="95000"/>
                    <a:lumOff val="5000"/>
                  </a:schemeClr>
                </a:solidFill>
                <a:cs typeface="Arial" panose="020B0604020202020204" pitchFamily="34" charset="0"/>
              </a:rPr>
              <a:t>billion) is allocated to the following:</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Compensation of Employees: </a:t>
            </a:r>
            <a:r>
              <a:rPr lang="en-ZA" sz="1600" dirty="0" smtClean="0">
                <a:solidFill>
                  <a:schemeClr val="tx1">
                    <a:lumMod val="95000"/>
                    <a:lumOff val="5000"/>
                  </a:schemeClr>
                </a:solidFill>
                <a:cs typeface="Arial" panose="020B0604020202020204" pitchFamily="34" charset="0"/>
              </a:rPr>
              <a:t>R417.778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Examiners and Moderators: </a:t>
            </a:r>
            <a:r>
              <a:rPr lang="en-ZA" sz="1600" dirty="0" smtClean="0">
                <a:solidFill>
                  <a:schemeClr val="tx1">
                    <a:lumMod val="95000"/>
                    <a:lumOff val="5000"/>
                  </a:schemeClr>
                </a:solidFill>
                <a:cs typeface="Arial" panose="020B0604020202020204" pitchFamily="34" charset="0"/>
              </a:rPr>
              <a:t>R23.148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Earmarked Funds: </a:t>
            </a:r>
            <a:r>
              <a:rPr lang="en-ZA" sz="1600" dirty="0" smtClean="0">
                <a:solidFill>
                  <a:schemeClr val="tx1">
                    <a:lumMod val="95000"/>
                    <a:lumOff val="5000"/>
                  </a:schemeClr>
                </a:solidFill>
                <a:cs typeface="Arial" panose="020B0604020202020204" pitchFamily="34" charset="0"/>
              </a:rPr>
              <a:t>R1.123 </a:t>
            </a:r>
            <a:r>
              <a:rPr lang="en-ZA" sz="1600" dirty="0">
                <a:solidFill>
                  <a:schemeClr val="tx1">
                    <a:lumMod val="95000"/>
                    <a:lumOff val="5000"/>
                  </a:schemeClr>
                </a:solidFill>
                <a:cs typeface="Arial" panose="020B0604020202020204" pitchFamily="34" charset="0"/>
              </a:rPr>
              <a:t>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Office Accommodation: </a:t>
            </a:r>
            <a:r>
              <a:rPr lang="en-ZA" sz="1600" dirty="0" smtClean="0">
                <a:solidFill>
                  <a:schemeClr val="tx1">
                    <a:lumMod val="95000"/>
                    <a:lumOff val="5000"/>
                  </a:schemeClr>
                </a:solidFill>
                <a:cs typeface="Arial" panose="020B0604020202020204" pitchFamily="34" charset="0"/>
              </a:rPr>
              <a:t>R183.668 </a:t>
            </a:r>
            <a:r>
              <a:rPr lang="en-ZA" sz="1600" dirty="0">
                <a:solidFill>
                  <a:schemeClr val="tx1">
                    <a:lumMod val="95000"/>
                    <a:lumOff val="5000"/>
                  </a:schemeClr>
                </a:solidFill>
                <a:cs typeface="Arial" panose="020B0604020202020204" pitchFamily="34" charset="0"/>
              </a:rPr>
              <a:t>million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Specifically and Exclusively Appropriated: </a:t>
            </a:r>
            <a:r>
              <a:rPr lang="en-ZA" sz="1600" dirty="0" smtClean="0">
                <a:solidFill>
                  <a:schemeClr val="tx1">
                    <a:lumMod val="95000"/>
                    <a:lumOff val="5000"/>
                  </a:schemeClr>
                </a:solidFill>
                <a:cs typeface="Arial" panose="020B0604020202020204" pitchFamily="34" charset="0"/>
              </a:rPr>
              <a:t>R2.595 billion</a:t>
            </a: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Departmental Operations: </a:t>
            </a:r>
            <a:r>
              <a:rPr lang="en-ZA" sz="1600" dirty="0" smtClean="0">
                <a:solidFill>
                  <a:schemeClr val="tx1">
                    <a:lumMod val="95000"/>
                    <a:lumOff val="5000"/>
                  </a:schemeClr>
                </a:solidFill>
                <a:cs typeface="Arial" panose="020B0604020202020204" pitchFamily="34" charset="0"/>
              </a:rPr>
              <a:t>R278.592 million</a:t>
            </a: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r>
              <a:rPr lang="en-ZA" sz="1600" dirty="0">
                <a:solidFill>
                  <a:schemeClr val="tx1">
                    <a:lumMod val="95000"/>
                    <a:lumOff val="5000"/>
                  </a:schemeClr>
                </a:solidFill>
                <a:cs typeface="Arial" panose="020B0604020202020204" pitchFamily="34" charset="0"/>
              </a:rPr>
              <a:t>Departmental Projects: </a:t>
            </a:r>
            <a:r>
              <a:rPr lang="en-ZA" sz="1600" dirty="0" smtClean="0">
                <a:solidFill>
                  <a:schemeClr val="tx1">
                    <a:lumMod val="95000"/>
                    <a:lumOff val="5000"/>
                  </a:schemeClr>
                </a:solidFill>
                <a:cs typeface="Arial" panose="020B0604020202020204" pitchFamily="34" charset="0"/>
              </a:rPr>
              <a:t>R285.071 million (inclusive </a:t>
            </a:r>
            <a:r>
              <a:rPr lang="en-ZA" sz="1600" dirty="0">
                <a:solidFill>
                  <a:schemeClr val="tx1">
                    <a:lumMod val="95000"/>
                    <a:lumOff val="5000"/>
                  </a:schemeClr>
                </a:solidFill>
                <a:cs typeface="Arial" panose="020B0604020202020204" pitchFamily="34" charset="0"/>
              </a:rPr>
              <a:t>of Kha Ri Gude and National Assessment)</a:t>
            </a:r>
          </a:p>
          <a:p>
            <a:pPr lvl="1" algn="just">
              <a:lnSpc>
                <a:spcPct val="150000"/>
              </a:lnSpc>
              <a:spcBef>
                <a:spcPts val="0"/>
              </a:spcBef>
              <a:buClr>
                <a:srgbClr val="C0504D">
                  <a:lumMod val="50000"/>
                </a:srgbClr>
              </a:buClr>
              <a:defRPr/>
            </a:pPr>
            <a:endParaRPr lang="en-ZA" sz="1600" dirty="0">
              <a:solidFill>
                <a:schemeClr val="tx1">
                  <a:lumMod val="95000"/>
                  <a:lumOff val="5000"/>
                </a:schemeClr>
              </a:solidFill>
              <a:cs typeface="Arial" panose="020B0604020202020204" pitchFamily="34" charset="0"/>
            </a:endParaRPr>
          </a:p>
          <a:p>
            <a:pPr lvl="1" algn="just">
              <a:lnSpc>
                <a:spcPct val="150000"/>
              </a:lnSpc>
              <a:spcBef>
                <a:spcPts val="0"/>
              </a:spcBef>
              <a:buClr>
                <a:srgbClr val="C0504D">
                  <a:lumMod val="50000"/>
                </a:srgbClr>
              </a:buClr>
              <a:defRPr/>
            </a:pPr>
            <a:endParaRPr lang="en-ZA" sz="1600" dirty="0" smtClean="0">
              <a:solidFill>
                <a:schemeClr val="tx1">
                  <a:lumMod val="95000"/>
                  <a:lumOff val="5000"/>
                </a:schemeClr>
              </a:solidFill>
              <a:cs typeface="Arial" panose="020B0604020202020204" pitchFamily="34" charset="0"/>
            </a:endParaRPr>
          </a:p>
          <a:p>
            <a:endParaRPr lang="en-ZA" sz="1600"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135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22401157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ZA" sz="2800" b="1" kern="0" dirty="0" smtClean="0">
                <a:solidFill>
                  <a:schemeClr val="accent2">
                    <a:lumMod val="75000"/>
                  </a:schemeClr>
                </a:solidFill>
              </a:rPr>
              <a:t>INTRODUCTION</a:t>
            </a:r>
            <a:endParaRPr lang="en-ZA" sz="2800" b="1" dirty="0">
              <a:solidFill>
                <a:schemeClr val="accent2">
                  <a:lumMod val="75000"/>
                </a:schemeClr>
              </a:solidFill>
            </a:endParaRPr>
          </a:p>
        </p:txBody>
      </p:sp>
      <p:sp>
        <p:nvSpPr>
          <p:cNvPr id="3" name="Content Placeholder 2"/>
          <p:cNvSpPr>
            <a:spLocks noGrp="1"/>
          </p:cNvSpPr>
          <p:nvPr>
            <p:ph idx="1"/>
          </p:nvPr>
        </p:nvSpPr>
        <p:spPr>
          <a:xfrm>
            <a:off x="457200" y="476672"/>
            <a:ext cx="8229600" cy="4525963"/>
          </a:xfrm>
        </p:spPr>
        <p:txBody>
          <a:bodyPr>
            <a:noAutofit/>
          </a:bodyPr>
          <a:lstStyle/>
          <a:p>
            <a:pPr algn="just">
              <a:lnSpc>
                <a:spcPct val="150000"/>
              </a:lnSpc>
              <a:defRPr/>
            </a:pPr>
            <a:r>
              <a:rPr lang="en-ZA" sz="1600" dirty="0">
                <a:cs typeface="Arial" panose="020B0604020202020204" pitchFamily="34" charset="0"/>
              </a:rPr>
              <a:t>The total actual expenditure of the Department for the </a:t>
            </a:r>
            <a:r>
              <a:rPr lang="en-ZA" sz="1600" dirty="0" smtClean="0">
                <a:cs typeface="Arial" panose="020B0604020202020204" pitchFamily="34" charset="0"/>
              </a:rPr>
              <a:t>2017/18 </a:t>
            </a:r>
            <a:r>
              <a:rPr lang="en-ZA" sz="1600" dirty="0">
                <a:cs typeface="Arial" panose="020B0604020202020204" pitchFamily="34" charset="0"/>
              </a:rPr>
              <a:t>financial year </a:t>
            </a:r>
            <a:r>
              <a:rPr lang="en-ZA" sz="1600" dirty="0" smtClean="0">
                <a:cs typeface="Arial" panose="020B0604020202020204" pitchFamily="34" charset="0"/>
              </a:rPr>
              <a:t>second </a:t>
            </a:r>
            <a:r>
              <a:rPr lang="en-ZA" sz="1600" dirty="0">
                <a:cs typeface="Arial" panose="020B0604020202020204" pitchFamily="34" charset="0"/>
              </a:rPr>
              <a:t>quarter amounts to </a:t>
            </a:r>
            <a:r>
              <a:rPr lang="en-ZA" sz="1600" dirty="0" smtClean="0">
                <a:cs typeface="Arial" panose="020B0604020202020204" pitchFamily="34" charset="0"/>
              </a:rPr>
              <a:t>R12.631 billion</a:t>
            </a:r>
            <a:endParaRPr lang="en-ZA" sz="1600" dirty="0">
              <a:cs typeface="Arial" panose="020B0604020202020204" pitchFamily="34" charset="0"/>
            </a:endParaRPr>
          </a:p>
          <a:p>
            <a:pPr algn="just">
              <a:lnSpc>
                <a:spcPct val="150000"/>
              </a:lnSpc>
              <a:defRPr/>
            </a:pPr>
            <a:r>
              <a:rPr lang="en-ZA" sz="1600" dirty="0">
                <a:cs typeface="Arial" panose="020B0604020202020204" pitchFamily="34" charset="0"/>
              </a:rPr>
              <a:t>Expenditure amounting to </a:t>
            </a:r>
            <a:r>
              <a:rPr lang="en-ZA" sz="1600" dirty="0" smtClean="0">
                <a:cs typeface="Arial" panose="020B0604020202020204" pitchFamily="34" charset="0"/>
              </a:rPr>
              <a:t>R11.482 billion </a:t>
            </a:r>
            <a:r>
              <a:rPr lang="en-ZA" sz="1600" dirty="0">
                <a:cs typeface="Arial" panose="020B0604020202020204" pitchFamily="34" charset="0"/>
              </a:rPr>
              <a:t>is made up of transfer payments as follows:</a:t>
            </a:r>
          </a:p>
          <a:p>
            <a:pPr lvl="1" algn="just">
              <a:lnSpc>
                <a:spcPct val="150000"/>
              </a:lnSpc>
              <a:defRPr/>
            </a:pPr>
            <a:r>
              <a:rPr lang="en-ZA" sz="1600" dirty="0">
                <a:cs typeface="Arial" panose="020B0604020202020204" pitchFamily="34" charset="0"/>
              </a:rPr>
              <a:t>Conditional Grants: </a:t>
            </a:r>
            <a:r>
              <a:rPr lang="en-ZA" sz="1600" dirty="0" smtClean="0">
                <a:cs typeface="Arial" panose="020B0604020202020204" pitchFamily="34" charset="0"/>
              </a:rPr>
              <a:t>R10.356 billion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Transfers to Public Entities: </a:t>
            </a:r>
            <a:r>
              <a:rPr lang="en-ZA" sz="1600" dirty="0" smtClean="0">
                <a:cs typeface="Arial" panose="020B0604020202020204" pitchFamily="34" charset="0"/>
              </a:rPr>
              <a:t>R1.058 billion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Other Transfers: </a:t>
            </a:r>
            <a:r>
              <a:rPr lang="en-ZA" sz="1600" dirty="0" smtClean="0">
                <a:cs typeface="Arial" panose="020B0604020202020204" pitchFamily="34" charset="0"/>
              </a:rPr>
              <a:t>R67.582 </a:t>
            </a:r>
            <a:r>
              <a:rPr lang="en-ZA" sz="1600" dirty="0">
                <a:cs typeface="Arial" panose="020B0604020202020204" pitchFamily="34" charset="0"/>
              </a:rPr>
              <a:t>million</a:t>
            </a:r>
          </a:p>
          <a:p>
            <a:pPr algn="just">
              <a:lnSpc>
                <a:spcPct val="150000"/>
              </a:lnSpc>
              <a:defRPr/>
            </a:pPr>
            <a:r>
              <a:rPr lang="en-ZA" sz="1600" dirty="0">
                <a:cs typeface="Arial" panose="020B0604020202020204" pitchFamily="34" charset="0"/>
              </a:rPr>
              <a:t>The remainder of the expenditure (</a:t>
            </a:r>
            <a:r>
              <a:rPr lang="en-ZA" sz="1600" dirty="0" smtClean="0">
                <a:cs typeface="Arial" panose="020B0604020202020204" pitchFamily="34" charset="0"/>
              </a:rPr>
              <a:t>R1.149 billion</a:t>
            </a:r>
            <a:r>
              <a:rPr lang="en-ZA" sz="1600" dirty="0">
                <a:cs typeface="Arial" panose="020B0604020202020204" pitchFamily="34" charset="0"/>
              </a:rPr>
              <a:t>) is made up as follows:</a:t>
            </a:r>
          </a:p>
          <a:p>
            <a:pPr lvl="1" algn="just">
              <a:lnSpc>
                <a:spcPct val="150000"/>
              </a:lnSpc>
              <a:defRPr/>
            </a:pPr>
            <a:r>
              <a:rPr lang="en-ZA" sz="1600" dirty="0">
                <a:cs typeface="Arial" panose="020B0604020202020204" pitchFamily="34" charset="0"/>
              </a:rPr>
              <a:t>Compensation of Employees: </a:t>
            </a:r>
            <a:r>
              <a:rPr lang="en-ZA" sz="1600" dirty="0" smtClean="0">
                <a:cs typeface="Arial" panose="020B0604020202020204" pitchFamily="34" charset="0"/>
              </a:rPr>
              <a:t>R214.956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Examiners and Moderators: </a:t>
            </a:r>
            <a:r>
              <a:rPr lang="en-ZA" sz="1600" dirty="0" smtClean="0">
                <a:cs typeface="Arial" panose="020B0604020202020204" pitchFamily="34" charset="0"/>
              </a:rPr>
              <a:t>R6.972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Earmarked Funds: </a:t>
            </a:r>
            <a:r>
              <a:rPr lang="en-ZA" sz="1600" dirty="0" smtClean="0">
                <a:cs typeface="Arial" panose="020B0604020202020204" pitchFamily="34" charset="0"/>
              </a:rPr>
              <a:t>R156.895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Office Accommodation : </a:t>
            </a:r>
            <a:r>
              <a:rPr lang="en-ZA" sz="1600" dirty="0" smtClean="0">
                <a:cs typeface="Arial" panose="020B0604020202020204" pitchFamily="34" charset="0"/>
              </a:rPr>
              <a:t>R92.146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Specifically and Exclusively Appropriated: </a:t>
            </a:r>
            <a:r>
              <a:rPr lang="en-ZA" sz="1600" dirty="0" smtClean="0">
                <a:cs typeface="Arial" panose="020B0604020202020204" pitchFamily="34" charset="0"/>
              </a:rPr>
              <a:t>R495.772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Departmental Operations: </a:t>
            </a:r>
            <a:r>
              <a:rPr lang="en-ZA" sz="1600" dirty="0" smtClean="0">
                <a:cs typeface="Arial" panose="020B0604020202020204" pitchFamily="34" charset="0"/>
              </a:rPr>
              <a:t>R102.235 million</a:t>
            </a:r>
            <a:endParaRPr lang="en-ZA" sz="1600" dirty="0">
              <a:cs typeface="Arial" panose="020B0604020202020204" pitchFamily="34" charset="0"/>
            </a:endParaRPr>
          </a:p>
          <a:p>
            <a:pPr lvl="1" algn="just">
              <a:lnSpc>
                <a:spcPct val="150000"/>
              </a:lnSpc>
              <a:defRPr/>
            </a:pPr>
            <a:r>
              <a:rPr lang="en-ZA" sz="1600" dirty="0">
                <a:cs typeface="Arial" panose="020B0604020202020204" pitchFamily="34" charset="0"/>
              </a:rPr>
              <a:t>Departmental Projects: </a:t>
            </a:r>
            <a:r>
              <a:rPr lang="en-ZA" sz="1600" dirty="0" smtClean="0">
                <a:cs typeface="Arial" panose="020B0604020202020204" pitchFamily="34" charset="0"/>
              </a:rPr>
              <a:t>R80.196 </a:t>
            </a:r>
            <a:r>
              <a:rPr lang="en-ZA" sz="1600" dirty="0">
                <a:cs typeface="Arial" panose="020B0604020202020204" pitchFamily="34" charset="0"/>
              </a:rPr>
              <a:t>million</a:t>
            </a:r>
          </a:p>
          <a:p>
            <a:endParaRPr lang="en-ZA" sz="1600"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136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77378702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
            </a:r>
            <a:br>
              <a:rPr lang="en-US" sz="2800" dirty="0" smtClean="0">
                <a:solidFill>
                  <a:schemeClr val="accent2">
                    <a:lumMod val="75000"/>
                  </a:schemeClr>
                </a:solidFill>
              </a:rPr>
            </a:br>
            <a:r>
              <a:rPr lang="en-US" sz="2800" b="1" dirty="0" smtClean="0">
                <a:solidFill>
                  <a:schemeClr val="accent2">
                    <a:lumMod val="75000"/>
                  </a:schemeClr>
                </a:solidFill>
              </a:rPr>
              <a:t>ALLOCATION AGAINST ACTUAL EXPENDITURE PER PROGRAMME </a:t>
            </a:r>
            <a:r>
              <a:rPr lang="en-US" sz="2800" b="1" kern="0" dirty="0">
                <a:solidFill>
                  <a:schemeClr val="accent2">
                    <a:lumMod val="75000"/>
                  </a:schemeClr>
                </a:solidFill>
              </a:rPr>
              <a:t>FOR</a:t>
            </a:r>
            <a:r>
              <a:rPr lang="en-US" sz="2800" b="1" dirty="0" smtClean="0">
                <a:solidFill>
                  <a:schemeClr val="accent2">
                    <a:lumMod val="75000"/>
                  </a:schemeClr>
                </a:solidFill>
              </a:rPr>
              <a:t> THE 2017/18 FINANCIAL YEAR</a:t>
            </a:r>
            <a:r>
              <a:rPr lang="en-US" sz="2800" dirty="0" smtClean="0">
                <a:solidFill>
                  <a:schemeClr val="accent6">
                    <a:lumMod val="50000"/>
                  </a:schemeClr>
                </a:solidFill>
              </a:rPr>
              <a:t/>
            </a:r>
            <a:br>
              <a:rPr lang="en-US" sz="2800" dirty="0" smtClean="0">
                <a:solidFill>
                  <a:schemeClr val="accent6">
                    <a:lumMod val="50000"/>
                  </a:schemeClr>
                </a:solidFill>
              </a:rPr>
            </a:br>
            <a:endParaRPr lang="en-ZA" sz="28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35873925"/>
              </p:ext>
            </p:extLst>
          </p:nvPr>
        </p:nvGraphicFramePr>
        <p:xfrm>
          <a:off x="467545" y="1340768"/>
          <a:ext cx="8286800" cy="4248471"/>
        </p:xfrm>
        <a:graphic>
          <a:graphicData uri="http://schemas.openxmlformats.org/drawingml/2006/table">
            <a:tbl>
              <a:tblPr firstRow="1" bandRow="1">
                <a:tableStyleId>{21E4AEA4-8DFA-4A89-87EB-49C32662AFE0}</a:tableStyleId>
              </a:tblPr>
              <a:tblGrid>
                <a:gridCol w="3486440">
                  <a:extLst>
                    <a:ext uri="{9D8B030D-6E8A-4147-A177-3AD203B41FA5}">
                      <a16:colId xmlns:a16="http://schemas.microsoft.com/office/drawing/2014/main" xmlns="" val="20000"/>
                    </a:ext>
                  </a:extLst>
                </a:gridCol>
                <a:gridCol w="1199959">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142109">
                  <a:extLst>
                    <a:ext uri="{9D8B030D-6E8A-4147-A177-3AD203B41FA5}">
                      <a16:colId xmlns:a16="http://schemas.microsoft.com/office/drawing/2014/main" xmlns="" val="20003"/>
                    </a:ext>
                  </a:extLst>
                </a:gridCol>
                <a:gridCol w="1162148">
                  <a:extLst>
                    <a:ext uri="{9D8B030D-6E8A-4147-A177-3AD203B41FA5}">
                      <a16:colId xmlns:a16="http://schemas.microsoft.com/office/drawing/2014/main" xmlns="" val="20004"/>
                    </a:ext>
                  </a:extLst>
                </a:gridCol>
              </a:tblGrid>
              <a:tr h="251582">
                <a:tc rowSpan="3">
                  <a:txBody>
                    <a:bodyPr/>
                    <a:lstStyle/>
                    <a:p>
                      <a:pPr marL="0" algn="ctr" defTabSz="914400" rtl="0" eaLnBrk="1" fontAlgn="t" latinLnBrk="0" hangingPunct="1"/>
                      <a:r>
                        <a:rPr lang="en-US" sz="1600" u="none" strike="noStrike" kern="1200" dirty="0" smtClean="0"/>
                        <a:t>Programmes</a:t>
                      </a:r>
                      <a:endParaRPr lang="en-US" sz="1600" b="1" i="0" u="none" strike="noStrike" kern="1200" dirty="0">
                        <a:solidFill>
                          <a:srgbClr val="000000"/>
                        </a:solidFill>
                        <a:latin typeface="+mn-lt"/>
                        <a:ea typeface="+mn-ea"/>
                        <a:cs typeface="+mn-cs"/>
                      </a:endParaRPr>
                    </a:p>
                  </a:txBody>
                  <a:tcPr marL="0" marR="0" marT="0" marB="0" anchor="ct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200" u="none" strike="noStrike" kern="1200" dirty="0" smtClean="0"/>
                        <a:t>Expenditure as % of Appropriation</a:t>
                      </a:r>
                      <a:endParaRPr lang="en-US" sz="1200" b="1" i="0" u="none" strike="noStrike" kern="1200" dirty="0">
                        <a:solidFill>
                          <a:srgbClr val="000000"/>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503164">
                <a:tc vMerge="1">
                  <a:txBody>
                    <a:bodyPr/>
                    <a:lstStyle/>
                    <a:p>
                      <a:endParaRPr lang="en-GB"/>
                    </a:p>
                  </a:txBody>
                  <a:tcPr/>
                </a:tc>
                <a:tc>
                  <a:txBody>
                    <a:bodyPr/>
                    <a:lstStyle/>
                    <a:p>
                      <a:pPr algn="ctr" rtl="0" fontAlgn="t"/>
                      <a:r>
                        <a:rPr lang="en-US" sz="1200" u="none" strike="noStrike" dirty="0" smtClean="0"/>
                        <a:t>A</a:t>
                      </a:r>
                      <a:r>
                        <a:rPr lang="en-US" sz="1200" u="none" strike="noStrike" baseline="0" dirty="0" smtClean="0"/>
                        <a:t>PROPRIATION</a:t>
                      </a:r>
                      <a:endParaRPr lang="en-US" sz="1200" b="1" i="0" u="none" strike="noStrike" dirty="0">
                        <a:solidFill>
                          <a:srgbClr val="000000"/>
                        </a:solidFill>
                        <a:latin typeface="+mn-lt"/>
                      </a:endParaRPr>
                    </a:p>
                  </a:txBody>
                  <a:tcPr marL="0" marR="0" marT="0" marB="0" anchor="ctr"/>
                </a:tc>
                <a:tc>
                  <a:txBody>
                    <a:bodyPr/>
                    <a:lstStyle/>
                    <a:p>
                      <a:pPr algn="ctr" rtl="0" fontAlgn="t"/>
                      <a:r>
                        <a:rPr lang="en-US" sz="1200" u="none" strike="noStrike" dirty="0" smtClean="0"/>
                        <a:t>ACTUAL</a:t>
                      </a:r>
                      <a:r>
                        <a:rPr lang="en-US" sz="1200" u="none" strike="noStrike" baseline="0" dirty="0" smtClean="0"/>
                        <a:t> EXPENDITURE</a:t>
                      </a:r>
                      <a:endParaRPr lang="en-US" sz="1200" b="1" i="0" u="none" strike="noStrike" dirty="0">
                        <a:solidFill>
                          <a:srgbClr val="000000"/>
                        </a:solidFill>
                        <a:latin typeface="+mn-lt"/>
                      </a:endParaRPr>
                    </a:p>
                  </a:txBody>
                  <a:tcPr marL="0" marR="0" marT="0" marB="0" anchor="ctr"/>
                </a:tc>
                <a:tc>
                  <a:txBody>
                    <a:bodyPr/>
                    <a:lstStyle/>
                    <a:p>
                      <a:pPr algn="ctr" rtl="0" fontAlgn="t"/>
                      <a:r>
                        <a:rPr lang="en-US" sz="1200" u="none" strike="noStrike" dirty="0" smtClean="0"/>
                        <a:t>VARIANCE</a:t>
                      </a:r>
                      <a:endParaRPr lang="en-US" sz="1200" b="1" i="0" u="none" strike="noStrike" dirty="0">
                        <a:solidFill>
                          <a:srgbClr val="000000"/>
                        </a:solidFill>
                        <a:latin typeface="+mn-lt"/>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271640">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478980">
                <a:tc>
                  <a:txBody>
                    <a:bodyPr/>
                    <a:lstStyle/>
                    <a:p>
                      <a:pPr algn="l" rtl="0" fontAlgn="t"/>
                      <a:r>
                        <a:rPr lang="en-US" sz="1600" u="none" strike="noStrike" dirty="0" smtClean="0"/>
                        <a:t>Administration</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416</a:t>
                      </a:r>
                      <a:r>
                        <a:rPr lang="en-ZA" sz="1600" u="none" strike="noStrike" kern="1200" baseline="0" dirty="0" smtClean="0">
                          <a:effectLst/>
                        </a:rPr>
                        <a:t> 283</a:t>
                      </a:r>
                      <a:endParaRPr lang="en-ZA" sz="1600" b="0" i="0" u="none" strike="noStrike" kern="1200" baseline="0" dirty="0" smtClean="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219 068</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197 215</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52.62%</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503164">
                <a:tc>
                  <a:txBody>
                    <a:bodyPr/>
                    <a:lstStyle/>
                    <a:p>
                      <a:pPr algn="l" rtl="0" fontAlgn="t"/>
                      <a:r>
                        <a:rPr lang="en-US" sz="1600" u="none" strike="noStrike" dirty="0"/>
                        <a:t>Curriculum Policy, Support and </a:t>
                      </a:r>
                      <a:r>
                        <a:rPr lang="en-US" sz="1600" u="none" strike="noStrike" dirty="0" smtClean="0"/>
                        <a:t>Monitoring</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1 </a:t>
                      </a:r>
                      <a:r>
                        <a:rPr lang="en-ZA" sz="1600" u="none" strike="noStrike" kern="1200" dirty="0" smtClean="0">
                          <a:effectLst/>
                        </a:rPr>
                        <a:t>801</a:t>
                      </a:r>
                      <a:r>
                        <a:rPr lang="en-ZA" sz="1600" u="none" strike="noStrike" kern="1200" baseline="0" dirty="0" smtClean="0">
                          <a:effectLst/>
                        </a:rPr>
                        <a:t> 953</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474 153</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1 327 800</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26.31%</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4"/>
                  </a:ext>
                </a:extLst>
              </a:tr>
              <a:tr h="754747">
                <a:tc>
                  <a:txBody>
                    <a:bodyPr/>
                    <a:lstStyle/>
                    <a:p>
                      <a:pPr algn="l" rtl="0" fontAlgn="t"/>
                      <a:r>
                        <a:rPr lang="en-US" sz="1600" u="none" strike="noStrike" dirty="0" smtClean="0"/>
                        <a:t>Teachers,</a:t>
                      </a:r>
                      <a:r>
                        <a:rPr lang="en-US" sz="1600" u="none" strike="noStrike" baseline="0" dirty="0" smtClean="0"/>
                        <a:t> </a:t>
                      </a:r>
                      <a:r>
                        <a:rPr lang="en-US" sz="1600" u="none" strike="noStrike" dirty="0" smtClean="0"/>
                        <a:t>Education </a:t>
                      </a:r>
                      <a:r>
                        <a:rPr lang="en-US" sz="1600" u="none" strike="noStrike" dirty="0"/>
                        <a:t>Human </a:t>
                      </a:r>
                      <a:r>
                        <a:rPr lang="en-US" sz="1600" u="none" strike="noStrike" dirty="0" smtClean="0"/>
                        <a:t>Resources Development and Institutional Development</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a:t>
                      </a:r>
                      <a:r>
                        <a:rPr lang="en-ZA" sz="1600" u="none" strike="noStrike" kern="1200" baseline="0" dirty="0" smtClean="0">
                          <a:effectLst/>
                        </a:rPr>
                        <a:t> 215 104</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1 037 586</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177 518</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85.39%</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5"/>
                  </a:ext>
                </a:extLst>
              </a:tr>
              <a:tr h="503164">
                <a:tc>
                  <a:txBody>
                    <a:bodyPr/>
                    <a:lstStyle/>
                    <a:p>
                      <a:pPr algn="l" rtl="0" fontAlgn="t"/>
                      <a:r>
                        <a:rPr lang="en-US" sz="1600" u="none" strike="noStrike" dirty="0" smtClean="0"/>
                        <a:t>Planning</a:t>
                      </a:r>
                      <a:r>
                        <a:rPr lang="en-US" sz="1600" u="none" strike="noStrike" dirty="0"/>
                        <a:t>, </a:t>
                      </a:r>
                      <a:r>
                        <a:rPr lang="en-US" sz="1600" u="none" strike="noStrike" dirty="0" smtClean="0"/>
                        <a:t>Information and Assessment</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13</a:t>
                      </a:r>
                      <a:r>
                        <a:rPr lang="en-ZA" sz="1600" u="none" strike="noStrike" kern="1200" baseline="0" dirty="0" smtClean="0">
                          <a:effectLst/>
                        </a:rPr>
                        <a:t> 248 303</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7 019 780</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6 228 523</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52.99%</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6"/>
                  </a:ext>
                </a:extLst>
              </a:tr>
              <a:tr h="428550">
                <a:tc>
                  <a:txBody>
                    <a:bodyPr/>
                    <a:lstStyle/>
                    <a:p>
                      <a:pPr algn="l" rtl="0" fontAlgn="t"/>
                      <a:r>
                        <a:rPr lang="en-US" sz="1600" u="none" strike="noStrike" dirty="0" smtClean="0"/>
                        <a:t>Educational Enrichment Services</a:t>
                      </a:r>
                      <a:endParaRPr lang="en-US" sz="1600" b="0" i="0" u="none" strike="noStrike" baseline="30000"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6 </a:t>
                      </a:r>
                      <a:r>
                        <a:rPr lang="en-ZA" sz="1600" u="none" strike="noStrike" kern="1200" baseline="0" dirty="0" smtClean="0">
                          <a:effectLst/>
                        </a:rPr>
                        <a:t> 726 977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3 880 325</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2 846 652</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57.68%</a:t>
                      </a:r>
                      <a:endParaRPr lang="en-ZA" sz="1600" b="0"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553480">
                <a:tc>
                  <a:txBody>
                    <a:bodyPr/>
                    <a:lstStyle/>
                    <a:p>
                      <a:pPr algn="l" rtl="0" fontAlgn="t"/>
                      <a:r>
                        <a:rPr lang="en-US" sz="1600" b="1" u="none" strike="noStrike" dirty="0"/>
                        <a:t>Total</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23 408 620</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12 630 912</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10 777 708</a:t>
                      </a:r>
                      <a:endParaRPr lang="en-ZA" sz="1600" b="1"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53.96%</a:t>
                      </a:r>
                      <a:endParaRPr lang="en-ZA" sz="1600" b="1"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461532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252536" y="72008"/>
            <a:ext cx="9144000" cy="692696"/>
          </a:xfrm>
        </p:spPr>
        <p:txBody>
          <a:bodyPr>
            <a:noAutofit/>
          </a:bodyPr>
          <a:lstStyle/>
          <a:p>
            <a:pPr eaLnBrk="1" hangingPunct="1"/>
            <a:r>
              <a:rPr lang="en-ZA" altLang="en-US" sz="28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a:t>
            </a:r>
            <a:r>
              <a:rPr lang="en-ZA" altLang="en-US" sz="2800" b="1" dirty="0">
                <a:solidFill>
                  <a:schemeClr val="accent2">
                    <a:lumMod val="75000"/>
                  </a:schemeClr>
                </a:solidFill>
              </a:rPr>
              <a:t>MEASURES/PROGRESS</a:t>
            </a:r>
            <a:r>
              <a:rPr lang="en-ZA" altLang="en-US" sz="2800" b="1" dirty="0" smtClean="0">
                <a:solidFill>
                  <a:schemeClr val="accent2">
                    <a:lumMod val="75000"/>
                  </a:schemeClr>
                </a:solidFill>
              </a:rPr>
              <a:t> </a:t>
            </a:r>
            <a:endParaRPr lang="en-ZA" altLang="en-US" sz="28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504633573"/>
              </p:ext>
            </p:extLst>
          </p:nvPr>
        </p:nvGraphicFramePr>
        <p:xfrm>
          <a:off x="107504" y="908722"/>
          <a:ext cx="8856984" cy="5908631"/>
        </p:xfrm>
        <a:graphic>
          <a:graphicData uri="http://schemas.openxmlformats.org/drawingml/2006/table">
            <a:tbl>
              <a:tblPr firstRow="1" bandRow="1">
                <a:tableStyleId>{21E4AEA4-8DFA-4A89-87EB-49C32662AFE0}</a:tableStyleId>
              </a:tblPr>
              <a:tblGrid>
                <a:gridCol w="3911835">
                  <a:extLst>
                    <a:ext uri="{9D8B030D-6E8A-4147-A177-3AD203B41FA5}">
                      <a16:colId xmlns:a16="http://schemas.microsoft.com/office/drawing/2014/main" xmlns="" val="20000"/>
                    </a:ext>
                  </a:extLst>
                </a:gridCol>
                <a:gridCol w="4945149">
                  <a:extLst>
                    <a:ext uri="{9D8B030D-6E8A-4147-A177-3AD203B41FA5}">
                      <a16:colId xmlns:a16="http://schemas.microsoft.com/office/drawing/2014/main" xmlns="" val="20001"/>
                    </a:ext>
                  </a:extLst>
                </a:gridCol>
              </a:tblGrid>
              <a:tr h="270346">
                <a:tc>
                  <a:txBody>
                    <a:bodyPr/>
                    <a:lstStyle/>
                    <a:p>
                      <a:pPr algn="ctr"/>
                      <a:r>
                        <a:rPr lang="en-ZA" sz="1200" dirty="0" smtClean="0"/>
                        <a:t>DEVIATIONS/CHALLENGES</a:t>
                      </a:r>
                      <a:endParaRPr lang="en-ZA" sz="1200" dirty="0">
                        <a:latin typeface="+mn-lt"/>
                        <a:cs typeface="Arial" panose="020B0604020202020204" pitchFamily="34" charset="0"/>
                      </a:endParaRPr>
                    </a:p>
                  </a:txBody>
                  <a:tcPr marL="91431" marR="91431" marT="45721" marB="45721"/>
                </a:tc>
                <a:tc>
                  <a:txBody>
                    <a:bodyPr/>
                    <a:lstStyle/>
                    <a:p>
                      <a:pPr algn="ctr"/>
                      <a:r>
                        <a:rPr lang="en-ZA" sz="1200" dirty="0" smtClean="0"/>
                        <a:t>MITIGATORY MEASURES/PROGRESS</a:t>
                      </a:r>
                      <a:endParaRPr lang="en-ZA" sz="1200" dirty="0">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0"/>
                  </a:ext>
                </a:extLst>
              </a:tr>
              <a:tr h="5634309">
                <a:tc>
                  <a:txBody>
                    <a:bodyPr/>
                    <a:lstStyle/>
                    <a:p>
                      <a:pPr marL="0" lvl="0" indent="0" algn="just" fontAlgn="t">
                        <a:spcBef>
                          <a:spcPts val="0"/>
                        </a:spcBef>
                        <a:buNone/>
                      </a:pPr>
                      <a:r>
                        <a:rPr lang="en-ZA" sz="1200" dirty="0" smtClean="0"/>
                        <a:t>Programme  2: </a:t>
                      </a:r>
                      <a:r>
                        <a:rPr lang="en-US" sz="1200" dirty="0" smtClean="0"/>
                        <a:t>Curriculum Policy, Support and Monitoring</a:t>
                      </a:r>
                    </a:p>
                    <a:p>
                      <a:pPr lvl="0" algn="just">
                        <a:lnSpc>
                          <a:spcPct val="150000"/>
                        </a:lnSpc>
                        <a:buFont typeface="Wingdings"/>
                        <a:buNone/>
                      </a:pPr>
                      <a:r>
                        <a:rPr lang="en-US" sz="1200" dirty="0" smtClean="0"/>
                        <a:t>The bulk</a:t>
                      </a:r>
                      <a:r>
                        <a:rPr lang="en-US" sz="1200" baseline="0" dirty="0" smtClean="0"/>
                        <a:t> of the allocation</a:t>
                      </a:r>
                      <a:r>
                        <a:rPr lang="en-US" sz="1200" dirty="0" smtClean="0"/>
                        <a:t> on this programme is in respect </a:t>
                      </a:r>
                      <a:r>
                        <a:rPr lang="en-US" sz="1200" baseline="0" dirty="0" smtClean="0"/>
                        <a:t>to Workbooks and Kha Ri Gude</a:t>
                      </a:r>
                      <a:r>
                        <a:rPr lang="en-ZA" sz="1200" dirty="0" smtClean="0"/>
                        <a:t>.</a:t>
                      </a:r>
                      <a:endParaRPr lang="en-US" sz="1200" baseline="0" dirty="0" smtClean="0">
                        <a:effectLst/>
                      </a:endParaRPr>
                    </a:p>
                    <a:p>
                      <a:pPr lvl="0" algn="just">
                        <a:lnSpc>
                          <a:spcPct val="150000"/>
                        </a:lnSpc>
                        <a:buFont typeface="Wingdings"/>
                        <a:buNone/>
                      </a:pPr>
                      <a:endParaRPr lang="en-US" sz="1200" baseline="0" dirty="0" smtClean="0">
                        <a:effectLst/>
                      </a:endParaRPr>
                    </a:p>
                    <a:p>
                      <a:pPr marL="0" marR="0" lvl="0" indent="0" algn="just" defTabSz="914400" rtl="0" eaLnBrk="1" fontAlgn="auto" latinLnBrk="0" hangingPunct="1">
                        <a:lnSpc>
                          <a:spcPct val="150000"/>
                        </a:lnSpc>
                        <a:spcBef>
                          <a:spcPts val="0"/>
                        </a:spcBef>
                        <a:spcAft>
                          <a:spcPts val="0"/>
                        </a:spcAft>
                        <a:buClrTx/>
                        <a:buSzTx/>
                        <a:buFont typeface="Wingdings"/>
                        <a:buNone/>
                        <a:tabLst/>
                        <a:defRPr/>
                      </a:pPr>
                      <a:endParaRPr lang="en-ZA" sz="1200" kern="0" dirty="0" smtClean="0"/>
                    </a:p>
                    <a:p>
                      <a:pPr lvl="0" algn="just">
                        <a:lnSpc>
                          <a:spcPct val="150000"/>
                        </a:lnSpc>
                        <a:buFont typeface="Wingdings"/>
                        <a:buNone/>
                      </a:pPr>
                      <a:endParaRPr lang="en-ZA" sz="1200" dirty="0">
                        <a:solidFill>
                          <a:srgbClr val="FF0000"/>
                        </a:solidFill>
                        <a:latin typeface="+mn-lt"/>
                        <a:ea typeface="Times New Roman"/>
                        <a:cs typeface="Arial" panose="020B0604020202020204" pitchFamily="34" charset="0"/>
                      </a:endParaRPr>
                    </a:p>
                  </a:txBody>
                  <a:tcPr marL="91431" marR="91431" marT="45721" marB="45721"/>
                </a:tc>
                <a:tc>
                  <a:txBody>
                    <a:bodyPr/>
                    <a:lstStyle/>
                    <a:p>
                      <a:pPr marL="0" indent="0">
                        <a:buFont typeface="Arial" panose="020B0604020202020204" pitchFamily="34" charset="0"/>
                        <a:buNone/>
                      </a:pPr>
                      <a:r>
                        <a:rPr lang="en-ZA" sz="1300" dirty="0" smtClean="0"/>
                        <a:t>Workbooks</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300" dirty="0" smtClean="0"/>
                        <a:t>The invoices for the printing of Workbooks volume 1 amounting</a:t>
                      </a:r>
                      <a:r>
                        <a:rPr lang="en-ZA" sz="1300" baseline="0" dirty="0" smtClean="0"/>
                        <a:t> to R294.893 million were received during the period under review. However, due to the service provider submitting new banking details on the Central Supply Database to National Treasury, there was a delay in processing the invoices. These invoices were only paid on 4 October 2017. The Department is awaiting the invoices for the delivery of workbook volume 1 that can only be submitted once verification of delivery to schools has been completed.</a:t>
                      </a:r>
                      <a:r>
                        <a:rPr lang="en-ZA" sz="1300" dirty="0" smtClean="0"/>
                        <a:t> The printing and delivery of Workbooks volume 2 took place during October 2017. </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300" kern="1200" dirty="0" smtClean="0"/>
                        <a:t>Kha Ri Gude</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300" dirty="0" smtClean="0"/>
                        <a:t>The last 3 months stipend payment of all the Volunteers that were withheld have been paid. The Department</a:t>
                      </a:r>
                      <a:r>
                        <a:rPr lang="en-ZA" sz="1300" baseline="0" dirty="0" smtClean="0"/>
                        <a:t> realised savings on the project due to the reduced number of learners after the investigation were conducted on registered learners. The savings have been reprioritise within the Programme to fund other priorities</a:t>
                      </a:r>
                      <a:r>
                        <a:rPr lang="en-ZA" sz="1200" baseline="0" dirty="0" smtClean="0"/>
                        <a:t>.</a:t>
                      </a:r>
                      <a:endParaRPr lang="en-ZA" sz="1200" dirty="0" smtClean="0">
                        <a:solidFill>
                          <a:schemeClr val="tx1"/>
                        </a:solidFill>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51640415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36512" y="2"/>
            <a:ext cx="9144000" cy="981075"/>
          </a:xfrm>
        </p:spPr>
        <p:txBody>
          <a:bodyPr>
            <a:normAutofit/>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a:solidFill>
                  <a:schemeClr val="accent2">
                    <a:lumMod val="75000"/>
                  </a:schemeClr>
                </a:solidFill>
              </a:rPr>
              <a:t>MITIGATORY</a:t>
            </a:r>
            <a:r>
              <a:rPr lang="en-ZA" altLang="en-US" sz="2800" b="1" dirty="0" smtClean="0">
                <a:solidFill>
                  <a:schemeClr val="accent2">
                    <a:lumMod val="75000"/>
                  </a:schemeClr>
                </a:solidFill>
              </a:rPr>
              <a:t>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830150227"/>
              </p:ext>
            </p:extLst>
          </p:nvPr>
        </p:nvGraphicFramePr>
        <p:xfrm>
          <a:off x="0" y="980727"/>
          <a:ext cx="9144000" cy="4968553"/>
        </p:xfrm>
        <a:graphic>
          <a:graphicData uri="http://schemas.openxmlformats.org/drawingml/2006/table">
            <a:tbl>
              <a:tblPr firstRow="1" bandRow="1">
                <a:tableStyleId>{21E4AEA4-8DFA-4A89-87EB-49C32662AFE0}</a:tableStyleId>
              </a:tblPr>
              <a:tblGrid>
                <a:gridCol w="4419600">
                  <a:extLst>
                    <a:ext uri="{9D8B030D-6E8A-4147-A177-3AD203B41FA5}">
                      <a16:colId xmlns:a16="http://schemas.microsoft.com/office/drawing/2014/main" xmlns="" val="20000"/>
                    </a:ext>
                  </a:extLst>
                </a:gridCol>
                <a:gridCol w="4724400">
                  <a:extLst>
                    <a:ext uri="{9D8B030D-6E8A-4147-A177-3AD203B41FA5}">
                      <a16:colId xmlns:a16="http://schemas.microsoft.com/office/drawing/2014/main" xmlns="" val="20001"/>
                    </a:ext>
                  </a:extLst>
                </a:gridCol>
              </a:tblGrid>
              <a:tr h="465447">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2097553">
                <a:tc>
                  <a:txBody>
                    <a:bodyPr/>
                    <a:lstStyle/>
                    <a:p>
                      <a:pPr marL="0" lvl="0" indent="0" algn="just" defTabSz="914400" rtl="0" eaLnBrk="1" fontAlgn="t" latinLnBrk="0" hangingPunct="1">
                        <a:lnSpc>
                          <a:spcPct val="150000"/>
                        </a:lnSpc>
                        <a:spcBef>
                          <a:spcPts val="0"/>
                        </a:spcBef>
                        <a:buFont typeface="Wingdings"/>
                        <a:buNone/>
                      </a:pPr>
                      <a:r>
                        <a:rPr lang="en-ZA" sz="1300" kern="1200" dirty="0" smtClean="0"/>
                        <a:t>Programme 3:Teachers, Education Human Resources Development and Institutional Development</a:t>
                      </a:r>
                    </a:p>
                    <a:p>
                      <a:pPr marL="0" lvl="0" indent="0" algn="just" defTabSz="914400" rtl="0" eaLnBrk="1" fontAlgn="t" latinLnBrk="0" hangingPunct="1">
                        <a:lnSpc>
                          <a:spcPct val="150000"/>
                        </a:lnSpc>
                        <a:spcBef>
                          <a:spcPts val="0"/>
                        </a:spcBef>
                        <a:buFont typeface="Wingdings"/>
                        <a:buNone/>
                      </a:pPr>
                      <a:r>
                        <a:rPr lang="en-ZA" sz="1300" kern="1200" dirty="0" smtClean="0"/>
                        <a:t>The high expenditure in</a:t>
                      </a:r>
                      <a:r>
                        <a:rPr lang="en-ZA" sz="1300" kern="1200" baseline="0" dirty="0" smtClean="0"/>
                        <a:t> this programme </a:t>
                      </a:r>
                      <a:r>
                        <a:rPr lang="en-ZA" sz="1300" kern="1200" dirty="0" smtClean="0"/>
                        <a:t>is due to Funza Lushaka Bursaries.</a:t>
                      </a:r>
                      <a:endParaRPr lang="en-ZA" sz="1300" b="1" kern="1200" dirty="0" smtClean="0">
                        <a:solidFill>
                          <a:schemeClr val="tx1"/>
                        </a:solidFill>
                        <a:latin typeface="+mn-lt"/>
                        <a:ea typeface="+mn-ea"/>
                        <a:cs typeface="Arial" panose="020B0604020202020204" pitchFamily="34" charset="0"/>
                      </a:endParaRPr>
                    </a:p>
                  </a:txBody>
                  <a:tcPr marL="91431" marR="91431" marT="45721" marB="45721"/>
                </a:tc>
                <a:tc>
                  <a:txBody>
                    <a:bodyPr/>
                    <a:lstStyle/>
                    <a:p>
                      <a:pPr marL="0" indent="0" algn="just" defTabSz="914400" rtl="0" eaLnBrk="1" latinLnBrk="0" hangingPunct="1">
                        <a:lnSpc>
                          <a:spcPct val="150000"/>
                        </a:lnSpc>
                        <a:buFont typeface="Arial" panose="020B0604020202020204" pitchFamily="34" charset="0"/>
                        <a:buNone/>
                      </a:pPr>
                      <a:endParaRPr lang="en-ZA" sz="1300" kern="1200" dirty="0" smtClean="0"/>
                    </a:p>
                    <a:p>
                      <a:pPr marL="0" indent="0" algn="just" defTabSz="914400" rtl="0" eaLnBrk="1" latinLnBrk="0" hangingPunct="1">
                        <a:lnSpc>
                          <a:spcPct val="150000"/>
                        </a:lnSpc>
                        <a:buFont typeface="Arial" panose="020B0604020202020204" pitchFamily="34" charset="0"/>
                        <a:buNone/>
                      </a:pPr>
                      <a:r>
                        <a:rPr lang="en-ZA" sz="1300" kern="1200" dirty="0" smtClean="0"/>
                        <a:t>90% of the Funza Lushaka Bursaries funds to NSFAS</a:t>
                      </a:r>
                      <a:r>
                        <a:rPr lang="en-ZA" sz="1300" kern="1200" baseline="0" dirty="0" smtClean="0"/>
                        <a:t> were</a:t>
                      </a:r>
                      <a:r>
                        <a:rPr lang="en-ZA" sz="1300" kern="1200" dirty="0" smtClean="0"/>
                        <a:t> transferred in April 2017. The remainder of the Funza Lushaka bursary funds were transferred in January to cover the registration fees for the 2018 academic year.</a:t>
                      </a:r>
                      <a:endParaRPr lang="en-ZA" sz="1300" kern="1200" dirty="0" smtClean="0">
                        <a:solidFill>
                          <a:schemeClr val="tx1"/>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2405553">
                <a:tc>
                  <a:txBody>
                    <a:bodyPr/>
                    <a:lstStyle/>
                    <a:p>
                      <a:pPr marL="0" indent="0" algn="just" fontAlgn="t">
                        <a:lnSpc>
                          <a:spcPct val="110000"/>
                        </a:lnSpc>
                        <a:spcBef>
                          <a:spcPts val="0"/>
                        </a:spcBef>
                        <a:buNone/>
                      </a:pPr>
                      <a:r>
                        <a:rPr lang="en-ZA" sz="1300" dirty="0" smtClean="0"/>
                        <a:t>Programme 4: Planning, Information and Assessment</a:t>
                      </a:r>
                    </a:p>
                    <a:p>
                      <a:pPr lvl="0" algn="just">
                        <a:lnSpc>
                          <a:spcPct val="150000"/>
                        </a:lnSpc>
                        <a:buFont typeface="Wingdings"/>
                        <a:buNone/>
                      </a:pPr>
                      <a:r>
                        <a:rPr lang="en-ZA" sz="1300" dirty="0" smtClean="0"/>
                        <a:t>The underspending</a:t>
                      </a:r>
                      <a:r>
                        <a:rPr lang="en-ZA" sz="1300" baseline="0" dirty="0" smtClean="0"/>
                        <a:t> on this programme is due to the </a:t>
                      </a:r>
                      <a:r>
                        <a:rPr lang="en-ZA" sz="1300" dirty="0" smtClean="0"/>
                        <a:t>ASIDI projects. </a:t>
                      </a:r>
                      <a:endParaRPr lang="en-ZA" sz="1300" dirty="0" smtClean="0">
                        <a:solidFill>
                          <a:schemeClr val="tx1"/>
                        </a:solidFill>
                        <a:latin typeface="+mn-lt"/>
                        <a:ea typeface="Times New Roman"/>
                      </a:endParaRPr>
                    </a:p>
                  </a:txBody>
                  <a:tcPr marL="91431" marR="91431" marT="45721" marB="45721"/>
                </a:tc>
                <a:tc>
                  <a:txBody>
                    <a:bodyPr/>
                    <a:lstStyle/>
                    <a:p>
                      <a:pPr marL="0" indent="0" defTabSz="914400" rtl="0" eaLnBrk="1" latinLnBrk="0" hangingPunct="1">
                        <a:buFont typeface="Arial" panose="020B0604020202020204" pitchFamily="34" charset="0"/>
                        <a:buNone/>
                      </a:pPr>
                      <a:endParaRPr kumimoji="0" lang="en-ZA" sz="1300" u="none" strike="noStrike" kern="1200" cap="none" spc="0" normalizeH="0" baseline="0" dirty="0" smtClean="0">
                        <a:ln>
                          <a:noFill/>
                        </a:ln>
                        <a:effectLst/>
                        <a:uLnTx/>
                        <a:uFillTx/>
                      </a:endParaRPr>
                    </a:p>
                    <a:p>
                      <a:pPr marL="0" indent="0" algn="just" defTabSz="914400" rtl="0" eaLnBrk="1" latinLnBrk="0" hangingPunct="1">
                        <a:lnSpc>
                          <a:spcPct val="150000"/>
                        </a:lnSpc>
                        <a:buFont typeface="Arial" panose="020B0604020202020204" pitchFamily="34" charset="0"/>
                        <a:buNone/>
                      </a:pPr>
                      <a:r>
                        <a:rPr kumimoji="0" lang="en-ZA" sz="1300" u="none" strike="noStrike" kern="1200" cap="none" spc="0" normalizeH="0" baseline="0" dirty="0" smtClean="0">
                          <a:ln>
                            <a:noFill/>
                          </a:ln>
                          <a:effectLst/>
                          <a:uLnTx/>
                          <a:uFillTx/>
                        </a:rPr>
                        <a:t>The low spending is due to discontinuation of 32 large and mega schools as a result of legal challenges and delays in procurement processes for water and sanitation for both Eastern Cape and  Limpopo provinces by Mvula Trust. Furthermore, the delay in the approval of Cession Agreement between IDT, Public Works and the Department.</a:t>
                      </a:r>
                      <a:endParaRPr kumimoji="0" lang="en-ZA" sz="13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139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47527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2" y="-145835"/>
            <a:ext cx="9144000" cy="622507"/>
          </a:xfrm>
        </p:spPr>
        <p:txBody>
          <a:bodyPr>
            <a:noAutofit/>
          </a:bodyPr>
          <a:lstStyle/>
          <a:p>
            <a:r>
              <a:rPr lang="en-US" sz="1800" b="1" dirty="0" smtClean="0"/>
              <a:t>MONITORING OF MARKING CENTRES BY THE DG</a:t>
            </a:r>
            <a:endParaRPr lang="en-US"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7535614"/>
              </p:ext>
            </p:extLst>
          </p:nvPr>
        </p:nvGraphicFramePr>
        <p:xfrm>
          <a:off x="0" y="386757"/>
          <a:ext cx="9144001" cy="6789348"/>
        </p:xfrm>
        <a:graphic>
          <a:graphicData uri="http://schemas.openxmlformats.org/drawingml/2006/table">
            <a:tbl>
              <a:tblPr firstRow="1" firstCol="1" bandRow="1">
                <a:tableStyleId>{21E4AEA4-8DFA-4A89-87EB-49C32662AFE0}</a:tableStyleId>
              </a:tblPr>
              <a:tblGrid>
                <a:gridCol w="2200046">
                  <a:extLst>
                    <a:ext uri="{9D8B030D-6E8A-4147-A177-3AD203B41FA5}">
                      <a16:colId xmlns:a16="http://schemas.microsoft.com/office/drawing/2014/main" xmlns="" val="20000"/>
                    </a:ext>
                  </a:extLst>
                </a:gridCol>
                <a:gridCol w="2200046">
                  <a:extLst>
                    <a:ext uri="{9D8B030D-6E8A-4147-A177-3AD203B41FA5}">
                      <a16:colId xmlns:a16="http://schemas.microsoft.com/office/drawing/2014/main" xmlns="" val="20001"/>
                    </a:ext>
                  </a:extLst>
                </a:gridCol>
                <a:gridCol w="2900478">
                  <a:extLst>
                    <a:ext uri="{9D8B030D-6E8A-4147-A177-3AD203B41FA5}">
                      <a16:colId xmlns:a16="http://schemas.microsoft.com/office/drawing/2014/main" xmlns="" val="20002"/>
                    </a:ext>
                  </a:extLst>
                </a:gridCol>
                <a:gridCol w="1843431">
                  <a:extLst>
                    <a:ext uri="{9D8B030D-6E8A-4147-A177-3AD203B41FA5}">
                      <a16:colId xmlns:a16="http://schemas.microsoft.com/office/drawing/2014/main" xmlns="" val="20003"/>
                    </a:ext>
                  </a:extLst>
                </a:gridCol>
              </a:tblGrid>
              <a:tr h="191569">
                <a:tc>
                  <a:txBody>
                    <a:bodyPr/>
                    <a:lstStyle/>
                    <a:p>
                      <a:pPr marL="0" marR="0">
                        <a:lnSpc>
                          <a:spcPct val="107000"/>
                        </a:lnSpc>
                        <a:spcBef>
                          <a:spcPts val="0"/>
                        </a:spcBef>
                        <a:spcAft>
                          <a:spcPts val="0"/>
                        </a:spcAft>
                      </a:pPr>
                      <a:r>
                        <a:rPr lang="en-US" sz="1200" dirty="0" smtClean="0">
                          <a:effectLst/>
                        </a:rPr>
                        <a:t>PROVINCE</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dirty="0" smtClean="0">
                          <a:effectLst/>
                        </a:rPr>
                        <a:t>DATES</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dirty="0" smtClean="0">
                          <a:effectLst/>
                        </a:rPr>
                        <a:t>CENTRES MONITORED</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dirty="0" smtClean="0">
                          <a:effectLst/>
                        </a:rPr>
                        <a:t>SUBJECTS PER CENTRE</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0"/>
                  </a:ext>
                </a:extLst>
              </a:tr>
              <a:tr h="238099">
                <a:tc rowSpan="9">
                  <a:txBody>
                    <a:bodyPr/>
                    <a:lstStyle/>
                    <a:p>
                      <a:pPr marL="0" marR="0">
                        <a:lnSpc>
                          <a:spcPct val="107000"/>
                        </a:lnSpc>
                        <a:spcBef>
                          <a:spcPts val="0"/>
                        </a:spcBef>
                        <a:spcAft>
                          <a:spcPts val="0"/>
                        </a:spcAft>
                      </a:pPr>
                      <a:r>
                        <a:rPr lang="en-US" sz="1100" dirty="0">
                          <a:effectLst/>
                        </a:rPr>
                        <a:t>Gauteng</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b="1" dirty="0">
                          <a:effectLst/>
                        </a:rPr>
                        <a:t>25 November 2017</a:t>
                      </a:r>
                      <a:endParaRPr lang="en-US" sz="12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dirty="0">
                          <a:effectLst/>
                        </a:rPr>
                        <a:t>Allen Glen High</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200" dirty="0">
                          <a:effectLst/>
                        </a:rPr>
                        <a:t>Mathematics P1</a:t>
                      </a: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1"/>
                  </a:ext>
                </a:extLst>
              </a:tr>
              <a:tr h="175595">
                <a:tc vMerge="1">
                  <a:txBody>
                    <a:bodyPr/>
                    <a:lstStyle/>
                    <a:p>
                      <a:endParaRPr lang="en-US"/>
                    </a:p>
                  </a:txBody>
                  <a:tcPr/>
                </a:tc>
                <a:tc rowSpan="5">
                  <a:txBody>
                    <a:bodyPr/>
                    <a:lstStyle/>
                    <a:p>
                      <a:pPr marL="0" marR="0">
                        <a:lnSpc>
                          <a:spcPct val="107000"/>
                        </a:lnSpc>
                        <a:spcBef>
                          <a:spcPts val="0"/>
                        </a:spcBef>
                        <a:spcAft>
                          <a:spcPts val="0"/>
                        </a:spcAft>
                      </a:pPr>
                      <a:r>
                        <a:rPr lang="en-US" sz="1100" b="1" dirty="0">
                          <a:effectLst/>
                        </a:rPr>
                        <a:t>1 December 2017</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Krugersdorp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 </a:t>
                      </a:r>
                      <a:r>
                        <a:rPr lang="en-US" sz="1100" dirty="0" smtClean="0">
                          <a:effectLst/>
                        </a:rPr>
                        <a:t>English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2"/>
                  </a:ext>
                </a:extLst>
              </a:tr>
              <a:tr h="35119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Roodepoort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smtClean="0">
                          <a:effectLst/>
                        </a:rPr>
                        <a:t>Tourism, Maths Literacy, Isixhosa </a:t>
                      </a:r>
                      <a:r>
                        <a:rPr lang="en-US" sz="1100" dirty="0">
                          <a:effectLst/>
                        </a:rPr>
                        <a:t>P1 &amp; P2</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3"/>
                  </a:ext>
                </a:extLst>
              </a:tr>
              <a:tr h="52678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Rand Girls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 </a:t>
                      </a:r>
                      <a:r>
                        <a:rPr lang="en-US" sz="1100" dirty="0" smtClean="0">
                          <a:effectLst/>
                        </a:rPr>
                        <a:t>Accounting, Geography P1 &amp;</a:t>
                      </a:r>
                      <a:r>
                        <a:rPr lang="en-US" sz="1100" baseline="0" dirty="0" smtClean="0">
                          <a:effectLst/>
                        </a:rPr>
                        <a:t> P2,  Hospitality Studies, IsiZulu FAL P1, P2 &amp; P3</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4"/>
                  </a:ext>
                </a:extLst>
              </a:tr>
              <a:tr h="3972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Queens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Economics P1 &amp; </a:t>
                      </a:r>
                      <a:r>
                        <a:rPr lang="en-US" sz="1100" dirty="0" smtClean="0">
                          <a:effectLst/>
                        </a:rPr>
                        <a:t>P2, Physical </a:t>
                      </a:r>
                      <a:r>
                        <a:rPr lang="en-US" sz="1100" dirty="0">
                          <a:effectLst/>
                        </a:rPr>
                        <a:t>Sciences P1 &amp; </a:t>
                      </a:r>
                      <a:r>
                        <a:rPr lang="en-US" sz="1100" dirty="0" smtClean="0">
                          <a:effectLst/>
                        </a:rPr>
                        <a:t>P2, Afrikaans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5"/>
                  </a:ext>
                </a:extLst>
              </a:tr>
              <a:tr h="1755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Kempton Park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Business Studies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6"/>
                  </a:ext>
                </a:extLst>
              </a:tr>
              <a:tr h="175595">
                <a:tc vMerge="1">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rowSpan="3">
                  <a:txBody>
                    <a:bodyPr/>
                    <a:lstStyle/>
                    <a:p>
                      <a:pPr marL="0" marR="0">
                        <a:lnSpc>
                          <a:spcPct val="107000"/>
                        </a:lnSpc>
                        <a:spcBef>
                          <a:spcPts val="0"/>
                        </a:spcBef>
                        <a:spcAft>
                          <a:spcPts val="0"/>
                        </a:spcAft>
                      </a:pPr>
                      <a:r>
                        <a:rPr lang="en-US" sz="1100" b="1" dirty="0" smtClean="0">
                          <a:effectLst/>
                        </a:rPr>
                        <a:t>12 December</a:t>
                      </a:r>
                      <a:r>
                        <a:rPr lang="en-US" sz="1100" b="1" baseline="0" dirty="0" smtClean="0">
                          <a:effectLst/>
                        </a:rPr>
                        <a:t> 2017</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Kempton Park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smtClean="0">
                          <a:effectLst/>
                        </a:rPr>
                        <a:t>Sepedi, Business Studies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7"/>
                  </a:ext>
                </a:extLst>
              </a:tr>
              <a:tr h="351190">
                <a:tc vMerge="1">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vMerge="1">
                  <a:txBody>
                    <a:bodyPr/>
                    <a:lstStyle/>
                    <a:p>
                      <a:pPr marL="0" marR="0">
                        <a:lnSpc>
                          <a:spcPct val="107000"/>
                        </a:lnSpc>
                        <a:spcBef>
                          <a:spcPts val="0"/>
                        </a:spcBef>
                        <a:spcAft>
                          <a:spcPts val="0"/>
                        </a:spcAft>
                      </a:pP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Mondeor</a:t>
                      </a:r>
                      <a:r>
                        <a:rPr lang="en-US" sz="1100" baseline="0" dirty="0" smtClean="0">
                          <a:effectLst/>
                        </a:rPr>
                        <a:t>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smtClean="0">
                          <a:effectLst/>
                        </a:rPr>
                        <a:t>English FAL P3, Setswana HL P3</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8"/>
                  </a:ext>
                </a:extLst>
              </a:tr>
              <a:tr h="351190">
                <a:tc vMerge="1">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vMerge="1">
                  <a:txBody>
                    <a:bodyPr/>
                    <a:lstStyle/>
                    <a:p>
                      <a:pPr marL="0" marR="0">
                        <a:lnSpc>
                          <a:spcPct val="107000"/>
                        </a:lnSpc>
                        <a:spcBef>
                          <a:spcPts val="0"/>
                        </a:spcBef>
                        <a:spcAft>
                          <a:spcPts val="0"/>
                        </a:spcAft>
                      </a:pP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Allen</a:t>
                      </a:r>
                      <a:r>
                        <a:rPr lang="en-US" sz="1100" baseline="0" dirty="0" smtClean="0">
                          <a:effectLst/>
                        </a:rPr>
                        <a:t> Glen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smtClean="0">
                          <a:effectLst/>
                        </a:rPr>
                        <a:t>English HL P2 &amp; P3, Afrikaans FAL P3, Afrikaans FAL P3</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09"/>
                  </a:ext>
                </a:extLst>
              </a:tr>
              <a:tr h="175595">
                <a:tc rowSpan="7">
                  <a:txBody>
                    <a:bodyPr/>
                    <a:lstStyle/>
                    <a:p>
                      <a:pPr marL="0" marR="0">
                        <a:lnSpc>
                          <a:spcPct val="107000"/>
                        </a:lnSpc>
                        <a:spcBef>
                          <a:spcPts val="0"/>
                        </a:spcBef>
                        <a:spcAft>
                          <a:spcPts val="0"/>
                        </a:spcAft>
                      </a:pPr>
                      <a:r>
                        <a:rPr lang="en-US" sz="1100" dirty="0">
                          <a:effectLst/>
                        </a:rPr>
                        <a:t>KwaZulu-Natal</a:t>
                      </a:r>
                    </a:p>
                    <a:p>
                      <a:pPr marL="0" marR="0">
                        <a:lnSpc>
                          <a:spcPct val="107000"/>
                        </a:lnSpc>
                        <a:spcBef>
                          <a:spcPts val="0"/>
                        </a:spcBef>
                        <a:spcAft>
                          <a:spcPts val="0"/>
                        </a:spcAft>
                      </a:pPr>
                      <a:r>
                        <a:rPr lang="en-US" sz="1100" dirty="0">
                          <a:effectLst/>
                        </a:rPr>
                        <a:t> </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rowSpan="7">
                  <a:txBody>
                    <a:bodyPr/>
                    <a:lstStyle/>
                    <a:p>
                      <a:pPr marL="0" marR="0">
                        <a:lnSpc>
                          <a:spcPct val="107000"/>
                        </a:lnSpc>
                        <a:spcBef>
                          <a:spcPts val="0"/>
                        </a:spcBef>
                        <a:spcAft>
                          <a:spcPts val="0"/>
                        </a:spcAft>
                      </a:pPr>
                      <a:r>
                        <a:rPr lang="en-US" sz="1100" b="1" dirty="0">
                          <a:effectLst/>
                        </a:rPr>
                        <a:t>8 December 2017</a:t>
                      </a:r>
                    </a:p>
                    <a:p>
                      <a:pPr marL="0" marR="0">
                        <a:lnSpc>
                          <a:spcPct val="107000"/>
                        </a:lnSpc>
                        <a:spcBef>
                          <a:spcPts val="0"/>
                        </a:spcBef>
                        <a:spcAft>
                          <a:spcPts val="0"/>
                        </a:spcAft>
                      </a:pPr>
                      <a:r>
                        <a:rPr lang="en-US" sz="1100" dirty="0">
                          <a:effectLst/>
                        </a:rPr>
                        <a:t> </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Maritzburg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English FAL P2</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0"/>
                  </a:ext>
                </a:extLst>
              </a:tr>
              <a:tr h="351190">
                <a:tc vMerge="1">
                  <a:txBody>
                    <a:bodyPr/>
                    <a:lstStyle/>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vMerge="1">
                  <a:txBody>
                    <a:bodyPr/>
                    <a:lstStyle/>
                    <a:p>
                      <a:pPr marL="0" marR="0">
                        <a:lnSpc>
                          <a:spcPct val="107000"/>
                        </a:lnSpc>
                        <a:spcBef>
                          <a:spcPts val="0"/>
                        </a:spcBef>
                        <a:spcAft>
                          <a:spcPts val="0"/>
                        </a:spcAft>
                      </a:pP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Pietermaritzburg Girls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smtClean="0">
                          <a:effectLst/>
                        </a:rPr>
                        <a:t>Accounting, Dramatic Arts, Afrikaans </a:t>
                      </a:r>
                      <a:r>
                        <a:rPr lang="en-US" sz="1100" dirty="0">
                          <a:effectLst/>
                        </a:rPr>
                        <a:t>HL</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1"/>
                  </a:ext>
                </a:extLst>
              </a:tr>
              <a:tr h="1755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Haythorne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Tourism</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2"/>
                  </a:ext>
                </a:extLst>
              </a:tr>
              <a:tr h="3972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Glenwood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Geography </a:t>
                      </a:r>
                      <a:r>
                        <a:rPr lang="en-US" sz="1100" dirty="0" smtClean="0">
                          <a:effectLst/>
                        </a:rPr>
                        <a:t>P2, English </a:t>
                      </a:r>
                      <a:r>
                        <a:rPr lang="en-US" sz="1100" dirty="0">
                          <a:effectLst/>
                        </a:rPr>
                        <a:t>HL </a:t>
                      </a:r>
                      <a:r>
                        <a:rPr lang="en-US" sz="1100" dirty="0" smtClean="0">
                          <a:effectLst/>
                        </a:rPr>
                        <a:t>P2, Electrical </a:t>
                      </a:r>
                      <a:r>
                        <a:rPr lang="en-US" sz="1100" dirty="0">
                          <a:effectLst/>
                        </a:rPr>
                        <a:t>Technology</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3"/>
                  </a:ext>
                </a:extLst>
              </a:tr>
              <a:tr h="70237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Durban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English HL </a:t>
                      </a:r>
                      <a:r>
                        <a:rPr lang="en-US" sz="1100" dirty="0" smtClean="0">
                          <a:effectLst/>
                        </a:rPr>
                        <a:t>P3, Agricultural Science, Religion </a:t>
                      </a:r>
                      <a:r>
                        <a:rPr lang="en-US" sz="1100" dirty="0">
                          <a:effectLst/>
                        </a:rPr>
                        <a:t>studies P1 &amp; </a:t>
                      </a:r>
                      <a:r>
                        <a:rPr lang="en-US" sz="1100" dirty="0" smtClean="0">
                          <a:effectLst/>
                        </a:rPr>
                        <a:t>P2, Design </a:t>
                      </a:r>
                      <a:r>
                        <a:rPr lang="en-US" sz="1100" dirty="0">
                          <a:effectLst/>
                        </a:rPr>
                        <a:t>P1 &amp; </a:t>
                      </a:r>
                      <a:r>
                        <a:rPr lang="en-US" sz="1100" dirty="0" smtClean="0">
                          <a:effectLst/>
                        </a:rPr>
                        <a:t>P2, Visual </a:t>
                      </a:r>
                      <a:r>
                        <a:rPr lang="en-US" sz="1100" dirty="0">
                          <a:effectLst/>
                        </a:rPr>
                        <a:t>Arts P1 &amp; P2</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4"/>
                  </a:ext>
                </a:extLst>
              </a:tr>
              <a:tr h="70237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Northwood High</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Mechanical </a:t>
                      </a:r>
                      <a:r>
                        <a:rPr lang="en-US" sz="1100" dirty="0" smtClean="0">
                          <a:effectLst/>
                        </a:rPr>
                        <a:t>Technology, Afrikaans </a:t>
                      </a:r>
                      <a:r>
                        <a:rPr lang="en-US" sz="1100" dirty="0">
                          <a:effectLst/>
                        </a:rPr>
                        <a:t>SAL P1 &amp; </a:t>
                      </a:r>
                      <a:r>
                        <a:rPr lang="en-US" sz="1100" dirty="0" smtClean="0">
                          <a:effectLst/>
                        </a:rPr>
                        <a:t>P2, Civil Technology, Agricultural Science, English </a:t>
                      </a:r>
                      <a:r>
                        <a:rPr lang="en-US" sz="1100" dirty="0">
                          <a:effectLst/>
                        </a:rPr>
                        <a:t>HL </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5"/>
                  </a:ext>
                </a:extLst>
              </a:tr>
              <a:tr h="1755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AN Moola</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lvl="0" indent="0">
                        <a:lnSpc>
                          <a:spcPct val="107000"/>
                        </a:lnSpc>
                        <a:spcBef>
                          <a:spcPts val="0"/>
                        </a:spcBef>
                        <a:spcAft>
                          <a:spcPts val="0"/>
                        </a:spcAft>
                        <a:buFont typeface="Symbol" panose="05050102010706020507" pitchFamily="18" charset="2"/>
                        <a:buNone/>
                      </a:pPr>
                      <a:r>
                        <a:rPr lang="en-US" sz="1100" dirty="0">
                          <a:effectLst/>
                        </a:rPr>
                        <a:t>Life Sciences</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6"/>
                  </a:ext>
                </a:extLst>
              </a:tr>
              <a:tr h="175595">
                <a:tc rowSpan="5">
                  <a:txBody>
                    <a:bodyPr/>
                    <a:lstStyle/>
                    <a:p>
                      <a:pPr marL="0" marR="0">
                        <a:lnSpc>
                          <a:spcPct val="107000"/>
                        </a:lnSpc>
                        <a:spcBef>
                          <a:spcPts val="0"/>
                        </a:spcBef>
                        <a:spcAft>
                          <a:spcPts val="0"/>
                        </a:spcAft>
                      </a:pPr>
                      <a:r>
                        <a:rPr lang="en-US" sz="1100" dirty="0">
                          <a:effectLst/>
                        </a:rPr>
                        <a:t>Limpopo</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rowSpan="2">
                  <a:txBody>
                    <a:bodyPr/>
                    <a:lstStyle/>
                    <a:p>
                      <a:pPr marL="0" marR="0">
                        <a:lnSpc>
                          <a:spcPct val="107000"/>
                        </a:lnSpc>
                        <a:spcBef>
                          <a:spcPts val="0"/>
                        </a:spcBef>
                        <a:spcAft>
                          <a:spcPts val="0"/>
                        </a:spcAft>
                      </a:pPr>
                      <a:r>
                        <a:rPr lang="en-US" sz="1100" b="1" dirty="0">
                          <a:effectLst/>
                        </a:rPr>
                        <a:t>21 November 2017</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Makhado</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English FAL</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7"/>
                  </a:ext>
                </a:extLst>
              </a:tr>
              <a:tr h="175595">
                <a:tc vMerge="1">
                  <a:txBody>
                    <a:bodyPr/>
                    <a:lstStyle/>
                    <a:p>
                      <a:endParaRPr lang="en-US"/>
                    </a:p>
                  </a:txBody>
                  <a:tcPr/>
                </a:tc>
                <a:tc vMerge="1">
                  <a:txBody>
                    <a:bodyPr/>
                    <a:lstStyle/>
                    <a:p>
                      <a:endParaRPr lang="en-US" dirty="0"/>
                    </a:p>
                  </a:txBody>
                  <a:tcPr/>
                </a:tc>
                <a:tc>
                  <a:txBody>
                    <a:bodyPr/>
                    <a:lstStyle/>
                    <a:p>
                      <a:pPr marL="0" marR="0">
                        <a:lnSpc>
                          <a:spcPct val="107000"/>
                        </a:lnSpc>
                        <a:spcBef>
                          <a:spcPts val="0"/>
                        </a:spcBef>
                        <a:spcAft>
                          <a:spcPts val="0"/>
                        </a:spcAft>
                      </a:pPr>
                      <a:r>
                        <a:rPr lang="en-US" sz="1100" dirty="0">
                          <a:effectLst/>
                        </a:rPr>
                        <a:t>Mastec</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Economics P1</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8"/>
                  </a:ext>
                </a:extLst>
              </a:tr>
              <a:tr h="175595">
                <a:tc vMerge="1">
                  <a:txBody>
                    <a:bodyPr/>
                    <a:lstStyle/>
                    <a:p>
                      <a:endParaRPr lang="en-US"/>
                    </a:p>
                  </a:txBody>
                  <a:tcPr/>
                </a:tc>
                <a:tc>
                  <a:txBody>
                    <a:bodyPr/>
                    <a:lstStyle/>
                    <a:p>
                      <a:pPr marL="0" marR="0">
                        <a:lnSpc>
                          <a:spcPct val="107000"/>
                        </a:lnSpc>
                        <a:spcBef>
                          <a:spcPts val="0"/>
                        </a:spcBef>
                        <a:spcAft>
                          <a:spcPts val="0"/>
                        </a:spcAft>
                      </a:pPr>
                      <a:r>
                        <a:rPr lang="en-US" sz="1100" b="1" dirty="0">
                          <a:effectLst/>
                        </a:rPr>
                        <a:t>22 November 2017</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Tivumbeni</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a:effectLst/>
                        </a:rPr>
                        <a:t>Geography P1</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19"/>
                  </a:ext>
                </a:extLst>
              </a:tr>
              <a:tr h="175595">
                <a:tc vMerge="1">
                  <a:txBody>
                    <a:bodyPr/>
                    <a:lstStyle/>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rowSpan="2">
                  <a:txBody>
                    <a:bodyPr/>
                    <a:lstStyle/>
                    <a:p>
                      <a:pPr marL="0" marR="0">
                        <a:lnSpc>
                          <a:spcPct val="107000"/>
                        </a:lnSpc>
                        <a:spcBef>
                          <a:spcPts val="0"/>
                        </a:spcBef>
                        <a:spcAft>
                          <a:spcPts val="0"/>
                        </a:spcAft>
                      </a:pPr>
                      <a:r>
                        <a:rPr lang="en-US" sz="1100" b="1" dirty="0" smtClean="0">
                          <a:effectLst/>
                        </a:rPr>
                        <a:t>13 December 2017</a:t>
                      </a:r>
                      <a:endParaRPr lang="en-US" sz="11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Makhado</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Business Studies P1</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20"/>
                  </a:ext>
                </a:extLst>
              </a:tr>
              <a:tr h="351190">
                <a:tc vMerge="1">
                  <a:txBody>
                    <a:bodyPr/>
                    <a:lstStyle/>
                    <a:p>
                      <a:pPr marL="0" marR="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46764" marR="46764" marT="0" marB="0"/>
                </a:tc>
                <a:tc v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Limpopo</a:t>
                      </a:r>
                      <a:r>
                        <a:rPr lang="en-US" sz="1100" baseline="0" dirty="0" smtClean="0">
                          <a:effectLst/>
                        </a:rPr>
                        <a:t> University</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tc>
                  <a:txBody>
                    <a:bodyPr/>
                    <a:lstStyle/>
                    <a:p>
                      <a:pPr marL="0" marR="0">
                        <a:lnSpc>
                          <a:spcPct val="107000"/>
                        </a:lnSpc>
                        <a:spcBef>
                          <a:spcPts val="0"/>
                        </a:spcBef>
                        <a:spcAft>
                          <a:spcPts val="0"/>
                        </a:spcAft>
                      </a:pPr>
                      <a:r>
                        <a:rPr lang="en-US" sz="1100" dirty="0" smtClean="0">
                          <a:effectLst/>
                        </a:rPr>
                        <a:t>Life</a:t>
                      </a:r>
                      <a:r>
                        <a:rPr lang="en-US" sz="1100" baseline="0" dirty="0" smtClean="0">
                          <a:effectLst/>
                        </a:rPr>
                        <a:t> Sciences P1 &amp; P2, English FAL P2 &amp; P3</a:t>
                      </a:r>
                      <a:endParaRPr lang="en-US" sz="1100" dirty="0">
                        <a:effectLst/>
                        <a:latin typeface="+mn-lt"/>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42141521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13792"/>
            <a:ext cx="8229600" cy="1143000"/>
          </a:xfrm>
        </p:spPr>
        <p:txBody>
          <a:bodyPr>
            <a:noAutofit/>
          </a:bodyPr>
          <a:lstStyle/>
          <a:p>
            <a:r>
              <a:rPr lang="en-US" sz="2800" b="1" dirty="0">
                <a:solidFill>
                  <a:schemeClr val="accent2">
                    <a:lumMod val="75000"/>
                  </a:schemeClr>
                </a:solidFill>
                <a:cs typeface="Arial" panose="020B0604020202020204" pitchFamily="34" charset="0"/>
              </a:rPr>
              <a:t>ALLOCATION AGAINST ACTUAL EXPENDITURE PER </a:t>
            </a:r>
            <a:r>
              <a:rPr lang="en-US" sz="2800" b="1" dirty="0">
                <a:solidFill>
                  <a:schemeClr val="accent2">
                    <a:lumMod val="75000"/>
                  </a:schemeClr>
                </a:solidFill>
              </a:rPr>
              <a:t>ECONOMIC</a:t>
            </a:r>
            <a:r>
              <a:rPr lang="en-US" sz="2800" b="1" dirty="0">
                <a:solidFill>
                  <a:schemeClr val="accent2">
                    <a:lumMod val="75000"/>
                  </a:schemeClr>
                </a:solidFill>
                <a:cs typeface="Arial" panose="020B0604020202020204" pitchFamily="34" charset="0"/>
              </a:rPr>
              <a:t> CLASSIFICATION FOR THE </a:t>
            </a:r>
            <a:r>
              <a:rPr lang="en-US" sz="2800" b="1" dirty="0" smtClean="0">
                <a:solidFill>
                  <a:schemeClr val="accent2">
                    <a:lumMod val="75000"/>
                  </a:schemeClr>
                </a:solidFill>
                <a:cs typeface="Arial" panose="020B0604020202020204" pitchFamily="34" charset="0"/>
              </a:rPr>
              <a:t>2017/18 </a:t>
            </a:r>
            <a:r>
              <a:rPr lang="en-US" sz="2800" b="1" dirty="0">
                <a:solidFill>
                  <a:schemeClr val="accent2">
                    <a:lumMod val="75000"/>
                  </a:schemeClr>
                </a:solidFill>
                <a:cs typeface="Arial" panose="020B0604020202020204" pitchFamily="34" charset="0"/>
              </a:rPr>
              <a:t>FINANCIAL YEAR</a:t>
            </a:r>
            <a:endParaRPr lang="en-ZA" sz="28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09069597"/>
              </p:ext>
            </p:extLst>
          </p:nvPr>
        </p:nvGraphicFramePr>
        <p:xfrm>
          <a:off x="457202" y="1662225"/>
          <a:ext cx="8229603" cy="4431071"/>
        </p:xfrm>
        <a:graphic>
          <a:graphicData uri="http://schemas.openxmlformats.org/drawingml/2006/table">
            <a:tbl>
              <a:tblPr firstRow="1" bandRow="1">
                <a:tableStyleId>{21E4AEA4-8DFA-4A89-87EB-49C32662AFE0}</a:tableStyleId>
              </a:tblPr>
              <a:tblGrid>
                <a:gridCol w="310668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1296145">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306490">
                  <a:extLst>
                    <a:ext uri="{9D8B030D-6E8A-4147-A177-3AD203B41FA5}">
                      <a16:colId xmlns:a16="http://schemas.microsoft.com/office/drawing/2014/main" xmlns="" val="20004"/>
                    </a:ext>
                  </a:extLst>
                </a:gridCol>
              </a:tblGrid>
              <a:tr h="650558">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smtClean="0"/>
                        <a:t>ECONOMIC CLASSIFICATION</a:t>
                      </a:r>
                    </a:p>
                    <a:p>
                      <a:pPr marL="0" algn="ctr" defTabSz="914400" rtl="0" eaLnBrk="1" fontAlgn="t" latinLnBrk="0" hangingPunct="1"/>
                      <a:endParaRPr lang="en-ZA" sz="1200" b="1" i="0" u="none" strike="noStrike" kern="1200" dirty="0">
                        <a:solidFill>
                          <a:srgbClr val="000000"/>
                        </a:solidFill>
                        <a:latin typeface="+mn-lt"/>
                        <a:ea typeface="+mn-ea"/>
                        <a:cs typeface="+mn-cs"/>
                      </a:endParaRPr>
                    </a:p>
                  </a:txBody>
                  <a:tcP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a:tc>
                <a:tc hMerge="1">
                  <a:txBody>
                    <a:bodyPr/>
                    <a:lstStyle/>
                    <a:p>
                      <a:pPr algn="ctr" rtl="0" fontAlgn="t"/>
                      <a:endParaRPr lang="en-US" sz="16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dirty="0" smtClean="0"/>
                        <a:t>Expenditure as % of Appropriation</a:t>
                      </a:r>
                    </a:p>
                    <a:p>
                      <a:pPr marL="0" algn="ctr" defTabSz="914400" rtl="0" eaLnBrk="1" fontAlgn="t" latinLnBrk="0" hangingPunct="1"/>
                      <a:endParaRPr lang="en-ZA" sz="1200" b="1" i="0" u="none" strike="noStrike" kern="1200" dirty="0">
                        <a:solidFill>
                          <a:srgbClr val="000000"/>
                        </a:solidFill>
                        <a:latin typeface="+mn-lt"/>
                        <a:ea typeface="+mn-ea"/>
                        <a:cs typeface="+mn-cs"/>
                      </a:endParaRPr>
                    </a:p>
                  </a:txBody>
                  <a:tcPr/>
                </a:tc>
                <a:extLst>
                  <a:ext uri="{0D108BD9-81ED-4DB2-BD59-A6C34878D82A}">
                    <a16:rowId xmlns:a16="http://schemas.microsoft.com/office/drawing/2014/main" xmlns="" val="10000"/>
                  </a:ext>
                </a:extLst>
              </a:tr>
              <a:tr h="405126">
                <a:tc vMerge="1">
                  <a:txBody>
                    <a:bodyPr/>
                    <a:lstStyle/>
                    <a:p>
                      <a:endParaRPr lang="en-ZA" dirty="0"/>
                    </a:p>
                  </a:txBody>
                  <a:tcPr/>
                </a:tc>
                <a:tc>
                  <a:txBody>
                    <a:bodyPr/>
                    <a:lstStyle/>
                    <a:p>
                      <a:pPr marL="0" algn="ctr" defTabSz="914400" rtl="0" eaLnBrk="1" fontAlgn="t" latinLnBrk="0" hangingPunct="1"/>
                      <a:r>
                        <a:rPr lang="en-US" sz="1200" u="none" strike="noStrike" kern="1200" dirty="0" smtClean="0"/>
                        <a:t>APROPRIATION</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endParaRPr lang="en-ZA" dirty="0"/>
                    </a:p>
                  </a:txBody>
                  <a:tcPr/>
                </a:tc>
                <a:extLst>
                  <a:ext uri="{0D108BD9-81ED-4DB2-BD59-A6C34878D82A}">
                    <a16:rowId xmlns:a16="http://schemas.microsoft.com/office/drawing/2014/main" xmlns="" val="10001"/>
                  </a:ext>
                </a:extLst>
              </a:tr>
              <a:tr h="173011">
                <a:tc vMerge="1">
                  <a:txBody>
                    <a:bodyPr/>
                    <a:lstStyle/>
                    <a:p>
                      <a:endParaRPr lang="en-ZA" dirty="0"/>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endParaRPr lang="en-ZA" dirty="0"/>
                    </a:p>
                  </a:txBody>
                  <a:tcPr/>
                </a:tc>
                <a:extLst>
                  <a:ext uri="{0D108BD9-81ED-4DB2-BD59-A6C34878D82A}">
                    <a16:rowId xmlns:a16="http://schemas.microsoft.com/office/drawing/2014/main" xmlns="" val="10002"/>
                  </a:ext>
                </a:extLst>
              </a:tr>
              <a:tr h="571507">
                <a:tc>
                  <a:txBody>
                    <a:bodyPr/>
                    <a:lstStyle/>
                    <a:p>
                      <a:pPr algn="l" rtl="0" fontAlgn="t"/>
                      <a:r>
                        <a:rPr lang="en-US" sz="1600" u="none" strike="noStrike" dirty="0" smtClean="0"/>
                        <a:t>Compensation of Employees</a:t>
                      </a:r>
                      <a:endParaRPr lang="en-US" sz="1600" b="0" i="0" u="none" strike="noStrike" dirty="0">
                        <a:solidFill>
                          <a:srgbClr val="000000"/>
                        </a:solidFill>
                        <a:latin typeface="+mn-lt"/>
                        <a:cs typeface="Arial" panose="020B0604020202020204" pitchFamily="34" charset="0"/>
                      </a:endParaRPr>
                    </a:p>
                  </a:txBody>
                  <a:tcPr marR="0" marT="0" marB="0" anchor="b"/>
                </a:tc>
                <a:tc>
                  <a:txBody>
                    <a:bodyPr/>
                    <a:lstStyle/>
                    <a:p>
                      <a:pPr algn="r" fontAlgn="b"/>
                      <a:r>
                        <a:rPr lang="en-ZA" sz="1600" u="none" strike="noStrike" dirty="0" smtClean="0">
                          <a:effectLst/>
                        </a:rPr>
                        <a:t>476 694</a:t>
                      </a:r>
                      <a:endParaRPr lang="en-ZA" sz="1600" b="0" i="0" u="none" strike="noStrike" dirty="0">
                        <a:solidFill>
                          <a:schemeClr val="tx1">
                            <a:lumMod val="95000"/>
                            <a:lumOff val="5000"/>
                          </a:schemeClr>
                        </a:solidFill>
                        <a:effectLst/>
                        <a:latin typeface="+mn-lt"/>
                        <a:cs typeface="Arial" panose="020B0604020202020204" pitchFamily="34" charset="0"/>
                      </a:endParaRPr>
                    </a:p>
                  </a:txBody>
                  <a:tcPr marL="0" marR="0" marT="0" marB="0" anchor="b"/>
                </a:tc>
                <a:tc>
                  <a:txBody>
                    <a:bodyPr/>
                    <a:lstStyle/>
                    <a:p>
                      <a:pPr algn="r" fontAlgn="b"/>
                      <a:r>
                        <a:rPr lang="en-ZA" sz="1600" u="none" strike="noStrike" dirty="0" smtClean="0">
                          <a:effectLst/>
                        </a:rPr>
                        <a:t>242 202</a:t>
                      </a:r>
                      <a:endParaRPr lang="en-ZA" sz="1600" b="0" i="0" u="none" strike="noStrike" dirty="0">
                        <a:solidFill>
                          <a:schemeClr val="tx1">
                            <a:lumMod val="95000"/>
                            <a:lumOff val="5000"/>
                          </a:schemeClr>
                        </a:solidFill>
                        <a:effectLst/>
                        <a:latin typeface="+mn-lt"/>
                        <a:cs typeface="Arial" panose="020B0604020202020204" pitchFamily="34" charset="0"/>
                      </a:endParaRPr>
                    </a:p>
                  </a:txBody>
                  <a:tcPr marL="0" marR="0" marT="0" marB="0" anchor="b"/>
                </a:tc>
                <a:tc>
                  <a:txBody>
                    <a:bodyPr/>
                    <a:lstStyle/>
                    <a:p>
                      <a:pPr algn="r" fontAlgn="b"/>
                      <a:r>
                        <a:rPr lang="en-ZA" sz="1600" u="none" strike="noStrike" dirty="0" smtClean="0">
                          <a:effectLst/>
                        </a:rPr>
                        <a:t>234 492</a:t>
                      </a:r>
                      <a:endParaRPr lang="en-ZA" sz="1600" b="0" i="0" u="none" strike="noStrike" dirty="0">
                        <a:solidFill>
                          <a:schemeClr val="tx1"/>
                        </a:solidFill>
                        <a:effectLst/>
                        <a:latin typeface="+mn-lt"/>
                        <a:cs typeface="Arial" panose="020B0604020202020204" pitchFamily="34" charset="0"/>
                      </a:endParaRPr>
                    </a:p>
                  </a:txBody>
                  <a:tcPr marL="0" marR="0" marT="0" marB="0" anchor="b"/>
                </a:tc>
                <a:tc>
                  <a:txBody>
                    <a:bodyPr/>
                    <a:lstStyle/>
                    <a:p>
                      <a:pPr algn="r" fontAlgn="b"/>
                      <a:r>
                        <a:rPr lang="en-ZA" sz="1600" u="none" strike="noStrike" dirty="0" smtClean="0">
                          <a:effectLst/>
                        </a:rPr>
                        <a:t>50.81%</a:t>
                      </a:r>
                      <a:endParaRPr lang="en-ZA" sz="1600" b="0" i="0" u="none" strike="noStrike" dirty="0">
                        <a:solidFill>
                          <a:schemeClr val="tx1"/>
                        </a:solidFill>
                        <a:effectLst/>
                        <a:latin typeface="+mn-lt"/>
                        <a:cs typeface="Arial" panose="020B0604020202020204" pitchFamily="34" charset="0"/>
                      </a:endParaRPr>
                    </a:p>
                  </a:txBody>
                  <a:tcPr marL="0" marR="0" marT="0" marB="0" anchor="b"/>
                </a:tc>
                <a:extLst>
                  <a:ext uri="{0D108BD9-81ED-4DB2-BD59-A6C34878D82A}">
                    <a16:rowId xmlns:a16="http://schemas.microsoft.com/office/drawing/2014/main" xmlns="" val="10003"/>
                  </a:ext>
                </a:extLst>
              </a:tr>
              <a:tr h="504056">
                <a:tc>
                  <a:txBody>
                    <a:bodyPr/>
                    <a:lstStyle/>
                    <a:p>
                      <a:pPr algn="l" rtl="0" fontAlgn="t"/>
                      <a:r>
                        <a:rPr lang="en-US" sz="1600" u="none" strike="noStrike" dirty="0" smtClean="0"/>
                        <a:t>Goods and Services</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a:t>
                      </a:r>
                      <a:r>
                        <a:rPr lang="en-ZA" sz="1600" u="none" strike="noStrike" kern="1200" baseline="0" dirty="0" smtClean="0">
                          <a:effectLst/>
                        </a:rPr>
                        <a:t> 921 288</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430 939</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1 490 349</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22.43%</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4"/>
                  </a:ext>
                </a:extLst>
              </a:tr>
              <a:tr h="504056">
                <a:tc>
                  <a:txBody>
                    <a:bodyPr/>
                    <a:lstStyle/>
                    <a:p>
                      <a:pPr algn="l" rtl="0" fontAlgn="t"/>
                      <a:r>
                        <a:rPr lang="en-US" sz="1600" u="none" strike="noStrike" dirty="0" smtClean="0"/>
                        <a:t>Interest and rent on land</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48 637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22 857</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25 780 </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47.00%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5"/>
                  </a:ext>
                </a:extLst>
              </a:tr>
              <a:tr h="504056">
                <a:tc>
                  <a:txBody>
                    <a:bodyPr/>
                    <a:lstStyle/>
                    <a:p>
                      <a:pPr algn="l" rtl="0" fontAlgn="t"/>
                      <a:r>
                        <a:rPr lang="en-US" sz="1600" u="none" strike="noStrike" dirty="0" smtClean="0"/>
                        <a:t>Transfers and Subsidies</a:t>
                      </a:r>
                      <a:endParaRPr lang="en-US" sz="1600" b="0" i="0" u="none" strike="noStrike" dirty="0" smtClean="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18</a:t>
                      </a:r>
                      <a:r>
                        <a:rPr lang="en-ZA" sz="1600" u="none" strike="noStrike" kern="1200" baseline="0" dirty="0" smtClean="0">
                          <a:effectLst/>
                        </a:rPr>
                        <a:t> 502 826</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11 481 739</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7 021 087</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62.05%</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6"/>
                  </a:ext>
                </a:extLst>
              </a:tr>
              <a:tr h="576064">
                <a:tc>
                  <a:txBody>
                    <a:bodyPr/>
                    <a:lstStyle/>
                    <a:p>
                      <a:pPr algn="l" rtl="0" fontAlgn="t"/>
                      <a:r>
                        <a:rPr lang="en-US" sz="1600" u="none" strike="noStrike" dirty="0" smtClean="0"/>
                        <a:t>Payment</a:t>
                      </a:r>
                      <a:r>
                        <a:rPr lang="en-US" sz="1600" u="none" strike="noStrike" baseline="0" dirty="0" smtClean="0"/>
                        <a:t> for Capital Assets</a:t>
                      </a:r>
                      <a:endParaRPr lang="en-US" sz="1600" b="1" i="0" u="none" strike="noStrike" dirty="0">
                        <a:solidFill>
                          <a:srgbClr val="000000"/>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a:effectLst/>
                        </a:rPr>
                        <a:t>2 </a:t>
                      </a:r>
                      <a:r>
                        <a:rPr lang="en-ZA" sz="1600" u="none" strike="noStrike" kern="1200" dirty="0" smtClean="0">
                          <a:effectLst/>
                        </a:rPr>
                        <a:t>459</a:t>
                      </a:r>
                      <a:r>
                        <a:rPr lang="en-ZA" sz="1600" u="none" strike="noStrike" kern="1200" baseline="0" dirty="0" smtClean="0">
                          <a:effectLst/>
                        </a:rPr>
                        <a:t> 175</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453 175</a:t>
                      </a:r>
                      <a:endParaRPr lang="en-ZA" sz="1600" b="0"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2 006 000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18.43%</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7"/>
                  </a:ext>
                </a:extLst>
              </a:tr>
              <a:tr h="532768">
                <a:tc>
                  <a:txBody>
                    <a:bodyPr/>
                    <a:lstStyle/>
                    <a:p>
                      <a:pPr algn="l" rtl="0" fontAlgn="t"/>
                      <a:endParaRPr lang="en-US" sz="1600" u="none" strike="noStrike" dirty="0" smtClean="0"/>
                    </a:p>
                    <a:p>
                      <a:pPr algn="l" rtl="0" fontAlgn="t"/>
                      <a:r>
                        <a:rPr lang="en-US" sz="1600" b="1" u="none" strike="noStrike" dirty="0" smtClean="0"/>
                        <a:t>Total</a:t>
                      </a:r>
                      <a:endParaRPr lang="en-US" sz="1600" b="1" i="0" u="none" strike="noStrike" dirty="0">
                        <a:solidFill>
                          <a:schemeClr val="tx1"/>
                        </a:solidFill>
                        <a:latin typeface="+mn-lt"/>
                        <a:cs typeface="Arial" panose="020B0604020202020204" pitchFamily="34" charset="0"/>
                      </a:endParaRPr>
                    </a:p>
                  </a:txBody>
                  <a:tcPr marR="0" marT="0" marB="0" anchor="b"/>
                </a:tc>
                <a:tc>
                  <a:txBody>
                    <a:bodyPr/>
                    <a:lstStyle/>
                    <a:p>
                      <a:pPr marL="0" algn="r" defTabSz="914400" rtl="0" eaLnBrk="1" fontAlgn="b" latinLnBrk="0" hangingPunct="1"/>
                      <a:r>
                        <a:rPr lang="en-ZA" sz="1600" u="none" strike="noStrike" kern="1200" dirty="0" smtClean="0">
                          <a:effectLst/>
                        </a:rPr>
                        <a:t>23</a:t>
                      </a:r>
                      <a:r>
                        <a:rPr lang="en-ZA" sz="1600" u="none" strike="noStrike" kern="1200" baseline="0" dirty="0" smtClean="0">
                          <a:effectLst/>
                        </a:rPr>
                        <a:t> 408 620</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12 630 912</a:t>
                      </a:r>
                      <a:endParaRPr lang="en-ZA" sz="1600" b="1" i="0" u="none" strike="noStrike" kern="1200" dirty="0">
                        <a:solidFill>
                          <a:schemeClr val="tx1">
                            <a:lumMod val="95000"/>
                            <a:lumOff val="5000"/>
                          </a:schemeClr>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10 777 708</a:t>
                      </a:r>
                      <a:endParaRPr lang="en-ZA" sz="1600" b="1" i="0" u="none" strike="noStrike" kern="1200" dirty="0">
                        <a:solidFill>
                          <a:srgbClr val="000000"/>
                        </a:solidFill>
                        <a:effectLst/>
                        <a:latin typeface="+mn-lt"/>
                        <a:ea typeface="+mn-ea"/>
                        <a:cs typeface="Arial" panose="020B0604020202020204" pitchFamily="34" charset="0"/>
                      </a:endParaRPr>
                    </a:p>
                  </a:txBody>
                  <a:tcPr marL="0" marR="0" marT="0" marB="0" anchor="b"/>
                </a:tc>
                <a:tc>
                  <a:txBody>
                    <a:bodyPr/>
                    <a:lstStyle/>
                    <a:p>
                      <a:pPr marL="0" algn="r" defTabSz="914400" rtl="0" eaLnBrk="1" fontAlgn="b" latinLnBrk="0" hangingPunct="1"/>
                      <a:r>
                        <a:rPr lang="en-ZA" sz="1600" u="none" strike="noStrike" kern="1200" dirty="0" smtClean="0">
                          <a:effectLst/>
                        </a:rPr>
                        <a:t>53.96%</a:t>
                      </a:r>
                      <a:endParaRPr lang="en-ZA" sz="1600" b="1" i="0" u="none" strike="noStrike" kern="1200" dirty="0">
                        <a:solidFill>
                          <a:srgbClr val="000000"/>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85332906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88991"/>
          </a:xfrm>
        </p:spPr>
        <p:txBody>
          <a:bodyPr>
            <a:normAutofit fontScale="90000"/>
          </a:bodyPr>
          <a:lstStyle/>
          <a:p>
            <a:pPr eaLnBrk="1" hangingPunct="1"/>
            <a:r>
              <a:rPr lang="en-ZA" altLang="en-US" sz="2400" dirty="0" smtClean="0"/>
              <a:t> </a:t>
            </a:r>
            <a:r>
              <a:rPr lang="en-ZA" altLang="en-US" sz="2800" b="1" dirty="0" smtClean="0">
                <a:solidFill>
                  <a:schemeClr val="accent2">
                    <a:lumMod val="75000"/>
                  </a:schemeClr>
                </a:solidFill>
              </a:rPr>
              <a:t>DEVIATIONS/CHALLENGES </a:t>
            </a:r>
            <a:r>
              <a:rPr lang="en-ZA" altLang="en-US" sz="2800" b="1" dirty="0" smtClean="0">
                <a:solidFill>
                  <a:schemeClr val="accent2">
                    <a:lumMod val="75000"/>
                  </a:schemeClr>
                </a:solidFill>
                <a:cs typeface="Arial" panose="020B0604020202020204" pitchFamily="34" charset="0"/>
              </a:rPr>
              <a:t>AND</a:t>
            </a:r>
            <a:r>
              <a:rPr lang="en-ZA" altLang="en-US" sz="2800" b="1" dirty="0" smtClean="0">
                <a:solidFill>
                  <a:schemeClr val="accent2">
                    <a:lumMod val="75000"/>
                  </a:schemeClr>
                </a:solidFill>
              </a:rPr>
              <a:t>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499646758"/>
              </p:ext>
            </p:extLst>
          </p:nvPr>
        </p:nvGraphicFramePr>
        <p:xfrm>
          <a:off x="251520" y="688992"/>
          <a:ext cx="8640960" cy="4914904"/>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350723">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3932345">
                <a:tc>
                  <a:txBody>
                    <a:bodyPr/>
                    <a:lstStyle/>
                    <a:p>
                      <a:pPr lvl="0" indent="-254000" algn="just">
                        <a:lnSpc>
                          <a:spcPct val="170000"/>
                        </a:lnSpc>
                        <a:spcBef>
                          <a:spcPts val="0"/>
                        </a:spcBef>
                      </a:pPr>
                      <a:r>
                        <a:rPr lang="en-ZA" sz="1300" dirty="0" smtClean="0"/>
                        <a:t>Goods and Services: </a:t>
                      </a:r>
                    </a:p>
                    <a:p>
                      <a:pPr lvl="0" indent="-254000" algn="just">
                        <a:lnSpc>
                          <a:spcPct val="170000"/>
                        </a:lnSpc>
                        <a:spcBef>
                          <a:spcPts val="0"/>
                        </a:spcBef>
                      </a:pPr>
                      <a:r>
                        <a:rPr lang="en-ZA" sz="1300" dirty="0" smtClean="0"/>
                        <a:t>The under spending on this item is due</a:t>
                      </a:r>
                      <a:r>
                        <a:rPr lang="en-ZA" sz="1300" baseline="0" dirty="0" smtClean="0"/>
                        <a:t> to workbooks, National Assessment and Second Chance projects. </a:t>
                      </a:r>
                      <a:endParaRPr lang="en-ZA" sz="1300" dirty="0" smtClean="0">
                        <a:solidFill>
                          <a:schemeClr val="tx1"/>
                        </a:solidFill>
                        <a:latin typeface="+mn-lt"/>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dirty="0" smtClean="0"/>
                        <a:t>Workbooks</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ZA" sz="1300" dirty="0" smtClean="0"/>
                        <a:t>The invoices for the printing of Workbooks volume 1 amounting</a:t>
                      </a:r>
                      <a:r>
                        <a:rPr lang="en-ZA" sz="1300" baseline="0" dirty="0" smtClean="0"/>
                        <a:t> to R294.893 million were received and processed on 4 October 2017. The invoices for printing of Workbook volume 2 have been received and were processed during October 2017.</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National Assessment</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The final </a:t>
                      </a:r>
                      <a:r>
                        <a:rPr kumimoji="0" lang="en-ZA" sz="1300" u="none" strike="noStrike" kern="1200" cap="none" spc="0" normalizeH="0" baseline="0" noProof="0" dirty="0" smtClean="0">
                          <a:ln>
                            <a:noFill/>
                          </a:ln>
                          <a:effectLst/>
                          <a:uLnTx/>
                          <a:uFillTx/>
                        </a:rPr>
                        <a:t>SACMEQ IV Study Report has been printed and uploaded onto the Department website. The TIMSS diagnostic reports and diagnostic test have been developed and will be distributed to schools.</a:t>
                      </a:r>
                      <a:endParaRPr kumimoji="0" lang="en-ZA" sz="13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Second Chance programme</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dirty="0" smtClean="0">
                          <a:ln>
                            <a:noFill/>
                          </a:ln>
                          <a:effectLst/>
                          <a:uLnTx/>
                          <a:uFillTx/>
                        </a:rPr>
                        <a:t>The revision booklets for the 11  Home Language were developed and sent for editing and radio lessons are currently underway in preparing of Grade 12 learners for October/ November 2017 examinations as well as the advocacy for the programme.</a:t>
                      </a:r>
                      <a:endParaRPr kumimoji="0" lang="en-ZA" sz="13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5489275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72008"/>
            <a:ext cx="9144000" cy="692696"/>
          </a:xfrm>
        </p:spPr>
        <p:txBody>
          <a:bodyPr>
            <a:normAutofit fontScale="90000"/>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endParaRPr lang="en-ZA" altLang="en-US" sz="28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464319575"/>
              </p:ext>
            </p:extLst>
          </p:nvPr>
        </p:nvGraphicFramePr>
        <p:xfrm>
          <a:off x="251520" y="980728"/>
          <a:ext cx="8640960" cy="4968551"/>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441651">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2263450">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300" kern="1200" dirty="0" smtClean="0"/>
                        <a:t>Transfer and subsidies: </a:t>
                      </a:r>
                      <a:r>
                        <a:rPr lang="en-US" sz="1300" dirty="0" smtClean="0"/>
                        <a:t>The allocation on</a:t>
                      </a:r>
                      <a:r>
                        <a:rPr lang="en-US" sz="1300" baseline="0" dirty="0" smtClean="0"/>
                        <a:t> this item is for conditional grants to provinces, transfer to </a:t>
                      </a:r>
                      <a:r>
                        <a:rPr lang="en-US" sz="1300" dirty="0" smtClean="0"/>
                        <a:t>public entities (Umalusi, SACE and NSFAS),</a:t>
                      </a:r>
                      <a:r>
                        <a:rPr lang="en-US" sz="1300" baseline="0" dirty="0" smtClean="0"/>
                        <a:t> NECT </a:t>
                      </a:r>
                      <a:r>
                        <a:rPr lang="en-US" sz="1300" dirty="0" smtClean="0"/>
                        <a:t>and  foreign transfers. </a:t>
                      </a:r>
                      <a:endParaRPr lang="en-ZA" sz="1300" dirty="0" smtClean="0">
                        <a:solidFill>
                          <a:schemeClr val="tx1"/>
                        </a:solidFill>
                        <a:latin typeface="+mn-lt"/>
                        <a:ea typeface="Times New Roman"/>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transfers to Public Entities, NECT and Conditional Grants have been made as scheduled. Foreign transfers namely UNESCO membership fees, </a:t>
                      </a:r>
                      <a:r>
                        <a:rPr lang="en-US" sz="1300" u="none" strike="noStrike" kern="1200" dirty="0" smtClean="0"/>
                        <a:t>Guidance Counseling &amp; Youth Development Centre: Malawi and ADEA are only made during January/February when invoices have been received.</a:t>
                      </a:r>
                      <a:endParaRPr lang="en-US" sz="1300" b="0" i="0" u="none" strike="noStrike" kern="1200" dirty="0" smtClean="0">
                        <a:solidFill>
                          <a:schemeClr val="tx1"/>
                        </a:solidFill>
                        <a:latin typeface="+mn-lt"/>
                        <a:ea typeface=""/>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2263450">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300" u="none" strike="noStrike" kern="1200" cap="none" spc="0" normalizeH="0" baseline="0" noProof="0" dirty="0" smtClean="0">
                          <a:ln>
                            <a:noFill/>
                          </a:ln>
                          <a:effectLst/>
                          <a:uLnTx/>
                          <a:uFillTx/>
                        </a:rPr>
                        <a:t>Payments for Capital Assets: The bulk of the allocation on this item is in respect of the ASIDI project. </a:t>
                      </a:r>
                      <a:endParaRPr lang="en-ZA" sz="1300" dirty="0" smtClean="0">
                        <a:solidFill>
                          <a:schemeClr val="tx1"/>
                        </a:solidFill>
                        <a:latin typeface="+mn-lt"/>
                        <a:ea typeface="Times New Roman"/>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kumimoji="0" lang="en-ZA" sz="1300" u="none" strike="noStrike" kern="1200" cap="none" spc="0" normalizeH="0" baseline="0" noProof="0" dirty="0" smtClean="0">
                          <a:ln>
                            <a:noFill/>
                          </a:ln>
                          <a:effectLst/>
                          <a:uLnTx/>
                          <a:uFillTx/>
                        </a:rPr>
                        <a:t>The low spending is due to discontinuation of 32 large and mega schools as a result of legal challenges and delays in procurement processes for water and sanitation for both Eastern Cape and  Limpopo provinces by Mvula Trust. Furthermore, the delay in the approval of Cession Agreement between IDT, Public Works and the Department.</a:t>
                      </a:r>
                      <a:endParaRPr kumimoji="0" lang="en-ZA" sz="13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58639666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39654" y="1"/>
            <a:ext cx="6172200" cy="850105"/>
          </a:xfrm>
        </p:spPr>
        <p:txBody>
          <a:bodyPr>
            <a:noAutofit/>
          </a:bodyPr>
          <a:lstStyle/>
          <a:p>
            <a:r>
              <a:rPr lang="en-US" sz="2400" b="1" dirty="0">
                <a:solidFill>
                  <a:srgbClr val="741202"/>
                </a:solidFill>
                <a:cs typeface="Arial" panose="020B0604020202020204" pitchFamily="34" charset="0"/>
              </a:rPr>
              <a:t>ALLOCATION AGAINST ACTUAL EXPENDITURE  </a:t>
            </a:r>
            <a:br>
              <a:rPr lang="en-US" sz="2400" b="1" dirty="0">
                <a:solidFill>
                  <a:srgbClr val="741202"/>
                </a:solidFill>
                <a:cs typeface="Arial" panose="020B0604020202020204" pitchFamily="34" charset="0"/>
              </a:rPr>
            </a:br>
            <a:r>
              <a:rPr lang="en-US" sz="2400" b="1" dirty="0">
                <a:solidFill>
                  <a:srgbClr val="741202"/>
                </a:solidFill>
                <a:cs typeface="Arial" panose="020B0604020202020204" pitchFamily="34" charset="0"/>
              </a:rPr>
              <a:t>FOR THE 2017/18 FINANCIAL YEAR</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57714615"/>
              </p:ext>
            </p:extLst>
          </p:nvPr>
        </p:nvGraphicFramePr>
        <p:xfrm>
          <a:off x="179511" y="922287"/>
          <a:ext cx="8856984" cy="5616630"/>
        </p:xfrm>
        <a:graphic>
          <a:graphicData uri="http://schemas.openxmlformats.org/drawingml/2006/table">
            <a:tbl>
              <a:tblPr firstRow="1" bandRow="1">
                <a:tableStyleId>{21E4AEA4-8DFA-4A89-87EB-49C32662AFE0}</a:tableStyleId>
              </a:tblPr>
              <a:tblGrid>
                <a:gridCol w="3564883">
                  <a:extLst>
                    <a:ext uri="{9D8B030D-6E8A-4147-A177-3AD203B41FA5}">
                      <a16:colId xmlns:a16="http://schemas.microsoft.com/office/drawing/2014/main" xmlns="" val="20000"/>
                    </a:ext>
                  </a:extLst>
                </a:gridCol>
                <a:gridCol w="1472455">
                  <a:extLst>
                    <a:ext uri="{9D8B030D-6E8A-4147-A177-3AD203B41FA5}">
                      <a16:colId xmlns:a16="http://schemas.microsoft.com/office/drawing/2014/main" xmlns="" val="20001"/>
                    </a:ext>
                  </a:extLst>
                </a:gridCol>
                <a:gridCol w="1394953">
                  <a:extLst>
                    <a:ext uri="{9D8B030D-6E8A-4147-A177-3AD203B41FA5}">
                      <a16:colId xmlns:a16="http://schemas.microsoft.com/office/drawing/2014/main" xmlns="" val="20002"/>
                    </a:ext>
                  </a:extLst>
                </a:gridCol>
                <a:gridCol w="1239960">
                  <a:extLst>
                    <a:ext uri="{9D8B030D-6E8A-4147-A177-3AD203B41FA5}">
                      <a16:colId xmlns:a16="http://schemas.microsoft.com/office/drawing/2014/main" xmlns="" val="20003"/>
                    </a:ext>
                  </a:extLst>
                </a:gridCol>
                <a:gridCol w="1184733">
                  <a:extLst>
                    <a:ext uri="{9D8B030D-6E8A-4147-A177-3AD203B41FA5}">
                      <a16:colId xmlns:a16="http://schemas.microsoft.com/office/drawing/2014/main" xmlns="" val="20004"/>
                    </a:ext>
                  </a:extLst>
                </a:gridCol>
              </a:tblGrid>
              <a:tr h="390118">
                <a:tc rowSpan="3">
                  <a:txBody>
                    <a:bodyPr/>
                    <a:lstStyle/>
                    <a:p>
                      <a:pPr marL="0" algn="ctr" defTabSz="914400" rtl="0" eaLnBrk="1" fontAlgn="t" latinLnBrk="0" hangingPunct="1"/>
                      <a:r>
                        <a:rPr lang="en-US" sz="1200" u="none" strike="noStrike" kern="1200" dirty="0" smtClean="0"/>
                        <a:t>ECONOMIC CLASSIFICATIONS</a:t>
                      </a:r>
                      <a:endParaRPr lang="en-US" sz="1200" b="1" i="0" u="none" strike="noStrike" kern="1200" dirty="0">
                        <a:solidFill>
                          <a:srgbClr val="000000"/>
                        </a:solidFill>
                        <a:latin typeface="+mn-lt"/>
                        <a:ea typeface="+mn-ea"/>
                        <a:cs typeface="+mn-cs"/>
                      </a:endParaRPr>
                    </a:p>
                  </a:txBody>
                  <a:tcPr marL="0" marR="0" marT="0" marB="0" anchor="ctr"/>
                </a:tc>
                <a:tc gridSpan="3">
                  <a:txBody>
                    <a:bodyPr/>
                    <a:lstStyle/>
                    <a:p>
                      <a:pPr algn="ctr" rtl="0" fontAlgn="t"/>
                      <a:r>
                        <a:rPr lang="en-US" sz="1600" u="none" strike="noStrike" dirty="0" smtClean="0"/>
                        <a:t>2017/18</a:t>
                      </a:r>
                      <a:endParaRPr lang="en-US" sz="1600" b="1" i="0" u="none" strike="noStrike" dirty="0">
                        <a:solidFill>
                          <a:srgbClr val="000000"/>
                        </a:solidFill>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mn-lt"/>
                        <a:ea typeface="+mn-ea"/>
                        <a:cs typeface="+mn-cs"/>
                      </a:endParaRPr>
                    </a:p>
                  </a:txBody>
                  <a:tcPr marL="0" marR="0" marT="0" marB="0" anchor="ctr"/>
                </a:tc>
                <a:extLst>
                  <a:ext uri="{0D108BD9-81ED-4DB2-BD59-A6C34878D82A}">
                    <a16:rowId xmlns:a16="http://schemas.microsoft.com/office/drawing/2014/main" xmlns="" val="10000"/>
                  </a:ext>
                </a:extLst>
              </a:tr>
              <a:tr h="390118">
                <a:tc vMerge="1">
                  <a:txBody>
                    <a:bodyPr/>
                    <a:lstStyle/>
                    <a:p>
                      <a:endParaRPr lang="en-GB"/>
                    </a:p>
                  </a:txBody>
                  <a:tcPr/>
                </a:tc>
                <a:tc>
                  <a:txBody>
                    <a:body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90118">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mn-cs"/>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mn-cs"/>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smtClean="0">
                          <a:ln>
                            <a:noFill/>
                          </a:ln>
                          <a:effectLst/>
                        </a:rPr>
                        <a:t>Compensation of Employees</a:t>
                      </a:r>
                      <a:endParaRPr kumimoji="0" lang="en-US" sz="1400" b="1" i="0" u="none" strike="noStrike" cap="none" normalizeH="0" baseline="3000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417 778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214 956</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202 822</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51.45%</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03"/>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Examiners and Moderators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23 148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6 972</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16 176</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30.12%</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04"/>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Transfers to Public Entities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134 760</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67 582</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67 178</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50.15%</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5"/>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Other Transfers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1 213 738</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1 058 397</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155 341</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87.20%</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06"/>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Conditional Grants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17 154 328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10 355 760</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6 798 568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60.37%</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07"/>
                  </a:ext>
                </a:extLst>
              </a:tr>
              <a:tr h="545096">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Schools Infrastructure Backlogs Indirect Grant</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2 </a:t>
                      </a:r>
                      <a:r>
                        <a:rPr kumimoji="0" lang="en-ZA" sz="1400" u="none" strike="noStrike" kern="1200" cap="none" normalizeH="0" baseline="0" dirty="0" smtClean="0">
                          <a:ln>
                            <a:noFill/>
                          </a:ln>
                          <a:effectLst/>
                        </a:rPr>
                        <a:t>594 698</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495 772</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2 098 926</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19.11%</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08"/>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Earmarked Funds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1 122 839</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156 895</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965 944</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13.97%</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09"/>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Departmental Operations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278 592</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102 235</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176 357</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36.70%</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0"/>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Office Accommodation</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183 668 </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92 146</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91 522</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50.17%</a:t>
                      </a:r>
                      <a:endParaRPr kumimoji="0" lang="en-ZA" sz="1400" b="0" i="0" u="none" strike="noStrike" kern="1200" cap="none" normalizeH="0" baseline="0" dirty="0">
                        <a:ln>
                          <a:noFill/>
                        </a:ln>
                        <a:solidFill>
                          <a:schemeClr val="tx1">
                            <a:lumMod val="95000"/>
                            <a:lumOff val="5000"/>
                          </a:schemeClr>
                        </a:solidFill>
                        <a:effectLst/>
                        <a:latin typeface="+mn-lt"/>
                        <a:ea typeface="+mn-ea"/>
                        <a:cs typeface="+mn-cs"/>
                      </a:endParaRPr>
                    </a:p>
                  </a:txBody>
                  <a:tcPr marL="0" marR="0" marT="0" marB="0" anchor="b"/>
                </a:tc>
                <a:extLst>
                  <a:ext uri="{0D108BD9-81ED-4DB2-BD59-A6C34878D82A}">
                    <a16:rowId xmlns:a16="http://schemas.microsoft.com/office/drawing/2014/main" xmlns="" val="10011"/>
                  </a:ext>
                </a:extLst>
              </a:tr>
              <a:tr h="390118">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Projects</a:t>
                      </a:r>
                      <a:endParaRPr kumimoji="0" lang="en-US" sz="1400" b="0" i="0" u="none" strike="noStrike" cap="none" normalizeH="0" baseline="0" dirty="0" smtClean="0">
                        <a:ln>
                          <a:noFill/>
                        </a:ln>
                        <a:solidFill>
                          <a:schemeClr val="tx1"/>
                        </a:solidFill>
                        <a:effectLst/>
                        <a:latin typeface="+mn-lt"/>
                      </a:endParaRPr>
                    </a:p>
                  </a:txBody>
                  <a:tcPr marL="68580" marR="6858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285 071</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80 197</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204 874</a:t>
                      </a:r>
                      <a:endParaRPr kumimoji="0" lang="en-ZA" sz="1400" b="0"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28.13%</a:t>
                      </a:r>
                      <a:endParaRPr kumimoji="0" lang="en-ZA" sz="1400" b="0"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2"/>
                  </a:ext>
                </a:extLst>
              </a:tr>
              <a:tr h="390118">
                <a:tc>
                  <a:txBody>
                    <a:bodyPr/>
                    <a:lstStyle/>
                    <a:p>
                      <a:pPr marL="45720" algn="l" rtl="0" fontAlgn="t"/>
                      <a:r>
                        <a:rPr lang="en-US" sz="1400" b="1" u="none" strike="noStrike" kern="0" baseline="0" dirty="0"/>
                        <a:t>Total</a:t>
                      </a:r>
                      <a:endParaRPr lang="en-US" sz="1400" b="1" i="0" u="none" strike="noStrike" kern="0" baseline="0" dirty="0">
                        <a:solidFill>
                          <a:schemeClr val="tx1"/>
                        </a:solidFill>
                        <a:latin typeface="+mn-lt"/>
                      </a:endParaRPr>
                    </a:p>
                  </a:txBody>
                  <a:tcPr marL="6858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23 408 620</a:t>
                      </a:r>
                      <a:endParaRPr kumimoji="0" lang="en-ZA" sz="1400" b="1"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12 630 912</a:t>
                      </a:r>
                      <a:endParaRPr kumimoji="0" lang="en-ZA" sz="1400" b="1"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10 777 708</a:t>
                      </a:r>
                      <a:endParaRPr kumimoji="0" lang="en-ZA" sz="1400" b="1" i="0" u="none" strike="noStrike" kern="1200" cap="none" normalizeH="0" baseline="0" dirty="0">
                        <a:ln>
                          <a:noFill/>
                        </a:ln>
                        <a:solidFill>
                          <a:schemeClr val="tx1"/>
                        </a:solidFill>
                        <a:effectLst/>
                        <a:latin typeface="+mn-lt"/>
                        <a:ea typeface="+mn-ea"/>
                        <a:cs typeface="+mn-cs"/>
                      </a:endParaRPr>
                    </a:p>
                  </a:txBody>
                  <a:tcPr marL="0" marR="27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53.96%</a:t>
                      </a:r>
                      <a:endParaRPr kumimoji="0" lang="en-ZA" sz="1400" b="1" i="0" u="none" strike="noStrike" kern="1200" cap="none" normalizeH="0" baseline="0" dirty="0">
                        <a:ln>
                          <a:noFill/>
                        </a:ln>
                        <a:solidFill>
                          <a:schemeClr val="tx1"/>
                        </a:solidFill>
                        <a:effectLst/>
                        <a:latin typeface="+mn-lt"/>
                        <a:ea typeface="+mn-ea"/>
                        <a:cs typeface="+mn-cs"/>
                      </a:endParaRPr>
                    </a:p>
                  </a:txBody>
                  <a:tcPr marL="0" marR="0" marT="0" marB="0" anchor="b"/>
                </a:tc>
                <a:extLst>
                  <a:ext uri="{0D108BD9-81ED-4DB2-BD59-A6C34878D82A}">
                    <a16:rowId xmlns:a16="http://schemas.microsoft.com/office/drawing/2014/main" xmlns="" val="10013"/>
                  </a:ext>
                </a:extLst>
              </a:tr>
            </a:tbl>
          </a:graphicData>
        </a:graphic>
      </p:graphicFrame>
      <p:sp>
        <p:nvSpPr>
          <p:cNvPr id="3" name="Slide Number Placeholder 2"/>
          <p:cNvSpPr>
            <a:spLocks noGrp="1"/>
          </p:cNvSpPr>
          <p:nvPr>
            <p:ph type="sldNum" sz="quarter" idx="4294967295"/>
          </p:nvPr>
        </p:nvSpPr>
        <p:spPr>
          <a:xfrm>
            <a:off x="6057900" y="6356357"/>
            <a:ext cx="1600200" cy="365125"/>
          </a:xfrm>
          <a:prstGeom prst="rect">
            <a:avLst/>
          </a:prstGeom>
        </p:spPr>
        <p:txBody>
          <a:bodyPr/>
          <a:lstStyle/>
          <a:p>
            <a:fld id="{E2C0AE55-7E06-4976-960B-3D98813CB3CF}" type="slidenum">
              <a:rPr lang="en-ZA" smtClean="0">
                <a:solidFill>
                  <a:prstClr val="black">
                    <a:tint val="75000"/>
                  </a:prstClr>
                </a:solidFill>
              </a:rPr>
              <a:pPr/>
              <a:t>143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5721905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9144000" cy="692696"/>
          </a:xfrm>
        </p:spPr>
        <p:txBody>
          <a:bodyPr>
            <a:noAutofit/>
          </a:bodyPr>
          <a:lstStyle/>
          <a:p>
            <a:pPr eaLnBrk="1" hangingPunct="1"/>
            <a:r>
              <a:rPr lang="en-ZA" altLang="en-US" sz="28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1997971669"/>
              </p:ext>
            </p:extLst>
          </p:nvPr>
        </p:nvGraphicFramePr>
        <p:xfrm>
          <a:off x="251520" y="732355"/>
          <a:ext cx="8640960" cy="5466032"/>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475822">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2044457">
                <a:tc>
                  <a:txBody>
                    <a:bodyPr/>
                    <a:lstStyle/>
                    <a:p>
                      <a:pPr lvl="0" indent="-254000" algn="just">
                        <a:lnSpc>
                          <a:spcPct val="170000"/>
                        </a:lnSpc>
                        <a:spcBef>
                          <a:spcPts val="0"/>
                        </a:spcBef>
                      </a:pPr>
                      <a:r>
                        <a:rPr lang="en-ZA" sz="1400" dirty="0" smtClean="0"/>
                        <a:t>Examiners and Moderators</a:t>
                      </a:r>
                    </a:p>
                    <a:p>
                      <a:pPr marL="0" marR="0" lvl="0" indent="-254000" algn="just" defTabSz="914400" rtl="0" eaLnBrk="1" fontAlgn="auto" latinLnBrk="0" hangingPunct="1">
                        <a:lnSpc>
                          <a:spcPct val="170000"/>
                        </a:lnSpc>
                        <a:spcBef>
                          <a:spcPts val="0"/>
                        </a:spcBef>
                        <a:spcAft>
                          <a:spcPts val="0"/>
                        </a:spcAft>
                        <a:buClrTx/>
                        <a:buSzTx/>
                        <a:buFontTx/>
                        <a:buNone/>
                        <a:tabLst/>
                        <a:defRPr/>
                      </a:pPr>
                      <a:r>
                        <a:rPr lang="en-ZA" sz="1400" dirty="0" smtClean="0"/>
                        <a:t>The allocation on this item is related to the payments of examiners and moderators setting and moderating Grade 12 question papers</a:t>
                      </a:r>
                      <a:r>
                        <a:rPr lang="en-ZA" sz="1400" baseline="0" dirty="0" smtClean="0"/>
                        <a:t> and moderation of answer sheets. </a:t>
                      </a:r>
                      <a:endParaRPr lang="en-ZA" sz="1400" dirty="0" smtClean="0">
                        <a:solidFill>
                          <a:schemeClr val="tx1"/>
                        </a:solidFill>
                        <a:latin typeface="+mn-lt"/>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lang="en-US" sz="1200" kern="1200" dirty="0" smtClean="0">
                        <a:effectLst/>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lang="en-US" sz="1400" kern="1200" dirty="0" smtClean="0">
                          <a:effectLst/>
                        </a:rPr>
                        <a:t>The spending on this item is seasonal and will increase once the year-end Grade 12 examinations have taken place. The 2017 Grade examination is scheduled to start on 23 October 2017, therefore, the expenditure on this item will increase substantially after the completion of the October/November 2017 examinations.</a:t>
                      </a:r>
                      <a:endParaRPr kumimoji="0" lang="en-ZA" sz="14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1094159">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400" kern="1200" dirty="0" smtClean="0"/>
                        <a:t>Transfers to Public Entities: </a:t>
                      </a: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400" kern="1200" dirty="0" smtClean="0"/>
                        <a:t>These transfers are related to the transfers to UMALUSI and SACE.</a:t>
                      </a:r>
                      <a:r>
                        <a:rPr lang="en-US" sz="1400" dirty="0" smtClean="0"/>
                        <a:t> </a:t>
                      </a:r>
                      <a:endParaRPr lang="en-ZA" sz="14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4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400" u="none" strike="noStrike" kern="1200" cap="none" spc="0" normalizeH="0" baseline="0" noProof="0" dirty="0" smtClean="0">
                          <a:ln>
                            <a:noFill/>
                          </a:ln>
                          <a:effectLst/>
                          <a:uLnTx/>
                          <a:uFillTx/>
                        </a:rPr>
                        <a:t>The transfers to the two Entities were made as scheduled.</a:t>
                      </a:r>
                      <a:endParaRPr lang="en-US" sz="1400" b="0" i="0" u="none" strike="noStrike" kern="1200" dirty="0" smtClean="0">
                        <a:solidFill>
                          <a:schemeClr val="tx1">
                            <a:lumMod val="95000"/>
                            <a:lumOff val="5000"/>
                          </a:schemeClr>
                        </a:solidFill>
                        <a:latin typeface="+mn-lt"/>
                        <a:ea typeface=""/>
                        <a:cs typeface=""/>
                      </a:endParaRPr>
                    </a:p>
                  </a:txBody>
                  <a:tcPr marL="91431" marR="91431" marT="45721" marB="45721"/>
                </a:tc>
                <a:extLst>
                  <a:ext uri="{0D108BD9-81ED-4DB2-BD59-A6C34878D82A}">
                    <a16:rowId xmlns:a16="http://schemas.microsoft.com/office/drawing/2014/main" xmlns="" val="10002"/>
                  </a:ext>
                </a:extLst>
              </a:tr>
              <a:tr h="1610049">
                <a:tc>
                  <a:txBody>
                    <a:bodyPr/>
                    <a:lstStyle/>
                    <a:p>
                      <a:pPr lvl="0" algn="just">
                        <a:lnSpc>
                          <a:spcPct val="150000"/>
                        </a:lnSpc>
                        <a:spcBef>
                          <a:spcPts val="0"/>
                        </a:spcBef>
                        <a:buNone/>
                      </a:pPr>
                      <a:r>
                        <a:rPr lang="en-ZA" sz="1400" dirty="0" smtClean="0"/>
                        <a:t>Other transfers:</a:t>
                      </a:r>
                    </a:p>
                    <a:p>
                      <a:pPr lvl="0" algn="just">
                        <a:lnSpc>
                          <a:spcPct val="150000"/>
                        </a:lnSpc>
                        <a:spcBef>
                          <a:spcPts val="0"/>
                        </a:spcBef>
                      </a:pPr>
                      <a:r>
                        <a:rPr lang="en-ZA" sz="1400" dirty="0" smtClean="0"/>
                        <a:t>The </a:t>
                      </a:r>
                      <a:r>
                        <a:rPr lang="en-US" sz="1400" dirty="0" smtClean="0"/>
                        <a:t>other transfers include the transfer</a:t>
                      </a:r>
                      <a:r>
                        <a:rPr lang="en-US" sz="1400" baseline="0" dirty="0" smtClean="0"/>
                        <a:t> to NSFAS for Funza Lushaka Bursaries, Foreign transfers and National Education Collaboration Trust (NECT)</a:t>
                      </a:r>
                      <a:r>
                        <a:rPr lang="en-US" sz="1400" dirty="0" smtClean="0"/>
                        <a:t>.</a:t>
                      </a:r>
                      <a:r>
                        <a:rPr lang="en-ZA" sz="1400" dirty="0" smtClean="0"/>
                        <a:t> </a:t>
                      </a:r>
                      <a:endParaRPr lang="en-ZA" sz="1400" dirty="0" smtClean="0">
                        <a:solidFill>
                          <a:schemeClr val="tx1"/>
                        </a:solidFill>
                        <a:latin typeface="+mn-lt"/>
                        <a:cs typeface="Arial" panose="020B0604020202020204" pitchFamily="34" charset="0"/>
                      </a:endParaRPr>
                    </a:p>
                  </a:txBody>
                  <a:tcPr marL="91431" marR="91431" marT="45721" marB="45721"/>
                </a:tc>
                <a:tc>
                  <a:txBody>
                    <a:bodyPr/>
                    <a:lstStyle/>
                    <a:p>
                      <a:pPr marL="285750" indent="-285750" defTabSz="914400" rtl="0" eaLnBrk="1" latinLnBrk="0" hangingPunct="1">
                        <a:buFont typeface="Arial" panose="020B0604020202020204" pitchFamily="34" charset="0"/>
                        <a:buChar char="•"/>
                      </a:pPr>
                      <a:endParaRPr kumimoji="0" lang="en-ZA" sz="14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400" u="none" strike="noStrike" kern="1200" cap="none" spc="0" normalizeH="0" baseline="0" noProof="0" dirty="0" smtClean="0">
                          <a:ln>
                            <a:noFill/>
                          </a:ln>
                          <a:effectLst/>
                          <a:uLnTx/>
                          <a:uFillTx/>
                        </a:rPr>
                        <a:t>The transfers to NSFAS and NECT were made as scheduled. The foreign transfers take place as and when the invoices are received. These invoices are normally received during January/February of the financial year.</a:t>
                      </a:r>
                      <a:endParaRPr kumimoji="0" lang="en-ZA" sz="1400" b="0" i="0" u="none" strike="noStrike" kern="1200" cap="none" spc="0" normalizeH="0" baseline="0" dirty="0">
                        <a:ln>
                          <a:noFill/>
                        </a:ln>
                        <a:solidFill>
                          <a:schemeClr val="tx1"/>
                        </a:solidFill>
                        <a:effectLst/>
                        <a:uLnTx/>
                        <a:uFillTx/>
                        <a:latin typeface="+mn-lt"/>
                        <a:ea typeface="Times New Roman"/>
                        <a:cs typeface="+mn-cs"/>
                      </a:endParaRPr>
                    </a:p>
                  </a:txBody>
                  <a:tcPr marL="91431" marR="91431" marT="45721" marB="45721"/>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28598318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44019"/>
            <a:ext cx="9144000" cy="404663"/>
          </a:xfrm>
        </p:spPr>
        <p:txBody>
          <a:bodyPr>
            <a:noAutofit/>
          </a:bodyPr>
          <a:lstStyle/>
          <a:p>
            <a:pPr eaLnBrk="1" hangingPunct="1"/>
            <a:r>
              <a:rPr lang="en-ZA" altLang="en-US" sz="28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2101439587"/>
              </p:ext>
            </p:extLst>
          </p:nvPr>
        </p:nvGraphicFramePr>
        <p:xfrm>
          <a:off x="0" y="836716"/>
          <a:ext cx="9144000" cy="545341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xmlns="" val="20000"/>
                    </a:ext>
                  </a:extLst>
                </a:gridCol>
                <a:gridCol w="4876800">
                  <a:extLst>
                    <a:ext uri="{9D8B030D-6E8A-4147-A177-3AD203B41FA5}">
                      <a16:colId xmlns:a16="http://schemas.microsoft.com/office/drawing/2014/main" xmlns="" val="20001"/>
                    </a:ext>
                  </a:extLst>
                </a:gridCol>
              </a:tblGrid>
              <a:tr h="352907">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982685">
                <a:tc>
                  <a:txBody>
                    <a:bodyPr/>
                    <a:lstStyle/>
                    <a:p>
                      <a:pPr lvl="0" algn="just">
                        <a:lnSpc>
                          <a:spcPct val="150000"/>
                        </a:lnSpc>
                        <a:spcBef>
                          <a:spcPts val="0"/>
                        </a:spcBef>
                        <a:buNone/>
                      </a:pPr>
                      <a:r>
                        <a:rPr lang="en-US" sz="1400" dirty="0" smtClean="0"/>
                        <a:t>Conditional grants:</a:t>
                      </a:r>
                      <a:endParaRPr lang="en-ZA" sz="1400" dirty="0" smtClean="0"/>
                    </a:p>
                    <a:p>
                      <a:pPr lvl="0" algn="just">
                        <a:lnSpc>
                          <a:spcPct val="150000"/>
                        </a:lnSpc>
                        <a:spcBef>
                          <a:spcPts val="0"/>
                        </a:spcBef>
                      </a:pPr>
                      <a:r>
                        <a:rPr lang="en-ZA" sz="1400" dirty="0" smtClean="0"/>
                        <a:t>The conditional</a:t>
                      </a:r>
                      <a:r>
                        <a:rPr lang="en-ZA" sz="1400" baseline="0" dirty="0" smtClean="0"/>
                        <a:t> grants are transfers by the Department to provinces</a:t>
                      </a:r>
                      <a:r>
                        <a:rPr lang="en-ZA" sz="1400" dirty="0" smtClean="0"/>
                        <a:t>. </a:t>
                      </a:r>
                      <a:endParaRPr lang="en-ZA" sz="14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4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400" u="none" strike="noStrike" kern="1200" cap="none" spc="0" normalizeH="0" baseline="0" dirty="0" smtClean="0">
                          <a:ln>
                            <a:noFill/>
                          </a:ln>
                          <a:effectLst/>
                          <a:uLnTx/>
                          <a:uFillTx/>
                        </a:rPr>
                        <a:t>The transfers for all the conditional grants were made as scheduled. </a:t>
                      </a:r>
                      <a:endParaRPr kumimoji="0" lang="en-ZA" sz="1400" b="0" i="0" u="none" strike="noStrike" kern="1200" cap="none" spc="0" normalizeH="0" baseline="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1"/>
                  </a:ext>
                </a:extLst>
              </a:tr>
              <a:tr h="2000131">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US" sz="1400" u="none" strike="noStrike" cap="none" normalizeH="0" baseline="0" dirty="0" smtClean="0">
                          <a:ln>
                            <a:noFill/>
                          </a:ln>
                          <a:effectLst/>
                        </a:rPr>
                        <a:t>Schools Infrastructure Backlogs Indirect Grant:</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n-ZA" sz="1400" u="none" strike="noStrike" kern="1200" cap="none" spc="0" normalizeH="0" baseline="0" noProof="0" dirty="0" smtClean="0">
                          <a:ln>
                            <a:noFill/>
                          </a:ln>
                          <a:effectLst/>
                          <a:uLnTx/>
                          <a:uFillTx/>
                        </a:rPr>
                        <a:t>The allocation on this grant is mainly appropriated to address backlog on inappropriate school infrastructure, water and sanitation as well as Electrification of school. </a:t>
                      </a: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50000"/>
                        </a:lnSpc>
                        <a:spcBef>
                          <a:spcPct val="20000"/>
                        </a:spcBef>
                        <a:spcAft>
                          <a:spcPts val="0"/>
                        </a:spcAft>
                        <a:buClrTx/>
                        <a:buSzTx/>
                        <a:buFont typeface="Arial" panose="020B0604020202020204" pitchFamily="34" charset="0"/>
                        <a:buNone/>
                        <a:tabLst>
                          <a:tab pos="1990725" algn="l"/>
                        </a:tabLst>
                        <a:defRPr/>
                      </a:pPr>
                      <a:r>
                        <a:rPr kumimoji="0" lang="en-ZA" sz="1400" u="none" strike="noStrike" kern="1200" cap="none" spc="0" normalizeH="0" baseline="0" noProof="0" dirty="0" smtClean="0">
                          <a:ln>
                            <a:noFill/>
                          </a:ln>
                          <a:effectLst/>
                          <a:uLnTx/>
                          <a:uFillTx/>
                        </a:rPr>
                        <a:t>The low spending is due to discontinuation of 32 large and mega schools as a result of legal challenges, delays in procurement processes for water and sanitation for both Eastern Cape and  Limpopo provinces by Mvula Trust. Furthermore, the delay in the approval of Cession Agreement between IDT, Public Works and the Department.</a:t>
                      </a:r>
                      <a:endParaRPr kumimoji="0" lang="en-ZA" sz="14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endParaRPr>
                    </a:p>
                  </a:txBody>
                  <a:tcPr marL="91431" marR="91431" marT="45721" marB="45721"/>
                </a:tc>
                <a:extLst>
                  <a:ext uri="{0D108BD9-81ED-4DB2-BD59-A6C34878D82A}">
                    <a16:rowId xmlns:a16="http://schemas.microsoft.com/office/drawing/2014/main" xmlns="" val="10002"/>
                  </a:ext>
                </a:extLst>
              </a:tr>
              <a:tr h="2024404">
                <a:tc>
                  <a:txBody>
                    <a:bodyPr/>
                    <a:lstStyle/>
                    <a:p>
                      <a:pPr lvl="0" algn="just">
                        <a:lnSpc>
                          <a:spcPct val="150000"/>
                        </a:lnSpc>
                        <a:spcBef>
                          <a:spcPts val="0"/>
                        </a:spcBef>
                        <a:buNone/>
                      </a:pPr>
                      <a:r>
                        <a:rPr lang="en-ZA" sz="1400" dirty="0" smtClean="0"/>
                        <a:t>Earmarked Funds:</a:t>
                      </a:r>
                    </a:p>
                    <a:p>
                      <a:pPr lvl="0" algn="just">
                        <a:lnSpc>
                          <a:spcPct val="150000"/>
                        </a:lnSpc>
                        <a:spcBef>
                          <a:spcPts val="0"/>
                        </a:spcBef>
                        <a:buNone/>
                      </a:pPr>
                      <a:r>
                        <a:rPr lang="en-ZA" sz="1400" dirty="0" smtClean="0"/>
                        <a:t>The bulk of the allocation is in respect of workbooks.</a:t>
                      </a:r>
                      <a:endParaRPr lang="en-ZA" sz="1400" b="0" dirty="0" smtClean="0">
                        <a:solidFill>
                          <a:schemeClr val="tx1"/>
                        </a:solidFill>
                        <a:latin typeface="+mn-lt"/>
                        <a:cs typeface="Arial" panose="020B0604020202020204" pitchFamily="34" charset="0"/>
                      </a:endParaRPr>
                    </a:p>
                  </a:txBody>
                  <a:tcPr marL="91431" marR="91431" marT="45721" marB="45721"/>
                </a:tc>
                <a:tc>
                  <a:txBody>
                    <a:bodyPr/>
                    <a:lstStyle/>
                    <a:p>
                      <a:pPr marL="0" indent="0">
                        <a:buFont typeface="Arial" panose="020B0604020202020204" pitchFamily="34" charset="0"/>
                        <a:buNone/>
                      </a:pPr>
                      <a:r>
                        <a:rPr lang="en-ZA" sz="1400" dirty="0" smtClean="0"/>
                        <a:t>Workbooks</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dirty="0" smtClean="0"/>
                        <a:t>The invoices for the printing of Workbooks volume 1 amounting</a:t>
                      </a:r>
                      <a:r>
                        <a:rPr lang="en-ZA" sz="1400" baseline="0" dirty="0" smtClean="0"/>
                        <a:t> to R294.893 million were received during the period under review. These invoices were only paid on 4 October 2017. The invoices for workbooks volume 2 have been received in October 2017 and  processed end of October 2017.</a:t>
                      </a:r>
                      <a:endParaRPr lang="en-ZA" sz="1400" dirty="0" smtClean="0">
                        <a:solidFill>
                          <a:srgbClr val="FF0000"/>
                        </a:solidFill>
                        <a:latin typeface="+mn-lt"/>
                        <a:cs typeface="Arial" panose="020B0604020202020204" pitchFamily="34" charset="0"/>
                      </a:endParaRPr>
                    </a:p>
                  </a:txBody>
                  <a:tcPr marL="91431" marR="91431" marT="45721" marB="45721"/>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92736838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648072"/>
          </a:xfrm>
        </p:spPr>
        <p:txBody>
          <a:bodyPr>
            <a:normAutofit fontScale="90000"/>
          </a:bodyPr>
          <a:lstStyle/>
          <a:p>
            <a:r>
              <a:rPr lang="en-US" sz="1800" dirty="0" smtClean="0">
                <a:solidFill>
                  <a:schemeClr val="accent2">
                    <a:lumMod val="75000"/>
                  </a:schemeClr>
                </a:solidFill>
              </a:rPr>
              <a:t/>
            </a:r>
            <a:br>
              <a:rPr lang="en-US" sz="1800" dirty="0" smtClean="0">
                <a:solidFill>
                  <a:schemeClr val="accent2">
                    <a:lumMod val="75000"/>
                  </a:schemeClr>
                </a:solidFill>
              </a:rPr>
            </a:br>
            <a:r>
              <a:rPr lang="en-US" sz="1800" dirty="0" smtClean="0">
                <a:solidFill>
                  <a:schemeClr val="accent2">
                    <a:lumMod val="75000"/>
                  </a:schemeClr>
                </a:solidFill>
              </a:rPr>
              <a:t/>
            </a:r>
            <a:br>
              <a:rPr lang="en-US" sz="1800" dirty="0" smtClean="0">
                <a:solidFill>
                  <a:schemeClr val="accent2">
                    <a:lumMod val="75000"/>
                  </a:schemeClr>
                </a:solidFill>
              </a:rPr>
            </a:br>
            <a:r>
              <a:rPr lang="en-US" sz="3100" b="1" dirty="0" smtClean="0">
                <a:solidFill>
                  <a:schemeClr val="accent2">
                    <a:lumMod val="75000"/>
                  </a:schemeClr>
                </a:solidFill>
              </a:rPr>
              <a:t>DETAILS OF EARMARKED ALLOCATIONS/</a:t>
            </a:r>
            <a:br>
              <a:rPr lang="en-US" sz="3100" b="1" dirty="0" smtClean="0">
                <a:solidFill>
                  <a:schemeClr val="accent2">
                    <a:lumMod val="75000"/>
                  </a:schemeClr>
                </a:solidFill>
              </a:rPr>
            </a:br>
            <a:r>
              <a:rPr lang="en-US" sz="3100" b="1" dirty="0" smtClean="0">
                <a:solidFill>
                  <a:schemeClr val="accent2">
                    <a:lumMod val="75000"/>
                  </a:schemeClr>
                </a:solidFill>
              </a:rPr>
              <a:t>CONDITIONAL GRANT FOR THE </a:t>
            </a:r>
            <a:br>
              <a:rPr lang="en-US" sz="3100" b="1" dirty="0" smtClean="0">
                <a:solidFill>
                  <a:schemeClr val="accent2">
                    <a:lumMod val="75000"/>
                  </a:schemeClr>
                </a:solidFill>
              </a:rPr>
            </a:br>
            <a:r>
              <a:rPr lang="en-US" sz="3100" b="1" dirty="0" smtClean="0">
                <a:solidFill>
                  <a:schemeClr val="accent2">
                    <a:lumMod val="75000"/>
                  </a:schemeClr>
                </a:solidFill>
              </a:rPr>
              <a:t>2017/18 FINANCIAL YEAR</a:t>
            </a:r>
            <a:r>
              <a:rPr lang="en-US" sz="2200" dirty="0" smtClean="0">
                <a:solidFill>
                  <a:schemeClr val="accent2">
                    <a:lumMod val="75000"/>
                  </a:schemeClr>
                </a:solidFill>
              </a:rPr>
              <a:t/>
            </a:r>
            <a:br>
              <a:rPr lang="en-US" sz="2200" dirty="0" smtClean="0">
                <a:solidFill>
                  <a:schemeClr val="accent2">
                    <a:lumMod val="75000"/>
                  </a:schemeClr>
                </a:solidFill>
              </a:rPr>
            </a:br>
            <a:endParaRPr lang="en-ZA" sz="22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89234147"/>
              </p:ext>
            </p:extLst>
          </p:nvPr>
        </p:nvGraphicFramePr>
        <p:xfrm>
          <a:off x="179514" y="1103762"/>
          <a:ext cx="8856985" cy="5709614"/>
        </p:xfrm>
        <a:graphic>
          <a:graphicData uri="http://schemas.openxmlformats.org/drawingml/2006/table">
            <a:tbl>
              <a:tblPr firstRow="1" bandRow="1">
                <a:tableStyleId>{21E4AEA4-8DFA-4A89-87EB-49C32662AFE0}</a:tableStyleId>
              </a:tblPr>
              <a:tblGrid>
                <a:gridCol w="3395582">
                  <a:extLst>
                    <a:ext uri="{9D8B030D-6E8A-4147-A177-3AD203B41FA5}">
                      <a16:colId xmlns:a16="http://schemas.microsoft.com/office/drawing/2014/main" xmlns="" val="20000"/>
                    </a:ext>
                  </a:extLst>
                </a:gridCol>
                <a:gridCol w="1461503">
                  <a:extLst>
                    <a:ext uri="{9D8B030D-6E8A-4147-A177-3AD203B41FA5}">
                      <a16:colId xmlns:a16="http://schemas.microsoft.com/office/drawing/2014/main" xmlns="" val="20001"/>
                    </a:ext>
                  </a:extLst>
                </a:gridCol>
                <a:gridCol w="1384581">
                  <a:extLst>
                    <a:ext uri="{9D8B030D-6E8A-4147-A177-3AD203B41FA5}">
                      <a16:colId xmlns:a16="http://schemas.microsoft.com/office/drawing/2014/main" xmlns="" val="20002"/>
                    </a:ext>
                  </a:extLst>
                </a:gridCol>
                <a:gridCol w="1307660">
                  <a:extLst>
                    <a:ext uri="{9D8B030D-6E8A-4147-A177-3AD203B41FA5}">
                      <a16:colId xmlns:a16="http://schemas.microsoft.com/office/drawing/2014/main" xmlns="" val="20003"/>
                    </a:ext>
                  </a:extLst>
                </a:gridCol>
                <a:gridCol w="1307659">
                  <a:extLst>
                    <a:ext uri="{9D8B030D-6E8A-4147-A177-3AD203B41FA5}">
                      <a16:colId xmlns:a16="http://schemas.microsoft.com/office/drawing/2014/main" xmlns="" val="20004"/>
                    </a:ext>
                  </a:extLst>
                </a:gridCol>
              </a:tblGrid>
              <a:tr h="219738">
                <a:tc rowSpan="3">
                  <a:txBody>
                    <a:bodyPr/>
                    <a:lstStyle/>
                    <a:p>
                      <a:pPr marL="0" algn="ctr" defTabSz="914400" rtl="0" eaLnBrk="1" fontAlgn="t" latinLnBrk="0" hangingPunct="1"/>
                      <a:r>
                        <a:rPr lang="en-US" sz="1200" u="none" strike="noStrike" kern="1200" dirty="0" smtClean="0"/>
                        <a:t>SERVICE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gridSpan="3">
                  <a:txBody>
                    <a:bodyPr/>
                    <a:lstStyle/>
                    <a:p>
                      <a:endParaRPr lang="en-US" sz="1400" dirty="0">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t>Expenditure as % of Appropriation</a:t>
                      </a:r>
                      <a:endParaRPr lang="en-US" sz="1200" b="1" i="0" u="none" strike="noStrike" kern="1200" noProof="0" dirty="0">
                        <a:solidFill>
                          <a:srgbClr val="000000"/>
                        </a:solidFill>
                        <a:latin typeface="+mn-lt"/>
                        <a:ea typeface="+mn-ea"/>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437637">
                <a:tc vMerge="1">
                  <a:txBody>
                    <a:bodyPr/>
                    <a:lstStyle/>
                    <a:p>
                      <a:endParaRPr lang="en-GB"/>
                    </a:p>
                  </a:txBody>
                  <a:tcPr/>
                </a:tc>
                <a:tc>
                  <a:txBody>
                    <a:bodyPr/>
                    <a:lstStyle/>
                    <a:p>
                      <a:pPr marL="0" algn="ctr" defTabSz="914400" rtl="0" eaLnBrk="1" fontAlgn="t" latinLnBrk="0" hangingPunct="1"/>
                      <a:r>
                        <a:rPr lang="en-US" sz="1200" u="none" strike="noStrike" kern="1200" dirty="0" smtClean="0"/>
                        <a:t>APPROPRIATION</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ACTUAL EXPENDITURE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VARIANCE</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06708">
                <a:tc vMerge="1">
                  <a:txBody>
                    <a:bodyPr/>
                    <a:lstStyle/>
                    <a:p>
                      <a:endParaRPr lang="en-US"/>
                    </a:p>
                  </a:txBody>
                  <a:tcP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a:txBody>
                    <a:bodyPr/>
                    <a:lstStyle/>
                    <a:p>
                      <a:pPr marL="0" algn="ctr" defTabSz="914400" rtl="0" eaLnBrk="1" fontAlgn="t" latinLnBrk="0" hangingPunct="1"/>
                      <a:r>
                        <a:rPr lang="en-US" sz="1200" u="none" strike="noStrike" kern="1200" dirty="0" smtClean="0"/>
                        <a:t>R’000</a:t>
                      </a:r>
                      <a:endParaRPr lang="en-US" sz="1200" b="1" i="0" u="none" strike="noStrike" kern="1200" dirty="0">
                        <a:solidFill>
                          <a:srgbClr val="000000"/>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1392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smtClean="0">
                          <a:ln>
                            <a:noFill/>
                          </a:ln>
                          <a:effectLst/>
                        </a:rPr>
                        <a:t>Earmarked Funds:</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1 122 839</a:t>
                      </a:r>
                      <a:endParaRPr kumimoji="0" lang="en-US" sz="1400" b="1" i="0" u="none" strike="noStrike" kern="1200" cap="none" normalizeH="0" baseline="0" dirty="0" smtClean="0">
                        <a:ln>
                          <a:noFill/>
                        </a:ln>
                        <a:solidFill>
                          <a:schemeClr val="tx1">
                            <a:lumMod val="95000"/>
                            <a:lumOff val="5000"/>
                          </a:schemeClr>
                        </a:solidFill>
                        <a:effectLst/>
                        <a:latin typeface="+mn-lt"/>
                        <a:ea typeface="+mn-ea"/>
                        <a:cs typeface="Arial" panose="020B0604020202020204" pitchFamily="34" charset="0"/>
                      </a:endParaRPr>
                    </a:p>
                  </a:txBody>
                  <a:tcPr marT="45724" marB="45724"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156 895</a:t>
                      </a:r>
                      <a:endParaRPr kumimoji="0" lang="en-US" sz="1400" b="1" i="0" u="none" strike="noStrike" kern="1200" cap="none" normalizeH="0" baseline="0" dirty="0" smtClean="0">
                        <a:ln>
                          <a:noFill/>
                        </a:ln>
                        <a:solidFill>
                          <a:schemeClr val="tx1">
                            <a:lumMod val="95000"/>
                            <a:lumOff val="5000"/>
                          </a:schemeClr>
                        </a:solidFill>
                        <a:effectLst/>
                        <a:latin typeface="+mn-lt"/>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rPr>
                        <a:t>965 944</a:t>
                      </a:r>
                      <a:endParaRPr kumimoji="0" lang="en-US" sz="1400" b="1" i="0" u="none" strike="noStrike" kern="1200" cap="none" normalizeH="0" baseline="0" dirty="0" smtClean="0">
                        <a:ln>
                          <a:noFill/>
                        </a:ln>
                        <a:solidFill>
                          <a:schemeClr val="tx1"/>
                        </a:solidFill>
                        <a:effectLst/>
                        <a:latin typeface="+mn-lt"/>
                        <a:ea typeface="+mn-ea"/>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13.97%</a:t>
                      </a:r>
                      <a:endParaRPr kumimoji="0" lang="en-US" sz="1400" b="1" i="0" u="none" strike="noStrike" cap="none" normalizeH="0" baseline="0" dirty="0" smtClean="0">
                        <a:ln>
                          <a:noFill/>
                        </a:ln>
                        <a:solidFill>
                          <a:schemeClr val="tx1"/>
                        </a:solidFill>
                        <a:effectLst/>
                        <a:latin typeface="+mn-lt"/>
                        <a:cs typeface="Arial" panose="020B0604020202020204" pitchFamily="34" charset="0"/>
                      </a:endParaRPr>
                    </a:p>
                  </a:txBody>
                  <a:tcPr anchor="b" horzOverflow="overflow"/>
                </a:tc>
                <a:extLst>
                  <a:ext uri="{0D108BD9-81ED-4DB2-BD59-A6C34878D82A}">
                    <a16:rowId xmlns:a16="http://schemas.microsoft.com/office/drawing/2014/main" xmlns="" val="10003"/>
                  </a:ext>
                </a:extLst>
              </a:tr>
              <a:tr h="313912">
                <a:tc>
                  <a:txBody>
                    <a:bodyPr/>
                    <a:lstStyle/>
                    <a:p>
                      <a:pPr marL="182880" algn="l" fontAlgn="b"/>
                      <a:r>
                        <a:rPr lang="en-GB" sz="1400" u="none" strike="noStrike" dirty="0" smtClean="0"/>
                        <a:t>Workbooks</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   1 048 275 </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136 255</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912 020</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13.00%</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4"/>
                  </a:ext>
                </a:extLst>
              </a:tr>
              <a:tr h="495956">
                <a:tc>
                  <a:txBody>
                    <a:bodyPr/>
                    <a:lstStyle/>
                    <a:p>
                      <a:pPr marL="182880" algn="l" fontAlgn="b"/>
                      <a:r>
                        <a:rPr lang="en-GB" sz="1400" u="none" strike="noStrike" dirty="0" smtClean="0"/>
                        <a:t>Matric Second</a:t>
                      </a:r>
                      <a:r>
                        <a:rPr lang="en-GB" sz="1400" u="none" strike="noStrike" baseline="0" dirty="0" smtClean="0"/>
                        <a:t> Chance Programme</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45 000</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10 504</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34 496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23.34%</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5"/>
                  </a:ext>
                </a:extLst>
              </a:tr>
              <a:tr h="313912">
                <a:tc>
                  <a:txBody>
                    <a:bodyPr/>
                    <a:lstStyle/>
                    <a:p>
                      <a:pPr marL="182880" algn="l" fontAlgn="b"/>
                      <a:r>
                        <a:rPr lang="en-GB" sz="1400" u="none" strike="noStrike" dirty="0" smtClean="0"/>
                        <a:t>MST</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5 547</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2 283</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3 264</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41.16%</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6"/>
                  </a:ext>
                </a:extLst>
              </a:tr>
              <a:tr h="313912">
                <a:tc>
                  <a:txBody>
                    <a:bodyPr/>
                    <a:lstStyle/>
                    <a:p>
                      <a:pPr marL="182880" algn="l" fontAlgn="b"/>
                      <a:r>
                        <a:rPr lang="en-GB" sz="1400" u="none" strike="noStrike" dirty="0"/>
                        <a:t>NSNP</a:t>
                      </a:r>
                      <a:endParaRPr lang="en-GB" sz="14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   18 017</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7 209</a:t>
                      </a:r>
                      <a:endParaRPr kumimoji="0" lang="en-US" sz="1400" b="0" i="0" u="none" strike="noStrike" cap="none" normalizeH="0" baseline="0" dirty="0" smtClean="0">
                        <a:ln>
                          <a:noFill/>
                        </a:ln>
                        <a:solidFill>
                          <a:schemeClr val="tx1">
                            <a:lumMod val="95000"/>
                            <a:lumOff val="5000"/>
                          </a:schemeClr>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10 808</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40.01%</a:t>
                      </a:r>
                      <a:endParaRPr kumimoji="0" lang="en-US" sz="14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7"/>
                  </a:ext>
                </a:extLst>
              </a:tr>
              <a:tr h="533650">
                <a:tc>
                  <a:txBody>
                    <a:bodyPr/>
                    <a:lstStyle/>
                    <a:p>
                      <a:pPr marL="182880" algn="l" defTabSz="914400" rtl="0" eaLnBrk="1" fontAlgn="b" latinLnBrk="0" hangingPunct="1"/>
                      <a:r>
                        <a:rPr lang="en-ZA" sz="1400" u="none" strike="noStrike" kern="1200" dirty="0" smtClean="0"/>
                        <a:t>Learners with Severe to Profound Intellectual Disabilities</a:t>
                      </a:r>
                      <a:endParaRPr lang="en-ZA" sz="1400" b="0" i="0" u="none" strike="noStrike" kern="1200" dirty="0">
                        <a:solidFill>
                          <a:schemeClr val="tx1"/>
                        </a:solidFill>
                        <a:latin typeface="+mn-lt"/>
                        <a:ea typeface="+mn-ea"/>
                        <a:cs typeface="Arial" panose="020B0604020202020204" pitchFamily="34" charset="0"/>
                      </a:endParaRPr>
                    </a:p>
                  </a:txBody>
                  <a:tcPr marL="0" marR="10800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             6 000</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ctr" anchorCtr="1"/>
                </a:tc>
                <a:tc>
                  <a:txBody>
                    <a:bodyPr/>
                    <a:lstStyle/>
                    <a:p>
                      <a:pPr marL="914400" marR="0" lvl="2"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643</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0" marT="0" marB="0" anchor="ctr" anchorCtr="1"/>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5 357</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nchorCtr="1"/>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10.72%</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nchorCtr="1"/>
                </a:tc>
                <a:extLst>
                  <a:ext uri="{0D108BD9-81ED-4DB2-BD59-A6C34878D82A}">
                    <a16:rowId xmlns:a16="http://schemas.microsoft.com/office/drawing/2014/main" xmlns="" val="10008"/>
                  </a:ext>
                </a:extLst>
              </a:tr>
              <a:tr h="313912">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Conditional Grants:</a:t>
                      </a:r>
                      <a:endParaRPr kumimoji="0" lang="en-US" sz="14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17 154 328</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10 355 760</a:t>
                      </a:r>
                      <a:endParaRPr kumimoji="0" lang="en-ZA" sz="1400" b="1"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6 798 568</a:t>
                      </a:r>
                      <a:endParaRPr kumimoji="0" lang="en-ZA" sz="14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60.37%</a:t>
                      </a:r>
                      <a:endParaRPr kumimoji="0" lang="en-ZA" sz="14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97182">
                <a:tc>
                  <a:txBody>
                    <a:bodyPr/>
                    <a:lstStyle/>
                    <a:p>
                      <a:pPr marL="182880" algn="l" defTabSz="914400" rtl="0" eaLnBrk="1" fontAlgn="b" latinLnBrk="0" hangingPunct="1"/>
                      <a:r>
                        <a:rPr lang="en-ZA" sz="1400" u="none" strike="noStrike" kern="1200" dirty="0" smtClean="0"/>
                        <a:t>Education Infrastructure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10 045 562</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6 278 480</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3 767 082</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62.50%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0"/>
                  </a:ext>
                </a:extLst>
              </a:tr>
              <a:tr h="330502">
                <a:tc>
                  <a:txBody>
                    <a:bodyPr/>
                    <a:lstStyle/>
                    <a:p>
                      <a:pPr marL="182880" algn="l" defTabSz="914400" rtl="0" eaLnBrk="1" fontAlgn="b" latinLnBrk="0" hangingPunct="1"/>
                      <a:r>
                        <a:rPr lang="en-ZA" sz="1400" u="none" strike="noStrike" kern="1200" dirty="0"/>
                        <a:t>HIV&amp;AIDS (</a:t>
                      </a:r>
                      <a:r>
                        <a:rPr lang="en-ZA" sz="1400" u="none" strike="noStrike" kern="1200" dirty="0" smtClean="0"/>
                        <a:t>Life</a:t>
                      </a:r>
                      <a:r>
                        <a:rPr lang="en-ZA" sz="1400" u="none" strike="noStrike" kern="1200" baseline="0" dirty="0" smtClean="0"/>
                        <a:t> </a:t>
                      </a:r>
                      <a:r>
                        <a:rPr lang="en-ZA" sz="1400" u="none" strike="noStrike" kern="1200" dirty="0" smtClean="0"/>
                        <a:t>Skills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245 308 </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98 124</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147 184</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40.00%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1"/>
                  </a:ext>
                </a:extLst>
              </a:tr>
              <a:tr h="263822">
                <a:tc>
                  <a:txBody>
                    <a:bodyPr/>
                    <a:lstStyle/>
                    <a:p>
                      <a:pPr marL="182880" algn="l" defTabSz="914400" rtl="0" eaLnBrk="1" fontAlgn="b" latinLnBrk="0" hangingPunct="1"/>
                      <a:r>
                        <a:rPr lang="en-ZA" sz="1400" u="none" strike="noStrike" kern="1200" dirty="0" smtClean="0"/>
                        <a:t>Maths, Science &amp;Technology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a:t>
                      </a:r>
                      <a:r>
                        <a:rPr kumimoji="0" lang="en-ZA" sz="1400" u="none" strike="noStrike" kern="1200" cap="none" normalizeH="0" baseline="0" dirty="0" smtClean="0">
                          <a:ln>
                            <a:noFill/>
                          </a:ln>
                          <a:effectLst/>
                        </a:rPr>
                        <a:t>365 145 </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164 770</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200 375</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45.12%</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2"/>
                  </a:ext>
                </a:extLst>
              </a:tr>
              <a:tr h="341158">
                <a:tc>
                  <a:txBody>
                    <a:bodyPr/>
                    <a:lstStyle/>
                    <a:p>
                      <a:pPr marL="182880" algn="l" defTabSz="914400" rtl="0" eaLnBrk="1" fontAlgn="b" latinLnBrk="0" hangingPunct="1"/>
                      <a:r>
                        <a:rPr lang="en-ZA" sz="1400" u="none" strike="noStrike" kern="1200" dirty="0" smtClean="0"/>
                        <a:t>Nat School Nutrition Programme Grant</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a:ln>
                            <a:noFill/>
                          </a:ln>
                          <a:effectLst/>
                        </a:rPr>
                        <a:t>                                   6 </a:t>
                      </a:r>
                      <a:r>
                        <a:rPr kumimoji="0" lang="en-ZA" sz="1400" u="none" strike="noStrike" kern="1200" cap="none" normalizeH="0" baseline="0" dirty="0" smtClean="0">
                          <a:ln>
                            <a:noFill/>
                          </a:ln>
                          <a:effectLst/>
                        </a:rPr>
                        <a:t>426 313</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3 756 966</a:t>
                      </a:r>
                      <a:endParaRPr kumimoji="0" lang="en-ZA" sz="1400" b="0" i="0" u="none" strike="noStrike" kern="1200" cap="none" normalizeH="0" baseline="0" dirty="0">
                        <a:ln>
                          <a:noFill/>
                        </a:ln>
                        <a:solidFill>
                          <a:schemeClr val="tx1">
                            <a:lumMod val="95000"/>
                            <a:lumOff val="5000"/>
                          </a:schemeClr>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2 669 347</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58.46%</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3"/>
                  </a:ext>
                </a:extLst>
              </a:tr>
              <a:tr h="439477">
                <a:tc>
                  <a:txBody>
                    <a:bodyPr/>
                    <a:lstStyle/>
                    <a:p>
                      <a:pPr marL="182880" algn="l" defTabSz="914400" rtl="0" eaLnBrk="1" fontAlgn="b" latinLnBrk="0" hangingPunct="1"/>
                      <a:r>
                        <a:rPr lang="en-ZA" sz="1400" u="none" strike="noStrike" kern="1200" dirty="0" smtClean="0"/>
                        <a:t>Learners with Severe to Profound Intellectual Disabilities</a:t>
                      </a:r>
                      <a:endParaRPr lang="en-ZA" sz="1400" b="0"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72 000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57 420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14 580</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36000" marT="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400" u="none" strike="noStrike" kern="1200" cap="none" normalizeH="0" baseline="0" dirty="0" smtClean="0">
                          <a:ln>
                            <a:noFill/>
                          </a:ln>
                          <a:effectLst/>
                        </a:rPr>
                        <a:t>79.75%</a:t>
                      </a:r>
                      <a:endParaRPr kumimoji="0" lang="en-ZA" sz="14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0" marR="0" marT="0" marB="0" anchor="b"/>
                </a:tc>
                <a:extLst>
                  <a:ext uri="{0D108BD9-81ED-4DB2-BD59-A6C34878D82A}">
                    <a16:rowId xmlns:a16="http://schemas.microsoft.com/office/drawing/2014/main" xmlns="" val="10014"/>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6911202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1"/>
            <a:ext cx="8229600" cy="778097"/>
          </a:xfrm>
        </p:spPr>
        <p:txBody>
          <a:bodyPr>
            <a:normAutofit fontScale="90000"/>
          </a:bodyPr>
          <a:lstStyle/>
          <a:p>
            <a:r>
              <a:rPr lang="en-US" sz="3100" b="1" dirty="0">
                <a:solidFill>
                  <a:srgbClr val="741202"/>
                </a:solidFill>
                <a:cs typeface="Arial" panose="020B0604020202020204" pitchFamily="34" charset="0"/>
              </a:rPr>
              <a:t>DETAILS OF TRANSFERS AGAINST ACTUAL EXPENDITURE FOR THE </a:t>
            </a:r>
            <a:r>
              <a:rPr lang="en-US" sz="3100" b="1" dirty="0" smtClean="0">
                <a:solidFill>
                  <a:srgbClr val="741202"/>
                </a:solidFill>
                <a:cs typeface="Arial" panose="020B0604020202020204" pitchFamily="34" charset="0"/>
              </a:rPr>
              <a:t>2017/18 </a:t>
            </a:r>
            <a:r>
              <a:rPr lang="en-US" sz="3100" b="1" dirty="0">
                <a:solidFill>
                  <a:srgbClr val="741202"/>
                </a:solidFill>
                <a:cs typeface="Arial" panose="020B0604020202020204" pitchFamily="34" charset="0"/>
              </a:rPr>
              <a:t>FINANCIAL YEAR</a:t>
            </a:r>
            <a:r>
              <a:rPr lang="en-US" sz="2000" b="1" dirty="0">
                <a:solidFill>
                  <a:srgbClr val="741202"/>
                </a:solidFill>
                <a:latin typeface="Arial" panose="020B0604020202020204" pitchFamily="34" charset="0"/>
                <a:cs typeface="Arial" panose="020B0604020202020204" pitchFamily="34" charset="0"/>
              </a:rPr>
              <a:t/>
            </a:r>
            <a:br>
              <a:rPr lang="en-US" sz="2000" b="1" dirty="0">
                <a:solidFill>
                  <a:srgbClr val="741202"/>
                </a:solidFill>
                <a:latin typeface="Arial" panose="020B0604020202020204" pitchFamily="34" charset="0"/>
                <a:cs typeface="Arial" panose="020B0604020202020204" pitchFamily="34" charset="0"/>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20142720"/>
              </p:ext>
            </p:extLst>
          </p:nvPr>
        </p:nvGraphicFramePr>
        <p:xfrm>
          <a:off x="107506" y="1269823"/>
          <a:ext cx="8928991" cy="5543553"/>
        </p:xfrm>
        <a:graphic>
          <a:graphicData uri="http://schemas.openxmlformats.org/drawingml/2006/table">
            <a:tbl>
              <a:tblPr firstRow="1" bandRow="1">
                <a:tableStyleId>{21E4AEA4-8DFA-4A89-87EB-49C32662AFE0}</a:tableStyleId>
              </a:tblPr>
              <a:tblGrid>
                <a:gridCol w="3292580">
                  <a:extLst>
                    <a:ext uri="{9D8B030D-6E8A-4147-A177-3AD203B41FA5}">
                      <a16:colId xmlns:a16="http://schemas.microsoft.com/office/drawing/2014/main" xmlns="" val="20000"/>
                    </a:ext>
                  </a:extLst>
                </a:gridCol>
                <a:gridCol w="1562552">
                  <a:extLst>
                    <a:ext uri="{9D8B030D-6E8A-4147-A177-3AD203B41FA5}">
                      <a16:colId xmlns:a16="http://schemas.microsoft.com/office/drawing/2014/main" xmlns="" val="20001"/>
                    </a:ext>
                  </a:extLst>
                </a:gridCol>
                <a:gridCol w="1328168">
                  <a:extLst>
                    <a:ext uri="{9D8B030D-6E8A-4147-A177-3AD203B41FA5}">
                      <a16:colId xmlns:a16="http://schemas.microsoft.com/office/drawing/2014/main" xmlns="" val="20002"/>
                    </a:ext>
                  </a:extLst>
                </a:gridCol>
                <a:gridCol w="1406298">
                  <a:extLst>
                    <a:ext uri="{9D8B030D-6E8A-4147-A177-3AD203B41FA5}">
                      <a16:colId xmlns:a16="http://schemas.microsoft.com/office/drawing/2014/main" xmlns="" val="20003"/>
                    </a:ext>
                  </a:extLst>
                </a:gridCol>
                <a:gridCol w="1339393">
                  <a:extLst>
                    <a:ext uri="{9D8B030D-6E8A-4147-A177-3AD203B41FA5}">
                      <a16:colId xmlns:a16="http://schemas.microsoft.com/office/drawing/2014/main" xmlns="" val="20004"/>
                    </a:ext>
                  </a:extLst>
                </a:gridCol>
              </a:tblGrid>
              <a:tr h="338682">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latin typeface="Arial" panose="020B0604020202020204" pitchFamily="34" charset="0"/>
                          <a:cs typeface="Arial" panose="020B0604020202020204" pitchFamily="34" charset="0"/>
                        </a:rPr>
                        <a:t>SERVICE</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gridSpan="3">
                  <a:txBody>
                    <a:bodyPr/>
                    <a:lstStyle/>
                    <a:p>
                      <a:endParaRPr lang="en-ZA" dirty="0">
                        <a:latin typeface="+mn-lt"/>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kern="1200" noProof="0" dirty="0" smtClean="0">
                          <a:latin typeface="Arial" panose="020B0604020202020204" pitchFamily="34" charset="0"/>
                          <a:cs typeface="Arial" panose="020B0604020202020204" pitchFamily="34" charset="0"/>
                        </a:rPr>
                        <a:t>Expenditure as % of Appropriation</a:t>
                      </a:r>
                      <a:endParaRPr lang="en-US" sz="1200" b="1" i="0" u="none" strike="noStrike" kern="1200" noProof="0" dirty="0">
                        <a:solidFill>
                          <a:srgbClr val="000000"/>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338682">
                <a:tc vMerge="1">
                  <a:txBody>
                    <a:bodyPr/>
                    <a:lstStyle/>
                    <a:p>
                      <a:endParaRPr lang="en-GB"/>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latin typeface="Arial" panose="020B0604020202020204" pitchFamily="34" charset="0"/>
                          <a:cs typeface="Arial" panose="020B0604020202020204" pitchFamily="34" charset="0"/>
                        </a:rPr>
                        <a:t>APPROPRIATION</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latin typeface="Arial" panose="020B0604020202020204" pitchFamily="34" charset="0"/>
                          <a:cs typeface="Arial" panose="020B0604020202020204" pitchFamily="34" charset="0"/>
                        </a:rPr>
                        <a:t>ACTUAL EXPENDITURE</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latin typeface="Arial" panose="020B0604020202020204" pitchFamily="34" charset="0"/>
                          <a:cs typeface="Arial" panose="020B0604020202020204" pitchFamily="34" charset="0"/>
                        </a:rPr>
                        <a:t>VARIANCE</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38682">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a:latin typeface="Arial" panose="020B0604020202020204" pitchFamily="34" charset="0"/>
                          <a:cs typeface="Arial" panose="020B0604020202020204" pitchFamily="34" charset="0"/>
                        </a:rPr>
                        <a:t>R’000</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a:latin typeface="Arial" panose="020B0604020202020204" pitchFamily="34" charset="0"/>
                          <a:cs typeface="Arial" panose="020B0604020202020204" pitchFamily="34" charset="0"/>
                        </a:rPr>
                        <a:t>R’000</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200" u="none" strike="noStrike" kern="1200" dirty="0" smtClean="0">
                          <a:latin typeface="Arial" panose="020B0604020202020204" pitchFamily="34" charset="0"/>
                          <a:cs typeface="Arial" panose="020B0604020202020204" pitchFamily="34" charset="0"/>
                        </a:rPr>
                        <a:t>R’000</a:t>
                      </a:r>
                      <a:endParaRPr lang="en-US" sz="1200" b="1" i="0" u="none" strike="noStrike" kern="1200" dirty="0">
                        <a:solidFill>
                          <a:srgbClr val="000000"/>
                        </a:solidFill>
                        <a:latin typeface="Arial" panose="020B0604020202020204" pitchFamily="34" charset="0"/>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Transfers to Public Entities</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134 760</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67 582</a:t>
                      </a: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67 178</a:t>
                      </a:r>
                      <a:endParaRPr kumimoji="0" lang="en-US" sz="1400" b="1"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50.15%</a:t>
                      </a:r>
                      <a:endParaRPr kumimoji="0" lang="en-US" sz="1400" b="1"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anchor="b" horzOverflow="overflow"/>
                </a:tc>
                <a:extLst>
                  <a:ext uri="{0D108BD9-81ED-4DB2-BD59-A6C34878D82A}">
                    <a16:rowId xmlns:a16="http://schemas.microsoft.com/office/drawing/2014/main" xmlns="" val="10003"/>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smtClean="0">
                          <a:latin typeface="Arial" panose="020B0604020202020204" pitchFamily="34" charset="0"/>
                          <a:cs typeface="Arial" panose="020B0604020202020204" pitchFamily="34" charset="0"/>
                        </a:rPr>
                        <a:t>UMALUSI</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124 612</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62 306</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62 306</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50.00%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04"/>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ETDP SETA </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405</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405</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100.00%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05"/>
                  </a:ext>
                </a:extLst>
              </a:tr>
              <a:tr h="338682">
                <a:tc>
                  <a:txBody>
                    <a:bodyPr/>
                    <a:lstStyle/>
                    <a:p>
                      <a:pPr marL="182880" algn="l" fontAlgn="b"/>
                      <a:r>
                        <a:rPr lang="en-GB" sz="1400" u="none" strike="noStrike" dirty="0" smtClean="0">
                          <a:latin typeface="Arial" panose="020B0604020202020204" pitchFamily="34" charset="0"/>
                          <a:cs typeface="Arial" panose="020B0604020202020204" pitchFamily="34" charset="0"/>
                        </a:rPr>
                        <a:t>SACE</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9 743</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4 871</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4 872</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49.99%</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06"/>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Other Transfers</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1 213 738</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1 058 397</a:t>
                      </a:r>
                      <a:endParaRPr kumimoji="0" lang="en-US" sz="1400" b="1"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155 341</a:t>
                      </a: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36000" marT="46800" marB="46800"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87.20%</a:t>
                      </a: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07"/>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NSFAS: Fundza Lushaka Bursaries</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1 095 792</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986 212</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109 580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90.00%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08"/>
                  </a:ext>
                </a:extLst>
              </a:tr>
              <a:tr h="338682">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Household</a:t>
                      </a:r>
                      <a:endParaRPr lang="en-GB" sz="1400" b="0" i="0" u="none" strike="noStrike" kern="1200" dirty="0">
                        <a:solidFill>
                          <a:schemeClr val="tx1">
                            <a:lumMod val="95000"/>
                            <a:lumOff val="5000"/>
                          </a:schemeClr>
                        </a:solidFill>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2 772</a:t>
                      </a:r>
                      <a:endParaRPr kumimoji="0" lang="en-US" sz="1400" b="0"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(2 772)</a:t>
                      </a:r>
                      <a:endParaRPr kumimoji="0" lang="en-US" sz="1400" b="0"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marL="90000" marR="36000" marT="46800" marB="46800" anchor="b"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(100%)</a:t>
                      </a:r>
                      <a:endParaRPr kumimoji="0" lang="en-US" sz="1400" b="0" i="0" u="none" strike="noStrike" kern="1200" cap="none" normalizeH="0" baseline="0" dirty="0" smtClean="0">
                        <a:ln>
                          <a:noFill/>
                        </a:ln>
                        <a:solidFill>
                          <a:schemeClr val="tx1"/>
                        </a:solidFill>
                        <a:effectLst/>
                        <a:latin typeface="Arial" panose="020B0604020202020204" pitchFamily="34" charset="0"/>
                        <a:ea typeface=""/>
                        <a:cs typeface="Arial" panose="020B0604020202020204" pitchFamily="34" charset="0"/>
                      </a:endParaRPr>
                    </a:p>
                  </a:txBody>
                  <a:tcPr anchor="b" horzOverflow="overflow"/>
                </a:tc>
                <a:extLst>
                  <a:ext uri="{0D108BD9-81ED-4DB2-BD59-A6C34878D82A}">
                    <a16:rowId xmlns:a16="http://schemas.microsoft.com/office/drawing/2014/main" xmlns="" val="10009"/>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UNESCO Membership </a:t>
                      </a:r>
                      <a:r>
                        <a:rPr lang="en-GB" sz="1400" u="none" strike="noStrike" dirty="0" smtClean="0">
                          <a:latin typeface="Arial" panose="020B0604020202020204" pitchFamily="34" charset="0"/>
                          <a:cs typeface="Arial" panose="020B0604020202020204" pitchFamily="34" charset="0"/>
                        </a:rPr>
                        <a:t>Fees</a:t>
                      </a:r>
                      <a:endParaRPr lang="en-GB" sz="1400" b="1" i="0" u="none" strike="noStrike" baseline="30000"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14 585</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14 585</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36000" marT="46800" marB="46800"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10"/>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ADEA</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146</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146</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11"/>
                  </a:ext>
                </a:extLst>
              </a:tr>
              <a:tr h="338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u="none" strike="noStrike" dirty="0">
                          <a:latin typeface="Arial" panose="020B0604020202020204" pitchFamily="34" charset="0"/>
                          <a:cs typeface="Arial" panose="020B0604020202020204" pitchFamily="34" charset="0"/>
                        </a:rPr>
                        <a:t>Childline South Africa</a:t>
                      </a:r>
                      <a:endParaRPr lang="en-GB" sz="1400" b="0" i="0" u="none" strike="noStrike" dirty="0">
                        <a:solidFill>
                          <a:schemeClr val="tx1">
                            <a:lumMod val="95000"/>
                            <a:lumOff val="5000"/>
                          </a:schemeClr>
                        </a:solidFill>
                        <a:latin typeface="Arial" panose="020B0604020202020204" pitchFamily="34" charset="0"/>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61</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61</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tc>
                <a:extLst>
                  <a:ext uri="{0D108BD9-81ED-4DB2-BD59-A6C34878D82A}">
                    <a16:rowId xmlns:a16="http://schemas.microsoft.com/office/drawing/2014/main" xmlns="" val="10012"/>
                  </a:ext>
                </a:extLst>
              </a:tr>
              <a:tr h="3923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defTabSz="914400" rtl="0" eaLnBrk="1" fontAlgn="b" latinLnBrk="0" hangingPunct="1"/>
                      <a:r>
                        <a:rPr lang="en-US" sz="1400" u="none" strike="noStrike" kern="1200" dirty="0">
                          <a:latin typeface="Arial" panose="020B0604020202020204" pitchFamily="34" charset="0"/>
                          <a:cs typeface="Arial" panose="020B0604020202020204" pitchFamily="34" charset="0"/>
                        </a:rPr>
                        <a:t>Guidance </a:t>
                      </a:r>
                      <a:r>
                        <a:rPr lang="en-US" sz="1400" u="none" strike="noStrike" kern="1200" dirty="0" smtClean="0">
                          <a:latin typeface="Arial" panose="020B0604020202020204" pitchFamily="34" charset="0"/>
                          <a:cs typeface="Arial" panose="020B0604020202020204" pitchFamily="34" charset="0"/>
                        </a:rPr>
                        <a:t>Counseling &amp; Youth </a:t>
                      </a:r>
                      <a:r>
                        <a:rPr lang="en-US" sz="1400" u="none" strike="noStrike" kern="1200" dirty="0">
                          <a:latin typeface="Arial" panose="020B0604020202020204" pitchFamily="34" charset="0"/>
                          <a:cs typeface="Arial" panose="020B0604020202020204" pitchFamily="34" charset="0"/>
                        </a:rPr>
                        <a:t>Development Centre: Malawi</a:t>
                      </a:r>
                      <a:endParaRPr lang="en-US" sz="1400" b="0" i="0" u="none" strike="noStrike" kern="1200" dirty="0">
                        <a:solidFill>
                          <a:schemeClr val="tx1">
                            <a:lumMod val="95000"/>
                            <a:lumOff val="5000"/>
                          </a:schemeClr>
                        </a:solidFill>
                        <a:latin typeface="Arial" panose="020B0604020202020204" pitchFamily="34" charset="0"/>
                        <a:ea typeface=""/>
                        <a:cs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170</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kern="1200" cap="none" normalizeH="0" baseline="0" dirty="0" smtClean="0">
                        <a:ln>
                          <a:noFill/>
                        </a:ln>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kern="1200" cap="none" normalizeH="0" baseline="0" dirty="0" smtClean="0">
                          <a:ln>
                            <a:noFill/>
                          </a:ln>
                          <a:effectLst/>
                          <a:latin typeface="Arial" panose="020B0604020202020204" pitchFamily="34" charset="0"/>
                          <a:cs typeface="Arial" panose="020B0604020202020204" pitchFamily="34" charset="0"/>
                        </a:rPr>
                        <a:t>170</a:t>
                      </a:r>
                      <a:endPar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13"/>
                  </a:ext>
                </a:extLst>
              </a:tr>
              <a:tr h="338682">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SACMEQ</a:t>
                      </a:r>
                      <a:endParaRPr lang="en-GB" sz="1400" b="0" i="0" u="none" strike="noStrike" kern="1200" dirty="0">
                        <a:solidFill>
                          <a:schemeClr val="tx1">
                            <a:lumMod val="95000"/>
                            <a:lumOff val="5000"/>
                          </a:schemeClr>
                        </a:solidFill>
                        <a:latin typeface="Arial" panose="020B0604020202020204" pitchFamily="34" charset="0"/>
                        <a:ea typeface=""/>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3 571</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a:t>
                      </a:r>
                      <a:endParaRPr kumimoji="0" lang="en-US" sz="1400" b="0" i="0" u="none" strike="noStrike" cap="none" normalizeH="0" baseline="0" dirty="0" smtClean="0">
                        <a:ln>
                          <a:noFill/>
                        </a:ln>
                        <a:solidFill>
                          <a:schemeClr val="tx1">
                            <a:lumMod val="95000"/>
                            <a:lumOff val="5000"/>
                          </a:schemeClr>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3 571</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36000" marT="46800" marB="4680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14"/>
                  </a:ext>
                </a:extLst>
              </a:tr>
              <a:tr h="338682">
                <a:tc>
                  <a:txBody>
                    <a:bodyPr/>
                    <a:lstStyle/>
                    <a:p>
                      <a:pPr marL="182880" algn="l" defTabSz="914400" rtl="0" eaLnBrk="1" fontAlgn="b" latinLnBrk="0" hangingPunct="1"/>
                      <a:r>
                        <a:rPr lang="en-GB" sz="1400" u="none" strike="noStrike" kern="1200" dirty="0" smtClean="0">
                          <a:latin typeface="Arial" panose="020B0604020202020204" pitchFamily="34" charset="0"/>
                          <a:cs typeface="Arial" panose="020B0604020202020204" pitchFamily="34" charset="0"/>
                        </a:rPr>
                        <a:t>NECT</a:t>
                      </a:r>
                      <a:endParaRPr lang="en-GB" sz="1400" b="0" i="0" u="none" strike="noStrike" kern="1200" dirty="0">
                        <a:solidFill>
                          <a:schemeClr val="tx1"/>
                        </a:solidFill>
                        <a:latin typeface="Arial" panose="020B0604020202020204" pitchFamily="34" charset="0"/>
                        <a:ea typeface=""/>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99 413</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69 413</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30 000</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36000" marT="46800" marB="46800"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latin typeface="Arial" panose="020B0604020202020204" pitchFamily="34" charset="0"/>
                          <a:cs typeface="Arial" panose="020B0604020202020204" pitchFamily="34" charset="0"/>
                        </a:rPr>
                        <a:t>69.82%</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6150839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2"/>
            <a:ext cx="9144000" cy="981075"/>
          </a:xfrm>
        </p:spPr>
        <p:txBody>
          <a:bodyPr/>
          <a:lstStyle/>
          <a:p>
            <a:pPr eaLnBrk="1" hangingPunct="1"/>
            <a:r>
              <a:rPr lang="en-ZA" altLang="en-US" sz="2400" dirty="0" smtClean="0"/>
              <a:t> </a:t>
            </a:r>
            <a:r>
              <a:rPr lang="en-ZA" altLang="en-US" sz="2800" b="1" dirty="0" smtClean="0">
                <a:solidFill>
                  <a:schemeClr val="accent2">
                    <a:lumMod val="75000"/>
                  </a:schemeClr>
                </a:solidFill>
              </a:rPr>
              <a:t>DEVIATIONS/CHALLENGES AND </a:t>
            </a:r>
            <a:br>
              <a:rPr lang="en-ZA" altLang="en-US" sz="2800" b="1" dirty="0" smtClean="0">
                <a:solidFill>
                  <a:schemeClr val="accent2">
                    <a:lumMod val="75000"/>
                  </a:schemeClr>
                </a:solidFill>
              </a:rPr>
            </a:br>
            <a:r>
              <a:rPr lang="en-ZA" altLang="en-US" sz="2800" b="1" dirty="0" smtClean="0">
                <a:solidFill>
                  <a:schemeClr val="accent2">
                    <a:lumMod val="75000"/>
                  </a:schemeClr>
                </a:solidFill>
              </a:rPr>
              <a:t>MITIGATORY MEASURES/PROGRESS </a:t>
            </a:r>
          </a:p>
        </p:txBody>
      </p:sp>
      <p:graphicFrame>
        <p:nvGraphicFramePr>
          <p:cNvPr id="2" name="Table 1"/>
          <p:cNvGraphicFramePr>
            <a:graphicFrameLocks noGrp="1"/>
          </p:cNvGraphicFramePr>
          <p:nvPr>
            <p:extLst>
              <p:ext uri="{D42A27DB-BD31-4B8C-83A1-F6EECF244321}">
                <p14:modId xmlns:p14="http://schemas.microsoft.com/office/powerpoint/2010/main" xmlns="" val="1335411841"/>
              </p:ext>
            </p:extLst>
          </p:nvPr>
        </p:nvGraphicFramePr>
        <p:xfrm>
          <a:off x="251520" y="1196756"/>
          <a:ext cx="8640960" cy="4736115"/>
        </p:xfrm>
        <a:graphic>
          <a:graphicData uri="http://schemas.openxmlformats.org/drawingml/2006/table">
            <a:tbl>
              <a:tblPr firstRow="1" bandRow="1">
                <a:tableStyleId>{21E4AEA4-8DFA-4A89-87EB-49C32662AFE0}</a:tableStyleId>
              </a:tblPr>
              <a:tblGrid>
                <a:gridCol w="417646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tblGrid>
              <a:tr h="575591">
                <a:tc>
                  <a:txBody>
                    <a:bodyPr/>
                    <a:lstStyle/>
                    <a:p>
                      <a:pPr algn="ctr"/>
                      <a:r>
                        <a:rPr lang="en-ZA" sz="1800" dirty="0" smtClean="0"/>
                        <a:t>DEVIATIONS/CHALLENGES</a:t>
                      </a:r>
                      <a:endParaRPr lang="en-ZA" sz="1800" dirty="0">
                        <a:latin typeface="+mn-lt"/>
                      </a:endParaRPr>
                    </a:p>
                  </a:txBody>
                  <a:tcPr marL="91431" marR="91431" marT="45721" marB="45721"/>
                </a:tc>
                <a:tc>
                  <a:txBody>
                    <a:bodyPr/>
                    <a:lstStyle/>
                    <a:p>
                      <a:pPr algn="ctr"/>
                      <a:r>
                        <a:rPr lang="en-ZA" sz="1800" dirty="0" smtClean="0"/>
                        <a:t>MITIGATORY MEASURES/PROGRESS</a:t>
                      </a:r>
                      <a:endParaRPr lang="en-ZA" sz="1800" dirty="0">
                        <a:latin typeface="+mn-lt"/>
                      </a:endParaRPr>
                    </a:p>
                  </a:txBody>
                  <a:tcPr marL="91431" marR="91431" marT="45721" marB="45721"/>
                </a:tc>
                <a:extLst>
                  <a:ext uri="{0D108BD9-81ED-4DB2-BD59-A6C34878D82A}">
                    <a16:rowId xmlns:a16="http://schemas.microsoft.com/office/drawing/2014/main" xmlns="" val="10000"/>
                  </a:ext>
                </a:extLst>
              </a:tr>
              <a:tr h="1224609">
                <a:tc>
                  <a:txBody>
                    <a:bodyPr/>
                    <a:lstStyle/>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800" kern="1200" dirty="0" smtClean="0"/>
                        <a:t>Transfers to Public Entities: </a:t>
                      </a:r>
                    </a:p>
                    <a:p>
                      <a:pPr marL="0" marR="0" lvl="0" indent="0" algn="just" defTabSz="914400" rtl="0" eaLnBrk="1" fontAlgn="auto" latinLnBrk="0" hangingPunct="1">
                        <a:lnSpc>
                          <a:spcPct val="150000"/>
                        </a:lnSpc>
                        <a:spcBef>
                          <a:spcPts val="0"/>
                        </a:spcBef>
                        <a:spcAft>
                          <a:spcPts val="0"/>
                        </a:spcAft>
                        <a:buClrTx/>
                        <a:buSzTx/>
                        <a:buFont typeface="Wingdings"/>
                        <a:buNone/>
                        <a:tabLst/>
                        <a:defRPr/>
                      </a:pPr>
                      <a:r>
                        <a:rPr lang="en-US" sz="1800" kern="1200" dirty="0" smtClean="0"/>
                        <a:t>These transfers are related to the transfer to UMALUSI and SACE.</a:t>
                      </a:r>
                      <a:r>
                        <a:rPr lang="en-US" sz="1800" dirty="0" smtClean="0"/>
                        <a:t> </a:t>
                      </a:r>
                      <a:endParaRPr lang="en-ZA" sz="1800" dirty="0" smtClean="0">
                        <a:solidFill>
                          <a:schemeClr val="tx1"/>
                        </a:solidFill>
                        <a:latin typeface="+mn-lt"/>
                        <a:ea typeface="Times New Roman"/>
                      </a:endParaRPr>
                    </a:p>
                  </a:txBody>
                  <a:tcPr marL="91431" marR="91431" marT="45721" marB="45721"/>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1800" u="none" strike="noStrike" kern="1200" cap="none" spc="0" normalizeH="0" baseline="0" noProof="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800" u="none" strike="noStrike" kern="1200" cap="none" spc="0" normalizeH="0" baseline="0" noProof="0" dirty="0" smtClean="0">
                          <a:ln>
                            <a:noFill/>
                          </a:ln>
                          <a:effectLst/>
                          <a:uLnTx/>
                          <a:uFillTx/>
                        </a:rPr>
                        <a:t>The transfers to the two Entities were made as scheduled.</a:t>
                      </a:r>
                      <a:endParaRPr lang="en-US" sz="1800" b="0" i="0" u="none" strike="noStrike" kern="1200" dirty="0" smtClean="0">
                        <a:solidFill>
                          <a:schemeClr val="tx1">
                            <a:lumMod val="95000"/>
                            <a:lumOff val="5000"/>
                          </a:schemeClr>
                        </a:solidFill>
                        <a:latin typeface="+mn-lt"/>
                        <a:ea typeface=""/>
                        <a:cs typeface=""/>
                      </a:endParaRPr>
                    </a:p>
                  </a:txBody>
                  <a:tcPr marL="91431" marR="91431" marT="45721" marB="45721"/>
                </a:tc>
                <a:extLst>
                  <a:ext uri="{0D108BD9-81ED-4DB2-BD59-A6C34878D82A}">
                    <a16:rowId xmlns:a16="http://schemas.microsoft.com/office/drawing/2014/main" xmlns="" val="10001"/>
                  </a:ext>
                </a:extLst>
              </a:tr>
              <a:tr h="2208391">
                <a:tc>
                  <a:txBody>
                    <a:bodyPr/>
                    <a:lstStyle/>
                    <a:p>
                      <a:pPr lvl="0" algn="just">
                        <a:lnSpc>
                          <a:spcPct val="150000"/>
                        </a:lnSpc>
                        <a:spcBef>
                          <a:spcPts val="0"/>
                        </a:spcBef>
                        <a:buNone/>
                      </a:pPr>
                      <a:r>
                        <a:rPr lang="en-ZA" sz="1800" dirty="0" smtClean="0"/>
                        <a:t>Other transfers:</a:t>
                      </a:r>
                    </a:p>
                    <a:p>
                      <a:pPr lvl="0" algn="just">
                        <a:lnSpc>
                          <a:spcPct val="150000"/>
                        </a:lnSpc>
                        <a:spcBef>
                          <a:spcPts val="0"/>
                        </a:spcBef>
                      </a:pPr>
                      <a:r>
                        <a:rPr lang="en-ZA" sz="1800" dirty="0" smtClean="0"/>
                        <a:t>The </a:t>
                      </a:r>
                      <a:r>
                        <a:rPr lang="en-US" sz="1800" dirty="0" smtClean="0"/>
                        <a:t>other transfers include the transfer</a:t>
                      </a:r>
                      <a:r>
                        <a:rPr lang="en-US" sz="1800" baseline="0" dirty="0" smtClean="0"/>
                        <a:t> to NSFAS for Funza Lushaka Bursaries, Foreign transfers and National Education Collaboration Trust (NECT)</a:t>
                      </a:r>
                      <a:r>
                        <a:rPr lang="en-US" sz="1800" dirty="0" smtClean="0"/>
                        <a:t>.</a:t>
                      </a:r>
                      <a:r>
                        <a:rPr lang="en-ZA" sz="1800" dirty="0" smtClean="0"/>
                        <a:t> </a:t>
                      </a:r>
                      <a:endParaRPr lang="en-ZA" sz="1800" dirty="0" smtClean="0">
                        <a:solidFill>
                          <a:schemeClr val="tx1"/>
                        </a:solidFill>
                        <a:latin typeface="+mn-lt"/>
                        <a:cs typeface="Arial" panose="020B0604020202020204" pitchFamily="34" charset="0"/>
                      </a:endParaRPr>
                    </a:p>
                  </a:txBody>
                  <a:tcPr marL="91431" marR="91431" marT="45721" marB="45721"/>
                </a:tc>
                <a:tc>
                  <a:txBody>
                    <a:bodyPr/>
                    <a:lstStyle/>
                    <a:p>
                      <a:pPr marL="285750" indent="-285750" defTabSz="914400" rtl="0" eaLnBrk="1" latinLnBrk="0" hangingPunct="1">
                        <a:buFont typeface="Arial" panose="020B0604020202020204" pitchFamily="34" charset="0"/>
                        <a:buChar char="•"/>
                      </a:pPr>
                      <a:endParaRPr kumimoji="0" lang="en-ZA" sz="1800" u="none" strike="noStrike" kern="1200" cap="none" spc="0" normalizeH="0" baseline="0" dirty="0" smtClean="0">
                        <a:ln>
                          <a:noFill/>
                        </a:ln>
                        <a:effectLst/>
                        <a:uLnTx/>
                        <a:uFillTx/>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r>
                        <a:rPr kumimoji="0" lang="en-ZA" sz="1800" u="none" strike="noStrike" kern="1200" cap="none" spc="0" normalizeH="0" baseline="0" noProof="0" dirty="0" smtClean="0">
                          <a:ln>
                            <a:noFill/>
                          </a:ln>
                          <a:effectLst/>
                          <a:uLnTx/>
                          <a:uFillTx/>
                        </a:rPr>
                        <a:t>The transfers to NSFAS and NECT were made as scheduled. The foreign transfers are effected as and when the invoices are received. These invoices are normally received during January/February of the financial year.</a:t>
                      </a:r>
                      <a:endParaRPr kumimoji="0" lang="en-ZA" sz="1800" b="0" i="0" u="none" strike="noStrike" kern="1200" cap="none" spc="0" normalizeH="0" baseline="0" dirty="0">
                        <a:ln>
                          <a:noFill/>
                        </a:ln>
                        <a:solidFill>
                          <a:schemeClr val="tx1"/>
                        </a:solidFill>
                        <a:effectLst/>
                        <a:uLnTx/>
                        <a:uFillTx/>
                        <a:latin typeface="+mn-lt"/>
                        <a:ea typeface="Times New Roman"/>
                        <a:cs typeface="+mn-cs"/>
                      </a:endParaRPr>
                    </a:p>
                  </a:txBody>
                  <a:tcPr marL="91431" marR="91431" marT="45721" marB="45721"/>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148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04429883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706089"/>
          </a:xfrm>
        </p:spPr>
        <p:txBody>
          <a:bodyPr>
            <a:noAutofit/>
          </a:bodyPr>
          <a:lstStyle/>
          <a:p>
            <a:r>
              <a:rPr lang="en-ZA" sz="2800" b="1" dirty="0" smtClean="0">
                <a:solidFill>
                  <a:schemeClr val="accent2">
                    <a:lumMod val="75000"/>
                  </a:schemeClr>
                </a:solidFill>
              </a:rPr>
              <a:t>PROGRESS ON FRUITLESS AND WASTEFUL EXPENDITURE ON KHA RI GUDE</a:t>
            </a:r>
            <a:endParaRPr lang="en-ZA" sz="2800" dirty="0">
              <a:solidFill>
                <a:schemeClr val="accent2">
                  <a:lumMod val="75000"/>
                </a:schemeClr>
              </a:solidFill>
            </a:endParaRPr>
          </a:p>
        </p:txBody>
      </p:sp>
      <p:sp>
        <p:nvSpPr>
          <p:cNvPr id="3" name="Content Placeholder 2"/>
          <p:cNvSpPr>
            <a:spLocks noGrp="1"/>
          </p:cNvSpPr>
          <p:nvPr>
            <p:ph idx="1"/>
          </p:nvPr>
        </p:nvSpPr>
        <p:spPr>
          <a:xfrm>
            <a:off x="457200" y="1124745"/>
            <a:ext cx="8229600" cy="5001420"/>
          </a:xfrm>
        </p:spPr>
        <p:txBody>
          <a:bodyPr>
            <a:normAutofit/>
          </a:bodyPr>
          <a:lstStyle/>
          <a:p>
            <a:pPr marL="0" indent="0">
              <a:lnSpc>
                <a:spcPct val="150000"/>
              </a:lnSpc>
              <a:buNone/>
            </a:pPr>
            <a:r>
              <a:rPr lang="en-ZA" sz="2600" dirty="0">
                <a:latin typeface="Arial" panose="020B0604020202020204" pitchFamily="34" charset="0"/>
                <a:cs typeface="Arial" panose="020B0604020202020204" pitchFamily="34" charset="0"/>
              </a:rPr>
              <a:t>As at 1 August 2017 </a:t>
            </a:r>
            <a:r>
              <a:rPr lang="en-ZA" sz="2600" dirty="0" smtClean="0">
                <a:latin typeface="Arial" panose="020B0604020202020204" pitchFamily="34" charset="0"/>
                <a:cs typeface="Arial" panose="020B0604020202020204" pitchFamily="34" charset="0"/>
              </a:rPr>
              <a:t> in                               R’000</a:t>
            </a:r>
            <a:endParaRPr lang="en-ZA" sz="2600" dirty="0">
              <a:latin typeface="Arial" panose="020B0604020202020204" pitchFamily="34" charset="0"/>
              <a:cs typeface="Arial" panose="020B0604020202020204" pitchFamily="34" charset="0"/>
            </a:endParaRPr>
          </a:p>
          <a:p>
            <a:pPr marL="0" indent="0">
              <a:lnSpc>
                <a:spcPct val="150000"/>
              </a:lnSpc>
              <a:buNone/>
            </a:pPr>
            <a:r>
              <a:rPr lang="en-ZA" sz="2600" dirty="0" smtClean="0">
                <a:latin typeface="Arial" panose="020B0604020202020204" pitchFamily="34" charset="0"/>
                <a:cs typeface="Arial" panose="020B0604020202020204" pitchFamily="34" charset="0"/>
              </a:rPr>
              <a:t>Opening </a:t>
            </a:r>
            <a:r>
              <a:rPr lang="en-ZA" sz="2600" dirty="0">
                <a:latin typeface="Arial" panose="020B0604020202020204" pitchFamily="34" charset="0"/>
                <a:cs typeface="Arial" panose="020B0604020202020204" pitchFamily="34" charset="0"/>
              </a:rPr>
              <a:t>balance                                    </a:t>
            </a:r>
            <a:r>
              <a:rPr lang="en-ZA" sz="2600" dirty="0" smtClean="0">
                <a:latin typeface="Arial" panose="020B0604020202020204" pitchFamily="34" charset="0"/>
                <a:cs typeface="Arial" panose="020B0604020202020204" pitchFamily="34" charset="0"/>
              </a:rPr>
              <a:t>   12 </a:t>
            </a:r>
            <a:r>
              <a:rPr lang="en-ZA" sz="2600" dirty="0">
                <a:latin typeface="Arial" panose="020B0604020202020204" pitchFamily="34" charset="0"/>
                <a:cs typeface="Arial" panose="020B0604020202020204" pitchFamily="34" charset="0"/>
              </a:rPr>
              <a:t>453</a:t>
            </a:r>
          </a:p>
          <a:p>
            <a:pPr marL="0" indent="0">
              <a:lnSpc>
                <a:spcPct val="150000"/>
              </a:lnSpc>
              <a:buNone/>
            </a:pPr>
            <a:r>
              <a:rPr lang="en-ZA" sz="2600" dirty="0">
                <a:latin typeface="Arial" panose="020B0604020202020204" pitchFamily="34" charset="0"/>
                <a:cs typeface="Arial" panose="020B0604020202020204" pitchFamily="34" charset="0"/>
              </a:rPr>
              <a:t>Less: Recovered to date                         </a:t>
            </a:r>
            <a:r>
              <a:rPr lang="en-ZA" sz="2600" dirty="0" smtClean="0">
                <a:latin typeface="Arial" panose="020B0604020202020204" pitchFamily="34" charset="0"/>
                <a:cs typeface="Arial" panose="020B0604020202020204" pitchFamily="34" charset="0"/>
              </a:rPr>
              <a:t>   </a:t>
            </a:r>
            <a:r>
              <a:rPr lang="en-ZA" sz="2600" u="sng" dirty="0" smtClean="0">
                <a:latin typeface="Arial" panose="020B0604020202020204" pitchFamily="34" charset="0"/>
                <a:cs typeface="Arial" panose="020B0604020202020204" pitchFamily="34" charset="0"/>
              </a:rPr>
              <a:t>(</a:t>
            </a:r>
            <a:r>
              <a:rPr lang="en-ZA" sz="2600" u="sng" dirty="0">
                <a:latin typeface="Arial" panose="020B0604020202020204" pitchFamily="34" charset="0"/>
                <a:cs typeface="Arial" panose="020B0604020202020204" pitchFamily="34" charset="0"/>
              </a:rPr>
              <a:t>5 540)</a:t>
            </a:r>
          </a:p>
          <a:p>
            <a:pPr marL="0" indent="0">
              <a:lnSpc>
                <a:spcPct val="150000"/>
              </a:lnSpc>
              <a:buNone/>
            </a:pPr>
            <a:r>
              <a:rPr lang="en-ZA" sz="2600" dirty="0">
                <a:latin typeface="Arial" panose="020B0604020202020204" pitchFamily="34" charset="0"/>
                <a:cs typeface="Arial" panose="020B0604020202020204" pitchFamily="34" charset="0"/>
              </a:rPr>
              <a:t>Closing balance as at 30 Sept                </a:t>
            </a:r>
            <a:r>
              <a:rPr lang="en-ZA" sz="2600" dirty="0" smtClean="0">
                <a:latin typeface="Arial" panose="020B0604020202020204" pitchFamily="34" charset="0"/>
                <a:cs typeface="Arial" panose="020B0604020202020204" pitchFamily="34" charset="0"/>
              </a:rPr>
              <a:t>    6 </a:t>
            </a:r>
            <a:r>
              <a:rPr lang="en-ZA" sz="2600" dirty="0">
                <a:latin typeface="Arial" panose="020B0604020202020204" pitchFamily="34" charset="0"/>
                <a:cs typeface="Arial" panose="020B0604020202020204" pitchFamily="34" charset="0"/>
              </a:rPr>
              <a:t>913</a:t>
            </a:r>
          </a:p>
          <a:p>
            <a:pPr marL="0" indent="0">
              <a:lnSpc>
                <a:spcPct val="150000"/>
              </a:lnSpc>
              <a:buNone/>
            </a:pPr>
            <a:r>
              <a:rPr lang="en-ZA" sz="2600" dirty="0">
                <a:latin typeface="Arial" panose="020B0604020202020204" pitchFamily="34" charset="0"/>
                <a:cs typeface="Arial" panose="020B0604020202020204" pitchFamily="34" charset="0"/>
              </a:rPr>
              <a:t>Less possible amount to be deducted    </a:t>
            </a:r>
            <a:r>
              <a:rPr lang="en-ZA" sz="2600" dirty="0" smtClean="0">
                <a:latin typeface="Arial" panose="020B0604020202020204" pitchFamily="34" charset="0"/>
                <a:cs typeface="Arial" panose="020B0604020202020204" pitchFamily="34" charset="0"/>
              </a:rPr>
              <a:t>   </a:t>
            </a:r>
            <a:r>
              <a:rPr lang="en-ZA" sz="2600" u="sng" dirty="0" smtClean="0">
                <a:latin typeface="Arial" panose="020B0604020202020204" pitchFamily="34" charset="0"/>
                <a:cs typeface="Arial" panose="020B0604020202020204" pitchFamily="34" charset="0"/>
              </a:rPr>
              <a:t>(</a:t>
            </a:r>
            <a:r>
              <a:rPr lang="en-ZA" sz="2600" u="sng" dirty="0">
                <a:latin typeface="Arial" panose="020B0604020202020204" pitchFamily="34" charset="0"/>
                <a:cs typeface="Arial" panose="020B0604020202020204" pitchFamily="34" charset="0"/>
              </a:rPr>
              <a:t>2 130) </a:t>
            </a:r>
          </a:p>
          <a:p>
            <a:pPr marL="0" indent="0">
              <a:lnSpc>
                <a:spcPct val="150000"/>
              </a:lnSpc>
              <a:buNone/>
            </a:pPr>
            <a:r>
              <a:rPr lang="en-ZA" sz="2600" dirty="0">
                <a:latin typeface="Arial" panose="020B0604020202020204" pitchFamily="34" charset="0"/>
                <a:cs typeface="Arial" panose="020B0604020202020204" pitchFamily="34" charset="0"/>
              </a:rPr>
              <a:t>Projected balance at 31 December 2017  </a:t>
            </a:r>
            <a:r>
              <a:rPr lang="en-ZA" sz="2600" dirty="0" smtClean="0">
                <a:latin typeface="Arial" panose="020B0604020202020204" pitchFamily="34" charset="0"/>
                <a:cs typeface="Arial" panose="020B0604020202020204" pitchFamily="34" charset="0"/>
              </a:rPr>
              <a:t> </a:t>
            </a:r>
            <a:r>
              <a:rPr lang="en-ZA" sz="2600" u="sng" dirty="0" smtClean="0">
                <a:latin typeface="Arial" panose="020B0604020202020204" pitchFamily="34" charset="0"/>
                <a:cs typeface="Arial" panose="020B0604020202020204" pitchFamily="34" charset="0"/>
              </a:rPr>
              <a:t>4 </a:t>
            </a:r>
            <a:r>
              <a:rPr lang="en-ZA" sz="2600" u="sng" dirty="0">
                <a:latin typeface="Arial" panose="020B0604020202020204" pitchFamily="34" charset="0"/>
                <a:cs typeface="Arial" panose="020B0604020202020204" pitchFamily="34" charset="0"/>
              </a:rPr>
              <a:t>783  </a:t>
            </a:r>
          </a:p>
          <a:p>
            <a:pPr marL="0" indent="0">
              <a:buNone/>
            </a:pPr>
            <a:endParaRPr lang="en-ZA" sz="1050" u="sng" dirty="0">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149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606047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7" y="-99392"/>
            <a:ext cx="8651303" cy="576064"/>
          </a:xfrm>
        </p:spPr>
        <p:txBody>
          <a:bodyPr>
            <a:noAutofit/>
          </a:bodyPr>
          <a:lstStyle/>
          <a:p>
            <a:r>
              <a:rPr lang="en-US" sz="3200" b="1" dirty="0" smtClean="0"/>
              <a:t>MONITORING OF MARKING CENTRES BY THE DG</a:t>
            </a:r>
            <a:endParaRPr lang="en-US" sz="3200" b="1" dirty="0"/>
          </a:p>
        </p:txBody>
      </p:sp>
      <p:graphicFrame>
        <p:nvGraphicFramePr>
          <p:cNvPr id="4" name="Content Placeholder 3"/>
          <p:cNvGraphicFramePr>
            <a:graphicFrameLocks noGrp="1"/>
          </p:cNvGraphicFramePr>
          <p:nvPr>
            <p:ph idx="1"/>
            <p:extLst/>
          </p:nvPr>
        </p:nvGraphicFramePr>
        <p:xfrm>
          <a:off x="35497" y="404665"/>
          <a:ext cx="9001000" cy="6146927"/>
        </p:xfrm>
        <a:graphic>
          <a:graphicData uri="http://schemas.openxmlformats.org/drawingml/2006/table">
            <a:tbl>
              <a:tblPr firstRow="1" firstCol="1" bandRow="1">
                <a:tableStyleId>{21E4AEA4-8DFA-4A89-87EB-49C32662AFE0}</a:tableStyleId>
              </a:tblPr>
              <a:tblGrid>
                <a:gridCol w="2165640">
                  <a:extLst>
                    <a:ext uri="{9D8B030D-6E8A-4147-A177-3AD203B41FA5}">
                      <a16:colId xmlns:a16="http://schemas.microsoft.com/office/drawing/2014/main" xmlns="" val="20000"/>
                    </a:ext>
                  </a:extLst>
                </a:gridCol>
                <a:gridCol w="2165640">
                  <a:extLst>
                    <a:ext uri="{9D8B030D-6E8A-4147-A177-3AD203B41FA5}">
                      <a16:colId xmlns:a16="http://schemas.microsoft.com/office/drawing/2014/main" xmlns="" val="20001"/>
                    </a:ext>
                  </a:extLst>
                </a:gridCol>
                <a:gridCol w="2930465">
                  <a:extLst>
                    <a:ext uri="{9D8B030D-6E8A-4147-A177-3AD203B41FA5}">
                      <a16:colId xmlns:a16="http://schemas.microsoft.com/office/drawing/2014/main" xmlns="" val="20002"/>
                    </a:ext>
                  </a:extLst>
                </a:gridCol>
                <a:gridCol w="1739255">
                  <a:extLst>
                    <a:ext uri="{9D8B030D-6E8A-4147-A177-3AD203B41FA5}">
                      <a16:colId xmlns:a16="http://schemas.microsoft.com/office/drawing/2014/main" xmlns="" val="20003"/>
                    </a:ext>
                  </a:extLst>
                </a:gridCol>
              </a:tblGrid>
              <a:tr h="157190">
                <a:tc>
                  <a:txBody>
                    <a:bodyPr/>
                    <a:lstStyle/>
                    <a:p>
                      <a:pPr marL="0" marR="0">
                        <a:lnSpc>
                          <a:spcPct val="107000"/>
                        </a:lnSpc>
                        <a:spcBef>
                          <a:spcPts val="0"/>
                        </a:spcBef>
                        <a:spcAft>
                          <a:spcPts val="0"/>
                        </a:spcAft>
                      </a:pPr>
                      <a:r>
                        <a:rPr lang="en-US" sz="1300" dirty="0" smtClean="0">
                          <a:effectLst/>
                        </a:rPr>
                        <a:t>PPROVINCES</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300" dirty="0" smtClean="0">
                          <a:effectLst/>
                        </a:rPr>
                        <a:t>DATES</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300" dirty="0" smtClean="0">
                          <a:effectLst/>
                        </a:rPr>
                        <a:t>CENTRES</a:t>
                      </a:r>
                      <a:r>
                        <a:rPr lang="en-US" sz="1300" baseline="0" dirty="0" smtClean="0">
                          <a:effectLst/>
                        </a:rPr>
                        <a:t> MONITORED</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smtClean="0">
                          <a:effectLst/>
                        </a:rPr>
                        <a:t>SUBJECTS</a:t>
                      </a:r>
                      <a:r>
                        <a:rPr lang="en-US" sz="1300" baseline="0" dirty="0" smtClean="0">
                          <a:effectLst/>
                        </a:rPr>
                        <a:t> PER CENTRE</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0"/>
                  </a:ext>
                </a:extLst>
              </a:tr>
              <a:tr h="486215">
                <a:tc rowSpan="9">
                  <a:txBody>
                    <a:bodyPr/>
                    <a:lstStyle/>
                    <a:p>
                      <a:pPr marL="0" marR="0">
                        <a:lnSpc>
                          <a:spcPct val="107000"/>
                        </a:lnSpc>
                        <a:spcBef>
                          <a:spcPts val="0"/>
                        </a:spcBef>
                        <a:spcAft>
                          <a:spcPts val="0"/>
                        </a:spcAft>
                      </a:pPr>
                      <a:r>
                        <a:rPr lang="en-US" sz="1300" dirty="0">
                          <a:effectLst/>
                        </a:rPr>
                        <a:t>Mpumalanga</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rowSpan="9">
                  <a:txBody>
                    <a:bodyPr/>
                    <a:lstStyle/>
                    <a:p>
                      <a:pPr marL="0" marR="0">
                        <a:lnSpc>
                          <a:spcPct val="107000"/>
                        </a:lnSpc>
                        <a:spcBef>
                          <a:spcPts val="0"/>
                        </a:spcBef>
                        <a:spcAft>
                          <a:spcPts val="0"/>
                        </a:spcAft>
                      </a:pPr>
                      <a:r>
                        <a:rPr lang="en-US" sz="1300" b="1" dirty="0">
                          <a:effectLst/>
                        </a:rPr>
                        <a:t>9 December 2017</a:t>
                      </a:r>
                      <a:endParaRPr lang="en-US" sz="130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300" dirty="0">
                          <a:effectLst/>
                        </a:rPr>
                        <a:t>Nelspruit Hoerskool</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Siswati P1 &amp; </a:t>
                      </a:r>
                      <a:r>
                        <a:rPr lang="en-US" sz="1300" dirty="0" smtClean="0">
                          <a:effectLst/>
                        </a:rPr>
                        <a:t>P2, CAT </a:t>
                      </a:r>
                      <a:r>
                        <a:rPr lang="en-US" sz="1300" dirty="0">
                          <a:effectLst/>
                        </a:rPr>
                        <a:t>P1 &amp; </a:t>
                      </a:r>
                      <a:r>
                        <a:rPr lang="en-US" sz="1300" dirty="0" smtClean="0">
                          <a:effectLst/>
                        </a:rPr>
                        <a:t>P2, IT </a:t>
                      </a:r>
                      <a:r>
                        <a:rPr lang="en-US" sz="1300" dirty="0">
                          <a:effectLst/>
                        </a:rPr>
                        <a:t>P1 &amp; </a:t>
                      </a:r>
                      <a:r>
                        <a:rPr lang="en-US" sz="1300" dirty="0" smtClean="0">
                          <a:effectLst/>
                        </a:rPr>
                        <a:t>P2, English </a:t>
                      </a:r>
                      <a:r>
                        <a:rPr lang="en-US" sz="1300" dirty="0">
                          <a:effectLst/>
                        </a:rPr>
                        <a:t>HL P1, P2 &amp; P3</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1"/>
                  </a:ext>
                </a:extLst>
              </a:tr>
              <a:tr h="81524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Lowveld High</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Siswati HL </a:t>
                      </a:r>
                      <a:r>
                        <a:rPr lang="en-US" sz="1300" dirty="0" smtClean="0">
                          <a:effectLst/>
                        </a:rPr>
                        <a:t>P3, Siswati </a:t>
                      </a:r>
                      <a:r>
                        <a:rPr lang="en-US" sz="1300" dirty="0">
                          <a:effectLst/>
                        </a:rPr>
                        <a:t>FAL P1, P2 &amp; </a:t>
                      </a:r>
                      <a:r>
                        <a:rPr lang="en-US" sz="1300" dirty="0" smtClean="0">
                          <a:effectLst/>
                        </a:rPr>
                        <a:t>P3, Consumer Studies, Agricultural Sciences  P2, Visual Arts, Design, Afrikaans </a:t>
                      </a:r>
                      <a:r>
                        <a:rPr lang="en-US" sz="1300" dirty="0">
                          <a:effectLst/>
                        </a:rPr>
                        <a:t>SAL P1 &amp; P2</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2"/>
                  </a:ext>
                </a:extLst>
              </a:tr>
              <a:tr h="15719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Sarel Brand Niekerk</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Tourism</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3"/>
                  </a:ext>
                </a:extLst>
              </a:tr>
              <a:tr h="4862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Ladenburg High</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Xitsonga HL P1, P2, &amp; </a:t>
                      </a:r>
                      <a:r>
                        <a:rPr lang="en-US" sz="1300" dirty="0" smtClean="0">
                          <a:effectLst/>
                        </a:rPr>
                        <a:t>P3, Xitsonga </a:t>
                      </a:r>
                      <a:r>
                        <a:rPr lang="en-US" sz="1300" dirty="0">
                          <a:effectLst/>
                        </a:rPr>
                        <a:t>FAL P1, P2 &amp; </a:t>
                      </a:r>
                      <a:r>
                        <a:rPr lang="en-US" sz="1300" dirty="0" smtClean="0">
                          <a:effectLst/>
                        </a:rPr>
                        <a:t>P3, English </a:t>
                      </a:r>
                      <a:r>
                        <a:rPr lang="en-US" sz="1300" dirty="0">
                          <a:effectLst/>
                        </a:rPr>
                        <a:t>FAL P2</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4"/>
                  </a:ext>
                </a:extLst>
              </a:tr>
              <a:tr h="16251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Emakhazeni Boarding</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English FAL </a:t>
                      </a:r>
                      <a:r>
                        <a:rPr lang="en-US" sz="1300" dirty="0" smtClean="0">
                          <a:effectLst/>
                        </a:rPr>
                        <a:t>P1, Geography </a:t>
                      </a:r>
                      <a:r>
                        <a:rPr lang="en-US" sz="1300" dirty="0">
                          <a:effectLst/>
                        </a:rPr>
                        <a:t>P1</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5"/>
                  </a:ext>
                </a:extLst>
              </a:tr>
              <a:tr h="32170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HTS Middleburg</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Life Sciences </a:t>
                      </a:r>
                      <a:r>
                        <a:rPr lang="en-US" sz="1300" dirty="0" smtClean="0">
                          <a:effectLst/>
                        </a:rPr>
                        <a:t>P1, Sepedi </a:t>
                      </a:r>
                      <a:r>
                        <a:rPr lang="en-US" sz="1300" dirty="0">
                          <a:effectLst/>
                        </a:rPr>
                        <a:t>HL P2 &amp; P3</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6"/>
                  </a:ext>
                </a:extLst>
              </a:tr>
              <a:tr h="16251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Hoerskool Middleburg</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Life Sciences </a:t>
                      </a:r>
                      <a:r>
                        <a:rPr lang="en-US" sz="1300" dirty="0" smtClean="0">
                          <a:effectLst/>
                        </a:rPr>
                        <a:t>P2, Sepedi </a:t>
                      </a:r>
                      <a:r>
                        <a:rPr lang="en-US" sz="1300" dirty="0">
                          <a:effectLst/>
                        </a:rPr>
                        <a:t>P1</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7"/>
                  </a:ext>
                </a:extLst>
              </a:tr>
              <a:tr h="4862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Hoerskool Generaal Hertzog</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Isindebele P1, P2 &amp; </a:t>
                      </a:r>
                      <a:r>
                        <a:rPr lang="en-US" sz="1300" dirty="0" smtClean="0">
                          <a:effectLst/>
                        </a:rPr>
                        <a:t>P3, Agricultural Science, Setswana </a:t>
                      </a:r>
                      <a:r>
                        <a:rPr lang="en-US" sz="1300" dirty="0">
                          <a:effectLst/>
                        </a:rPr>
                        <a:t>P1</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8"/>
                  </a:ext>
                </a:extLst>
              </a:tr>
              <a:tr h="15719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Delmas High</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Geography P2</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9"/>
                  </a:ext>
                </a:extLst>
              </a:tr>
              <a:tr h="650727">
                <a:tc>
                  <a:txBody>
                    <a:bodyPr/>
                    <a:lstStyle/>
                    <a:p>
                      <a:pPr marL="0" marR="0">
                        <a:lnSpc>
                          <a:spcPct val="107000"/>
                        </a:lnSpc>
                        <a:spcBef>
                          <a:spcPts val="0"/>
                        </a:spcBef>
                        <a:spcAft>
                          <a:spcPts val="0"/>
                        </a:spcAft>
                      </a:pPr>
                      <a:r>
                        <a:rPr lang="en-US" sz="1300" dirty="0">
                          <a:effectLst/>
                        </a:rPr>
                        <a:t>Northern Cape</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300" b="1" dirty="0">
                          <a:effectLst/>
                        </a:rPr>
                        <a:t>11 December 2017</a:t>
                      </a:r>
                      <a:endParaRPr lang="en-US" sz="130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300" dirty="0">
                          <a:effectLst/>
                        </a:rPr>
                        <a:t>Diamantveld High</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300" dirty="0">
                          <a:effectLst/>
                        </a:rPr>
                        <a:t>English FAL </a:t>
                      </a:r>
                      <a:r>
                        <a:rPr lang="en-US" sz="1300" dirty="0" smtClean="0">
                          <a:effectLst/>
                        </a:rPr>
                        <a:t>P3, Business </a:t>
                      </a:r>
                      <a:r>
                        <a:rPr lang="en-US" sz="1300" dirty="0">
                          <a:effectLst/>
                        </a:rPr>
                        <a:t>Studies </a:t>
                      </a:r>
                      <a:r>
                        <a:rPr lang="en-US" sz="1300" dirty="0" smtClean="0">
                          <a:effectLst/>
                        </a:rPr>
                        <a:t>P1, Afrikaans </a:t>
                      </a:r>
                      <a:r>
                        <a:rPr lang="en-US" sz="1300" dirty="0">
                          <a:effectLst/>
                        </a:rPr>
                        <a:t>HL </a:t>
                      </a:r>
                      <a:r>
                        <a:rPr lang="en-US" sz="1300" dirty="0" smtClean="0">
                          <a:effectLst/>
                        </a:rPr>
                        <a:t>P3, Afrikaans </a:t>
                      </a:r>
                      <a:r>
                        <a:rPr lang="en-US" sz="1300" dirty="0">
                          <a:effectLst/>
                        </a:rPr>
                        <a:t>HL </a:t>
                      </a:r>
                      <a:r>
                        <a:rPr lang="en-US" sz="1300" dirty="0" smtClean="0">
                          <a:effectLst/>
                        </a:rPr>
                        <a:t>P2, English </a:t>
                      </a:r>
                      <a:r>
                        <a:rPr lang="en-US" sz="1300" dirty="0">
                          <a:effectLst/>
                        </a:rPr>
                        <a:t>HL </a:t>
                      </a:r>
                      <a:r>
                        <a:rPr lang="en-US" sz="1300" dirty="0" smtClean="0">
                          <a:effectLst/>
                        </a:rPr>
                        <a:t>P2, English </a:t>
                      </a:r>
                      <a:r>
                        <a:rPr lang="en-US" sz="1300" dirty="0">
                          <a:effectLst/>
                        </a:rPr>
                        <a:t>HL P3</a:t>
                      </a:r>
                      <a:endParaRPr lang="en-US" sz="130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24961050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60041"/>
            <a:ext cx="8229600" cy="548679"/>
          </a:xfrm>
        </p:spPr>
        <p:txBody>
          <a:bodyPr>
            <a:normAutofit/>
          </a:bodyPr>
          <a:lstStyle/>
          <a:p>
            <a:r>
              <a:rPr lang="en-ZA" sz="2800" b="1" dirty="0" smtClean="0">
                <a:solidFill>
                  <a:schemeClr val="accent2">
                    <a:lumMod val="75000"/>
                  </a:schemeClr>
                </a:solidFill>
              </a:rPr>
              <a:t>PROGRESS ON IRREGULAR EXPENDITURE</a:t>
            </a:r>
            <a:endParaRPr lang="en-ZA" sz="2800" b="1" dirty="0">
              <a:solidFill>
                <a:schemeClr val="accent2">
                  <a:lumMod val="75000"/>
                </a:schemeClr>
              </a:solidFill>
            </a:endParaRPr>
          </a:p>
        </p:txBody>
      </p:sp>
      <p:sp>
        <p:nvSpPr>
          <p:cNvPr id="3" name="Content Placeholder 2"/>
          <p:cNvSpPr>
            <a:spLocks noGrp="1"/>
          </p:cNvSpPr>
          <p:nvPr>
            <p:ph idx="1"/>
          </p:nvPr>
        </p:nvSpPr>
        <p:spPr>
          <a:xfrm>
            <a:off x="457200" y="1196752"/>
            <a:ext cx="8229600" cy="5904655"/>
          </a:xfrm>
        </p:spPr>
        <p:txBody>
          <a:bodyPr>
            <a:normAutofit/>
          </a:bodyPr>
          <a:lstStyle/>
          <a:p>
            <a:pPr indent="0" algn="just">
              <a:lnSpc>
                <a:spcPct val="150000"/>
              </a:lnSpc>
              <a:buNone/>
            </a:pPr>
            <a:r>
              <a:rPr lang="en-ZA" sz="2000" b="1" dirty="0" smtClean="0">
                <a:cs typeface="Arial" panose="020B0604020202020204" pitchFamily="34" charset="0"/>
              </a:rPr>
              <a:t>The Committee appointed by the Director-General to investigate cases of irregular expenditure reported progress as follows:</a:t>
            </a:r>
          </a:p>
          <a:p>
            <a:pPr marL="685800" algn="just">
              <a:lnSpc>
                <a:spcPct val="150000"/>
              </a:lnSpc>
            </a:pPr>
            <a:r>
              <a:rPr lang="en-ZA" sz="2000" dirty="0" smtClean="0">
                <a:cs typeface="Arial" panose="020B0604020202020204" pitchFamily="34" charset="0"/>
              </a:rPr>
              <a:t>First </a:t>
            </a:r>
            <a:r>
              <a:rPr lang="en-ZA" sz="2000" dirty="0">
                <a:cs typeface="Arial" panose="020B0604020202020204" pitchFamily="34" charset="0"/>
              </a:rPr>
              <a:t>report with </a:t>
            </a:r>
            <a:r>
              <a:rPr lang="en-ZA" sz="2000" dirty="0" smtClean="0">
                <a:cs typeface="Arial" panose="020B0604020202020204" pitchFamily="34" charset="0"/>
              </a:rPr>
              <a:t>recommendations </a:t>
            </a:r>
            <a:r>
              <a:rPr lang="en-ZA" sz="2000" dirty="0">
                <a:cs typeface="Arial" panose="020B0604020202020204" pitchFamily="34" charset="0"/>
              </a:rPr>
              <a:t>affecting irregular expenditure amounting to </a:t>
            </a:r>
            <a:r>
              <a:rPr lang="en-ZA" sz="2000" dirty="0" smtClean="0">
                <a:cs typeface="Arial" panose="020B0604020202020204" pitchFamily="34" charset="0"/>
              </a:rPr>
              <a:t>R602.452 </a:t>
            </a:r>
            <a:r>
              <a:rPr lang="en-ZA" sz="2000" dirty="0">
                <a:cs typeface="Arial" panose="020B0604020202020204" pitchFamily="34" charset="0"/>
              </a:rPr>
              <a:t>million has been submitted to the DG.</a:t>
            </a:r>
          </a:p>
          <a:p>
            <a:pPr marL="717550" indent="-358775" algn="just">
              <a:lnSpc>
                <a:spcPct val="150000"/>
              </a:lnSpc>
            </a:pPr>
            <a:r>
              <a:rPr lang="en-ZA" sz="2000" dirty="0">
                <a:cs typeface="Arial" panose="020B0604020202020204" pitchFamily="34" charset="0"/>
              </a:rPr>
              <a:t>A submission has been sent to </a:t>
            </a:r>
            <a:r>
              <a:rPr lang="en-ZA" sz="2000" dirty="0" smtClean="0">
                <a:cs typeface="Arial" panose="020B0604020202020204" pitchFamily="34" charset="0"/>
              </a:rPr>
              <a:t>the National Treasury </a:t>
            </a:r>
            <a:r>
              <a:rPr lang="en-ZA" sz="2000" dirty="0">
                <a:cs typeface="Arial" panose="020B0604020202020204" pitchFamily="34" charset="0"/>
              </a:rPr>
              <a:t>requesting condonation.</a:t>
            </a:r>
          </a:p>
          <a:p>
            <a:pPr marL="627063" indent="-268288" algn="just">
              <a:lnSpc>
                <a:spcPct val="150000"/>
              </a:lnSpc>
            </a:pPr>
            <a:r>
              <a:rPr lang="en-ZA" sz="2000" dirty="0">
                <a:cs typeface="Arial" panose="020B0604020202020204" pitchFamily="34" charset="0"/>
              </a:rPr>
              <a:t>Additional </a:t>
            </a:r>
            <a:r>
              <a:rPr lang="en-ZA" sz="2000" dirty="0" smtClean="0">
                <a:cs typeface="Arial" panose="020B0604020202020204" pitchFamily="34" charset="0"/>
              </a:rPr>
              <a:t>cases </a:t>
            </a:r>
            <a:r>
              <a:rPr lang="en-ZA" sz="2000" dirty="0">
                <a:cs typeface="Arial" panose="020B0604020202020204" pitchFamily="34" charset="0"/>
              </a:rPr>
              <a:t>amounting to </a:t>
            </a:r>
            <a:r>
              <a:rPr lang="en-ZA" sz="2000" dirty="0" smtClean="0">
                <a:cs typeface="Arial" panose="020B0604020202020204" pitchFamily="34" charset="0"/>
              </a:rPr>
              <a:t>R823.835 </a:t>
            </a:r>
            <a:r>
              <a:rPr lang="en-ZA" sz="2000" dirty="0">
                <a:cs typeface="Arial" panose="020B0604020202020204" pitchFamily="34" charset="0"/>
              </a:rPr>
              <a:t>million have been discussed by the Committee and the report will be presented to the DG </a:t>
            </a:r>
            <a:r>
              <a:rPr lang="en-ZA" sz="2000" dirty="0" smtClean="0">
                <a:cs typeface="Arial" panose="020B0604020202020204" pitchFamily="34" charset="0"/>
              </a:rPr>
              <a:t>once it is finalised.</a:t>
            </a:r>
          </a:p>
          <a:p>
            <a:pPr algn="just"/>
            <a:endParaRPr lang="en-ZA" sz="2000" dirty="0">
              <a:cs typeface="Arial" panose="020B0604020202020204" pitchFamily="34" charset="0"/>
            </a:endParaRPr>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150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7825418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188640"/>
            <a:ext cx="8028384" cy="908720"/>
          </a:xfrm>
        </p:spPr>
        <p:txBody>
          <a:bodyPr>
            <a:normAutofit/>
          </a:bodyPr>
          <a:lstStyle/>
          <a:p>
            <a:r>
              <a:rPr lang="en-US" sz="3600" b="1" dirty="0" smtClean="0">
                <a:solidFill>
                  <a:schemeClr val="accent2">
                    <a:lumMod val="75000"/>
                  </a:schemeClr>
                </a:solidFill>
              </a:rPr>
              <a:t>RECOMMENDATION</a:t>
            </a:r>
            <a:endParaRPr lang="en-ZA" sz="3600" b="1" dirty="0">
              <a:solidFill>
                <a:schemeClr val="accent2">
                  <a:lumMod val="75000"/>
                </a:schemeClr>
              </a:solidFill>
            </a:endParaRPr>
          </a:p>
        </p:txBody>
      </p:sp>
      <p:sp>
        <p:nvSpPr>
          <p:cNvPr id="3" name="Content Placeholder 2"/>
          <p:cNvSpPr>
            <a:spLocks noGrp="1"/>
          </p:cNvSpPr>
          <p:nvPr>
            <p:ph idx="1"/>
          </p:nvPr>
        </p:nvSpPr>
        <p:spPr>
          <a:xfrm>
            <a:off x="467544" y="1340768"/>
            <a:ext cx="8229600" cy="4525963"/>
          </a:xfrm>
        </p:spPr>
        <p:txBody>
          <a:bodyPr>
            <a:normAutofit/>
          </a:bodyPr>
          <a:lstStyle/>
          <a:p>
            <a:pPr marL="0" indent="0" algn="just">
              <a:buNone/>
            </a:pPr>
            <a:r>
              <a:rPr lang="en-ZA" sz="2800" dirty="0" smtClean="0"/>
              <a:t>It is recommended that  Portfolio Committee discusses:</a:t>
            </a:r>
          </a:p>
          <a:p>
            <a:pPr algn="just"/>
            <a:r>
              <a:rPr lang="en-ZA" sz="2800" dirty="0"/>
              <a:t>T</a:t>
            </a:r>
            <a:r>
              <a:rPr lang="en-ZA" sz="2800" dirty="0" smtClean="0"/>
              <a:t>he report on the </a:t>
            </a:r>
            <a:r>
              <a:rPr lang="en-ZA" sz="2800" b="1" dirty="0" smtClean="0"/>
              <a:t>second and third quarter outputs </a:t>
            </a:r>
            <a:r>
              <a:rPr lang="en-ZA" sz="2800" dirty="0" smtClean="0"/>
              <a:t>of the Department against the planned targets of the pre-determined objectives in the Annual Performance Plan for the financial year 2017/18; and</a:t>
            </a:r>
          </a:p>
          <a:p>
            <a:pPr marL="0" indent="0" algn="just">
              <a:buNone/>
            </a:pPr>
            <a:endParaRPr lang="en-ZA" sz="2800" dirty="0" smtClean="0"/>
          </a:p>
          <a:p>
            <a:pPr algn="just"/>
            <a:r>
              <a:rPr lang="en-ZA" sz="2800" dirty="0"/>
              <a:t>T</a:t>
            </a:r>
            <a:r>
              <a:rPr lang="en-ZA" sz="2800" dirty="0" smtClean="0"/>
              <a:t>he report on the </a:t>
            </a:r>
            <a:r>
              <a:rPr lang="en-ZA" sz="2800" b="1" dirty="0" smtClean="0"/>
              <a:t>Department’s expenditure </a:t>
            </a:r>
            <a:r>
              <a:rPr lang="en-ZA" sz="2800" dirty="0" smtClean="0"/>
              <a:t>for the  </a:t>
            </a:r>
            <a:r>
              <a:rPr lang="en-ZA" sz="2800" b="1" dirty="0" smtClean="0"/>
              <a:t>second and third quarter </a:t>
            </a:r>
            <a:r>
              <a:rPr lang="en-ZA" sz="2800" dirty="0" smtClean="0"/>
              <a:t>of the financial year 2017/18.</a:t>
            </a:r>
            <a:endParaRPr lang="en-ZA"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151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1694147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solidFill>
                  <a:prstClr val="black">
                    <a:tint val="75000"/>
                  </a:prstClr>
                </a:solidFill>
              </a:rPr>
              <a:pPr/>
              <a:t>152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945689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7" y="-99392"/>
            <a:ext cx="8651303" cy="576064"/>
          </a:xfrm>
        </p:spPr>
        <p:txBody>
          <a:bodyPr>
            <a:noAutofit/>
          </a:bodyPr>
          <a:lstStyle/>
          <a:p>
            <a:r>
              <a:rPr lang="en-US" sz="1600" b="1" dirty="0" smtClean="0"/>
              <a:t>MONITORING OF MARKING CENTRES BY THE DG</a:t>
            </a:r>
            <a:endParaRPr lang="en-US" sz="1600" b="1" dirty="0"/>
          </a:p>
        </p:txBody>
      </p:sp>
      <p:graphicFrame>
        <p:nvGraphicFramePr>
          <p:cNvPr id="4" name="Content Placeholder 3"/>
          <p:cNvGraphicFramePr>
            <a:graphicFrameLocks noGrp="1"/>
          </p:cNvGraphicFramePr>
          <p:nvPr>
            <p:ph idx="1"/>
            <p:extLst/>
          </p:nvPr>
        </p:nvGraphicFramePr>
        <p:xfrm>
          <a:off x="49561" y="315455"/>
          <a:ext cx="9001000" cy="6676644"/>
        </p:xfrm>
        <a:graphic>
          <a:graphicData uri="http://schemas.openxmlformats.org/drawingml/2006/table">
            <a:tbl>
              <a:tblPr firstRow="1" firstCol="1" bandRow="1">
                <a:tableStyleId>{21E4AEA4-8DFA-4A89-87EB-49C32662AFE0}</a:tableStyleId>
              </a:tblPr>
              <a:tblGrid>
                <a:gridCol w="2165640">
                  <a:extLst>
                    <a:ext uri="{9D8B030D-6E8A-4147-A177-3AD203B41FA5}">
                      <a16:colId xmlns:a16="http://schemas.microsoft.com/office/drawing/2014/main" xmlns="" val="20000"/>
                    </a:ext>
                  </a:extLst>
                </a:gridCol>
                <a:gridCol w="2165640">
                  <a:extLst>
                    <a:ext uri="{9D8B030D-6E8A-4147-A177-3AD203B41FA5}">
                      <a16:colId xmlns:a16="http://schemas.microsoft.com/office/drawing/2014/main" xmlns="" val="20001"/>
                    </a:ext>
                  </a:extLst>
                </a:gridCol>
                <a:gridCol w="2930465">
                  <a:extLst>
                    <a:ext uri="{9D8B030D-6E8A-4147-A177-3AD203B41FA5}">
                      <a16:colId xmlns:a16="http://schemas.microsoft.com/office/drawing/2014/main" xmlns="" val="20002"/>
                    </a:ext>
                  </a:extLst>
                </a:gridCol>
                <a:gridCol w="1739255">
                  <a:extLst>
                    <a:ext uri="{9D8B030D-6E8A-4147-A177-3AD203B41FA5}">
                      <a16:colId xmlns:a16="http://schemas.microsoft.com/office/drawing/2014/main" xmlns="" val="20003"/>
                    </a:ext>
                  </a:extLst>
                </a:gridCol>
              </a:tblGrid>
              <a:tr h="164369">
                <a:tc>
                  <a:txBody>
                    <a:bodyPr/>
                    <a:lstStyle/>
                    <a:p>
                      <a:pPr marL="0" marR="0">
                        <a:lnSpc>
                          <a:spcPct val="107000"/>
                        </a:lnSpc>
                        <a:spcBef>
                          <a:spcPts val="0"/>
                        </a:spcBef>
                        <a:spcAft>
                          <a:spcPts val="0"/>
                        </a:spcAft>
                      </a:pPr>
                      <a:r>
                        <a:rPr lang="en-US" sz="1050" dirty="0" smtClean="0">
                          <a:effectLst/>
                        </a:rPr>
                        <a:t>PPROVINCES</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smtClean="0">
                          <a:effectLst/>
                        </a:rPr>
                        <a:t>DATES</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smtClean="0">
                          <a:effectLst/>
                        </a:rPr>
                        <a:t>CENTRES</a:t>
                      </a:r>
                      <a:r>
                        <a:rPr lang="en-US" sz="1050" baseline="0" dirty="0" smtClean="0">
                          <a:effectLst/>
                        </a:rPr>
                        <a:t> MONITORED</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smtClean="0">
                          <a:effectLst/>
                        </a:rPr>
                        <a:t>SUBJECTS</a:t>
                      </a:r>
                      <a:r>
                        <a:rPr lang="en-US" sz="1050" baseline="0" dirty="0" smtClean="0">
                          <a:effectLst/>
                        </a:rPr>
                        <a:t> PER CENTRE</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0"/>
                  </a:ext>
                </a:extLst>
              </a:tr>
              <a:tr h="170993">
                <a:tc rowSpan="16">
                  <a:txBody>
                    <a:bodyPr/>
                    <a:lstStyle/>
                    <a:p>
                      <a:pPr marL="0" marR="0">
                        <a:lnSpc>
                          <a:spcPct val="107000"/>
                        </a:lnSpc>
                        <a:spcBef>
                          <a:spcPts val="0"/>
                        </a:spcBef>
                        <a:spcAft>
                          <a:spcPts val="0"/>
                        </a:spcAft>
                      </a:pPr>
                      <a:r>
                        <a:rPr lang="en-US" sz="1050" dirty="0">
                          <a:effectLst/>
                        </a:rPr>
                        <a:t>North West</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rowSpan="4">
                  <a:txBody>
                    <a:bodyPr/>
                    <a:lstStyle/>
                    <a:p>
                      <a:pPr marL="0" marR="0">
                        <a:lnSpc>
                          <a:spcPct val="107000"/>
                        </a:lnSpc>
                        <a:spcBef>
                          <a:spcPts val="0"/>
                        </a:spcBef>
                        <a:spcAft>
                          <a:spcPts val="0"/>
                        </a:spcAft>
                      </a:pPr>
                      <a:r>
                        <a:rPr lang="en-US" sz="1050" b="1" dirty="0">
                          <a:effectLst/>
                        </a:rPr>
                        <a:t>3 December 2017</a:t>
                      </a:r>
                      <a:endParaRPr lang="en-US" sz="105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Hoërskool Ferdinand Postma </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Setswana HL </a:t>
                      </a:r>
                      <a:r>
                        <a:rPr lang="en-US" sz="1050" dirty="0" smtClean="0">
                          <a:effectLst/>
                        </a:rPr>
                        <a:t>P2</a:t>
                      </a:r>
                      <a:r>
                        <a:rPr lang="en-US" sz="1050" dirty="0">
                          <a:effectLst/>
                        </a:rPr>
                        <a:t> </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1"/>
                  </a:ext>
                </a:extLst>
              </a:tr>
              <a:tr h="83906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Potch Gymnasium</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Civil </a:t>
                      </a:r>
                      <a:r>
                        <a:rPr lang="en-US" sz="1050" dirty="0" smtClean="0">
                          <a:effectLst/>
                        </a:rPr>
                        <a:t>Technology, Electrical Technology, EGD </a:t>
                      </a:r>
                      <a:r>
                        <a:rPr lang="en-US" sz="1050" dirty="0">
                          <a:effectLst/>
                        </a:rPr>
                        <a:t>P1 &amp; </a:t>
                      </a:r>
                      <a:r>
                        <a:rPr lang="en-US" sz="1050" dirty="0" smtClean="0">
                          <a:effectLst/>
                        </a:rPr>
                        <a:t>P2, Mechanical Technology, Setswana </a:t>
                      </a:r>
                      <a:r>
                        <a:rPr lang="en-US" sz="1050" dirty="0">
                          <a:effectLst/>
                        </a:rPr>
                        <a:t>P1, P2 &amp; </a:t>
                      </a:r>
                      <a:r>
                        <a:rPr lang="en-US" sz="1050" dirty="0" smtClean="0">
                          <a:effectLst/>
                        </a:rPr>
                        <a:t>P3, Setswana </a:t>
                      </a:r>
                      <a:r>
                        <a:rPr lang="en-US" sz="1050" dirty="0">
                          <a:effectLst/>
                        </a:rPr>
                        <a:t>HL Pa</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2"/>
                  </a:ext>
                </a:extLst>
              </a:tr>
              <a:tr h="66974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Hoerskool Volkskool</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Isixhosa HL </a:t>
                      </a:r>
                      <a:r>
                        <a:rPr lang="en-US" sz="1050" dirty="0" smtClean="0">
                          <a:effectLst/>
                        </a:rPr>
                        <a:t>P1, Afrikaans </a:t>
                      </a:r>
                      <a:r>
                        <a:rPr lang="en-US" sz="1050" dirty="0">
                          <a:effectLst/>
                        </a:rPr>
                        <a:t>HL P1, P2 &amp; </a:t>
                      </a:r>
                      <a:r>
                        <a:rPr lang="en-US" sz="1050" dirty="0" smtClean="0">
                          <a:effectLst/>
                        </a:rPr>
                        <a:t>P3, Agricultural </a:t>
                      </a:r>
                      <a:r>
                        <a:rPr lang="en-US" sz="1050" dirty="0">
                          <a:effectLst/>
                        </a:rPr>
                        <a:t>Science P1 &amp; </a:t>
                      </a:r>
                      <a:r>
                        <a:rPr lang="en-US" sz="1050" dirty="0" smtClean="0">
                          <a:effectLst/>
                        </a:rPr>
                        <a:t>P2, English </a:t>
                      </a:r>
                      <a:r>
                        <a:rPr lang="en-US" sz="1050" dirty="0">
                          <a:effectLst/>
                        </a:rPr>
                        <a:t>HL P1 &amp; </a:t>
                      </a:r>
                      <a:r>
                        <a:rPr lang="en-US" sz="1050" dirty="0" smtClean="0">
                          <a:effectLst/>
                        </a:rPr>
                        <a:t>P2, Visual </a:t>
                      </a:r>
                      <a:r>
                        <a:rPr lang="en-US" sz="1050" dirty="0">
                          <a:effectLst/>
                        </a:rPr>
                        <a:t>Arts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3"/>
                  </a:ext>
                </a:extLst>
              </a:tr>
              <a:tr h="66974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HTS Potchefstroom</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Afrikaans FAL P1, P2 &amp; </a:t>
                      </a:r>
                      <a:r>
                        <a:rPr lang="en-US" sz="1050" dirty="0" smtClean="0">
                          <a:effectLst/>
                        </a:rPr>
                        <a:t>P3, Afrikaans </a:t>
                      </a:r>
                      <a:r>
                        <a:rPr lang="en-US" sz="1050" dirty="0">
                          <a:effectLst/>
                        </a:rPr>
                        <a:t>SAL P1 &amp; </a:t>
                      </a:r>
                      <a:r>
                        <a:rPr lang="en-US" sz="1050" dirty="0" smtClean="0">
                          <a:effectLst/>
                        </a:rPr>
                        <a:t>P2, Hospitality Studies, Sesotho </a:t>
                      </a:r>
                      <a:r>
                        <a:rPr lang="en-US" sz="1050" dirty="0">
                          <a:effectLst/>
                        </a:rPr>
                        <a:t>HL P1, P2 &amp; P3</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4"/>
                  </a:ext>
                </a:extLst>
              </a:tr>
              <a:tr h="164368">
                <a:tc vMerge="1">
                  <a:txBody>
                    <a:bodyPr/>
                    <a:lstStyle/>
                    <a:p>
                      <a:endParaRPr lang="en-US"/>
                    </a:p>
                  </a:txBody>
                  <a:tcPr/>
                </a:tc>
                <a:tc rowSpan="7">
                  <a:txBody>
                    <a:bodyPr/>
                    <a:lstStyle/>
                    <a:p>
                      <a:pPr marL="0" marR="0">
                        <a:lnSpc>
                          <a:spcPct val="107000"/>
                        </a:lnSpc>
                        <a:spcBef>
                          <a:spcPts val="0"/>
                        </a:spcBef>
                        <a:spcAft>
                          <a:spcPts val="0"/>
                        </a:spcAft>
                      </a:pPr>
                      <a:r>
                        <a:rPr lang="en-US" sz="1050" b="1" dirty="0">
                          <a:effectLst/>
                        </a:rPr>
                        <a:t>10 December 2017</a:t>
                      </a:r>
                      <a:endParaRPr lang="en-US" sz="105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Bethel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Life Science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5"/>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Lichtenburg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Geography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6"/>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Sannieshof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History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7"/>
                  </a:ext>
                </a:extLst>
              </a:tr>
              <a:tr h="50042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Rustenburg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Isixhosa P1, P2 &amp; </a:t>
                      </a:r>
                      <a:r>
                        <a:rPr lang="en-US" sz="1050" dirty="0" smtClean="0">
                          <a:effectLst/>
                        </a:rPr>
                        <a:t>P3, Economics </a:t>
                      </a:r>
                      <a:r>
                        <a:rPr lang="en-US" sz="1050" dirty="0">
                          <a:effectLst/>
                        </a:rPr>
                        <a:t>P1 &amp; </a:t>
                      </a:r>
                      <a:r>
                        <a:rPr lang="en-US" sz="1050" dirty="0" smtClean="0">
                          <a:effectLst/>
                        </a:rPr>
                        <a:t>P2, Consumer </a:t>
                      </a:r>
                      <a:r>
                        <a:rPr lang="en-US" sz="1050" dirty="0">
                          <a:effectLst/>
                        </a:rPr>
                        <a:t>Studies</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8"/>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Wagpos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Maths Literacy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09"/>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Brits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Maths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0"/>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Haartebees Hoerskool</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Business </a:t>
                      </a:r>
                      <a:r>
                        <a:rPr lang="en-US" sz="1050" dirty="0" smtClean="0">
                          <a:effectLst/>
                        </a:rPr>
                        <a:t>Studies, Accounting</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1"/>
                  </a:ext>
                </a:extLst>
              </a:tr>
              <a:tr h="164368">
                <a:tc vMerge="1">
                  <a:txBody>
                    <a:bodyPr/>
                    <a:lstStyle/>
                    <a:p>
                      <a:endParaRPr lang="en-US"/>
                    </a:p>
                  </a:txBody>
                  <a:tcPr/>
                </a:tc>
                <a:tc rowSpan="5">
                  <a:txBody>
                    <a:bodyPr/>
                    <a:lstStyle/>
                    <a:p>
                      <a:pPr marL="0" marR="0">
                        <a:lnSpc>
                          <a:spcPct val="107000"/>
                        </a:lnSpc>
                        <a:spcBef>
                          <a:spcPts val="0"/>
                        </a:spcBef>
                        <a:spcAft>
                          <a:spcPts val="0"/>
                        </a:spcAft>
                      </a:pPr>
                      <a:r>
                        <a:rPr lang="en-US" sz="1050" b="1" dirty="0">
                          <a:effectLst/>
                        </a:rPr>
                        <a:t>11 December 2017</a:t>
                      </a:r>
                      <a:endParaRPr lang="en-US" sz="105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Vryburg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Physical Sciences</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2"/>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Wolmaraanstad</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English FAL P3</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3"/>
                  </a:ext>
                </a:extLst>
              </a:tr>
              <a:tr h="50042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Klerksdorp High</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English FAL P2</a:t>
                      </a:r>
                    </a:p>
                    <a:p>
                      <a:pPr marL="0" marR="0" lvl="0" indent="0">
                        <a:lnSpc>
                          <a:spcPct val="107000"/>
                        </a:lnSpc>
                        <a:spcBef>
                          <a:spcPts val="0"/>
                        </a:spcBef>
                        <a:spcAft>
                          <a:spcPts val="0"/>
                        </a:spcAft>
                        <a:buFont typeface="Symbol" panose="05050102010706020507" pitchFamily="18" charset="2"/>
                        <a:buNone/>
                      </a:pPr>
                      <a:r>
                        <a:rPr lang="en-US" sz="1050" dirty="0">
                          <a:effectLst/>
                        </a:rPr>
                        <a:t>CAT P1 &amp;P2</a:t>
                      </a:r>
                    </a:p>
                    <a:p>
                      <a:pPr marL="0" marR="0" lvl="0" indent="0">
                        <a:lnSpc>
                          <a:spcPct val="107000"/>
                        </a:lnSpc>
                        <a:spcBef>
                          <a:spcPts val="0"/>
                        </a:spcBef>
                        <a:spcAft>
                          <a:spcPts val="0"/>
                        </a:spcAft>
                        <a:buFont typeface="Symbol" panose="05050102010706020507" pitchFamily="18" charset="2"/>
                        <a:buNone/>
                      </a:pPr>
                      <a:r>
                        <a:rPr lang="en-US" sz="1050" dirty="0" smtClean="0">
                          <a:effectLst/>
                        </a:rPr>
                        <a:t>IT </a:t>
                      </a:r>
                      <a:r>
                        <a:rPr lang="en-US" sz="1050" dirty="0">
                          <a:effectLst/>
                        </a:rPr>
                        <a:t>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4"/>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HTS Klerskdorp</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English FAL P1</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5"/>
                  </a:ext>
                </a:extLst>
              </a:tr>
              <a:tr h="16436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dirty="0">
                          <a:effectLst/>
                        </a:rPr>
                        <a:t>Potch Girls</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lvl="0" indent="0">
                        <a:lnSpc>
                          <a:spcPct val="107000"/>
                        </a:lnSpc>
                        <a:spcBef>
                          <a:spcPts val="0"/>
                        </a:spcBef>
                        <a:spcAft>
                          <a:spcPts val="0"/>
                        </a:spcAft>
                        <a:buFont typeface="Symbol" panose="05050102010706020507" pitchFamily="18" charset="2"/>
                        <a:buNone/>
                      </a:pPr>
                      <a:r>
                        <a:rPr lang="en-US" sz="1050" dirty="0">
                          <a:effectLst/>
                        </a:rPr>
                        <a:t>Setswana HL </a:t>
                      </a:r>
                      <a:r>
                        <a:rPr lang="en-US" sz="1050" dirty="0" smtClean="0">
                          <a:effectLst/>
                        </a:rPr>
                        <a:t>P3, Tourism</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6"/>
                  </a:ext>
                </a:extLst>
              </a:tr>
              <a:tr h="500422">
                <a:tc>
                  <a:txBody>
                    <a:bodyPr/>
                    <a:lstStyle/>
                    <a:p>
                      <a:pPr marL="0" marR="0">
                        <a:lnSpc>
                          <a:spcPct val="107000"/>
                        </a:lnSpc>
                        <a:spcBef>
                          <a:spcPts val="0"/>
                        </a:spcBef>
                        <a:spcAft>
                          <a:spcPts val="0"/>
                        </a:spcAft>
                      </a:pPr>
                      <a:r>
                        <a:rPr lang="en-US" sz="1050" dirty="0">
                          <a:effectLst/>
                        </a:rPr>
                        <a:t>Western Cape</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b="1" dirty="0">
                          <a:effectLst/>
                        </a:rPr>
                        <a:t>13 December 2017</a:t>
                      </a:r>
                      <a:endParaRPr lang="en-US" sz="105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Cape Teaching Leadership Institute (CTLI)</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smtClean="0">
                          <a:effectLst/>
                          <a:latin typeface="+mn-lt"/>
                          <a:ea typeface="Calibri" panose="020F0502020204030204" pitchFamily="34" charset="0"/>
                          <a:cs typeface="Times New Roman" panose="02020603050405020304" pitchFamily="18" charset="0"/>
                        </a:rPr>
                        <a:t>English P1, P2, P3, English FAL P2 &amp; P3, History P1 &amp; P2, IT P1 &amp; P2</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7"/>
                  </a:ext>
                </a:extLst>
              </a:tr>
              <a:tr h="839062">
                <a:tc>
                  <a:txBody>
                    <a:bodyPr/>
                    <a:lstStyle/>
                    <a:p>
                      <a:pPr marL="0" marR="0">
                        <a:lnSpc>
                          <a:spcPct val="107000"/>
                        </a:lnSpc>
                        <a:spcBef>
                          <a:spcPts val="0"/>
                        </a:spcBef>
                        <a:spcAft>
                          <a:spcPts val="0"/>
                        </a:spcAft>
                      </a:pPr>
                      <a:r>
                        <a:rPr lang="en-US" sz="1050" dirty="0">
                          <a:effectLst/>
                        </a:rPr>
                        <a:t>DBE</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b="1" dirty="0">
                          <a:effectLst/>
                        </a:rPr>
                        <a:t>7 December 2017</a:t>
                      </a:r>
                      <a:endParaRPr lang="en-US" sz="1050" b="1"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Watekloof Hoerskool</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tc>
                  <a:txBody>
                    <a:bodyPr/>
                    <a:lstStyle/>
                    <a:p>
                      <a:pPr marL="0" marR="0">
                        <a:lnSpc>
                          <a:spcPct val="107000"/>
                        </a:lnSpc>
                        <a:spcBef>
                          <a:spcPts val="0"/>
                        </a:spcBef>
                        <a:spcAft>
                          <a:spcPts val="0"/>
                        </a:spcAft>
                      </a:pPr>
                      <a:r>
                        <a:rPr lang="en-US" sz="1050" dirty="0">
                          <a:effectLst/>
                        </a:rPr>
                        <a:t>AMP, Dance Studies, Music, English SAL, Isindebele SAL, IsiZulu SAL, Setswana SAL, Sesotho SAL, Sepedi SAL, Tshivenda SAL</a:t>
                      </a:r>
                      <a:endParaRPr lang="en-US" sz="1050" dirty="0">
                        <a:effectLst/>
                        <a:latin typeface="+mn-lt"/>
                        <a:ea typeface="Calibri" panose="020F0502020204030204" pitchFamily="34" charset="0"/>
                        <a:cs typeface="Times New Roman" panose="02020603050405020304" pitchFamily="18" charset="0"/>
                      </a:endParaRPr>
                    </a:p>
                  </a:txBody>
                  <a:tcPr marL="19441" marR="19441" marT="0" marB="0"/>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3209418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 y="288032"/>
            <a:ext cx="9144001" cy="908720"/>
          </a:xfrm>
        </p:spPr>
        <p:txBody>
          <a:bodyPr>
            <a:normAutofit fontScale="90000"/>
          </a:bodyPr>
          <a:lstStyle/>
          <a:p>
            <a:r>
              <a:rPr lang="en-ZA" sz="3100" dirty="0">
                <a:solidFill>
                  <a:srgbClr val="C0504D">
                    <a:lumMod val="75000"/>
                  </a:srgbClr>
                </a:solidFill>
              </a:rPr>
              <a:t>MAJOR </a:t>
            </a:r>
            <a:r>
              <a:rPr lang="en-ZA" sz="3100" dirty="0" smtClean="0">
                <a:solidFill>
                  <a:srgbClr val="C0504D">
                    <a:lumMod val="75000"/>
                  </a:srgbClr>
                </a:solidFill>
              </a:rPr>
              <a:t>CHALLENGES</a:t>
            </a:r>
            <a:r>
              <a:rPr lang="en-ZA" sz="3600" dirty="0" smtClean="0">
                <a:solidFill>
                  <a:srgbClr val="C0504D">
                    <a:lumMod val="75000"/>
                  </a:srgbClr>
                </a:solidFill>
              </a:rPr>
              <a:t/>
            </a:r>
            <a:br>
              <a:rPr lang="en-ZA" sz="3600" dirty="0" smtClean="0">
                <a:solidFill>
                  <a:srgbClr val="C0504D">
                    <a:lumMod val="75000"/>
                  </a:srgbClr>
                </a:solidFill>
              </a:rPr>
            </a:br>
            <a:r>
              <a:rPr lang="en-ZA" sz="2700" dirty="0" smtClean="0">
                <a:solidFill>
                  <a:schemeClr val="tx1"/>
                </a:solidFill>
              </a:rPr>
              <a:t>Q2 &amp; Q3</a:t>
            </a:r>
            <a:endParaRPr lang="en-ZA" sz="2700" dirty="0">
              <a:solidFill>
                <a:schemeClr val="tx1"/>
              </a:solidFill>
            </a:endParaRPr>
          </a:p>
        </p:txBody>
      </p:sp>
      <p:sp>
        <p:nvSpPr>
          <p:cNvPr id="3" name="Content Placeholder 2"/>
          <p:cNvSpPr>
            <a:spLocks noGrp="1"/>
          </p:cNvSpPr>
          <p:nvPr>
            <p:ph idx="1"/>
          </p:nvPr>
        </p:nvSpPr>
        <p:spPr>
          <a:xfrm>
            <a:off x="323528" y="1340768"/>
            <a:ext cx="8496944" cy="5217444"/>
          </a:xfrm>
        </p:spPr>
        <p:txBody>
          <a:bodyPr>
            <a:noAutofit/>
          </a:bodyPr>
          <a:lstStyle/>
          <a:p>
            <a:pPr algn="just"/>
            <a:r>
              <a:rPr lang="en-US" sz="3000" b="1" dirty="0" smtClean="0"/>
              <a:t>Alignment </a:t>
            </a:r>
            <a:r>
              <a:rPr lang="en-US" sz="3000" dirty="0" smtClean="0"/>
              <a:t>of</a:t>
            </a:r>
            <a:r>
              <a:rPr lang="en-US" sz="3000" b="1" dirty="0" smtClean="0"/>
              <a:t> </a:t>
            </a:r>
            <a:r>
              <a:rPr lang="en-US" sz="3000" dirty="0" smtClean="0"/>
              <a:t>Department of Basic Education</a:t>
            </a:r>
            <a:r>
              <a:rPr lang="en-US" sz="3000" b="1" dirty="0" smtClean="0"/>
              <a:t> (DBE) </a:t>
            </a:r>
            <a:r>
              <a:rPr lang="en-US" sz="3000" dirty="0" smtClean="0"/>
              <a:t>and</a:t>
            </a:r>
            <a:r>
              <a:rPr lang="en-US" sz="3000" b="1" dirty="0" smtClean="0"/>
              <a:t> PED plans </a:t>
            </a:r>
            <a:r>
              <a:rPr lang="en-US" sz="3000" dirty="0" smtClean="0"/>
              <a:t>with </a:t>
            </a:r>
            <a:r>
              <a:rPr lang="en-US" sz="3000" b="1" dirty="0" smtClean="0"/>
              <a:t>national priorities (NDP, MTSF)</a:t>
            </a:r>
            <a:r>
              <a:rPr lang="en-US" sz="3000" dirty="0" smtClean="0"/>
              <a:t>;</a:t>
            </a:r>
          </a:p>
          <a:p>
            <a:pPr algn="just"/>
            <a:r>
              <a:rPr lang="en-US" sz="3000" b="1" dirty="0" smtClean="0"/>
              <a:t>Strengthening</a:t>
            </a:r>
            <a:r>
              <a:rPr lang="en-US" sz="3000" dirty="0" smtClean="0"/>
              <a:t> </a:t>
            </a:r>
            <a:r>
              <a:rPr lang="en-US" sz="3000" dirty="0"/>
              <a:t>the management of </a:t>
            </a:r>
            <a:r>
              <a:rPr lang="en-US" sz="3000" b="1" dirty="0"/>
              <a:t>performance information </a:t>
            </a:r>
            <a:r>
              <a:rPr lang="en-US" sz="3000" dirty="0"/>
              <a:t>for the </a:t>
            </a:r>
            <a:r>
              <a:rPr lang="en-US" sz="3000" dirty="0" smtClean="0"/>
              <a:t>Education </a:t>
            </a:r>
            <a:r>
              <a:rPr lang="en-US" sz="3000" dirty="0"/>
              <a:t>S</a:t>
            </a:r>
            <a:r>
              <a:rPr lang="en-US" sz="3000" dirty="0" smtClean="0"/>
              <a:t>ector;</a:t>
            </a:r>
          </a:p>
          <a:p>
            <a:pPr algn="just"/>
            <a:r>
              <a:rPr lang="en-US" sz="3000" dirty="0" smtClean="0"/>
              <a:t>Strengthening </a:t>
            </a:r>
            <a:r>
              <a:rPr lang="en-US" sz="3000" b="1" dirty="0" smtClean="0"/>
              <a:t>data</a:t>
            </a:r>
            <a:r>
              <a:rPr lang="en-US" sz="3000" dirty="0" smtClean="0"/>
              <a:t>, </a:t>
            </a:r>
            <a:r>
              <a:rPr lang="en-US" sz="3000" b="1" dirty="0" smtClean="0"/>
              <a:t>capacity</a:t>
            </a:r>
            <a:r>
              <a:rPr lang="en-US" sz="3000" dirty="0" smtClean="0"/>
              <a:t>, </a:t>
            </a:r>
            <a:r>
              <a:rPr lang="en-US" sz="3000" b="1" dirty="0"/>
              <a:t>systems</a:t>
            </a:r>
            <a:r>
              <a:rPr lang="en-US" sz="3000" dirty="0"/>
              <a:t> &amp; </a:t>
            </a:r>
            <a:r>
              <a:rPr lang="en-US" sz="3000" b="1" dirty="0"/>
              <a:t>structures</a:t>
            </a:r>
            <a:r>
              <a:rPr lang="en-US" sz="3000" dirty="0"/>
              <a:t> for the management of </a:t>
            </a:r>
            <a:r>
              <a:rPr lang="en-US" sz="3000" dirty="0" smtClean="0"/>
              <a:t>programmes for </a:t>
            </a:r>
            <a:r>
              <a:rPr lang="en-US" sz="3000" dirty="0"/>
              <a:t>the </a:t>
            </a:r>
            <a:r>
              <a:rPr lang="en-US" sz="3000" dirty="0" smtClean="0"/>
              <a:t>sector</a:t>
            </a:r>
            <a:endParaRPr lang="en-US" sz="3000" dirty="0"/>
          </a:p>
          <a:p>
            <a:pPr marL="0" indent="0" algn="just">
              <a:buNone/>
            </a:pPr>
            <a:endParaRPr lang="en-US" sz="2000" dirty="0" smtClean="0"/>
          </a:p>
          <a:p>
            <a:pPr marL="0" indent="0" algn="just">
              <a:buNone/>
            </a:pPr>
            <a:endParaRPr lang="en-US" sz="2000" dirty="0"/>
          </a:p>
          <a:p>
            <a:pPr marL="0" indent="0" algn="just">
              <a:buNone/>
            </a:pPr>
            <a:endParaRPr lang="en-US" sz="2000" dirty="0" smtClean="0"/>
          </a:p>
          <a:p>
            <a:pPr algn="just"/>
            <a:endParaRPr lang="en-US" sz="2000" dirty="0" smtClean="0"/>
          </a:p>
          <a:p>
            <a:pPr marL="0" indent="0" algn="just">
              <a:buNone/>
            </a:pPr>
            <a:endParaRPr lang="en-US" sz="2000" dirty="0" smtClean="0"/>
          </a:p>
          <a:p>
            <a:pPr algn="just"/>
            <a:endParaRPr lang="en-US" sz="2000" dirty="0"/>
          </a:p>
          <a:p>
            <a:pPr algn="just"/>
            <a:endParaRPr lang="en-US" sz="2000" dirty="0"/>
          </a:p>
          <a:p>
            <a:pPr algn="just"/>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09508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a:bodyPr>
          <a:lstStyle/>
          <a:p>
            <a:r>
              <a:rPr lang="en-ZA" sz="2800" b="1" dirty="0">
                <a:solidFill>
                  <a:srgbClr val="C0504D">
                    <a:lumMod val="75000"/>
                  </a:srgbClr>
                </a:solidFill>
                <a:cs typeface="Calibri" pitchFamily="34" charset="0"/>
              </a:rPr>
              <a:t>PROGRESS ON EDUCATION SECTOR CO-ORDINATION </a:t>
            </a:r>
            <a:r>
              <a:rPr lang="en-US" sz="2800" b="1" dirty="0">
                <a:solidFill>
                  <a:srgbClr val="C0504D">
                    <a:lumMod val="75000"/>
                  </a:srgbClr>
                </a:solidFill>
                <a:cs typeface="Calibri" pitchFamily="34" charset="0"/>
              </a:rPr>
              <a:t/>
            </a:r>
            <a:br>
              <a:rPr lang="en-US" sz="2800" b="1" dirty="0">
                <a:solidFill>
                  <a:srgbClr val="C0504D">
                    <a:lumMod val="75000"/>
                  </a:srgbClr>
                </a:solidFill>
                <a:cs typeface="Calibri" pitchFamily="34" charset="0"/>
              </a:rPr>
            </a:br>
            <a:endParaRPr lang="en-US" sz="2800" dirty="0"/>
          </a:p>
        </p:txBody>
      </p:sp>
      <p:sp>
        <p:nvSpPr>
          <p:cNvPr id="3" name="Content Placeholder 2"/>
          <p:cNvSpPr>
            <a:spLocks noGrp="1"/>
          </p:cNvSpPr>
          <p:nvPr>
            <p:ph idx="1"/>
          </p:nvPr>
        </p:nvSpPr>
        <p:spPr/>
        <p:txBody>
          <a:bodyPr>
            <a:normAutofit/>
          </a:bodyPr>
          <a:lstStyle/>
          <a:p>
            <a:pPr marL="285750" indent="-285750" algn="just">
              <a:lnSpc>
                <a:spcPct val="150000"/>
              </a:lnSpc>
            </a:pPr>
            <a:r>
              <a:rPr lang="en-ZA" sz="2000" dirty="0"/>
              <a:t>Alignment has been </a:t>
            </a:r>
            <a:r>
              <a:rPr lang="en-ZA" sz="2000" b="1" dirty="0"/>
              <a:t>strengthened</a:t>
            </a:r>
            <a:r>
              <a:rPr lang="en-ZA" sz="2000" dirty="0"/>
              <a:t> between </a:t>
            </a:r>
            <a:r>
              <a:rPr lang="en-ZA" sz="2000" b="1" dirty="0"/>
              <a:t>DBE</a:t>
            </a:r>
            <a:r>
              <a:rPr lang="en-ZA" sz="2000" dirty="0"/>
              <a:t> and </a:t>
            </a:r>
            <a:r>
              <a:rPr lang="en-ZA" sz="2000" b="1" dirty="0"/>
              <a:t>PEDs</a:t>
            </a:r>
            <a:r>
              <a:rPr lang="en-ZA" sz="2000" dirty="0"/>
              <a:t> in responding to the </a:t>
            </a:r>
            <a:r>
              <a:rPr lang="en-ZA" sz="2000" dirty="0" smtClean="0"/>
              <a:t>Medium </a:t>
            </a:r>
            <a:r>
              <a:rPr lang="en-ZA" sz="2000" dirty="0"/>
              <a:t>Term Strategic Framework.</a:t>
            </a:r>
          </a:p>
          <a:p>
            <a:pPr marL="285750" indent="-285750" algn="just">
              <a:lnSpc>
                <a:spcPct val="150000"/>
              </a:lnSpc>
            </a:pPr>
            <a:r>
              <a:rPr lang="en-ZA" sz="2000" dirty="0"/>
              <a:t>This process </a:t>
            </a:r>
            <a:r>
              <a:rPr lang="en-ZA" sz="2000" dirty="0" smtClean="0"/>
              <a:t>has </a:t>
            </a:r>
            <a:r>
              <a:rPr lang="en-ZA" sz="2000" dirty="0"/>
              <a:t>improved the </a:t>
            </a:r>
            <a:r>
              <a:rPr lang="en-ZA" sz="2000" b="1" dirty="0"/>
              <a:t>synergy in planning and reporting </a:t>
            </a:r>
            <a:r>
              <a:rPr lang="en-ZA" sz="2000" dirty="0"/>
              <a:t>as well as collaboration within the various spheres of government.</a:t>
            </a:r>
          </a:p>
          <a:p>
            <a:pPr marL="285750" indent="-285750" algn="just">
              <a:lnSpc>
                <a:spcPct val="150000"/>
              </a:lnSpc>
            </a:pPr>
            <a:r>
              <a:rPr lang="en-ZA" sz="2000" dirty="0"/>
              <a:t>The </a:t>
            </a:r>
            <a:r>
              <a:rPr lang="en-ZA" sz="2000" dirty="0" smtClean="0"/>
              <a:t>Department will </a:t>
            </a:r>
            <a:r>
              <a:rPr lang="en-ZA" sz="2000" dirty="0"/>
              <a:t>continue to strengthen its role through the provision of </a:t>
            </a:r>
            <a:r>
              <a:rPr lang="en-ZA" sz="2000" b="1" dirty="0"/>
              <a:t>oversight</a:t>
            </a:r>
            <a:r>
              <a:rPr lang="en-ZA" sz="2000" dirty="0"/>
              <a:t> and </a:t>
            </a:r>
            <a:r>
              <a:rPr lang="en-ZA" sz="2000" b="1" dirty="0"/>
              <a:t>monitoring</a:t>
            </a:r>
            <a:r>
              <a:rPr lang="en-ZA" sz="2000" dirty="0"/>
              <a:t>. </a:t>
            </a:r>
          </a:p>
          <a:p>
            <a:pPr marL="285750" indent="-285750" algn="just">
              <a:lnSpc>
                <a:spcPct val="150000"/>
              </a:lnSpc>
            </a:pPr>
            <a:r>
              <a:rPr lang="en-US" sz="2000" dirty="0" smtClean="0"/>
              <a:t>Effort </a:t>
            </a:r>
            <a:r>
              <a:rPr lang="en-US" sz="2000" dirty="0"/>
              <a:t>will </a:t>
            </a:r>
            <a:r>
              <a:rPr lang="en-US" sz="2000" dirty="0" smtClean="0"/>
              <a:t>be made to </a:t>
            </a:r>
            <a:r>
              <a:rPr lang="en-US" sz="2000" dirty="0"/>
              <a:t>fulfil one of the DBE’s </a:t>
            </a:r>
            <a:r>
              <a:rPr lang="en-US" sz="2000" dirty="0" smtClean="0"/>
              <a:t>mandates </a:t>
            </a:r>
            <a:r>
              <a:rPr lang="en-US" sz="2000" dirty="0"/>
              <a:t>of ensuring a </a:t>
            </a:r>
            <a:r>
              <a:rPr lang="en-US" sz="2000" b="1" dirty="0"/>
              <a:t>credible outcomes-focused planning and accountability system </a:t>
            </a:r>
            <a:r>
              <a:rPr lang="en-US" sz="2000" dirty="0"/>
              <a:t>in reaching the set targets.</a:t>
            </a:r>
          </a:p>
          <a:p>
            <a:endParaRPr lang="en-US" sz="2000" dirty="0"/>
          </a:p>
        </p:txBody>
      </p:sp>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18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356006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72008"/>
            <a:ext cx="8028384" cy="908720"/>
          </a:xfrm>
        </p:spPr>
        <p:txBody>
          <a:bodyPr>
            <a:normAutofit/>
          </a:bodyPr>
          <a:lstStyle/>
          <a:p>
            <a:r>
              <a:rPr lang="en-US" sz="3600" b="1" dirty="0">
                <a:solidFill>
                  <a:schemeClr val="accent2">
                    <a:lumMod val="75000"/>
                  </a:schemeClr>
                </a:solidFill>
              </a:rPr>
              <a:t>PROGRAMMES OF THE DBE</a:t>
            </a:r>
            <a:endParaRPr lang="en-ZA" sz="3600" b="1" dirty="0">
              <a:solidFill>
                <a:schemeClr val="accent2">
                  <a:lumMod val="75000"/>
                </a:schemeClr>
              </a:solidFill>
            </a:endParaRPr>
          </a:p>
        </p:txBody>
      </p:sp>
      <p:sp>
        <p:nvSpPr>
          <p:cNvPr id="3" name="Content Placeholder 2"/>
          <p:cNvSpPr>
            <a:spLocks noGrp="1"/>
          </p:cNvSpPr>
          <p:nvPr>
            <p:ph idx="1"/>
          </p:nvPr>
        </p:nvSpPr>
        <p:spPr/>
        <p:txBody>
          <a:bodyPr>
            <a:noAutofit/>
          </a:bodyPr>
          <a:lstStyle/>
          <a:p>
            <a:pPr marL="1588" indent="20638" algn="just">
              <a:buNone/>
              <a:defRPr/>
            </a:pPr>
            <a:r>
              <a:rPr lang="en-GB" sz="2000" dirty="0" smtClean="0"/>
              <a:t>The </a:t>
            </a:r>
            <a:r>
              <a:rPr lang="en-GB" sz="2000" b="1" dirty="0"/>
              <a:t>ANNUAL PERFORMANCE PLAN </a:t>
            </a:r>
            <a:r>
              <a:rPr lang="en-GB" sz="2000" dirty="0"/>
              <a:t>summarises the priorities of the DBE as aligned to the</a:t>
            </a:r>
            <a:r>
              <a:rPr lang="en-GB" sz="2000" b="1" dirty="0"/>
              <a:t> </a:t>
            </a:r>
            <a:r>
              <a:rPr lang="en-GB" sz="2000" b="1" i="1" dirty="0"/>
              <a:t>Delivery Agreement</a:t>
            </a:r>
            <a:r>
              <a:rPr lang="en-GB" sz="2000" b="1" dirty="0"/>
              <a:t> of </a:t>
            </a:r>
            <a:r>
              <a:rPr lang="en-US" sz="2000" b="1" dirty="0"/>
              <a:t>OUTCOME 1</a:t>
            </a:r>
            <a:r>
              <a:rPr lang="en-US" sz="2000" b="1" i="1" dirty="0"/>
              <a:t>: Improving the quality of Basic Education</a:t>
            </a:r>
            <a:r>
              <a:rPr lang="en-US" sz="2000" b="1" dirty="0"/>
              <a:t> </a:t>
            </a:r>
            <a:r>
              <a:rPr lang="en-GB" sz="2000" dirty="0"/>
              <a:t>and the </a:t>
            </a:r>
            <a:r>
              <a:rPr lang="en-GB" sz="2000" b="1" dirty="0"/>
              <a:t>Action Plan to 2014: </a:t>
            </a:r>
            <a:r>
              <a:rPr lang="en-GB" sz="2000" b="1" i="1" dirty="0"/>
              <a:t>Towards the Realisation of Schooling 2025</a:t>
            </a:r>
            <a:r>
              <a:rPr lang="en-GB" sz="2000" b="1" dirty="0"/>
              <a:t>.</a:t>
            </a:r>
          </a:p>
          <a:p>
            <a:pPr marL="1588" indent="-1588" algn="just">
              <a:buNone/>
              <a:defRPr/>
            </a:pPr>
            <a:r>
              <a:rPr lang="en-US" sz="2000" dirty="0"/>
              <a:t>	The activities of the DBE have been structured into five </a:t>
            </a:r>
            <a:r>
              <a:rPr lang="en-GB" sz="2000" dirty="0"/>
              <a:t>programmes</a:t>
            </a:r>
            <a:r>
              <a:rPr lang="en-US" sz="2000" dirty="0"/>
              <a:t> as elaborated in the Annual Performance Plan:</a:t>
            </a:r>
          </a:p>
          <a:p>
            <a:pPr algn="just">
              <a:lnSpc>
                <a:spcPct val="150000"/>
              </a:lnSpc>
              <a:defRPr/>
            </a:pPr>
            <a:r>
              <a:rPr lang="en-US" sz="2000" b="1" u="sng" dirty="0"/>
              <a:t>PROGRAMME 1</a:t>
            </a:r>
            <a:r>
              <a:rPr lang="en-US" sz="2000" b="1" dirty="0"/>
              <a:t>: ADMINISTRATION</a:t>
            </a:r>
          </a:p>
          <a:p>
            <a:pPr algn="just">
              <a:lnSpc>
                <a:spcPct val="150000"/>
              </a:lnSpc>
              <a:defRPr/>
            </a:pPr>
            <a:r>
              <a:rPr lang="en-US" sz="2000" b="1" u="sng" dirty="0"/>
              <a:t>PROGRAMME 2</a:t>
            </a:r>
            <a:r>
              <a:rPr lang="en-US" sz="2000" b="1" dirty="0"/>
              <a:t>: CURRICULUM POLICY, SUPPORT AND MONITORING</a:t>
            </a:r>
          </a:p>
          <a:p>
            <a:pPr algn="just">
              <a:lnSpc>
                <a:spcPct val="150000"/>
              </a:lnSpc>
              <a:defRPr/>
            </a:pPr>
            <a:r>
              <a:rPr lang="en-US" sz="2000" b="1" u="sng" dirty="0"/>
              <a:t>PROGRAMME 3</a:t>
            </a:r>
            <a:r>
              <a:rPr lang="en-US" sz="2000" b="1" dirty="0"/>
              <a:t>: TEACHERS, EDUCATION HUMAN RESOURCES AND 		   	 </a:t>
            </a:r>
            <a:r>
              <a:rPr lang="en-US" sz="2000" b="1" dirty="0" smtClean="0"/>
              <a:t>    INSTITUTIONAL </a:t>
            </a:r>
            <a:r>
              <a:rPr lang="en-US" sz="2000" b="1" dirty="0"/>
              <a:t>DEVELOPMENT</a:t>
            </a:r>
          </a:p>
          <a:p>
            <a:pPr algn="just">
              <a:lnSpc>
                <a:spcPct val="150000"/>
              </a:lnSpc>
              <a:defRPr/>
            </a:pPr>
            <a:r>
              <a:rPr lang="en-US" sz="2000" b="1" u="sng" dirty="0"/>
              <a:t>PROGRAMME 4</a:t>
            </a:r>
            <a:r>
              <a:rPr lang="en-US" sz="2000" b="1" dirty="0"/>
              <a:t>: PLANNING, INFORMATION AND ASSESSMENT</a:t>
            </a:r>
          </a:p>
          <a:p>
            <a:pPr algn="just">
              <a:lnSpc>
                <a:spcPct val="150000"/>
              </a:lnSpc>
              <a:defRPr/>
            </a:pPr>
            <a:r>
              <a:rPr lang="en-US" sz="2000" b="1" u="sng" dirty="0"/>
              <a:t>PROGRAMME 5</a:t>
            </a:r>
            <a:r>
              <a:rPr lang="en-US" sz="2000" b="1" dirty="0"/>
              <a:t>: EDUCATIONAL ENRICHMENT SERVICES</a:t>
            </a:r>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73833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76064" y="288032"/>
            <a:ext cx="8028384" cy="908720"/>
          </a:xfrm>
        </p:spPr>
        <p:txBody>
          <a:bodyPr>
            <a:normAutofit/>
          </a:bodyPr>
          <a:lstStyle/>
          <a:p>
            <a:r>
              <a:rPr lang="en-US" sz="4800" b="1" dirty="0">
                <a:solidFill>
                  <a:schemeClr val="accent2">
                    <a:lumMod val="75000"/>
                  </a:schemeClr>
                </a:solidFill>
                <a:cs typeface="Calibri" pitchFamily="34" charset="0"/>
              </a:rPr>
              <a:t>PRESENTATION OUTLINE </a:t>
            </a:r>
            <a:endParaRPr lang="en-ZA" sz="4800" b="1" dirty="0">
              <a:solidFill>
                <a:schemeClr val="accent2">
                  <a:lumMod val="75000"/>
                </a:schemeClr>
              </a:solidFill>
            </a:endParaRPr>
          </a:p>
        </p:txBody>
      </p:sp>
      <p:sp>
        <p:nvSpPr>
          <p:cNvPr id="3" name="Content Placeholder 2"/>
          <p:cNvSpPr>
            <a:spLocks noGrp="1"/>
          </p:cNvSpPr>
          <p:nvPr>
            <p:ph idx="1"/>
          </p:nvPr>
        </p:nvSpPr>
        <p:spPr>
          <a:xfrm>
            <a:off x="251521" y="1379908"/>
            <a:ext cx="8712968" cy="5217444"/>
          </a:xfrm>
        </p:spPr>
        <p:txBody>
          <a:bodyPr>
            <a:normAutofit/>
          </a:bodyPr>
          <a:lstStyle/>
          <a:p>
            <a:pPr marL="631825" lvl="0" indent="-631825">
              <a:spcBef>
                <a:spcPts val="0"/>
              </a:spcBef>
              <a:buNone/>
              <a:defRPr/>
            </a:pPr>
            <a:r>
              <a:rPr lang="en-US" sz="2800" b="1" dirty="0">
                <a:solidFill>
                  <a:prstClr val="black"/>
                </a:solidFill>
                <a:cs typeface="Calibri" pitchFamily="34" charset="0"/>
              </a:rPr>
              <a:t>PART A</a:t>
            </a:r>
            <a:r>
              <a:rPr lang="en-US" sz="2800" dirty="0">
                <a:solidFill>
                  <a:prstClr val="black"/>
                </a:solidFill>
                <a:cs typeface="Calibri" pitchFamily="34" charset="0"/>
              </a:rPr>
              <a:t> </a:t>
            </a:r>
          </a:p>
          <a:p>
            <a:pPr marL="631825" lvl="0" indent="-631825">
              <a:spcBef>
                <a:spcPts val="0"/>
              </a:spcBef>
              <a:buNone/>
              <a:defRPr/>
            </a:pPr>
            <a:r>
              <a:rPr lang="en-US" sz="2800" dirty="0" smtClean="0">
                <a:solidFill>
                  <a:prstClr val="black"/>
                </a:solidFill>
                <a:cs typeface="Calibri" pitchFamily="34" charset="0"/>
              </a:rPr>
              <a:t>Programme Performance </a:t>
            </a:r>
            <a:endParaRPr lang="en-US" sz="2800" dirty="0">
              <a:solidFill>
                <a:prstClr val="black"/>
              </a:solidFill>
              <a:cs typeface="Calibri" pitchFamily="34" charset="0"/>
            </a:endParaRPr>
          </a:p>
          <a:p>
            <a:pPr marL="631825" lvl="0" indent="-631825">
              <a:spcBef>
                <a:spcPts val="0"/>
              </a:spcBef>
              <a:buNone/>
              <a:defRPr/>
            </a:pPr>
            <a:endParaRPr lang="en-US" sz="2800" dirty="0">
              <a:solidFill>
                <a:prstClr val="black"/>
              </a:solidFill>
              <a:cs typeface="Calibri" pitchFamily="34" charset="0"/>
            </a:endParaRPr>
          </a:p>
          <a:p>
            <a:pPr marL="631825" indent="-631825">
              <a:spcBef>
                <a:spcPts val="0"/>
              </a:spcBef>
              <a:buNone/>
              <a:defRPr/>
            </a:pPr>
            <a:r>
              <a:rPr lang="en-US" sz="2800" b="1" dirty="0">
                <a:solidFill>
                  <a:prstClr val="black"/>
                </a:solidFill>
                <a:cs typeface="Calibri" pitchFamily="34" charset="0"/>
              </a:rPr>
              <a:t>PART </a:t>
            </a:r>
            <a:r>
              <a:rPr lang="en-US" sz="2800" b="1" dirty="0" smtClean="0">
                <a:solidFill>
                  <a:prstClr val="black"/>
                </a:solidFill>
                <a:cs typeface="Calibri" pitchFamily="34" charset="0"/>
              </a:rPr>
              <a:t>B: </a:t>
            </a:r>
          </a:p>
          <a:p>
            <a:pPr marL="631825" indent="-631825">
              <a:spcBef>
                <a:spcPts val="0"/>
              </a:spcBef>
              <a:buNone/>
              <a:defRPr/>
            </a:pPr>
            <a:r>
              <a:rPr lang="en-ZA" sz="2800" dirty="0" smtClean="0">
                <a:solidFill>
                  <a:prstClr val="black"/>
                </a:solidFill>
                <a:cs typeface="Calibri" pitchFamily="34" charset="0"/>
              </a:rPr>
              <a:t>Financial Report</a:t>
            </a:r>
            <a:r>
              <a:rPr lang="en-ZA" sz="2800" dirty="0">
                <a:solidFill>
                  <a:prstClr val="black"/>
                </a:solidFill>
                <a:cs typeface="Calibri" pitchFamily="34" charset="0"/>
              </a:rPr>
              <a:t>: </a:t>
            </a:r>
            <a:r>
              <a:rPr lang="en-ZA" sz="2800" dirty="0" smtClean="0">
                <a:solidFill>
                  <a:prstClr val="black"/>
                </a:solidFill>
                <a:cs typeface="Calibri" pitchFamily="34" charset="0"/>
              </a:rPr>
              <a:t>Second and Third </a:t>
            </a:r>
            <a:r>
              <a:rPr lang="en-ZA" sz="2800" dirty="0">
                <a:solidFill>
                  <a:prstClr val="black"/>
                </a:solidFill>
                <a:cs typeface="Calibri" pitchFamily="34" charset="0"/>
              </a:rPr>
              <a:t>Quarter Expenditure</a:t>
            </a:r>
            <a:endParaRPr lang="en-US" sz="2800" dirty="0">
              <a:solidFill>
                <a:prstClr val="black"/>
              </a:solidFill>
              <a:cs typeface="Calibri" pitchFamily="34" charset="0"/>
            </a:endParaRPr>
          </a:p>
          <a:p>
            <a:endParaRPr lang="en-ZA"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97598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28384" cy="908720"/>
          </a:xfrm>
        </p:spPr>
        <p:txBody>
          <a:bodyPr>
            <a:normAutofit/>
          </a:bodyPr>
          <a:lstStyle/>
          <a:p>
            <a:r>
              <a:rPr lang="en-ZA" dirty="0" smtClean="0"/>
              <a:t>Q3 </a:t>
            </a:r>
            <a:r>
              <a:rPr lang="en-ZA" dirty="0"/>
              <a:t>COMPARISON 2016/17 AND 2017/18</a:t>
            </a:r>
            <a:endParaRPr lang="en-ZA" sz="2800" b="1" dirty="0">
              <a:solidFill>
                <a:schemeClr val="accent2">
                  <a:lumMod val="75000"/>
                </a:schemeClr>
              </a:solidFill>
            </a:endParaRPr>
          </a:p>
        </p:txBody>
      </p:sp>
      <p:graphicFrame>
        <p:nvGraphicFramePr>
          <p:cNvPr id="10" name="Chart 9"/>
          <p:cNvGraphicFramePr/>
          <p:nvPr>
            <p:extLst/>
          </p:nvPr>
        </p:nvGraphicFramePr>
        <p:xfrm>
          <a:off x="0" y="1196752"/>
          <a:ext cx="9144000" cy="4968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xmlns="" val="3624105434"/>
              </p:ext>
            </p:extLst>
          </p:nvPr>
        </p:nvGraphicFramePr>
        <p:xfrm>
          <a:off x="4304719" y="1052736"/>
          <a:ext cx="4860032" cy="4608512"/>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20</a:t>
            </a:fld>
            <a:endParaRPr lang="en-ZA" dirty="0">
              <a:solidFill>
                <a:prstClr val="black">
                  <a:tint val="75000"/>
                </a:prstClr>
              </a:solidFill>
            </a:endParaRPr>
          </a:p>
        </p:txBody>
      </p:sp>
      <p:graphicFrame>
        <p:nvGraphicFramePr>
          <p:cNvPr id="7" name="Chart 6"/>
          <p:cNvGraphicFramePr>
            <a:graphicFrameLocks/>
          </p:cNvGraphicFramePr>
          <p:nvPr>
            <p:extLst/>
          </p:nvPr>
        </p:nvGraphicFramePr>
        <p:xfrm>
          <a:off x="0" y="1052736"/>
          <a:ext cx="4788024" cy="468052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xmlns="" val="376761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12360" cy="908720"/>
          </a:xfrm>
        </p:spPr>
        <p:txBody>
          <a:bodyPr>
            <a:noAutofit/>
          </a:bodyPr>
          <a:lstStyle/>
          <a:p>
            <a:r>
              <a:rPr lang="en-US" sz="2800" b="1" dirty="0" smtClean="0">
                <a:solidFill>
                  <a:schemeClr val="accent2">
                    <a:lumMod val="75000"/>
                  </a:schemeClr>
                </a:solidFill>
              </a:rPr>
              <a:t>2017/18 PRELIMINARY </a:t>
            </a:r>
            <a:r>
              <a:rPr lang="en-US" sz="2800" b="1" u="sng" dirty="0" smtClean="0">
                <a:solidFill>
                  <a:schemeClr val="accent2">
                    <a:lumMod val="75000"/>
                  </a:schemeClr>
                </a:solidFill>
              </a:rPr>
              <a:t>Q3</a:t>
            </a:r>
            <a:r>
              <a:rPr lang="en-US" sz="2800" b="1" dirty="0" smtClean="0">
                <a:solidFill>
                  <a:schemeClr val="accent2">
                    <a:lumMod val="75000"/>
                  </a:schemeClr>
                </a:solidFill>
              </a:rPr>
              <a:t> INDICATOR STATUS</a:t>
            </a:r>
            <a:endParaRPr lang="en-ZA" sz="2800" b="1" dirty="0">
              <a:solidFill>
                <a:schemeClr val="accent2">
                  <a:lumMod val="75000"/>
                </a:schemeClr>
              </a:solidFill>
            </a:endParaRPr>
          </a:p>
        </p:txBody>
      </p:sp>
      <p:sp>
        <p:nvSpPr>
          <p:cNvPr id="4" name="Rectangle 20"/>
          <p:cNvSpPr txBox="1">
            <a:spLocks noChangeArrowheads="1"/>
          </p:cNvSpPr>
          <p:nvPr/>
        </p:nvSpPr>
        <p:spPr bwMode="auto">
          <a:xfrm>
            <a:off x="0" y="4469514"/>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spcAft>
                <a:spcPts val="0"/>
              </a:spcAft>
            </a:pPr>
            <a:r>
              <a:rPr lang="en-ZA" sz="1600" b="1" dirty="0">
                <a:solidFill>
                  <a:srgbClr val="FFFFFF"/>
                </a:solidFill>
                <a:ea typeface="Times New Roman"/>
                <a:cs typeface="Times New Roman"/>
              </a:rPr>
              <a:t>All Annual Targets are WHITE unless </a:t>
            </a:r>
            <a:r>
              <a:rPr lang="en-ZA" sz="1600" b="1" u="sng" dirty="0">
                <a:solidFill>
                  <a:srgbClr val="00B050"/>
                </a:solidFill>
                <a:ea typeface="Times New Roman"/>
                <a:cs typeface="Times New Roman"/>
              </a:rPr>
              <a:t>fully achieved</a:t>
            </a:r>
            <a:r>
              <a:rPr lang="en-ZA" sz="1600" b="1" dirty="0">
                <a:solidFill>
                  <a:srgbClr val="FFFFFF"/>
                </a:solidFill>
                <a:ea typeface="Times New Roman"/>
                <a:cs typeface="Times New Roman"/>
              </a:rPr>
              <a:t>.</a:t>
            </a:r>
            <a:endParaRPr lang="en-ZA" sz="2000" b="1" dirty="0">
              <a:ea typeface="Calibri"/>
              <a:cs typeface="Times New Roman"/>
            </a:endParaRPr>
          </a:p>
          <a:p>
            <a:pPr>
              <a:lnSpc>
                <a:spcPct val="115000"/>
              </a:lnSpc>
              <a:spcAft>
                <a:spcPts val="0"/>
              </a:spcAft>
            </a:pPr>
            <a:r>
              <a:rPr lang="en-ZA" sz="1600" b="1" dirty="0">
                <a:solidFill>
                  <a:srgbClr val="FF0000"/>
                </a:solidFill>
                <a:ea typeface="Times New Roman"/>
                <a:cs typeface="Times New Roman"/>
              </a:rPr>
              <a:t>Where 50% of the target has not been achieved, the status is reflected as RED. </a:t>
            </a:r>
            <a:endParaRPr lang="en-ZA" sz="2000" b="1" dirty="0">
              <a:ea typeface="Calibri"/>
              <a:cs typeface="Times New Roman"/>
            </a:endParaRPr>
          </a:p>
          <a:p>
            <a:pPr eaLnBrk="0" fontAlgn="base" hangingPunct="0">
              <a:lnSpc>
                <a:spcPct val="115000"/>
              </a:lnSpc>
              <a:spcAft>
                <a:spcPts val="0"/>
              </a:spcAft>
            </a:pPr>
            <a:r>
              <a:rPr lang="en-ZA" sz="1600" b="1" dirty="0">
                <a:solidFill>
                  <a:srgbClr val="FFC000"/>
                </a:solidFill>
                <a:ea typeface="Times New Roman"/>
                <a:cs typeface="Times New Roman"/>
              </a:rPr>
              <a:t>Where 50% or more of the target has been realised, the status is reflected as AMBER.</a:t>
            </a:r>
            <a:endParaRPr lang="en-ZA" sz="2000" b="1" dirty="0">
              <a:ea typeface="Calibri"/>
              <a:cs typeface="Times New Roman"/>
            </a:endParaRPr>
          </a:p>
          <a:p>
            <a:r>
              <a:rPr lang="en-ZA" sz="1600" b="1" dirty="0">
                <a:solidFill>
                  <a:srgbClr val="00B050"/>
                </a:solidFill>
                <a:ea typeface="Times New Roman"/>
                <a:cs typeface="Times New Roman"/>
              </a:rPr>
              <a:t>Where the target has been </a:t>
            </a:r>
            <a:r>
              <a:rPr lang="en-ZA" sz="1600" b="1" u="sng" dirty="0">
                <a:solidFill>
                  <a:srgbClr val="00B050"/>
                </a:solidFill>
                <a:ea typeface="Times New Roman"/>
                <a:cs typeface="Times New Roman"/>
              </a:rPr>
              <a:t>fully achieved</a:t>
            </a:r>
            <a:r>
              <a:rPr lang="en-ZA" sz="1600" b="1" dirty="0">
                <a:solidFill>
                  <a:srgbClr val="00B050"/>
                </a:solidFill>
                <a:ea typeface="Times New Roman"/>
                <a:cs typeface="Times New Roman"/>
              </a:rPr>
              <a:t>, the status is reflected as GREEN.</a:t>
            </a:r>
            <a:endParaRPr lang="en-ZA" sz="1600" b="1" dirty="0" smtClean="0">
              <a:solidFill>
                <a:srgbClr val="00B050"/>
              </a:solidFill>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620383962"/>
              </p:ext>
            </p:extLst>
          </p:nvPr>
        </p:nvGraphicFramePr>
        <p:xfrm>
          <a:off x="2" y="1054468"/>
          <a:ext cx="9144001" cy="3435096"/>
        </p:xfrm>
        <a:graphic>
          <a:graphicData uri="http://schemas.openxmlformats.org/drawingml/2006/table">
            <a:tbl>
              <a:tblPr firstRow="1" firstCol="1" bandRow="1"/>
              <a:tblGrid>
                <a:gridCol w="1212494">
                  <a:extLst>
                    <a:ext uri="{9D8B030D-6E8A-4147-A177-3AD203B41FA5}">
                      <a16:colId xmlns:a16="http://schemas.microsoft.com/office/drawing/2014/main" xmlns="" val="20000"/>
                    </a:ext>
                  </a:extLst>
                </a:gridCol>
                <a:gridCol w="1205179">
                  <a:extLst>
                    <a:ext uri="{9D8B030D-6E8A-4147-A177-3AD203B41FA5}">
                      <a16:colId xmlns:a16="http://schemas.microsoft.com/office/drawing/2014/main" xmlns="" val="20001"/>
                    </a:ext>
                  </a:extLst>
                </a:gridCol>
                <a:gridCol w="861364">
                  <a:extLst>
                    <a:ext uri="{9D8B030D-6E8A-4147-A177-3AD203B41FA5}">
                      <a16:colId xmlns:a16="http://schemas.microsoft.com/office/drawing/2014/main" xmlns="" val="20002"/>
                    </a:ext>
                  </a:extLst>
                </a:gridCol>
                <a:gridCol w="1013156">
                  <a:extLst>
                    <a:ext uri="{9D8B030D-6E8A-4147-A177-3AD203B41FA5}">
                      <a16:colId xmlns:a16="http://schemas.microsoft.com/office/drawing/2014/main" xmlns="" val="20003"/>
                    </a:ext>
                  </a:extLst>
                </a:gridCol>
                <a:gridCol w="861364">
                  <a:extLst>
                    <a:ext uri="{9D8B030D-6E8A-4147-A177-3AD203B41FA5}">
                      <a16:colId xmlns:a16="http://schemas.microsoft.com/office/drawing/2014/main" xmlns="" val="20004"/>
                    </a:ext>
                  </a:extLst>
                </a:gridCol>
                <a:gridCol w="982066">
                  <a:extLst>
                    <a:ext uri="{9D8B030D-6E8A-4147-A177-3AD203B41FA5}">
                      <a16:colId xmlns:a16="http://schemas.microsoft.com/office/drawing/2014/main" xmlns="" val="20005"/>
                    </a:ext>
                  </a:extLst>
                </a:gridCol>
                <a:gridCol w="1013156">
                  <a:extLst>
                    <a:ext uri="{9D8B030D-6E8A-4147-A177-3AD203B41FA5}">
                      <a16:colId xmlns:a16="http://schemas.microsoft.com/office/drawing/2014/main" xmlns="" val="20006"/>
                    </a:ext>
                  </a:extLst>
                </a:gridCol>
                <a:gridCol w="1013156">
                  <a:extLst>
                    <a:ext uri="{9D8B030D-6E8A-4147-A177-3AD203B41FA5}">
                      <a16:colId xmlns:a16="http://schemas.microsoft.com/office/drawing/2014/main" xmlns="" val="20007"/>
                    </a:ext>
                  </a:extLst>
                </a:gridCol>
                <a:gridCol w="982066">
                  <a:extLst>
                    <a:ext uri="{9D8B030D-6E8A-4147-A177-3AD203B41FA5}">
                      <a16:colId xmlns:a16="http://schemas.microsoft.com/office/drawing/2014/main" xmlns="" val="20008"/>
                    </a:ext>
                  </a:extLst>
                </a:gridCol>
              </a:tblGrid>
              <a:tr h="0">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Programme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No. of indicators per programme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Annual Targets</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Quarterly Targets</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Bi-annual Targets</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400" b="1" dirty="0">
                          <a:solidFill>
                            <a:srgbClr val="000000"/>
                          </a:solidFill>
                          <a:effectLst/>
                          <a:latin typeface="Arial"/>
                          <a:ea typeface="Times New Roman"/>
                          <a:cs typeface="Times New Roman"/>
                        </a:rPr>
                        <a:t>Quarterly </a:t>
                      </a:r>
                      <a:r>
                        <a:rPr lang="en-ZA" sz="1400" b="1" dirty="0" smtClean="0">
                          <a:solidFill>
                            <a:srgbClr val="000000"/>
                          </a:solidFill>
                          <a:effectLst/>
                          <a:latin typeface="Arial"/>
                          <a:ea typeface="Times New Roman"/>
                          <a:cs typeface="Times New Roman"/>
                        </a:rPr>
                        <a:t>targets </a:t>
                      </a:r>
                      <a:r>
                        <a:rPr lang="en-ZA" sz="1400" b="1" dirty="0">
                          <a:solidFill>
                            <a:srgbClr val="000000"/>
                          </a:solidFill>
                          <a:effectLst/>
                          <a:latin typeface="Arial"/>
                          <a:ea typeface="Times New Roman"/>
                          <a:cs typeface="Times New Roman"/>
                        </a:rPr>
                        <a:t>achieved in Q3 2017/18</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Annual targets</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Not achieved</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Partially achieved</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Achieved</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Achieved</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One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3</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Two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15</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3</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3</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dirty="0" smtClean="0">
                          <a:solidFill>
                            <a:srgbClr val="000000"/>
                          </a:solidFill>
                          <a:effectLst/>
                          <a:latin typeface="Arial"/>
                          <a:ea typeface="Times New Roman"/>
                          <a:cs typeface="Times New Roman"/>
                        </a:rPr>
                        <a:t>3</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Three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8</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Four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Five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4</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3</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 </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Total distribution</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44</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31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0/11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2/11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9/11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6</a:t>
                      </a:r>
                      <a:r>
                        <a:rPr lang="en-ZA" sz="1400" dirty="0" smtClean="0">
                          <a:solidFill>
                            <a:srgbClr val="000000"/>
                          </a:solidFill>
                          <a:effectLst/>
                          <a:latin typeface="Arial"/>
                          <a:ea typeface="Times New Roman"/>
                          <a:cs typeface="Times New Roman"/>
                        </a:rPr>
                        <a:t>/31</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0">
                <a:tc gridSpan="9">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400" dirty="0" smtClean="0">
                          <a:effectLst/>
                          <a:latin typeface="Arial" panose="020B0604020202020204" pitchFamily="34" charset="0"/>
                          <a:ea typeface="Calibri"/>
                          <a:cs typeface="Arial" panose="020B0604020202020204" pitchFamily="34" charset="0"/>
                        </a:rPr>
                        <a:t>Targets: Only 11</a:t>
                      </a:r>
                      <a:r>
                        <a:rPr lang="en-ZA" sz="1400" baseline="0" dirty="0" smtClean="0">
                          <a:effectLst/>
                          <a:latin typeface="Arial" panose="020B0604020202020204" pitchFamily="34" charset="0"/>
                          <a:ea typeface="Calibri"/>
                          <a:cs typeface="Arial" panose="020B0604020202020204" pitchFamily="34" charset="0"/>
                        </a:rPr>
                        <a:t> quarterly targets measured as at the end of Q3, bi-annual targets will be measured again in Q4</a:t>
                      </a:r>
                      <a:endParaRPr lang="en-ZA" sz="1400" dirty="0" smtClean="0">
                        <a:effectLst/>
                        <a:latin typeface="Arial" panose="020B0604020202020204" pitchFamily="34" charset="0"/>
                        <a:ea typeface="Calibri"/>
                        <a:cs typeface="Arial" panose="020B0604020202020204" pitchFamily="34" charset="0"/>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Percentage distribution</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100%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70%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25%</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5%</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0%</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18%</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a:ea typeface="Times New Roman"/>
                          <a:cs typeface="Times New Roman"/>
                        </a:rPr>
                        <a:t>82%</a:t>
                      </a:r>
                      <a:endParaRPr lang="en-ZA" sz="1800"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u="sng" dirty="0" smtClean="0">
                          <a:solidFill>
                            <a:srgbClr val="000000"/>
                          </a:solidFill>
                          <a:effectLst/>
                          <a:latin typeface="Arial"/>
                          <a:ea typeface="Times New Roman"/>
                          <a:cs typeface="Times New Roman"/>
                        </a:rPr>
                        <a:t>19%</a:t>
                      </a:r>
                      <a:endParaRPr lang="en-ZA" sz="1800" u="sng" dirty="0">
                        <a:effectLst/>
                        <a:latin typeface="Arial"/>
                        <a:ea typeface="Times New Roman"/>
                        <a:cs typeface="Times New Roman"/>
                      </a:endParaRPr>
                    </a:p>
                  </a:txBody>
                  <a:tcPr marL="66082" marR="66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21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99632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32848" cy="634081"/>
          </a:xfrm>
        </p:spPr>
        <p:txBody>
          <a:bodyPr>
            <a:noAutofit/>
          </a:bodyPr>
          <a:lstStyle/>
          <a:p>
            <a:r>
              <a:rPr lang="en-US" sz="2800" b="1" dirty="0" smtClean="0">
                <a:solidFill>
                  <a:schemeClr val="accent2">
                    <a:lumMod val="75000"/>
                  </a:schemeClr>
                </a:solidFill>
                <a:cs typeface="Calibri" pitchFamily="34" charset="0"/>
              </a:rPr>
              <a:t>2016/17 </a:t>
            </a:r>
            <a:r>
              <a:rPr lang="en-US" sz="2800" b="1" u="sng" dirty="0" smtClean="0">
                <a:solidFill>
                  <a:schemeClr val="accent2">
                    <a:lumMod val="75000"/>
                  </a:schemeClr>
                </a:solidFill>
                <a:cs typeface="Calibri" pitchFamily="34" charset="0"/>
              </a:rPr>
              <a:t>Q3</a:t>
            </a:r>
            <a:r>
              <a:rPr lang="en-US" sz="2800" b="1" dirty="0" smtClean="0">
                <a:solidFill>
                  <a:schemeClr val="accent2">
                    <a:lumMod val="75000"/>
                  </a:schemeClr>
                </a:solidFill>
                <a:cs typeface="Calibri" pitchFamily="34" charset="0"/>
              </a:rPr>
              <a:t> INDICATOR STATUS</a:t>
            </a:r>
            <a:endParaRPr lang="en-ZA" sz="28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smtClean="0"/>
              <a:t> </a:t>
            </a:r>
            <a:endParaRPr lang="en-US" sz="1800" b="1" dirty="0"/>
          </a:p>
          <a:p>
            <a:endParaRPr lang="en-ZA" dirty="0"/>
          </a:p>
        </p:txBody>
      </p:sp>
      <p:sp>
        <p:nvSpPr>
          <p:cNvPr id="4" name="Rectangle 20"/>
          <p:cNvSpPr txBox="1">
            <a:spLocks noChangeArrowheads="1"/>
          </p:cNvSpPr>
          <p:nvPr/>
        </p:nvSpPr>
        <p:spPr bwMode="auto">
          <a:xfrm>
            <a:off x="0" y="4365104"/>
            <a:ext cx="9144000" cy="1323439"/>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Tx/>
              <a:buChar char="•"/>
            </a:pPr>
            <a:r>
              <a:rPr lang="en-ZA" sz="1600" b="1" dirty="0" smtClean="0">
                <a:solidFill>
                  <a:prstClr val="white"/>
                </a:solidFill>
                <a:ea typeface="Times New Roman" pitchFamily="18" charset="0"/>
                <a:cs typeface="Times New Roman" pitchFamily="18" charset="0"/>
              </a:rPr>
              <a:t>All Annual Targets are White unless </a:t>
            </a:r>
            <a:r>
              <a:rPr lang="en-ZA" sz="1600" b="1" dirty="0" smtClean="0">
                <a:solidFill>
                  <a:srgbClr val="00B050"/>
                </a:solidFill>
                <a:ea typeface="Times New Roman" pitchFamily="18" charset="0"/>
                <a:cs typeface="Times New Roman" pitchFamily="18" charset="0"/>
              </a:rPr>
              <a:t>FULLY ACHIEVED</a:t>
            </a:r>
            <a:r>
              <a:rPr lang="en-ZA" sz="1600" b="1" dirty="0" smtClean="0">
                <a:solidFill>
                  <a:prstClr val="white"/>
                </a:solidFill>
                <a:ea typeface="Times New Roman" pitchFamily="18" charset="0"/>
                <a:cs typeface="Times New Roman" pitchFamily="18" charset="0"/>
              </a:rPr>
              <a:t>.</a:t>
            </a:r>
          </a:p>
          <a:p>
            <a:pPr marL="0" indent="0" fontAlgn="base">
              <a:spcBef>
                <a:spcPct val="0"/>
              </a:spcBef>
              <a:spcAft>
                <a:spcPct val="0"/>
              </a:spcAft>
              <a:buFontTx/>
              <a:buChar char="•"/>
            </a:pPr>
            <a:r>
              <a:rPr lang="en-ZA" sz="1600" b="1" dirty="0" smtClean="0">
                <a:solidFill>
                  <a:srgbClr val="FF0000"/>
                </a:solidFill>
                <a:ea typeface="Times New Roman" pitchFamily="18" charset="0"/>
                <a:cs typeface="Times New Roman" pitchFamily="18" charset="0"/>
              </a:rPr>
              <a:t>Where  50% of </a:t>
            </a:r>
            <a:r>
              <a:rPr lang="en-ZA" sz="1600" b="1" dirty="0">
                <a:solidFill>
                  <a:srgbClr val="FF0000"/>
                </a:solidFill>
                <a:ea typeface="Times New Roman" pitchFamily="18" charset="0"/>
                <a:cs typeface="Times New Roman" pitchFamily="18" charset="0"/>
              </a:rPr>
              <a:t>the THIRD QUARTER target </a:t>
            </a:r>
            <a:r>
              <a:rPr lang="en-ZA" sz="1600" b="1" dirty="0" smtClean="0">
                <a:solidFill>
                  <a:srgbClr val="FF0000"/>
                </a:solidFill>
                <a:ea typeface="Times New Roman" pitchFamily="18" charset="0"/>
                <a:cs typeface="Times New Roman" pitchFamily="18" charset="0"/>
              </a:rPr>
              <a:t>has not been achieved, the status will be reflected as red. </a:t>
            </a:r>
            <a:endParaRPr lang="en-ZA" sz="1600" dirty="0" smtClean="0">
              <a:solidFill>
                <a:srgbClr val="FF0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FFC000"/>
                </a:solidFill>
                <a:ea typeface="Times New Roman" pitchFamily="18" charset="0"/>
                <a:cs typeface="Times New Roman" pitchFamily="18" charset="0"/>
              </a:rPr>
              <a:t>Where 50% or more of the </a:t>
            </a:r>
            <a:r>
              <a:rPr lang="en-ZA" sz="1600" b="1" dirty="0">
                <a:solidFill>
                  <a:srgbClr val="FFC000"/>
                </a:solidFill>
                <a:ea typeface="Times New Roman" pitchFamily="18" charset="0"/>
                <a:cs typeface="Times New Roman" pitchFamily="18" charset="0"/>
              </a:rPr>
              <a:t>THIRD QUARTER </a:t>
            </a:r>
            <a:r>
              <a:rPr lang="en-ZA" sz="1600" b="1" dirty="0" smtClean="0">
                <a:solidFill>
                  <a:srgbClr val="FFC000"/>
                </a:solidFill>
                <a:ea typeface="Times New Roman" pitchFamily="18" charset="0"/>
                <a:cs typeface="Times New Roman" pitchFamily="18" charset="0"/>
              </a:rPr>
              <a:t>target</a:t>
            </a:r>
            <a:r>
              <a:rPr lang="en-ZA" sz="1600" b="1" dirty="0">
                <a:solidFill>
                  <a:srgbClr val="FFC000"/>
                </a:solidFill>
                <a:ea typeface="Times New Roman" pitchFamily="18" charset="0"/>
                <a:cs typeface="Times New Roman" pitchFamily="18" charset="0"/>
              </a:rPr>
              <a:t> has </a:t>
            </a:r>
            <a:r>
              <a:rPr lang="en-ZA" sz="1600" b="1" dirty="0" smtClean="0">
                <a:solidFill>
                  <a:srgbClr val="FFC000"/>
                </a:solidFill>
                <a:ea typeface="Times New Roman" pitchFamily="18" charset="0"/>
                <a:cs typeface="Times New Roman" pitchFamily="18" charset="0"/>
              </a:rPr>
              <a:t>been realised, the status will be reflected as amber.</a:t>
            </a:r>
            <a:endParaRPr lang="en-ZA" sz="1600" dirty="0" smtClean="0">
              <a:solidFill>
                <a:srgbClr val="FFC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00B050"/>
                </a:solidFill>
                <a:ea typeface="Times New Roman" pitchFamily="18" charset="0"/>
                <a:cs typeface="Times New Roman" pitchFamily="18" charset="0"/>
              </a:rPr>
              <a:t>Where the THIRD QUARTER target has been achieved, the status will be reflected as green.</a:t>
            </a:r>
            <a:endParaRPr lang="en-ZA" sz="1600" dirty="0" smtClean="0">
              <a:solidFill>
                <a:srgbClr val="00B050"/>
              </a:solidFill>
              <a:cs typeface="Arial" pitchFamily="34" charset="0"/>
            </a:endParaRPr>
          </a:p>
        </p:txBody>
      </p:sp>
      <p:graphicFrame>
        <p:nvGraphicFramePr>
          <p:cNvPr id="5" name="Table 4"/>
          <p:cNvGraphicFramePr>
            <a:graphicFrameLocks noGrp="1"/>
          </p:cNvGraphicFramePr>
          <p:nvPr>
            <p:extLst/>
          </p:nvPr>
        </p:nvGraphicFramePr>
        <p:xfrm>
          <a:off x="2020" y="1094852"/>
          <a:ext cx="9141979" cy="3293364"/>
        </p:xfrm>
        <a:graphic>
          <a:graphicData uri="http://schemas.openxmlformats.org/drawingml/2006/table">
            <a:tbl>
              <a:tblPr/>
              <a:tblGrid>
                <a:gridCol w="1257612">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936104">
                  <a:extLst>
                    <a:ext uri="{9D8B030D-6E8A-4147-A177-3AD203B41FA5}">
                      <a16:colId xmlns:a16="http://schemas.microsoft.com/office/drawing/2014/main" xmlns="" val="20005"/>
                    </a:ext>
                  </a:extLst>
                </a:gridCol>
                <a:gridCol w="936104">
                  <a:extLst>
                    <a:ext uri="{9D8B030D-6E8A-4147-A177-3AD203B41FA5}">
                      <a16:colId xmlns:a16="http://schemas.microsoft.com/office/drawing/2014/main" xmlns="" val="20006"/>
                    </a:ext>
                  </a:extLst>
                </a:gridCol>
                <a:gridCol w="936104">
                  <a:extLst>
                    <a:ext uri="{9D8B030D-6E8A-4147-A177-3AD203B41FA5}">
                      <a16:colId xmlns:a16="http://schemas.microsoft.com/office/drawing/2014/main" xmlns="" val="20007"/>
                    </a:ext>
                  </a:extLst>
                </a:gridCol>
                <a:gridCol w="827583">
                  <a:extLst>
                    <a:ext uri="{9D8B030D-6E8A-4147-A177-3AD203B41FA5}">
                      <a16:colId xmlns:a16="http://schemas.microsoft.com/office/drawing/2014/main" xmlns="" val="20008"/>
                    </a:ext>
                  </a:extLst>
                </a:gridCol>
              </a:tblGrid>
              <a:tr h="0">
                <a:tc rowSpan="2">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Programme</a:t>
                      </a:r>
                      <a:r>
                        <a:rPr lang="en-US" sz="1400" dirty="0">
                          <a:latin typeface="Arial" panose="020B0604020202020204" pitchFamily="34" charset="0"/>
                          <a:ea typeface="Calibri"/>
                          <a:cs typeface="Arial" panose="020B0604020202020204" pitchFamily="34" charset="0"/>
                        </a:rPr>
                        <a:t>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No. of indicators per programme</a:t>
                      </a:r>
                      <a:r>
                        <a:rPr lang="en-US" sz="1400" dirty="0">
                          <a:latin typeface="Arial" panose="020B0604020202020204" pitchFamily="34" charset="0"/>
                          <a:ea typeface="Calibri"/>
                          <a:cs typeface="Arial" panose="020B0604020202020204" pitchFamily="34" charset="0"/>
                        </a:rPr>
                        <a:t>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Annual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Quarterly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Bi-annual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3">
                  <a:txBody>
                    <a:bodyPr/>
                    <a:lstStyle/>
                    <a:p>
                      <a:r>
                        <a:rPr lang="en-ZA" sz="1400" b="1" dirty="0" smtClean="0">
                          <a:latin typeface="Arial" panose="020B0604020202020204" pitchFamily="34" charset="0"/>
                          <a:cs typeface="Arial" panose="020B0604020202020204" pitchFamily="34" charset="0"/>
                        </a:rPr>
                        <a:t>Quarterly targets achieved</a:t>
                      </a:r>
                      <a:r>
                        <a:rPr lang="en-ZA" sz="1400" b="1" baseline="0" dirty="0" smtClean="0">
                          <a:latin typeface="Arial" panose="020B0604020202020204" pitchFamily="34" charset="0"/>
                          <a:cs typeface="Arial" panose="020B0604020202020204" pitchFamily="34" charset="0"/>
                        </a:rPr>
                        <a:t> in Q3 2016/17</a:t>
                      </a:r>
                      <a:endParaRPr lang="en-ZA" sz="1400" b="1" dirty="0">
                        <a:latin typeface="Arial" panose="020B060402020202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ZA"/>
                    </a:p>
                  </a:txBody>
                  <a:tcPr/>
                </a:tc>
                <a:tc hMerge="1">
                  <a:txBody>
                    <a:bodyPr/>
                    <a:lstStyle/>
                    <a:p>
                      <a:endParaRPr lang="en-ZA" sz="1600" b="1" dirty="0"/>
                    </a:p>
                  </a:txBody>
                  <a:tcPr marL="68580" marR="68580" marT="9525"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1000"/>
                        </a:spcAft>
                      </a:pPr>
                      <a:r>
                        <a:rPr lang="en-US" sz="1400" b="1" kern="1200" baseline="0" dirty="0" smtClean="0">
                          <a:solidFill>
                            <a:schemeClr val="tx1"/>
                          </a:solidFill>
                          <a:latin typeface="Arial" panose="020B0604020202020204" pitchFamily="34" charset="0"/>
                          <a:ea typeface="Calibri"/>
                          <a:cs typeface="Arial" panose="020B0604020202020204" pitchFamily="34" charset="0"/>
                        </a:rPr>
                        <a:t>Annual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1000"/>
                        </a:spcAft>
                      </a:pPr>
                      <a:r>
                        <a:rPr lang="en-ZA" sz="1400" b="1" dirty="0" smtClean="0">
                          <a:latin typeface="Arial" panose="020B0604020202020204" pitchFamily="34" charset="0"/>
                          <a:ea typeface="Calibri"/>
                          <a:cs typeface="Arial" panose="020B0604020202020204" pitchFamily="34" charset="0"/>
                        </a:rPr>
                        <a:t>Not 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4F4F"/>
                    </a:solidFill>
                  </a:tcPr>
                </a:tc>
                <a:tc>
                  <a:txBody>
                    <a:bodyPr/>
                    <a:lstStyle/>
                    <a:p>
                      <a:pPr marL="0" marR="0" algn="ctr">
                        <a:lnSpc>
                          <a:spcPct val="115000"/>
                        </a:lnSpc>
                        <a:spcBef>
                          <a:spcPts val="0"/>
                        </a:spcBef>
                        <a:spcAft>
                          <a:spcPts val="1000"/>
                        </a:spcAft>
                      </a:pPr>
                      <a:r>
                        <a:rPr lang="en-ZA" sz="1400" b="1" dirty="0" smtClean="0">
                          <a:latin typeface="Arial" panose="020B0604020202020204" pitchFamily="34" charset="0"/>
                          <a:ea typeface="Calibri"/>
                          <a:cs typeface="Arial" panose="020B0604020202020204" pitchFamily="34" charset="0"/>
                        </a:rPr>
                        <a:t>Partially</a:t>
                      </a:r>
                      <a:r>
                        <a:rPr lang="en-ZA" sz="1400" b="1" baseline="0" dirty="0" smtClean="0">
                          <a:latin typeface="Arial" panose="020B0604020202020204" pitchFamily="34" charset="0"/>
                          <a:ea typeface="Calibri"/>
                          <a:cs typeface="Arial" panose="020B0604020202020204" pitchFamily="34" charset="0"/>
                        </a:rPr>
                        <a:t> 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algn="ctr">
                        <a:lnSpc>
                          <a:spcPct val="115000"/>
                        </a:lnSpc>
                        <a:spcBef>
                          <a:spcPts val="0"/>
                        </a:spcBef>
                        <a:spcAft>
                          <a:spcPts val="1000"/>
                        </a:spcAft>
                      </a:pPr>
                      <a:r>
                        <a:rPr lang="en-ZA" sz="1400" b="1" baseline="0" dirty="0" smtClean="0">
                          <a:latin typeface="Arial" panose="020B0604020202020204" pitchFamily="34" charset="0"/>
                          <a:ea typeface="Calibri"/>
                          <a:cs typeface="Arial" panose="020B0604020202020204" pitchFamily="34" charset="0"/>
                        </a:rPr>
                        <a:t>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ZA" sz="1400" b="1" dirty="0" smtClean="0">
                          <a:latin typeface="Arial" panose="020B0604020202020204" pitchFamily="34" charset="0"/>
                          <a:cs typeface="Arial" panose="020B0604020202020204" pitchFamily="34" charset="0"/>
                        </a:rPr>
                        <a:t>Achieved</a:t>
                      </a:r>
                      <a:endParaRPr lang="en-ZA"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One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Two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Three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8</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Four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13 </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Five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Total </a:t>
                      </a:r>
                      <a:r>
                        <a:rPr lang="en-US" sz="1400" b="1" dirty="0" smtClean="0">
                          <a:latin typeface="Arial" panose="020B0604020202020204" pitchFamily="34" charset="0"/>
                          <a:ea typeface="Calibri"/>
                          <a:cs typeface="Arial" panose="020B0604020202020204" pitchFamily="34" charset="0"/>
                        </a:rPr>
                        <a:t>distribution</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44</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6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6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r h="0">
                <a:tc>
                  <a:txBody>
                    <a:bodyPr/>
                    <a:lstStyle/>
                    <a:p>
                      <a:pPr marL="0" marR="0">
                        <a:lnSpc>
                          <a:spcPct val="115000"/>
                        </a:lnSpc>
                        <a:spcBef>
                          <a:spcPts val="0"/>
                        </a:spcBef>
                        <a:spcAft>
                          <a:spcPts val="1000"/>
                        </a:spcAft>
                      </a:pPr>
                      <a:r>
                        <a:rPr lang="en-US" sz="1400" b="1" dirty="0" smtClean="0">
                          <a:latin typeface="Arial" panose="020B0604020202020204" pitchFamily="34" charset="0"/>
                          <a:ea typeface="Calibri"/>
                          <a:cs typeface="Arial" panose="020B0604020202020204" pitchFamily="34" charset="0"/>
                        </a:rPr>
                        <a:t>Percentage distribution</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8%</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solidFill>
                            <a:schemeClr val="tx1"/>
                          </a:solidFill>
                          <a:latin typeface="Arial" panose="020B0604020202020204" pitchFamily="34" charset="0"/>
                          <a:ea typeface="Calibri"/>
                          <a:cs typeface="Arial" panose="020B0604020202020204" pitchFamily="34" charset="0"/>
                        </a:rPr>
                        <a:t>23%</a:t>
                      </a:r>
                      <a:endParaRPr lang="en-US" sz="1400" b="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22</a:t>
            </a:fld>
            <a:endParaRPr lang="en-ZA" dirty="0">
              <a:solidFill>
                <a:prstClr val="black">
                  <a:tint val="75000"/>
                </a:prstClr>
              </a:solidFill>
            </a:endParaRPr>
          </a:p>
        </p:txBody>
      </p:sp>
    </p:spTree>
    <p:extLst>
      <p:ext uri="{BB962C8B-B14F-4D97-AF65-F5344CB8AC3E}">
        <p14:creationId xmlns:p14="http://schemas.microsoft.com/office/powerpoint/2010/main" xmlns="" val="57473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28384" cy="908720"/>
          </a:xfrm>
        </p:spPr>
        <p:txBody>
          <a:bodyPr>
            <a:normAutofit/>
          </a:bodyPr>
          <a:lstStyle/>
          <a:p>
            <a:r>
              <a:rPr lang="en-ZA" dirty="0" smtClean="0"/>
              <a:t>Q2 COMPARISON 2016/17 AND 2017/18</a:t>
            </a:r>
            <a:endParaRPr lang="en-ZA" sz="2800" b="1" dirty="0">
              <a:solidFill>
                <a:schemeClr val="accent2">
                  <a:lumMod val="75000"/>
                </a:schemeClr>
              </a:solidFill>
            </a:endParaRPr>
          </a:p>
        </p:txBody>
      </p:sp>
      <p:graphicFrame>
        <p:nvGraphicFramePr>
          <p:cNvPr id="10" name="Chart 9"/>
          <p:cNvGraphicFramePr/>
          <p:nvPr>
            <p:extLst/>
          </p:nvPr>
        </p:nvGraphicFramePr>
        <p:xfrm>
          <a:off x="3851920" y="1124744"/>
          <a:ext cx="5292080" cy="4968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4246104604"/>
              </p:ext>
            </p:extLst>
          </p:nvPr>
        </p:nvGraphicFramePr>
        <p:xfrm>
          <a:off x="4283968" y="1052736"/>
          <a:ext cx="4860032" cy="468052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23</a:t>
            </a:fld>
            <a:endParaRPr lang="en-ZA" dirty="0">
              <a:solidFill>
                <a:prstClr val="black">
                  <a:tint val="75000"/>
                </a:prstClr>
              </a:solidFill>
            </a:endParaRPr>
          </a:p>
        </p:txBody>
      </p:sp>
      <p:graphicFrame>
        <p:nvGraphicFramePr>
          <p:cNvPr id="7" name="Chart 6"/>
          <p:cNvGraphicFramePr>
            <a:graphicFrameLocks/>
          </p:cNvGraphicFramePr>
          <p:nvPr>
            <p:extLst/>
          </p:nvPr>
        </p:nvGraphicFramePr>
        <p:xfrm>
          <a:off x="0" y="1124744"/>
          <a:ext cx="4644008" cy="460851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xmlns="" val="378687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12360" cy="908720"/>
          </a:xfrm>
        </p:spPr>
        <p:txBody>
          <a:bodyPr>
            <a:noAutofit/>
          </a:bodyPr>
          <a:lstStyle/>
          <a:p>
            <a:r>
              <a:rPr lang="en-US" sz="2800" b="1" dirty="0" smtClean="0">
                <a:solidFill>
                  <a:schemeClr val="accent2">
                    <a:lumMod val="75000"/>
                  </a:schemeClr>
                </a:solidFill>
              </a:rPr>
              <a:t>2017/18 FINAL </a:t>
            </a:r>
            <a:r>
              <a:rPr lang="en-US" sz="2800" b="1" u="sng" dirty="0" smtClean="0">
                <a:solidFill>
                  <a:schemeClr val="accent2">
                    <a:lumMod val="75000"/>
                  </a:schemeClr>
                </a:solidFill>
              </a:rPr>
              <a:t>Q2</a:t>
            </a:r>
            <a:r>
              <a:rPr lang="en-US" sz="2800" b="1" dirty="0" smtClean="0">
                <a:solidFill>
                  <a:schemeClr val="accent2">
                    <a:lumMod val="75000"/>
                  </a:schemeClr>
                </a:solidFill>
              </a:rPr>
              <a:t> INDICATOR STATUS</a:t>
            </a:r>
            <a:endParaRPr lang="en-ZA" sz="2800" b="1" dirty="0">
              <a:solidFill>
                <a:schemeClr val="accent2">
                  <a:lumMod val="75000"/>
                </a:schemeClr>
              </a:solidFill>
            </a:endParaRPr>
          </a:p>
        </p:txBody>
      </p:sp>
      <p:sp>
        <p:nvSpPr>
          <p:cNvPr id="4" name="Rectangle 20"/>
          <p:cNvSpPr txBox="1">
            <a:spLocks noChangeArrowheads="1"/>
          </p:cNvSpPr>
          <p:nvPr/>
        </p:nvSpPr>
        <p:spPr bwMode="auto">
          <a:xfrm>
            <a:off x="0" y="4509120"/>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spcAft>
                <a:spcPts val="0"/>
              </a:spcAft>
            </a:pPr>
            <a:r>
              <a:rPr lang="en-ZA" sz="1600" b="1" dirty="0">
                <a:solidFill>
                  <a:srgbClr val="FFFFFF"/>
                </a:solidFill>
                <a:ea typeface="Times New Roman"/>
                <a:cs typeface="Times New Roman"/>
              </a:rPr>
              <a:t>All Annual Targets are WHITE unless </a:t>
            </a:r>
            <a:r>
              <a:rPr lang="en-ZA" sz="1600" b="1" u="sng" dirty="0">
                <a:solidFill>
                  <a:srgbClr val="00B050"/>
                </a:solidFill>
                <a:ea typeface="Times New Roman"/>
                <a:cs typeface="Times New Roman"/>
              </a:rPr>
              <a:t>fully achieved</a:t>
            </a:r>
            <a:r>
              <a:rPr lang="en-ZA" sz="1600" b="1" dirty="0">
                <a:solidFill>
                  <a:srgbClr val="FFFFFF"/>
                </a:solidFill>
                <a:ea typeface="Times New Roman"/>
                <a:cs typeface="Times New Roman"/>
              </a:rPr>
              <a:t>.</a:t>
            </a:r>
            <a:endParaRPr lang="en-ZA" sz="2000" b="1" dirty="0">
              <a:ea typeface="Calibri"/>
              <a:cs typeface="Times New Roman"/>
            </a:endParaRPr>
          </a:p>
          <a:p>
            <a:pPr>
              <a:lnSpc>
                <a:spcPct val="115000"/>
              </a:lnSpc>
              <a:spcAft>
                <a:spcPts val="0"/>
              </a:spcAft>
            </a:pPr>
            <a:r>
              <a:rPr lang="en-ZA" sz="1600" b="1" dirty="0">
                <a:solidFill>
                  <a:srgbClr val="FF0000"/>
                </a:solidFill>
                <a:ea typeface="Times New Roman"/>
                <a:cs typeface="Times New Roman"/>
              </a:rPr>
              <a:t>Where 50% of the target has not been achieved, the status is reflected as RED. </a:t>
            </a:r>
            <a:endParaRPr lang="en-ZA" sz="2000" b="1" dirty="0">
              <a:ea typeface="Calibri"/>
              <a:cs typeface="Times New Roman"/>
            </a:endParaRPr>
          </a:p>
          <a:p>
            <a:pPr eaLnBrk="0" fontAlgn="base" hangingPunct="0">
              <a:lnSpc>
                <a:spcPct val="115000"/>
              </a:lnSpc>
              <a:spcAft>
                <a:spcPts val="0"/>
              </a:spcAft>
            </a:pPr>
            <a:r>
              <a:rPr lang="en-ZA" sz="1600" b="1" dirty="0">
                <a:solidFill>
                  <a:srgbClr val="FFC000"/>
                </a:solidFill>
                <a:ea typeface="Times New Roman"/>
                <a:cs typeface="Times New Roman"/>
              </a:rPr>
              <a:t>Where 50% or more of the target has been realised, the status is reflected as AMBER.</a:t>
            </a:r>
            <a:endParaRPr lang="en-ZA" sz="2000" b="1" dirty="0">
              <a:ea typeface="Calibri"/>
              <a:cs typeface="Times New Roman"/>
            </a:endParaRPr>
          </a:p>
          <a:p>
            <a:r>
              <a:rPr lang="en-ZA" sz="1600" b="1" dirty="0">
                <a:solidFill>
                  <a:srgbClr val="00B050"/>
                </a:solidFill>
                <a:ea typeface="Times New Roman"/>
                <a:cs typeface="Times New Roman"/>
              </a:rPr>
              <a:t>Where the target has been </a:t>
            </a:r>
            <a:r>
              <a:rPr lang="en-ZA" sz="1600" b="1" u="sng" dirty="0">
                <a:solidFill>
                  <a:srgbClr val="00B050"/>
                </a:solidFill>
                <a:ea typeface="Times New Roman"/>
                <a:cs typeface="Times New Roman"/>
              </a:rPr>
              <a:t>fully achieved</a:t>
            </a:r>
            <a:r>
              <a:rPr lang="en-ZA" sz="1600" b="1" dirty="0">
                <a:solidFill>
                  <a:srgbClr val="00B050"/>
                </a:solidFill>
                <a:ea typeface="Times New Roman"/>
                <a:cs typeface="Times New Roman"/>
              </a:rPr>
              <a:t>, the status is reflected as GREEN.</a:t>
            </a:r>
            <a:endParaRPr lang="en-ZA" sz="1600" b="1" dirty="0" smtClean="0">
              <a:solidFill>
                <a:srgbClr val="00B050"/>
              </a:solidFill>
              <a:cs typeface="Arial" pitchFamily="34" charset="0"/>
            </a:endParaRPr>
          </a:p>
        </p:txBody>
      </p:sp>
      <p:graphicFrame>
        <p:nvGraphicFramePr>
          <p:cNvPr id="5" name="Table 4"/>
          <p:cNvGraphicFramePr>
            <a:graphicFrameLocks noGrp="1"/>
          </p:cNvGraphicFramePr>
          <p:nvPr>
            <p:extLst/>
          </p:nvPr>
        </p:nvGraphicFramePr>
        <p:xfrm>
          <a:off x="13720" y="1085836"/>
          <a:ext cx="9130280" cy="3435096"/>
        </p:xfrm>
        <a:graphic>
          <a:graphicData uri="http://schemas.openxmlformats.org/drawingml/2006/table">
            <a:tbl>
              <a:tblPr firstRow="1" firstCol="1" bandRow="1"/>
              <a:tblGrid>
                <a:gridCol w="1141285">
                  <a:extLst>
                    <a:ext uri="{9D8B030D-6E8A-4147-A177-3AD203B41FA5}">
                      <a16:colId xmlns:a16="http://schemas.microsoft.com/office/drawing/2014/main" xmlns="" val="20000"/>
                    </a:ext>
                  </a:extLst>
                </a:gridCol>
                <a:gridCol w="1141285">
                  <a:extLst>
                    <a:ext uri="{9D8B030D-6E8A-4147-A177-3AD203B41FA5}">
                      <a16:colId xmlns:a16="http://schemas.microsoft.com/office/drawing/2014/main" xmlns="" val="20001"/>
                    </a:ext>
                  </a:extLst>
                </a:gridCol>
                <a:gridCol w="1141285">
                  <a:extLst>
                    <a:ext uri="{9D8B030D-6E8A-4147-A177-3AD203B41FA5}">
                      <a16:colId xmlns:a16="http://schemas.microsoft.com/office/drawing/2014/main" xmlns="" val="20002"/>
                    </a:ext>
                  </a:extLst>
                </a:gridCol>
                <a:gridCol w="1141285">
                  <a:extLst>
                    <a:ext uri="{9D8B030D-6E8A-4147-A177-3AD203B41FA5}">
                      <a16:colId xmlns:a16="http://schemas.microsoft.com/office/drawing/2014/main" xmlns="" val="20003"/>
                    </a:ext>
                  </a:extLst>
                </a:gridCol>
                <a:gridCol w="1141285">
                  <a:extLst>
                    <a:ext uri="{9D8B030D-6E8A-4147-A177-3AD203B41FA5}">
                      <a16:colId xmlns:a16="http://schemas.microsoft.com/office/drawing/2014/main" xmlns="" val="20004"/>
                    </a:ext>
                  </a:extLst>
                </a:gridCol>
                <a:gridCol w="1141285">
                  <a:extLst>
                    <a:ext uri="{9D8B030D-6E8A-4147-A177-3AD203B41FA5}">
                      <a16:colId xmlns:a16="http://schemas.microsoft.com/office/drawing/2014/main" xmlns="" val="20005"/>
                    </a:ext>
                  </a:extLst>
                </a:gridCol>
                <a:gridCol w="1141285">
                  <a:extLst>
                    <a:ext uri="{9D8B030D-6E8A-4147-A177-3AD203B41FA5}">
                      <a16:colId xmlns:a16="http://schemas.microsoft.com/office/drawing/2014/main" xmlns="" val="20006"/>
                    </a:ext>
                  </a:extLst>
                </a:gridCol>
                <a:gridCol w="1141285">
                  <a:extLst>
                    <a:ext uri="{9D8B030D-6E8A-4147-A177-3AD203B41FA5}">
                      <a16:colId xmlns:a16="http://schemas.microsoft.com/office/drawing/2014/main" xmlns="" val="20007"/>
                    </a:ext>
                  </a:extLst>
                </a:gridCol>
              </a:tblGrid>
              <a:tr h="0">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Programme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No. of indicators per programme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Annual Targets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Quarterly Targets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400" b="1" dirty="0">
                          <a:solidFill>
                            <a:srgbClr val="000000"/>
                          </a:solidFill>
                          <a:effectLst/>
                          <a:latin typeface="Arial"/>
                          <a:ea typeface="Times New Roman"/>
                          <a:cs typeface="Times New Roman"/>
                        </a:rPr>
                        <a:t>Bi-annual Targets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400" b="1" dirty="0" smtClean="0">
                          <a:solidFill>
                            <a:srgbClr val="000000"/>
                          </a:solidFill>
                          <a:effectLst/>
                          <a:latin typeface="Arial"/>
                          <a:ea typeface="Times New Roman"/>
                          <a:cs typeface="Times New Roman"/>
                        </a:rPr>
                        <a:t>Quarterly and Bi-annual targets achieved </a:t>
                      </a:r>
                      <a:r>
                        <a:rPr lang="en-ZA" sz="1400" b="1" dirty="0">
                          <a:solidFill>
                            <a:srgbClr val="000000"/>
                          </a:solidFill>
                          <a:effectLst/>
                          <a:latin typeface="Arial"/>
                          <a:ea typeface="Times New Roman"/>
                          <a:cs typeface="Times New Roman"/>
                        </a:rPr>
                        <a:t>in Q2 2017/18</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Not achieved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Partially achieved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Achieved</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One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Two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15</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4</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Three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8</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Four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Five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4</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 </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Total distribution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44</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11</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0/13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3/13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10/13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0">
                <a:tc gridSpan="8">
                  <a:txBody>
                    <a:bodyPr/>
                    <a:lstStyle/>
                    <a:p>
                      <a:pPr algn="ctr">
                        <a:lnSpc>
                          <a:spcPct val="115000"/>
                        </a:lnSpc>
                        <a:spcAft>
                          <a:spcPts val="0"/>
                        </a:spcAft>
                      </a:pPr>
                      <a:r>
                        <a:rPr lang="en-ZA" sz="1400" dirty="0" smtClean="0">
                          <a:effectLst/>
                          <a:latin typeface="Arial" panose="020B0604020202020204" pitchFamily="34" charset="0"/>
                          <a:ea typeface="Calibri"/>
                          <a:cs typeface="Arial" panose="020B0604020202020204" pitchFamily="34" charset="0"/>
                        </a:rPr>
                        <a:t>Targets: 11</a:t>
                      </a:r>
                      <a:r>
                        <a:rPr lang="en-ZA" sz="1400" baseline="0" dirty="0" smtClean="0">
                          <a:effectLst/>
                          <a:latin typeface="Arial" panose="020B0604020202020204" pitchFamily="34" charset="0"/>
                          <a:ea typeface="Calibri"/>
                          <a:cs typeface="Arial" panose="020B0604020202020204" pitchFamily="34" charset="0"/>
                        </a:rPr>
                        <a:t> quarterly and 2 bi-annual results in 13 targets measured as at the end of Q2</a:t>
                      </a:r>
                      <a:endParaRPr lang="en-ZA" sz="14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0">
                <a:tc>
                  <a:txBody>
                    <a:bodyPr/>
                    <a:lstStyle/>
                    <a:p>
                      <a:pPr algn="ctr">
                        <a:lnSpc>
                          <a:spcPct val="115000"/>
                        </a:lnSpc>
                        <a:spcAft>
                          <a:spcPts val="0"/>
                        </a:spcAft>
                      </a:pPr>
                      <a:r>
                        <a:rPr lang="en-ZA" sz="1400" b="1" dirty="0">
                          <a:solidFill>
                            <a:srgbClr val="000000"/>
                          </a:solidFill>
                          <a:effectLst/>
                          <a:latin typeface="Arial"/>
                          <a:ea typeface="Times New Roman"/>
                          <a:cs typeface="Times New Roman"/>
                        </a:rPr>
                        <a:t>Percentage distribution</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100%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70%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25%</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5%</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0%</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23%</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0" dirty="0">
                          <a:solidFill>
                            <a:srgbClr val="000000"/>
                          </a:solidFill>
                          <a:effectLst/>
                          <a:latin typeface="Arial"/>
                          <a:ea typeface="Times New Roman"/>
                          <a:cs typeface="Times New Roman"/>
                        </a:rPr>
                        <a:t>77%</a:t>
                      </a:r>
                      <a:endParaRPr lang="en-ZA" sz="14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944271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32848" cy="634081"/>
          </a:xfrm>
        </p:spPr>
        <p:txBody>
          <a:bodyPr>
            <a:noAutofit/>
          </a:bodyPr>
          <a:lstStyle/>
          <a:p>
            <a:r>
              <a:rPr lang="en-US" sz="2800" b="1" dirty="0" smtClean="0">
                <a:solidFill>
                  <a:schemeClr val="accent2">
                    <a:lumMod val="75000"/>
                  </a:schemeClr>
                </a:solidFill>
                <a:cs typeface="Calibri" pitchFamily="34" charset="0"/>
              </a:rPr>
              <a:t>2016/17 </a:t>
            </a:r>
            <a:r>
              <a:rPr lang="en-US" sz="2800" b="1" u="sng" dirty="0" smtClean="0">
                <a:solidFill>
                  <a:schemeClr val="accent2">
                    <a:lumMod val="75000"/>
                  </a:schemeClr>
                </a:solidFill>
                <a:cs typeface="Calibri" pitchFamily="34" charset="0"/>
              </a:rPr>
              <a:t>Q2</a:t>
            </a:r>
            <a:r>
              <a:rPr lang="en-US" sz="2800" b="1" dirty="0" smtClean="0">
                <a:solidFill>
                  <a:schemeClr val="accent2">
                    <a:lumMod val="75000"/>
                  </a:schemeClr>
                </a:solidFill>
                <a:cs typeface="Calibri" pitchFamily="34" charset="0"/>
              </a:rPr>
              <a:t> INDICATOR STATUS</a:t>
            </a:r>
            <a:endParaRPr lang="en-ZA" sz="28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smtClean="0"/>
              <a:t> </a:t>
            </a:r>
            <a:endParaRPr lang="en-US" sz="1800" b="1" dirty="0"/>
          </a:p>
          <a:p>
            <a:endParaRPr lang="en-ZA" dirty="0"/>
          </a:p>
        </p:txBody>
      </p:sp>
      <p:sp>
        <p:nvSpPr>
          <p:cNvPr id="4" name="Rectangle 20"/>
          <p:cNvSpPr txBox="1">
            <a:spLocks noChangeArrowheads="1"/>
          </p:cNvSpPr>
          <p:nvPr/>
        </p:nvSpPr>
        <p:spPr bwMode="auto">
          <a:xfrm>
            <a:off x="0" y="4337809"/>
            <a:ext cx="9144000" cy="1323439"/>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ct val="0"/>
              </a:spcBef>
              <a:spcAft>
                <a:spcPct val="0"/>
              </a:spcAft>
              <a:buFontTx/>
              <a:buChar char="•"/>
            </a:pPr>
            <a:r>
              <a:rPr lang="en-ZA" sz="1600" b="1" dirty="0" smtClean="0">
                <a:solidFill>
                  <a:prstClr val="white"/>
                </a:solidFill>
                <a:ea typeface="Times New Roman" pitchFamily="18" charset="0"/>
                <a:cs typeface="Times New Roman" pitchFamily="18" charset="0"/>
              </a:rPr>
              <a:t>All Annual Targets are White unless </a:t>
            </a:r>
            <a:r>
              <a:rPr lang="en-ZA" sz="1600" b="1" dirty="0" smtClean="0">
                <a:solidFill>
                  <a:srgbClr val="00B050"/>
                </a:solidFill>
                <a:ea typeface="Times New Roman" pitchFamily="18" charset="0"/>
                <a:cs typeface="Times New Roman" pitchFamily="18" charset="0"/>
              </a:rPr>
              <a:t>FULLY ACHIEVED</a:t>
            </a:r>
            <a:r>
              <a:rPr lang="en-ZA" sz="1600" b="1" dirty="0" smtClean="0">
                <a:solidFill>
                  <a:prstClr val="white"/>
                </a:solidFill>
                <a:ea typeface="Times New Roman" pitchFamily="18" charset="0"/>
                <a:cs typeface="Times New Roman" pitchFamily="18" charset="0"/>
              </a:rPr>
              <a:t>.</a:t>
            </a:r>
          </a:p>
          <a:p>
            <a:pPr marL="0" indent="0" fontAlgn="base">
              <a:spcBef>
                <a:spcPct val="0"/>
              </a:spcBef>
              <a:spcAft>
                <a:spcPct val="0"/>
              </a:spcAft>
              <a:buFontTx/>
              <a:buChar char="•"/>
            </a:pPr>
            <a:r>
              <a:rPr lang="en-ZA" sz="1600" b="1" dirty="0" smtClean="0">
                <a:solidFill>
                  <a:srgbClr val="FF0000"/>
                </a:solidFill>
                <a:ea typeface="Times New Roman" pitchFamily="18" charset="0"/>
                <a:cs typeface="Times New Roman" pitchFamily="18" charset="0"/>
              </a:rPr>
              <a:t>Where  50% of </a:t>
            </a:r>
            <a:r>
              <a:rPr lang="en-ZA" sz="1600" b="1" dirty="0">
                <a:solidFill>
                  <a:srgbClr val="FF0000"/>
                </a:solidFill>
                <a:ea typeface="Times New Roman" pitchFamily="18" charset="0"/>
                <a:cs typeface="Times New Roman" pitchFamily="18" charset="0"/>
              </a:rPr>
              <a:t>the THIRD QUARTER target </a:t>
            </a:r>
            <a:r>
              <a:rPr lang="en-ZA" sz="1600" b="1" dirty="0" smtClean="0">
                <a:solidFill>
                  <a:srgbClr val="FF0000"/>
                </a:solidFill>
                <a:ea typeface="Times New Roman" pitchFamily="18" charset="0"/>
                <a:cs typeface="Times New Roman" pitchFamily="18" charset="0"/>
              </a:rPr>
              <a:t>has not been achieved, the status will be reflected as red. </a:t>
            </a:r>
            <a:endParaRPr lang="en-ZA" sz="1600" dirty="0" smtClean="0">
              <a:solidFill>
                <a:srgbClr val="FF0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FFC000"/>
                </a:solidFill>
                <a:ea typeface="Times New Roman" pitchFamily="18" charset="0"/>
                <a:cs typeface="Times New Roman" pitchFamily="18" charset="0"/>
              </a:rPr>
              <a:t>Where 50% or more of the </a:t>
            </a:r>
            <a:r>
              <a:rPr lang="en-ZA" sz="1600" b="1" dirty="0">
                <a:solidFill>
                  <a:srgbClr val="FFC000"/>
                </a:solidFill>
                <a:ea typeface="Times New Roman" pitchFamily="18" charset="0"/>
                <a:cs typeface="Times New Roman" pitchFamily="18" charset="0"/>
              </a:rPr>
              <a:t>THIRD QUARTER </a:t>
            </a:r>
            <a:r>
              <a:rPr lang="en-ZA" sz="1600" b="1" dirty="0" smtClean="0">
                <a:solidFill>
                  <a:srgbClr val="FFC000"/>
                </a:solidFill>
                <a:ea typeface="Times New Roman" pitchFamily="18" charset="0"/>
                <a:cs typeface="Times New Roman" pitchFamily="18" charset="0"/>
              </a:rPr>
              <a:t>target</a:t>
            </a:r>
            <a:r>
              <a:rPr lang="en-ZA" sz="1600" b="1" dirty="0">
                <a:solidFill>
                  <a:srgbClr val="FFC000"/>
                </a:solidFill>
                <a:ea typeface="Times New Roman" pitchFamily="18" charset="0"/>
                <a:cs typeface="Times New Roman" pitchFamily="18" charset="0"/>
              </a:rPr>
              <a:t> has </a:t>
            </a:r>
            <a:r>
              <a:rPr lang="en-ZA" sz="1600" b="1" dirty="0" smtClean="0">
                <a:solidFill>
                  <a:srgbClr val="FFC000"/>
                </a:solidFill>
                <a:ea typeface="Times New Roman" pitchFamily="18" charset="0"/>
                <a:cs typeface="Times New Roman" pitchFamily="18" charset="0"/>
              </a:rPr>
              <a:t>been realised, the status will be reflected as amber.</a:t>
            </a:r>
            <a:endParaRPr lang="en-ZA" sz="1600" dirty="0" smtClean="0">
              <a:solidFill>
                <a:srgbClr val="FFC000"/>
              </a:solidFill>
              <a:cs typeface="Arial" pitchFamily="34" charset="0"/>
            </a:endParaRPr>
          </a:p>
          <a:p>
            <a:pPr marL="0" indent="0" eaLnBrk="0" fontAlgn="base" hangingPunct="0">
              <a:spcBef>
                <a:spcPct val="0"/>
              </a:spcBef>
              <a:spcAft>
                <a:spcPct val="0"/>
              </a:spcAft>
              <a:buFontTx/>
              <a:buChar char="•"/>
            </a:pPr>
            <a:r>
              <a:rPr lang="en-ZA" sz="1600" b="1" dirty="0" smtClean="0">
                <a:solidFill>
                  <a:srgbClr val="00B050"/>
                </a:solidFill>
                <a:ea typeface="Times New Roman" pitchFamily="18" charset="0"/>
                <a:cs typeface="Times New Roman" pitchFamily="18" charset="0"/>
              </a:rPr>
              <a:t>Where the THIRD QUARTER target has been achieved, the status will be reflected as green.</a:t>
            </a:r>
            <a:endParaRPr lang="en-ZA" sz="1600" dirty="0" smtClean="0">
              <a:solidFill>
                <a:srgbClr val="00B050"/>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625502468"/>
              </p:ext>
            </p:extLst>
          </p:nvPr>
        </p:nvGraphicFramePr>
        <p:xfrm>
          <a:off x="2020" y="1094852"/>
          <a:ext cx="9141979" cy="3211449"/>
        </p:xfrm>
        <a:graphic>
          <a:graphicData uri="http://schemas.openxmlformats.org/drawingml/2006/table">
            <a:tbl>
              <a:tblPr/>
              <a:tblGrid>
                <a:gridCol w="1382790">
                  <a:extLst>
                    <a:ext uri="{9D8B030D-6E8A-4147-A177-3AD203B41FA5}">
                      <a16:colId xmlns:a16="http://schemas.microsoft.com/office/drawing/2014/main" xmlns="" val="20000"/>
                    </a:ext>
                  </a:extLst>
                </a:gridCol>
                <a:gridCol w="1504333">
                  <a:extLst>
                    <a:ext uri="{9D8B030D-6E8A-4147-A177-3AD203B41FA5}">
                      <a16:colId xmlns:a16="http://schemas.microsoft.com/office/drawing/2014/main" xmlns="" val="20001"/>
                    </a:ext>
                  </a:extLst>
                </a:gridCol>
                <a:gridCol w="1029280">
                  <a:extLst>
                    <a:ext uri="{9D8B030D-6E8A-4147-A177-3AD203B41FA5}">
                      <a16:colId xmlns:a16="http://schemas.microsoft.com/office/drawing/2014/main" xmlns="" val="20002"/>
                    </a:ext>
                  </a:extLst>
                </a:gridCol>
                <a:gridCol w="1108456">
                  <a:extLst>
                    <a:ext uri="{9D8B030D-6E8A-4147-A177-3AD203B41FA5}">
                      <a16:colId xmlns:a16="http://schemas.microsoft.com/office/drawing/2014/main" xmlns="" val="20003"/>
                    </a:ext>
                  </a:extLst>
                </a:gridCol>
                <a:gridCol w="1029280">
                  <a:extLst>
                    <a:ext uri="{9D8B030D-6E8A-4147-A177-3AD203B41FA5}">
                      <a16:colId xmlns:a16="http://schemas.microsoft.com/office/drawing/2014/main" xmlns="" val="20004"/>
                    </a:ext>
                  </a:extLst>
                </a:gridCol>
                <a:gridCol w="1029280">
                  <a:extLst>
                    <a:ext uri="{9D8B030D-6E8A-4147-A177-3AD203B41FA5}">
                      <a16:colId xmlns:a16="http://schemas.microsoft.com/office/drawing/2014/main" xmlns="" val="20005"/>
                    </a:ext>
                  </a:extLst>
                </a:gridCol>
                <a:gridCol w="1029280">
                  <a:extLst>
                    <a:ext uri="{9D8B030D-6E8A-4147-A177-3AD203B41FA5}">
                      <a16:colId xmlns:a16="http://schemas.microsoft.com/office/drawing/2014/main" xmlns="" val="20006"/>
                    </a:ext>
                  </a:extLst>
                </a:gridCol>
                <a:gridCol w="1029280">
                  <a:extLst>
                    <a:ext uri="{9D8B030D-6E8A-4147-A177-3AD203B41FA5}">
                      <a16:colId xmlns:a16="http://schemas.microsoft.com/office/drawing/2014/main" xmlns="" val="20007"/>
                    </a:ext>
                  </a:extLst>
                </a:gridCol>
              </a:tblGrid>
              <a:tr h="0">
                <a:tc rowSpan="2">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Programme</a:t>
                      </a:r>
                      <a:r>
                        <a:rPr lang="en-US" sz="1400" dirty="0">
                          <a:latin typeface="Arial" panose="020B0604020202020204" pitchFamily="34" charset="0"/>
                          <a:ea typeface="Calibri"/>
                          <a:cs typeface="Arial" panose="020B0604020202020204" pitchFamily="34" charset="0"/>
                        </a:rPr>
                        <a:t>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No. of indicators per programme</a:t>
                      </a:r>
                      <a:r>
                        <a:rPr lang="en-US" sz="1400" dirty="0">
                          <a:latin typeface="Arial" panose="020B0604020202020204" pitchFamily="34" charset="0"/>
                          <a:ea typeface="Calibri"/>
                          <a:cs typeface="Arial" panose="020B0604020202020204" pitchFamily="34" charset="0"/>
                        </a:rPr>
                        <a:t>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Annual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Quarterly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a:txBody>
                    <a:bodyPr/>
                    <a:lstStyle/>
                    <a:p>
                      <a:pPr marL="0" marR="0">
                        <a:lnSpc>
                          <a:spcPct val="115000"/>
                        </a:lnSpc>
                        <a:spcBef>
                          <a:spcPts val="0"/>
                        </a:spcBef>
                        <a:spcAft>
                          <a:spcPts val="1000"/>
                        </a:spcAft>
                      </a:pPr>
                      <a:r>
                        <a:rPr lang="en-US" sz="1400" b="1" kern="1200" dirty="0" smtClean="0">
                          <a:solidFill>
                            <a:schemeClr val="tx1"/>
                          </a:solidFill>
                          <a:latin typeface="Arial" panose="020B0604020202020204" pitchFamily="34" charset="0"/>
                          <a:ea typeface="Calibri"/>
                          <a:cs typeface="Arial" panose="020B0604020202020204" pitchFamily="34" charset="0"/>
                        </a:rPr>
                        <a:t>Bi-annual Targets</a:t>
                      </a:r>
                      <a:endParaRPr lang="en-US" sz="1400" b="1" kern="1200" dirty="0">
                        <a:solidFill>
                          <a:schemeClr val="tx1"/>
                        </a:solidFill>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3">
                  <a:txBody>
                    <a:bodyPr/>
                    <a:lstStyle/>
                    <a:p>
                      <a:r>
                        <a:rPr lang="en-ZA" sz="1400" b="1" dirty="0" smtClean="0">
                          <a:latin typeface="Arial" panose="020B0604020202020204" pitchFamily="34" charset="0"/>
                          <a:cs typeface="Arial" panose="020B0604020202020204" pitchFamily="34" charset="0"/>
                        </a:rPr>
                        <a:t>Quarterly targets achieved</a:t>
                      </a:r>
                      <a:r>
                        <a:rPr lang="en-ZA" sz="1400" b="1" baseline="0" dirty="0" smtClean="0">
                          <a:latin typeface="Arial" panose="020B0604020202020204" pitchFamily="34" charset="0"/>
                          <a:cs typeface="Arial" panose="020B0604020202020204" pitchFamily="34" charset="0"/>
                        </a:rPr>
                        <a:t> in Q2 2016/17</a:t>
                      </a:r>
                      <a:endParaRPr lang="en-ZA" sz="1400" b="1" dirty="0">
                        <a:latin typeface="Arial" panose="020B060402020202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lang="en-ZA"/>
                    </a:p>
                  </a:txBody>
                  <a:tcPr/>
                </a:tc>
                <a:tc hMerge="1">
                  <a:txBody>
                    <a:bodyPr/>
                    <a:lstStyle/>
                    <a:p>
                      <a:endParaRPr lang="en-ZA" sz="1600" b="1" dirty="0"/>
                    </a:p>
                  </a:txBody>
                  <a:tcPr marL="68580" marR="68580" marT="9525"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vMerge="1">
                  <a:txBody>
                    <a:bodyPr/>
                    <a:lstStyle/>
                    <a:p>
                      <a:endParaRPr lang="en-ZA"/>
                    </a:p>
                  </a:txBody>
                  <a:tcPr/>
                </a:tc>
                <a:tc vMerge="1">
                  <a:txBody>
                    <a:bodyPr/>
                    <a:lstStyle/>
                    <a:p>
                      <a:endParaRPr lang="en-ZA"/>
                    </a:p>
                  </a:txBody>
                  <a:tcPr/>
                </a:tc>
                <a:tc vMerge="1">
                  <a:txBody>
                    <a:bodyPr/>
                    <a:lstStyle/>
                    <a:p>
                      <a:endParaRPr lang="en-ZA" dirty="0"/>
                    </a:p>
                  </a:txBody>
                  <a:tcPr/>
                </a:tc>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1000"/>
                        </a:spcAft>
                      </a:pPr>
                      <a:r>
                        <a:rPr lang="en-ZA" sz="1400" b="1" dirty="0" smtClean="0">
                          <a:latin typeface="Arial" panose="020B0604020202020204" pitchFamily="34" charset="0"/>
                          <a:ea typeface="Calibri"/>
                          <a:cs typeface="Arial" panose="020B0604020202020204" pitchFamily="34" charset="0"/>
                        </a:rPr>
                        <a:t>Not 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4F4F"/>
                    </a:solidFill>
                  </a:tcPr>
                </a:tc>
                <a:tc>
                  <a:txBody>
                    <a:bodyPr/>
                    <a:lstStyle/>
                    <a:p>
                      <a:pPr marL="0" marR="0" algn="ctr">
                        <a:lnSpc>
                          <a:spcPct val="115000"/>
                        </a:lnSpc>
                        <a:spcBef>
                          <a:spcPts val="0"/>
                        </a:spcBef>
                        <a:spcAft>
                          <a:spcPts val="1000"/>
                        </a:spcAft>
                      </a:pPr>
                      <a:r>
                        <a:rPr lang="en-ZA" sz="1400" b="1" dirty="0" smtClean="0">
                          <a:latin typeface="Arial" panose="020B0604020202020204" pitchFamily="34" charset="0"/>
                          <a:ea typeface="Calibri"/>
                          <a:cs typeface="Arial" panose="020B0604020202020204" pitchFamily="34" charset="0"/>
                        </a:rPr>
                        <a:t>Partially</a:t>
                      </a:r>
                      <a:r>
                        <a:rPr lang="en-ZA" sz="1400" b="1" baseline="0" dirty="0" smtClean="0">
                          <a:latin typeface="Arial" panose="020B0604020202020204" pitchFamily="34" charset="0"/>
                          <a:ea typeface="Calibri"/>
                          <a:cs typeface="Arial" panose="020B0604020202020204" pitchFamily="34" charset="0"/>
                        </a:rPr>
                        <a:t> 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algn="ctr">
                        <a:lnSpc>
                          <a:spcPct val="115000"/>
                        </a:lnSpc>
                        <a:spcBef>
                          <a:spcPts val="0"/>
                        </a:spcBef>
                        <a:spcAft>
                          <a:spcPts val="1000"/>
                        </a:spcAft>
                      </a:pPr>
                      <a:r>
                        <a:rPr lang="en-ZA" sz="1400" b="1" baseline="0" dirty="0" smtClean="0">
                          <a:latin typeface="Arial" panose="020B0604020202020204" pitchFamily="34" charset="0"/>
                          <a:ea typeface="Calibri"/>
                          <a:cs typeface="Arial" panose="020B0604020202020204" pitchFamily="34" charset="0"/>
                        </a:rPr>
                        <a:t>Achieved</a:t>
                      </a:r>
                      <a:endParaRPr lang="en-US" sz="1400" b="1"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One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Two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Three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8</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6</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Four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13 </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Five </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0">
                <a:tc>
                  <a:txBody>
                    <a:bodyPr/>
                    <a:lstStyle/>
                    <a:p>
                      <a:pPr marL="0" marR="0">
                        <a:lnSpc>
                          <a:spcPct val="115000"/>
                        </a:lnSpc>
                        <a:spcBef>
                          <a:spcPts val="0"/>
                        </a:spcBef>
                        <a:spcAft>
                          <a:spcPts val="1000"/>
                        </a:spcAft>
                      </a:pPr>
                      <a:r>
                        <a:rPr lang="en-US" sz="1400" b="1" dirty="0">
                          <a:latin typeface="Arial" panose="020B0604020202020204" pitchFamily="34" charset="0"/>
                          <a:ea typeface="Calibri"/>
                          <a:cs typeface="Arial" panose="020B0604020202020204" pitchFamily="34" charset="0"/>
                        </a:rPr>
                        <a:t>Total </a:t>
                      </a:r>
                      <a:r>
                        <a:rPr lang="en-US" sz="1400" b="1" dirty="0" smtClean="0">
                          <a:latin typeface="Arial" panose="020B0604020202020204" pitchFamily="34" charset="0"/>
                          <a:ea typeface="Calibri"/>
                          <a:cs typeface="Arial" panose="020B0604020202020204" pitchFamily="34" charset="0"/>
                        </a:rPr>
                        <a:t>distribution</a:t>
                      </a:r>
                      <a:endParaRPr lang="en-US" sz="140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44</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31</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9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 / 13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r h="0">
                <a:tc>
                  <a:txBody>
                    <a:bodyPr/>
                    <a:lstStyle/>
                    <a:p>
                      <a:pPr marL="0" marR="0">
                        <a:lnSpc>
                          <a:spcPct val="115000"/>
                        </a:lnSpc>
                        <a:spcBef>
                          <a:spcPts val="0"/>
                        </a:spcBef>
                        <a:spcAft>
                          <a:spcPts val="1000"/>
                        </a:spcAft>
                      </a:pPr>
                      <a:r>
                        <a:rPr lang="en-US" sz="1400" b="1" dirty="0" smtClean="0">
                          <a:latin typeface="Arial" panose="020B0604020202020204" pitchFamily="34" charset="0"/>
                          <a:ea typeface="Calibri"/>
                          <a:cs typeface="Arial" panose="020B0604020202020204" pitchFamily="34" charset="0"/>
                        </a:rPr>
                        <a:t>Percentage distribution</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100%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23%</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15%</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70%</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1000"/>
                        </a:spcAft>
                      </a:pPr>
                      <a:r>
                        <a:rPr lang="en-US" sz="1400" b="0" dirty="0" smtClean="0">
                          <a:latin typeface="Arial" panose="020B0604020202020204" pitchFamily="34" charset="0"/>
                          <a:ea typeface="Calibri"/>
                          <a:cs typeface="Arial" panose="020B0604020202020204" pitchFamily="34" charset="0"/>
                        </a:rPr>
                        <a:t>15%</a:t>
                      </a:r>
                      <a:endParaRPr lang="en-US" sz="1400" b="0" dirty="0">
                        <a:latin typeface="Arial" panose="020B0604020202020204" pitchFamily="34" charset="0"/>
                        <a:ea typeface="Calibri"/>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25</a:t>
            </a:fld>
            <a:endParaRPr lang="en-ZA" dirty="0">
              <a:solidFill>
                <a:prstClr val="black">
                  <a:tint val="75000"/>
                </a:prstClr>
              </a:solidFill>
            </a:endParaRPr>
          </a:p>
        </p:txBody>
      </p:sp>
    </p:spTree>
    <p:extLst>
      <p:ext uri="{BB962C8B-B14F-4D97-AF65-F5344CB8AC3E}">
        <p14:creationId xmlns:p14="http://schemas.microsoft.com/office/powerpoint/2010/main" xmlns="" val="2811521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11560" y="1628802"/>
            <a:ext cx="7772400" cy="1470025"/>
          </a:xfrm>
        </p:spPr>
        <p:txBody>
          <a:bodyPr>
            <a:noAutofit/>
          </a:bodyPr>
          <a:lstStyle/>
          <a:p>
            <a:r>
              <a:rPr lang="en-US" sz="3600" b="1" dirty="0">
                <a:solidFill>
                  <a:schemeClr val="accent2">
                    <a:lumMod val="75000"/>
                  </a:schemeClr>
                </a:solidFill>
                <a:latin typeface="+mn-lt"/>
              </a:rPr>
              <a:t>PROGRAMME 1: ADMINISTRATION</a:t>
            </a:r>
            <a:endParaRPr lang="en-ZA" sz="3600" b="1" dirty="0">
              <a:solidFill>
                <a:schemeClr val="accent2">
                  <a:lumMod val="75000"/>
                </a:schemeClr>
              </a:solidFill>
              <a:latin typeface="+mn-lt"/>
            </a:endParaRPr>
          </a:p>
        </p:txBody>
      </p:sp>
      <p:sp>
        <p:nvSpPr>
          <p:cNvPr id="3" name="Content Placeholder 2"/>
          <p:cNvSpPr>
            <a:spLocks noGrp="1"/>
          </p:cNvSpPr>
          <p:nvPr>
            <p:ph type="subTitle" idx="1"/>
          </p:nvPr>
        </p:nvSpPr>
        <p:spPr>
          <a:xfrm>
            <a:off x="179512" y="3212976"/>
            <a:ext cx="8640960" cy="1656184"/>
          </a:xfrm>
        </p:spPr>
        <p:txBody>
          <a:bodyPr>
            <a:noAutofit/>
          </a:bodyPr>
          <a:lstStyle/>
          <a:p>
            <a:pPr marL="0" indent="0" algn="just">
              <a:buNone/>
            </a:pPr>
            <a:r>
              <a:rPr lang="en-US" sz="3600" dirty="0">
                <a:solidFill>
                  <a:schemeClr val="tx1"/>
                </a:solidFill>
              </a:rPr>
              <a:t>The </a:t>
            </a:r>
            <a:r>
              <a:rPr lang="en-US" sz="3600" b="1" dirty="0">
                <a:solidFill>
                  <a:schemeClr val="tx1"/>
                </a:solidFill>
              </a:rPr>
              <a:t>purpose</a:t>
            </a:r>
            <a:r>
              <a:rPr lang="en-US" sz="3600" dirty="0">
                <a:solidFill>
                  <a:schemeClr val="tx1"/>
                </a:solidFill>
              </a:rPr>
              <a:t> of Programme 1 is to </a:t>
            </a:r>
            <a:r>
              <a:rPr lang="en-US" sz="3600" b="1" dirty="0">
                <a:solidFill>
                  <a:schemeClr val="tx1"/>
                </a:solidFill>
              </a:rPr>
              <a:t>manage</a:t>
            </a:r>
            <a:r>
              <a:rPr lang="en-US" sz="3600" dirty="0">
                <a:solidFill>
                  <a:schemeClr val="tx1"/>
                </a:solidFill>
              </a:rPr>
              <a:t> the Department and provide </a:t>
            </a:r>
            <a:r>
              <a:rPr lang="en-US" sz="3600" b="1" dirty="0">
                <a:solidFill>
                  <a:schemeClr val="tx1"/>
                </a:solidFill>
              </a:rPr>
              <a:t>strategic</a:t>
            </a:r>
            <a:r>
              <a:rPr lang="en-US" sz="3600" dirty="0">
                <a:solidFill>
                  <a:schemeClr val="tx1"/>
                </a:solidFill>
              </a:rPr>
              <a:t> and </a:t>
            </a:r>
            <a:r>
              <a:rPr lang="en-US" sz="3600" b="1" dirty="0">
                <a:solidFill>
                  <a:schemeClr val="tx1"/>
                </a:solidFill>
              </a:rPr>
              <a:t>administrative support services</a:t>
            </a:r>
            <a:r>
              <a:rPr lang="en-US" sz="3600" dirty="0">
                <a:solidFill>
                  <a:schemeClr val="tx1"/>
                </a:solidFill>
              </a:rPr>
              <a:t>.</a:t>
            </a:r>
          </a:p>
          <a:p>
            <a:pPr marL="0" indent="0">
              <a:buNone/>
            </a:pPr>
            <a:endParaRPr lang="en-ZA" sz="36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064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Autofit/>
          </a:bodyPr>
          <a:lstStyle/>
          <a:p>
            <a:r>
              <a:rPr lang="en-ZA" sz="2800" b="1" dirty="0">
                <a:solidFill>
                  <a:srgbClr val="C0504D">
                    <a:lumMod val="75000"/>
                  </a:srgbClr>
                </a:solidFill>
              </a:rPr>
              <a:t>PROGRAMME 1 ... </a:t>
            </a:r>
            <a:r>
              <a:rPr lang="en-ZA" sz="2400" b="1" dirty="0">
                <a:solidFill>
                  <a:srgbClr val="C0504D">
                    <a:lumMod val="75000"/>
                  </a:srgbClr>
                </a:solidFill>
              </a:rPr>
              <a:t/>
            </a:r>
            <a:br>
              <a:rPr lang="en-ZA" sz="2400" b="1" dirty="0">
                <a:solidFill>
                  <a:srgbClr val="C0504D">
                    <a:lumMod val="75000"/>
                  </a:srgbClr>
                </a:solidFill>
              </a:rPr>
            </a:br>
            <a:r>
              <a:rPr lang="en-US" sz="2400" b="1" dirty="0">
                <a:solidFill>
                  <a:prstClr val="black"/>
                </a:solidFill>
              </a:rPr>
              <a:t>HUMAN RESOURCE MANAGEMENT AND </a:t>
            </a:r>
            <a:r>
              <a:rPr lang="en-US" sz="2400" b="1" dirty="0" smtClean="0">
                <a:solidFill>
                  <a:prstClr val="black"/>
                </a:solidFill>
              </a:rPr>
              <a:t>DEVELOPMENT </a:t>
            </a:r>
            <a:r>
              <a:rPr lang="en-US" sz="2400" b="1" dirty="0">
                <a:solidFill>
                  <a:prstClr val="black"/>
                </a:solidFill>
              </a:rPr>
              <a:t/>
            </a:r>
            <a:br>
              <a:rPr lang="en-US" sz="2400" b="1" dirty="0">
                <a:solidFill>
                  <a:prstClr val="black"/>
                </a:solidFill>
              </a:rPr>
            </a:br>
            <a:endParaRPr lang="en-US" sz="2400" dirty="0"/>
          </a:p>
        </p:txBody>
      </p:sp>
      <p:sp>
        <p:nvSpPr>
          <p:cNvPr id="3" name="Text Placeholder 2"/>
          <p:cNvSpPr>
            <a:spLocks noGrp="1"/>
          </p:cNvSpPr>
          <p:nvPr>
            <p:ph type="body" idx="1"/>
          </p:nvPr>
        </p:nvSpPr>
        <p:spPr>
          <a:xfrm>
            <a:off x="457200" y="126876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844824"/>
            <a:ext cx="4040188" cy="4683126"/>
          </a:xfrm>
        </p:spPr>
        <p:txBody>
          <a:bodyPr>
            <a:noAutofit/>
          </a:bodyPr>
          <a:lstStyle/>
          <a:p>
            <a:r>
              <a:rPr lang="en-US" sz="2000" b="1" dirty="0" smtClean="0"/>
              <a:t>Training </a:t>
            </a:r>
            <a:r>
              <a:rPr lang="en-US" sz="2000" b="1" dirty="0"/>
              <a:t>and Social </a:t>
            </a:r>
            <a:r>
              <a:rPr lang="en-US" sz="2000" b="1" dirty="0" smtClean="0"/>
              <a:t>Responsibility</a:t>
            </a:r>
            <a:r>
              <a:rPr lang="en-US" sz="2000" b="1" dirty="0"/>
              <a:t>:</a:t>
            </a:r>
            <a:r>
              <a:rPr lang="en-US" sz="2000" dirty="0"/>
              <a:t> </a:t>
            </a:r>
            <a:r>
              <a:rPr lang="en-US" sz="2000" b="1" dirty="0"/>
              <a:t>12 training</a:t>
            </a:r>
            <a:r>
              <a:rPr lang="en-US" sz="2000" dirty="0"/>
              <a:t> </a:t>
            </a:r>
            <a:r>
              <a:rPr lang="en-US" sz="2000" dirty="0" smtClean="0"/>
              <a:t>programmes conducted,</a:t>
            </a:r>
            <a:r>
              <a:rPr lang="en-US" sz="2000" b="1" dirty="0" smtClean="0"/>
              <a:t>149</a:t>
            </a:r>
            <a:r>
              <a:rPr lang="en-US" sz="2000" dirty="0" smtClean="0"/>
              <a:t> </a:t>
            </a:r>
            <a:r>
              <a:rPr lang="en-US" sz="2000" dirty="0"/>
              <a:t>officials attended skills development and </a:t>
            </a:r>
            <a:r>
              <a:rPr lang="en-US" sz="2000" dirty="0" smtClean="0"/>
              <a:t>training, </a:t>
            </a:r>
            <a:r>
              <a:rPr lang="en-US" sz="2000" b="1" dirty="0" smtClean="0"/>
              <a:t>22</a:t>
            </a:r>
            <a:r>
              <a:rPr lang="en-US" sz="2000" dirty="0" smtClean="0"/>
              <a:t> interns </a:t>
            </a:r>
            <a:r>
              <a:rPr lang="en-US" sz="2000" dirty="0"/>
              <a:t>appointed under Education and Training Development Practices (ETDP) SETA.</a:t>
            </a:r>
          </a:p>
          <a:p>
            <a:endParaRPr lang="en-US" sz="2000" b="1" dirty="0"/>
          </a:p>
          <a:p>
            <a:endParaRPr lang="en-US" sz="2000" dirty="0"/>
          </a:p>
        </p:txBody>
      </p:sp>
      <p:sp>
        <p:nvSpPr>
          <p:cNvPr id="5" name="Text Placeholder 4"/>
          <p:cNvSpPr>
            <a:spLocks noGrp="1"/>
          </p:cNvSpPr>
          <p:nvPr>
            <p:ph type="body" sz="quarter" idx="3"/>
          </p:nvPr>
        </p:nvSpPr>
        <p:spPr>
          <a:xfrm>
            <a:off x="4645029" y="126876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844824"/>
            <a:ext cx="4041775" cy="3951288"/>
          </a:xfrm>
        </p:spPr>
        <p:txBody>
          <a:bodyPr>
            <a:noAutofit/>
          </a:bodyPr>
          <a:lstStyle/>
          <a:p>
            <a:r>
              <a:rPr lang="en-ZA" sz="2000" b="1" dirty="0" smtClean="0"/>
              <a:t>6 posts filled;</a:t>
            </a:r>
          </a:p>
          <a:p>
            <a:r>
              <a:rPr lang="en-US" sz="2000" b="1" dirty="0" smtClean="0"/>
              <a:t>6</a:t>
            </a:r>
            <a:r>
              <a:rPr lang="en-US" sz="2000" dirty="0" smtClean="0"/>
              <a:t> </a:t>
            </a:r>
            <a:r>
              <a:rPr lang="en-US" sz="2000" b="1" dirty="0"/>
              <a:t>skills development and training </a:t>
            </a:r>
            <a:r>
              <a:rPr lang="en-US" sz="2000" dirty="0" smtClean="0"/>
              <a:t>programmes conducted, </a:t>
            </a:r>
            <a:r>
              <a:rPr lang="en-US" sz="2000" b="1" dirty="0" smtClean="0"/>
              <a:t>65</a:t>
            </a:r>
            <a:r>
              <a:rPr lang="en-US" sz="2000" dirty="0" smtClean="0"/>
              <a:t> officials attended; and</a:t>
            </a:r>
          </a:p>
          <a:p>
            <a:r>
              <a:rPr lang="en-US" sz="2000" b="1" dirty="0"/>
              <a:t>Labour </a:t>
            </a:r>
            <a:r>
              <a:rPr lang="en-US" sz="2000" b="1" dirty="0" smtClean="0"/>
              <a:t>Relations: 1</a:t>
            </a:r>
            <a:r>
              <a:rPr lang="en-US" sz="2000" dirty="0" smtClean="0"/>
              <a:t> grievance </a:t>
            </a:r>
            <a:r>
              <a:rPr lang="en-US" sz="2000" dirty="0"/>
              <a:t>received &amp;</a:t>
            </a:r>
            <a:r>
              <a:rPr lang="en-US" sz="2000" dirty="0" smtClean="0"/>
              <a:t> </a:t>
            </a:r>
            <a:r>
              <a:rPr lang="en-US" sz="2000" dirty="0"/>
              <a:t>referred to the line function for </a:t>
            </a:r>
            <a:r>
              <a:rPr lang="en-US" sz="2000" dirty="0" smtClean="0"/>
              <a:t>attention, </a:t>
            </a:r>
            <a:r>
              <a:rPr lang="en-US" sz="2000" b="1" dirty="0" smtClean="0"/>
              <a:t>3</a:t>
            </a:r>
            <a:r>
              <a:rPr lang="en-US" sz="2000" dirty="0" smtClean="0"/>
              <a:t> </a:t>
            </a:r>
            <a:r>
              <a:rPr lang="en-US" sz="2000" dirty="0"/>
              <a:t>a</a:t>
            </a:r>
            <a:r>
              <a:rPr lang="en-US" sz="2000" dirty="0" smtClean="0"/>
              <a:t>rbitration </a:t>
            </a:r>
            <a:r>
              <a:rPr lang="en-US" sz="2000" dirty="0"/>
              <a:t>meetings were </a:t>
            </a:r>
            <a:r>
              <a:rPr lang="en-US" sz="2000" dirty="0" smtClean="0"/>
              <a:t>held.</a:t>
            </a: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27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338648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Autofit/>
          </a:bodyPr>
          <a:lstStyle/>
          <a:p>
            <a:r>
              <a:rPr lang="en-ZA" sz="2400" b="1" dirty="0">
                <a:solidFill>
                  <a:srgbClr val="C0504D">
                    <a:lumMod val="75000"/>
                  </a:srgbClr>
                </a:solidFill>
              </a:rPr>
              <a:t>PROGRAMME 1 ... </a:t>
            </a:r>
            <a:br>
              <a:rPr lang="en-ZA" sz="2400" b="1" dirty="0">
                <a:solidFill>
                  <a:srgbClr val="C0504D">
                    <a:lumMod val="75000"/>
                  </a:srgbClr>
                </a:solidFill>
              </a:rPr>
            </a:br>
            <a:r>
              <a:rPr lang="en-US" sz="2400" b="1" dirty="0"/>
              <a:t>FINANCIAL SERVICES, SECURITY AND ASSET MANAGEMENT</a:t>
            </a:r>
            <a:r>
              <a:rPr lang="en-US" sz="2400" b="1" dirty="0">
                <a:solidFill>
                  <a:srgbClr val="C0504D">
                    <a:lumMod val="75000"/>
                  </a:srgbClr>
                </a:solidFill>
              </a:rPr>
              <a:t/>
            </a:r>
            <a:br>
              <a:rPr lang="en-US" sz="2400" b="1" dirty="0">
                <a:solidFill>
                  <a:srgbClr val="C0504D">
                    <a:lumMod val="75000"/>
                  </a:srgbClr>
                </a:solidFill>
              </a:rPr>
            </a:br>
            <a:endParaRPr lang="en-US" sz="2400" dirty="0"/>
          </a:p>
        </p:txBody>
      </p:sp>
      <p:sp>
        <p:nvSpPr>
          <p:cNvPr id="3" name="Text Placeholder 2"/>
          <p:cNvSpPr>
            <a:spLocks noGrp="1"/>
          </p:cNvSpPr>
          <p:nvPr>
            <p:ph type="body" idx="1"/>
          </p:nvPr>
        </p:nvSpPr>
        <p:spPr>
          <a:xfrm>
            <a:off x="457200" y="917029"/>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09960"/>
            <a:ext cx="4040188" cy="3951288"/>
          </a:xfrm>
        </p:spPr>
        <p:txBody>
          <a:bodyPr>
            <a:noAutofit/>
          </a:bodyPr>
          <a:lstStyle/>
          <a:p>
            <a:pPr algn="just"/>
            <a:r>
              <a:rPr lang="en-ZA" sz="2000" b="1" dirty="0"/>
              <a:t>Financial </a:t>
            </a:r>
            <a:r>
              <a:rPr lang="en-ZA" sz="2000" b="1" dirty="0" smtClean="0"/>
              <a:t>Services: </a:t>
            </a:r>
            <a:r>
              <a:rPr lang="en-US" sz="2000" dirty="0" smtClean="0"/>
              <a:t>Claims </a:t>
            </a:r>
            <a:r>
              <a:rPr lang="en-US" sz="2000" dirty="0"/>
              <a:t>Recoverable for the Accelerated Schools Infrastructure Delivery Initiative </a:t>
            </a:r>
            <a:r>
              <a:rPr lang="en-US" sz="2000" b="1" dirty="0" smtClean="0"/>
              <a:t>(ASIDI)</a:t>
            </a:r>
            <a:r>
              <a:rPr lang="en-US" sz="2000" dirty="0" smtClean="0"/>
              <a:t> </a:t>
            </a:r>
            <a:r>
              <a:rPr lang="en-US" sz="2000" dirty="0"/>
              <a:t>project </a:t>
            </a:r>
            <a:r>
              <a:rPr lang="en-US" sz="2000" dirty="0" smtClean="0"/>
              <a:t>cleared;</a:t>
            </a:r>
            <a:endParaRPr lang="en-ZA" sz="2000" dirty="0"/>
          </a:p>
          <a:p>
            <a:pPr algn="just"/>
            <a:r>
              <a:rPr lang="en-ZA" sz="2000" b="1" dirty="0"/>
              <a:t>Assets and Security </a:t>
            </a:r>
            <a:r>
              <a:rPr lang="en-ZA" sz="2000" b="1" dirty="0" smtClean="0"/>
              <a:t>Management:  </a:t>
            </a:r>
            <a:r>
              <a:rPr lang="en-ZA" sz="2000" dirty="0"/>
              <a:t>received a </a:t>
            </a:r>
            <a:r>
              <a:rPr lang="en-ZA" sz="2000" b="1" dirty="0"/>
              <a:t>clean audit </a:t>
            </a:r>
            <a:r>
              <a:rPr lang="en-ZA" sz="2000" dirty="0"/>
              <a:t>this quarter from the South African Police Service audit &amp;</a:t>
            </a:r>
            <a:r>
              <a:rPr lang="en-ZA" sz="2000" dirty="0" smtClean="0"/>
              <a:t> </a:t>
            </a:r>
            <a:r>
              <a:rPr lang="en-ZA" sz="2000" dirty="0"/>
              <a:t>inspection </a:t>
            </a:r>
            <a:r>
              <a:rPr lang="en-ZA" sz="2000" dirty="0" smtClean="0"/>
              <a:t>team; and</a:t>
            </a:r>
            <a:endParaRPr lang="en-ZA" sz="2000" dirty="0"/>
          </a:p>
          <a:p>
            <a:pPr algn="just"/>
            <a:r>
              <a:rPr lang="en-ZA" sz="2000" b="1" dirty="0"/>
              <a:t>Logistical </a:t>
            </a:r>
            <a:r>
              <a:rPr lang="en-ZA" sz="2000" b="1" dirty="0" smtClean="0"/>
              <a:t>Services: </a:t>
            </a:r>
            <a:r>
              <a:rPr lang="en-ZA" sz="2000" b="1" dirty="0"/>
              <a:t>All suppliers </a:t>
            </a:r>
            <a:r>
              <a:rPr lang="en-ZA" sz="2000" dirty="0" smtClean="0"/>
              <a:t>were </a:t>
            </a:r>
            <a:r>
              <a:rPr lang="en-ZA" sz="2000" b="1" dirty="0" smtClean="0"/>
              <a:t>paid </a:t>
            </a:r>
            <a:r>
              <a:rPr lang="en-ZA" sz="2000" b="1" dirty="0"/>
              <a:t>within 30 </a:t>
            </a:r>
            <a:r>
              <a:rPr lang="en-ZA" sz="2000" b="1" dirty="0" smtClean="0"/>
              <a:t>days.</a:t>
            </a:r>
          </a:p>
          <a:p>
            <a:pPr marL="0" indent="0">
              <a:buNone/>
            </a:pPr>
            <a:endParaRPr lang="en-US" sz="2000" b="1" dirty="0" smtClean="0">
              <a:solidFill>
                <a:prstClr val="black"/>
              </a:solidFill>
            </a:endParaRPr>
          </a:p>
          <a:p>
            <a:endParaRPr lang="en-US" sz="2000" b="1" dirty="0"/>
          </a:p>
          <a:p>
            <a:endParaRPr lang="en-US" sz="2000" dirty="0"/>
          </a:p>
        </p:txBody>
      </p:sp>
      <p:sp>
        <p:nvSpPr>
          <p:cNvPr id="5" name="Text Placeholder 4"/>
          <p:cNvSpPr>
            <a:spLocks noGrp="1"/>
          </p:cNvSpPr>
          <p:nvPr>
            <p:ph type="body" sz="quarter" idx="3"/>
          </p:nvPr>
        </p:nvSpPr>
        <p:spPr>
          <a:xfrm>
            <a:off x="4645029" y="90872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637952"/>
            <a:ext cx="4041775" cy="3951288"/>
          </a:xfrm>
        </p:spPr>
        <p:txBody>
          <a:bodyPr>
            <a:noAutofit/>
          </a:bodyPr>
          <a:lstStyle/>
          <a:p>
            <a:pPr algn="just"/>
            <a:r>
              <a:rPr lang="en-ZA" sz="2000" b="1" dirty="0" smtClean="0"/>
              <a:t>Financial Services: Visited Implementing Agents on ASIDI projects,</a:t>
            </a:r>
            <a:r>
              <a:rPr lang="en-ZA" sz="2000" dirty="0" smtClean="0"/>
              <a:t> </a:t>
            </a:r>
            <a:r>
              <a:rPr lang="en-ZA" sz="2000" dirty="0"/>
              <a:t>r</a:t>
            </a:r>
            <a:r>
              <a:rPr lang="en-ZA" sz="2000" dirty="0" smtClean="0"/>
              <a:t>educed outstanding invoices; </a:t>
            </a:r>
            <a:r>
              <a:rPr lang="en-ZA" sz="2000" dirty="0"/>
              <a:t>t</a:t>
            </a:r>
            <a:r>
              <a:rPr lang="en-ZA" sz="2000" dirty="0" smtClean="0"/>
              <a:t>he </a:t>
            </a:r>
            <a:r>
              <a:rPr lang="en-ZA" sz="2000" dirty="0"/>
              <a:t>Department’s </a:t>
            </a:r>
            <a:r>
              <a:rPr lang="en-ZA" sz="2000" b="1" dirty="0" smtClean="0"/>
              <a:t>Estimate of National Expenditure (ENE) </a:t>
            </a:r>
            <a:r>
              <a:rPr lang="en-ZA" sz="2000" dirty="0"/>
              <a:t>budget for 2018/19 financial </a:t>
            </a:r>
            <a:r>
              <a:rPr lang="en-ZA" sz="2000" dirty="0" smtClean="0"/>
              <a:t>year was submitted</a:t>
            </a:r>
            <a:r>
              <a:rPr lang="en-ZA" sz="2000" b="1" dirty="0"/>
              <a:t>;</a:t>
            </a:r>
            <a:endParaRPr lang="en-ZA" sz="2000" dirty="0" smtClean="0"/>
          </a:p>
          <a:p>
            <a:pPr algn="just"/>
            <a:r>
              <a:rPr lang="en-ZA" sz="2000" b="1" dirty="0" smtClean="0"/>
              <a:t>Logistical </a:t>
            </a:r>
            <a:r>
              <a:rPr lang="en-ZA" sz="2000" b="1" dirty="0"/>
              <a:t>Services</a:t>
            </a:r>
            <a:r>
              <a:rPr lang="en-ZA" sz="2000" b="1" dirty="0" smtClean="0"/>
              <a:t>: </a:t>
            </a:r>
          </a:p>
          <a:p>
            <a:pPr marL="0" indent="0">
              <a:buNone/>
            </a:pPr>
            <a:r>
              <a:rPr lang="en-ZA" sz="2000" b="1" dirty="0" smtClean="0"/>
              <a:t>      </a:t>
            </a:r>
            <a:r>
              <a:rPr lang="en-ZA" sz="2000" dirty="0" smtClean="0"/>
              <a:t>Bid committee meetings:</a:t>
            </a:r>
          </a:p>
          <a:p>
            <a:pPr marL="0" indent="0">
              <a:buNone/>
            </a:pPr>
            <a:r>
              <a:rPr lang="en-ZA" sz="2000" dirty="0"/>
              <a:t> </a:t>
            </a:r>
            <a:r>
              <a:rPr lang="en-ZA" sz="2000" dirty="0" smtClean="0"/>
              <a:t>     Specifications </a:t>
            </a:r>
            <a:r>
              <a:rPr lang="en-ZA" sz="2000" dirty="0"/>
              <a:t>were </a:t>
            </a:r>
            <a:r>
              <a:rPr lang="en-ZA" sz="2000" dirty="0" smtClean="0"/>
              <a:t>scrutinised &amp;</a:t>
            </a:r>
          </a:p>
          <a:p>
            <a:pPr marL="0" indent="0">
              <a:buNone/>
            </a:pPr>
            <a:r>
              <a:rPr lang="en-ZA" sz="2000" dirty="0"/>
              <a:t> </a:t>
            </a:r>
            <a:r>
              <a:rPr lang="en-ZA" sz="2000" dirty="0" smtClean="0"/>
              <a:t>     </a:t>
            </a:r>
            <a:r>
              <a:rPr lang="en-ZA" sz="2000" dirty="0"/>
              <a:t>tenders </a:t>
            </a:r>
            <a:r>
              <a:rPr lang="en-ZA" sz="2000" dirty="0" smtClean="0"/>
              <a:t>evaluated</a:t>
            </a:r>
            <a:r>
              <a:rPr lang="en-ZA" sz="2000" dirty="0"/>
              <a:t>.</a:t>
            </a:r>
            <a:endParaRPr lang="en-US" sz="2000" dirty="0"/>
          </a:p>
          <a:p>
            <a:endParaRPr lang="en-ZA" sz="2000" dirty="0" smtClean="0"/>
          </a:p>
          <a:p>
            <a:endParaRPr lang="en-ZA" sz="2000" dirty="0" smtClean="0"/>
          </a:p>
          <a:p>
            <a:endParaRPr lang="en-US" sz="2000" dirty="0" smtClean="0"/>
          </a:p>
          <a:p>
            <a:endParaRPr lang="en-ZA" sz="2000" dirty="0" smtClean="0"/>
          </a:p>
          <a:p>
            <a:endParaRPr lang="en-ZA" sz="2000" dirty="0" smtClean="0"/>
          </a:p>
          <a:p>
            <a:endParaRPr lang="en-US" sz="2000" dirty="0" smtClean="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28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37541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en-ZA" sz="2800" b="1" dirty="0">
                <a:solidFill>
                  <a:srgbClr val="C0504D">
                    <a:lumMod val="75000"/>
                  </a:srgbClr>
                </a:solidFill>
              </a:rPr>
              <a:t>PROGRAMME 1 ... </a:t>
            </a:r>
            <a:r>
              <a:rPr lang="en-ZA" sz="2500" b="1" dirty="0">
                <a:solidFill>
                  <a:srgbClr val="C0504D">
                    <a:lumMod val="75000"/>
                  </a:srgbClr>
                </a:solidFill>
              </a:rPr>
              <a:t/>
            </a:r>
            <a:br>
              <a:rPr lang="en-ZA" sz="2500" b="1" dirty="0">
                <a:solidFill>
                  <a:srgbClr val="C0504D">
                    <a:lumMod val="75000"/>
                  </a:srgbClr>
                </a:solidFill>
              </a:rPr>
            </a:br>
            <a:r>
              <a:rPr lang="en-US" sz="2400" b="1" dirty="0" smtClean="0"/>
              <a:t>OFFICE OF THE DIRECTOR-GENERAL</a:t>
            </a:r>
            <a:endParaRPr lang="en-US" sz="2400" b="1" dirty="0"/>
          </a:p>
        </p:txBody>
      </p:sp>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pPr lvl="0"/>
            <a:r>
              <a:rPr lang="en-ZA" sz="2000" dirty="0" smtClean="0"/>
              <a:t>Represented </a:t>
            </a:r>
            <a:r>
              <a:rPr lang="en-ZA" sz="2000" dirty="0"/>
              <a:t>the DBE at </a:t>
            </a:r>
            <a:r>
              <a:rPr lang="en-US" sz="2000" dirty="0"/>
              <a:t>Department of Public Services and Administration </a:t>
            </a:r>
            <a:r>
              <a:rPr lang="en-US" sz="2000" b="1" dirty="0" smtClean="0"/>
              <a:t>(</a:t>
            </a:r>
            <a:r>
              <a:rPr lang="en-ZA" sz="2000" b="1" dirty="0" smtClean="0"/>
              <a:t>DPSA)</a:t>
            </a:r>
            <a:r>
              <a:rPr lang="en-ZA" sz="2000" dirty="0" smtClean="0"/>
              <a:t> in relation to </a:t>
            </a:r>
            <a:r>
              <a:rPr lang="en-ZA" sz="2000" b="1" dirty="0" smtClean="0"/>
              <a:t>policy</a:t>
            </a:r>
            <a:r>
              <a:rPr lang="en-ZA" sz="2000" dirty="0" smtClean="0"/>
              <a:t> for business processes; and</a:t>
            </a:r>
            <a:endParaRPr lang="en-US" sz="2000" dirty="0"/>
          </a:p>
          <a:p>
            <a:pPr lvl="0"/>
            <a:r>
              <a:rPr lang="en-ZA" sz="2000" dirty="0" smtClean="0"/>
              <a:t>Managed </a:t>
            </a:r>
            <a:r>
              <a:rPr lang="en-ZA" sz="2000" b="1" dirty="0"/>
              <a:t>the Business Continuity Plan</a:t>
            </a:r>
            <a:r>
              <a:rPr lang="en-ZA" sz="2000" dirty="0"/>
              <a:t> with Internal </a:t>
            </a:r>
            <a:r>
              <a:rPr lang="en-ZA" sz="2000" dirty="0" smtClean="0"/>
              <a:t>Audit.</a:t>
            </a:r>
            <a:endParaRPr lang="en-US" sz="2000" b="1" dirty="0"/>
          </a:p>
          <a:p>
            <a:pPr marL="0" indent="0">
              <a:buNone/>
            </a:pPr>
            <a:endParaRPr lang="en-US" sz="2000" dirty="0"/>
          </a:p>
        </p:txBody>
      </p:sp>
      <p:sp>
        <p:nvSpPr>
          <p:cNvPr id="5" name="Text Placeholder 4"/>
          <p:cNvSpPr>
            <a:spLocks noGrp="1"/>
          </p:cNvSpPr>
          <p:nvPr>
            <p:ph type="body" sz="quarter" idx="3"/>
          </p:nvPr>
        </p:nvSpPr>
        <p:spPr/>
        <p:txBody>
          <a:bodyPr/>
          <a:lstStyle/>
          <a:p>
            <a:r>
              <a:rPr lang="en-US" dirty="0" smtClean="0"/>
              <a:t>Q3</a:t>
            </a:r>
            <a:endParaRPr lang="en-US" dirty="0"/>
          </a:p>
        </p:txBody>
      </p:sp>
      <p:sp>
        <p:nvSpPr>
          <p:cNvPr id="6" name="Content Placeholder 5"/>
          <p:cNvSpPr>
            <a:spLocks noGrp="1"/>
          </p:cNvSpPr>
          <p:nvPr>
            <p:ph sz="quarter" idx="4"/>
          </p:nvPr>
        </p:nvSpPr>
        <p:spPr/>
        <p:txBody>
          <a:bodyPr>
            <a:normAutofit/>
          </a:bodyPr>
          <a:lstStyle/>
          <a:p>
            <a:r>
              <a:rPr lang="en-ZA" sz="2000" dirty="0" smtClean="0"/>
              <a:t>Developed Terms of Reference (ToRs)  </a:t>
            </a:r>
            <a:r>
              <a:rPr lang="en-ZA" sz="2000" dirty="0"/>
              <a:t>for  </a:t>
            </a:r>
            <a:r>
              <a:rPr lang="en-ZA" sz="2000" b="1" dirty="0"/>
              <a:t>business processes for the </a:t>
            </a:r>
            <a:r>
              <a:rPr lang="en-ZA" sz="2000" b="1" dirty="0" smtClean="0"/>
              <a:t>Branches;</a:t>
            </a:r>
            <a:r>
              <a:rPr lang="en-ZA" sz="2000" dirty="0" smtClean="0"/>
              <a:t> and</a:t>
            </a:r>
          </a:p>
          <a:p>
            <a:r>
              <a:rPr lang="en-ZA" sz="2000" b="1" dirty="0" smtClean="0"/>
              <a:t>Managed </a:t>
            </a:r>
            <a:r>
              <a:rPr lang="en-ZA" sz="2000" b="1" dirty="0"/>
              <a:t>&amp;</a:t>
            </a:r>
            <a:r>
              <a:rPr lang="en-ZA" sz="2000" b="1" dirty="0" smtClean="0"/>
              <a:t> </a:t>
            </a:r>
            <a:r>
              <a:rPr lang="en-ZA" sz="2000" b="1" dirty="0"/>
              <a:t>execute special </a:t>
            </a:r>
            <a:r>
              <a:rPr lang="en-ZA" sz="2000" b="1" dirty="0" smtClean="0"/>
              <a:t>projects: </a:t>
            </a:r>
            <a:r>
              <a:rPr lang="en-ZA" sz="2000" dirty="0"/>
              <a:t>Managed the </a:t>
            </a:r>
            <a:r>
              <a:rPr lang="en-US" sz="2000" dirty="0"/>
              <a:t>Information and Communications Technology </a:t>
            </a:r>
            <a:r>
              <a:rPr lang="en-US" sz="2000" dirty="0" smtClean="0"/>
              <a:t>(</a:t>
            </a:r>
            <a:r>
              <a:rPr lang="en-ZA" sz="2000" dirty="0" smtClean="0"/>
              <a:t>ICT)/ </a:t>
            </a:r>
            <a:r>
              <a:rPr lang="en-GB" sz="2000" dirty="0"/>
              <a:t>Mathematics, Science and Technology </a:t>
            </a:r>
            <a:r>
              <a:rPr lang="en-GB" sz="2000" dirty="0" smtClean="0"/>
              <a:t>(</a:t>
            </a:r>
            <a:r>
              <a:rPr lang="en-ZA" sz="2000" dirty="0" smtClean="0"/>
              <a:t>MST)  </a:t>
            </a:r>
            <a:r>
              <a:rPr lang="en-ZA" sz="2000" dirty="0"/>
              <a:t>task </a:t>
            </a:r>
            <a:r>
              <a:rPr lang="en-ZA" sz="2000" dirty="0" smtClean="0"/>
              <a:t>teams, </a:t>
            </a:r>
            <a:r>
              <a:rPr lang="en-ZA" sz="2000" dirty="0"/>
              <a:t>gave support &amp;</a:t>
            </a:r>
            <a:r>
              <a:rPr lang="en-ZA" sz="2000" dirty="0" smtClean="0"/>
              <a:t> </a:t>
            </a:r>
            <a:r>
              <a:rPr lang="en-ZA" sz="2000" dirty="0"/>
              <a:t>guidance to </a:t>
            </a:r>
            <a:r>
              <a:rPr lang="en-ZA" sz="2000" b="1" dirty="0" smtClean="0"/>
              <a:t>formulation of strategies</a:t>
            </a:r>
            <a:r>
              <a:rPr lang="en-ZA" sz="2000" dirty="0" smtClean="0"/>
              <a:t>.</a:t>
            </a:r>
            <a:endParaRPr lang="en-US" sz="2000" dirty="0"/>
          </a:p>
          <a:p>
            <a:pPr marL="0" indent="0">
              <a:buNone/>
            </a:pPr>
            <a:endParaRPr lang="en-ZA" sz="2000" dirty="0" smtClean="0"/>
          </a:p>
          <a:p>
            <a:endParaRPr lang="en-US"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29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948751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93813" y="0"/>
            <a:ext cx="8028384" cy="908720"/>
          </a:xfrm>
        </p:spPr>
        <p:txBody>
          <a:bodyPr>
            <a:noAutofit/>
          </a:bodyPr>
          <a:lstStyle/>
          <a:p>
            <a:r>
              <a:rPr lang="en-ZA" sz="5400" b="1" dirty="0" smtClean="0">
                <a:solidFill>
                  <a:schemeClr val="accent2">
                    <a:lumMod val="75000"/>
                  </a:schemeClr>
                </a:solidFill>
              </a:rPr>
              <a:t>PURPOSE</a:t>
            </a:r>
            <a:endParaRPr lang="en-ZA" sz="5400" b="1" dirty="0">
              <a:solidFill>
                <a:schemeClr val="accent2">
                  <a:lumMod val="75000"/>
                </a:schemeClr>
              </a:solidFill>
            </a:endParaRPr>
          </a:p>
        </p:txBody>
      </p:sp>
      <p:sp>
        <p:nvSpPr>
          <p:cNvPr id="3" name="Content Placeholder 2"/>
          <p:cNvSpPr>
            <a:spLocks noGrp="1"/>
          </p:cNvSpPr>
          <p:nvPr>
            <p:ph idx="1"/>
          </p:nvPr>
        </p:nvSpPr>
        <p:spPr>
          <a:xfrm>
            <a:off x="251521" y="908720"/>
            <a:ext cx="8712968" cy="5217444"/>
          </a:xfrm>
        </p:spPr>
        <p:txBody>
          <a:bodyPr>
            <a:normAutofit/>
          </a:bodyPr>
          <a:lstStyle/>
          <a:p>
            <a:pPr algn="just"/>
            <a:endParaRPr lang="en-ZA" sz="2800" dirty="0" smtClean="0"/>
          </a:p>
          <a:p>
            <a:pPr algn="just"/>
            <a:r>
              <a:rPr lang="en-ZA" sz="3200" dirty="0" smtClean="0"/>
              <a:t>To report on the </a:t>
            </a:r>
            <a:r>
              <a:rPr lang="en-ZA" sz="3200" b="1" dirty="0" smtClean="0"/>
              <a:t>2</a:t>
            </a:r>
            <a:r>
              <a:rPr lang="en-ZA" sz="3200" b="1" baseline="30000" dirty="0" smtClean="0"/>
              <a:t>nd</a:t>
            </a:r>
            <a:r>
              <a:rPr lang="en-ZA" sz="3200" b="1" dirty="0" smtClean="0"/>
              <a:t> and 3</a:t>
            </a:r>
            <a:r>
              <a:rPr lang="en-ZA" sz="3200" b="1" baseline="30000" dirty="0" smtClean="0"/>
              <a:t>rd</a:t>
            </a:r>
            <a:r>
              <a:rPr lang="en-ZA" sz="3200" b="1" dirty="0" smtClean="0"/>
              <a:t> quarter outputs </a:t>
            </a:r>
            <a:r>
              <a:rPr lang="en-ZA" sz="3200" dirty="0" smtClean="0"/>
              <a:t>of the Department against the planned targets of the pre-determined objectives in the Annual Performance Plan for the financial year 2017/18.</a:t>
            </a:r>
          </a:p>
          <a:p>
            <a:pPr marL="0" indent="0" algn="just">
              <a:buNone/>
            </a:pPr>
            <a:endParaRPr lang="en-ZA" sz="3200" dirty="0" smtClean="0"/>
          </a:p>
          <a:p>
            <a:pPr algn="just"/>
            <a:r>
              <a:rPr lang="en-ZA" sz="3200" dirty="0" smtClean="0"/>
              <a:t>To report on the Department’s </a:t>
            </a:r>
            <a:r>
              <a:rPr lang="en-ZA" sz="3200" b="1" dirty="0" smtClean="0"/>
              <a:t>expenditure for the  2</a:t>
            </a:r>
            <a:r>
              <a:rPr lang="en-ZA" sz="3200" b="1" baseline="30000" dirty="0" smtClean="0"/>
              <a:t>nd</a:t>
            </a:r>
            <a:r>
              <a:rPr lang="en-ZA" sz="3200" b="1" dirty="0" smtClean="0"/>
              <a:t> and 3</a:t>
            </a:r>
            <a:r>
              <a:rPr lang="en-ZA" sz="3200" b="1" baseline="30000" dirty="0" smtClean="0"/>
              <a:t>rd</a:t>
            </a:r>
            <a:r>
              <a:rPr lang="en-ZA" sz="3200" b="1" dirty="0" smtClean="0"/>
              <a:t> quarter</a:t>
            </a:r>
            <a:r>
              <a:rPr lang="en-ZA" sz="3200" dirty="0" smtClean="0"/>
              <a:t> of the financial year 2017/18.</a:t>
            </a:r>
            <a:endParaRPr lang="en-ZA" sz="32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26933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Autofit/>
          </a:bodyPr>
          <a:lstStyle/>
          <a:p>
            <a:r>
              <a:rPr lang="en-ZA" sz="2800" b="1" dirty="0">
                <a:solidFill>
                  <a:srgbClr val="C0504D">
                    <a:lumMod val="75000"/>
                  </a:srgbClr>
                </a:solidFill>
              </a:rPr>
              <a:t>PROGRAMME 1 ... </a:t>
            </a:r>
            <a:r>
              <a:rPr lang="en-ZA" sz="2400" b="1" dirty="0">
                <a:solidFill>
                  <a:srgbClr val="C0504D">
                    <a:lumMod val="75000"/>
                  </a:srgbClr>
                </a:solidFill>
              </a:rPr>
              <a:t/>
            </a:r>
            <a:br>
              <a:rPr lang="en-ZA" sz="2400" b="1" dirty="0">
                <a:solidFill>
                  <a:srgbClr val="C0504D">
                    <a:lumMod val="75000"/>
                  </a:srgbClr>
                </a:solidFill>
              </a:rPr>
            </a:br>
            <a:r>
              <a:rPr lang="en-US" sz="2400" b="1" dirty="0" smtClean="0"/>
              <a:t>MEDIA LIAISON, NATIONAL AND PROVINCIAL COMMUNICATION</a:t>
            </a:r>
            <a:br>
              <a:rPr lang="en-US" sz="2400" b="1" dirty="0" smtClean="0"/>
            </a:br>
            <a:endParaRPr lang="en-US" sz="2400" b="1" dirty="0"/>
          </a:p>
        </p:txBody>
      </p:sp>
      <p:sp>
        <p:nvSpPr>
          <p:cNvPr id="3" name="Text Placeholder 2"/>
          <p:cNvSpPr>
            <a:spLocks noGrp="1"/>
          </p:cNvSpPr>
          <p:nvPr>
            <p:ph type="body" idx="1"/>
          </p:nvPr>
        </p:nvSpPr>
        <p:spPr>
          <a:xfrm>
            <a:off x="457200" y="1133053"/>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853976"/>
            <a:ext cx="4040188" cy="3951288"/>
          </a:xfrm>
        </p:spPr>
        <p:txBody>
          <a:bodyPr>
            <a:noAutofit/>
          </a:bodyPr>
          <a:lstStyle/>
          <a:p>
            <a:r>
              <a:rPr lang="en-ZA" sz="2000" dirty="0"/>
              <a:t>R</a:t>
            </a:r>
            <a:r>
              <a:rPr lang="en-ZA" sz="2000" dirty="0" smtClean="0"/>
              <a:t>eceived </a:t>
            </a:r>
            <a:r>
              <a:rPr lang="en-ZA" sz="2000" b="1" dirty="0"/>
              <a:t>53 media enquiries </a:t>
            </a:r>
            <a:r>
              <a:rPr lang="en-ZA" sz="2000" b="1" dirty="0" smtClean="0"/>
              <a:t>&amp;</a:t>
            </a:r>
            <a:r>
              <a:rPr lang="en-ZA" sz="2000" dirty="0" smtClean="0"/>
              <a:t> </a:t>
            </a:r>
            <a:r>
              <a:rPr lang="en-ZA" sz="2000" dirty="0"/>
              <a:t>responded to </a:t>
            </a:r>
            <a:r>
              <a:rPr lang="en-ZA" sz="2000" dirty="0" smtClean="0"/>
              <a:t>it; and</a:t>
            </a:r>
          </a:p>
          <a:p>
            <a:r>
              <a:rPr lang="en-ZA" sz="2000" b="1" dirty="0" smtClean="0"/>
              <a:t>Distributed </a:t>
            </a:r>
            <a:r>
              <a:rPr lang="en-ZA" sz="2000" b="1" dirty="0"/>
              <a:t>the Department’s messages </a:t>
            </a:r>
            <a:r>
              <a:rPr lang="en-ZA" sz="2000" dirty="0" smtClean="0"/>
              <a:t>and </a:t>
            </a:r>
            <a:r>
              <a:rPr lang="en-ZA" sz="2000" dirty="0"/>
              <a:t>implemented media plans, distributed media statements &amp;</a:t>
            </a:r>
            <a:r>
              <a:rPr lang="en-ZA" sz="2000" dirty="0" smtClean="0"/>
              <a:t> </a:t>
            </a:r>
            <a:r>
              <a:rPr lang="en-ZA" sz="2000" dirty="0"/>
              <a:t>advisories</a:t>
            </a:r>
            <a:r>
              <a:rPr lang="en-ZA" sz="2000" dirty="0" smtClean="0"/>
              <a:t>, </a:t>
            </a:r>
            <a:r>
              <a:rPr lang="en-ZA" sz="2000" dirty="0"/>
              <a:t>co-ordinated more than </a:t>
            </a:r>
            <a:r>
              <a:rPr lang="en-ZA" sz="2000" b="1" dirty="0"/>
              <a:t>104 Media </a:t>
            </a:r>
            <a:r>
              <a:rPr lang="en-ZA" sz="2000" b="1" dirty="0" smtClean="0"/>
              <a:t>interviews, 12 </a:t>
            </a:r>
            <a:r>
              <a:rPr lang="en-ZA" sz="2000" b="1" dirty="0"/>
              <a:t>Media Statements &amp;</a:t>
            </a:r>
            <a:r>
              <a:rPr lang="en-ZA" sz="2000" b="1" dirty="0" smtClean="0"/>
              <a:t> </a:t>
            </a:r>
            <a:r>
              <a:rPr lang="en-ZA" sz="2000" b="1" dirty="0"/>
              <a:t>25 Media </a:t>
            </a:r>
            <a:r>
              <a:rPr lang="en-ZA" sz="2000" b="1" dirty="0" smtClean="0"/>
              <a:t>Advisories.</a:t>
            </a:r>
            <a:endParaRPr lang="en-US" sz="2000" b="1" dirty="0" smtClean="0"/>
          </a:p>
          <a:p>
            <a:endParaRPr lang="en-US" sz="2000" b="1" dirty="0"/>
          </a:p>
          <a:p>
            <a:endParaRPr lang="en-US" sz="2000" dirty="0"/>
          </a:p>
        </p:txBody>
      </p:sp>
      <p:sp>
        <p:nvSpPr>
          <p:cNvPr id="5" name="Text Placeholder 4"/>
          <p:cNvSpPr>
            <a:spLocks noGrp="1"/>
          </p:cNvSpPr>
          <p:nvPr>
            <p:ph type="body" sz="quarter" idx="3"/>
          </p:nvPr>
        </p:nvSpPr>
        <p:spPr>
          <a:xfrm>
            <a:off x="4645029" y="113305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853976"/>
            <a:ext cx="4041775" cy="3951288"/>
          </a:xfrm>
        </p:spPr>
        <p:txBody>
          <a:bodyPr>
            <a:normAutofit/>
          </a:bodyPr>
          <a:lstStyle/>
          <a:p>
            <a:r>
              <a:rPr lang="en-US" sz="2000" dirty="0"/>
              <a:t>R</a:t>
            </a:r>
            <a:r>
              <a:rPr lang="en-US" sz="2000" dirty="0" smtClean="0"/>
              <a:t>eceived </a:t>
            </a:r>
            <a:r>
              <a:rPr lang="en-US" sz="2000" b="1" dirty="0" smtClean="0"/>
              <a:t>33 </a:t>
            </a:r>
            <a:r>
              <a:rPr lang="en-US" sz="2000" b="1" dirty="0"/>
              <a:t>media enquiries</a:t>
            </a:r>
            <a:r>
              <a:rPr lang="en-US" sz="2000" dirty="0"/>
              <a:t> &amp;</a:t>
            </a:r>
            <a:r>
              <a:rPr lang="en-US" sz="2000" dirty="0" smtClean="0"/>
              <a:t> responded to it; and</a:t>
            </a:r>
          </a:p>
          <a:p>
            <a:r>
              <a:rPr lang="en-US" sz="2000" dirty="0" smtClean="0"/>
              <a:t>Distributed </a:t>
            </a:r>
            <a:r>
              <a:rPr lang="en-US" sz="2000" dirty="0"/>
              <a:t>the Department’s messages &amp;</a:t>
            </a:r>
            <a:r>
              <a:rPr lang="en-US" sz="2000" dirty="0" smtClean="0"/>
              <a:t> </a:t>
            </a:r>
            <a:r>
              <a:rPr lang="en-US" sz="2000" dirty="0"/>
              <a:t>successfully implemented media plans, </a:t>
            </a:r>
            <a:r>
              <a:rPr lang="en-US" sz="2000" dirty="0" smtClean="0"/>
              <a:t>co-ordinated </a:t>
            </a:r>
            <a:r>
              <a:rPr lang="en-US" sz="2000" dirty="0"/>
              <a:t>more than </a:t>
            </a:r>
            <a:r>
              <a:rPr lang="en-US" sz="2000" b="1" dirty="0" smtClean="0"/>
              <a:t>89 </a:t>
            </a:r>
            <a:r>
              <a:rPr lang="en-US" sz="2000" b="1" dirty="0"/>
              <a:t>media </a:t>
            </a:r>
            <a:r>
              <a:rPr lang="en-US" sz="2000" b="1" dirty="0" smtClean="0"/>
              <a:t>interviews, 12 </a:t>
            </a:r>
            <a:r>
              <a:rPr lang="en-US" sz="2000" b="1" dirty="0"/>
              <a:t>Media Statements &amp;</a:t>
            </a:r>
            <a:r>
              <a:rPr lang="en-US" sz="2000" b="1" dirty="0" smtClean="0"/>
              <a:t> 13 </a:t>
            </a:r>
            <a:r>
              <a:rPr lang="en-US" sz="2000" b="1" dirty="0"/>
              <a:t>Media </a:t>
            </a:r>
            <a:r>
              <a:rPr lang="en-US" sz="2000" b="1" dirty="0" smtClean="0"/>
              <a:t>Advisories. </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30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655938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ZA" sz="2800" b="1" dirty="0">
                <a:solidFill>
                  <a:srgbClr val="C0504D">
                    <a:lumMod val="75000"/>
                  </a:srgbClr>
                </a:solidFill>
              </a:rPr>
              <a:t>PROGRAMME 1 ... </a:t>
            </a:r>
            <a:r>
              <a:rPr lang="en-ZA" sz="2500" b="1" dirty="0">
                <a:solidFill>
                  <a:srgbClr val="C0504D">
                    <a:lumMod val="75000"/>
                  </a:srgbClr>
                </a:solidFill>
              </a:rPr>
              <a:t/>
            </a:r>
            <a:br>
              <a:rPr lang="en-ZA" sz="2500" b="1" dirty="0">
                <a:solidFill>
                  <a:srgbClr val="C0504D">
                    <a:lumMod val="75000"/>
                  </a:srgbClr>
                </a:solidFill>
              </a:rPr>
            </a:br>
            <a:r>
              <a:rPr lang="en-US" sz="2400" b="1" dirty="0">
                <a:solidFill>
                  <a:prstClr val="black"/>
                </a:solidFill>
              </a:rPr>
              <a:t>STRATEGIC PLANNING, RESEARCH AND CO-ORDINATION</a:t>
            </a:r>
          </a:p>
        </p:txBody>
      </p:sp>
      <p:sp>
        <p:nvSpPr>
          <p:cNvPr id="3" name="Text Placeholder 2"/>
          <p:cNvSpPr>
            <a:spLocks noGrp="1"/>
          </p:cNvSpPr>
          <p:nvPr>
            <p:ph type="body" idx="1"/>
          </p:nvPr>
        </p:nvSpPr>
        <p:spPr>
          <a:xfrm>
            <a:off x="457200" y="84959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489360"/>
            <a:ext cx="4040188" cy="3951288"/>
          </a:xfrm>
        </p:spPr>
        <p:txBody>
          <a:bodyPr>
            <a:noAutofit/>
          </a:bodyPr>
          <a:lstStyle/>
          <a:p>
            <a:r>
              <a:rPr lang="en-ZA" sz="2000" dirty="0" smtClean="0"/>
              <a:t>First draft </a:t>
            </a:r>
            <a:r>
              <a:rPr lang="en-ZA" sz="2000" dirty="0"/>
              <a:t>Annual Performance </a:t>
            </a:r>
            <a:r>
              <a:rPr lang="en-ZA" sz="2000" dirty="0" smtClean="0"/>
              <a:t>Plan </a:t>
            </a:r>
            <a:r>
              <a:rPr lang="en-ZA" sz="2000" b="1" dirty="0" smtClean="0"/>
              <a:t>(APP), Annual Reports </a:t>
            </a:r>
            <a:r>
              <a:rPr lang="en-ZA" sz="2000" dirty="0"/>
              <a:t>&amp;</a:t>
            </a:r>
            <a:r>
              <a:rPr lang="en-ZA" sz="2000" dirty="0" smtClean="0"/>
              <a:t> </a:t>
            </a:r>
            <a:r>
              <a:rPr lang="en-ZA" sz="2000" b="1" dirty="0" smtClean="0"/>
              <a:t>outcome reports </a:t>
            </a:r>
            <a:r>
              <a:rPr lang="en-ZA" sz="2000" dirty="0" smtClean="0"/>
              <a:t>submitted in compliance with prescripts for APP &amp; </a:t>
            </a:r>
            <a:r>
              <a:rPr lang="en-ZA" sz="2000" dirty="0"/>
              <a:t>O</a:t>
            </a:r>
            <a:r>
              <a:rPr lang="en-ZA" sz="2000" dirty="0" smtClean="0"/>
              <a:t>utcome reporting; and</a:t>
            </a:r>
          </a:p>
          <a:p>
            <a:r>
              <a:rPr lang="en-ZA" sz="2000" dirty="0" smtClean="0"/>
              <a:t>Special Planning, Monitoring and Evaluation (PME) </a:t>
            </a:r>
            <a:r>
              <a:rPr lang="en-US" sz="2000" dirty="0"/>
              <a:t>Heads of Education Departments Committee </a:t>
            </a:r>
            <a:r>
              <a:rPr lang="en-US" sz="2000" dirty="0" smtClean="0"/>
              <a:t>(</a:t>
            </a:r>
            <a:r>
              <a:rPr lang="en-ZA" sz="2000" dirty="0" smtClean="0"/>
              <a:t>HEDCOM) </a:t>
            </a:r>
            <a:r>
              <a:rPr lang="en-ZA" sz="2000" dirty="0"/>
              <a:t>Sub-committee </a:t>
            </a:r>
            <a:r>
              <a:rPr lang="en-ZA" sz="2000" dirty="0" smtClean="0"/>
              <a:t>workshop </a:t>
            </a:r>
            <a:r>
              <a:rPr lang="en-ZA" sz="2000" dirty="0"/>
              <a:t>convened </a:t>
            </a:r>
            <a:r>
              <a:rPr lang="en-ZA" sz="2000" dirty="0" smtClean="0"/>
              <a:t>in </a:t>
            </a:r>
            <a:r>
              <a:rPr lang="en-ZA" sz="2000" dirty="0"/>
              <a:t>September 2017 </a:t>
            </a:r>
            <a:r>
              <a:rPr lang="en-ZA" sz="2000" dirty="0" smtClean="0"/>
              <a:t>to </a:t>
            </a:r>
            <a:r>
              <a:rPr lang="en-ZA" sz="2000" dirty="0"/>
              <a:t>finalise the 2018/19 </a:t>
            </a:r>
            <a:r>
              <a:rPr lang="en-ZA" sz="2000" dirty="0" smtClean="0"/>
              <a:t>Provincial Performance Measures </a:t>
            </a:r>
            <a:r>
              <a:rPr lang="en-ZA" sz="2000" b="1" dirty="0" smtClean="0"/>
              <a:t>(PPMs)</a:t>
            </a:r>
            <a:r>
              <a:rPr lang="en-ZA" sz="2000" dirty="0" smtClean="0"/>
              <a:t>. Standardised sector indicators or PPMs </a:t>
            </a:r>
            <a:r>
              <a:rPr lang="en-ZA" sz="2000" dirty="0"/>
              <a:t>were circulated to PEDs for </a:t>
            </a:r>
            <a:r>
              <a:rPr lang="en-ZA" sz="2000" dirty="0" smtClean="0"/>
              <a:t>approval.</a:t>
            </a:r>
            <a:endParaRPr lang="en-ZA" sz="2000" dirty="0"/>
          </a:p>
          <a:p>
            <a:endParaRPr lang="en-ZA" sz="2000" dirty="0"/>
          </a:p>
          <a:p>
            <a:endParaRPr lang="en-US" sz="2000" b="1" dirty="0"/>
          </a:p>
          <a:p>
            <a:endParaRPr lang="en-US" sz="2000" dirty="0"/>
          </a:p>
        </p:txBody>
      </p:sp>
      <p:sp>
        <p:nvSpPr>
          <p:cNvPr id="5" name="Text Placeholder 4"/>
          <p:cNvSpPr>
            <a:spLocks noGrp="1"/>
          </p:cNvSpPr>
          <p:nvPr>
            <p:ph type="body" sz="quarter" idx="3"/>
          </p:nvPr>
        </p:nvSpPr>
        <p:spPr>
          <a:xfrm>
            <a:off x="4645025" y="87687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18095" y="1489360"/>
            <a:ext cx="4041775" cy="4599360"/>
          </a:xfrm>
        </p:spPr>
        <p:txBody>
          <a:bodyPr>
            <a:noAutofit/>
          </a:bodyPr>
          <a:lstStyle/>
          <a:p>
            <a:r>
              <a:rPr lang="en-ZA" sz="2000" b="1" dirty="0"/>
              <a:t>S</a:t>
            </a:r>
            <a:r>
              <a:rPr lang="en-ZA" sz="2000" b="1" dirty="0" smtClean="0"/>
              <a:t>econd </a:t>
            </a:r>
            <a:r>
              <a:rPr lang="en-ZA" sz="2000" b="1" dirty="0"/>
              <a:t>draft </a:t>
            </a:r>
            <a:r>
              <a:rPr lang="en-ZA" sz="2000" b="1" dirty="0" smtClean="0"/>
              <a:t>2018/19 </a:t>
            </a:r>
            <a:r>
              <a:rPr lang="en-ZA" sz="2000" dirty="0" smtClean="0"/>
              <a:t>APP, Outcome 1 report and </a:t>
            </a:r>
            <a:r>
              <a:rPr lang="en-ZA" sz="2000" dirty="0"/>
              <a:t>MPAT submitted in compliance with prescripts for APP &amp; </a:t>
            </a:r>
            <a:r>
              <a:rPr lang="en-ZA" sz="2000" dirty="0" smtClean="0"/>
              <a:t>Outcome, </a:t>
            </a:r>
            <a:r>
              <a:rPr lang="en-US" sz="2000" dirty="0"/>
              <a:t>Service Delivery Improvement Plan </a:t>
            </a:r>
            <a:r>
              <a:rPr lang="en-US" sz="2000" dirty="0" smtClean="0"/>
              <a:t>(</a:t>
            </a:r>
            <a:r>
              <a:rPr lang="en-ZA" sz="2000" dirty="0" smtClean="0"/>
              <a:t>SDIP) and </a:t>
            </a:r>
            <a:r>
              <a:rPr lang="en-US" sz="2000" dirty="0"/>
              <a:t>Management Performance Assessment Tool </a:t>
            </a:r>
            <a:r>
              <a:rPr lang="en-US" sz="2000" dirty="0" smtClean="0"/>
              <a:t>(</a:t>
            </a:r>
            <a:r>
              <a:rPr lang="en-ZA" sz="2000" dirty="0" smtClean="0"/>
              <a:t>MPAT) reporting.</a:t>
            </a:r>
            <a:endParaRPr lang="en-ZA" sz="2000" dirty="0"/>
          </a:p>
          <a:p>
            <a:pPr lvl="0"/>
            <a:endParaRPr lang="en-US" sz="2000" dirty="0"/>
          </a:p>
          <a:p>
            <a:pPr marL="0" indent="0">
              <a:buNone/>
            </a:pPr>
            <a:endParaRPr lang="en-ZA" sz="2000" dirty="0"/>
          </a:p>
          <a:p>
            <a:pPr marL="0" indent="0">
              <a:buNone/>
            </a:pPr>
            <a:endParaRPr lang="en-ZA"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31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60416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94" y="35199"/>
            <a:ext cx="8229600" cy="1143000"/>
          </a:xfrm>
        </p:spPr>
        <p:txBody>
          <a:bodyPr>
            <a:normAutofit fontScale="90000"/>
          </a:bodyPr>
          <a:lstStyle/>
          <a:p>
            <a:r>
              <a:rPr lang="en-ZA" sz="2800" b="1" dirty="0">
                <a:solidFill>
                  <a:srgbClr val="C0504D">
                    <a:lumMod val="75000"/>
                  </a:srgbClr>
                </a:solidFill>
              </a:rPr>
              <a:t>PROGRAMME 1 ... </a:t>
            </a:r>
            <a:r>
              <a:rPr lang="en-ZA" sz="2500" b="1" dirty="0">
                <a:solidFill>
                  <a:srgbClr val="C0504D">
                    <a:lumMod val="75000"/>
                  </a:srgbClr>
                </a:solidFill>
              </a:rPr>
              <a:t/>
            </a:r>
            <a:br>
              <a:rPr lang="en-ZA" sz="2500" b="1" dirty="0">
                <a:solidFill>
                  <a:srgbClr val="C0504D">
                    <a:lumMod val="75000"/>
                  </a:srgbClr>
                </a:solidFill>
              </a:rPr>
            </a:br>
            <a:r>
              <a:rPr lang="en-US" sz="2700" b="1" dirty="0" smtClean="0">
                <a:solidFill>
                  <a:prstClr val="black"/>
                </a:solidFill>
              </a:rPr>
              <a:t>RESEARCH CO-ORDINATION, MONITORING AND EVALUATION (RCME)</a:t>
            </a:r>
            <a:endParaRPr lang="en-US" sz="2700" b="1" dirty="0">
              <a:solidFill>
                <a:prstClr val="black"/>
              </a:solidFill>
            </a:endParaRPr>
          </a:p>
        </p:txBody>
      </p:sp>
      <p:sp>
        <p:nvSpPr>
          <p:cNvPr id="3" name="Text Placeholder 2"/>
          <p:cNvSpPr>
            <a:spLocks noGrp="1"/>
          </p:cNvSpPr>
          <p:nvPr>
            <p:ph type="body" idx="1"/>
          </p:nvPr>
        </p:nvSpPr>
        <p:spPr>
          <a:xfrm>
            <a:off x="472888" y="974791"/>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64619" y="1587962"/>
            <a:ext cx="4040188" cy="3951288"/>
          </a:xfrm>
        </p:spPr>
        <p:txBody>
          <a:bodyPr>
            <a:noAutofit/>
          </a:bodyPr>
          <a:lstStyle/>
          <a:p>
            <a:r>
              <a:rPr lang="en-ZA" sz="2000" b="1" dirty="0" smtClean="0"/>
              <a:t>Early </a:t>
            </a:r>
            <a:r>
              <a:rPr lang="en-ZA" sz="2000" b="1" dirty="0"/>
              <a:t>Grade Reading Study (EGRS II) – </a:t>
            </a:r>
            <a:r>
              <a:rPr lang="en-ZA" sz="2000" b="1" dirty="0" smtClean="0"/>
              <a:t>Mpumalanga: Interventions </a:t>
            </a:r>
            <a:r>
              <a:rPr lang="en-ZA" sz="2000" b="1" dirty="0"/>
              <a:t>were implemented as planned </a:t>
            </a:r>
            <a:r>
              <a:rPr lang="en-ZA" sz="2000" dirty="0"/>
              <a:t>with </a:t>
            </a:r>
            <a:r>
              <a:rPr lang="en-ZA" sz="2000" dirty="0" smtClean="0"/>
              <a:t>a few </a:t>
            </a:r>
            <a:r>
              <a:rPr lang="en-ZA" sz="2000" dirty="0"/>
              <a:t>complaints raised regarding the disruption of schooling due to union activities. </a:t>
            </a:r>
          </a:p>
          <a:p>
            <a:endParaRPr lang="en-US" sz="2000" b="1" dirty="0"/>
          </a:p>
          <a:p>
            <a:pPr marL="0" indent="0">
              <a:buNone/>
            </a:pPr>
            <a:endParaRPr lang="en-US" sz="2000" dirty="0"/>
          </a:p>
        </p:txBody>
      </p:sp>
      <p:sp>
        <p:nvSpPr>
          <p:cNvPr id="5" name="Text Placeholder 4"/>
          <p:cNvSpPr>
            <a:spLocks noGrp="1"/>
          </p:cNvSpPr>
          <p:nvPr>
            <p:ph type="body" sz="quarter" idx="3"/>
          </p:nvPr>
        </p:nvSpPr>
        <p:spPr>
          <a:xfrm>
            <a:off x="4614755" y="879035"/>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25816" y="1412776"/>
            <a:ext cx="4338672" cy="3961203"/>
          </a:xfrm>
        </p:spPr>
        <p:txBody>
          <a:bodyPr>
            <a:noAutofit/>
          </a:bodyPr>
          <a:lstStyle/>
          <a:p>
            <a:r>
              <a:rPr lang="en-US" sz="2000" b="1" dirty="0" smtClean="0"/>
              <a:t>EGRS II </a:t>
            </a:r>
            <a:r>
              <a:rPr lang="en-US" sz="2000" b="1" dirty="0"/>
              <a:t>(Mpumalanga </a:t>
            </a:r>
            <a:r>
              <a:rPr lang="en-ZA" sz="2000" dirty="0"/>
              <a:t>English First Additional Language </a:t>
            </a:r>
            <a:r>
              <a:rPr lang="en-ZA" sz="2000" b="1" dirty="0" smtClean="0"/>
              <a:t>(</a:t>
            </a:r>
            <a:r>
              <a:rPr lang="en-US" sz="2000" b="1" dirty="0" smtClean="0"/>
              <a:t>EFAL) </a:t>
            </a:r>
            <a:r>
              <a:rPr lang="en-US" sz="2000" b="1" dirty="0"/>
              <a:t>Teacher </a:t>
            </a:r>
            <a:r>
              <a:rPr lang="en-US" sz="2000" b="1" dirty="0" smtClean="0"/>
              <a:t>Interventions) </a:t>
            </a:r>
            <a:r>
              <a:rPr lang="en-US" sz="2000" dirty="0" smtClean="0"/>
              <a:t>took </a:t>
            </a:r>
            <a:r>
              <a:rPr lang="en-US" sz="2000" dirty="0"/>
              <a:t>place from </a:t>
            </a:r>
            <a:r>
              <a:rPr lang="en-US" sz="2000" dirty="0" smtClean="0"/>
              <a:t>09 </a:t>
            </a:r>
            <a:r>
              <a:rPr lang="en-US" sz="2000" dirty="0"/>
              <a:t>– 11 October </a:t>
            </a:r>
            <a:r>
              <a:rPr lang="en-US" sz="2000" dirty="0" smtClean="0"/>
              <a:t>2017, data </a:t>
            </a:r>
            <a:r>
              <a:rPr lang="en-US" sz="2000" dirty="0"/>
              <a:t>was collected successfully in all </a:t>
            </a:r>
            <a:r>
              <a:rPr lang="en-US" sz="2000" b="1" dirty="0"/>
              <a:t>180 </a:t>
            </a:r>
            <a:r>
              <a:rPr lang="en-US" sz="2000" b="1" dirty="0" smtClean="0"/>
              <a:t>schools;</a:t>
            </a:r>
            <a:endParaRPr lang="en-US" sz="2000" dirty="0" smtClean="0"/>
          </a:p>
          <a:p>
            <a:r>
              <a:rPr lang="en-ZA" sz="2000" dirty="0"/>
              <a:t>The</a:t>
            </a:r>
            <a:r>
              <a:rPr lang="en-ZA" sz="2000" b="1" dirty="0"/>
              <a:t> </a:t>
            </a:r>
            <a:r>
              <a:rPr lang="en-US" sz="2000" dirty="0"/>
              <a:t>Curriculum and Assessment Policy Statements </a:t>
            </a:r>
            <a:r>
              <a:rPr lang="en-US" sz="2000" b="1" dirty="0" smtClean="0"/>
              <a:t>(</a:t>
            </a:r>
            <a:r>
              <a:rPr lang="en-ZA" sz="2000" b="1" dirty="0" smtClean="0"/>
              <a:t>CAPS) </a:t>
            </a:r>
            <a:r>
              <a:rPr lang="en-ZA" sz="2000" b="1" dirty="0"/>
              <a:t>Implementation </a:t>
            </a:r>
            <a:r>
              <a:rPr lang="en-ZA" sz="2000" b="1" dirty="0" smtClean="0"/>
              <a:t>Evaluation:</a:t>
            </a:r>
            <a:r>
              <a:rPr lang="en-ZA" sz="2000" dirty="0" smtClean="0"/>
              <a:t> </a:t>
            </a:r>
            <a:r>
              <a:rPr lang="en-ZA" sz="2000" dirty="0"/>
              <a:t>Final Report, Management </a:t>
            </a:r>
            <a:r>
              <a:rPr lang="en-ZA" sz="2000" dirty="0" smtClean="0"/>
              <a:t>responses </a:t>
            </a:r>
            <a:r>
              <a:rPr lang="en-ZA" sz="2000" dirty="0"/>
              <a:t>and  Improvement Plan </a:t>
            </a:r>
            <a:r>
              <a:rPr lang="en-ZA" sz="2000" dirty="0" smtClean="0"/>
              <a:t>was approved </a:t>
            </a:r>
            <a:r>
              <a:rPr lang="en-ZA" sz="2000" dirty="0"/>
              <a:t>by </a:t>
            </a:r>
            <a:r>
              <a:rPr lang="en-ZA" sz="2000" dirty="0" smtClean="0"/>
              <a:t>Cabinet; and</a:t>
            </a:r>
            <a:endParaRPr lang="en-ZA" sz="2000" dirty="0"/>
          </a:p>
          <a:p>
            <a:r>
              <a:rPr lang="en-US" sz="2000" b="1" dirty="0" smtClean="0"/>
              <a:t>Provided support </a:t>
            </a:r>
            <a:r>
              <a:rPr lang="en-US" sz="2000" dirty="0" smtClean="0"/>
              <a:t>in </a:t>
            </a:r>
            <a:r>
              <a:rPr lang="en-US" sz="2000" dirty="0"/>
              <a:t>building the capacity of district managers &amp;</a:t>
            </a:r>
            <a:r>
              <a:rPr lang="en-US" sz="2000" dirty="0" smtClean="0"/>
              <a:t> </a:t>
            </a:r>
            <a:r>
              <a:rPr lang="en-US" sz="2000" dirty="0"/>
              <a:t>Education Management Information Systems </a:t>
            </a:r>
            <a:r>
              <a:rPr lang="en-US" sz="2000" dirty="0" smtClean="0"/>
              <a:t>EMIS officials. </a:t>
            </a:r>
            <a:endParaRPr lang="en-US"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32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432405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n-ZA" sz="2800" b="1" dirty="0">
                <a:solidFill>
                  <a:srgbClr val="C0504D">
                    <a:lumMod val="75000"/>
                  </a:srgbClr>
                </a:solidFill>
              </a:rPr>
              <a:t>PROGRAMME 1 ... </a:t>
            </a:r>
            <a:r>
              <a:rPr lang="en-ZA" sz="2500" b="1" dirty="0">
                <a:solidFill>
                  <a:srgbClr val="C0504D">
                    <a:lumMod val="75000"/>
                  </a:srgbClr>
                </a:solidFill>
              </a:rPr>
              <a:t/>
            </a:r>
            <a:br>
              <a:rPr lang="en-ZA" sz="2500" b="1" dirty="0">
                <a:solidFill>
                  <a:srgbClr val="C0504D">
                    <a:lumMod val="75000"/>
                  </a:srgbClr>
                </a:solidFill>
              </a:rPr>
            </a:br>
            <a:r>
              <a:rPr lang="en-US" sz="2700" b="1" dirty="0" smtClean="0">
                <a:solidFill>
                  <a:prstClr val="black"/>
                </a:solidFill>
              </a:rPr>
              <a:t>CO-ORDINATION AND SECRETARIAT SUPPORT</a:t>
            </a:r>
            <a:r>
              <a:rPr lang="en-US" sz="2000" b="1" dirty="0">
                <a:solidFill>
                  <a:prstClr val="black"/>
                </a:solidFill>
              </a:rPr>
              <a:t/>
            </a:r>
            <a:br>
              <a:rPr lang="en-US" sz="2000" b="1" dirty="0">
                <a:solidFill>
                  <a:prstClr val="black"/>
                </a:solidFill>
              </a:rPr>
            </a:br>
            <a:r>
              <a:rPr lang="en-US" sz="2000" b="1" dirty="0" smtClean="0">
                <a:solidFill>
                  <a:prstClr val="black"/>
                </a:solidFill>
              </a:rPr>
              <a:t>Co-ordinating Mechanisms</a:t>
            </a:r>
            <a:endParaRPr lang="en-US" sz="2000" b="1" dirty="0">
              <a:solidFill>
                <a:prstClr val="black"/>
              </a:solidFill>
            </a:endParaRPr>
          </a:p>
        </p:txBody>
      </p:sp>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endParaRPr lang="en-US" b="1" dirty="0"/>
          </a:p>
          <a:p>
            <a:endParaRPr lang="en-US" dirty="0"/>
          </a:p>
        </p:txBody>
      </p:sp>
      <p:sp>
        <p:nvSpPr>
          <p:cNvPr id="5" name="Text Placeholder 4"/>
          <p:cNvSpPr>
            <a:spLocks noGrp="1"/>
          </p:cNvSpPr>
          <p:nvPr>
            <p:ph type="body" sz="quarter" idx="3"/>
          </p:nvPr>
        </p:nvSpPr>
        <p:spPr/>
        <p:txBody>
          <a:bodyPr/>
          <a:lstStyle/>
          <a:p>
            <a:r>
              <a:rPr lang="en-US" dirty="0" smtClean="0"/>
              <a:t>Q3</a:t>
            </a:r>
            <a:endParaRPr lang="en-US" dirty="0"/>
          </a:p>
        </p:txBody>
      </p:sp>
      <p:pic>
        <p:nvPicPr>
          <p:cNvPr id="7" name="Picture 6"/>
          <p:cNvPicPr>
            <a:picLocks noChangeAspect="1"/>
          </p:cNvPicPr>
          <p:nvPr/>
        </p:nvPicPr>
        <p:blipFill>
          <a:blip r:embed="rId3" cstate="print"/>
          <a:stretch>
            <a:fillRect/>
          </a:stretch>
        </p:blipFill>
        <p:spPr>
          <a:xfrm>
            <a:off x="179512" y="2420891"/>
            <a:ext cx="4317876" cy="2916571"/>
          </a:xfrm>
          <a:prstGeom prst="rect">
            <a:avLst/>
          </a:prstGeom>
        </p:spPr>
      </p:pic>
      <p:pic>
        <p:nvPicPr>
          <p:cNvPr id="8" name="Content Placeholder 7"/>
          <p:cNvPicPr>
            <a:picLocks noGrp="1" noChangeAspect="1"/>
          </p:cNvPicPr>
          <p:nvPr>
            <p:ph sz="quarter" idx="4"/>
          </p:nvPr>
        </p:nvPicPr>
        <p:blipFill>
          <a:blip r:embed="rId4" cstate="print"/>
          <a:stretch>
            <a:fillRect/>
          </a:stretch>
        </p:blipFill>
        <p:spPr>
          <a:xfrm>
            <a:off x="4645025" y="2420891"/>
            <a:ext cx="4319463" cy="2916571"/>
          </a:xfrm>
          <a:prstGeom prst="rect">
            <a:avLst/>
          </a:prstGeom>
        </p:spPr>
      </p:pic>
      <p:sp>
        <p:nvSpPr>
          <p:cNvPr id="6" name="Slide Number Placeholder 5"/>
          <p:cNvSpPr>
            <a:spLocks noGrp="1"/>
          </p:cNvSpPr>
          <p:nvPr>
            <p:ph type="sldNum" sz="quarter" idx="10"/>
          </p:nvPr>
        </p:nvSpPr>
        <p:spPr/>
        <p:txBody>
          <a:bodyPr/>
          <a:lstStyle/>
          <a:p>
            <a:fld id="{E2C0AE55-7E06-4976-960B-3D98813CB3CF}" type="slidenum">
              <a:rPr lang="en-ZA" smtClean="0">
                <a:solidFill>
                  <a:prstClr val="black">
                    <a:tint val="75000"/>
                  </a:prstClr>
                </a:solidFill>
              </a:rPr>
              <a:pPr/>
              <a:t>33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4945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ZA" sz="2800" b="1" dirty="0">
                <a:solidFill>
                  <a:srgbClr val="C0504D">
                    <a:lumMod val="75000"/>
                  </a:srgbClr>
                </a:solidFill>
              </a:rPr>
              <a:t>INDICATOR TABLE: PROGRAMME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9460656"/>
              </p:ext>
            </p:extLst>
          </p:nvPr>
        </p:nvGraphicFramePr>
        <p:xfrm>
          <a:off x="0" y="980728"/>
          <a:ext cx="9144000" cy="5328656"/>
        </p:xfrm>
        <a:graphic>
          <a:graphicData uri="http://schemas.openxmlformats.org/drawingml/2006/table">
            <a:tbl>
              <a:tblPr>
                <a:tableStyleId>{8A107856-5554-42FB-B03E-39F5DBC370BA}</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1143000">
                  <a:extLst>
                    <a:ext uri="{9D8B030D-6E8A-4147-A177-3AD203B41FA5}">
                      <a16:colId xmlns:a16="http://schemas.microsoft.com/office/drawing/2014/main" xmlns="" val="20006"/>
                    </a:ext>
                  </a:extLst>
                </a:gridCol>
                <a:gridCol w="1143000">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a:t>
                      </a:r>
                      <a:endParaRPr lang="en-ZA" sz="1200" b="1" u="none" strike="noStrike" dirty="0" smtClean="0">
                        <a:effectLst/>
                      </a:endParaRPr>
                    </a:p>
                    <a:p>
                      <a:pPr algn="ctr" fontAlgn="ctr"/>
                      <a:r>
                        <a:rPr lang="en-ZA" sz="1200" b="1" u="none" strike="noStrike" dirty="0" smtClean="0">
                          <a:effectLst/>
                        </a:rPr>
                        <a:t>Target </a:t>
                      </a:r>
                      <a:r>
                        <a:rPr lang="en-ZA" sz="1200" b="1" u="none" strike="noStrike" dirty="0">
                          <a:effectLst/>
                        </a:rPr>
                        <a:t>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a:t>
                      </a:r>
                      <a:endParaRPr lang="en-ZA" sz="1200" b="1" u="none" strike="noStrike" dirty="0" smtClean="0">
                        <a:effectLst/>
                      </a:endParaRPr>
                    </a:p>
                    <a:p>
                      <a:pPr algn="ctr" fontAlgn="ctr"/>
                      <a:r>
                        <a:rPr lang="en-ZA" sz="1200" b="1" u="none" strike="noStrike" dirty="0" smtClean="0">
                          <a:effectLst/>
                        </a:rPr>
                        <a:t>Output </a:t>
                      </a:r>
                      <a:r>
                        <a:rPr lang="en-ZA" sz="1200" b="1" u="none" strike="noStrike" dirty="0">
                          <a:effectLst/>
                        </a:rPr>
                        <a:t>–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a:t>
                      </a:r>
                      <a:endParaRPr lang="en-ZA" sz="1200" b="1" u="none" strike="noStrike" dirty="0" smtClean="0">
                        <a:effectLst/>
                      </a:endParaRPr>
                    </a:p>
                    <a:p>
                      <a:pPr algn="ctr" fontAlgn="b"/>
                      <a:r>
                        <a:rPr lang="en-ZA" sz="1200" b="1" u="none" strike="noStrike" dirty="0" smtClean="0">
                          <a:effectLst/>
                        </a:rPr>
                        <a:t>Target </a:t>
                      </a:r>
                      <a:r>
                        <a:rPr lang="en-ZA" sz="1200" b="1" u="none" strike="noStrike" dirty="0">
                          <a:effectLst/>
                        </a:rPr>
                        <a:t>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a:t>
                      </a:r>
                      <a:endParaRPr lang="en-ZA" sz="1200" b="1" u="none" strike="noStrike" dirty="0" smtClean="0">
                        <a:effectLst/>
                      </a:endParaRPr>
                    </a:p>
                    <a:p>
                      <a:pPr algn="ctr" fontAlgn="b"/>
                      <a:r>
                        <a:rPr lang="en-ZA" sz="1200" b="1" u="none" strike="noStrike" dirty="0" smtClean="0">
                          <a:effectLst/>
                        </a:rPr>
                        <a:t>Output </a:t>
                      </a:r>
                      <a:r>
                        <a:rPr lang="en-ZA" sz="1200" b="1" u="none" strike="noStrike" dirty="0">
                          <a:effectLst/>
                        </a:rPr>
                        <a:t>–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b="0" u="none" strike="noStrike" dirty="0">
                          <a:effectLst/>
                        </a:rPr>
                        <a:t>1.1.1 Percentage of Service providers within the procurement unit paid within 30 days.</a:t>
                      </a:r>
                      <a:endParaRPr lang="en-ZA" sz="1200" b="0"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100</a:t>
                      </a:r>
                      <a:r>
                        <a:rPr lang="en-ZA" sz="1200" b="1" u="none" strike="noStrike" dirty="0" smtClean="0">
                          <a:effectLst/>
                        </a:rPr>
                        <a:t>%</a:t>
                      </a:r>
                    </a:p>
                  </a:txBody>
                  <a:tcPr marL="5272" marR="5272" marT="5531" marB="0" anchor="ctr"/>
                </a:tc>
                <a:tc>
                  <a:txBody>
                    <a:bodyPr/>
                    <a:lstStyle/>
                    <a:p>
                      <a:pPr algn="ctr" fontAlgn="t"/>
                      <a:r>
                        <a:rPr lang="en-ZA" sz="1200" b="1" u="none" strike="noStrike" dirty="0" smtClean="0">
                          <a:effectLst/>
                        </a:rPr>
                        <a:t>100%</a:t>
                      </a:r>
                    </a:p>
                    <a:p>
                      <a:pPr algn="ctr" fontAlgn="t"/>
                      <a:r>
                        <a:rPr lang="en-ZA" sz="1200" b="1" i="0" u="none" strike="noStrike" dirty="0" smtClean="0">
                          <a:solidFill>
                            <a:srgbClr val="000000"/>
                          </a:solidFill>
                          <a:effectLst/>
                          <a:latin typeface="+mn-lt"/>
                        </a:rPr>
                        <a:t>QUARTERLY</a:t>
                      </a:r>
                      <a:endParaRPr lang="en-ZA" sz="1200" b="1" i="0" u="none" strike="noStrike" dirty="0">
                        <a:solidFill>
                          <a:srgbClr val="000000"/>
                        </a:solidFill>
                        <a:effectLst/>
                        <a:latin typeface="+mn-lt"/>
                      </a:endParaRPr>
                    </a:p>
                  </a:txBody>
                  <a:tcPr marL="6284" marR="6284" marT="6284" marB="0" anchor="ctr"/>
                </a:tc>
                <a:tc>
                  <a:txBody>
                    <a:bodyPr/>
                    <a:lstStyle/>
                    <a:p>
                      <a:pPr algn="ctr" fontAlgn="t"/>
                      <a:r>
                        <a:rPr lang="en-ZA" sz="1200" b="1" u="none" strike="noStrike" dirty="0">
                          <a:effectLst/>
                        </a:rPr>
                        <a:t>99.99%</a:t>
                      </a:r>
                      <a:br>
                        <a:rPr lang="en-ZA" sz="1200" b="1" u="none" strike="noStrike" dirty="0">
                          <a:effectLst/>
                        </a:rPr>
                      </a:br>
                      <a:r>
                        <a:rPr lang="en-ZA" sz="1200" b="1" u="none" strike="noStrike" dirty="0">
                          <a:effectLst/>
                        </a:rPr>
                        <a:t>9740/9741</a:t>
                      </a:r>
                      <a:br>
                        <a:rPr lang="en-ZA" sz="1200" b="1" u="none" strike="noStrike" dirty="0">
                          <a:effectLst/>
                        </a:rPr>
                      </a:br>
                      <a:endParaRPr lang="en-ZA" sz="1200" b="1" i="0" u="none" strike="noStrike" dirty="0">
                        <a:solidFill>
                          <a:srgbClr val="000000"/>
                        </a:solidFill>
                        <a:effectLst/>
                        <a:latin typeface="Calibri"/>
                      </a:endParaRPr>
                    </a:p>
                  </a:txBody>
                  <a:tcPr marL="6284" marR="6284" marT="6284" marB="0" anchor="ctr">
                    <a:solidFill>
                      <a:srgbClr val="00C459"/>
                    </a:solidFill>
                  </a:tcPr>
                </a:tc>
                <a:tc>
                  <a:txBody>
                    <a:bodyPr/>
                    <a:lstStyle/>
                    <a:p>
                      <a:pPr algn="ctr" fontAlgn="t"/>
                      <a:r>
                        <a:rPr lang="en-ZA" sz="1200" b="1" u="none" strike="noStrike" dirty="0" smtClean="0">
                          <a:effectLst/>
                        </a:rPr>
                        <a:t>100%</a:t>
                      </a:r>
                    </a:p>
                    <a:p>
                      <a:pPr algn="ctr" fontAlgn="t"/>
                      <a:r>
                        <a:rPr lang="en-ZA" sz="1200" b="1" i="0" u="none" strike="noStrike" dirty="0" smtClean="0">
                          <a:solidFill>
                            <a:srgbClr val="000000"/>
                          </a:solidFill>
                          <a:effectLst/>
                          <a:latin typeface="+mn-lt"/>
                        </a:rPr>
                        <a:t>QUARTERLY</a:t>
                      </a:r>
                      <a:endParaRPr lang="en-ZA" sz="1200" b="1" i="0" u="none" strike="noStrike" dirty="0">
                        <a:solidFill>
                          <a:srgbClr val="000000"/>
                        </a:solidFill>
                        <a:effectLst/>
                        <a:latin typeface="+mn-lt"/>
                      </a:endParaRPr>
                    </a:p>
                  </a:txBody>
                  <a:tcPr marL="6284" marR="6284" marT="6284" marB="0" anchor="ctr"/>
                </a:tc>
                <a:tc>
                  <a:txBody>
                    <a:bodyPr/>
                    <a:lstStyle/>
                    <a:p>
                      <a:pPr algn="ctr" fontAlgn="t"/>
                      <a:r>
                        <a:rPr lang="en-ZA" sz="1200" b="1" u="none" strike="noStrike" dirty="0">
                          <a:effectLst/>
                        </a:rPr>
                        <a:t>99.75%</a:t>
                      </a:r>
                      <a:br>
                        <a:rPr lang="en-ZA" sz="1200" b="1" u="none" strike="noStrike" dirty="0">
                          <a:effectLst/>
                        </a:rPr>
                      </a:br>
                      <a:r>
                        <a:rPr lang="en-ZA" sz="1200" b="1" u="none" strike="noStrike" dirty="0">
                          <a:effectLst/>
                        </a:rPr>
                        <a:t>8 482/8 503</a:t>
                      </a:r>
                      <a:br>
                        <a:rPr lang="en-ZA" sz="1200" b="1" u="none" strike="noStrike" dirty="0">
                          <a:effectLst/>
                        </a:rPr>
                      </a:br>
                      <a:endParaRPr lang="en-ZA" sz="1200" b="1" i="0" u="none" strike="noStrike" dirty="0">
                        <a:solidFill>
                          <a:srgbClr val="000000"/>
                        </a:solidFill>
                        <a:effectLst/>
                        <a:latin typeface="Calibri"/>
                      </a:endParaRPr>
                    </a:p>
                  </a:txBody>
                  <a:tcPr marL="6284" marR="6284" marT="6284" marB="0" anchor="ctr">
                    <a:solidFill>
                      <a:srgbClr val="00C459"/>
                    </a:solidFill>
                  </a:tcPr>
                </a:tc>
                <a:tc>
                  <a:txBody>
                    <a:bodyPr/>
                    <a:lstStyle/>
                    <a:p>
                      <a:pPr algn="ctr" fontAlgn="t"/>
                      <a:r>
                        <a:rPr lang="en-ZA" sz="1200" b="0" u="none" strike="noStrike" dirty="0">
                          <a:effectLst/>
                        </a:rPr>
                        <a:t>No Deviation</a:t>
                      </a:r>
                      <a:endParaRPr lang="en-ZA" sz="1200" b="0" i="0" u="none" strike="noStrike" dirty="0">
                        <a:solidFill>
                          <a:srgbClr val="000000"/>
                        </a:solidFill>
                        <a:effectLst/>
                        <a:latin typeface="Calibri"/>
                      </a:endParaRPr>
                    </a:p>
                  </a:txBody>
                  <a:tcPr marL="6284" marR="6284" marT="6284" marB="0" anchor="ctr"/>
                </a:tc>
                <a:tc>
                  <a:txBody>
                    <a:bodyPr/>
                    <a:lstStyle/>
                    <a:p>
                      <a:pPr algn="ctr" fontAlgn="t"/>
                      <a:r>
                        <a:rPr lang="en-ZA" sz="1200" b="0" u="none" strike="noStrike" dirty="0">
                          <a:effectLst/>
                        </a:rPr>
                        <a:t>Not Required</a:t>
                      </a:r>
                      <a:endParaRPr lang="en-ZA" sz="1200" b="0"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2"/>
                  </a:ext>
                </a:extLst>
              </a:tr>
              <a:tr h="0">
                <a:tc>
                  <a:txBody>
                    <a:bodyPr/>
                    <a:lstStyle/>
                    <a:p>
                      <a:pPr algn="ctr" fontAlgn="t"/>
                      <a:r>
                        <a:rPr lang="en-ZA" sz="1200" b="0" u="none" strike="noStrike" dirty="0">
                          <a:effectLst/>
                        </a:rPr>
                        <a:t>1.1.2 Percentage of received misconduct cases resolved within 90 days</a:t>
                      </a:r>
                      <a:endParaRPr lang="en-ZA" sz="1200" b="0"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85</a:t>
                      </a:r>
                      <a:r>
                        <a:rPr lang="en-ZA" sz="1200" b="1" u="none" strike="noStrike" dirty="0" smtClean="0">
                          <a:effectLst/>
                        </a:rPr>
                        <a:t>%</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5272" marR="5272" marT="5531" marB="0" anchor="ct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smtClean="0">
                          <a:effectLst/>
                        </a:rPr>
                        <a:t>Case </a:t>
                      </a:r>
                      <a:r>
                        <a:rPr lang="en-ZA" sz="1200" b="1" u="none" strike="noStrike" dirty="0">
                          <a:effectLst/>
                        </a:rPr>
                        <a:t>was postponed to 04 October 2017</a:t>
                      </a:r>
                      <a:endParaRPr lang="en-ZA" sz="1200" b="1" i="0" u="none" strike="noStrike" dirty="0">
                        <a:solidFill>
                          <a:srgbClr val="000000"/>
                        </a:solidFill>
                        <a:effectLst/>
                        <a:latin typeface="Calibri"/>
                      </a:endParaRPr>
                    </a:p>
                  </a:txBody>
                  <a:tcPr marL="6284" marR="6284" marT="6284" marB="0" anchor="ctr">
                    <a:solidFill>
                      <a:schemeClr val="bg1"/>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No new disciplinary cases were received during this quarter. However, the 2016/17 case was </a:t>
                      </a:r>
                      <a:r>
                        <a:rPr lang="en-ZA" sz="1200" b="1" u="none" strike="noStrike" dirty="0" smtClean="0">
                          <a:effectLst/>
                        </a:rPr>
                        <a:t>convened </a:t>
                      </a:r>
                      <a:r>
                        <a:rPr lang="en-ZA" sz="1200" b="1" u="none" strike="noStrike" dirty="0">
                          <a:effectLst/>
                        </a:rPr>
                        <a:t>on 04 October 2017.</a:t>
                      </a:r>
                      <a:endParaRPr lang="en-ZA" sz="1200" b="1" i="0" u="none" strike="noStrike" dirty="0">
                        <a:solidFill>
                          <a:srgbClr val="000000"/>
                        </a:solidFill>
                        <a:effectLst/>
                        <a:latin typeface="Calibri"/>
                      </a:endParaRPr>
                    </a:p>
                  </a:txBody>
                  <a:tcPr marL="6284" marR="6284" marT="6284" marB="0" anchor="ctr">
                    <a:solidFill>
                      <a:schemeClr val="bg1"/>
                    </a:solidFill>
                  </a:tcPr>
                </a:tc>
                <a:tc>
                  <a:txBody>
                    <a:bodyPr/>
                    <a:lstStyle/>
                    <a:p>
                      <a:pPr algn="ctr" fontAlgn="t"/>
                      <a:r>
                        <a:rPr lang="en-ZA" sz="1200" b="0" u="none" strike="noStrike" dirty="0">
                          <a:effectLst/>
                        </a:rPr>
                        <a:t>Parties to the litigation process could not avail themselves all </a:t>
                      </a:r>
                      <a:r>
                        <a:rPr lang="en-ZA" sz="1200" b="0" u="none" strike="noStrike" dirty="0" smtClean="0">
                          <a:effectLst/>
                        </a:rPr>
                        <a:t>on </a:t>
                      </a:r>
                      <a:r>
                        <a:rPr lang="en-ZA" sz="1200" b="0" u="none" strike="noStrike" dirty="0">
                          <a:effectLst/>
                        </a:rPr>
                        <a:t>the same date (within prescribed period) due to various reasons.</a:t>
                      </a:r>
                      <a:endParaRPr lang="en-ZA" sz="1200" b="0" i="0" u="none" strike="noStrike" dirty="0">
                        <a:solidFill>
                          <a:srgbClr val="000000"/>
                        </a:solidFill>
                        <a:effectLst/>
                        <a:latin typeface="Calibri"/>
                      </a:endParaRPr>
                    </a:p>
                  </a:txBody>
                  <a:tcPr marL="6284" marR="6284" marT="6284" marB="0"/>
                </a:tc>
                <a:tc>
                  <a:txBody>
                    <a:bodyPr/>
                    <a:lstStyle/>
                    <a:p>
                      <a:pPr algn="ctr" fontAlgn="t"/>
                      <a:r>
                        <a:rPr lang="en-ZA" sz="1200" b="0" u="none" strike="noStrike" dirty="0">
                          <a:effectLst/>
                        </a:rPr>
                        <a:t>Capacity building of internal staff especially </a:t>
                      </a:r>
                      <a:r>
                        <a:rPr lang="en-US" sz="1200" kern="1200" dirty="0" smtClean="0">
                          <a:solidFill>
                            <a:schemeClr val="dk1"/>
                          </a:solidFill>
                          <a:effectLst/>
                          <a:latin typeface="+mn-lt"/>
                          <a:ea typeface="+mn-ea"/>
                          <a:cs typeface="+mn-cs"/>
                        </a:rPr>
                        <a:t>Senior Management Services (</a:t>
                      </a:r>
                      <a:r>
                        <a:rPr lang="en-ZA" sz="1200" b="0" u="none" strike="noStrike" dirty="0" smtClean="0">
                          <a:effectLst/>
                        </a:rPr>
                        <a:t>SMS) </a:t>
                      </a:r>
                      <a:r>
                        <a:rPr lang="en-ZA" sz="1200" b="0" u="none" strike="noStrike" dirty="0">
                          <a:effectLst/>
                        </a:rPr>
                        <a:t>members to chair the disciplinary hearings and represent the Department where necessary for resolution </a:t>
                      </a:r>
                      <a:endParaRPr lang="en-ZA" sz="1200" b="0"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3"/>
                  </a:ext>
                </a:extLst>
              </a:tr>
              <a:tr h="0">
                <a:tc>
                  <a:txBody>
                    <a:bodyPr/>
                    <a:lstStyle/>
                    <a:p>
                      <a:pPr algn="ctr" fontAlgn="t"/>
                      <a:r>
                        <a:rPr lang="en-ZA" sz="1200" b="0" u="none" strike="noStrike" dirty="0">
                          <a:effectLst/>
                        </a:rPr>
                        <a:t>1.1.3 Percentage of received grievances cases resolved within 30 days</a:t>
                      </a:r>
                      <a:endParaRPr lang="en-ZA" sz="1200" b="0"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80</a:t>
                      </a:r>
                      <a:r>
                        <a:rPr lang="en-ZA" sz="1200" b="1" u="none" strike="noStrike" dirty="0" smtClean="0">
                          <a:effectLst/>
                        </a:rPr>
                        <a:t>%</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5272" marR="5272" marT="5531" marB="0" anchor="ct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No grievance was received during this quarter </a:t>
                      </a:r>
                      <a:endParaRPr lang="en-ZA" sz="1200" b="1" i="0" u="none" strike="noStrike" dirty="0">
                        <a:solidFill>
                          <a:srgbClr val="000000"/>
                        </a:solidFill>
                        <a:effectLst/>
                        <a:latin typeface="Calibri"/>
                      </a:endParaRPr>
                    </a:p>
                  </a:txBody>
                  <a:tcPr marL="6284" marR="6284" marT="6284" marB="0" anchor="ctr">
                    <a:solidFill>
                      <a:schemeClr val="bg1"/>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6284" marR="6284" marT="6284" marB="0" anchor="ctr"/>
                </a:tc>
                <a:tc>
                  <a:txBody>
                    <a:bodyPr/>
                    <a:lstStyle/>
                    <a:p>
                      <a:pPr algn="ctr" fontAlgn="t"/>
                      <a:r>
                        <a:rPr lang="en-ZA" sz="1200" b="1" u="none" strike="noStrike" dirty="0">
                          <a:effectLst/>
                        </a:rPr>
                        <a:t>One grievance was received and the matter was referred to the line manager for attention</a:t>
                      </a:r>
                      <a:endParaRPr lang="en-ZA" sz="1200" b="1" i="0" u="none" strike="noStrike" dirty="0">
                        <a:solidFill>
                          <a:srgbClr val="000000"/>
                        </a:solidFill>
                        <a:effectLst/>
                        <a:latin typeface="Calibri"/>
                      </a:endParaRPr>
                    </a:p>
                  </a:txBody>
                  <a:tcPr marL="6284" marR="6284" marT="6284" marB="0" anchor="ctr">
                    <a:solidFill>
                      <a:schemeClr val="bg1"/>
                    </a:solidFill>
                  </a:tcPr>
                </a:tc>
                <a:tc>
                  <a:txBody>
                    <a:bodyPr/>
                    <a:lstStyle/>
                    <a:p>
                      <a:pPr algn="ctr" fontAlgn="t"/>
                      <a:r>
                        <a:rPr lang="en-ZA" sz="1200" b="0" u="none" strike="noStrike" dirty="0">
                          <a:effectLst/>
                        </a:rPr>
                        <a:t>No Deviation</a:t>
                      </a:r>
                      <a:endParaRPr lang="en-ZA" sz="1200" b="0" i="0" u="none" strike="noStrike" dirty="0">
                        <a:solidFill>
                          <a:srgbClr val="000000"/>
                        </a:solidFill>
                        <a:effectLst/>
                        <a:latin typeface="Calibri"/>
                      </a:endParaRPr>
                    </a:p>
                  </a:txBody>
                  <a:tcPr marL="6284" marR="6284" marT="6284" marB="0" anchor="ctr"/>
                </a:tc>
                <a:tc>
                  <a:txBody>
                    <a:bodyPr/>
                    <a:lstStyle/>
                    <a:p>
                      <a:pPr algn="ctr" fontAlgn="t"/>
                      <a:r>
                        <a:rPr lang="en-ZA" sz="1200" b="0" u="none" strike="noStrike" dirty="0">
                          <a:effectLst/>
                        </a:rPr>
                        <a:t>Not Required</a:t>
                      </a:r>
                      <a:endParaRPr lang="en-ZA" sz="1200" b="0"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E2C0AE55-7E06-4976-960B-3D98813CB3CF}" type="slidenum">
              <a:rPr lang="en-ZA" smtClean="0">
                <a:solidFill>
                  <a:prstClr val="black">
                    <a:tint val="75000"/>
                  </a:prstClr>
                </a:solidFill>
              </a:rPr>
              <a:pPr/>
              <a:t>34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015680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412777"/>
            <a:ext cx="7772400" cy="1728192"/>
          </a:xfrm>
        </p:spPr>
        <p:txBody>
          <a:bodyPr>
            <a:noAutofit/>
          </a:bodyPr>
          <a:lstStyle/>
          <a:p>
            <a:r>
              <a:rPr lang="en-US" sz="3600" b="1" dirty="0" smtClean="0">
                <a:solidFill>
                  <a:schemeClr val="accent2">
                    <a:lumMod val="75000"/>
                  </a:schemeClr>
                </a:solidFill>
              </a:rPr>
              <a:t>PROGRAMME </a:t>
            </a:r>
            <a:r>
              <a:rPr lang="en-US" sz="3600" b="1" dirty="0">
                <a:solidFill>
                  <a:schemeClr val="accent2">
                    <a:lumMod val="75000"/>
                  </a:schemeClr>
                </a:solidFill>
              </a:rPr>
              <a:t>2</a:t>
            </a:r>
            <a:r>
              <a:rPr lang="en-US" sz="3600" b="1" dirty="0" smtClean="0">
                <a:solidFill>
                  <a:schemeClr val="accent2">
                    <a:lumMod val="75000"/>
                  </a:schemeClr>
                </a:solidFill>
              </a:rPr>
              <a:t>: </a:t>
            </a:r>
            <a:r>
              <a:rPr lang="en-US" sz="3600" b="1" dirty="0">
                <a:solidFill>
                  <a:schemeClr val="accent2">
                    <a:lumMod val="75000"/>
                  </a:schemeClr>
                </a:solidFill>
              </a:rPr>
              <a:t>CURRICULUM POLICY, SUPPORT AND MONITORING</a:t>
            </a:r>
            <a:endParaRPr lang="en-ZA" sz="3600" b="1" dirty="0">
              <a:solidFill>
                <a:schemeClr val="accent2">
                  <a:lumMod val="75000"/>
                </a:schemeClr>
              </a:solidFill>
            </a:endParaRPr>
          </a:p>
        </p:txBody>
      </p:sp>
      <p:sp>
        <p:nvSpPr>
          <p:cNvPr id="3" name="Content Placeholder 2"/>
          <p:cNvSpPr>
            <a:spLocks noGrp="1"/>
          </p:cNvSpPr>
          <p:nvPr>
            <p:ph type="subTitle" idx="1"/>
          </p:nvPr>
        </p:nvSpPr>
        <p:spPr>
          <a:xfrm>
            <a:off x="323528" y="3573016"/>
            <a:ext cx="8640960" cy="1752600"/>
          </a:xfrm>
        </p:spPr>
        <p:txBody>
          <a:bodyPr>
            <a:normAutofit/>
          </a:bodyPr>
          <a:lstStyle/>
          <a:p>
            <a:pPr marL="0" indent="0" algn="just">
              <a:buNone/>
            </a:pPr>
            <a:r>
              <a:rPr lang="en-US" sz="3600" dirty="0" smtClean="0">
                <a:solidFill>
                  <a:schemeClr val="tx1"/>
                </a:solidFill>
              </a:rPr>
              <a:t>The </a:t>
            </a:r>
            <a:r>
              <a:rPr lang="en-US" sz="3600" b="1" dirty="0">
                <a:solidFill>
                  <a:schemeClr val="tx1"/>
                </a:solidFill>
              </a:rPr>
              <a:t>purpose </a:t>
            </a:r>
            <a:r>
              <a:rPr lang="en-US" sz="3600" dirty="0">
                <a:solidFill>
                  <a:schemeClr val="tx1"/>
                </a:solidFill>
              </a:rPr>
              <a:t>of Programme 2 is to develop</a:t>
            </a:r>
            <a:r>
              <a:rPr lang="en-US" sz="3600" b="1" dirty="0">
                <a:solidFill>
                  <a:schemeClr val="tx1"/>
                </a:solidFill>
              </a:rPr>
              <a:t> curriculum and assessment policies </a:t>
            </a:r>
            <a:r>
              <a:rPr lang="en-US" sz="3600" dirty="0">
                <a:solidFill>
                  <a:schemeClr val="tx1"/>
                </a:solidFill>
              </a:rPr>
              <a:t>and monitor and support </a:t>
            </a:r>
            <a:r>
              <a:rPr lang="en-US" sz="3600" dirty="0" smtClean="0">
                <a:solidFill>
                  <a:schemeClr val="tx1"/>
                </a:solidFill>
              </a:rPr>
              <a:t>their implementation</a:t>
            </a:r>
            <a:r>
              <a:rPr lang="en-US" sz="3600" dirty="0">
                <a:solidFill>
                  <a:schemeClr val="tx1"/>
                </a:solidFill>
              </a:rPr>
              <a:t>.</a:t>
            </a:r>
          </a:p>
          <a:p>
            <a:pPr marL="0" indent="0" algn="just">
              <a:buNone/>
            </a:pP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257993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AND QUALITY ENHANCEMENT </a:t>
            </a:r>
            <a:r>
              <a:rPr lang="en-ZA" sz="2200" b="1" dirty="0" smtClean="0"/>
              <a:t>PROGRAMMES</a:t>
            </a:r>
            <a:br>
              <a:rPr lang="en-ZA" sz="2200" b="1" dirty="0" smtClean="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67544" y="836712"/>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67544" y="1340768"/>
            <a:ext cx="4040188" cy="3951288"/>
          </a:xfrm>
        </p:spPr>
        <p:txBody>
          <a:bodyPr>
            <a:noAutofit/>
          </a:bodyPr>
          <a:lstStyle/>
          <a:p>
            <a:r>
              <a:rPr lang="en-US" sz="1800" b="1" dirty="0" smtClean="0"/>
              <a:t>MST </a:t>
            </a:r>
            <a:r>
              <a:rPr lang="en-US" sz="1800" b="1" dirty="0"/>
              <a:t>Strategy </a:t>
            </a:r>
            <a:r>
              <a:rPr lang="en-US" sz="1800" dirty="0"/>
              <a:t>to support provinces in improving learner participation &amp;</a:t>
            </a:r>
            <a:r>
              <a:rPr lang="en-US" sz="1800" dirty="0" smtClean="0"/>
              <a:t> </a:t>
            </a:r>
            <a:r>
              <a:rPr lang="en-US" sz="1800" dirty="0"/>
              <a:t>performance in MST </a:t>
            </a:r>
            <a:r>
              <a:rPr lang="en-US" sz="1800" dirty="0" smtClean="0"/>
              <a:t>subjects – being finalised</a:t>
            </a:r>
            <a:r>
              <a:rPr lang="en-US" sz="1800" dirty="0"/>
              <a:t>; </a:t>
            </a:r>
            <a:endParaRPr lang="en-US" sz="1800" dirty="0" smtClean="0"/>
          </a:p>
          <a:p>
            <a:r>
              <a:rPr lang="en-US" sz="1800" b="1" dirty="0" smtClean="0"/>
              <a:t>MST </a:t>
            </a:r>
            <a:r>
              <a:rPr lang="en-US" sz="1800" b="1" dirty="0"/>
              <a:t>Conditional Grant</a:t>
            </a:r>
            <a:r>
              <a:rPr lang="en-US" sz="1800" b="1" dirty="0" smtClean="0"/>
              <a:t>:</a:t>
            </a:r>
            <a:r>
              <a:rPr lang="en-US" sz="1800" dirty="0" smtClean="0"/>
              <a:t> </a:t>
            </a:r>
            <a:r>
              <a:rPr lang="en-US" sz="1800" b="1" dirty="0" smtClean="0"/>
              <a:t>R85m</a:t>
            </a:r>
            <a:r>
              <a:rPr lang="en-US" sz="1800" dirty="0" smtClean="0"/>
              <a:t> was transferred </a:t>
            </a:r>
            <a:r>
              <a:rPr lang="en-US" sz="1800" dirty="0"/>
              <a:t>to all </a:t>
            </a:r>
            <a:r>
              <a:rPr lang="en-US" sz="1800" dirty="0" smtClean="0"/>
              <a:t>provinces. </a:t>
            </a:r>
            <a:r>
              <a:rPr lang="en-US" sz="1800" dirty="0"/>
              <a:t>A</a:t>
            </a:r>
            <a:r>
              <a:rPr lang="en-US" sz="1800" dirty="0" smtClean="0"/>
              <a:t>chieved the </a:t>
            </a:r>
            <a:r>
              <a:rPr lang="en-US" sz="1800" dirty="0"/>
              <a:t>following:</a:t>
            </a:r>
          </a:p>
          <a:p>
            <a:pPr lvl="1">
              <a:buFont typeface="Wingdings" panose="05000000000000000000" pitchFamily="2" charset="2"/>
              <a:buChar char="Ø"/>
            </a:pPr>
            <a:r>
              <a:rPr lang="en-US" sz="1800" b="1" dirty="0" smtClean="0"/>
              <a:t>209</a:t>
            </a:r>
            <a:r>
              <a:rPr lang="en-US" sz="1800" dirty="0" smtClean="0"/>
              <a:t> Schools </a:t>
            </a:r>
            <a:r>
              <a:rPr lang="en-US" sz="1800" dirty="0"/>
              <a:t>supplied with </a:t>
            </a:r>
            <a:r>
              <a:rPr lang="en-US" sz="1800" dirty="0" smtClean="0"/>
              <a:t>equipment, </a:t>
            </a:r>
            <a:r>
              <a:rPr lang="en-US" sz="1800" dirty="0"/>
              <a:t>tools and machinery to support curriculum and practical teaching in MST Schools</a:t>
            </a:r>
            <a:r>
              <a:rPr lang="en-US" sz="1800" dirty="0" smtClean="0"/>
              <a:t>.</a:t>
            </a:r>
          </a:p>
          <a:p>
            <a:pPr lvl="1">
              <a:buFont typeface="Wingdings" panose="05000000000000000000" pitchFamily="2" charset="2"/>
              <a:buChar char="Ø"/>
            </a:pPr>
            <a:r>
              <a:rPr lang="en-US" sz="1800" b="1" dirty="0" smtClean="0"/>
              <a:t>363</a:t>
            </a:r>
            <a:r>
              <a:rPr lang="en-US" sz="1800" dirty="0" smtClean="0"/>
              <a:t> Schools </a:t>
            </a:r>
            <a:r>
              <a:rPr lang="en-US" sz="1800" dirty="0"/>
              <a:t>supplied with </a:t>
            </a:r>
            <a:r>
              <a:rPr lang="en-US" sz="1800" dirty="0" smtClean="0"/>
              <a:t>consumables &amp; </a:t>
            </a:r>
            <a:r>
              <a:rPr lang="en-US" sz="1800" dirty="0"/>
              <a:t>subject related apparatus to support curriculum &amp;</a:t>
            </a:r>
            <a:r>
              <a:rPr lang="en-US" sz="1800" dirty="0" smtClean="0"/>
              <a:t> </a:t>
            </a:r>
            <a:r>
              <a:rPr lang="en-US" sz="1800" dirty="0"/>
              <a:t>practical teaching methodology in schools</a:t>
            </a:r>
            <a:r>
              <a:rPr lang="en-US" sz="1800" dirty="0" smtClean="0"/>
              <a:t>.</a:t>
            </a:r>
            <a:endParaRPr lang="en-US" sz="1800" dirty="0"/>
          </a:p>
          <a:p>
            <a:endParaRPr lang="en-US" sz="1800" dirty="0" smtClean="0"/>
          </a:p>
          <a:p>
            <a:endParaRPr lang="en-US" sz="1800" dirty="0"/>
          </a:p>
          <a:p>
            <a:endParaRPr lang="en-US" sz="1800" dirty="0" smtClean="0"/>
          </a:p>
          <a:p>
            <a:endParaRPr lang="en-US" sz="1800" dirty="0"/>
          </a:p>
          <a:p>
            <a:endParaRPr lang="en-US" sz="1800" dirty="0"/>
          </a:p>
        </p:txBody>
      </p:sp>
      <p:sp>
        <p:nvSpPr>
          <p:cNvPr id="5" name="Text Placeholder 4"/>
          <p:cNvSpPr>
            <a:spLocks noGrp="1"/>
          </p:cNvSpPr>
          <p:nvPr>
            <p:ph type="body" sz="quarter" idx="3"/>
          </p:nvPr>
        </p:nvSpPr>
        <p:spPr>
          <a:xfrm>
            <a:off x="4788024" y="76470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4008" y="1340768"/>
            <a:ext cx="4041775" cy="3951288"/>
          </a:xfrm>
        </p:spPr>
        <p:txBody>
          <a:bodyPr>
            <a:normAutofit/>
          </a:bodyPr>
          <a:lstStyle/>
          <a:p>
            <a:r>
              <a:rPr lang="en-US" sz="1800" dirty="0"/>
              <a:t>The </a:t>
            </a:r>
            <a:r>
              <a:rPr lang="en-US" sz="1800" b="1" dirty="0"/>
              <a:t>MST Strategy </a:t>
            </a:r>
            <a:r>
              <a:rPr lang="en-US" sz="1800" dirty="0"/>
              <a:t>Consultation workshops </a:t>
            </a:r>
            <a:r>
              <a:rPr lang="en-US" sz="1800" dirty="0" smtClean="0"/>
              <a:t>conducted </a:t>
            </a:r>
            <a:r>
              <a:rPr lang="en-US" sz="1800" dirty="0"/>
              <a:t>with PEDs to support provinces in improving learner participation and performance in MST subjects; </a:t>
            </a:r>
            <a:endParaRPr lang="en-US" sz="1800" dirty="0" smtClean="0"/>
          </a:p>
          <a:p>
            <a:pPr lvl="0" algn="just">
              <a:spcBef>
                <a:spcPts val="0"/>
              </a:spcBef>
            </a:pPr>
            <a:r>
              <a:rPr lang="en-US" sz="1800" dirty="0"/>
              <a:t>The total allocation for the </a:t>
            </a:r>
            <a:r>
              <a:rPr lang="en-US" sz="1800" b="1" dirty="0"/>
              <a:t>MST Conditional Grant </a:t>
            </a:r>
            <a:r>
              <a:rPr lang="en-US" sz="1800" dirty="0"/>
              <a:t>is R365 </a:t>
            </a:r>
            <a:r>
              <a:rPr lang="en-US" sz="1800" dirty="0" smtClean="0"/>
              <a:t>million. As at  </a:t>
            </a:r>
            <a:r>
              <a:rPr lang="en-ZA" sz="1800" dirty="0" smtClean="0">
                <a:solidFill>
                  <a:prstClr val="black"/>
                </a:solidFill>
                <a:ea typeface="Times New Roman" panose="02020603050405020304" pitchFamily="18" charset="0"/>
                <a:cs typeface="Arial" panose="020B0604020202020204" pitchFamily="34" charset="0"/>
              </a:rPr>
              <a:t> </a:t>
            </a:r>
            <a:r>
              <a:rPr lang="en-ZA" sz="1800" b="1" dirty="0">
                <a:solidFill>
                  <a:prstClr val="black"/>
                </a:solidFill>
                <a:ea typeface="Times New Roman" panose="02020603050405020304" pitchFamily="18" charset="0"/>
                <a:cs typeface="Arial" panose="020B0604020202020204" pitchFamily="34" charset="0"/>
              </a:rPr>
              <a:t>31 December   2017</a:t>
            </a:r>
            <a:r>
              <a:rPr lang="en-ZA" sz="1800" dirty="0">
                <a:solidFill>
                  <a:prstClr val="black"/>
                </a:solidFill>
                <a:ea typeface="Times New Roman" panose="02020603050405020304" pitchFamily="18" charset="0"/>
                <a:cs typeface="Arial" panose="020B0604020202020204" pitchFamily="34" charset="0"/>
              </a:rPr>
              <a:t> , </a:t>
            </a:r>
            <a:r>
              <a:rPr lang="en-ZA" sz="1800" b="1" dirty="0">
                <a:ea typeface="Times New Roman" panose="02020603050405020304" pitchFamily="18" charset="0"/>
                <a:cs typeface="Arial" panose="020B0604020202020204" pitchFamily="34" charset="0"/>
              </a:rPr>
              <a:t>51%</a:t>
            </a:r>
            <a:r>
              <a:rPr lang="en-ZA" sz="1800" dirty="0">
                <a:solidFill>
                  <a:prstClr val="black"/>
                </a:solidFill>
                <a:ea typeface="Times New Roman" panose="02020603050405020304" pitchFamily="18" charset="0"/>
                <a:cs typeface="Arial" panose="020B0604020202020204" pitchFamily="34" charset="0"/>
              </a:rPr>
              <a:t> (R186 429  million) was spent by </a:t>
            </a:r>
            <a:r>
              <a:rPr lang="en-ZA" sz="1800" dirty="0" smtClean="0">
                <a:solidFill>
                  <a:prstClr val="black"/>
                </a:solidFill>
                <a:ea typeface="Times New Roman" panose="02020603050405020304" pitchFamily="18" charset="0"/>
                <a:cs typeface="Arial" panose="020B0604020202020204" pitchFamily="34" charset="0"/>
              </a:rPr>
              <a:t>provinces out of R272 </a:t>
            </a:r>
            <a:r>
              <a:rPr lang="en-ZA" sz="1800" dirty="0">
                <a:solidFill>
                  <a:prstClr val="black"/>
                </a:solidFill>
                <a:ea typeface="Times New Roman" panose="02020603050405020304" pitchFamily="18" charset="0"/>
                <a:cs typeface="Arial" panose="020B0604020202020204" pitchFamily="34" charset="0"/>
              </a:rPr>
              <a:t>747 </a:t>
            </a:r>
            <a:r>
              <a:rPr lang="en-ZA" sz="1800" dirty="0" smtClean="0">
                <a:solidFill>
                  <a:prstClr val="black"/>
                </a:solidFill>
                <a:ea typeface="Times New Roman" panose="02020603050405020304" pitchFamily="18" charset="0"/>
                <a:cs typeface="Arial" panose="020B0604020202020204" pitchFamily="34" charset="0"/>
              </a:rPr>
              <a:t>million  </a:t>
            </a:r>
            <a:r>
              <a:rPr lang="en-ZA" sz="1800" dirty="0">
                <a:solidFill>
                  <a:prstClr val="black"/>
                </a:solidFill>
                <a:ea typeface="Times New Roman" panose="02020603050405020304" pitchFamily="18" charset="0"/>
                <a:cs typeface="Arial" panose="020B0604020202020204" pitchFamily="34" charset="0"/>
              </a:rPr>
              <a:t>transferred to all nine provinces. </a:t>
            </a:r>
          </a:p>
          <a:p>
            <a:endParaRPr lang="en-US" sz="1800" dirty="0" smtClean="0"/>
          </a:p>
          <a:p>
            <a:pPr marL="0" indent="0">
              <a:buNone/>
            </a:pPr>
            <a:endParaRPr lang="en-US" sz="18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36</a:t>
            </a:fld>
            <a:endParaRPr lang="en-ZA" dirty="0">
              <a:solidFill>
                <a:prstClr val="black">
                  <a:tint val="75000"/>
                </a:prstClr>
              </a:solidFill>
            </a:endParaRPr>
          </a:p>
        </p:txBody>
      </p:sp>
    </p:spTree>
    <p:extLst>
      <p:ext uri="{BB962C8B-B14F-4D97-AF65-F5344CB8AC3E}">
        <p14:creationId xmlns:p14="http://schemas.microsoft.com/office/powerpoint/2010/main" xmlns="" val="1101449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036804" cy="648072"/>
          </a:xfrm>
        </p:spPr>
        <p:txBody>
          <a:bodyPr>
            <a:noAutofit/>
          </a:bodyPr>
          <a:lstStyle/>
          <a:p>
            <a:r>
              <a:rPr lang="en-ZA" sz="2800" b="1" dirty="0">
                <a:solidFill>
                  <a:srgbClr val="C0504D">
                    <a:lumMod val="75000"/>
                  </a:srgbClr>
                </a:solidFill>
              </a:rPr>
              <a:t>PROGRESS REPORT ON THE MST GRANT </a:t>
            </a:r>
            <a:r>
              <a:rPr lang="en-US" sz="2800" b="1" dirty="0">
                <a:solidFill>
                  <a:srgbClr val="C0504D">
                    <a:lumMod val="75000"/>
                  </a:srgbClr>
                </a:solidFill>
              </a:rPr>
              <a:t>AS AT 31 DECEMBER 2017</a:t>
            </a:r>
            <a:endParaRPr lang="en-ZA" sz="2800" b="1" dirty="0">
              <a:solidFill>
                <a:srgbClr val="C0504D">
                  <a:lumMod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878700236"/>
              </p:ext>
            </p:extLst>
          </p:nvPr>
        </p:nvGraphicFramePr>
        <p:xfrm>
          <a:off x="721217" y="1340765"/>
          <a:ext cx="8099255" cy="4945640"/>
        </p:xfrm>
        <a:graphic>
          <a:graphicData uri="http://schemas.openxmlformats.org/drawingml/2006/table">
            <a:tbl>
              <a:tblPr>
                <a:tableStyleId>{8A107856-5554-42FB-B03E-39F5DBC370BA}</a:tableStyleId>
              </a:tblPr>
              <a:tblGrid>
                <a:gridCol w="732136">
                  <a:extLst>
                    <a:ext uri="{9D8B030D-6E8A-4147-A177-3AD203B41FA5}">
                      <a16:colId xmlns:a16="http://schemas.microsoft.com/office/drawing/2014/main" xmlns="" val="20000"/>
                    </a:ext>
                  </a:extLst>
                </a:gridCol>
                <a:gridCol w="1037191">
                  <a:extLst>
                    <a:ext uri="{9D8B030D-6E8A-4147-A177-3AD203B41FA5}">
                      <a16:colId xmlns:a16="http://schemas.microsoft.com/office/drawing/2014/main" xmlns="" val="20001"/>
                    </a:ext>
                  </a:extLst>
                </a:gridCol>
                <a:gridCol w="1098204">
                  <a:extLst>
                    <a:ext uri="{9D8B030D-6E8A-4147-A177-3AD203B41FA5}">
                      <a16:colId xmlns:a16="http://schemas.microsoft.com/office/drawing/2014/main" xmlns="" val="20002"/>
                    </a:ext>
                  </a:extLst>
                </a:gridCol>
                <a:gridCol w="1098204">
                  <a:extLst>
                    <a:ext uri="{9D8B030D-6E8A-4147-A177-3AD203B41FA5}">
                      <a16:colId xmlns:a16="http://schemas.microsoft.com/office/drawing/2014/main" xmlns="" val="20003"/>
                    </a:ext>
                  </a:extLst>
                </a:gridCol>
                <a:gridCol w="1113458">
                  <a:extLst>
                    <a:ext uri="{9D8B030D-6E8A-4147-A177-3AD203B41FA5}">
                      <a16:colId xmlns:a16="http://schemas.microsoft.com/office/drawing/2014/main" xmlns="" val="20004"/>
                    </a:ext>
                  </a:extLst>
                </a:gridCol>
                <a:gridCol w="1113458">
                  <a:extLst>
                    <a:ext uri="{9D8B030D-6E8A-4147-A177-3AD203B41FA5}">
                      <a16:colId xmlns:a16="http://schemas.microsoft.com/office/drawing/2014/main" xmlns="" val="20005"/>
                    </a:ext>
                  </a:extLst>
                </a:gridCol>
                <a:gridCol w="1021939">
                  <a:extLst>
                    <a:ext uri="{9D8B030D-6E8A-4147-A177-3AD203B41FA5}">
                      <a16:colId xmlns:a16="http://schemas.microsoft.com/office/drawing/2014/main" xmlns="" val="20006"/>
                    </a:ext>
                  </a:extLst>
                </a:gridCol>
                <a:gridCol w="884665">
                  <a:extLst>
                    <a:ext uri="{9D8B030D-6E8A-4147-A177-3AD203B41FA5}">
                      <a16:colId xmlns:a16="http://schemas.microsoft.com/office/drawing/2014/main" xmlns="" val="20007"/>
                    </a:ext>
                  </a:extLst>
                </a:gridCol>
              </a:tblGrid>
              <a:tr h="258034">
                <a:tc gridSpan="8">
                  <a:txBody>
                    <a:bodyPr/>
                    <a:lstStyle/>
                    <a:p>
                      <a:pPr algn="ctr" fontAlgn="b"/>
                      <a:r>
                        <a:rPr lang="en-ZA" sz="1400" b="1" u="none" strike="noStrike" dirty="0" smtClean="0">
                          <a:effectLst/>
                          <a:latin typeface="Arial" panose="020B0604020202020204" pitchFamily="34" charset="0"/>
                          <a:cs typeface="Arial" panose="020B0604020202020204" pitchFamily="34" charset="0"/>
                        </a:rPr>
                        <a:t>2017/18 </a:t>
                      </a:r>
                      <a:r>
                        <a:rPr lang="en-ZA" sz="1400" b="1" u="none" strike="noStrike" dirty="0">
                          <a:effectLst/>
                          <a:latin typeface="Arial" panose="020B0604020202020204" pitchFamily="34" charset="0"/>
                          <a:cs typeface="Arial" panose="020B0604020202020204" pitchFamily="34" charset="0"/>
                        </a:rPr>
                        <a:t>FINANCIAL YEAR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10176">
                <a:tc>
                  <a:txBody>
                    <a:bodyPr/>
                    <a:lstStyle/>
                    <a:p>
                      <a:pPr algn="ctr" fontAlgn="b"/>
                      <a:r>
                        <a:rPr lang="en-ZA" sz="1100" b="1" u="none" strike="noStrike" dirty="0">
                          <a:effectLst/>
                          <a:latin typeface="Arial" panose="020B0604020202020204" pitchFamily="34" charset="0"/>
                          <a:cs typeface="Arial" panose="020B0604020202020204" pitchFamily="34" charset="0"/>
                        </a:rPr>
                        <a:t>Province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ctr" fontAlgn="b"/>
                      <a:r>
                        <a:rPr lang="en-ZA" sz="1100" b="1" u="none" strike="noStrike" dirty="0">
                          <a:effectLst/>
                          <a:latin typeface="Arial" panose="020B0604020202020204" pitchFamily="34" charset="0"/>
                          <a:cs typeface="Arial" panose="020B0604020202020204" pitchFamily="34" charset="0"/>
                        </a:rPr>
                        <a:t>MTEF Budget allocation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ctr" fontAlgn="b"/>
                      <a:r>
                        <a:rPr lang="en-ZA" sz="1100" b="1" u="none" strike="noStrike" dirty="0">
                          <a:effectLst/>
                          <a:latin typeface="Arial" panose="020B0604020202020204" pitchFamily="34" charset="0"/>
                          <a:cs typeface="Arial" panose="020B0604020202020204" pitchFamily="34" charset="0"/>
                        </a:rPr>
                        <a:t>Actual Funds </a:t>
                      </a:r>
                      <a:r>
                        <a:rPr lang="en-ZA" sz="1100" b="1" u="none" strike="noStrike" dirty="0" smtClean="0">
                          <a:effectLst/>
                          <a:latin typeface="Arial" panose="020B0604020202020204" pitchFamily="34" charset="0"/>
                          <a:cs typeface="Arial" panose="020B0604020202020204" pitchFamily="34" charset="0"/>
                        </a:rPr>
                        <a:t>Transferred at</a:t>
                      </a:r>
                      <a:r>
                        <a:rPr lang="en-ZA" sz="1100" b="1" u="none" strike="noStrike" baseline="0" dirty="0" smtClean="0">
                          <a:effectLst/>
                          <a:latin typeface="Arial" panose="020B0604020202020204" pitchFamily="34" charset="0"/>
                          <a:cs typeface="Arial" panose="020B0604020202020204" pitchFamily="34" charset="0"/>
                        </a:rPr>
                        <a:t> 31 Dec 17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ctr" fontAlgn="b"/>
                      <a:r>
                        <a:rPr lang="en-ZA" sz="1100" b="1" u="none" strike="noStrike" dirty="0">
                          <a:effectLst/>
                          <a:latin typeface="Arial" panose="020B0604020202020204" pitchFamily="34" charset="0"/>
                          <a:cs typeface="Arial" panose="020B0604020202020204" pitchFamily="34" charset="0"/>
                        </a:rPr>
                        <a:t>Actual Expenditure against allocation</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ctr" fontAlgn="b"/>
                      <a:r>
                        <a:rPr lang="en-ZA" sz="1100" b="1" u="none" strike="noStrike" dirty="0" smtClean="0">
                          <a:effectLst/>
                          <a:latin typeface="Arial" panose="020B0604020202020204" pitchFamily="34" charset="0"/>
                          <a:cs typeface="Arial" panose="020B0604020202020204" pitchFamily="34" charset="0"/>
                        </a:rPr>
                        <a:t>Budget</a:t>
                      </a:r>
                      <a:r>
                        <a:rPr lang="en-ZA" sz="1100" b="1" u="none" strike="noStrike" baseline="0" dirty="0" smtClean="0">
                          <a:effectLst/>
                          <a:latin typeface="Arial" panose="020B0604020202020204" pitchFamily="34" charset="0"/>
                          <a:cs typeface="Arial" panose="020B0604020202020204" pitchFamily="34" charset="0"/>
                        </a:rPr>
                        <a:t> Available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ctr" fontAlgn="ctr"/>
                      <a:r>
                        <a:rPr lang="en-ZA" sz="1100" b="1" u="none" strike="noStrike" dirty="0">
                          <a:effectLst/>
                          <a:latin typeface="Arial" panose="020B0604020202020204" pitchFamily="34" charset="0"/>
                          <a:cs typeface="Arial" panose="020B0604020202020204" pitchFamily="34" charset="0"/>
                        </a:rPr>
                        <a:t>Over/Under spending </a:t>
                      </a:r>
                      <a:r>
                        <a:rPr lang="en-ZA" sz="1100" b="1" u="none" strike="noStrike" dirty="0" smtClean="0">
                          <a:effectLst/>
                          <a:latin typeface="Arial" panose="020B0604020202020204" pitchFamily="34" charset="0"/>
                          <a:cs typeface="Arial" panose="020B0604020202020204" pitchFamily="34" charset="0"/>
                        </a:rPr>
                        <a:t>on</a:t>
                      </a:r>
                      <a:r>
                        <a:rPr lang="en-ZA" sz="1100" b="1" u="none" strike="noStrike" baseline="0" dirty="0" smtClean="0">
                          <a:effectLst/>
                          <a:latin typeface="Arial" panose="020B0604020202020204" pitchFamily="34" charset="0"/>
                          <a:cs typeface="Arial" panose="020B0604020202020204" pitchFamily="34" charset="0"/>
                        </a:rPr>
                        <a:t> Transfer</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100" b="1" u="none" strike="noStrike" dirty="0">
                          <a:effectLst/>
                          <a:latin typeface="Arial" panose="020B0604020202020204" pitchFamily="34" charset="0"/>
                          <a:cs typeface="Arial" panose="020B0604020202020204" pitchFamily="34" charset="0"/>
                        </a:rPr>
                        <a:t>% Spent against </a:t>
                      </a:r>
                      <a:r>
                        <a:rPr lang="en-ZA" sz="1100" b="1" u="none" strike="noStrike" dirty="0" smtClean="0">
                          <a:effectLst/>
                          <a:latin typeface="Arial" panose="020B0604020202020204" pitchFamily="34" charset="0"/>
                          <a:cs typeface="Arial" panose="020B0604020202020204" pitchFamily="34" charset="0"/>
                        </a:rPr>
                        <a:t>Transfers </a:t>
                      </a: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as at 31 Dec 2017</a:t>
                      </a:r>
                    </a:p>
                    <a:p>
                      <a:pPr algn="ctr"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Spent against Transfers</a:t>
                      </a:r>
                      <a:endPar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algn="ctr" fontAlgn="b"/>
                      <a:r>
                        <a:rPr lang="en-ZA" sz="1100" b="1" i="0" u="none" strike="noStrike" dirty="0" smtClean="0">
                          <a:solidFill>
                            <a:srgbClr val="000000"/>
                          </a:solidFill>
                          <a:effectLst/>
                          <a:latin typeface="Arial" panose="020B0604020202020204" pitchFamily="34" charset="0"/>
                          <a:cs typeface="Arial" panose="020B0604020202020204" pitchFamily="34" charset="0"/>
                        </a:rPr>
                        <a:t>as at 31 Dec 2016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extLst>
                  <a:ext uri="{0D108BD9-81ED-4DB2-BD59-A6C34878D82A}">
                    <a16:rowId xmlns:a16="http://schemas.microsoft.com/office/drawing/2014/main" xmlns="" val="10001"/>
                  </a:ext>
                </a:extLst>
              </a:tr>
              <a:tr h="246549">
                <a:tc>
                  <a:txBody>
                    <a:bodyPr/>
                    <a:lstStyle/>
                    <a:p>
                      <a:pPr algn="l" fontAlgn="b"/>
                      <a:r>
                        <a:rPr lang="en-ZA" sz="1100" u="none" strike="noStrike" dirty="0">
                          <a:effectLst/>
                          <a:latin typeface="Arial" panose="020B0604020202020204" pitchFamily="34" charset="0"/>
                          <a:cs typeface="Arial" panose="020B0604020202020204" pitchFamily="34" charset="0"/>
                        </a:rPr>
                        <a:t>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R'000</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 </a:t>
                      </a:r>
                      <a:r>
                        <a:rPr lang="en-ZA" sz="1100" u="none" strike="noStrike" dirty="0" smtClean="0">
                          <a:effectLst/>
                          <a:latin typeface="Arial" panose="020B0604020202020204" pitchFamily="34" charset="0"/>
                          <a:cs typeface="Arial" panose="020B0604020202020204" pitchFamily="34" charset="0"/>
                        </a:rPr>
                        <a:t>%</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EC</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46 685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46 214</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33 172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13 513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13 042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71,78%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112.62%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FS</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33 741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16 871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13 819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19 922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3 052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81,91%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95.46%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46549">
                <a:tc>
                  <a:txBody>
                    <a:bodyPr/>
                    <a:lstStyle/>
                    <a:p>
                      <a:pPr algn="ctr" fontAlgn="b"/>
                      <a:r>
                        <a:rPr lang="en-ZA" sz="1100" u="none" strike="noStrike" dirty="0">
                          <a:solidFill>
                            <a:srgbClr val="C00000"/>
                          </a:solidFill>
                          <a:effectLst/>
                          <a:latin typeface="Arial" panose="020B0604020202020204" pitchFamily="34" charset="0"/>
                          <a:cs typeface="Arial" panose="020B0604020202020204" pitchFamily="34" charset="0"/>
                        </a:rPr>
                        <a:t>GP</a:t>
                      </a:r>
                      <a:endParaRPr lang="en-ZA" sz="1100" b="1"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51 270</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41 016</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14 637</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36 633</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26 379</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35,69%</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80.00%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46549">
                <a:tc>
                  <a:txBody>
                    <a:bodyPr/>
                    <a:lstStyle/>
                    <a:p>
                      <a:pPr algn="ctr" fontAlgn="b"/>
                      <a:r>
                        <a:rPr lang="en-ZA" sz="1100" u="none" strike="noStrike" dirty="0">
                          <a:solidFill>
                            <a:srgbClr val="C00000"/>
                          </a:solidFill>
                          <a:effectLst/>
                          <a:latin typeface="Arial" panose="020B0604020202020204" pitchFamily="34" charset="0"/>
                          <a:cs typeface="Arial" panose="020B0604020202020204" pitchFamily="34" charset="0"/>
                        </a:rPr>
                        <a:t>KZN</a:t>
                      </a:r>
                      <a:endParaRPr lang="en-ZA" sz="1100" b="1"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61 660</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31 200</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12 608</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49 052</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18 592</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40,41%</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29.73%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LP</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42 796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37 507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28 946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13 850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8 561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77,17%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42.93%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MP</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39 756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30 529</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30 073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9 683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456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98,51%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83.05%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NC</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23 636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18 103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19 986</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3 650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-1 883</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110,40%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74.51%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246549">
                <a:tc>
                  <a:txBody>
                    <a:bodyPr/>
                    <a:lstStyle/>
                    <a:p>
                      <a:pPr algn="ctr" fontAlgn="b"/>
                      <a:r>
                        <a:rPr lang="en-ZA" sz="1100" u="none" strike="noStrike" dirty="0">
                          <a:solidFill>
                            <a:srgbClr val="C00000"/>
                          </a:solidFill>
                          <a:effectLst/>
                          <a:latin typeface="Arial" panose="020B0604020202020204" pitchFamily="34" charset="0"/>
                          <a:cs typeface="Arial" panose="020B0604020202020204" pitchFamily="34" charset="0"/>
                        </a:rPr>
                        <a:t>NW</a:t>
                      </a:r>
                      <a:endParaRPr lang="en-ZA" sz="1100" b="1"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35 384</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28 307</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15 476</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19 908</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12 831</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solidFill>
                            <a:srgbClr val="C00000"/>
                          </a:solidFill>
                          <a:effectLst/>
                          <a:latin typeface="Arial" panose="020B0604020202020204" pitchFamily="34" charset="0"/>
                          <a:cs typeface="Arial" panose="020B0604020202020204" pitchFamily="34" charset="0"/>
                        </a:rPr>
                        <a:t>54,67%</a:t>
                      </a:r>
                      <a:endParaRPr lang="en-ZA" sz="1100" b="0" i="0" u="none" strike="noStrike" dirty="0">
                        <a:solidFill>
                          <a:srgbClr val="C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76.06%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r h="246549">
                <a:tc>
                  <a:txBody>
                    <a:bodyPr/>
                    <a:lstStyle/>
                    <a:p>
                      <a:pPr algn="ctr" fontAlgn="b"/>
                      <a:r>
                        <a:rPr lang="en-ZA" sz="1100" u="none" strike="noStrike" dirty="0">
                          <a:effectLst/>
                          <a:latin typeface="Arial" panose="020B0604020202020204" pitchFamily="34" charset="0"/>
                          <a:cs typeface="Arial" panose="020B0604020202020204" pitchFamily="34" charset="0"/>
                        </a:rPr>
                        <a:t>WC</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30 217</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23 000</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17 712</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12 505</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5 288</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u="none" strike="noStrike" dirty="0">
                          <a:effectLst/>
                          <a:latin typeface="Arial" panose="020B0604020202020204" pitchFamily="34" charset="0"/>
                          <a:cs typeface="Arial" panose="020B0604020202020204" pitchFamily="34" charset="0"/>
                        </a:rPr>
                        <a:t>77,01%</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73.23%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1"/>
                  </a:ext>
                </a:extLst>
              </a:tr>
              <a:tr h="299002">
                <a:tc>
                  <a:txBody>
                    <a:bodyPr/>
                    <a:lstStyle/>
                    <a:p>
                      <a:pPr algn="ctr" fontAlgn="b"/>
                      <a:r>
                        <a:rPr lang="en-ZA" sz="1100" b="1" u="none" strike="noStrike" dirty="0" smtClean="0">
                          <a:effectLst/>
                          <a:latin typeface="Arial" panose="020B0604020202020204" pitchFamily="34" charset="0"/>
                          <a:cs typeface="Arial" panose="020B0604020202020204" pitchFamily="34" charset="0"/>
                        </a:rPr>
                        <a:t>TOTAL</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a:effectLst/>
                          <a:latin typeface="Arial" panose="020B0604020202020204" pitchFamily="34" charset="0"/>
                          <a:cs typeface="Arial" panose="020B0604020202020204" pitchFamily="34" charset="0"/>
                        </a:rPr>
                        <a:t>365 145</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a:effectLst/>
                          <a:latin typeface="Arial" panose="020B0604020202020204" pitchFamily="34" charset="0"/>
                          <a:cs typeface="Arial" panose="020B0604020202020204" pitchFamily="34" charset="0"/>
                        </a:rPr>
                        <a:t>272 747</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a:effectLst/>
                          <a:latin typeface="Arial" panose="020B0604020202020204" pitchFamily="34" charset="0"/>
                          <a:cs typeface="Arial" panose="020B0604020202020204" pitchFamily="34" charset="0"/>
                        </a:rPr>
                        <a:t>186 429</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smtClean="0">
                          <a:effectLst/>
                          <a:latin typeface="Arial" panose="020B0604020202020204" pitchFamily="34" charset="0"/>
                          <a:cs typeface="Arial" panose="020B0604020202020204" pitchFamily="34" charset="0"/>
                        </a:rPr>
                        <a:t>           178 </a:t>
                      </a:r>
                      <a:r>
                        <a:rPr lang="en-ZA" sz="1100" b="1" u="none" strike="noStrike" dirty="0">
                          <a:effectLst/>
                          <a:latin typeface="Arial" panose="020B0604020202020204" pitchFamily="34" charset="0"/>
                          <a:cs typeface="Arial" panose="020B0604020202020204" pitchFamily="34" charset="0"/>
                        </a:rPr>
                        <a:t>716</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a:effectLst/>
                          <a:latin typeface="Arial" panose="020B0604020202020204" pitchFamily="34" charset="0"/>
                          <a:cs typeface="Arial" panose="020B0604020202020204" pitchFamily="34" charset="0"/>
                        </a:rPr>
                        <a:t>86 318</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algn="r" fontAlgn="b"/>
                      <a:r>
                        <a:rPr lang="en-ZA" sz="1100" b="1" u="none" strike="noStrike" dirty="0" smtClean="0">
                          <a:effectLst/>
                          <a:latin typeface="Arial" panose="020B0604020202020204" pitchFamily="34" charset="0"/>
                          <a:cs typeface="Arial" panose="020B0604020202020204" pitchFamily="34" charset="0"/>
                        </a:rPr>
                        <a:t>68,35%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ctr"/>
                </a:tc>
                <a:tc>
                  <a:txBody>
                    <a:bodyPr/>
                    <a:lstStyle/>
                    <a:p>
                      <a:pPr marL="0" marR="36195" algn="ctr">
                        <a:lnSpc>
                          <a:spcPct val="150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71.74%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217916">
                <a:tc gridSpan="3">
                  <a:txBody>
                    <a:bodyPr/>
                    <a:lstStyle/>
                    <a:p>
                      <a:pPr algn="l" fontAlgn="b"/>
                      <a:r>
                        <a:rPr lang="en-ZA" sz="1100" b="1" u="none" strike="noStrike" dirty="0">
                          <a:effectLst/>
                          <a:latin typeface="Arial" panose="020B0604020202020204" pitchFamily="34" charset="0"/>
                          <a:cs typeface="Arial" panose="020B0604020202020204" pitchFamily="34" charset="0"/>
                        </a:rPr>
                        <a:t>Note: Over/Under spending</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hMerge="1">
                  <a:txBody>
                    <a:bodyPr/>
                    <a:lstStyle/>
                    <a:p>
                      <a:endParaRPr lang="en-ZA"/>
                    </a:p>
                  </a:txBody>
                  <a:tcPr/>
                </a:tc>
                <a:tc hMerge="1">
                  <a:txBody>
                    <a:bodyPr/>
                    <a:lstStyle/>
                    <a:p>
                      <a:endParaRPr lang="en-ZA"/>
                    </a:p>
                  </a:txBody>
                  <a:tcPr/>
                </a:tc>
                <a:tc>
                  <a:txBody>
                    <a:bodyPr/>
                    <a:lstStyle/>
                    <a:p>
                      <a:pPr algn="ctr" fontAlgn="b"/>
                      <a:r>
                        <a:rPr lang="en-ZA" sz="1100" u="none" strike="noStrike" dirty="0">
                          <a:effectLst/>
                          <a:latin typeface="Arial" panose="020B0604020202020204" pitchFamily="34" charset="0"/>
                          <a:cs typeface="Arial" panose="020B0604020202020204" pitchFamily="34" charset="0"/>
                        </a:rPr>
                        <a:t>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ctr" fontAlgn="b"/>
                      <a:r>
                        <a:rPr lang="en-ZA" sz="1100" u="none" strike="noStrike" dirty="0">
                          <a:effectLst/>
                          <a:latin typeface="Arial" panose="020B0604020202020204" pitchFamily="34" charset="0"/>
                          <a:cs typeface="Arial" panose="020B0604020202020204" pitchFamily="34" charset="0"/>
                        </a:rPr>
                        <a:t>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l" fontAlgn="b"/>
                      <a:r>
                        <a:rPr lang="en-ZA" sz="1100" u="none" strike="noStrike" dirty="0">
                          <a:effectLst/>
                          <a:latin typeface="Arial" panose="020B0604020202020204" pitchFamily="34" charset="0"/>
                          <a:cs typeface="Arial" panose="020B0604020202020204" pitchFamily="34" charset="0"/>
                        </a:rPr>
                        <a:t> </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tc>
                  <a:txBody>
                    <a:bodyPr/>
                    <a:lstStyle/>
                    <a:p>
                      <a:pPr algn="r" fontAlgn="b"/>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nchor="b"/>
                </a:tc>
                <a:extLst>
                  <a:ext uri="{0D108BD9-81ED-4DB2-BD59-A6C34878D82A}">
                    <a16:rowId xmlns:a16="http://schemas.microsoft.com/office/drawing/2014/main" xmlns="" val="10013"/>
                  </a:ext>
                </a:extLst>
              </a:tr>
              <a:tr h="397511">
                <a:tc gridSpan="8">
                  <a:txBody>
                    <a:bodyPr/>
                    <a:lstStyle/>
                    <a:p>
                      <a:pPr algn="just" fontAlgn="t"/>
                      <a:r>
                        <a:rPr lang="en-ZA" sz="1100" u="none" strike="noStrike" dirty="0" smtClean="0">
                          <a:effectLst/>
                          <a:latin typeface="Arial" panose="020B0604020202020204" pitchFamily="34" charset="0"/>
                          <a:cs typeface="Arial" panose="020B0604020202020204" pitchFamily="34" charset="0"/>
                        </a:rPr>
                        <a:t>(a)</a:t>
                      </a:r>
                      <a:r>
                        <a:rPr lang="en-ZA" sz="1100" u="none" strike="noStrike" baseline="0" dirty="0" smtClean="0">
                          <a:effectLst/>
                          <a:latin typeface="Arial" panose="020B0604020202020204" pitchFamily="34" charset="0"/>
                          <a:cs typeface="Arial" panose="020B0604020202020204" pitchFamily="34" charset="0"/>
                        </a:rPr>
                        <a:t> Three provinces (GP, KZN &amp; NW) underspent on transfers with GP and KZN being the lowest performing provinces. Motivation has been requested from each province </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r h="397511">
                <a:tc gridSpan="8">
                  <a:txBody>
                    <a:bodyPr/>
                    <a:lstStyle/>
                    <a:p>
                      <a:pPr algn="just" fontAlgn="t"/>
                      <a:r>
                        <a:rPr lang="en-ZA" sz="1100" u="none" strike="noStrike" dirty="0">
                          <a:effectLst/>
                          <a:latin typeface="Arial" panose="020B0604020202020204" pitchFamily="34" charset="0"/>
                          <a:cs typeface="Arial" panose="020B0604020202020204" pitchFamily="34" charset="0"/>
                        </a:rPr>
                        <a:t>(b). </a:t>
                      </a:r>
                      <a:r>
                        <a:rPr lang="en-ZA" sz="1100" u="none" strike="noStrike" dirty="0" smtClean="0">
                          <a:effectLst/>
                          <a:latin typeface="Arial" panose="020B0604020202020204" pitchFamily="34" charset="0"/>
                          <a:cs typeface="Arial" panose="020B0604020202020204" pitchFamily="34" charset="0"/>
                        </a:rPr>
                        <a:t>NC is overspending, province should ensure that incorrect posting of payment or accruals for 2016/17 is reported</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5715" marR="5715" marT="5715"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5"/>
                  </a:ext>
                </a:extLst>
              </a:tr>
            </a:tbl>
          </a:graphicData>
        </a:graphic>
      </p:graphicFrame>
      <p:sp>
        <p:nvSpPr>
          <p:cNvPr id="3" name="Slide Number Placeholder 2"/>
          <p:cNvSpPr>
            <a:spLocks noGrp="1"/>
          </p:cNvSpPr>
          <p:nvPr>
            <p:ph type="sldNum" sz="quarter" idx="4294967295"/>
          </p:nvPr>
        </p:nvSpPr>
        <p:spPr>
          <a:xfrm>
            <a:off x="6553200" y="6356355"/>
            <a:ext cx="2133600" cy="365125"/>
          </a:xfrm>
          <a:prstGeom prst="rect">
            <a:avLst/>
          </a:prstGeom>
        </p:spPr>
        <p:txBody>
          <a:bodyPr/>
          <a:lstStyle/>
          <a:p>
            <a:fld id="{E2C0AE55-7E06-4976-960B-3D98813CB3CF}" type="slidenum">
              <a:rPr lang="en-ZA" smtClean="0">
                <a:solidFill>
                  <a:prstClr val="black">
                    <a:tint val="75000"/>
                  </a:prstClr>
                </a:solidFill>
              </a:rPr>
              <a:pPr/>
              <a:t>37</a:t>
            </a:fld>
            <a:endParaRPr lang="en-ZA" dirty="0">
              <a:solidFill>
                <a:prstClr val="black">
                  <a:tint val="75000"/>
                </a:prstClr>
              </a:solidFill>
            </a:endParaRPr>
          </a:p>
        </p:txBody>
      </p:sp>
    </p:spTree>
    <p:extLst>
      <p:ext uri="{BB962C8B-B14F-4D97-AF65-F5344CB8AC3E}">
        <p14:creationId xmlns:p14="http://schemas.microsoft.com/office/powerpoint/2010/main" xmlns="" val="3364298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610" y="476672"/>
            <a:ext cx="6515100" cy="576064"/>
          </a:xfrm>
        </p:spPr>
        <p:txBody>
          <a:bodyPr>
            <a:noAutofit/>
          </a:bodyPr>
          <a:lstStyle/>
          <a:p>
            <a:r>
              <a:rPr lang="en-ZA" sz="2800" b="1" dirty="0">
                <a:solidFill>
                  <a:srgbClr val="C0504D">
                    <a:lumMod val="75000"/>
                  </a:srgbClr>
                </a:solidFill>
              </a:rPr>
              <a:t>MST CONDITIONAL GRANT</a:t>
            </a:r>
            <a:br>
              <a:rPr lang="en-ZA" sz="2800" b="1" dirty="0">
                <a:solidFill>
                  <a:srgbClr val="C0504D">
                    <a:lumMod val="75000"/>
                  </a:srgbClr>
                </a:solidFill>
              </a:rPr>
            </a:br>
            <a:r>
              <a:rPr lang="en-ZA" sz="2800" b="1" dirty="0">
                <a:solidFill>
                  <a:srgbClr val="C0504D">
                    <a:lumMod val="75000"/>
                  </a:srgbClr>
                </a:solidFill>
              </a:rPr>
              <a:t>REASONS FOR UNDER EXPENDITURE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8754590"/>
              </p:ext>
            </p:extLst>
          </p:nvPr>
        </p:nvGraphicFramePr>
        <p:xfrm>
          <a:off x="35495" y="1371308"/>
          <a:ext cx="9108505" cy="5312340"/>
        </p:xfrm>
        <a:graphic>
          <a:graphicData uri="http://schemas.openxmlformats.org/drawingml/2006/table">
            <a:tbl>
              <a:tblPr firstRow="1" bandRow="1">
                <a:tableStyleId>{21E4AEA4-8DFA-4A89-87EB-49C32662AFE0}</a:tableStyleId>
              </a:tblPr>
              <a:tblGrid>
                <a:gridCol w="689014">
                  <a:extLst>
                    <a:ext uri="{9D8B030D-6E8A-4147-A177-3AD203B41FA5}">
                      <a16:colId xmlns:a16="http://schemas.microsoft.com/office/drawing/2014/main" xmlns="" val="20000"/>
                    </a:ext>
                  </a:extLst>
                </a:gridCol>
                <a:gridCol w="3793509">
                  <a:extLst>
                    <a:ext uri="{9D8B030D-6E8A-4147-A177-3AD203B41FA5}">
                      <a16:colId xmlns:a16="http://schemas.microsoft.com/office/drawing/2014/main" xmlns="" val="20001"/>
                    </a:ext>
                  </a:extLst>
                </a:gridCol>
                <a:gridCol w="4625982">
                  <a:extLst>
                    <a:ext uri="{9D8B030D-6E8A-4147-A177-3AD203B41FA5}">
                      <a16:colId xmlns:a16="http://schemas.microsoft.com/office/drawing/2014/main" xmlns="" val="20002"/>
                    </a:ext>
                  </a:extLst>
                </a:gridCol>
              </a:tblGrid>
              <a:tr h="305428">
                <a:tc>
                  <a:txBody>
                    <a:bodyPr/>
                    <a:lstStyle/>
                    <a:p>
                      <a:pPr algn="ctr"/>
                      <a:r>
                        <a:rPr lang="en-ZA" sz="1400" dirty="0" smtClean="0">
                          <a:latin typeface="+mn-lt"/>
                          <a:cs typeface="Arial" panose="020B0604020202020204" pitchFamily="34" charset="0"/>
                        </a:rPr>
                        <a:t>PEDs</a:t>
                      </a:r>
                      <a:endParaRPr lang="en-ZA" sz="1400" dirty="0">
                        <a:latin typeface="+mn-lt"/>
                        <a:cs typeface="Arial" panose="020B0604020202020204" pitchFamily="34" charset="0"/>
                      </a:endParaRPr>
                    </a:p>
                  </a:txBody>
                  <a:tcPr marL="68580" marR="68580" marT="34290" marB="34290" anchor="ctr"/>
                </a:tc>
                <a:tc>
                  <a:txBody>
                    <a:bodyPr/>
                    <a:lstStyle/>
                    <a:p>
                      <a:pPr algn="ctr"/>
                      <a:r>
                        <a:rPr lang="en-ZA" sz="1400" dirty="0" smtClean="0">
                          <a:latin typeface="+mn-lt"/>
                          <a:cs typeface="Arial" panose="020B0604020202020204" pitchFamily="34" charset="0"/>
                        </a:rPr>
                        <a:t>REASONS FOR UNDER EXPENDITURE</a:t>
                      </a:r>
                      <a:endParaRPr lang="en-ZA" sz="1400" dirty="0">
                        <a:latin typeface="+mn-lt"/>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mn-lt"/>
                          <a:cs typeface="Arial" panose="020B0604020202020204" pitchFamily="34" charset="0"/>
                        </a:rPr>
                        <a:t>REMEDIAL STEPS</a:t>
                      </a:r>
                    </a:p>
                  </a:txBody>
                  <a:tcPr marL="68580" marR="68580" marT="34290" marB="34290" anchor="ctr"/>
                </a:tc>
                <a:extLst>
                  <a:ext uri="{0D108BD9-81ED-4DB2-BD59-A6C34878D82A}">
                    <a16:rowId xmlns:a16="http://schemas.microsoft.com/office/drawing/2014/main" xmlns="" val="10000"/>
                  </a:ext>
                </a:extLst>
              </a:tr>
              <a:tr h="2472344">
                <a:tc>
                  <a:txBody>
                    <a:bodyPr/>
                    <a:lstStyle/>
                    <a:p>
                      <a:pPr algn="ctr"/>
                      <a:r>
                        <a:rPr lang="en-ZA" sz="1400" b="1" dirty="0" smtClean="0">
                          <a:latin typeface="+mn-lt"/>
                          <a:cs typeface="Arial" panose="020B0604020202020204" pitchFamily="34" charset="0"/>
                        </a:rPr>
                        <a:t>GP</a:t>
                      </a:r>
                      <a:endParaRPr lang="en-ZA" sz="1400" b="1" dirty="0">
                        <a:latin typeface="+mn-lt"/>
                        <a:cs typeface="Arial" panose="020B0604020202020204" pitchFamily="34" charset="0"/>
                      </a:endParaRPr>
                    </a:p>
                  </a:txBody>
                  <a:tcPr marL="68580" marR="68580" marT="34290" marB="34290" anchor="ctr"/>
                </a:tc>
                <a:tc>
                  <a:txBody>
                    <a:bodyPr/>
                    <a:lstStyle/>
                    <a:p>
                      <a:pPr marL="285750" indent="-285750" algn="just" fontAlgn="ctr">
                        <a:buFont typeface="Arial" panose="020B0604020202020204" pitchFamily="34" charset="0"/>
                        <a:buChar char="•"/>
                      </a:pPr>
                      <a:r>
                        <a:rPr lang="en-ZA" sz="1400" b="0" i="0" u="none" strike="noStrike" dirty="0" smtClean="0">
                          <a:solidFill>
                            <a:srgbClr val="000000"/>
                          </a:solidFill>
                          <a:effectLst/>
                          <a:latin typeface="+mn-lt"/>
                          <a:cs typeface="Arial" panose="020B0604020202020204" pitchFamily="34" charset="0"/>
                        </a:rPr>
                        <a:t>Delays</a:t>
                      </a:r>
                      <a:r>
                        <a:rPr lang="en-ZA" sz="1400" b="0" i="0" u="none" strike="noStrike" baseline="0" dirty="0" smtClean="0">
                          <a:solidFill>
                            <a:srgbClr val="000000"/>
                          </a:solidFill>
                          <a:effectLst/>
                          <a:latin typeface="+mn-lt"/>
                          <a:cs typeface="Arial" panose="020B0604020202020204" pitchFamily="34" charset="0"/>
                        </a:rPr>
                        <a:t> in the placement of orders which resulted in the increase of 3</a:t>
                      </a:r>
                      <a:r>
                        <a:rPr lang="en-ZA" sz="1400" b="0" i="0" u="none" strike="noStrike" baseline="30000" dirty="0" smtClean="0">
                          <a:solidFill>
                            <a:srgbClr val="000000"/>
                          </a:solidFill>
                          <a:effectLst/>
                          <a:latin typeface="+mn-lt"/>
                          <a:cs typeface="Arial" panose="020B0604020202020204" pitchFamily="34" charset="0"/>
                        </a:rPr>
                        <a:t>rd</a:t>
                      </a:r>
                      <a:r>
                        <a:rPr lang="en-ZA" sz="1400" b="0" i="0" u="none" strike="noStrike" baseline="0" dirty="0" smtClean="0">
                          <a:solidFill>
                            <a:srgbClr val="000000"/>
                          </a:solidFill>
                          <a:effectLst/>
                          <a:latin typeface="+mn-lt"/>
                          <a:cs typeface="Arial" panose="020B0604020202020204" pitchFamily="34" charset="0"/>
                        </a:rPr>
                        <a:t> quarter commitments to </a:t>
                      </a:r>
                      <a:r>
                        <a:rPr lang="en-ZA" sz="1400" b="0" i="0" u="none" strike="noStrike" dirty="0" smtClean="0">
                          <a:solidFill>
                            <a:srgbClr val="000000"/>
                          </a:solidFill>
                          <a:effectLst/>
                          <a:latin typeface="+mn-lt"/>
                          <a:cs typeface="Arial" panose="020B0604020202020204" pitchFamily="34" charset="0"/>
                        </a:rPr>
                        <a:t>R28.7 million</a:t>
                      </a:r>
                      <a:r>
                        <a:rPr lang="en-ZA" sz="1400" b="0" i="0" u="none" strike="noStrike" baseline="0" dirty="0" smtClean="0">
                          <a:solidFill>
                            <a:srgbClr val="000000"/>
                          </a:solidFill>
                          <a:effectLst/>
                          <a:latin typeface="+mn-lt"/>
                          <a:cs typeface="Arial" panose="020B0604020202020204" pitchFamily="34" charset="0"/>
                        </a:rPr>
                        <a:t>  </a:t>
                      </a:r>
                      <a:endParaRPr lang="en-ZA" sz="1400" b="0" i="0" u="none" strike="noStrike" dirty="0" smtClean="0">
                        <a:solidFill>
                          <a:srgbClr val="000000"/>
                        </a:solidFill>
                        <a:effectLst/>
                        <a:latin typeface="+mn-lt"/>
                        <a:cs typeface="Arial" panose="020B0604020202020204" pitchFamily="34" charset="0"/>
                      </a:endParaRPr>
                    </a:p>
                  </a:txBody>
                  <a:tcPr marL="7144" marR="7144" marT="7144" marB="0"/>
                </a:tc>
                <a:tc>
                  <a: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 meeting was </a:t>
                      </a:r>
                      <a:r>
                        <a:rPr kumimoji="0" lang="en-ZA" sz="14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held</a:t>
                      </a: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with Grant Manager and CFO was invited to assist or </a:t>
                      </a:r>
                      <a:r>
                        <a:rPr kumimoji="0" lang="en-ZA" sz="14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intervene on delays </a:t>
                      </a: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for procurement and payment process to resolve underspending.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dirty="0" smtClean="0">
                          <a:solidFill>
                            <a:schemeClr val="dk1"/>
                          </a:solidFill>
                          <a:effectLst/>
                          <a:latin typeface="+mn-lt"/>
                          <a:ea typeface="+mn-ea"/>
                          <a:cs typeface="Arial" panose="020B0604020202020204" pitchFamily="34" charset="0"/>
                        </a:rPr>
                        <a:t>The DBE</a:t>
                      </a:r>
                      <a:r>
                        <a:rPr lang="en-ZA" sz="1400" kern="1200" baseline="0" dirty="0" smtClean="0">
                          <a:solidFill>
                            <a:schemeClr val="dk1"/>
                          </a:solidFill>
                          <a:effectLst/>
                          <a:latin typeface="+mn-lt"/>
                          <a:ea typeface="+mn-ea"/>
                          <a:cs typeface="Arial" panose="020B0604020202020204" pitchFamily="34" charset="0"/>
                        </a:rPr>
                        <a:t> </a:t>
                      </a:r>
                      <a:r>
                        <a:rPr lang="en-ZA" sz="1400" b="1" kern="1200" baseline="0" dirty="0" smtClean="0">
                          <a:solidFill>
                            <a:schemeClr val="dk1"/>
                          </a:solidFill>
                          <a:effectLst/>
                          <a:latin typeface="+mn-lt"/>
                          <a:ea typeface="+mn-ea"/>
                          <a:cs typeface="Arial" panose="020B0604020202020204" pitchFamily="34" charset="0"/>
                        </a:rPr>
                        <a:t>wrote to the HOD </a:t>
                      </a:r>
                      <a:r>
                        <a:rPr lang="en-ZA" sz="1400" kern="1200" baseline="0" dirty="0" smtClean="0">
                          <a:solidFill>
                            <a:schemeClr val="dk1"/>
                          </a:solidFill>
                          <a:effectLst/>
                          <a:latin typeface="+mn-lt"/>
                          <a:ea typeface="+mn-ea"/>
                          <a:cs typeface="Arial" panose="020B0604020202020204" pitchFamily="34" charset="0"/>
                        </a:rPr>
                        <a:t>to request explanation for under-expenditure and remedial actions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dirty="0" smtClean="0">
                          <a:solidFill>
                            <a:schemeClr val="dk1"/>
                          </a:solidFill>
                          <a:effectLst/>
                          <a:latin typeface="+mn-lt"/>
                          <a:ea typeface="+mn-ea"/>
                          <a:cs typeface="Arial" panose="020B0604020202020204" pitchFamily="34" charset="0"/>
                        </a:rPr>
                        <a:t>In August</a:t>
                      </a:r>
                      <a:r>
                        <a:rPr lang="en-ZA" sz="1400" kern="1200" baseline="0" dirty="0" smtClean="0">
                          <a:solidFill>
                            <a:schemeClr val="dk1"/>
                          </a:solidFill>
                          <a:effectLst/>
                          <a:latin typeface="+mn-lt"/>
                          <a:ea typeface="+mn-ea"/>
                          <a:cs typeface="Arial" panose="020B0604020202020204" pitchFamily="34" charset="0"/>
                        </a:rPr>
                        <a:t> 2017, t</a:t>
                      </a:r>
                      <a:r>
                        <a:rPr lang="en-ZA" sz="1400" kern="1200" dirty="0" smtClean="0">
                          <a:solidFill>
                            <a:schemeClr val="dk1"/>
                          </a:solidFill>
                          <a:effectLst/>
                          <a:latin typeface="+mn-lt"/>
                          <a:ea typeface="+mn-ea"/>
                          <a:cs typeface="Arial" panose="020B0604020202020204" pitchFamily="34" charset="0"/>
                        </a:rPr>
                        <a:t>he Province </a:t>
                      </a:r>
                      <a:r>
                        <a:rPr lang="en-ZA" sz="1400" b="1" kern="1200" dirty="0" smtClean="0">
                          <a:solidFill>
                            <a:schemeClr val="dk1"/>
                          </a:solidFill>
                          <a:effectLst/>
                          <a:latin typeface="+mn-lt"/>
                          <a:ea typeface="+mn-ea"/>
                          <a:cs typeface="Arial" panose="020B0604020202020204" pitchFamily="34" charset="0"/>
                        </a:rPr>
                        <a:t>developed a strategy </a:t>
                      </a:r>
                      <a:r>
                        <a:rPr lang="en-ZA" sz="1400" kern="1200" dirty="0" smtClean="0">
                          <a:solidFill>
                            <a:schemeClr val="dk1"/>
                          </a:solidFill>
                          <a:effectLst/>
                          <a:latin typeface="+mn-lt"/>
                          <a:ea typeface="+mn-ea"/>
                          <a:cs typeface="Arial" panose="020B0604020202020204" pitchFamily="34" charset="0"/>
                        </a:rPr>
                        <a:t>to expedite expenditure, </a:t>
                      </a:r>
                      <a:r>
                        <a:rPr lang="en-ZA" sz="1400" kern="1200" baseline="0" dirty="0" smtClean="0">
                          <a:solidFill>
                            <a:schemeClr val="dk1"/>
                          </a:solidFill>
                          <a:effectLst/>
                          <a:latin typeface="+mn-lt"/>
                          <a:ea typeface="+mn-ea"/>
                          <a:cs typeface="Arial" panose="020B0604020202020204" pitchFamily="34" charset="0"/>
                        </a:rPr>
                        <a:t> and its implementation started in October 2017 e.g. </a:t>
                      </a:r>
                      <a:r>
                        <a:rPr lang="en-ZA" sz="1400" kern="1200" dirty="0" smtClean="0">
                          <a:solidFill>
                            <a:schemeClr val="dk1"/>
                          </a:solidFill>
                          <a:effectLst/>
                          <a:latin typeface="+mn-lt"/>
                          <a:ea typeface="+mn-ea"/>
                          <a:cs typeface="Arial" panose="020B0604020202020204" pitchFamily="34" charset="0"/>
                        </a:rPr>
                        <a:t>change of implementing agents, the tight timelines given to suppliers to submit</a:t>
                      </a:r>
                      <a:r>
                        <a:rPr lang="en-ZA" sz="1400" kern="1200" baseline="0" dirty="0" smtClean="0">
                          <a:solidFill>
                            <a:schemeClr val="dk1"/>
                          </a:solidFill>
                          <a:effectLst/>
                          <a:latin typeface="+mn-lt"/>
                          <a:ea typeface="+mn-ea"/>
                          <a:cs typeface="Arial" panose="020B0604020202020204" pitchFamily="34" charset="0"/>
                        </a:rPr>
                        <a:t> invoices, etc.</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The province has given all the suppliers until 22 March 2018 for </a:t>
                      </a:r>
                      <a:r>
                        <a:rPr kumimoji="0" lang="en-ZA" sz="14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submission</a:t>
                      </a: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of invoices</a:t>
                      </a:r>
                      <a:endParaRPr kumimoji="0" lang="en-ZA" sz="1400" b="0"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endParaRPr>
                    </a:p>
                  </a:txBody>
                  <a:tcPr marL="7144" marR="7144" marT="7144" marB="0"/>
                </a:tc>
                <a:extLst>
                  <a:ext uri="{0D108BD9-81ED-4DB2-BD59-A6C34878D82A}">
                    <a16:rowId xmlns:a16="http://schemas.microsoft.com/office/drawing/2014/main" xmlns="" val="10001"/>
                  </a:ext>
                </a:extLst>
              </a:tr>
              <a:tr h="1625679">
                <a:tc>
                  <a:txBody>
                    <a:bodyPr/>
                    <a:lstStyle/>
                    <a:p>
                      <a:pPr algn="ctr"/>
                      <a:r>
                        <a:rPr lang="en-ZA" sz="1400" b="1" dirty="0" smtClean="0">
                          <a:latin typeface="+mn-lt"/>
                          <a:cs typeface="Arial" panose="020B0604020202020204" pitchFamily="34" charset="0"/>
                        </a:rPr>
                        <a:t>KZN</a:t>
                      </a:r>
                      <a:endParaRPr lang="en-ZA" sz="1400" b="1" dirty="0">
                        <a:latin typeface="+mn-lt"/>
                        <a:cs typeface="Arial" panose="020B0604020202020204" pitchFamily="34" charset="0"/>
                      </a:endParaRPr>
                    </a:p>
                  </a:txBody>
                  <a:tcPr marL="68580" marR="68580" marT="34290" marB="34290" anchor="ctr"/>
                </a:tc>
                <a:tc>
                  <a:txBody>
                    <a:bodyPr/>
                    <a:lstStyle/>
                    <a:p>
                      <a:pPr marL="285750" lvl="0" indent="-285750" algn="just">
                        <a:buFont typeface="Arial" panose="020B0604020202020204" pitchFamily="34" charset="0"/>
                        <a:buChar char="•"/>
                      </a:pPr>
                      <a:r>
                        <a:rPr lang="en-ZA" sz="1400" kern="1200" dirty="0" smtClean="0">
                          <a:solidFill>
                            <a:schemeClr val="dk1"/>
                          </a:solidFill>
                          <a:effectLst/>
                          <a:latin typeface="+mn-lt"/>
                          <a:ea typeface="+mn-ea"/>
                          <a:cs typeface="Arial" panose="020B0604020202020204" pitchFamily="34" charset="0"/>
                        </a:rPr>
                        <a:t>Delay</a:t>
                      </a:r>
                      <a:r>
                        <a:rPr lang="en-ZA" sz="1400" kern="1200" baseline="0" dirty="0" smtClean="0">
                          <a:solidFill>
                            <a:schemeClr val="dk1"/>
                          </a:solidFill>
                          <a:effectLst/>
                          <a:latin typeface="+mn-lt"/>
                          <a:ea typeface="+mn-ea"/>
                          <a:cs typeface="Arial" panose="020B0604020202020204" pitchFamily="34" charset="0"/>
                        </a:rPr>
                        <a:t> in </a:t>
                      </a:r>
                      <a:r>
                        <a:rPr lang="en-ZA" sz="1400" kern="1200" dirty="0" smtClean="0">
                          <a:solidFill>
                            <a:schemeClr val="dk1"/>
                          </a:solidFill>
                          <a:effectLst/>
                          <a:latin typeface="+mn-lt"/>
                          <a:ea typeface="+mn-ea"/>
                          <a:cs typeface="Arial" panose="020B0604020202020204" pitchFamily="34" charset="0"/>
                        </a:rPr>
                        <a:t>the procurement of training for Subject Advisors and Grade 12 Teachers</a:t>
                      </a:r>
                    </a:p>
                    <a:p>
                      <a:pPr marL="285750" lvl="0" indent="-285750" algn="just">
                        <a:buFont typeface="Arial" panose="020B0604020202020204" pitchFamily="34" charset="0"/>
                        <a:buChar char="•"/>
                      </a:pPr>
                      <a:r>
                        <a:rPr lang="en-ZA" sz="1400" kern="1200" dirty="0" smtClean="0">
                          <a:solidFill>
                            <a:schemeClr val="dk1"/>
                          </a:solidFill>
                          <a:effectLst/>
                          <a:latin typeface="+mn-lt"/>
                          <a:ea typeface="+mn-ea"/>
                          <a:cs typeface="Arial" panose="020B0604020202020204" pitchFamily="34" charset="0"/>
                        </a:rPr>
                        <a:t>Delay</a:t>
                      </a:r>
                      <a:r>
                        <a:rPr lang="en-ZA" sz="1400" kern="1200" baseline="0" dirty="0" smtClean="0">
                          <a:solidFill>
                            <a:schemeClr val="dk1"/>
                          </a:solidFill>
                          <a:effectLst/>
                          <a:latin typeface="+mn-lt"/>
                          <a:ea typeface="+mn-ea"/>
                          <a:cs typeface="Arial" panose="020B0604020202020204" pitchFamily="34" charset="0"/>
                        </a:rPr>
                        <a:t> in the procurement of tools, equipment and machinery as well as laboratory equipment</a:t>
                      </a:r>
                      <a:endParaRPr lang="en-ZA" sz="1400" kern="1200" dirty="0" smtClean="0">
                        <a:solidFill>
                          <a:schemeClr val="dk1"/>
                        </a:solidFill>
                        <a:effectLst/>
                        <a:latin typeface="+mn-lt"/>
                        <a:ea typeface="+mn-ea"/>
                        <a:cs typeface="Arial" panose="020B0604020202020204" pitchFamily="34" charset="0"/>
                      </a:endParaRPr>
                    </a:p>
                  </a:txBody>
                  <a:tcPr marL="7144" marR="7144" marT="7144" marB="0"/>
                </a:tc>
                <a:tc>
                  <a: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 meeting was </a:t>
                      </a:r>
                      <a:r>
                        <a:rPr kumimoji="0" lang="en-ZA" sz="14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held</a:t>
                      </a: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with Grant Manager and CFO was invited to assist or </a:t>
                      </a:r>
                      <a:r>
                        <a:rPr kumimoji="0" lang="en-ZA" sz="14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intervene on delays </a:t>
                      </a:r>
                      <a:r>
                        <a:rPr kumimoji="0" lang="en-ZA" sz="14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for procurement and payment process to resolve underspending.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dirty="0" smtClean="0">
                          <a:solidFill>
                            <a:schemeClr val="dk1"/>
                          </a:solidFill>
                          <a:effectLst/>
                          <a:latin typeface="+mn-lt"/>
                          <a:ea typeface="+mn-ea"/>
                          <a:cs typeface="Arial" panose="020B0604020202020204" pitchFamily="34" charset="0"/>
                        </a:rPr>
                        <a:t>The DBE</a:t>
                      </a:r>
                      <a:r>
                        <a:rPr lang="en-ZA" sz="1400" kern="1200" baseline="0" dirty="0" smtClean="0">
                          <a:solidFill>
                            <a:schemeClr val="dk1"/>
                          </a:solidFill>
                          <a:effectLst/>
                          <a:latin typeface="+mn-lt"/>
                          <a:ea typeface="+mn-ea"/>
                          <a:cs typeface="Arial" panose="020B0604020202020204" pitchFamily="34" charset="0"/>
                        </a:rPr>
                        <a:t> </a:t>
                      </a:r>
                      <a:r>
                        <a:rPr lang="en-ZA" sz="1400" b="1" kern="1200" baseline="0" dirty="0" smtClean="0">
                          <a:solidFill>
                            <a:schemeClr val="dk1"/>
                          </a:solidFill>
                          <a:effectLst/>
                          <a:latin typeface="+mn-lt"/>
                          <a:ea typeface="+mn-ea"/>
                          <a:cs typeface="Arial" panose="020B0604020202020204" pitchFamily="34" charset="0"/>
                        </a:rPr>
                        <a:t>wrote to the HOD </a:t>
                      </a:r>
                      <a:r>
                        <a:rPr lang="en-ZA" sz="1400" kern="1200" baseline="0" dirty="0" smtClean="0">
                          <a:solidFill>
                            <a:schemeClr val="dk1"/>
                          </a:solidFill>
                          <a:effectLst/>
                          <a:latin typeface="+mn-lt"/>
                          <a:ea typeface="+mn-ea"/>
                          <a:cs typeface="Arial" panose="020B0604020202020204" pitchFamily="34" charset="0"/>
                        </a:rPr>
                        <a:t>to request explanation for under-expenditure and remedial actions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baseline="0" dirty="0" smtClean="0">
                          <a:solidFill>
                            <a:schemeClr val="dk1"/>
                          </a:solidFill>
                          <a:effectLst/>
                          <a:latin typeface="+mn-lt"/>
                          <a:ea typeface="+mn-ea"/>
                          <a:cs typeface="Arial" panose="020B0604020202020204" pitchFamily="34" charset="0"/>
                        </a:rPr>
                        <a:t>The DBE team had a </a:t>
                      </a:r>
                      <a:r>
                        <a:rPr lang="en-ZA" sz="1400" b="1" kern="1200" baseline="0" dirty="0" smtClean="0">
                          <a:solidFill>
                            <a:schemeClr val="dk1"/>
                          </a:solidFill>
                          <a:effectLst/>
                          <a:latin typeface="+mn-lt"/>
                          <a:ea typeface="+mn-ea"/>
                          <a:cs typeface="Arial" panose="020B0604020202020204" pitchFamily="34" charset="0"/>
                        </a:rPr>
                        <a:t>face to face meeting </a:t>
                      </a:r>
                      <a:r>
                        <a:rPr lang="en-ZA" sz="1400" kern="1200" baseline="0" dirty="0" smtClean="0">
                          <a:solidFill>
                            <a:schemeClr val="dk1"/>
                          </a:solidFill>
                          <a:effectLst/>
                          <a:latin typeface="+mn-lt"/>
                          <a:ea typeface="+mn-ea"/>
                          <a:cs typeface="Arial" panose="020B0604020202020204" pitchFamily="34" charset="0"/>
                        </a:rPr>
                        <a:t>with the HOD for intervention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baseline="0" dirty="0" smtClean="0">
                          <a:solidFill>
                            <a:schemeClr val="dk1"/>
                          </a:solidFill>
                          <a:effectLst/>
                          <a:latin typeface="+mn-lt"/>
                          <a:ea typeface="+mn-ea"/>
                          <a:cs typeface="Arial" panose="020B0604020202020204" pitchFamily="34" charset="0"/>
                        </a:rPr>
                        <a:t> As a r</a:t>
                      </a:r>
                      <a:r>
                        <a:rPr lang="en-ZA" sz="1400" kern="1200" baseline="0" dirty="0" smtClean="0">
                          <a:solidFill>
                            <a:schemeClr val="tx1"/>
                          </a:solidFill>
                          <a:effectLst/>
                          <a:latin typeface="+mn-lt"/>
                          <a:ea typeface="+mn-ea"/>
                          <a:cs typeface="Arial" panose="020B0604020202020204" pitchFamily="34" charset="0"/>
                        </a:rPr>
                        <a:t>esult</a:t>
                      </a:r>
                      <a:r>
                        <a:rPr lang="en-ZA" sz="1400" kern="1200" baseline="0" dirty="0" smtClean="0">
                          <a:solidFill>
                            <a:srgbClr val="FF0000"/>
                          </a:solidFill>
                          <a:effectLst/>
                          <a:latin typeface="+mn-lt"/>
                          <a:ea typeface="+mn-ea"/>
                          <a:cs typeface="Arial" panose="020B0604020202020204" pitchFamily="34" charset="0"/>
                        </a:rPr>
                        <a:t> </a:t>
                      </a:r>
                      <a:r>
                        <a:rPr lang="en-ZA" sz="1400" kern="1200" baseline="0" dirty="0" smtClean="0">
                          <a:solidFill>
                            <a:schemeClr val="dk1"/>
                          </a:solidFill>
                          <a:effectLst/>
                          <a:latin typeface="+mn-lt"/>
                          <a:ea typeface="+mn-ea"/>
                          <a:cs typeface="Arial" panose="020B0604020202020204" pitchFamily="34" charset="0"/>
                        </a:rPr>
                        <a:t>of the meeting with the HOD the Province </a:t>
                      </a:r>
                      <a:r>
                        <a:rPr lang="en-ZA" sz="1400" b="1" kern="1200" baseline="0" dirty="0" smtClean="0">
                          <a:solidFill>
                            <a:schemeClr val="dk1"/>
                          </a:solidFill>
                          <a:effectLst/>
                          <a:latin typeface="+mn-lt"/>
                          <a:ea typeface="+mn-ea"/>
                          <a:cs typeface="Arial" panose="020B0604020202020204" pitchFamily="34" charset="0"/>
                        </a:rPr>
                        <a:t>expedited the signing </a:t>
                      </a:r>
                      <a:r>
                        <a:rPr lang="en-ZA" sz="1400" kern="1200" baseline="0" dirty="0" smtClean="0">
                          <a:solidFill>
                            <a:schemeClr val="dk1"/>
                          </a:solidFill>
                          <a:effectLst/>
                          <a:latin typeface="+mn-lt"/>
                          <a:ea typeface="+mn-ea"/>
                          <a:cs typeface="Arial" panose="020B0604020202020204" pitchFamily="34" charset="0"/>
                        </a:rPr>
                        <a:t>of contracts with service providers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400" kern="1200" baseline="0" dirty="0" smtClean="0">
                          <a:solidFill>
                            <a:schemeClr val="dk1"/>
                          </a:solidFill>
                          <a:effectLst/>
                          <a:latin typeface="+mn-lt"/>
                          <a:ea typeface="+mn-ea"/>
                          <a:cs typeface="Arial" panose="020B0604020202020204" pitchFamily="34" charset="0"/>
                        </a:rPr>
                        <a:t>The DBE approved the deviation of R20m to </a:t>
                      </a:r>
                      <a:r>
                        <a:rPr lang="en-ZA" sz="1400" b="1" kern="1200" baseline="0" dirty="0" smtClean="0">
                          <a:solidFill>
                            <a:schemeClr val="dk1"/>
                          </a:solidFill>
                          <a:effectLst/>
                          <a:latin typeface="+mn-lt"/>
                          <a:ea typeface="+mn-ea"/>
                          <a:cs typeface="Arial" panose="020B0604020202020204" pitchFamily="34" charset="0"/>
                        </a:rPr>
                        <a:t>equip</a:t>
                      </a:r>
                      <a:r>
                        <a:rPr lang="en-ZA" sz="1400" kern="1200" baseline="0" dirty="0" smtClean="0">
                          <a:solidFill>
                            <a:schemeClr val="dk1"/>
                          </a:solidFill>
                          <a:effectLst/>
                          <a:latin typeface="+mn-lt"/>
                          <a:ea typeface="+mn-ea"/>
                          <a:cs typeface="Arial" panose="020B0604020202020204" pitchFamily="34" charset="0"/>
                        </a:rPr>
                        <a:t> two new technical High Schools</a:t>
                      </a:r>
                    </a:p>
                  </a:txBody>
                  <a:tcPr marL="7144" marR="7144" marT="7144" marB="0"/>
                </a:tc>
                <a:extLst>
                  <a:ext uri="{0D108BD9-81ED-4DB2-BD59-A6C34878D82A}">
                    <a16:rowId xmlns:a16="http://schemas.microsoft.com/office/drawing/2014/main" xmlns="" val="10002"/>
                  </a:ext>
                </a:extLst>
              </a:tr>
            </a:tbl>
          </a:graphicData>
        </a:graphic>
      </p:graphicFrame>
      <p:sp>
        <p:nvSpPr>
          <p:cNvPr id="3" name="Rectangle 2"/>
          <p:cNvSpPr/>
          <p:nvPr/>
        </p:nvSpPr>
        <p:spPr>
          <a:xfrm>
            <a:off x="6660232" y="6381328"/>
            <a:ext cx="341760" cy="276999"/>
          </a:xfrm>
          <a:prstGeom prst="rect">
            <a:avLst/>
          </a:prstGeom>
        </p:spPr>
        <p:txBody>
          <a:bodyPr wrap="none">
            <a:spAutoFit/>
          </a:bodyPr>
          <a:lstStyle/>
          <a:p>
            <a:r>
              <a:rPr lang="en-US" sz="1200" dirty="0" smtClean="0"/>
              <a:t>38</a:t>
            </a:r>
            <a:endParaRPr lang="en-US" sz="1200" dirty="0"/>
          </a:p>
        </p:txBody>
      </p:sp>
    </p:spTree>
    <p:extLst>
      <p:ext uri="{BB962C8B-B14F-4D97-AF65-F5344CB8AC3E}">
        <p14:creationId xmlns:p14="http://schemas.microsoft.com/office/powerpoint/2010/main" xmlns="" val="1975192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610" y="476672"/>
            <a:ext cx="6515100" cy="576064"/>
          </a:xfrm>
        </p:spPr>
        <p:txBody>
          <a:bodyPr>
            <a:noAutofit/>
          </a:bodyPr>
          <a:lstStyle/>
          <a:p>
            <a:r>
              <a:rPr lang="en-ZA" sz="2800" b="1" dirty="0">
                <a:solidFill>
                  <a:srgbClr val="C0504D">
                    <a:lumMod val="75000"/>
                  </a:srgbClr>
                </a:solidFill>
              </a:rPr>
              <a:t>MST CONDITIONAL GRANT</a:t>
            </a:r>
            <a:br>
              <a:rPr lang="en-ZA" sz="2800" b="1" dirty="0">
                <a:solidFill>
                  <a:srgbClr val="C0504D">
                    <a:lumMod val="75000"/>
                  </a:srgbClr>
                </a:solidFill>
              </a:rPr>
            </a:br>
            <a:r>
              <a:rPr lang="en-ZA" sz="2800" b="1" dirty="0">
                <a:solidFill>
                  <a:srgbClr val="C0504D">
                    <a:lumMod val="75000"/>
                  </a:srgbClr>
                </a:solidFill>
              </a:rPr>
              <a:t>REASONS FOR UNDER EXPENDITURE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62425949"/>
              </p:ext>
            </p:extLst>
          </p:nvPr>
        </p:nvGraphicFramePr>
        <p:xfrm>
          <a:off x="35495" y="1371308"/>
          <a:ext cx="9108505" cy="1835048"/>
        </p:xfrm>
        <a:graphic>
          <a:graphicData uri="http://schemas.openxmlformats.org/drawingml/2006/table">
            <a:tbl>
              <a:tblPr firstRow="1" bandRow="1">
                <a:tableStyleId>{21E4AEA4-8DFA-4A89-87EB-49C32662AFE0}</a:tableStyleId>
              </a:tblPr>
              <a:tblGrid>
                <a:gridCol w="689014">
                  <a:extLst>
                    <a:ext uri="{9D8B030D-6E8A-4147-A177-3AD203B41FA5}">
                      <a16:colId xmlns:a16="http://schemas.microsoft.com/office/drawing/2014/main" xmlns="" val="20000"/>
                    </a:ext>
                  </a:extLst>
                </a:gridCol>
                <a:gridCol w="3793509">
                  <a:extLst>
                    <a:ext uri="{9D8B030D-6E8A-4147-A177-3AD203B41FA5}">
                      <a16:colId xmlns:a16="http://schemas.microsoft.com/office/drawing/2014/main" xmlns="" val="20001"/>
                    </a:ext>
                  </a:extLst>
                </a:gridCol>
                <a:gridCol w="4625982">
                  <a:extLst>
                    <a:ext uri="{9D8B030D-6E8A-4147-A177-3AD203B41FA5}">
                      <a16:colId xmlns:a16="http://schemas.microsoft.com/office/drawing/2014/main" xmlns="" val="20002"/>
                    </a:ext>
                  </a:extLst>
                </a:gridCol>
              </a:tblGrid>
              <a:tr h="305428">
                <a:tc>
                  <a:txBody>
                    <a:bodyPr/>
                    <a:lstStyle/>
                    <a:p>
                      <a:pPr algn="ctr"/>
                      <a:r>
                        <a:rPr lang="en-ZA" sz="1400" dirty="0" smtClean="0">
                          <a:latin typeface="+mn-lt"/>
                          <a:cs typeface="Arial" panose="020B0604020202020204" pitchFamily="34" charset="0"/>
                        </a:rPr>
                        <a:t>PEDs</a:t>
                      </a:r>
                      <a:endParaRPr lang="en-ZA" sz="1400" dirty="0">
                        <a:latin typeface="+mn-lt"/>
                        <a:cs typeface="Arial" panose="020B0604020202020204" pitchFamily="34" charset="0"/>
                      </a:endParaRPr>
                    </a:p>
                  </a:txBody>
                  <a:tcPr marL="68580" marR="68580" marT="34290" marB="34290" anchor="ctr"/>
                </a:tc>
                <a:tc>
                  <a:txBody>
                    <a:bodyPr/>
                    <a:lstStyle/>
                    <a:p>
                      <a:pPr algn="ctr"/>
                      <a:r>
                        <a:rPr lang="en-ZA" sz="1400" dirty="0" smtClean="0">
                          <a:latin typeface="+mn-lt"/>
                          <a:cs typeface="Arial" panose="020B0604020202020204" pitchFamily="34" charset="0"/>
                        </a:rPr>
                        <a:t>REASONS FOR UNDER EXPENDITURE</a:t>
                      </a:r>
                      <a:endParaRPr lang="en-ZA" sz="1400" dirty="0">
                        <a:latin typeface="+mn-lt"/>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smtClean="0">
                          <a:latin typeface="+mn-lt"/>
                          <a:cs typeface="Arial" panose="020B0604020202020204" pitchFamily="34" charset="0"/>
                        </a:rPr>
                        <a:t>REMEDIAL STEPS</a:t>
                      </a:r>
                    </a:p>
                  </a:txBody>
                  <a:tcPr marL="68580" marR="68580" marT="34290" marB="34290" anchor="ctr"/>
                </a:tc>
                <a:extLst>
                  <a:ext uri="{0D108BD9-81ED-4DB2-BD59-A6C34878D82A}">
                    <a16:rowId xmlns:a16="http://schemas.microsoft.com/office/drawing/2014/main" xmlns="" val="10000"/>
                  </a:ext>
                </a:extLst>
              </a:tr>
              <a:tr h="1252320">
                <a:tc>
                  <a:txBody>
                    <a:bodyPr/>
                    <a:lstStyle/>
                    <a:p>
                      <a:pPr algn="ctr"/>
                      <a:r>
                        <a:rPr lang="en-ZA" sz="1400" b="1" dirty="0" smtClean="0">
                          <a:latin typeface="+mn-lt"/>
                          <a:cs typeface="Arial" panose="020B0604020202020204" pitchFamily="34" charset="0"/>
                        </a:rPr>
                        <a:t>NW</a:t>
                      </a:r>
                      <a:endParaRPr lang="en-ZA" sz="1400" b="1" dirty="0">
                        <a:latin typeface="+mn-lt"/>
                        <a:cs typeface="Arial" panose="020B0604020202020204" pitchFamily="34" charset="0"/>
                      </a:endParaRPr>
                    </a:p>
                  </a:txBody>
                  <a:tcPr marL="68580" marR="68580" marT="34290" marB="34290" anchor="ctr"/>
                </a:tc>
                <a:tc>
                  <a:txBody>
                    <a:bodyPr/>
                    <a:lstStyle/>
                    <a:p>
                      <a:pPr marL="171450" indent="-171450" algn="l" fontAlgn="ctr">
                        <a:buFont typeface="Arial" panose="020B0604020202020204" pitchFamily="34" charset="0"/>
                        <a:buChar char="•"/>
                      </a:pPr>
                      <a:r>
                        <a:rPr lang="en-ZA" sz="1350" b="0" i="0" u="none" strike="noStrike" baseline="0" dirty="0" smtClean="0">
                          <a:solidFill>
                            <a:srgbClr val="000000"/>
                          </a:solidFill>
                          <a:effectLst/>
                          <a:latin typeface="+mn-lt"/>
                          <a:cs typeface="Arial" panose="020B0604020202020204" pitchFamily="34" charset="0"/>
                        </a:rPr>
                        <a:t>  Inefficiencies in the management of invoices</a:t>
                      </a:r>
                      <a:endParaRPr lang="en-ZA" sz="1350" b="0" i="0" u="none" strike="noStrike" dirty="0" smtClean="0">
                        <a:solidFill>
                          <a:srgbClr val="000000"/>
                        </a:solidFill>
                        <a:effectLst/>
                        <a:latin typeface="+mn-lt"/>
                        <a:cs typeface="Arial" panose="020B0604020202020204" pitchFamily="34" charset="0"/>
                      </a:endParaRPr>
                    </a:p>
                  </a:txBody>
                  <a:tcPr marL="7144" marR="7144" marT="7144" marB="0"/>
                </a:tc>
                <a:tc>
                  <a: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35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 meeting was </a:t>
                      </a:r>
                      <a:r>
                        <a:rPr kumimoji="0" lang="en-ZA" sz="135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held</a:t>
                      </a:r>
                      <a:r>
                        <a:rPr kumimoji="0" lang="en-ZA" sz="135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 with Grant Manager and CFO was invited to assist or </a:t>
                      </a:r>
                      <a:r>
                        <a:rPr kumimoji="0" lang="en-ZA" sz="135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intervene on delays </a:t>
                      </a:r>
                      <a:r>
                        <a:rPr kumimoji="0" lang="en-ZA" sz="135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for procurement and payment process to resolve underspending.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350" kern="1200" dirty="0" smtClean="0">
                          <a:solidFill>
                            <a:schemeClr val="dk1"/>
                          </a:solidFill>
                          <a:effectLst/>
                          <a:latin typeface="+mn-lt"/>
                          <a:ea typeface="+mn-ea"/>
                          <a:cs typeface="Arial" panose="020B0604020202020204" pitchFamily="34" charset="0"/>
                        </a:rPr>
                        <a:t>The DBE</a:t>
                      </a:r>
                      <a:r>
                        <a:rPr lang="en-ZA" sz="1350" kern="1200" baseline="0" dirty="0" smtClean="0">
                          <a:solidFill>
                            <a:schemeClr val="dk1"/>
                          </a:solidFill>
                          <a:effectLst/>
                          <a:latin typeface="+mn-lt"/>
                          <a:ea typeface="+mn-ea"/>
                          <a:cs typeface="Arial" panose="020B0604020202020204" pitchFamily="34" charset="0"/>
                        </a:rPr>
                        <a:t> wrote to the HOD to </a:t>
                      </a:r>
                      <a:r>
                        <a:rPr lang="en-ZA" sz="1350" b="1" kern="1200" baseline="0" dirty="0" smtClean="0">
                          <a:solidFill>
                            <a:schemeClr val="dk1"/>
                          </a:solidFill>
                          <a:effectLst/>
                          <a:latin typeface="+mn-lt"/>
                          <a:ea typeface="+mn-ea"/>
                          <a:cs typeface="Arial" panose="020B0604020202020204" pitchFamily="34" charset="0"/>
                        </a:rPr>
                        <a:t>request explanation</a:t>
                      </a:r>
                      <a:r>
                        <a:rPr lang="en-ZA" sz="1350" kern="1200" baseline="0" dirty="0" smtClean="0">
                          <a:solidFill>
                            <a:schemeClr val="dk1"/>
                          </a:solidFill>
                          <a:effectLst/>
                          <a:latin typeface="+mn-lt"/>
                          <a:ea typeface="+mn-ea"/>
                          <a:cs typeface="Arial" panose="020B0604020202020204" pitchFamily="34" charset="0"/>
                        </a:rPr>
                        <a:t> for under-expenditure and remedial actions </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350" kern="1200" baseline="0" dirty="0" smtClean="0">
                          <a:solidFill>
                            <a:schemeClr val="dk1"/>
                          </a:solidFill>
                          <a:effectLst/>
                          <a:latin typeface="+mn-lt"/>
                          <a:ea typeface="+mn-ea"/>
                          <a:cs typeface="Arial" panose="020B0604020202020204" pitchFamily="34" charset="0"/>
                        </a:rPr>
                        <a:t>The DBE assisted the province with a </a:t>
                      </a:r>
                      <a:r>
                        <a:rPr lang="en-ZA" sz="1350" b="1" kern="1200" baseline="0" dirty="0" smtClean="0">
                          <a:solidFill>
                            <a:schemeClr val="dk1"/>
                          </a:solidFill>
                          <a:effectLst/>
                          <a:latin typeface="+mn-lt"/>
                          <a:ea typeface="+mn-ea"/>
                          <a:cs typeface="Arial" panose="020B0604020202020204" pitchFamily="34" charset="0"/>
                        </a:rPr>
                        <a:t>plan to manage</a:t>
                      </a:r>
                      <a:r>
                        <a:rPr lang="en-ZA" sz="1350" kern="1200" baseline="0" dirty="0" smtClean="0">
                          <a:solidFill>
                            <a:schemeClr val="dk1"/>
                          </a:solidFill>
                          <a:effectLst/>
                          <a:latin typeface="+mn-lt"/>
                          <a:ea typeface="+mn-ea"/>
                          <a:cs typeface="Arial" panose="020B0604020202020204" pitchFamily="34" charset="0"/>
                        </a:rPr>
                        <a:t> the process of collecting invoices and processing payments</a:t>
                      </a:r>
                    </a:p>
                  </a:txBody>
                  <a:tcPr marL="7144" marR="7144" marT="7144" marB="0"/>
                </a:tc>
                <a:extLst>
                  <a:ext uri="{0D108BD9-81ED-4DB2-BD59-A6C34878D82A}">
                    <a16:rowId xmlns:a16="http://schemas.microsoft.com/office/drawing/2014/main" xmlns="" val="10001"/>
                  </a:ext>
                </a:extLst>
              </a:tr>
            </a:tbl>
          </a:graphicData>
        </a:graphic>
      </p:graphicFrame>
      <p:sp>
        <p:nvSpPr>
          <p:cNvPr id="3" name="Rectangle 2"/>
          <p:cNvSpPr/>
          <p:nvPr/>
        </p:nvSpPr>
        <p:spPr>
          <a:xfrm>
            <a:off x="6660232" y="6381328"/>
            <a:ext cx="341760" cy="276999"/>
          </a:xfrm>
          <a:prstGeom prst="rect">
            <a:avLst/>
          </a:prstGeom>
        </p:spPr>
        <p:txBody>
          <a:bodyPr wrap="none">
            <a:spAutoFit/>
          </a:bodyPr>
          <a:lstStyle/>
          <a:p>
            <a:r>
              <a:rPr lang="en-US" sz="1200" dirty="0" smtClean="0"/>
              <a:t>38</a:t>
            </a:r>
            <a:endParaRPr lang="en-US" sz="1200" dirty="0"/>
          </a:p>
        </p:txBody>
      </p:sp>
    </p:spTree>
    <p:extLst>
      <p:ext uri="{BB962C8B-B14F-4D97-AF65-F5344CB8AC3E}">
        <p14:creationId xmlns:p14="http://schemas.microsoft.com/office/powerpoint/2010/main" xmlns="" val="65677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2" y="2420888"/>
            <a:ext cx="9144000" cy="1446550"/>
          </a:xfrm>
          <a:prstGeom prst="rect">
            <a:avLst/>
          </a:prstGeom>
        </p:spPr>
        <p:txBody>
          <a:bodyPr wrap="square">
            <a:spAutoFit/>
          </a:bodyPr>
          <a:lstStyle/>
          <a:p>
            <a:pPr marL="631825" indent="-631825" algn="ctr">
              <a:buFont typeface="Arial" charset="0"/>
              <a:buNone/>
              <a:defRPr/>
            </a:pPr>
            <a:r>
              <a:rPr lang="en-US" sz="4400" b="1" dirty="0">
                <a:solidFill>
                  <a:srgbClr val="741202"/>
                </a:solidFill>
                <a:cs typeface="Calibri" pitchFamily="34" charset="0"/>
              </a:rPr>
              <a:t>PART A </a:t>
            </a:r>
          </a:p>
          <a:p>
            <a:pPr marL="631825" indent="-631825" algn="ctr">
              <a:buNone/>
              <a:defRPr/>
            </a:pPr>
            <a:r>
              <a:rPr lang="en-US" sz="4400" b="1" dirty="0">
                <a:solidFill>
                  <a:srgbClr val="741202"/>
                </a:solidFill>
                <a:cs typeface="Calibri" pitchFamily="34" charset="0"/>
              </a:rPr>
              <a:t>PROGRAMME PERFORMANCE</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752942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7125"/>
            <a:ext cx="6172200" cy="421555"/>
          </a:xfrm>
        </p:spPr>
        <p:txBody>
          <a:bodyPr>
            <a:noAutofit/>
          </a:bodyPr>
          <a:lstStyle/>
          <a:p>
            <a:r>
              <a:rPr lang="en-US" sz="2800" b="1" dirty="0">
                <a:solidFill>
                  <a:srgbClr val="C0504D">
                    <a:lumMod val="75000"/>
                  </a:srgbClr>
                </a:solidFill>
              </a:rPr>
              <a:t>OUTPUTS ACHIEVED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610625"/>
              </p:ext>
            </p:extLst>
          </p:nvPr>
        </p:nvGraphicFramePr>
        <p:xfrm>
          <a:off x="107504" y="620687"/>
          <a:ext cx="8856984" cy="5256584"/>
        </p:xfrm>
        <a:graphic>
          <a:graphicData uri="http://schemas.openxmlformats.org/drawingml/2006/table">
            <a:tbl>
              <a:tblPr firstRow="1" bandRow="1">
                <a:tableStyleId>{21E4AEA4-8DFA-4A89-87EB-49C32662AFE0}</a:tableStyleId>
              </a:tblPr>
              <a:tblGrid>
                <a:gridCol w="2269144">
                  <a:extLst>
                    <a:ext uri="{9D8B030D-6E8A-4147-A177-3AD203B41FA5}">
                      <a16:colId xmlns:a16="http://schemas.microsoft.com/office/drawing/2014/main" xmlns="" val="20000"/>
                    </a:ext>
                  </a:extLst>
                </a:gridCol>
                <a:gridCol w="6587840">
                  <a:extLst>
                    <a:ext uri="{9D8B030D-6E8A-4147-A177-3AD203B41FA5}">
                      <a16:colId xmlns:a16="http://schemas.microsoft.com/office/drawing/2014/main" xmlns="" val="20001"/>
                    </a:ext>
                  </a:extLst>
                </a:gridCol>
              </a:tblGrid>
              <a:tr h="363229">
                <a:tc>
                  <a:txBody>
                    <a:bodyPr/>
                    <a:lstStyle/>
                    <a:p>
                      <a:pPr marL="0" marR="0" algn="ctr">
                        <a:lnSpc>
                          <a:spcPct val="115000"/>
                        </a:lnSpc>
                        <a:spcBef>
                          <a:spcPts val="0"/>
                        </a:spcBef>
                        <a:spcAft>
                          <a:spcPts val="0"/>
                        </a:spcAft>
                      </a:pPr>
                      <a:r>
                        <a:rPr lang="en-ZA" sz="1500" dirty="0">
                          <a:effectLst/>
                          <a:latin typeface="+mn-lt"/>
                          <a:cs typeface="Arial" panose="020B0604020202020204" pitchFamily="34" charset="0"/>
                        </a:rPr>
                        <a:t>Grant Outputs</a:t>
                      </a:r>
                      <a:endParaRPr lang="en-US" sz="15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ctr">
                        <a:lnSpc>
                          <a:spcPct val="115000"/>
                        </a:lnSpc>
                        <a:spcBef>
                          <a:spcPts val="0"/>
                        </a:spcBef>
                        <a:spcAft>
                          <a:spcPts val="0"/>
                        </a:spcAft>
                      </a:pPr>
                      <a:r>
                        <a:rPr lang="en-ZA" sz="1500" dirty="0">
                          <a:effectLst/>
                          <a:latin typeface="+mn-lt"/>
                          <a:cs typeface="Arial" panose="020B0604020202020204" pitchFamily="34" charset="0"/>
                        </a:rPr>
                        <a:t>Progress on Grant Outputs during the 3</a:t>
                      </a:r>
                      <a:r>
                        <a:rPr lang="en-ZA" sz="1500" baseline="30000" dirty="0">
                          <a:effectLst/>
                          <a:latin typeface="+mn-lt"/>
                          <a:cs typeface="Arial" panose="020B0604020202020204" pitchFamily="34" charset="0"/>
                        </a:rPr>
                        <a:t>rd </a:t>
                      </a:r>
                      <a:r>
                        <a:rPr lang="en-ZA" sz="1500" dirty="0">
                          <a:effectLst/>
                          <a:latin typeface="+mn-lt"/>
                          <a:cs typeface="Arial" panose="020B0604020202020204" pitchFamily="34" charset="0"/>
                        </a:rPr>
                        <a:t>Quarter by Provinces</a:t>
                      </a:r>
                      <a:endParaRPr lang="en-US" sz="15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0"/>
                  </a:ext>
                </a:extLst>
              </a:tr>
              <a:tr h="1170025">
                <a:tc>
                  <a:txBody>
                    <a:bodyPr/>
                    <a:lstStyle/>
                    <a:p>
                      <a:pPr marL="0" marR="0">
                        <a:lnSpc>
                          <a:spcPct val="115000"/>
                        </a:lnSpc>
                        <a:spcBef>
                          <a:spcPts val="0"/>
                        </a:spcBef>
                        <a:spcAft>
                          <a:spcPts val="0"/>
                        </a:spcAft>
                      </a:pPr>
                      <a:r>
                        <a:rPr lang="en-ZA" sz="1400" dirty="0">
                          <a:effectLst/>
                          <a:latin typeface="+mn-lt"/>
                          <a:cs typeface="Arial" panose="020B0604020202020204" pitchFamily="34" charset="0"/>
                        </a:rPr>
                        <a:t>Information, Communication and Technology (ICT) Resources</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just">
                        <a:lnSpc>
                          <a:spcPct val="115000"/>
                        </a:lnSpc>
                        <a:spcBef>
                          <a:spcPts val="0"/>
                        </a:spcBef>
                        <a:spcAft>
                          <a:spcPts val="0"/>
                        </a:spcAft>
                      </a:pPr>
                      <a:r>
                        <a:rPr lang="en-ZA" sz="1400" b="1" dirty="0">
                          <a:effectLst/>
                          <a:latin typeface="+mn-lt"/>
                          <a:cs typeface="Arial" panose="020B0604020202020204" pitchFamily="34" charset="0"/>
                        </a:rPr>
                        <a:t>330 schools </a:t>
                      </a:r>
                      <a:r>
                        <a:rPr lang="en-ZA" sz="1400" dirty="0">
                          <a:effectLst/>
                          <a:latin typeface="+mn-lt"/>
                          <a:cs typeface="Arial" panose="020B0604020202020204" pitchFamily="34" charset="0"/>
                        </a:rPr>
                        <a:t>(20: Eastern Cape, 23: Free State, 103: Gauteng, 24: Limpopo, 11: Mpumalanga, 39: Northern Cape, 100: North West and 10: Western Cape</a:t>
                      </a:r>
                      <a:r>
                        <a:rPr lang="en-ZA" sz="1400" dirty="0" smtClean="0">
                          <a:effectLst/>
                          <a:latin typeface="+mn-lt"/>
                          <a:cs typeface="Arial" panose="020B0604020202020204" pitchFamily="34" charset="0"/>
                        </a:rPr>
                        <a:t>)</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1"/>
                  </a:ext>
                </a:extLst>
              </a:tr>
              <a:tr h="902687">
                <a:tc>
                  <a:txBody>
                    <a:bodyPr/>
                    <a:lstStyle/>
                    <a:p>
                      <a:pPr marL="0" marR="0">
                        <a:lnSpc>
                          <a:spcPct val="115000"/>
                        </a:lnSpc>
                        <a:spcBef>
                          <a:spcPts val="0"/>
                        </a:spcBef>
                        <a:spcAft>
                          <a:spcPts val="0"/>
                        </a:spcAft>
                      </a:pPr>
                      <a:r>
                        <a:rPr lang="en-ZA" sz="1400" dirty="0">
                          <a:effectLst/>
                          <a:latin typeface="+mn-lt"/>
                          <a:cs typeface="Arial" panose="020B0604020202020204" pitchFamily="34" charset="0"/>
                        </a:rPr>
                        <a:t>Workshop Equipment, Machinery and Tools</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just">
                        <a:lnSpc>
                          <a:spcPct val="115000"/>
                        </a:lnSpc>
                        <a:spcBef>
                          <a:spcPts val="0"/>
                        </a:spcBef>
                        <a:spcAft>
                          <a:spcPts val="0"/>
                        </a:spcAft>
                      </a:pPr>
                      <a:r>
                        <a:rPr lang="en-ZA" sz="1400" b="1" dirty="0">
                          <a:effectLst/>
                          <a:latin typeface="+mn-lt"/>
                          <a:cs typeface="Arial" panose="020B0604020202020204" pitchFamily="34" charset="0"/>
                        </a:rPr>
                        <a:t>209 schools</a:t>
                      </a:r>
                      <a:r>
                        <a:rPr lang="en-ZA" sz="1400" dirty="0">
                          <a:effectLst/>
                          <a:latin typeface="+mn-lt"/>
                          <a:cs typeface="Arial" panose="020B0604020202020204" pitchFamily="34" charset="0"/>
                        </a:rPr>
                        <a:t> (43: Eastern Cape, 18: Free State, 32: Gauteng, 24: Limpopo, 53: Mpumalanga, 10: Northern Cape, 19: North West and 10: Western Cape</a:t>
                      </a:r>
                      <a:r>
                        <a:rPr lang="en-ZA" sz="1400" dirty="0" smtClean="0">
                          <a:effectLst/>
                          <a:latin typeface="+mn-lt"/>
                          <a:cs typeface="Arial" panose="020B0604020202020204" pitchFamily="34" charset="0"/>
                        </a:rPr>
                        <a:t>)</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2"/>
                  </a:ext>
                </a:extLst>
              </a:tr>
              <a:tr h="886675">
                <a:tc>
                  <a:txBody>
                    <a:bodyPr/>
                    <a:lstStyle/>
                    <a:p>
                      <a:pPr marL="0" marR="0">
                        <a:lnSpc>
                          <a:spcPct val="115000"/>
                        </a:lnSpc>
                        <a:spcBef>
                          <a:spcPts val="0"/>
                        </a:spcBef>
                        <a:spcAft>
                          <a:spcPts val="0"/>
                        </a:spcAft>
                      </a:pPr>
                      <a:r>
                        <a:rPr lang="en-ZA" sz="1400" dirty="0">
                          <a:effectLst/>
                          <a:latin typeface="+mn-lt"/>
                          <a:cs typeface="Arial" panose="020B0604020202020204" pitchFamily="34" charset="0"/>
                        </a:rPr>
                        <a:t>Laboratories and Workshop Equipment Apparatus and Consumables</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just">
                        <a:lnSpc>
                          <a:spcPct val="115000"/>
                        </a:lnSpc>
                        <a:spcBef>
                          <a:spcPts val="0"/>
                        </a:spcBef>
                        <a:spcAft>
                          <a:spcPts val="0"/>
                        </a:spcAft>
                      </a:pPr>
                      <a:r>
                        <a:rPr lang="en-ZA" sz="1400" b="1" dirty="0">
                          <a:effectLst/>
                          <a:latin typeface="+mn-lt"/>
                          <a:cs typeface="Arial" panose="020B0604020202020204" pitchFamily="34" charset="0"/>
                        </a:rPr>
                        <a:t>766 schools</a:t>
                      </a:r>
                      <a:r>
                        <a:rPr lang="en-ZA" sz="1400" dirty="0">
                          <a:effectLst/>
                          <a:latin typeface="+mn-lt"/>
                          <a:cs typeface="Arial" panose="020B0604020202020204" pitchFamily="34" charset="0"/>
                        </a:rPr>
                        <a:t> (130: Eastern Cape, 54: Free State, 103: Gauteng, 107: Limpopo, 136: Mpumalanga, 39: Northern Cape, 100: North West, and 97: Western Cape</a:t>
                      </a:r>
                      <a:r>
                        <a:rPr lang="en-ZA" sz="1400" dirty="0" smtClean="0">
                          <a:effectLst/>
                          <a:latin typeface="+mn-lt"/>
                          <a:cs typeface="Arial" panose="020B0604020202020204" pitchFamily="34" charset="0"/>
                        </a:rPr>
                        <a:t>)</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3"/>
                  </a:ext>
                </a:extLst>
              </a:tr>
              <a:tr h="1100653">
                <a:tc>
                  <a:txBody>
                    <a:bodyPr/>
                    <a:lstStyle/>
                    <a:p>
                      <a:pPr marL="0" marR="0">
                        <a:lnSpc>
                          <a:spcPct val="115000"/>
                        </a:lnSpc>
                        <a:spcBef>
                          <a:spcPts val="0"/>
                        </a:spcBef>
                        <a:spcAft>
                          <a:spcPts val="0"/>
                        </a:spcAft>
                      </a:pPr>
                      <a:r>
                        <a:rPr lang="en-ZA" sz="1400" dirty="0">
                          <a:effectLst/>
                          <a:latin typeface="+mn-lt"/>
                          <a:cs typeface="Arial" panose="020B0604020202020204" pitchFamily="34" charset="0"/>
                        </a:rPr>
                        <a:t>Learner Support </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just">
                        <a:lnSpc>
                          <a:spcPct val="115000"/>
                        </a:lnSpc>
                        <a:spcBef>
                          <a:spcPts val="0"/>
                        </a:spcBef>
                        <a:spcAft>
                          <a:spcPts val="0"/>
                        </a:spcAft>
                      </a:pPr>
                      <a:r>
                        <a:rPr lang="en-ZA" sz="1400" b="1" dirty="0">
                          <a:effectLst/>
                          <a:latin typeface="+mn-lt"/>
                          <a:cs typeface="Arial" panose="020B0604020202020204" pitchFamily="34" charset="0"/>
                        </a:rPr>
                        <a:t>48,650 learners </a:t>
                      </a:r>
                      <a:r>
                        <a:rPr lang="en-ZA" sz="1400" dirty="0">
                          <a:effectLst/>
                          <a:latin typeface="+mn-lt"/>
                          <a:cs typeface="Arial" panose="020B0604020202020204" pitchFamily="34" charset="0"/>
                        </a:rPr>
                        <a:t>(2,695: Eastern Cape, 14 580: Free State, 5,525: Gauteng, 3 167: KwaZulu-Natal, 1,613: Limpopo, 4,000: Mpumalanga, 8,130: Northern Cape, 2,280: North West and 6,660: Western Cape</a:t>
                      </a:r>
                      <a:r>
                        <a:rPr lang="en-ZA" sz="1400" dirty="0" smtClean="0">
                          <a:effectLst/>
                          <a:latin typeface="+mn-lt"/>
                          <a:cs typeface="Arial" panose="020B0604020202020204" pitchFamily="34" charset="0"/>
                        </a:rPr>
                        <a:t>)</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4"/>
                  </a:ext>
                </a:extLst>
              </a:tr>
              <a:tr h="833315">
                <a:tc>
                  <a:txBody>
                    <a:bodyPr/>
                    <a:lstStyle/>
                    <a:p>
                      <a:pPr marL="0" marR="0">
                        <a:lnSpc>
                          <a:spcPct val="115000"/>
                        </a:lnSpc>
                        <a:spcBef>
                          <a:spcPts val="0"/>
                        </a:spcBef>
                        <a:spcAft>
                          <a:spcPts val="0"/>
                        </a:spcAft>
                      </a:pPr>
                      <a:r>
                        <a:rPr lang="en-ZA" sz="1400" dirty="0">
                          <a:effectLst/>
                          <a:latin typeface="+mn-lt"/>
                          <a:cs typeface="Arial" panose="020B0604020202020204" pitchFamily="34" charset="0"/>
                        </a:rPr>
                        <a:t>Teacher Support </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tc>
                  <a:txBody>
                    <a:bodyPr/>
                    <a:lstStyle/>
                    <a:p>
                      <a:pPr marL="0" marR="0" algn="just">
                        <a:lnSpc>
                          <a:spcPct val="115000"/>
                        </a:lnSpc>
                        <a:spcBef>
                          <a:spcPts val="0"/>
                        </a:spcBef>
                        <a:spcAft>
                          <a:spcPts val="0"/>
                        </a:spcAft>
                      </a:pPr>
                      <a:r>
                        <a:rPr lang="en-ZA" sz="1400" b="1" dirty="0">
                          <a:effectLst/>
                          <a:latin typeface="+mn-lt"/>
                          <a:cs typeface="Arial" panose="020B0604020202020204" pitchFamily="34" charset="0"/>
                        </a:rPr>
                        <a:t>13,986 teachers </a:t>
                      </a:r>
                      <a:r>
                        <a:rPr lang="en-ZA" sz="1400" dirty="0">
                          <a:effectLst/>
                          <a:latin typeface="+mn-lt"/>
                          <a:cs typeface="Arial" panose="020B0604020202020204" pitchFamily="34" charset="0"/>
                        </a:rPr>
                        <a:t>(231: Eastern Cape, 751: Free State, 630: Gauteng, 7 518: KwaZulu-Natal, 581: Limpopo, 3,431: Mpumalanga, 400: Northern Cape, 84: North West, 360: Western Cape) were trained during the financial period </a:t>
                      </a:r>
                      <a:r>
                        <a:rPr lang="en-ZA" sz="1400" dirty="0" smtClean="0">
                          <a:effectLst/>
                          <a:latin typeface="+mn-lt"/>
                          <a:cs typeface="Arial" panose="020B0604020202020204" pitchFamily="34" charset="0"/>
                        </a:rPr>
                        <a:t>2017-18</a:t>
                      </a:r>
                      <a:endParaRPr lang="en-US" sz="1400" dirty="0">
                        <a:effectLst/>
                        <a:latin typeface="+mn-lt"/>
                        <a:ea typeface="Calibri" panose="020F0502020204030204" pitchFamily="34" charset="0"/>
                        <a:cs typeface="Arial" panose="020B0604020202020204" pitchFamily="34" charset="0"/>
                      </a:endParaRPr>
                    </a:p>
                  </a:txBody>
                  <a:tcPr marL="47149" marR="47149" marT="7144"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4294967295"/>
          </p:nvPr>
        </p:nvSpPr>
        <p:spPr>
          <a:xfrm>
            <a:off x="6553200" y="6356355"/>
            <a:ext cx="2133600" cy="365125"/>
          </a:xfrm>
          <a:prstGeom prst="rect">
            <a:avLst/>
          </a:prstGeom>
        </p:spPr>
        <p:txBody>
          <a:bodyPr/>
          <a:lstStyle/>
          <a:p>
            <a:fld id="{E2C0AE55-7E06-4976-960B-3D98813CB3CF}" type="slidenum">
              <a:rPr lang="en-ZA" smtClean="0">
                <a:solidFill>
                  <a:prstClr val="black">
                    <a:tint val="75000"/>
                  </a:prstClr>
                </a:solidFill>
              </a:rPr>
              <a:pPr/>
              <a:t>40</a:t>
            </a:fld>
            <a:endParaRPr lang="en-ZA" dirty="0">
              <a:solidFill>
                <a:prstClr val="black">
                  <a:tint val="75000"/>
                </a:prstClr>
              </a:solidFill>
            </a:endParaRPr>
          </a:p>
        </p:txBody>
      </p:sp>
    </p:spTree>
    <p:extLst>
      <p:ext uri="{BB962C8B-B14F-4D97-AF65-F5344CB8AC3E}">
        <p14:creationId xmlns:p14="http://schemas.microsoft.com/office/powerpoint/2010/main" xmlns="" val="2730707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0"/>
            <a:ext cx="8363272" cy="1143000"/>
          </a:xfrm>
        </p:spPr>
        <p:txBody>
          <a:bodyPr>
            <a:noAutofit/>
          </a:bodyPr>
          <a:lstStyle/>
          <a:p>
            <a:pPr marL="514350" lvl="0" indent="-514350">
              <a:spcBef>
                <a:spcPct val="20000"/>
              </a:spcBef>
            </a:pPr>
            <a:r>
              <a:rPr lang="en-US" sz="2800" b="1" dirty="0">
                <a:solidFill>
                  <a:srgbClr val="C0504D">
                    <a:lumMod val="75000"/>
                  </a:srgbClr>
                </a:solidFill>
              </a:rPr>
              <a:t>MSTCG SCHOOLS </a:t>
            </a:r>
            <a:r>
              <a:rPr lang="en-US" sz="2800" b="1" dirty="0" smtClean="0">
                <a:solidFill>
                  <a:srgbClr val="C0504D">
                    <a:lumMod val="75000"/>
                  </a:srgbClr>
                </a:solidFill>
              </a:rPr>
              <a:t>SUPPORTED </a:t>
            </a:r>
            <a:r>
              <a:rPr lang="en-US" sz="2800" b="1" dirty="0">
                <a:solidFill>
                  <a:srgbClr val="C0504D">
                    <a:lumMod val="75000"/>
                  </a:srgbClr>
                </a:solidFill>
              </a:rPr>
              <a:t>BY THE GRANT</a:t>
            </a:r>
          </a:p>
        </p:txBody>
      </p:sp>
      <p:graphicFrame>
        <p:nvGraphicFramePr>
          <p:cNvPr id="5" name="Table 4"/>
          <p:cNvGraphicFramePr>
            <a:graphicFrameLocks noGrp="1"/>
          </p:cNvGraphicFramePr>
          <p:nvPr>
            <p:extLst>
              <p:ext uri="{D42A27DB-BD31-4B8C-83A1-F6EECF244321}">
                <p14:modId xmlns:p14="http://schemas.microsoft.com/office/powerpoint/2010/main" xmlns="" val="1243629834"/>
              </p:ext>
            </p:extLst>
          </p:nvPr>
        </p:nvGraphicFramePr>
        <p:xfrm>
          <a:off x="107504" y="1052736"/>
          <a:ext cx="8928991" cy="4680517"/>
        </p:xfrm>
        <a:graphic>
          <a:graphicData uri="http://schemas.openxmlformats.org/drawingml/2006/table">
            <a:tbl>
              <a:tblPr firstRow="1" firstCol="1" bandRow="1">
                <a:tableStyleId>{21E4AEA4-8DFA-4A89-87EB-49C32662AFE0}</a:tableStyleId>
              </a:tblPr>
              <a:tblGrid>
                <a:gridCol w="1905884">
                  <a:extLst>
                    <a:ext uri="{9D8B030D-6E8A-4147-A177-3AD203B41FA5}">
                      <a16:colId xmlns:a16="http://schemas.microsoft.com/office/drawing/2014/main" xmlns="" val="20000"/>
                    </a:ext>
                  </a:extLst>
                </a:gridCol>
                <a:gridCol w="2164457">
                  <a:extLst>
                    <a:ext uri="{9D8B030D-6E8A-4147-A177-3AD203B41FA5}">
                      <a16:colId xmlns:a16="http://schemas.microsoft.com/office/drawing/2014/main" xmlns="" val="20001"/>
                    </a:ext>
                  </a:extLst>
                </a:gridCol>
                <a:gridCol w="1917506">
                  <a:extLst>
                    <a:ext uri="{9D8B030D-6E8A-4147-A177-3AD203B41FA5}">
                      <a16:colId xmlns:a16="http://schemas.microsoft.com/office/drawing/2014/main" xmlns="" val="20002"/>
                    </a:ext>
                  </a:extLst>
                </a:gridCol>
                <a:gridCol w="1861025">
                  <a:extLst>
                    <a:ext uri="{9D8B030D-6E8A-4147-A177-3AD203B41FA5}">
                      <a16:colId xmlns:a16="http://schemas.microsoft.com/office/drawing/2014/main" xmlns="" val="20003"/>
                    </a:ext>
                  </a:extLst>
                </a:gridCol>
                <a:gridCol w="1080119">
                  <a:extLst>
                    <a:ext uri="{9D8B030D-6E8A-4147-A177-3AD203B41FA5}">
                      <a16:colId xmlns:a16="http://schemas.microsoft.com/office/drawing/2014/main" xmlns="" val="20004"/>
                    </a:ext>
                  </a:extLst>
                </a:gridCol>
              </a:tblGrid>
              <a:tr h="950947">
                <a:tc>
                  <a:txBody>
                    <a:bodyPr/>
                    <a:lstStyle/>
                    <a:p>
                      <a:pPr algn="ctr">
                        <a:spcAft>
                          <a:spcPts val="0"/>
                        </a:spcAft>
                      </a:pPr>
                      <a:r>
                        <a:rPr lang="en-ZA" sz="1400" dirty="0">
                          <a:effectLst/>
                        </a:rPr>
                        <a:t>PROVINCES </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smtClean="0">
                          <a:effectLst/>
                        </a:rPr>
                        <a:t>NO. </a:t>
                      </a:r>
                      <a:r>
                        <a:rPr lang="en-ZA" sz="1400" dirty="0">
                          <a:effectLst/>
                        </a:rPr>
                        <a:t>TECHNICAL SCHOOLS</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smtClean="0">
                          <a:effectLst/>
                        </a:rPr>
                        <a:t>NO. MST</a:t>
                      </a:r>
                    </a:p>
                    <a:p>
                      <a:pPr algn="ctr">
                        <a:spcAft>
                          <a:spcPts val="0"/>
                        </a:spcAft>
                      </a:pPr>
                      <a:r>
                        <a:rPr lang="en-ZA" sz="1400" dirty="0" smtClean="0">
                          <a:effectLst/>
                        </a:rPr>
                        <a:t>SCHOOLS </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smtClean="0">
                          <a:effectLst/>
                        </a:rPr>
                        <a:t>NO. PRIMARY </a:t>
                      </a:r>
                      <a:r>
                        <a:rPr lang="en-ZA" sz="1400" dirty="0">
                          <a:effectLst/>
                        </a:rPr>
                        <a:t>SCHOOLS</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TOTAL</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372957">
                <a:tc>
                  <a:txBody>
                    <a:bodyPr/>
                    <a:lstStyle/>
                    <a:p>
                      <a:pPr algn="ctr">
                        <a:spcAft>
                          <a:spcPts val="0"/>
                        </a:spcAft>
                      </a:pPr>
                      <a:r>
                        <a:rPr lang="en-ZA" sz="1400" dirty="0">
                          <a:effectLst/>
                        </a:rPr>
                        <a:t>EC</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31</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60</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39</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130</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372957">
                <a:tc>
                  <a:txBody>
                    <a:bodyPr/>
                    <a:lstStyle/>
                    <a:p>
                      <a:pPr algn="ctr">
                        <a:spcAft>
                          <a:spcPts val="0"/>
                        </a:spcAft>
                      </a:pPr>
                      <a:r>
                        <a:rPr lang="en-ZA" sz="1400" dirty="0">
                          <a:effectLst/>
                        </a:rPr>
                        <a:t>FS</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18</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36</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23</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77</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372957">
                <a:tc>
                  <a:txBody>
                    <a:bodyPr/>
                    <a:lstStyle/>
                    <a:p>
                      <a:pPr algn="ctr">
                        <a:spcAft>
                          <a:spcPts val="0"/>
                        </a:spcAft>
                      </a:pPr>
                      <a:r>
                        <a:rPr lang="en-ZA" sz="1400" dirty="0">
                          <a:effectLst/>
                        </a:rPr>
                        <a:t>GP</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42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103</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62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207</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372957">
                <a:tc>
                  <a:txBody>
                    <a:bodyPr/>
                    <a:lstStyle/>
                    <a:p>
                      <a:pPr algn="ctr">
                        <a:spcAft>
                          <a:spcPts val="0"/>
                        </a:spcAft>
                      </a:pPr>
                      <a:r>
                        <a:rPr lang="en-ZA" sz="1400" dirty="0">
                          <a:effectLst/>
                        </a:rPr>
                        <a:t>KZN</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56</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51</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139</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372957">
                <a:tc>
                  <a:txBody>
                    <a:bodyPr/>
                    <a:lstStyle/>
                    <a:p>
                      <a:pPr algn="ctr">
                        <a:spcAft>
                          <a:spcPts val="0"/>
                        </a:spcAft>
                      </a:pPr>
                      <a:r>
                        <a:rPr lang="en-ZA" sz="1400" dirty="0">
                          <a:effectLst/>
                        </a:rPr>
                        <a:t>LP</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24</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51</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107</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372957">
                <a:tc>
                  <a:txBody>
                    <a:bodyPr/>
                    <a:lstStyle/>
                    <a:p>
                      <a:pPr algn="ctr">
                        <a:spcAft>
                          <a:spcPts val="0"/>
                        </a:spcAft>
                      </a:pPr>
                      <a:r>
                        <a:rPr lang="en-ZA" sz="1400" dirty="0">
                          <a:effectLst/>
                        </a:rPr>
                        <a:t>MP</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15</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53</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68</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136</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372957">
                <a:tc>
                  <a:txBody>
                    <a:bodyPr/>
                    <a:lstStyle/>
                    <a:p>
                      <a:pPr algn="ctr">
                        <a:spcAft>
                          <a:spcPts val="0"/>
                        </a:spcAft>
                      </a:pPr>
                      <a:r>
                        <a:rPr lang="en-ZA" sz="1400" dirty="0">
                          <a:effectLst/>
                        </a:rPr>
                        <a:t>NC</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10</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17</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39</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7"/>
                  </a:ext>
                </a:extLst>
              </a:tr>
              <a:tr h="372957">
                <a:tc>
                  <a:txBody>
                    <a:bodyPr/>
                    <a:lstStyle/>
                    <a:p>
                      <a:pPr algn="ctr">
                        <a:spcAft>
                          <a:spcPts val="0"/>
                        </a:spcAft>
                      </a:pPr>
                      <a:r>
                        <a:rPr lang="en-ZA" sz="1400" dirty="0">
                          <a:effectLst/>
                        </a:rPr>
                        <a:t>NW</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19</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51</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30</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100</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8"/>
                  </a:ext>
                </a:extLst>
              </a:tr>
              <a:tr h="372957">
                <a:tc>
                  <a:txBody>
                    <a:bodyPr/>
                    <a:lstStyle/>
                    <a:p>
                      <a:pPr algn="ctr">
                        <a:spcAft>
                          <a:spcPts val="0"/>
                        </a:spcAft>
                      </a:pPr>
                      <a:r>
                        <a:rPr lang="en-ZA" sz="1400" dirty="0">
                          <a:effectLst/>
                        </a:rPr>
                        <a:t>WC</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22</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50</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25</a:t>
                      </a:r>
                      <a:endParaRPr lang="en-ZA" sz="140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97</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09"/>
                  </a:ext>
                </a:extLst>
              </a:tr>
              <a:tr h="372957">
                <a:tc>
                  <a:txBody>
                    <a:bodyPr/>
                    <a:lstStyle/>
                    <a:p>
                      <a:pPr algn="ctr">
                        <a:spcAft>
                          <a:spcPts val="0"/>
                        </a:spcAft>
                      </a:pPr>
                      <a:r>
                        <a:rPr lang="en-ZA" sz="1400" dirty="0">
                          <a:effectLst/>
                        </a:rPr>
                        <a:t>TOTAL</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213</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477</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342</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ZA" sz="1400" dirty="0">
                          <a:effectLst/>
                        </a:rPr>
                        <a:t>1032</a:t>
                      </a:r>
                      <a:endParaRPr lang="en-ZA" sz="1400" b="1"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3" name="Rectangle 2"/>
          <p:cNvSpPr/>
          <p:nvPr/>
        </p:nvSpPr>
        <p:spPr>
          <a:xfrm>
            <a:off x="6660232" y="6381328"/>
            <a:ext cx="341760" cy="276999"/>
          </a:xfrm>
          <a:prstGeom prst="rect">
            <a:avLst/>
          </a:prstGeom>
        </p:spPr>
        <p:txBody>
          <a:bodyPr wrap="none">
            <a:spAutoFit/>
          </a:bodyPr>
          <a:lstStyle/>
          <a:p>
            <a:r>
              <a:rPr lang="en-US" sz="1200" dirty="0" smtClean="0"/>
              <a:t>40</a:t>
            </a:r>
            <a:endParaRPr lang="en-US" sz="1200" dirty="0"/>
          </a:p>
        </p:txBody>
      </p:sp>
    </p:spTree>
    <p:extLst>
      <p:ext uri="{BB962C8B-B14F-4D97-AF65-F5344CB8AC3E}">
        <p14:creationId xmlns:p14="http://schemas.microsoft.com/office/powerpoint/2010/main" xmlns="" val="836687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6406226" cy="936104"/>
          </a:xfrm>
        </p:spPr>
        <p:txBody>
          <a:bodyPr>
            <a:noAutofit/>
          </a:bodyPr>
          <a:lstStyle/>
          <a:p>
            <a:r>
              <a:rPr lang="en-ZA" sz="2800" b="1" dirty="0">
                <a:solidFill>
                  <a:srgbClr val="C0504D">
                    <a:lumMod val="75000"/>
                  </a:srgbClr>
                </a:solidFill>
              </a:rPr>
              <a:t>PROPOSED FRAMEWORK 2019/20</a:t>
            </a:r>
          </a:p>
        </p:txBody>
      </p:sp>
      <p:sp>
        <p:nvSpPr>
          <p:cNvPr id="3" name="Content Placeholder 2"/>
          <p:cNvSpPr>
            <a:spLocks noGrp="1"/>
          </p:cNvSpPr>
          <p:nvPr>
            <p:ph idx="1"/>
          </p:nvPr>
        </p:nvSpPr>
        <p:spPr>
          <a:xfrm>
            <a:off x="1601670" y="5103186"/>
            <a:ext cx="6642738" cy="4212468"/>
          </a:xfrm>
        </p:spPr>
        <p:txBody>
          <a:bodyPr>
            <a:normAutofit fontScale="40000" lnSpcReduction="20000"/>
          </a:bodyPr>
          <a:lstStyle/>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342900" lvl="1" indent="0">
              <a:buNone/>
            </a:pPr>
            <a:r>
              <a:rPr lang="en-ZA"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1"/>
            <a:endParaRPr lang="en-ZA" b="1" dirty="0" smtClean="0">
              <a:solidFill>
                <a:schemeClr val="accent6">
                  <a:lumMod val="75000"/>
                </a:schemeClr>
              </a:solidFill>
              <a:latin typeface="Arial" panose="020B0604020202020204" pitchFamily="34" charset="0"/>
              <a:cs typeface="Arial" panose="020B0604020202020204" pitchFamily="34" charset="0"/>
            </a:endParaRPr>
          </a:p>
          <a:p>
            <a:pPr lvl="1"/>
            <a:endParaRPr lang="en-ZA" b="1" dirty="0">
              <a:solidFill>
                <a:schemeClr val="accent6">
                  <a:lumMod val="75000"/>
                </a:schemeClr>
              </a:solidFill>
              <a:latin typeface="Arial" panose="020B0604020202020204" pitchFamily="34" charset="0"/>
              <a:cs typeface="Arial" panose="020B0604020202020204" pitchFamily="34" charset="0"/>
            </a:endParaRPr>
          </a:p>
          <a:p>
            <a:endParaRPr lang="en-ZA" sz="4650" dirty="0">
              <a:latin typeface="Arial" panose="020B0604020202020204" pitchFamily="34" charset="0"/>
              <a:cs typeface="Arial" panose="020B0604020202020204" pitchFamily="34" charset="0"/>
            </a:endParaRPr>
          </a:p>
          <a:p>
            <a:endParaRPr lang="en-ZA" sz="4650" dirty="0">
              <a:latin typeface="Arial" panose="020B0604020202020204" pitchFamily="34" charset="0"/>
              <a:cs typeface="Arial" panose="020B0604020202020204" pitchFamily="34" charset="0"/>
            </a:endParaRPr>
          </a:p>
          <a:p>
            <a:endParaRPr lang="en-ZA" sz="465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259985201"/>
              </p:ext>
            </p:extLst>
          </p:nvPr>
        </p:nvGraphicFramePr>
        <p:xfrm>
          <a:off x="467544" y="1196752"/>
          <a:ext cx="8136904" cy="3366376"/>
        </p:xfrm>
        <a:graphic>
          <a:graphicData uri="http://schemas.openxmlformats.org/drawingml/2006/table">
            <a:tbl>
              <a:tblPr firstRow="1" bandRow="1">
                <a:tableStyleId>{21E4AEA4-8DFA-4A89-87EB-49C32662AFE0}</a:tableStyleId>
              </a:tblPr>
              <a:tblGrid>
                <a:gridCol w="2578028">
                  <a:extLst>
                    <a:ext uri="{9D8B030D-6E8A-4147-A177-3AD203B41FA5}">
                      <a16:colId xmlns:a16="http://schemas.microsoft.com/office/drawing/2014/main" xmlns="" val="20000"/>
                    </a:ext>
                  </a:extLst>
                </a:gridCol>
                <a:gridCol w="5558876">
                  <a:extLst>
                    <a:ext uri="{9D8B030D-6E8A-4147-A177-3AD203B41FA5}">
                      <a16:colId xmlns:a16="http://schemas.microsoft.com/office/drawing/2014/main" xmlns="" val="20001"/>
                    </a:ext>
                  </a:extLst>
                </a:gridCol>
              </a:tblGrid>
              <a:tr h="322628">
                <a:tc>
                  <a:txBody>
                    <a:bodyPr/>
                    <a:lstStyle/>
                    <a:p>
                      <a:pPr algn="ctr"/>
                      <a:r>
                        <a:rPr lang="en-US" sz="1400" dirty="0" smtClean="0">
                          <a:latin typeface="Arial" panose="020B0604020202020204" pitchFamily="34" charset="0"/>
                          <a:cs typeface="Arial" panose="020B0604020202020204" pitchFamily="34" charset="0"/>
                        </a:rPr>
                        <a:t>ALLOCATIONS</a:t>
                      </a:r>
                      <a:endParaRPr lang="en-US" sz="140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400" dirty="0" smtClean="0">
                          <a:latin typeface="Arial" panose="020B0604020202020204" pitchFamily="34" charset="0"/>
                          <a:cs typeface="Arial" panose="020B0604020202020204" pitchFamily="34" charset="0"/>
                        </a:rPr>
                        <a:t>OUTPUTS</a:t>
                      </a:r>
                      <a:endParaRPr lang="en-US" sz="14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0"/>
                  </a:ext>
                </a:extLst>
              </a:tr>
              <a:tr h="560207">
                <a:tc>
                  <a:txBody>
                    <a:bodyPr/>
                    <a:lstStyle/>
                    <a:p>
                      <a:pPr algn="ctr">
                        <a:lnSpc>
                          <a:spcPct val="100000"/>
                        </a:lnSpc>
                      </a:pPr>
                      <a:r>
                        <a:rPr lang="en-ZA" sz="1400" dirty="0" smtClean="0">
                          <a:latin typeface="Arial" panose="020B0604020202020204" pitchFamily="34" charset="0"/>
                          <a:cs typeface="Arial" panose="020B0604020202020204" pitchFamily="34" charset="0"/>
                        </a:rPr>
                        <a:t>5%   (10% )</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just">
                        <a:lnSpc>
                          <a:spcPct val="100000"/>
                        </a:lnSpc>
                      </a:pPr>
                      <a:r>
                        <a:rPr lang="en-ZA" sz="1400" dirty="0" smtClean="0">
                          <a:latin typeface="Arial" panose="020B0604020202020204" pitchFamily="34" charset="0"/>
                          <a:cs typeface="Arial" panose="020B0604020202020204" pitchFamily="34" charset="0"/>
                        </a:rPr>
                        <a:t>ICT Resources including training of ICT integration for educators</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1"/>
                  </a:ext>
                </a:extLst>
              </a:tr>
              <a:tr h="560207">
                <a:tc>
                  <a:txBody>
                    <a:bodyPr/>
                    <a:lstStyle/>
                    <a:p>
                      <a:pPr algn="ctr">
                        <a:lnSpc>
                          <a:spcPct val="100000"/>
                        </a:lnSpc>
                      </a:pPr>
                      <a:r>
                        <a:rPr lang="en-US" sz="1400" dirty="0" smtClean="0">
                          <a:latin typeface="Arial" panose="020B0604020202020204" pitchFamily="34" charset="0"/>
                          <a:cs typeface="Arial" panose="020B0604020202020204" pitchFamily="34" charset="0"/>
                        </a:rPr>
                        <a:t>40% (20%)</a:t>
                      </a:r>
                      <a:endParaRPr lang="en-US" sz="1400" b="0" dirty="0">
                        <a:latin typeface="Arial" panose="020B0604020202020204" pitchFamily="34" charset="0"/>
                        <a:cs typeface="Arial" panose="020B0604020202020204" pitchFamily="34" charset="0"/>
                      </a:endParaRPr>
                    </a:p>
                  </a:txBody>
                  <a:tcPr marL="68580" marR="68580" marT="34290" marB="34290" anchor="ctr"/>
                </a:tc>
                <a:tc>
                  <a:txBody>
                    <a:bodyPr/>
                    <a:lstStyle/>
                    <a:p>
                      <a:pPr algn="just">
                        <a:lnSpc>
                          <a:spcPct val="100000"/>
                        </a:lnSpc>
                      </a:pPr>
                      <a:r>
                        <a:rPr lang="en-US" sz="1400" dirty="0" smtClean="0">
                          <a:latin typeface="Arial" panose="020B0604020202020204" pitchFamily="34" charset="0"/>
                          <a:cs typeface="Arial" panose="020B0604020202020204" pitchFamily="34" charset="0"/>
                        </a:rPr>
                        <a:t>Repair/Replacement and maintenance of workshop</a:t>
                      </a:r>
                      <a:r>
                        <a:rPr lang="en-US" sz="1400" baseline="0" dirty="0" smtClean="0">
                          <a:latin typeface="Arial" panose="020B0604020202020204" pitchFamily="34" charset="0"/>
                          <a:cs typeface="Arial" panose="020B0604020202020204" pitchFamily="34" charset="0"/>
                        </a:rPr>
                        <a:t> equipment and machinery</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2"/>
                  </a:ext>
                </a:extLst>
              </a:tr>
              <a:tr h="560207">
                <a:tc>
                  <a:txBody>
                    <a:bodyPr/>
                    <a:lstStyle/>
                    <a:p>
                      <a:pPr algn="ctr">
                        <a:lnSpc>
                          <a:spcPct val="100000"/>
                        </a:lnSpc>
                      </a:pPr>
                      <a:r>
                        <a:rPr lang="en-US" sz="1400" dirty="0" smtClean="0">
                          <a:latin typeface="Arial" panose="020B0604020202020204" pitchFamily="34" charset="0"/>
                          <a:cs typeface="Arial" panose="020B0604020202020204" pitchFamily="34" charset="0"/>
                        </a:rPr>
                        <a:t>40% (40%)</a:t>
                      </a:r>
                      <a:endParaRPr lang="en-US" sz="1400" b="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Laboratory and Workshop Apparatus and Consumables</a:t>
                      </a:r>
                      <a:endParaRPr lang="en-ZA" sz="1400" b="0" dirty="0" smtClean="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3"/>
                  </a:ext>
                </a:extLst>
              </a:tr>
              <a:tr h="344726">
                <a:tc>
                  <a:txBody>
                    <a:bodyPr/>
                    <a:lstStyle/>
                    <a:p>
                      <a:pPr algn="ctr">
                        <a:lnSpc>
                          <a:spcPct val="100000"/>
                        </a:lnSpc>
                      </a:pPr>
                      <a:r>
                        <a:rPr lang="en-US" sz="1400" dirty="0" smtClean="0">
                          <a:latin typeface="Arial" panose="020B0604020202020204" pitchFamily="34" charset="0"/>
                          <a:cs typeface="Arial" panose="020B0604020202020204" pitchFamily="34" charset="0"/>
                        </a:rPr>
                        <a:t>9%   (15%)</a:t>
                      </a:r>
                      <a:endParaRPr lang="en-US" sz="1400" b="0" dirty="0">
                        <a:latin typeface="Arial" panose="020B0604020202020204" pitchFamily="34" charset="0"/>
                        <a:cs typeface="Arial" panose="020B0604020202020204" pitchFamily="34" charset="0"/>
                      </a:endParaRPr>
                    </a:p>
                  </a:txBody>
                  <a:tcPr marL="68580" marR="68580" marT="34290" marB="34290" anchor="ctr"/>
                </a:tc>
                <a:tc>
                  <a:txBody>
                    <a:bodyPr/>
                    <a:lstStyle/>
                    <a:p>
                      <a:pPr algn="just">
                        <a:lnSpc>
                          <a:spcPct val="100000"/>
                        </a:lnSpc>
                      </a:pPr>
                      <a:r>
                        <a:rPr lang="en-US" sz="1400" dirty="0" smtClean="0">
                          <a:latin typeface="Arial" panose="020B0604020202020204" pitchFamily="34" charset="0"/>
                          <a:cs typeface="Arial" panose="020B0604020202020204" pitchFamily="34" charset="0"/>
                        </a:rPr>
                        <a:t>Learner support</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4"/>
                  </a:ext>
                </a:extLst>
              </a:tr>
              <a:tr h="344726">
                <a:tc>
                  <a:txBody>
                    <a:bodyPr/>
                    <a:lstStyle/>
                    <a:p>
                      <a:pPr algn="ctr">
                        <a:lnSpc>
                          <a:spcPct val="100000"/>
                        </a:lnSpc>
                      </a:pPr>
                      <a:r>
                        <a:rPr lang="en-US" sz="1400" dirty="0" smtClean="0">
                          <a:latin typeface="Arial" panose="020B0604020202020204" pitchFamily="34" charset="0"/>
                          <a:cs typeface="Arial" panose="020B0604020202020204" pitchFamily="34" charset="0"/>
                        </a:rPr>
                        <a:t> 5%  (15%)</a:t>
                      </a:r>
                      <a:endParaRPr lang="en-US" sz="1400" b="0" dirty="0">
                        <a:latin typeface="Arial" panose="020B0604020202020204" pitchFamily="34" charset="0"/>
                        <a:cs typeface="Arial" panose="020B0604020202020204" pitchFamily="34" charset="0"/>
                      </a:endParaRPr>
                    </a:p>
                  </a:txBody>
                  <a:tcPr marL="68580" marR="68580" marT="34290" marB="34290" anchor="ctr"/>
                </a:tc>
                <a:tc>
                  <a:txBody>
                    <a:bodyPr/>
                    <a:lstStyle/>
                    <a:p>
                      <a:pPr algn="just">
                        <a:lnSpc>
                          <a:spcPct val="100000"/>
                        </a:lnSpc>
                      </a:pPr>
                      <a:r>
                        <a:rPr lang="en-US" sz="1400" dirty="0" smtClean="0">
                          <a:latin typeface="Arial" panose="020B0604020202020204" pitchFamily="34" charset="0"/>
                          <a:cs typeface="Arial" panose="020B0604020202020204" pitchFamily="34" charset="0"/>
                        </a:rPr>
                        <a:t>Teacher Training</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5"/>
                  </a:ext>
                </a:extLst>
              </a:tr>
              <a:tr h="357036">
                <a:tc>
                  <a:txBody>
                    <a:bodyPr/>
                    <a:lstStyle/>
                    <a:p>
                      <a:pPr algn="ctr">
                        <a:lnSpc>
                          <a:spcPct val="100000"/>
                        </a:lnSpc>
                      </a:pPr>
                      <a:r>
                        <a:rPr lang="en-US" sz="1400" dirty="0" smtClean="0">
                          <a:latin typeface="Arial" panose="020B0604020202020204" pitchFamily="34" charset="0"/>
                          <a:cs typeface="Arial" panose="020B0604020202020204" pitchFamily="34" charset="0"/>
                        </a:rPr>
                        <a:t> 1%</a:t>
                      </a:r>
                      <a:endParaRPr lang="en-US" sz="1400" b="1" dirty="0">
                        <a:latin typeface="Arial" panose="020B0604020202020204" pitchFamily="34" charset="0"/>
                        <a:cs typeface="Arial" panose="020B0604020202020204" pitchFamily="34" charset="0"/>
                      </a:endParaRPr>
                    </a:p>
                  </a:txBody>
                  <a:tcPr marL="68580" marR="68580" marT="34290" marB="34290" anchor="ctr"/>
                </a:tc>
                <a:tc>
                  <a:txBody>
                    <a:bodyPr/>
                    <a:lstStyle/>
                    <a:p>
                      <a:pPr algn="just">
                        <a:lnSpc>
                          <a:spcPct val="100000"/>
                        </a:lnSpc>
                      </a:pPr>
                      <a:r>
                        <a:rPr lang="en-US" sz="1400" dirty="0" smtClean="0">
                          <a:latin typeface="Arial" panose="020B0604020202020204" pitchFamily="34" charset="0"/>
                          <a:cs typeface="Arial" panose="020B0604020202020204" pitchFamily="34" charset="0"/>
                        </a:rPr>
                        <a:t>Administration</a:t>
                      </a:r>
                      <a:endParaRPr lang="en-US" sz="14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6"/>
                  </a:ext>
                </a:extLst>
              </a:tr>
              <a:tr h="316639">
                <a:tc>
                  <a:txBody>
                    <a:bodyPr/>
                    <a:lstStyle/>
                    <a:p>
                      <a:pPr algn="ctr">
                        <a:lnSpc>
                          <a:spcPct val="100000"/>
                        </a:lnSpc>
                      </a:pPr>
                      <a:r>
                        <a:rPr lang="en-US" sz="1400" b="1" dirty="0" smtClean="0">
                          <a:latin typeface="Arial" panose="020B0604020202020204" pitchFamily="34" charset="0"/>
                          <a:cs typeface="Arial" panose="020B0604020202020204" pitchFamily="34" charset="0"/>
                        </a:rPr>
                        <a:t>TOTAL:</a:t>
                      </a:r>
                      <a:r>
                        <a:rPr lang="en-US" sz="1400" b="1" baseline="0" dirty="0" smtClean="0">
                          <a:latin typeface="Arial" panose="020B0604020202020204" pitchFamily="34" charset="0"/>
                          <a:cs typeface="Arial" panose="020B0604020202020204" pitchFamily="34" charset="0"/>
                        </a:rPr>
                        <a:t> 100%</a:t>
                      </a:r>
                      <a:endParaRPr lang="en-US" sz="1400" b="1" dirty="0">
                        <a:latin typeface="Arial" panose="020B0604020202020204" pitchFamily="34" charset="0"/>
                        <a:cs typeface="Arial" panose="020B0604020202020204" pitchFamily="34" charset="0"/>
                      </a:endParaRPr>
                    </a:p>
                  </a:txBody>
                  <a:tcPr marL="68580" marR="68580" marT="34290" marB="34290" anchor="ctr"/>
                </a:tc>
                <a:tc>
                  <a:txBody>
                    <a:bodyPr/>
                    <a:lstStyle/>
                    <a:p>
                      <a:pPr>
                        <a:lnSpc>
                          <a:spcPct val="100000"/>
                        </a:lnSpc>
                      </a:pPr>
                      <a:endParaRPr lang="en-US" sz="1400" b="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7"/>
                  </a:ext>
                </a:extLst>
              </a:tr>
            </a:tbl>
          </a:graphicData>
        </a:graphic>
      </p:graphicFrame>
      <p:sp>
        <p:nvSpPr>
          <p:cNvPr id="5" name="TextBox 4"/>
          <p:cNvSpPr txBox="1"/>
          <p:nvPr/>
        </p:nvSpPr>
        <p:spPr>
          <a:xfrm>
            <a:off x="539552" y="4581128"/>
            <a:ext cx="6696744" cy="1200329"/>
          </a:xfrm>
          <a:prstGeom prst="rect">
            <a:avLst/>
          </a:prstGeom>
          <a:noFill/>
        </p:spPr>
        <p:txBody>
          <a:bodyPr wrap="square" rtlCol="0">
            <a:spAutoFit/>
          </a:bodyPr>
          <a:lstStyle/>
          <a:p>
            <a:pPr algn="just"/>
            <a:endParaRPr lang="en-US" dirty="0">
              <a:solidFill>
                <a:prstClr val="black"/>
              </a:solidFill>
              <a:latin typeface="Arial" panose="020B0604020202020204" pitchFamily="34" charset="0"/>
              <a:cs typeface="Arial" panose="020B0604020202020204" pitchFamily="34" charset="0"/>
            </a:endParaRPr>
          </a:p>
          <a:p>
            <a:pPr algn="just"/>
            <a:r>
              <a:rPr lang="en-US" dirty="0" smtClean="0">
                <a:solidFill>
                  <a:prstClr val="black"/>
                </a:solidFill>
                <a:latin typeface="Arial" panose="020B0604020202020204" pitchFamily="34" charset="0"/>
                <a:cs typeface="Arial" panose="020B0604020202020204" pitchFamily="34" charset="0"/>
              </a:rPr>
              <a:t>It </a:t>
            </a:r>
            <a:r>
              <a:rPr lang="en-US" dirty="0">
                <a:solidFill>
                  <a:prstClr val="black"/>
                </a:solidFill>
                <a:latin typeface="Arial" panose="020B0604020202020204" pitchFamily="34" charset="0"/>
                <a:cs typeface="Arial" panose="020B0604020202020204" pitchFamily="34" charset="0"/>
              </a:rPr>
              <a:t>is proposed that funds be ring-fenced within the Education Infrastructure Grant (EIG) for infrastructure (workshops and laboratories)</a:t>
            </a:r>
          </a:p>
        </p:txBody>
      </p:sp>
      <p:sp>
        <p:nvSpPr>
          <p:cNvPr id="6" name="Slide Number Placeholder 5"/>
          <p:cNvSpPr>
            <a:spLocks noGrp="1"/>
          </p:cNvSpPr>
          <p:nvPr>
            <p:ph type="sldNum" sz="quarter" idx="4294967295"/>
          </p:nvPr>
        </p:nvSpPr>
        <p:spPr>
          <a:xfrm>
            <a:off x="6553200" y="6356355"/>
            <a:ext cx="2133600" cy="365125"/>
          </a:xfrm>
          <a:prstGeom prst="rect">
            <a:avLst/>
          </a:prstGeom>
        </p:spPr>
        <p:txBody>
          <a:bodyPr/>
          <a:lstStyle/>
          <a:p>
            <a:fld id="{E2C0AE55-7E06-4976-960B-3D98813CB3CF}" type="slidenum">
              <a:rPr lang="en-ZA" smtClean="0">
                <a:solidFill>
                  <a:prstClr val="black">
                    <a:tint val="75000"/>
                  </a:prstClr>
                </a:solidFill>
              </a:rPr>
              <a:pPr/>
              <a:t>42</a:t>
            </a:fld>
            <a:endParaRPr lang="en-ZA" dirty="0">
              <a:solidFill>
                <a:prstClr val="black">
                  <a:tint val="75000"/>
                </a:prstClr>
              </a:solidFill>
            </a:endParaRPr>
          </a:p>
        </p:txBody>
      </p:sp>
    </p:spTree>
    <p:extLst>
      <p:ext uri="{BB962C8B-B14F-4D97-AF65-F5344CB8AC3E}">
        <p14:creationId xmlns:p14="http://schemas.microsoft.com/office/powerpoint/2010/main" xmlns="" val="1126653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AND QUALITY ENHANCEMENT </a:t>
            </a:r>
            <a:r>
              <a:rPr lang="en-ZA" sz="2200" b="1" dirty="0" smtClean="0"/>
              <a:t>PROGRAMMES</a:t>
            </a:r>
            <a:br>
              <a:rPr lang="en-ZA" sz="2200" b="1" dirty="0" smtClean="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57200" y="113305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81968"/>
            <a:ext cx="4040188" cy="3951288"/>
          </a:xfrm>
        </p:spPr>
        <p:txBody>
          <a:bodyPr>
            <a:noAutofit/>
          </a:bodyPr>
          <a:lstStyle/>
          <a:p>
            <a:r>
              <a:rPr lang="en-US" sz="2000" b="1" dirty="0" smtClean="0"/>
              <a:t>Learner </a:t>
            </a:r>
            <a:r>
              <a:rPr lang="en-US" sz="2000" b="1" dirty="0"/>
              <a:t>Support: 113 884 </a:t>
            </a:r>
            <a:r>
              <a:rPr lang="en-US" sz="2000" dirty="0"/>
              <a:t>Learners were funded to participate in Maths and Science Competitions including Coaching and Revision Camps to improve learner preparedness for the trial examinations; and</a:t>
            </a:r>
          </a:p>
          <a:p>
            <a:r>
              <a:rPr lang="en-US" sz="2000" b="1" dirty="0"/>
              <a:t>Teacher Support: 4 770 </a:t>
            </a:r>
            <a:r>
              <a:rPr lang="en-US" sz="2000" dirty="0"/>
              <a:t>Teachers were trained in </a:t>
            </a:r>
            <a:r>
              <a:rPr lang="en-US" sz="2000" dirty="0" smtClean="0"/>
              <a:t>Maths</a:t>
            </a:r>
            <a:r>
              <a:rPr lang="en-US" sz="2000" dirty="0"/>
              <a:t> </a:t>
            </a:r>
            <a:r>
              <a:rPr lang="en-US" sz="2000" dirty="0" smtClean="0"/>
              <a:t>&amp; </a:t>
            </a:r>
            <a:r>
              <a:rPr lang="en-US" sz="2000" dirty="0"/>
              <a:t>Sciences content.</a:t>
            </a:r>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
        <p:nvSpPr>
          <p:cNvPr id="5" name="Text Placeholder 4"/>
          <p:cNvSpPr>
            <a:spLocks noGrp="1"/>
          </p:cNvSpPr>
          <p:nvPr>
            <p:ph type="body" sz="quarter" idx="3"/>
          </p:nvPr>
        </p:nvSpPr>
        <p:spPr>
          <a:xfrm>
            <a:off x="4645029" y="105274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781968"/>
            <a:ext cx="4247451" cy="4239320"/>
          </a:xfrm>
        </p:spPr>
        <p:txBody>
          <a:bodyPr>
            <a:normAutofit fontScale="25000" lnSpcReduction="20000"/>
          </a:bodyPr>
          <a:lstStyle/>
          <a:p>
            <a:pPr>
              <a:lnSpc>
                <a:spcPct val="120000"/>
              </a:lnSpc>
            </a:pPr>
            <a:r>
              <a:rPr lang="en-US" sz="8000" b="1" dirty="0"/>
              <a:t>Nissan Partnership: </a:t>
            </a:r>
            <a:r>
              <a:rPr lang="en-US" sz="8000" dirty="0"/>
              <a:t>The agreement was approved </a:t>
            </a:r>
            <a:r>
              <a:rPr lang="en-US" sz="8000" dirty="0" smtClean="0"/>
              <a:t>for </a:t>
            </a:r>
            <a:r>
              <a:rPr lang="en-US" sz="8000" dirty="0"/>
              <a:t>implementation. </a:t>
            </a:r>
            <a:r>
              <a:rPr lang="en-US" sz="8000" dirty="0" smtClean="0"/>
              <a:t>The Transnet National Ports Authority (TNPA) provided </a:t>
            </a:r>
            <a:r>
              <a:rPr lang="en-US" sz="8000" dirty="0"/>
              <a:t>Maths manipulatives as physical equipment to the selected schools as well as teacher and learner support materials</a:t>
            </a:r>
            <a:r>
              <a:rPr lang="en-US" sz="8000" dirty="0" smtClean="0"/>
              <a:t>.</a:t>
            </a:r>
          </a:p>
          <a:p>
            <a:pPr algn="just">
              <a:lnSpc>
                <a:spcPct val="120000"/>
              </a:lnSpc>
            </a:pPr>
            <a:r>
              <a:rPr lang="en-US" sz="8000" b="1" dirty="0"/>
              <a:t>Cuban </a:t>
            </a:r>
            <a:r>
              <a:rPr lang="en-US" sz="8000" b="1" dirty="0" smtClean="0"/>
              <a:t>Co-operative </a:t>
            </a:r>
            <a:r>
              <a:rPr lang="en-US" sz="8000" b="1" dirty="0"/>
              <a:t>Agreement: </a:t>
            </a:r>
            <a:r>
              <a:rPr lang="en-US" sz="8000" dirty="0" smtClean="0"/>
              <a:t>A group </a:t>
            </a:r>
            <a:r>
              <a:rPr lang="en-US" sz="8000" dirty="0"/>
              <a:t>of ten specialists </a:t>
            </a:r>
            <a:r>
              <a:rPr lang="en-US" sz="8000" dirty="0" smtClean="0"/>
              <a:t>have </a:t>
            </a:r>
            <a:r>
              <a:rPr lang="en-US" sz="8000" dirty="0"/>
              <a:t>been working with DBE colleagues </a:t>
            </a:r>
            <a:r>
              <a:rPr lang="en-US" sz="8000" dirty="0" smtClean="0"/>
              <a:t>to </a:t>
            </a:r>
            <a:r>
              <a:rPr lang="en-US" sz="8000" dirty="0"/>
              <a:t>identify and remediate content and cognitive development gaps in training materials. </a:t>
            </a:r>
          </a:p>
          <a:p>
            <a:endParaRPr lang="en-US" dirty="0"/>
          </a:p>
          <a:p>
            <a:endParaRPr lang="en-US"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43</a:t>
            </a:fld>
            <a:endParaRPr lang="en-ZA" dirty="0">
              <a:solidFill>
                <a:prstClr val="black">
                  <a:tint val="75000"/>
                </a:prstClr>
              </a:solidFill>
            </a:endParaRPr>
          </a:p>
        </p:txBody>
      </p:sp>
    </p:spTree>
    <p:extLst>
      <p:ext uri="{BB962C8B-B14F-4D97-AF65-F5344CB8AC3E}">
        <p14:creationId xmlns:p14="http://schemas.microsoft.com/office/powerpoint/2010/main" xmlns="" val="2492170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91" y="474781"/>
            <a:ext cx="8229600" cy="977965"/>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AND QUALITY ENHANCEMENT </a:t>
            </a:r>
            <a:r>
              <a:rPr lang="en-ZA" sz="2200" b="1" dirty="0" smtClean="0"/>
              <a:t>PROGRAMMES</a:t>
            </a:r>
            <a:r>
              <a:rPr lang="en-ZA" sz="2200" b="1" dirty="0"/>
              <a:t/>
            </a:r>
            <a:br>
              <a:rPr lang="en-ZA" sz="2200" b="1" dirty="0"/>
            </a:br>
            <a:r>
              <a:rPr lang="en-ZA" sz="2200" b="1" dirty="0"/>
              <a:t/>
            </a:r>
            <a:br>
              <a:rPr lang="en-ZA"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525902" y="474781"/>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1291" y="1086943"/>
            <a:ext cx="4040188" cy="3951288"/>
          </a:xfrm>
        </p:spPr>
        <p:txBody>
          <a:bodyPr>
            <a:noAutofit/>
          </a:bodyPr>
          <a:lstStyle/>
          <a:p>
            <a:r>
              <a:rPr lang="en-US" sz="2000" b="1" dirty="0" smtClean="0"/>
              <a:t>266 </a:t>
            </a:r>
            <a:r>
              <a:rPr lang="en-US" sz="2000" b="1" dirty="0"/>
              <a:t>schools </a:t>
            </a:r>
            <a:r>
              <a:rPr lang="en-US" sz="2000" dirty="0"/>
              <a:t>were provided with </a:t>
            </a:r>
            <a:r>
              <a:rPr lang="en-US" sz="2000" b="1" dirty="0"/>
              <a:t>connectivity</a:t>
            </a:r>
            <a:r>
              <a:rPr lang="en-US" sz="2000" dirty="0"/>
              <a:t> and </a:t>
            </a:r>
            <a:r>
              <a:rPr lang="en-US" sz="2000" b="1" dirty="0"/>
              <a:t>ICT equipment </a:t>
            </a:r>
            <a:r>
              <a:rPr lang="en-US" sz="2000" dirty="0"/>
              <a:t>through </a:t>
            </a:r>
            <a:r>
              <a:rPr lang="en-GB" sz="2000" dirty="0"/>
              <a:t>Universal Service and Access Obligation </a:t>
            </a:r>
            <a:r>
              <a:rPr lang="en-GB" sz="2000" dirty="0" smtClean="0"/>
              <a:t>(</a:t>
            </a:r>
            <a:r>
              <a:rPr lang="en-US" sz="2000" dirty="0" smtClean="0"/>
              <a:t>USAO) project;</a:t>
            </a:r>
            <a:endParaRPr lang="en-US" sz="2000" dirty="0"/>
          </a:p>
          <a:p>
            <a:r>
              <a:rPr lang="en-US" sz="2000" dirty="0" smtClean="0"/>
              <a:t>Conducted </a:t>
            </a:r>
            <a:r>
              <a:rPr lang="en-US" sz="2000" b="1" dirty="0"/>
              <a:t>monitoring on ICT implementation</a:t>
            </a:r>
            <a:r>
              <a:rPr lang="en-US" sz="2000" dirty="0"/>
              <a:t> in 4 provinces (NW, WC, NC, EC</a:t>
            </a:r>
            <a:r>
              <a:rPr lang="en-US" sz="2000" dirty="0" smtClean="0"/>
              <a:t>); and</a:t>
            </a:r>
            <a:endParaRPr lang="en-US" sz="2000" dirty="0"/>
          </a:p>
          <a:p>
            <a:r>
              <a:rPr lang="en-US" sz="2000" dirty="0"/>
              <a:t>Provided </a:t>
            </a:r>
            <a:r>
              <a:rPr lang="en-US" sz="2000" b="1" dirty="0"/>
              <a:t>12 content packs </a:t>
            </a:r>
            <a:r>
              <a:rPr lang="en-US" sz="2000" dirty="0"/>
              <a:t>to each of </a:t>
            </a:r>
            <a:r>
              <a:rPr lang="en-US" sz="2000" dirty="0" smtClean="0"/>
              <a:t>the </a:t>
            </a:r>
            <a:r>
              <a:rPr lang="en-US" sz="2000" b="1" dirty="0"/>
              <a:t>9 provinces </a:t>
            </a:r>
            <a:r>
              <a:rPr lang="en-US" sz="2000" dirty="0"/>
              <a:t>for distribution to schools</a:t>
            </a:r>
          </a:p>
          <a:p>
            <a:endParaRPr lang="en-US" sz="2000" dirty="0"/>
          </a:p>
        </p:txBody>
      </p:sp>
      <p:sp>
        <p:nvSpPr>
          <p:cNvPr id="5" name="Text Placeholder 4"/>
          <p:cNvSpPr>
            <a:spLocks noGrp="1"/>
          </p:cNvSpPr>
          <p:nvPr>
            <p:ph type="body" sz="quarter" idx="3"/>
          </p:nvPr>
        </p:nvSpPr>
        <p:spPr>
          <a:xfrm>
            <a:off x="4602603" y="460427"/>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04980" y="963762"/>
            <a:ext cx="4041775" cy="5489573"/>
          </a:xfrm>
        </p:spPr>
        <p:txBody>
          <a:bodyPr>
            <a:noAutofit/>
          </a:bodyPr>
          <a:lstStyle/>
          <a:p>
            <a:r>
              <a:rPr lang="en-US" sz="2000" dirty="0"/>
              <a:t>Provided </a:t>
            </a:r>
            <a:r>
              <a:rPr lang="en-US" sz="2000" b="1" dirty="0"/>
              <a:t>248 schools </a:t>
            </a:r>
            <a:r>
              <a:rPr lang="en-US" sz="2000" dirty="0"/>
              <a:t>with Television </a:t>
            </a:r>
            <a:r>
              <a:rPr lang="en-US" sz="2000" b="1" dirty="0" smtClean="0"/>
              <a:t>(TV) </a:t>
            </a:r>
            <a:r>
              <a:rPr lang="en-US" sz="2000" b="1" dirty="0"/>
              <a:t>Broadcast reception equipment </a:t>
            </a:r>
            <a:r>
              <a:rPr lang="en-US" sz="2000" dirty="0"/>
              <a:t>(</a:t>
            </a:r>
            <a:r>
              <a:rPr lang="en-US" sz="2000" dirty="0" smtClean="0"/>
              <a:t>TV, </a:t>
            </a:r>
            <a:r>
              <a:rPr lang="en-US" sz="2000" dirty="0"/>
              <a:t>Decoder, Dish) to access  the DBE Channel (OVHD 134</a:t>
            </a:r>
            <a:r>
              <a:rPr lang="en-US" sz="2000" dirty="0" smtClean="0"/>
              <a:t>);</a:t>
            </a:r>
            <a:endParaRPr lang="en-US" sz="2000" dirty="0"/>
          </a:p>
          <a:p>
            <a:r>
              <a:rPr lang="en-US" sz="2000" dirty="0"/>
              <a:t>Provided </a:t>
            </a:r>
            <a:r>
              <a:rPr lang="en-US" sz="2000" b="1" dirty="0"/>
              <a:t>22 schools </a:t>
            </a:r>
            <a:r>
              <a:rPr lang="en-US" sz="2000" dirty="0"/>
              <a:t>with </a:t>
            </a:r>
            <a:r>
              <a:rPr lang="en-US" sz="2000" b="1" dirty="0"/>
              <a:t>connectivity </a:t>
            </a:r>
            <a:r>
              <a:rPr lang="en-US" sz="2000" dirty="0"/>
              <a:t>through the USAO </a:t>
            </a:r>
            <a:r>
              <a:rPr lang="en-US" sz="2000" dirty="0" smtClean="0"/>
              <a:t>initiative;</a:t>
            </a:r>
            <a:endParaRPr lang="en-US" sz="2000" dirty="0"/>
          </a:p>
          <a:p>
            <a:pPr>
              <a:lnSpc>
                <a:spcPct val="120000"/>
              </a:lnSpc>
              <a:spcBef>
                <a:spcPts val="0"/>
              </a:spcBef>
            </a:pPr>
            <a:r>
              <a:rPr lang="en-US" sz="2000" dirty="0">
                <a:latin typeface="Arial"/>
                <a:ea typeface="Times New Roman"/>
                <a:cs typeface="Times New Roman"/>
              </a:rPr>
              <a:t>Developed specification for the learner , teacher and administration App through </a:t>
            </a:r>
            <a:r>
              <a:rPr lang="en-US" sz="2000" dirty="0" smtClean="0">
                <a:latin typeface="Arial"/>
                <a:ea typeface="Times New Roman"/>
                <a:cs typeface="Times New Roman"/>
              </a:rPr>
              <a:t>Mindset; and</a:t>
            </a:r>
            <a:endParaRPr lang="en-ZA" sz="2000" dirty="0">
              <a:ea typeface="Times New Roman"/>
              <a:cs typeface="Times New Roman"/>
            </a:endParaRPr>
          </a:p>
          <a:p>
            <a:r>
              <a:rPr lang="en-US" sz="2000" dirty="0" smtClean="0"/>
              <a:t>Development of an </a:t>
            </a:r>
            <a:r>
              <a:rPr lang="en-US" sz="2000" b="1" dirty="0" smtClean="0"/>
              <a:t>ICT strategy </a:t>
            </a:r>
            <a:r>
              <a:rPr lang="en-US" sz="2000" dirty="0" smtClean="0"/>
              <a:t>in partnership with the NECT</a:t>
            </a:r>
            <a:endParaRPr lang="en-US" sz="2000" dirty="0"/>
          </a:p>
          <a:p>
            <a:pPr marL="0" indent="0">
              <a:buNone/>
            </a:pP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44</a:t>
            </a:fld>
            <a:endParaRPr lang="en-ZA" dirty="0">
              <a:solidFill>
                <a:prstClr val="black">
                  <a:tint val="75000"/>
                </a:prstClr>
              </a:solidFill>
            </a:endParaRPr>
          </a:p>
        </p:txBody>
      </p:sp>
    </p:spTree>
    <p:extLst>
      <p:ext uri="{BB962C8B-B14F-4D97-AF65-F5344CB8AC3E}">
        <p14:creationId xmlns:p14="http://schemas.microsoft.com/office/powerpoint/2010/main" xmlns="" val="1494157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3832"/>
            <a:ext cx="8229600"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AND QUALITY ENHANCEMENT </a:t>
            </a:r>
            <a:r>
              <a:rPr lang="en-ZA" sz="2200" b="1" dirty="0" smtClean="0"/>
              <a:t>PROGRAMMES</a:t>
            </a:r>
            <a:r>
              <a:rPr lang="en-ZA" sz="2200" b="1" dirty="0"/>
              <a:t/>
            </a:r>
            <a:br>
              <a:rPr lang="en-ZA" sz="2200" b="1" dirty="0"/>
            </a:br>
            <a:r>
              <a:rPr lang="en-ZA" sz="2200" b="1" dirty="0"/>
              <a:t/>
            </a:r>
            <a:br>
              <a:rPr lang="en-ZA"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5" name="Text Placeholder 4"/>
          <p:cNvSpPr>
            <a:spLocks noGrp="1"/>
          </p:cNvSpPr>
          <p:nvPr>
            <p:ph type="body" sz="quarter" idx="3"/>
          </p:nvPr>
        </p:nvSpPr>
        <p:spPr>
          <a:xfrm>
            <a:off x="2699794" y="1412779"/>
            <a:ext cx="4041775" cy="639763"/>
          </a:xfrm>
        </p:spPr>
        <p:txBody>
          <a:bodyPr/>
          <a:lstStyle/>
          <a:p>
            <a:pPr algn="ctr"/>
            <a:r>
              <a:rPr lang="en-US" dirty="0" smtClean="0"/>
              <a:t>Q3</a:t>
            </a:r>
            <a:endParaRPr lang="en-US" dirty="0"/>
          </a:p>
        </p:txBody>
      </p:sp>
      <p:sp>
        <p:nvSpPr>
          <p:cNvPr id="6" name="Content Placeholder 5"/>
          <p:cNvSpPr>
            <a:spLocks noGrp="1"/>
          </p:cNvSpPr>
          <p:nvPr>
            <p:ph sz="quarter" idx="4"/>
          </p:nvPr>
        </p:nvSpPr>
        <p:spPr>
          <a:xfrm>
            <a:off x="251520" y="1988840"/>
            <a:ext cx="8640960" cy="3951288"/>
          </a:xfrm>
        </p:spPr>
        <p:txBody>
          <a:bodyPr>
            <a:noAutofit/>
          </a:bodyPr>
          <a:lstStyle/>
          <a:p>
            <a:pPr lvl="0" algn="just"/>
            <a:endParaRPr lang="en-ZA" sz="2000" dirty="0" smtClean="0"/>
          </a:p>
          <a:p>
            <a:pPr lvl="0" algn="just"/>
            <a:r>
              <a:rPr lang="en-ZA" sz="2000" b="1" dirty="0" smtClean="0"/>
              <a:t>Edu-Innovation Hub</a:t>
            </a:r>
            <a:r>
              <a:rPr lang="en-ZA" sz="2000" dirty="0" smtClean="0"/>
              <a:t> </a:t>
            </a:r>
            <a:r>
              <a:rPr lang="en-ZA" sz="2000" dirty="0"/>
              <a:t>held its Investment Committee Meeting where 12 shortlisted Ed-Innovators presented their initiatives to the Investment </a:t>
            </a:r>
            <a:r>
              <a:rPr lang="en-ZA" sz="2000" dirty="0" smtClean="0"/>
              <a:t>Committee.</a:t>
            </a:r>
            <a:r>
              <a:rPr lang="en-ZA" sz="2000" b="1" dirty="0" smtClean="0"/>
              <a:t> 3 projects</a:t>
            </a:r>
            <a:r>
              <a:rPr lang="en-ZA" sz="2000" dirty="0" smtClean="0"/>
              <a:t> </a:t>
            </a:r>
            <a:r>
              <a:rPr lang="en-ZA" sz="2000" b="1" dirty="0"/>
              <a:t>selected:</a:t>
            </a:r>
          </a:p>
          <a:p>
            <a:pPr lvl="1" algn="just">
              <a:buFont typeface="Wingdings" panose="05000000000000000000" pitchFamily="2" charset="2"/>
              <a:buChar char="Ø"/>
            </a:pPr>
            <a:r>
              <a:rPr lang="en-ZA" b="1" dirty="0"/>
              <a:t>School-In-A-Box</a:t>
            </a:r>
            <a:r>
              <a:rPr lang="en-ZA" dirty="0"/>
              <a:t>  - interactive academic games and curriculum-aligned content on tablets;</a:t>
            </a:r>
          </a:p>
          <a:p>
            <a:pPr lvl="1" algn="just">
              <a:buFont typeface="Wingdings" panose="05000000000000000000" pitchFamily="2" charset="2"/>
              <a:buChar char="Ø"/>
            </a:pPr>
            <a:r>
              <a:rPr lang="en-ZA" dirty="0"/>
              <a:t> </a:t>
            </a:r>
            <a:r>
              <a:rPr lang="en-ZA" b="1" dirty="0"/>
              <a:t>CRSP </a:t>
            </a:r>
            <a:r>
              <a:rPr lang="en-ZA" b="1" dirty="0" smtClean="0"/>
              <a:t>Design </a:t>
            </a:r>
            <a:r>
              <a:rPr lang="en-ZA" dirty="0"/>
              <a:t>- low cost educational robotics </a:t>
            </a:r>
            <a:r>
              <a:rPr lang="en-ZA" dirty="0" smtClean="0"/>
              <a:t>toys </a:t>
            </a:r>
            <a:r>
              <a:rPr lang="en-ZA" dirty="0"/>
              <a:t>for G</a:t>
            </a:r>
            <a:r>
              <a:rPr lang="en-ZA" dirty="0" smtClean="0"/>
              <a:t>rade </a:t>
            </a:r>
            <a:r>
              <a:rPr lang="en-ZA" dirty="0"/>
              <a:t>4-9; </a:t>
            </a:r>
            <a:r>
              <a:rPr lang="en-ZA" dirty="0" smtClean="0"/>
              <a:t>aligned </a:t>
            </a:r>
            <a:r>
              <a:rPr lang="en-ZA" dirty="0"/>
              <a:t>to the CAPS curriculum; </a:t>
            </a:r>
          </a:p>
          <a:p>
            <a:pPr lvl="1" algn="just">
              <a:buFont typeface="Wingdings" panose="05000000000000000000" pitchFamily="2" charset="2"/>
              <a:buChar char="Ø"/>
            </a:pPr>
            <a:r>
              <a:rPr lang="en-ZA" b="1" dirty="0"/>
              <a:t>Siyafunda</a:t>
            </a:r>
            <a:r>
              <a:rPr lang="en-ZA" dirty="0"/>
              <a:t> - free, offline maths education for any level in Zulu and Xhosa</a:t>
            </a:r>
            <a:r>
              <a:rPr lang="en-ZA" dirty="0" smtClean="0"/>
              <a:t>. (NECT).</a:t>
            </a:r>
            <a:endParaRPr lang="en-ZA" dirty="0"/>
          </a:p>
          <a:p>
            <a:pPr marL="0" indent="0" algn="just">
              <a:buNone/>
            </a:pPr>
            <a:endParaRPr lang="en-US" sz="2000" dirty="0"/>
          </a:p>
        </p:txBody>
      </p:sp>
      <p:sp>
        <p:nvSpPr>
          <p:cNvPr id="3" name="Slide Number Placeholder 2"/>
          <p:cNvSpPr>
            <a:spLocks noGrp="1"/>
          </p:cNvSpPr>
          <p:nvPr>
            <p:ph type="sldNum" sz="quarter" idx="10"/>
          </p:nvPr>
        </p:nvSpPr>
        <p:spPr/>
        <p:txBody>
          <a:bodyPr/>
          <a:lstStyle/>
          <a:p>
            <a:fld id="{E2C0AE55-7E06-4976-960B-3D98813CB3CF}" type="slidenum">
              <a:rPr lang="en-ZA" smtClean="0">
                <a:solidFill>
                  <a:prstClr val="black">
                    <a:tint val="75000"/>
                  </a:prstClr>
                </a:solidFill>
              </a:rPr>
              <a:pPr/>
              <a:t>45</a:t>
            </a:fld>
            <a:endParaRPr lang="en-ZA" dirty="0">
              <a:solidFill>
                <a:prstClr val="black">
                  <a:tint val="75000"/>
                </a:prstClr>
              </a:solidFill>
            </a:endParaRPr>
          </a:p>
        </p:txBody>
      </p:sp>
    </p:spTree>
    <p:extLst>
      <p:ext uri="{BB962C8B-B14F-4D97-AF65-F5344CB8AC3E}">
        <p14:creationId xmlns:p14="http://schemas.microsoft.com/office/powerpoint/2010/main" xmlns="" val="3397264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AND QUALITY ENHANCEMENT </a:t>
            </a:r>
            <a:r>
              <a:rPr lang="en-ZA" sz="2200" b="1" dirty="0" smtClean="0"/>
              <a:t>PROGRAMMES</a:t>
            </a:r>
            <a:r>
              <a:rPr lang="en-ZA" sz="2200" b="1" dirty="0">
                <a:solidFill>
                  <a:srgbClr val="C0504D">
                    <a:lumMod val="75000"/>
                  </a:srgbClr>
                </a:solidFill>
              </a:rPr>
              <a:t/>
            </a:r>
            <a:br>
              <a:rPr lang="en-ZA" sz="2200" b="1" dirty="0">
                <a:solidFill>
                  <a:srgbClr val="C0504D">
                    <a:lumMod val="75000"/>
                  </a:srgbClr>
                </a:solidFill>
              </a:rPr>
            </a:br>
            <a:endParaRPr lang="en-US" sz="2200" dirty="0"/>
          </a:p>
        </p:txBody>
      </p:sp>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r>
              <a:rPr lang="en-US" sz="2000" b="1" dirty="0"/>
              <a:t>Multi-grade Toolkits </a:t>
            </a:r>
            <a:r>
              <a:rPr lang="en-US" sz="2000" dirty="0"/>
              <a:t>for about </a:t>
            </a:r>
            <a:endParaRPr lang="en-US" sz="2000" dirty="0" smtClean="0"/>
          </a:p>
          <a:p>
            <a:pPr marL="0" indent="0">
              <a:buNone/>
            </a:pPr>
            <a:r>
              <a:rPr lang="en-US" sz="2000" b="1" dirty="0"/>
              <a:t> </a:t>
            </a:r>
            <a:r>
              <a:rPr lang="en-US" sz="2000" b="1" dirty="0" smtClean="0"/>
              <a:t>    4 </a:t>
            </a:r>
            <a:r>
              <a:rPr lang="en-US" sz="2000" b="1" dirty="0"/>
              <a:t>000 schools </a:t>
            </a:r>
            <a:r>
              <a:rPr lang="en-US" sz="2000" dirty="0" smtClean="0"/>
              <a:t>have been printed. </a:t>
            </a:r>
            <a:endParaRPr lang="en-US" sz="2000" dirty="0"/>
          </a:p>
          <a:p>
            <a:endParaRPr lang="en-US" sz="2000" dirty="0"/>
          </a:p>
        </p:txBody>
      </p:sp>
      <p:sp>
        <p:nvSpPr>
          <p:cNvPr id="5" name="Text Placeholder 4"/>
          <p:cNvSpPr>
            <a:spLocks noGrp="1"/>
          </p:cNvSpPr>
          <p:nvPr>
            <p:ph type="body" sz="quarter" idx="3"/>
          </p:nvPr>
        </p:nvSpPr>
        <p:spPr/>
        <p:txBody>
          <a:bodyPr/>
          <a:lstStyle/>
          <a:p>
            <a:r>
              <a:rPr lang="en-US" dirty="0" smtClean="0"/>
              <a:t>Q3</a:t>
            </a:r>
            <a:endParaRPr lang="en-US" dirty="0"/>
          </a:p>
        </p:txBody>
      </p:sp>
      <p:sp>
        <p:nvSpPr>
          <p:cNvPr id="6" name="Content Placeholder 5"/>
          <p:cNvSpPr>
            <a:spLocks noGrp="1"/>
          </p:cNvSpPr>
          <p:nvPr>
            <p:ph sz="quarter" idx="4"/>
          </p:nvPr>
        </p:nvSpPr>
        <p:spPr/>
        <p:txBody>
          <a:bodyPr>
            <a:normAutofit/>
          </a:bodyPr>
          <a:lstStyle/>
          <a:p>
            <a:pPr algn="just"/>
            <a:r>
              <a:rPr lang="en-US" sz="2000" dirty="0" smtClean="0"/>
              <a:t>In support of Agriculture Education Project, an </a:t>
            </a:r>
            <a:r>
              <a:rPr lang="en-US" sz="2000" b="1" dirty="0"/>
              <a:t>action plan </a:t>
            </a:r>
            <a:r>
              <a:rPr lang="en-US" sz="2000" dirty="0"/>
              <a:t>of the </a:t>
            </a:r>
            <a:r>
              <a:rPr lang="en-US" sz="2000" b="1" dirty="0"/>
              <a:t>2018 activities</a:t>
            </a:r>
            <a:r>
              <a:rPr lang="en-US" sz="2000" dirty="0"/>
              <a:t> of the Agri Task Team has been compiled and shared with the </a:t>
            </a:r>
            <a:r>
              <a:rPr lang="en-US" sz="2000" dirty="0" smtClean="0"/>
              <a:t>members</a:t>
            </a:r>
            <a:r>
              <a:rPr lang="en-US" sz="2000" dirty="0"/>
              <a:t>;</a:t>
            </a:r>
            <a:endParaRPr lang="en-US" sz="2000" dirty="0" smtClean="0"/>
          </a:p>
          <a:p>
            <a:pPr algn="just"/>
            <a:r>
              <a:rPr lang="en-ZA" sz="2000" dirty="0"/>
              <a:t>In </a:t>
            </a:r>
            <a:r>
              <a:rPr lang="en-ZA" sz="2000" dirty="0" smtClean="0"/>
              <a:t>October 2017, NECT </a:t>
            </a:r>
            <a:r>
              <a:rPr lang="en-ZA" sz="2000" dirty="0"/>
              <a:t>hosted a </a:t>
            </a:r>
            <a:r>
              <a:rPr lang="en-ZA" sz="2000" dirty="0" smtClean="0"/>
              <a:t>2-part </a:t>
            </a:r>
            <a:r>
              <a:rPr lang="en-ZA" sz="2000" b="1" dirty="0"/>
              <a:t>dialogue</a:t>
            </a:r>
            <a:r>
              <a:rPr lang="en-ZA" sz="2000" dirty="0"/>
              <a:t> on the effects of the Fourth Industrial Revolution </a:t>
            </a:r>
            <a:r>
              <a:rPr lang="en-ZA" sz="2000" b="1" dirty="0" smtClean="0"/>
              <a:t>(4IR) </a:t>
            </a:r>
            <a:r>
              <a:rPr lang="en-ZA" sz="2000" dirty="0" smtClean="0"/>
              <a:t>on </a:t>
            </a:r>
            <a:r>
              <a:rPr lang="en-ZA" sz="2000" dirty="0"/>
              <a:t>how South Africa could use the </a:t>
            </a:r>
            <a:r>
              <a:rPr lang="en-ZA" sz="2000" b="1" dirty="0" smtClean="0"/>
              <a:t>4IR</a:t>
            </a:r>
            <a:r>
              <a:rPr lang="en-ZA" sz="2000" dirty="0" smtClean="0"/>
              <a:t> </a:t>
            </a:r>
            <a:r>
              <a:rPr lang="en-ZA" sz="2000" dirty="0"/>
              <a:t>to “leapfrog” the usual course of development to </a:t>
            </a:r>
            <a:r>
              <a:rPr lang="en-ZA" sz="2000" b="1" dirty="0"/>
              <a:t>benefit rural </a:t>
            </a:r>
            <a:r>
              <a:rPr lang="en-ZA" sz="2000" dirty="0"/>
              <a:t>and</a:t>
            </a:r>
            <a:r>
              <a:rPr lang="en-ZA" sz="2000" b="1" dirty="0"/>
              <a:t> poor </a:t>
            </a:r>
            <a:r>
              <a:rPr lang="en-ZA" sz="2000" b="1" dirty="0" smtClean="0"/>
              <a:t>schools.</a:t>
            </a:r>
            <a:endParaRPr lang="en-US" sz="2000" b="1" dirty="0"/>
          </a:p>
          <a:p>
            <a:pPr algn="just"/>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46</a:t>
            </a:fld>
            <a:endParaRPr lang="en-ZA" dirty="0">
              <a:solidFill>
                <a:prstClr val="black">
                  <a:tint val="75000"/>
                </a:prstClr>
              </a:solidFill>
            </a:endParaRPr>
          </a:p>
        </p:txBody>
      </p:sp>
    </p:spTree>
    <p:extLst>
      <p:ext uri="{BB962C8B-B14F-4D97-AF65-F5344CB8AC3E}">
        <p14:creationId xmlns:p14="http://schemas.microsoft.com/office/powerpoint/2010/main" xmlns="" val="1441950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17848"/>
            <a:ext cx="8229602"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a:t>
            </a:r>
            <a:r>
              <a:rPr lang="en-ZA" sz="2200" b="1" dirty="0" smtClean="0"/>
              <a:t>IMPLEMENTATION AND MONITORING</a:t>
            </a:r>
            <a:r>
              <a:rPr lang="en-ZA" sz="2200" b="1" dirty="0">
                <a:solidFill>
                  <a:srgbClr val="C0504D">
                    <a:lumMod val="75000"/>
                  </a:srgbClr>
                </a:solidFill>
              </a:rPr>
              <a:t/>
            </a:r>
            <a:br>
              <a:rPr lang="en-ZA" sz="2200" b="1" dirty="0">
                <a:solidFill>
                  <a:srgbClr val="C0504D">
                    <a:lumMod val="75000"/>
                  </a:srgbClr>
                </a:solidFill>
              </a:rPr>
            </a:br>
            <a:r>
              <a:rPr lang="en-ZA" sz="2200" b="1" dirty="0">
                <a:solidFill>
                  <a:srgbClr val="C0504D">
                    <a:lumMod val="75000"/>
                  </a:srgbClr>
                </a:solidFill>
              </a:rPr>
              <a:t/>
            </a:r>
            <a:br>
              <a:rPr lang="en-ZA" sz="2200" b="1" dirty="0">
                <a:solidFill>
                  <a:srgbClr val="C0504D">
                    <a:lumMod val="75000"/>
                  </a:srgbClr>
                </a:solidFill>
              </a:rPr>
            </a:br>
            <a:r>
              <a:rPr lang="en-ZA" sz="2200" b="1" dirty="0" smtClean="0">
                <a:solidFill>
                  <a:srgbClr val="C0504D">
                    <a:lumMod val="75000"/>
                  </a:srgbClr>
                </a:solidFill>
              </a:rPr>
              <a:t/>
            </a:r>
            <a:br>
              <a:rPr lang="en-ZA" sz="2200" b="1" dirty="0" smtClean="0">
                <a:solidFill>
                  <a:srgbClr val="C0504D">
                    <a:lumMod val="75000"/>
                  </a:srgbClr>
                </a:solidFill>
              </a:rPr>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57200" y="1412779"/>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2060848"/>
            <a:ext cx="4040188" cy="3951288"/>
          </a:xfrm>
        </p:spPr>
        <p:txBody>
          <a:bodyPr>
            <a:noAutofit/>
          </a:bodyPr>
          <a:lstStyle/>
          <a:p>
            <a:pPr algn="just"/>
            <a:r>
              <a:rPr lang="en-US" sz="2000" b="1" dirty="0" smtClean="0"/>
              <a:t>15 632 </a:t>
            </a:r>
            <a:r>
              <a:rPr lang="en-US" sz="2000" dirty="0"/>
              <a:t>people registered on the on-line in-service </a:t>
            </a:r>
            <a:r>
              <a:rPr lang="en-US" sz="2000" b="1" dirty="0"/>
              <a:t>PLAY training programme </a:t>
            </a:r>
            <a:r>
              <a:rPr lang="en-US" sz="2000" dirty="0"/>
              <a:t>of which </a:t>
            </a:r>
            <a:r>
              <a:rPr lang="en-US" sz="2000" b="1" dirty="0"/>
              <a:t>5 308 </a:t>
            </a:r>
            <a:r>
              <a:rPr lang="en-US" sz="2000" dirty="0"/>
              <a:t>have </a:t>
            </a:r>
            <a:r>
              <a:rPr lang="en-US" sz="2000" b="1" dirty="0"/>
              <a:t>completed</a:t>
            </a:r>
            <a:r>
              <a:rPr lang="en-US" sz="2000" dirty="0"/>
              <a:t> at least 1</a:t>
            </a:r>
            <a:r>
              <a:rPr lang="en-US" sz="2000" dirty="0" smtClean="0"/>
              <a:t> </a:t>
            </a:r>
            <a:r>
              <a:rPr lang="en-US" sz="2000" dirty="0"/>
              <a:t>of the </a:t>
            </a:r>
            <a:r>
              <a:rPr lang="en-US" sz="2000" dirty="0" smtClean="0"/>
              <a:t>4 </a:t>
            </a:r>
            <a:r>
              <a:rPr lang="en-US" sz="2000" b="1" dirty="0" smtClean="0"/>
              <a:t>courses;</a:t>
            </a:r>
            <a:endParaRPr lang="en-US" sz="2000" b="1" dirty="0"/>
          </a:p>
          <a:p>
            <a:pPr algn="just"/>
            <a:r>
              <a:rPr lang="en-US" sz="2000" b="1" dirty="0"/>
              <a:t>300</a:t>
            </a:r>
            <a:r>
              <a:rPr lang="en-US" sz="2000" dirty="0"/>
              <a:t> academics, researchers, practitioners, and officials </a:t>
            </a:r>
            <a:r>
              <a:rPr lang="en-US" sz="2000" dirty="0" smtClean="0"/>
              <a:t>took part in the 2017 PLAY </a:t>
            </a:r>
            <a:r>
              <a:rPr lang="en-US" sz="2000" dirty="0"/>
              <a:t>Conference;</a:t>
            </a:r>
          </a:p>
          <a:p>
            <a:pPr algn="just"/>
            <a:r>
              <a:rPr lang="en-US" sz="2000" b="1" dirty="0"/>
              <a:t>31</a:t>
            </a:r>
            <a:r>
              <a:rPr lang="en-US" sz="2000" dirty="0"/>
              <a:t> Deaf Teaching Assistants trained on the South African National Curriculum Framework for Children from Birth to </a:t>
            </a:r>
            <a:r>
              <a:rPr lang="en-US" sz="2000" dirty="0" smtClean="0"/>
              <a:t>4. </a:t>
            </a:r>
          </a:p>
          <a:p>
            <a:pPr algn="just"/>
            <a:endParaRPr lang="en-US" sz="2000" dirty="0"/>
          </a:p>
          <a:p>
            <a:pPr algn="just"/>
            <a:endParaRPr lang="en-US" sz="2000" dirty="0"/>
          </a:p>
        </p:txBody>
      </p:sp>
      <p:sp>
        <p:nvSpPr>
          <p:cNvPr id="5" name="Text Placeholder 4"/>
          <p:cNvSpPr>
            <a:spLocks noGrp="1"/>
          </p:cNvSpPr>
          <p:nvPr>
            <p:ph type="body" sz="quarter" idx="3"/>
          </p:nvPr>
        </p:nvSpPr>
        <p:spPr>
          <a:xfrm>
            <a:off x="4645029" y="1412779"/>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2060848"/>
            <a:ext cx="4041775" cy="3951288"/>
          </a:xfrm>
        </p:spPr>
        <p:txBody>
          <a:bodyPr>
            <a:normAutofit/>
          </a:bodyPr>
          <a:lstStyle/>
          <a:p>
            <a:r>
              <a:rPr lang="en-US" sz="2000" dirty="0" smtClean="0"/>
              <a:t>Draft </a:t>
            </a:r>
            <a:r>
              <a:rPr lang="en-US" sz="2000" b="1" dirty="0"/>
              <a:t>DBE ECD Sector Plan </a:t>
            </a:r>
            <a:r>
              <a:rPr lang="en-US" sz="2000" dirty="0"/>
              <a:t>has been developed for discussion &amp;</a:t>
            </a:r>
            <a:r>
              <a:rPr lang="en-US" sz="2000" dirty="0" smtClean="0"/>
              <a:t> approval.</a:t>
            </a: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47</a:t>
            </a:fld>
            <a:endParaRPr lang="en-ZA" dirty="0">
              <a:solidFill>
                <a:prstClr val="black">
                  <a:tint val="75000"/>
                </a:prstClr>
              </a:solidFill>
            </a:endParaRPr>
          </a:p>
        </p:txBody>
      </p:sp>
    </p:spTree>
    <p:extLst>
      <p:ext uri="{BB962C8B-B14F-4D97-AF65-F5344CB8AC3E}">
        <p14:creationId xmlns:p14="http://schemas.microsoft.com/office/powerpoint/2010/main" xmlns="" val="2804200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7" y="620688"/>
            <a:ext cx="8229602"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IMPLEMENTATION AND MONITORING</a:t>
            </a:r>
            <a:r>
              <a:rPr lang="en-ZA" sz="2200" b="1" dirty="0">
                <a:solidFill>
                  <a:srgbClr val="C0504D">
                    <a:lumMod val="75000"/>
                  </a:srgbClr>
                </a:solidFill>
              </a:rPr>
              <a:t/>
            </a:r>
            <a:br>
              <a:rPr lang="en-ZA" sz="2200" b="1" dirty="0">
                <a:solidFill>
                  <a:srgbClr val="C0504D">
                    <a:lumMod val="75000"/>
                  </a:srgbClr>
                </a:solidFill>
              </a:rPr>
            </a:br>
            <a:r>
              <a:rPr lang="en-ZA" sz="2200" b="1" dirty="0">
                <a:solidFill>
                  <a:srgbClr val="C0504D">
                    <a:lumMod val="75000"/>
                  </a:srgbClr>
                </a:solidFill>
              </a:rPr>
              <a:t/>
            </a:r>
            <a:br>
              <a:rPr lang="en-ZA" sz="2200" b="1" dirty="0">
                <a:solidFill>
                  <a:srgbClr val="C0504D">
                    <a:lumMod val="75000"/>
                  </a:srgbClr>
                </a:solidFill>
              </a:rPr>
            </a:br>
            <a:r>
              <a:rPr lang="en-ZA" sz="2200" b="1" dirty="0" smtClean="0">
                <a:solidFill>
                  <a:srgbClr val="C0504D">
                    <a:lumMod val="75000"/>
                  </a:srgbClr>
                </a:solidFill>
              </a:rPr>
              <a:t/>
            </a:r>
            <a:br>
              <a:rPr lang="en-ZA" sz="2200" b="1" dirty="0" smtClean="0">
                <a:solidFill>
                  <a:srgbClr val="C0504D">
                    <a:lumMod val="75000"/>
                  </a:srgbClr>
                </a:solidFill>
              </a:rPr>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48296" y="552425"/>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522116" y="1052736"/>
            <a:ext cx="4040188" cy="3951288"/>
          </a:xfrm>
        </p:spPr>
        <p:txBody>
          <a:bodyPr>
            <a:noAutofit/>
          </a:bodyPr>
          <a:lstStyle/>
          <a:p>
            <a:r>
              <a:rPr lang="en-US" sz="1900" dirty="0" smtClean="0"/>
              <a:t>Draft </a:t>
            </a:r>
            <a:r>
              <a:rPr lang="en-US" sz="1900" b="1" dirty="0"/>
              <a:t>Human Resource Development </a:t>
            </a:r>
            <a:r>
              <a:rPr lang="en-US" sz="1900" b="1" dirty="0" smtClean="0"/>
              <a:t>Strategy</a:t>
            </a:r>
            <a:r>
              <a:rPr lang="en-US" sz="1900" dirty="0" smtClean="0"/>
              <a:t> </a:t>
            </a:r>
            <a:r>
              <a:rPr lang="en-US" sz="1900" b="1" dirty="0" smtClean="0"/>
              <a:t>finalised </a:t>
            </a:r>
            <a:r>
              <a:rPr lang="en-US" sz="1900" dirty="0" smtClean="0"/>
              <a:t>for </a:t>
            </a:r>
            <a:r>
              <a:rPr lang="en-US" sz="1900" dirty="0"/>
              <a:t>Early Childhood Development (</a:t>
            </a:r>
            <a:r>
              <a:rPr lang="en-US" sz="1900" dirty="0" smtClean="0"/>
              <a:t>ECD). </a:t>
            </a:r>
            <a:endParaRPr lang="en-US" sz="1900" dirty="0"/>
          </a:p>
          <a:p>
            <a:r>
              <a:rPr lang="en-US" sz="1900" dirty="0"/>
              <a:t>Draft </a:t>
            </a:r>
            <a:r>
              <a:rPr lang="en-US" sz="1900" b="1" dirty="0"/>
              <a:t>policy brief </a:t>
            </a:r>
            <a:r>
              <a:rPr lang="en-US" sz="1900" dirty="0"/>
              <a:t>on the </a:t>
            </a:r>
            <a:r>
              <a:rPr lang="en-US" sz="1900" b="1" dirty="0"/>
              <a:t>options for the additional year</a:t>
            </a:r>
            <a:r>
              <a:rPr lang="en-US" sz="1900" dirty="0"/>
              <a:t> before Grade </a:t>
            </a:r>
            <a:r>
              <a:rPr lang="en-US" sz="1900" dirty="0" smtClean="0"/>
              <a:t>R </a:t>
            </a:r>
            <a:r>
              <a:rPr lang="en-US" sz="1900" b="1" dirty="0"/>
              <a:t>finalised</a:t>
            </a:r>
            <a:r>
              <a:rPr lang="en-US" sz="1900" dirty="0" smtClean="0"/>
              <a:t>;</a:t>
            </a:r>
            <a:endParaRPr lang="en-US" sz="1900" dirty="0"/>
          </a:p>
          <a:p>
            <a:r>
              <a:rPr lang="en-US" sz="1900" b="1" dirty="0"/>
              <a:t>B</a:t>
            </a:r>
            <a:r>
              <a:rPr lang="en-US" sz="1900" b="1" dirty="0" smtClean="0"/>
              <a:t>aseline study</a:t>
            </a:r>
            <a:r>
              <a:rPr lang="en-US" sz="1900" dirty="0" smtClean="0"/>
              <a:t> </a:t>
            </a:r>
            <a:r>
              <a:rPr lang="en-US" sz="1900" dirty="0"/>
              <a:t>conducted to establish a national baseline on the utilisation of play-based learning in the implementation of the </a:t>
            </a:r>
            <a:r>
              <a:rPr lang="en-US" sz="1900" dirty="0" smtClean="0"/>
              <a:t>National Curriculum Framework (NCF) </a:t>
            </a:r>
            <a:r>
              <a:rPr lang="en-US" sz="1900" dirty="0"/>
              <a:t>and the CAPS for Grades R to </a:t>
            </a:r>
            <a:r>
              <a:rPr lang="en-US" sz="1900" dirty="0" smtClean="0"/>
              <a:t>3; and</a:t>
            </a:r>
          </a:p>
          <a:p>
            <a:r>
              <a:rPr lang="en-US" sz="1900" b="1" dirty="0"/>
              <a:t>107</a:t>
            </a:r>
            <a:r>
              <a:rPr lang="en-US" sz="1900" dirty="0"/>
              <a:t> provincial and district officials trained on </a:t>
            </a:r>
            <a:r>
              <a:rPr lang="en-US" sz="1900" b="1" dirty="0"/>
              <a:t>Monitoring &amp; Evaluation </a:t>
            </a:r>
            <a:r>
              <a:rPr lang="en-US" sz="1900" b="1" dirty="0" smtClean="0"/>
              <a:t>system</a:t>
            </a:r>
            <a:r>
              <a:rPr lang="en-US" sz="1900" dirty="0" smtClean="0"/>
              <a:t>.</a:t>
            </a:r>
            <a:endParaRPr lang="en-US" sz="1900" dirty="0"/>
          </a:p>
          <a:p>
            <a:endParaRPr lang="en-US" sz="2000" dirty="0"/>
          </a:p>
          <a:p>
            <a:endParaRPr lang="en-US" sz="2000" dirty="0"/>
          </a:p>
          <a:p>
            <a:endParaRPr lang="en-US" sz="2000" dirty="0"/>
          </a:p>
        </p:txBody>
      </p:sp>
      <p:sp>
        <p:nvSpPr>
          <p:cNvPr id="5" name="Text Placeholder 4"/>
          <p:cNvSpPr>
            <a:spLocks noGrp="1"/>
          </p:cNvSpPr>
          <p:nvPr>
            <p:ph type="body" sz="quarter" idx="3"/>
          </p:nvPr>
        </p:nvSpPr>
        <p:spPr>
          <a:xfrm>
            <a:off x="4636124" y="616896"/>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36124" y="1066755"/>
            <a:ext cx="4041775" cy="3951288"/>
          </a:xfrm>
        </p:spPr>
        <p:txBody>
          <a:bodyPr>
            <a:normAutofit/>
          </a:bodyPr>
          <a:lstStyle/>
          <a:p>
            <a:r>
              <a:rPr lang="en-US" sz="1900" dirty="0"/>
              <a:t>The DBE presented the </a:t>
            </a:r>
            <a:r>
              <a:rPr lang="en-US" sz="1900" b="1" dirty="0"/>
              <a:t>progress</a:t>
            </a:r>
            <a:r>
              <a:rPr lang="en-US" sz="1900" dirty="0"/>
              <a:t> report on the </a:t>
            </a:r>
            <a:r>
              <a:rPr lang="en-US" sz="1900" b="1" dirty="0"/>
              <a:t>Development of a Human Resource Capacity Plan </a:t>
            </a:r>
            <a:r>
              <a:rPr lang="en-US" sz="1900" dirty="0"/>
              <a:t>for the </a:t>
            </a:r>
            <a:r>
              <a:rPr lang="en-US" sz="1900" dirty="0" smtClean="0"/>
              <a:t>ECD </a:t>
            </a:r>
            <a:r>
              <a:rPr lang="en-US" sz="1900" dirty="0"/>
              <a:t>sector at the Social Sector Technical Implementation Forum on the </a:t>
            </a:r>
            <a:r>
              <a:rPr lang="en-US" sz="1900" dirty="0" smtClean="0"/>
              <a:t>18 October 2017</a:t>
            </a:r>
            <a:r>
              <a:rPr lang="en-US" sz="1900" dirty="0"/>
              <a:t>.</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48</a:t>
            </a:fld>
            <a:endParaRPr lang="en-ZA" dirty="0">
              <a:solidFill>
                <a:prstClr val="black">
                  <a:tint val="75000"/>
                </a:prstClr>
              </a:solidFill>
            </a:endParaRPr>
          </a:p>
        </p:txBody>
      </p:sp>
    </p:spTree>
    <p:extLst>
      <p:ext uri="{BB962C8B-B14F-4D97-AF65-F5344CB8AC3E}">
        <p14:creationId xmlns:p14="http://schemas.microsoft.com/office/powerpoint/2010/main" xmlns="" val="3975536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IMPLEMENTATION AND MONITORING</a:t>
            </a:r>
            <a:r>
              <a:rPr lang="en-ZA" sz="2800" b="1" dirty="0">
                <a:solidFill>
                  <a:srgbClr val="C0504D">
                    <a:lumMod val="75000"/>
                  </a:srgbClr>
                </a:solidFill>
              </a:rPr>
              <a:t/>
            </a:r>
            <a:br>
              <a:rPr lang="en-ZA" sz="2800" b="1" dirty="0">
                <a:solidFill>
                  <a:srgbClr val="C0504D">
                    <a:lumMod val="75000"/>
                  </a:srgbClr>
                </a:solidFill>
              </a:rPr>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57200" y="83671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349920"/>
            <a:ext cx="4040188" cy="4887392"/>
          </a:xfrm>
        </p:spPr>
        <p:txBody>
          <a:bodyPr>
            <a:noAutofit/>
          </a:bodyPr>
          <a:lstStyle/>
          <a:p>
            <a:r>
              <a:rPr lang="en-US" sz="2000" dirty="0" smtClean="0"/>
              <a:t>Learners </a:t>
            </a:r>
            <a:r>
              <a:rPr lang="en-US" sz="2000" dirty="0"/>
              <a:t>with Severe to </a:t>
            </a:r>
            <a:r>
              <a:rPr lang="en-US" sz="2000" dirty="0" smtClean="0"/>
              <a:t>Profound Intellectual Disability </a:t>
            </a:r>
            <a:r>
              <a:rPr lang="en-US" sz="2000" b="1" dirty="0" smtClean="0"/>
              <a:t>(LSPID) Grant</a:t>
            </a:r>
            <a:r>
              <a:rPr lang="en-US" sz="2000" dirty="0" smtClean="0"/>
              <a:t> achievements:</a:t>
            </a:r>
            <a:endParaRPr lang="en-US" sz="2000" dirty="0"/>
          </a:p>
          <a:p>
            <a:pPr lvl="1">
              <a:buFont typeface="Wingdings" panose="05000000000000000000" pitchFamily="2" charset="2"/>
              <a:buChar char="Ø"/>
            </a:pPr>
            <a:r>
              <a:rPr lang="en-US" b="1" dirty="0" smtClean="0"/>
              <a:t>Staff appointed </a:t>
            </a:r>
            <a:r>
              <a:rPr lang="en-US" dirty="0" smtClean="0"/>
              <a:t>(2 at </a:t>
            </a:r>
            <a:r>
              <a:rPr lang="en-US" dirty="0"/>
              <a:t>DBE; 4 Project </a:t>
            </a:r>
            <a:r>
              <a:rPr lang="en-US" dirty="0" smtClean="0"/>
              <a:t>Co-ordinators </a:t>
            </a:r>
            <a:r>
              <a:rPr lang="en-US" dirty="0"/>
              <a:t>&amp;</a:t>
            </a:r>
            <a:r>
              <a:rPr lang="en-US" dirty="0" smtClean="0"/>
              <a:t> </a:t>
            </a:r>
            <a:r>
              <a:rPr lang="en-US" dirty="0"/>
              <a:t>1 Transversal Itinerant Outreach </a:t>
            </a:r>
            <a:r>
              <a:rPr lang="en-US" dirty="0" smtClean="0"/>
              <a:t>Team);</a:t>
            </a:r>
          </a:p>
          <a:p>
            <a:pPr lvl="1">
              <a:buFont typeface="Wingdings" panose="05000000000000000000" pitchFamily="2" charset="2"/>
              <a:buChar char="Ø"/>
            </a:pPr>
            <a:r>
              <a:rPr lang="en-US" dirty="0" smtClean="0"/>
              <a:t>Details </a:t>
            </a:r>
            <a:r>
              <a:rPr lang="en-US" dirty="0"/>
              <a:t>of </a:t>
            </a:r>
            <a:r>
              <a:rPr lang="en-US" b="1" dirty="0"/>
              <a:t>320 care </a:t>
            </a:r>
            <a:r>
              <a:rPr lang="en-US" b="1" dirty="0" smtClean="0"/>
              <a:t>centres </a:t>
            </a:r>
            <a:r>
              <a:rPr lang="en-US" dirty="0"/>
              <a:t>submitted by PEDs </a:t>
            </a:r>
            <a:r>
              <a:rPr lang="en-US" dirty="0" smtClean="0"/>
              <a:t>to DBE.</a:t>
            </a:r>
            <a:endParaRPr lang="en-US" dirty="0"/>
          </a:p>
          <a:p>
            <a:pPr lvl="1">
              <a:buFont typeface="Wingdings" panose="05000000000000000000" pitchFamily="2" charset="2"/>
              <a:buChar char="Ø"/>
            </a:pPr>
            <a:r>
              <a:rPr lang="en-US" b="1" dirty="0"/>
              <a:t>Draft survey tool </a:t>
            </a:r>
            <a:r>
              <a:rPr lang="en-US" dirty="0"/>
              <a:t>to be used to </a:t>
            </a:r>
            <a:r>
              <a:rPr lang="en-US" b="1" dirty="0"/>
              <a:t>audit care </a:t>
            </a:r>
            <a:r>
              <a:rPr lang="en-US" b="1" dirty="0" err="1"/>
              <a:t>centres</a:t>
            </a:r>
            <a:r>
              <a:rPr lang="en-US" b="1" dirty="0"/>
              <a:t> </a:t>
            </a:r>
            <a:r>
              <a:rPr lang="en-US" dirty="0" smtClean="0"/>
              <a:t>developed; and</a:t>
            </a:r>
            <a:endParaRPr lang="en-US" dirty="0"/>
          </a:p>
          <a:p>
            <a:pPr lvl="1">
              <a:buFont typeface="Wingdings" panose="05000000000000000000" pitchFamily="2" charset="2"/>
              <a:buChar char="Ø"/>
            </a:pPr>
            <a:r>
              <a:rPr lang="en-US" b="1" dirty="0" smtClean="0"/>
              <a:t>Draft Toolkits specification </a:t>
            </a:r>
            <a:r>
              <a:rPr lang="en-US" dirty="0" smtClean="0"/>
              <a:t>to be used to procure toolkits developed.</a:t>
            </a:r>
          </a:p>
          <a:p>
            <a:endParaRPr lang="en-US" sz="2000" dirty="0" smtClean="0"/>
          </a:p>
          <a:p>
            <a:endParaRPr lang="en-US" sz="2000" dirty="0"/>
          </a:p>
        </p:txBody>
      </p:sp>
      <p:sp>
        <p:nvSpPr>
          <p:cNvPr id="5" name="Text Placeholder 4"/>
          <p:cNvSpPr>
            <a:spLocks noGrp="1"/>
          </p:cNvSpPr>
          <p:nvPr>
            <p:ph type="body" sz="quarter" idx="3"/>
          </p:nvPr>
        </p:nvSpPr>
        <p:spPr>
          <a:xfrm>
            <a:off x="4645029" y="83671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349920"/>
            <a:ext cx="4041775" cy="3951288"/>
          </a:xfrm>
        </p:spPr>
        <p:txBody>
          <a:bodyPr>
            <a:noAutofit/>
          </a:bodyPr>
          <a:lstStyle/>
          <a:p>
            <a:r>
              <a:rPr lang="en-US" sz="2000" dirty="0"/>
              <a:t>Systems and transversal outreach teams </a:t>
            </a:r>
            <a:r>
              <a:rPr lang="en-US" sz="2000" dirty="0" smtClean="0"/>
              <a:t>established </a:t>
            </a:r>
            <a:r>
              <a:rPr lang="en-US" sz="2000" dirty="0"/>
              <a:t>in </a:t>
            </a:r>
            <a:r>
              <a:rPr lang="en-US" sz="2000" dirty="0" smtClean="0"/>
              <a:t>8 Provinces (except Northern Cape) to </a:t>
            </a:r>
            <a:r>
              <a:rPr lang="en-US" sz="2000" dirty="0"/>
              <a:t>provide </a:t>
            </a:r>
            <a:r>
              <a:rPr lang="en-US" sz="2000" b="1" dirty="0"/>
              <a:t>outreach services </a:t>
            </a:r>
            <a:r>
              <a:rPr lang="en-US" sz="2000" dirty="0"/>
              <a:t>to </a:t>
            </a:r>
            <a:r>
              <a:rPr lang="en-US" sz="2000" dirty="0" smtClean="0"/>
              <a:t>LSPID </a:t>
            </a:r>
            <a:r>
              <a:rPr lang="en-US" sz="2000" dirty="0"/>
              <a:t>in </a:t>
            </a:r>
            <a:r>
              <a:rPr lang="en-US" sz="2000" b="1" dirty="0" smtClean="0"/>
              <a:t>320</a:t>
            </a:r>
            <a:r>
              <a:rPr lang="en-US" sz="2000" dirty="0" smtClean="0"/>
              <a:t> </a:t>
            </a:r>
            <a:r>
              <a:rPr lang="en-US" sz="2000" dirty="0"/>
              <a:t>care centres </a:t>
            </a:r>
            <a:r>
              <a:rPr lang="en-US" sz="2000" dirty="0" smtClean="0"/>
              <a:t>&amp; selected schools </a:t>
            </a:r>
            <a:r>
              <a:rPr lang="en-US" sz="2000" dirty="0"/>
              <a:t>through the </a:t>
            </a:r>
            <a:r>
              <a:rPr lang="en-US" sz="2000" b="1" dirty="0"/>
              <a:t>LSPID Grant. </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49</a:t>
            </a:fld>
            <a:endParaRPr lang="en-ZA" dirty="0">
              <a:solidFill>
                <a:prstClr val="black">
                  <a:tint val="75000"/>
                </a:prstClr>
              </a:solidFill>
            </a:endParaRPr>
          </a:p>
        </p:txBody>
      </p:sp>
    </p:spTree>
    <p:extLst>
      <p:ext uri="{BB962C8B-B14F-4D97-AF65-F5344CB8AC3E}">
        <p14:creationId xmlns:p14="http://schemas.microsoft.com/office/powerpoint/2010/main" xmlns="" val="1273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85900" y="-387424"/>
            <a:ext cx="6172200" cy="1143000"/>
          </a:xfrm>
        </p:spPr>
        <p:txBody>
          <a:bodyPr/>
          <a:lstStyle/>
          <a:p>
            <a:r>
              <a:rPr lang="en-ZA" sz="2800" b="1" dirty="0">
                <a:solidFill>
                  <a:srgbClr val="C0504D">
                    <a:lumMod val="75000"/>
                  </a:srgbClr>
                </a:solidFill>
              </a:rPr>
              <a:t>MAJOR HIGHLIGHTS</a:t>
            </a:r>
            <a:endParaRPr lang="en-US" dirty="0"/>
          </a:p>
        </p:txBody>
      </p:sp>
      <p:sp>
        <p:nvSpPr>
          <p:cNvPr id="3" name="Text Placeholder 2"/>
          <p:cNvSpPr>
            <a:spLocks noGrp="1"/>
          </p:cNvSpPr>
          <p:nvPr>
            <p:ph type="body" idx="1"/>
          </p:nvPr>
        </p:nvSpPr>
        <p:spPr>
          <a:xfrm>
            <a:off x="1436321" y="107020"/>
            <a:ext cx="3030141"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728251"/>
            <a:ext cx="4067938" cy="3951288"/>
          </a:xfrm>
        </p:spPr>
        <p:txBody>
          <a:bodyPr>
            <a:noAutofit/>
          </a:bodyPr>
          <a:lstStyle/>
          <a:p>
            <a:pPr lvl="0" algn="just"/>
            <a:r>
              <a:rPr lang="en-US" sz="1600" b="1" dirty="0" smtClean="0">
                <a:solidFill>
                  <a:prstClr val="black"/>
                </a:solidFill>
              </a:rPr>
              <a:t>National Senior Certificate (NSC): </a:t>
            </a:r>
            <a:r>
              <a:rPr lang="en-US" sz="1600" dirty="0">
                <a:solidFill>
                  <a:prstClr val="black"/>
                </a:solidFill>
              </a:rPr>
              <a:t>Total number of candidates registered for November 2017 </a:t>
            </a:r>
            <a:r>
              <a:rPr lang="en-US" sz="1600" dirty="0" smtClean="0">
                <a:solidFill>
                  <a:prstClr val="black"/>
                </a:solidFill>
              </a:rPr>
              <a:t>NSC: Full-Time </a:t>
            </a:r>
            <a:r>
              <a:rPr lang="en-US" sz="1600" b="1" dirty="0">
                <a:solidFill>
                  <a:prstClr val="black"/>
                </a:solidFill>
              </a:rPr>
              <a:t>629 155 </a:t>
            </a:r>
            <a:r>
              <a:rPr lang="en-US" sz="1600" dirty="0">
                <a:solidFill>
                  <a:prstClr val="black"/>
                </a:solidFill>
              </a:rPr>
              <a:t>&amp;</a:t>
            </a:r>
            <a:r>
              <a:rPr lang="en-US" sz="1600" dirty="0" smtClean="0">
                <a:solidFill>
                  <a:prstClr val="black"/>
                </a:solidFill>
              </a:rPr>
              <a:t> </a:t>
            </a:r>
            <a:r>
              <a:rPr lang="en-US" sz="1600" dirty="0">
                <a:solidFill>
                  <a:prstClr val="black"/>
                </a:solidFill>
              </a:rPr>
              <a:t>Part Time </a:t>
            </a:r>
            <a:r>
              <a:rPr lang="en-US" sz="1600" b="1" dirty="0">
                <a:solidFill>
                  <a:prstClr val="black"/>
                </a:solidFill>
              </a:rPr>
              <a:t>173 </a:t>
            </a:r>
            <a:r>
              <a:rPr lang="en-US" sz="1600" b="1" dirty="0" smtClean="0">
                <a:solidFill>
                  <a:prstClr val="black"/>
                </a:solidFill>
              </a:rPr>
              <a:t>276, </a:t>
            </a:r>
            <a:r>
              <a:rPr lang="en-US" sz="1600" dirty="0" smtClean="0">
                <a:solidFill>
                  <a:prstClr val="black"/>
                </a:solidFill>
              </a:rPr>
              <a:t>National total </a:t>
            </a:r>
            <a:r>
              <a:rPr lang="en-US" sz="1600" b="1" dirty="0">
                <a:solidFill>
                  <a:prstClr val="black"/>
                </a:solidFill>
              </a:rPr>
              <a:t>802 </a:t>
            </a:r>
            <a:r>
              <a:rPr lang="en-US" sz="1600" b="1" dirty="0" smtClean="0">
                <a:solidFill>
                  <a:prstClr val="black"/>
                </a:solidFill>
              </a:rPr>
              <a:t>431</a:t>
            </a:r>
            <a:r>
              <a:rPr lang="en-US" sz="1600" dirty="0">
                <a:solidFill>
                  <a:prstClr val="black"/>
                </a:solidFill>
              </a:rPr>
              <a:t>;</a:t>
            </a:r>
          </a:p>
          <a:p>
            <a:pPr lvl="0" algn="just"/>
            <a:r>
              <a:rPr lang="en-US" sz="1600" b="1" dirty="0" smtClean="0">
                <a:solidFill>
                  <a:prstClr val="black"/>
                </a:solidFill>
                <a:ea typeface="Times New Roman" panose="02020603050405020304" pitchFamily="18" charset="0"/>
                <a:cs typeface="Times New Roman" panose="02020603050405020304" pitchFamily="18" charset="0"/>
              </a:rPr>
              <a:t>Health promotion</a:t>
            </a:r>
            <a:r>
              <a:rPr lang="en-US" sz="1600" dirty="0" smtClean="0">
                <a:solidFill>
                  <a:prstClr val="black"/>
                </a:solidFill>
                <a:ea typeface="Times New Roman" panose="02020603050405020304" pitchFamily="18" charset="0"/>
                <a:cs typeface="Times New Roman" panose="02020603050405020304" pitchFamily="18" charset="0"/>
              </a:rPr>
              <a:t> – Department of Health (DoH) data showed that </a:t>
            </a:r>
            <a:r>
              <a:rPr lang="en-US" sz="1600" b="1" dirty="0" smtClean="0">
                <a:solidFill>
                  <a:prstClr val="black"/>
                </a:solidFill>
                <a:ea typeface="Times New Roman" panose="02020603050405020304" pitchFamily="18" charset="0"/>
                <a:cs typeface="Times New Roman" panose="02020603050405020304" pitchFamily="18" charset="0"/>
              </a:rPr>
              <a:t>286 112 </a:t>
            </a:r>
            <a:r>
              <a:rPr lang="en-US" sz="1600" dirty="0" smtClean="0">
                <a:solidFill>
                  <a:prstClr val="black"/>
                </a:solidFill>
                <a:ea typeface="Times New Roman" panose="02020603050405020304" pitchFamily="18" charset="0"/>
                <a:cs typeface="Times New Roman" panose="02020603050405020304" pitchFamily="18" charset="0"/>
              </a:rPr>
              <a:t>Grade 4 girls received </a:t>
            </a:r>
            <a:r>
              <a:rPr lang="en-ZA" sz="1600" dirty="0"/>
              <a:t>Human Papilloma Virus </a:t>
            </a:r>
            <a:r>
              <a:rPr lang="en-ZA" sz="1600" b="1" dirty="0" smtClean="0"/>
              <a:t>(</a:t>
            </a:r>
            <a:r>
              <a:rPr lang="en-US" sz="1600" b="1" dirty="0" smtClean="0">
                <a:solidFill>
                  <a:prstClr val="black"/>
                </a:solidFill>
                <a:ea typeface="Times New Roman" panose="02020603050405020304" pitchFamily="18" charset="0"/>
                <a:cs typeface="Times New Roman" panose="02020603050405020304" pitchFamily="18" charset="0"/>
              </a:rPr>
              <a:t>HPV) vaccination;</a:t>
            </a:r>
          </a:p>
          <a:p>
            <a:pPr algn="just"/>
            <a:r>
              <a:rPr lang="en-US" sz="1600" dirty="0"/>
              <a:t>The Draft Basic Education Laws Amendment Bill </a:t>
            </a:r>
            <a:r>
              <a:rPr lang="en-US" sz="1600" b="1" dirty="0"/>
              <a:t>(</a:t>
            </a:r>
            <a:r>
              <a:rPr lang="en-GB" sz="1600" b="1" dirty="0"/>
              <a:t>BELA Bill)</a:t>
            </a:r>
            <a:r>
              <a:rPr lang="en-GB" sz="1600" dirty="0"/>
              <a:t> is under review: </a:t>
            </a:r>
            <a:r>
              <a:rPr lang="en-US" sz="1600" dirty="0"/>
              <a:t>proposes to </a:t>
            </a:r>
            <a:r>
              <a:rPr lang="en-US" sz="1600" b="1" dirty="0"/>
              <a:t>amend</a:t>
            </a:r>
            <a:r>
              <a:rPr lang="en-US" sz="1600" dirty="0"/>
              <a:t> the South African Schools </a:t>
            </a:r>
            <a:r>
              <a:rPr lang="en-US" sz="1600" dirty="0" smtClean="0"/>
              <a:t>Act</a:t>
            </a:r>
            <a:r>
              <a:rPr lang="en-US" sz="1600" dirty="0"/>
              <a:t>, 1996 </a:t>
            </a:r>
            <a:r>
              <a:rPr lang="en-US" sz="1600" b="1" dirty="0"/>
              <a:t>(SASA) </a:t>
            </a:r>
            <a:r>
              <a:rPr lang="en-US" sz="1600" dirty="0" smtClean="0"/>
              <a:t>and </a:t>
            </a:r>
            <a:r>
              <a:rPr lang="en-US" sz="1600" dirty="0"/>
              <a:t>the Employment of Educators </a:t>
            </a:r>
            <a:r>
              <a:rPr lang="en-US" sz="1600" dirty="0" smtClean="0"/>
              <a:t>Act</a:t>
            </a:r>
            <a:r>
              <a:rPr lang="en-US" sz="1600" dirty="0"/>
              <a:t>, </a:t>
            </a:r>
            <a:r>
              <a:rPr lang="en-US" sz="1600" dirty="0" smtClean="0"/>
              <a:t>1998 </a:t>
            </a:r>
            <a:r>
              <a:rPr lang="en-US" sz="1600" b="1" dirty="0" smtClean="0"/>
              <a:t>(</a:t>
            </a:r>
            <a:r>
              <a:rPr lang="en-US" sz="1600" b="1" dirty="0"/>
              <a:t>EEA) </a:t>
            </a:r>
            <a:r>
              <a:rPr lang="en-US" sz="1600" dirty="0" smtClean="0"/>
              <a:t>;</a:t>
            </a:r>
            <a:endParaRPr lang="en-US" sz="1600" b="1" dirty="0" smtClean="0">
              <a:solidFill>
                <a:prstClr val="black"/>
              </a:solidFill>
              <a:ea typeface="Times New Roman" panose="02020603050405020304" pitchFamily="18" charset="0"/>
              <a:cs typeface="Times New Roman" panose="02020603050405020304" pitchFamily="18" charset="0"/>
            </a:endParaRPr>
          </a:p>
          <a:p>
            <a:pPr lvl="0" algn="just"/>
            <a:r>
              <a:rPr lang="en-ZA" sz="1600" dirty="0"/>
              <a:t>National School Nutrition Programme </a:t>
            </a:r>
            <a:r>
              <a:rPr lang="en-ZA" sz="1600" b="1" dirty="0" smtClean="0"/>
              <a:t>(</a:t>
            </a:r>
            <a:r>
              <a:rPr lang="en-US" sz="1600" b="1" dirty="0" smtClean="0">
                <a:solidFill>
                  <a:prstClr val="black"/>
                </a:solidFill>
                <a:cs typeface="Arial" panose="020B0604020202020204" pitchFamily="34" charset="0"/>
              </a:rPr>
              <a:t>NSNP):</a:t>
            </a:r>
            <a:r>
              <a:rPr lang="en-US" sz="1600" dirty="0" smtClean="0">
                <a:solidFill>
                  <a:prstClr val="black"/>
                </a:solidFill>
                <a:cs typeface="Arial" panose="020B0604020202020204" pitchFamily="34" charset="0"/>
              </a:rPr>
              <a:t> Against </a:t>
            </a:r>
            <a:r>
              <a:rPr lang="en-US" sz="1600" dirty="0">
                <a:solidFill>
                  <a:prstClr val="black"/>
                </a:solidFill>
                <a:cs typeface="Arial" panose="020B0604020202020204" pitchFamily="34" charset="0"/>
              </a:rPr>
              <a:t>target of monitoring </a:t>
            </a:r>
            <a:r>
              <a:rPr lang="en-US" sz="1600" b="1" dirty="0">
                <a:solidFill>
                  <a:prstClr val="black"/>
                </a:solidFill>
                <a:cs typeface="Arial" panose="020B0604020202020204" pitchFamily="34" charset="0"/>
              </a:rPr>
              <a:t>60 </a:t>
            </a:r>
            <a:r>
              <a:rPr lang="en-US" sz="1600" dirty="0">
                <a:solidFill>
                  <a:prstClr val="black"/>
                </a:solidFill>
                <a:cs typeface="Arial" panose="020B0604020202020204" pitchFamily="34" charset="0"/>
              </a:rPr>
              <a:t>schools &amp;</a:t>
            </a:r>
            <a:r>
              <a:rPr lang="en-US" sz="1600" dirty="0" smtClean="0">
                <a:solidFill>
                  <a:prstClr val="black"/>
                </a:solidFill>
                <a:cs typeface="Arial" panose="020B0604020202020204" pitchFamily="34" charset="0"/>
              </a:rPr>
              <a:t> </a:t>
            </a:r>
            <a:r>
              <a:rPr lang="en-US" sz="1600" b="1" dirty="0">
                <a:solidFill>
                  <a:prstClr val="black"/>
                </a:solidFill>
                <a:cs typeface="Arial" panose="020B0604020202020204" pitchFamily="34" charset="0"/>
              </a:rPr>
              <a:t>23</a:t>
            </a:r>
            <a:r>
              <a:rPr lang="en-US" sz="1600" dirty="0">
                <a:solidFill>
                  <a:prstClr val="black"/>
                </a:solidFill>
                <a:cs typeface="Arial" panose="020B0604020202020204" pitchFamily="34" charset="0"/>
              </a:rPr>
              <a:t> districts, </a:t>
            </a:r>
            <a:r>
              <a:rPr lang="en-US" sz="1600" b="1" dirty="0">
                <a:solidFill>
                  <a:prstClr val="black"/>
                </a:solidFill>
                <a:cs typeface="Arial" panose="020B0604020202020204" pitchFamily="34" charset="0"/>
              </a:rPr>
              <a:t>97 </a:t>
            </a:r>
            <a:r>
              <a:rPr lang="en-US" sz="1600" dirty="0">
                <a:solidFill>
                  <a:prstClr val="black"/>
                </a:solidFill>
                <a:cs typeface="Arial" panose="020B0604020202020204" pitchFamily="34" charset="0"/>
              </a:rPr>
              <a:t>schools &amp;</a:t>
            </a:r>
            <a:r>
              <a:rPr lang="en-US" sz="1600" dirty="0" smtClean="0">
                <a:solidFill>
                  <a:prstClr val="black"/>
                </a:solidFill>
                <a:cs typeface="Arial" panose="020B0604020202020204" pitchFamily="34" charset="0"/>
              </a:rPr>
              <a:t> </a:t>
            </a:r>
            <a:r>
              <a:rPr lang="en-US" sz="1600" b="1" dirty="0">
                <a:solidFill>
                  <a:prstClr val="black"/>
                </a:solidFill>
                <a:cs typeface="Arial" panose="020B0604020202020204" pitchFamily="34" charset="0"/>
              </a:rPr>
              <a:t>20</a:t>
            </a:r>
            <a:r>
              <a:rPr lang="en-US" sz="1600" dirty="0">
                <a:solidFill>
                  <a:prstClr val="black"/>
                </a:solidFill>
                <a:cs typeface="Arial" panose="020B0604020202020204" pitchFamily="34" charset="0"/>
              </a:rPr>
              <a:t> districts were </a:t>
            </a:r>
            <a:r>
              <a:rPr lang="en-US" sz="1600" dirty="0" smtClean="0">
                <a:solidFill>
                  <a:prstClr val="black"/>
                </a:solidFill>
                <a:cs typeface="Arial" panose="020B0604020202020204" pitchFamily="34" charset="0"/>
              </a:rPr>
              <a:t>visited;</a:t>
            </a:r>
            <a:endParaRPr lang="en-US" sz="1600" dirty="0">
              <a:solidFill>
                <a:prstClr val="black"/>
              </a:solidFill>
              <a:cs typeface="Arial" panose="020B0604020202020204" pitchFamily="34" charset="0"/>
            </a:endParaRPr>
          </a:p>
          <a:p>
            <a:pPr lvl="0" algn="just"/>
            <a:r>
              <a:rPr lang="en-ZA" sz="1600" dirty="0">
                <a:solidFill>
                  <a:prstClr val="black"/>
                </a:solidFill>
              </a:rPr>
              <a:t>Teacher self-diagnostic assessment of </a:t>
            </a:r>
            <a:r>
              <a:rPr lang="en-ZA" sz="1600" b="1" dirty="0">
                <a:solidFill>
                  <a:prstClr val="black"/>
                </a:solidFill>
              </a:rPr>
              <a:t>4 700 teachers </a:t>
            </a:r>
            <a:r>
              <a:rPr lang="en-ZA" sz="1600" dirty="0"/>
              <a:t>National Education Collaboration Trust </a:t>
            </a:r>
            <a:r>
              <a:rPr lang="en-ZA" sz="1600" b="1" dirty="0" smtClean="0">
                <a:solidFill>
                  <a:prstClr val="black"/>
                </a:solidFill>
              </a:rPr>
              <a:t>(</a:t>
            </a:r>
            <a:r>
              <a:rPr lang="en-ZA" sz="1600" b="1" dirty="0">
                <a:solidFill>
                  <a:prstClr val="black"/>
                </a:solidFill>
              </a:rPr>
              <a:t>NECT</a:t>
            </a:r>
            <a:r>
              <a:rPr lang="en-ZA" sz="1600" b="1" dirty="0" smtClean="0">
                <a:solidFill>
                  <a:prstClr val="black"/>
                </a:solidFill>
              </a:rPr>
              <a:t>);</a:t>
            </a:r>
            <a:endParaRPr lang="en-ZA" sz="1600" dirty="0">
              <a:solidFill>
                <a:prstClr val="black"/>
              </a:solidFill>
            </a:endParaRPr>
          </a:p>
          <a:p>
            <a:pPr algn="just"/>
            <a:endParaRPr lang="en-US" sz="1800" dirty="0"/>
          </a:p>
        </p:txBody>
      </p:sp>
      <p:sp>
        <p:nvSpPr>
          <p:cNvPr id="5" name="Text Placeholder 4"/>
          <p:cNvSpPr>
            <a:spLocks noGrp="1"/>
          </p:cNvSpPr>
          <p:nvPr>
            <p:ph type="body" sz="quarter" idx="3"/>
          </p:nvPr>
        </p:nvSpPr>
        <p:spPr>
          <a:xfrm>
            <a:off x="5665142" y="91117"/>
            <a:ext cx="3021658" cy="637134"/>
          </a:xfrm>
        </p:spPr>
        <p:txBody>
          <a:bodyPr>
            <a:normAutofit/>
          </a:bodyPr>
          <a:lstStyle/>
          <a:p>
            <a:r>
              <a:rPr lang="en-US" dirty="0"/>
              <a:t>Q3</a:t>
            </a:r>
          </a:p>
        </p:txBody>
      </p:sp>
      <p:sp>
        <p:nvSpPr>
          <p:cNvPr id="6" name="Content Placeholder 5"/>
          <p:cNvSpPr>
            <a:spLocks noGrp="1"/>
          </p:cNvSpPr>
          <p:nvPr>
            <p:ph sz="quarter" idx="4"/>
          </p:nvPr>
        </p:nvSpPr>
        <p:spPr>
          <a:xfrm>
            <a:off x="4610100" y="760962"/>
            <a:ext cx="4265707" cy="3951288"/>
          </a:xfrm>
        </p:spPr>
        <p:txBody>
          <a:bodyPr>
            <a:noAutofit/>
          </a:bodyPr>
          <a:lstStyle/>
          <a:p>
            <a:pPr lvl="0" algn="just"/>
            <a:r>
              <a:rPr lang="en-ZA" sz="1600" b="1" dirty="0">
                <a:solidFill>
                  <a:prstClr val="black"/>
                </a:solidFill>
              </a:rPr>
              <a:t>NSC: 534 484 </a:t>
            </a:r>
            <a:r>
              <a:rPr lang="en-ZA" sz="1600" dirty="0">
                <a:solidFill>
                  <a:prstClr val="black"/>
                </a:solidFill>
              </a:rPr>
              <a:t>full-time &amp; </a:t>
            </a:r>
            <a:r>
              <a:rPr lang="en-ZA" sz="1600" b="1" dirty="0">
                <a:solidFill>
                  <a:prstClr val="black"/>
                </a:solidFill>
              </a:rPr>
              <a:t>117 223 </a:t>
            </a:r>
            <a:r>
              <a:rPr lang="en-ZA" sz="1600" dirty="0">
                <a:solidFill>
                  <a:prstClr val="black"/>
                </a:solidFill>
              </a:rPr>
              <a:t>part-time candidates wrote the examinations from 23 October - 28 November </a:t>
            </a:r>
            <a:r>
              <a:rPr lang="en-ZA" sz="1600" dirty="0" smtClean="0">
                <a:solidFill>
                  <a:prstClr val="black"/>
                </a:solidFill>
              </a:rPr>
              <a:t>2017;</a:t>
            </a:r>
          </a:p>
          <a:p>
            <a:pPr marL="0" lvl="0" indent="0" algn="just">
              <a:buNone/>
            </a:pPr>
            <a:r>
              <a:rPr lang="en-ZA" sz="1600" dirty="0" smtClean="0">
                <a:solidFill>
                  <a:prstClr val="black"/>
                </a:solidFill>
              </a:rPr>
              <a:t>       </a:t>
            </a:r>
            <a:r>
              <a:rPr lang="en-ZA" sz="1600" dirty="0" smtClean="0"/>
              <a:t>401 435 achieved which is 75.1%</a:t>
            </a:r>
          </a:p>
          <a:p>
            <a:pPr algn="just"/>
            <a:r>
              <a:rPr lang="en-ZA" sz="1600" dirty="0"/>
              <a:t>A total of </a:t>
            </a:r>
            <a:r>
              <a:rPr lang="en-ZA" sz="1600" b="1" dirty="0"/>
              <a:t>11,942,747</a:t>
            </a:r>
            <a:r>
              <a:rPr lang="en-ZA" sz="1600" dirty="0"/>
              <a:t> learners were uploaded to Learner Unit Record Information Tracking System </a:t>
            </a:r>
            <a:r>
              <a:rPr lang="en-ZA" sz="1600" b="1" dirty="0" smtClean="0"/>
              <a:t>(LURITS)</a:t>
            </a:r>
            <a:r>
              <a:rPr lang="en-ZA" sz="1600" dirty="0" smtClean="0"/>
              <a:t> </a:t>
            </a:r>
            <a:r>
              <a:rPr lang="en-ZA" sz="1600" dirty="0"/>
              <a:t>from </a:t>
            </a:r>
            <a:r>
              <a:rPr lang="en-ZA" sz="1600" b="1" dirty="0"/>
              <a:t>25,189 schools </a:t>
            </a:r>
            <a:r>
              <a:rPr lang="en-ZA" sz="1600" dirty="0"/>
              <a:t>with </a:t>
            </a:r>
            <a:r>
              <a:rPr lang="en-ZA" sz="1600" b="1" dirty="0"/>
              <a:t>498,740 </a:t>
            </a:r>
            <a:r>
              <a:rPr lang="en-ZA" sz="1600" b="1" dirty="0" smtClean="0"/>
              <a:t>educators;</a:t>
            </a:r>
            <a:endParaRPr lang="en-ZA" sz="1600" dirty="0">
              <a:solidFill>
                <a:prstClr val="black"/>
              </a:solidFill>
            </a:endParaRPr>
          </a:p>
          <a:p>
            <a:pPr lvl="0" algn="just"/>
            <a:r>
              <a:rPr lang="en-ZA" sz="1600" b="1" dirty="0" smtClean="0">
                <a:solidFill>
                  <a:prstClr val="black"/>
                </a:solidFill>
              </a:rPr>
              <a:t>School </a:t>
            </a:r>
            <a:r>
              <a:rPr lang="en-ZA" sz="1600" b="1" dirty="0">
                <a:solidFill>
                  <a:prstClr val="black"/>
                </a:solidFill>
              </a:rPr>
              <a:t>Monitoring Survey (SMS)</a:t>
            </a:r>
            <a:r>
              <a:rPr lang="en-ZA" sz="1600" dirty="0">
                <a:solidFill>
                  <a:prstClr val="black"/>
                </a:solidFill>
              </a:rPr>
              <a:t>: instrument developed, data collection took </a:t>
            </a:r>
            <a:r>
              <a:rPr lang="en-ZA" sz="1600" dirty="0" smtClean="0">
                <a:solidFill>
                  <a:prstClr val="black"/>
                </a:solidFill>
              </a:rPr>
              <a:t>place </a:t>
            </a:r>
            <a:r>
              <a:rPr lang="en-ZA" sz="1600" dirty="0">
                <a:solidFill>
                  <a:prstClr val="black"/>
                </a:solidFill>
              </a:rPr>
              <a:t>in </a:t>
            </a:r>
            <a:r>
              <a:rPr lang="en-ZA" sz="1600" b="1" dirty="0" smtClean="0">
                <a:solidFill>
                  <a:prstClr val="black"/>
                </a:solidFill>
              </a:rPr>
              <a:t>2 000 </a:t>
            </a:r>
            <a:r>
              <a:rPr lang="en-ZA" sz="1600" b="1" dirty="0">
                <a:solidFill>
                  <a:prstClr val="black"/>
                </a:solidFill>
              </a:rPr>
              <a:t>schools</a:t>
            </a:r>
            <a:r>
              <a:rPr lang="en-ZA" sz="1600" dirty="0">
                <a:solidFill>
                  <a:prstClr val="black"/>
                </a:solidFill>
              </a:rPr>
              <a:t> </a:t>
            </a:r>
            <a:r>
              <a:rPr lang="en-ZA" sz="1600" dirty="0" smtClean="0">
                <a:solidFill>
                  <a:prstClr val="black"/>
                </a:solidFill>
              </a:rPr>
              <a:t>in </a:t>
            </a:r>
            <a:r>
              <a:rPr lang="en-ZA" sz="1600" dirty="0">
                <a:solidFill>
                  <a:prstClr val="black"/>
                </a:solidFill>
              </a:rPr>
              <a:t>all </a:t>
            </a:r>
            <a:r>
              <a:rPr lang="en-ZA" sz="1600" dirty="0" smtClean="0">
                <a:solidFill>
                  <a:prstClr val="black"/>
                </a:solidFill>
              </a:rPr>
              <a:t>provinces;</a:t>
            </a:r>
            <a:endParaRPr lang="en-ZA" sz="1600" dirty="0">
              <a:solidFill>
                <a:prstClr val="black"/>
              </a:solidFill>
            </a:endParaRPr>
          </a:p>
          <a:p>
            <a:pPr lvl="0" algn="just"/>
            <a:r>
              <a:rPr lang="en-ZA" sz="1600" dirty="0" smtClean="0">
                <a:solidFill>
                  <a:prstClr val="black"/>
                </a:solidFill>
              </a:rPr>
              <a:t>Hosted the 6</a:t>
            </a:r>
            <a:r>
              <a:rPr lang="en-ZA" sz="1600" baseline="30000" dirty="0" smtClean="0">
                <a:solidFill>
                  <a:prstClr val="black"/>
                </a:solidFill>
              </a:rPr>
              <a:t>th</a:t>
            </a:r>
            <a:r>
              <a:rPr lang="en-ZA" sz="1600" dirty="0" smtClean="0">
                <a:solidFill>
                  <a:prstClr val="black"/>
                </a:solidFill>
              </a:rPr>
              <a:t> </a:t>
            </a:r>
            <a:r>
              <a:rPr lang="en-ZA" sz="1600" b="1" dirty="0" smtClean="0">
                <a:solidFill>
                  <a:prstClr val="black"/>
                </a:solidFill>
              </a:rPr>
              <a:t>National </a:t>
            </a:r>
            <a:r>
              <a:rPr lang="en-ZA" sz="1600" b="1" dirty="0">
                <a:solidFill>
                  <a:prstClr val="black"/>
                </a:solidFill>
              </a:rPr>
              <a:t>Schools Moot Court Competition</a:t>
            </a:r>
            <a:r>
              <a:rPr lang="en-ZA" sz="1600" dirty="0">
                <a:solidFill>
                  <a:prstClr val="black"/>
                </a:solidFill>
              </a:rPr>
              <a:t> at the Constitutional Court, in </a:t>
            </a:r>
            <a:r>
              <a:rPr lang="en-ZA" sz="1600" dirty="0" smtClean="0">
                <a:solidFill>
                  <a:prstClr val="black"/>
                </a:solidFill>
              </a:rPr>
              <a:t>Johannesburg;</a:t>
            </a:r>
            <a:endParaRPr lang="en-ZA" sz="1600" dirty="0">
              <a:solidFill>
                <a:prstClr val="black"/>
              </a:solidFill>
            </a:endParaRPr>
          </a:p>
          <a:p>
            <a:pPr algn="just"/>
            <a:r>
              <a:rPr lang="en-ZA" sz="1600" b="1" dirty="0">
                <a:solidFill>
                  <a:schemeClr val="dk1"/>
                </a:solidFill>
                <a:cs typeface="Arial" panose="020B0604020202020204" pitchFamily="34" charset="0"/>
              </a:rPr>
              <a:t>World Aids Day Commemoration </a:t>
            </a:r>
            <a:r>
              <a:rPr lang="en-ZA" sz="1600" dirty="0">
                <a:solidFill>
                  <a:schemeClr val="dk1"/>
                </a:solidFill>
                <a:cs typeface="Arial" panose="020B0604020202020204" pitchFamily="34" charset="0"/>
              </a:rPr>
              <a:t>held in November 2017; </a:t>
            </a:r>
            <a:r>
              <a:rPr lang="en-ZA" sz="1600" b="1" dirty="0">
                <a:solidFill>
                  <a:schemeClr val="dk1"/>
                </a:solidFill>
                <a:cs typeface="Arial" panose="020B0604020202020204" pitchFamily="34" charset="0"/>
              </a:rPr>
              <a:t>1 270 learners </a:t>
            </a:r>
            <a:r>
              <a:rPr lang="en-ZA" sz="1600" dirty="0">
                <a:solidFill>
                  <a:schemeClr val="dk1"/>
                </a:solidFill>
                <a:cs typeface="Arial" panose="020B0604020202020204" pitchFamily="34" charset="0"/>
              </a:rPr>
              <a:t>attended, </a:t>
            </a:r>
            <a:r>
              <a:rPr lang="en-ZA" sz="1600" b="1" dirty="0">
                <a:solidFill>
                  <a:schemeClr val="dk1"/>
                </a:solidFill>
                <a:cs typeface="Arial" panose="020B0604020202020204" pitchFamily="34" charset="0"/>
              </a:rPr>
              <a:t>180</a:t>
            </a:r>
            <a:r>
              <a:rPr lang="en-ZA" sz="1600" dirty="0">
                <a:solidFill>
                  <a:schemeClr val="dk1"/>
                </a:solidFill>
                <a:cs typeface="Arial" panose="020B0604020202020204" pitchFamily="34" charset="0"/>
              </a:rPr>
              <a:t> educators, parents, community members &amp; </a:t>
            </a:r>
            <a:r>
              <a:rPr lang="en-ZA" sz="1600" dirty="0" smtClean="0">
                <a:solidFill>
                  <a:schemeClr val="dk1"/>
                </a:solidFill>
                <a:cs typeface="Arial" panose="020B0604020202020204" pitchFamily="34" charset="0"/>
              </a:rPr>
              <a:t>officials/ stakeholders</a:t>
            </a:r>
            <a:r>
              <a:rPr lang="en-ZA" sz="1600" dirty="0">
                <a:solidFill>
                  <a:schemeClr val="dk1"/>
                </a:solidFill>
                <a:cs typeface="Arial" panose="020B0604020202020204" pitchFamily="34" charset="0"/>
              </a:rPr>
              <a:t>;</a:t>
            </a:r>
            <a:endParaRPr lang="en-US" sz="1600" dirty="0">
              <a:solidFill>
                <a:schemeClr val="dk1"/>
              </a:solidFill>
              <a:cs typeface="Arial" panose="020B0604020202020204" pitchFamily="34" charset="0"/>
            </a:endParaRPr>
          </a:p>
          <a:p>
            <a:endParaRPr lang="en-ZA" sz="1800" dirty="0"/>
          </a:p>
          <a:p>
            <a:pPr marL="0" indent="0">
              <a:buNone/>
            </a:pPr>
            <a:endParaRPr lang="en-US" sz="1800" dirty="0"/>
          </a:p>
          <a:p>
            <a:pPr marL="0" indent="0">
              <a:buNone/>
            </a:pPr>
            <a:endParaRPr lang="en-US" sz="1800" dirty="0"/>
          </a:p>
          <a:p>
            <a:endParaRPr lang="en-US" sz="18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648996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4664"/>
            <a:ext cx="8229600" cy="864096"/>
          </a:xfrm>
        </p:spPr>
        <p:txBody>
          <a:bodyPr>
            <a:noAutofit/>
          </a:bodyPr>
          <a:lstStyle/>
          <a:p>
            <a:r>
              <a:rPr lang="en-ZA" sz="2800" b="1" dirty="0">
                <a:solidFill>
                  <a:srgbClr val="C0504D">
                    <a:lumMod val="75000"/>
                  </a:srgbClr>
                </a:solidFill>
              </a:rPr>
              <a:t>EXPENDITURE ON THE LSPID </a:t>
            </a:r>
            <a:r>
              <a:rPr lang="en-ZA" sz="2800" b="1" dirty="0" smtClean="0">
                <a:solidFill>
                  <a:srgbClr val="C0504D">
                    <a:lumMod val="75000"/>
                  </a:srgbClr>
                </a:solidFill>
              </a:rPr>
              <a:t>GRANT AS AT 31 DECEMBER 2017</a:t>
            </a:r>
            <a:endParaRPr lang="en-US" sz="2800" b="1" dirty="0">
              <a:solidFill>
                <a:srgbClr val="C0504D">
                  <a:lumMod val="75000"/>
                </a:srgb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866595007"/>
              </p:ext>
            </p:extLst>
          </p:nvPr>
        </p:nvGraphicFramePr>
        <p:xfrm>
          <a:off x="457200" y="1340768"/>
          <a:ext cx="8229600" cy="5125720"/>
        </p:xfrm>
        <a:graphic>
          <a:graphicData uri="http://schemas.openxmlformats.org/drawingml/2006/table">
            <a:tbl>
              <a:tblPr firstRow="1" bandRow="1">
                <a:tableStyleId>{21E4AEA4-8DFA-4A89-87EB-49C32662AFE0}</a:tableStyleId>
              </a:tblPr>
              <a:tblGrid>
                <a:gridCol w="101845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954560">
                  <a:extLst>
                    <a:ext uri="{9D8B030D-6E8A-4147-A177-3AD203B41FA5}">
                      <a16:colId xmlns:a16="http://schemas.microsoft.com/office/drawing/2014/main" xmlns="" val="20005"/>
                    </a:ext>
                  </a:extLst>
                </a:gridCol>
              </a:tblGrid>
              <a:tr h="370840">
                <a:tc rowSpan="2">
                  <a:txBody>
                    <a:bodyPr/>
                    <a:lstStyle/>
                    <a:p>
                      <a:pPr marL="0" marR="0">
                        <a:spcBef>
                          <a:spcPts val="0"/>
                        </a:spcBef>
                        <a:spcAft>
                          <a:spcPts val="0"/>
                        </a:spcAft>
                      </a:pPr>
                      <a:r>
                        <a:rPr lang="en-US" sz="1200" dirty="0">
                          <a:effectLst/>
                          <a:latin typeface="+mj-lt"/>
                        </a:rPr>
                        <a:t> </a:t>
                      </a:r>
                    </a:p>
                    <a:p>
                      <a:pPr marL="0" marR="0">
                        <a:spcBef>
                          <a:spcPts val="0"/>
                        </a:spcBef>
                        <a:spcAft>
                          <a:spcPts val="0"/>
                        </a:spcAft>
                      </a:pPr>
                      <a:endParaRPr lang="en-US" sz="1200" dirty="0" smtClean="0">
                        <a:effectLst/>
                        <a:latin typeface="+mj-lt"/>
                      </a:endParaRPr>
                    </a:p>
                    <a:p>
                      <a:pPr marL="0" marR="0">
                        <a:spcBef>
                          <a:spcPts val="0"/>
                        </a:spcBef>
                        <a:spcAft>
                          <a:spcPts val="0"/>
                        </a:spcAft>
                      </a:pPr>
                      <a:endParaRPr lang="en-US" sz="1200" dirty="0" smtClean="0">
                        <a:effectLst/>
                        <a:latin typeface="+mj-lt"/>
                      </a:endParaRPr>
                    </a:p>
                    <a:p>
                      <a:pPr marL="0" marR="0">
                        <a:spcBef>
                          <a:spcPts val="0"/>
                        </a:spcBef>
                        <a:spcAft>
                          <a:spcPts val="0"/>
                        </a:spcAft>
                      </a:pPr>
                      <a:endParaRPr lang="en-US" sz="1200" dirty="0" smtClean="0">
                        <a:effectLst/>
                        <a:latin typeface="+mj-lt"/>
                      </a:endParaRPr>
                    </a:p>
                    <a:p>
                      <a:pPr marL="0" marR="0">
                        <a:spcBef>
                          <a:spcPts val="0"/>
                        </a:spcBef>
                        <a:spcAft>
                          <a:spcPts val="0"/>
                        </a:spcAft>
                      </a:pPr>
                      <a:r>
                        <a:rPr lang="en-US" sz="1200" dirty="0" smtClean="0">
                          <a:effectLst/>
                          <a:latin typeface="+mj-lt"/>
                        </a:rPr>
                        <a:t>PROVINCE</a:t>
                      </a:r>
                      <a:endParaRPr lang="en-US" sz="1200" dirty="0">
                        <a:effectLst/>
                        <a:latin typeface="+mj-lt"/>
                      </a:endParaRPr>
                    </a:p>
                    <a:p>
                      <a:pPr marL="0" marR="0">
                        <a:spcBef>
                          <a:spcPts val="0"/>
                        </a:spcBef>
                        <a:spcAft>
                          <a:spcPts val="0"/>
                        </a:spcAft>
                      </a:pPr>
                      <a:r>
                        <a:rPr lang="en-US" sz="1200" dirty="0">
                          <a:effectLst/>
                          <a:latin typeface="+mj-lt"/>
                        </a:rPr>
                        <a:t> </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ALLOCATION</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smtClean="0">
                          <a:effectLst/>
                          <a:latin typeface="+mj-lt"/>
                        </a:rPr>
                        <a:t>TOTAL TRANSFERRED: </a:t>
                      </a:r>
                      <a:r>
                        <a:rPr lang="en-US" sz="1200" dirty="0">
                          <a:effectLst/>
                          <a:latin typeface="+mj-lt"/>
                        </a:rPr>
                        <a:t>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ACTUAL </a:t>
                      </a:r>
                      <a:r>
                        <a:rPr lang="en-US" sz="1200" dirty="0" smtClean="0">
                          <a:effectLst/>
                          <a:latin typeface="+mj-lt"/>
                        </a:rPr>
                        <a:t>EXPENDITURE OF TOTAL TRANSFERRED: </a:t>
                      </a:r>
                      <a:r>
                        <a:rPr lang="en-US" sz="1200" dirty="0">
                          <a:effectLst/>
                          <a:latin typeface="+mj-lt"/>
                        </a:rPr>
                        <a:t>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 SPENT OF </a:t>
                      </a:r>
                      <a:r>
                        <a:rPr lang="en-US" sz="1200" dirty="0" smtClean="0">
                          <a:effectLst/>
                          <a:latin typeface="+mj-lt"/>
                        </a:rPr>
                        <a:t>TOTAL </a:t>
                      </a:r>
                      <a:r>
                        <a:rPr lang="en-US" sz="1200" baseline="0" dirty="0" smtClean="0">
                          <a:effectLst/>
                          <a:latin typeface="+mj-lt"/>
                        </a:rPr>
                        <a:t>TRANSFERRED: 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dirty="0" smtClean="0">
                        <a:effectLst/>
                        <a:latin typeface="+mj-lt"/>
                      </a:endParaRPr>
                    </a:p>
                    <a:p>
                      <a:pPr marL="0" marR="0">
                        <a:spcBef>
                          <a:spcPts val="0"/>
                        </a:spcBef>
                        <a:spcAft>
                          <a:spcPts val="0"/>
                        </a:spcAft>
                      </a:pPr>
                      <a:r>
                        <a:rPr lang="en-US" sz="1200" dirty="0" smtClean="0">
                          <a:effectLst/>
                          <a:latin typeface="+mj-lt"/>
                        </a:rPr>
                        <a:t>REASONS</a:t>
                      </a:r>
                      <a:r>
                        <a:rPr lang="en-US" sz="1200" baseline="0" dirty="0" smtClean="0">
                          <a:effectLst/>
                          <a:latin typeface="+mj-lt"/>
                        </a:rPr>
                        <a:t> FOR UNDEREXPENDITURE</a:t>
                      </a:r>
                      <a:endParaRPr lang="en-US" sz="1200" b="1"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0840">
                <a:tc vMerge="1">
                  <a:txBody>
                    <a:bodyPr/>
                    <a:lstStyle/>
                    <a:p>
                      <a:endParaRPr lang="en-US"/>
                    </a:p>
                  </a:txBody>
                  <a:tcPr/>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0840">
                <a:tc>
                  <a:txBody>
                    <a:bodyPr/>
                    <a:lstStyle/>
                    <a:p>
                      <a:pPr marL="0" marR="0">
                        <a:spcBef>
                          <a:spcPts val="0"/>
                        </a:spcBef>
                        <a:spcAft>
                          <a:spcPts val="0"/>
                        </a:spcAft>
                      </a:pPr>
                      <a:r>
                        <a:rPr lang="en-US" sz="1800" dirty="0" smtClean="0">
                          <a:effectLst/>
                          <a:latin typeface="+mj-lt"/>
                        </a:rPr>
                        <a:t>EC</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3 537</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2 549</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28</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1.10%</a:t>
                      </a:r>
                      <a:endParaRPr lang="en-US" sz="1800" dirty="0">
                        <a:effectLst/>
                        <a:latin typeface="+mj-lt"/>
                        <a:ea typeface="Times New Roman" panose="02020603050405020304" pitchFamily="18" charset="0"/>
                      </a:endParaRPr>
                    </a:p>
                  </a:txBody>
                  <a:tcPr marL="68580" marR="68580" marT="0" marB="0"/>
                </a:tc>
                <a:tc>
                  <a:txBody>
                    <a:bodyPr/>
                    <a:lstStyle/>
                    <a:p>
                      <a:pPr marL="171450" marR="0" indent="-171450">
                        <a:spcBef>
                          <a:spcPts val="0"/>
                        </a:spcBef>
                        <a:spcAft>
                          <a:spcPts val="0"/>
                        </a:spcAft>
                        <a:buFont typeface="Arial" panose="020B0604020202020204" pitchFamily="34" charset="0"/>
                        <a:buChar char="•"/>
                      </a:pPr>
                      <a:r>
                        <a:rPr lang="en-US" sz="1200" dirty="0" smtClean="0">
                          <a:effectLst/>
                          <a:latin typeface="+mj-lt"/>
                        </a:rPr>
                        <a:t>Delayed</a:t>
                      </a:r>
                      <a:r>
                        <a:rPr lang="en-US" sz="1200" baseline="0" dirty="0" smtClean="0">
                          <a:effectLst/>
                          <a:latin typeface="+mj-lt"/>
                        </a:rPr>
                        <a:t> appointment of outreach team members (Specialists). </a:t>
                      </a: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0840">
                <a:tc>
                  <a:txBody>
                    <a:bodyPr/>
                    <a:lstStyle/>
                    <a:p>
                      <a:pPr marL="0" marR="0">
                        <a:spcBef>
                          <a:spcPts val="0"/>
                        </a:spcBef>
                        <a:spcAft>
                          <a:spcPts val="0"/>
                        </a:spcAft>
                      </a:pPr>
                      <a:r>
                        <a:rPr lang="en-US" sz="1800" dirty="0" smtClean="0">
                          <a:effectLst/>
                          <a:latin typeface="+mj-lt"/>
                        </a:rPr>
                        <a:t>FS</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11 368</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8 439</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12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0.14%</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mj-lt"/>
                        </a:rPr>
                        <a:t>Delayed</a:t>
                      </a:r>
                      <a:r>
                        <a:rPr lang="en-US" sz="1200" baseline="0" dirty="0" smtClean="0">
                          <a:effectLst/>
                          <a:latin typeface="+mj-lt"/>
                        </a:rPr>
                        <a:t> appointment of outreach team members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effectLst/>
                          <a:latin typeface="+mj-lt"/>
                        </a:rPr>
                        <a:t> </a:t>
                      </a:r>
                      <a:r>
                        <a:rPr lang="en-US" sz="1200" kern="1200" baseline="0" dirty="0">
                          <a:solidFill>
                            <a:schemeClr val="dk1"/>
                          </a:solidFill>
                          <a:effectLst/>
                          <a:latin typeface="+mj-lt"/>
                          <a:ea typeface="+mn-ea"/>
                          <a:cs typeface="+mn-cs"/>
                        </a:rPr>
                        <a:t> </a:t>
                      </a:r>
                      <a:r>
                        <a:rPr lang="en-US" sz="1200" kern="1200" baseline="0" dirty="0" smtClean="0">
                          <a:solidFill>
                            <a:schemeClr val="dk1"/>
                          </a:solidFill>
                          <a:effectLst/>
                          <a:latin typeface="+mj-lt"/>
                          <a:ea typeface="+mn-ea"/>
                          <a:cs typeface="+mn-cs"/>
                        </a:rPr>
                        <a:t>  </a:t>
                      </a:r>
                      <a:r>
                        <a:rPr lang="en-US" sz="1200" baseline="0" dirty="0" smtClean="0">
                          <a:effectLst/>
                          <a:latin typeface="+mj-lt"/>
                        </a:rPr>
                        <a:t>(Specialist) </a:t>
                      </a:r>
                      <a:endParaRPr lang="en-US" sz="1200" b="0" dirty="0" smtClean="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0840">
                <a:tc>
                  <a:txBody>
                    <a:bodyPr/>
                    <a:lstStyle/>
                    <a:p>
                      <a:pPr marL="0" marR="0">
                        <a:spcBef>
                          <a:spcPts val="0"/>
                        </a:spcBef>
                        <a:spcAft>
                          <a:spcPts val="0"/>
                        </a:spcAft>
                      </a:pPr>
                      <a:r>
                        <a:rPr lang="en-US" sz="1800" dirty="0" smtClean="0">
                          <a:effectLst/>
                          <a:latin typeface="+mj-lt"/>
                        </a:rPr>
                        <a:t>GP</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12 632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9 703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2 996</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30.88%</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mj-lt"/>
                        </a:rPr>
                        <a:t>Delayed</a:t>
                      </a:r>
                      <a:r>
                        <a:rPr lang="en-US" sz="1200" baseline="0" dirty="0" smtClean="0">
                          <a:effectLst/>
                          <a:latin typeface="+mj-lt"/>
                        </a:rPr>
                        <a:t> appointment of outreach team members (Specialists). </a:t>
                      </a:r>
                    </a:p>
                  </a:txBody>
                  <a:tcPr marL="68580" marR="68580" marT="0" marB="0"/>
                </a:tc>
                <a:extLst>
                  <a:ext uri="{0D108BD9-81ED-4DB2-BD59-A6C34878D82A}">
                    <a16:rowId xmlns:a16="http://schemas.microsoft.com/office/drawing/2014/main" xmlns="" val="10004"/>
                  </a:ext>
                </a:extLst>
              </a:tr>
              <a:tr h="370840">
                <a:tc>
                  <a:txBody>
                    <a:bodyPr/>
                    <a:lstStyle/>
                    <a:p>
                      <a:pPr marL="0" marR="0">
                        <a:spcBef>
                          <a:spcPts val="0"/>
                        </a:spcBef>
                        <a:spcAft>
                          <a:spcPts val="0"/>
                        </a:spcAft>
                      </a:pPr>
                      <a:r>
                        <a:rPr lang="en-US" sz="1800" dirty="0" smtClean="0">
                          <a:effectLst/>
                          <a:latin typeface="+mj-lt"/>
                        </a:rPr>
                        <a:t>KZN</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5 558</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4</a:t>
                      </a:r>
                      <a:r>
                        <a:rPr lang="en-US" sz="1800" baseline="0" dirty="0" smtClean="0">
                          <a:effectLst/>
                          <a:latin typeface="+mj-lt"/>
                        </a:rPr>
                        <a:t> 803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45</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0.94%</a:t>
                      </a:r>
                      <a:endParaRPr lang="en-US" sz="1800" dirty="0">
                        <a:effectLst/>
                        <a:latin typeface="+mj-lt"/>
                        <a:ea typeface="Times New Roman" panose="02020603050405020304" pitchFamily="18" charset="0"/>
                      </a:endParaRPr>
                    </a:p>
                  </a:txBody>
                  <a:tcPr marL="68580" marR="68580" marT="0" marB="0"/>
                </a:tc>
                <a:tc>
                  <a:txBody>
                    <a:bodyPr/>
                    <a:lstStyle/>
                    <a:p>
                      <a:pPr marL="171450" marR="0" indent="-171450">
                        <a:spcBef>
                          <a:spcPts val="0"/>
                        </a:spcBef>
                        <a:spcAft>
                          <a:spcPts val="0"/>
                        </a:spcAft>
                        <a:buFont typeface="Arial" panose="020B0604020202020204" pitchFamily="34" charset="0"/>
                        <a:buChar char="•"/>
                      </a:pPr>
                      <a:r>
                        <a:rPr lang="en-US" sz="1200" dirty="0" smtClean="0">
                          <a:effectLst/>
                          <a:latin typeface="+mj-lt"/>
                        </a:rPr>
                        <a:t>Objective and responsibility codes not created timeously resulting in misallocation. </a:t>
                      </a:r>
                      <a:r>
                        <a:rPr lang="en-US" sz="1200" baseline="0" dirty="0" smtClean="0">
                          <a:effectLst/>
                          <a:latin typeface="+mj-lt"/>
                        </a:rPr>
                        <a:t> The matter is being follow up with the Province</a:t>
                      </a: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70840">
                <a:tc>
                  <a:txBody>
                    <a:bodyPr/>
                    <a:lstStyle/>
                    <a:p>
                      <a:pPr marL="0" marR="0">
                        <a:spcBef>
                          <a:spcPts val="0"/>
                        </a:spcBef>
                        <a:spcAft>
                          <a:spcPts val="0"/>
                        </a:spcAft>
                      </a:pPr>
                      <a:r>
                        <a:rPr lang="en-US" sz="1800" dirty="0" smtClean="0">
                          <a:effectLst/>
                          <a:latin typeface="+mj-lt"/>
                        </a:rPr>
                        <a:t>LP</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9 853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8 122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0.0%</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mj-lt"/>
                        </a:rPr>
                        <a:t>Delayed</a:t>
                      </a:r>
                      <a:r>
                        <a:rPr lang="en-US" sz="1200" baseline="0" dirty="0" smtClean="0">
                          <a:effectLst/>
                          <a:latin typeface="+mj-lt"/>
                        </a:rPr>
                        <a:t> appointment of outreach team members  (Specialists). </a:t>
                      </a:r>
                      <a:endParaRPr lang="en-US" sz="1200" b="0" dirty="0" smtClean="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70840">
                <a:tc>
                  <a:txBody>
                    <a:bodyPr/>
                    <a:lstStyle/>
                    <a:p>
                      <a:pPr marL="0" marR="0">
                        <a:spcBef>
                          <a:spcPts val="0"/>
                        </a:spcBef>
                        <a:spcAft>
                          <a:spcPts val="0"/>
                        </a:spcAft>
                      </a:pPr>
                      <a:r>
                        <a:rPr lang="en-US" sz="1800" dirty="0" smtClean="0">
                          <a:effectLst/>
                          <a:latin typeface="+mj-lt"/>
                        </a:rPr>
                        <a:t>MP</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12 883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9 954</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3 552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35.68%</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mj-lt"/>
                        </a:rPr>
                        <a:t>Delayed</a:t>
                      </a:r>
                      <a:r>
                        <a:rPr lang="en-US" sz="1200" baseline="0" dirty="0" smtClean="0">
                          <a:effectLst/>
                          <a:latin typeface="+mj-lt"/>
                        </a:rPr>
                        <a:t> appointment of outreach team members (Specialists).</a:t>
                      </a:r>
                      <a:endParaRPr lang="en-US" sz="1200" b="0" dirty="0" smtClean="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50</a:t>
            </a:fld>
            <a:endParaRPr lang="en-ZA" dirty="0">
              <a:solidFill>
                <a:prstClr val="black">
                  <a:tint val="75000"/>
                </a:prstClr>
              </a:solidFill>
            </a:endParaRPr>
          </a:p>
        </p:txBody>
      </p:sp>
    </p:spTree>
    <p:extLst>
      <p:ext uri="{BB962C8B-B14F-4D97-AF65-F5344CB8AC3E}">
        <p14:creationId xmlns:p14="http://schemas.microsoft.com/office/powerpoint/2010/main" xmlns="" val="1206451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3792"/>
            <a:ext cx="8229600" cy="1143000"/>
          </a:xfrm>
        </p:spPr>
        <p:txBody>
          <a:bodyPr>
            <a:normAutofit/>
          </a:bodyPr>
          <a:lstStyle/>
          <a:p>
            <a:r>
              <a:rPr lang="en-ZA" sz="2800" b="1" dirty="0">
                <a:solidFill>
                  <a:srgbClr val="C0504D">
                    <a:lumMod val="75000"/>
                  </a:srgbClr>
                </a:solidFill>
              </a:rPr>
              <a:t>EXPENDITURE ON THE LSPID GRANT </a:t>
            </a:r>
            <a:r>
              <a:rPr lang="en-ZA" sz="2800" b="1" dirty="0" smtClean="0">
                <a:solidFill>
                  <a:srgbClr val="C0504D">
                    <a:lumMod val="75000"/>
                  </a:srgbClr>
                </a:solidFill>
              </a:rPr>
              <a:t>AS AT 31 DECEMBER 2017</a:t>
            </a:r>
            <a:endParaRPr lang="en-US" sz="2800" b="1" dirty="0">
              <a:solidFill>
                <a:srgbClr val="C0504D">
                  <a:lumMod val="75000"/>
                </a:srgb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290578"/>
              </p:ext>
            </p:extLst>
          </p:nvPr>
        </p:nvGraphicFramePr>
        <p:xfrm>
          <a:off x="457200" y="1412776"/>
          <a:ext cx="8229600" cy="3595956"/>
        </p:xfrm>
        <a:graphic>
          <a:graphicData uri="http://schemas.openxmlformats.org/drawingml/2006/table">
            <a:tbl>
              <a:tblPr firstRow="1" bandRow="1">
                <a:tableStyleId>{21E4AEA4-8DFA-4A89-87EB-49C32662AFE0}</a:tableStyleId>
              </a:tblPr>
              <a:tblGrid>
                <a:gridCol w="1018456">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954560">
                  <a:extLst>
                    <a:ext uri="{9D8B030D-6E8A-4147-A177-3AD203B41FA5}">
                      <a16:colId xmlns:a16="http://schemas.microsoft.com/office/drawing/2014/main" xmlns="" val="20005"/>
                    </a:ext>
                  </a:extLst>
                </a:gridCol>
              </a:tblGrid>
              <a:tr h="1127223">
                <a:tc rowSpan="2">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PROVINCE</a:t>
                      </a:r>
                    </a:p>
                    <a:p>
                      <a:pPr marL="0" marR="0">
                        <a:spcBef>
                          <a:spcPts val="0"/>
                        </a:spcBef>
                        <a:spcAft>
                          <a:spcPts val="0"/>
                        </a:spcAft>
                      </a:pPr>
                      <a:r>
                        <a:rPr lang="en-US" sz="1200" dirty="0">
                          <a:effectLst/>
                          <a:latin typeface="+mj-lt"/>
                        </a:rPr>
                        <a:t> </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ALLOCATION</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smtClean="0">
                          <a:effectLst/>
                          <a:latin typeface="+mj-lt"/>
                        </a:rPr>
                        <a:t>TOTAL TRANSFERRED: </a:t>
                      </a:r>
                      <a:r>
                        <a:rPr lang="en-US" sz="1200" dirty="0">
                          <a:effectLst/>
                          <a:latin typeface="+mj-lt"/>
                        </a:rPr>
                        <a:t>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ACTUAL </a:t>
                      </a:r>
                      <a:r>
                        <a:rPr lang="en-US" sz="1200" dirty="0" smtClean="0">
                          <a:effectLst/>
                          <a:latin typeface="+mj-lt"/>
                        </a:rPr>
                        <a:t>EXPENDITURE OF TOTAL TRANSFERRED: </a:t>
                      </a:r>
                      <a:r>
                        <a:rPr lang="en-US" sz="1200" dirty="0">
                          <a:effectLst/>
                          <a:latin typeface="+mj-lt"/>
                        </a:rPr>
                        <a:t>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 SPENT OF </a:t>
                      </a:r>
                      <a:r>
                        <a:rPr lang="en-US" sz="1200" dirty="0" smtClean="0">
                          <a:effectLst/>
                          <a:latin typeface="+mj-lt"/>
                        </a:rPr>
                        <a:t>TOTAL </a:t>
                      </a:r>
                      <a:r>
                        <a:rPr lang="en-US" sz="1200" baseline="0" dirty="0" smtClean="0">
                          <a:effectLst/>
                          <a:latin typeface="+mj-lt"/>
                        </a:rPr>
                        <a:t>TRANSFERRED: AS AT 31 DEC 2017</a:t>
                      </a:r>
                      <a:endParaRPr lang="en-US" sz="12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dirty="0" smtClean="0">
                        <a:effectLst/>
                        <a:latin typeface="+mj-lt"/>
                      </a:endParaRPr>
                    </a:p>
                    <a:p>
                      <a:pPr marL="0" marR="0">
                        <a:spcBef>
                          <a:spcPts val="0"/>
                        </a:spcBef>
                        <a:spcAft>
                          <a:spcPts val="0"/>
                        </a:spcAft>
                      </a:pPr>
                      <a:r>
                        <a:rPr lang="en-US" sz="1200" dirty="0" smtClean="0">
                          <a:effectLst/>
                          <a:latin typeface="+mj-lt"/>
                        </a:rPr>
                        <a:t>REASONS</a:t>
                      </a:r>
                      <a:r>
                        <a:rPr lang="en-US" sz="1200" baseline="0" dirty="0" smtClean="0">
                          <a:effectLst/>
                          <a:latin typeface="+mj-lt"/>
                        </a:rPr>
                        <a:t> FOR UNDEREXPENDITURE</a:t>
                      </a:r>
                      <a:endParaRPr lang="en-US" sz="1200" b="1"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57151">
                <a:tc vMerge="1">
                  <a:txBody>
                    <a:bodyPr/>
                    <a:lstStyle/>
                    <a:p>
                      <a:endParaRPr lang="en-US"/>
                    </a:p>
                  </a:txBody>
                  <a:tcPr/>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R'000</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57151">
                <a:tc>
                  <a:txBody>
                    <a:bodyPr/>
                    <a:lstStyle/>
                    <a:p>
                      <a:pPr marL="0" marR="0">
                        <a:spcBef>
                          <a:spcPts val="0"/>
                        </a:spcBef>
                        <a:spcAft>
                          <a:spcPts val="0"/>
                        </a:spcAft>
                      </a:pPr>
                      <a:r>
                        <a:rPr lang="en-US" sz="1800" dirty="0" smtClean="0">
                          <a:effectLst/>
                          <a:latin typeface="+mj-lt"/>
                        </a:rPr>
                        <a:t>NC</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2 021</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1 692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272</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16.08%</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effectLst/>
                          <a:latin typeface="+mj-lt"/>
                          <a:ea typeface="Times New Roman" panose="02020603050405020304" pitchFamily="18" charset="0"/>
                        </a:rPr>
                        <a:t>Delayed</a:t>
                      </a:r>
                      <a:r>
                        <a:rPr lang="en-US" sz="1200" b="0" baseline="0" dirty="0" smtClean="0">
                          <a:effectLst/>
                          <a:latin typeface="+mj-lt"/>
                          <a:ea typeface="Times New Roman" panose="02020603050405020304" pitchFamily="18" charset="0"/>
                        </a:rPr>
                        <a:t> appointment of outreach team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effectLst/>
                          <a:latin typeface="+mj-lt"/>
                          <a:ea typeface="Times New Roman" panose="02020603050405020304" pitchFamily="18" charset="0"/>
                        </a:rPr>
                        <a:t>    (Specialists). </a:t>
                      </a:r>
                      <a:endParaRPr lang="en-US" sz="1200" b="0" dirty="0" smtClean="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57151">
                <a:tc>
                  <a:txBody>
                    <a:bodyPr/>
                    <a:lstStyle/>
                    <a:p>
                      <a:pPr marL="0" marR="0">
                        <a:spcBef>
                          <a:spcPts val="0"/>
                        </a:spcBef>
                        <a:spcAft>
                          <a:spcPts val="0"/>
                        </a:spcAft>
                      </a:pPr>
                      <a:r>
                        <a:rPr lang="en-US" sz="1800" dirty="0" smtClean="0">
                          <a:effectLst/>
                          <a:latin typeface="+mj-lt"/>
                        </a:rPr>
                        <a:t>NW</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2 274</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2 159</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533</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24.69%</a:t>
                      </a:r>
                      <a:endParaRPr lang="en-US" sz="1800" dirty="0">
                        <a:effectLst/>
                        <a:latin typeface="+mj-lt"/>
                        <a:ea typeface="Times New Roman" panose="02020603050405020304" pitchFamily="18" charset="0"/>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effectLst/>
                          <a:latin typeface="+mj-lt"/>
                          <a:ea typeface="Times New Roman" panose="02020603050405020304" pitchFamily="18" charset="0"/>
                        </a:rPr>
                        <a:t>Delayed</a:t>
                      </a:r>
                      <a:r>
                        <a:rPr lang="en-US" sz="1200" b="0" baseline="0" dirty="0" smtClean="0">
                          <a:effectLst/>
                          <a:latin typeface="+mj-lt"/>
                          <a:ea typeface="Times New Roman" panose="02020603050405020304" pitchFamily="18" charset="0"/>
                        </a:rPr>
                        <a:t> appointment of outreach team members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effectLst/>
                          <a:latin typeface="+mj-lt"/>
                          <a:ea typeface="Times New Roman" panose="02020603050405020304" pitchFamily="18" charset="0"/>
                        </a:rPr>
                        <a:t>     (Specialists)</a:t>
                      </a:r>
                      <a:endParaRPr lang="en-US" sz="1200" b="0" dirty="0" smtClean="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57151">
                <a:tc>
                  <a:txBody>
                    <a:bodyPr/>
                    <a:lstStyle/>
                    <a:p>
                      <a:pPr marL="0" marR="0">
                        <a:spcBef>
                          <a:spcPts val="0"/>
                        </a:spcBef>
                        <a:spcAft>
                          <a:spcPts val="0"/>
                        </a:spcAft>
                      </a:pPr>
                      <a:r>
                        <a:rPr lang="en-US" sz="1800" dirty="0" smtClean="0">
                          <a:effectLst/>
                          <a:latin typeface="+mj-lt"/>
                        </a:rPr>
                        <a:t>WC</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11 874</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9 999</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mj-lt"/>
                        </a:rPr>
                        <a:t>4 961</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mj-lt"/>
                        </a:rPr>
                        <a:t>49.61%</a:t>
                      </a:r>
                      <a:endParaRPr lang="en-US" sz="1800"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b="0" dirty="0" smtClean="0">
                          <a:effectLst/>
                          <a:latin typeface="+mj-lt"/>
                          <a:ea typeface="Times New Roman" panose="02020603050405020304" pitchFamily="18" charset="0"/>
                        </a:rPr>
                        <a:t>N/A</a:t>
                      </a: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57151">
                <a:tc>
                  <a:txBody>
                    <a:bodyPr/>
                    <a:lstStyle/>
                    <a:p>
                      <a:pPr marL="0" marR="0">
                        <a:spcBef>
                          <a:spcPts val="0"/>
                        </a:spcBef>
                        <a:spcAft>
                          <a:spcPts val="0"/>
                        </a:spcAft>
                      </a:pPr>
                      <a:r>
                        <a:rPr lang="en-US" sz="1800" b="1" dirty="0">
                          <a:effectLst/>
                          <a:latin typeface="+mj-lt"/>
                        </a:rPr>
                        <a:t>Total </a:t>
                      </a:r>
                      <a:endParaRPr lang="en-US" sz="1800" b="1"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mj-lt"/>
                        </a:rPr>
                        <a:t>72 000</a:t>
                      </a:r>
                      <a:endParaRPr lang="en-US" sz="1800" b="1"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smtClean="0">
                          <a:effectLst/>
                          <a:latin typeface="+mj-lt"/>
                        </a:rPr>
                        <a:t>57 420</a:t>
                      </a:r>
                      <a:endParaRPr lang="en-US" sz="1800" b="1"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latin typeface="+mj-lt"/>
                        </a:rPr>
                        <a:t>12 399</a:t>
                      </a:r>
                      <a:endParaRPr lang="en-US" sz="1800" b="1"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smtClean="0">
                          <a:effectLst/>
                          <a:latin typeface="+mj-lt"/>
                        </a:rPr>
                        <a:t>21.59%</a:t>
                      </a:r>
                      <a:endParaRPr lang="en-US" sz="1800" b="1" dirty="0">
                        <a:effectLst/>
                        <a:latin typeface="+mj-lt"/>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b="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4"/>
          </p:nvPr>
        </p:nvSpPr>
        <p:spPr/>
        <p:txBody>
          <a:bodyPr/>
          <a:lstStyle/>
          <a:p>
            <a:fld id="{E2C0AE55-7E06-4976-960B-3D98813CB3CF}" type="slidenum">
              <a:rPr lang="en-ZA" smtClean="0">
                <a:solidFill>
                  <a:prstClr val="black">
                    <a:tint val="75000"/>
                  </a:prstClr>
                </a:solidFill>
              </a:rPr>
              <a:pPr/>
              <a:t>51</a:t>
            </a:fld>
            <a:endParaRPr lang="en-ZA" dirty="0">
              <a:solidFill>
                <a:prstClr val="black">
                  <a:tint val="75000"/>
                </a:prstClr>
              </a:solidFill>
            </a:endParaRPr>
          </a:p>
        </p:txBody>
      </p:sp>
    </p:spTree>
    <p:extLst>
      <p:ext uri="{BB962C8B-B14F-4D97-AF65-F5344CB8AC3E}">
        <p14:creationId xmlns:p14="http://schemas.microsoft.com/office/powerpoint/2010/main" xmlns="" val="2825957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172400" cy="954360"/>
          </a:xfrm>
        </p:spPr>
        <p:txBody>
          <a:bodyPr>
            <a:normAutofit/>
          </a:bodyPr>
          <a:lstStyle/>
          <a:p>
            <a:r>
              <a:rPr lang="en-ZA" sz="2800" b="1" dirty="0">
                <a:solidFill>
                  <a:srgbClr val="C0504D">
                    <a:lumMod val="75000"/>
                  </a:srgbClr>
                </a:solidFill>
              </a:rPr>
              <a:t>EXPENDITURE ON THE LSPID </a:t>
            </a:r>
            <a:r>
              <a:rPr lang="en-ZA" sz="2800" b="1" dirty="0" smtClean="0">
                <a:solidFill>
                  <a:srgbClr val="C0504D">
                    <a:lumMod val="75000"/>
                  </a:srgbClr>
                </a:solidFill>
              </a:rPr>
              <a:t>GRANT AS AT 31 DECEMBER 2017</a:t>
            </a:r>
            <a:endParaRPr lang="en-ZA" sz="2800" b="1" dirty="0">
              <a:solidFill>
                <a:srgbClr val="C0504D">
                  <a:lumMod val="75000"/>
                </a:srgb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979626730"/>
              </p:ext>
            </p:extLst>
          </p:nvPr>
        </p:nvGraphicFramePr>
        <p:xfrm>
          <a:off x="2" y="1268413"/>
          <a:ext cx="9108502" cy="5830615"/>
        </p:xfrm>
        <a:graphic>
          <a:graphicData uri="http://schemas.openxmlformats.org/drawingml/2006/table">
            <a:tbl>
              <a:tblPr firstRow="1" bandRow="1">
                <a:tableStyleId>{21E4AEA4-8DFA-4A89-87EB-49C32662AFE0}</a:tableStyleId>
              </a:tblPr>
              <a:tblGrid>
                <a:gridCol w="1043606">
                  <a:extLst>
                    <a:ext uri="{9D8B030D-6E8A-4147-A177-3AD203B41FA5}">
                      <a16:colId xmlns:a16="http://schemas.microsoft.com/office/drawing/2014/main" xmlns="" val="20000"/>
                    </a:ext>
                  </a:extLst>
                </a:gridCol>
                <a:gridCol w="850964">
                  <a:extLst>
                    <a:ext uri="{9D8B030D-6E8A-4147-A177-3AD203B41FA5}">
                      <a16:colId xmlns:a16="http://schemas.microsoft.com/office/drawing/2014/main" xmlns="" val="20001"/>
                    </a:ext>
                  </a:extLst>
                </a:gridCol>
                <a:gridCol w="949236">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060547">
                  <a:extLst>
                    <a:ext uri="{9D8B030D-6E8A-4147-A177-3AD203B41FA5}">
                      <a16:colId xmlns:a16="http://schemas.microsoft.com/office/drawing/2014/main" xmlns="" val="20006"/>
                    </a:ext>
                  </a:extLst>
                </a:gridCol>
                <a:gridCol w="891572">
                  <a:extLst>
                    <a:ext uri="{9D8B030D-6E8A-4147-A177-3AD203B41FA5}">
                      <a16:colId xmlns:a16="http://schemas.microsoft.com/office/drawing/2014/main" xmlns="" val="20007"/>
                    </a:ext>
                  </a:extLst>
                </a:gridCol>
                <a:gridCol w="1288241">
                  <a:extLst>
                    <a:ext uri="{9D8B030D-6E8A-4147-A177-3AD203B41FA5}">
                      <a16:colId xmlns:a16="http://schemas.microsoft.com/office/drawing/2014/main" xmlns="" val="20008"/>
                    </a:ext>
                  </a:extLst>
                </a:gridCol>
              </a:tblGrid>
              <a:tr h="954259">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ITEM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APPROVED BUDGET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EXPENDITURE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PERCENTAGE SPENT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COMMITMENTS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TOTAL EXP INCLUDING COMMITMENTS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smtClean="0">
                          <a:effectLst/>
                          <a:latin typeface="Arial" panose="020B0604020202020204" pitchFamily="34" charset="0"/>
                          <a:ea typeface="Calibri" panose="020F0502020204030204" pitchFamily="34" charset="0"/>
                          <a:cs typeface="Times New Roman" panose="02020603050405020304" pitchFamily="18" charset="0"/>
                        </a:rPr>
                        <a:t>% SPENT </a:t>
                      </a:r>
                      <a:r>
                        <a:rPr lang="en-ZA" sz="900" b="1" dirty="0">
                          <a:effectLst/>
                          <a:latin typeface="Arial" panose="020B0604020202020204" pitchFamily="34" charset="0"/>
                          <a:ea typeface="Calibri" panose="020F0502020204030204" pitchFamily="34" charset="0"/>
                          <a:cs typeface="Times New Roman" panose="02020603050405020304" pitchFamily="18" charset="0"/>
                        </a:rPr>
                        <a:t>INCLUDING COMMITMENTS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AVAILABLE BALANCE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(R’000)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smtClean="0">
                          <a:effectLst/>
                          <a:latin typeface="Arial" panose="020B0604020202020204" pitchFamily="34" charset="0"/>
                          <a:ea typeface="Calibri" panose="020F0502020204030204" pitchFamily="34" charset="0"/>
                          <a:cs typeface="Arial" panose="020B0604020202020204" pitchFamily="34" charset="0"/>
                        </a:rPr>
                        <a:t>REASONS FOR</a:t>
                      </a:r>
                      <a:r>
                        <a:rPr lang="en-US" sz="900" baseline="0" dirty="0" smtClean="0">
                          <a:effectLst/>
                          <a:latin typeface="Arial" panose="020B0604020202020204" pitchFamily="34" charset="0"/>
                          <a:ea typeface="Calibri" panose="020F0502020204030204" pitchFamily="34" charset="0"/>
                          <a:cs typeface="Arial" panose="020B0604020202020204" pitchFamily="34" charset="0"/>
                        </a:rPr>
                        <a:t> UNDER EXPENDITURE</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510584">
                <a:tc>
                  <a:txBody>
                    <a:bodyPr/>
                    <a:lstStyle/>
                    <a:p>
                      <a:pPr marL="0" marR="0">
                        <a:lnSpc>
                          <a:spcPct val="107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b="1" dirty="0" smtClean="0">
                          <a:effectLst/>
                          <a:latin typeface="Arial" panose="020B0604020202020204" pitchFamily="34" charset="0"/>
                          <a:ea typeface="Calibri" panose="020F0502020204030204" pitchFamily="34" charset="0"/>
                          <a:cs typeface="Times New Roman" panose="02020603050405020304" pitchFamily="18" charset="0"/>
                        </a:rPr>
                        <a:t>LSPID GRANT </a:t>
                      </a:r>
                    </a:p>
                    <a:p>
                      <a:pPr marL="0" marR="0">
                        <a:lnSpc>
                          <a:spcPct val="107000"/>
                        </a:lnSpc>
                        <a:spcBef>
                          <a:spcPts val="0"/>
                        </a:spcBef>
                        <a:spcAft>
                          <a:spcPts val="0"/>
                        </a:spcAft>
                      </a:pPr>
                      <a:r>
                        <a:rPr lang="en-ZA" sz="1200" b="1" dirty="0" smtClean="0">
                          <a:effectLst/>
                          <a:latin typeface="Arial" panose="020B0604020202020204" pitchFamily="34" charset="0"/>
                          <a:ea typeface="Calibri" panose="020F0502020204030204" pitchFamily="34" charset="0"/>
                          <a:cs typeface="Times New Roman" panose="02020603050405020304" pitchFamily="18" charset="0"/>
                        </a:rPr>
                        <a:t>OVERSIGHT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6 000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3 520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1 414 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4 934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82%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1 066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underspending  was as a result of delayed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appointments, of officials for the grant which were made and</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finalized in the second quarter of the financial year for DBE.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The allocation in this financial was more on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than goods and service.</a:t>
                      </a:r>
                    </a:p>
                    <a:p>
                      <a:pPr marL="171450" marR="0" indent="-171450">
                        <a:lnSpc>
                          <a:spcPct val="107000"/>
                        </a:lnSpc>
                        <a:spcBef>
                          <a:spcPts val="0"/>
                        </a:spcBef>
                        <a:spcAft>
                          <a:spcPts val="0"/>
                        </a:spcAft>
                        <a:buFont typeface="Arial" panose="020B0604020202020204" pitchFamily="34" charset="0"/>
                        <a:buChar char="•"/>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Delays in PED’s recruitment resulted in training less (97 of  the 155) outreach team members.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7" name="Slide Number Placeholder 6"/>
          <p:cNvSpPr>
            <a:spLocks noGrp="1"/>
          </p:cNvSpPr>
          <p:nvPr>
            <p:ph type="sldNum" sz="quarter" idx="4"/>
          </p:nvPr>
        </p:nvSpPr>
        <p:spPr/>
        <p:txBody>
          <a:bodyPr/>
          <a:lstStyle/>
          <a:p>
            <a:fld id="{E2C0AE55-7E06-4976-960B-3D98813CB3CF}" type="slidenum">
              <a:rPr lang="en-ZA" smtClean="0">
                <a:solidFill>
                  <a:prstClr val="black">
                    <a:tint val="75000"/>
                  </a:prstClr>
                </a:solidFill>
              </a:rPr>
              <a:pPr/>
              <a:t>52</a:t>
            </a:fld>
            <a:endParaRPr lang="en-ZA" dirty="0">
              <a:solidFill>
                <a:prstClr val="black">
                  <a:tint val="75000"/>
                </a:prstClr>
              </a:solidFill>
            </a:endParaRPr>
          </a:p>
        </p:txBody>
      </p:sp>
    </p:spTree>
    <p:extLst>
      <p:ext uri="{BB962C8B-B14F-4D97-AF65-F5344CB8AC3E}">
        <p14:creationId xmlns:p14="http://schemas.microsoft.com/office/powerpoint/2010/main" xmlns="" val="3662435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08504" cy="720080"/>
          </a:xfrm>
        </p:spPr>
        <p:txBody>
          <a:bodyPr>
            <a:normAutofit/>
          </a:bodyPr>
          <a:lstStyle/>
          <a:p>
            <a:r>
              <a:rPr lang="en-ZA" sz="2800" b="1" dirty="0">
                <a:solidFill>
                  <a:srgbClr val="C0504D">
                    <a:lumMod val="75000"/>
                  </a:srgbClr>
                </a:solidFill>
              </a:rPr>
              <a:t>LSPID GRANT CHALLENGES &amp; REMEDIATION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435109902"/>
              </p:ext>
            </p:extLst>
          </p:nvPr>
        </p:nvGraphicFramePr>
        <p:xfrm>
          <a:off x="1" y="1052736"/>
          <a:ext cx="9108504" cy="5913120"/>
        </p:xfrm>
        <a:graphic>
          <a:graphicData uri="http://schemas.openxmlformats.org/drawingml/2006/table">
            <a:tbl>
              <a:tblPr firstRow="1" bandRow="1">
                <a:tableStyleId>{21E4AEA4-8DFA-4A89-87EB-49C32662AFE0}</a:tableStyleId>
              </a:tblPr>
              <a:tblGrid>
                <a:gridCol w="3036168">
                  <a:extLst>
                    <a:ext uri="{9D8B030D-6E8A-4147-A177-3AD203B41FA5}">
                      <a16:colId xmlns:a16="http://schemas.microsoft.com/office/drawing/2014/main" xmlns="" val="20000"/>
                    </a:ext>
                  </a:extLst>
                </a:gridCol>
                <a:gridCol w="3036168">
                  <a:extLst>
                    <a:ext uri="{9D8B030D-6E8A-4147-A177-3AD203B41FA5}">
                      <a16:colId xmlns:a16="http://schemas.microsoft.com/office/drawing/2014/main" xmlns="" val="20001"/>
                    </a:ext>
                  </a:extLst>
                </a:gridCol>
                <a:gridCol w="3036168">
                  <a:extLst>
                    <a:ext uri="{9D8B030D-6E8A-4147-A177-3AD203B41FA5}">
                      <a16:colId xmlns:a16="http://schemas.microsoft.com/office/drawing/2014/main" xmlns="" val="20002"/>
                    </a:ext>
                  </a:extLst>
                </a:gridCol>
              </a:tblGrid>
              <a:tr h="302136">
                <a:tc>
                  <a:txBody>
                    <a:bodyPr/>
                    <a:lstStyle/>
                    <a:p>
                      <a:r>
                        <a:rPr lang="en-US" sz="1400" dirty="0" smtClean="0"/>
                        <a:t>CHALLENGES</a:t>
                      </a:r>
                      <a:endParaRPr lang="en-US" sz="1400" dirty="0"/>
                    </a:p>
                  </a:txBody>
                  <a:tcPr/>
                </a:tc>
                <a:tc>
                  <a:txBody>
                    <a:bodyPr/>
                    <a:lstStyle/>
                    <a:p>
                      <a:r>
                        <a:rPr lang="en-US" sz="1400" dirty="0" smtClean="0"/>
                        <a:t>IMPACT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lt1"/>
                          </a:solidFill>
                          <a:effectLst/>
                          <a:latin typeface="+mn-lt"/>
                          <a:ea typeface="+mn-ea"/>
                          <a:cs typeface="+mn-cs"/>
                        </a:rPr>
                        <a:t>STRATEGIES TO MITIGATE CHALLENGES</a:t>
                      </a:r>
                      <a:endParaRPr lang="en-US" sz="1400" dirty="0" smtClean="0"/>
                    </a:p>
                  </a:txBody>
                  <a:tcPr/>
                </a:tc>
                <a:extLst>
                  <a:ext uri="{0D108BD9-81ED-4DB2-BD59-A6C34878D82A}">
                    <a16:rowId xmlns:a16="http://schemas.microsoft.com/office/drawing/2014/main" xmlns="" val="10000"/>
                  </a:ext>
                </a:extLst>
              </a:tr>
              <a:tr h="1066016">
                <a:tc>
                  <a:txBody>
                    <a:bodyPr/>
                    <a:lstStyle/>
                    <a:p>
                      <a:pPr marL="285750" indent="-285750">
                        <a:buFont typeface="Arial" panose="020B0604020202020204" pitchFamily="34" charset="0"/>
                        <a:buChar char="•"/>
                      </a:pPr>
                      <a:r>
                        <a:rPr lang="en-US" sz="1400" b="1" kern="1200" dirty="0" smtClean="0">
                          <a:solidFill>
                            <a:schemeClr val="dk1"/>
                          </a:solidFill>
                          <a:effectLst/>
                          <a:latin typeface="+mn-lt"/>
                          <a:ea typeface="+mn-ea"/>
                          <a:cs typeface="+mn-cs"/>
                        </a:rPr>
                        <a:t>HR Component</a:t>
                      </a:r>
                      <a:r>
                        <a:rPr lang="en-US" sz="1400" kern="1200" dirty="0" smtClean="0">
                          <a:solidFill>
                            <a:schemeClr val="dk1"/>
                          </a:solidFill>
                          <a:effectLst/>
                          <a:latin typeface="+mn-lt"/>
                          <a:ea typeface="+mn-ea"/>
                          <a:cs typeface="+mn-cs"/>
                        </a:rPr>
                        <a:t>:</a:t>
                      </a:r>
                    </a:p>
                    <a:p>
                      <a:pPr marL="560070" indent="-285750">
                        <a:buFont typeface="Wingdings" panose="05000000000000000000" pitchFamily="2" charset="2"/>
                        <a:buChar char="Ø"/>
                      </a:pPr>
                      <a:r>
                        <a:rPr lang="en-US" sz="1400" kern="1200" dirty="0" smtClean="0">
                          <a:solidFill>
                            <a:schemeClr val="dk1"/>
                          </a:solidFill>
                          <a:effectLst/>
                          <a:latin typeface="+mn-lt"/>
                          <a:ea typeface="+mn-ea"/>
                          <a:cs typeface="+mn-cs"/>
                        </a:rPr>
                        <a:t>Contract</a:t>
                      </a:r>
                      <a:r>
                        <a:rPr lang="en-US" sz="1400" kern="1200" baseline="0" dirty="0" smtClean="0">
                          <a:solidFill>
                            <a:schemeClr val="dk1"/>
                          </a:solidFill>
                          <a:effectLst/>
                          <a:latin typeface="+mn-lt"/>
                          <a:ea typeface="+mn-ea"/>
                          <a:cs typeface="+mn-cs"/>
                        </a:rPr>
                        <a:t> nature of posts.</a:t>
                      </a:r>
                    </a:p>
                    <a:p>
                      <a:pPr marL="560070" indent="-285750">
                        <a:buFont typeface="Wingdings" panose="05000000000000000000" pitchFamily="2" charset="2"/>
                        <a:buChar char="Ø"/>
                      </a:pPr>
                      <a:r>
                        <a:rPr lang="en-US" sz="1400" kern="1200" baseline="0" dirty="0" smtClean="0">
                          <a:solidFill>
                            <a:schemeClr val="dk1"/>
                          </a:solidFill>
                          <a:effectLst/>
                          <a:latin typeface="+mn-lt"/>
                          <a:ea typeface="+mn-ea"/>
                          <a:cs typeface="+mn-cs"/>
                        </a:rPr>
                        <a:t>Limited pool of highly        sought after therapists in the country.</a:t>
                      </a:r>
                    </a:p>
                    <a:p>
                      <a:pPr marL="560070" indent="-285750">
                        <a:buFont typeface="Wingdings" panose="05000000000000000000" pitchFamily="2" charset="2"/>
                        <a:buChar char="Ø"/>
                      </a:pPr>
                      <a:r>
                        <a:rPr lang="en-US" sz="1400" kern="1200" baseline="0" dirty="0" smtClean="0">
                          <a:solidFill>
                            <a:schemeClr val="dk1"/>
                          </a:solidFill>
                          <a:effectLst/>
                          <a:latin typeface="+mn-lt"/>
                          <a:ea typeface="+mn-ea"/>
                          <a:cs typeface="+mn-cs"/>
                        </a:rPr>
                        <a:t>Variations in salaries paid to the Teams across PEDs.</a:t>
                      </a:r>
                      <a:endParaRPr lang="en-US" sz="1400" kern="1200" dirty="0" smtClean="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Delays in recruitment resulting</a:t>
                      </a:r>
                      <a:r>
                        <a:rPr lang="en-US" sz="1400" kern="1200" baseline="0" dirty="0" smtClean="0">
                          <a:solidFill>
                            <a:schemeClr val="dk1"/>
                          </a:solidFill>
                          <a:effectLst/>
                          <a:latin typeface="+mn-lt"/>
                          <a:ea typeface="+mn-ea"/>
                          <a:cs typeface="+mn-cs"/>
                        </a:rPr>
                        <a:t> in delays in procurement of Tools of Trade and provision of outreach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dk1"/>
                          </a:solidFill>
                          <a:effectLst/>
                          <a:latin typeface="+mn-lt"/>
                          <a:ea typeface="+mn-ea"/>
                          <a:cs typeface="+mn-cs"/>
                        </a:rPr>
                        <a:t>Some Team members resigned due to salary discrepancies.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The DBE advised PEDs to convert</a:t>
                      </a:r>
                      <a:r>
                        <a:rPr lang="en-US" sz="1400" kern="1200" baseline="0" dirty="0" smtClean="0">
                          <a:solidFill>
                            <a:schemeClr val="dk1"/>
                          </a:solidFill>
                          <a:effectLst/>
                          <a:latin typeface="+mn-lt"/>
                          <a:ea typeface="+mn-ea"/>
                          <a:cs typeface="+mn-cs"/>
                        </a:rPr>
                        <a:t> contract </a:t>
                      </a:r>
                      <a:r>
                        <a:rPr lang="en-US" sz="1400" kern="1200" dirty="0" smtClean="0">
                          <a:solidFill>
                            <a:schemeClr val="dk1"/>
                          </a:solidFill>
                          <a:effectLst/>
                          <a:latin typeface="+mn-lt"/>
                          <a:ea typeface="+mn-ea"/>
                          <a:cs typeface="+mn-cs"/>
                        </a:rPr>
                        <a:t>posts to permanent post and</a:t>
                      </a:r>
                      <a:r>
                        <a:rPr lang="en-US" sz="1400" kern="1200" baseline="0" dirty="0" smtClean="0">
                          <a:solidFill>
                            <a:schemeClr val="dk1"/>
                          </a:solidFill>
                          <a:effectLst/>
                          <a:latin typeface="+mn-lt"/>
                          <a:ea typeface="+mn-ea"/>
                          <a:cs typeface="+mn-cs"/>
                        </a:rPr>
                        <a:t> fund them through the Equitable Share budget. This has been confirmed with National Treasury as a way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dk1"/>
                          </a:solidFill>
                          <a:effectLst/>
                          <a:latin typeface="+mn-lt"/>
                          <a:ea typeface="+mn-ea"/>
                          <a:cs typeface="+mn-cs"/>
                        </a:rPr>
                        <a:t>Human Resource Planning at DBE was brought in to advise HR Planning in PEDs for uniformity.</a:t>
                      </a:r>
                      <a:endParaRPr lang="en-US" sz="1400" dirty="0" smtClean="0"/>
                    </a:p>
                  </a:txBody>
                  <a:tcPr/>
                </a:tc>
                <a:extLst>
                  <a:ext uri="{0D108BD9-81ED-4DB2-BD59-A6C34878D82A}">
                    <a16:rowId xmlns:a16="http://schemas.microsoft.com/office/drawing/2014/main" xmlns="" val="10001"/>
                  </a:ext>
                </a:extLst>
              </a:tr>
              <a:tr h="1066016">
                <a:tc>
                  <a:txBody>
                    <a:bodyPr/>
                    <a:lstStyle/>
                    <a:p>
                      <a:pPr marL="342900" indent="-342900">
                        <a:buFont typeface="Arial" panose="020B0604020202020204" pitchFamily="34" charset="0"/>
                        <a:buChar char="•"/>
                      </a:pPr>
                      <a:r>
                        <a:rPr lang="en-US" sz="1400" kern="1200" dirty="0" smtClean="0">
                          <a:solidFill>
                            <a:schemeClr val="dk1"/>
                          </a:solidFill>
                          <a:effectLst/>
                          <a:latin typeface="+mn-lt"/>
                          <a:ea typeface="+mn-ea"/>
                          <a:cs typeface="+mn-cs"/>
                        </a:rPr>
                        <a:t>Sequential realization of the </a:t>
                      </a:r>
                      <a:r>
                        <a:rPr lang="en-US" sz="1400" kern="1200" baseline="0" dirty="0" smtClean="0">
                          <a:solidFill>
                            <a:schemeClr val="dk1"/>
                          </a:solidFill>
                          <a:effectLst/>
                          <a:latin typeface="+mn-lt"/>
                          <a:ea typeface="+mn-ea"/>
                          <a:cs typeface="+mn-cs"/>
                        </a:rPr>
                        <a:t>Grant outputs.</a:t>
                      </a:r>
                      <a:r>
                        <a:rPr lang="en-US" sz="1400" kern="1200" dirty="0" smtClean="0">
                          <a:solidFill>
                            <a:schemeClr val="dk1"/>
                          </a:solidFill>
                          <a:effectLst/>
                          <a:latin typeface="+mn-lt"/>
                          <a:ea typeface="+mn-ea"/>
                          <a:cs typeface="+mn-cs"/>
                        </a:rPr>
                        <a:t> </a:t>
                      </a:r>
                    </a:p>
                  </a:txBody>
                  <a:tcPr/>
                </a:tc>
                <a:tc>
                  <a:txBody>
                    <a:bodyPr/>
                    <a:lstStyle/>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Failure to deliver</a:t>
                      </a:r>
                      <a:r>
                        <a:rPr lang="en-US" sz="1400" kern="1200" baseline="0" dirty="0" smtClean="0">
                          <a:solidFill>
                            <a:schemeClr val="dk1"/>
                          </a:solidFill>
                          <a:effectLst/>
                          <a:latin typeface="+mn-lt"/>
                          <a:ea typeface="+mn-ea"/>
                          <a:cs typeface="+mn-cs"/>
                        </a:rPr>
                        <a:t> on any one output has a ripple effect on others and therefore resulting in under- expenditure.</a:t>
                      </a:r>
                      <a:endParaRPr lang="en-US" sz="1400" kern="1200" dirty="0" smtClean="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Bilateral</a:t>
                      </a:r>
                      <a:r>
                        <a:rPr lang="en-US" sz="1400" kern="1200" baseline="0" dirty="0" smtClean="0">
                          <a:solidFill>
                            <a:schemeClr val="dk1"/>
                          </a:solidFill>
                          <a:effectLst/>
                          <a:latin typeface="+mn-lt"/>
                          <a:ea typeface="+mn-ea"/>
                          <a:cs typeface="+mn-cs"/>
                        </a:rPr>
                        <a:t> meetings</a:t>
                      </a:r>
                      <a:r>
                        <a:rPr lang="en-US" sz="1400" kern="1200" dirty="0" smtClean="0">
                          <a:solidFill>
                            <a:schemeClr val="dk1"/>
                          </a:solidFill>
                          <a:effectLst/>
                          <a:latin typeface="+mn-lt"/>
                          <a:ea typeface="+mn-ea"/>
                          <a:cs typeface="+mn-cs"/>
                        </a:rPr>
                        <a:t> held between DBE and  PEDs to unlock blockages</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and expedite the appointment of  Specialist Professionals such as Therapist ;</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DBE provided an exemplar/guide</a:t>
                      </a:r>
                      <a:r>
                        <a:rPr lang="en-US" sz="1400" kern="1200" baseline="0" dirty="0" smtClean="0">
                          <a:solidFill>
                            <a:schemeClr val="dk1"/>
                          </a:solidFill>
                          <a:effectLst/>
                          <a:latin typeface="+mn-lt"/>
                          <a:ea typeface="+mn-ea"/>
                          <a:cs typeface="+mn-cs"/>
                        </a:rPr>
                        <a:t> on the establishment of inter-branch coordinating team for the grant.</a:t>
                      </a:r>
                      <a:endParaRPr lang="en-US"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1285096">
                <a:tc>
                  <a:txBody>
                    <a:bodyPr/>
                    <a:lstStyle/>
                    <a:p>
                      <a:pPr marL="342900" indent="-342900">
                        <a:buFont typeface="Arial" panose="020B0604020202020204" pitchFamily="34" charset="0"/>
                        <a:buChar char="•"/>
                      </a:pPr>
                      <a:r>
                        <a:rPr lang="en-US" sz="1400" dirty="0" smtClean="0"/>
                        <a:t>Provincial </a:t>
                      </a:r>
                      <a:r>
                        <a:rPr lang="en-US" sz="1400" kern="1200" dirty="0" smtClean="0">
                          <a:solidFill>
                            <a:schemeClr val="dk1"/>
                          </a:solidFill>
                          <a:effectLst/>
                          <a:latin typeface="+mn-lt"/>
                          <a:ea typeface="+mn-ea"/>
                          <a:cs typeface="+mn-cs"/>
                        </a:rPr>
                        <a:t>Inter-Branch Grant Coordinating Teams not established.</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Up to this point PEDs relied only on Grant Coordinators to coordinate activities,</a:t>
                      </a:r>
                      <a:r>
                        <a:rPr lang="en-US" sz="1400" kern="1200" baseline="0" dirty="0" smtClean="0">
                          <a:solidFill>
                            <a:schemeClr val="dk1"/>
                          </a:solidFill>
                          <a:effectLst/>
                          <a:latin typeface="+mn-lt"/>
                          <a:ea typeface="+mn-ea"/>
                          <a:cs typeface="+mn-cs"/>
                        </a:rPr>
                        <a:t> thus delaying delivery and resulting </a:t>
                      </a:r>
                      <a:r>
                        <a:rPr lang="en-US" sz="1400" kern="1200" dirty="0" smtClean="0">
                          <a:solidFill>
                            <a:schemeClr val="dk1"/>
                          </a:solidFill>
                          <a:effectLst/>
                          <a:latin typeface="+mn-lt"/>
                          <a:ea typeface="+mn-ea"/>
                          <a:cs typeface="+mn-cs"/>
                        </a:rPr>
                        <a:t> in under-expenditure.</a:t>
                      </a:r>
                      <a:endParaRPr lang="en-US" sz="1400" dirty="0" smtClean="0"/>
                    </a:p>
                    <a:p>
                      <a:endParaRPr lang="en-US" sz="1400" kern="1200" dirty="0" smtClean="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mn-lt"/>
                          <a:ea typeface="+mn-ea"/>
                          <a:cs typeface="+mn-cs"/>
                        </a:rPr>
                        <a:t>DBE guided PEDs on how to fast-track the establishment of Inter-Branch Grant Coordination Teams to improve coordination.</a:t>
                      </a:r>
                    </a:p>
                  </a:txBody>
                  <a:tcP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4"/>
          </p:nvPr>
        </p:nvSpPr>
        <p:spPr/>
        <p:txBody>
          <a:bodyPr/>
          <a:lstStyle/>
          <a:p>
            <a:fld id="{E2C0AE55-7E06-4976-960B-3D98813CB3CF}" type="slidenum">
              <a:rPr lang="en-ZA" smtClean="0">
                <a:solidFill>
                  <a:prstClr val="black">
                    <a:tint val="75000"/>
                  </a:prstClr>
                </a:solidFill>
              </a:rPr>
              <a:pPr/>
              <a:t>53</a:t>
            </a:fld>
            <a:endParaRPr lang="en-ZA" dirty="0">
              <a:solidFill>
                <a:prstClr val="black">
                  <a:tint val="75000"/>
                </a:prstClr>
              </a:solidFill>
            </a:endParaRPr>
          </a:p>
        </p:txBody>
      </p:sp>
    </p:spTree>
    <p:extLst>
      <p:ext uri="{BB962C8B-B14F-4D97-AF65-F5344CB8AC3E}">
        <p14:creationId xmlns:p14="http://schemas.microsoft.com/office/powerpoint/2010/main" xmlns="" val="343035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ZA" sz="3100" b="1" dirty="0">
                <a:solidFill>
                  <a:srgbClr val="C0504D">
                    <a:lumMod val="75000"/>
                  </a:srgbClr>
                </a:solidFill>
              </a:rPr>
              <a:t>PROGRAMME 2</a:t>
            </a:r>
            <a:r>
              <a:rPr lang="en-ZA" sz="31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200" b="1" dirty="0"/>
              <a:t>CURRICULUM IMPLEMENTATION AND MONITORING</a:t>
            </a:r>
            <a:r>
              <a:rPr lang="en-ZA" sz="2800" b="1" dirty="0">
                <a:solidFill>
                  <a:srgbClr val="C0504D">
                    <a:lumMod val="75000"/>
                  </a:srgbClr>
                </a:solidFill>
              </a:rPr>
              <a:t/>
            </a:r>
            <a:br>
              <a:rPr lang="en-ZA" sz="2800" b="1" dirty="0">
                <a:solidFill>
                  <a:srgbClr val="C0504D">
                    <a:lumMod val="75000"/>
                  </a:srgbClr>
                </a:solidFill>
              </a:rPr>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3" name="Text Placeholder 2"/>
          <p:cNvSpPr>
            <a:spLocks noGrp="1"/>
          </p:cNvSpPr>
          <p:nvPr>
            <p:ph type="body" idx="1"/>
          </p:nvPr>
        </p:nvSpPr>
        <p:spPr>
          <a:xfrm>
            <a:off x="485020" y="101385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79566" y="1654197"/>
            <a:ext cx="4040188" cy="3951288"/>
          </a:xfrm>
        </p:spPr>
        <p:txBody>
          <a:bodyPr>
            <a:noAutofit/>
          </a:bodyPr>
          <a:lstStyle/>
          <a:p>
            <a:r>
              <a:rPr lang="en-US" sz="2000" b="1" dirty="0">
                <a:solidFill>
                  <a:prstClr val="black"/>
                </a:solidFill>
              </a:rPr>
              <a:t>Online &amp; </a:t>
            </a:r>
            <a:r>
              <a:rPr lang="en-US" sz="2000" b="1" dirty="0" smtClean="0">
                <a:solidFill>
                  <a:prstClr val="black"/>
                </a:solidFill>
              </a:rPr>
              <a:t>face to face </a:t>
            </a:r>
            <a:r>
              <a:rPr lang="en-US" sz="2000" b="1" dirty="0">
                <a:solidFill>
                  <a:prstClr val="black"/>
                </a:solidFill>
              </a:rPr>
              <a:t>training </a:t>
            </a:r>
            <a:r>
              <a:rPr lang="en-US" sz="2000" dirty="0" err="1" smtClean="0">
                <a:solidFill>
                  <a:prstClr val="black"/>
                </a:solidFill>
              </a:rPr>
              <a:t>programme</a:t>
            </a:r>
            <a:r>
              <a:rPr lang="en-US" sz="2000" dirty="0" smtClean="0">
                <a:solidFill>
                  <a:prstClr val="black"/>
                </a:solidFill>
              </a:rPr>
              <a:t> developed</a:t>
            </a:r>
            <a:endParaRPr lang="en-US" sz="2000" b="1" dirty="0" smtClean="0"/>
          </a:p>
          <a:p>
            <a:r>
              <a:rPr lang="en-US" sz="2000" b="1" dirty="0" smtClean="0"/>
              <a:t>26 </a:t>
            </a:r>
            <a:r>
              <a:rPr lang="en-US" sz="2000" dirty="0" smtClean="0"/>
              <a:t>Technical Occupational &amp; </a:t>
            </a:r>
            <a:r>
              <a:rPr lang="en-US" sz="2000" b="1" dirty="0" smtClean="0"/>
              <a:t>21 </a:t>
            </a:r>
            <a:r>
              <a:rPr lang="en-US" sz="2000" dirty="0" smtClean="0"/>
              <a:t>Differentiated </a:t>
            </a:r>
            <a:r>
              <a:rPr lang="en-US" sz="2000" b="1" dirty="0" smtClean="0"/>
              <a:t>Subjects</a:t>
            </a:r>
            <a:r>
              <a:rPr lang="en-US" sz="2000" dirty="0" smtClean="0"/>
              <a:t> for LSPID </a:t>
            </a:r>
            <a:r>
              <a:rPr lang="en-US" sz="2000" b="1" dirty="0" smtClean="0"/>
              <a:t>finalised</a:t>
            </a:r>
            <a:r>
              <a:rPr lang="en-US" sz="2000" dirty="0" smtClean="0"/>
              <a:t>.</a:t>
            </a:r>
          </a:p>
          <a:p>
            <a:r>
              <a:rPr lang="en-US" sz="2000" b="1" dirty="0" smtClean="0"/>
              <a:t>Norms and Standards </a:t>
            </a:r>
            <a:r>
              <a:rPr lang="en-US" sz="2000" dirty="0" smtClean="0"/>
              <a:t>for the Resourcing of Inclusive Education to </a:t>
            </a:r>
            <a:r>
              <a:rPr lang="en-US" sz="2000" b="1" dirty="0" smtClean="0"/>
              <a:t>support</a:t>
            </a:r>
            <a:r>
              <a:rPr lang="en-US" sz="2000" dirty="0" smtClean="0"/>
              <a:t> the implementation of Implementing </a:t>
            </a:r>
            <a:r>
              <a:rPr lang="en-US" sz="2000" dirty="0"/>
              <a:t>Screening, Identification, Assessment and Support </a:t>
            </a:r>
            <a:r>
              <a:rPr lang="en-US" sz="2000" b="1" dirty="0" smtClean="0"/>
              <a:t>(SIAS) Policy</a:t>
            </a:r>
            <a:r>
              <a:rPr lang="en-US" sz="2000" dirty="0" smtClean="0"/>
              <a:t> </a:t>
            </a:r>
            <a:r>
              <a:rPr lang="en-US" sz="2000" b="1" dirty="0" smtClean="0"/>
              <a:t>costed, finalised </a:t>
            </a:r>
            <a:r>
              <a:rPr lang="en-US" sz="2000" dirty="0" smtClean="0"/>
              <a:t>&amp;</a:t>
            </a:r>
            <a:r>
              <a:rPr lang="en-US" sz="2000" b="1" dirty="0" smtClean="0"/>
              <a:t> approved </a:t>
            </a:r>
            <a:r>
              <a:rPr lang="en-US" sz="2000" dirty="0" smtClean="0"/>
              <a:t>as </a:t>
            </a:r>
            <a:r>
              <a:rPr lang="en-US" sz="2000" b="1" dirty="0" smtClean="0"/>
              <a:t>Guidelines</a:t>
            </a:r>
            <a:r>
              <a:rPr lang="en-US" sz="2000" dirty="0" smtClean="0"/>
              <a:t>.</a:t>
            </a:r>
          </a:p>
          <a:p>
            <a:endParaRPr lang="en-US" sz="2000" dirty="0"/>
          </a:p>
        </p:txBody>
      </p:sp>
      <p:sp>
        <p:nvSpPr>
          <p:cNvPr id="5" name="Text Placeholder 4"/>
          <p:cNvSpPr>
            <a:spLocks noGrp="1"/>
          </p:cNvSpPr>
          <p:nvPr>
            <p:ph type="body" sz="quarter" idx="3"/>
          </p:nvPr>
        </p:nvSpPr>
        <p:spPr>
          <a:xfrm>
            <a:off x="4645025" y="1013857"/>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5" y="1671673"/>
            <a:ext cx="4041775" cy="3951288"/>
          </a:xfrm>
        </p:spPr>
        <p:txBody>
          <a:bodyPr>
            <a:noAutofit/>
          </a:bodyPr>
          <a:lstStyle/>
          <a:p>
            <a:r>
              <a:rPr lang="en-US" sz="2000" b="1" dirty="0"/>
              <a:t>26 </a:t>
            </a:r>
            <a:r>
              <a:rPr lang="en-US" sz="2000" dirty="0"/>
              <a:t>Technical Occupational Subjects and </a:t>
            </a:r>
            <a:r>
              <a:rPr lang="en-US" sz="2000" b="1" dirty="0"/>
              <a:t>21</a:t>
            </a:r>
            <a:r>
              <a:rPr lang="en-US" sz="2000" dirty="0"/>
              <a:t> Differentiated </a:t>
            </a:r>
            <a:r>
              <a:rPr lang="en-US" sz="2000" b="1" dirty="0"/>
              <a:t>Subjects</a:t>
            </a:r>
            <a:r>
              <a:rPr lang="en-US" sz="2000" dirty="0"/>
              <a:t> for LSPID are completed &amp; will be piloted in 2018. </a:t>
            </a:r>
          </a:p>
          <a:p>
            <a:r>
              <a:rPr lang="en-US" sz="2000" dirty="0" smtClean="0"/>
              <a:t>Draft </a:t>
            </a:r>
            <a:r>
              <a:rPr lang="en-US" sz="2000" b="1" dirty="0"/>
              <a:t>Home Education Policy </a:t>
            </a:r>
            <a:r>
              <a:rPr lang="en-US" sz="2000" dirty="0"/>
              <a:t>published for public </a:t>
            </a:r>
            <a:r>
              <a:rPr lang="en-US" sz="2000" dirty="0" smtClean="0"/>
              <a:t>comment on 17 November 2017.</a:t>
            </a:r>
            <a:endParaRPr lang="en-US" sz="2000" dirty="0"/>
          </a:p>
          <a:p>
            <a:r>
              <a:rPr lang="en-US" sz="2000" b="1" dirty="0"/>
              <a:t>Guidelines</a:t>
            </a:r>
            <a:r>
              <a:rPr lang="en-US" sz="2000" dirty="0"/>
              <a:t> for </a:t>
            </a:r>
            <a:r>
              <a:rPr lang="en-US" sz="2000" b="1" dirty="0"/>
              <a:t>Resourcing Inclusive Education approved</a:t>
            </a:r>
            <a:r>
              <a:rPr lang="en-US" sz="2000" dirty="0"/>
              <a:t> </a:t>
            </a:r>
            <a:r>
              <a:rPr lang="en-US" sz="2000" dirty="0" smtClean="0"/>
              <a:t>for </a:t>
            </a:r>
            <a:r>
              <a:rPr lang="en-US" sz="2000" dirty="0"/>
              <a:t>publication for public comment</a:t>
            </a:r>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54</a:t>
            </a:fld>
            <a:endParaRPr lang="en-ZA" dirty="0">
              <a:solidFill>
                <a:prstClr val="black">
                  <a:tint val="75000"/>
                </a:prstClr>
              </a:solidFill>
            </a:endParaRPr>
          </a:p>
        </p:txBody>
      </p:sp>
    </p:spTree>
    <p:extLst>
      <p:ext uri="{BB962C8B-B14F-4D97-AF65-F5344CB8AC3E}">
        <p14:creationId xmlns:p14="http://schemas.microsoft.com/office/powerpoint/2010/main" xmlns="" val="1429344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857250"/>
          </a:xfrm>
        </p:spPr>
        <p:txBody>
          <a:bodyPr>
            <a:normAutofit fontScale="90000"/>
          </a:bodyPr>
          <a:lstStyle/>
          <a:p>
            <a:r>
              <a:rPr lang="en-ZA" sz="3100" b="1" dirty="0">
                <a:solidFill>
                  <a:srgbClr val="C0504D">
                    <a:lumMod val="75000"/>
                  </a:srgbClr>
                </a:solidFill>
              </a:rPr>
              <a:t>PROGRAMME 2…</a:t>
            </a:r>
            <a:br>
              <a:rPr lang="en-ZA" sz="3100" b="1" dirty="0">
                <a:solidFill>
                  <a:srgbClr val="C0504D">
                    <a:lumMod val="75000"/>
                  </a:srgbClr>
                </a:solidFill>
              </a:rPr>
            </a:br>
            <a:r>
              <a:rPr lang="en-ZA" sz="2800" b="1" dirty="0"/>
              <a:t>CURRICULUM IMPLEMENTATION AND MONITORING</a:t>
            </a:r>
            <a:r>
              <a:rPr lang="en-ZA" sz="2100" b="1" dirty="0">
                <a:solidFill>
                  <a:srgbClr val="C0504D">
                    <a:lumMod val="75000"/>
                  </a:srgbClr>
                </a:solidFill>
              </a:rPr>
              <a:t/>
            </a:r>
            <a:br>
              <a:rPr lang="en-ZA" sz="2100" b="1" dirty="0">
                <a:solidFill>
                  <a:srgbClr val="C0504D">
                    <a:lumMod val="75000"/>
                  </a:srgbClr>
                </a:solidFill>
              </a:rPr>
            </a:br>
            <a:endParaRPr lang="en-US" dirty="0"/>
          </a:p>
        </p:txBody>
      </p:sp>
      <p:sp>
        <p:nvSpPr>
          <p:cNvPr id="3" name="Text Placeholder 2"/>
          <p:cNvSpPr>
            <a:spLocks noGrp="1"/>
          </p:cNvSpPr>
          <p:nvPr>
            <p:ph type="body" idx="1"/>
          </p:nvPr>
        </p:nvSpPr>
        <p:spPr>
          <a:xfrm>
            <a:off x="1331640" y="1124744"/>
            <a:ext cx="3030141" cy="479822"/>
          </a:xfrm>
        </p:spPr>
        <p:txBody>
          <a:bodyPr/>
          <a:lstStyle/>
          <a:p>
            <a:r>
              <a:rPr lang="en-US" dirty="0" smtClean="0"/>
              <a:t>Q2</a:t>
            </a:r>
            <a:endParaRPr lang="en-US" dirty="0"/>
          </a:p>
        </p:txBody>
      </p:sp>
      <p:sp>
        <p:nvSpPr>
          <p:cNvPr id="4" name="Content Placeholder 3"/>
          <p:cNvSpPr>
            <a:spLocks noGrp="1"/>
          </p:cNvSpPr>
          <p:nvPr>
            <p:ph sz="half" idx="2"/>
          </p:nvPr>
        </p:nvSpPr>
        <p:spPr>
          <a:xfrm>
            <a:off x="467544" y="1628800"/>
            <a:ext cx="4040188" cy="4137323"/>
          </a:xfrm>
        </p:spPr>
        <p:txBody>
          <a:bodyPr>
            <a:noAutofit/>
          </a:bodyPr>
          <a:lstStyle/>
          <a:p>
            <a:r>
              <a:rPr lang="en-US" sz="1800" dirty="0"/>
              <a:t>Conducted </a:t>
            </a:r>
            <a:r>
              <a:rPr lang="en-US" sz="1800" b="1" dirty="0"/>
              <a:t>Ministerial Roadshows</a:t>
            </a:r>
            <a:r>
              <a:rPr lang="en-US" sz="1800" dirty="0"/>
              <a:t> in 8 of the 9 provinces at 12 venues to strengthen advocacy of the Second Chance programme;</a:t>
            </a:r>
          </a:p>
          <a:p>
            <a:r>
              <a:rPr lang="en-US" sz="1800" dirty="0"/>
              <a:t>Provided support on various platforms including face-to-face classes, Learning and Teaching Support Materials </a:t>
            </a:r>
            <a:r>
              <a:rPr lang="en-US" sz="1800" dirty="0" smtClean="0"/>
              <a:t>(LTSM), </a:t>
            </a:r>
            <a:r>
              <a:rPr lang="en-US" sz="1800" dirty="0"/>
              <a:t>broadcasting solutions (radio and television) and digital support for the candidates writing the Amended Senior Certificate </a:t>
            </a:r>
            <a:r>
              <a:rPr lang="en-US" sz="1800" b="1" dirty="0"/>
              <a:t>(ASC) </a:t>
            </a:r>
            <a:r>
              <a:rPr lang="en-US" sz="1800" dirty="0"/>
              <a:t>&amp; </a:t>
            </a:r>
            <a:r>
              <a:rPr lang="en-US" sz="1800" b="1" dirty="0"/>
              <a:t>modularised learners writing </a:t>
            </a:r>
            <a:r>
              <a:rPr lang="en-US" sz="1800" dirty="0"/>
              <a:t>in June.</a:t>
            </a:r>
          </a:p>
          <a:p>
            <a:r>
              <a:rPr lang="en-US" sz="1800" dirty="0"/>
              <a:t>12 489 candidates that wrote the (ASC) achieved subject passes towards a ASC.</a:t>
            </a:r>
          </a:p>
        </p:txBody>
      </p:sp>
      <p:sp>
        <p:nvSpPr>
          <p:cNvPr id="5" name="Text Placeholder 4"/>
          <p:cNvSpPr>
            <a:spLocks noGrp="1"/>
          </p:cNvSpPr>
          <p:nvPr>
            <p:ph type="body" sz="quarter" idx="3"/>
          </p:nvPr>
        </p:nvSpPr>
        <p:spPr>
          <a:xfrm>
            <a:off x="5364088" y="1196752"/>
            <a:ext cx="3031331" cy="479822"/>
          </a:xfrm>
        </p:spPr>
        <p:txBody>
          <a:bodyPr/>
          <a:lstStyle/>
          <a:p>
            <a:r>
              <a:rPr lang="en-US" dirty="0" smtClean="0"/>
              <a:t>Q3</a:t>
            </a:r>
            <a:endParaRPr lang="en-US" dirty="0"/>
          </a:p>
        </p:txBody>
      </p:sp>
      <p:sp>
        <p:nvSpPr>
          <p:cNvPr id="6" name="Content Placeholder 5"/>
          <p:cNvSpPr>
            <a:spLocks noGrp="1"/>
          </p:cNvSpPr>
          <p:nvPr>
            <p:ph sz="quarter" idx="4"/>
          </p:nvPr>
        </p:nvSpPr>
        <p:spPr>
          <a:xfrm>
            <a:off x="4644008" y="1700808"/>
            <a:ext cx="4041775" cy="4478069"/>
          </a:xfrm>
        </p:spPr>
        <p:txBody>
          <a:bodyPr>
            <a:normAutofit lnSpcReduction="10000"/>
          </a:bodyPr>
          <a:lstStyle/>
          <a:p>
            <a:pPr lvl="0"/>
            <a:r>
              <a:rPr lang="en-US" sz="1800" dirty="0">
                <a:cs typeface="Arial" panose="020B0604020202020204" pitchFamily="34" charset="0"/>
              </a:rPr>
              <a:t>Provision of </a:t>
            </a:r>
            <a:r>
              <a:rPr lang="en-US" sz="1800" b="1" dirty="0">
                <a:cs typeface="Arial" panose="020B0604020202020204" pitchFamily="34" charset="0"/>
              </a:rPr>
              <a:t>support</a:t>
            </a:r>
            <a:r>
              <a:rPr lang="en-US" sz="1800" dirty="0">
                <a:cs typeface="Arial" panose="020B0604020202020204" pitchFamily="34" charset="0"/>
              </a:rPr>
              <a:t> for the </a:t>
            </a:r>
            <a:r>
              <a:rPr lang="en-US" sz="1800" b="1" dirty="0">
                <a:cs typeface="Arial" panose="020B0604020202020204" pitchFamily="34" charset="0"/>
              </a:rPr>
              <a:t>part-time candidates </a:t>
            </a:r>
            <a:r>
              <a:rPr lang="en-US" sz="1800" dirty="0">
                <a:cs typeface="Arial" panose="020B0604020202020204" pitchFamily="34" charset="0"/>
              </a:rPr>
              <a:t>preparing for the November </a:t>
            </a:r>
            <a:r>
              <a:rPr lang="en-US" sz="1800" b="1" dirty="0">
                <a:cs typeface="Arial" panose="020B0604020202020204" pitchFamily="34" charset="0"/>
              </a:rPr>
              <a:t>examinations</a:t>
            </a:r>
            <a:r>
              <a:rPr lang="en-US" sz="1800" dirty="0">
                <a:cs typeface="Arial" panose="020B0604020202020204" pitchFamily="34" charset="0"/>
              </a:rPr>
              <a:t> on various platforms including broadcasting </a:t>
            </a:r>
            <a:r>
              <a:rPr lang="en-US" sz="1800" b="1" dirty="0">
                <a:cs typeface="Arial" panose="020B0604020202020204" pitchFamily="34" charset="0"/>
              </a:rPr>
              <a:t>(radio and television, face-to-face classes, digital and LTSM</a:t>
            </a:r>
            <a:r>
              <a:rPr lang="en-US" sz="1800" dirty="0">
                <a:cs typeface="Arial" panose="020B0604020202020204" pitchFamily="34" charset="0"/>
              </a:rPr>
              <a:t>);</a:t>
            </a:r>
            <a:endParaRPr lang="en-ZA" sz="1800" dirty="0">
              <a:cs typeface="Arial" panose="020B0604020202020204" pitchFamily="34" charset="0"/>
            </a:endParaRPr>
          </a:p>
          <a:p>
            <a:pPr lvl="0"/>
            <a:r>
              <a:rPr lang="en-US" sz="1800" b="1" dirty="0">
                <a:cs typeface="Arial" panose="020B0604020202020204" pitchFamily="34" charset="0"/>
              </a:rPr>
              <a:t>5 012 </a:t>
            </a:r>
            <a:r>
              <a:rPr lang="en-US" sz="1800" dirty="0">
                <a:cs typeface="Arial" panose="020B0604020202020204" pitchFamily="34" charset="0"/>
              </a:rPr>
              <a:t>learners attended face-to-face classes. As at 31/12/17 there were </a:t>
            </a:r>
            <a:r>
              <a:rPr lang="en-US" sz="1800" b="1" dirty="0">
                <a:cs typeface="Arial" panose="020B0604020202020204" pitchFamily="34" charset="0"/>
              </a:rPr>
              <a:t>5 063 </a:t>
            </a:r>
            <a:r>
              <a:rPr lang="en-US" sz="1800" dirty="0">
                <a:cs typeface="Arial" panose="020B0604020202020204" pitchFamily="34" charset="0"/>
              </a:rPr>
              <a:t>Facebook </a:t>
            </a:r>
            <a:r>
              <a:rPr lang="en-US" sz="1800" dirty="0" smtClean="0">
                <a:cs typeface="Arial" panose="020B0604020202020204" pitchFamily="34" charset="0"/>
              </a:rPr>
              <a:t>followers; and</a:t>
            </a:r>
            <a:endParaRPr lang="en-US" sz="1800" dirty="0">
              <a:cs typeface="Arial" panose="020B0604020202020204" pitchFamily="34" charset="0"/>
            </a:endParaRPr>
          </a:p>
          <a:p>
            <a:pPr lvl="0"/>
            <a:r>
              <a:rPr lang="en-US" sz="1800" dirty="0">
                <a:cs typeface="Arial" panose="020B0604020202020204" pitchFamily="34" charset="0"/>
              </a:rPr>
              <a:t>Planning and preparation for support to candidates writing the supplementary examinations in February/March 2018 including development of support material to expand support for the </a:t>
            </a:r>
            <a:r>
              <a:rPr lang="en-US" sz="1800" b="1" dirty="0">
                <a:cs typeface="Arial" panose="020B0604020202020204" pitchFamily="34" charset="0"/>
              </a:rPr>
              <a:t>11 Home Languages </a:t>
            </a:r>
            <a:r>
              <a:rPr lang="en-US" sz="1800" dirty="0">
                <a:cs typeface="Arial" panose="020B0604020202020204" pitchFamily="34" charset="0"/>
              </a:rPr>
              <a:t>in</a:t>
            </a:r>
            <a:r>
              <a:rPr lang="en-US" sz="1800" b="1" dirty="0">
                <a:cs typeface="Arial" panose="020B0604020202020204" pitchFamily="34" charset="0"/>
              </a:rPr>
              <a:t> </a:t>
            </a:r>
            <a:r>
              <a:rPr lang="en-US" sz="1800" b="1" dirty="0" smtClean="0">
                <a:cs typeface="Arial" panose="020B0604020202020204" pitchFamily="34" charset="0"/>
              </a:rPr>
              <a:t>2018/19</a:t>
            </a:r>
            <a:r>
              <a:rPr lang="en-US" sz="1800" dirty="0" smtClean="0">
                <a:cs typeface="Arial" panose="020B0604020202020204" pitchFamily="34" charset="0"/>
              </a:rPr>
              <a:t>.</a:t>
            </a:r>
            <a:endParaRPr lang="en-ZA" sz="1800" dirty="0">
              <a:cs typeface="Arial" panose="020B0604020202020204" pitchFamily="34" charset="0"/>
            </a:endParaRPr>
          </a:p>
          <a:p>
            <a:endParaRPr lang="en-US" sz="16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55</a:t>
            </a:fld>
            <a:endParaRPr lang="en-ZA" dirty="0">
              <a:solidFill>
                <a:prstClr val="black">
                  <a:tint val="75000"/>
                </a:prstClr>
              </a:solidFill>
            </a:endParaRPr>
          </a:p>
        </p:txBody>
      </p:sp>
    </p:spTree>
    <p:extLst>
      <p:ext uri="{BB962C8B-B14F-4D97-AF65-F5344CB8AC3E}">
        <p14:creationId xmlns:p14="http://schemas.microsoft.com/office/powerpoint/2010/main" xmlns="" val="3827999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1779" y="603503"/>
            <a:ext cx="3030141" cy="479822"/>
          </a:xfrm>
        </p:spPr>
        <p:txBody>
          <a:bodyPr/>
          <a:lstStyle/>
          <a:p>
            <a:r>
              <a:rPr lang="en-US" dirty="0" smtClean="0"/>
              <a:t>Q2</a:t>
            </a:r>
            <a:endParaRPr lang="en-US" dirty="0"/>
          </a:p>
        </p:txBody>
      </p:sp>
      <p:sp>
        <p:nvSpPr>
          <p:cNvPr id="4" name="Content Placeholder 3"/>
          <p:cNvSpPr>
            <a:spLocks noGrp="1"/>
          </p:cNvSpPr>
          <p:nvPr>
            <p:ph sz="half" idx="2"/>
          </p:nvPr>
        </p:nvSpPr>
        <p:spPr>
          <a:xfrm>
            <a:off x="467544" y="964487"/>
            <a:ext cx="3744416" cy="3960440"/>
          </a:xfrm>
        </p:spPr>
        <p:txBody>
          <a:bodyPr>
            <a:noAutofit/>
          </a:bodyPr>
          <a:lstStyle/>
          <a:p>
            <a:r>
              <a:rPr lang="en-US" sz="1900" dirty="0"/>
              <a:t>2017 Preliminary Evidence Based Report </a:t>
            </a:r>
            <a:r>
              <a:rPr lang="en-US" sz="1900" b="1" dirty="0"/>
              <a:t>(EBR) developed &amp; submitted</a:t>
            </a:r>
            <a:r>
              <a:rPr lang="en-US" sz="1900" dirty="0"/>
              <a:t> to </a:t>
            </a:r>
            <a:r>
              <a:rPr lang="en-US" sz="1900" b="1" dirty="0"/>
              <a:t>Umalusi;</a:t>
            </a:r>
          </a:p>
          <a:p>
            <a:r>
              <a:rPr lang="en-US" sz="1900" b="1" dirty="0"/>
              <a:t>Developed</a:t>
            </a:r>
            <a:r>
              <a:rPr lang="en-US" sz="1900" dirty="0"/>
              <a:t> </a:t>
            </a:r>
            <a:r>
              <a:rPr lang="en-US" sz="1900" b="1" dirty="0"/>
              <a:t>Revision Booklets </a:t>
            </a:r>
            <a:r>
              <a:rPr lang="en-US" sz="1900" dirty="0"/>
              <a:t>for </a:t>
            </a:r>
            <a:r>
              <a:rPr lang="en-US" sz="1900" b="1" dirty="0"/>
              <a:t>11 Home Languages;</a:t>
            </a:r>
            <a:endParaRPr lang="en-ZA" sz="1900" b="1" u="sng" dirty="0"/>
          </a:p>
          <a:p>
            <a:r>
              <a:rPr lang="en-US" sz="1900" b="1" dirty="0"/>
              <a:t>Conducted</a:t>
            </a:r>
            <a:r>
              <a:rPr lang="en-US" sz="1900" dirty="0"/>
              <a:t> a 2 day National Strategy for Learner Attainment </a:t>
            </a:r>
            <a:r>
              <a:rPr lang="en-US" sz="1900" b="1" dirty="0"/>
              <a:t>(NSLA) oversight visit </a:t>
            </a:r>
            <a:r>
              <a:rPr lang="en-US" sz="1900" dirty="0"/>
              <a:t>in </a:t>
            </a:r>
            <a:r>
              <a:rPr lang="en-US" sz="1900" dirty="0" smtClean="0"/>
              <a:t>9 </a:t>
            </a:r>
            <a:r>
              <a:rPr lang="en-US" sz="1900" dirty="0"/>
              <a:t>provinces;</a:t>
            </a:r>
          </a:p>
          <a:p>
            <a:r>
              <a:rPr lang="en-US" sz="1900" b="1" dirty="0"/>
              <a:t>Developed</a:t>
            </a:r>
            <a:r>
              <a:rPr lang="en-US" sz="1900" dirty="0"/>
              <a:t> School-Based Assessment </a:t>
            </a:r>
            <a:r>
              <a:rPr lang="en-US" sz="1900" b="1" dirty="0"/>
              <a:t>(SBA) exemplar tasks for 18 </a:t>
            </a:r>
            <a:r>
              <a:rPr lang="en-US" sz="2000" dirty="0"/>
              <a:t>Further Education and Training </a:t>
            </a:r>
            <a:r>
              <a:rPr lang="en-US" sz="2000" b="1" dirty="0" smtClean="0"/>
              <a:t>(</a:t>
            </a:r>
            <a:r>
              <a:rPr lang="en-US" sz="1900" b="1" dirty="0" smtClean="0"/>
              <a:t>FET) </a:t>
            </a:r>
            <a:r>
              <a:rPr lang="en-US" sz="1900" b="1" dirty="0"/>
              <a:t>subjects </a:t>
            </a:r>
            <a:r>
              <a:rPr lang="en-US" sz="1900" dirty="0"/>
              <a:t>(Grade 10 – 12);</a:t>
            </a:r>
          </a:p>
          <a:p>
            <a:r>
              <a:rPr lang="en-US" sz="1900" b="1" dirty="0"/>
              <a:t>Developed</a:t>
            </a:r>
            <a:r>
              <a:rPr lang="en-US" sz="1900" dirty="0"/>
              <a:t> English Across the Curriculum (</a:t>
            </a:r>
            <a:r>
              <a:rPr lang="en-US" sz="1900" b="1" dirty="0"/>
              <a:t>EAC) lesson plans </a:t>
            </a:r>
            <a:r>
              <a:rPr lang="en-US" sz="1900" dirty="0"/>
              <a:t>for </a:t>
            </a:r>
            <a:r>
              <a:rPr lang="en-US" sz="1900" b="1" dirty="0"/>
              <a:t>15 subjects </a:t>
            </a:r>
            <a:r>
              <a:rPr lang="en-US" sz="1900" dirty="0"/>
              <a:t>(3 per subject).</a:t>
            </a:r>
            <a:endParaRPr lang="en-US" sz="1900" b="1" u="sng" dirty="0"/>
          </a:p>
          <a:p>
            <a:endParaRPr lang="en-US" sz="1900" dirty="0"/>
          </a:p>
        </p:txBody>
      </p:sp>
      <p:sp>
        <p:nvSpPr>
          <p:cNvPr id="5" name="Text Placeholder 4"/>
          <p:cNvSpPr>
            <a:spLocks noGrp="1"/>
          </p:cNvSpPr>
          <p:nvPr>
            <p:ph type="body" sz="quarter" idx="3"/>
          </p:nvPr>
        </p:nvSpPr>
        <p:spPr>
          <a:xfrm>
            <a:off x="4588669" y="705120"/>
            <a:ext cx="3031331" cy="479822"/>
          </a:xfrm>
        </p:spPr>
        <p:txBody>
          <a:bodyPr/>
          <a:lstStyle/>
          <a:p>
            <a:r>
              <a:rPr lang="en-US" dirty="0" smtClean="0"/>
              <a:t>Q3</a:t>
            </a:r>
            <a:endParaRPr lang="en-US" dirty="0"/>
          </a:p>
        </p:txBody>
      </p:sp>
      <p:sp>
        <p:nvSpPr>
          <p:cNvPr id="6" name="Content Placeholder 5"/>
          <p:cNvSpPr>
            <a:spLocks noGrp="1"/>
          </p:cNvSpPr>
          <p:nvPr>
            <p:ph sz="quarter" idx="4"/>
          </p:nvPr>
        </p:nvSpPr>
        <p:spPr>
          <a:xfrm>
            <a:off x="4644988" y="964487"/>
            <a:ext cx="3959460" cy="4032448"/>
          </a:xfrm>
        </p:spPr>
        <p:txBody>
          <a:bodyPr>
            <a:noAutofit/>
          </a:bodyPr>
          <a:lstStyle/>
          <a:p>
            <a:r>
              <a:rPr lang="en-US" sz="1900" dirty="0">
                <a:cs typeface="Arial" panose="020B0604020202020204" pitchFamily="34" charset="0"/>
              </a:rPr>
              <a:t>Final 2017 </a:t>
            </a:r>
            <a:r>
              <a:rPr lang="en-US" sz="1900" dirty="0" smtClean="0">
                <a:cs typeface="Arial" panose="020B0604020202020204" pitchFamily="34" charset="0"/>
              </a:rPr>
              <a:t>Sector Evidence-Based Report </a:t>
            </a:r>
            <a:r>
              <a:rPr lang="en-US" sz="1900" b="1" dirty="0" smtClean="0">
                <a:cs typeface="Arial" panose="020B0604020202020204" pitchFamily="34" charset="0"/>
              </a:rPr>
              <a:t>(EBR) </a:t>
            </a:r>
            <a:r>
              <a:rPr lang="en-US" sz="1900" b="1" dirty="0">
                <a:cs typeface="Arial" panose="020B0604020202020204" pitchFamily="34" charset="0"/>
              </a:rPr>
              <a:t>developed and presented to Umalusi</a:t>
            </a:r>
            <a:r>
              <a:rPr lang="en-US" sz="1900" dirty="0">
                <a:cs typeface="Arial" panose="020B0604020202020204" pitchFamily="34" charset="0"/>
              </a:rPr>
              <a:t>;</a:t>
            </a:r>
          </a:p>
          <a:p>
            <a:r>
              <a:rPr lang="en-US" sz="1900" b="1" dirty="0">
                <a:cs typeface="Arial" panose="020B0604020202020204" pitchFamily="34" charset="0"/>
              </a:rPr>
              <a:t>NSC </a:t>
            </a:r>
            <a:r>
              <a:rPr lang="en-US" sz="1900" dirty="0">
                <a:cs typeface="Arial" panose="020B0604020202020204" pitchFamily="34" charset="0"/>
              </a:rPr>
              <a:t>Question Paper </a:t>
            </a:r>
            <a:r>
              <a:rPr lang="en-US" sz="1900" b="1" dirty="0">
                <a:cs typeface="Arial" panose="020B0604020202020204" pitchFamily="34" charset="0"/>
              </a:rPr>
              <a:t>Evaluation</a:t>
            </a:r>
            <a:r>
              <a:rPr lang="en-US" sz="1900" dirty="0">
                <a:cs typeface="Arial" panose="020B0604020202020204" pitchFamily="34" charset="0"/>
              </a:rPr>
              <a:t> </a:t>
            </a:r>
            <a:r>
              <a:rPr lang="en-US" sz="1900" b="1" dirty="0">
                <a:cs typeface="Arial" panose="020B0604020202020204" pitchFamily="34" charset="0"/>
              </a:rPr>
              <a:t>Reports developed</a:t>
            </a:r>
            <a:r>
              <a:rPr lang="en-US" sz="1900" dirty="0">
                <a:cs typeface="Arial" panose="020B0604020202020204" pitchFamily="34" charset="0"/>
              </a:rPr>
              <a:t>;</a:t>
            </a:r>
          </a:p>
          <a:p>
            <a:r>
              <a:rPr lang="en-US" sz="1900" b="1" dirty="0">
                <a:cs typeface="Arial" panose="020B0604020202020204" pitchFamily="34" charset="0"/>
              </a:rPr>
              <a:t>Developed</a:t>
            </a:r>
            <a:r>
              <a:rPr lang="en-US" sz="1900" dirty="0">
                <a:cs typeface="Arial" panose="020B0604020202020204" pitchFamily="34" charset="0"/>
              </a:rPr>
              <a:t> &amp; </a:t>
            </a:r>
            <a:r>
              <a:rPr lang="en-US" sz="1900" b="1" dirty="0">
                <a:cs typeface="Arial" panose="020B0604020202020204" pitchFamily="34" charset="0"/>
              </a:rPr>
              <a:t>recorded</a:t>
            </a:r>
            <a:r>
              <a:rPr lang="en-US" sz="1900" dirty="0">
                <a:cs typeface="Arial" panose="020B0604020202020204" pitchFamily="34" charset="0"/>
              </a:rPr>
              <a:t> </a:t>
            </a:r>
            <a:r>
              <a:rPr lang="en-US" sz="1900" dirty="0"/>
              <a:t>English Across the Curriculum (</a:t>
            </a:r>
            <a:r>
              <a:rPr lang="en-US" sz="1900" b="1" dirty="0"/>
              <a:t>EAC)</a:t>
            </a:r>
            <a:r>
              <a:rPr lang="en-US" sz="1900" b="1" dirty="0" smtClean="0">
                <a:cs typeface="Arial" panose="020B0604020202020204" pitchFamily="34" charset="0"/>
              </a:rPr>
              <a:t> </a:t>
            </a:r>
            <a:r>
              <a:rPr lang="en-US" sz="1900" dirty="0">
                <a:cs typeface="Arial" panose="020B0604020202020204" pitchFamily="34" charset="0"/>
              </a:rPr>
              <a:t>lessons;</a:t>
            </a:r>
          </a:p>
          <a:p>
            <a:r>
              <a:rPr lang="en-US" sz="1900" dirty="0">
                <a:cs typeface="Arial" panose="020B0604020202020204" pitchFamily="34" charset="0"/>
              </a:rPr>
              <a:t>Visited </a:t>
            </a:r>
            <a:r>
              <a:rPr lang="en-US" sz="1900" b="1" dirty="0">
                <a:cs typeface="Arial" panose="020B0604020202020204" pitchFamily="34" charset="0"/>
              </a:rPr>
              <a:t>46 marking centres </a:t>
            </a:r>
            <a:r>
              <a:rPr lang="en-US" sz="1900" dirty="0">
                <a:cs typeface="Arial" panose="020B0604020202020204" pitchFamily="34" charset="0"/>
              </a:rPr>
              <a:t>to conduct </a:t>
            </a:r>
            <a:r>
              <a:rPr lang="en-US" sz="1900" b="1" dirty="0">
                <a:cs typeface="Arial" panose="020B0604020202020204" pitchFamily="34" charset="0"/>
              </a:rPr>
              <a:t>error and item analysis </a:t>
            </a:r>
            <a:r>
              <a:rPr lang="en-US" sz="1900" dirty="0">
                <a:cs typeface="Arial" panose="020B0604020202020204" pitchFamily="34" charset="0"/>
              </a:rPr>
              <a:t>of learner responses for </a:t>
            </a:r>
            <a:r>
              <a:rPr lang="en-US" sz="1900" b="1" dirty="0">
                <a:cs typeface="Arial" panose="020B0604020202020204" pitchFamily="34" charset="0"/>
              </a:rPr>
              <a:t>24 FET Subjects.</a:t>
            </a:r>
          </a:p>
          <a:p>
            <a:r>
              <a:rPr lang="en-US" sz="1900" b="1" dirty="0">
                <a:cs typeface="Arial" panose="020B0604020202020204" pitchFamily="34" charset="0"/>
              </a:rPr>
              <a:t>Developed</a:t>
            </a:r>
            <a:r>
              <a:rPr lang="en-US" sz="1900" dirty="0">
                <a:cs typeface="Arial" panose="020B0604020202020204" pitchFamily="34" charset="0"/>
              </a:rPr>
              <a:t> the 2017 NSC diagnostic &amp; standardisation </a:t>
            </a:r>
            <a:r>
              <a:rPr lang="en-US" sz="1900" b="1" dirty="0">
                <a:cs typeface="Arial" panose="020B0604020202020204" pitchFamily="34" charset="0"/>
              </a:rPr>
              <a:t>reports </a:t>
            </a:r>
            <a:r>
              <a:rPr lang="en-US" sz="1900" dirty="0">
                <a:cs typeface="Arial" panose="020B0604020202020204" pitchFamily="34" charset="0"/>
              </a:rPr>
              <a:t>for the sector;</a:t>
            </a:r>
          </a:p>
          <a:p>
            <a:r>
              <a:rPr lang="en-US" sz="1900" dirty="0" smtClean="0">
                <a:cs typeface="Arial" panose="020B0604020202020204" pitchFamily="34" charset="0"/>
              </a:rPr>
              <a:t>Completed </a:t>
            </a:r>
            <a:r>
              <a:rPr lang="en-US" sz="1900" b="1" dirty="0">
                <a:cs typeface="Arial" panose="020B0604020202020204" pitchFamily="34" charset="0"/>
              </a:rPr>
              <a:t>design and layout </a:t>
            </a:r>
            <a:r>
              <a:rPr lang="en-US" sz="1900" dirty="0">
                <a:cs typeface="Arial" panose="020B0604020202020204" pitchFamily="34" charset="0"/>
              </a:rPr>
              <a:t>of 40 of the 60 SBA booklets (Grade R – 12);</a:t>
            </a:r>
          </a:p>
          <a:p>
            <a:endParaRPr lang="en-US" sz="1600" dirty="0">
              <a:cs typeface="Arial" panose="020B0604020202020204" pitchFamily="34" charset="0"/>
            </a:endParaRPr>
          </a:p>
          <a:p>
            <a:endParaRPr lang="en-US" sz="1600" dirty="0">
              <a:solidFill>
                <a:srgbClr val="FF0000"/>
              </a:solidFill>
              <a:cs typeface="Arial" panose="020B0604020202020204" pitchFamily="34" charset="0"/>
            </a:endParaRPr>
          </a:p>
          <a:p>
            <a:endParaRPr lang="en-ZA" sz="1600" dirty="0">
              <a:solidFill>
                <a:srgbClr val="FF0000"/>
              </a:solidFill>
              <a:cs typeface="Arial" panose="020B0604020202020204" pitchFamily="34" charset="0"/>
            </a:endParaRPr>
          </a:p>
          <a:p>
            <a:endParaRPr lang="en-US" sz="1600" dirty="0">
              <a:solidFill>
                <a:srgbClr val="FF0000"/>
              </a:solidFill>
            </a:endParaRPr>
          </a:p>
        </p:txBody>
      </p:sp>
      <p:sp>
        <p:nvSpPr>
          <p:cNvPr id="7" name="Title 1"/>
          <p:cNvSpPr>
            <a:spLocks noGrp="1"/>
          </p:cNvSpPr>
          <p:nvPr>
            <p:ph type="title"/>
          </p:nvPr>
        </p:nvSpPr>
        <p:spPr>
          <a:xfrm>
            <a:off x="1331640" y="-293552"/>
            <a:ext cx="6172200" cy="1008112"/>
          </a:xfrm>
        </p:spPr>
        <p:txBody>
          <a:bodyPr>
            <a:noAutofit/>
          </a:bodyPr>
          <a:lstStyle/>
          <a:p>
            <a:r>
              <a:rPr lang="en-ZA" sz="2000" b="1" dirty="0" smtClean="0">
                <a:solidFill>
                  <a:srgbClr val="C0504D">
                    <a:lumMod val="75000"/>
                  </a:srgbClr>
                </a:solidFill>
              </a:rPr>
              <a:t/>
            </a:r>
            <a:br>
              <a:rPr lang="en-ZA" sz="2000" b="1" dirty="0" smtClean="0">
                <a:solidFill>
                  <a:srgbClr val="C0504D">
                    <a:lumMod val="75000"/>
                  </a:srgbClr>
                </a:solidFill>
              </a:rPr>
            </a:br>
            <a:r>
              <a:rPr lang="en-ZA" sz="2000" b="1" dirty="0">
                <a:solidFill>
                  <a:srgbClr val="C0504D">
                    <a:lumMod val="75000"/>
                  </a:srgbClr>
                </a:solidFill>
              </a:rPr>
              <a:t/>
            </a:r>
            <a:br>
              <a:rPr lang="en-ZA" sz="2000" b="1" dirty="0">
                <a:solidFill>
                  <a:srgbClr val="C0504D">
                    <a:lumMod val="75000"/>
                  </a:srgbClr>
                </a:solidFill>
              </a:rPr>
            </a:br>
            <a:r>
              <a:rPr lang="en-ZA" sz="2000" b="1" dirty="0" smtClean="0">
                <a:solidFill>
                  <a:srgbClr val="C0504D">
                    <a:lumMod val="75000"/>
                  </a:srgbClr>
                </a:solidFill>
              </a:rPr>
              <a:t/>
            </a:r>
            <a:br>
              <a:rPr lang="en-ZA" sz="2000" b="1" dirty="0" smtClean="0">
                <a:solidFill>
                  <a:srgbClr val="C0504D">
                    <a:lumMod val="75000"/>
                  </a:srgbClr>
                </a:solidFill>
              </a:rPr>
            </a:br>
            <a:r>
              <a:rPr lang="en-ZA" sz="2800" b="1" dirty="0" smtClean="0">
                <a:solidFill>
                  <a:srgbClr val="C0504D">
                    <a:lumMod val="75000"/>
                  </a:srgbClr>
                </a:solidFill>
              </a:rPr>
              <a:t>PROGRAMME </a:t>
            </a:r>
            <a:r>
              <a:rPr lang="en-ZA" sz="2800" b="1" dirty="0">
                <a:solidFill>
                  <a:srgbClr val="C0504D">
                    <a:lumMod val="75000"/>
                  </a:srgbClr>
                </a:solidFill>
              </a:rPr>
              <a:t>2…</a:t>
            </a:r>
            <a:br>
              <a:rPr lang="en-ZA" sz="2800" b="1" dirty="0">
                <a:solidFill>
                  <a:srgbClr val="C0504D">
                    <a:lumMod val="75000"/>
                  </a:srgbClr>
                </a:solidFill>
              </a:rPr>
            </a:br>
            <a:r>
              <a:rPr lang="en-ZA" sz="2000" b="1" dirty="0"/>
              <a:t>CURRICULUM IMPLEMENTATION AND MONITORING</a:t>
            </a:r>
            <a:r>
              <a:rPr lang="en-ZA" sz="2000" b="1" dirty="0">
                <a:solidFill>
                  <a:srgbClr val="C0504D">
                    <a:lumMod val="75000"/>
                  </a:srgbClr>
                </a:solidFill>
              </a:rPr>
              <a:t/>
            </a:r>
            <a:br>
              <a:rPr lang="en-ZA" sz="2000" b="1" dirty="0">
                <a:solidFill>
                  <a:srgbClr val="C0504D">
                    <a:lumMod val="75000"/>
                  </a:srgbClr>
                </a:solidFill>
              </a:rPr>
            </a:br>
            <a:r>
              <a:rPr lang="en-ZA" sz="2000" b="1" dirty="0" smtClean="0">
                <a:solidFill>
                  <a:srgbClr val="C0504D">
                    <a:lumMod val="75000"/>
                  </a:srgbClr>
                </a:solidFill>
              </a:rPr>
              <a:t>   			     </a:t>
            </a:r>
            <a:r>
              <a:rPr lang="en-ZA" sz="2000" b="1" dirty="0">
                <a:solidFill>
                  <a:srgbClr val="C0504D">
                    <a:lumMod val="75000"/>
                  </a:srgbClr>
                </a:solidFill>
              </a:rPr>
              <a:t/>
            </a:r>
            <a:br>
              <a:rPr lang="en-ZA" sz="2000" b="1" dirty="0">
                <a:solidFill>
                  <a:srgbClr val="C0504D">
                    <a:lumMod val="75000"/>
                  </a:srgbClr>
                </a:solidFill>
              </a:rPr>
            </a:br>
            <a:endParaRPr lang="en-US" sz="2000"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56</a:t>
            </a:fld>
            <a:endParaRPr lang="en-ZA" dirty="0">
              <a:solidFill>
                <a:prstClr val="black">
                  <a:tint val="75000"/>
                </a:prstClr>
              </a:solidFill>
            </a:endParaRPr>
          </a:p>
        </p:txBody>
      </p:sp>
    </p:spTree>
    <p:extLst>
      <p:ext uri="{BB962C8B-B14F-4D97-AF65-F5344CB8AC3E}">
        <p14:creationId xmlns:p14="http://schemas.microsoft.com/office/powerpoint/2010/main" xmlns="" val="4024173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903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09960"/>
            <a:ext cx="4040188" cy="3951288"/>
          </a:xfrm>
        </p:spPr>
        <p:txBody>
          <a:bodyPr>
            <a:noAutofit/>
          </a:bodyPr>
          <a:lstStyle/>
          <a:p>
            <a:r>
              <a:rPr lang="en-ZA" sz="2000" b="1" dirty="0" smtClean="0"/>
              <a:t>Implemented</a:t>
            </a:r>
            <a:r>
              <a:rPr lang="en-ZA" sz="2000" dirty="0" smtClean="0"/>
              <a:t> Phase 2 of EGRA. </a:t>
            </a:r>
            <a:r>
              <a:rPr lang="en-ZA" sz="2000" dirty="0"/>
              <a:t>Revised, printed and delivered EGRA Toolkits </a:t>
            </a:r>
            <a:r>
              <a:rPr lang="en-US" sz="2000" dirty="0"/>
              <a:t>in </a:t>
            </a:r>
            <a:r>
              <a:rPr lang="en-US" sz="2000" b="1" dirty="0" smtClean="0"/>
              <a:t>1 670 schools</a:t>
            </a:r>
            <a:r>
              <a:rPr lang="en-US" sz="2000" b="1" dirty="0"/>
              <a:t>.</a:t>
            </a:r>
          </a:p>
          <a:p>
            <a:r>
              <a:rPr lang="en-ZA" sz="2000" b="1" dirty="0" smtClean="0"/>
              <a:t>Reading </a:t>
            </a:r>
            <a:r>
              <a:rPr lang="en-ZA" sz="2000" b="1" dirty="0"/>
              <a:t>Advisory Committee workshop conducted</a:t>
            </a:r>
            <a:r>
              <a:rPr lang="en-ZA" sz="2000" dirty="0"/>
              <a:t> by the Language Committee on Reading </a:t>
            </a:r>
            <a:r>
              <a:rPr lang="en-ZA" sz="2000" dirty="0" smtClean="0"/>
              <a:t>norms.</a:t>
            </a:r>
            <a:endParaRPr lang="en-ZA" sz="2000" dirty="0"/>
          </a:p>
          <a:p>
            <a:pPr marL="0" indent="0">
              <a:buNone/>
            </a:pPr>
            <a:endParaRPr lang="en-US" sz="2000" dirty="0"/>
          </a:p>
        </p:txBody>
      </p:sp>
      <p:sp>
        <p:nvSpPr>
          <p:cNvPr id="5" name="Text Placeholder 4"/>
          <p:cNvSpPr>
            <a:spLocks noGrp="1"/>
          </p:cNvSpPr>
          <p:nvPr>
            <p:ph type="body" sz="quarter" idx="3"/>
          </p:nvPr>
        </p:nvSpPr>
        <p:spPr>
          <a:xfrm>
            <a:off x="4645029" y="90872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628800"/>
            <a:ext cx="4041775" cy="3951288"/>
          </a:xfrm>
        </p:spPr>
        <p:txBody>
          <a:bodyPr>
            <a:normAutofit/>
          </a:bodyPr>
          <a:lstStyle/>
          <a:p>
            <a:r>
              <a:rPr lang="en-ZA" sz="2000" b="1" dirty="0" smtClean="0">
                <a:cs typeface="Arial" panose="020B0604020202020204" pitchFamily="34" charset="0"/>
              </a:rPr>
              <a:t>Conducted</a:t>
            </a:r>
            <a:r>
              <a:rPr lang="en-ZA" sz="2000" dirty="0" smtClean="0">
                <a:cs typeface="Arial" panose="020B0604020202020204" pitchFamily="34" charset="0"/>
              </a:rPr>
              <a:t> 9 Provincial </a:t>
            </a:r>
            <a:r>
              <a:rPr lang="en-ZA" sz="2000" b="1" dirty="0">
                <a:cs typeface="Arial" panose="020B0604020202020204" pitchFamily="34" charset="0"/>
              </a:rPr>
              <a:t>EGRA Training workshops</a:t>
            </a:r>
            <a:r>
              <a:rPr lang="en-ZA" sz="2000" dirty="0">
                <a:cs typeface="Arial" panose="020B0604020202020204" pitchFamily="34" charset="0"/>
              </a:rPr>
              <a:t>.</a:t>
            </a:r>
          </a:p>
          <a:p>
            <a:r>
              <a:rPr lang="en-ZA" sz="2000" b="1" dirty="0">
                <a:cs typeface="Arial" panose="020B0604020202020204" pitchFamily="34" charset="0"/>
              </a:rPr>
              <a:t>Developed </a:t>
            </a:r>
            <a:r>
              <a:rPr lang="en-ZA" sz="2000" dirty="0">
                <a:cs typeface="Arial" panose="020B0604020202020204" pitchFamily="34" charset="0"/>
              </a:rPr>
              <a:t>and</a:t>
            </a:r>
            <a:r>
              <a:rPr lang="en-ZA" sz="2000" b="1" dirty="0">
                <a:cs typeface="Arial" panose="020B0604020202020204" pitchFamily="34" charset="0"/>
              </a:rPr>
              <a:t> </a:t>
            </a:r>
            <a:r>
              <a:rPr lang="en-ZA" sz="2000" b="1" dirty="0" smtClean="0">
                <a:cs typeface="Arial" panose="020B0604020202020204" pitchFamily="34" charset="0"/>
              </a:rPr>
              <a:t>co-ordinated </a:t>
            </a:r>
            <a:r>
              <a:rPr lang="en-ZA" sz="2000" dirty="0">
                <a:cs typeface="Arial" panose="020B0604020202020204" pitchFamily="34" charset="0"/>
              </a:rPr>
              <a:t>the use  of ICT Solutions for </a:t>
            </a:r>
            <a:r>
              <a:rPr lang="en-US" sz="2000" dirty="0"/>
              <a:t>Incremental Introduction of African languages </a:t>
            </a:r>
            <a:r>
              <a:rPr lang="en-US" sz="2000" b="1" dirty="0" smtClean="0"/>
              <a:t>(</a:t>
            </a:r>
            <a:r>
              <a:rPr lang="en-ZA" sz="2000" b="1" dirty="0" smtClean="0">
                <a:cs typeface="Arial" panose="020B0604020202020204" pitchFamily="34" charset="0"/>
              </a:rPr>
              <a:t>IIAL): </a:t>
            </a:r>
            <a:r>
              <a:rPr lang="en-ZA" sz="2000" b="1" dirty="0">
                <a:cs typeface="Arial" panose="020B0604020202020204" pitchFamily="34" charset="0"/>
              </a:rPr>
              <a:t>E-Lessons.</a:t>
            </a:r>
          </a:p>
          <a:p>
            <a:r>
              <a:rPr lang="en-ZA" sz="2000" b="1" dirty="0">
                <a:cs typeface="Arial" panose="020B0604020202020204" pitchFamily="34" charset="0"/>
              </a:rPr>
              <a:t>Monitored</a:t>
            </a:r>
            <a:r>
              <a:rPr lang="en-ZA" sz="2000" dirty="0">
                <a:cs typeface="Arial" panose="020B0604020202020204" pitchFamily="34" charset="0"/>
              </a:rPr>
              <a:t> the </a:t>
            </a:r>
            <a:r>
              <a:rPr lang="en-ZA" sz="2000" dirty="0" smtClean="0">
                <a:cs typeface="Arial" panose="020B0604020202020204" pitchFamily="34" charset="0"/>
              </a:rPr>
              <a:t>CAPS implementation in </a:t>
            </a:r>
            <a:r>
              <a:rPr lang="en-ZA" sz="2000" b="1" dirty="0">
                <a:cs typeface="Arial" panose="020B0604020202020204" pitchFamily="34" charset="0"/>
              </a:rPr>
              <a:t>Grade </a:t>
            </a:r>
            <a:r>
              <a:rPr lang="en-ZA" sz="2000" b="1" dirty="0" smtClean="0">
                <a:cs typeface="Arial" panose="020B0604020202020204" pitchFamily="34" charset="0"/>
              </a:rPr>
              <a:t>R</a:t>
            </a:r>
            <a:r>
              <a:rPr lang="en-ZA" sz="2000" dirty="0" smtClean="0">
                <a:cs typeface="Arial" panose="020B0604020202020204" pitchFamily="34" charset="0"/>
              </a:rPr>
              <a:t>: </a:t>
            </a:r>
            <a:r>
              <a:rPr lang="en-ZA" sz="2000" dirty="0">
                <a:cs typeface="Arial" panose="020B0604020202020204" pitchFamily="34" charset="0"/>
              </a:rPr>
              <a:t>9 Provinces; </a:t>
            </a:r>
            <a:r>
              <a:rPr lang="en-ZA" sz="2000" b="1" dirty="0">
                <a:cs typeface="Arial" panose="020B0604020202020204" pitchFamily="34" charset="0"/>
              </a:rPr>
              <a:t>23 Schools</a:t>
            </a:r>
            <a:r>
              <a:rPr lang="en-ZA" sz="2000" dirty="0">
                <a:cs typeface="Arial" panose="020B0604020202020204" pitchFamily="34" charset="0"/>
              </a:rPr>
              <a:t>; and </a:t>
            </a:r>
            <a:r>
              <a:rPr lang="en-ZA" sz="2000" b="1" dirty="0" smtClean="0">
                <a:cs typeface="Arial" panose="020B0604020202020204" pitchFamily="34" charset="0"/>
              </a:rPr>
              <a:t>23 Classrooms</a:t>
            </a:r>
            <a:r>
              <a:rPr lang="en-ZA" sz="2000" dirty="0">
                <a:cs typeface="Arial" panose="020B0604020202020204" pitchFamily="34" charset="0"/>
              </a:rPr>
              <a:t>.</a:t>
            </a:r>
          </a:p>
          <a:p>
            <a:endParaRPr lang="en-US" sz="2000" dirty="0"/>
          </a:p>
        </p:txBody>
      </p:sp>
      <p:sp>
        <p:nvSpPr>
          <p:cNvPr id="7" name="Title 1"/>
          <p:cNvSpPr>
            <a:spLocks noGrp="1"/>
          </p:cNvSpPr>
          <p:nvPr>
            <p:ph type="title"/>
          </p:nvPr>
        </p:nvSpPr>
        <p:spPr>
          <a:xfrm>
            <a:off x="467544" y="404664"/>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2</a:t>
            </a:r>
            <a:r>
              <a:rPr lang="en-ZA" sz="2800" b="1" dirty="0">
                <a:solidFill>
                  <a:srgbClr val="C0504D">
                    <a:lumMod val="75000"/>
                  </a:srgbClr>
                </a:solidFill>
              </a:rPr>
              <a:t/>
            </a:r>
            <a:br>
              <a:rPr lang="en-ZA" sz="2800" b="1" dirty="0">
                <a:solidFill>
                  <a:srgbClr val="C0504D">
                    <a:lumMod val="75000"/>
                  </a:srgbClr>
                </a:solidFill>
              </a:rPr>
            </a:br>
            <a:r>
              <a:rPr lang="en-ZA" sz="2200" b="1" dirty="0"/>
              <a:t>CURRICULUM IMPLEMENTATION AND MONITORING</a:t>
            </a: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57</a:t>
            </a:fld>
            <a:endParaRPr lang="en-ZA" dirty="0">
              <a:solidFill>
                <a:prstClr val="black">
                  <a:tint val="75000"/>
                </a:prstClr>
              </a:solidFill>
            </a:endParaRPr>
          </a:p>
        </p:txBody>
      </p:sp>
    </p:spTree>
    <p:extLst>
      <p:ext uri="{BB962C8B-B14F-4D97-AF65-F5344CB8AC3E}">
        <p14:creationId xmlns:p14="http://schemas.microsoft.com/office/powerpoint/2010/main" xmlns="" val="343917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3820407"/>
              </p:ext>
            </p:extLst>
          </p:nvPr>
        </p:nvGraphicFramePr>
        <p:xfrm>
          <a:off x="1" y="1052738"/>
          <a:ext cx="9144002" cy="4789739"/>
        </p:xfrm>
        <a:graphic>
          <a:graphicData uri="http://schemas.openxmlformats.org/drawingml/2006/table">
            <a:tbl>
              <a:tblPr>
                <a:tableStyleId>{8A107856-5554-42FB-B03E-39F5DBC370BA}</a:tableStyleId>
              </a:tblPr>
              <a:tblGrid>
                <a:gridCol w="1143550">
                  <a:extLst>
                    <a:ext uri="{9D8B030D-6E8A-4147-A177-3AD203B41FA5}">
                      <a16:colId xmlns:a16="http://schemas.microsoft.com/office/drawing/2014/main" xmlns="" val="20000"/>
                    </a:ext>
                  </a:extLst>
                </a:gridCol>
                <a:gridCol w="1143550">
                  <a:extLst>
                    <a:ext uri="{9D8B030D-6E8A-4147-A177-3AD203B41FA5}">
                      <a16:colId xmlns:a16="http://schemas.microsoft.com/office/drawing/2014/main" xmlns="" val="20001"/>
                    </a:ext>
                  </a:extLst>
                </a:gridCol>
                <a:gridCol w="916748">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1567021">
                  <a:extLst>
                    <a:ext uri="{9D8B030D-6E8A-4147-A177-3AD203B41FA5}">
                      <a16:colId xmlns:a16="http://schemas.microsoft.com/office/drawing/2014/main" xmlns="" val="20005"/>
                    </a:ext>
                  </a:extLst>
                </a:gridCol>
                <a:gridCol w="1143550">
                  <a:extLst>
                    <a:ext uri="{9D8B030D-6E8A-4147-A177-3AD203B41FA5}">
                      <a16:colId xmlns:a16="http://schemas.microsoft.com/office/drawing/2014/main" xmlns="" val="20006"/>
                    </a:ext>
                  </a:extLst>
                </a:gridCol>
                <a:gridCol w="1141351">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b="0" u="none" strike="noStrike" dirty="0">
                          <a:effectLst/>
                        </a:rPr>
                        <a:t>2.1.1 Number of off-line digital content</a:t>
                      </a:r>
                      <a:br>
                        <a:rPr lang="en-ZA" sz="1200" b="0" u="none" strike="noStrike" dirty="0">
                          <a:effectLst/>
                        </a:rPr>
                      </a:br>
                      <a:r>
                        <a:rPr lang="en-ZA" sz="1200" b="0" u="none" strike="noStrike" dirty="0">
                          <a:effectLst/>
                        </a:rPr>
                        <a:t>packaged and distributed to</a:t>
                      </a:r>
                      <a:br>
                        <a:rPr lang="en-ZA" sz="1200" b="0" u="none" strike="noStrike" dirty="0">
                          <a:effectLst/>
                        </a:rPr>
                      </a:br>
                      <a:r>
                        <a:rPr lang="en-ZA" sz="1200" b="0" u="none" strike="noStrike" dirty="0">
                          <a:effectLst/>
                        </a:rPr>
                        <a:t>provinces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12</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2692" marR="2692" marT="2692" marB="0" anchor="ctr">
                    <a:solidFill>
                      <a:srgbClr val="00C459"/>
                    </a:solidFill>
                  </a:tcPr>
                </a:tc>
                <a:tc>
                  <a:txBody>
                    <a:bodyPr/>
                    <a:lstStyle/>
                    <a:p>
                      <a:pPr algn="ctr" fontAlgn="t"/>
                      <a:r>
                        <a:rPr lang="en-ZA" sz="1200" b="1" u="none" strike="noStrike" dirty="0" smtClean="0">
                          <a:effectLst/>
                        </a:rPr>
                        <a:t>6</a:t>
                      </a:r>
                      <a:endParaRPr lang="en-ZA" sz="1200" b="1"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12  packs delivered</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1" u="none" strike="noStrike" dirty="0">
                          <a:effectLst/>
                        </a:rPr>
                        <a:t>2</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
                      </a:r>
                      <a:br>
                        <a:rPr lang="en-ZA" sz="1200" b="1" u="none" strike="noStrike" dirty="0">
                          <a:effectLst/>
                        </a:rPr>
                      </a:br>
                      <a:r>
                        <a:rPr lang="en-ZA" sz="1200" b="1" u="none" strike="noStrike" dirty="0">
                          <a:effectLst/>
                        </a:rPr>
                        <a:t>Annual target achieved in Q2</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0" u="none" strike="noStrike" dirty="0" smtClean="0">
                          <a:effectLst/>
                        </a:rPr>
                        <a:t>All </a:t>
                      </a:r>
                      <a:r>
                        <a:rPr lang="en-ZA" sz="1200" b="0" u="none" strike="noStrike" dirty="0">
                          <a:effectLst/>
                        </a:rPr>
                        <a:t>12 digital content packs were delivered to 9 provinces in Q2 </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b="0" u="none" strike="noStrike" dirty="0">
                          <a:effectLst/>
                        </a:rPr>
                        <a:t>2.1.2 Number of schools per province</a:t>
                      </a:r>
                      <a:br>
                        <a:rPr lang="en-ZA" sz="1200" b="0" u="none" strike="noStrike" dirty="0">
                          <a:effectLst/>
                        </a:rPr>
                      </a:br>
                      <a:r>
                        <a:rPr lang="en-ZA" sz="1200" b="0" u="none" strike="noStrike" dirty="0">
                          <a:effectLst/>
                        </a:rPr>
                        <a:t>monitored for utilisation of ICT</a:t>
                      </a:r>
                      <a:br>
                        <a:rPr lang="en-ZA" sz="1200" b="0" u="none" strike="noStrike" dirty="0">
                          <a:effectLst/>
                        </a:rPr>
                      </a:br>
                      <a:r>
                        <a:rPr lang="en-ZA" sz="1200" b="0" u="none" strike="noStrike" dirty="0">
                          <a:effectLst/>
                        </a:rPr>
                        <a:t>resources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27  </a:t>
                      </a:r>
                    </a:p>
                  </a:txBody>
                  <a:tcPr marL="2692" marR="2692" marT="2692" marB="0" anchor="ctr"/>
                </a:tc>
                <a:tc>
                  <a:txBody>
                    <a:bodyPr/>
                    <a:lstStyle/>
                    <a:p>
                      <a:pPr algn="ctr" fontAlgn="t"/>
                      <a:r>
                        <a:rPr lang="en-ZA" sz="1200" b="1" u="none" strike="noStrike" dirty="0" smtClean="0">
                          <a:effectLst/>
                        </a:rPr>
                        <a:t>9</a:t>
                      </a:r>
                    </a:p>
                    <a:p>
                      <a:pPr algn="ctr" fontAlgn="t"/>
                      <a:r>
                        <a:rPr lang="en-ZA" sz="1200" b="1" u="none" strike="noStrike" dirty="0" smtClean="0">
                          <a:effectLst/>
                        </a:rPr>
                        <a:t>QUARTERLY</a:t>
                      </a:r>
                      <a:endParaRPr lang="en-ZA" sz="1200" b="1"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12  schools monitored</a:t>
                      </a:r>
                      <a:br>
                        <a:rPr lang="en-ZA" sz="1200" b="1" u="none" strike="noStrike" dirty="0">
                          <a:effectLst/>
                        </a:rPr>
                      </a:br>
                      <a:r>
                        <a:rPr lang="en-ZA" sz="1200" b="1" u="none" strike="noStrike" dirty="0">
                          <a:effectLst/>
                        </a:rPr>
                        <a:t>(18 schools in total)</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b="1" u="none" strike="noStrike" dirty="0" smtClean="0">
                          <a:effectLst/>
                        </a:rPr>
                        <a:t>9</a:t>
                      </a:r>
                    </a:p>
                    <a:p>
                      <a:pPr algn="ctr" fontAlgn="t"/>
                      <a:r>
                        <a:rPr lang="en-ZA" sz="1200" b="1" u="none" strike="noStrike" dirty="0" smtClean="0">
                          <a:effectLst/>
                        </a:rPr>
                        <a:t>QUARTERLY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b="1" u="none" strike="noStrike" dirty="0">
                          <a:effectLst/>
                        </a:rPr>
                        <a:t>9 schools monitored </a:t>
                      </a:r>
                      <a:endParaRPr lang="en-ZA" sz="1200" b="1" u="none" strike="noStrike" dirty="0" smtClean="0">
                        <a:effectLst/>
                      </a:endParaRPr>
                    </a:p>
                    <a:p>
                      <a:pPr algn="ctr" fontAlgn="t"/>
                      <a:r>
                        <a:rPr lang="en-ZA" sz="1200" b="1" u="none" strike="noStrike" dirty="0" smtClean="0">
                          <a:effectLst/>
                        </a:rPr>
                        <a:t>(</a:t>
                      </a:r>
                      <a:r>
                        <a:rPr lang="en-ZA" sz="1200" b="1" u="none" strike="noStrike" dirty="0">
                          <a:effectLst/>
                        </a:rPr>
                        <a:t>27 schools in total)</a:t>
                      </a:r>
                      <a:br>
                        <a:rPr lang="en-ZA" sz="1200" b="1" u="none" strike="noStrike" dirty="0">
                          <a:effectLst/>
                        </a:rPr>
                      </a:br>
                      <a:r>
                        <a:rPr lang="en-ZA" sz="1200" b="1" u="none" strike="noStrike" dirty="0">
                          <a:effectLst/>
                        </a:rPr>
                        <a:t>Annual target </a:t>
                      </a:r>
                      <a:r>
                        <a:rPr lang="en-ZA" sz="1200" b="1" u="none" strike="noStrike" dirty="0" smtClean="0">
                          <a:effectLst/>
                        </a:rPr>
                        <a:t>achieved</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b="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0">
                <a:tc>
                  <a:txBody>
                    <a:bodyPr/>
                    <a:lstStyle/>
                    <a:p>
                      <a:pPr algn="ctr" fontAlgn="t"/>
                      <a:r>
                        <a:rPr lang="en-ZA" sz="1200" b="0" u="none" strike="noStrike" dirty="0">
                          <a:effectLst/>
                        </a:rPr>
                        <a:t>2.1.3 Number of off-line digital content</a:t>
                      </a:r>
                      <a:br>
                        <a:rPr lang="en-ZA" sz="1200" b="0" u="none" strike="noStrike" dirty="0">
                          <a:effectLst/>
                        </a:rPr>
                      </a:br>
                      <a:r>
                        <a:rPr lang="en-ZA" sz="1200" b="0" u="none" strike="noStrike" dirty="0">
                          <a:effectLst/>
                        </a:rPr>
                        <a:t>resources developed annually</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6</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2692" marR="2692" marT="2692" marB="0" anchor="ctr"/>
                </a:tc>
                <a:tc>
                  <a:txBody>
                    <a:bodyPr/>
                    <a:lstStyle/>
                    <a:p>
                      <a:pPr algn="ctr" fontAlgn="t"/>
                      <a:r>
                        <a:rPr lang="en-ZA" sz="1200" b="1" i="0" u="none" strike="noStrike" dirty="0" smtClean="0">
                          <a:solidFill>
                            <a:schemeClr val="dk1"/>
                          </a:solidFill>
                          <a:effectLst/>
                          <a:latin typeface="+mn-lt"/>
                        </a:rPr>
                        <a:t>-</a:t>
                      </a:r>
                      <a:endParaRPr lang="en-ZA" sz="1200" b="1"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6 draft off-line digital content resources were developed (authored</a:t>
                      </a:r>
                      <a:r>
                        <a:rPr lang="en-ZA" sz="1200" b="1" u="none" strike="noStrike" dirty="0" smtClean="0">
                          <a:effectLst/>
                        </a:rPr>
                        <a:t>)</a:t>
                      </a:r>
                      <a:r>
                        <a:rPr lang="en-ZA" sz="1200" b="1" u="none" strike="noStrike" dirty="0">
                          <a:effectLst/>
                        </a:rPr>
                        <a:t/>
                      </a:r>
                      <a:br>
                        <a:rPr lang="en-ZA" sz="1200" b="1" u="none" strike="noStrike" dirty="0">
                          <a:effectLst/>
                        </a:rPr>
                      </a:br>
                      <a:r>
                        <a:rPr lang="en-ZA" sz="1200" b="1" u="none" strike="noStrike" dirty="0">
                          <a:effectLst/>
                        </a:rPr>
                        <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Quality Assurance </a:t>
                      </a:r>
                      <a:r>
                        <a:rPr lang="en-ZA" sz="1200" b="1" u="none" strike="noStrike" dirty="0" smtClean="0">
                          <a:effectLst/>
                        </a:rPr>
                        <a:t>workshops </a:t>
                      </a:r>
                      <a:r>
                        <a:rPr lang="en-ZA" sz="1200" b="1" u="none" strike="noStrike" dirty="0">
                          <a:effectLst/>
                        </a:rPr>
                        <a:t>for the 6 Digital content </a:t>
                      </a:r>
                      <a:r>
                        <a:rPr lang="en-ZA" sz="1200" b="1" u="none" strike="noStrike" dirty="0" smtClean="0">
                          <a:effectLst/>
                        </a:rPr>
                        <a:t>materials were </a:t>
                      </a:r>
                      <a:r>
                        <a:rPr lang="en-ZA" sz="1200" b="1" u="none" strike="noStrike" dirty="0">
                          <a:effectLst/>
                        </a:rPr>
                        <a:t>held on 25-30 October 2017 to quality assure the draft off-line digital content resources by subject specialists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894036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4366160"/>
              </p:ext>
            </p:extLst>
          </p:nvPr>
        </p:nvGraphicFramePr>
        <p:xfrm>
          <a:off x="-1" y="1052735"/>
          <a:ext cx="9144001" cy="4780214"/>
        </p:xfrm>
        <a:graphic>
          <a:graphicData uri="http://schemas.openxmlformats.org/drawingml/2006/table">
            <a:tbl>
              <a:tblPr>
                <a:tableStyleId>{8A107856-5554-42FB-B03E-39F5DBC370BA}</a:tableStyleId>
              </a:tblPr>
              <a:tblGrid>
                <a:gridCol w="1143550">
                  <a:extLst>
                    <a:ext uri="{9D8B030D-6E8A-4147-A177-3AD203B41FA5}">
                      <a16:colId xmlns:a16="http://schemas.microsoft.com/office/drawing/2014/main" xmlns="" val="20000"/>
                    </a:ext>
                  </a:extLst>
                </a:gridCol>
                <a:gridCol w="980179">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2664296">
                  <a:extLst>
                    <a:ext uri="{9D8B030D-6E8A-4147-A177-3AD203B41FA5}">
                      <a16:colId xmlns:a16="http://schemas.microsoft.com/office/drawing/2014/main" xmlns="" val="20003"/>
                    </a:ext>
                  </a:extLst>
                </a:gridCol>
                <a:gridCol w="720080">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827584">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2.2.1 Percentage of public schools with</a:t>
                      </a:r>
                      <a:br>
                        <a:rPr lang="en-ZA" sz="1200" u="none" strike="noStrike" dirty="0">
                          <a:effectLst/>
                        </a:rPr>
                      </a:br>
                      <a:r>
                        <a:rPr lang="en-ZA" sz="1200" u="none" strike="noStrike" dirty="0">
                          <a:effectLst/>
                        </a:rPr>
                        <a:t>Home Language workbooks for</a:t>
                      </a:r>
                      <a:br>
                        <a:rPr lang="en-ZA" sz="1200" u="none" strike="noStrike" dirty="0">
                          <a:effectLst/>
                        </a:rPr>
                      </a:br>
                      <a:r>
                        <a:rPr lang="en-ZA" sz="1200" u="none" strike="noStrike" dirty="0">
                          <a:effectLst/>
                        </a:rPr>
                        <a:t>learners in Grades 1-6</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100%</a:t>
                      </a:r>
                    </a:p>
                    <a:p>
                      <a:pPr algn="ctr" fontAlgn="t"/>
                      <a:r>
                        <a:rPr lang="en-ZA" sz="1200" b="1" i="0" u="none" strike="noStrike" dirty="0" smtClean="0">
                          <a:solidFill>
                            <a:srgbClr val="000000"/>
                          </a:solidFill>
                          <a:effectLst/>
                          <a:latin typeface="+mn-l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marL="171450" indent="-171450" algn="ctr" fontAlgn="t">
                        <a:buFont typeface="Arial" panose="020B0604020202020204" pitchFamily="34" charset="0"/>
                        <a:buChar char="•"/>
                      </a:pPr>
                      <a:r>
                        <a:rPr lang="en-ZA" sz="1200" b="1" u="none" strike="noStrike" dirty="0" smtClean="0">
                          <a:effectLst/>
                        </a:rPr>
                        <a:t>7 </a:t>
                      </a:r>
                      <a:r>
                        <a:rPr lang="en-ZA" sz="1200" b="1" u="none" strike="noStrike" dirty="0">
                          <a:effectLst/>
                        </a:rPr>
                        <a:t>666 095(100%) of Grade 1-6 volume 1 </a:t>
                      </a:r>
                      <a:r>
                        <a:rPr lang="en-ZA" sz="1200" b="1" u="none" strike="noStrike" dirty="0" smtClean="0">
                          <a:effectLst/>
                        </a:rPr>
                        <a:t>Home </a:t>
                      </a:r>
                      <a:r>
                        <a:rPr lang="en-ZA" sz="1200" b="1" u="none" strike="noStrike" dirty="0">
                          <a:effectLst/>
                        </a:rPr>
                        <a:t>L</a:t>
                      </a:r>
                      <a:r>
                        <a:rPr lang="en-ZA" sz="1200" b="1" u="none" strike="noStrike" dirty="0" smtClean="0">
                          <a:effectLst/>
                        </a:rPr>
                        <a:t>anguage </a:t>
                      </a:r>
                      <a:r>
                        <a:rPr lang="en-ZA" sz="1200" b="1" u="none" strike="noStrike" dirty="0">
                          <a:effectLst/>
                        </a:rPr>
                        <a:t>workbooks have been </a:t>
                      </a:r>
                      <a:r>
                        <a:rPr lang="en-ZA" sz="1200" b="1" u="none" strike="noStrike" dirty="0" smtClean="0">
                          <a:effectLst/>
                        </a:rPr>
                        <a:t>printed</a:t>
                      </a:r>
                    </a:p>
                    <a:p>
                      <a:pPr marL="171450" indent="-171450" algn="ctr" fontAlgn="t">
                        <a:buFont typeface="Arial" panose="020B0604020202020204" pitchFamily="34" charset="0"/>
                        <a:buChar char="•"/>
                      </a:pPr>
                      <a:r>
                        <a:rPr lang="en-ZA" sz="1200" b="1" u="none" strike="noStrike" dirty="0" smtClean="0">
                          <a:effectLst/>
                        </a:rPr>
                        <a:t>7 </a:t>
                      </a:r>
                      <a:r>
                        <a:rPr lang="en-ZA" sz="1200" b="1" u="none" strike="noStrike" dirty="0">
                          <a:effectLst/>
                        </a:rPr>
                        <a:t>522 860 of Grade 1-6 volume 1 Home Language were delivered to all 17 051 (100%) schools. The delivery percentage is (98.13%) </a:t>
                      </a:r>
                    </a:p>
                    <a:p>
                      <a:pPr marL="171450" indent="-171450" algn="ctr" fontAlgn="t">
                        <a:buFont typeface="Arial" panose="020B0604020202020204" pitchFamily="34" charset="0"/>
                        <a:buChar char="•"/>
                      </a:pPr>
                      <a:r>
                        <a:rPr lang="en-ZA" sz="1200" b="1" u="none" strike="noStrike" dirty="0" smtClean="0">
                          <a:effectLst/>
                        </a:rPr>
                        <a:t>A </a:t>
                      </a:r>
                      <a:r>
                        <a:rPr lang="en-ZA" sz="1200" b="1" u="none" strike="noStrike" dirty="0">
                          <a:effectLst/>
                        </a:rPr>
                        <a:t>total number of 7 471 025 (100%) volume 2 Grades 1-6 Home Languages workbooks have been printed. </a:t>
                      </a:r>
                    </a:p>
                    <a:p>
                      <a:pPr marL="171450" indent="-171450" algn="ctr" fontAlgn="t">
                        <a:buFont typeface="Arial" panose="020B0604020202020204" pitchFamily="34" charset="0"/>
                        <a:buChar char="•"/>
                      </a:pPr>
                      <a:r>
                        <a:rPr lang="en-ZA" sz="1200" b="1" u="none" strike="noStrike" dirty="0" smtClean="0">
                          <a:effectLst/>
                        </a:rPr>
                        <a:t>The </a:t>
                      </a:r>
                      <a:r>
                        <a:rPr lang="en-ZA" sz="1200" b="1" u="none" strike="noStrike" dirty="0">
                          <a:effectLst/>
                        </a:rPr>
                        <a:t>delivery is in progress. </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A total number of </a:t>
                      </a:r>
                      <a:endParaRPr lang="en-ZA" sz="1200" b="1" u="none" strike="noStrike" dirty="0" smtClean="0">
                        <a:effectLst/>
                      </a:endParaRPr>
                    </a:p>
                    <a:p>
                      <a:pPr algn="ctr" fontAlgn="t"/>
                      <a:r>
                        <a:rPr lang="en-ZA" sz="1200" b="1" u="none" strike="noStrike" dirty="0" smtClean="0">
                          <a:effectLst/>
                        </a:rPr>
                        <a:t>7 </a:t>
                      </a:r>
                      <a:r>
                        <a:rPr lang="en-ZA" sz="1200" b="1" u="none" strike="noStrike" dirty="0">
                          <a:effectLst/>
                        </a:rPr>
                        <a:t>463 025 (97.35%) volume 2 Grades 1-6 Home Language workbooks have been delivered to schools </a:t>
                      </a:r>
                      <a:r>
                        <a:rPr lang="en-ZA" sz="1200" b="1" u="none" strike="noStrike" dirty="0" smtClean="0">
                          <a:effectLst/>
                        </a:rPr>
                        <a:t>-16 </a:t>
                      </a:r>
                      <a:r>
                        <a:rPr lang="en-ZA" sz="1200" b="1" u="none" strike="noStrike" dirty="0">
                          <a:effectLst/>
                        </a:rPr>
                        <a:t>907 (</a:t>
                      </a:r>
                      <a:r>
                        <a:rPr lang="en-ZA" sz="1200" b="1" u="none" strike="noStrike" dirty="0" smtClean="0">
                          <a:effectLst/>
                        </a:rPr>
                        <a:t>99.38%) </a:t>
                      </a:r>
                      <a:r>
                        <a:rPr lang="en-ZA" sz="1200" b="1" u="none" strike="noStrike" dirty="0">
                          <a:effectLst/>
                        </a:rPr>
                        <a:t>out of 17 011 schools.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2.2.2 Percentage of public schools with</a:t>
                      </a:r>
                      <a:br>
                        <a:rPr lang="en-ZA" sz="1200" u="none" strike="noStrike" dirty="0">
                          <a:effectLst/>
                        </a:rPr>
                      </a:br>
                      <a:r>
                        <a:rPr lang="en-ZA" sz="1200" u="none" strike="noStrike" dirty="0">
                          <a:effectLst/>
                        </a:rPr>
                        <a:t>Mathematics workbooks for learners</a:t>
                      </a:r>
                      <a:br>
                        <a:rPr lang="en-ZA" sz="1200" u="none" strike="noStrike" dirty="0">
                          <a:effectLst/>
                        </a:rPr>
                      </a:br>
                      <a:r>
                        <a:rPr lang="en-ZA" sz="1200" u="none" strike="noStrike" dirty="0">
                          <a:effectLst/>
                        </a:rPr>
                        <a:t>in Grades 1-9</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100%</a:t>
                      </a:r>
                    </a:p>
                    <a:p>
                      <a:pPr algn="ctr" fontAlgn="t"/>
                      <a:r>
                        <a:rPr lang="en-ZA" sz="1200" b="1" i="0" u="none" strike="noStrike" dirty="0" smtClean="0">
                          <a:solidFill>
                            <a:srgbClr val="000000"/>
                          </a:solidFill>
                          <a:effectLst/>
                          <a:latin typeface="+mn-l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marL="171450" indent="-171450" algn="ctr" fontAlgn="t">
                        <a:buFont typeface="Arial" panose="020B0604020202020204" pitchFamily="34" charset="0"/>
                        <a:buChar char="•"/>
                      </a:pPr>
                      <a:r>
                        <a:rPr lang="en-ZA" sz="1200" b="1" u="none" strike="noStrike" dirty="0" smtClean="0">
                          <a:effectLst/>
                        </a:rPr>
                        <a:t>10 </a:t>
                      </a:r>
                      <a:r>
                        <a:rPr lang="en-ZA" sz="1200" b="1" u="none" strike="noStrike" dirty="0">
                          <a:effectLst/>
                        </a:rPr>
                        <a:t>849 560 (100%) volume 1 Grade 1-9 </a:t>
                      </a:r>
                      <a:r>
                        <a:rPr lang="en-ZA" sz="1200" b="1" u="none" strike="noStrike" dirty="0" smtClean="0">
                          <a:effectLst/>
                        </a:rPr>
                        <a:t>Mathematics </a:t>
                      </a:r>
                      <a:r>
                        <a:rPr lang="en-ZA" sz="1200" b="1" u="none" strike="noStrike" dirty="0">
                          <a:effectLst/>
                        </a:rPr>
                        <a:t>workbooks have been </a:t>
                      </a:r>
                      <a:r>
                        <a:rPr lang="en-ZA" sz="1200" b="1" u="none" strike="noStrike" dirty="0" smtClean="0">
                          <a:effectLst/>
                        </a:rPr>
                        <a:t>printed.</a:t>
                      </a:r>
                      <a:endParaRPr lang="en-ZA" sz="1200" b="1" u="none" strike="noStrike" dirty="0">
                        <a:effectLst/>
                      </a:endParaRPr>
                    </a:p>
                    <a:p>
                      <a:pPr marL="171450" indent="-171450" algn="ctr" fontAlgn="t">
                        <a:buFont typeface="Arial" panose="020B0604020202020204" pitchFamily="34" charset="0"/>
                        <a:buChar char="•"/>
                      </a:pPr>
                      <a:r>
                        <a:rPr lang="en-ZA" sz="1200" b="1" u="none" strike="noStrike" dirty="0" smtClean="0">
                          <a:effectLst/>
                        </a:rPr>
                        <a:t>10 </a:t>
                      </a:r>
                      <a:r>
                        <a:rPr lang="en-ZA" sz="1200" b="1" u="none" strike="noStrike" dirty="0">
                          <a:effectLst/>
                        </a:rPr>
                        <a:t>605 700 (97.75%) Volume 1 Mathematics have been delivered to all 22 785 (100%) </a:t>
                      </a:r>
                      <a:r>
                        <a:rPr lang="en-ZA" sz="1200" b="1" u="none" strike="noStrike" dirty="0" smtClean="0">
                          <a:effectLst/>
                        </a:rPr>
                        <a:t>schools.</a:t>
                      </a:r>
                      <a:endParaRPr lang="en-ZA" sz="1200" b="1" u="none" strike="noStrike" dirty="0">
                        <a:effectLst/>
                      </a:endParaRPr>
                    </a:p>
                    <a:p>
                      <a:pPr marL="171450" indent="-171450" algn="ctr" fontAlgn="t">
                        <a:buFont typeface="Arial" panose="020B0604020202020204" pitchFamily="34" charset="0"/>
                        <a:buChar char="•"/>
                      </a:pPr>
                      <a:r>
                        <a:rPr lang="en-ZA" sz="1200" b="1" u="none" strike="noStrike" dirty="0" smtClean="0">
                          <a:effectLst/>
                        </a:rPr>
                        <a:t>A </a:t>
                      </a:r>
                      <a:r>
                        <a:rPr lang="en-ZA" sz="1200" b="1" u="none" strike="noStrike" dirty="0">
                          <a:effectLst/>
                        </a:rPr>
                        <a:t>total of 10 524 470 Grades 1-9 Mathematics volume 2 have been printed. </a:t>
                      </a:r>
                    </a:p>
                    <a:p>
                      <a:pPr marL="171450" indent="-171450" algn="ctr" fontAlgn="t">
                        <a:buFont typeface="Arial" panose="020B0604020202020204" pitchFamily="34" charset="0"/>
                        <a:buChar char="•"/>
                      </a:pPr>
                      <a:r>
                        <a:rPr lang="en-ZA" sz="1200" b="1" u="none" strike="noStrike" dirty="0" smtClean="0">
                          <a:effectLst/>
                        </a:rPr>
                        <a:t>The </a:t>
                      </a:r>
                      <a:r>
                        <a:rPr lang="en-ZA" sz="1200" b="1" u="none" strike="noStrike" dirty="0">
                          <a:effectLst/>
                        </a:rPr>
                        <a:t>volume 2 delivery is in </a:t>
                      </a:r>
                      <a:r>
                        <a:rPr lang="en-ZA" sz="1200" b="1" u="none" strike="noStrike" dirty="0" smtClean="0">
                          <a:effectLst/>
                        </a:rPr>
                        <a:t>progress.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A total number of 10 511 795 (96.87%) of volume 2 Grades 1-9 Mathematics workbooks have been delivered to 16 029 (70.3%) out of 22 785 schools.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58135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87424"/>
            <a:ext cx="6172200" cy="1143000"/>
          </a:xfrm>
        </p:spPr>
        <p:txBody>
          <a:bodyPr/>
          <a:lstStyle/>
          <a:p>
            <a:r>
              <a:rPr lang="en-ZA" sz="2800" b="1" dirty="0">
                <a:solidFill>
                  <a:srgbClr val="C0504D">
                    <a:lumMod val="75000"/>
                  </a:srgbClr>
                </a:solidFill>
              </a:rPr>
              <a:t>MAJOR HIGHLIGHTS</a:t>
            </a:r>
            <a:endParaRPr lang="en-US" dirty="0"/>
          </a:p>
        </p:txBody>
      </p:sp>
      <p:sp>
        <p:nvSpPr>
          <p:cNvPr id="3" name="Text Placeholder 2"/>
          <p:cNvSpPr>
            <a:spLocks noGrp="1"/>
          </p:cNvSpPr>
          <p:nvPr>
            <p:ph type="body" idx="1"/>
          </p:nvPr>
        </p:nvSpPr>
        <p:spPr>
          <a:xfrm>
            <a:off x="1485901" y="188640"/>
            <a:ext cx="3030141" cy="639763"/>
          </a:xfrm>
        </p:spPr>
        <p:txBody>
          <a:bodyPr/>
          <a:lstStyle/>
          <a:p>
            <a:r>
              <a:rPr lang="en-US" dirty="0" smtClean="0"/>
              <a:t>Q2</a:t>
            </a:r>
            <a:endParaRPr lang="en-US" dirty="0"/>
          </a:p>
        </p:txBody>
      </p:sp>
      <p:sp>
        <p:nvSpPr>
          <p:cNvPr id="4" name="Content Placeholder 3"/>
          <p:cNvSpPr>
            <a:spLocks noGrp="1"/>
          </p:cNvSpPr>
          <p:nvPr>
            <p:ph sz="half" idx="2"/>
          </p:nvPr>
        </p:nvSpPr>
        <p:spPr>
          <a:xfrm>
            <a:off x="539552" y="692696"/>
            <a:ext cx="3976491" cy="3951288"/>
          </a:xfrm>
        </p:spPr>
        <p:txBody>
          <a:bodyPr>
            <a:noAutofit/>
          </a:bodyPr>
          <a:lstStyle/>
          <a:p>
            <a:pPr algn="just"/>
            <a:r>
              <a:rPr lang="en-US" sz="1800" dirty="0" smtClean="0"/>
              <a:t>Hosted </a:t>
            </a:r>
            <a:r>
              <a:rPr lang="en-US" sz="1800" dirty="0"/>
              <a:t>North </a:t>
            </a:r>
            <a:r>
              <a:rPr lang="en-US" sz="1800" dirty="0" smtClean="0"/>
              <a:t>West Early </a:t>
            </a:r>
            <a:r>
              <a:rPr lang="en-US" sz="1800" dirty="0"/>
              <a:t>Grade Reading Study </a:t>
            </a:r>
            <a:r>
              <a:rPr lang="en-US" sz="1800" b="1" dirty="0"/>
              <a:t>(</a:t>
            </a:r>
            <a:r>
              <a:rPr lang="en-US" sz="1800" b="1" dirty="0" smtClean="0"/>
              <a:t>EGRS) </a:t>
            </a:r>
            <a:r>
              <a:rPr lang="en-US" sz="1800" dirty="0" smtClean="0"/>
              <a:t>in Setswana, </a:t>
            </a:r>
            <a:r>
              <a:rPr lang="en-US" sz="1800" b="1" dirty="0" smtClean="0"/>
              <a:t>findings </a:t>
            </a:r>
            <a:r>
              <a:rPr lang="en-US" sz="1800" b="1" dirty="0"/>
              <a:t>release event on 16-17 August </a:t>
            </a:r>
            <a:r>
              <a:rPr lang="en-US" sz="1800" b="1" dirty="0" smtClean="0"/>
              <a:t>2017</a:t>
            </a:r>
            <a:r>
              <a:rPr lang="en-US" sz="1800" b="1" dirty="0"/>
              <a:t>;</a:t>
            </a:r>
            <a:endParaRPr lang="en-US" sz="1800" b="1" dirty="0" smtClean="0"/>
          </a:p>
          <a:p>
            <a:pPr algn="just"/>
            <a:r>
              <a:rPr lang="en-US" sz="1800" dirty="0" smtClean="0"/>
              <a:t>It is a </a:t>
            </a:r>
            <a:r>
              <a:rPr lang="en-US" sz="1800" dirty="0"/>
              <a:t>results based study &amp; intervention approach yielding positive </a:t>
            </a:r>
            <a:r>
              <a:rPr lang="en-US" sz="1800" dirty="0" smtClean="0"/>
              <a:t>results in literacy levels;</a:t>
            </a:r>
            <a:endParaRPr lang="en-US" sz="1800" b="1" dirty="0" smtClean="0"/>
          </a:p>
          <a:p>
            <a:pPr algn="just"/>
            <a:r>
              <a:rPr lang="en-US" sz="1800" dirty="0" smtClean="0">
                <a:solidFill>
                  <a:prstClr val="black"/>
                </a:solidFill>
              </a:rPr>
              <a:t>The </a:t>
            </a:r>
            <a:r>
              <a:rPr lang="en-US" sz="1800" dirty="0">
                <a:solidFill>
                  <a:prstClr val="black"/>
                </a:solidFill>
              </a:rPr>
              <a:t>main </a:t>
            </a:r>
            <a:r>
              <a:rPr lang="en-US" sz="1800" dirty="0" smtClean="0">
                <a:solidFill>
                  <a:prstClr val="black"/>
                </a:solidFill>
              </a:rPr>
              <a:t>findings of the study:</a:t>
            </a:r>
            <a:endParaRPr lang="en-US" sz="1800" dirty="0">
              <a:solidFill>
                <a:prstClr val="black"/>
              </a:solidFill>
            </a:endParaRPr>
          </a:p>
          <a:p>
            <a:pPr lvl="1" algn="just">
              <a:buFont typeface="Wingdings" panose="05000000000000000000" pitchFamily="2" charset="2"/>
              <a:buChar char="Ø"/>
            </a:pPr>
            <a:r>
              <a:rPr lang="en-US" sz="1800" dirty="0">
                <a:solidFill>
                  <a:prstClr val="black"/>
                </a:solidFill>
              </a:rPr>
              <a:t>Of the 3 intervention models, the </a:t>
            </a:r>
            <a:r>
              <a:rPr lang="en-US" sz="1800" b="1" dirty="0">
                <a:solidFill>
                  <a:prstClr val="black"/>
                </a:solidFill>
              </a:rPr>
              <a:t>Coaching intervention shows a substantial positive impact after 2 years of intervention </a:t>
            </a:r>
            <a:r>
              <a:rPr lang="en-US" sz="1800" dirty="0">
                <a:solidFill>
                  <a:prstClr val="black"/>
                </a:solidFill>
              </a:rPr>
              <a:t>(end of Grade 2). </a:t>
            </a:r>
          </a:p>
          <a:p>
            <a:pPr lvl="1" algn="just">
              <a:buFont typeface="Wingdings" panose="05000000000000000000" pitchFamily="2" charset="2"/>
              <a:buChar char="Ø"/>
            </a:pPr>
            <a:r>
              <a:rPr lang="en-US" sz="1800" dirty="0" smtClean="0">
                <a:solidFill>
                  <a:prstClr val="black"/>
                </a:solidFill>
              </a:rPr>
              <a:t>Learners </a:t>
            </a:r>
            <a:r>
              <a:rPr lang="en-US" sz="1800" dirty="0">
                <a:solidFill>
                  <a:prstClr val="black"/>
                </a:solidFill>
              </a:rPr>
              <a:t>who received </a:t>
            </a:r>
            <a:r>
              <a:rPr lang="en-US" sz="1800" b="1" dirty="0">
                <a:solidFill>
                  <a:prstClr val="black"/>
                </a:solidFill>
              </a:rPr>
              <a:t>2 years </a:t>
            </a:r>
            <a:r>
              <a:rPr lang="en-US" sz="1800" dirty="0">
                <a:solidFill>
                  <a:prstClr val="black"/>
                </a:solidFill>
              </a:rPr>
              <a:t>of this </a:t>
            </a:r>
            <a:r>
              <a:rPr lang="en-US" sz="1800" b="1" dirty="0">
                <a:solidFill>
                  <a:prstClr val="black"/>
                </a:solidFill>
              </a:rPr>
              <a:t>Coaching</a:t>
            </a:r>
            <a:r>
              <a:rPr lang="en-US" sz="1800" dirty="0">
                <a:solidFill>
                  <a:prstClr val="black"/>
                </a:solidFill>
              </a:rPr>
              <a:t> intervention were about</a:t>
            </a:r>
            <a:r>
              <a:rPr lang="en-US" sz="1800" b="1" dirty="0">
                <a:solidFill>
                  <a:prstClr val="black"/>
                </a:solidFill>
              </a:rPr>
              <a:t> 40% of a year of learning ahead of the </a:t>
            </a:r>
            <a:r>
              <a:rPr lang="en-US" sz="1800" b="1" dirty="0" smtClean="0">
                <a:solidFill>
                  <a:prstClr val="black"/>
                </a:solidFill>
              </a:rPr>
              <a:t>learners in </a:t>
            </a:r>
            <a:r>
              <a:rPr lang="en-US" sz="1800" b="1" dirty="0">
                <a:solidFill>
                  <a:prstClr val="black"/>
                </a:solidFill>
              </a:rPr>
              <a:t>schools that received no </a:t>
            </a:r>
            <a:r>
              <a:rPr lang="en-US" sz="1800" b="1" dirty="0" smtClean="0">
                <a:solidFill>
                  <a:prstClr val="black"/>
                </a:solidFill>
              </a:rPr>
              <a:t>intervention</a:t>
            </a:r>
            <a:r>
              <a:rPr lang="en-US" sz="1800" dirty="0" smtClean="0">
                <a:solidFill>
                  <a:prstClr val="black"/>
                </a:solidFill>
              </a:rPr>
              <a:t>. </a:t>
            </a:r>
            <a:endParaRPr lang="en-ZA" sz="1800" dirty="0"/>
          </a:p>
          <a:p>
            <a:endParaRPr lang="en-US" sz="1800" dirty="0"/>
          </a:p>
        </p:txBody>
      </p:sp>
      <p:sp>
        <p:nvSpPr>
          <p:cNvPr id="5" name="Text Placeholder 4"/>
          <p:cNvSpPr>
            <a:spLocks noGrp="1"/>
          </p:cNvSpPr>
          <p:nvPr>
            <p:ph type="body" sz="quarter" idx="3"/>
          </p:nvPr>
        </p:nvSpPr>
        <p:spPr>
          <a:xfrm>
            <a:off x="5724128" y="188640"/>
            <a:ext cx="3021658" cy="637134"/>
          </a:xfrm>
        </p:spPr>
        <p:txBody>
          <a:bodyPr>
            <a:normAutofit/>
          </a:bodyPr>
          <a:lstStyle/>
          <a:p>
            <a:r>
              <a:rPr lang="en-US" dirty="0"/>
              <a:t>Q3</a:t>
            </a:r>
          </a:p>
        </p:txBody>
      </p:sp>
      <p:sp>
        <p:nvSpPr>
          <p:cNvPr id="6" name="Content Placeholder 5"/>
          <p:cNvSpPr>
            <a:spLocks noGrp="1"/>
          </p:cNvSpPr>
          <p:nvPr>
            <p:ph sz="quarter" idx="4"/>
          </p:nvPr>
        </p:nvSpPr>
        <p:spPr>
          <a:xfrm>
            <a:off x="4644008" y="692696"/>
            <a:ext cx="4265707" cy="3951288"/>
          </a:xfrm>
        </p:spPr>
        <p:txBody>
          <a:bodyPr>
            <a:noAutofit/>
          </a:bodyPr>
          <a:lstStyle/>
          <a:p>
            <a:pPr algn="just"/>
            <a:r>
              <a:rPr lang="en-ZA" sz="1800" b="1" dirty="0" smtClean="0"/>
              <a:t>2016 </a:t>
            </a:r>
            <a:r>
              <a:rPr lang="en-US" sz="1800" dirty="0"/>
              <a:t>Progress in International Reading Literacy Study </a:t>
            </a:r>
            <a:r>
              <a:rPr lang="en-US" sz="1800" b="1" dirty="0" smtClean="0"/>
              <a:t>(</a:t>
            </a:r>
            <a:r>
              <a:rPr lang="en-ZA" sz="1800" b="1" dirty="0" smtClean="0"/>
              <a:t>PIRLS) </a:t>
            </a:r>
            <a:r>
              <a:rPr lang="en-ZA" sz="1800" dirty="0"/>
              <a:t>results for </a:t>
            </a:r>
            <a:r>
              <a:rPr lang="en-ZA" sz="1800" dirty="0" smtClean="0"/>
              <a:t>South Africa </a:t>
            </a:r>
            <a:r>
              <a:rPr lang="en-ZA" sz="1800" dirty="0"/>
              <a:t>were released on 05 December 2017</a:t>
            </a:r>
            <a:r>
              <a:rPr lang="en-ZA" sz="1800" dirty="0" smtClean="0"/>
              <a:t>. SA Learners </a:t>
            </a:r>
            <a:r>
              <a:rPr lang="en-ZA" sz="1800" dirty="0"/>
              <a:t>scored </a:t>
            </a:r>
            <a:r>
              <a:rPr lang="en-ZA" sz="1800" b="1" dirty="0"/>
              <a:t>320 points at Grade 4 level </a:t>
            </a:r>
            <a:r>
              <a:rPr lang="en-ZA" sz="1800" dirty="0" smtClean="0"/>
              <a:t>with </a:t>
            </a:r>
            <a:r>
              <a:rPr lang="en-ZA" sz="1800" dirty="0"/>
              <a:t>no significant difference between 2011 &amp;</a:t>
            </a:r>
            <a:r>
              <a:rPr lang="en-ZA" sz="1800" dirty="0" smtClean="0"/>
              <a:t> </a:t>
            </a:r>
            <a:r>
              <a:rPr lang="en-ZA" sz="1800" dirty="0"/>
              <a:t>2016 </a:t>
            </a:r>
            <a:r>
              <a:rPr lang="en-ZA" sz="1800" dirty="0" smtClean="0"/>
              <a:t>scores;</a:t>
            </a:r>
            <a:endParaRPr lang="en-ZA" sz="1800" dirty="0"/>
          </a:p>
          <a:p>
            <a:pPr algn="just"/>
            <a:r>
              <a:rPr lang="en-US" sz="1800" b="1" dirty="0" smtClean="0"/>
              <a:t>EGRS </a:t>
            </a:r>
            <a:r>
              <a:rPr lang="en-US" sz="1800" dirty="0" smtClean="0"/>
              <a:t>is a  proactive measure addressing literacy challenges.</a:t>
            </a:r>
          </a:p>
          <a:p>
            <a:pPr algn="just"/>
            <a:r>
              <a:rPr lang="en-ZA" sz="1800" b="1" dirty="0" smtClean="0"/>
              <a:t>Spelling </a:t>
            </a:r>
            <a:r>
              <a:rPr lang="en-ZA" sz="1800" b="1" dirty="0"/>
              <a:t>Bee and Reading Clubs </a:t>
            </a:r>
            <a:r>
              <a:rPr lang="en-ZA" sz="1800" b="1" dirty="0" smtClean="0"/>
              <a:t>Programme: </a:t>
            </a:r>
            <a:r>
              <a:rPr lang="en-ZA" sz="1800" dirty="0"/>
              <a:t>An inter-provincial meeting to review and plan for the 2018 academic year was held in November </a:t>
            </a:r>
            <a:r>
              <a:rPr lang="en-ZA" sz="1800" dirty="0" smtClean="0"/>
              <a:t>2017. </a:t>
            </a:r>
            <a:r>
              <a:rPr lang="en-ZA" sz="1800" dirty="0"/>
              <a:t>P</a:t>
            </a:r>
            <a:r>
              <a:rPr lang="en-ZA" sz="1800" dirty="0" smtClean="0"/>
              <a:t>rogramme is designed to also address literacy challenges;</a:t>
            </a:r>
            <a:endParaRPr lang="en-US" sz="1800" dirty="0" smtClean="0"/>
          </a:p>
          <a:p>
            <a:pPr algn="just"/>
            <a:r>
              <a:rPr lang="en-US" sz="1800" b="1" dirty="0" smtClean="0">
                <a:solidFill>
                  <a:prstClr val="black"/>
                </a:solidFill>
              </a:rPr>
              <a:t>27,806</a:t>
            </a:r>
            <a:r>
              <a:rPr lang="en-US" sz="1800" dirty="0" smtClean="0">
                <a:solidFill>
                  <a:prstClr val="black"/>
                </a:solidFill>
              </a:rPr>
              <a:t> </a:t>
            </a:r>
            <a:r>
              <a:rPr lang="en-US" sz="1800" dirty="0">
                <a:solidFill>
                  <a:prstClr val="black"/>
                </a:solidFill>
              </a:rPr>
              <a:t>Early Childhood Development (ECD) participants registered for the on-line training course &amp;</a:t>
            </a:r>
            <a:r>
              <a:rPr lang="en-US" sz="1800" dirty="0" smtClean="0">
                <a:solidFill>
                  <a:prstClr val="black"/>
                </a:solidFill>
              </a:rPr>
              <a:t> </a:t>
            </a:r>
            <a:r>
              <a:rPr lang="en-US" sz="1800" b="1" dirty="0">
                <a:solidFill>
                  <a:prstClr val="black"/>
                </a:solidFill>
              </a:rPr>
              <a:t>13,545</a:t>
            </a:r>
            <a:r>
              <a:rPr lang="en-US" sz="1800" dirty="0">
                <a:solidFill>
                  <a:prstClr val="black"/>
                </a:solidFill>
              </a:rPr>
              <a:t> completed the </a:t>
            </a:r>
            <a:r>
              <a:rPr lang="en-US" sz="1800" dirty="0" smtClean="0">
                <a:solidFill>
                  <a:prstClr val="black"/>
                </a:solidFill>
              </a:rPr>
              <a:t>course;</a:t>
            </a:r>
            <a:endParaRPr lang="en-US" sz="1800" dirty="0">
              <a:solidFill>
                <a:prstClr val="black"/>
              </a:solidFill>
            </a:endParaRPr>
          </a:p>
          <a:p>
            <a:endParaRPr lang="en-US" sz="1800" dirty="0" smtClean="0"/>
          </a:p>
          <a:p>
            <a:endParaRPr lang="en-US" sz="1800" dirty="0"/>
          </a:p>
          <a:p>
            <a:endParaRPr lang="en-US" sz="1800" dirty="0"/>
          </a:p>
          <a:p>
            <a:endParaRPr lang="en-US" sz="1800" dirty="0"/>
          </a:p>
          <a:p>
            <a:endParaRPr lang="en-US" sz="18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089805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03721340"/>
              </p:ext>
            </p:extLst>
          </p:nvPr>
        </p:nvGraphicFramePr>
        <p:xfrm>
          <a:off x="5279" y="1141642"/>
          <a:ext cx="9144001" cy="4231574"/>
        </p:xfrm>
        <a:graphic>
          <a:graphicData uri="http://schemas.openxmlformats.org/drawingml/2006/table">
            <a:tbl>
              <a:tblPr>
                <a:tableStyleId>{8A107856-5554-42FB-B03E-39F5DBC370BA}</a:tableStyleId>
              </a:tblPr>
              <a:tblGrid>
                <a:gridCol w="1254353">
                  <a:extLst>
                    <a:ext uri="{9D8B030D-6E8A-4147-A177-3AD203B41FA5}">
                      <a16:colId xmlns:a16="http://schemas.microsoft.com/office/drawing/2014/main" xmlns="" val="20000"/>
                    </a:ext>
                  </a:extLst>
                </a:gridCol>
                <a:gridCol w="1032747">
                  <a:extLst>
                    <a:ext uri="{9D8B030D-6E8A-4147-A177-3AD203B41FA5}">
                      <a16:colId xmlns:a16="http://schemas.microsoft.com/office/drawing/2014/main" xmlns="" val="20001"/>
                    </a:ext>
                  </a:extLst>
                </a:gridCol>
                <a:gridCol w="767453">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2016224">
                  <a:extLst>
                    <a:ext uri="{9D8B030D-6E8A-4147-A177-3AD203B41FA5}">
                      <a16:colId xmlns:a16="http://schemas.microsoft.com/office/drawing/2014/main" xmlns="" val="20005"/>
                    </a:ext>
                  </a:extLst>
                </a:gridCol>
                <a:gridCol w="864096">
                  <a:extLst>
                    <a:ext uri="{9D8B030D-6E8A-4147-A177-3AD203B41FA5}">
                      <a16:colId xmlns:a16="http://schemas.microsoft.com/office/drawing/2014/main" xmlns="" val="20006"/>
                    </a:ext>
                  </a:extLst>
                </a:gridCol>
                <a:gridCol w="760856">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u="none" strike="noStrike" dirty="0" smtClean="0">
                          <a:effectLst/>
                        </a:rPr>
                        <a:t>Quarter</a:t>
                      </a:r>
                      <a:r>
                        <a:rPr lang="en-ZA" sz="1200" b="1" u="none" strike="noStrike" baseline="0" dirty="0" smtClean="0">
                          <a:effectLst/>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u="none" strike="noStrike" dirty="0" smtClean="0">
                          <a:effectLst/>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2.2.3 Percentage of public schools with</a:t>
                      </a:r>
                      <a:br>
                        <a:rPr lang="en-ZA" sz="1200" u="none" strike="noStrike" dirty="0">
                          <a:effectLst/>
                        </a:rPr>
                      </a:br>
                      <a:r>
                        <a:rPr lang="en-ZA" sz="1200" u="none" strike="noStrike" dirty="0">
                          <a:effectLst/>
                        </a:rPr>
                        <a:t>workbooks for Grade R</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100%</a:t>
                      </a:r>
                    </a:p>
                    <a:p>
                      <a:pPr algn="ctr" fontAlgn="t"/>
                      <a:r>
                        <a:rPr lang="en-ZA" sz="1200" b="1" u="none" strike="noStrike" dirty="0" smtClean="0">
                          <a:effectLst/>
                        </a:rPr>
                        <a:t>ANNUALLY</a:t>
                      </a:r>
                      <a:endParaRPr lang="en-ZA" sz="1200" b="1" i="0" u="none" strike="noStrike" dirty="0">
                        <a:solidFill>
                          <a:srgbClr val="000000"/>
                        </a:solidFill>
                        <a:effectLst/>
                        <a:latin typeface="+mn-lt"/>
                      </a:endParaRPr>
                    </a:p>
                  </a:txBody>
                  <a:tcPr marL="9525" marR="9525" marT="9525" marB="0" anchor="ct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marL="171450" indent="-171450" algn="ctr" fontAlgn="t">
                        <a:buFont typeface="Arial" panose="020B0604020202020204" pitchFamily="34" charset="0"/>
                        <a:buChar char="•"/>
                      </a:pPr>
                      <a:r>
                        <a:rPr lang="en-ZA" sz="1200" b="1" u="none" strike="noStrike" dirty="0" smtClean="0">
                          <a:effectLst/>
                        </a:rPr>
                        <a:t>4 272 850 (</a:t>
                      </a:r>
                      <a:r>
                        <a:rPr lang="en-ZA" sz="1200" b="1" u="none" strike="noStrike" dirty="0">
                          <a:effectLst/>
                        </a:rPr>
                        <a:t>100%) Grade R (terms 1-4) workbooks have been </a:t>
                      </a:r>
                      <a:r>
                        <a:rPr lang="en-ZA" sz="1200" b="1" u="none" strike="noStrike" dirty="0" smtClean="0">
                          <a:effectLst/>
                        </a:rPr>
                        <a:t>printed.</a:t>
                      </a:r>
                      <a:endParaRPr lang="en-ZA" sz="1200" b="1" u="none" strike="noStrike" dirty="0">
                        <a:effectLst/>
                      </a:endParaRPr>
                    </a:p>
                    <a:p>
                      <a:pPr marL="171450" indent="-171450" algn="ctr" fontAlgn="t">
                        <a:buFont typeface="Arial" panose="020B0604020202020204" pitchFamily="34" charset="0"/>
                        <a:buChar char="•"/>
                      </a:pPr>
                      <a:r>
                        <a:rPr lang="en-ZA" sz="1200" b="1" u="none" strike="noStrike" dirty="0" smtClean="0">
                          <a:effectLst/>
                        </a:rPr>
                        <a:t>A </a:t>
                      </a:r>
                      <a:r>
                        <a:rPr lang="en-ZA" sz="1200" b="1" u="none" strike="noStrike" dirty="0">
                          <a:effectLst/>
                        </a:rPr>
                        <a:t>total number of 3 982 180 (93.19%) have been delivered to 16 552 (100%) Grade R schools. </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marL="171450" indent="-171450" algn="ctr" fontAlgn="t">
                        <a:buFont typeface="Arial" panose="020B0604020202020204" pitchFamily="34" charset="0"/>
                        <a:buChar char="•"/>
                      </a:pPr>
                      <a:r>
                        <a:rPr lang="en-ZA" sz="1200" b="1" u="none" strike="noStrike" dirty="0" smtClean="0">
                          <a:effectLst/>
                        </a:rPr>
                        <a:t>4 272 850 (</a:t>
                      </a:r>
                      <a:r>
                        <a:rPr lang="en-ZA" sz="1200" b="1" u="none" strike="noStrike" dirty="0">
                          <a:effectLst/>
                        </a:rPr>
                        <a:t>100%) Grade R (terms 1-4) workbooks have been </a:t>
                      </a:r>
                      <a:r>
                        <a:rPr lang="en-ZA" sz="1200" b="1" u="none" strike="noStrike" dirty="0" smtClean="0">
                          <a:effectLst/>
                        </a:rPr>
                        <a:t>printed.</a:t>
                      </a:r>
                      <a:endParaRPr lang="en-ZA" sz="1200" b="1" u="none" strike="noStrike" dirty="0">
                        <a:effectLst/>
                      </a:endParaRPr>
                    </a:p>
                    <a:p>
                      <a:pPr marL="171450" indent="-171450" algn="ctr" fontAlgn="t">
                        <a:buFont typeface="Arial" panose="020B0604020202020204" pitchFamily="34" charset="0"/>
                        <a:buChar char="•"/>
                      </a:pPr>
                      <a:r>
                        <a:rPr lang="en-ZA" sz="1200" b="1" u="none" strike="noStrike" dirty="0" smtClean="0">
                          <a:effectLst/>
                        </a:rPr>
                        <a:t>A </a:t>
                      </a:r>
                      <a:r>
                        <a:rPr lang="en-ZA" sz="1200" b="1" u="none" strike="noStrike" dirty="0">
                          <a:effectLst/>
                        </a:rPr>
                        <a:t>total number of 3 982 180 (93.19%) have been delivered to 16 552 (100%) Grade R schools</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2.3.1 Number of underperforming schools</a:t>
                      </a:r>
                      <a:br>
                        <a:rPr lang="en-ZA" sz="1200" u="none" strike="noStrike" dirty="0">
                          <a:effectLst/>
                        </a:rPr>
                      </a:br>
                      <a:r>
                        <a:rPr lang="en-ZA" sz="1200" u="none" strike="noStrike" dirty="0">
                          <a:effectLst/>
                        </a:rPr>
                        <a:t>monitored on the implementation of</a:t>
                      </a:r>
                      <a:br>
                        <a:rPr lang="en-ZA" sz="1200" u="none" strike="noStrike" dirty="0">
                          <a:effectLst/>
                        </a:rPr>
                      </a:br>
                      <a:r>
                        <a:rPr lang="en-ZA" sz="1200" u="none" strike="noStrike" dirty="0">
                          <a:effectLst/>
                        </a:rPr>
                        <a:t>the Early Grade Reading Assessment</a:t>
                      </a:r>
                      <a:br>
                        <a:rPr lang="en-ZA" sz="1200" u="none" strike="noStrike" dirty="0">
                          <a:effectLst/>
                        </a:rPr>
                      </a:br>
                      <a:r>
                        <a:rPr lang="en-ZA" sz="1200" u="none" strike="noStrike" dirty="0">
                          <a:effectLst/>
                        </a:rPr>
                        <a:t>(EGRA</a:t>
                      </a:r>
                      <a:r>
                        <a:rPr lang="en-ZA" sz="1200" u="none" strike="noStrike" dirty="0" smtClean="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50</a:t>
                      </a:r>
                    </a:p>
                    <a:p>
                      <a:pPr algn="ctr" fontAlgn="t"/>
                      <a:r>
                        <a:rPr lang="en-ZA" sz="1200" b="1" u="none" strike="noStrike" dirty="0" smtClean="0">
                          <a:effectLst/>
                        </a:rPr>
                        <a:t>ANNUALLY</a:t>
                      </a:r>
                      <a:endParaRPr lang="en-ZA" sz="1200" b="1" i="0" u="none" strike="noStrike" dirty="0" smtClean="0">
                        <a:solidFill>
                          <a:srgbClr val="000000"/>
                        </a:solidFill>
                        <a:effectLst/>
                        <a:latin typeface="Calibri"/>
                      </a:endParaRPr>
                    </a:p>
                  </a:txBody>
                  <a:tcPr marL="2692" marR="2692" marT="2692" marB="0" anchor="ctr">
                    <a:solidFill>
                      <a:srgbClr val="00C459"/>
                    </a:solidFill>
                  </a:tcPr>
                </a:tc>
                <a:tc>
                  <a:txBody>
                    <a:bodyPr/>
                    <a:lstStyle/>
                    <a:p>
                      <a:pPr algn="ctr" fontAlgn="t"/>
                      <a:r>
                        <a:rPr lang="en-ZA" sz="1200" b="1"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16 </a:t>
                      </a:r>
                      <a:r>
                        <a:rPr lang="en-ZA" sz="1200" b="1" u="none" strike="noStrike" dirty="0" smtClean="0">
                          <a:effectLst/>
                        </a:rPr>
                        <a:t>schools monitored </a:t>
                      </a:r>
                      <a:r>
                        <a:rPr lang="en-ZA" sz="1200" b="1" u="none" strike="noStrike" dirty="0">
                          <a:effectLst/>
                        </a:rPr>
                        <a:t/>
                      </a:r>
                      <a:br>
                        <a:rPr lang="en-ZA" sz="1200" b="1" u="none" strike="noStrike" dirty="0">
                          <a:effectLst/>
                        </a:rPr>
                      </a:br>
                      <a:r>
                        <a:rPr lang="en-ZA" sz="1200" b="1" u="none" strike="noStrike" dirty="0">
                          <a:effectLst/>
                        </a:rPr>
                        <a:t>(to date a total of 25 schools have been monitored through school visits)</a:t>
                      </a:r>
                      <a:br>
                        <a:rPr lang="en-ZA" sz="1200" b="1" u="none" strike="noStrike" dirty="0">
                          <a:effectLst/>
                        </a:rPr>
                      </a:br>
                      <a:r>
                        <a:rPr lang="en-ZA" sz="1200" b="1" u="none" strike="noStrike" dirty="0">
                          <a:effectLst/>
                        </a:rPr>
                        <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Desktop monitoring completed in 25 schools nationally</a:t>
                      </a:r>
                      <a:br>
                        <a:rPr lang="en-ZA" sz="1200" b="1" u="none" strike="noStrike" dirty="0">
                          <a:effectLst/>
                        </a:rPr>
                      </a:br>
                      <a:r>
                        <a:rPr lang="en-ZA" sz="1200" b="1" u="none" strike="noStrike" dirty="0">
                          <a:effectLst/>
                        </a:rPr>
                        <a:t>(to date a total of 25 schools have been monitored through school visits and 25 schools have been desktop monitored – target of 50 achieved</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342878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2771113"/>
              </p:ext>
            </p:extLst>
          </p:nvPr>
        </p:nvGraphicFramePr>
        <p:xfrm>
          <a:off x="2" y="836712"/>
          <a:ext cx="9144001" cy="5999414"/>
        </p:xfrm>
        <a:graphic>
          <a:graphicData uri="http://schemas.openxmlformats.org/drawingml/2006/table">
            <a:tbl>
              <a:tblPr>
                <a:tableStyleId>{8A107856-5554-42FB-B03E-39F5DBC370BA}</a:tableStyleId>
              </a:tblPr>
              <a:tblGrid>
                <a:gridCol w="1331638">
                  <a:extLst>
                    <a:ext uri="{9D8B030D-6E8A-4147-A177-3AD203B41FA5}">
                      <a16:colId xmlns:a16="http://schemas.microsoft.com/office/drawing/2014/main" xmlns="" val="20000"/>
                    </a:ext>
                  </a:extLst>
                </a:gridCol>
                <a:gridCol w="806878">
                  <a:extLst>
                    <a:ext uri="{9D8B030D-6E8A-4147-A177-3AD203B41FA5}">
                      <a16:colId xmlns:a16="http://schemas.microsoft.com/office/drawing/2014/main" xmlns="" val="20001"/>
                    </a:ext>
                  </a:extLst>
                </a:gridCol>
                <a:gridCol w="884903">
                  <a:extLst>
                    <a:ext uri="{9D8B030D-6E8A-4147-A177-3AD203B41FA5}">
                      <a16:colId xmlns:a16="http://schemas.microsoft.com/office/drawing/2014/main" xmlns="" val="20002"/>
                    </a:ext>
                  </a:extLst>
                </a:gridCol>
                <a:gridCol w="1032387">
                  <a:extLst>
                    <a:ext uri="{9D8B030D-6E8A-4147-A177-3AD203B41FA5}">
                      <a16:colId xmlns:a16="http://schemas.microsoft.com/office/drawing/2014/main" xmlns="" val="20003"/>
                    </a:ext>
                  </a:extLst>
                </a:gridCol>
                <a:gridCol w="958645">
                  <a:extLst>
                    <a:ext uri="{9D8B030D-6E8A-4147-A177-3AD203B41FA5}">
                      <a16:colId xmlns:a16="http://schemas.microsoft.com/office/drawing/2014/main" xmlns="" val="20004"/>
                    </a:ext>
                  </a:extLst>
                </a:gridCol>
                <a:gridCol w="2064774">
                  <a:extLst>
                    <a:ext uri="{9D8B030D-6E8A-4147-A177-3AD203B41FA5}">
                      <a16:colId xmlns:a16="http://schemas.microsoft.com/office/drawing/2014/main" xmlns="" val="20005"/>
                    </a:ext>
                  </a:extLst>
                </a:gridCol>
                <a:gridCol w="923425">
                  <a:extLst>
                    <a:ext uri="{9D8B030D-6E8A-4147-A177-3AD203B41FA5}">
                      <a16:colId xmlns:a16="http://schemas.microsoft.com/office/drawing/2014/main" xmlns="" val="20006"/>
                    </a:ext>
                  </a:extLst>
                </a:gridCol>
                <a:gridCol w="1141351">
                  <a:extLst>
                    <a:ext uri="{9D8B030D-6E8A-4147-A177-3AD203B41FA5}">
                      <a16:colId xmlns:a16="http://schemas.microsoft.com/office/drawing/2014/main" xmlns="" val="20007"/>
                    </a:ext>
                  </a:extLst>
                </a:gridCol>
              </a:tblGrid>
              <a:tr h="391380">
                <a:tc rowSpan="2">
                  <a:txBody>
                    <a:bodyPr/>
                    <a:lstStyle/>
                    <a:p>
                      <a:pPr algn="ctr" fontAlgn="ctr"/>
                      <a:r>
                        <a:rPr lang="en-ZA" sz="1400" b="1" u="none" strike="noStrike" dirty="0">
                          <a:effectLst/>
                        </a:rPr>
                        <a:t>Programme / </a:t>
                      </a:r>
                      <a:br>
                        <a:rPr lang="en-ZA" sz="1400" b="1" u="none" strike="noStrike" dirty="0">
                          <a:effectLst/>
                        </a:rPr>
                      </a:br>
                      <a:r>
                        <a:rPr lang="en-ZA" sz="1400" b="1" u="none" strike="noStrike" dirty="0">
                          <a:effectLst/>
                        </a:rPr>
                        <a:t>Sub-Programme / Performance Indicators</a:t>
                      </a:r>
                      <a:endParaRPr lang="en-ZA" sz="1400" b="1" i="0" u="none" strike="noStrike" dirty="0">
                        <a:solidFill>
                          <a:srgbClr val="000000"/>
                        </a:solidFill>
                        <a:effectLst/>
                        <a:latin typeface="Calibri"/>
                      </a:endParaRPr>
                    </a:p>
                  </a:txBody>
                  <a:tcPr marL="6284" marR="6284" marT="6284" marB="0" anchor="ctr"/>
                </a:tc>
                <a:tc rowSpan="2">
                  <a:txBody>
                    <a:bodyPr/>
                    <a:lstStyle/>
                    <a:p>
                      <a:pPr algn="ctr" fontAlgn="ctr"/>
                      <a:r>
                        <a:rPr lang="en-ZA" sz="1400" b="1" u="none" strike="noStrike" dirty="0">
                          <a:effectLst/>
                        </a:rPr>
                        <a:t>2017/18 Annual Target as per Annual Performance Plan (APP)</a:t>
                      </a:r>
                      <a:endParaRPr lang="en-ZA" sz="14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30309">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400" b="1" u="none" strike="noStrike" dirty="0">
                          <a:effectLst/>
                        </a:rPr>
                        <a:t> Quarter 2 Target as per APP</a:t>
                      </a:r>
                      <a:endParaRPr lang="en-ZA" sz="1400" b="1" i="0" u="none" strike="noStrike" dirty="0">
                        <a:solidFill>
                          <a:srgbClr val="000000"/>
                        </a:solidFill>
                        <a:effectLst/>
                        <a:latin typeface="Calibri"/>
                      </a:endParaRPr>
                    </a:p>
                  </a:txBody>
                  <a:tcPr marL="6284" marR="6284" marT="6284" marB="0" anchor="ctr"/>
                </a:tc>
                <a:tc>
                  <a:txBody>
                    <a:bodyPr/>
                    <a:lstStyle/>
                    <a:p>
                      <a:pPr algn="ctr" fontAlgn="ctr"/>
                      <a:r>
                        <a:rPr lang="en-ZA" sz="1400" b="1" u="none" strike="noStrike" dirty="0">
                          <a:effectLst/>
                        </a:rPr>
                        <a:t>Quarter 2 Output – Validated</a:t>
                      </a:r>
                      <a:endParaRPr lang="en-ZA" sz="1400" b="1" i="0" u="none" strike="noStrike" dirty="0">
                        <a:solidFill>
                          <a:srgbClr val="000000"/>
                        </a:solidFill>
                        <a:effectLst/>
                        <a:latin typeface="Calibri"/>
                      </a:endParaRPr>
                    </a:p>
                  </a:txBody>
                  <a:tcPr marL="6284" marR="6284" marT="6284" marB="0" anchor="ctr"/>
                </a:tc>
                <a:tc>
                  <a:txBody>
                    <a:bodyPr/>
                    <a:lstStyle/>
                    <a:p>
                      <a:pPr algn="ctr" fontAlgn="b"/>
                      <a:r>
                        <a:rPr lang="en-ZA" sz="1400" b="1" u="none" strike="noStrike" dirty="0">
                          <a:effectLst/>
                        </a:rPr>
                        <a:t> Quarter 3 Target as per APP</a:t>
                      </a:r>
                      <a:endParaRPr lang="en-ZA" sz="1400" b="1" i="0" u="none" strike="noStrike" dirty="0">
                        <a:solidFill>
                          <a:srgbClr val="000000"/>
                        </a:solidFill>
                        <a:effectLst/>
                        <a:latin typeface="Calibri"/>
                      </a:endParaRPr>
                    </a:p>
                  </a:txBody>
                  <a:tcPr marL="6284" marR="6284" marT="6284" marB="0" anchor="ctr"/>
                </a:tc>
                <a:tc>
                  <a:txBody>
                    <a:bodyPr/>
                    <a:lstStyle/>
                    <a:p>
                      <a:pPr algn="ctr" fontAlgn="b"/>
                      <a:r>
                        <a:rPr lang="en-ZA" sz="1400" b="1" u="none" strike="noStrike" dirty="0">
                          <a:effectLst/>
                        </a:rPr>
                        <a:t>Quarter 3 Output – Preliminary</a:t>
                      </a:r>
                      <a:endParaRPr lang="en-ZA" sz="1400" b="1" i="0" u="none" strike="noStrike" dirty="0">
                        <a:solidFill>
                          <a:srgbClr val="000000"/>
                        </a:solidFill>
                        <a:effectLst/>
                        <a:latin typeface="Calibri"/>
                      </a:endParaRPr>
                    </a:p>
                  </a:txBody>
                  <a:tcPr marL="6284" marR="6284" marT="6284" marB="0" anchor="ctr"/>
                </a:tc>
                <a:tc>
                  <a:txBody>
                    <a:bodyPr/>
                    <a:lstStyle/>
                    <a:p>
                      <a:pPr algn="ctr" fontAlgn="b"/>
                      <a:r>
                        <a:rPr lang="en-ZA" sz="1400" b="1" u="none" strike="noStrike" dirty="0">
                          <a:effectLst/>
                        </a:rPr>
                        <a:t>Reason for Deviation</a:t>
                      </a:r>
                      <a:endParaRPr lang="en-ZA" sz="1400" b="1" i="0" u="none" strike="noStrike" dirty="0">
                        <a:solidFill>
                          <a:srgbClr val="000000"/>
                        </a:solidFill>
                        <a:effectLst/>
                        <a:latin typeface="Calibri"/>
                      </a:endParaRPr>
                    </a:p>
                  </a:txBody>
                  <a:tcPr marL="6284" marR="6284" marT="6284" marB="0" anchor="ctr"/>
                </a:tc>
                <a:tc>
                  <a:txBody>
                    <a:bodyPr/>
                    <a:lstStyle/>
                    <a:p>
                      <a:pPr algn="ctr" fontAlgn="b"/>
                      <a:r>
                        <a:rPr lang="en-ZA" sz="1400" b="1" u="none" strike="noStrike" dirty="0">
                          <a:effectLst/>
                        </a:rPr>
                        <a:t>Corrective Action</a:t>
                      </a:r>
                      <a:endParaRPr lang="en-ZA" sz="14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1470127">
                <a:tc>
                  <a:txBody>
                    <a:bodyPr/>
                    <a:lstStyle/>
                    <a:p>
                      <a:pPr algn="ctr" fontAlgn="t"/>
                      <a:r>
                        <a:rPr lang="en-ZA" sz="1400" u="none" strike="noStrike" dirty="0">
                          <a:effectLst/>
                        </a:rPr>
                        <a:t>2.3.2 </a:t>
                      </a:r>
                      <a:r>
                        <a:rPr lang="en-ZA" sz="1400" u="none" strike="noStrike" dirty="0" smtClean="0">
                          <a:effectLst/>
                        </a:rPr>
                        <a:t>Number</a:t>
                      </a:r>
                      <a:r>
                        <a:rPr lang="en-ZA" sz="1400" u="none" strike="noStrike" baseline="0" dirty="0" smtClean="0">
                          <a:effectLst/>
                        </a:rPr>
                        <a:t> </a:t>
                      </a:r>
                      <a:r>
                        <a:rPr lang="en-ZA" sz="1400" u="none" strike="noStrike" dirty="0" smtClean="0">
                          <a:effectLst/>
                        </a:rPr>
                        <a:t>of </a:t>
                      </a:r>
                      <a:r>
                        <a:rPr lang="en-ZA" sz="1400" u="none" strike="noStrike" dirty="0">
                          <a:effectLst/>
                        </a:rPr>
                        <a:t>schools monitored </a:t>
                      </a:r>
                      <a:r>
                        <a:rPr lang="en-ZA" sz="1400" u="none" strike="noStrike" dirty="0" smtClean="0">
                          <a:effectLst/>
                        </a:rPr>
                        <a:t>on</a:t>
                      </a:r>
                      <a:r>
                        <a:rPr lang="en-ZA" sz="1400" u="none" strike="noStrike" baseline="0" dirty="0" smtClean="0">
                          <a:effectLst/>
                        </a:rPr>
                        <a:t> </a:t>
                      </a:r>
                      <a:r>
                        <a:rPr lang="en-ZA" sz="1400" u="none" strike="noStrike" dirty="0" smtClean="0">
                          <a:effectLst/>
                        </a:rPr>
                        <a:t>the</a:t>
                      </a:r>
                      <a:r>
                        <a:rPr lang="en-ZA" sz="1400" u="none" strike="noStrike" dirty="0">
                          <a:effectLst/>
                        </a:rPr>
                        <a:t/>
                      </a:r>
                      <a:br>
                        <a:rPr lang="en-ZA" sz="1400" u="none" strike="noStrike" dirty="0">
                          <a:effectLst/>
                        </a:rPr>
                      </a:br>
                      <a:r>
                        <a:rPr lang="en-ZA" sz="1400" u="none" strike="noStrike" dirty="0">
                          <a:effectLst/>
                        </a:rPr>
                        <a:t>implementation of the reading norms</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smtClean="0">
                          <a:effectLst/>
                        </a:rPr>
                        <a:t>20</a:t>
                      </a:r>
                    </a:p>
                    <a:p>
                      <a:pPr algn="ctr" fontAlgn="t"/>
                      <a:r>
                        <a:rPr lang="en-ZA" sz="1400" b="1" i="0" u="none" strike="noStrike" dirty="0" smtClean="0">
                          <a:solidFill>
                            <a:srgbClr val="000000"/>
                          </a:solidFill>
                          <a:effectLst/>
                          <a:latin typeface="Calibri"/>
                        </a:rPr>
                        <a:t>ANNUALLY</a:t>
                      </a:r>
                      <a:endParaRPr lang="en-ZA" sz="1400" b="1" i="0" u="none" strike="noStrike" dirty="0">
                        <a:solidFill>
                          <a:srgbClr val="000000"/>
                        </a:solidFill>
                        <a:effectLst/>
                        <a:latin typeface="Calibri"/>
                      </a:endParaRPr>
                    </a:p>
                  </a:txBody>
                  <a:tcPr marL="2692" marR="2692" marT="2692" marB="0" anchor="ctr">
                    <a:solidFill>
                      <a:srgbClr val="00C459"/>
                    </a:solidFill>
                  </a:tcPr>
                </a:tc>
                <a:tc>
                  <a:txBody>
                    <a:bodyPr/>
                    <a:lstStyle/>
                    <a:p>
                      <a:pPr algn="ctr" fontAlgn="t"/>
                      <a:r>
                        <a:rPr lang="en-ZA" sz="1400" u="none" strike="noStrike" dirty="0">
                          <a:effectLst/>
                        </a:rPr>
                        <a:t>-</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a:effectLst/>
                        </a:rPr>
                        <a:t>10 schools were monitored through school visits during quarter 2.</a:t>
                      </a:r>
                      <a:br>
                        <a:rPr lang="en-ZA" sz="1400" b="1" u="none" strike="noStrike" dirty="0">
                          <a:effectLst/>
                        </a:rPr>
                      </a:br>
                      <a:r>
                        <a:rPr lang="en-ZA" sz="1400" b="1" u="none" strike="noStrike" dirty="0">
                          <a:effectLst/>
                        </a:rPr>
                        <a:t/>
                      </a:r>
                      <a:br>
                        <a:rPr lang="en-ZA" sz="1400" b="1" u="none" strike="noStrike" dirty="0">
                          <a:effectLst/>
                        </a:rPr>
                      </a:br>
                      <a:endParaRPr lang="en-ZA" sz="14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400" u="none" strike="noStrike" dirty="0">
                          <a:effectLst/>
                        </a:rPr>
                        <a:t>-</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a:effectLst/>
                        </a:rPr>
                        <a:t>Desktop monitoring completed in 10 schools nationally</a:t>
                      </a:r>
                      <a:br>
                        <a:rPr lang="en-ZA" sz="1400" b="1" u="none" strike="noStrike" dirty="0">
                          <a:effectLst/>
                        </a:rPr>
                      </a:br>
                      <a:r>
                        <a:rPr lang="en-ZA" sz="1400" b="1" u="none" strike="noStrike" dirty="0">
                          <a:effectLst/>
                        </a:rPr>
                        <a:t>(to date a total of 10 schools have been monitored through school visits and 10 schools have been desktop monitored – target of 20 achieved</a:t>
                      </a:r>
                      <a:r>
                        <a:rPr lang="en-ZA" sz="1400" b="1" u="none" strike="noStrike" dirty="0" smtClean="0">
                          <a:effectLst/>
                        </a:rPr>
                        <a:t>)</a:t>
                      </a:r>
                      <a:endParaRPr lang="en-ZA" sz="14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400" u="none" strike="noStrike" dirty="0">
                          <a:effectLst/>
                        </a:rPr>
                        <a:t>No Deviation</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u="none" strike="noStrike" dirty="0">
                          <a:effectLst/>
                        </a:rPr>
                        <a:t>Not Required</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1652704">
                <a:tc>
                  <a:txBody>
                    <a:bodyPr/>
                    <a:lstStyle/>
                    <a:p>
                      <a:pPr algn="ctr" fontAlgn="t"/>
                      <a:r>
                        <a:rPr lang="en-ZA" sz="1400" u="none" strike="noStrike" dirty="0">
                          <a:effectLst/>
                        </a:rPr>
                        <a:t>2.3.3 Number of schools monitored on the</a:t>
                      </a:r>
                      <a:br>
                        <a:rPr lang="en-ZA" sz="1400" u="none" strike="noStrike" dirty="0">
                          <a:effectLst/>
                        </a:rPr>
                      </a:br>
                      <a:r>
                        <a:rPr lang="en-ZA" sz="1400" u="none" strike="noStrike" dirty="0">
                          <a:effectLst/>
                        </a:rPr>
                        <a:t>implementation of the Incremental</a:t>
                      </a:r>
                      <a:br>
                        <a:rPr lang="en-ZA" sz="1400" u="none" strike="noStrike" dirty="0">
                          <a:effectLst/>
                        </a:rPr>
                      </a:br>
                      <a:r>
                        <a:rPr lang="en-ZA" sz="1400" u="none" strike="noStrike" dirty="0">
                          <a:effectLst/>
                        </a:rPr>
                        <a:t>Introduction </a:t>
                      </a:r>
                      <a:r>
                        <a:rPr lang="en-ZA" sz="1400" u="none" strike="noStrike" dirty="0" smtClean="0">
                          <a:effectLst/>
                        </a:rPr>
                        <a:t>of </a:t>
                      </a:r>
                      <a:r>
                        <a:rPr lang="en-ZA" sz="1400" u="none" strike="noStrike" dirty="0">
                          <a:effectLst/>
                        </a:rPr>
                        <a:t>African </a:t>
                      </a:r>
                      <a:r>
                        <a:rPr lang="en-ZA" sz="1400" u="none" strike="noStrike" dirty="0" smtClean="0">
                          <a:effectLst/>
                        </a:rPr>
                        <a:t>Languages</a:t>
                      </a:r>
                      <a:r>
                        <a:rPr lang="en-ZA" sz="1400" u="none" strike="noStrike" dirty="0">
                          <a:effectLst/>
                        </a:rPr>
                        <a:t/>
                      </a:r>
                      <a:br>
                        <a:rPr lang="en-ZA" sz="1400" u="none" strike="noStrike" dirty="0">
                          <a:effectLst/>
                        </a:rPr>
                      </a:br>
                      <a:r>
                        <a:rPr lang="en-ZA" sz="1400" u="none" strike="noStrike" dirty="0">
                          <a:effectLst/>
                        </a:rPr>
                        <a:t>(IIAL) nationally</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smtClean="0">
                          <a:effectLst/>
                        </a:rPr>
                        <a:t>20</a:t>
                      </a:r>
                    </a:p>
                    <a:p>
                      <a:pPr algn="ctr" fontAlgn="t"/>
                      <a:r>
                        <a:rPr lang="en-ZA" sz="1400" b="1" i="0" u="none" strike="noStrike" dirty="0" smtClean="0">
                          <a:solidFill>
                            <a:srgbClr val="000000"/>
                          </a:solidFill>
                          <a:effectLst/>
                          <a:latin typeface="Calibri"/>
                        </a:rPr>
                        <a:t>ANNUALLY</a:t>
                      </a:r>
                      <a:endParaRPr lang="en-ZA" sz="1400" b="1" i="0" u="none" strike="noStrike" dirty="0">
                        <a:solidFill>
                          <a:srgbClr val="000000"/>
                        </a:solidFill>
                        <a:effectLst/>
                        <a:latin typeface="Calibri"/>
                      </a:endParaRPr>
                    </a:p>
                  </a:txBody>
                  <a:tcPr marL="2692" marR="2692" marT="2692" marB="0" anchor="ctr">
                    <a:solidFill>
                      <a:srgbClr val="00C459"/>
                    </a:solidFill>
                  </a:tcPr>
                </a:tc>
                <a:tc>
                  <a:txBody>
                    <a:bodyPr/>
                    <a:lstStyle/>
                    <a:p>
                      <a:pPr algn="ctr" fontAlgn="t"/>
                      <a:r>
                        <a:rPr lang="en-ZA" sz="1400" u="none" strike="noStrike" dirty="0">
                          <a:effectLst/>
                        </a:rPr>
                        <a:t>-</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a:effectLst/>
                        </a:rPr>
                        <a:t>3 schools monitored</a:t>
                      </a:r>
                      <a:br>
                        <a:rPr lang="en-ZA" sz="1400" b="1" u="none" strike="noStrike" dirty="0">
                          <a:effectLst/>
                        </a:rPr>
                      </a:br>
                      <a:r>
                        <a:rPr lang="en-ZA" sz="1400" b="1" u="none" strike="noStrike" dirty="0">
                          <a:effectLst/>
                        </a:rPr>
                        <a:t>(6 schools monitored to date)</a:t>
                      </a:r>
                      <a:br>
                        <a:rPr lang="en-ZA" sz="1400" b="1" u="none" strike="noStrike" dirty="0">
                          <a:effectLst/>
                        </a:rPr>
                      </a:br>
                      <a:endParaRPr lang="en-ZA" sz="14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400" u="none" strike="noStrike" dirty="0">
                          <a:effectLst/>
                        </a:rPr>
                        <a:t>-</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b="1" u="none" strike="noStrike" dirty="0">
                          <a:effectLst/>
                        </a:rPr>
                        <a:t>4 </a:t>
                      </a:r>
                      <a:r>
                        <a:rPr lang="en-ZA" sz="1400" b="1" u="none" strike="noStrike" dirty="0" smtClean="0">
                          <a:effectLst/>
                        </a:rPr>
                        <a:t>school </a:t>
                      </a:r>
                      <a:r>
                        <a:rPr lang="en-ZA" sz="1400" b="1" u="none" strike="noStrike" dirty="0">
                          <a:effectLst/>
                        </a:rPr>
                        <a:t>visits conducted and desktop monitoring completed in 10 schools nationally</a:t>
                      </a:r>
                      <a:br>
                        <a:rPr lang="en-ZA" sz="1400" b="1" u="none" strike="noStrike" dirty="0">
                          <a:effectLst/>
                        </a:rPr>
                      </a:br>
                      <a:r>
                        <a:rPr lang="en-ZA" sz="1400" b="1" u="none" strike="noStrike" dirty="0">
                          <a:effectLst/>
                        </a:rPr>
                        <a:t>(to date a total of 10 schools have been monitored through school visits and 10 schools have been desktop monitored – target of 20 achieved)</a:t>
                      </a:r>
                      <a:br>
                        <a:rPr lang="en-ZA" sz="1400" b="1" u="none" strike="noStrike" dirty="0">
                          <a:effectLst/>
                        </a:rPr>
                      </a:br>
                      <a:endParaRPr lang="en-ZA" sz="14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400" u="none" strike="noStrike" dirty="0">
                          <a:effectLst/>
                        </a:rPr>
                        <a:t>No Deviation</a:t>
                      </a:r>
                      <a:endParaRPr lang="en-ZA" sz="1400" b="0" i="0" u="none" strike="noStrike" dirty="0">
                        <a:solidFill>
                          <a:srgbClr val="000000"/>
                        </a:solidFill>
                        <a:effectLst/>
                        <a:latin typeface="Calibri"/>
                      </a:endParaRPr>
                    </a:p>
                  </a:txBody>
                  <a:tcPr marL="9525" marR="9525" marT="9525" marB="0" anchor="ctr"/>
                </a:tc>
                <a:tc>
                  <a:txBody>
                    <a:bodyPr/>
                    <a:lstStyle/>
                    <a:p>
                      <a:pPr algn="ctr" fontAlgn="t"/>
                      <a:r>
                        <a:rPr lang="en-ZA" sz="1400" u="none" strike="noStrike" dirty="0">
                          <a:effectLst/>
                        </a:rPr>
                        <a:t>Not Required</a:t>
                      </a:r>
                      <a:endParaRPr lang="en-ZA" sz="14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3605383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09955459"/>
              </p:ext>
            </p:extLst>
          </p:nvPr>
        </p:nvGraphicFramePr>
        <p:xfrm>
          <a:off x="-14858" y="785739"/>
          <a:ext cx="9143999" cy="5511185"/>
        </p:xfrm>
        <a:graphic>
          <a:graphicData uri="http://schemas.openxmlformats.org/drawingml/2006/table">
            <a:tbl>
              <a:tblPr>
                <a:tableStyleId>{8A107856-5554-42FB-B03E-39F5DBC370BA}</a:tableStyleId>
              </a:tblPr>
              <a:tblGrid>
                <a:gridCol w="1327355">
                  <a:extLst>
                    <a:ext uri="{9D8B030D-6E8A-4147-A177-3AD203B41FA5}">
                      <a16:colId xmlns:a16="http://schemas.microsoft.com/office/drawing/2014/main" xmlns="" val="20000"/>
                    </a:ext>
                  </a:extLst>
                </a:gridCol>
                <a:gridCol w="2164525">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1291757">
                  <a:extLst>
                    <a:ext uri="{9D8B030D-6E8A-4147-A177-3AD203B41FA5}">
                      <a16:colId xmlns:a16="http://schemas.microsoft.com/office/drawing/2014/main" xmlns="" val="20005"/>
                    </a:ext>
                  </a:extLst>
                </a:gridCol>
                <a:gridCol w="811161">
                  <a:extLst>
                    <a:ext uri="{9D8B030D-6E8A-4147-A177-3AD203B41FA5}">
                      <a16:colId xmlns:a16="http://schemas.microsoft.com/office/drawing/2014/main" xmlns="" val="20006"/>
                    </a:ext>
                  </a:extLst>
                </a:gridCol>
                <a:gridCol w="884905">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300" u="none" strike="noStrike" dirty="0">
                          <a:effectLst/>
                        </a:rPr>
                        <a:t>2.4.1 Mathematics, Science and Technology</a:t>
                      </a:r>
                      <a:br>
                        <a:rPr lang="en-ZA" sz="1300" u="none" strike="noStrike" dirty="0">
                          <a:effectLst/>
                        </a:rPr>
                      </a:br>
                      <a:r>
                        <a:rPr lang="en-ZA" sz="1300" u="none" strike="noStrike" dirty="0">
                          <a:effectLst/>
                        </a:rPr>
                        <a:t>lesson plans developed for the</a:t>
                      </a:r>
                      <a:br>
                        <a:rPr lang="en-ZA" sz="1300" u="none" strike="noStrike" dirty="0">
                          <a:effectLst/>
                        </a:rPr>
                      </a:br>
                      <a:r>
                        <a:rPr lang="en-ZA" sz="1300" u="none" strike="noStrike" dirty="0">
                          <a:effectLst/>
                        </a:rPr>
                        <a:t>Intermediate, Senior and FET Phases</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Mathematics Grade 4-6, Technology</a:t>
                      </a:r>
                      <a:br>
                        <a:rPr lang="en-ZA" sz="1300" b="1" u="none" strike="noStrike" dirty="0">
                          <a:effectLst/>
                        </a:rPr>
                      </a:br>
                      <a:r>
                        <a:rPr lang="en-ZA" sz="1300" b="1" u="none" strike="noStrike" dirty="0">
                          <a:effectLst/>
                        </a:rPr>
                        <a:t>Grade 7-9 lesson plans </a:t>
                      </a:r>
                      <a:r>
                        <a:rPr lang="en-ZA" sz="1300" b="1" u="none" strike="noStrike" dirty="0" smtClean="0">
                          <a:effectLst/>
                        </a:rPr>
                        <a:t>developed, </a:t>
                      </a:r>
                    </a:p>
                    <a:p>
                      <a:pPr algn="ctr" fontAlgn="t"/>
                      <a:r>
                        <a:rPr lang="en-ZA" sz="1300" b="1" u="none" strike="noStrike" dirty="0" smtClean="0">
                          <a:effectLst/>
                        </a:rPr>
                        <a:t>Natural </a:t>
                      </a:r>
                      <a:r>
                        <a:rPr lang="en-ZA" sz="1300" b="1" u="none" strike="noStrike" dirty="0">
                          <a:effectLst/>
                        </a:rPr>
                        <a:t>Sciences &amp; Technology</a:t>
                      </a:r>
                      <a:br>
                        <a:rPr lang="en-ZA" sz="1300" b="1" u="none" strike="noStrike" dirty="0">
                          <a:effectLst/>
                        </a:rPr>
                      </a:br>
                      <a:r>
                        <a:rPr lang="en-ZA" sz="1300" b="1" u="none" strike="noStrike" dirty="0">
                          <a:effectLst/>
                        </a:rPr>
                        <a:t>Grade 4-6 lesson plans developed</a:t>
                      </a:r>
                      <a:br>
                        <a:rPr lang="en-ZA" sz="1300" b="1" u="none" strike="noStrike" dirty="0">
                          <a:effectLst/>
                        </a:rPr>
                      </a:br>
                      <a:r>
                        <a:rPr lang="en-ZA" sz="1300" b="1" u="none" strike="noStrike" dirty="0">
                          <a:effectLst/>
                        </a:rPr>
                        <a:t>and Mathematics Grade 10-12</a:t>
                      </a:r>
                      <a:br>
                        <a:rPr lang="en-ZA" sz="1300" b="1" u="none" strike="noStrike" dirty="0">
                          <a:effectLst/>
                        </a:rPr>
                      </a:br>
                      <a:r>
                        <a:rPr lang="en-ZA" sz="1300" b="1" u="none" strike="noStrike" dirty="0">
                          <a:effectLst/>
                        </a:rPr>
                        <a:t>lesson plans </a:t>
                      </a:r>
                      <a:r>
                        <a:rPr lang="en-ZA" sz="1300" b="1" u="none" strike="noStrike" dirty="0" smtClean="0">
                          <a:effectLst/>
                        </a:rPr>
                        <a:t>developed</a:t>
                      </a:r>
                    </a:p>
                    <a:p>
                      <a:pPr algn="ctr" fontAlgn="t"/>
                      <a:r>
                        <a:rPr lang="en-ZA" sz="1300" b="1" i="0" u="none" strike="noStrike" dirty="0" smtClean="0">
                          <a:solidFill>
                            <a:srgbClr val="000000"/>
                          </a:solidFill>
                          <a:effectLst/>
                          <a:latin typeface="Calibri"/>
                        </a:rPr>
                        <a:t>ANNUALLY</a:t>
                      </a:r>
                      <a:endParaRPr lang="en-ZA" sz="1300" b="1" i="0" u="none" strike="noStrike" dirty="0">
                        <a:solidFill>
                          <a:srgbClr val="000000"/>
                        </a:solidFill>
                        <a:effectLst/>
                        <a:latin typeface="Calibri"/>
                      </a:endParaRPr>
                    </a:p>
                  </a:txBody>
                  <a:tcPr marL="2692" marR="2692" marT="2692" marB="0" anchor="ctr"/>
                </a:tc>
                <a:tc>
                  <a:txBody>
                    <a:bodyPr/>
                    <a:lstStyle/>
                    <a:p>
                      <a:pPr algn="ctr" fontAlgn="t"/>
                      <a:r>
                        <a:rPr lang="en-ZA" sz="1300" u="none" strike="noStrike" dirty="0">
                          <a:effectLst/>
                        </a:rPr>
                        <a:t>-</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Mathematics, Natural </a:t>
                      </a:r>
                      <a:r>
                        <a:rPr lang="en-ZA" sz="1300" b="1" u="none" strike="noStrike" dirty="0" smtClean="0">
                          <a:effectLst/>
                        </a:rPr>
                        <a:t>Sciences </a:t>
                      </a:r>
                      <a:r>
                        <a:rPr lang="en-ZA" sz="1300" b="1" u="none" strike="noStrike" dirty="0">
                          <a:effectLst/>
                        </a:rPr>
                        <a:t>and </a:t>
                      </a:r>
                      <a:r>
                        <a:rPr lang="en-ZA" sz="1300" b="1" u="none" strike="noStrike" dirty="0" smtClean="0">
                          <a:effectLst/>
                        </a:rPr>
                        <a:t>Technology </a:t>
                      </a:r>
                      <a:r>
                        <a:rPr lang="en-ZA" sz="1300" b="1" u="none" strike="noStrike" dirty="0">
                          <a:effectLst/>
                        </a:rPr>
                        <a:t>for Grade 4-6 lesson plans have been developed</a:t>
                      </a:r>
                      <a:endParaRPr lang="en-ZA" sz="13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300" u="none" strike="noStrike" dirty="0">
                          <a:effectLst/>
                        </a:rPr>
                        <a:t>-</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Lesson plan frameworks for Technology Grades 7-9 and Maths Grades 10-12 </a:t>
                      </a:r>
                      <a:r>
                        <a:rPr lang="en-ZA" sz="1300" b="1" u="none" strike="noStrike" dirty="0" smtClean="0">
                          <a:effectLst/>
                        </a:rPr>
                        <a:t>have </a:t>
                      </a:r>
                      <a:r>
                        <a:rPr lang="en-ZA" sz="1300" b="1" u="none" strike="noStrike" dirty="0">
                          <a:effectLst/>
                        </a:rPr>
                        <a:t>been finalised and the target will be achieved in Q4. </a:t>
                      </a:r>
                      <a:endParaRPr lang="en-ZA" sz="13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300" u="none" strike="noStrike" dirty="0">
                          <a:effectLst/>
                        </a:rPr>
                        <a:t>No Deviation</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u="none" strike="noStrike" dirty="0">
                          <a:effectLst/>
                        </a:rPr>
                        <a:t>Not Required</a:t>
                      </a:r>
                      <a:endParaRPr lang="en-ZA" sz="13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300" u="none" strike="noStrike" dirty="0">
                          <a:effectLst/>
                        </a:rPr>
                        <a:t>2.4.2 Mathematics, Science and Technology</a:t>
                      </a:r>
                      <a:br>
                        <a:rPr lang="en-ZA" sz="1300" u="none" strike="noStrike" dirty="0">
                          <a:effectLst/>
                        </a:rPr>
                      </a:br>
                      <a:r>
                        <a:rPr lang="en-ZA" sz="1300" u="none" strike="noStrike" dirty="0">
                          <a:effectLst/>
                        </a:rPr>
                        <a:t>teacher guides developed for the</a:t>
                      </a:r>
                      <a:br>
                        <a:rPr lang="en-ZA" sz="1300" u="none" strike="noStrike" dirty="0">
                          <a:effectLst/>
                        </a:rPr>
                      </a:br>
                      <a:r>
                        <a:rPr lang="en-ZA" sz="1300" u="none" strike="noStrike" dirty="0">
                          <a:effectLst/>
                        </a:rPr>
                        <a:t>Intermediate, Senior and FET Phases</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Mathematics Grade 4-6 teacher</a:t>
                      </a:r>
                      <a:br>
                        <a:rPr lang="en-ZA" sz="1300" b="1" u="none" strike="noStrike" dirty="0">
                          <a:effectLst/>
                        </a:rPr>
                      </a:br>
                      <a:r>
                        <a:rPr lang="en-ZA" sz="1300" b="1" u="none" strike="noStrike" dirty="0">
                          <a:effectLst/>
                        </a:rPr>
                        <a:t>guides, Technology Grade 7-9</a:t>
                      </a:r>
                      <a:br>
                        <a:rPr lang="en-ZA" sz="1300" b="1" u="none" strike="noStrike" dirty="0">
                          <a:effectLst/>
                        </a:rPr>
                      </a:br>
                      <a:r>
                        <a:rPr lang="en-ZA" sz="1300" b="1" u="none" strike="noStrike" dirty="0">
                          <a:effectLst/>
                        </a:rPr>
                        <a:t>teacher plans and </a:t>
                      </a:r>
                      <a:endParaRPr lang="en-ZA" sz="1300" b="1" u="none" strike="noStrike" dirty="0" smtClean="0">
                        <a:effectLst/>
                      </a:endParaRPr>
                    </a:p>
                    <a:p>
                      <a:pPr algn="ctr" fontAlgn="t"/>
                      <a:r>
                        <a:rPr lang="en-ZA" sz="1300" b="1" u="none" strike="noStrike" dirty="0" smtClean="0">
                          <a:effectLst/>
                        </a:rPr>
                        <a:t>Natural </a:t>
                      </a:r>
                      <a:r>
                        <a:rPr lang="en-ZA" sz="1300" b="1" u="none" strike="noStrike" dirty="0">
                          <a:effectLst/>
                        </a:rPr>
                        <a:t>Sciences</a:t>
                      </a:r>
                      <a:br>
                        <a:rPr lang="en-ZA" sz="1300" b="1" u="none" strike="noStrike" dirty="0">
                          <a:effectLst/>
                        </a:rPr>
                      </a:br>
                      <a:r>
                        <a:rPr lang="en-ZA" sz="1300" b="1" u="none" strike="noStrike" dirty="0">
                          <a:effectLst/>
                        </a:rPr>
                        <a:t>&amp; Technology Grade 4-6 teacher</a:t>
                      </a:r>
                      <a:br>
                        <a:rPr lang="en-ZA" sz="1300" b="1" u="none" strike="noStrike" dirty="0">
                          <a:effectLst/>
                        </a:rPr>
                      </a:br>
                      <a:r>
                        <a:rPr lang="en-ZA" sz="1300" b="1" u="none" strike="noStrike" dirty="0">
                          <a:effectLst/>
                        </a:rPr>
                        <a:t>guides developed </a:t>
                      </a:r>
                      <a:endParaRPr lang="en-ZA" sz="1300" b="1" u="none" strike="noStrike" dirty="0" smtClean="0">
                        <a:effectLst/>
                      </a:endParaRPr>
                    </a:p>
                    <a:p>
                      <a:pPr algn="ctr" fontAlgn="t"/>
                      <a:r>
                        <a:rPr lang="en-ZA" sz="1300" b="1" u="none" strike="noStrike" dirty="0" smtClean="0">
                          <a:effectLst/>
                        </a:rPr>
                        <a:t>Mathematics</a:t>
                      </a:r>
                      <a:r>
                        <a:rPr lang="en-ZA" sz="1300" b="1" u="none" strike="noStrike" dirty="0">
                          <a:effectLst/>
                        </a:rPr>
                        <a:t/>
                      </a:r>
                      <a:br>
                        <a:rPr lang="en-ZA" sz="1300" b="1" u="none" strike="noStrike" dirty="0">
                          <a:effectLst/>
                        </a:rPr>
                      </a:br>
                      <a:r>
                        <a:rPr lang="en-ZA" sz="1300" b="1" u="none" strike="noStrike" dirty="0">
                          <a:effectLst/>
                        </a:rPr>
                        <a:t>Grade 10-12 teacher guides</a:t>
                      </a:r>
                      <a:br>
                        <a:rPr lang="en-ZA" sz="1300" b="1" u="none" strike="noStrike" dirty="0">
                          <a:effectLst/>
                        </a:rPr>
                      </a:br>
                      <a:r>
                        <a:rPr lang="en-ZA" sz="1300" b="1" u="none" strike="noStrike" dirty="0" smtClean="0">
                          <a:effectLst/>
                        </a:rPr>
                        <a:t>developed</a:t>
                      </a:r>
                    </a:p>
                    <a:p>
                      <a:pPr algn="ctr" fontAlgn="t"/>
                      <a:r>
                        <a:rPr lang="en-ZA" sz="1300" b="1" i="0" u="none" strike="noStrike" dirty="0" smtClean="0">
                          <a:solidFill>
                            <a:srgbClr val="000000"/>
                          </a:solidFill>
                          <a:effectLst/>
                          <a:latin typeface="Calibri"/>
                        </a:rPr>
                        <a:t>ANNUALLY</a:t>
                      </a:r>
                      <a:endParaRPr lang="en-ZA" sz="1300" b="1" i="0" u="none" strike="noStrike" dirty="0">
                        <a:solidFill>
                          <a:srgbClr val="000000"/>
                        </a:solidFill>
                        <a:effectLst/>
                        <a:latin typeface="Calibri"/>
                      </a:endParaRPr>
                    </a:p>
                  </a:txBody>
                  <a:tcPr marL="2692" marR="2692" marT="2692" marB="0" anchor="ctr"/>
                </a:tc>
                <a:tc>
                  <a:txBody>
                    <a:bodyPr/>
                    <a:lstStyle/>
                    <a:p>
                      <a:pPr algn="ctr" fontAlgn="t"/>
                      <a:r>
                        <a:rPr lang="en-ZA" sz="1300" u="none" strike="noStrike" dirty="0">
                          <a:effectLst/>
                        </a:rPr>
                        <a:t>-</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Teacher Guides for </a:t>
                      </a:r>
                      <a:r>
                        <a:rPr lang="en-ZA" sz="1300" b="1" u="none" strike="noStrike" dirty="0" smtClean="0">
                          <a:effectLst/>
                        </a:rPr>
                        <a:t>Natural Science and Technology </a:t>
                      </a:r>
                      <a:r>
                        <a:rPr lang="en-ZA" sz="1300" b="1" u="none" strike="noStrike" dirty="0">
                          <a:effectLst/>
                        </a:rPr>
                        <a:t>Grades 4-6 for Term 4 completed.</a:t>
                      </a:r>
                      <a:br>
                        <a:rPr lang="en-ZA" sz="1300" b="1" u="none" strike="noStrike" dirty="0">
                          <a:effectLst/>
                        </a:rPr>
                      </a:br>
                      <a:r>
                        <a:rPr lang="en-ZA" sz="1300" b="1" u="none" strike="noStrike" dirty="0">
                          <a:effectLst/>
                        </a:rPr>
                        <a:t>Teacher Guides for Mathematics Grades 4-6 developed</a:t>
                      </a:r>
                      <a:br>
                        <a:rPr lang="en-ZA" sz="1300" b="1" u="none" strike="noStrike" dirty="0">
                          <a:effectLst/>
                        </a:rPr>
                      </a:br>
                      <a:endParaRPr lang="en-ZA" sz="13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300" u="none" strike="noStrike" dirty="0">
                          <a:effectLst/>
                        </a:rPr>
                        <a:t>-</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b="1" u="none" strike="noStrike" dirty="0">
                          <a:effectLst/>
                        </a:rPr>
                        <a:t>Teacher guide frameworks for Mathematics FET, and Technology for Grade 7-9 have been developed</a:t>
                      </a:r>
                      <a:endParaRPr lang="en-ZA" sz="13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300" u="none" strike="noStrike" dirty="0">
                          <a:effectLst/>
                        </a:rPr>
                        <a:t>No Deviation</a:t>
                      </a:r>
                      <a:endParaRPr lang="en-ZA" sz="1300" b="0" i="0" u="none" strike="noStrike" dirty="0">
                        <a:solidFill>
                          <a:srgbClr val="000000"/>
                        </a:solidFill>
                        <a:effectLst/>
                        <a:latin typeface="Calibri"/>
                      </a:endParaRPr>
                    </a:p>
                  </a:txBody>
                  <a:tcPr marL="9525" marR="9525" marT="9525" marB="0" anchor="ctr"/>
                </a:tc>
                <a:tc>
                  <a:txBody>
                    <a:bodyPr/>
                    <a:lstStyle/>
                    <a:p>
                      <a:pPr algn="ctr" fontAlgn="t"/>
                      <a:r>
                        <a:rPr lang="en-ZA" sz="1300" u="none" strike="noStrike" dirty="0">
                          <a:effectLst/>
                        </a:rPr>
                        <a:t>Not Required</a:t>
                      </a:r>
                      <a:endParaRPr lang="en-ZA" sz="13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33891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2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58173918"/>
              </p:ext>
            </p:extLst>
          </p:nvPr>
        </p:nvGraphicFramePr>
        <p:xfrm>
          <a:off x="179511" y="641321"/>
          <a:ext cx="8856986" cy="6183236"/>
        </p:xfrm>
        <a:graphic>
          <a:graphicData uri="http://schemas.openxmlformats.org/drawingml/2006/table">
            <a:tbl>
              <a:tblPr>
                <a:tableStyleId>{8A107856-5554-42FB-B03E-39F5DBC370BA}</a:tableStyleId>
              </a:tblPr>
              <a:tblGrid>
                <a:gridCol w="1708328">
                  <a:extLst>
                    <a:ext uri="{9D8B030D-6E8A-4147-A177-3AD203B41FA5}">
                      <a16:colId xmlns:a16="http://schemas.microsoft.com/office/drawing/2014/main" xmlns="" val="20000"/>
                    </a:ext>
                  </a:extLst>
                </a:gridCol>
                <a:gridCol w="976469">
                  <a:extLst>
                    <a:ext uri="{9D8B030D-6E8A-4147-A177-3AD203B41FA5}">
                      <a16:colId xmlns:a16="http://schemas.microsoft.com/office/drawing/2014/main" xmlns="" val="20001"/>
                    </a:ext>
                  </a:extLst>
                </a:gridCol>
                <a:gridCol w="1046217">
                  <a:extLst>
                    <a:ext uri="{9D8B030D-6E8A-4147-A177-3AD203B41FA5}">
                      <a16:colId xmlns:a16="http://schemas.microsoft.com/office/drawing/2014/main" xmlns="" val="20002"/>
                    </a:ext>
                  </a:extLst>
                </a:gridCol>
                <a:gridCol w="1325208">
                  <a:extLst>
                    <a:ext uri="{9D8B030D-6E8A-4147-A177-3AD203B41FA5}">
                      <a16:colId xmlns:a16="http://schemas.microsoft.com/office/drawing/2014/main" xmlns="" val="20003"/>
                    </a:ext>
                  </a:extLst>
                </a:gridCol>
                <a:gridCol w="836973">
                  <a:extLst>
                    <a:ext uri="{9D8B030D-6E8A-4147-A177-3AD203B41FA5}">
                      <a16:colId xmlns:a16="http://schemas.microsoft.com/office/drawing/2014/main" xmlns="" val="20004"/>
                    </a:ext>
                  </a:extLst>
                </a:gridCol>
                <a:gridCol w="1325208">
                  <a:extLst>
                    <a:ext uri="{9D8B030D-6E8A-4147-A177-3AD203B41FA5}">
                      <a16:colId xmlns:a16="http://schemas.microsoft.com/office/drawing/2014/main" xmlns="" val="20005"/>
                    </a:ext>
                  </a:extLst>
                </a:gridCol>
                <a:gridCol w="906721">
                  <a:extLst>
                    <a:ext uri="{9D8B030D-6E8A-4147-A177-3AD203B41FA5}">
                      <a16:colId xmlns:a16="http://schemas.microsoft.com/office/drawing/2014/main" xmlns="" val="20006"/>
                    </a:ext>
                  </a:extLst>
                </a:gridCol>
                <a:gridCol w="731862">
                  <a:extLst>
                    <a:ext uri="{9D8B030D-6E8A-4147-A177-3AD203B41FA5}">
                      <a16:colId xmlns:a16="http://schemas.microsoft.com/office/drawing/2014/main" xmlns="" val="20007"/>
                    </a:ext>
                  </a:extLst>
                </a:gridCol>
              </a:tblGrid>
              <a:tr h="201951">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8097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986381">
                <a:tc>
                  <a:txBody>
                    <a:bodyPr/>
                    <a:lstStyle/>
                    <a:p>
                      <a:pPr algn="ctr" fontAlgn="t"/>
                      <a:r>
                        <a:rPr lang="en-ZA" sz="1200" u="none" strike="noStrike" dirty="0">
                          <a:effectLst/>
                        </a:rPr>
                        <a:t>2.4.3 Number of Mathematics training</a:t>
                      </a:r>
                      <a:br>
                        <a:rPr lang="en-ZA" sz="1200" u="none" strike="noStrike" dirty="0">
                          <a:effectLst/>
                        </a:rPr>
                      </a:br>
                      <a:r>
                        <a:rPr lang="en-ZA" sz="1200" u="none" strike="noStrike" dirty="0">
                          <a:effectLst/>
                        </a:rPr>
                        <a:t>sessions/Workshops monitored</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9</a:t>
                      </a:r>
                      <a:endParaRPr lang="en-ZA" sz="1200" b="1" i="0" u="none" strike="noStrike" dirty="0">
                        <a:solidFill>
                          <a:srgbClr val="000000"/>
                        </a:solidFill>
                        <a:effectLst/>
                        <a:latin typeface="Calibri"/>
                      </a:endParaRPr>
                    </a:p>
                  </a:txBody>
                  <a:tcPr marL="2692" marR="2692" marT="2692" marB="0" anchor="ctr"/>
                </a:tc>
                <a:tc>
                  <a:txBody>
                    <a:bodyPr/>
                    <a:lstStyle/>
                    <a:p>
                      <a:pPr algn="ctr" fontAlgn="t"/>
                      <a:r>
                        <a:rPr lang="en-ZA" sz="1200" u="none" strike="noStrike" dirty="0" smtClean="0">
                          <a:effectLst/>
                        </a:rPr>
                        <a:t>5</a:t>
                      </a:r>
                    </a:p>
                    <a:p>
                      <a:pPr algn="ctr" fontAlgn="t"/>
                      <a:r>
                        <a:rPr lang="en-ZA" sz="1200" b="1" i="0" u="none" strike="noStrike" dirty="0" smtClean="0">
                          <a:solidFill>
                            <a:srgbClr val="000000"/>
                          </a:solidFill>
                          <a:effectLst/>
                          <a:latin typeface="+mn-lt"/>
                        </a:rPr>
                        <a:t>BI-ANNUALLY</a:t>
                      </a:r>
                      <a:endParaRPr lang="en-ZA" sz="1200" b="0"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No training sessions were </a:t>
                      </a:r>
                      <a:r>
                        <a:rPr lang="en-ZA" sz="1200" b="1" u="none" strike="noStrike" dirty="0" smtClean="0">
                          <a:effectLst/>
                        </a:rPr>
                        <a:t>monitored</a:t>
                      </a:r>
                    </a:p>
                    <a:p>
                      <a:pPr algn="ctr" fontAlgn="t"/>
                      <a:r>
                        <a:rPr lang="en-ZA" sz="1200" b="1" i="0" u="none" strike="noStrike" dirty="0" smtClean="0">
                          <a:solidFill>
                            <a:srgbClr val="000000"/>
                          </a:solidFill>
                          <a:effectLst/>
                          <a:latin typeface="Calibri"/>
                        </a:rPr>
                        <a:t>(To date </a:t>
                      </a:r>
                      <a:r>
                        <a:rPr lang="en-ZA" sz="1200" b="1" i="0" u="none" strike="noStrike" baseline="0" dirty="0" smtClean="0">
                          <a:solidFill>
                            <a:srgbClr val="000000"/>
                          </a:solidFill>
                          <a:effectLst/>
                          <a:latin typeface="Calibri"/>
                        </a:rPr>
                        <a:t>5 training sessions were monitored)</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No monitoring was planned for </a:t>
                      </a:r>
                      <a:r>
                        <a:rPr lang="en-ZA" sz="1200" b="0" u="none" strike="noStrike" dirty="0" smtClean="0">
                          <a:effectLst/>
                        </a:rPr>
                        <a:t>Q3</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mn-lt"/>
                        </a:rPr>
                        <a:t>(To date </a:t>
                      </a:r>
                      <a:r>
                        <a:rPr lang="en-ZA" sz="1200" b="0" i="0" u="none" strike="noStrike" baseline="0" dirty="0" smtClean="0">
                          <a:solidFill>
                            <a:srgbClr val="000000"/>
                          </a:solidFill>
                          <a:effectLst/>
                          <a:latin typeface="+mn-lt"/>
                        </a:rPr>
                        <a:t>5 training sessions were monitored)</a:t>
                      </a:r>
                      <a:endParaRPr lang="en-ZA" sz="1200" b="0" i="0" u="none" strike="noStrike" dirty="0" smtClean="0">
                        <a:solidFill>
                          <a:srgbClr val="000000"/>
                        </a:solidFill>
                        <a:effectLst/>
                        <a:latin typeface="+mn-lt"/>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1181623">
                <a:tc>
                  <a:txBody>
                    <a:bodyPr/>
                    <a:lstStyle/>
                    <a:p>
                      <a:pPr algn="ctr" fontAlgn="t"/>
                      <a:r>
                        <a:rPr lang="en-ZA" sz="1200" u="none" strike="noStrike" dirty="0">
                          <a:effectLst/>
                        </a:rPr>
                        <a:t>2.4.4 Number of training centres </a:t>
                      </a:r>
                      <a:r>
                        <a:rPr lang="en-ZA" sz="1200" u="none" strike="noStrike" dirty="0" smtClean="0">
                          <a:effectLst/>
                        </a:rPr>
                        <a:t>of</a:t>
                      </a:r>
                      <a:r>
                        <a:rPr lang="en-ZA" sz="1200" u="none" strike="noStrike" baseline="0" dirty="0" smtClean="0">
                          <a:effectLst/>
                        </a:rPr>
                        <a:t> </a:t>
                      </a:r>
                      <a:r>
                        <a:rPr lang="en-ZA" sz="1200" u="none" strike="noStrike" dirty="0" smtClean="0">
                          <a:effectLst/>
                        </a:rPr>
                        <a:t>CAPS</a:t>
                      </a:r>
                      <a:r>
                        <a:rPr lang="en-ZA" sz="1200" u="none" strike="noStrike" dirty="0">
                          <a:effectLst/>
                        </a:rPr>
                        <a:t/>
                      </a:r>
                      <a:br>
                        <a:rPr lang="en-ZA" sz="1200" u="none" strike="noStrike" dirty="0">
                          <a:effectLst/>
                        </a:rPr>
                      </a:br>
                      <a:r>
                        <a:rPr lang="en-ZA" sz="1200" u="none" strike="noStrike" dirty="0">
                          <a:effectLst/>
                        </a:rPr>
                        <a:t>for Technical subjects visited during a</a:t>
                      </a:r>
                      <a:br>
                        <a:rPr lang="en-ZA" sz="1200" u="none" strike="noStrike" dirty="0">
                          <a:effectLst/>
                        </a:rPr>
                      </a:br>
                      <a:r>
                        <a:rPr lang="en-ZA" sz="1200" u="none" strike="noStrike" dirty="0">
                          <a:effectLst/>
                        </a:rPr>
                        <a:t>training session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14</a:t>
                      </a:r>
                    </a:p>
                  </a:txBody>
                  <a:tcPr marL="2692" marR="2692" marT="2692" marB="0" anchor="ctr"/>
                </a:tc>
                <a:tc>
                  <a:txBody>
                    <a:bodyPr/>
                    <a:lstStyle/>
                    <a:p>
                      <a:pPr algn="ctr" fontAlgn="t"/>
                      <a:r>
                        <a:rPr lang="en-ZA" sz="1200" u="none" strike="noStrike" dirty="0" smtClean="0">
                          <a:effectLst/>
                        </a:rPr>
                        <a:t>Q1: 7</a:t>
                      </a:r>
                    </a:p>
                    <a:p>
                      <a:pPr algn="ctr" fontAlgn="t"/>
                      <a:r>
                        <a:rPr lang="en-ZA" sz="1200" b="0" i="0" u="none" strike="noStrike" dirty="0" smtClean="0">
                          <a:solidFill>
                            <a:srgbClr val="000000"/>
                          </a:solidFill>
                          <a:effectLst/>
                          <a:latin typeface="Calibri"/>
                        </a:rPr>
                        <a:t>Q2: 7</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effectLst/>
                          <a:latin typeface="+mn-lt"/>
                        </a:rPr>
                        <a:t>BI-ANNUALLY</a:t>
                      </a:r>
                    </a:p>
                  </a:txBody>
                  <a:tcPr marL="2692" marR="2692" marT="2692" marB="0" anchor="ctr"/>
                </a:tc>
                <a:tc>
                  <a:txBody>
                    <a:bodyPr/>
                    <a:lstStyle/>
                    <a:p>
                      <a:pPr algn="ctr" fontAlgn="t"/>
                      <a:r>
                        <a:rPr lang="en-ZA" sz="1200" b="1" u="none" strike="noStrike" dirty="0">
                          <a:effectLst/>
                        </a:rPr>
                        <a:t>7 training sessions were </a:t>
                      </a:r>
                      <a:r>
                        <a:rPr lang="en-ZA" sz="1200" b="1" u="none" strike="noStrike" dirty="0" smtClean="0">
                          <a:effectLst/>
                        </a:rPr>
                        <a:t>conducted </a:t>
                      </a:r>
                      <a:r>
                        <a:rPr lang="en-ZA" sz="1200" b="1" u="none" strike="noStrike" dirty="0">
                          <a:effectLst/>
                        </a:rPr>
                        <a:t>in different provinces.</a:t>
                      </a:r>
                      <a:br>
                        <a:rPr lang="en-ZA" sz="1200" b="1" u="none" strike="noStrike" dirty="0">
                          <a:effectLst/>
                        </a:rPr>
                      </a:br>
                      <a:r>
                        <a:rPr lang="en-ZA" sz="1200" b="1" u="none" strike="noStrike" dirty="0">
                          <a:effectLst/>
                        </a:rPr>
                        <a:t>(To date a total of 13 centres have been visited</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rgbClr val="FFC000"/>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The remaining </a:t>
                      </a:r>
                      <a:r>
                        <a:rPr lang="en-ZA" sz="1200" b="0" u="none" strike="noStrike" dirty="0" smtClean="0">
                          <a:effectLst/>
                        </a:rPr>
                        <a:t>visits </a:t>
                      </a:r>
                      <a:r>
                        <a:rPr lang="en-ZA" sz="1200" b="0" u="none" strike="noStrike" dirty="0">
                          <a:effectLst/>
                        </a:rPr>
                        <a:t>will be conducted in Q4 during the January KZN Training session.</a:t>
                      </a:r>
                      <a:endParaRPr lang="en-ZA" sz="12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smtClean="0">
                          <a:effectLst/>
                        </a:rPr>
                        <a:t>Service level for KZN agreements were not signed on time</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smtClean="0">
                          <a:effectLst/>
                        </a:rPr>
                        <a:t>Training session conducted</a:t>
                      </a:r>
                      <a:r>
                        <a:rPr lang="en-ZA" sz="1200" u="none" strike="noStrike" baseline="0" dirty="0" smtClean="0">
                          <a:effectLst/>
                        </a:rPr>
                        <a:t> in</a:t>
                      </a:r>
                      <a:r>
                        <a:rPr lang="en-ZA" sz="1200" u="none" strike="noStrike" dirty="0" smtClean="0">
                          <a:effectLst/>
                        </a:rPr>
                        <a:t> January 2018</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1376866">
                <a:tc>
                  <a:txBody>
                    <a:bodyPr/>
                    <a:lstStyle/>
                    <a:p>
                      <a:pPr algn="ctr" fontAlgn="t"/>
                      <a:r>
                        <a:rPr lang="en-ZA" sz="1200" u="none" strike="noStrike" dirty="0">
                          <a:effectLst/>
                        </a:rPr>
                        <a:t>2.4.5 Number of schools visited </a:t>
                      </a:r>
                      <a:r>
                        <a:rPr lang="en-ZA" sz="1200" u="none" strike="noStrike" dirty="0" smtClean="0">
                          <a:effectLst/>
                        </a:rPr>
                        <a:t>for</a:t>
                      </a:r>
                      <a:r>
                        <a:rPr lang="en-ZA" sz="1200" u="none" strike="noStrike" baseline="0" dirty="0" smtClean="0">
                          <a:effectLst/>
                        </a:rPr>
                        <a:t> </a:t>
                      </a:r>
                      <a:r>
                        <a:rPr lang="en-ZA" sz="1200" u="none" strike="noStrike" dirty="0" smtClean="0">
                          <a:effectLst/>
                        </a:rPr>
                        <a:t>monitoring </a:t>
                      </a:r>
                      <a:r>
                        <a:rPr lang="en-ZA" sz="1200" u="none" strike="noStrike" dirty="0">
                          <a:effectLst/>
                        </a:rPr>
                        <a:t>CAPS implementation in</a:t>
                      </a:r>
                      <a:br>
                        <a:rPr lang="en-ZA" sz="1200" u="none" strike="noStrike" dirty="0">
                          <a:effectLst/>
                        </a:rPr>
                      </a:br>
                      <a:r>
                        <a:rPr lang="en-ZA" sz="1200" u="none" strike="noStrike" dirty="0">
                          <a:effectLst/>
                        </a:rPr>
                        <a:t>technical schools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27</a:t>
                      </a:r>
                    </a:p>
                  </a:txBody>
                  <a:tcPr marL="2692" marR="2692" marT="2692" marB="0" anchor="ctr"/>
                </a:tc>
                <a:tc>
                  <a:txBody>
                    <a:bodyPr/>
                    <a:lstStyle/>
                    <a:p>
                      <a:pPr algn="ctr" fontAlgn="t"/>
                      <a:r>
                        <a:rPr lang="en-ZA" sz="1200" u="none" strike="noStrike" dirty="0" smtClean="0">
                          <a:effectLst/>
                        </a:rPr>
                        <a:t>9</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13 schools visited for monitoring CAPS implementation in technical schools</a:t>
                      </a:r>
                      <a:br>
                        <a:rPr lang="en-ZA" sz="1200" b="1" u="none" strike="noStrike" dirty="0">
                          <a:effectLst/>
                        </a:rPr>
                      </a:br>
                      <a:r>
                        <a:rPr lang="en-ZA" sz="1200" b="1" u="none" strike="noStrike" dirty="0">
                          <a:effectLst/>
                        </a:rPr>
                        <a:t>(To date a total of 18 Technical Schools were visited</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No schools were visited during this </a:t>
                      </a:r>
                      <a:r>
                        <a:rPr lang="en-ZA" sz="1200" b="0" u="none" strike="noStrike" dirty="0" smtClean="0">
                          <a:effectLst/>
                        </a:rPr>
                        <a:t>quarter</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0" u="none" strike="noStrike" dirty="0" smtClean="0">
                          <a:effectLst/>
                        </a:rPr>
                        <a:t>(To date a total of 18 Technical Schools were visited)</a:t>
                      </a:r>
                      <a:endParaRPr lang="en-ZA" sz="1200" b="0" i="0" u="none" strike="noStrike" dirty="0" smtClean="0">
                        <a:solidFill>
                          <a:srgbClr val="000000"/>
                        </a:solidFill>
                        <a:effectLst/>
                        <a:latin typeface="+mn-lt"/>
                      </a:endParaRPr>
                    </a:p>
                  </a:txBody>
                  <a:tcPr marL="9525" marR="9525" marT="9525" marB="0" anchor="ctr">
                    <a:solidFill>
                      <a:srgbClr val="00C459"/>
                    </a:solidFill>
                  </a:tcPr>
                </a:tc>
                <a:tc>
                  <a:txBody>
                    <a:bodyPr/>
                    <a:lstStyle/>
                    <a:p>
                      <a:pPr algn="ctr" fontAlgn="t"/>
                      <a:r>
                        <a:rPr lang="en-ZA" sz="1200" u="none" strike="noStrike" dirty="0">
                          <a:effectLst/>
                        </a:rPr>
                        <a:t>Conducting NCS final examinations memo discussions.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Schools will be visited in the first quarter </a:t>
                      </a:r>
                      <a:r>
                        <a:rPr lang="en-ZA" sz="1200" u="none" strike="noStrike" dirty="0" smtClean="0">
                          <a:effectLst/>
                        </a:rPr>
                        <a:t>of the 2018/19 financial year.</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1376866">
                <a:tc>
                  <a:txBody>
                    <a:bodyPr/>
                    <a:lstStyle/>
                    <a:p>
                      <a:pPr algn="ctr" fontAlgn="t"/>
                      <a:r>
                        <a:rPr lang="en-ZA" sz="1200" u="none" strike="noStrike" dirty="0">
                          <a:effectLst/>
                        </a:rPr>
                        <a:t>2.5.1 Number of learners obtaining subject</a:t>
                      </a:r>
                      <a:br>
                        <a:rPr lang="en-ZA" sz="1200" u="none" strike="noStrike" dirty="0">
                          <a:effectLst/>
                        </a:rPr>
                      </a:br>
                      <a:r>
                        <a:rPr lang="en-ZA" sz="1200" u="none" strike="noStrike" dirty="0">
                          <a:effectLst/>
                        </a:rPr>
                        <a:t>passes towards a National </a:t>
                      </a:r>
                      <a:r>
                        <a:rPr lang="en-ZA" sz="1200" u="none" strike="noStrike" dirty="0" smtClean="0">
                          <a:effectLst/>
                        </a:rPr>
                        <a:t>Senior</a:t>
                      </a:r>
                      <a:r>
                        <a:rPr lang="en-ZA" sz="1200" u="none" strike="noStrike" baseline="0" dirty="0" smtClean="0">
                          <a:effectLst/>
                        </a:rPr>
                        <a:t> </a:t>
                      </a:r>
                      <a:r>
                        <a:rPr lang="en-ZA" sz="1200" u="none" strike="noStrike" dirty="0" smtClean="0">
                          <a:effectLst/>
                        </a:rPr>
                        <a:t>Certificate </a:t>
                      </a:r>
                      <a:r>
                        <a:rPr lang="en-ZA" sz="1200" u="none" strike="noStrike" dirty="0">
                          <a:effectLst/>
                        </a:rPr>
                        <a:t>(NSC) or extended Senior</a:t>
                      </a:r>
                      <a:br>
                        <a:rPr lang="en-ZA" sz="1200" u="none" strike="noStrike" dirty="0">
                          <a:effectLst/>
                        </a:rPr>
                      </a:br>
                      <a:r>
                        <a:rPr lang="en-ZA" sz="1200" u="none" strike="noStrike" dirty="0">
                          <a:effectLst/>
                        </a:rPr>
                        <a:t>Certificate, including upgraded </a:t>
                      </a:r>
                      <a:r>
                        <a:rPr lang="en-ZA" sz="1200" u="none" strike="noStrike" dirty="0" smtClean="0">
                          <a:effectLst/>
                        </a:rPr>
                        <a:t>NSC</a:t>
                      </a:r>
                      <a:r>
                        <a:rPr lang="en-ZA" sz="1200" u="none" strike="noStrike" baseline="0" dirty="0" smtClean="0">
                          <a:effectLst/>
                        </a:rPr>
                        <a:t> </a:t>
                      </a:r>
                      <a:r>
                        <a:rPr lang="en-ZA" sz="1200" u="none" strike="noStrike" dirty="0" smtClean="0">
                          <a:effectLst/>
                        </a:rPr>
                        <a:t>per </a:t>
                      </a:r>
                      <a:r>
                        <a:rPr lang="en-ZA" sz="1200" u="none" strike="noStrike" dirty="0">
                          <a:effectLst/>
                        </a:rPr>
                        <a:t>year</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20</a:t>
                      </a:r>
                      <a:r>
                        <a:rPr lang="en-ZA" sz="1200" b="1" u="none" strike="noStrike" baseline="0" dirty="0" smtClean="0">
                          <a:effectLst/>
                        </a:rPr>
                        <a:t> </a:t>
                      </a:r>
                      <a:r>
                        <a:rPr lang="en-ZA" sz="1200" b="1" u="none" strike="noStrike" dirty="0" smtClean="0">
                          <a:effectLst/>
                        </a:rPr>
                        <a:t>000</a:t>
                      </a:r>
                    </a:p>
                  </a:txBody>
                  <a:tcPr marL="2692" marR="2692" marT="2692" marB="0" anchor="ctr"/>
                </a:tc>
                <a:tc>
                  <a:txBody>
                    <a:bodyPr/>
                    <a:lstStyle/>
                    <a:p>
                      <a:pPr algn="ctr" fontAlgn="t"/>
                      <a:r>
                        <a:rPr lang="en-ZA" sz="1200" u="none" strike="noStrike" dirty="0" smtClean="0">
                          <a:effectLst/>
                        </a:rPr>
                        <a:t>10 000</a:t>
                      </a:r>
                    </a:p>
                    <a:p>
                      <a:pPr algn="ctr" fontAlgn="t"/>
                      <a:r>
                        <a:rPr lang="en-ZA" sz="1200" b="1" i="0" u="none" strike="noStrike" dirty="0" smtClean="0">
                          <a:solidFill>
                            <a:srgbClr val="000000"/>
                          </a:solidFill>
                          <a:effectLst/>
                          <a:latin typeface="+mn-lt"/>
                        </a:rPr>
                        <a:t>QUARTERLY</a:t>
                      </a:r>
                      <a:endParaRPr lang="en-ZA" sz="1200" b="0" i="0" u="none" strike="noStrike" dirty="0">
                        <a:solidFill>
                          <a:srgbClr val="000000"/>
                        </a:solidFill>
                        <a:effectLst/>
                        <a:latin typeface="Calibri"/>
                      </a:endParaRPr>
                    </a:p>
                  </a:txBody>
                  <a:tcPr marL="2692" marR="2692" marT="2692" marB="0" anchor="ctr"/>
                </a:tc>
                <a:tc>
                  <a:txBody>
                    <a:bodyPr/>
                    <a:lstStyle/>
                    <a:p>
                      <a:pPr algn="ctr" fontAlgn="t"/>
                      <a:r>
                        <a:rPr lang="en-ZA" sz="1200" b="1" u="none" strike="noStrike" dirty="0">
                          <a:effectLst/>
                        </a:rPr>
                        <a:t>12 489 candidates obtained subject passes towards extended Senior Certificate</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0" u="none" strike="noStrike" dirty="0">
                          <a:effectLst/>
                        </a:rPr>
                        <a:t>Support provided to part time candidates writing the November examinations</a:t>
                      </a:r>
                      <a:endParaRPr lang="en-ZA" sz="1200" b="0"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940784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a:t>
            </a:r>
            <a:r>
              <a:rPr lang="en-US" dirty="0"/>
              <a:t>Quarter </a:t>
            </a:r>
            <a:r>
              <a:rPr lang="en-US" dirty="0" smtClean="0"/>
              <a:t>Monitoring Visits – Northern Cape</a:t>
            </a:r>
            <a:endParaRPr lang="en-US" dirty="0">
              <a:solidFill>
                <a:srgbClr val="FF0000"/>
              </a:solidFill>
            </a:endParaRPr>
          </a:p>
        </p:txBody>
      </p:sp>
      <p:sp>
        <p:nvSpPr>
          <p:cNvPr id="3" name="Content Placeholder 2"/>
          <p:cNvSpPr>
            <a:spLocks noGrp="1"/>
          </p:cNvSpPr>
          <p:nvPr>
            <p:ph idx="1"/>
          </p:nvPr>
        </p:nvSpPr>
        <p:spPr>
          <a:xfrm>
            <a:off x="2" y="943000"/>
            <a:ext cx="9115053" cy="5217444"/>
          </a:xfrm>
        </p:spPr>
        <p:txBody>
          <a:bodyPr/>
          <a:lstStyle/>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cstate="print"/>
          <a:stretch>
            <a:fillRect/>
          </a:stretch>
        </p:blipFill>
        <p:spPr>
          <a:xfrm>
            <a:off x="-1" y="747094"/>
            <a:ext cx="4644009" cy="2897930"/>
          </a:xfrm>
          <a:prstGeom prst="rect">
            <a:avLst/>
          </a:prstGeom>
        </p:spPr>
      </p:pic>
      <p:pic>
        <p:nvPicPr>
          <p:cNvPr id="6" name="Picture 5"/>
          <p:cNvPicPr>
            <a:picLocks noChangeAspect="1"/>
          </p:cNvPicPr>
          <p:nvPr/>
        </p:nvPicPr>
        <p:blipFill>
          <a:blip r:embed="rId4" cstate="print"/>
          <a:stretch>
            <a:fillRect/>
          </a:stretch>
        </p:blipFill>
        <p:spPr>
          <a:xfrm>
            <a:off x="4572000" y="747094"/>
            <a:ext cx="4572000" cy="2897930"/>
          </a:xfrm>
          <a:prstGeom prst="rect">
            <a:avLst/>
          </a:prstGeom>
        </p:spPr>
      </p:pic>
      <p:pic>
        <p:nvPicPr>
          <p:cNvPr id="7" name="Picture 6"/>
          <p:cNvPicPr>
            <a:picLocks noChangeAspect="1"/>
          </p:cNvPicPr>
          <p:nvPr/>
        </p:nvPicPr>
        <p:blipFill>
          <a:blip r:embed="rId5" cstate="print"/>
          <a:stretch>
            <a:fillRect/>
          </a:stretch>
        </p:blipFill>
        <p:spPr>
          <a:xfrm>
            <a:off x="0" y="3527196"/>
            <a:ext cx="4644008" cy="3330807"/>
          </a:xfrm>
          <a:prstGeom prst="rect">
            <a:avLst/>
          </a:prstGeom>
        </p:spPr>
      </p:pic>
      <p:pic>
        <p:nvPicPr>
          <p:cNvPr id="8" name="Picture 7"/>
          <p:cNvPicPr>
            <a:picLocks noChangeAspect="1"/>
          </p:cNvPicPr>
          <p:nvPr/>
        </p:nvPicPr>
        <p:blipFill>
          <a:blip r:embed="rId6" cstate="print"/>
          <a:stretch>
            <a:fillRect/>
          </a:stretch>
        </p:blipFill>
        <p:spPr>
          <a:xfrm>
            <a:off x="4572000" y="3527195"/>
            <a:ext cx="4571998" cy="3330807"/>
          </a:xfrm>
          <a:prstGeom prst="rect">
            <a:avLst/>
          </a:prstGeom>
        </p:spPr>
      </p:pic>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653366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72" y="72008"/>
            <a:ext cx="7596336" cy="908720"/>
          </a:xfrm>
          <a:noFill/>
        </p:spPr>
        <p:txBody>
          <a:bodyPr/>
          <a:lstStyle/>
          <a:p>
            <a:r>
              <a:rPr lang="en-US" dirty="0" smtClean="0"/>
              <a:t>Third Quarter Monitoring Visits - Mpumalanga</a:t>
            </a:r>
            <a:endParaRPr lang="en-US" dirty="0"/>
          </a:p>
        </p:txBody>
      </p:sp>
      <p:pic>
        <p:nvPicPr>
          <p:cNvPr id="1027" name="38C023AD-2F91-41CE-9E86-6C2737B52EB5" descr="38C023AD-2F91-41CE-9E86-6C2737B52EB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 y="764703"/>
            <a:ext cx="4427985" cy="288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54F77154-D00F-4D90-A8EA-7800DFEA9E62" descr="54F77154-D00F-4D90-A8EA-7800DFEA9E6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6" y="764704"/>
            <a:ext cx="4716014" cy="288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97743FE0-D2D6-4A80-B13B-D584CEE47EE3" descr="97743FE0-D2D6-4A80-B13B-D584CEE47EE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645022"/>
            <a:ext cx="4427984" cy="3212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2C32D25F-B144-43BB-8675-6F3804944E4B" descr="2C32D25F-B144-43BB-8675-6F3804944E4B"/>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4" y="3645024"/>
            <a:ext cx="4716015" cy="3212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262773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Autofit/>
          </a:bodyPr>
          <a:lstStyle/>
          <a:p>
            <a:r>
              <a:rPr lang="en-US" sz="3600" b="1" dirty="0">
                <a:solidFill>
                  <a:schemeClr val="accent2">
                    <a:lumMod val="75000"/>
                  </a:schemeClr>
                </a:solidFill>
                <a:latin typeface="+mn-lt"/>
              </a:rPr>
              <a:t>PROGRAMME 3: TEACHERS, EDUCATION HUMAN RESOURCES AND INSTITUTIONAL DEVELOPMENT</a:t>
            </a:r>
            <a:r>
              <a:rPr lang="en-US" sz="3600" b="1" dirty="0">
                <a:solidFill>
                  <a:schemeClr val="accent2">
                    <a:lumMod val="75000"/>
                  </a:schemeClr>
                </a:solidFill>
              </a:rPr>
              <a:t/>
            </a:r>
            <a:br>
              <a:rPr lang="en-US" sz="3600" b="1" dirty="0">
                <a:solidFill>
                  <a:schemeClr val="accent2">
                    <a:lumMod val="75000"/>
                  </a:schemeClr>
                </a:solidFill>
              </a:rPr>
            </a:br>
            <a:endParaRPr lang="en-ZA" sz="3600" b="1" dirty="0">
              <a:solidFill>
                <a:schemeClr val="accent2">
                  <a:lumMod val="75000"/>
                </a:schemeClr>
              </a:solidFill>
            </a:endParaRPr>
          </a:p>
        </p:txBody>
      </p:sp>
      <p:sp>
        <p:nvSpPr>
          <p:cNvPr id="3" name="Content Placeholder 2"/>
          <p:cNvSpPr>
            <a:spLocks noGrp="1"/>
          </p:cNvSpPr>
          <p:nvPr>
            <p:ph type="subTitle" idx="1"/>
          </p:nvPr>
        </p:nvSpPr>
        <p:spPr>
          <a:xfrm>
            <a:off x="179512" y="3573016"/>
            <a:ext cx="8856984" cy="1872208"/>
          </a:xfrm>
        </p:spPr>
        <p:txBody>
          <a:bodyPr>
            <a:noAutofit/>
          </a:bodyPr>
          <a:lstStyle/>
          <a:p>
            <a:pPr marL="0" indent="0" algn="just">
              <a:buNone/>
            </a:pPr>
            <a:r>
              <a:rPr lang="en-US" dirty="0" smtClean="0">
                <a:solidFill>
                  <a:schemeClr val="tx1"/>
                </a:solidFill>
              </a:rPr>
              <a:t>The</a:t>
            </a:r>
            <a:r>
              <a:rPr lang="en-US" b="1" dirty="0" smtClean="0">
                <a:solidFill>
                  <a:schemeClr val="tx1"/>
                </a:solidFill>
              </a:rPr>
              <a:t> </a:t>
            </a:r>
            <a:r>
              <a:rPr lang="en-US" b="1" dirty="0">
                <a:solidFill>
                  <a:schemeClr val="tx1"/>
                </a:solidFill>
              </a:rPr>
              <a:t>purpose </a:t>
            </a:r>
            <a:r>
              <a:rPr lang="en-US" dirty="0">
                <a:solidFill>
                  <a:schemeClr val="tx1"/>
                </a:solidFill>
              </a:rPr>
              <a:t>of Programme 3 is to promote </a:t>
            </a:r>
            <a:r>
              <a:rPr lang="en-US" b="1" dirty="0">
                <a:solidFill>
                  <a:schemeClr val="tx1"/>
                </a:solidFill>
              </a:rPr>
              <a:t>quality teaching</a:t>
            </a:r>
            <a:r>
              <a:rPr lang="en-US" dirty="0">
                <a:solidFill>
                  <a:schemeClr val="tx1"/>
                </a:solidFill>
              </a:rPr>
              <a:t> and </a:t>
            </a:r>
            <a:r>
              <a:rPr lang="en-US" b="1" dirty="0">
                <a:solidFill>
                  <a:schemeClr val="tx1"/>
                </a:solidFill>
              </a:rPr>
              <a:t>institutional performance </a:t>
            </a:r>
            <a:r>
              <a:rPr lang="en-US" dirty="0">
                <a:solidFill>
                  <a:schemeClr val="tx1"/>
                </a:solidFill>
              </a:rPr>
              <a:t>through the effective supply, development and utilisation of</a:t>
            </a:r>
            <a:r>
              <a:rPr lang="en-US" b="1" dirty="0">
                <a:solidFill>
                  <a:schemeClr val="tx1"/>
                </a:solidFill>
              </a:rPr>
              <a:t> </a:t>
            </a:r>
            <a:r>
              <a:rPr lang="en-US" b="1" dirty="0" smtClean="0">
                <a:solidFill>
                  <a:schemeClr val="tx1"/>
                </a:solidFill>
              </a:rPr>
              <a:t>human resources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518718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Autofit/>
          </a:bodyPr>
          <a:lstStyle/>
          <a:p>
            <a:r>
              <a:rPr lang="en-US" sz="2000" b="1" dirty="0" smtClean="0"/>
              <a:t>Implementation </a:t>
            </a:r>
            <a:r>
              <a:rPr lang="en-US" sz="2000" b="1" dirty="0"/>
              <a:t>of </a:t>
            </a:r>
            <a:r>
              <a:rPr lang="en-ZA" sz="2000" b="1" dirty="0"/>
              <a:t>Integrated Quality Management System (</a:t>
            </a:r>
            <a:r>
              <a:rPr lang="en-ZA" sz="2000" b="1" dirty="0" smtClean="0"/>
              <a:t>IQMS) </a:t>
            </a:r>
            <a:r>
              <a:rPr lang="en-US" sz="2000" b="1" dirty="0" smtClean="0"/>
              <a:t>was </a:t>
            </a:r>
            <a:r>
              <a:rPr lang="en-US" sz="2000" b="1" dirty="0"/>
              <a:t>monitored </a:t>
            </a:r>
            <a:r>
              <a:rPr lang="en-US" sz="2000" dirty="0"/>
              <a:t>in </a:t>
            </a:r>
            <a:r>
              <a:rPr lang="en-US" sz="2000" dirty="0" smtClean="0"/>
              <a:t>MP &amp; EC</a:t>
            </a:r>
            <a:r>
              <a:rPr lang="en-US" sz="2000" dirty="0"/>
              <a:t>;</a:t>
            </a:r>
            <a:endParaRPr lang="en-US" sz="2000" dirty="0" smtClean="0"/>
          </a:p>
          <a:p>
            <a:r>
              <a:rPr lang="en-GB" sz="2000" dirty="0" smtClean="0"/>
              <a:t>T</a:t>
            </a:r>
            <a:r>
              <a:rPr lang="en-ZA" sz="2000" dirty="0"/>
              <a:t>he </a:t>
            </a:r>
            <a:r>
              <a:rPr lang="en-ZA" sz="2000" b="1" dirty="0"/>
              <a:t>signing of job descriptions </a:t>
            </a:r>
            <a:r>
              <a:rPr lang="en-ZA" sz="2000" dirty="0"/>
              <a:t>by</a:t>
            </a:r>
            <a:r>
              <a:rPr lang="en-ZA" sz="2000" b="1" dirty="0"/>
              <a:t> school-based educators </a:t>
            </a:r>
            <a:r>
              <a:rPr lang="en-ZA" sz="2000" dirty="0"/>
              <a:t>was</a:t>
            </a:r>
            <a:r>
              <a:rPr lang="en-ZA" sz="2000" b="1" dirty="0"/>
              <a:t> approved </a:t>
            </a:r>
            <a:r>
              <a:rPr lang="en-ZA" sz="2000" b="1" dirty="0" smtClean="0"/>
              <a:t>by</a:t>
            </a:r>
            <a:r>
              <a:rPr lang="en-ZA" sz="2000" dirty="0" smtClean="0"/>
              <a:t> the Council </a:t>
            </a:r>
            <a:r>
              <a:rPr lang="en-ZA" sz="2000" dirty="0"/>
              <a:t>of Education Ministers </a:t>
            </a:r>
            <a:r>
              <a:rPr lang="en-ZA" sz="2000" b="1" dirty="0"/>
              <a:t>(CEM). </a:t>
            </a:r>
            <a:r>
              <a:rPr lang="en-US" sz="2000" b="1" dirty="0"/>
              <a:t>12 principals </a:t>
            </a:r>
            <a:r>
              <a:rPr lang="en-US" sz="2000" dirty="0"/>
              <a:t>across a selection of schools were </a:t>
            </a:r>
            <a:r>
              <a:rPr lang="en-US" sz="2000" b="1" dirty="0"/>
              <a:t>monitored</a:t>
            </a:r>
            <a:r>
              <a:rPr lang="en-US" sz="2000" dirty="0"/>
              <a:t> in </a:t>
            </a:r>
            <a:r>
              <a:rPr lang="en-US" sz="2000" dirty="0" smtClean="0"/>
              <a:t>Kimberley;</a:t>
            </a:r>
            <a:endParaRPr lang="en-US" sz="2000" dirty="0"/>
          </a:p>
        </p:txBody>
      </p:sp>
      <p:sp>
        <p:nvSpPr>
          <p:cNvPr id="5" name="Text Placeholder 4"/>
          <p:cNvSpPr>
            <a:spLocks noGrp="1"/>
          </p:cNvSpPr>
          <p:nvPr>
            <p:ph type="body" sz="quarter" idx="3"/>
          </p:nvPr>
        </p:nvSpPr>
        <p:spPr/>
        <p:txBody>
          <a:bodyPr/>
          <a:lstStyle/>
          <a:p>
            <a:r>
              <a:rPr lang="en-US" dirty="0" smtClean="0"/>
              <a:t>Q3</a:t>
            </a:r>
            <a:endParaRPr lang="en-US" dirty="0"/>
          </a:p>
        </p:txBody>
      </p:sp>
      <p:sp>
        <p:nvSpPr>
          <p:cNvPr id="6" name="Content Placeholder 5"/>
          <p:cNvSpPr>
            <a:spLocks noGrp="1"/>
          </p:cNvSpPr>
          <p:nvPr>
            <p:ph sz="quarter" idx="4"/>
          </p:nvPr>
        </p:nvSpPr>
        <p:spPr>
          <a:xfrm>
            <a:off x="4645029" y="1772816"/>
            <a:ext cx="4041775" cy="3951288"/>
          </a:xfrm>
        </p:spPr>
        <p:txBody>
          <a:bodyPr>
            <a:normAutofit/>
          </a:bodyPr>
          <a:lstStyle/>
          <a:p>
            <a:endParaRPr lang="en-US" sz="2000" b="1" dirty="0" smtClean="0"/>
          </a:p>
          <a:p>
            <a:r>
              <a:rPr lang="en-US" sz="2000" b="1" dirty="0" smtClean="0"/>
              <a:t>Implementation </a:t>
            </a:r>
            <a:r>
              <a:rPr lang="en-US" sz="2000" b="1" dirty="0"/>
              <a:t>of IQMS was monitored </a:t>
            </a:r>
            <a:r>
              <a:rPr lang="en-US" sz="2000" dirty="0"/>
              <a:t>in </a:t>
            </a:r>
            <a:r>
              <a:rPr lang="en-US" sz="2000" dirty="0" smtClean="0"/>
              <a:t>GP</a:t>
            </a:r>
            <a:r>
              <a:rPr lang="en-US" sz="2000" dirty="0"/>
              <a:t>;</a:t>
            </a:r>
          </a:p>
          <a:p>
            <a:r>
              <a:rPr lang="en-ZA" sz="2000" dirty="0"/>
              <a:t>5</a:t>
            </a:r>
            <a:r>
              <a:rPr lang="en-ZA" sz="2000" dirty="0" smtClean="0"/>
              <a:t> Provinces </a:t>
            </a:r>
            <a:r>
              <a:rPr lang="en-ZA" sz="2000" dirty="0"/>
              <a:t>(EC, FS, KZN, NW, NC) issued </a:t>
            </a:r>
            <a:r>
              <a:rPr lang="en-ZA" sz="2000" b="1" dirty="0"/>
              <a:t>circulars</a:t>
            </a:r>
            <a:r>
              <a:rPr lang="en-ZA" sz="2000" dirty="0"/>
              <a:t> to schools on the </a:t>
            </a:r>
            <a:r>
              <a:rPr lang="en-ZA" sz="2000" b="1" dirty="0"/>
              <a:t>signing of job </a:t>
            </a:r>
            <a:r>
              <a:rPr lang="en-ZA" sz="2000" b="1" dirty="0" smtClean="0"/>
              <a:t>descriptions; </a:t>
            </a:r>
            <a:r>
              <a:rPr lang="en-ZA" sz="2000" dirty="0" smtClean="0"/>
              <a:t>consultations are still taking place with the 4 remaining provinces. </a:t>
            </a:r>
            <a:endParaRPr lang="en-ZA" sz="2000" dirty="0"/>
          </a:p>
          <a:p>
            <a:endParaRPr lang="en-US" sz="2000" dirty="0"/>
          </a:p>
        </p:txBody>
      </p:sp>
      <p:sp>
        <p:nvSpPr>
          <p:cNvPr id="7" name="Title 1"/>
          <p:cNvSpPr>
            <a:spLocks noGrp="1"/>
          </p:cNvSpPr>
          <p:nvPr>
            <p:ph type="title"/>
          </p:nvPr>
        </p:nvSpPr>
        <p:spPr>
          <a:xfrm>
            <a:off x="457200" y="629816"/>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400" b="1" dirty="0"/>
              <a:t>EDUCATION HUMAN RESOURCE </a:t>
            </a:r>
            <a:r>
              <a:rPr lang="en-GB" sz="2400" b="1" dirty="0" smtClean="0"/>
              <a:t>MANAGEMENT</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67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565449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2060848"/>
            <a:ext cx="4040188" cy="3951288"/>
          </a:xfrm>
        </p:spPr>
        <p:txBody>
          <a:bodyPr>
            <a:normAutofit/>
          </a:bodyPr>
          <a:lstStyle/>
          <a:p>
            <a:r>
              <a:rPr lang="en-ZA" sz="2000" b="1" dirty="0" smtClean="0"/>
              <a:t>Onsite </a:t>
            </a:r>
            <a:r>
              <a:rPr lang="en-ZA" sz="2000" b="1" dirty="0"/>
              <a:t>monitoring </a:t>
            </a:r>
            <a:r>
              <a:rPr lang="en-ZA" sz="2000" dirty="0"/>
              <a:t>was </a:t>
            </a:r>
            <a:r>
              <a:rPr lang="en-ZA" sz="2000" b="1" dirty="0"/>
              <a:t>conducted </a:t>
            </a:r>
            <a:r>
              <a:rPr lang="en-ZA" sz="2000" dirty="0"/>
              <a:t>in </a:t>
            </a:r>
            <a:r>
              <a:rPr lang="en-ZA" sz="2000" dirty="0" smtClean="0"/>
              <a:t>NC &amp; KZN to </a:t>
            </a:r>
            <a:r>
              <a:rPr lang="en-ZA" sz="2000" dirty="0"/>
              <a:t>monitor Performance Management and Development System</a:t>
            </a:r>
            <a:r>
              <a:rPr lang="en-ZA" sz="2000" b="1" dirty="0"/>
              <a:t> </a:t>
            </a:r>
            <a:r>
              <a:rPr lang="en-ZA" sz="2000" b="1" dirty="0" smtClean="0"/>
              <a:t>(PMDS) </a:t>
            </a:r>
            <a:r>
              <a:rPr lang="en-ZA" sz="2000" dirty="0"/>
              <a:t>implementation with a focus on the </a:t>
            </a:r>
            <a:r>
              <a:rPr lang="en-ZA" sz="2000" b="1" dirty="0"/>
              <a:t>Work Plans, Job descriptions and Quarterly </a:t>
            </a:r>
            <a:r>
              <a:rPr lang="en-ZA" sz="2000" b="1" dirty="0" smtClean="0"/>
              <a:t>reviews</a:t>
            </a:r>
            <a:r>
              <a:rPr lang="en-ZA" sz="2000" dirty="0"/>
              <a:t>;</a:t>
            </a:r>
            <a:endParaRPr lang="en-ZA" sz="2000" b="1" dirty="0"/>
          </a:p>
          <a:p>
            <a:r>
              <a:rPr lang="en-US" sz="2000" b="1" dirty="0" smtClean="0"/>
              <a:t>Monitored </a:t>
            </a:r>
            <a:r>
              <a:rPr lang="en-US" sz="2000" b="1" dirty="0"/>
              <a:t>skills development processes </a:t>
            </a:r>
            <a:r>
              <a:rPr lang="en-US" sz="2000" dirty="0" smtClean="0"/>
              <a:t>in NC &amp; KZN</a:t>
            </a:r>
            <a:r>
              <a:rPr lang="en-US" sz="2000" dirty="0"/>
              <a:t>;</a:t>
            </a:r>
          </a:p>
          <a:p>
            <a:pPr marL="0" indent="0">
              <a:buNone/>
            </a:pPr>
            <a:endParaRPr lang="en-US" sz="2000" dirty="0"/>
          </a:p>
        </p:txBody>
      </p:sp>
      <p:sp>
        <p:nvSpPr>
          <p:cNvPr id="5" name="Text Placeholder 4"/>
          <p:cNvSpPr>
            <a:spLocks noGrp="1"/>
          </p:cNvSpPr>
          <p:nvPr>
            <p:ph type="body" sz="quarter" idx="3"/>
          </p:nvPr>
        </p:nvSpPr>
        <p:spPr>
          <a:xfrm>
            <a:off x="4645029" y="1196756"/>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2060848"/>
            <a:ext cx="4041775" cy="3951288"/>
          </a:xfrm>
        </p:spPr>
        <p:txBody>
          <a:bodyPr>
            <a:noAutofit/>
          </a:bodyPr>
          <a:lstStyle/>
          <a:p>
            <a:r>
              <a:rPr lang="en-ZA" sz="2000" b="1" dirty="0"/>
              <a:t>Onsite monitoring </a:t>
            </a:r>
            <a:r>
              <a:rPr lang="en-ZA" sz="2000" dirty="0"/>
              <a:t>was </a:t>
            </a:r>
            <a:r>
              <a:rPr lang="en-ZA" sz="2000" b="1" dirty="0"/>
              <a:t>conducted</a:t>
            </a:r>
            <a:r>
              <a:rPr lang="en-ZA" sz="2000" dirty="0"/>
              <a:t> in </a:t>
            </a:r>
            <a:r>
              <a:rPr lang="en-ZA" sz="2000" dirty="0" smtClean="0"/>
              <a:t>Gauteng Provincial Office (GPO) and </a:t>
            </a:r>
            <a:r>
              <a:rPr lang="en-ZA" sz="2000" dirty="0"/>
              <a:t>Tshwane North </a:t>
            </a:r>
            <a:r>
              <a:rPr lang="en-ZA" sz="2000" dirty="0" smtClean="0"/>
              <a:t>District</a:t>
            </a:r>
            <a:r>
              <a:rPr lang="en-ZA" sz="2000" dirty="0"/>
              <a:t>;</a:t>
            </a:r>
            <a:endParaRPr lang="en-ZA" sz="2000" dirty="0" smtClean="0"/>
          </a:p>
          <a:p>
            <a:r>
              <a:rPr lang="en-US" sz="2000" b="1" dirty="0" smtClean="0"/>
              <a:t>Monitored </a:t>
            </a:r>
            <a:r>
              <a:rPr lang="en-US" sz="2000" b="1" dirty="0"/>
              <a:t>skills development processes </a:t>
            </a:r>
            <a:r>
              <a:rPr lang="en-US" sz="2000" dirty="0" smtClean="0"/>
              <a:t>in </a:t>
            </a:r>
            <a:r>
              <a:rPr lang="en-US" sz="2000" dirty="0"/>
              <a:t>Tshwane North District and </a:t>
            </a:r>
            <a:r>
              <a:rPr lang="en-US" sz="2000" dirty="0" smtClean="0"/>
              <a:t>GPO</a:t>
            </a:r>
            <a:r>
              <a:rPr lang="en-US" sz="2000" dirty="0"/>
              <a:t>;</a:t>
            </a:r>
          </a:p>
          <a:p>
            <a:endParaRPr lang="en-ZA" sz="2000" b="1" dirty="0"/>
          </a:p>
          <a:p>
            <a:endParaRPr lang="en-US" sz="2000" dirty="0"/>
          </a:p>
        </p:txBody>
      </p:sp>
      <p:sp>
        <p:nvSpPr>
          <p:cNvPr id="7" name="Title 1"/>
          <p:cNvSpPr>
            <a:spLocks noGrp="1"/>
          </p:cNvSpPr>
          <p:nvPr>
            <p:ph type="title"/>
          </p:nvPr>
        </p:nvSpPr>
        <p:spPr>
          <a:xfrm>
            <a:off x="457200" y="701824"/>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700" b="1" dirty="0"/>
              <a:t>EDUCATION HUMAN RESOURCE MANAGEMENT</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68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5894620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5065"/>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916832"/>
            <a:ext cx="4040188" cy="3951288"/>
          </a:xfrm>
        </p:spPr>
        <p:txBody>
          <a:bodyPr>
            <a:noAutofit/>
          </a:bodyPr>
          <a:lstStyle/>
          <a:p>
            <a:r>
              <a:rPr lang="en-ZA" sz="2000" b="1" dirty="0" smtClean="0"/>
              <a:t>73 </a:t>
            </a:r>
            <a:r>
              <a:rPr lang="en-ZA" sz="2000" b="1" dirty="0"/>
              <a:t>schools were externally evaluated</a:t>
            </a:r>
            <a:r>
              <a:rPr lang="en-ZA" sz="2000" dirty="0"/>
              <a:t>; including lesson observations;</a:t>
            </a:r>
          </a:p>
          <a:p>
            <a:r>
              <a:rPr lang="en-ZA" sz="2000" b="1" dirty="0" smtClean="0"/>
              <a:t>DBE </a:t>
            </a:r>
            <a:r>
              <a:rPr lang="en-ZA" sz="2000" b="1" dirty="0"/>
              <a:t>conducted </a:t>
            </a:r>
            <a:r>
              <a:rPr lang="en-ZA" sz="2000" b="1" dirty="0" smtClean="0"/>
              <a:t>Whole School Evaluation (WSE) </a:t>
            </a:r>
            <a:r>
              <a:rPr lang="en-ZA" sz="2000" b="1" dirty="0"/>
              <a:t>post-evaluation monitoring  in MP </a:t>
            </a:r>
            <a:r>
              <a:rPr lang="en-ZA" sz="2000" dirty="0"/>
              <a:t>&amp;</a:t>
            </a:r>
            <a:r>
              <a:rPr lang="en-ZA" sz="2000" b="1" dirty="0" smtClean="0"/>
              <a:t> KZN</a:t>
            </a:r>
            <a:r>
              <a:rPr lang="en-ZA" sz="2000" dirty="0" smtClean="0"/>
              <a:t>. </a:t>
            </a:r>
            <a:r>
              <a:rPr lang="en-ZA" sz="2000" b="1" dirty="0" smtClean="0"/>
              <a:t>9 </a:t>
            </a:r>
            <a:r>
              <a:rPr lang="en-ZA" sz="2000" b="1" dirty="0"/>
              <a:t>schools </a:t>
            </a:r>
            <a:r>
              <a:rPr lang="en-ZA" sz="2000" dirty="0"/>
              <a:t>were also monitored on School Self-Evaluation (SSE) &amp; School Improvement </a:t>
            </a:r>
            <a:r>
              <a:rPr lang="en-ZA" sz="2000" dirty="0" smtClean="0"/>
              <a:t>Plan (SIP) </a:t>
            </a:r>
            <a:r>
              <a:rPr lang="en-ZA" sz="2000" dirty="0"/>
              <a:t>implementation in KZN</a:t>
            </a:r>
            <a:r>
              <a:rPr lang="en-ZA" sz="2000" dirty="0" smtClean="0"/>
              <a:t>;</a:t>
            </a:r>
            <a:endParaRPr lang="en-ZA" sz="2000" dirty="0"/>
          </a:p>
          <a:p>
            <a:r>
              <a:rPr lang="en-ZA" sz="2000" b="1" dirty="0"/>
              <a:t>Conducted SSE</a:t>
            </a:r>
            <a:r>
              <a:rPr lang="en-ZA" sz="2000" dirty="0"/>
              <a:t> </a:t>
            </a:r>
            <a:r>
              <a:rPr lang="en-ZA" sz="2000" dirty="0" smtClean="0"/>
              <a:t>&amp; </a:t>
            </a:r>
            <a:r>
              <a:rPr lang="en-ZA" sz="2000" b="1" dirty="0" smtClean="0"/>
              <a:t>SIP </a:t>
            </a:r>
            <a:r>
              <a:rPr lang="en-ZA" sz="2000" b="1" dirty="0"/>
              <a:t>training in </a:t>
            </a:r>
            <a:r>
              <a:rPr lang="en-ZA" sz="2000" b="1" dirty="0" smtClean="0"/>
              <a:t>6 </a:t>
            </a:r>
            <a:r>
              <a:rPr lang="en-ZA" sz="2000" b="1" dirty="0"/>
              <a:t>provinces </a:t>
            </a:r>
            <a:r>
              <a:rPr lang="en-ZA" sz="2000" dirty="0"/>
              <a:t>(EC; FS; KZN; LP; MP &amp; NC</a:t>
            </a:r>
            <a:r>
              <a:rPr lang="en-ZA" sz="2000" dirty="0" smtClean="0"/>
              <a:t>);</a:t>
            </a:r>
            <a:endParaRPr lang="en-US" sz="2000" b="1" u="sng" dirty="0"/>
          </a:p>
          <a:p>
            <a:endParaRPr lang="en-US" sz="2000" dirty="0"/>
          </a:p>
        </p:txBody>
      </p:sp>
      <p:sp>
        <p:nvSpPr>
          <p:cNvPr id="5" name="Text Placeholder 4"/>
          <p:cNvSpPr>
            <a:spLocks noGrp="1"/>
          </p:cNvSpPr>
          <p:nvPr>
            <p:ph type="body" sz="quarter" idx="3"/>
          </p:nvPr>
        </p:nvSpPr>
        <p:spPr>
          <a:xfrm>
            <a:off x="4645029" y="1205065"/>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916832"/>
            <a:ext cx="4041775" cy="3951288"/>
          </a:xfrm>
        </p:spPr>
        <p:txBody>
          <a:bodyPr>
            <a:normAutofit/>
          </a:bodyPr>
          <a:lstStyle/>
          <a:p>
            <a:r>
              <a:rPr lang="en-ZA" sz="2000" b="1" dirty="0" smtClean="0"/>
              <a:t>17</a:t>
            </a:r>
            <a:r>
              <a:rPr lang="en-ZA" sz="2000" dirty="0" smtClean="0"/>
              <a:t> </a:t>
            </a:r>
            <a:r>
              <a:rPr lang="en-ZA" sz="2000" dirty="0"/>
              <a:t>newly trained WSE </a:t>
            </a:r>
            <a:r>
              <a:rPr lang="en-ZA" sz="2000" dirty="0" smtClean="0"/>
              <a:t>supervisors </a:t>
            </a:r>
            <a:r>
              <a:rPr lang="en-ZA" sz="2000" dirty="0"/>
              <a:t>certified to undertake external evaluations </a:t>
            </a:r>
            <a:r>
              <a:rPr lang="en-ZA" sz="2000" dirty="0" smtClean="0"/>
              <a:t>in schools;</a:t>
            </a:r>
            <a:endParaRPr lang="en-ZA" sz="2000" dirty="0"/>
          </a:p>
          <a:p>
            <a:r>
              <a:rPr lang="en-ZA" sz="2000" b="1" dirty="0"/>
              <a:t>Post-evaluation monitoring </a:t>
            </a:r>
            <a:r>
              <a:rPr lang="en-ZA" sz="2000" dirty="0"/>
              <a:t>was </a:t>
            </a:r>
            <a:r>
              <a:rPr lang="en-ZA" sz="2000" dirty="0" smtClean="0"/>
              <a:t>done at </a:t>
            </a:r>
            <a:r>
              <a:rPr lang="en-ZA" sz="2000" b="1" dirty="0" smtClean="0"/>
              <a:t>6 </a:t>
            </a:r>
            <a:r>
              <a:rPr lang="en-ZA" sz="2000" b="1" dirty="0"/>
              <a:t>schools </a:t>
            </a:r>
            <a:r>
              <a:rPr lang="en-ZA" sz="2000" dirty="0"/>
              <a:t>in </a:t>
            </a:r>
            <a:r>
              <a:rPr lang="en-ZA" sz="2000" dirty="0" smtClean="0"/>
              <a:t>WC, </a:t>
            </a:r>
            <a:r>
              <a:rPr lang="en-ZA" sz="2000" b="1" dirty="0" smtClean="0"/>
              <a:t>8</a:t>
            </a:r>
            <a:r>
              <a:rPr lang="en-ZA" sz="2000" dirty="0" smtClean="0"/>
              <a:t> </a:t>
            </a:r>
            <a:r>
              <a:rPr lang="en-ZA" sz="2000" dirty="0"/>
              <a:t>schools were also </a:t>
            </a:r>
            <a:r>
              <a:rPr lang="en-ZA" sz="2000" b="1" dirty="0"/>
              <a:t>monitored</a:t>
            </a:r>
            <a:r>
              <a:rPr lang="en-ZA" sz="2000" dirty="0"/>
              <a:t> on </a:t>
            </a:r>
            <a:r>
              <a:rPr lang="en-ZA" sz="2000" b="1" dirty="0" smtClean="0"/>
              <a:t>SSE;</a:t>
            </a:r>
            <a:endParaRPr lang="en-ZA" sz="2000" b="1" dirty="0"/>
          </a:p>
          <a:p>
            <a:endParaRPr lang="en-US" sz="2000" dirty="0"/>
          </a:p>
        </p:txBody>
      </p:sp>
      <p:sp>
        <p:nvSpPr>
          <p:cNvPr id="7" name="Title 1"/>
          <p:cNvSpPr>
            <a:spLocks noGrp="1"/>
          </p:cNvSpPr>
          <p:nvPr>
            <p:ph type="title"/>
          </p:nvPr>
        </p:nvSpPr>
        <p:spPr>
          <a:xfrm>
            <a:off x="456408" y="989856"/>
            <a:ext cx="8229600" cy="1143000"/>
          </a:xfrm>
        </p:spPr>
        <p:txBody>
          <a:bodyPr>
            <a:normAutofit fontScale="90000"/>
          </a:bodyPr>
          <a:lstStyle/>
          <a:p>
            <a:r>
              <a:rPr lang="en-ZA" sz="3100" b="1" dirty="0" smtClean="0">
                <a:solidFill>
                  <a:srgbClr val="C0504D">
                    <a:lumMod val="75000"/>
                  </a:srgbClr>
                </a:solidFill>
              </a:rPr>
              <a:t>PROGRAMME 3…</a:t>
            </a:r>
            <a:r>
              <a:rPr lang="en-ZA" sz="2800" b="1" dirty="0" smtClean="0">
                <a:solidFill>
                  <a:srgbClr val="C0504D">
                    <a:lumMod val="75000"/>
                  </a:srgbClr>
                </a:solidFill>
              </a:rPr>
              <a:t/>
            </a:r>
            <a:br>
              <a:rPr lang="en-ZA" sz="2800" b="1" dirty="0" smtClean="0">
                <a:solidFill>
                  <a:srgbClr val="C0504D">
                    <a:lumMod val="75000"/>
                  </a:srgbClr>
                </a:solidFill>
              </a:rPr>
            </a:br>
            <a:r>
              <a:rPr lang="en-GB" sz="2400" b="1" dirty="0" smtClean="0"/>
              <a:t>EDUCATION HUMAN RESOURCE MANAGEMENT</a:t>
            </a:r>
            <a:r>
              <a:rPr lang="en-ZA" sz="2800" b="1" dirty="0" smtClean="0">
                <a:solidFill>
                  <a:srgbClr val="C0504D">
                    <a:lumMod val="75000"/>
                  </a:srgbClr>
                </a:solidFill>
              </a:rPr>
              <a:t/>
            </a:r>
            <a:br>
              <a:rPr lang="en-ZA" sz="2800" b="1" dirty="0" smtClean="0">
                <a:solidFill>
                  <a:srgbClr val="C0504D">
                    <a:lumMod val="75000"/>
                  </a:srgbClr>
                </a:solidFill>
              </a:rPr>
            </a:br>
            <a:r>
              <a:rPr lang="en-US" sz="2200" b="1" dirty="0"/>
              <a:t/>
            </a:r>
            <a:br>
              <a:rPr lang="en-US" sz="2200" b="1" dirty="0"/>
            </a:br>
            <a:r>
              <a:rPr lang="en-US" sz="2200" b="1" dirty="0" smtClean="0"/>
              <a:t/>
            </a:r>
            <a:br>
              <a:rPr lang="en-US" sz="2200" b="1" dirty="0" smtClean="0"/>
            </a:br>
            <a:r>
              <a:rPr lang="en-ZA" sz="2800" b="1" dirty="0" smtClean="0">
                <a:solidFill>
                  <a:srgbClr val="C0504D">
                    <a:lumMod val="75000"/>
                  </a:srgbClr>
                </a:solidFill>
              </a:rPr>
              <a:t/>
            </a:r>
            <a:br>
              <a:rPr lang="en-ZA" sz="2800" b="1" dirty="0" smtClean="0">
                <a:solidFill>
                  <a:srgbClr val="C0504D">
                    <a:lumMod val="75000"/>
                  </a:srgbClr>
                </a:solidFill>
              </a:rPr>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69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19189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87424"/>
            <a:ext cx="6172200" cy="1143000"/>
          </a:xfrm>
        </p:spPr>
        <p:txBody>
          <a:bodyPr/>
          <a:lstStyle/>
          <a:p>
            <a:r>
              <a:rPr lang="en-ZA" sz="2800" b="1" dirty="0">
                <a:solidFill>
                  <a:srgbClr val="C0504D">
                    <a:lumMod val="75000"/>
                  </a:srgbClr>
                </a:solidFill>
              </a:rPr>
              <a:t>MAJOR HIGHLIGHTS</a:t>
            </a:r>
            <a:endParaRPr lang="en-US" dirty="0"/>
          </a:p>
        </p:txBody>
      </p:sp>
      <p:sp>
        <p:nvSpPr>
          <p:cNvPr id="3" name="Text Placeholder 2"/>
          <p:cNvSpPr>
            <a:spLocks noGrp="1"/>
          </p:cNvSpPr>
          <p:nvPr>
            <p:ph type="body" idx="1"/>
          </p:nvPr>
        </p:nvSpPr>
        <p:spPr>
          <a:xfrm>
            <a:off x="1485901" y="188640"/>
            <a:ext cx="3030141" cy="639763"/>
          </a:xfrm>
        </p:spPr>
        <p:txBody>
          <a:bodyPr/>
          <a:lstStyle/>
          <a:p>
            <a:r>
              <a:rPr lang="en-US" dirty="0" smtClean="0"/>
              <a:t>Q2</a:t>
            </a:r>
            <a:endParaRPr lang="en-US" dirty="0"/>
          </a:p>
        </p:txBody>
      </p:sp>
      <p:sp>
        <p:nvSpPr>
          <p:cNvPr id="4" name="Content Placeholder 3"/>
          <p:cNvSpPr>
            <a:spLocks noGrp="1"/>
          </p:cNvSpPr>
          <p:nvPr>
            <p:ph sz="half" idx="2"/>
          </p:nvPr>
        </p:nvSpPr>
        <p:spPr>
          <a:xfrm>
            <a:off x="539552" y="764704"/>
            <a:ext cx="3976491" cy="3951288"/>
          </a:xfrm>
        </p:spPr>
        <p:txBody>
          <a:bodyPr>
            <a:noAutofit/>
          </a:bodyPr>
          <a:lstStyle/>
          <a:p>
            <a:pPr algn="just"/>
            <a:r>
              <a:rPr lang="en-US" sz="1800" b="1" dirty="0" smtClean="0"/>
              <a:t>Developed Rural Education </a:t>
            </a:r>
            <a:r>
              <a:rPr lang="en-US" sz="1800" b="1" dirty="0"/>
              <a:t>Policy </a:t>
            </a:r>
            <a:r>
              <a:rPr lang="en-US" sz="1800" dirty="0" smtClean="0"/>
              <a:t>aiming </a:t>
            </a:r>
            <a:r>
              <a:rPr lang="en-US" sz="1800" dirty="0"/>
              <a:t>to improve access to education, </a:t>
            </a:r>
            <a:r>
              <a:rPr lang="en-US" sz="1800" dirty="0" smtClean="0"/>
              <a:t>and the </a:t>
            </a:r>
            <a:r>
              <a:rPr lang="en-US" sz="1800" dirty="0"/>
              <a:t>quality of education </a:t>
            </a:r>
            <a:r>
              <a:rPr lang="en-US" sz="1800" dirty="0" smtClean="0"/>
              <a:t>in </a:t>
            </a:r>
            <a:r>
              <a:rPr lang="en-US" sz="1800" dirty="0"/>
              <a:t>rural </a:t>
            </a:r>
            <a:r>
              <a:rPr lang="en-US" sz="1800" dirty="0" smtClean="0"/>
              <a:t>schools;</a:t>
            </a:r>
            <a:endParaRPr lang="en-US" sz="1800" dirty="0"/>
          </a:p>
          <a:p>
            <a:pPr algn="just"/>
            <a:r>
              <a:rPr lang="en-US" sz="1800" b="1" dirty="0" smtClean="0"/>
              <a:t>Second Chance Matric</a:t>
            </a:r>
            <a:r>
              <a:rPr lang="en-US" sz="1800" dirty="0" smtClean="0"/>
              <a:t> Programme provided </a:t>
            </a:r>
            <a:r>
              <a:rPr lang="en-US" sz="1800" b="1" dirty="0"/>
              <a:t>support</a:t>
            </a:r>
            <a:r>
              <a:rPr lang="en-US" sz="1800" dirty="0"/>
              <a:t> to learners writing </a:t>
            </a:r>
            <a:r>
              <a:rPr lang="en-US" sz="1800" b="1" dirty="0"/>
              <a:t>November </a:t>
            </a:r>
            <a:r>
              <a:rPr lang="en-US" sz="1800" b="1" dirty="0" smtClean="0"/>
              <a:t>examinations </a:t>
            </a:r>
            <a:r>
              <a:rPr lang="en-US" sz="1800" dirty="0" smtClean="0"/>
              <a:t>with</a:t>
            </a:r>
            <a:r>
              <a:rPr lang="en-US" sz="1800" b="1" dirty="0" smtClean="0"/>
              <a:t> 12</a:t>
            </a:r>
            <a:r>
              <a:rPr lang="en-US" sz="1800" b="1" dirty="0"/>
              <a:t> 489 </a:t>
            </a:r>
            <a:r>
              <a:rPr lang="en-US" sz="1800" dirty="0"/>
              <a:t>candidates </a:t>
            </a:r>
            <a:r>
              <a:rPr lang="en-US" sz="1800" b="1" dirty="0" smtClean="0"/>
              <a:t>achieving </a:t>
            </a:r>
            <a:r>
              <a:rPr lang="en-US" sz="1800" b="1" dirty="0"/>
              <a:t>subject passes </a:t>
            </a:r>
            <a:r>
              <a:rPr lang="en-US" sz="1800" dirty="0"/>
              <a:t>towards the </a:t>
            </a:r>
            <a:r>
              <a:rPr lang="en-US" sz="1800" dirty="0" smtClean="0"/>
              <a:t>Amended Senior Certificate (ASC);</a:t>
            </a:r>
            <a:endParaRPr lang="en-US" sz="1800" dirty="0"/>
          </a:p>
          <a:p>
            <a:pPr algn="just"/>
            <a:r>
              <a:rPr lang="en-US" sz="1800" dirty="0" smtClean="0"/>
              <a:t>Monitored &amp; </a:t>
            </a:r>
            <a:r>
              <a:rPr lang="en-US" sz="1800" dirty="0"/>
              <a:t>supported </a:t>
            </a:r>
            <a:r>
              <a:rPr lang="en-US" sz="1800" b="1" dirty="0"/>
              <a:t>implementation of Early Grade Reading </a:t>
            </a:r>
            <a:r>
              <a:rPr lang="en-US" sz="1800" b="1" dirty="0" smtClean="0"/>
              <a:t>Assessment (EGRA) </a:t>
            </a:r>
            <a:r>
              <a:rPr lang="en-US" sz="1800" b="1" dirty="0"/>
              <a:t>in</a:t>
            </a:r>
            <a:r>
              <a:rPr lang="en-US" sz="1800" dirty="0"/>
              <a:t> </a:t>
            </a:r>
            <a:r>
              <a:rPr lang="en-US" sz="1800" b="1" dirty="0"/>
              <a:t>25 </a:t>
            </a:r>
            <a:r>
              <a:rPr lang="en-US" sz="1800" dirty="0"/>
              <a:t>schools, the </a:t>
            </a:r>
            <a:r>
              <a:rPr lang="en-US" sz="1800" b="1" dirty="0"/>
              <a:t>Reading Norms </a:t>
            </a:r>
            <a:r>
              <a:rPr lang="en-US" sz="1800" dirty="0"/>
              <a:t>in </a:t>
            </a:r>
            <a:r>
              <a:rPr lang="en-US" sz="1800" b="1" dirty="0"/>
              <a:t>10 </a:t>
            </a:r>
            <a:r>
              <a:rPr lang="en-US" sz="1800" dirty="0"/>
              <a:t>schools &amp; the Incremental Introduction of African Languages </a:t>
            </a:r>
            <a:r>
              <a:rPr lang="en-US" sz="1800" b="1" dirty="0"/>
              <a:t>(IIAL) </a:t>
            </a:r>
            <a:r>
              <a:rPr lang="en-US" sz="1800" dirty="0"/>
              <a:t>in </a:t>
            </a:r>
            <a:r>
              <a:rPr lang="en-US" sz="1800" b="1" dirty="0"/>
              <a:t>6</a:t>
            </a:r>
            <a:r>
              <a:rPr lang="en-US" sz="1800" dirty="0"/>
              <a:t> </a:t>
            </a:r>
            <a:r>
              <a:rPr lang="en-US" sz="1800" b="1" dirty="0" smtClean="0"/>
              <a:t>schools;</a:t>
            </a:r>
            <a:endParaRPr lang="en-US" sz="1800" b="1" dirty="0"/>
          </a:p>
          <a:p>
            <a:pPr algn="just"/>
            <a:r>
              <a:rPr lang="en-US" sz="1800" b="1" dirty="0"/>
              <a:t>15 127 Funza Lushaka bursaries</a:t>
            </a:r>
            <a:r>
              <a:rPr lang="en-US" sz="1800" dirty="0"/>
              <a:t> </a:t>
            </a:r>
            <a:r>
              <a:rPr lang="en-US" sz="1800" dirty="0" smtClean="0"/>
              <a:t>awarded by 30 September 2017.</a:t>
            </a:r>
            <a:endParaRPr lang="en-US" sz="1800" dirty="0"/>
          </a:p>
        </p:txBody>
      </p:sp>
      <p:sp>
        <p:nvSpPr>
          <p:cNvPr id="5" name="Text Placeholder 4"/>
          <p:cNvSpPr>
            <a:spLocks noGrp="1"/>
          </p:cNvSpPr>
          <p:nvPr>
            <p:ph type="body" sz="quarter" idx="3"/>
          </p:nvPr>
        </p:nvSpPr>
        <p:spPr>
          <a:xfrm>
            <a:off x="5724128" y="188640"/>
            <a:ext cx="3021658" cy="637134"/>
          </a:xfrm>
        </p:spPr>
        <p:txBody>
          <a:bodyPr>
            <a:normAutofit/>
          </a:bodyPr>
          <a:lstStyle/>
          <a:p>
            <a:r>
              <a:rPr lang="en-US" dirty="0"/>
              <a:t>Q3</a:t>
            </a:r>
          </a:p>
        </p:txBody>
      </p:sp>
      <p:sp>
        <p:nvSpPr>
          <p:cNvPr id="6" name="Content Placeholder 5"/>
          <p:cNvSpPr>
            <a:spLocks noGrp="1"/>
          </p:cNvSpPr>
          <p:nvPr>
            <p:ph sz="quarter" idx="4"/>
          </p:nvPr>
        </p:nvSpPr>
        <p:spPr>
          <a:xfrm>
            <a:off x="4644008" y="764704"/>
            <a:ext cx="4265707" cy="3951288"/>
          </a:xfrm>
        </p:spPr>
        <p:txBody>
          <a:bodyPr>
            <a:noAutofit/>
          </a:bodyPr>
          <a:lstStyle/>
          <a:p>
            <a:pPr algn="just"/>
            <a:r>
              <a:rPr lang="en-ZA" sz="1700" dirty="0" smtClean="0"/>
              <a:t>The revised </a:t>
            </a:r>
            <a:r>
              <a:rPr lang="en-ZA" sz="1700" dirty="0"/>
              <a:t>Performance Management and Development System</a:t>
            </a:r>
            <a:r>
              <a:rPr lang="en-ZA" sz="1700" b="1" dirty="0"/>
              <a:t> </a:t>
            </a:r>
            <a:r>
              <a:rPr lang="en-ZA" sz="1700" b="1" dirty="0" smtClean="0"/>
              <a:t>(PMDS)</a:t>
            </a:r>
            <a:r>
              <a:rPr lang="en-ZA" sz="1700" dirty="0" smtClean="0"/>
              <a:t> </a:t>
            </a:r>
            <a:r>
              <a:rPr lang="en-ZA" sz="1700" dirty="0"/>
              <a:t>and </a:t>
            </a:r>
            <a:r>
              <a:rPr lang="en-ZA" sz="1700" b="1" dirty="0"/>
              <a:t>Job Descriptions </a:t>
            </a:r>
            <a:r>
              <a:rPr lang="en-ZA" sz="1700" dirty="0"/>
              <a:t>for office based educators was </a:t>
            </a:r>
            <a:r>
              <a:rPr lang="en-ZA" sz="1700" b="1" dirty="0"/>
              <a:t>signed </a:t>
            </a:r>
            <a:r>
              <a:rPr lang="en-ZA" sz="1700" dirty="0"/>
              <a:t>by all parties </a:t>
            </a:r>
            <a:r>
              <a:rPr lang="en-ZA" sz="1700" dirty="0" smtClean="0"/>
              <a:t>at the </a:t>
            </a:r>
            <a:r>
              <a:rPr lang="en-ZA" sz="1700" dirty="0"/>
              <a:t>Education Labour Relations Council </a:t>
            </a:r>
            <a:r>
              <a:rPr lang="en-ZA" sz="1700" dirty="0" smtClean="0"/>
              <a:t>(ELRC) </a:t>
            </a:r>
            <a:r>
              <a:rPr lang="en-ZA" sz="1700" dirty="0"/>
              <a:t>&amp; released as Collective Agreements 3 &amp;</a:t>
            </a:r>
            <a:r>
              <a:rPr lang="en-ZA" sz="1700" dirty="0" smtClean="0"/>
              <a:t> </a:t>
            </a:r>
            <a:r>
              <a:rPr lang="en-ZA" sz="1700" dirty="0"/>
              <a:t>4 of </a:t>
            </a:r>
            <a:r>
              <a:rPr lang="en-ZA" sz="1700" dirty="0" smtClean="0"/>
              <a:t>2017;</a:t>
            </a:r>
            <a:endParaRPr lang="en-ZA" sz="1700" b="1" dirty="0"/>
          </a:p>
          <a:p>
            <a:pPr algn="just"/>
            <a:r>
              <a:rPr lang="en-US" sz="1700" b="1" dirty="0"/>
              <a:t>15,134</a:t>
            </a:r>
            <a:r>
              <a:rPr lang="en-US" sz="1700" dirty="0"/>
              <a:t> </a:t>
            </a:r>
            <a:r>
              <a:rPr lang="en-US" sz="1700" b="1" dirty="0"/>
              <a:t>Funza Lushaka bursaries </a:t>
            </a:r>
            <a:r>
              <a:rPr lang="en-US" sz="1700" dirty="0"/>
              <a:t> awarded by 31 December 2017;</a:t>
            </a:r>
            <a:r>
              <a:rPr lang="en-GB" sz="1700" dirty="0"/>
              <a:t> </a:t>
            </a:r>
          </a:p>
          <a:p>
            <a:pPr algn="just"/>
            <a:r>
              <a:rPr lang="en-ZA" sz="1700" b="1" dirty="0"/>
              <a:t>Modernisation of </a:t>
            </a:r>
            <a:r>
              <a:rPr lang="en-US" sz="1700" dirty="0"/>
              <a:t>South African School Administration and Management system </a:t>
            </a:r>
            <a:r>
              <a:rPr lang="en-US" sz="1700" b="1" dirty="0" smtClean="0"/>
              <a:t>(</a:t>
            </a:r>
            <a:r>
              <a:rPr lang="en-ZA" sz="1700" b="1" dirty="0" smtClean="0"/>
              <a:t>SA-SAMS) </a:t>
            </a:r>
            <a:r>
              <a:rPr lang="en-ZA" sz="1700" b="1" dirty="0"/>
              <a:t>Project </a:t>
            </a:r>
            <a:r>
              <a:rPr lang="en-ZA" sz="1700" dirty="0"/>
              <a:t>will receive funding from donors to the value of </a:t>
            </a:r>
            <a:r>
              <a:rPr lang="en-ZA" sz="1700" b="1" dirty="0"/>
              <a:t>R60m</a:t>
            </a:r>
            <a:r>
              <a:rPr lang="en-ZA" sz="1700" dirty="0"/>
              <a:t> over the next 2 years </a:t>
            </a:r>
            <a:r>
              <a:rPr lang="en-ZA" sz="1700" dirty="0" smtClean="0"/>
              <a:t>NECT;</a:t>
            </a:r>
            <a:endParaRPr lang="en-ZA" sz="1700" b="1" dirty="0"/>
          </a:p>
          <a:p>
            <a:pPr algn="just"/>
            <a:r>
              <a:rPr lang="en-ZA" sz="1700" b="1" i="1" dirty="0"/>
              <a:t>Schools that Work II Report</a:t>
            </a:r>
            <a:r>
              <a:rPr lang="en-ZA" sz="1700" b="1" dirty="0"/>
              <a:t> </a:t>
            </a:r>
            <a:r>
              <a:rPr lang="en-ZA" sz="1700" dirty="0"/>
              <a:t>is in the process of being </a:t>
            </a:r>
            <a:r>
              <a:rPr lang="en-ZA" sz="1700" dirty="0" smtClean="0"/>
              <a:t>printed;</a:t>
            </a:r>
            <a:endParaRPr lang="en-ZA" sz="1700" dirty="0"/>
          </a:p>
          <a:p>
            <a:pPr algn="just"/>
            <a:r>
              <a:rPr lang="en-ZA" sz="1700" dirty="0" smtClean="0"/>
              <a:t>2017 </a:t>
            </a:r>
            <a:r>
              <a:rPr lang="en-ZA" sz="1700" b="1" dirty="0"/>
              <a:t>Sanlam Kay Motsepe Schools Cup National Championships </a:t>
            </a:r>
            <a:r>
              <a:rPr lang="en-ZA" sz="1700" dirty="0"/>
              <a:t>was held in October 2017 at Vaal University Of Technology (VUT), </a:t>
            </a:r>
            <a:r>
              <a:rPr lang="en-ZA" sz="1700" dirty="0" smtClean="0"/>
              <a:t>Gauteng - all </a:t>
            </a:r>
            <a:r>
              <a:rPr lang="en-ZA" sz="1700" dirty="0"/>
              <a:t>provinces represented.</a:t>
            </a:r>
            <a:endParaRPr lang="en-ZA" sz="1700" b="1" dirty="0"/>
          </a:p>
          <a:p>
            <a:endParaRPr lang="en-US" sz="1800" dirty="0" smtClean="0"/>
          </a:p>
          <a:p>
            <a:endParaRPr lang="en-US" sz="1800" dirty="0"/>
          </a:p>
          <a:p>
            <a:endParaRPr lang="en-US" sz="1800" dirty="0"/>
          </a:p>
          <a:p>
            <a:endParaRPr lang="en-US" sz="1800" dirty="0"/>
          </a:p>
          <a:p>
            <a:endParaRPr lang="en-US" sz="18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818379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r>
              <a:rPr lang="en-US" sz="2000" b="1" dirty="0"/>
              <a:t>88%</a:t>
            </a:r>
            <a:r>
              <a:rPr lang="en-US" sz="2000" dirty="0"/>
              <a:t> (</a:t>
            </a:r>
            <a:r>
              <a:rPr lang="en-US" sz="2000" b="1" dirty="0"/>
              <a:t>3 733 of 4 237</a:t>
            </a:r>
            <a:r>
              <a:rPr lang="en-US" sz="2000" dirty="0"/>
              <a:t>) of Funza Lushaka graduates placed as at mid-September </a:t>
            </a:r>
            <a:r>
              <a:rPr lang="en-US" sz="2000" dirty="0" smtClean="0"/>
              <a:t>2017;</a:t>
            </a:r>
            <a:endParaRPr lang="en-ZA" sz="2000" dirty="0"/>
          </a:p>
          <a:p>
            <a:r>
              <a:rPr lang="en-US" sz="2000" b="1" dirty="0" smtClean="0"/>
              <a:t>2 </a:t>
            </a:r>
            <a:r>
              <a:rPr lang="en-US" sz="2000" b="1" dirty="0"/>
              <a:t>979</a:t>
            </a:r>
            <a:r>
              <a:rPr lang="en-US" sz="2000" dirty="0"/>
              <a:t> young and qualified </a:t>
            </a:r>
            <a:r>
              <a:rPr lang="en-US" sz="2000" b="1" dirty="0" smtClean="0"/>
              <a:t>educators</a:t>
            </a:r>
            <a:r>
              <a:rPr lang="en-US" sz="2000" dirty="0" smtClean="0"/>
              <a:t> </a:t>
            </a:r>
            <a:r>
              <a:rPr lang="en-US" sz="2000" b="1" dirty="0" smtClean="0"/>
              <a:t>appointed</a:t>
            </a:r>
            <a:r>
              <a:rPr lang="en-US" sz="2000" dirty="0" smtClean="0"/>
              <a:t>. </a:t>
            </a:r>
            <a:r>
              <a:rPr lang="en-US" sz="2000" b="1" dirty="0" smtClean="0"/>
              <a:t>326</a:t>
            </a:r>
            <a:r>
              <a:rPr lang="en-US" sz="2000" dirty="0" smtClean="0"/>
              <a:t> </a:t>
            </a:r>
            <a:r>
              <a:rPr lang="en-US" sz="2000" dirty="0"/>
              <a:t>appointed in permanent posts while </a:t>
            </a:r>
            <a:r>
              <a:rPr lang="en-US" sz="2000" b="1" dirty="0"/>
              <a:t>2 </a:t>
            </a:r>
            <a:r>
              <a:rPr lang="en-US" sz="2000" b="1" dirty="0" smtClean="0"/>
              <a:t>133</a:t>
            </a:r>
            <a:r>
              <a:rPr lang="en-US" sz="2000" dirty="0" smtClean="0"/>
              <a:t> </a:t>
            </a:r>
            <a:r>
              <a:rPr lang="en-US" sz="2000" dirty="0"/>
              <a:t>appointed </a:t>
            </a:r>
            <a:r>
              <a:rPr lang="en-US" sz="2000" dirty="0" smtClean="0"/>
              <a:t>in a </a:t>
            </a:r>
            <a:r>
              <a:rPr lang="en-US" sz="2000" dirty="0"/>
              <a:t>temporary </a:t>
            </a:r>
            <a:r>
              <a:rPr lang="en-US" sz="2000" dirty="0" smtClean="0"/>
              <a:t>capacity</a:t>
            </a:r>
            <a:r>
              <a:rPr lang="en-US" sz="2000" dirty="0"/>
              <a:t>;</a:t>
            </a:r>
          </a:p>
          <a:p>
            <a:endParaRPr lang="en-US" sz="2000" dirty="0"/>
          </a:p>
        </p:txBody>
      </p:sp>
      <p:sp>
        <p:nvSpPr>
          <p:cNvPr id="5" name="Text Placeholder 4"/>
          <p:cNvSpPr>
            <a:spLocks noGrp="1"/>
          </p:cNvSpPr>
          <p:nvPr>
            <p:ph type="body" sz="quarter" idx="3"/>
          </p:nvPr>
        </p:nvSpPr>
        <p:spPr>
          <a:xfrm>
            <a:off x="4645029" y="156510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2132856"/>
            <a:ext cx="4041775" cy="3951288"/>
          </a:xfrm>
        </p:spPr>
        <p:txBody>
          <a:bodyPr>
            <a:normAutofit fontScale="85000" lnSpcReduction="10000"/>
          </a:bodyPr>
          <a:lstStyle/>
          <a:p>
            <a:r>
              <a:rPr lang="en-US" b="1" dirty="0"/>
              <a:t>89% (3 743 of 4 213) Funza Lushaka </a:t>
            </a:r>
            <a:r>
              <a:rPr lang="en-US" dirty="0"/>
              <a:t>graduates placed </a:t>
            </a:r>
            <a:r>
              <a:rPr lang="en-US" dirty="0" smtClean="0"/>
              <a:t>as at </a:t>
            </a:r>
            <a:r>
              <a:rPr lang="en-US" dirty="0"/>
              <a:t>end of October </a:t>
            </a:r>
            <a:r>
              <a:rPr lang="en-US" dirty="0" smtClean="0"/>
              <a:t>2017; </a:t>
            </a:r>
          </a:p>
          <a:p>
            <a:r>
              <a:rPr lang="en-US" b="1" dirty="0" smtClean="0"/>
              <a:t>1618</a:t>
            </a:r>
            <a:r>
              <a:rPr lang="en-US" dirty="0" smtClean="0"/>
              <a:t> young </a:t>
            </a:r>
            <a:r>
              <a:rPr lang="en-US" dirty="0"/>
              <a:t>and qualified educators </a:t>
            </a:r>
            <a:r>
              <a:rPr lang="en-US" dirty="0" smtClean="0"/>
              <a:t> </a:t>
            </a:r>
            <a:r>
              <a:rPr lang="en-US" b="1" dirty="0" smtClean="0"/>
              <a:t>appointed </a:t>
            </a:r>
            <a:r>
              <a:rPr lang="en-US" dirty="0" smtClean="0"/>
              <a:t>(</a:t>
            </a:r>
            <a:r>
              <a:rPr lang="en-US" b="1" dirty="0" smtClean="0"/>
              <a:t>185</a:t>
            </a:r>
            <a:r>
              <a:rPr lang="en-US" dirty="0" smtClean="0"/>
              <a:t> in </a:t>
            </a:r>
            <a:r>
              <a:rPr lang="en-US" dirty="0"/>
              <a:t>permanent </a:t>
            </a:r>
            <a:r>
              <a:rPr lang="en-US" dirty="0" smtClean="0"/>
              <a:t>posts, </a:t>
            </a:r>
            <a:r>
              <a:rPr lang="en-US" b="1" dirty="0" smtClean="0"/>
              <a:t>853</a:t>
            </a:r>
            <a:r>
              <a:rPr lang="en-US" dirty="0" smtClean="0"/>
              <a:t> on </a:t>
            </a:r>
            <a:r>
              <a:rPr lang="en-US" dirty="0"/>
              <a:t>temporary </a:t>
            </a:r>
            <a:r>
              <a:rPr lang="en-US" dirty="0" smtClean="0"/>
              <a:t>&amp; </a:t>
            </a:r>
            <a:r>
              <a:rPr lang="en-US" b="1" dirty="0" smtClean="0"/>
              <a:t>579</a:t>
            </a:r>
            <a:r>
              <a:rPr lang="en-US" dirty="0" smtClean="0"/>
              <a:t> as substitutes);</a:t>
            </a:r>
            <a:endParaRPr lang="en-US" dirty="0"/>
          </a:p>
          <a:p>
            <a:r>
              <a:rPr lang="en-US" b="1" dirty="0" smtClean="0"/>
              <a:t>502</a:t>
            </a:r>
            <a:r>
              <a:rPr lang="en-US" dirty="0" smtClean="0"/>
              <a:t> </a:t>
            </a:r>
            <a:r>
              <a:rPr lang="en-US" dirty="0"/>
              <a:t>new applications to be registered on </a:t>
            </a:r>
            <a:r>
              <a:rPr lang="en-US" dirty="0" smtClean="0"/>
              <a:t>the National </a:t>
            </a:r>
            <a:r>
              <a:rPr lang="en-US" dirty="0"/>
              <a:t>Recruitment database were </a:t>
            </a:r>
            <a:r>
              <a:rPr lang="en-US" dirty="0" smtClean="0"/>
              <a:t>received. </a:t>
            </a:r>
            <a:r>
              <a:rPr lang="en-US" b="1" dirty="0" smtClean="0"/>
              <a:t>23</a:t>
            </a:r>
            <a:r>
              <a:rPr lang="en-US" dirty="0" smtClean="0"/>
              <a:t> </a:t>
            </a:r>
            <a:r>
              <a:rPr lang="en-US" dirty="0"/>
              <a:t>requests for details of applicants were received from  Principals of </a:t>
            </a:r>
            <a:r>
              <a:rPr lang="en-US" dirty="0" smtClean="0"/>
              <a:t>schools.</a:t>
            </a:r>
            <a:endParaRPr lang="en-US" dirty="0"/>
          </a:p>
          <a:p>
            <a:endParaRPr lang="en-US" dirty="0"/>
          </a:p>
        </p:txBody>
      </p:sp>
      <p:sp>
        <p:nvSpPr>
          <p:cNvPr id="7" name="Title 1"/>
          <p:cNvSpPr>
            <a:spLocks noGrp="1"/>
          </p:cNvSpPr>
          <p:nvPr>
            <p:ph type="title"/>
          </p:nvPr>
        </p:nvSpPr>
        <p:spPr>
          <a:xfrm>
            <a:off x="457200" y="773832"/>
            <a:ext cx="8229600" cy="761285"/>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400" b="1" dirty="0"/>
              <a:t>EDUCATION HUMAN RESOURCE </a:t>
            </a:r>
            <a:r>
              <a:rPr lang="en-GB" sz="2400" b="1" dirty="0" smtClean="0"/>
              <a:t>MANAGEMENT</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21920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36712"/>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412776"/>
            <a:ext cx="4040188" cy="3951288"/>
          </a:xfrm>
        </p:spPr>
        <p:txBody>
          <a:bodyPr>
            <a:noAutofit/>
          </a:bodyPr>
          <a:lstStyle/>
          <a:p>
            <a:r>
              <a:rPr lang="en-ZA" sz="2000" b="1" dirty="0" smtClean="0"/>
              <a:t>13</a:t>
            </a:r>
            <a:r>
              <a:rPr lang="en-ZA" sz="2000" dirty="0"/>
              <a:t>/</a:t>
            </a:r>
            <a:r>
              <a:rPr lang="en-ZA" sz="2000" dirty="0" smtClean="0"/>
              <a:t>21 </a:t>
            </a:r>
            <a:r>
              <a:rPr lang="en-ZA" sz="2000" dirty="0"/>
              <a:t>queries </a:t>
            </a:r>
            <a:r>
              <a:rPr lang="en-ZA" sz="2000" dirty="0" smtClean="0"/>
              <a:t>received were</a:t>
            </a:r>
            <a:r>
              <a:rPr lang="en-ZA" sz="2000" b="1" dirty="0" smtClean="0"/>
              <a:t> </a:t>
            </a:r>
            <a:r>
              <a:rPr lang="en-ZA" sz="2000" b="1" dirty="0"/>
              <a:t>finalised </a:t>
            </a:r>
            <a:r>
              <a:rPr lang="en-ZA" sz="2000" dirty="0"/>
              <a:t>&amp;</a:t>
            </a:r>
            <a:r>
              <a:rPr lang="en-ZA" sz="2000" dirty="0" smtClean="0"/>
              <a:t> </a:t>
            </a:r>
            <a:r>
              <a:rPr lang="en-ZA" sz="2000" b="1" dirty="0"/>
              <a:t>8</a:t>
            </a:r>
            <a:r>
              <a:rPr lang="en-ZA" sz="2000" dirty="0"/>
              <a:t> </a:t>
            </a:r>
            <a:r>
              <a:rPr lang="en-ZA" sz="2000" dirty="0" smtClean="0"/>
              <a:t>forwarded to relevant </a:t>
            </a:r>
            <a:r>
              <a:rPr lang="en-ZA" sz="2000" dirty="0"/>
              <a:t>PEDs;</a:t>
            </a:r>
          </a:p>
          <a:p>
            <a:r>
              <a:rPr lang="en-ZA" sz="2000" b="1" dirty="0" smtClean="0"/>
              <a:t>Collective </a:t>
            </a:r>
            <a:r>
              <a:rPr lang="en-ZA" sz="2000" b="1" dirty="0"/>
              <a:t>Bargaining in the ELRC</a:t>
            </a:r>
            <a:r>
              <a:rPr lang="en-ZA" sz="2000" dirty="0"/>
              <a:t>: </a:t>
            </a:r>
            <a:r>
              <a:rPr lang="en-ZA" sz="2000" b="1" dirty="0"/>
              <a:t>3</a:t>
            </a:r>
            <a:r>
              <a:rPr lang="en-ZA" sz="2000" dirty="0"/>
              <a:t> </a:t>
            </a:r>
            <a:r>
              <a:rPr lang="en-ZA" sz="2000" b="1" dirty="0"/>
              <a:t>Collective Agreements </a:t>
            </a:r>
            <a:r>
              <a:rPr lang="en-ZA" sz="2000" dirty="0"/>
              <a:t>have been </a:t>
            </a:r>
            <a:r>
              <a:rPr lang="en-ZA" sz="2000" dirty="0" smtClean="0"/>
              <a:t>concluded, </a:t>
            </a:r>
            <a:r>
              <a:rPr lang="en-ZA" sz="2000" b="1" dirty="0"/>
              <a:t>3 </a:t>
            </a:r>
            <a:r>
              <a:rPr lang="en-ZA" sz="2000" b="1" dirty="0" smtClean="0"/>
              <a:t>not signed </a:t>
            </a:r>
            <a:r>
              <a:rPr lang="en-ZA" sz="2000" dirty="0" smtClean="0"/>
              <a:t>due to </a:t>
            </a:r>
            <a:r>
              <a:rPr lang="en-ZA" sz="2000" dirty="0"/>
              <a:t>financial implications </a:t>
            </a:r>
            <a:r>
              <a:rPr lang="en-ZA" sz="2000" dirty="0" smtClean="0"/>
              <a:t>&amp; </a:t>
            </a:r>
            <a:r>
              <a:rPr lang="en-ZA" sz="2000" b="1" dirty="0" smtClean="0"/>
              <a:t>3 </a:t>
            </a:r>
            <a:r>
              <a:rPr lang="en-ZA" sz="2000" dirty="0" smtClean="0"/>
              <a:t>still </a:t>
            </a:r>
            <a:r>
              <a:rPr lang="en-ZA" sz="2000" b="1" dirty="0"/>
              <a:t>under discussion </a:t>
            </a:r>
            <a:r>
              <a:rPr lang="en-ZA" sz="2000" dirty="0"/>
              <a:t>in the </a:t>
            </a:r>
            <a:r>
              <a:rPr lang="en-ZA" sz="2000" dirty="0" smtClean="0"/>
              <a:t>Council; and</a:t>
            </a:r>
            <a:endParaRPr lang="en-US" sz="2000" b="1" u="sng" dirty="0"/>
          </a:p>
          <a:p>
            <a:r>
              <a:rPr lang="en-US" sz="2000" dirty="0"/>
              <a:t>Number of </a:t>
            </a:r>
            <a:r>
              <a:rPr lang="en-US" sz="2000" b="1" dirty="0"/>
              <a:t>first time</a:t>
            </a:r>
            <a:r>
              <a:rPr lang="en-US" sz="2000" dirty="0"/>
              <a:t> bursary awards </a:t>
            </a:r>
            <a:r>
              <a:rPr lang="en-US" sz="2000" dirty="0" smtClean="0"/>
              <a:t>in the </a:t>
            </a:r>
            <a:r>
              <a:rPr lang="en-US" sz="2000" dirty="0"/>
              <a:t>Foundation Phase grew from </a:t>
            </a:r>
            <a:r>
              <a:rPr lang="en-US" sz="2000" b="1" dirty="0"/>
              <a:t>1 219</a:t>
            </a:r>
            <a:r>
              <a:rPr lang="en-US" sz="2000" dirty="0"/>
              <a:t> in 2016 to </a:t>
            </a:r>
            <a:r>
              <a:rPr lang="en-US" sz="2000" b="1" dirty="0"/>
              <a:t>1 407</a:t>
            </a:r>
            <a:r>
              <a:rPr lang="en-US" sz="2000" dirty="0"/>
              <a:t> in 2017 &amp;</a:t>
            </a:r>
            <a:r>
              <a:rPr lang="en-US" sz="2000" dirty="0" smtClean="0"/>
              <a:t> </a:t>
            </a:r>
            <a:r>
              <a:rPr lang="en-US" sz="2000" dirty="0"/>
              <a:t>in Intermediate Phase grew from </a:t>
            </a:r>
            <a:r>
              <a:rPr lang="en-US" sz="2000" b="1" dirty="0"/>
              <a:t>444</a:t>
            </a:r>
            <a:r>
              <a:rPr lang="en-US" sz="2000" dirty="0"/>
              <a:t> in 2016 to </a:t>
            </a:r>
            <a:r>
              <a:rPr lang="en-US" sz="2000" b="1" dirty="0"/>
              <a:t>918</a:t>
            </a:r>
            <a:r>
              <a:rPr lang="en-US" sz="2000" dirty="0"/>
              <a:t> in </a:t>
            </a:r>
            <a:r>
              <a:rPr lang="en-US" sz="2000" dirty="0" smtClean="0"/>
              <a:t>2017</a:t>
            </a:r>
            <a:r>
              <a:rPr lang="en-US" sz="2000" dirty="0"/>
              <a:t>.</a:t>
            </a:r>
          </a:p>
          <a:p>
            <a:endParaRPr lang="en-ZA" sz="2000" dirty="0"/>
          </a:p>
          <a:p>
            <a:endParaRPr lang="en-US" sz="2000" dirty="0"/>
          </a:p>
        </p:txBody>
      </p:sp>
      <p:sp>
        <p:nvSpPr>
          <p:cNvPr id="5" name="Text Placeholder 4"/>
          <p:cNvSpPr>
            <a:spLocks noGrp="1"/>
          </p:cNvSpPr>
          <p:nvPr>
            <p:ph type="body" sz="quarter" idx="3"/>
          </p:nvPr>
        </p:nvSpPr>
        <p:spPr>
          <a:xfrm>
            <a:off x="4645029" y="76470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340768"/>
            <a:ext cx="4041775" cy="3951288"/>
          </a:xfrm>
        </p:spPr>
        <p:txBody>
          <a:bodyPr>
            <a:noAutofit/>
          </a:bodyPr>
          <a:lstStyle/>
          <a:p>
            <a:r>
              <a:rPr lang="en-ZA" sz="2000" b="1" dirty="0" smtClean="0"/>
              <a:t>10/</a:t>
            </a:r>
            <a:r>
              <a:rPr lang="en-ZA" sz="2000" dirty="0" smtClean="0"/>
              <a:t>13 </a:t>
            </a:r>
            <a:r>
              <a:rPr lang="en-ZA" sz="2000" dirty="0"/>
              <a:t>queries </a:t>
            </a:r>
            <a:r>
              <a:rPr lang="en-ZA" sz="2000" dirty="0" smtClean="0"/>
              <a:t>received were finalised &amp; </a:t>
            </a:r>
            <a:r>
              <a:rPr lang="en-ZA" sz="2000" b="1" dirty="0"/>
              <a:t>3</a:t>
            </a:r>
            <a:r>
              <a:rPr lang="en-ZA" sz="2000" dirty="0"/>
              <a:t> forwarded </a:t>
            </a:r>
            <a:r>
              <a:rPr lang="en-ZA" sz="2000" dirty="0" smtClean="0"/>
              <a:t>to </a:t>
            </a:r>
            <a:r>
              <a:rPr lang="en-ZA" sz="2000" dirty="0"/>
              <a:t>relevant </a:t>
            </a:r>
            <a:r>
              <a:rPr lang="en-ZA" sz="2000" dirty="0" smtClean="0"/>
              <a:t>PEDs.</a:t>
            </a:r>
            <a:endParaRPr lang="en-ZA" sz="2000" dirty="0"/>
          </a:p>
          <a:p>
            <a:r>
              <a:rPr lang="en-ZA" sz="2000" b="1" dirty="0" smtClean="0"/>
              <a:t>2 </a:t>
            </a:r>
            <a:r>
              <a:rPr lang="en-ZA" sz="2000" b="1" dirty="0"/>
              <a:t>collective agreements</a:t>
            </a:r>
            <a:r>
              <a:rPr lang="en-ZA" sz="2000" dirty="0"/>
              <a:t>, i.e. PMDS &amp;</a:t>
            </a:r>
            <a:r>
              <a:rPr lang="en-ZA" sz="2000" dirty="0" smtClean="0"/>
              <a:t> </a:t>
            </a:r>
            <a:r>
              <a:rPr lang="en-ZA" sz="2000" dirty="0"/>
              <a:t>Job </a:t>
            </a:r>
            <a:r>
              <a:rPr lang="en-ZA" sz="2000" dirty="0" smtClean="0"/>
              <a:t>description </a:t>
            </a:r>
            <a:r>
              <a:rPr lang="en-ZA" sz="2000" dirty="0"/>
              <a:t>for office based educators </a:t>
            </a:r>
            <a:r>
              <a:rPr lang="en-ZA" sz="2000" dirty="0" smtClean="0"/>
              <a:t>signed</a:t>
            </a:r>
            <a:r>
              <a:rPr lang="en-ZA" sz="2000" dirty="0"/>
              <a:t>, </a:t>
            </a:r>
            <a:r>
              <a:rPr lang="en-ZA" sz="2000" b="1" dirty="0" smtClean="0"/>
              <a:t>2 </a:t>
            </a:r>
            <a:r>
              <a:rPr lang="en-ZA" sz="2000" dirty="0" smtClean="0"/>
              <a:t>awaiting signatures due to amendments that still need to be done &amp; </a:t>
            </a:r>
            <a:r>
              <a:rPr lang="en-ZA" sz="2000" b="1" dirty="0" smtClean="0"/>
              <a:t>2 </a:t>
            </a:r>
            <a:r>
              <a:rPr lang="en-ZA" sz="2000" dirty="0" smtClean="0"/>
              <a:t>still </a:t>
            </a:r>
            <a:r>
              <a:rPr lang="en-ZA" sz="2000" dirty="0"/>
              <a:t>in </a:t>
            </a:r>
            <a:r>
              <a:rPr lang="en-ZA" sz="2000" dirty="0" smtClean="0"/>
              <a:t>discussion due to financial implications.</a:t>
            </a:r>
            <a:endParaRPr lang="en-ZA" sz="2000" dirty="0"/>
          </a:p>
          <a:p>
            <a:r>
              <a:rPr lang="en-US" sz="2000" dirty="0"/>
              <a:t>Workshop to develop a </a:t>
            </a:r>
            <a:r>
              <a:rPr lang="en-US" sz="2000" b="1" dirty="0"/>
              <a:t>national framework</a:t>
            </a:r>
            <a:r>
              <a:rPr lang="en-US" sz="2000" dirty="0"/>
              <a:t> for the collaborative implementation of </a:t>
            </a:r>
            <a:r>
              <a:rPr lang="en-US" sz="2000" b="1" dirty="0"/>
              <a:t>teaching practice</a:t>
            </a:r>
            <a:r>
              <a:rPr lang="en-US" sz="2000" dirty="0"/>
              <a:t> in Initial Teacher Education held in November </a:t>
            </a:r>
            <a:r>
              <a:rPr lang="en-US" sz="2000" dirty="0" smtClean="0"/>
              <a:t>2017</a:t>
            </a:r>
            <a:r>
              <a:rPr lang="en-US" sz="2000" dirty="0"/>
              <a:t>.</a:t>
            </a:r>
          </a:p>
          <a:p>
            <a:endParaRPr lang="en-US" sz="2000" dirty="0"/>
          </a:p>
        </p:txBody>
      </p:sp>
      <p:sp>
        <p:nvSpPr>
          <p:cNvPr id="7" name="Title 1"/>
          <p:cNvSpPr>
            <a:spLocks noGrp="1"/>
          </p:cNvSpPr>
          <p:nvPr>
            <p:ph type="title"/>
          </p:nvPr>
        </p:nvSpPr>
        <p:spPr>
          <a:xfrm>
            <a:off x="457200" y="485800"/>
            <a:ext cx="8229600" cy="1143000"/>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400" b="1" dirty="0"/>
              <a:t>EDUCATION HUMAN RESOURCE </a:t>
            </a:r>
            <a:r>
              <a:rPr lang="en-GB" sz="2400" b="1" dirty="0" smtClean="0"/>
              <a:t>MANAGEMENT</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289261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r>
              <a:rPr lang="en-ZA" sz="2000" b="1" dirty="0"/>
              <a:t>600</a:t>
            </a:r>
            <a:r>
              <a:rPr lang="en-ZA" sz="2000" dirty="0"/>
              <a:t> principals &amp;</a:t>
            </a:r>
            <a:r>
              <a:rPr lang="en-ZA" sz="2000" dirty="0" smtClean="0"/>
              <a:t> </a:t>
            </a:r>
            <a:r>
              <a:rPr lang="en-ZA" sz="2000" dirty="0"/>
              <a:t>circuit </a:t>
            </a:r>
            <a:r>
              <a:rPr lang="en-ZA" sz="2000" dirty="0" smtClean="0"/>
              <a:t>managers </a:t>
            </a:r>
            <a:r>
              <a:rPr lang="en-ZA" sz="2000" b="1" dirty="0"/>
              <a:t>trained on monitoring curriculum</a:t>
            </a:r>
            <a:r>
              <a:rPr lang="en-ZA" sz="2000" dirty="0"/>
              <a:t> in </a:t>
            </a:r>
            <a:r>
              <a:rPr lang="en-ZA" sz="2000" dirty="0" smtClean="0"/>
              <a:t>Limpopo; and</a:t>
            </a:r>
            <a:endParaRPr lang="en-ZA" sz="2000" dirty="0"/>
          </a:p>
          <a:p>
            <a:r>
              <a:rPr lang="en-ZA" sz="2000" dirty="0"/>
              <a:t>Curriculum Management </a:t>
            </a:r>
            <a:r>
              <a:rPr lang="en-ZA" sz="2000" b="1" dirty="0" smtClean="0"/>
              <a:t>monitoring </a:t>
            </a:r>
            <a:r>
              <a:rPr lang="en-ZA" sz="2000" b="1" dirty="0"/>
              <a:t>conducted</a:t>
            </a:r>
            <a:r>
              <a:rPr lang="en-ZA" sz="2000" dirty="0"/>
              <a:t> from the </a:t>
            </a:r>
            <a:r>
              <a:rPr lang="en-ZA" sz="2000" dirty="0" smtClean="0"/>
              <a:t>26-28 September </a:t>
            </a:r>
            <a:r>
              <a:rPr lang="en-ZA" sz="2000" dirty="0"/>
              <a:t>2017 in the </a:t>
            </a:r>
            <a:r>
              <a:rPr lang="en-ZA" sz="2000" dirty="0" smtClean="0"/>
              <a:t>EC </a:t>
            </a:r>
            <a:r>
              <a:rPr lang="en-ZA" sz="2000" dirty="0"/>
              <a:t>covering a total of </a:t>
            </a:r>
            <a:r>
              <a:rPr lang="en-ZA" sz="2000" b="1" dirty="0"/>
              <a:t>460 principals </a:t>
            </a:r>
            <a:r>
              <a:rPr lang="en-ZA" sz="2000" dirty="0"/>
              <a:t>in Port Elizabeth, Umtata and East </a:t>
            </a:r>
            <a:r>
              <a:rPr lang="en-ZA" sz="2000" dirty="0" smtClean="0"/>
              <a:t>London.</a:t>
            </a:r>
            <a:endParaRPr lang="en-ZA" sz="2000" dirty="0"/>
          </a:p>
          <a:p>
            <a:endParaRPr lang="en-US" sz="2000" dirty="0"/>
          </a:p>
        </p:txBody>
      </p:sp>
      <p:sp>
        <p:nvSpPr>
          <p:cNvPr id="5" name="Text Placeholder 4"/>
          <p:cNvSpPr>
            <a:spLocks noGrp="1"/>
          </p:cNvSpPr>
          <p:nvPr>
            <p:ph type="body" sz="quarter" idx="3"/>
          </p:nvPr>
        </p:nvSpPr>
        <p:spPr/>
        <p:txBody>
          <a:bodyPr/>
          <a:lstStyle/>
          <a:p>
            <a:r>
              <a:rPr lang="en-US" dirty="0" smtClean="0"/>
              <a:t>Q3</a:t>
            </a:r>
            <a:endParaRPr lang="en-US" dirty="0"/>
          </a:p>
        </p:txBody>
      </p:sp>
      <p:sp>
        <p:nvSpPr>
          <p:cNvPr id="6" name="Content Placeholder 5"/>
          <p:cNvSpPr>
            <a:spLocks noGrp="1"/>
          </p:cNvSpPr>
          <p:nvPr>
            <p:ph sz="quarter" idx="4"/>
          </p:nvPr>
        </p:nvSpPr>
        <p:spPr/>
        <p:txBody>
          <a:bodyPr>
            <a:normAutofit fontScale="85000" lnSpcReduction="10000"/>
          </a:bodyPr>
          <a:lstStyle/>
          <a:p>
            <a:pPr lvl="0"/>
            <a:r>
              <a:rPr lang="en-ZA" b="1" dirty="0" smtClean="0"/>
              <a:t>2 </a:t>
            </a:r>
            <a:r>
              <a:rPr lang="en-ZA" b="1" dirty="0"/>
              <a:t>day planning </a:t>
            </a:r>
            <a:r>
              <a:rPr lang="en-ZA" b="1" dirty="0" smtClean="0"/>
              <a:t>session </a:t>
            </a:r>
            <a:r>
              <a:rPr lang="en-ZA" dirty="0" smtClean="0"/>
              <a:t>held </a:t>
            </a:r>
            <a:r>
              <a:rPr lang="en-ZA" dirty="0"/>
              <a:t>with </a:t>
            </a:r>
            <a:r>
              <a:rPr lang="en-ZA" dirty="0" smtClean="0"/>
              <a:t>EC, FS &amp; NW Circuit </a:t>
            </a:r>
            <a:r>
              <a:rPr lang="en-ZA" dirty="0"/>
              <a:t>Managers </a:t>
            </a:r>
            <a:r>
              <a:rPr lang="en-ZA" dirty="0" smtClean="0"/>
              <a:t>on </a:t>
            </a:r>
            <a:r>
              <a:rPr lang="en-ZA" dirty="0"/>
              <a:t>how to </a:t>
            </a:r>
            <a:r>
              <a:rPr lang="en-ZA" b="1" dirty="0" smtClean="0"/>
              <a:t>support </a:t>
            </a:r>
            <a:r>
              <a:rPr lang="en-ZA" b="1" dirty="0"/>
              <a:t>principals </a:t>
            </a:r>
            <a:r>
              <a:rPr lang="en-ZA" b="1" dirty="0" smtClean="0"/>
              <a:t>better</a:t>
            </a:r>
            <a:r>
              <a:rPr lang="en-ZA" dirty="0" smtClean="0"/>
              <a:t>. </a:t>
            </a:r>
            <a:r>
              <a:rPr lang="en-ZA" dirty="0"/>
              <a:t>A</a:t>
            </a:r>
            <a:r>
              <a:rPr lang="en-ZA" dirty="0" smtClean="0"/>
              <a:t>lso </a:t>
            </a:r>
            <a:r>
              <a:rPr lang="en-ZA" dirty="0"/>
              <a:t>focused on the </a:t>
            </a:r>
            <a:r>
              <a:rPr lang="en-ZA" b="1" dirty="0"/>
              <a:t>admission, induction, </a:t>
            </a:r>
            <a:r>
              <a:rPr lang="en-US" dirty="0"/>
              <a:t>School Governing Body </a:t>
            </a:r>
            <a:r>
              <a:rPr lang="en-US" b="1" dirty="0" smtClean="0"/>
              <a:t>(</a:t>
            </a:r>
            <a:r>
              <a:rPr lang="en-ZA" b="1" dirty="0" smtClean="0"/>
              <a:t>SGB) </a:t>
            </a:r>
            <a:r>
              <a:rPr lang="en-ZA" b="1" dirty="0"/>
              <a:t>elections </a:t>
            </a:r>
            <a:r>
              <a:rPr lang="en-ZA" dirty="0"/>
              <a:t>preparations &amp;</a:t>
            </a:r>
            <a:r>
              <a:rPr lang="en-ZA" dirty="0" smtClean="0"/>
              <a:t> </a:t>
            </a:r>
            <a:r>
              <a:rPr lang="en-ZA" dirty="0"/>
              <a:t>training for 2018;</a:t>
            </a:r>
          </a:p>
          <a:p>
            <a:pPr lvl="0"/>
            <a:r>
              <a:rPr lang="en-ZA" dirty="0"/>
              <a:t>The 2018 SGB </a:t>
            </a:r>
            <a:r>
              <a:rPr lang="en-ZA" b="1" dirty="0"/>
              <a:t>elections readiness </a:t>
            </a:r>
            <a:r>
              <a:rPr lang="en-ZA" b="1" dirty="0" smtClean="0"/>
              <a:t>monitored</a:t>
            </a:r>
            <a:r>
              <a:rPr lang="en-ZA" dirty="0" smtClean="0"/>
              <a:t> </a:t>
            </a:r>
            <a:r>
              <a:rPr lang="en-ZA" dirty="0"/>
              <a:t>in all provinces &amp;</a:t>
            </a:r>
            <a:r>
              <a:rPr lang="en-ZA" dirty="0" smtClean="0"/>
              <a:t> </a:t>
            </a:r>
            <a:r>
              <a:rPr lang="en-ZA" dirty="0"/>
              <a:t>18 </a:t>
            </a:r>
            <a:r>
              <a:rPr lang="en-ZA" dirty="0" smtClean="0"/>
              <a:t>districts; and</a:t>
            </a:r>
          </a:p>
          <a:p>
            <a:pPr lvl="0"/>
            <a:r>
              <a:rPr lang="en-ZA" dirty="0" smtClean="0"/>
              <a:t>SGB </a:t>
            </a:r>
            <a:r>
              <a:rPr lang="en-ZA" b="1" dirty="0" smtClean="0"/>
              <a:t>election </a:t>
            </a:r>
            <a:r>
              <a:rPr lang="en-ZA" b="1" dirty="0"/>
              <a:t>launches </a:t>
            </a:r>
            <a:r>
              <a:rPr lang="en-ZA" b="1" dirty="0" smtClean="0"/>
              <a:t>held </a:t>
            </a:r>
            <a:r>
              <a:rPr lang="en-ZA" dirty="0"/>
              <a:t>in </a:t>
            </a:r>
            <a:r>
              <a:rPr lang="en-ZA" dirty="0" smtClean="0"/>
              <a:t>EC &amp; FS as </a:t>
            </a:r>
            <a:r>
              <a:rPr lang="en-ZA" dirty="0"/>
              <a:t>part of the advocacy campaign </a:t>
            </a:r>
            <a:r>
              <a:rPr lang="en-ZA" dirty="0" smtClean="0"/>
              <a:t>for </a:t>
            </a:r>
            <a:r>
              <a:rPr lang="en-ZA" dirty="0"/>
              <a:t>2018 </a:t>
            </a:r>
            <a:r>
              <a:rPr lang="en-ZA" dirty="0" smtClean="0"/>
              <a:t>elections</a:t>
            </a:r>
            <a:r>
              <a:rPr lang="en-ZA" dirty="0"/>
              <a:t>. </a:t>
            </a:r>
            <a:endParaRPr lang="en-US" dirty="0"/>
          </a:p>
        </p:txBody>
      </p:sp>
      <p:sp>
        <p:nvSpPr>
          <p:cNvPr id="7" name="Title 1"/>
          <p:cNvSpPr>
            <a:spLocks noGrp="1"/>
          </p:cNvSpPr>
          <p:nvPr>
            <p:ph type="title"/>
          </p:nvPr>
        </p:nvSpPr>
        <p:spPr>
          <a:xfrm>
            <a:off x="457200" y="908720"/>
            <a:ext cx="8229600" cy="504056"/>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700" b="1" dirty="0"/>
              <a:t>EDUCATION HUMAN RESOURCE DEVELOPMENT</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551717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9812" y="920785"/>
            <a:ext cx="4040188" cy="639763"/>
          </a:xfrm>
        </p:spPr>
        <p:txBody>
          <a:bodyPr/>
          <a:lstStyle/>
          <a:p>
            <a:r>
              <a:rPr lang="en-US" dirty="0" smtClean="0"/>
              <a:t>Q2 &amp; Q3</a:t>
            </a:r>
            <a:endParaRPr lang="en-US" dirty="0"/>
          </a:p>
        </p:txBody>
      </p:sp>
      <p:sp>
        <p:nvSpPr>
          <p:cNvPr id="4" name="Content Placeholder 3"/>
          <p:cNvSpPr>
            <a:spLocks noGrp="1"/>
          </p:cNvSpPr>
          <p:nvPr>
            <p:ph sz="half" idx="2"/>
          </p:nvPr>
        </p:nvSpPr>
        <p:spPr>
          <a:xfrm>
            <a:off x="493150" y="1560548"/>
            <a:ext cx="8229600" cy="3951288"/>
          </a:xfrm>
        </p:spPr>
        <p:txBody>
          <a:bodyPr>
            <a:noAutofit/>
          </a:bodyPr>
          <a:lstStyle/>
          <a:p>
            <a:pPr marL="0" indent="0">
              <a:buNone/>
            </a:pPr>
            <a:r>
              <a:rPr lang="en-US" sz="2000" b="1" dirty="0"/>
              <a:t>Mediation of the parental Guidelines</a:t>
            </a:r>
            <a:r>
              <a:rPr lang="en-US" sz="2000" dirty="0"/>
              <a:t> </a:t>
            </a:r>
            <a:r>
              <a:rPr lang="en-US" sz="2000" b="1" dirty="0" smtClean="0"/>
              <a:t>&amp; its 8 booklets</a:t>
            </a:r>
            <a:r>
              <a:rPr lang="en-US" sz="2000" dirty="0" smtClean="0"/>
              <a:t> </a:t>
            </a:r>
            <a:r>
              <a:rPr lang="en-US" sz="2000" dirty="0"/>
              <a:t>was </a:t>
            </a:r>
            <a:r>
              <a:rPr lang="en-US" sz="2000" dirty="0" smtClean="0"/>
              <a:t>conducted:</a:t>
            </a:r>
            <a:endParaRPr lang="en-ZA" sz="2000" dirty="0"/>
          </a:p>
          <a:p>
            <a:pPr lvl="0"/>
            <a:r>
              <a:rPr lang="en-US" sz="2000" dirty="0" smtClean="0"/>
              <a:t>With </a:t>
            </a:r>
            <a:r>
              <a:rPr lang="en-US" sz="2000" dirty="0"/>
              <a:t>Circuit Managers &amp;</a:t>
            </a:r>
            <a:r>
              <a:rPr lang="en-US" sz="2000" dirty="0" smtClean="0"/>
              <a:t> </a:t>
            </a:r>
            <a:r>
              <a:rPr lang="en-US" sz="2000" dirty="0"/>
              <a:t>School Governance officials &amp;</a:t>
            </a:r>
            <a:r>
              <a:rPr lang="en-US" sz="2000" dirty="0" smtClean="0"/>
              <a:t> </a:t>
            </a:r>
            <a:r>
              <a:rPr lang="en-GB" sz="2000" b="1" dirty="0"/>
              <a:t>1 228 SGB members </a:t>
            </a:r>
            <a:r>
              <a:rPr lang="en-US" sz="2000" dirty="0"/>
              <a:t>in the </a:t>
            </a:r>
            <a:r>
              <a:rPr lang="en-US" sz="2000" dirty="0" smtClean="0"/>
              <a:t>EC in July;</a:t>
            </a:r>
            <a:endParaRPr lang="en-ZA" sz="2000" dirty="0" smtClean="0"/>
          </a:p>
          <a:p>
            <a:pPr lvl="0"/>
            <a:r>
              <a:rPr lang="en-US" sz="2000" dirty="0" smtClean="0"/>
              <a:t>With South African Principals Association </a:t>
            </a:r>
            <a:r>
              <a:rPr lang="en-US" sz="2000" b="1" dirty="0" smtClean="0"/>
              <a:t>(SAPA) </a:t>
            </a:r>
            <a:r>
              <a:rPr lang="en-US" sz="2000" dirty="0" smtClean="0"/>
              <a:t>in August in Pretoria;</a:t>
            </a:r>
            <a:endParaRPr lang="en-ZA" sz="2000" dirty="0" smtClean="0"/>
          </a:p>
          <a:p>
            <a:pPr lvl="0"/>
            <a:r>
              <a:rPr lang="en-US" sz="2000" dirty="0" smtClean="0"/>
              <a:t>With</a:t>
            </a:r>
            <a:r>
              <a:rPr lang="en-US" sz="2000" b="1" dirty="0" smtClean="0"/>
              <a:t> School </a:t>
            </a:r>
            <a:r>
              <a:rPr lang="en-US" sz="2000" b="1" dirty="0"/>
              <a:t>S</a:t>
            </a:r>
            <a:r>
              <a:rPr lang="en-US" sz="2000" b="1" dirty="0" smtClean="0"/>
              <a:t>afety Forum</a:t>
            </a:r>
            <a:r>
              <a:rPr lang="en-US" sz="2000" dirty="0" smtClean="0"/>
              <a:t> in July in </a:t>
            </a:r>
            <a:r>
              <a:rPr lang="en-US" sz="2000" dirty="0"/>
              <a:t>Pretoria; </a:t>
            </a:r>
            <a:endParaRPr lang="en-ZA" sz="2000" dirty="0"/>
          </a:p>
          <a:p>
            <a:pPr lvl="0"/>
            <a:r>
              <a:rPr lang="en-GB" sz="2000" dirty="0" smtClean="0"/>
              <a:t>With about </a:t>
            </a:r>
            <a:r>
              <a:rPr lang="en-GB" sz="2000" b="1" dirty="0"/>
              <a:t>220 school principals </a:t>
            </a:r>
            <a:r>
              <a:rPr lang="en-GB" sz="2000" dirty="0"/>
              <a:t>during the SAPA conference </a:t>
            </a:r>
            <a:r>
              <a:rPr lang="en-GB" sz="2000" dirty="0" smtClean="0"/>
              <a:t>in FS; </a:t>
            </a:r>
            <a:r>
              <a:rPr lang="en-GB" sz="2000" dirty="0"/>
              <a:t>and</a:t>
            </a:r>
            <a:endParaRPr lang="en-ZA" sz="2000" dirty="0"/>
          </a:p>
          <a:p>
            <a:pPr lvl="0"/>
            <a:r>
              <a:rPr lang="en-GB" sz="2000" dirty="0"/>
              <a:t>Parents were trained in 12 districts with </a:t>
            </a:r>
            <a:r>
              <a:rPr lang="en-GB" sz="2000" b="1" dirty="0"/>
              <a:t>5695</a:t>
            </a:r>
            <a:r>
              <a:rPr lang="en-GB" sz="2000" dirty="0"/>
              <a:t> parents being trained </a:t>
            </a:r>
            <a:r>
              <a:rPr lang="en-GB" sz="2000" dirty="0" smtClean="0"/>
              <a:t>in August in KZN.</a:t>
            </a:r>
            <a:endParaRPr lang="en-GB" sz="2000" dirty="0"/>
          </a:p>
          <a:p>
            <a:pPr lvl="0"/>
            <a:r>
              <a:rPr lang="en-GB" sz="2000" dirty="0" smtClean="0"/>
              <a:t>In Eastern Cape, </a:t>
            </a:r>
            <a:r>
              <a:rPr lang="en-GB" sz="2000" dirty="0"/>
              <a:t>4 </a:t>
            </a:r>
            <a:r>
              <a:rPr lang="en-GB" sz="2000" dirty="0" smtClean="0"/>
              <a:t>districts </a:t>
            </a:r>
            <a:r>
              <a:rPr lang="en-GB" sz="2000" dirty="0"/>
              <a:t>held parental meeting with over </a:t>
            </a:r>
            <a:r>
              <a:rPr lang="en-GB" sz="2000" b="1" dirty="0"/>
              <a:t>1000</a:t>
            </a:r>
            <a:r>
              <a:rPr lang="en-GB" sz="2000" dirty="0"/>
              <a:t> parents being trained </a:t>
            </a:r>
            <a:endParaRPr lang="en-US" sz="2000" dirty="0"/>
          </a:p>
          <a:p>
            <a:pPr lvl="0"/>
            <a:r>
              <a:rPr lang="en-GB" sz="2000" dirty="0"/>
              <a:t>In Northern </a:t>
            </a:r>
            <a:r>
              <a:rPr lang="en-GB" sz="2000" dirty="0" smtClean="0"/>
              <a:t>Cape, </a:t>
            </a:r>
            <a:r>
              <a:rPr lang="en-GB" sz="2000" dirty="0"/>
              <a:t>48 officials were trained with </a:t>
            </a:r>
            <a:r>
              <a:rPr lang="en-GB" sz="2000" b="1" dirty="0"/>
              <a:t>539</a:t>
            </a:r>
            <a:r>
              <a:rPr lang="en-GB" sz="2000" dirty="0"/>
              <a:t> parents trained in all districts.</a:t>
            </a:r>
            <a:endParaRPr lang="en-US" sz="2000" dirty="0"/>
          </a:p>
          <a:p>
            <a:pPr lvl="0"/>
            <a:r>
              <a:rPr lang="en-GB" sz="2000" dirty="0" smtClean="0"/>
              <a:t>In North West, </a:t>
            </a:r>
            <a:r>
              <a:rPr lang="en-GB" sz="2000" dirty="0"/>
              <a:t>a</a:t>
            </a:r>
            <a:r>
              <a:rPr lang="en-GB" sz="2000" dirty="0" smtClean="0"/>
              <a:t>ll </a:t>
            </a:r>
            <a:r>
              <a:rPr lang="en-GB" sz="2000" dirty="0"/>
              <a:t>districts trained 10 parents from 10 schools  </a:t>
            </a:r>
            <a:endParaRPr lang="en-US" sz="2000" dirty="0"/>
          </a:p>
          <a:p>
            <a:pPr marL="0" lvl="0" indent="0">
              <a:buNone/>
            </a:pPr>
            <a:endParaRPr lang="en-GB" sz="2000" dirty="0"/>
          </a:p>
          <a:p>
            <a:pPr marL="0" indent="0">
              <a:buNone/>
            </a:pPr>
            <a:endParaRPr lang="en-US" sz="2000" dirty="0"/>
          </a:p>
        </p:txBody>
      </p:sp>
      <p:sp>
        <p:nvSpPr>
          <p:cNvPr id="7" name="Title 1"/>
          <p:cNvSpPr>
            <a:spLocks noGrp="1"/>
          </p:cNvSpPr>
          <p:nvPr>
            <p:ph type="title"/>
          </p:nvPr>
        </p:nvSpPr>
        <p:spPr>
          <a:xfrm>
            <a:off x="478568" y="529713"/>
            <a:ext cx="8579296" cy="710953"/>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GB" sz="2700" b="1" dirty="0"/>
              <a:t>EDUCATION HUMAN RESOURCE </a:t>
            </a:r>
            <a:r>
              <a:rPr lang="en-GB" sz="2700" b="1" dirty="0" smtClean="0"/>
              <a:t>DEVELOPMENT</a:t>
            </a: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171722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3053"/>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853976"/>
            <a:ext cx="4040188" cy="3951288"/>
          </a:xfrm>
        </p:spPr>
        <p:txBody>
          <a:bodyPr>
            <a:noAutofit/>
          </a:bodyPr>
          <a:lstStyle/>
          <a:p>
            <a:r>
              <a:rPr lang="en-ZA" sz="2000" dirty="0" smtClean="0"/>
              <a:t>Training completed </a:t>
            </a:r>
            <a:r>
              <a:rPr lang="en-ZA" sz="2000" dirty="0"/>
              <a:t>for </a:t>
            </a:r>
            <a:r>
              <a:rPr lang="en-ZA" sz="2000" dirty="0" smtClean="0"/>
              <a:t>priority </a:t>
            </a:r>
            <a:r>
              <a:rPr lang="en-ZA" sz="2000" dirty="0"/>
              <a:t>areas including </a:t>
            </a:r>
            <a:r>
              <a:rPr lang="en-ZA" sz="2000" b="1" dirty="0"/>
              <a:t>Teacher Union </a:t>
            </a:r>
            <a:r>
              <a:rPr lang="en-ZA" sz="2000" b="1" dirty="0" smtClean="0"/>
              <a:t>Collaboration (TUC) : 2 741</a:t>
            </a:r>
            <a:r>
              <a:rPr lang="en-ZA" sz="2000" dirty="0" smtClean="0"/>
              <a:t>, </a:t>
            </a:r>
            <a:r>
              <a:rPr lang="en-ZA" sz="2000" b="1" dirty="0"/>
              <a:t>EFAL</a:t>
            </a:r>
            <a:r>
              <a:rPr lang="en-ZA" sz="2000" dirty="0"/>
              <a:t> </a:t>
            </a:r>
            <a:r>
              <a:rPr lang="en-ZA" sz="2000" dirty="0" smtClean="0"/>
              <a:t>advocacy: </a:t>
            </a:r>
            <a:r>
              <a:rPr lang="en-ZA" sz="2000" b="1" dirty="0" smtClean="0"/>
              <a:t>196</a:t>
            </a:r>
            <a:r>
              <a:rPr lang="en-ZA" sz="2000" dirty="0" smtClean="0"/>
              <a:t> </a:t>
            </a:r>
            <a:r>
              <a:rPr lang="en-ZA" sz="2000" dirty="0"/>
              <a:t>&amp;</a:t>
            </a:r>
            <a:r>
              <a:rPr lang="en-ZA" sz="2000" b="1" dirty="0" smtClean="0"/>
              <a:t> Professional Learning Communities:65;</a:t>
            </a:r>
            <a:r>
              <a:rPr lang="en-ZA" sz="2000" dirty="0" smtClean="0"/>
              <a:t> </a:t>
            </a:r>
            <a:endParaRPr lang="en-ZA" sz="2000" dirty="0"/>
          </a:p>
          <a:p>
            <a:r>
              <a:rPr lang="en-ZA" sz="2000" dirty="0" smtClean="0"/>
              <a:t>National </a:t>
            </a:r>
            <a:r>
              <a:rPr lang="en-ZA" sz="2000" dirty="0"/>
              <a:t>Teaching Awards </a:t>
            </a:r>
            <a:r>
              <a:rPr lang="en-ZA" sz="2000" b="1" dirty="0"/>
              <a:t>(NTA) Provincial adjudication </a:t>
            </a:r>
            <a:r>
              <a:rPr lang="en-ZA" sz="2000" b="1" dirty="0" smtClean="0"/>
              <a:t>workshops</a:t>
            </a:r>
            <a:r>
              <a:rPr lang="en-ZA" sz="2000" dirty="0" smtClean="0"/>
              <a:t> conducted </a:t>
            </a:r>
            <a:r>
              <a:rPr lang="en-ZA" sz="2000" dirty="0"/>
              <a:t>in all </a:t>
            </a:r>
            <a:r>
              <a:rPr lang="en-ZA" sz="2000" dirty="0" smtClean="0"/>
              <a:t>provinces</a:t>
            </a:r>
            <a:r>
              <a:rPr lang="en-ZA" sz="2000" dirty="0"/>
              <a:t>;</a:t>
            </a:r>
            <a:r>
              <a:rPr lang="en-ZA" sz="2000" dirty="0" smtClean="0"/>
              <a:t> </a:t>
            </a:r>
            <a:endParaRPr lang="en-ZA" sz="2000" dirty="0"/>
          </a:p>
          <a:p>
            <a:r>
              <a:rPr lang="en-ZA" sz="2000" b="1" dirty="0" smtClean="0"/>
              <a:t>Concept </a:t>
            </a:r>
            <a:r>
              <a:rPr lang="en-ZA" sz="2000" b="1" dirty="0"/>
              <a:t>document </a:t>
            </a:r>
            <a:r>
              <a:rPr lang="en-ZA" sz="2000" b="1" dirty="0" smtClean="0"/>
              <a:t>&amp; implementation </a:t>
            </a:r>
            <a:r>
              <a:rPr lang="en-ZA" sz="2000" b="1" dirty="0"/>
              <a:t>plan for compulsory Grade R </a:t>
            </a:r>
            <a:r>
              <a:rPr lang="en-ZA" sz="2000" dirty="0" smtClean="0"/>
              <a:t>completed </a:t>
            </a:r>
            <a:r>
              <a:rPr lang="en-ZA" sz="2000" dirty="0"/>
              <a:t>for </a:t>
            </a:r>
            <a:r>
              <a:rPr lang="en-ZA" sz="2000" dirty="0" smtClean="0"/>
              <a:t>approval.</a:t>
            </a:r>
          </a:p>
          <a:p>
            <a:pPr marL="0" indent="0">
              <a:buNone/>
            </a:pPr>
            <a:endParaRPr lang="en-ZA" sz="2000" dirty="0"/>
          </a:p>
          <a:p>
            <a:endParaRPr lang="en-US" sz="2000" dirty="0"/>
          </a:p>
        </p:txBody>
      </p:sp>
      <p:sp>
        <p:nvSpPr>
          <p:cNvPr id="5" name="Text Placeholder 4"/>
          <p:cNvSpPr>
            <a:spLocks noGrp="1"/>
          </p:cNvSpPr>
          <p:nvPr>
            <p:ph type="body" sz="quarter" idx="3"/>
          </p:nvPr>
        </p:nvSpPr>
        <p:spPr>
          <a:xfrm>
            <a:off x="4645029" y="113305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853976"/>
            <a:ext cx="4041775" cy="3951288"/>
          </a:xfrm>
        </p:spPr>
        <p:txBody>
          <a:bodyPr>
            <a:normAutofit/>
          </a:bodyPr>
          <a:lstStyle/>
          <a:p>
            <a:r>
              <a:rPr lang="en-ZA" sz="2000" b="1" dirty="0" smtClean="0"/>
              <a:t>NTA </a:t>
            </a:r>
            <a:r>
              <a:rPr lang="en-ZA" sz="2000" dirty="0" smtClean="0"/>
              <a:t>adjudication </a:t>
            </a:r>
            <a:r>
              <a:rPr lang="en-ZA" sz="2000" dirty="0"/>
              <a:t>was conducted from 26 November to 03 December 2017. </a:t>
            </a:r>
            <a:r>
              <a:rPr lang="en-ZA" sz="2000" b="1" dirty="0"/>
              <a:t>Winners</a:t>
            </a:r>
            <a:r>
              <a:rPr lang="en-ZA" sz="2000" dirty="0"/>
              <a:t> in all </a:t>
            </a:r>
            <a:r>
              <a:rPr lang="en-ZA" sz="2000" dirty="0" smtClean="0"/>
              <a:t>10 </a:t>
            </a:r>
            <a:r>
              <a:rPr lang="en-ZA" sz="2000" dirty="0"/>
              <a:t>categories were </a:t>
            </a:r>
            <a:r>
              <a:rPr lang="en-ZA" sz="2000" b="1" dirty="0" smtClean="0"/>
              <a:t>identified </a:t>
            </a:r>
            <a:r>
              <a:rPr lang="en-ZA" sz="2000" dirty="0" smtClean="0"/>
              <a:t>by a panel from different organisations.</a:t>
            </a:r>
            <a:endParaRPr lang="en-ZA" sz="2000" dirty="0"/>
          </a:p>
          <a:p>
            <a:endParaRPr lang="en-US" sz="2000" dirty="0"/>
          </a:p>
        </p:txBody>
      </p:sp>
      <p:sp>
        <p:nvSpPr>
          <p:cNvPr id="7" name="Title 1"/>
          <p:cNvSpPr>
            <a:spLocks noGrp="1"/>
          </p:cNvSpPr>
          <p:nvPr>
            <p:ph type="title"/>
          </p:nvPr>
        </p:nvSpPr>
        <p:spPr>
          <a:xfrm>
            <a:off x="446856" y="1196752"/>
            <a:ext cx="8229600" cy="432048"/>
          </a:xfrm>
        </p:spPr>
        <p:txBody>
          <a:bodyPr>
            <a:normAutofit fontScale="90000"/>
          </a:bodyPr>
          <a:lstStyle/>
          <a:p>
            <a:r>
              <a:rPr lang="en-ZA" sz="3100" b="1" dirty="0">
                <a:solidFill>
                  <a:srgbClr val="C0504D">
                    <a:lumMod val="75000"/>
                  </a:srgbClr>
                </a:solidFill>
              </a:rPr>
              <a:t>PROGRAMME </a:t>
            </a:r>
            <a:r>
              <a:rPr lang="en-ZA" sz="3100" b="1" dirty="0" smtClean="0">
                <a:solidFill>
                  <a:srgbClr val="C0504D">
                    <a:lumMod val="75000"/>
                  </a:srgbClr>
                </a:solidFill>
              </a:rPr>
              <a:t>3…</a:t>
            </a:r>
            <a:r>
              <a:rPr lang="en-ZA" sz="2800" b="1" dirty="0">
                <a:solidFill>
                  <a:srgbClr val="C0504D">
                    <a:lumMod val="75000"/>
                  </a:srgbClr>
                </a:solidFill>
              </a:rPr>
              <a:t/>
            </a:r>
            <a:br>
              <a:rPr lang="en-ZA" sz="2800" b="1" dirty="0">
                <a:solidFill>
                  <a:srgbClr val="C0504D">
                    <a:lumMod val="75000"/>
                  </a:srgbClr>
                </a:solidFill>
              </a:rPr>
            </a:br>
            <a:r>
              <a:rPr lang="en-ZA" sz="2400" b="1" dirty="0" smtClean="0"/>
              <a:t>NATIONAL INSTITUTE FOR </a:t>
            </a:r>
            <a:r>
              <a:rPr lang="en-US" sz="2400" b="1" dirty="0" smtClean="0"/>
              <a:t>CURRICULUM </a:t>
            </a:r>
            <a:r>
              <a:rPr lang="en-US" sz="2400" b="1" dirty="0"/>
              <a:t>AND </a:t>
            </a:r>
            <a:r>
              <a:rPr lang="en-US" sz="2400" b="1" dirty="0" smtClean="0"/>
              <a:t/>
            </a:r>
            <a:br>
              <a:rPr lang="en-US" sz="2400" b="1" dirty="0" smtClean="0"/>
            </a:br>
            <a:r>
              <a:rPr lang="en-US" sz="2400" b="1" dirty="0"/>
              <a:t>PROFESSIONAL</a:t>
            </a:r>
            <a:r>
              <a:rPr lang="en-US" sz="2400" b="1" dirty="0" smtClean="0"/>
              <a:t> TEACHER DEVELOPMENT (NICPTD)</a:t>
            </a:r>
            <a:r>
              <a:rPr lang="en-ZA" sz="2800" b="1" dirty="0">
                <a:solidFill>
                  <a:srgbClr val="C0504D">
                    <a:lumMod val="75000"/>
                  </a:srgbClr>
                </a:solidFill>
              </a:rPr>
              <a:t/>
            </a:r>
            <a:br>
              <a:rPr lang="en-ZA" sz="2800" b="1" dirty="0">
                <a:solidFill>
                  <a:srgbClr val="C0504D">
                    <a:lumMod val="75000"/>
                  </a:srgbClr>
                </a:solidFill>
              </a:rPr>
            </a:br>
            <a:r>
              <a:rPr lang="en-US" sz="2200" b="1" dirty="0"/>
              <a:t/>
            </a:r>
            <a:br>
              <a:rPr lang="en-US" sz="2200" b="1" dirty="0"/>
            </a:br>
            <a:r>
              <a:rPr lang="en-US" sz="2200" b="1" dirty="0"/>
              <a:t/>
            </a:r>
            <a:br>
              <a:rPr lang="en-US" sz="2200" b="1" dirty="0"/>
            </a:br>
            <a:r>
              <a:rPr lang="en-ZA" sz="2800" b="1" dirty="0">
                <a:solidFill>
                  <a:srgbClr val="C0504D">
                    <a:lumMod val="75000"/>
                  </a:srgbClr>
                </a:solidFill>
              </a:rPr>
              <a:t/>
            </a:r>
            <a:br>
              <a:rPr lang="en-ZA" sz="2800" b="1" dirty="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8411185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08721"/>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565944"/>
            <a:ext cx="4040188" cy="3951288"/>
          </a:xfrm>
        </p:spPr>
        <p:txBody>
          <a:bodyPr>
            <a:noAutofit/>
          </a:bodyPr>
          <a:lstStyle/>
          <a:p>
            <a:r>
              <a:rPr lang="en-US" sz="2000" b="1" dirty="0"/>
              <a:t>Professional Development Framework </a:t>
            </a:r>
            <a:r>
              <a:rPr lang="en-US" sz="2000" dirty="0"/>
              <a:t>for Digital </a:t>
            </a:r>
            <a:r>
              <a:rPr lang="en-US" sz="2000" dirty="0" smtClean="0"/>
              <a:t>Learning</a:t>
            </a:r>
            <a:r>
              <a:rPr lang="en-ZA" sz="2000" dirty="0" smtClean="0"/>
              <a:t> </a:t>
            </a:r>
            <a:r>
              <a:rPr lang="en-ZA" sz="2000" b="1" dirty="0" smtClean="0"/>
              <a:t>approved;</a:t>
            </a:r>
          </a:p>
          <a:p>
            <a:r>
              <a:rPr lang="en-US" sz="2000" dirty="0" smtClean="0"/>
              <a:t>The 3</a:t>
            </a:r>
            <a:r>
              <a:rPr lang="en-US" sz="2000" baseline="30000" dirty="0" smtClean="0"/>
              <a:t>rd</a:t>
            </a:r>
            <a:r>
              <a:rPr lang="en-US" sz="2000" dirty="0" smtClean="0"/>
              <a:t> </a:t>
            </a:r>
            <a:r>
              <a:rPr lang="en-ZA" sz="2000" b="1" dirty="0"/>
              <a:t>Primary School Reading Improvement Programme (PSRIP</a:t>
            </a:r>
            <a:r>
              <a:rPr lang="en-ZA" sz="2000" b="1" dirty="0" smtClean="0"/>
              <a:t>)</a:t>
            </a:r>
            <a:r>
              <a:rPr lang="en-US" sz="2000" b="1" dirty="0" smtClean="0"/>
              <a:t> workshop</a:t>
            </a:r>
            <a:r>
              <a:rPr lang="en-US" sz="2000" dirty="0" smtClean="0"/>
              <a:t> trained </a:t>
            </a:r>
            <a:r>
              <a:rPr lang="en-US" sz="2000" b="1" dirty="0"/>
              <a:t>177</a:t>
            </a:r>
            <a:r>
              <a:rPr lang="en-US" sz="2000" dirty="0"/>
              <a:t> Curriculum </a:t>
            </a:r>
            <a:r>
              <a:rPr lang="en-US" sz="2000" dirty="0" smtClean="0"/>
              <a:t>Advisors to </a:t>
            </a:r>
            <a:r>
              <a:rPr lang="en-ZA" sz="2000" dirty="0"/>
              <a:t>strengthen their support to teachers </a:t>
            </a:r>
            <a:r>
              <a:rPr lang="en-ZA" sz="2000" dirty="0" smtClean="0"/>
              <a:t>in </a:t>
            </a:r>
            <a:r>
              <a:rPr lang="en-ZA" sz="2000" b="1" dirty="0" smtClean="0"/>
              <a:t>EFAL</a:t>
            </a:r>
            <a:r>
              <a:rPr lang="en-ZA" sz="2000" dirty="0" smtClean="0"/>
              <a:t>.</a:t>
            </a:r>
          </a:p>
          <a:p>
            <a:r>
              <a:rPr lang="en-ZA" sz="2000" b="1" dirty="0"/>
              <a:t>NECT</a:t>
            </a:r>
            <a:r>
              <a:rPr lang="en-ZA" sz="2000" dirty="0"/>
              <a:t> expanded its materials offering to include </a:t>
            </a:r>
            <a:r>
              <a:rPr lang="en-ZA" sz="2000" dirty="0" smtClean="0"/>
              <a:t>English </a:t>
            </a:r>
            <a:r>
              <a:rPr lang="en-ZA" sz="2000" dirty="0"/>
              <a:t>First Additional Language &amp;</a:t>
            </a:r>
            <a:r>
              <a:rPr lang="en-ZA" sz="2000" dirty="0" smtClean="0"/>
              <a:t> </a:t>
            </a:r>
            <a:r>
              <a:rPr lang="en-ZA" sz="2000" dirty="0"/>
              <a:t>Physical Science, </a:t>
            </a:r>
            <a:r>
              <a:rPr lang="en-ZA" sz="2000" dirty="0" smtClean="0"/>
              <a:t>Natural </a:t>
            </a:r>
            <a:r>
              <a:rPr lang="en-ZA" sz="2000" dirty="0"/>
              <a:t>Science &amp;</a:t>
            </a:r>
            <a:r>
              <a:rPr lang="en-ZA" sz="2000" dirty="0" smtClean="0"/>
              <a:t>Technology</a:t>
            </a:r>
            <a:endParaRPr lang="en-ZA" sz="2000" dirty="0"/>
          </a:p>
          <a:p>
            <a:pPr marL="0" indent="0">
              <a:buNone/>
            </a:pPr>
            <a:endParaRPr lang="en-US" sz="2000" dirty="0"/>
          </a:p>
        </p:txBody>
      </p:sp>
      <p:sp>
        <p:nvSpPr>
          <p:cNvPr id="5" name="Text Placeholder 4"/>
          <p:cNvSpPr>
            <a:spLocks noGrp="1"/>
          </p:cNvSpPr>
          <p:nvPr>
            <p:ph type="body" sz="quarter" idx="3"/>
          </p:nvPr>
        </p:nvSpPr>
        <p:spPr>
          <a:xfrm>
            <a:off x="4645029" y="917033"/>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565944"/>
            <a:ext cx="4041775" cy="3951288"/>
          </a:xfrm>
        </p:spPr>
        <p:txBody>
          <a:bodyPr>
            <a:noAutofit/>
          </a:bodyPr>
          <a:lstStyle/>
          <a:p>
            <a:pPr lvl="0"/>
            <a:r>
              <a:rPr lang="en-ZA" sz="2000" dirty="0" smtClean="0">
                <a:ea typeface="Times New Roman"/>
                <a:cs typeface="Arial"/>
              </a:rPr>
              <a:t>To implement the </a:t>
            </a:r>
            <a:r>
              <a:rPr lang="en-ZA" sz="2000" b="1" dirty="0" smtClean="0">
                <a:ea typeface="Times New Roman"/>
                <a:cs typeface="Arial"/>
              </a:rPr>
              <a:t>Framework</a:t>
            </a:r>
            <a:r>
              <a:rPr lang="en-ZA" sz="2000" dirty="0">
                <a:ea typeface="Times New Roman"/>
                <a:cs typeface="Arial"/>
              </a:rPr>
              <a:t>, </a:t>
            </a:r>
            <a:r>
              <a:rPr lang="en-ZA" sz="2000" dirty="0" smtClean="0">
                <a:ea typeface="Times New Roman"/>
                <a:cs typeface="Arial"/>
              </a:rPr>
              <a:t>DBE conducted South African Council of Educators </a:t>
            </a:r>
            <a:r>
              <a:rPr lang="en-ZA" sz="2000" b="1" dirty="0" smtClean="0">
                <a:ea typeface="Times New Roman"/>
                <a:cs typeface="Arial"/>
              </a:rPr>
              <a:t>(SACE) </a:t>
            </a:r>
            <a:r>
              <a:rPr lang="en-ZA" sz="2000" b="1" dirty="0">
                <a:ea typeface="Times New Roman"/>
                <a:cs typeface="Arial"/>
              </a:rPr>
              <a:t>e-learning evaluators’ workshop </a:t>
            </a:r>
            <a:r>
              <a:rPr lang="en-ZA" sz="2000" dirty="0">
                <a:ea typeface="Times New Roman"/>
                <a:cs typeface="Arial"/>
              </a:rPr>
              <a:t>on evaluating digital learning activities. </a:t>
            </a:r>
            <a:endParaRPr lang="en-ZA" sz="2000" dirty="0">
              <a:ea typeface="Times New Roman"/>
              <a:cs typeface="Times New Roman"/>
            </a:endParaRPr>
          </a:p>
          <a:p>
            <a:pPr lvl="0">
              <a:spcAft>
                <a:spcPts val="1000"/>
              </a:spcAft>
            </a:pPr>
            <a:r>
              <a:rPr lang="en-ZA" sz="2000" b="1" dirty="0">
                <a:ea typeface="Times New Roman"/>
                <a:cs typeface="Arial"/>
              </a:rPr>
              <a:t>10 022 </a:t>
            </a:r>
            <a:r>
              <a:rPr lang="en-ZA" sz="2000" b="1" dirty="0" smtClean="0">
                <a:ea typeface="Times New Roman"/>
                <a:cs typeface="Arial"/>
              </a:rPr>
              <a:t>teachers</a:t>
            </a:r>
            <a:r>
              <a:rPr lang="en-ZA" sz="2000" dirty="0" smtClean="0">
                <a:ea typeface="Times New Roman"/>
                <a:cs typeface="Arial"/>
              </a:rPr>
              <a:t> </a:t>
            </a:r>
            <a:r>
              <a:rPr lang="en-ZA" sz="2000" b="1" dirty="0">
                <a:ea typeface="Times New Roman"/>
                <a:cs typeface="Arial"/>
              </a:rPr>
              <a:t>trained</a:t>
            </a:r>
            <a:r>
              <a:rPr lang="en-ZA" sz="2000" dirty="0">
                <a:ea typeface="Times New Roman"/>
                <a:cs typeface="Arial"/>
              </a:rPr>
              <a:t> nationally in </a:t>
            </a:r>
            <a:r>
              <a:rPr lang="en-ZA" sz="2000" b="1" dirty="0" smtClean="0">
                <a:ea typeface="Times New Roman"/>
                <a:cs typeface="Arial"/>
              </a:rPr>
              <a:t>EFAL </a:t>
            </a:r>
            <a:r>
              <a:rPr lang="en-ZA" sz="2000" dirty="0" smtClean="0">
                <a:ea typeface="Times New Roman"/>
                <a:cs typeface="Arial"/>
              </a:rPr>
              <a:t>at 2</a:t>
            </a:r>
            <a:r>
              <a:rPr lang="en-ZA" sz="2000" baseline="30000" dirty="0" smtClean="0">
                <a:ea typeface="Times New Roman"/>
                <a:cs typeface="Arial"/>
              </a:rPr>
              <a:t>nd</a:t>
            </a:r>
            <a:r>
              <a:rPr lang="en-ZA" sz="2000" dirty="0" smtClean="0">
                <a:ea typeface="Times New Roman"/>
                <a:cs typeface="Arial"/>
              </a:rPr>
              <a:t> round.</a:t>
            </a:r>
            <a:endParaRPr lang="en-ZA" sz="2000" dirty="0">
              <a:ea typeface="Times New Roman"/>
              <a:cs typeface="Arial"/>
            </a:endParaRPr>
          </a:p>
          <a:p>
            <a:pPr marL="0" indent="0"/>
            <a:endParaRPr lang="en-US" sz="2000" dirty="0"/>
          </a:p>
        </p:txBody>
      </p:sp>
      <p:sp>
        <p:nvSpPr>
          <p:cNvPr id="7" name="Title 1"/>
          <p:cNvSpPr>
            <a:spLocks noGrp="1"/>
          </p:cNvSpPr>
          <p:nvPr>
            <p:ph type="title"/>
          </p:nvPr>
        </p:nvSpPr>
        <p:spPr>
          <a:xfrm>
            <a:off x="374848" y="1196752"/>
            <a:ext cx="8229600" cy="72008"/>
          </a:xfrm>
        </p:spPr>
        <p:txBody>
          <a:bodyPr>
            <a:normAutofit fontScale="90000"/>
          </a:bodyPr>
          <a:lstStyle/>
          <a:p>
            <a:r>
              <a:rPr lang="en-ZA" sz="3100" b="1" dirty="0" smtClean="0">
                <a:solidFill>
                  <a:srgbClr val="C0504D">
                    <a:lumMod val="75000"/>
                  </a:srgbClr>
                </a:solidFill>
              </a:rPr>
              <a:t/>
            </a:r>
            <a:br>
              <a:rPr lang="en-ZA" sz="3100" b="1" dirty="0" smtClean="0">
                <a:solidFill>
                  <a:srgbClr val="C0504D">
                    <a:lumMod val="75000"/>
                  </a:srgbClr>
                </a:solidFill>
              </a:rPr>
            </a:br>
            <a:r>
              <a:rPr lang="en-ZA" sz="3100" b="1" dirty="0">
                <a:solidFill>
                  <a:srgbClr val="C0504D">
                    <a:lumMod val="75000"/>
                  </a:srgbClr>
                </a:solidFill>
              </a:rPr>
              <a:t/>
            </a:r>
            <a:br>
              <a:rPr lang="en-ZA" sz="3100" b="1" dirty="0">
                <a:solidFill>
                  <a:srgbClr val="C0504D">
                    <a:lumMod val="75000"/>
                  </a:srgbClr>
                </a:solidFill>
              </a:rPr>
            </a:br>
            <a:r>
              <a:rPr lang="en-ZA" sz="3100" b="1" dirty="0" smtClean="0">
                <a:solidFill>
                  <a:srgbClr val="C0504D">
                    <a:lumMod val="75000"/>
                  </a:srgbClr>
                </a:solidFill>
              </a:rPr>
              <a:t/>
            </a:r>
            <a:br>
              <a:rPr lang="en-ZA" sz="3100" b="1" dirty="0" smtClean="0">
                <a:solidFill>
                  <a:srgbClr val="C0504D">
                    <a:lumMod val="75000"/>
                  </a:srgbClr>
                </a:solidFill>
              </a:rPr>
            </a:br>
            <a:r>
              <a:rPr lang="en-ZA" sz="3100" b="1" dirty="0" smtClean="0">
                <a:solidFill>
                  <a:srgbClr val="C0504D">
                    <a:lumMod val="75000"/>
                  </a:srgbClr>
                </a:solidFill>
              </a:rPr>
              <a:t>PROGRAMME 3…</a:t>
            </a:r>
            <a:r>
              <a:rPr lang="en-ZA" sz="3100" b="1" dirty="0">
                <a:solidFill>
                  <a:srgbClr val="C0504D">
                    <a:lumMod val="75000"/>
                  </a:srgbClr>
                </a:solidFill>
              </a:rPr>
              <a:t/>
            </a:r>
            <a:br>
              <a:rPr lang="en-ZA" sz="3100" b="1" dirty="0">
                <a:solidFill>
                  <a:srgbClr val="C0504D">
                    <a:lumMod val="75000"/>
                  </a:srgbClr>
                </a:solidFill>
              </a:rPr>
            </a:br>
            <a:r>
              <a:rPr lang="en-ZA" sz="2400" b="1" dirty="0"/>
              <a:t>NATIONAL INSTITUTE FOR </a:t>
            </a:r>
            <a:r>
              <a:rPr lang="en-US" sz="2400" b="1" dirty="0"/>
              <a:t>CURRICULUM AND </a:t>
            </a:r>
            <a:br>
              <a:rPr lang="en-US" sz="2400" b="1" dirty="0"/>
            </a:br>
            <a:r>
              <a:rPr lang="en-US" sz="2400" b="1" dirty="0"/>
              <a:t>PROFESSIONAL TEACHER DEVELOPMENT (NICPTD)</a:t>
            </a:r>
            <a:r>
              <a:rPr lang="en-ZA" sz="2400" b="1" dirty="0"/>
              <a:t/>
            </a:r>
            <a:br>
              <a:rPr lang="en-ZA" sz="2400" b="1" dirty="0"/>
            </a:br>
            <a:r>
              <a:rPr lang="en-US" sz="2200" b="1" dirty="0"/>
              <a:t/>
            </a:r>
            <a:br>
              <a:rPr lang="en-US" sz="2200" b="1" dirty="0"/>
            </a:br>
            <a:r>
              <a:rPr lang="en-ZA" sz="2800" b="1" dirty="0" smtClean="0">
                <a:solidFill>
                  <a:srgbClr val="C0504D">
                    <a:lumMod val="75000"/>
                  </a:srgbClr>
                </a:solidFill>
              </a:rPr>
              <a:t/>
            </a:r>
            <a:br>
              <a:rPr lang="en-ZA" sz="2800" b="1" dirty="0" smtClean="0">
                <a:solidFill>
                  <a:srgbClr val="C0504D">
                    <a:lumMod val="75000"/>
                  </a:srgbClr>
                </a:solidFill>
              </a:rPr>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1285609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8197" y="1205065"/>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1" y="2502048"/>
            <a:ext cx="8075240" cy="3951288"/>
          </a:xfrm>
        </p:spPr>
        <p:txBody>
          <a:bodyPr>
            <a:noAutofit/>
          </a:bodyPr>
          <a:lstStyle/>
          <a:p>
            <a:r>
              <a:rPr lang="en-ZA" sz="2000" b="1" dirty="0" smtClean="0"/>
              <a:t>Reading </a:t>
            </a:r>
            <a:r>
              <a:rPr lang="en-ZA" sz="2000" b="1" dirty="0"/>
              <a:t>Ambassadors’ programme </a:t>
            </a:r>
            <a:r>
              <a:rPr lang="en-ZA" sz="2000" b="1" dirty="0" smtClean="0"/>
              <a:t>was launched </a:t>
            </a:r>
            <a:r>
              <a:rPr lang="en-ZA" sz="2000" dirty="0" smtClean="0"/>
              <a:t>as </a:t>
            </a:r>
            <a:r>
              <a:rPr lang="en-ZA" sz="2000" dirty="0"/>
              <a:t>part of </a:t>
            </a:r>
            <a:r>
              <a:rPr lang="en-ZA" sz="2000" dirty="0" smtClean="0"/>
              <a:t>Read </a:t>
            </a:r>
            <a:r>
              <a:rPr lang="en-ZA" sz="2000" dirty="0"/>
              <a:t>to Lead </a:t>
            </a:r>
            <a:r>
              <a:rPr lang="en-ZA" sz="2000" dirty="0" smtClean="0"/>
              <a:t>Campaign.</a:t>
            </a:r>
          </a:p>
          <a:p>
            <a:r>
              <a:rPr lang="en-ZA" sz="2000" b="1" dirty="0" smtClean="0"/>
              <a:t>FS: 205 </a:t>
            </a:r>
            <a:r>
              <a:rPr lang="en-ZA" sz="2000" b="1" dirty="0"/>
              <a:t>classroom libraries </a:t>
            </a:r>
            <a:r>
              <a:rPr lang="en-ZA" sz="2000" dirty="0" smtClean="0"/>
              <a:t>set up; </a:t>
            </a:r>
            <a:r>
              <a:rPr lang="en-ZA" sz="2000" b="1" dirty="0" smtClean="0"/>
              <a:t>GP:</a:t>
            </a:r>
            <a:r>
              <a:rPr lang="en-ZA" sz="2000" dirty="0" smtClean="0"/>
              <a:t> </a:t>
            </a:r>
            <a:r>
              <a:rPr lang="en-ZA" sz="2000" b="1" dirty="0" smtClean="0"/>
              <a:t>10 </a:t>
            </a:r>
            <a:r>
              <a:rPr lang="en-ZA" sz="2000" b="1" dirty="0"/>
              <a:t>schools </a:t>
            </a:r>
            <a:r>
              <a:rPr lang="en-ZA" sz="2000" dirty="0" smtClean="0"/>
              <a:t>assisted </a:t>
            </a:r>
            <a:r>
              <a:rPr lang="en-ZA" sz="2000" dirty="0"/>
              <a:t>in setting </a:t>
            </a:r>
            <a:r>
              <a:rPr lang="en-ZA" sz="2000" dirty="0" smtClean="0"/>
              <a:t>up libraries; </a:t>
            </a:r>
            <a:r>
              <a:rPr lang="en-ZA" sz="2000" b="1" dirty="0" smtClean="0"/>
              <a:t>2 </a:t>
            </a:r>
            <a:r>
              <a:rPr lang="en-ZA" sz="2000" dirty="0" smtClean="0"/>
              <a:t>received </a:t>
            </a:r>
            <a:r>
              <a:rPr lang="en-ZA" sz="2000" dirty="0"/>
              <a:t>resources &amp;</a:t>
            </a:r>
            <a:r>
              <a:rPr lang="en-ZA" sz="2000" dirty="0" smtClean="0"/>
              <a:t> </a:t>
            </a:r>
            <a:r>
              <a:rPr lang="en-ZA" sz="2000" b="1" dirty="0" smtClean="0"/>
              <a:t>1</a:t>
            </a:r>
            <a:r>
              <a:rPr lang="en-ZA" sz="2000" dirty="0" smtClean="0"/>
              <a:t> </a:t>
            </a:r>
            <a:r>
              <a:rPr lang="en-ZA" sz="2000" dirty="0"/>
              <a:t>a </a:t>
            </a:r>
            <a:r>
              <a:rPr lang="en-ZA" sz="2000" dirty="0" smtClean="0"/>
              <a:t>library from partners; </a:t>
            </a:r>
            <a:r>
              <a:rPr lang="en-ZA" sz="2000" b="1" dirty="0" smtClean="0"/>
              <a:t>MP:</a:t>
            </a:r>
            <a:r>
              <a:rPr lang="en-ZA" sz="2000" dirty="0" smtClean="0"/>
              <a:t> </a:t>
            </a:r>
            <a:r>
              <a:rPr lang="en-ZA" sz="2000" b="1" dirty="0" smtClean="0"/>
              <a:t>5 </a:t>
            </a:r>
            <a:r>
              <a:rPr lang="en-ZA" sz="2000" dirty="0" smtClean="0"/>
              <a:t>schools </a:t>
            </a:r>
            <a:r>
              <a:rPr lang="en-ZA" sz="2000" dirty="0"/>
              <a:t>received container </a:t>
            </a:r>
            <a:r>
              <a:rPr lang="en-ZA" sz="2000" dirty="0" smtClean="0"/>
              <a:t>libraries, </a:t>
            </a:r>
            <a:r>
              <a:rPr lang="en-ZA" sz="2000" b="1" dirty="0" smtClean="0"/>
              <a:t>1</a:t>
            </a:r>
            <a:r>
              <a:rPr lang="en-ZA" sz="2000" dirty="0" smtClean="0"/>
              <a:t> had a </a:t>
            </a:r>
            <a:r>
              <a:rPr lang="en-ZA" sz="2000" dirty="0"/>
              <a:t>library renovated </a:t>
            </a:r>
            <a:r>
              <a:rPr lang="en-ZA" sz="2000" dirty="0" smtClean="0"/>
              <a:t>&amp; </a:t>
            </a:r>
            <a:r>
              <a:rPr lang="en-ZA" sz="2000" b="1" dirty="0" smtClean="0"/>
              <a:t>3</a:t>
            </a:r>
            <a:r>
              <a:rPr lang="en-ZA" sz="2000" dirty="0" smtClean="0"/>
              <a:t> </a:t>
            </a:r>
            <a:r>
              <a:rPr lang="en-ZA" sz="2000" dirty="0"/>
              <a:t>received resources </a:t>
            </a:r>
            <a:r>
              <a:rPr lang="en-ZA" sz="2000" dirty="0" smtClean="0"/>
              <a:t>from partners; </a:t>
            </a:r>
            <a:r>
              <a:rPr lang="en-ZA" sz="2000" b="1" dirty="0" smtClean="0"/>
              <a:t>WC:</a:t>
            </a:r>
            <a:r>
              <a:rPr lang="en-ZA" sz="2000" dirty="0" smtClean="0"/>
              <a:t> </a:t>
            </a:r>
            <a:r>
              <a:rPr lang="en-ZA" sz="2000" b="1" dirty="0" smtClean="0"/>
              <a:t>4</a:t>
            </a:r>
            <a:r>
              <a:rPr lang="en-ZA" sz="2000" dirty="0" smtClean="0"/>
              <a:t> </a:t>
            </a:r>
            <a:r>
              <a:rPr lang="en-ZA" sz="2000" dirty="0"/>
              <a:t>school libraries </a:t>
            </a:r>
            <a:r>
              <a:rPr lang="en-ZA" sz="2000" dirty="0" smtClean="0"/>
              <a:t>refurbished</a:t>
            </a:r>
            <a:r>
              <a:rPr lang="en-ZA" sz="2000" dirty="0"/>
              <a:t>, provided with </a:t>
            </a:r>
            <a:r>
              <a:rPr lang="en-ZA" sz="2000" dirty="0" smtClean="0"/>
              <a:t>resources</a:t>
            </a:r>
            <a:r>
              <a:rPr lang="en-ZA" sz="2000" dirty="0"/>
              <a:t> </a:t>
            </a:r>
            <a:r>
              <a:rPr lang="en-ZA" sz="2000" dirty="0" smtClean="0"/>
              <a:t>to </a:t>
            </a:r>
            <a:r>
              <a:rPr lang="en-ZA" sz="2000" dirty="0"/>
              <a:t>initiate a reading </a:t>
            </a:r>
            <a:r>
              <a:rPr lang="en-ZA" sz="2000" dirty="0" smtClean="0"/>
              <a:t>programme; </a:t>
            </a:r>
            <a:r>
              <a:rPr lang="en-ZA" sz="2000" b="1" dirty="0" smtClean="0"/>
              <a:t>67</a:t>
            </a:r>
            <a:r>
              <a:rPr lang="en-ZA" sz="2000" dirty="0" smtClean="0"/>
              <a:t> </a:t>
            </a:r>
            <a:r>
              <a:rPr lang="en-ZA" sz="2000" dirty="0"/>
              <a:t>received resources donated by partners.</a:t>
            </a:r>
            <a:endParaRPr lang="en-US" sz="2000" b="1" u="sng" dirty="0"/>
          </a:p>
          <a:p>
            <a:pPr marL="0" indent="0">
              <a:buNone/>
            </a:pPr>
            <a:endParaRPr lang="en-ZA" sz="2000" dirty="0"/>
          </a:p>
          <a:p>
            <a:pPr marL="0" indent="0">
              <a:buNone/>
            </a:pPr>
            <a:endParaRPr lang="en-US" sz="2000" dirty="0"/>
          </a:p>
        </p:txBody>
      </p:sp>
      <p:sp>
        <p:nvSpPr>
          <p:cNvPr id="7" name="Title 1"/>
          <p:cNvSpPr>
            <a:spLocks noGrp="1"/>
          </p:cNvSpPr>
          <p:nvPr>
            <p:ph type="title"/>
          </p:nvPr>
        </p:nvSpPr>
        <p:spPr>
          <a:xfrm>
            <a:off x="446856" y="1340768"/>
            <a:ext cx="8229600" cy="576064"/>
          </a:xfrm>
        </p:spPr>
        <p:txBody>
          <a:bodyPr>
            <a:normAutofit fontScale="90000"/>
          </a:bodyPr>
          <a:lstStyle/>
          <a:p>
            <a:r>
              <a:rPr lang="en-ZA" sz="3100" b="1" dirty="0" smtClean="0">
                <a:solidFill>
                  <a:srgbClr val="C0504D">
                    <a:lumMod val="75000"/>
                  </a:srgbClr>
                </a:solidFill>
              </a:rPr>
              <a:t>PROGRAMME 3…</a:t>
            </a:r>
            <a:r>
              <a:rPr lang="en-ZA" sz="2800" b="1" dirty="0" smtClean="0">
                <a:solidFill>
                  <a:srgbClr val="C0504D">
                    <a:lumMod val="75000"/>
                  </a:srgbClr>
                </a:solidFill>
              </a:rPr>
              <a:t/>
            </a:r>
            <a:br>
              <a:rPr lang="en-ZA" sz="2800" b="1" dirty="0" smtClean="0">
                <a:solidFill>
                  <a:srgbClr val="C0504D">
                    <a:lumMod val="75000"/>
                  </a:srgbClr>
                </a:solidFill>
              </a:rPr>
            </a:br>
            <a:r>
              <a:rPr lang="en-ZA" sz="2400" b="1" dirty="0"/>
              <a:t>NATIONAL INSTITUTE FOR </a:t>
            </a:r>
            <a:r>
              <a:rPr lang="en-US" sz="2400" b="1" dirty="0"/>
              <a:t>CURRICULUM AND </a:t>
            </a:r>
            <a:br>
              <a:rPr lang="en-US" sz="2400" b="1" dirty="0"/>
            </a:br>
            <a:r>
              <a:rPr lang="en-US" sz="2400" b="1" dirty="0"/>
              <a:t>PROFESSIONAL TEACHER DEVELOPMENT (NICPTD)</a:t>
            </a:r>
            <a:r>
              <a:rPr lang="en-ZA" sz="2400" b="1" dirty="0"/>
              <a:t/>
            </a:r>
            <a:br>
              <a:rPr lang="en-ZA" sz="2400" b="1" dirty="0"/>
            </a:br>
            <a:r>
              <a:rPr lang="en-US" sz="2400" b="1" dirty="0"/>
              <a:t/>
            </a:r>
            <a:br>
              <a:rPr lang="en-US" sz="2400" b="1" dirty="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795178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5061"/>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67544" y="1700808"/>
            <a:ext cx="4040188" cy="5040560"/>
          </a:xfrm>
        </p:spPr>
        <p:txBody>
          <a:bodyPr>
            <a:noAutofit/>
          </a:bodyPr>
          <a:lstStyle/>
          <a:p>
            <a:pPr marL="0" indent="0">
              <a:buNone/>
            </a:pPr>
            <a:r>
              <a:rPr lang="en-ZA" sz="1800" b="1" dirty="0" smtClean="0"/>
              <a:t>Trained: </a:t>
            </a:r>
          </a:p>
          <a:p>
            <a:r>
              <a:rPr lang="en-ZA" sz="1800" b="1" dirty="0" smtClean="0"/>
              <a:t>942</a:t>
            </a:r>
            <a:r>
              <a:rPr lang="en-ZA" sz="1800" dirty="0" smtClean="0"/>
              <a:t> </a:t>
            </a:r>
            <a:r>
              <a:rPr lang="en-ZA" sz="1800" dirty="0"/>
              <a:t>FET Maths &amp;</a:t>
            </a:r>
            <a:r>
              <a:rPr lang="en-ZA" sz="1800" dirty="0" smtClean="0"/>
              <a:t> </a:t>
            </a:r>
            <a:r>
              <a:rPr lang="en-ZA" sz="1800" dirty="0"/>
              <a:t>Physical Science teachers </a:t>
            </a:r>
            <a:r>
              <a:rPr lang="en-ZA" sz="1800" dirty="0" smtClean="0"/>
              <a:t>from under-performing districts;</a:t>
            </a:r>
            <a:endParaRPr lang="en-ZA" sz="1800" dirty="0"/>
          </a:p>
          <a:p>
            <a:r>
              <a:rPr lang="en-ZA" sz="1800" b="1" dirty="0"/>
              <a:t>169</a:t>
            </a:r>
            <a:r>
              <a:rPr lang="en-ZA" sz="1800" dirty="0"/>
              <a:t> Technical </a:t>
            </a:r>
            <a:r>
              <a:rPr lang="en-ZA" sz="1800" dirty="0" smtClean="0"/>
              <a:t>Maths &amp; </a:t>
            </a:r>
            <a:r>
              <a:rPr lang="en-ZA" sz="1800" dirty="0"/>
              <a:t>Science subject </a:t>
            </a:r>
            <a:r>
              <a:rPr lang="en-ZA" sz="1800" dirty="0" smtClean="0"/>
              <a:t>advisors;</a:t>
            </a:r>
            <a:endParaRPr lang="en-ZA" sz="1800" dirty="0"/>
          </a:p>
          <a:p>
            <a:r>
              <a:rPr lang="en-ZA" sz="1800" b="1" dirty="0"/>
              <a:t>823 </a:t>
            </a:r>
            <a:r>
              <a:rPr lang="en-ZA" sz="1800" dirty="0"/>
              <a:t>Technical Specialisation </a:t>
            </a:r>
            <a:r>
              <a:rPr lang="en-ZA" sz="1800" dirty="0" smtClean="0"/>
              <a:t>teachers;</a:t>
            </a:r>
            <a:endParaRPr lang="en-ZA" sz="1800" dirty="0"/>
          </a:p>
          <a:p>
            <a:r>
              <a:rPr lang="en-ZA" sz="1800" b="1" dirty="0" smtClean="0"/>
              <a:t>4 845</a:t>
            </a:r>
            <a:r>
              <a:rPr lang="en-ZA" sz="1800" dirty="0" smtClean="0"/>
              <a:t> Gr </a:t>
            </a:r>
            <a:r>
              <a:rPr lang="en-ZA" sz="1800" dirty="0"/>
              <a:t>7 MST </a:t>
            </a:r>
            <a:r>
              <a:rPr lang="en-ZA" sz="1800" dirty="0" smtClean="0"/>
              <a:t>teachers- KZN;</a:t>
            </a:r>
          </a:p>
          <a:p>
            <a:r>
              <a:rPr lang="en-ZA" sz="1800" b="1" dirty="0"/>
              <a:t>58 439 </a:t>
            </a:r>
            <a:r>
              <a:rPr lang="en-ZA" sz="1800" dirty="0" smtClean="0"/>
              <a:t>Gr </a:t>
            </a:r>
            <a:r>
              <a:rPr lang="en-ZA" sz="1800" dirty="0"/>
              <a:t>6 Maths </a:t>
            </a:r>
            <a:r>
              <a:rPr lang="en-ZA" sz="1800" dirty="0" smtClean="0"/>
              <a:t>teachers- GP</a:t>
            </a:r>
            <a:r>
              <a:rPr lang="en-ZA" sz="1800" dirty="0"/>
              <a:t>;</a:t>
            </a:r>
          </a:p>
          <a:p>
            <a:r>
              <a:rPr lang="en-ZA" sz="1800" b="1" dirty="0"/>
              <a:t>646</a:t>
            </a:r>
            <a:r>
              <a:rPr lang="en-ZA" sz="1800" dirty="0"/>
              <a:t> </a:t>
            </a:r>
            <a:r>
              <a:rPr lang="en-ZA" sz="1800" dirty="0" smtClean="0"/>
              <a:t>Gr </a:t>
            </a:r>
            <a:r>
              <a:rPr lang="en-ZA" sz="1800" dirty="0"/>
              <a:t>8 &amp; 9 Maths HoDs &amp; </a:t>
            </a:r>
            <a:r>
              <a:rPr lang="en-ZA" sz="1800" dirty="0" smtClean="0"/>
              <a:t>teachers- </a:t>
            </a:r>
            <a:r>
              <a:rPr lang="en-ZA" sz="1800" dirty="0"/>
              <a:t>FS</a:t>
            </a:r>
            <a:r>
              <a:rPr lang="en-ZA" sz="1800" dirty="0" smtClean="0"/>
              <a:t>; </a:t>
            </a:r>
            <a:endParaRPr lang="en-ZA" sz="1800" dirty="0"/>
          </a:p>
          <a:p>
            <a:r>
              <a:rPr lang="en-ZA" sz="1800" b="1" dirty="0"/>
              <a:t>110 </a:t>
            </a:r>
            <a:r>
              <a:rPr lang="en-ZA" sz="1800" dirty="0"/>
              <a:t>Subject advisors on Curriculum differentiation, working with Inclusive </a:t>
            </a:r>
            <a:r>
              <a:rPr lang="en-ZA" sz="1800" dirty="0" smtClean="0"/>
              <a:t>Education</a:t>
            </a:r>
          </a:p>
          <a:p>
            <a:endParaRPr lang="en-ZA" sz="2000" dirty="0"/>
          </a:p>
        </p:txBody>
      </p:sp>
      <p:sp>
        <p:nvSpPr>
          <p:cNvPr id="5" name="Text Placeholder 4"/>
          <p:cNvSpPr>
            <a:spLocks noGrp="1"/>
          </p:cNvSpPr>
          <p:nvPr>
            <p:ph type="body" sz="quarter" idx="3"/>
          </p:nvPr>
        </p:nvSpPr>
        <p:spPr>
          <a:xfrm>
            <a:off x="4645029" y="1205061"/>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997992"/>
            <a:ext cx="4041775" cy="4599360"/>
          </a:xfrm>
        </p:spPr>
        <p:txBody>
          <a:bodyPr>
            <a:noAutofit/>
          </a:bodyPr>
          <a:lstStyle/>
          <a:p>
            <a:r>
              <a:rPr lang="en-ZA" sz="1800" b="1" dirty="0"/>
              <a:t>Training Manuals </a:t>
            </a:r>
            <a:r>
              <a:rPr lang="en-ZA" sz="1800" dirty="0"/>
              <a:t>for </a:t>
            </a:r>
            <a:r>
              <a:rPr lang="en-ZA" sz="1800" b="1" dirty="0"/>
              <a:t>Economics &amp;</a:t>
            </a:r>
            <a:r>
              <a:rPr lang="en-ZA" sz="1800" b="1" dirty="0" smtClean="0"/>
              <a:t> </a:t>
            </a:r>
            <a:r>
              <a:rPr lang="en-ZA" sz="1800" b="1" dirty="0"/>
              <a:t>Accounting </a:t>
            </a:r>
            <a:r>
              <a:rPr lang="en-ZA" sz="1800" b="1" dirty="0" smtClean="0"/>
              <a:t>were developed</a:t>
            </a:r>
            <a:r>
              <a:rPr lang="en-ZA" sz="1800" dirty="0" smtClean="0"/>
              <a:t> </a:t>
            </a:r>
            <a:r>
              <a:rPr lang="en-ZA" sz="1800" dirty="0"/>
              <a:t>in preparation for an FET content </a:t>
            </a:r>
            <a:r>
              <a:rPr lang="en-ZA" sz="1800" dirty="0" smtClean="0"/>
              <a:t>workshop;</a:t>
            </a:r>
            <a:endParaRPr lang="en-ZA" sz="1800" dirty="0"/>
          </a:p>
          <a:p>
            <a:r>
              <a:rPr lang="en-ZA" sz="1800" b="1" dirty="0"/>
              <a:t>Mathematics &amp;</a:t>
            </a:r>
            <a:r>
              <a:rPr lang="en-ZA" sz="1800" b="1" dirty="0" smtClean="0"/>
              <a:t> </a:t>
            </a:r>
            <a:r>
              <a:rPr lang="en-ZA" sz="1800" b="1" dirty="0"/>
              <a:t>Science Pedagogy Manuals </a:t>
            </a:r>
            <a:r>
              <a:rPr lang="en-ZA" sz="1800" dirty="0"/>
              <a:t>by the Cuban tutors were </a:t>
            </a:r>
            <a:r>
              <a:rPr lang="en-ZA" sz="1800" b="1" dirty="0"/>
              <a:t>developed</a:t>
            </a:r>
            <a:r>
              <a:rPr lang="en-ZA" sz="1800" dirty="0"/>
              <a:t> for use with subject advisors </a:t>
            </a:r>
            <a:r>
              <a:rPr lang="en-ZA" sz="1800" dirty="0" smtClean="0"/>
              <a:t>&amp; </a:t>
            </a:r>
            <a:r>
              <a:rPr lang="en-ZA" sz="1800" dirty="0"/>
              <a:t>teachers in 2018</a:t>
            </a:r>
          </a:p>
          <a:p>
            <a:r>
              <a:rPr lang="en-ZA" sz="1800" dirty="0"/>
              <a:t>Sasol Inzalo </a:t>
            </a:r>
            <a:r>
              <a:rPr lang="en-ZA" sz="1800" b="1" dirty="0"/>
              <a:t>Mathematics &amp; Natural Science workshops </a:t>
            </a:r>
            <a:r>
              <a:rPr lang="en-ZA" sz="1800" dirty="0"/>
              <a:t>convened in EC &amp; NC in October preparing for district-wide training early in 2018.</a:t>
            </a:r>
          </a:p>
          <a:p>
            <a:endParaRPr lang="en-US" sz="2000" dirty="0"/>
          </a:p>
        </p:txBody>
      </p:sp>
      <p:sp>
        <p:nvSpPr>
          <p:cNvPr id="7" name="Title 1"/>
          <p:cNvSpPr>
            <a:spLocks noGrp="1"/>
          </p:cNvSpPr>
          <p:nvPr>
            <p:ph type="title"/>
          </p:nvPr>
        </p:nvSpPr>
        <p:spPr>
          <a:xfrm>
            <a:off x="457200" y="908720"/>
            <a:ext cx="8229600" cy="216024"/>
          </a:xfrm>
        </p:spPr>
        <p:txBody>
          <a:bodyPr>
            <a:normAutofit fontScale="90000"/>
          </a:bodyPr>
          <a:lstStyle/>
          <a:p>
            <a:r>
              <a:rPr lang="en-ZA" sz="3100" b="1" dirty="0" smtClean="0">
                <a:solidFill>
                  <a:srgbClr val="C0504D">
                    <a:lumMod val="75000"/>
                  </a:srgbClr>
                </a:solidFill>
              </a:rPr>
              <a:t>PROGRAMME 3…</a:t>
            </a:r>
            <a:r>
              <a:rPr lang="en-ZA" sz="2800" b="1" dirty="0" smtClean="0">
                <a:solidFill>
                  <a:srgbClr val="C0504D">
                    <a:lumMod val="75000"/>
                  </a:srgbClr>
                </a:solidFill>
              </a:rPr>
              <a:t/>
            </a:r>
            <a:br>
              <a:rPr lang="en-ZA" sz="2800" b="1" dirty="0" smtClean="0">
                <a:solidFill>
                  <a:srgbClr val="C0504D">
                    <a:lumMod val="75000"/>
                  </a:srgbClr>
                </a:solidFill>
              </a:rPr>
            </a:br>
            <a:r>
              <a:rPr lang="en-ZA" sz="2800" b="1" dirty="0" smtClean="0">
                <a:solidFill>
                  <a:srgbClr val="C0504D">
                    <a:lumMod val="75000"/>
                  </a:srgbClr>
                </a:solidFill>
              </a:rPr>
              <a:t/>
            </a:r>
            <a:br>
              <a:rPr lang="en-ZA" sz="2800" b="1" dirty="0" smtClean="0">
                <a:solidFill>
                  <a:srgbClr val="C0504D">
                    <a:lumMod val="75000"/>
                  </a:srgbClr>
                </a:solidFill>
              </a:rPr>
            </a:br>
            <a:r>
              <a:rPr lang="en-ZA" sz="2800" b="1" dirty="0">
                <a:solidFill>
                  <a:srgbClr val="C0504D">
                    <a:lumMod val="75000"/>
                  </a:srgbClr>
                </a:solidFill>
              </a:rPr>
              <a:t/>
            </a:r>
            <a:br>
              <a:rPr lang="en-ZA" sz="2800" b="1" dirty="0">
                <a:solidFill>
                  <a:srgbClr val="C0504D">
                    <a:lumMod val="75000"/>
                  </a:srgbClr>
                </a:solidFill>
              </a:rPr>
            </a:br>
            <a:r>
              <a:rPr lang="en-ZA" sz="2800" b="1" dirty="0" smtClean="0">
                <a:solidFill>
                  <a:srgbClr val="C0504D">
                    <a:lumMod val="75000"/>
                  </a:srgbClr>
                </a:solidFill>
              </a:rPr>
              <a:t/>
            </a:r>
            <a:br>
              <a:rPr lang="en-ZA" sz="2800" b="1" dirty="0" smtClean="0">
                <a:solidFill>
                  <a:srgbClr val="C0504D">
                    <a:lumMod val="75000"/>
                  </a:srgbClr>
                </a:solidFill>
              </a:rPr>
            </a:br>
            <a:r>
              <a:rPr lang="en-ZA" sz="3100" b="1" dirty="0">
                <a:solidFill>
                  <a:srgbClr val="C0504D">
                    <a:lumMod val="75000"/>
                  </a:srgbClr>
                </a:solidFill>
              </a:rPr>
              <a:t>PROGRAMME 3…</a:t>
            </a:r>
            <a:r>
              <a:rPr lang="en-ZA" sz="3200" b="1" dirty="0">
                <a:solidFill>
                  <a:srgbClr val="C0504D">
                    <a:lumMod val="75000"/>
                  </a:srgbClr>
                </a:solidFill>
              </a:rPr>
              <a:t/>
            </a:r>
            <a:br>
              <a:rPr lang="en-ZA" sz="3200" b="1" dirty="0">
                <a:solidFill>
                  <a:srgbClr val="C0504D">
                    <a:lumMod val="75000"/>
                  </a:srgbClr>
                </a:solidFill>
              </a:rPr>
            </a:br>
            <a:r>
              <a:rPr lang="en-ZA" sz="2400" b="1" dirty="0"/>
              <a:t>NATIONAL INSTITUTE FOR </a:t>
            </a:r>
            <a:r>
              <a:rPr lang="en-US" sz="2400" b="1" dirty="0"/>
              <a:t>CURRICULUM AND </a:t>
            </a:r>
            <a:br>
              <a:rPr lang="en-US" sz="2400" b="1" dirty="0"/>
            </a:br>
            <a:r>
              <a:rPr lang="en-US" sz="2400" b="1" dirty="0"/>
              <a:t>PROFESSIONAL TEACHER DEVELOPMENT (NICPTD)</a:t>
            </a:r>
            <a:r>
              <a:rPr lang="en-ZA" sz="2400" b="1" dirty="0"/>
              <a:t/>
            </a:r>
            <a:br>
              <a:rPr lang="en-ZA" sz="2400" b="1" dirty="0"/>
            </a:br>
            <a:r>
              <a:rPr lang="en-ZA" sz="2400" b="1" dirty="0"/>
              <a:t/>
            </a:r>
            <a:br>
              <a:rPr lang="en-ZA" sz="2400" b="1" dirty="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8207646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9038"/>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565944"/>
            <a:ext cx="4040188" cy="3951288"/>
          </a:xfrm>
        </p:spPr>
        <p:txBody>
          <a:bodyPr>
            <a:noAutofit/>
          </a:bodyPr>
          <a:lstStyle/>
          <a:p>
            <a:r>
              <a:rPr lang="en-US" sz="2000" b="1" dirty="0"/>
              <a:t>94</a:t>
            </a:r>
            <a:r>
              <a:rPr lang="en-US" sz="2000" b="1" dirty="0" smtClean="0"/>
              <a:t>%</a:t>
            </a:r>
            <a:r>
              <a:rPr lang="en-US" sz="2000" dirty="0" smtClean="0"/>
              <a:t> </a:t>
            </a:r>
            <a:r>
              <a:rPr lang="en-US" sz="2000" dirty="0"/>
              <a:t>rate attained for </a:t>
            </a:r>
            <a:r>
              <a:rPr lang="en-US" sz="2000" dirty="0" smtClean="0"/>
              <a:t>the University of Johannesburg (UJ) </a:t>
            </a:r>
            <a:r>
              <a:rPr lang="en-US" sz="2000" dirty="0"/>
              <a:t>c</a:t>
            </a:r>
            <a:r>
              <a:rPr lang="en-US" sz="2000" dirty="0" smtClean="0"/>
              <a:t>ourse in curriculum research;</a:t>
            </a:r>
            <a:endParaRPr lang="en-ZA" sz="2000" dirty="0"/>
          </a:p>
          <a:p>
            <a:r>
              <a:rPr lang="en-ZA" sz="2000" b="1" dirty="0"/>
              <a:t>91</a:t>
            </a:r>
            <a:r>
              <a:rPr lang="en-ZA" sz="2000" dirty="0"/>
              <a:t> Teacher centres received </a:t>
            </a:r>
            <a:r>
              <a:rPr lang="en-ZA" sz="2000" b="1" dirty="0"/>
              <a:t>Video conference facilities </a:t>
            </a:r>
            <a:r>
              <a:rPr lang="en-ZA" sz="2000" dirty="0"/>
              <a:t>&amp;</a:t>
            </a:r>
            <a:r>
              <a:rPr lang="en-ZA" sz="2000" dirty="0" smtClean="0"/>
              <a:t> </a:t>
            </a:r>
            <a:r>
              <a:rPr lang="en-ZA" sz="2000" b="1" dirty="0"/>
              <a:t>training</a:t>
            </a:r>
            <a:r>
              <a:rPr lang="en-ZA" sz="2000" dirty="0"/>
              <a:t>;</a:t>
            </a:r>
          </a:p>
          <a:p>
            <a:r>
              <a:rPr lang="en-ZA" sz="2000" b="1" dirty="0"/>
              <a:t>Upgrading</a:t>
            </a:r>
            <a:r>
              <a:rPr lang="en-ZA" sz="2000" dirty="0"/>
              <a:t> of </a:t>
            </a:r>
            <a:r>
              <a:rPr lang="en-ZA" sz="2000" b="1" dirty="0"/>
              <a:t>internet connectivity </a:t>
            </a:r>
            <a:r>
              <a:rPr lang="en-ZA" sz="2000" dirty="0"/>
              <a:t>&amp;</a:t>
            </a:r>
            <a:r>
              <a:rPr lang="en-ZA" sz="2000" dirty="0" smtClean="0"/>
              <a:t> </a:t>
            </a:r>
            <a:r>
              <a:rPr lang="en-ZA" sz="2000" dirty="0"/>
              <a:t>furnisher to </a:t>
            </a:r>
            <a:r>
              <a:rPr lang="en-ZA" sz="2000" b="1" dirty="0"/>
              <a:t>10</a:t>
            </a:r>
            <a:r>
              <a:rPr lang="en-ZA" sz="2000" dirty="0"/>
              <a:t> Vodacom </a:t>
            </a:r>
            <a:r>
              <a:rPr lang="en-ZA" sz="2000" b="1" dirty="0"/>
              <a:t>Teacher Centres</a:t>
            </a:r>
            <a:r>
              <a:rPr lang="en-ZA" sz="2000" dirty="0"/>
              <a:t>;</a:t>
            </a:r>
          </a:p>
          <a:p>
            <a:r>
              <a:rPr lang="en-ZA" sz="2000" dirty="0" smtClean="0"/>
              <a:t>Cape </a:t>
            </a:r>
            <a:r>
              <a:rPr lang="en-ZA" sz="2000" dirty="0"/>
              <a:t>Peninsula University of Technology (CPUT) pilot completed the instrument at </a:t>
            </a:r>
            <a:r>
              <a:rPr lang="en-ZA" sz="2000" b="1" dirty="0"/>
              <a:t>20</a:t>
            </a:r>
            <a:r>
              <a:rPr lang="en-ZA" sz="2000" dirty="0"/>
              <a:t> </a:t>
            </a:r>
            <a:r>
              <a:rPr lang="en-ZA" sz="2000" b="1" dirty="0" smtClean="0"/>
              <a:t>schools</a:t>
            </a:r>
            <a:r>
              <a:rPr lang="en-ZA" sz="2000" dirty="0" smtClean="0"/>
              <a:t>;</a:t>
            </a:r>
            <a:endParaRPr lang="en-ZA" sz="2000" dirty="0"/>
          </a:p>
          <a:p>
            <a:r>
              <a:rPr lang="en-ZA" sz="2000" b="1" dirty="0"/>
              <a:t>82</a:t>
            </a:r>
            <a:r>
              <a:rPr lang="en-ZA" sz="2000" dirty="0"/>
              <a:t> Teacher Centres received </a:t>
            </a:r>
            <a:r>
              <a:rPr lang="en-ZA" sz="2000" b="1" dirty="0"/>
              <a:t>e-Libraries</a:t>
            </a:r>
            <a:r>
              <a:rPr lang="en-ZA" sz="2000" dirty="0"/>
              <a:t>.</a:t>
            </a:r>
          </a:p>
          <a:p>
            <a:endParaRPr lang="en-ZA" sz="2000" dirty="0"/>
          </a:p>
          <a:p>
            <a:endParaRPr lang="en-US" sz="2000" dirty="0"/>
          </a:p>
        </p:txBody>
      </p:sp>
      <p:sp>
        <p:nvSpPr>
          <p:cNvPr id="5" name="Text Placeholder 4"/>
          <p:cNvSpPr>
            <a:spLocks noGrp="1"/>
          </p:cNvSpPr>
          <p:nvPr>
            <p:ph type="body" sz="quarter" idx="3"/>
          </p:nvPr>
        </p:nvSpPr>
        <p:spPr>
          <a:xfrm>
            <a:off x="4645029" y="980731"/>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565944"/>
            <a:ext cx="4041775" cy="3951288"/>
          </a:xfrm>
        </p:spPr>
        <p:txBody>
          <a:bodyPr>
            <a:normAutofit/>
          </a:bodyPr>
          <a:lstStyle/>
          <a:p>
            <a:r>
              <a:rPr lang="en-ZA" sz="2000" dirty="0" smtClean="0"/>
              <a:t>Provinces </a:t>
            </a:r>
            <a:r>
              <a:rPr lang="en-ZA" sz="2000" dirty="0"/>
              <a:t>were </a:t>
            </a:r>
            <a:r>
              <a:rPr lang="en-ZA" sz="2000" b="1" dirty="0"/>
              <a:t>trained</a:t>
            </a:r>
            <a:r>
              <a:rPr lang="en-ZA" sz="2000" dirty="0"/>
              <a:t> </a:t>
            </a:r>
            <a:r>
              <a:rPr lang="en-ZA" sz="2000" dirty="0" smtClean="0"/>
              <a:t>on data collection for the upcoming survey </a:t>
            </a:r>
            <a:r>
              <a:rPr lang="en-ZA" sz="2000" dirty="0"/>
              <a:t>on </a:t>
            </a:r>
            <a:r>
              <a:rPr lang="en-ZA" sz="2000" b="1" dirty="0" smtClean="0"/>
              <a:t>professional</a:t>
            </a:r>
            <a:r>
              <a:rPr lang="en-ZA" sz="2000" dirty="0" smtClean="0"/>
              <a:t> </a:t>
            </a:r>
            <a:r>
              <a:rPr lang="en-ZA" sz="2000" b="1" dirty="0" smtClean="0"/>
              <a:t>teacher development </a:t>
            </a:r>
            <a:r>
              <a:rPr lang="en-ZA" sz="2000" dirty="0" smtClean="0"/>
              <a:t>scheduled for Quarter 4.</a:t>
            </a:r>
          </a:p>
          <a:p>
            <a:endParaRPr lang="en-US" sz="2000" dirty="0"/>
          </a:p>
        </p:txBody>
      </p:sp>
      <p:sp>
        <p:nvSpPr>
          <p:cNvPr id="7" name="Title 1"/>
          <p:cNvSpPr>
            <a:spLocks noGrp="1"/>
          </p:cNvSpPr>
          <p:nvPr>
            <p:ph type="title"/>
          </p:nvPr>
        </p:nvSpPr>
        <p:spPr>
          <a:xfrm>
            <a:off x="179512" y="188640"/>
            <a:ext cx="8229600" cy="936104"/>
          </a:xfrm>
        </p:spPr>
        <p:txBody>
          <a:bodyPr>
            <a:normAutofit fontScale="90000"/>
          </a:bodyPr>
          <a:lstStyle/>
          <a:p>
            <a:r>
              <a:rPr lang="en-ZA" sz="3100" b="1" dirty="0" smtClean="0">
                <a:solidFill>
                  <a:srgbClr val="C0504D">
                    <a:lumMod val="75000"/>
                  </a:srgbClr>
                </a:solidFill>
              </a:rPr>
              <a:t/>
            </a:r>
            <a:br>
              <a:rPr lang="en-ZA" sz="3100" b="1" dirty="0" smtClean="0">
                <a:solidFill>
                  <a:srgbClr val="C0504D">
                    <a:lumMod val="75000"/>
                  </a:srgbClr>
                </a:solidFill>
              </a:rPr>
            </a:br>
            <a:r>
              <a:rPr lang="en-ZA" sz="3100" b="1" dirty="0">
                <a:solidFill>
                  <a:srgbClr val="C0504D">
                    <a:lumMod val="75000"/>
                  </a:srgbClr>
                </a:solidFill>
              </a:rPr>
              <a:t/>
            </a:r>
            <a:br>
              <a:rPr lang="en-ZA" sz="3100" b="1" dirty="0">
                <a:solidFill>
                  <a:srgbClr val="C0504D">
                    <a:lumMod val="75000"/>
                  </a:srgbClr>
                </a:solidFill>
              </a:rPr>
            </a:br>
            <a:r>
              <a:rPr lang="en-ZA" sz="3100" b="1" dirty="0" smtClean="0">
                <a:solidFill>
                  <a:srgbClr val="C0504D">
                    <a:lumMod val="75000"/>
                  </a:srgbClr>
                </a:solidFill>
              </a:rPr>
              <a:t/>
            </a:r>
            <a:br>
              <a:rPr lang="en-ZA" sz="3100" b="1" dirty="0" smtClean="0">
                <a:solidFill>
                  <a:srgbClr val="C0504D">
                    <a:lumMod val="75000"/>
                  </a:srgbClr>
                </a:solidFill>
              </a:rPr>
            </a:br>
            <a:r>
              <a:rPr lang="en-ZA" sz="3100" b="1" dirty="0">
                <a:solidFill>
                  <a:srgbClr val="C0504D">
                    <a:lumMod val="75000"/>
                  </a:srgbClr>
                </a:solidFill>
              </a:rPr>
              <a:t/>
            </a:r>
            <a:br>
              <a:rPr lang="en-ZA" sz="3100" b="1" dirty="0">
                <a:solidFill>
                  <a:srgbClr val="C0504D">
                    <a:lumMod val="75000"/>
                  </a:srgbClr>
                </a:solidFill>
              </a:rPr>
            </a:br>
            <a:r>
              <a:rPr lang="en-ZA" sz="3100" b="1" dirty="0" smtClean="0">
                <a:solidFill>
                  <a:srgbClr val="C0504D">
                    <a:lumMod val="75000"/>
                  </a:srgbClr>
                </a:solidFill>
              </a:rPr>
              <a:t>PROGRAMME 3</a:t>
            </a:r>
            <a:r>
              <a:rPr lang="en-ZA" sz="2800" b="1" dirty="0" smtClean="0">
                <a:solidFill>
                  <a:srgbClr val="C0504D">
                    <a:lumMod val="75000"/>
                  </a:srgbClr>
                </a:solidFill>
              </a:rPr>
              <a:t/>
            </a:r>
            <a:br>
              <a:rPr lang="en-ZA" sz="2800" b="1" dirty="0" smtClean="0">
                <a:solidFill>
                  <a:srgbClr val="C0504D">
                    <a:lumMod val="75000"/>
                  </a:srgbClr>
                </a:solidFill>
              </a:rPr>
            </a:br>
            <a:r>
              <a:rPr lang="en-ZA" sz="2400" b="1" dirty="0"/>
              <a:t>NATIONAL INSTITUTE FOR </a:t>
            </a:r>
            <a:r>
              <a:rPr lang="en-US" sz="2400" b="1" dirty="0"/>
              <a:t>CURRICULUM AND </a:t>
            </a:r>
            <a:br>
              <a:rPr lang="en-US" sz="2400" b="1" dirty="0"/>
            </a:br>
            <a:r>
              <a:rPr lang="en-US" sz="2400" b="1" dirty="0"/>
              <a:t>PROFESSIONAL TEACHER DEVELOPMENT (</a:t>
            </a:r>
            <a:r>
              <a:rPr lang="en-US" sz="2400" b="1" dirty="0" smtClean="0"/>
              <a:t>NICPTD</a:t>
            </a:r>
            <a:r>
              <a:rPr lang="en-US" sz="2400" b="1" dirty="0"/>
              <a:t>)</a:t>
            </a:r>
            <a:r>
              <a:rPr lang="en-ZA" sz="2400" b="1" dirty="0"/>
              <a:t/>
            </a:r>
            <a:br>
              <a:rPr lang="en-ZA" sz="2400" b="1" dirty="0"/>
            </a:br>
            <a:r>
              <a:rPr lang="en-US" sz="2400" b="1" dirty="0"/>
              <a:t/>
            </a:r>
            <a:br>
              <a:rPr lang="en-US" sz="2400" b="1" dirty="0"/>
            </a:br>
            <a:r>
              <a:rPr lang="en-US" sz="2200" b="1" dirty="0" smtClean="0"/>
              <a:t/>
            </a:r>
            <a:br>
              <a:rPr lang="en-US" sz="2200" b="1" dirty="0" smtClean="0"/>
            </a:br>
            <a:r>
              <a:rPr lang="en-US" sz="2200" b="1" dirty="0" smtClean="0"/>
              <a:t/>
            </a:r>
            <a:br>
              <a:rPr lang="en-US" sz="2200" b="1" dirty="0" smtClean="0"/>
            </a:br>
            <a:r>
              <a:rPr lang="en-ZA" sz="2800" b="1" dirty="0" smtClean="0">
                <a:solidFill>
                  <a:srgbClr val="C0504D">
                    <a:lumMod val="75000"/>
                  </a:srgbClr>
                </a:solidFill>
              </a:rPr>
              <a:t/>
            </a:r>
            <a:br>
              <a:rPr lang="en-ZA" sz="2800" b="1" dirty="0" smtClean="0">
                <a:solidFill>
                  <a:srgbClr val="C0504D">
                    <a:lumMod val="75000"/>
                  </a:srgbClr>
                </a:solidFill>
              </a:rPr>
            </a:br>
            <a:endParaRPr lang="en-US" dirty="0"/>
          </a:p>
        </p:txBody>
      </p:sp>
      <p:sp>
        <p:nvSpPr>
          <p:cNvPr id="2" name="Slide Number Placeholder 1"/>
          <p:cNvSpPr>
            <a:spLocks noGrp="1"/>
          </p:cNvSpPr>
          <p:nvPr>
            <p:ph type="sldNum" sz="quarter" idx="10"/>
          </p:nvPr>
        </p:nvSpPr>
        <p:spPr/>
        <p:txBody>
          <a:bodyPr/>
          <a:lstStyle/>
          <a:p>
            <a:fld id="{E2C0AE55-7E06-4976-960B-3D98813CB3CF}" type="slidenum">
              <a:rPr lang="en-ZA" smtClean="0">
                <a:solidFill>
                  <a:prstClr val="black">
                    <a:tint val="75000"/>
                  </a:prstClr>
                </a:solidFill>
              </a:rPr>
              <a:pPr/>
              <a:t>78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7943593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3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1544505"/>
              </p:ext>
            </p:extLst>
          </p:nvPr>
        </p:nvGraphicFramePr>
        <p:xfrm>
          <a:off x="0" y="1052736"/>
          <a:ext cx="9144000" cy="4536504"/>
        </p:xfrm>
        <a:graphic>
          <a:graphicData uri="http://schemas.openxmlformats.org/drawingml/2006/table">
            <a:tbl>
              <a:tblPr>
                <a:tableStyleId>{8A107856-5554-42FB-B03E-39F5DBC370BA}</a:tableStyleId>
              </a:tblPr>
              <a:tblGrid>
                <a:gridCol w="1143550">
                  <a:extLst>
                    <a:ext uri="{9D8B030D-6E8A-4147-A177-3AD203B41FA5}">
                      <a16:colId xmlns:a16="http://schemas.microsoft.com/office/drawing/2014/main" xmlns="" val="20000"/>
                    </a:ext>
                  </a:extLst>
                </a:gridCol>
                <a:gridCol w="994966">
                  <a:extLst>
                    <a:ext uri="{9D8B030D-6E8A-4147-A177-3AD203B41FA5}">
                      <a16:colId xmlns:a16="http://schemas.microsoft.com/office/drawing/2014/main" xmlns="" val="20001"/>
                    </a:ext>
                  </a:extLst>
                </a:gridCol>
                <a:gridCol w="811161">
                  <a:extLst>
                    <a:ext uri="{9D8B030D-6E8A-4147-A177-3AD203B41FA5}">
                      <a16:colId xmlns:a16="http://schemas.microsoft.com/office/drawing/2014/main" xmlns="" val="20002"/>
                    </a:ext>
                  </a:extLst>
                </a:gridCol>
                <a:gridCol w="1474838">
                  <a:extLst>
                    <a:ext uri="{9D8B030D-6E8A-4147-A177-3AD203B41FA5}">
                      <a16:colId xmlns:a16="http://schemas.microsoft.com/office/drawing/2014/main" xmlns="" val="20003"/>
                    </a:ext>
                  </a:extLst>
                </a:gridCol>
                <a:gridCol w="958645">
                  <a:extLst>
                    <a:ext uri="{9D8B030D-6E8A-4147-A177-3AD203B41FA5}">
                      <a16:colId xmlns:a16="http://schemas.microsoft.com/office/drawing/2014/main" xmlns="" val="20004"/>
                    </a:ext>
                  </a:extLst>
                </a:gridCol>
                <a:gridCol w="1106129">
                  <a:extLst>
                    <a:ext uri="{9D8B030D-6E8A-4147-A177-3AD203B41FA5}">
                      <a16:colId xmlns:a16="http://schemas.microsoft.com/office/drawing/2014/main" xmlns="" val="20005"/>
                    </a:ext>
                  </a:extLst>
                </a:gridCol>
                <a:gridCol w="1513360">
                  <a:extLst>
                    <a:ext uri="{9D8B030D-6E8A-4147-A177-3AD203B41FA5}">
                      <a16:colId xmlns:a16="http://schemas.microsoft.com/office/drawing/2014/main" xmlns="" val="20006"/>
                    </a:ext>
                  </a:extLst>
                </a:gridCol>
                <a:gridCol w="1141351">
                  <a:extLst>
                    <a:ext uri="{9D8B030D-6E8A-4147-A177-3AD203B41FA5}">
                      <a16:colId xmlns:a16="http://schemas.microsoft.com/office/drawing/2014/main" xmlns="" val="20007"/>
                    </a:ext>
                  </a:extLst>
                </a:gridCol>
              </a:tblGrid>
              <a:tr h="254888">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76725">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1445074">
                <a:tc>
                  <a:txBody>
                    <a:bodyPr/>
                    <a:lstStyle/>
                    <a:p>
                      <a:pPr algn="ctr" fontAlgn="t"/>
                      <a:r>
                        <a:rPr lang="en-ZA" sz="1200" u="none" strike="noStrike" dirty="0">
                          <a:effectLst/>
                        </a:rPr>
                        <a:t>3.1.1 Percentage of SGBs that meet minimum criteria in terms of effectiveness (in</a:t>
                      </a:r>
                      <a:br>
                        <a:rPr lang="en-ZA" sz="1200" u="none" strike="noStrike" dirty="0">
                          <a:effectLst/>
                        </a:rPr>
                      </a:br>
                      <a:r>
                        <a:rPr lang="en-ZA" sz="1200" u="none" strike="noStrike" dirty="0">
                          <a:effectLst/>
                        </a:rPr>
                        <a:t>sampled schools)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70% of </a:t>
                      </a:r>
                      <a:r>
                        <a:rPr lang="en-ZA" sz="1200" b="1" u="none" strike="noStrike" dirty="0" smtClean="0">
                          <a:effectLst/>
                        </a:rPr>
                        <a:t>2000 sampled</a:t>
                      </a:r>
                      <a:r>
                        <a:rPr lang="en-ZA" sz="1200" b="1" u="none" strike="noStrike" dirty="0">
                          <a:effectLst/>
                        </a:rPr>
                        <a:t/>
                      </a:r>
                      <a:br>
                        <a:rPr lang="en-ZA" sz="1200" b="1" u="none" strike="noStrike" dirty="0">
                          <a:effectLst/>
                        </a:rPr>
                      </a:br>
                      <a:r>
                        <a:rPr lang="en-ZA" sz="1200" b="1" u="none" strike="noStrike" dirty="0" smtClean="0">
                          <a:effectLst/>
                        </a:rPr>
                        <a:t>SGBs</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5257" marR="5257" marT="5257"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Provinces were reminded of the annual targets and requested to ensure meeting these.</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The survey commenced in all provinces. It will be completed during the fourth term</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2059817">
                <a:tc>
                  <a:txBody>
                    <a:bodyPr/>
                    <a:lstStyle/>
                    <a:p>
                      <a:pPr algn="ctr" fontAlgn="t"/>
                      <a:r>
                        <a:rPr lang="en-ZA" sz="1200" u="none" strike="noStrike" dirty="0">
                          <a:effectLst/>
                        </a:rPr>
                        <a:t>3.1.2 Percentage of schools producing the minimum set of management documents at a</a:t>
                      </a:r>
                      <a:br>
                        <a:rPr lang="en-ZA" sz="1200" u="none" strike="noStrike" dirty="0">
                          <a:effectLst/>
                        </a:rPr>
                      </a:br>
                      <a:r>
                        <a:rPr lang="en-ZA" sz="1200" u="none" strike="noStrike" dirty="0">
                          <a:effectLst/>
                        </a:rPr>
                        <a:t>required standard</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70% of 2000</a:t>
                      </a:r>
                      <a:br>
                        <a:rPr lang="en-ZA" sz="1200" b="1" u="none" strike="noStrike" dirty="0">
                          <a:effectLst/>
                        </a:rPr>
                      </a:br>
                      <a:r>
                        <a:rPr lang="en-ZA" sz="1200" b="1" u="none" strike="noStrike" dirty="0">
                          <a:effectLst/>
                        </a:rPr>
                        <a:t>sampled </a:t>
                      </a:r>
                      <a:r>
                        <a:rPr lang="en-ZA" sz="1200" b="1" u="none" strike="noStrike" dirty="0" smtClean="0">
                          <a:effectLst/>
                        </a:rPr>
                        <a:t>schools</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5257" marR="5257" marT="5257"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Reminded provinces during the interprovincial meeting as well as during monitoring visits on SGB election readiness about targets and submission dates of tools.</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The survey commenced in all provinces. It will be completed during the fourth term</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79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09137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 y="288032"/>
            <a:ext cx="9144001" cy="908720"/>
          </a:xfrm>
        </p:spPr>
        <p:txBody>
          <a:bodyPr>
            <a:normAutofit fontScale="90000"/>
          </a:bodyPr>
          <a:lstStyle/>
          <a:p>
            <a:r>
              <a:rPr lang="en-ZA" sz="4400" dirty="0">
                <a:solidFill>
                  <a:srgbClr val="C0504D">
                    <a:lumMod val="75000"/>
                  </a:srgbClr>
                </a:solidFill>
              </a:rPr>
              <a:t>MAJOR </a:t>
            </a:r>
            <a:r>
              <a:rPr lang="en-ZA" sz="4400" dirty="0" smtClean="0">
                <a:solidFill>
                  <a:srgbClr val="C0504D">
                    <a:lumMod val="75000"/>
                  </a:srgbClr>
                </a:solidFill>
              </a:rPr>
              <a:t>HIGHLIGHTS</a:t>
            </a:r>
            <a:r>
              <a:rPr lang="en-ZA" sz="4000" dirty="0" smtClean="0">
                <a:solidFill>
                  <a:srgbClr val="C0504D">
                    <a:lumMod val="75000"/>
                  </a:srgbClr>
                </a:solidFill>
              </a:rPr>
              <a:t/>
            </a:r>
            <a:br>
              <a:rPr lang="en-ZA" sz="4000" dirty="0" smtClean="0">
                <a:solidFill>
                  <a:srgbClr val="C0504D">
                    <a:lumMod val="75000"/>
                  </a:srgbClr>
                </a:solidFill>
              </a:rPr>
            </a:br>
            <a:r>
              <a:rPr lang="en-ZA" sz="2700" dirty="0" smtClean="0">
                <a:solidFill>
                  <a:schemeClr val="tx1"/>
                </a:solidFill>
              </a:rPr>
              <a:t>Q2 &amp; Q3</a:t>
            </a:r>
            <a:endParaRPr lang="en-ZA" sz="2700" dirty="0">
              <a:solidFill>
                <a:schemeClr val="tx1"/>
              </a:solidFill>
            </a:endParaRPr>
          </a:p>
        </p:txBody>
      </p:sp>
      <p:sp>
        <p:nvSpPr>
          <p:cNvPr id="3" name="Content Placeholder 2"/>
          <p:cNvSpPr>
            <a:spLocks noGrp="1"/>
          </p:cNvSpPr>
          <p:nvPr>
            <p:ph idx="1"/>
          </p:nvPr>
        </p:nvSpPr>
        <p:spPr>
          <a:xfrm>
            <a:off x="-30486" y="1221160"/>
            <a:ext cx="9144000" cy="5217444"/>
          </a:xfrm>
        </p:spPr>
        <p:txBody>
          <a:bodyPr>
            <a:noAutofit/>
          </a:bodyPr>
          <a:lstStyle/>
          <a:p>
            <a:pPr algn="just"/>
            <a:r>
              <a:rPr lang="en-ZA" sz="2200" dirty="0" smtClean="0"/>
              <a:t>The </a:t>
            </a:r>
            <a:r>
              <a:rPr lang="en-ZA" sz="2200" b="1" dirty="0" smtClean="0"/>
              <a:t>Director-General</a:t>
            </a:r>
            <a:r>
              <a:rPr lang="en-ZA" sz="2200" dirty="0" smtClean="0"/>
              <a:t> monitored the Grade 12 </a:t>
            </a:r>
            <a:r>
              <a:rPr lang="en-ZA" sz="2200" b="1" dirty="0" smtClean="0"/>
              <a:t>Spring Camps </a:t>
            </a:r>
            <a:r>
              <a:rPr lang="en-ZA" sz="2200" dirty="0" smtClean="0"/>
              <a:t>in all provinces in September-October 2017;</a:t>
            </a:r>
          </a:p>
          <a:p>
            <a:pPr algn="just"/>
            <a:r>
              <a:rPr lang="en-ZA" sz="2200" dirty="0" smtClean="0"/>
              <a:t>The </a:t>
            </a:r>
            <a:r>
              <a:rPr lang="en-ZA" sz="2200" b="1" dirty="0" smtClean="0"/>
              <a:t>Director-General</a:t>
            </a:r>
            <a:r>
              <a:rPr lang="en-ZA" sz="2200" dirty="0" smtClean="0"/>
              <a:t> monitored Grade 12 </a:t>
            </a:r>
            <a:r>
              <a:rPr lang="en-ZA" sz="2200" b="1" dirty="0" smtClean="0"/>
              <a:t>Marking Centres </a:t>
            </a:r>
            <a:r>
              <a:rPr lang="en-ZA" sz="2200" dirty="0" smtClean="0"/>
              <a:t>in all provinces in November – December 2017;</a:t>
            </a:r>
          </a:p>
          <a:p>
            <a:pPr algn="just"/>
            <a:r>
              <a:rPr lang="en-US" sz="2200" b="1" dirty="0" smtClean="0"/>
              <a:t>277 </a:t>
            </a:r>
            <a:r>
              <a:rPr lang="en-US" sz="2200" b="1" dirty="0"/>
              <a:t>797 </a:t>
            </a:r>
            <a:r>
              <a:rPr lang="en-US" sz="2200" dirty="0"/>
              <a:t>learners </a:t>
            </a:r>
            <a:r>
              <a:rPr lang="en-US" sz="2200" dirty="0" smtClean="0"/>
              <a:t>participated </a:t>
            </a:r>
            <a:r>
              <a:rPr lang="en-US" sz="2200" dirty="0"/>
              <a:t>in </a:t>
            </a:r>
            <a:r>
              <a:rPr lang="en-US" sz="2200" b="1" dirty="0" smtClean="0"/>
              <a:t>1 931</a:t>
            </a:r>
            <a:r>
              <a:rPr lang="en-US" sz="2200" dirty="0" smtClean="0"/>
              <a:t> </a:t>
            </a:r>
            <a:r>
              <a:rPr lang="en-US" sz="2200" dirty="0"/>
              <a:t>Spring camps </a:t>
            </a:r>
            <a:r>
              <a:rPr lang="en-US" sz="2200" dirty="0" smtClean="0"/>
              <a:t>across all </a:t>
            </a:r>
            <a:r>
              <a:rPr lang="en-US" sz="2200" dirty="0"/>
              <a:t>p</a:t>
            </a:r>
            <a:r>
              <a:rPr lang="en-US" sz="2200" dirty="0" smtClean="0"/>
              <a:t>rovinces in </a:t>
            </a:r>
            <a:r>
              <a:rPr lang="en-US" sz="2200" dirty="0"/>
              <a:t>preparation for the 2017 National Senior Certificate </a:t>
            </a:r>
            <a:r>
              <a:rPr lang="en-US" sz="2200" dirty="0" smtClean="0"/>
              <a:t>examinations;</a:t>
            </a:r>
            <a:endParaRPr lang="en-US" sz="2200" dirty="0"/>
          </a:p>
          <a:p>
            <a:pPr algn="just"/>
            <a:r>
              <a:rPr lang="en-US" sz="2200" dirty="0"/>
              <a:t>Provincial Education Departments </a:t>
            </a:r>
            <a:r>
              <a:rPr lang="en-US" sz="2200" dirty="0" smtClean="0"/>
              <a:t>(PEDs) </a:t>
            </a:r>
            <a:r>
              <a:rPr lang="en-US" sz="2200" dirty="0"/>
              <a:t>continue to </a:t>
            </a:r>
            <a:r>
              <a:rPr lang="en-US" sz="2200" b="1" dirty="0" smtClean="0"/>
              <a:t>prioritise </a:t>
            </a:r>
            <a:r>
              <a:rPr lang="en-US" sz="2200" b="1" dirty="0"/>
              <a:t>Learner Support </a:t>
            </a:r>
            <a:r>
              <a:rPr lang="en-US" sz="2200" b="1" dirty="0" smtClean="0"/>
              <a:t>Programmes </a:t>
            </a:r>
            <a:r>
              <a:rPr lang="en-US" sz="2200" dirty="0"/>
              <a:t>despite severe and persistent budget cuts in the </a:t>
            </a:r>
            <a:r>
              <a:rPr lang="en-US" sz="2200" dirty="0" smtClean="0"/>
              <a:t>sector;</a:t>
            </a:r>
            <a:endParaRPr lang="en-US" sz="2200" dirty="0"/>
          </a:p>
          <a:p>
            <a:pPr algn="just"/>
            <a:r>
              <a:rPr lang="en-US" sz="2200" dirty="0"/>
              <a:t>All PEDs </a:t>
            </a:r>
            <a:r>
              <a:rPr lang="en-US" sz="2200" dirty="0" smtClean="0"/>
              <a:t>prioritised </a:t>
            </a:r>
            <a:r>
              <a:rPr lang="en-US" sz="2200" dirty="0"/>
              <a:t>a </a:t>
            </a:r>
            <a:r>
              <a:rPr lang="en-US" sz="2200" b="1" dirty="0"/>
              <a:t>differentiated approach </a:t>
            </a:r>
            <a:r>
              <a:rPr lang="en-US" sz="2200" dirty="0"/>
              <a:t>of Learner Support throughout the </a:t>
            </a:r>
            <a:r>
              <a:rPr lang="en-US" sz="2200" dirty="0" smtClean="0"/>
              <a:t>year; and</a:t>
            </a:r>
          </a:p>
          <a:p>
            <a:pPr algn="just"/>
            <a:r>
              <a:rPr lang="en-US" sz="2200" dirty="0" smtClean="0"/>
              <a:t>Last </a:t>
            </a:r>
            <a:r>
              <a:rPr lang="en-US" sz="2200" dirty="0"/>
              <a:t>Push activities involved both </a:t>
            </a:r>
            <a:r>
              <a:rPr lang="en-US" sz="2200" b="1" dirty="0"/>
              <a:t>performing</a:t>
            </a:r>
            <a:r>
              <a:rPr lang="en-US" sz="2200" dirty="0"/>
              <a:t> </a:t>
            </a:r>
            <a:r>
              <a:rPr lang="en-US" sz="2200" dirty="0" smtClean="0"/>
              <a:t>and </a:t>
            </a:r>
            <a:r>
              <a:rPr lang="en-US" sz="2200" b="1" dirty="0" smtClean="0"/>
              <a:t>underperforming</a:t>
            </a:r>
            <a:r>
              <a:rPr lang="en-US" sz="2200" dirty="0" smtClean="0"/>
              <a:t> </a:t>
            </a:r>
            <a:r>
              <a:rPr lang="en-US" sz="2200" dirty="0"/>
              <a:t>schools and learners</a:t>
            </a:r>
            <a:r>
              <a:rPr lang="en-US" sz="2200" dirty="0" smtClean="0"/>
              <a:t>.</a:t>
            </a:r>
          </a:p>
          <a:p>
            <a:pPr marL="0" indent="0">
              <a:buNone/>
            </a:pPr>
            <a:endParaRPr lang="en-US" sz="2000" dirty="0"/>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5764640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3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4895951"/>
              </p:ext>
            </p:extLst>
          </p:nvPr>
        </p:nvGraphicFramePr>
        <p:xfrm>
          <a:off x="0" y="980728"/>
          <a:ext cx="9144000" cy="4968552"/>
        </p:xfrm>
        <a:graphic>
          <a:graphicData uri="http://schemas.openxmlformats.org/drawingml/2006/table">
            <a:tbl>
              <a:tblPr>
                <a:tableStyleId>{8A107856-5554-42FB-B03E-39F5DBC370BA}</a:tableStyleId>
              </a:tblPr>
              <a:tblGrid>
                <a:gridCol w="921254">
                  <a:extLst>
                    <a:ext uri="{9D8B030D-6E8A-4147-A177-3AD203B41FA5}">
                      <a16:colId xmlns:a16="http://schemas.microsoft.com/office/drawing/2014/main" xmlns="" val="20000"/>
                    </a:ext>
                  </a:extLst>
                </a:gridCol>
                <a:gridCol w="1032387">
                  <a:extLst>
                    <a:ext uri="{9D8B030D-6E8A-4147-A177-3AD203B41FA5}">
                      <a16:colId xmlns:a16="http://schemas.microsoft.com/office/drawing/2014/main" xmlns="" val="20001"/>
                    </a:ext>
                  </a:extLst>
                </a:gridCol>
                <a:gridCol w="811161">
                  <a:extLst>
                    <a:ext uri="{9D8B030D-6E8A-4147-A177-3AD203B41FA5}">
                      <a16:colId xmlns:a16="http://schemas.microsoft.com/office/drawing/2014/main" xmlns="" val="20002"/>
                    </a:ext>
                  </a:extLst>
                </a:gridCol>
                <a:gridCol w="958645">
                  <a:extLst>
                    <a:ext uri="{9D8B030D-6E8A-4147-A177-3AD203B41FA5}">
                      <a16:colId xmlns:a16="http://schemas.microsoft.com/office/drawing/2014/main" xmlns="" val="20003"/>
                    </a:ext>
                  </a:extLst>
                </a:gridCol>
                <a:gridCol w="737419">
                  <a:extLst>
                    <a:ext uri="{9D8B030D-6E8A-4147-A177-3AD203B41FA5}">
                      <a16:colId xmlns:a16="http://schemas.microsoft.com/office/drawing/2014/main" xmlns="" val="20004"/>
                    </a:ext>
                  </a:extLst>
                </a:gridCol>
                <a:gridCol w="1032387">
                  <a:extLst>
                    <a:ext uri="{9D8B030D-6E8A-4147-A177-3AD203B41FA5}">
                      <a16:colId xmlns:a16="http://schemas.microsoft.com/office/drawing/2014/main" xmlns="" val="20005"/>
                    </a:ext>
                  </a:extLst>
                </a:gridCol>
                <a:gridCol w="2507225">
                  <a:extLst>
                    <a:ext uri="{9D8B030D-6E8A-4147-A177-3AD203B41FA5}">
                      <a16:colId xmlns:a16="http://schemas.microsoft.com/office/drawing/2014/main" xmlns="" val="20006"/>
                    </a:ext>
                  </a:extLst>
                </a:gridCol>
                <a:gridCol w="1143522">
                  <a:extLst>
                    <a:ext uri="{9D8B030D-6E8A-4147-A177-3AD203B41FA5}">
                      <a16:colId xmlns:a16="http://schemas.microsoft.com/office/drawing/2014/main" xmlns="" val="20007"/>
                    </a:ext>
                  </a:extLst>
                </a:gridCol>
              </a:tblGrid>
              <a:tr h="189736">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33732">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4045084">
                <a:tc>
                  <a:txBody>
                    <a:bodyPr/>
                    <a:lstStyle/>
                    <a:p>
                      <a:pPr algn="ctr" fontAlgn="t"/>
                      <a:r>
                        <a:rPr lang="en-ZA" sz="1200" u="none" strike="noStrike" dirty="0">
                          <a:effectLst/>
                        </a:rPr>
                        <a:t>3.2.1 Number of Funza Lushaka bursaries awarded to students enrolled for initial</a:t>
                      </a:r>
                      <a:br>
                        <a:rPr lang="en-ZA" sz="1200" u="none" strike="noStrike" dirty="0">
                          <a:effectLst/>
                        </a:rPr>
                      </a:br>
                      <a:r>
                        <a:rPr lang="en-ZA" sz="1200" u="none" strike="noStrike" dirty="0">
                          <a:effectLst/>
                        </a:rPr>
                        <a:t>teacher education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13</a:t>
                      </a:r>
                      <a:r>
                        <a:rPr lang="en-ZA" sz="1200" b="1" u="none" strike="noStrike" baseline="0" dirty="0" smtClean="0">
                          <a:effectLst/>
                        </a:rPr>
                        <a:t> </a:t>
                      </a:r>
                      <a:r>
                        <a:rPr lang="en-ZA" sz="1200" b="1" u="none" strike="noStrike" dirty="0" smtClean="0">
                          <a:effectLst/>
                        </a:rPr>
                        <a:t>500</a:t>
                      </a:r>
                    </a:p>
                    <a:p>
                      <a:pPr algn="ctr" fontAlgn="t"/>
                      <a:r>
                        <a:rPr lang="en-ZA" sz="1200" b="1" i="0" u="none" strike="noStrike" dirty="0" smtClean="0">
                          <a:solidFill>
                            <a:srgbClr val="000000"/>
                          </a:solidFill>
                          <a:effectLst/>
                          <a:latin typeface="+mn-lt"/>
                        </a:rPr>
                        <a:t>ANNUALLY</a:t>
                      </a:r>
                    </a:p>
                  </a:txBody>
                  <a:tcPr marL="9525" marR="9525" marT="9525" marB="0" anchor="ctr">
                    <a:solidFill>
                      <a:srgbClr val="00C459"/>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15 127</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15 134</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The Fees Must Fall Campaign resulted in a moratorium on fee increases at universities. The period after the Fees Must Fall Campaign resulted in lower fee increases than expected at universities. The target for the number of Funza Lushaka bursaries awarded in the 2017/2018 Annual Performance </a:t>
                      </a:r>
                      <a:r>
                        <a:rPr lang="en-ZA" sz="1200" u="none" strike="noStrike" dirty="0" smtClean="0">
                          <a:effectLst/>
                        </a:rPr>
                        <a:t>Plan </a:t>
                      </a:r>
                      <a:r>
                        <a:rPr lang="en-ZA" sz="1200" u="none" strike="noStrike" dirty="0">
                          <a:effectLst/>
                        </a:rPr>
                        <a:t>was based on the trends before the Fees Must Fall Campaign and was therefore lower than the actual number of Funza Lushaka awards the DBE was able to make. In addition </a:t>
                      </a:r>
                      <a:r>
                        <a:rPr lang="en-ZA" sz="1200" u="none" strike="noStrike" dirty="0" smtClean="0">
                          <a:effectLst/>
                        </a:rPr>
                        <a:t>R100 million was </a:t>
                      </a:r>
                      <a:r>
                        <a:rPr lang="en-ZA" sz="1200" u="none" strike="noStrike" dirty="0">
                          <a:effectLst/>
                        </a:rPr>
                        <a:t>transferred to </a:t>
                      </a:r>
                      <a:r>
                        <a:rPr lang="en-US" sz="1200" kern="1200" dirty="0" smtClean="0">
                          <a:solidFill>
                            <a:schemeClr val="dk1"/>
                          </a:solidFill>
                          <a:effectLst/>
                          <a:latin typeface="+mn-lt"/>
                          <a:ea typeface="+mn-ea"/>
                          <a:cs typeface="+mn-cs"/>
                        </a:rPr>
                        <a:t>National Student Financial Aid Scheme (</a:t>
                      </a:r>
                      <a:r>
                        <a:rPr lang="en-ZA" sz="1200" u="none" strike="noStrike" dirty="0" smtClean="0">
                          <a:effectLst/>
                        </a:rPr>
                        <a:t>NSFAS) </a:t>
                      </a:r>
                      <a:r>
                        <a:rPr lang="en-ZA" sz="1200" u="none" strike="noStrike" dirty="0">
                          <a:effectLst/>
                        </a:rPr>
                        <a:t>at the beginning of January </a:t>
                      </a:r>
                      <a:r>
                        <a:rPr lang="en-ZA" sz="1200" u="none" strike="noStrike" dirty="0" smtClean="0">
                          <a:effectLst/>
                        </a:rPr>
                        <a:t>2017 </a:t>
                      </a:r>
                      <a:r>
                        <a:rPr lang="en-ZA" sz="1200" u="none" strike="noStrike" dirty="0">
                          <a:effectLst/>
                        </a:rPr>
                        <a:t>to fund students for the January to March period. The funds </a:t>
                      </a:r>
                      <a:r>
                        <a:rPr lang="en-ZA" sz="1200" u="none" strike="noStrike" dirty="0" smtClean="0">
                          <a:effectLst/>
                        </a:rPr>
                        <a:t>were </a:t>
                      </a:r>
                      <a:r>
                        <a:rPr lang="en-ZA" sz="1200" u="none" strike="noStrike" dirty="0">
                          <a:effectLst/>
                        </a:rPr>
                        <a:t>included in the 2017/18 Funza Lushaka allocation to be awarded as bursaries to students, which increased the number of bursaries awarded.</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The 3rd Quarter Report from NSFAS will be analysed once received. Adjustments will be done following the analysis of the NSFAS 3rd Quarter Report.</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80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8033989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3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16262057"/>
              </p:ext>
            </p:extLst>
          </p:nvPr>
        </p:nvGraphicFramePr>
        <p:xfrm>
          <a:off x="22508" y="1052736"/>
          <a:ext cx="9121493" cy="4643624"/>
        </p:xfrm>
        <a:graphic>
          <a:graphicData uri="http://schemas.openxmlformats.org/drawingml/2006/table">
            <a:tbl>
              <a:tblPr>
                <a:tableStyleId>{8A107856-5554-42FB-B03E-39F5DBC370BA}</a:tableStyleId>
              </a:tblPr>
              <a:tblGrid>
                <a:gridCol w="1140735">
                  <a:extLst>
                    <a:ext uri="{9D8B030D-6E8A-4147-A177-3AD203B41FA5}">
                      <a16:colId xmlns:a16="http://schemas.microsoft.com/office/drawing/2014/main" xmlns="" val="20000"/>
                    </a:ext>
                  </a:extLst>
                </a:gridCol>
                <a:gridCol w="918957">
                  <a:extLst>
                    <a:ext uri="{9D8B030D-6E8A-4147-A177-3AD203B41FA5}">
                      <a16:colId xmlns:a16="http://schemas.microsoft.com/office/drawing/2014/main" xmlns="" val="20001"/>
                    </a:ext>
                  </a:extLst>
                </a:gridCol>
                <a:gridCol w="772905">
                  <a:extLst>
                    <a:ext uri="{9D8B030D-6E8A-4147-A177-3AD203B41FA5}">
                      <a16:colId xmlns:a16="http://schemas.microsoft.com/office/drawing/2014/main" xmlns="" val="20002"/>
                    </a:ext>
                  </a:extLst>
                </a:gridCol>
                <a:gridCol w="1176967">
                  <a:extLst>
                    <a:ext uri="{9D8B030D-6E8A-4147-A177-3AD203B41FA5}">
                      <a16:colId xmlns:a16="http://schemas.microsoft.com/office/drawing/2014/main" xmlns="" val="20003"/>
                    </a:ext>
                  </a:extLst>
                </a:gridCol>
                <a:gridCol w="809164">
                  <a:extLst>
                    <a:ext uri="{9D8B030D-6E8A-4147-A177-3AD203B41FA5}">
                      <a16:colId xmlns:a16="http://schemas.microsoft.com/office/drawing/2014/main" xmlns="" val="20004"/>
                    </a:ext>
                  </a:extLst>
                </a:gridCol>
                <a:gridCol w="1029846">
                  <a:extLst>
                    <a:ext uri="{9D8B030D-6E8A-4147-A177-3AD203B41FA5}">
                      <a16:colId xmlns:a16="http://schemas.microsoft.com/office/drawing/2014/main" xmlns="" val="20005"/>
                    </a:ext>
                  </a:extLst>
                </a:gridCol>
                <a:gridCol w="1544769">
                  <a:extLst>
                    <a:ext uri="{9D8B030D-6E8A-4147-A177-3AD203B41FA5}">
                      <a16:colId xmlns:a16="http://schemas.microsoft.com/office/drawing/2014/main" xmlns="" val="20006"/>
                    </a:ext>
                  </a:extLst>
                </a:gridCol>
                <a:gridCol w="1728150">
                  <a:extLst>
                    <a:ext uri="{9D8B030D-6E8A-4147-A177-3AD203B41FA5}">
                      <a16:colId xmlns:a16="http://schemas.microsoft.com/office/drawing/2014/main" xmlns="" val="20007"/>
                    </a:ext>
                  </a:extLst>
                </a:gridCol>
              </a:tblGrid>
              <a:tr h="198675">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68299">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970378">
                <a:tc>
                  <a:txBody>
                    <a:bodyPr/>
                    <a:lstStyle/>
                    <a:p>
                      <a:pPr algn="ctr" fontAlgn="t"/>
                      <a:r>
                        <a:rPr lang="en-ZA" sz="1200" u="none" strike="noStrike" dirty="0">
                          <a:solidFill>
                            <a:schemeClr val="tx1"/>
                          </a:solidFill>
                          <a:effectLst/>
                        </a:rPr>
                        <a:t>3.3.1 Number of teachers participating in the EFAL diagnostic tests</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u="none" strike="noStrike" dirty="0" smtClean="0">
                          <a:solidFill>
                            <a:schemeClr val="tx1"/>
                          </a:solidFill>
                          <a:effectLst/>
                        </a:rPr>
                        <a:t>10 000</a:t>
                      </a:r>
                    </a:p>
                    <a:p>
                      <a:pPr algn="ctr" fontAlgn="t"/>
                      <a:r>
                        <a:rPr lang="en-ZA" sz="1200" b="1" i="0" u="none" strike="noStrike" dirty="0" smtClean="0">
                          <a:solidFill>
                            <a:schemeClr val="tx1"/>
                          </a:solidFill>
                          <a:effectLst/>
                          <a:latin typeface="Calibri"/>
                        </a:rPr>
                        <a:t>ANNUALLY</a:t>
                      </a:r>
                      <a:endParaRPr lang="en-ZA" sz="1200" b="1" i="0" u="none" strike="noStrike" dirty="0">
                        <a:solidFill>
                          <a:schemeClr val="tx1"/>
                        </a:solidFill>
                        <a:effectLst/>
                        <a:latin typeface="Calibri"/>
                      </a:endParaRPr>
                    </a:p>
                  </a:txBody>
                  <a:tcPr marL="5257" marR="5257" marT="5257" marB="0" anchor="ct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i="0" u="none" strike="noStrike" dirty="0" smtClean="0">
                          <a:solidFill>
                            <a:schemeClr val="tx1"/>
                          </a:solidFill>
                          <a:effectLst/>
                          <a:latin typeface="+mn-lt"/>
                        </a:rPr>
                        <a:t>Computer-based and paper-based Testing</a:t>
                      </a:r>
                      <a:r>
                        <a:rPr lang="en-ZA" sz="1200" b="1" i="0" u="none" strike="noStrike" baseline="0" dirty="0" smtClean="0">
                          <a:solidFill>
                            <a:schemeClr val="tx1"/>
                          </a:solidFill>
                          <a:effectLst/>
                          <a:latin typeface="+mn-lt"/>
                        </a:rPr>
                        <a:t> to be conducted in Quarter 4</a:t>
                      </a:r>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chemeClr val="tx1"/>
                          </a:solidFill>
                          <a:effectLst/>
                          <a:latin typeface="+mn-lt"/>
                        </a:rPr>
                        <a:t>Computer-based and paper based Testing</a:t>
                      </a:r>
                      <a:r>
                        <a:rPr lang="en-ZA" sz="1200" b="1" i="0" u="none" strike="noStrike" baseline="0" dirty="0" smtClean="0">
                          <a:solidFill>
                            <a:schemeClr val="tx1"/>
                          </a:solidFill>
                          <a:effectLst/>
                          <a:latin typeface="+mn-lt"/>
                        </a:rPr>
                        <a:t> to be conducted in Quarter 4</a:t>
                      </a:r>
                      <a:endParaRPr lang="en-ZA" sz="1200" b="1" i="0" u="none" strike="noStrike" dirty="0" smtClean="0">
                        <a:solidFill>
                          <a:schemeClr val="tx1"/>
                        </a:solidFill>
                        <a:effectLst/>
                        <a:latin typeface="+mn-lt"/>
                      </a:endParaRPr>
                    </a:p>
                    <a:p>
                      <a:pPr algn="ctr" fontAlgn="t"/>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t"/>
                      <a:r>
                        <a:rPr lang="en-ZA" sz="1200" b="0" i="0" u="none" strike="noStrike" dirty="0" smtClean="0">
                          <a:solidFill>
                            <a:schemeClr val="tx1"/>
                          </a:solidFill>
                          <a:effectLst/>
                          <a:latin typeface="+mn-lt"/>
                        </a:rPr>
                        <a:t>Conducting</a:t>
                      </a:r>
                      <a:r>
                        <a:rPr lang="en-ZA" sz="1200" b="0" i="0" u="none" strike="noStrike" baseline="0" dirty="0" smtClean="0">
                          <a:solidFill>
                            <a:schemeClr val="tx1"/>
                          </a:solidFill>
                          <a:effectLst/>
                          <a:latin typeface="+mn-lt"/>
                        </a:rPr>
                        <a:t> of tests is an annual target, and can only be evaluated at the end of the financial year</a:t>
                      </a:r>
                      <a:endParaRPr lang="en-ZA" sz="1200" b="0" i="0" u="none" strike="noStrike" dirty="0">
                        <a:solidFill>
                          <a:schemeClr val="tx1"/>
                        </a:solidFill>
                        <a:effectLst/>
                        <a:latin typeface="Calibri"/>
                      </a:endParaRPr>
                    </a:p>
                  </a:txBody>
                  <a:tcPr marL="9525" marR="9525" marT="9525" marB="0"/>
                </a:tc>
                <a:tc>
                  <a:txBody>
                    <a:bodyPr/>
                    <a:lstStyle/>
                    <a:p>
                      <a:pPr algn="ctr" fontAlgn="t"/>
                      <a:r>
                        <a:rPr lang="en-ZA" sz="1200" b="0" i="0" u="none" strike="noStrike" dirty="0" smtClean="0">
                          <a:solidFill>
                            <a:schemeClr val="tx1"/>
                          </a:solidFill>
                          <a:effectLst/>
                          <a:latin typeface="+mn-lt"/>
                        </a:rPr>
                        <a:t>Processes</a:t>
                      </a:r>
                      <a:r>
                        <a:rPr lang="en-ZA" sz="1200" b="0" i="0" u="none" strike="noStrike" baseline="0" dirty="0" smtClean="0">
                          <a:solidFill>
                            <a:schemeClr val="tx1"/>
                          </a:solidFill>
                          <a:effectLst/>
                          <a:latin typeface="+mn-lt"/>
                        </a:rPr>
                        <a:t> for the development of computer based assessments are underway</a:t>
                      </a:r>
                      <a:endParaRPr lang="en-ZA" sz="1200" b="0" i="0" u="none" strike="noStrike" dirty="0">
                        <a:solidFill>
                          <a:schemeClr val="tx1"/>
                        </a:solidFill>
                        <a:effectLst/>
                        <a:latin typeface="Calibri"/>
                      </a:endParaRPr>
                    </a:p>
                  </a:txBody>
                  <a:tcPr marL="9525" marR="9525" marT="9525" marB="0"/>
                </a:tc>
                <a:extLst>
                  <a:ext uri="{0D108BD9-81ED-4DB2-BD59-A6C34878D82A}">
                    <a16:rowId xmlns:a16="http://schemas.microsoft.com/office/drawing/2014/main" xmlns="" val="10002"/>
                  </a:ext>
                </a:extLst>
              </a:tr>
              <a:tr h="1162453">
                <a:tc>
                  <a:txBody>
                    <a:bodyPr/>
                    <a:lstStyle/>
                    <a:p>
                      <a:pPr algn="ctr" fontAlgn="t"/>
                      <a:r>
                        <a:rPr lang="en-ZA" sz="1200" u="none" strike="noStrike" dirty="0">
                          <a:solidFill>
                            <a:schemeClr val="tx1"/>
                          </a:solidFill>
                          <a:effectLst/>
                        </a:rPr>
                        <a:t>3.3.2 Number of teachers participating in the Physical Science diagnostic tests</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u="none" strike="noStrike" dirty="0" smtClean="0">
                          <a:solidFill>
                            <a:schemeClr val="tx1"/>
                          </a:solidFill>
                          <a:effectLst/>
                        </a:rPr>
                        <a:t>2</a:t>
                      </a:r>
                      <a:r>
                        <a:rPr lang="en-ZA" sz="1200" b="1" u="none" strike="noStrike" baseline="0" dirty="0" smtClean="0">
                          <a:solidFill>
                            <a:schemeClr val="tx1"/>
                          </a:solidFill>
                          <a:effectLst/>
                        </a:rPr>
                        <a:t> </a:t>
                      </a:r>
                      <a:r>
                        <a:rPr lang="en-ZA" sz="1200" b="1" u="none" strike="noStrike" dirty="0" smtClean="0">
                          <a:solidFill>
                            <a:schemeClr val="tx1"/>
                          </a:solidFill>
                          <a:effectLst/>
                        </a:rPr>
                        <a:t>000</a:t>
                      </a:r>
                    </a:p>
                    <a:p>
                      <a:pPr algn="ctr" fontAlgn="t"/>
                      <a:r>
                        <a:rPr lang="en-ZA" sz="1200" b="1" i="0" u="none" strike="noStrike" dirty="0" smtClean="0">
                          <a:solidFill>
                            <a:schemeClr val="tx1"/>
                          </a:solidFill>
                          <a:effectLst/>
                          <a:latin typeface="Calibri"/>
                        </a:rPr>
                        <a:t>ANNUALLY</a:t>
                      </a:r>
                      <a:endParaRPr lang="en-ZA" sz="1200" b="1" i="0" u="none" strike="noStrike" dirty="0">
                        <a:solidFill>
                          <a:schemeClr val="tx1"/>
                        </a:solidFill>
                        <a:effectLst/>
                        <a:latin typeface="Calibri"/>
                      </a:endParaRPr>
                    </a:p>
                  </a:txBody>
                  <a:tcPr marL="5257" marR="5257" marT="5257" marB="0" anchor="ct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chemeClr val="tx1"/>
                          </a:solidFill>
                          <a:effectLst/>
                          <a:latin typeface="+mn-lt"/>
                        </a:rPr>
                        <a:t>Computer-based and paper-based Testing</a:t>
                      </a:r>
                      <a:r>
                        <a:rPr lang="en-ZA" sz="1200" b="1" i="0" u="none" strike="noStrike" baseline="0" dirty="0" smtClean="0">
                          <a:solidFill>
                            <a:schemeClr val="tx1"/>
                          </a:solidFill>
                          <a:effectLst/>
                          <a:latin typeface="+mn-lt"/>
                        </a:rPr>
                        <a:t> to be conducted in Quarter 4</a:t>
                      </a:r>
                      <a:endParaRPr lang="en-ZA" sz="1200" b="1" i="0" u="none" strike="noStrike" dirty="0" smtClean="0">
                        <a:solidFill>
                          <a:schemeClr val="tx1"/>
                        </a:solidFill>
                        <a:effectLst/>
                        <a:latin typeface="+mn-lt"/>
                      </a:endParaRPr>
                    </a:p>
                    <a:p>
                      <a:pPr algn="ctr" fontAlgn="t"/>
                      <a:r>
                        <a:rPr lang="en-ZA" sz="1200" b="1" i="0" u="none" strike="noStrike" baseline="0" dirty="0" smtClean="0">
                          <a:solidFill>
                            <a:schemeClr val="tx1"/>
                          </a:solidFill>
                          <a:effectLst/>
                          <a:latin typeface="+mn-lt"/>
                        </a:rPr>
                        <a:t> </a:t>
                      </a:r>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i="1" u="none" strike="noStrike" dirty="0" smtClean="0">
                          <a:solidFill>
                            <a:schemeClr val="tx1"/>
                          </a:solidFill>
                          <a:effectLst/>
                        </a:rPr>
                        <a:t>232</a:t>
                      </a:r>
                      <a:r>
                        <a:rPr lang="en-ZA" sz="1200" b="1" u="none" strike="noStrike" dirty="0" smtClean="0">
                          <a:solidFill>
                            <a:schemeClr val="tx1"/>
                          </a:solidFill>
                          <a:effectLst/>
                        </a:rPr>
                        <a:t> paper based tests conducted in Gauteng and Eastern Cape.</a:t>
                      </a:r>
                    </a:p>
                    <a:p>
                      <a:pPr algn="ctr" fontAlgn="t"/>
                      <a:endParaRPr lang="en-ZA" sz="1200" b="1" u="none" strike="noStrike" dirty="0" smtClean="0">
                        <a:solidFill>
                          <a:schemeClr val="tx1"/>
                        </a:solidFill>
                        <a:effectLst/>
                      </a:endParaRPr>
                    </a:p>
                    <a:p>
                      <a:pPr algn="ctr" fontAlgn="t"/>
                      <a:r>
                        <a:rPr lang="en-ZA" sz="1200" b="1" u="none" strike="noStrike" dirty="0" smtClean="0">
                          <a:solidFill>
                            <a:schemeClr val="tx1"/>
                          </a:solidFill>
                          <a:effectLst/>
                        </a:rPr>
                        <a:t>Further paper based and computer based tests to be conducted  </a:t>
                      </a:r>
                      <a:r>
                        <a:rPr lang="en-ZA" sz="1200" b="1" u="none" strike="noStrike" dirty="0">
                          <a:solidFill>
                            <a:schemeClr val="tx1"/>
                          </a:solidFill>
                          <a:effectLst/>
                        </a:rPr>
                        <a:t>in the 4th quarter</a:t>
                      </a:r>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Conducting</a:t>
                      </a:r>
                      <a:r>
                        <a:rPr lang="en-ZA" sz="1200" b="0" i="0" u="none" strike="noStrike" baseline="0" dirty="0" smtClean="0">
                          <a:solidFill>
                            <a:schemeClr val="tx1"/>
                          </a:solidFill>
                          <a:effectLst/>
                          <a:latin typeface="+mn-lt"/>
                        </a:rPr>
                        <a:t> of tests is an annual target, and can only be evaluated at the end of the financial year</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Processes</a:t>
                      </a:r>
                      <a:r>
                        <a:rPr lang="en-ZA" sz="1200" b="0" i="0" u="none" strike="noStrike" baseline="0" dirty="0" smtClean="0">
                          <a:solidFill>
                            <a:schemeClr val="tx1"/>
                          </a:solidFill>
                          <a:effectLst/>
                          <a:latin typeface="+mn-lt"/>
                        </a:rPr>
                        <a:t> for the development of computer based assessments are underway</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81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2050425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3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823489"/>
              </p:ext>
            </p:extLst>
          </p:nvPr>
        </p:nvGraphicFramePr>
        <p:xfrm>
          <a:off x="72008" y="850696"/>
          <a:ext cx="9036496" cy="5962680"/>
        </p:xfrm>
        <a:graphic>
          <a:graphicData uri="http://schemas.openxmlformats.org/drawingml/2006/table">
            <a:tbl>
              <a:tblPr>
                <a:tableStyleId>{8A107856-5554-42FB-B03E-39F5DBC370BA}</a:tableStyleId>
              </a:tblPr>
              <a:tblGrid>
                <a:gridCol w="1130105">
                  <a:extLst>
                    <a:ext uri="{9D8B030D-6E8A-4147-A177-3AD203B41FA5}">
                      <a16:colId xmlns:a16="http://schemas.microsoft.com/office/drawing/2014/main" xmlns="" val="20000"/>
                    </a:ext>
                  </a:extLst>
                </a:gridCol>
                <a:gridCol w="910394">
                  <a:extLst>
                    <a:ext uri="{9D8B030D-6E8A-4147-A177-3AD203B41FA5}">
                      <a16:colId xmlns:a16="http://schemas.microsoft.com/office/drawing/2014/main" xmlns="" val="20001"/>
                    </a:ext>
                  </a:extLst>
                </a:gridCol>
                <a:gridCol w="765703">
                  <a:extLst>
                    <a:ext uri="{9D8B030D-6E8A-4147-A177-3AD203B41FA5}">
                      <a16:colId xmlns:a16="http://schemas.microsoft.com/office/drawing/2014/main" xmlns="" val="20002"/>
                    </a:ext>
                  </a:extLst>
                </a:gridCol>
                <a:gridCol w="1165999">
                  <a:extLst>
                    <a:ext uri="{9D8B030D-6E8A-4147-A177-3AD203B41FA5}">
                      <a16:colId xmlns:a16="http://schemas.microsoft.com/office/drawing/2014/main" xmlns="" val="20003"/>
                    </a:ext>
                  </a:extLst>
                </a:gridCol>
                <a:gridCol w="801624">
                  <a:extLst>
                    <a:ext uri="{9D8B030D-6E8A-4147-A177-3AD203B41FA5}">
                      <a16:colId xmlns:a16="http://schemas.microsoft.com/office/drawing/2014/main" xmlns="" val="20004"/>
                    </a:ext>
                  </a:extLst>
                </a:gridCol>
                <a:gridCol w="1346855">
                  <a:extLst>
                    <a:ext uri="{9D8B030D-6E8A-4147-A177-3AD203B41FA5}">
                      <a16:colId xmlns:a16="http://schemas.microsoft.com/office/drawing/2014/main" xmlns="" val="20005"/>
                    </a:ext>
                  </a:extLst>
                </a:gridCol>
                <a:gridCol w="1203769">
                  <a:extLst>
                    <a:ext uri="{9D8B030D-6E8A-4147-A177-3AD203B41FA5}">
                      <a16:colId xmlns:a16="http://schemas.microsoft.com/office/drawing/2014/main" xmlns="" val="20006"/>
                    </a:ext>
                  </a:extLst>
                </a:gridCol>
                <a:gridCol w="1712047">
                  <a:extLst>
                    <a:ext uri="{9D8B030D-6E8A-4147-A177-3AD203B41FA5}">
                      <a16:colId xmlns:a16="http://schemas.microsoft.com/office/drawing/2014/main" xmlns="" val="20007"/>
                    </a:ext>
                  </a:extLst>
                </a:gridCol>
              </a:tblGrid>
              <a:tr h="162448">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628205">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2363947">
                <a:tc>
                  <a:txBody>
                    <a:bodyPr/>
                    <a:lstStyle/>
                    <a:p>
                      <a:pPr algn="ctr" fontAlgn="t"/>
                      <a:r>
                        <a:rPr lang="en-ZA" sz="1200" u="none" strike="noStrike" dirty="0">
                          <a:solidFill>
                            <a:schemeClr val="tx1"/>
                          </a:solidFill>
                          <a:effectLst/>
                        </a:rPr>
                        <a:t>3.3.3 Number of teachers participating in the Accounting diagnostic tests</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u="none" strike="noStrike" dirty="0" smtClean="0">
                          <a:solidFill>
                            <a:schemeClr val="tx1"/>
                          </a:solidFill>
                          <a:effectLst/>
                        </a:rPr>
                        <a:t>2 000</a:t>
                      </a:r>
                    </a:p>
                    <a:p>
                      <a:pPr algn="ctr" fontAlgn="t"/>
                      <a:r>
                        <a:rPr lang="en-ZA" sz="1200" b="1" i="0" u="none" strike="noStrike" dirty="0" smtClean="0">
                          <a:solidFill>
                            <a:schemeClr val="tx1"/>
                          </a:solidFill>
                          <a:effectLst/>
                          <a:latin typeface="Calibri"/>
                        </a:rPr>
                        <a:t>ANNUALLY</a:t>
                      </a:r>
                      <a:endParaRPr lang="en-ZA" sz="1200" b="1" i="0" u="none" strike="noStrike" dirty="0">
                        <a:solidFill>
                          <a:schemeClr val="tx1"/>
                        </a:solidFill>
                        <a:effectLst/>
                        <a:latin typeface="Calibri"/>
                      </a:endParaRPr>
                    </a:p>
                  </a:txBody>
                  <a:tcPr marL="5257" marR="5257" marT="5257" marB="0" anchor="ct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i="0" u="none" strike="noStrike" dirty="0" smtClean="0">
                          <a:solidFill>
                            <a:schemeClr val="tx1"/>
                          </a:solidFill>
                          <a:effectLst/>
                          <a:latin typeface="Calibri"/>
                        </a:rPr>
                        <a:t>Procurement</a:t>
                      </a:r>
                      <a:r>
                        <a:rPr lang="en-ZA" sz="1200" b="1" i="0" u="none" strike="noStrike" baseline="0" dirty="0" smtClean="0">
                          <a:solidFill>
                            <a:schemeClr val="tx1"/>
                          </a:solidFill>
                          <a:effectLst/>
                          <a:latin typeface="Calibri"/>
                        </a:rPr>
                        <a:t> processes for computer based tests are in progress</a:t>
                      </a:r>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i="0" u="none" strike="noStrike" baseline="0" dirty="0" smtClean="0">
                          <a:solidFill>
                            <a:schemeClr val="tx1"/>
                          </a:solidFill>
                          <a:effectLst/>
                          <a:latin typeface="+mn-lt"/>
                        </a:rPr>
                        <a:t>69 paper based tests conducted in Gauteng only</a:t>
                      </a:r>
                    </a:p>
                    <a:p>
                      <a:pPr algn="ctr" fontAlgn="t"/>
                      <a:r>
                        <a:rPr lang="en-ZA" sz="1200" b="1" i="0" u="none" strike="noStrike" baseline="0" dirty="0" smtClean="0">
                          <a:solidFill>
                            <a:schemeClr val="tx1"/>
                          </a:solidFill>
                          <a:effectLst/>
                          <a:latin typeface="+mn-lt"/>
                        </a:rPr>
                        <a:t>Further paper based tests to be conducted in the 4</a:t>
                      </a:r>
                      <a:r>
                        <a:rPr lang="en-ZA" sz="1200" b="1" i="0" u="none" strike="noStrike" baseline="30000" dirty="0" smtClean="0">
                          <a:solidFill>
                            <a:schemeClr val="tx1"/>
                          </a:solidFill>
                          <a:effectLst/>
                          <a:latin typeface="+mn-lt"/>
                        </a:rPr>
                        <a:t>th</a:t>
                      </a:r>
                      <a:r>
                        <a:rPr lang="en-ZA" sz="1200" b="1" i="0" u="none" strike="noStrike" baseline="0" dirty="0" smtClean="0">
                          <a:solidFill>
                            <a:schemeClr val="tx1"/>
                          </a:solidFill>
                          <a:effectLst/>
                          <a:latin typeface="+mn-lt"/>
                        </a:rPr>
                        <a:t> Quarter. Procurement processes for computer based tests currently under way.</a:t>
                      </a:r>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Conducting</a:t>
                      </a:r>
                      <a:r>
                        <a:rPr lang="en-ZA" sz="1200" b="0" i="0" u="none" strike="noStrike" baseline="0" dirty="0" smtClean="0">
                          <a:solidFill>
                            <a:schemeClr val="tx1"/>
                          </a:solidFill>
                          <a:effectLst/>
                          <a:latin typeface="+mn-lt"/>
                        </a:rPr>
                        <a:t> of tests is an annual target, and can only be evaluated at the end of the financial year</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Processes</a:t>
                      </a:r>
                      <a:r>
                        <a:rPr lang="en-ZA" sz="1200" b="0" i="0" u="none" strike="noStrike" baseline="0" dirty="0" smtClean="0">
                          <a:solidFill>
                            <a:schemeClr val="tx1"/>
                          </a:solidFill>
                          <a:effectLst/>
                          <a:latin typeface="+mn-lt"/>
                        </a:rPr>
                        <a:t> for the development of computer based assessments are underway</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extLst>
                  <a:ext uri="{0D108BD9-81ED-4DB2-BD59-A6C34878D82A}">
                    <a16:rowId xmlns:a16="http://schemas.microsoft.com/office/drawing/2014/main" xmlns="" val="10002"/>
                  </a:ext>
                </a:extLst>
              </a:tr>
              <a:tr h="2678049">
                <a:tc>
                  <a:txBody>
                    <a:bodyPr/>
                    <a:lstStyle/>
                    <a:p>
                      <a:pPr algn="ctr" fontAlgn="t"/>
                      <a:r>
                        <a:rPr lang="en-ZA" sz="1200" u="none" strike="noStrike" dirty="0">
                          <a:solidFill>
                            <a:schemeClr val="tx1"/>
                          </a:solidFill>
                          <a:effectLst/>
                        </a:rPr>
                        <a:t>3.3.4 Number of teachers participating in the Mathematics diagnostic tests</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u="none" strike="noStrike" dirty="0" smtClean="0">
                          <a:solidFill>
                            <a:schemeClr val="tx1"/>
                          </a:solidFill>
                          <a:effectLst/>
                        </a:rPr>
                        <a:t>10</a:t>
                      </a:r>
                      <a:r>
                        <a:rPr lang="en-ZA" sz="1200" b="1" u="none" strike="noStrike" baseline="0" dirty="0" smtClean="0">
                          <a:solidFill>
                            <a:schemeClr val="tx1"/>
                          </a:solidFill>
                          <a:effectLst/>
                        </a:rPr>
                        <a:t> </a:t>
                      </a:r>
                      <a:r>
                        <a:rPr lang="en-ZA" sz="1200" b="1" u="none" strike="noStrike" dirty="0" smtClean="0">
                          <a:solidFill>
                            <a:schemeClr val="tx1"/>
                          </a:solidFill>
                          <a:effectLst/>
                        </a:rPr>
                        <a:t>000</a:t>
                      </a:r>
                    </a:p>
                    <a:p>
                      <a:pPr algn="ctr" fontAlgn="t"/>
                      <a:r>
                        <a:rPr lang="en-ZA" sz="1200" b="1" i="0" u="none" strike="noStrike" dirty="0" smtClean="0">
                          <a:solidFill>
                            <a:schemeClr val="tx1"/>
                          </a:solidFill>
                          <a:effectLst/>
                          <a:latin typeface="Calibri"/>
                        </a:rPr>
                        <a:t>ANNUALLY</a:t>
                      </a:r>
                      <a:endParaRPr lang="en-ZA" sz="1200" b="1" i="0" u="none" strike="noStrike" dirty="0">
                        <a:solidFill>
                          <a:schemeClr val="tx1"/>
                        </a:solidFill>
                        <a:effectLst/>
                        <a:latin typeface="Calibri"/>
                      </a:endParaRPr>
                    </a:p>
                  </a:txBody>
                  <a:tcPr marL="5257" marR="5257" marT="5257" marB="0" anchor="ct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dirty="0" smtClean="0">
                          <a:solidFill>
                            <a:schemeClr val="tx1"/>
                          </a:solidFill>
                          <a:effectLst/>
                          <a:latin typeface="+mn-lt"/>
                        </a:rPr>
                        <a:t>Computer-based tests </a:t>
                      </a:r>
                      <a:r>
                        <a:rPr lang="en-ZA" sz="1200" b="1" i="0" u="none" strike="noStrike" baseline="0" dirty="0" smtClean="0">
                          <a:solidFill>
                            <a:schemeClr val="tx1"/>
                          </a:solidFill>
                          <a:effectLst/>
                          <a:latin typeface="+mn-lt"/>
                        </a:rPr>
                        <a:t> to be conducted in Quarter 4</a:t>
                      </a:r>
                    </a:p>
                    <a:p>
                      <a:pPr marL="0" marR="0" indent="0" algn="ctr" defTabSz="914400" rtl="0" eaLnBrk="1" fontAlgn="t" latinLnBrk="0" hangingPunct="1">
                        <a:lnSpc>
                          <a:spcPct val="100000"/>
                        </a:lnSpc>
                        <a:spcBef>
                          <a:spcPts val="0"/>
                        </a:spcBef>
                        <a:spcAft>
                          <a:spcPts val="0"/>
                        </a:spcAft>
                        <a:buClrTx/>
                        <a:buSzTx/>
                        <a:buFontTx/>
                        <a:buNone/>
                        <a:tabLst/>
                        <a:defRPr/>
                      </a:pPr>
                      <a:endParaRPr lang="en-ZA" sz="1200" b="1" i="0" u="none" strike="noStrike" baseline="0" dirty="0" smtClean="0">
                        <a:solidFill>
                          <a:schemeClr val="tx1"/>
                        </a:solidFill>
                        <a:effectLst/>
                        <a:latin typeface="+mn-lt"/>
                      </a:endParaRPr>
                    </a:p>
                    <a:p>
                      <a:pPr marL="0" marR="0" indent="0" algn="ctr" defTabSz="914400" rtl="0" eaLnBrk="1" fontAlgn="t" latinLnBrk="0" hangingPunct="1">
                        <a:lnSpc>
                          <a:spcPct val="100000"/>
                        </a:lnSpc>
                        <a:spcBef>
                          <a:spcPts val="0"/>
                        </a:spcBef>
                        <a:spcAft>
                          <a:spcPts val="0"/>
                        </a:spcAft>
                        <a:buClrTx/>
                        <a:buSzTx/>
                        <a:buFontTx/>
                        <a:buNone/>
                        <a:tabLst/>
                        <a:defRPr/>
                      </a:pPr>
                      <a:r>
                        <a:rPr lang="en-ZA" sz="1200" b="1" i="0" u="none" strike="noStrike" baseline="0" dirty="0" smtClean="0">
                          <a:solidFill>
                            <a:schemeClr val="tx1"/>
                          </a:solidFill>
                          <a:effectLst/>
                          <a:latin typeface="+mn-lt"/>
                        </a:rPr>
                        <a:t>Paper based tests to be conducted in the 3</a:t>
                      </a:r>
                      <a:r>
                        <a:rPr lang="en-ZA" sz="1200" b="1" i="0" u="none" strike="noStrike" baseline="30000" dirty="0" smtClean="0">
                          <a:solidFill>
                            <a:schemeClr val="tx1"/>
                          </a:solidFill>
                          <a:effectLst/>
                          <a:latin typeface="+mn-lt"/>
                        </a:rPr>
                        <a:t>rd</a:t>
                      </a:r>
                      <a:r>
                        <a:rPr lang="en-ZA" sz="1200" b="1" i="0" u="none" strike="noStrike" baseline="0" dirty="0" smtClean="0">
                          <a:solidFill>
                            <a:schemeClr val="tx1"/>
                          </a:solidFill>
                          <a:effectLst/>
                          <a:latin typeface="+mn-lt"/>
                        </a:rPr>
                        <a:t> and 4</a:t>
                      </a:r>
                      <a:r>
                        <a:rPr lang="en-ZA" sz="1200" b="1" i="0" u="none" strike="noStrike" baseline="30000" dirty="0" smtClean="0">
                          <a:solidFill>
                            <a:schemeClr val="tx1"/>
                          </a:solidFill>
                          <a:effectLst/>
                          <a:latin typeface="+mn-lt"/>
                        </a:rPr>
                        <a:t>th</a:t>
                      </a:r>
                      <a:r>
                        <a:rPr lang="en-ZA" sz="1200" b="1" i="0" u="none" strike="noStrike" baseline="0" dirty="0" smtClean="0">
                          <a:solidFill>
                            <a:schemeClr val="tx1"/>
                          </a:solidFill>
                          <a:effectLst/>
                          <a:latin typeface="+mn-lt"/>
                        </a:rPr>
                        <a:t> Quarter respectively</a:t>
                      </a:r>
                      <a:endParaRPr lang="en-ZA" sz="1200" b="1" i="0" u="none" strike="noStrike" dirty="0" smtClean="0">
                        <a:solidFill>
                          <a:schemeClr val="tx1"/>
                        </a:solidFill>
                        <a:effectLst/>
                        <a:latin typeface="+mn-lt"/>
                      </a:endParaRPr>
                    </a:p>
                    <a:p>
                      <a:pPr algn="ctr" fontAlgn="t"/>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algn="ctr" fontAlgn="t"/>
                      <a:r>
                        <a:rPr lang="en-ZA" sz="1200" u="none" strike="noStrike" dirty="0">
                          <a:solidFill>
                            <a:schemeClr val="tx1"/>
                          </a:solidFill>
                          <a:effectLst/>
                        </a:rPr>
                        <a:t>-</a:t>
                      </a:r>
                      <a:endParaRPr lang="en-ZA" sz="1200" b="0" i="0" u="none" strike="noStrike" dirty="0">
                        <a:solidFill>
                          <a:schemeClr val="tx1"/>
                        </a:solidFill>
                        <a:effectLst/>
                        <a:latin typeface="Calibri"/>
                      </a:endParaRPr>
                    </a:p>
                  </a:txBody>
                  <a:tcPr marL="9525" marR="9525" marT="9525" marB="0" anchor="ctr"/>
                </a:tc>
                <a:tc>
                  <a:txBody>
                    <a:bodyPr/>
                    <a:lstStyle/>
                    <a:p>
                      <a:pPr algn="ctr" fontAlgn="t"/>
                      <a:r>
                        <a:rPr lang="en-ZA" sz="1200" b="1" i="0" u="none" strike="noStrike" dirty="0" smtClean="0">
                          <a:solidFill>
                            <a:schemeClr val="tx1"/>
                          </a:solidFill>
                          <a:effectLst/>
                          <a:latin typeface="+mn-lt"/>
                        </a:rPr>
                        <a:t>4 776</a:t>
                      </a:r>
                      <a:r>
                        <a:rPr lang="en-ZA" sz="1200" b="1" i="0" u="none" strike="noStrike" baseline="0" dirty="0" smtClean="0">
                          <a:solidFill>
                            <a:schemeClr val="tx1"/>
                          </a:solidFill>
                          <a:effectLst/>
                          <a:latin typeface="+mn-lt"/>
                        </a:rPr>
                        <a:t> paper based tests conducted in 7 Provinces, with the exception of Northern Cape  and  Free State</a:t>
                      </a:r>
                    </a:p>
                    <a:p>
                      <a:pPr algn="ctr" fontAlgn="t"/>
                      <a:r>
                        <a:rPr lang="en-ZA" sz="1200" b="1" i="0" u="none" strike="noStrike" baseline="0" dirty="0" smtClean="0">
                          <a:solidFill>
                            <a:schemeClr val="tx1"/>
                          </a:solidFill>
                          <a:effectLst/>
                          <a:latin typeface="+mn-lt"/>
                        </a:rPr>
                        <a:t>Further paper based tests and computer based tests to be conducted in the 4</a:t>
                      </a:r>
                      <a:r>
                        <a:rPr lang="en-ZA" sz="1200" b="1" i="0" u="none" strike="noStrike" baseline="30000" dirty="0" smtClean="0">
                          <a:solidFill>
                            <a:schemeClr val="tx1"/>
                          </a:solidFill>
                          <a:effectLst/>
                          <a:latin typeface="+mn-lt"/>
                        </a:rPr>
                        <a:t>th</a:t>
                      </a:r>
                      <a:r>
                        <a:rPr lang="en-ZA" sz="1200" b="1" i="0" u="none" strike="noStrike" baseline="0" dirty="0" smtClean="0">
                          <a:solidFill>
                            <a:schemeClr val="tx1"/>
                          </a:solidFill>
                          <a:effectLst/>
                          <a:latin typeface="+mn-lt"/>
                        </a:rPr>
                        <a:t> Quarter</a:t>
                      </a:r>
                    </a:p>
                    <a:p>
                      <a:pPr algn="ctr" fontAlgn="t"/>
                      <a:endParaRPr lang="en-ZA" sz="1200" b="1" i="0" u="none" strike="noStrike" dirty="0">
                        <a:solidFill>
                          <a:schemeClr val="tx1"/>
                        </a:solidFill>
                        <a:effectLst/>
                        <a:latin typeface="Calibri"/>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Conducting</a:t>
                      </a:r>
                      <a:r>
                        <a:rPr lang="en-ZA" sz="1200" b="0" i="0" u="none" strike="noStrike" baseline="0" dirty="0" smtClean="0">
                          <a:solidFill>
                            <a:schemeClr val="tx1"/>
                          </a:solidFill>
                          <a:effectLst/>
                          <a:latin typeface="+mn-lt"/>
                        </a:rPr>
                        <a:t> of tests is an annual target, and can only be evaluated at the end of the financial year</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mn-lt"/>
                        </a:rPr>
                        <a:t>Processes</a:t>
                      </a:r>
                      <a:r>
                        <a:rPr lang="en-ZA" sz="1200" b="0" i="0" u="none" strike="noStrike" baseline="0" dirty="0" smtClean="0">
                          <a:solidFill>
                            <a:schemeClr val="tx1"/>
                          </a:solidFill>
                          <a:effectLst/>
                          <a:latin typeface="+mn-lt"/>
                        </a:rPr>
                        <a:t> for the development of computer based assessments are underway</a:t>
                      </a:r>
                      <a:endParaRPr lang="en-ZA" sz="1200" b="0" i="0" u="none" strike="noStrike" dirty="0" smtClean="0">
                        <a:solidFill>
                          <a:schemeClr val="tx1"/>
                        </a:solidFill>
                        <a:effectLst/>
                        <a:latin typeface="+mn-lt"/>
                      </a:endParaRPr>
                    </a:p>
                    <a:p>
                      <a:pPr algn="ctr" fontAlgn="t"/>
                      <a:endParaRPr lang="en-ZA" sz="1200" b="0" i="0" u="none" strike="noStrike" dirty="0">
                        <a:solidFill>
                          <a:schemeClr val="tx1"/>
                        </a:solidFill>
                        <a:effectLst/>
                        <a:latin typeface="Calibri"/>
                      </a:endParaRPr>
                    </a:p>
                  </a:txBody>
                  <a:tcPr marL="9525" marR="9525" marT="9525" marB="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82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4879922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3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8333057"/>
              </p:ext>
            </p:extLst>
          </p:nvPr>
        </p:nvGraphicFramePr>
        <p:xfrm>
          <a:off x="1" y="1052736"/>
          <a:ext cx="9144002" cy="4606859"/>
        </p:xfrm>
        <a:graphic>
          <a:graphicData uri="http://schemas.openxmlformats.org/drawingml/2006/table">
            <a:tbl>
              <a:tblPr>
                <a:tableStyleId>{8A107856-5554-42FB-B03E-39F5DBC370BA}</a:tableStyleId>
              </a:tblPr>
              <a:tblGrid>
                <a:gridCol w="1143550">
                  <a:extLst>
                    <a:ext uri="{9D8B030D-6E8A-4147-A177-3AD203B41FA5}">
                      <a16:colId xmlns:a16="http://schemas.microsoft.com/office/drawing/2014/main" xmlns="" val="20000"/>
                    </a:ext>
                  </a:extLst>
                </a:gridCol>
                <a:gridCol w="1143550">
                  <a:extLst>
                    <a:ext uri="{9D8B030D-6E8A-4147-A177-3AD203B41FA5}">
                      <a16:colId xmlns:a16="http://schemas.microsoft.com/office/drawing/2014/main" xmlns="" val="20001"/>
                    </a:ext>
                  </a:extLst>
                </a:gridCol>
                <a:gridCol w="1143550">
                  <a:extLst>
                    <a:ext uri="{9D8B030D-6E8A-4147-A177-3AD203B41FA5}">
                      <a16:colId xmlns:a16="http://schemas.microsoft.com/office/drawing/2014/main" xmlns="" val="20002"/>
                    </a:ext>
                  </a:extLst>
                </a:gridCol>
                <a:gridCol w="1436318">
                  <a:extLst>
                    <a:ext uri="{9D8B030D-6E8A-4147-A177-3AD203B41FA5}">
                      <a16:colId xmlns:a16="http://schemas.microsoft.com/office/drawing/2014/main" xmlns="" val="20003"/>
                    </a:ext>
                  </a:extLst>
                </a:gridCol>
                <a:gridCol w="850782">
                  <a:extLst>
                    <a:ext uri="{9D8B030D-6E8A-4147-A177-3AD203B41FA5}">
                      <a16:colId xmlns:a16="http://schemas.microsoft.com/office/drawing/2014/main" xmlns="" val="20004"/>
                    </a:ext>
                  </a:extLst>
                </a:gridCol>
                <a:gridCol w="1141351">
                  <a:extLst>
                    <a:ext uri="{9D8B030D-6E8A-4147-A177-3AD203B41FA5}">
                      <a16:colId xmlns:a16="http://schemas.microsoft.com/office/drawing/2014/main" xmlns="" val="20005"/>
                    </a:ext>
                  </a:extLst>
                </a:gridCol>
                <a:gridCol w="1143550">
                  <a:extLst>
                    <a:ext uri="{9D8B030D-6E8A-4147-A177-3AD203B41FA5}">
                      <a16:colId xmlns:a16="http://schemas.microsoft.com/office/drawing/2014/main" xmlns="" val="20006"/>
                    </a:ext>
                  </a:extLst>
                </a:gridCol>
                <a:gridCol w="1141351">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200" u="none" strike="noStrike" dirty="0">
                          <a:effectLst/>
                        </a:rPr>
                        <a:t>3.4.1 Number of schools per PEDs monitored on the implementation of IQMS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6 PEDs </a:t>
                      </a:r>
                      <a:endParaRPr lang="en-ZA" sz="1200" b="1" u="none" strike="noStrike" dirty="0" smtClean="0">
                        <a:effectLst/>
                      </a:endParaRPr>
                    </a:p>
                    <a:p>
                      <a:pPr algn="ctr" fontAlgn="t"/>
                      <a:r>
                        <a:rPr lang="en-ZA" sz="1200" b="1" u="none" strike="noStrike" dirty="0" smtClean="0">
                          <a:effectLst/>
                        </a:rPr>
                        <a:t>monitored</a:t>
                      </a:r>
                    </a:p>
                  </a:txBody>
                  <a:tcPr marL="5257" marR="5257" marT="5257" marB="0" anchor="ctr"/>
                </a:tc>
                <a:tc>
                  <a:txBody>
                    <a:bodyPr/>
                    <a:lstStyle/>
                    <a:p>
                      <a:pPr algn="ctr" fontAlgn="t"/>
                      <a:r>
                        <a:rPr lang="en-ZA" sz="1200" u="none" strike="noStrike" dirty="0">
                          <a:effectLst/>
                        </a:rPr>
                        <a:t>2 PEDs</a:t>
                      </a:r>
                      <a:br>
                        <a:rPr lang="en-ZA" sz="1200" u="none" strike="noStrike" dirty="0">
                          <a:effectLst/>
                        </a:rPr>
                      </a:br>
                      <a:r>
                        <a:rPr lang="en-ZA" sz="1200" u="none" strike="noStrike" dirty="0" smtClean="0">
                          <a:effectLst/>
                        </a:rPr>
                        <a:t>monitored</a:t>
                      </a:r>
                    </a:p>
                    <a:p>
                      <a:pPr algn="ctr" fontAlgn="t"/>
                      <a:r>
                        <a:rPr lang="en-ZA" sz="1200" b="1" u="none" strike="noStrike" dirty="0" smtClean="0">
                          <a:effectLst/>
                        </a:rPr>
                        <a:t>QUARTERLY</a:t>
                      </a:r>
                      <a:endParaRPr lang="en-ZA" sz="1200" b="0" i="0" u="none" strike="noStrike" dirty="0">
                        <a:solidFill>
                          <a:srgbClr val="000000"/>
                        </a:solidFill>
                        <a:effectLst/>
                        <a:latin typeface="Calibri"/>
                      </a:endParaRPr>
                    </a:p>
                  </a:txBody>
                  <a:tcPr marL="5257" marR="5257" marT="5257" marB="0" anchor="ctr"/>
                </a:tc>
                <a:tc>
                  <a:txBody>
                    <a:bodyPr/>
                    <a:lstStyle/>
                    <a:p>
                      <a:pPr algn="ctr" fontAlgn="t"/>
                      <a:r>
                        <a:rPr lang="en-ZA" sz="1200" b="1" u="none" strike="noStrike" dirty="0">
                          <a:effectLst/>
                        </a:rPr>
                        <a:t>2 PEDs monitored (Eastern Cape and Mpumalanga)</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1 PED</a:t>
                      </a:r>
                      <a:br>
                        <a:rPr lang="en-ZA" sz="1200" u="none" strike="noStrike" dirty="0">
                          <a:effectLst/>
                        </a:rPr>
                      </a:br>
                      <a:r>
                        <a:rPr lang="en-ZA" sz="1200" u="none" strike="noStrike" dirty="0" smtClean="0">
                          <a:effectLst/>
                        </a:rPr>
                        <a:t>monitored</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1" u="none" strike="noStrike" dirty="0" smtClean="0">
                          <a:effectLst/>
                        </a:rPr>
                        <a:t>QUARTERLY</a:t>
                      </a:r>
                      <a:endParaRPr lang="en-ZA" sz="1200" b="0" i="0" u="none" strike="noStrike" dirty="0" smtClean="0">
                        <a:solidFill>
                          <a:srgbClr val="000000"/>
                        </a:solidFill>
                        <a:effectLst/>
                        <a:latin typeface="+mn-lt"/>
                      </a:endParaRPr>
                    </a:p>
                  </a:txBody>
                  <a:tcPr marL="9525" marR="9525" marT="9525" marB="0" anchor="ctr"/>
                </a:tc>
                <a:tc>
                  <a:txBody>
                    <a:bodyPr/>
                    <a:lstStyle/>
                    <a:p>
                      <a:pPr algn="ctr" fontAlgn="t"/>
                      <a:r>
                        <a:rPr lang="en-ZA" sz="1200" b="1" u="none" strike="noStrike" dirty="0">
                          <a:effectLst/>
                        </a:rPr>
                        <a:t>1 PED monitored (Gauteng)</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200" u="none" strike="noStrike" dirty="0">
                          <a:effectLst/>
                        </a:rPr>
                        <a:t>3.4.2 Number of PEDs monitored on </a:t>
                      </a:r>
                      <a:r>
                        <a:rPr lang="en-ZA" sz="1200" u="none" strike="noStrike" dirty="0" smtClean="0">
                          <a:effectLst/>
                        </a:rPr>
                        <a:t>the implementation </a:t>
                      </a:r>
                      <a:r>
                        <a:rPr lang="en-ZA" sz="1200" u="none" strike="noStrike" dirty="0">
                          <a:effectLst/>
                        </a:rPr>
                        <a:t>of PMDS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6 PEDs</a:t>
                      </a:r>
                      <a:br>
                        <a:rPr lang="en-ZA" sz="1200" b="1" u="none" strike="noStrike" dirty="0">
                          <a:effectLst/>
                        </a:rPr>
                      </a:br>
                      <a:r>
                        <a:rPr lang="en-ZA" sz="1200" b="1" u="none" strike="noStrike" dirty="0" smtClean="0">
                          <a:effectLst/>
                        </a:rPr>
                        <a:t>monitored</a:t>
                      </a:r>
                    </a:p>
                  </a:txBody>
                  <a:tcPr marL="5257" marR="5257" marT="5257" marB="0" anchor="ctr"/>
                </a:tc>
                <a:tc>
                  <a:txBody>
                    <a:bodyPr/>
                    <a:lstStyle/>
                    <a:p>
                      <a:pPr algn="ctr" fontAlgn="t"/>
                      <a:r>
                        <a:rPr lang="en-ZA" sz="1200" u="none" strike="noStrike" dirty="0">
                          <a:effectLst/>
                        </a:rPr>
                        <a:t>2 PEDs</a:t>
                      </a:r>
                      <a:br>
                        <a:rPr lang="en-ZA" sz="1200" u="none" strike="noStrike" dirty="0">
                          <a:effectLst/>
                        </a:rPr>
                      </a:br>
                      <a:r>
                        <a:rPr lang="en-ZA" sz="1200" u="none" strike="noStrike" dirty="0" smtClean="0">
                          <a:effectLst/>
                        </a:rPr>
                        <a:t>monitored</a:t>
                      </a:r>
                    </a:p>
                    <a:p>
                      <a:pPr algn="ctr" fontAlgn="t"/>
                      <a:r>
                        <a:rPr lang="en-ZA" sz="1200" b="1" u="none" strike="noStrike" dirty="0" smtClean="0">
                          <a:effectLst/>
                        </a:rPr>
                        <a:t>QUARTERLY</a:t>
                      </a:r>
                      <a:endParaRPr lang="en-ZA" sz="1200" b="0" i="0" u="none" strike="noStrike" dirty="0">
                        <a:solidFill>
                          <a:srgbClr val="000000"/>
                        </a:solidFill>
                        <a:effectLst/>
                        <a:latin typeface="Calibri"/>
                      </a:endParaRPr>
                    </a:p>
                  </a:txBody>
                  <a:tcPr marL="5257" marR="5257" marT="5257" marB="0" anchor="ctr"/>
                </a:tc>
                <a:tc>
                  <a:txBody>
                    <a:bodyPr/>
                    <a:lstStyle/>
                    <a:p>
                      <a:pPr algn="ctr" fontAlgn="t"/>
                      <a:r>
                        <a:rPr lang="en-ZA" sz="1200" b="1" u="none" strike="noStrike" dirty="0">
                          <a:effectLst/>
                        </a:rPr>
                        <a:t>2 PEDs  monitored (Northern Cape and KwaZulu-Natal</a:t>
                      </a:r>
                      <a:r>
                        <a:rPr lang="en-ZA" sz="1200" b="1" u="none" strike="noStrike" dirty="0" smtClean="0">
                          <a:effectLst/>
                        </a:rPr>
                        <a:t>)</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1 PED</a:t>
                      </a:r>
                      <a:br>
                        <a:rPr lang="en-ZA" sz="1200" u="none" strike="noStrike" dirty="0">
                          <a:effectLst/>
                        </a:rPr>
                      </a:br>
                      <a:r>
                        <a:rPr lang="en-ZA" sz="1200" u="none" strike="noStrike" dirty="0" smtClean="0">
                          <a:effectLst/>
                        </a:rPr>
                        <a:t>monitored</a:t>
                      </a:r>
                    </a:p>
                    <a:p>
                      <a:pPr marL="0" marR="0" indent="0" algn="ctr" defTabSz="914400" rtl="0" eaLnBrk="1" fontAlgn="t" latinLnBrk="0" hangingPunct="1">
                        <a:lnSpc>
                          <a:spcPct val="100000"/>
                        </a:lnSpc>
                        <a:spcBef>
                          <a:spcPts val="0"/>
                        </a:spcBef>
                        <a:spcAft>
                          <a:spcPts val="0"/>
                        </a:spcAft>
                        <a:buClrTx/>
                        <a:buSzTx/>
                        <a:buFontTx/>
                        <a:buNone/>
                        <a:tabLst/>
                        <a:defRPr/>
                      </a:pPr>
                      <a:r>
                        <a:rPr lang="en-ZA" sz="1200" b="1" u="none" strike="noStrike" dirty="0" smtClean="0">
                          <a:effectLst/>
                        </a:rPr>
                        <a:t>QUARTERLY</a:t>
                      </a:r>
                      <a:endParaRPr lang="en-ZA" sz="1200" b="0" i="0" u="none" strike="noStrike" dirty="0" smtClean="0">
                        <a:solidFill>
                          <a:srgbClr val="000000"/>
                        </a:solidFill>
                        <a:effectLst/>
                        <a:latin typeface="+mn-lt"/>
                      </a:endParaRPr>
                    </a:p>
                  </a:txBody>
                  <a:tcPr marL="9525" marR="9525" marT="9525" marB="0" anchor="ctr"/>
                </a:tc>
                <a:tc>
                  <a:txBody>
                    <a:bodyPr/>
                    <a:lstStyle/>
                    <a:p>
                      <a:pPr algn="ctr" fontAlgn="t"/>
                      <a:r>
                        <a:rPr lang="en-ZA" sz="1200" b="1" u="none" strike="noStrike" dirty="0">
                          <a:effectLst/>
                        </a:rPr>
                        <a:t>1 PED monitored (Gauteng)</a:t>
                      </a:r>
                      <a:endParaRPr lang="en-ZA" sz="1200" b="1" i="0" u="none" strike="noStrike" dirty="0">
                        <a:solidFill>
                          <a:srgbClr val="000000"/>
                        </a:solidFill>
                        <a:effectLst/>
                        <a:latin typeface="Calibri"/>
                      </a:endParaRPr>
                    </a:p>
                  </a:txBody>
                  <a:tcPr marL="9525" marR="9525" marT="9525" marB="0" anchor="ctr">
                    <a:solidFill>
                      <a:srgbClr val="00C459"/>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0">
                <a:tc>
                  <a:txBody>
                    <a:bodyPr/>
                    <a:lstStyle/>
                    <a:p>
                      <a:pPr algn="ctr" fontAlgn="t"/>
                      <a:r>
                        <a:rPr lang="en-ZA" sz="1200" u="none" strike="noStrike" dirty="0">
                          <a:effectLst/>
                        </a:rPr>
                        <a:t>3.5.1 Number of PEDs that had their post provisioning process assessed for compliance</a:t>
                      </a:r>
                      <a:br>
                        <a:rPr lang="en-ZA" sz="1200" u="none" strike="noStrike" dirty="0">
                          <a:effectLst/>
                        </a:rPr>
                      </a:br>
                      <a:r>
                        <a:rPr lang="en-ZA" sz="1200" u="none" strike="noStrike" dirty="0">
                          <a:effectLst/>
                        </a:rPr>
                        <a:t>with the post provisioning norms and standards</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All nine (9) </a:t>
                      </a:r>
                      <a:r>
                        <a:rPr lang="en-ZA" sz="1200" b="1" u="none" strike="noStrike" dirty="0" smtClean="0">
                          <a:effectLst/>
                        </a:rPr>
                        <a:t>PEDs</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5257" marR="5257" marT="5257" marB="0" anchor="ct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5257" marR="5257" marT="5257" marB="0" anchor="ctr"/>
                </a:tc>
                <a:tc>
                  <a:txBody>
                    <a:bodyPr/>
                    <a:lstStyle/>
                    <a:p>
                      <a:pPr algn="ctr" fontAlgn="t"/>
                      <a:r>
                        <a:rPr lang="en-ZA" sz="1200" b="1" u="none" strike="noStrike" dirty="0">
                          <a:effectLst/>
                        </a:rPr>
                        <a:t>All nine PEDs submitted their post provisioning plans for 2018</a:t>
                      </a:r>
                      <a:br>
                        <a:rPr lang="en-ZA" sz="1200" b="1" u="none" strike="noStrike" dirty="0">
                          <a:effectLst/>
                        </a:rPr>
                      </a:br>
                      <a:r>
                        <a:rPr lang="en-ZA" sz="1200" b="1" u="none" strike="noStrike" dirty="0">
                          <a:effectLst/>
                        </a:rPr>
                        <a:t/>
                      </a:r>
                      <a:br>
                        <a:rPr lang="en-ZA" sz="1200" b="1" u="none" strike="noStrike" dirty="0">
                          <a:effectLst/>
                        </a:rPr>
                      </a:b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PEDs post provisioning plans will be assessed in Q4 and a report on findings will be prepared</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83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722284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700812"/>
            <a:ext cx="7772400" cy="1470025"/>
          </a:xfrm>
        </p:spPr>
        <p:txBody>
          <a:bodyPr>
            <a:noAutofit/>
          </a:bodyPr>
          <a:lstStyle/>
          <a:p>
            <a:r>
              <a:rPr lang="en-US" sz="3600" b="1" dirty="0">
                <a:solidFill>
                  <a:schemeClr val="accent2">
                    <a:lumMod val="75000"/>
                  </a:schemeClr>
                </a:solidFill>
                <a:latin typeface="+mn-lt"/>
              </a:rPr>
              <a:t>PROGRAMME 4: PLANNING, INFORMATION AND ASSESSMENT</a:t>
            </a:r>
            <a:endParaRPr lang="en-ZA" sz="3600" b="1" dirty="0">
              <a:solidFill>
                <a:schemeClr val="accent2">
                  <a:lumMod val="75000"/>
                </a:schemeClr>
              </a:solidFill>
              <a:latin typeface="+mn-lt"/>
            </a:endParaRPr>
          </a:p>
        </p:txBody>
      </p:sp>
      <p:sp>
        <p:nvSpPr>
          <p:cNvPr id="3" name="Content Placeholder 2"/>
          <p:cNvSpPr>
            <a:spLocks noGrp="1"/>
          </p:cNvSpPr>
          <p:nvPr>
            <p:ph type="subTitle" idx="1"/>
          </p:nvPr>
        </p:nvSpPr>
        <p:spPr>
          <a:xfrm>
            <a:off x="251520" y="3501008"/>
            <a:ext cx="8640960" cy="1872208"/>
          </a:xfrm>
        </p:spPr>
        <p:txBody>
          <a:bodyPr>
            <a:noAutofit/>
          </a:bodyPr>
          <a:lstStyle/>
          <a:p>
            <a:pPr marL="0" indent="0" algn="just">
              <a:buNone/>
            </a:pPr>
            <a:r>
              <a:rPr lang="en-US" dirty="0" smtClean="0">
                <a:solidFill>
                  <a:schemeClr val="tx1"/>
                </a:solidFill>
              </a:rPr>
              <a:t>The </a:t>
            </a:r>
            <a:r>
              <a:rPr lang="en-US" b="1" dirty="0" smtClean="0">
                <a:solidFill>
                  <a:schemeClr val="tx1"/>
                </a:solidFill>
              </a:rPr>
              <a:t>purpose</a:t>
            </a:r>
            <a:r>
              <a:rPr lang="en-US" dirty="0" smtClean="0">
                <a:solidFill>
                  <a:schemeClr val="tx1"/>
                </a:solidFill>
              </a:rPr>
              <a:t> of Programme 4 is to </a:t>
            </a:r>
            <a:r>
              <a:rPr lang="en-US" b="1" dirty="0" smtClean="0">
                <a:solidFill>
                  <a:schemeClr val="tx1"/>
                </a:solidFill>
              </a:rPr>
              <a:t>promote quality and effective service delivery </a:t>
            </a:r>
            <a:r>
              <a:rPr lang="en-US" dirty="0" smtClean="0">
                <a:solidFill>
                  <a:schemeClr val="tx1"/>
                </a:solidFill>
              </a:rPr>
              <a:t>in the basic education system through </a:t>
            </a:r>
            <a:r>
              <a:rPr lang="en-US" b="1" dirty="0" smtClean="0">
                <a:solidFill>
                  <a:schemeClr val="tx1"/>
                </a:solidFill>
              </a:rPr>
              <a:t>planning, implementation and assessment.</a:t>
            </a:r>
            <a:endParaRPr lang="en-ZA" b="1"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9685971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ZA" sz="2400" b="1" dirty="0">
                <a:ea typeface="Times New Roman"/>
                <a:cs typeface="Times New Roman"/>
              </a:rPr>
              <a:t>NATIONAL ASSESSMENT AND PUBLIC </a:t>
            </a:r>
            <a:r>
              <a:rPr lang="en-ZA" sz="2400" b="1" dirty="0" smtClean="0">
                <a:ea typeface="Times New Roman"/>
                <a:cs typeface="Times New Roman"/>
              </a:rPr>
              <a:t>EXAMINATION</a:t>
            </a:r>
            <a:r>
              <a:rPr lang="en-ZA" sz="2000" b="1" dirty="0">
                <a:solidFill>
                  <a:srgbClr val="C0504D">
                    <a:lumMod val="75000"/>
                  </a:srgbClr>
                </a:solidFill>
              </a:rPr>
              <a:t/>
            </a:r>
            <a:br>
              <a:rPr lang="en-ZA" sz="2000" b="1" dirty="0">
                <a:solidFill>
                  <a:srgbClr val="C0504D">
                    <a:lumMod val="75000"/>
                  </a:srgbClr>
                </a:solidFill>
              </a:rPr>
            </a:br>
            <a:endParaRPr lang="en-US" sz="2000" b="1" dirty="0">
              <a:solidFill>
                <a:prstClr val="black"/>
              </a:solidFill>
            </a:endParaRPr>
          </a:p>
        </p:txBody>
      </p:sp>
      <p:sp>
        <p:nvSpPr>
          <p:cNvPr id="3" name="Text Placeholder 2"/>
          <p:cNvSpPr>
            <a:spLocks noGrp="1"/>
          </p:cNvSpPr>
          <p:nvPr>
            <p:ph type="body" idx="1"/>
          </p:nvPr>
        </p:nvSpPr>
        <p:spPr>
          <a:xfrm>
            <a:off x="467544" y="76470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67544" y="1412776"/>
            <a:ext cx="4040188" cy="3951288"/>
          </a:xfrm>
        </p:spPr>
        <p:txBody>
          <a:bodyPr>
            <a:noAutofit/>
          </a:bodyPr>
          <a:lstStyle/>
          <a:p>
            <a:pPr>
              <a:lnSpc>
                <a:spcPct val="110000"/>
              </a:lnSpc>
              <a:spcBef>
                <a:spcPts val="0"/>
              </a:spcBef>
            </a:pPr>
            <a:r>
              <a:rPr lang="en-US" sz="1800" dirty="0" smtClean="0"/>
              <a:t>The </a:t>
            </a:r>
            <a:r>
              <a:rPr lang="en-US" sz="1800" dirty="0"/>
              <a:t>Southern and Eastern Africa Consortium for Monitoring Educational Quality </a:t>
            </a:r>
            <a:r>
              <a:rPr lang="en-US" sz="1800" b="1" dirty="0"/>
              <a:t>(SACMEQ IV) Study Report </a:t>
            </a:r>
            <a:r>
              <a:rPr lang="en-US" sz="1800" dirty="0" smtClean="0"/>
              <a:t>was</a:t>
            </a:r>
            <a:r>
              <a:rPr lang="en-ZA" sz="1800" dirty="0" smtClean="0"/>
              <a:t> </a:t>
            </a:r>
            <a:r>
              <a:rPr lang="en-US" sz="1800" b="1" dirty="0" smtClean="0"/>
              <a:t>launched </a:t>
            </a:r>
            <a:r>
              <a:rPr lang="en-US" sz="1800" dirty="0"/>
              <a:t>on</a:t>
            </a:r>
            <a:r>
              <a:rPr lang="en-US" sz="1800" b="1" dirty="0"/>
              <a:t> 18 August </a:t>
            </a:r>
            <a:r>
              <a:rPr lang="en-US" sz="1800" b="1" dirty="0" smtClean="0"/>
              <a:t>2017</a:t>
            </a:r>
            <a:r>
              <a:rPr lang="en-US" sz="1800" dirty="0" smtClean="0"/>
              <a:t>;</a:t>
            </a:r>
          </a:p>
          <a:p>
            <a:r>
              <a:rPr lang="en-ZA" sz="1800" b="1" dirty="0"/>
              <a:t>258 </a:t>
            </a:r>
            <a:r>
              <a:rPr lang="en-ZA" sz="1800" dirty="0"/>
              <a:t>Grade 12 NSC question </a:t>
            </a:r>
            <a:r>
              <a:rPr lang="en-ZA" sz="1800" dirty="0" smtClean="0"/>
              <a:t>papers were </a:t>
            </a:r>
            <a:r>
              <a:rPr lang="en-ZA" sz="1800" dirty="0"/>
              <a:t>set, moderated, quality assured &amp; </a:t>
            </a:r>
            <a:r>
              <a:rPr lang="en-ZA" sz="1800" b="1" dirty="0"/>
              <a:t>approved</a:t>
            </a:r>
            <a:r>
              <a:rPr lang="en-ZA" sz="1800" dirty="0"/>
              <a:t> by </a:t>
            </a:r>
            <a:r>
              <a:rPr lang="en-ZA" sz="1800" dirty="0" smtClean="0"/>
              <a:t>Umalusi</a:t>
            </a:r>
            <a:r>
              <a:rPr lang="en-ZA" sz="1800" dirty="0"/>
              <a:t>;</a:t>
            </a:r>
          </a:p>
          <a:p>
            <a:r>
              <a:rPr lang="en-ZA" sz="1800" b="1" dirty="0"/>
              <a:t>40 papers </a:t>
            </a:r>
            <a:r>
              <a:rPr lang="en-ZA" sz="1800" dirty="0" smtClean="0"/>
              <a:t>were</a:t>
            </a:r>
            <a:r>
              <a:rPr lang="en-ZA" sz="1800" b="1" dirty="0" smtClean="0"/>
              <a:t> </a:t>
            </a:r>
            <a:r>
              <a:rPr lang="en-ZA" sz="1800" dirty="0" smtClean="0"/>
              <a:t>adapted </a:t>
            </a:r>
            <a:r>
              <a:rPr lang="en-ZA" sz="1800" dirty="0"/>
              <a:t>for </a:t>
            </a:r>
            <a:r>
              <a:rPr lang="en-ZA" sz="1800" b="1" dirty="0"/>
              <a:t>deaf learners</a:t>
            </a:r>
            <a:r>
              <a:rPr lang="en-ZA" sz="1800" dirty="0"/>
              <a:t> released to PEDs &amp; </a:t>
            </a:r>
            <a:r>
              <a:rPr lang="en-ZA" sz="1800" b="1" dirty="0"/>
              <a:t>57 Braille papers</a:t>
            </a:r>
            <a:r>
              <a:rPr lang="en-ZA" sz="1800" dirty="0"/>
              <a:t> </a:t>
            </a:r>
            <a:r>
              <a:rPr lang="en-ZA" sz="1800" dirty="0" smtClean="0"/>
              <a:t>were submitted </a:t>
            </a:r>
            <a:r>
              <a:rPr lang="en-ZA" sz="1800" dirty="0"/>
              <a:t>to braille houses for </a:t>
            </a:r>
            <a:r>
              <a:rPr lang="en-ZA" sz="1800" b="1" dirty="0" smtClean="0"/>
              <a:t>printing</a:t>
            </a:r>
            <a:r>
              <a:rPr lang="en-ZA" sz="1800" dirty="0" smtClean="0"/>
              <a:t>; and</a:t>
            </a:r>
            <a:endParaRPr lang="en-ZA" sz="1800" dirty="0"/>
          </a:p>
          <a:p>
            <a:r>
              <a:rPr lang="en-US" sz="1800" b="1" dirty="0"/>
              <a:t>2017 NSC Examinations </a:t>
            </a:r>
            <a:r>
              <a:rPr lang="en-US" sz="1800" dirty="0"/>
              <a:t>commenced on </a:t>
            </a:r>
            <a:r>
              <a:rPr lang="en-US" sz="1800" b="1" dirty="0"/>
              <a:t>23 October 2017</a:t>
            </a:r>
            <a:r>
              <a:rPr lang="en-US" sz="1800" dirty="0"/>
              <a:t>.</a:t>
            </a:r>
          </a:p>
          <a:p>
            <a:pPr>
              <a:lnSpc>
                <a:spcPct val="110000"/>
              </a:lnSpc>
              <a:spcBef>
                <a:spcPts val="0"/>
              </a:spcBef>
              <a:spcAft>
                <a:spcPts val="1000"/>
              </a:spcAft>
            </a:pPr>
            <a:endParaRPr lang="en-ZA" sz="2000" dirty="0">
              <a:ea typeface="Times New Roman"/>
              <a:cs typeface="Times New Roman"/>
            </a:endParaRPr>
          </a:p>
          <a:p>
            <a:endParaRPr lang="en-US" sz="2000" dirty="0"/>
          </a:p>
        </p:txBody>
      </p:sp>
      <p:sp>
        <p:nvSpPr>
          <p:cNvPr id="5" name="Text Placeholder 4"/>
          <p:cNvSpPr>
            <a:spLocks noGrp="1"/>
          </p:cNvSpPr>
          <p:nvPr>
            <p:ph type="body" sz="quarter" idx="3"/>
          </p:nvPr>
        </p:nvSpPr>
        <p:spPr>
          <a:xfrm>
            <a:off x="4644008" y="76470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4008" y="1340768"/>
            <a:ext cx="4319459" cy="4752528"/>
          </a:xfrm>
        </p:spPr>
        <p:txBody>
          <a:bodyPr>
            <a:noAutofit/>
          </a:bodyPr>
          <a:lstStyle/>
          <a:p>
            <a:r>
              <a:rPr lang="en-US" sz="1800" b="1" dirty="0"/>
              <a:t>Diagnostic test items </a:t>
            </a:r>
            <a:r>
              <a:rPr lang="en-US" sz="1800" dirty="0"/>
              <a:t>and the </a:t>
            </a:r>
            <a:r>
              <a:rPr lang="en-ZA" sz="1800" dirty="0"/>
              <a:t>Trends in International Mathematics and Science Study </a:t>
            </a:r>
            <a:r>
              <a:rPr lang="en-ZA" sz="1800" b="1" dirty="0" smtClean="0"/>
              <a:t>(</a:t>
            </a:r>
            <a:r>
              <a:rPr lang="en-US" sz="1800" b="1" dirty="0" smtClean="0"/>
              <a:t>TIMSS) </a:t>
            </a:r>
            <a:r>
              <a:rPr lang="en-US" sz="1800" b="1" dirty="0"/>
              <a:t>diagnostic reports </a:t>
            </a:r>
            <a:r>
              <a:rPr lang="en-US" sz="1800" dirty="0"/>
              <a:t>are being </a:t>
            </a:r>
            <a:r>
              <a:rPr lang="en-US" sz="1800" b="1" dirty="0" smtClean="0"/>
              <a:t>distributed</a:t>
            </a:r>
            <a:r>
              <a:rPr lang="en-US" sz="1800" dirty="0" smtClean="0"/>
              <a:t> </a:t>
            </a:r>
            <a:r>
              <a:rPr lang="en-US" sz="1800" dirty="0"/>
              <a:t>to provinces &amp;</a:t>
            </a:r>
            <a:r>
              <a:rPr lang="en-US" sz="1800" dirty="0" smtClean="0"/>
              <a:t> </a:t>
            </a:r>
            <a:r>
              <a:rPr lang="en-US" sz="1800" dirty="0"/>
              <a:t>districts via service </a:t>
            </a:r>
            <a:r>
              <a:rPr lang="en-US" sz="1800" dirty="0" smtClean="0"/>
              <a:t>providers. </a:t>
            </a:r>
            <a:r>
              <a:rPr lang="en-US" sz="1800" dirty="0"/>
              <a:t>P</a:t>
            </a:r>
            <a:r>
              <a:rPr lang="en-US" sz="1800" dirty="0" smtClean="0"/>
              <a:t>rocess was finalised</a:t>
            </a:r>
            <a:r>
              <a:rPr lang="en-US" sz="1800" dirty="0"/>
              <a:t> </a:t>
            </a:r>
            <a:r>
              <a:rPr lang="en-US" sz="1800" dirty="0" smtClean="0"/>
              <a:t>in January </a:t>
            </a:r>
            <a:r>
              <a:rPr lang="en-US" sz="1800" dirty="0"/>
              <a:t>2018. The </a:t>
            </a:r>
            <a:r>
              <a:rPr lang="en-US" sz="1800" b="1" dirty="0"/>
              <a:t>TIMSS reports </a:t>
            </a:r>
            <a:r>
              <a:rPr lang="en-US" sz="1800" dirty="0" smtClean="0"/>
              <a:t>were </a:t>
            </a:r>
            <a:r>
              <a:rPr lang="en-US" sz="1800" b="1" dirty="0"/>
              <a:t>uploaded</a:t>
            </a:r>
            <a:r>
              <a:rPr lang="en-US" sz="1800" dirty="0"/>
              <a:t> on the DBE </a:t>
            </a:r>
            <a:r>
              <a:rPr lang="en-US" sz="1800" b="1" dirty="0" smtClean="0"/>
              <a:t>website</a:t>
            </a:r>
            <a:r>
              <a:rPr lang="en-US" sz="1800" dirty="0"/>
              <a:t>;</a:t>
            </a:r>
            <a:endParaRPr lang="en-US" sz="1800" dirty="0" smtClean="0"/>
          </a:p>
          <a:p>
            <a:r>
              <a:rPr lang="en-US" sz="1800" dirty="0" smtClean="0"/>
              <a:t>Results of </a:t>
            </a:r>
            <a:r>
              <a:rPr lang="en-US" sz="1800" b="1" dirty="0" smtClean="0"/>
              <a:t>2016 PIRLS study </a:t>
            </a:r>
            <a:r>
              <a:rPr lang="en-US" sz="1800" dirty="0" smtClean="0"/>
              <a:t>was released on 05 December 2017;</a:t>
            </a:r>
          </a:p>
          <a:p>
            <a:r>
              <a:rPr lang="en-US" sz="1800" dirty="0" smtClean="0"/>
              <a:t>The agreement with Teacher Union to implement </a:t>
            </a:r>
            <a:r>
              <a:rPr lang="en-US" sz="1800" b="1" dirty="0" smtClean="0"/>
              <a:t>Systemic Evaluation </a:t>
            </a:r>
            <a:r>
              <a:rPr lang="en-US" sz="1800" dirty="0" smtClean="0"/>
              <a:t>was </a:t>
            </a:r>
            <a:r>
              <a:rPr lang="en-US" sz="1800" b="1" dirty="0" smtClean="0"/>
              <a:t>signed in November 2017</a:t>
            </a:r>
            <a:r>
              <a:rPr lang="en-US" sz="1800" dirty="0"/>
              <a:t>;</a:t>
            </a:r>
          </a:p>
          <a:p>
            <a:r>
              <a:rPr lang="en-ZA" sz="1800" b="1" dirty="0"/>
              <a:t>Administered </a:t>
            </a:r>
            <a:r>
              <a:rPr lang="en-ZA" sz="1800" dirty="0"/>
              <a:t>the</a:t>
            </a:r>
            <a:r>
              <a:rPr lang="en-ZA" sz="1800" b="1" dirty="0"/>
              <a:t> writing </a:t>
            </a:r>
            <a:r>
              <a:rPr lang="en-ZA" sz="1800" dirty="0"/>
              <a:t>of the </a:t>
            </a:r>
            <a:r>
              <a:rPr lang="en-ZA" sz="1800" b="1" dirty="0"/>
              <a:t>2017 NSC </a:t>
            </a:r>
            <a:r>
              <a:rPr lang="en-ZA" sz="1800" dirty="0"/>
              <a:t>November</a:t>
            </a:r>
            <a:r>
              <a:rPr lang="en-ZA" sz="1800" b="1" dirty="0"/>
              <a:t> </a:t>
            </a:r>
            <a:r>
              <a:rPr lang="en-ZA" sz="1800" b="1" dirty="0" smtClean="0"/>
              <a:t>examination; </a:t>
            </a:r>
            <a:r>
              <a:rPr lang="en-ZA" sz="1800" dirty="0" smtClean="0"/>
              <a:t>and</a:t>
            </a:r>
            <a:endParaRPr lang="en-ZA" sz="1800" dirty="0"/>
          </a:p>
          <a:p>
            <a:r>
              <a:rPr lang="en-ZA" sz="1800" b="1" dirty="0"/>
              <a:t>258</a:t>
            </a:r>
            <a:r>
              <a:rPr lang="en-ZA" sz="1800" dirty="0"/>
              <a:t> NSC question papers were </a:t>
            </a:r>
            <a:r>
              <a:rPr lang="en-ZA" sz="1800" dirty="0" smtClean="0"/>
              <a:t>written. </a:t>
            </a:r>
            <a:endParaRPr lang="en-ZA" sz="1800" dirty="0"/>
          </a:p>
          <a:p>
            <a:pPr marL="0" indent="0">
              <a:buNone/>
            </a:pP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85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5956605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FINANCIAL AND PHYSICAL PLANNING, INFORMATION AND MANAGEMENT SYSTEMS</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a:xfrm>
            <a:off x="3916188" y="153511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2174875"/>
            <a:ext cx="8095928" cy="3951288"/>
          </a:xfrm>
        </p:spPr>
        <p:txBody>
          <a:bodyPr>
            <a:normAutofit/>
          </a:bodyPr>
          <a:lstStyle/>
          <a:p>
            <a:pPr algn="just"/>
            <a:r>
              <a:rPr lang="en-US" sz="2000" dirty="0"/>
              <a:t>Hosted a workshop </a:t>
            </a:r>
            <a:r>
              <a:rPr lang="en-US" sz="2000" dirty="0" smtClean="0"/>
              <a:t>in September 2017 </a:t>
            </a:r>
            <a:r>
              <a:rPr lang="en-US" sz="2000" dirty="0"/>
              <a:t>to deal </a:t>
            </a:r>
            <a:r>
              <a:rPr lang="en-US" sz="2000" b="1" dirty="0"/>
              <a:t>with quality assurance and control sheets for database </a:t>
            </a:r>
            <a:r>
              <a:rPr lang="en-US" sz="2000" b="1" dirty="0" smtClean="0"/>
              <a:t>management;</a:t>
            </a:r>
            <a:endParaRPr lang="en-ZA" sz="2000" b="1" dirty="0"/>
          </a:p>
          <a:p>
            <a:pPr algn="just"/>
            <a:r>
              <a:rPr lang="en-ZA" sz="2000" b="1" dirty="0"/>
              <a:t>Modernisation of SA-SAMS Project </a:t>
            </a:r>
            <a:r>
              <a:rPr lang="en-ZA" sz="2000" dirty="0"/>
              <a:t>by supporting and participating in workshops/meetings with the </a:t>
            </a:r>
            <a:r>
              <a:rPr lang="en-ZA" sz="2000" dirty="0" smtClean="0"/>
              <a:t>National </a:t>
            </a:r>
            <a:r>
              <a:rPr lang="en-ZA" sz="2000" dirty="0"/>
              <a:t>Education Collaboration Trust (NECT), PEDs, DBE &amp;</a:t>
            </a:r>
            <a:r>
              <a:rPr lang="en-ZA" sz="2000" dirty="0" smtClean="0"/>
              <a:t> </a:t>
            </a:r>
            <a:r>
              <a:rPr lang="en-ZA" sz="2000" dirty="0"/>
              <a:t>Project Executive on the RFP for the </a:t>
            </a:r>
            <a:r>
              <a:rPr lang="en-ZA" sz="2000" dirty="0" smtClean="0"/>
              <a:t>Project;</a:t>
            </a:r>
            <a:endParaRPr lang="en-ZA" sz="2000" dirty="0"/>
          </a:p>
          <a:p>
            <a:pPr algn="just"/>
            <a:r>
              <a:rPr lang="en-ZA" sz="2000" dirty="0" smtClean="0"/>
              <a:t>Published </a:t>
            </a:r>
            <a:r>
              <a:rPr lang="en-ZA" sz="2000" b="1" dirty="0"/>
              <a:t>School Realities 2017 </a:t>
            </a:r>
            <a:r>
              <a:rPr lang="en-ZA" sz="2000" b="1" dirty="0" smtClean="0"/>
              <a:t>report</a:t>
            </a:r>
            <a:r>
              <a:rPr lang="en-ZA" sz="2000" dirty="0"/>
              <a:t>;</a:t>
            </a:r>
            <a:endParaRPr lang="en-GB"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86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424195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1784"/>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US" sz="2400" b="1" dirty="0" smtClean="0">
                <a:ea typeface="Times New Roman"/>
                <a:cs typeface="Times New Roman"/>
              </a:rPr>
              <a:t/>
            </a:r>
            <a:br>
              <a:rPr lang="en-US" sz="2400" b="1" dirty="0" smtClean="0">
                <a:ea typeface="Times New Roman"/>
                <a:cs typeface="Times New Roman"/>
              </a:rPr>
            </a:br>
            <a:r>
              <a:rPr lang="en-US" sz="2400" b="1" dirty="0">
                <a:ea typeface="Times New Roman"/>
                <a:cs typeface="Times New Roman"/>
              </a:rPr>
              <a:t>FINANCIAL AND PHYSICAL PLANNING, INFORMATION </a:t>
            </a:r>
            <a:br>
              <a:rPr lang="en-US" sz="2400" b="1" dirty="0">
                <a:ea typeface="Times New Roman"/>
                <a:cs typeface="Times New Roman"/>
              </a:rPr>
            </a:br>
            <a:r>
              <a:rPr lang="en-US" sz="2400" b="1" dirty="0">
                <a:ea typeface="Times New Roman"/>
                <a:cs typeface="Times New Roman"/>
              </a:rPr>
              <a:t>AND MANAGEMENT SYSTEMS</a:t>
            </a:r>
            <a:br>
              <a:rPr lang="en-US" sz="24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a:xfrm>
            <a:off x="457200" y="98903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637952"/>
            <a:ext cx="4040188" cy="3951288"/>
          </a:xfrm>
        </p:spPr>
        <p:txBody>
          <a:bodyPr>
            <a:noAutofit/>
          </a:bodyPr>
          <a:lstStyle/>
          <a:p>
            <a:r>
              <a:rPr lang="en-ZA" sz="2000" dirty="0" smtClean="0"/>
              <a:t>A </a:t>
            </a:r>
            <a:r>
              <a:rPr lang="en-ZA" sz="2000" dirty="0"/>
              <a:t>quarterly report </a:t>
            </a:r>
            <a:r>
              <a:rPr lang="en-ZA" sz="2000" dirty="0" smtClean="0"/>
              <a:t>for </a:t>
            </a:r>
            <a:r>
              <a:rPr lang="en-US" sz="2000" dirty="0" smtClean="0"/>
              <a:t>European </a:t>
            </a:r>
            <a:r>
              <a:rPr lang="en-US" sz="2000" dirty="0"/>
              <a:t>Union Primary Education Sector Policy Support </a:t>
            </a:r>
            <a:r>
              <a:rPr lang="en-US" sz="2000" dirty="0" smtClean="0"/>
              <a:t>Programme </a:t>
            </a:r>
            <a:r>
              <a:rPr lang="en-US" sz="2000" b="1" dirty="0" smtClean="0"/>
              <a:t>(</a:t>
            </a:r>
            <a:r>
              <a:rPr lang="en-ZA" sz="2000" b="1" dirty="0" smtClean="0"/>
              <a:t>EU </a:t>
            </a:r>
            <a:r>
              <a:rPr lang="en-ZA" sz="2000" b="1" dirty="0"/>
              <a:t>PRIMED </a:t>
            </a:r>
            <a:r>
              <a:rPr lang="en-ZA" sz="2000" b="1" dirty="0" smtClean="0"/>
              <a:t>SPSP) </a:t>
            </a:r>
            <a:r>
              <a:rPr lang="en-ZA" sz="2000" dirty="0" smtClean="0"/>
              <a:t>was submitted </a:t>
            </a:r>
            <a:r>
              <a:rPr lang="en-ZA" sz="2000" dirty="0"/>
              <a:t>to National Treasury for </a:t>
            </a:r>
            <a:r>
              <a:rPr lang="en-ZA" sz="2000" dirty="0" smtClean="0"/>
              <a:t>inputs; </a:t>
            </a:r>
          </a:p>
          <a:p>
            <a:r>
              <a:rPr lang="en-ZA" sz="2000" b="1" dirty="0" smtClean="0"/>
              <a:t>8 Proposals </a:t>
            </a:r>
            <a:r>
              <a:rPr lang="en-ZA" sz="2000" dirty="0" smtClean="0"/>
              <a:t>were</a:t>
            </a:r>
            <a:r>
              <a:rPr lang="en-ZA" sz="2000" b="1" dirty="0" smtClean="0"/>
              <a:t> </a:t>
            </a:r>
            <a:r>
              <a:rPr lang="en-ZA" sz="2000" dirty="0"/>
              <a:t>submitted to National </a:t>
            </a:r>
            <a:r>
              <a:rPr lang="en-ZA" sz="2000" dirty="0" smtClean="0"/>
              <a:t>Treasury (NT) </a:t>
            </a:r>
            <a:r>
              <a:rPr lang="en-ZA" sz="2000" dirty="0"/>
              <a:t>for </a:t>
            </a:r>
            <a:r>
              <a:rPr lang="en-ZA" sz="2000" dirty="0" smtClean="0"/>
              <a:t>consideration;</a:t>
            </a:r>
            <a:endParaRPr lang="en-US" sz="2000" dirty="0"/>
          </a:p>
        </p:txBody>
      </p:sp>
      <p:sp>
        <p:nvSpPr>
          <p:cNvPr id="5" name="Text Placeholder 4"/>
          <p:cNvSpPr>
            <a:spLocks noGrp="1"/>
          </p:cNvSpPr>
          <p:nvPr>
            <p:ph type="body" sz="quarter" idx="3"/>
          </p:nvPr>
        </p:nvSpPr>
        <p:spPr>
          <a:xfrm>
            <a:off x="4645029" y="989037"/>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637952"/>
            <a:ext cx="4041775" cy="3951288"/>
          </a:xfrm>
        </p:spPr>
        <p:txBody>
          <a:bodyPr>
            <a:noAutofit/>
          </a:bodyPr>
          <a:lstStyle/>
          <a:p>
            <a:r>
              <a:rPr lang="en-US" sz="2000" dirty="0" smtClean="0"/>
              <a:t>Preparation was done </a:t>
            </a:r>
            <a:r>
              <a:rPr lang="en-US" sz="2000" dirty="0"/>
              <a:t>for closure of the </a:t>
            </a:r>
            <a:r>
              <a:rPr lang="en-US" sz="2000" b="1" dirty="0"/>
              <a:t>EU</a:t>
            </a:r>
            <a:r>
              <a:rPr lang="en-US" sz="2000" dirty="0"/>
              <a:t> </a:t>
            </a:r>
            <a:r>
              <a:rPr lang="en-US" sz="2000" b="1" dirty="0"/>
              <a:t>PRIMED </a:t>
            </a:r>
            <a:r>
              <a:rPr lang="en-US" sz="2000" b="1" dirty="0" smtClean="0"/>
              <a:t>SPSP;</a:t>
            </a:r>
            <a:endParaRPr lang="en-US" sz="2000" dirty="0"/>
          </a:p>
          <a:p>
            <a:r>
              <a:rPr lang="en-US" sz="2000" b="1" dirty="0"/>
              <a:t>General Budget Support Proposals</a:t>
            </a:r>
            <a:r>
              <a:rPr lang="en-US" sz="2000" dirty="0"/>
              <a:t>: </a:t>
            </a:r>
            <a:r>
              <a:rPr lang="en-US" sz="2000" dirty="0" smtClean="0"/>
              <a:t>Out of </a:t>
            </a:r>
            <a:r>
              <a:rPr lang="en-US" sz="2000" b="1" dirty="0" smtClean="0"/>
              <a:t>8</a:t>
            </a:r>
            <a:r>
              <a:rPr lang="en-US" sz="2000" dirty="0" smtClean="0"/>
              <a:t>  </a:t>
            </a:r>
            <a:r>
              <a:rPr lang="en-US" sz="2000" dirty="0"/>
              <a:t>p</a:t>
            </a:r>
            <a:r>
              <a:rPr lang="en-US" sz="2000" dirty="0" smtClean="0"/>
              <a:t>roposals submitted </a:t>
            </a:r>
            <a:r>
              <a:rPr lang="en-US" sz="2000" dirty="0"/>
              <a:t>to </a:t>
            </a:r>
            <a:r>
              <a:rPr lang="en-US" sz="2000" dirty="0" smtClean="0"/>
              <a:t>the NT for funding, </a:t>
            </a:r>
            <a:r>
              <a:rPr lang="en-US" sz="2000" b="1" dirty="0" smtClean="0"/>
              <a:t>1</a:t>
            </a:r>
            <a:r>
              <a:rPr lang="en-US" sz="2000" dirty="0" smtClean="0"/>
              <a:t> </a:t>
            </a:r>
            <a:r>
              <a:rPr lang="en-US" sz="2000" b="1" dirty="0"/>
              <a:t>proposal</a:t>
            </a:r>
            <a:r>
              <a:rPr lang="en-US" sz="2000" dirty="0"/>
              <a:t> was </a:t>
            </a:r>
            <a:r>
              <a:rPr lang="en-US" sz="2000" b="1" dirty="0"/>
              <a:t>funded</a:t>
            </a:r>
            <a:r>
              <a:rPr lang="en-US" sz="2000" dirty="0"/>
              <a:t> to the value of </a:t>
            </a:r>
            <a:r>
              <a:rPr lang="en-US" sz="2000" b="1" dirty="0" smtClean="0"/>
              <a:t>R87.5 m</a:t>
            </a:r>
            <a:r>
              <a:rPr lang="en-US" sz="2000" dirty="0" smtClean="0"/>
              <a:t> </a:t>
            </a:r>
            <a:r>
              <a:rPr lang="en-US" sz="2000" dirty="0"/>
              <a:t>over the Medium-Term Expenditure Framework </a:t>
            </a:r>
            <a:r>
              <a:rPr lang="en-US" sz="2000" dirty="0" smtClean="0"/>
              <a:t>(MTEF) period</a:t>
            </a:r>
            <a:r>
              <a:rPr lang="en-US" sz="2000" dirty="0"/>
              <a:t>;</a:t>
            </a:r>
            <a:endParaRPr lang="en-ZA"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87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9217663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57808"/>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FINANCIAL AND PHYSICAL PLANNING, INFORMATION </a:t>
            </a:r>
            <a:r>
              <a:rPr lang="en-US" sz="2400" b="1" dirty="0" smtClean="0">
                <a:ea typeface="Times New Roman"/>
                <a:cs typeface="Times New Roman"/>
              </a:rPr>
              <a:t/>
            </a:r>
            <a:br>
              <a:rPr lang="en-US" sz="2400" b="1" dirty="0" smtClean="0">
                <a:ea typeface="Times New Roman"/>
                <a:cs typeface="Times New Roman"/>
              </a:rPr>
            </a:br>
            <a:r>
              <a:rPr lang="en-US" sz="2400" b="1" dirty="0" smtClean="0">
                <a:ea typeface="Times New Roman"/>
                <a:cs typeface="Times New Roman"/>
              </a:rPr>
              <a:t>AND </a:t>
            </a:r>
            <a:r>
              <a:rPr lang="en-US" sz="2400" b="1" dirty="0">
                <a:ea typeface="Times New Roman"/>
                <a:cs typeface="Times New Roman"/>
              </a:rPr>
              <a:t>MANAGEMENT </a:t>
            </a:r>
            <a:r>
              <a:rPr lang="en-US" sz="2400" b="1" dirty="0" smtClean="0">
                <a:ea typeface="Times New Roman"/>
                <a:cs typeface="Times New Roman"/>
              </a:rPr>
              <a:t>SYSTEMS</a:t>
            </a:r>
            <a:br>
              <a:rPr lang="en-US" sz="2400" b="1" dirty="0" smtClean="0">
                <a:ea typeface="Times New Roman"/>
                <a:cs typeface="Times New Roman"/>
              </a:rPr>
            </a:br>
            <a:r>
              <a:rPr lang="en-US" sz="2400" b="1" dirty="0">
                <a:ea typeface="Times New Roman"/>
                <a:cs typeface="Times New Roman"/>
              </a:rPr>
              <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a:xfrm>
            <a:off x="457200" y="1493093"/>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2286024"/>
            <a:ext cx="4040188" cy="3951288"/>
          </a:xfrm>
        </p:spPr>
        <p:txBody>
          <a:bodyPr>
            <a:noAutofit/>
          </a:bodyPr>
          <a:lstStyle/>
          <a:p>
            <a:r>
              <a:rPr lang="en-ZA" sz="2000" b="1" dirty="0"/>
              <a:t>Co-ordinated compliance </a:t>
            </a:r>
            <a:r>
              <a:rPr lang="en-ZA" sz="2000" dirty="0"/>
              <a:t>with requirements of </a:t>
            </a:r>
            <a:r>
              <a:rPr lang="en-ZA" sz="2000" b="1" dirty="0" smtClean="0"/>
              <a:t>grant frameworks</a:t>
            </a:r>
            <a:r>
              <a:rPr lang="en-ZA" sz="2000" dirty="0"/>
              <a:t>;</a:t>
            </a:r>
          </a:p>
          <a:p>
            <a:r>
              <a:rPr lang="en-ZA" sz="2000" b="1" dirty="0" smtClean="0"/>
              <a:t>4 </a:t>
            </a:r>
            <a:r>
              <a:rPr lang="en-ZA" sz="2000" b="1" dirty="0"/>
              <a:t>grants </a:t>
            </a:r>
            <a:r>
              <a:rPr lang="en-ZA" sz="2000" dirty="0"/>
              <a:t>with business plans </a:t>
            </a:r>
            <a:r>
              <a:rPr lang="en-ZA" sz="2000" dirty="0" smtClean="0"/>
              <a:t>from all PEDs were</a:t>
            </a:r>
            <a:r>
              <a:rPr lang="en-ZA" sz="2000" b="1" dirty="0" smtClean="0"/>
              <a:t> approved</a:t>
            </a:r>
            <a:r>
              <a:rPr lang="en-ZA" sz="2000" dirty="0"/>
              <a:t>;</a:t>
            </a:r>
          </a:p>
          <a:p>
            <a:r>
              <a:rPr lang="en-ZA" sz="2000" b="1" dirty="0" smtClean="0"/>
              <a:t>Submitted</a:t>
            </a:r>
            <a:r>
              <a:rPr lang="en-ZA" sz="2000" dirty="0" smtClean="0"/>
              <a:t> </a:t>
            </a:r>
            <a:r>
              <a:rPr lang="en-ZA" sz="2000" dirty="0"/>
              <a:t>1</a:t>
            </a:r>
            <a:r>
              <a:rPr lang="en-ZA" sz="2000" baseline="30000" dirty="0"/>
              <a:t>st</a:t>
            </a:r>
            <a:r>
              <a:rPr lang="en-ZA" sz="2000" dirty="0"/>
              <a:t> </a:t>
            </a:r>
            <a:r>
              <a:rPr lang="en-ZA" sz="2000" dirty="0" smtClean="0"/>
              <a:t>Quarter</a:t>
            </a:r>
            <a:r>
              <a:rPr lang="en-ZA" sz="2000" b="1" dirty="0" smtClean="0"/>
              <a:t> </a:t>
            </a:r>
            <a:r>
              <a:rPr lang="en-ZA" sz="2000" b="1" dirty="0"/>
              <a:t>conditional grants performance </a:t>
            </a:r>
            <a:r>
              <a:rPr lang="en-ZA" sz="2000" b="1" dirty="0" smtClean="0"/>
              <a:t>reports to National Treasury (NT);</a:t>
            </a:r>
            <a:endParaRPr lang="en-US" sz="2000" dirty="0"/>
          </a:p>
        </p:txBody>
      </p:sp>
      <p:sp>
        <p:nvSpPr>
          <p:cNvPr id="5" name="Text Placeholder 4"/>
          <p:cNvSpPr>
            <a:spLocks noGrp="1"/>
          </p:cNvSpPr>
          <p:nvPr>
            <p:ph type="body" sz="quarter" idx="3"/>
          </p:nvPr>
        </p:nvSpPr>
        <p:spPr>
          <a:xfrm>
            <a:off x="4645029" y="148478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2214016"/>
            <a:ext cx="4041775" cy="3951288"/>
          </a:xfrm>
        </p:spPr>
        <p:txBody>
          <a:bodyPr>
            <a:normAutofit/>
          </a:bodyPr>
          <a:lstStyle/>
          <a:p>
            <a:r>
              <a:rPr lang="en-ZA" sz="2000" dirty="0" smtClean="0"/>
              <a:t>Ensured </a:t>
            </a:r>
            <a:r>
              <a:rPr lang="en-ZA" sz="2000" b="1" dirty="0" smtClean="0"/>
              <a:t>approval</a:t>
            </a:r>
            <a:r>
              <a:rPr lang="en-ZA" sz="2000" dirty="0" smtClean="0"/>
              <a:t> of </a:t>
            </a:r>
            <a:r>
              <a:rPr lang="en-ZA" sz="2000" b="1" dirty="0"/>
              <a:t>conditional grants </a:t>
            </a:r>
            <a:r>
              <a:rPr lang="en-ZA" sz="2000" b="1" dirty="0" smtClean="0"/>
              <a:t>framework </a:t>
            </a:r>
            <a:r>
              <a:rPr lang="en-ZA" sz="2000" dirty="0" smtClean="0"/>
              <a:t>and</a:t>
            </a:r>
            <a:r>
              <a:rPr lang="en-ZA" sz="2000" b="1" dirty="0" smtClean="0"/>
              <a:t> </a:t>
            </a:r>
            <a:r>
              <a:rPr lang="en-ZA" sz="2000" dirty="0" smtClean="0"/>
              <a:t>MTEF allocations</a:t>
            </a:r>
            <a:r>
              <a:rPr lang="en-ZA" sz="2000" b="1" dirty="0" smtClean="0"/>
              <a:t> </a:t>
            </a:r>
            <a:r>
              <a:rPr lang="en-ZA" sz="2000" dirty="0"/>
              <a:t>for all conditional </a:t>
            </a:r>
            <a:r>
              <a:rPr lang="en-ZA" sz="2000" dirty="0" smtClean="0"/>
              <a:t>grants; </a:t>
            </a:r>
          </a:p>
          <a:p>
            <a:r>
              <a:rPr lang="en-ZA" sz="2000" dirty="0"/>
              <a:t>Provided </a:t>
            </a:r>
            <a:r>
              <a:rPr lang="en-ZA" sz="2000" b="1" dirty="0"/>
              <a:t>support </a:t>
            </a:r>
            <a:r>
              <a:rPr lang="en-ZA" sz="2000" b="1" dirty="0" smtClean="0"/>
              <a:t>to LSPID, MST, </a:t>
            </a:r>
            <a:r>
              <a:rPr lang="en-ZA" sz="2000" b="1" dirty="0"/>
              <a:t>NSNP </a:t>
            </a:r>
            <a:r>
              <a:rPr lang="en-ZA" sz="2000" dirty="0" smtClean="0"/>
              <a:t>during the </a:t>
            </a:r>
            <a:r>
              <a:rPr lang="en-ZA" sz="2000" dirty="0"/>
              <a:t>inter-provincial </a:t>
            </a:r>
            <a:r>
              <a:rPr lang="en-ZA" sz="2000" dirty="0" smtClean="0"/>
              <a:t>workshops including presentation on compliance with the </a:t>
            </a:r>
            <a:r>
              <a:rPr lang="en-ZA" sz="2000" b="1" dirty="0" smtClean="0"/>
              <a:t>Division of Revenue Act</a:t>
            </a:r>
            <a:r>
              <a:rPr lang="en-ZA" sz="2000" dirty="0" smtClean="0"/>
              <a:t>;</a:t>
            </a:r>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88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1538860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9816"/>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FINANCIAL AND PHYSICAL PLANNING, INFORMATION AND MANAGEMENT </a:t>
            </a:r>
            <a:r>
              <a:rPr lang="en-US" sz="2400" b="1" dirty="0" smtClean="0">
                <a:ea typeface="Times New Roman"/>
                <a:cs typeface="Times New Roman"/>
              </a:rPr>
              <a:t>SYSTEMS</a:t>
            </a:r>
            <a:br>
              <a:rPr lang="en-US" sz="2400" b="1" dirty="0" smtClean="0">
                <a:ea typeface="Times New Roman"/>
                <a:cs typeface="Times New Roman"/>
              </a:rPr>
            </a:br>
            <a:r>
              <a:rPr lang="en-US" sz="2000" b="1" dirty="0">
                <a:ea typeface="Times New Roman"/>
                <a:cs typeface="Times New Roman"/>
              </a:rPr>
              <a:t/>
            </a:r>
            <a:br>
              <a:rPr lang="en-US" sz="20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p:txBody>
          <a:bodyPr/>
          <a:lstStyle/>
          <a:p>
            <a:r>
              <a:rPr lang="en-US" dirty="0" smtClean="0"/>
              <a:t>Q2</a:t>
            </a:r>
            <a:endParaRPr lang="en-US" dirty="0"/>
          </a:p>
        </p:txBody>
      </p:sp>
      <p:sp>
        <p:nvSpPr>
          <p:cNvPr id="4" name="Content Placeholder 3"/>
          <p:cNvSpPr>
            <a:spLocks noGrp="1"/>
          </p:cNvSpPr>
          <p:nvPr>
            <p:ph sz="half" idx="2"/>
          </p:nvPr>
        </p:nvSpPr>
        <p:spPr/>
        <p:txBody>
          <a:bodyPr>
            <a:normAutofit/>
          </a:bodyPr>
          <a:lstStyle/>
          <a:p>
            <a:pPr marL="0" indent="0">
              <a:buNone/>
            </a:pPr>
            <a:r>
              <a:rPr lang="en-ZA" sz="2000" b="1" dirty="0"/>
              <a:t>Co-ordinated 10X10 </a:t>
            </a:r>
            <a:r>
              <a:rPr lang="en-ZA" sz="2000" dirty="0"/>
              <a:t>held </a:t>
            </a:r>
            <a:r>
              <a:rPr lang="en-ZA" sz="2000" dirty="0" smtClean="0"/>
              <a:t>in </a:t>
            </a:r>
            <a:r>
              <a:rPr lang="en-ZA" sz="2000" dirty="0"/>
              <a:t>July 2017 where t</a:t>
            </a:r>
            <a:r>
              <a:rPr lang="en-US" sz="2000" dirty="0"/>
              <a:t>he </a:t>
            </a:r>
            <a:r>
              <a:rPr lang="en-US" sz="2000" dirty="0" smtClean="0"/>
              <a:t>following bids </a:t>
            </a:r>
            <a:r>
              <a:rPr lang="en-US" sz="2000" dirty="0"/>
              <a:t>were discussed: </a:t>
            </a:r>
            <a:endParaRPr lang="en-ZA" sz="2000" dirty="0"/>
          </a:p>
          <a:p>
            <a:pPr lvl="0"/>
            <a:r>
              <a:rPr lang="en-ZA" sz="2000" dirty="0"/>
              <a:t>Early Childhood Development </a:t>
            </a:r>
            <a:r>
              <a:rPr lang="en-ZA" sz="2000" b="1" dirty="0"/>
              <a:t>(ECD)</a:t>
            </a:r>
            <a:r>
              <a:rPr lang="en-ZA" sz="2000" dirty="0"/>
              <a:t>;</a:t>
            </a:r>
          </a:p>
          <a:p>
            <a:pPr lvl="0"/>
            <a:r>
              <a:rPr lang="en-ZA" sz="2000" b="1" dirty="0"/>
              <a:t>Library Services </a:t>
            </a:r>
            <a:r>
              <a:rPr lang="en-ZA" sz="2000" dirty="0"/>
              <a:t>and </a:t>
            </a:r>
            <a:r>
              <a:rPr lang="en-ZA" sz="2000" b="1" dirty="0"/>
              <a:t>Reading</a:t>
            </a:r>
            <a:r>
              <a:rPr lang="en-ZA" sz="2000" dirty="0"/>
              <a:t>;</a:t>
            </a:r>
          </a:p>
          <a:p>
            <a:pPr lvl="0"/>
            <a:r>
              <a:rPr lang="en-ZA" sz="2000" dirty="0"/>
              <a:t>Norms and standards for </a:t>
            </a:r>
            <a:r>
              <a:rPr lang="en-ZA" sz="2000" b="1" dirty="0"/>
              <a:t>School Funding</a:t>
            </a:r>
            <a:r>
              <a:rPr lang="en-ZA" sz="2000" dirty="0"/>
              <a:t>;</a:t>
            </a:r>
          </a:p>
          <a:p>
            <a:pPr lvl="0"/>
            <a:r>
              <a:rPr lang="en-ZA" sz="2000" b="1" dirty="0" smtClean="0"/>
              <a:t>ICT </a:t>
            </a:r>
            <a:r>
              <a:rPr lang="en-ZA" sz="2000" dirty="0"/>
              <a:t>in education/ </a:t>
            </a:r>
            <a:r>
              <a:rPr lang="en-ZA" sz="2000" b="1" dirty="0"/>
              <a:t>Operation Phakisa</a:t>
            </a:r>
            <a:r>
              <a:rPr lang="en-ZA" sz="2000" dirty="0"/>
              <a:t>; and</a:t>
            </a:r>
          </a:p>
          <a:p>
            <a:pPr lvl="0"/>
            <a:r>
              <a:rPr lang="en-ZA" sz="2000" b="1" dirty="0" smtClean="0"/>
              <a:t>3 Stream </a:t>
            </a:r>
            <a:r>
              <a:rPr lang="en-ZA" sz="2000" b="1" dirty="0"/>
              <a:t>M</a:t>
            </a:r>
            <a:r>
              <a:rPr lang="en-ZA" sz="2000" b="1" dirty="0" smtClean="0"/>
              <a:t>odel</a:t>
            </a:r>
            <a:r>
              <a:rPr lang="en-ZA" sz="2000" dirty="0"/>
              <a:t>.</a:t>
            </a:r>
          </a:p>
          <a:p>
            <a:endParaRPr lang="en-US" sz="2000" dirty="0"/>
          </a:p>
        </p:txBody>
      </p:sp>
      <p:sp>
        <p:nvSpPr>
          <p:cNvPr id="5" name="Text Placeholder 4"/>
          <p:cNvSpPr>
            <a:spLocks noGrp="1"/>
          </p:cNvSpPr>
          <p:nvPr>
            <p:ph type="body" sz="quarter" idx="3"/>
          </p:nvPr>
        </p:nvSpPr>
        <p:spPr/>
        <p:txBody>
          <a:bodyPr/>
          <a:lstStyle/>
          <a:p>
            <a:r>
              <a:rPr lang="en-US" dirty="0" smtClean="0"/>
              <a:t>Q3</a:t>
            </a:r>
            <a:endParaRPr lang="en-US" dirty="0"/>
          </a:p>
        </p:txBody>
      </p:sp>
      <p:sp>
        <p:nvSpPr>
          <p:cNvPr id="6" name="Content Placeholder 5"/>
          <p:cNvSpPr>
            <a:spLocks noGrp="1"/>
          </p:cNvSpPr>
          <p:nvPr>
            <p:ph sz="quarter" idx="4"/>
          </p:nvPr>
        </p:nvSpPr>
        <p:spPr/>
        <p:txBody>
          <a:bodyPr>
            <a:noAutofit/>
          </a:bodyPr>
          <a:lstStyle/>
          <a:p>
            <a:r>
              <a:rPr lang="en-ZA" sz="2000" b="1" dirty="0" smtClean="0"/>
              <a:t>Evaluated 2018 </a:t>
            </a:r>
            <a:r>
              <a:rPr lang="en-ZA" sz="2000" b="1" dirty="0"/>
              <a:t>MTEF Budget Allocations </a:t>
            </a:r>
            <a:r>
              <a:rPr lang="en-ZA" sz="2000" dirty="0"/>
              <a:t>in the Budget Standard Exercise (BSE) </a:t>
            </a:r>
            <a:r>
              <a:rPr lang="en-ZA" sz="2000" dirty="0" smtClean="0"/>
              <a:t>Meetings; </a:t>
            </a:r>
          </a:p>
          <a:p>
            <a:r>
              <a:rPr lang="en-ZA" sz="2000" dirty="0" smtClean="0"/>
              <a:t>Conducted </a:t>
            </a:r>
            <a:r>
              <a:rPr lang="en-ZA" sz="2000" dirty="0"/>
              <a:t>a </a:t>
            </a:r>
            <a:r>
              <a:rPr lang="en-ZA" sz="2000" b="1" dirty="0"/>
              <a:t>survey with 50 </a:t>
            </a:r>
            <a:r>
              <a:rPr lang="en-ZA" sz="2000" dirty="0"/>
              <a:t>schools nationally to monitor the implementation of the </a:t>
            </a:r>
            <a:r>
              <a:rPr lang="en-ZA" sz="2000" b="1" dirty="0"/>
              <a:t>National Norms and Standards for </a:t>
            </a:r>
            <a:r>
              <a:rPr lang="en-ZA" sz="2000" b="1" dirty="0" smtClean="0"/>
              <a:t>Funding</a:t>
            </a:r>
            <a:r>
              <a:rPr lang="en-ZA" sz="2000" b="1" dirty="0"/>
              <a:t>;</a:t>
            </a:r>
            <a:endParaRPr lang="en-US" sz="2000" b="1"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89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65479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 y="288032"/>
            <a:ext cx="9144001" cy="908720"/>
          </a:xfrm>
        </p:spPr>
        <p:txBody>
          <a:bodyPr>
            <a:normAutofit fontScale="90000"/>
          </a:bodyPr>
          <a:lstStyle/>
          <a:p>
            <a:r>
              <a:rPr lang="en-ZA" sz="4400" dirty="0">
                <a:solidFill>
                  <a:srgbClr val="C0504D">
                    <a:lumMod val="75000"/>
                  </a:srgbClr>
                </a:solidFill>
              </a:rPr>
              <a:t>MAJOR </a:t>
            </a:r>
            <a:r>
              <a:rPr lang="en-ZA" sz="4400" dirty="0" smtClean="0">
                <a:solidFill>
                  <a:srgbClr val="C0504D">
                    <a:lumMod val="75000"/>
                  </a:srgbClr>
                </a:solidFill>
              </a:rPr>
              <a:t>HIGHLIGHTS</a:t>
            </a:r>
            <a:r>
              <a:rPr lang="en-ZA" sz="4000" dirty="0" smtClean="0">
                <a:solidFill>
                  <a:srgbClr val="C0504D">
                    <a:lumMod val="75000"/>
                  </a:srgbClr>
                </a:solidFill>
              </a:rPr>
              <a:t/>
            </a:r>
            <a:br>
              <a:rPr lang="en-ZA" sz="4000" dirty="0" smtClean="0">
                <a:solidFill>
                  <a:srgbClr val="C0504D">
                    <a:lumMod val="75000"/>
                  </a:srgbClr>
                </a:solidFill>
              </a:rPr>
            </a:br>
            <a:r>
              <a:rPr lang="en-ZA" sz="2700" dirty="0" smtClean="0">
                <a:solidFill>
                  <a:schemeClr val="tx1"/>
                </a:solidFill>
              </a:rPr>
              <a:t>Q2 &amp; Q3</a:t>
            </a:r>
            <a:endParaRPr lang="en-ZA" sz="2700" dirty="0">
              <a:solidFill>
                <a:schemeClr val="tx1"/>
              </a:solidFill>
            </a:endParaRPr>
          </a:p>
        </p:txBody>
      </p:sp>
      <p:sp>
        <p:nvSpPr>
          <p:cNvPr id="3" name="Content Placeholder 2"/>
          <p:cNvSpPr>
            <a:spLocks noGrp="1"/>
          </p:cNvSpPr>
          <p:nvPr>
            <p:ph idx="1"/>
          </p:nvPr>
        </p:nvSpPr>
        <p:spPr>
          <a:xfrm>
            <a:off x="323528" y="1052736"/>
            <a:ext cx="8789986" cy="5544616"/>
          </a:xfrm>
        </p:spPr>
        <p:txBody>
          <a:bodyPr>
            <a:noAutofit/>
          </a:bodyPr>
          <a:lstStyle/>
          <a:p>
            <a:pPr lvl="0"/>
            <a:r>
              <a:rPr lang="en-GB" sz="2200" dirty="0" smtClean="0"/>
              <a:t>The Director-General met </a:t>
            </a:r>
            <a:r>
              <a:rPr lang="en-GB" sz="2200" dirty="0"/>
              <a:t>with </a:t>
            </a:r>
            <a:r>
              <a:rPr lang="en-GB" sz="2200" b="1" dirty="0"/>
              <a:t>CEOs of entities </a:t>
            </a:r>
            <a:r>
              <a:rPr lang="en-GB" sz="2200" dirty="0"/>
              <a:t>reporting to the Department of Basic </a:t>
            </a:r>
            <a:r>
              <a:rPr lang="en-GB" sz="2200" dirty="0" smtClean="0"/>
              <a:t>Education;</a:t>
            </a:r>
            <a:endParaRPr lang="en-US" sz="2200" dirty="0"/>
          </a:p>
          <a:p>
            <a:pPr lvl="0"/>
            <a:r>
              <a:rPr lang="en-GB" sz="2200" dirty="0" smtClean="0"/>
              <a:t>The Director-General supported </a:t>
            </a:r>
            <a:r>
              <a:rPr lang="en-GB" sz="2200" b="1" dirty="0"/>
              <a:t>EMASA workshop </a:t>
            </a:r>
            <a:r>
              <a:rPr lang="en-GB" sz="2200" dirty="0"/>
              <a:t>on their Strategic </a:t>
            </a:r>
            <a:r>
              <a:rPr lang="en-GB" sz="2200" dirty="0" smtClean="0"/>
              <a:t>Planning;</a:t>
            </a:r>
            <a:endParaRPr lang="en-US" sz="2200" dirty="0"/>
          </a:p>
          <a:p>
            <a:pPr lvl="0"/>
            <a:r>
              <a:rPr lang="en-GB" sz="2200" dirty="0"/>
              <a:t>The </a:t>
            </a:r>
            <a:r>
              <a:rPr lang="en-GB" sz="2200" b="1" dirty="0"/>
              <a:t>MST Strategy </a:t>
            </a:r>
            <a:r>
              <a:rPr lang="en-GB" sz="2200" dirty="0"/>
              <a:t>is finalised and it is in the process of being approved by the </a:t>
            </a:r>
            <a:r>
              <a:rPr lang="en-GB" sz="2200" dirty="0" smtClean="0"/>
              <a:t>Sector;</a:t>
            </a:r>
            <a:endParaRPr lang="en-US" sz="2200" dirty="0"/>
          </a:p>
          <a:p>
            <a:pPr lvl="0"/>
            <a:r>
              <a:rPr lang="en-GB" sz="2200" dirty="0" smtClean="0"/>
              <a:t>The Director-General held </a:t>
            </a:r>
            <a:r>
              <a:rPr lang="en-GB" sz="2200" dirty="0"/>
              <a:t>monthly meetings with Infrastructure Implementing Agents, ASIDI team and Infrastructure Provincial teams to track progress on ASIDI and EIG </a:t>
            </a:r>
            <a:r>
              <a:rPr lang="en-GB" sz="2200" dirty="0" smtClean="0"/>
              <a:t>projects;</a:t>
            </a:r>
            <a:endParaRPr lang="en-US" sz="2200" dirty="0"/>
          </a:p>
          <a:p>
            <a:pPr lvl="0"/>
            <a:r>
              <a:rPr lang="en-GB" sz="2200" dirty="0" smtClean="0"/>
              <a:t>The Director-General carried </a:t>
            </a:r>
            <a:r>
              <a:rPr lang="en-GB" sz="2200" dirty="0"/>
              <a:t>out </a:t>
            </a:r>
            <a:r>
              <a:rPr lang="en-GB" sz="2200" dirty="0" smtClean="0"/>
              <a:t> his </a:t>
            </a:r>
            <a:r>
              <a:rPr lang="en-GB" sz="2200" b="1" dirty="0" smtClean="0"/>
              <a:t>second round of provincial </a:t>
            </a:r>
            <a:r>
              <a:rPr lang="en-GB" sz="2200" b="1" dirty="0"/>
              <a:t>engagements</a:t>
            </a:r>
            <a:r>
              <a:rPr lang="en-GB" sz="2200" dirty="0"/>
              <a:t> </a:t>
            </a:r>
            <a:r>
              <a:rPr lang="en-GB" sz="2200" dirty="0" smtClean="0"/>
              <a:t> with district and provincials officials in </a:t>
            </a:r>
            <a:r>
              <a:rPr lang="en-GB" sz="2200" dirty="0"/>
              <a:t>all the nine provinces </a:t>
            </a:r>
            <a:r>
              <a:rPr lang="en-GB" sz="2200" dirty="0" smtClean="0"/>
              <a:t> and  customised </a:t>
            </a:r>
            <a:r>
              <a:rPr lang="en-GB" sz="2200" b="1" dirty="0" smtClean="0"/>
              <a:t>brochures</a:t>
            </a:r>
            <a:r>
              <a:rPr lang="en-GB" sz="2200" dirty="0" smtClean="0"/>
              <a:t>   carrying  articles, feedback from participants and photographs  for each province were  circulated through the </a:t>
            </a:r>
            <a:r>
              <a:rPr lang="en-GB" sz="2200" b="1" dirty="0" smtClean="0"/>
              <a:t>Thuto</a:t>
            </a:r>
            <a:r>
              <a:rPr lang="en-GB" sz="2200" dirty="0" smtClean="0"/>
              <a:t> and other </a:t>
            </a:r>
            <a:r>
              <a:rPr lang="en-GB" sz="2200" b="1" dirty="0" smtClean="0"/>
              <a:t>media platforms</a:t>
            </a:r>
            <a:r>
              <a:rPr lang="en-GB" sz="2200" dirty="0" smtClean="0"/>
              <a:t>; and</a:t>
            </a:r>
          </a:p>
          <a:p>
            <a:pPr lvl="0"/>
            <a:r>
              <a:rPr lang="en-GB" sz="2200" dirty="0" smtClean="0"/>
              <a:t>The Director-General and the Minister attended the </a:t>
            </a:r>
            <a:r>
              <a:rPr lang="en-GB" sz="2200" b="1" dirty="0" smtClean="0"/>
              <a:t>39</a:t>
            </a:r>
            <a:r>
              <a:rPr lang="en-GB" sz="2200" b="1" baseline="30000" dirty="0" smtClean="0"/>
              <a:t>th</a:t>
            </a:r>
            <a:r>
              <a:rPr lang="en-GB" sz="2200" b="1" dirty="0" smtClean="0"/>
              <a:t> Conference on UNESCO</a:t>
            </a:r>
            <a:r>
              <a:rPr lang="en-GB" sz="2200" dirty="0" smtClean="0"/>
              <a:t>.</a:t>
            </a:r>
            <a:endParaRPr lang="en-US" sz="2200" dirty="0"/>
          </a:p>
          <a:p>
            <a:pPr marL="0" indent="0">
              <a:buNone/>
            </a:pPr>
            <a:endParaRPr lang="en-US" sz="2000" dirty="0"/>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4124707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5800"/>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FINANCIAL AND PHYSICAL PLANNING, INFORMATION </a:t>
            </a:r>
            <a:r>
              <a:rPr lang="en-US" sz="2400" b="1" dirty="0" smtClean="0">
                <a:ea typeface="Times New Roman"/>
                <a:cs typeface="Times New Roman"/>
              </a:rPr>
              <a:t/>
            </a:r>
            <a:br>
              <a:rPr lang="en-US" sz="2400" b="1" dirty="0" smtClean="0">
                <a:ea typeface="Times New Roman"/>
                <a:cs typeface="Times New Roman"/>
              </a:rPr>
            </a:br>
            <a:r>
              <a:rPr lang="en-US" sz="2400" b="1" dirty="0" smtClean="0">
                <a:ea typeface="Times New Roman"/>
                <a:cs typeface="Times New Roman"/>
              </a:rPr>
              <a:t>AND </a:t>
            </a:r>
            <a:r>
              <a:rPr lang="en-US" sz="2400" b="1" dirty="0">
                <a:ea typeface="Times New Roman"/>
                <a:cs typeface="Times New Roman"/>
              </a:rPr>
              <a:t>MANAGEMENT </a:t>
            </a:r>
            <a:r>
              <a:rPr lang="en-US" sz="2400" b="1" dirty="0" smtClean="0">
                <a:ea typeface="Times New Roman"/>
                <a:cs typeface="Times New Roman"/>
              </a:rPr>
              <a:t>SYSTEMS</a:t>
            </a:r>
            <a:br>
              <a:rPr lang="en-US" sz="2400" b="1" dirty="0" smtClean="0">
                <a:ea typeface="Times New Roman"/>
                <a:cs typeface="Times New Roman"/>
              </a:rPr>
            </a:br>
            <a:r>
              <a:rPr lang="en-US" sz="2000" b="1" dirty="0">
                <a:ea typeface="Times New Roman"/>
                <a:cs typeface="Times New Roman"/>
              </a:rPr>
              <a:t/>
            </a:r>
            <a:br>
              <a:rPr lang="en-US" sz="20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a:xfrm>
            <a:off x="457200" y="1205065"/>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00808"/>
            <a:ext cx="4040188" cy="3951288"/>
          </a:xfrm>
        </p:spPr>
        <p:txBody>
          <a:bodyPr>
            <a:noAutofit/>
          </a:bodyPr>
          <a:lstStyle/>
          <a:p>
            <a:r>
              <a:rPr lang="en-ZA" sz="2000" dirty="0"/>
              <a:t>Conducted </a:t>
            </a:r>
            <a:r>
              <a:rPr lang="en-ZA" sz="2000" b="1" dirty="0"/>
              <a:t>Provincial Budget monitoring </a:t>
            </a:r>
            <a:r>
              <a:rPr lang="en-ZA" sz="2000" dirty="0"/>
              <a:t>meetings with all </a:t>
            </a:r>
            <a:r>
              <a:rPr lang="en-ZA" sz="2000" dirty="0" smtClean="0"/>
              <a:t>PEDs;</a:t>
            </a:r>
            <a:endParaRPr lang="en-ZA" sz="2000" dirty="0"/>
          </a:p>
          <a:p>
            <a:r>
              <a:rPr lang="en-ZA" sz="2000" b="1" dirty="0" smtClean="0"/>
              <a:t>Workshop</a:t>
            </a:r>
            <a:r>
              <a:rPr lang="en-ZA" sz="2000" dirty="0" smtClean="0"/>
              <a:t> </a:t>
            </a:r>
            <a:r>
              <a:rPr lang="en-ZA" sz="2000" b="1" dirty="0"/>
              <a:t>conducted</a:t>
            </a:r>
            <a:r>
              <a:rPr lang="en-ZA" sz="2000" dirty="0"/>
              <a:t> with PEDs on matters affecting the </a:t>
            </a:r>
            <a:r>
              <a:rPr lang="en-ZA" sz="2000" b="1" dirty="0"/>
              <a:t>funding of independent schools</a:t>
            </a:r>
            <a:r>
              <a:rPr lang="en-ZA" sz="2000" dirty="0"/>
              <a:t>;</a:t>
            </a:r>
          </a:p>
          <a:p>
            <a:r>
              <a:rPr lang="en-ZA" sz="2000" b="1" dirty="0"/>
              <a:t>C</a:t>
            </a:r>
            <a:r>
              <a:rPr lang="en-ZA" sz="2000" b="1" dirty="0" smtClean="0"/>
              <a:t>onducted </a:t>
            </a:r>
            <a:r>
              <a:rPr lang="en-ZA" sz="2000" b="1" dirty="0"/>
              <a:t>monitoring and </a:t>
            </a:r>
            <a:r>
              <a:rPr lang="en-ZA" sz="2000" b="1" dirty="0" smtClean="0"/>
              <a:t>support </a:t>
            </a:r>
            <a:r>
              <a:rPr lang="en-ZA" sz="2000" dirty="0"/>
              <a:t>meetings with regards to the </a:t>
            </a:r>
            <a:r>
              <a:rPr lang="en-ZA" sz="2000" b="1" dirty="0"/>
              <a:t>rationalisation of small </a:t>
            </a:r>
            <a:r>
              <a:rPr lang="en-ZA" sz="2000" dirty="0"/>
              <a:t>and</a:t>
            </a:r>
            <a:r>
              <a:rPr lang="en-ZA" sz="2000" b="1" dirty="0"/>
              <a:t> non-viable schools</a:t>
            </a:r>
            <a:r>
              <a:rPr lang="en-ZA" sz="2000" dirty="0"/>
              <a:t> in EC, KZN &amp;</a:t>
            </a:r>
            <a:r>
              <a:rPr lang="en-ZA" sz="2000" dirty="0" smtClean="0"/>
              <a:t> </a:t>
            </a:r>
            <a:r>
              <a:rPr lang="en-ZA" sz="2000" dirty="0"/>
              <a:t>LP in July and September; </a:t>
            </a:r>
            <a:r>
              <a:rPr lang="en-ZA" sz="2000" dirty="0" smtClean="0"/>
              <a:t> </a:t>
            </a:r>
            <a:endParaRPr lang="en-ZA" sz="2000" dirty="0"/>
          </a:p>
        </p:txBody>
      </p:sp>
      <p:sp>
        <p:nvSpPr>
          <p:cNvPr id="5" name="Text Placeholder 4"/>
          <p:cNvSpPr>
            <a:spLocks noGrp="1"/>
          </p:cNvSpPr>
          <p:nvPr>
            <p:ph type="body" sz="quarter" idx="3"/>
          </p:nvPr>
        </p:nvSpPr>
        <p:spPr>
          <a:xfrm>
            <a:off x="4645029" y="1205065"/>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7" y="1685857"/>
            <a:ext cx="4048212" cy="3975391"/>
          </a:xfrm>
        </p:spPr>
        <p:txBody>
          <a:bodyPr>
            <a:normAutofit/>
          </a:bodyPr>
          <a:lstStyle/>
          <a:p>
            <a:r>
              <a:rPr lang="en-ZA" sz="2000" dirty="0"/>
              <a:t>Determined the </a:t>
            </a:r>
            <a:r>
              <a:rPr lang="en-ZA" sz="2000" b="1" dirty="0"/>
              <a:t>national table of targets </a:t>
            </a:r>
            <a:r>
              <a:rPr lang="en-ZA" sz="2000" dirty="0"/>
              <a:t>for the school allocation for </a:t>
            </a:r>
            <a:r>
              <a:rPr lang="en-ZA" sz="2000" dirty="0" smtClean="0"/>
              <a:t>2018-2020;</a:t>
            </a:r>
          </a:p>
          <a:p>
            <a:r>
              <a:rPr lang="en-ZA" sz="2000" dirty="0" smtClean="0"/>
              <a:t>Published </a:t>
            </a:r>
            <a:r>
              <a:rPr lang="en-ZA" sz="2000" dirty="0"/>
              <a:t>the 2017 </a:t>
            </a:r>
            <a:r>
              <a:rPr lang="en-ZA" sz="2000" b="1" dirty="0"/>
              <a:t>no fee schools </a:t>
            </a:r>
            <a:r>
              <a:rPr lang="en-ZA" sz="2000" b="1" dirty="0" smtClean="0"/>
              <a:t>list;</a:t>
            </a:r>
            <a:endParaRPr lang="en-US" sz="2000" b="1"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5030925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9816"/>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FINANCIAL AND PHYSICAL PLANNING, INFORMATION </a:t>
            </a:r>
            <a:r>
              <a:rPr lang="en-US" sz="2400" b="1" dirty="0" smtClean="0">
                <a:ea typeface="Times New Roman"/>
                <a:cs typeface="Times New Roman"/>
              </a:rPr>
              <a:t/>
            </a:r>
            <a:br>
              <a:rPr lang="en-US" sz="2400" b="1" dirty="0" smtClean="0">
                <a:ea typeface="Times New Roman"/>
                <a:cs typeface="Times New Roman"/>
              </a:rPr>
            </a:br>
            <a:r>
              <a:rPr lang="en-US" sz="2400" b="1" dirty="0" smtClean="0">
                <a:ea typeface="Times New Roman"/>
                <a:cs typeface="Times New Roman"/>
              </a:rPr>
              <a:t>AND </a:t>
            </a:r>
            <a:r>
              <a:rPr lang="en-US" sz="2400" b="1" dirty="0">
                <a:ea typeface="Times New Roman"/>
                <a:cs typeface="Times New Roman"/>
              </a:rPr>
              <a:t>MANAGEMENT </a:t>
            </a:r>
            <a:r>
              <a:rPr lang="en-US" sz="2400" b="1" dirty="0" smtClean="0">
                <a:ea typeface="Times New Roman"/>
                <a:cs typeface="Times New Roman"/>
              </a:rPr>
              <a:t>SYSTEMS</a:t>
            </a:r>
            <a:br>
              <a:rPr lang="en-US" sz="2400" b="1" dirty="0" smtClean="0">
                <a:ea typeface="Times New Roman"/>
                <a:cs typeface="Times New Roman"/>
              </a:rPr>
            </a:br>
            <a:r>
              <a:rPr lang="en-US" sz="2000" b="1" dirty="0">
                <a:ea typeface="Times New Roman"/>
                <a:cs typeface="Times New Roman"/>
              </a:rPr>
              <a:t/>
            </a:r>
            <a:br>
              <a:rPr lang="en-US" sz="20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endParaRPr lang="en-US" sz="2400" b="1" dirty="0">
              <a:ea typeface="Times New Roman"/>
              <a:cs typeface="Times New Roman"/>
            </a:endParaRPr>
          </a:p>
        </p:txBody>
      </p:sp>
      <p:sp>
        <p:nvSpPr>
          <p:cNvPr id="3" name="Text Placeholder 2"/>
          <p:cNvSpPr>
            <a:spLocks noGrp="1"/>
          </p:cNvSpPr>
          <p:nvPr>
            <p:ph type="body" idx="1"/>
          </p:nvPr>
        </p:nvSpPr>
        <p:spPr>
          <a:xfrm>
            <a:off x="457200" y="1421088"/>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988840"/>
            <a:ext cx="4040188" cy="3951288"/>
          </a:xfrm>
        </p:spPr>
        <p:txBody>
          <a:bodyPr>
            <a:noAutofit/>
          </a:bodyPr>
          <a:lstStyle/>
          <a:p>
            <a:r>
              <a:rPr lang="en-US" sz="2000" b="1" dirty="0" smtClean="0"/>
              <a:t>15 </a:t>
            </a:r>
            <a:r>
              <a:rPr lang="en-US" sz="2000" b="1" dirty="0"/>
              <a:t>schools</a:t>
            </a:r>
            <a:r>
              <a:rPr lang="en-US" sz="2000" dirty="0"/>
              <a:t> were monitored for audit </a:t>
            </a:r>
            <a:r>
              <a:rPr lang="en-US" sz="2000" dirty="0" smtClean="0"/>
              <a:t>purposes </a:t>
            </a:r>
            <a:r>
              <a:rPr lang="en-US" sz="2000" dirty="0"/>
              <a:t>in </a:t>
            </a:r>
            <a:r>
              <a:rPr lang="en-US" sz="2000" b="1" dirty="0" smtClean="0"/>
              <a:t>EC &amp; GP; </a:t>
            </a:r>
            <a:endParaRPr lang="en-US" sz="2000" b="1" dirty="0"/>
          </a:p>
          <a:p>
            <a:r>
              <a:rPr lang="en-US" sz="2000" dirty="0" smtClean="0"/>
              <a:t>1 </a:t>
            </a:r>
            <a:r>
              <a:rPr lang="en-US" sz="2000" b="1" dirty="0"/>
              <a:t>audit monitoring report </a:t>
            </a:r>
            <a:r>
              <a:rPr lang="en-US" sz="2000" dirty="0" smtClean="0"/>
              <a:t>was done </a:t>
            </a:r>
            <a:r>
              <a:rPr lang="en-US" sz="2000" dirty="0"/>
              <a:t>for </a:t>
            </a:r>
            <a:r>
              <a:rPr lang="en-US" sz="2000" dirty="0" smtClean="0"/>
              <a:t>KZN;</a:t>
            </a:r>
            <a:endParaRPr lang="en-US" sz="2000" dirty="0"/>
          </a:p>
          <a:p>
            <a:r>
              <a:rPr lang="en-US" sz="2000" dirty="0"/>
              <a:t>A circular on </a:t>
            </a:r>
            <a:r>
              <a:rPr lang="en-US" sz="2000" b="1" dirty="0"/>
              <a:t>management </a:t>
            </a:r>
            <a:r>
              <a:rPr lang="en-US" sz="2000" dirty="0" smtClean="0"/>
              <a:t>of </a:t>
            </a:r>
            <a:r>
              <a:rPr lang="en-US" sz="2000" b="1" dirty="0"/>
              <a:t>school finances </a:t>
            </a:r>
            <a:r>
              <a:rPr lang="en-US" sz="2000" dirty="0"/>
              <a:t>was developed and </a:t>
            </a:r>
            <a:r>
              <a:rPr lang="en-US" sz="2000" b="1" dirty="0"/>
              <a:t>uploaded </a:t>
            </a:r>
            <a:r>
              <a:rPr lang="en-US" sz="2000" dirty="0"/>
              <a:t>on the national </a:t>
            </a:r>
            <a:r>
              <a:rPr lang="en-US" sz="2000" b="1" dirty="0" smtClean="0"/>
              <a:t>website</a:t>
            </a:r>
            <a:r>
              <a:rPr lang="en-US" sz="2000" dirty="0"/>
              <a:t>;</a:t>
            </a:r>
            <a:r>
              <a:rPr lang="en-US" sz="2000" dirty="0" smtClean="0"/>
              <a:t> and</a:t>
            </a:r>
            <a:endParaRPr lang="en-US" sz="2000" dirty="0"/>
          </a:p>
          <a:p>
            <a:r>
              <a:rPr lang="en-US" sz="2000" dirty="0" smtClean="0"/>
              <a:t>Terms </a:t>
            </a:r>
            <a:r>
              <a:rPr lang="en-US" sz="2000" dirty="0"/>
              <a:t>of reference for the </a:t>
            </a:r>
            <a:r>
              <a:rPr lang="en-US" sz="2000" b="1" dirty="0"/>
              <a:t>modification of the </a:t>
            </a:r>
            <a:r>
              <a:rPr lang="en-US" sz="2000" b="1" dirty="0" smtClean="0"/>
              <a:t>SA-SAMS </a:t>
            </a:r>
            <a:r>
              <a:rPr lang="en-US" sz="2000" b="1" dirty="0"/>
              <a:t>Financial Assistant module </a:t>
            </a:r>
            <a:r>
              <a:rPr lang="en-US" sz="2000" dirty="0"/>
              <a:t>was </a:t>
            </a:r>
            <a:r>
              <a:rPr lang="en-US" sz="2000" dirty="0" smtClean="0"/>
              <a:t>approved.</a:t>
            </a:r>
            <a:endParaRPr lang="en-US" sz="2000" dirty="0"/>
          </a:p>
        </p:txBody>
      </p:sp>
      <p:sp>
        <p:nvSpPr>
          <p:cNvPr id="5" name="Text Placeholder 4"/>
          <p:cNvSpPr>
            <a:spLocks noGrp="1"/>
          </p:cNvSpPr>
          <p:nvPr>
            <p:ph type="body" sz="quarter" idx="3"/>
          </p:nvPr>
        </p:nvSpPr>
        <p:spPr>
          <a:xfrm>
            <a:off x="4645029" y="1412776"/>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988840"/>
            <a:ext cx="4041775" cy="3951288"/>
          </a:xfrm>
        </p:spPr>
        <p:txBody>
          <a:bodyPr>
            <a:normAutofit/>
          </a:bodyPr>
          <a:lstStyle/>
          <a:p>
            <a:r>
              <a:rPr lang="en-ZA" sz="2000" dirty="0" smtClean="0"/>
              <a:t>Approval </a:t>
            </a:r>
            <a:r>
              <a:rPr lang="en-ZA" sz="2000" dirty="0"/>
              <a:t>was received </a:t>
            </a:r>
            <a:r>
              <a:rPr lang="en-ZA" sz="2000" dirty="0" smtClean="0"/>
              <a:t>for </a:t>
            </a:r>
            <a:r>
              <a:rPr lang="en-ZA" sz="2000" b="1" dirty="0"/>
              <a:t>sector audit outcomes </a:t>
            </a:r>
            <a:r>
              <a:rPr lang="en-ZA" sz="2000" dirty="0"/>
              <a:t>webpage to be </a:t>
            </a:r>
            <a:r>
              <a:rPr lang="en-ZA" sz="2000" b="1" dirty="0"/>
              <a:t>published on </a:t>
            </a:r>
            <a:r>
              <a:rPr lang="en-ZA" sz="2000" dirty="0"/>
              <a:t>the DBE’s</a:t>
            </a:r>
            <a:r>
              <a:rPr lang="en-ZA" sz="2000" b="1" dirty="0"/>
              <a:t> </a:t>
            </a:r>
            <a:r>
              <a:rPr lang="en-ZA" sz="2000" b="1" dirty="0" smtClean="0"/>
              <a:t>website</a:t>
            </a:r>
            <a:r>
              <a:rPr lang="en-ZA" sz="2000" dirty="0" smtClean="0"/>
              <a:t>; and</a:t>
            </a:r>
          </a:p>
          <a:p>
            <a:r>
              <a:rPr lang="en-ZA" sz="2000" b="1" dirty="0"/>
              <a:t>Developed action plans </a:t>
            </a:r>
            <a:r>
              <a:rPr lang="en-ZA" sz="2000" dirty="0"/>
              <a:t>to be implemented by the </a:t>
            </a:r>
            <a:r>
              <a:rPr lang="en-ZA" sz="2000" dirty="0" smtClean="0"/>
              <a:t>Department to address findings </a:t>
            </a:r>
            <a:r>
              <a:rPr lang="en-ZA" sz="2000" dirty="0"/>
              <a:t>raised in the </a:t>
            </a:r>
            <a:r>
              <a:rPr lang="en-ZA" sz="2000" dirty="0" smtClean="0"/>
              <a:t>KZN </a:t>
            </a:r>
            <a:r>
              <a:rPr lang="en-ZA" sz="2000" dirty="0"/>
              <a:t>Education Department audit monitoring and support </a:t>
            </a:r>
            <a:r>
              <a:rPr lang="en-ZA" sz="2000" dirty="0" smtClean="0"/>
              <a:t>report.</a:t>
            </a:r>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069982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000" b="1" dirty="0">
                <a:solidFill>
                  <a:srgbClr val="C0504D">
                    <a:lumMod val="75000"/>
                  </a:srgbClr>
                </a:solidFill>
              </a:rPr>
              <a:t/>
            </a:r>
            <a:br>
              <a:rPr lang="en-ZA" sz="2000" b="1" dirty="0">
                <a:solidFill>
                  <a:srgbClr val="C0504D">
                    <a:lumMod val="75000"/>
                  </a:srgbClr>
                </a:solidFill>
              </a:rPr>
            </a:br>
            <a:r>
              <a:rPr lang="en-US" sz="2000" b="1" dirty="0">
                <a:solidFill>
                  <a:prstClr val="black"/>
                </a:solidFill>
              </a:rPr>
              <a:t>Quality Learning and Teaching Campaign (QLTC)…</a:t>
            </a:r>
          </a:p>
        </p:txBody>
      </p:sp>
      <p:sp>
        <p:nvSpPr>
          <p:cNvPr id="3" name="Text Placeholder 2"/>
          <p:cNvSpPr>
            <a:spLocks noGrp="1"/>
          </p:cNvSpPr>
          <p:nvPr>
            <p:ph type="body" idx="1"/>
          </p:nvPr>
        </p:nvSpPr>
        <p:spPr>
          <a:xfrm>
            <a:off x="457200" y="548680"/>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980728"/>
            <a:ext cx="4040188" cy="3951288"/>
          </a:xfrm>
        </p:spPr>
        <p:txBody>
          <a:bodyPr>
            <a:noAutofit/>
          </a:bodyPr>
          <a:lstStyle/>
          <a:p>
            <a:pPr lvl="0"/>
            <a:r>
              <a:rPr lang="en-US" sz="2000" b="1" dirty="0"/>
              <a:t>W</a:t>
            </a:r>
            <a:r>
              <a:rPr lang="en-US" sz="2000" b="1" dirty="0" smtClean="0"/>
              <a:t>orkshop </a:t>
            </a:r>
            <a:r>
              <a:rPr lang="en-US" sz="2000" b="1" dirty="0"/>
              <a:t>conducted </a:t>
            </a:r>
            <a:r>
              <a:rPr lang="en-US" sz="2000" dirty="0"/>
              <a:t>in</a:t>
            </a:r>
            <a:r>
              <a:rPr lang="en-US" sz="2000" b="1" dirty="0"/>
              <a:t> </a:t>
            </a:r>
            <a:r>
              <a:rPr lang="en-US" sz="2000" dirty="0" smtClean="0"/>
              <a:t>LP </a:t>
            </a:r>
            <a:r>
              <a:rPr lang="en-US" sz="2000" dirty="0"/>
              <a:t>on </a:t>
            </a:r>
            <a:r>
              <a:rPr lang="en-US" sz="2000" b="1" dirty="0"/>
              <a:t>roles and </a:t>
            </a:r>
            <a:r>
              <a:rPr lang="en-US" sz="2000" b="1" dirty="0" smtClean="0"/>
              <a:t>responsibilities </a:t>
            </a:r>
            <a:r>
              <a:rPr lang="en-US" sz="2000" dirty="0" smtClean="0"/>
              <a:t>in July 2017 (</a:t>
            </a:r>
            <a:r>
              <a:rPr lang="en-US" sz="2000" b="1" dirty="0" smtClean="0"/>
              <a:t>76 </a:t>
            </a:r>
            <a:r>
              <a:rPr lang="en-US" sz="2000" dirty="0"/>
              <a:t>Principals, </a:t>
            </a:r>
            <a:r>
              <a:rPr lang="en-US" sz="2000" b="1" dirty="0"/>
              <a:t>18 </a:t>
            </a:r>
            <a:r>
              <a:rPr lang="en-US" sz="2000" dirty="0"/>
              <a:t>Deputy </a:t>
            </a:r>
            <a:r>
              <a:rPr lang="en-US" sz="2000" dirty="0" smtClean="0"/>
              <a:t>Principals </a:t>
            </a:r>
            <a:r>
              <a:rPr lang="en-US" sz="2000" dirty="0"/>
              <a:t>&amp;</a:t>
            </a:r>
            <a:r>
              <a:rPr lang="en-US" sz="2000" dirty="0" smtClean="0"/>
              <a:t> </a:t>
            </a:r>
            <a:r>
              <a:rPr lang="en-US" sz="2000" b="1" dirty="0"/>
              <a:t>91 </a:t>
            </a:r>
            <a:r>
              <a:rPr lang="en-US" sz="2000" dirty="0" smtClean="0"/>
              <a:t>Teachers);</a:t>
            </a:r>
            <a:endParaRPr lang="en-US" sz="2000" dirty="0"/>
          </a:p>
          <a:p>
            <a:pPr lvl="0"/>
            <a:r>
              <a:rPr lang="en-US" sz="2000" dirty="0" smtClean="0"/>
              <a:t>QLTC </a:t>
            </a:r>
            <a:r>
              <a:rPr lang="en-US" sz="2000" b="1" dirty="0" smtClean="0"/>
              <a:t>strategic framework </a:t>
            </a:r>
            <a:r>
              <a:rPr lang="en-US" sz="2000" dirty="0" smtClean="0"/>
              <a:t>was</a:t>
            </a:r>
            <a:r>
              <a:rPr lang="en-US" sz="2000" b="1" dirty="0" smtClean="0"/>
              <a:t> </a:t>
            </a:r>
            <a:r>
              <a:rPr lang="en-US" sz="2000" dirty="0" smtClean="0"/>
              <a:t>approved;</a:t>
            </a:r>
          </a:p>
          <a:p>
            <a:pPr lvl="0"/>
            <a:r>
              <a:rPr lang="en-ZA" sz="2000" dirty="0" smtClean="0"/>
              <a:t>Collaborated with </a:t>
            </a:r>
            <a:r>
              <a:rPr lang="en-ZA" sz="2000" b="1" dirty="0" smtClean="0"/>
              <a:t>NECT</a:t>
            </a:r>
            <a:r>
              <a:rPr lang="en-ZA" sz="2000" dirty="0" smtClean="0"/>
              <a:t> in ensuring parents </a:t>
            </a:r>
            <a:r>
              <a:rPr lang="en-ZA" sz="2000" dirty="0"/>
              <a:t>are involved in the education of their </a:t>
            </a:r>
            <a:r>
              <a:rPr lang="en-ZA" sz="2000" dirty="0" smtClean="0"/>
              <a:t>children;</a:t>
            </a:r>
            <a:endParaRPr lang="en-US" sz="2000" dirty="0" smtClean="0"/>
          </a:p>
          <a:p>
            <a:r>
              <a:rPr lang="en-ZA" sz="2000" dirty="0" smtClean="0">
                <a:latin typeface="Calibri" panose="020F0502020204030204" pitchFamily="34" charset="0"/>
                <a:ea typeface="Calibri" panose="020F0502020204030204" pitchFamily="34" charset="0"/>
                <a:cs typeface="Times New Roman" panose="02020603050405020304" pitchFamily="18" charset="0"/>
              </a:rPr>
              <a:t>Minister instructed </a:t>
            </a:r>
            <a:r>
              <a:rPr lang="en-ZA" sz="2000" dirty="0">
                <a:latin typeface="Calibri" panose="020F0502020204030204" pitchFamily="34" charset="0"/>
                <a:ea typeface="Calibri" panose="020F0502020204030204" pitchFamily="34" charset="0"/>
                <a:cs typeface="Times New Roman" panose="02020603050405020304" pitchFamily="18" charset="0"/>
              </a:rPr>
              <a:t>QLTC </a:t>
            </a:r>
            <a:r>
              <a:rPr lang="en-ZA" sz="2000" dirty="0" smtClean="0">
                <a:latin typeface="Calibri" panose="020F0502020204030204" pitchFamily="34" charset="0"/>
                <a:ea typeface="Calibri" panose="020F0502020204030204" pitchFamily="34" charset="0"/>
                <a:cs typeface="Times New Roman" panose="02020603050405020304" pitchFamily="18" charset="0"/>
              </a:rPr>
              <a:t>roll-out in early </a:t>
            </a:r>
            <a:r>
              <a:rPr lang="en-ZA" sz="2000" dirty="0">
                <a:latin typeface="Calibri" panose="020F0502020204030204" pitchFamily="34" charset="0"/>
                <a:ea typeface="Calibri" panose="020F0502020204030204" pitchFamily="34" charset="0"/>
                <a:cs typeface="Times New Roman" panose="02020603050405020304" pitchFamily="18" charset="0"/>
              </a:rPr>
              <a:t>2018 to </a:t>
            </a:r>
            <a:r>
              <a:rPr lang="en-ZA" sz="2000" dirty="0" smtClean="0">
                <a:latin typeface="Calibri" panose="020F0502020204030204" pitchFamily="34" charset="0"/>
                <a:ea typeface="Calibri" panose="020F0502020204030204" pitchFamily="34" charset="0"/>
                <a:cs typeface="Times New Roman" panose="02020603050405020304" pitchFamily="18" charset="0"/>
              </a:rPr>
              <a:t>focus on:</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en-ZA" b="1" dirty="0"/>
              <a:t>Social Cohesion &amp;</a:t>
            </a:r>
            <a:r>
              <a:rPr lang="en-ZA" b="1" dirty="0" smtClean="0"/>
              <a:t> </a:t>
            </a:r>
            <a:r>
              <a:rPr lang="en-ZA" b="1" dirty="0"/>
              <a:t>Nation </a:t>
            </a:r>
            <a:r>
              <a:rPr lang="en-ZA" b="1" dirty="0" smtClean="0"/>
              <a:t>Building</a:t>
            </a:r>
            <a:r>
              <a:rPr lang="en-ZA" dirty="0" smtClean="0"/>
              <a:t>;</a:t>
            </a:r>
            <a:endParaRPr lang="en-ZA" dirty="0"/>
          </a:p>
          <a:p>
            <a:pPr lvl="1">
              <a:buFont typeface="Wingdings" panose="05000000000000000000" pitchFamily="2" charset="2"/>
              <a:buChar char="Ø"/>
            </a:pPr>
            <a:r>
              <a:rPr lang="en-ZA" b="1" dirty="0"/>
              <a:t>3 </a:t>
            </a:r>
            <a:r>
              <a:rPr lang="en-ZA" b="1" dirty="0" smtClean="0"/>
              <a:t>Stream Model</a:t>
            </a:r>
            <a:r>
              <a:rPr lang="en-ZA" dirty="0" smtClean="0"/>
              <a:t>, </a:t>
            </a:r>
            <a:r>
              <a:rPr lang="en-ZA" dirty="0"/>
              <a:t>i.e. Technical, Vocational &amp; Academic;</a:t>
            </a:r>
          </a:p>
          <a:p>
            <a:endParaRPr lang="en-US" sz="2000" dirty="0"/>
          </a:p>
        </p:txBody>
      </p:sp>
      <p:sp>
        <p:nvSpPr>
          <p:cNvPr id="5" name="Text Placeholder 4"/>
          <p:cNvSpPr>
            <a:spLocks noGrp="1"/>
          </p:cNvSpPr>
          <p:nvPr>
            <p:ph type="body" sz="quarter" idx="3"/>
          </p:nvPr>
        </p:nvSpPr>
        <p:spPr>
          <a:xfrm>
            <a:off x="4645029" y="548680"/>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052736"/>
            <a:ext cx="4041775" cy="3951288"/>
          </a:xfrm>
        </p:spPr>
        <p:txBody>
          <a:bodyPr>
            <a:noAutofit/>
          </a:bodyPr>
          <a:lstStyle/>
          <a:p>
            <a:r>
              <a:rPr lang="en-ZA" sz="2000" b="1" dirty="0"/>
              <a:t>Training &amp;</a:t>
            </a:r>
            <a:r>
              <a:rPr lang="en-ZA" sz="2000" b="1" dirty="0" smtClean="0"/>
              <a:t> </a:t>
            </a:r>
            <a:r>
              <a:rPr lang="en-ZA" sz="2000" b="1" dirty="0"/>
              <a:t>empowerment of QLTC functional structures </a:t>
            </a:r>
            <a:r>
              <a:rPr lang="en-ZA" sz="2000" b="1" dirty="0" smtClean="0"/>
              <a:t>in schools </a:t>
            </a:r>
            <a:r>
              <a:rPr lang="en-ZA" sz="2000" dirty="0" smtClean="0"/>
              <a:t>around Tembisa </a:t>
            </a:r>
            <a:r>
              <a:rPr lang="en-ZA" sz="2000" dirty="0"/>
              <a:t>in </a:t>
            </a:r>
            <a:r>
              <a:rPr lang="en-ZA" sz="2000" dirty="0" smtClean="0"/>
              <a:t>Gauteng;  </a:t>
            </a:r>
            <a:endParaRPr lang="en-US" sz="2000" dirty="0"/>
          </a:p>
          <a:p>
            <a:r>
              <a:rPr lang="en-ZA" sz="2000" b="1" dirty="0" smtClean="0"/>
              <a:t>Adoption </a:t>
            </a:r>
            <a:r>
              <a:rPr lang="en-ZA" sz="2000" b="1" dirty="0"/>
              <a:t>of schools in line with </a:t>
            </a:r>
            <a:r>
              <a:rPr lang="en-ZA" sz="2000" dirty="0" smtClean="0"/>
              <a:t>National Economic Development and Labour Council </a:t>
            </a:r>
            <a:r>
              <a:rPr lang="en-ZA" sz="2000" b="1" dirty="0" smtClean="0"/>
              <a:t>(NEDLAC) </a:t>
            </a:r>
            <a:r>
              <a:rPr lang="en-ZA" sz="2000" b="1" dirty="0"/>
              <a:t>Accord: </a:t>
            </a:r>
            <a:r>
              <a:rPr lang="en-ZA" sz="2000" b="1" dirty="0" smtClean="0"/>
              <a:t>11 </a:t>
            </a:r>
            <a:r>
              <a:rPr lang="en-ZA" sz="2000" b="1" dirty="0"/>
              <a:t>schools </a:t>
            </a:r>
            <a:r>
              <a:rPr lang="en-ZA" sz="2000" dirty="0"/>
              <a:t>adopted in North </a:t>
            </a:r>
            <a:r>
              <a:rPr lang="en-ZA" sz="2000" dirty="0" smtClean="0"/>
              <a:t>West (8 Primary </a:t>
            </a:r>
            <a:r>
              <a:rPr lang="en-ZA" sz="2000" dirty="0"/>
              <a:t>&amp;</a:t>
            </a:r>
            <a:r>
              <a:rPr lang="en-ZA" sz="2000" dirty="0" smtClean="0"/>
              <a:t> 3 secondary schools);</a:t>
            </a:r>
            <a:endParaRPr lang="en-US" sz="2000" dirty="0"/>
          </a:p>
          <a:p>
            <a:r>
              <a:rPr lang="en-ZA" sz="2000" b="1" dirty="0"/>
              <a:t>Social Mobilisation and Advocacy:</a:t>
            </a:r>
            <a:r>
              <a:rPr lang="en-ZA" sz="2000" dirty="0"/>
              <a:t> the DBE with the Eastern Cape Province organised an Induction session for the District Education Fora (DEF). </a:t>
            </a:r>
            <a:endParaRPr lang="en-US" sz="2000"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5303917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000" b="1" dirty="0">
                <a:solidFill>
                  <a:srgbClr val="C0504D">
                    <a:lumMod val="75000"/>
                  </a:srgbClr>
                </a:solidFill>
              </a:rPr>
              <a:t/>
            </a:r>
            <a:br>
              <a:rPr lang="en-ZA" sz="2000" b="1" dirty="0">
                <a:solidFill>
                  <a:srgbClr val="C0504D">
                    <a:lumMod val="75000"/>
                  </a:srgbClr>
                </a:solidFill>
              </a:rPr>
            </a:br>
            <a:r>
              <a:rPr lang="en-US" sz="2000" b="1" dirty="0">
                <a:solidFill>
                  <a:prstClr val="black"/>
                </a:solidFill>
              </a:rPr>
              <a:t>Quality Learning and Teaching Campaign (QLTC)…</a:t>
            </a:r>
          </a:p>
        </p:txBody>
      </p:sp>
      <p:sp>
        <p:nvSpPr>
          <p:cNvPr id="3" name="Text Placeholder 2"/>
          <p:cNvSpPr>
            <a:spLocks noGrp="1"/>
          </p:cNvSpPr>
          <p:nvPr>
            <p:ph type="body" idx="1"/>
          </p:nvPr>
        </p:nvSpPr>
        <p:spPr>
          <a:xfrm>
            <a:off x="457200" y="836714"/>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71553" y="1471577"/>
            <a:ext cx="4114801" cy="3985456"/>
          </a:xfrm>
        </p:spPr>
        <p:txBody>
          <a:bodyPr>
            <a:noAutofit/>
          </a:bodyPr>
          <a:lstStyle/>
          <a:p>
            <a:pPr lvl="1" algn="just">
              <a:buFont typeface="Wingdings" panose="05000000000000000000" pitchFamily="2" charset="2"/>
              <a:buChar char="Ø"/>
            </a:pPr>
            <a:r>
              <a:rPr lang="en-ZA" dirty="0" smtClean="0"/>
              <a:t>Matric </a:t>
            </a:r>
            <a:r>
              <a:rPr lang="en-ZA" b="1" dirty="0"/>
              <a:t>Second Chance &amp;</a:t>
            </a:r>
            <a:r>
              <a:rPr lang="en-ZA" b="1" dirty="0" smtClean="0"/>
              <a:t> </a:t>
            </a:r>
            <a:r>
              <a:rPr lang="en-ZA" b="1" dirty="0"/>
              <a:t>Funza </a:t>
            </a:r>
            <a:r>
              <a:rPr lang="en-ZA" b="1" dirty="0" smtClean="0"/>
              <a:t>Lushaka;</a:t>
            </a:r>
            <a:endParaRPr lang="en-ZA" b="1" dirty="0"/>
          </a:p>
          <a:p>
            <a:pPr lvl="1" algn="just">
              <a:buFont typeface="Wingdings" panose="05000000000000000000" pitchFamily="2" charset="2"/>
              <a:buChar char="Ø"/>
            </a:pPr>
            <a:r>
              <a:rPr lang="en-ZA" b="1" dirty="0"/>
              <a:t>2018 National Elections </a:t>
            </a:r>
            <a:r>
              <a:rPr lang="en-ZA" dirty="0"/>
              <a:t>of </a:t>
            </a:r>
            <a:r>
              <a:rPr lang="en-ZA" dirty="0" smtClean="0"/>
              <a:t>SGB </a:t>
            </a:r>
            <a:r>
              <a:rPr lang="en-ZA" dirty="0"/>
              <a:t>advocacy;</a:t>
            </a:r>
          </a:p>
          <a:p>
            <a:pPr lvl="1" algn="just">
              <a:buFont typeface="Wingdings" panose="05000000000000000000" pitchFamily="2" charset="2"/>
              <a:buChar char="Ø"/>
            </a:pPr>
            <a:r>
              <a:rPr lang="en-ZA" b="1" dirty="0"/>
              <a:t>Read to </a:t>
            </a:r>
            <a:r>
              <a:rPr lang="en-ZA" b="1" dirty="0" smtClean="0"/>
              <a:t>Lead</a:t>
            </a:r>
            <a:r>
              <a:rPr lang="en-ZA" dirty="0" smtClean="0"/>
              <a:t>;</a:t>
            </a:r>
            <a:endParaRPr lang="en-ZA" dirty="0"/>
          </a:p>
          <a:p>
            <a:pPr lvl="1" algn="just">
              <a:buFont typeface="Wingdings" panose="05000000000000000000" pitchFamily="2" charset="2"/>
              <a:buChar char="Ø"/>
            </a:pPr>
            <a:r>
              <a:rPr lang="en-ZA" b="1" dirty="0"/>
              <a:t>ASIDI Schools </a:t>
            </a:r>
            <a:r>
              <a:rPr lang="en-ZA" dirty="0"/>
              <a:t>and merger of small schools;</a:t>
            </a:r>
          </a:p>
          <a:p>
            <a:pPr lvl="1" algn="just">
              <a:buFont typeface="Wingdings" panose="05000000000000000000" pitchFamily="2" charset="2"/>
              <a:buChar char="Ø"/>
            </a:pPr>
            <a:r>
              <a:rPr lang="en-ZA" b="1" dirty="0"/>
              <a:t>National Celebratory Days</a:t>
            </a:r>
            <a:r>
              <a:rPr lang="en-ZA" dirty="0"/>
              <a:t>;</a:t>
            </a:r>
          </a:p>
          <a:p>
            <a:pPr lvl="1" algn="just">
              <a:buFont typeface="Wingdings" panose="05000000000000000000" pitchFamily="2" charset="2"/>
              <a:buChar char="Ø"/>
            </a:pPr>
            <a:r>
              <a:rPr lang="en-ZA" b="1" dirty="0"/>
              <a:t>School Sports and Arts </a:t>
            </a:r>
            <a:r>
              <a:rPr lang="en-ZA" dirty="0"/>
              <a:t>and</a:t>
            </a:r>
            <a:r>
              <a:rPr lang="en-ZA" b="1" dirty="0"/>
              <a:t> </a:t>
            </a:r>
            <a:r>
              <a:rPr lang="en-ZA" b="1" dirty="0" smtClean="0"/>
              <a:t>Culture; </a:t>
            </a:r>
            <a:r>
              <a:rPr lang="en-ZA" dirty="0" smtClean="0"/>
              <a:t>and</a:t>
            </a:r>
            <a:endParaRPr lang="en-ZA" dirty="0"/>
          </a:p>
          <a:p>
            <a:pPr lvl="1" algn="just">
              <a:buFont typeface="Wingdings" panose="05000000000000000000" pitchFamily="2" charset="2"/>
              <a:buChar char="Ø"/>
            </a:pPr>
            <a:r>
              <a:rPr lang="en-ZA" b="1" dirty="0"/>
              <a:t>Education Emergencies </a:t>
            </a:r>
            <a:r>
              <a:rPr lang="en-ZA" dirty="0" smtClean="0"/>
              <a:t>&amp; </a:t>
            </a:r>
            <a:r>
              <a:rPr lang="en-ZA" dirty="0"/>
              <a:t>the protection </a:t>
            </a:r>
            <a:r>
              <a:rPr lang="en-ZA" dirty="0" smtClean="0"/>
              <a:t>of </a:t>
            </a:r>
            <a:r>
              <a:rPr lang="en-US" dirty="0"/>
              <a:t>Quality Learning and Teaching </a:t>
            </a:r>
            <a:r>
              <a:rPr lang="en-US" dirty="0" smtClean="0"/>
              <a:t>(</a:t>
            </a:r>
            <a:r>
              <a:rPr lang="en-ZA" dirty="0" smtClean="0"/>
              <a:t>QLT) time &amp; spaces.</a:t>
            </a:r>
            <a:endParaRPr lang="en-ZA" dirty="0"/>
          </a:p>
          <a:p>
            <a:endParaRPr lang="en-US" sz="2000" dirty="0"/>
          </a:p>
        </p:txBody>
      </p:sp>
      <p:sp>
        <p:nvSpPr>
          <p:cNvPr id="5" name="Text Placeholder 4"/>
          <p:cNvSpPr>
            <a:spLocks noGrp="1"/>
          </p:cNvSpPr>
          <p:nvPr>
            <p:ph type="body" sz="quarter" idx="3"/>
          </p:nvPr>
        </p:nvSpPr>
        <p:spPr>
          <a:xfrm>
            <a:off x="4645029" y="836714"/>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476664"/>
            <a:ext cx="4041775" cy="3951288"/>
          </a:xfrm>
        </p:spPr>
        <p:txBody>
          <a:bodyPr>
            <a:normAutofit/>
          </a:bodyPr>
          <a:lstStyle/>
          <a:p>
            <a:r>
              <a:rPr lang="en-ZA" sz="2000" b="1" dirty="0"/>
              <a:t>Collaboration and </a:t>
            </a:r>
            <a:r>
              <a:rPr lang="en-ZA" sz="2000" b="1" dirty="0" smtClean="0"/>
              <a:t>Partnership: </a:t>
            </a:r>
          </a:p>
          <a:p>
            <a:pPr lvl="1" algn="just">
              <a:buFont typeface="Wingdings" panose="05000000000000000000" pitchFamily="2" charset="2"/>
              <a:buChar char="Ø"/>
            </a:pPr>
            <a:r>
              <a:rPr lang="en-ZA" b="1" dirty="0"/>
              <a:t>7 districts </a:t>
            </a:r>
            <a:r>
              <a:rPr lang="en-ZA" dirty="0"/>
              <a:t>in EC &amp;</a:t>
            </a:r>
            <a:r>
              <a:rPr lang="en-ZA" dirty="0" smtClean="0"/>
              <a:t> </a:t>
            </a:r>
            <a:r>
              <a:rPr lang="en-ZA" dirty="0"/>
              <a:t>LP were </a:t>
            </a:r>
            <a:r>
              <a:rPr lang="en-ZA" dirty="0" smtClean="0"/>
              <a:t>visited in order to </a:t>
            </a:r>
            <a:r>
              <a:rPr lang="en-ZA" b="1" dirty="0" smtClean="0"/>
              <a:t>conduct </a:t>
            </a:r>
            <a:r>
              <a:rPr lang="en-ZA" b="1" dirty="0"/>
              <a:t>monitoring of 2017 </a:t>
            </a:r>
            <a:r>
              <a:rPr lang="en-ZA" b="1" dirty="0" smtClean="0"/>
              <a:t>NSC </a:t>
            </a:r>
            <a:r>
              <a:rPr lang="en-ZA" dirty="0" smtClean="0"/>
              <a:t>from </a:t>
            </a:r>
            <a:r>
              <a:rPr lang="en-ZA" dirty="0"/>
              <a:t>30 October to 17 November </a:t>
            </a:r>
            <a:r>
              <a:rPr lang="en-ZA" dirty="0" smtClean="0"/>
              <a:t>2017</a:t>
            </a:r>
            <a:r>
              <a:rPr lang="en-ZA" dirty="0"/>
              <a:t>;</a:t>
            </a:r>
            <a:endParaRPr lang="en-ZA" dirty="0" smtClean="0"/>
          </a:p>
          <a:p>
            <a:pPr lvl="1" algn="just">
              <a:buFont typeface="Wingdings" panose="05000000000000000000" pitchFamily="2" charset="2"/>
              <a:buChar char="Ø"/>
            </a:pPr>
            <a:r>
              <a:rPr lang="en-ZA" b="1" dirty="0"/>
              <a:t>5 </a:t>
            </a:r>
            <a:r>
              <a:rPr lang="en-ZA" b="1" dirty="0" smtClean="0"/>
              <a:t>Provinces </a:t>
            </a:r>
            <a:r>
              <a:rPr lang="en-ZA" dirty="0" smtClean="0"/>
              <a:t>(EC</a:t>
            </a:r>
            <a:r>
              <a:rPr lang="en-ZA" dirty="0"/>
              <a:t>, GP, KZN, LP &amp;</a:t>
            </a:r>
            <a:r>
              <a:rPr lang="en-ZA" dirty="0" smtClean="0"/>
              <a:t> NW) were visited to </a:t>
            </a:r>
            <a:r>
              <a:rPr lang="en-ZA" b="1" dirty="0" smtClean="0"/>
              <a:t>conduct monitoring </a:t>
            </a:r>
            <a:r>
              <a:rPr lang="en-ZA" dirty="0" smtClean="0"/>
              <a:t>visits </a:t>
            </a:r>
            <a:r>
              <a:rPr lang="en-ZA" dirty="0"/>
              <a:t>for </a:t>
            </a:r>
            <a:r>
              <a:rPr lang="en-ZA" b="1" dirty="0"/>
              <a:t>pre-closure readiness </a:t>
            </a:r>
            <a:r>
              <a:rPr lang="en-ZA" dirty="0"/>
              <a:t>for </a:t>
            </a:r>
            <a:r>
              <a:rPr lang="en-ZA" dirty="0" smtClean="0"/>
              <a:t>2017.</a:t>
            </a:r>
            <a:endParaRPr lang="en-US"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06123823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557808"/>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DISTRICT-LEVEL PLANNING AND IMPLEMENTATION SUPPORT</a:t>
            </a:r>
            <a:br>
              <a:rPr lang="en-US" sz="24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r>
              <a:rPr lang="en-ZA" sz="2000" b="1" dirty="0">
                <a:solidFill>
                  <a:srgbClr val="C0504D">
                    <a:lumMod val="75000"/>
                  </a:srgbClr>
                </a:solidFill>
              </a:rPr>
              <a:t/>
            </a:r>
            <a:br>
              <a:rPr lang="en-ZA" sz="2000" b="1" dirty="0">
                <a:solidFill>
                  <a:srgbClr val="C0504D">
                    <a:lumMod val="75000"/>
                  </a:srgbClr>
                </a:solidFill>
              </a:rPr>
            </a:br>
            <a:endParaRPr lang="en-US" sz="2000" b="1" dirty="0">
              <a:solidFill>
                <a:prstClr val="black"/>
              </a:solidFill>
            </a:endParaRPr>
          </a:p>
        </p:txBody>
      </p:sp>
      <p:sp>
        <p:nvSpPr>
          <p:cNvPr id="3" name="Text Placeholder 2"/>
          <p:cNvSpPr>
            <a:spLocks noGrp="1"/>
          </p:cNvSpPr>
          <p:nvPr>
            <p:ph type="body" idx="1"/>
          </p:nvPr>
        </p:nvSpPr>
        <p:spPr>
          <a:xfrm>
            <a:off x="457200" y="1205065"/>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772816"/>
            <a:ext cx="4040188" cy="3951288"/>
          </a:xfrm>
        </p:spPr>
        <p:txBody>
          <a:bodyPr>
            <a:noAutofit/>
          </a:bodyPr>
          <a:lstStyle/>
          <a:p>
            <a:pPr>
              <a:lnSpc>
                <a:spcPct val="110000"/>
              </a:lnSpc>
              <a:spcBef>
                <a:spcPts val="0"/>
              </a:spcBef>
              <a:defRPr/>
            </a:pPr>
            <a:r>
              <a:rPr lang="en-ZA" sz="2000" dirty="0"/>
              <a:t>School Improvement Support Coordinators </a:t>
            </a:r>
            <a:r>
              <a:rPr lang="en-ZA" sz="2000" b="1" dirty="0"/>
              <a:t>(</a:t>
            </a:r>
            <a:r>
              <a:rPr lang="en-ZA" sz="2000" b="1" dirty="0" smtClean="0"/>
              <a:t>SISCOs</a:t>
            </a:r>
            <a:r>
              <a:rPr lang="en-ZA" sz="2000" dirty="0" smtClean="0"/>
              <a:t>) worked </a:t>
            </a:r>
            <a:r>
              <a:rPr lang="en-ZA" sz="2000" dirty="0"/>
              <a:t>with </a:t>
            </a:r>
            <a:r>
              <a:rPr lang="en-ZA" sz="2000" b="1" dirty="0"/>
              <a:t>135 Circuit Managers </a:t>
            </a:r>
            <a:r>
              <a:rPr lang="en-ZA" sz="2000" dirty="0"/>
              <a:t>in </a:t>
            </a:r>
            <a:r>
              <a:rPr lang="en-ZA" sz="2000" b="1" dirty="0"/>
              <a:t>30 districts </a:t>
            </a:r>
            <a:r>
              <a:rPr lang="en-ZA" sz="2000" dirty="0"/>
              <a:t>to </a:t>
            </a:r>
            <a:r>
              <a:rPr lang="en-ZA" sz="2000" dirty="0" smtClean="0"/>
              <a:t>strengthen </a:t>
            </a:r>
            <a:r>
              <a:rPr lang="en-ZA" sz="2000" dirty="0"/>
              <a:t>utilisation of </a:t>
            </a:r>
            <a:r>
              <a:rPr lang="en-ZA" sz="2000" dirty="0" smtClean="0"/>
              <a:t>data</a:t>
            </a:r>
            <a:r>
              <a:rPr lang="en-ZA" sz="2000" b="1" dirty="0" smtClean="0"/>
              <a:t> </a:t>
            </a:r>
            <a:r>
              <a:rPr lang="en-ZA" sz="2000" dirty="0"/>
              <a:t>to </a:t>
            </a:r>
            <a:r>
              <a:rPr lang="en-ZA" sz="2000" b="1" dirty="0"/>
              <a:t>improve learner </a:t>
            </a:r>
            <a:r>
              <a:rPr lang="en-ZA" sz="2000" b="1" dirty="0" smtClean="0"/>
              <a:t>performance </a:t>
            </a:r>
            <a:r>
              <a:rPr lang="en-ZA" sz="2000" dirty="0" smtClean="0"/>
              <a:t>in </a:t>
            </a:r>
            <a:r>
              <a:rPr lang="en-ZA" sz="2000" b="1" dirty="0" smtClean="0"/>
              <a:t>3 </a:t>
            </a:r>
            <a:r>
              <a:rPr lang="en-ZA" sz="2000" b="1" dirty="0"/>
              <a:t>375 </a:t>
            </a:r>
            <a:r>
              <a:rPr lang="en-ZA" sz="2000" b="1" dirty="0" smtClean="0"/>
              <a:t>schools</a:t>
            </a:r>
            <a:r>
              <a:rPr lang="en-ZA" sz="2000" dirty="0" smtClean="0"/>
              <a:t>;</a:t>
            </a:r>
          </a:p>
          <a:p>
            <a:pPr>
              <a:lnSpc>
                <a:spcPct val="110000"/>
              </a:lnSpc>
              <a:spcBef>
                <a:spcPts val="0"/>
              </a:spcBef>
              <a:defRPr/>
            </a:pPr>
            <a:r>
              <a:rPr lang="en-ZA" sz="2000" dirty="0" smtClean="0"/>
              <a:t>The </a:t>
            </a:r>
            <a:r>
              <a:rPr lang="en-ZA" sz="2000" b="1" dirty="0"/>
              <a:t>proposed 2019 School </a:t>
            </a:r>
            <a:r>
              <a:rPr lang="en-ZA" sz="2000" b="1" dirty="0" smtClean="0"/>
              <a:t>Calendar </a:t>
            </a:r>
            <a:r>
              <a:rPr lang="en-ZA" sz="2000" dirty="0" smtClean="0"/>
              <a:t>was approved.</a:t>
            </a:r>
          </a:p>
          <a:p>
            <a:pPr>
              <a:lnSpc>
                <a:spcPct val="110000"/>
              </a:lnSpc>
              <a:spcBef>
                <a:spcPts val="0"/>
              </a:spcBef>
              <a:defRPr/>
            </a:pPr>
            <a:r>
              <a:rPr lang="en-ZA" sz="2000" dirty="0" smtClean="0"/>
              <a:t>The </a:t>
            </a:r>
            <a:r>
              <a:rPr lang="en-ZA" sz="2000" b="1" dirty="0"/>
              <a:t>draft 2020 School calendar </a:t>
            </a:r>
            <a:r>
              <a:rPr lang="en-ZA" sz="2000" dirty="0"/>
              <a:t>has been distributed to </a:t>
            </a:r>
            <a:r>
              <a:rPr lang="en-ZA" sz="2000" dirty="0" smtClean="0"/>
              <a:t>PEDs and </a:t>
            </a:r>
            <a:r>
              <a:rPr lang="en-ZA" sz="2000" dirty="0"/>
              <a:t>stakeholders for </a:t>
            </a:r>
            <a:r>
              <a:rPr lang="en-ZA" sz="2000" dirty="0" smtClean="0"/>
              <a:t>comments</a:t>
            </a:r>
            <a:r>
              <a:rPr lang="en-ZA" sz="2000" dirty="0"/>
              <a:t>.  </a:t>
            </a:r>
          </a:p>
          <a:p>
            <a:pPr>
              <a:lnSpc>
                <a:spcPct val="110000"/>
              </a:lnSpc>
              <a:spcBef>
                <a:spcPts val="0"/>
              </a:spcBef>
              <a:defRPr/>
            </a:pPr>
            <a:endParaRPr lang="en-ZA" sz="2000" dirty="0"/>
          </a:p>
        </p:txBody>
      </p:sp>
      <p:sp>
        <p:nvSpPr>
          <p:cNvPr id="5" name="Text Placeholder 4"/>
          <p:cNvSpPr>
            <a:spLocks noGrp="1"/>
          </p:cNvSpPr>
          <p:nvPr>
            <p:ph type="body" sz="quarter" idx="3"/>
          </p:nvPr>
        </p:nvSpPr>
        <p:spPr>
          <a:xfrm>
            <a:off x="4645029" y="1196756"/>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645029" y="1772816"/>
            <a:ext cx="4041775" cy="3951288"/>
          </a:xfrm>
        </p:spPr>
        <p:txBody>
          <a:bodyPr>
            <a:normAutofit/>
          </a:bodyPr>
          <a:lstStyle/>
          <a:p>
            <a:pPr>
              <a:spcBef>
                <a:spcPts val="0"/>
              </a:spcBef>
              <a:defRPr/>
            </a:pPr>
            <a:r>
              <a:rPr lang="en-ZA" sz="2000" b="1" dirty="0" smtClean="0"/>
              <a:t>SISCOs</a:t>
            </a:r>
            <a:r>
              <a:rPr lang="en-ZA" sz="2000" dirty="0" smtClean="0"/>
              <a:t>, </a:t>
            </a:r>
            <a:r>
              <a:rPr lang="en-ZA" sz="2000" dirty="0"/>
              <a:t>led by provincially-based Project Managers, worked with </a:t>
            </a:r>
            <a:r>
              <a:rPr lang="en-ZA" sz="2000" b="1" dirty="0" smtClean="0"/>
              <a:t>119</a:t>
            </a:r>
            <a:r>
              <a:rPr lang="en-ZA" sz="2000" dirty="0" smtClean="0"/>
              <a:t> </a:t>
            </a:r>
            <a:r>
              <a:rPr lang="en-ZA" sz="2000" dirty="0"/>
              <a:t>out of 135 </a:t>
            </a:r>
            <a:r>
              <a:rPr lang="en-ZA" sz="2000" b="1" dirty="0"/>
              <a:t>Circuit Managers in 30 districts </a:t>
            </a:r>
            <a:r>
              <a:rPr lang="en-ZA" sz="2000" dirty="0"/>
              <a:t>to strengthen the utilisation of </a:t>
            </a:r>
            <a:r>
              <a:rPr lang="en-ZA" sz="2000" dirty="0" smtClean="0"/>
              <a:t>data </a:t>
            </a:r>
            <a:r>
              <a:rPr lang="en-ZA" sz="2000" dirty="0"/>
              <a:t>to improve learner </a:t>
            </a:r>
            <a:r>
              <a:rPr lang="en-ZA" sz="2000" dirty="0" smtClean="0"/>
              <a:t>performance in </a:t>
            </a:r>
            <a:r>
              <a:rPr lang="en-ZA" sz="2000" b="1" dirty="0"/>
              <a:t>3 375 </a:t>
            </a:r>
            <a:r>
              <a:rPr lang="en-ZA" sz="2000" b="1" dirty="0" smtClean="0"/>
              <a:t>schools.</a:t>
            </a:r>
            <a:endParaRPr lang="en-ZA" sz="2000" b="1" dirty="0"/>
          </a:p>
          <a:p>
            <a:endParaRPr lang="en-US"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967814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1824"/>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DISTRICT-LEVEL PLANNING AND IMPLEMENTATION SUPPORT</a:t>
            </a:r>
            <a:br>
              <a:rPr lang="en-US" sz="2400" b="1" dirty="0">
                <a:ea typeface="Times New Roman"/>
                <a:cs typeface="Times New Roman"/>
              </a:rPr>
            </a:br>
            <a:r>
              <a:rPr lang="en-US" sz="2000" b="1" dirty="0">
                <a:ea typeface="Times New Roman"/>
                <a:cs typeface="Times New Roman"/>
              </a:rPr>
              <a:t/>
            </a:r>
            <a:br>
              <a:rPr lang="en-US" sz="20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r>
              <a:rPr lang="en-ZA" sz="2000" b="1" dirty="0">
                <a:solidFill>
                  <a:srgbClr val="C0504D">
                    <a:lumMod val="75000"/>
                  </a:srgbClr>
                </a:solidFill>
              </a:rPr>
              <a:t/>
            </a:r>
            <a:br>
              <a:rPr lang="en-ZA" sz="2000" b="1" dirty="0">
                <a:solidFill>
                  <a:srgbClr val="C0504D">
                    <a:lumMod val="75000"/>
                  </a:srgbClr>
                </a:solidFill>
              </a:rPr>
            </a:br>
            <a:endParaRPr lang="en-US" sz="2000" b="1" dirty="0">
              <a:solidFill>
                <a:prstClr val="black"/>
              </a:solidFill>
            </a:endParaRPr>
          </a:p>
        </p:txBody>
      </p:sp>
      <p:sp>
        <p:nvSpPr>
          <p:cNvPr id="3" name="Text Placeholder 2"/>
          <p:cNvSpPr>
            <a:spLocks noGrp="1"/>
          </p:cNvSpPr>
          <p:nvPr>
            <p:ph type="body" idx="1"/>
          </p:nvPr>
        </p:nvSpPr>
        <p:spPr>
          <a:xfrm>
            <a:off x="467544" y="764704"/>
            <a:ext cx="4040188" cy="639763"/>
          </a:xfrm>
        </p:spPr>
        <p:txBody>
          <a:bodyPr/>
          <a:lstStyle/>
          <a:p>
            <a:pPr algn="ctr"/>
            <a:r>
              <a:rPr lang="en-US" dirty="0" smtClean="0"/>
              <a:t>Q2</a:t>
            </a:r>
            <a:endParaRPr lang="en-US" dirty="0"/>
          </a:p>
        </p:txBody>
      </p:sp>
      <p:sp>
        <p:nvSpPr>
          <p:cNvPr id="4" name="Content Placeholder 3"/>
          <p:cNvSpPr>
            <a:spLocks noGrp="1"/>
          </p:cNvSpPr>
          <p:nvPr>
            <p:ph sz="half" idx="2"/>
          </p:nvPr>
        </p:nvSpPr>
        <p:spPr>
          <a:xfrm>
            <a:off x="107504" y="1412776"/>
            <a:ext cx="4824536" cy="5112568"/>
          </a:xfrm>
        </p:spPr>
        <p:txBody>
          <a:bodyPr>
            <a:normAutofit fontScale="25000" lnSpcReduction="20000"/>
          </a:bodyPr>
          <a:lstStyle/>
          <a:p>
            <a:pPr>
              <a:lnSpc>
                <a:spcPct val="120000"/>
              </a:lnSpc>
              <a:spcBef>
                <a:spcPts val="35"/>
              </a:spcBef>
            </a:pPr>
            <a:r>
              <a:rPr lang="en-ZA" sz="5600" dirty="0">
                <a:ea typeface="Calibri"/>
              </a:rPr>
              <a:t>The amended </a:t>
            </a:r>
            <a:r>
              <a:rPr lang="en-ZA" sz="5600" b="1" dirty="0">
                <a:ea typeface="Calibri"/>
              </a:rPr>
              <a:t>Policy on the </a:t>
            </a:r>
            <a:r>
              <a:rPr lang="en-ZA" sz="5600" b="1" i="1" dirty="0">
                <a:ea typeface="Calibri"/>
              </a:rPr>
              <a:t>Organisation, Roles and Responsibilities of Education Districts</a:t>
            </a:r>
            <a:r>
              <a:rPr lang="en-ZA" sz="5600" b="1" dirty="0">
                <a:ea typeface="Calibri"/>
              </a:rPr>
              <a:t> </a:t>
            </a:r>
            <a:r>
              <a:rPr lang="en-ZA" sz="5600" dirty="0">
                <a:ea typeface="Calibri"/>
              </a:rPr>
              <a:t>was approved by the Socio-Economic Impact Assessment System (SEIAS) </a:t>
            </a:r>
            <a:r>
              <a:rPr lang="en-ZA" sz="5600" dirty="0" smtClean="0">
                <a:ea typeface="Calibri"/>
              </a:rPr>
              <a:t>unit of </a:t>
            </a:r>
            <a:r>
              <a:rPr lang="en-ZA" sz="5600" dirty="0">
                <a:ea typeface="Calibri"/>
              </a:rPr>
              <a:t>the DPME. </a:t>
            </a:r>
            <a:endParaRPr lang="en-ZA" sz="5600" dirty="0" smtClean="0">
              <a:ea typeface="Calibri"/>
            </a:endParaRPr>
          </a:p>
          <a:p>
            <a:pPr>
              <a:lnSpc>
                <a:spcPct val="120000"/>
              </a:lnSpc>
              <a:spcBef>
                <a:spcPts val="35"/>
              </a:spcBef>
            </a:pPr>
            <a:r>
              <a:rPr lang="en-US" sz="5600" dirty="0" smtClean="0">
                <a:ea typeface="Times New Roman"/>
                <a:cs typeface="Times New Roman"/>
              </a:rPr>
              <a:t>Distributed</a:t>
            </a:r>
            <a:r>
              <a:rPr lang="en-US" sz="5600" b="1" dirty="0" smtClean="0">
                <a:ea typeface="Times New Roman"/>
                <a:cs typeface="Times New Roman"/>
              </a:rPr>
              <a:t> 22 500 </a:t>
            </a:r>
            <a:r>
              <a:rPr lang="en-US" sz="5600" dirty="0">
                <a:ea typeface="Times New Roman"/>
                <a:cs typeface="Times New Roman"/>
              </a:rPr>
              <a:t>c</a:t>
            </a:r>
            <a:r>
              <a:rPr lang="en-US" sz="5600" dirty="0" smtClean="0">
                <a:ea typeface="Times New Roman"/>
                <a:cs typeface="Times New Roman"/>
              </a:rPr>
              <a:t>opies of </a:t>
            </a:r>
            <a:r>
              <a:rPr lang="en-US" sz="5600" dirty="0">
                <a:ea typeface="Times New Roman"/>
                <a:cs typeface="Times New Roman"/>
              </a:rPr>
              <a:t>the District Standard Routines and </a:t>
            </a:r>
            <a:r>
              <a:rPr lang="en-ZA" sz="5600" dirty="0">
                <a:ea typeface="Times New Roman"/>
                <a:cs typeface="Times New Roman"/>
              </a:rPr>
              <a:t>Operations</a:t>
            </a:r>
            <a:r>
              <a:rPr lang="en-US" sz="5600" dirty="0">
                <a:ea typeface="Times New Roman"/>
                <a:cs typeface="Times New Roman"/>
              </a:rPr>
              <a:t> Guideline </a:t>
            </a:r>
            <a:r>
              <a:rPr lang="en-US" sz="5600" dirty="0" smtClean="0">
                <a:ea typeface="Times New Roman"/>
                <a:cs typeface="Times New Roman"/>
              </a:rPr>
              <a:t>document to </a:t>
            </a:r>
            <a:r>
              <a:rPr lang="en-US" sz="5600" dirty="0">
                <a:ea typeface="Times New Roman"/>
                <a:cs typeface="Times New Roman"/>
              </a:rPr>
              <a:t>all provinces, districts &amp;</a:t>
            </a:r>
            <a:r>
              <a:rPr lang="en-US" sz="5600" dirty="0" smtClean="0">
                <a:ea typeface="Times New Roman"/>
                <a:cs typeface="Times New Roman"/>
              </a:rPr>
              <a:t> stakeholders. </a:t>
            </a:r>
            <a:r>
              <a:rPr lang="en-US" sz="5600" dirty="0" smtClean="0"/>
              <a:t>The </a:t>
            </a:r>
            <a:r>
              <a:rPr lang="en-US" sz="5600" dirty="0"/>
              <a:t>Guideline document seeks to </a:t>
            </a:r>
            <a:r>
              <a:rPr lang="en-US" sz="5600" b="1" dirty="0" err="1"/>
              <a:t>standardise</a:t>
            </a:r>
            <a:r>
              <a:rPr lang="en-US" sz="5600" b="1" dirty="0"/>
              <a:t> routines &amp;</a:t>
            </a:r>
            <a:r>
              <a:rPr lang="en-US" sz="5600" b="1" dirty="0" smtClean="0"/>
              <a:t> </a:t>
            </a:r>
            <a:r>
              <a:rPr lang="en-US" sz="5600" b="1" dirty="0"/>
              <a:t>operations </a:t>
            </a:r>
            <a:r>
              <a:rPr lang="en-US" sz="5600" dirty="0"/>
              <a:t>across all districts </a:t>
            </a:r>
            <a:r>
              <a:rPr lang="en-US" sz="5600" dirty="0" smtClean="0"/>
              <a:t>and further clarifies </a:t>
            </a:r>
            <a:r>
              <a:rPr lang="en-US" sz="5600" dirty="0"/>
              <a:t>functions </a:t>
            </a:r>
            <a:r>
              <a:rPr lang="en-US" sz="5600" dirty="0" smtClean="0"/>
              <a:t>expected of </a:t>
            </a:r>
            <a:r>
              <a:rPr lang="en-US" sz="5600" dirty="0"/>
              <a:t>district offices per quarter</a:t>
            </a:r>
            <a:r>
              <a:rPr lang="en-US" sz="5600" dirty="0" smtClean="0"/>
              <a:t>.</a:t>
            </a:r>
          </a:p>
          <a:p>
            <a:pPr lvl="0">
              <a:lnSpc>
                <a:spcPct val="120000"/>
              </a:lnSpc>
              <a:spcBef>
                <a:spcPts val="35"/>
              </a:spcBef>
            </a:pPr>
            <a:r>
              <a:rPr lang="en-ZA" sz="5600" dirty="0"/>
              <a:t>The </a:t>
            </a:r>
            <a:r>
              <a:rPr lang="en-ZA" sz="5600" b="1" dirty="0" smtClean="0"/>
              <a:t>Fundamentals </a:t>
            </a:r>
            <a:r>
              <a:rPr lang="en-ZA" sz="5600" b="1" dirty="0"/>
              <a:t>of Performance (FOPs) Self-Assessment for districts </a:t>
            </a:r>
            <a:r>
              <a:rPr lang="en-ZA" sz="5600" dirty="0" smtClean="0"/>
              <a:t>was conducted in 16 out of the 18 pilot </a:t>
            </a:r>
            <a:r>
              <a:rPr lang="en-ZA" sz="5600" dirty="0"/>
              <a:t>districts targeted for 2017/18 </a:t>
            </a:r>
            <a:r>
              <a:rPr lang="en-ZA" sz="5600" dirty="0" smtClean="0"/>
              <a:t>. </a:t>
            </a:r>
            <a:r>
              <a:rPr lang="en-ZA" sz="5600" dirty="0"/>
              <a:t>The main purpose of the FOPs is to facilitate a discussion and assessment </a:t>
            </a:r>
            <a:r>
              <a:rPr lang="en-ZA" sz="5600" dirty="0" smtClean="0"/>
              <a:t>of districts </a:t>
            </a:r>
            <a:r>
              <a:rPr lang="en-ZA" sz="5600" dirty="0"/>
              <a:t>functionality and performance for district development. </a:t>
            </a:r>
            <a:endParaRPr lang="en-ZA" sz="5600" dirty="0" smtClean="0"/>
          </a:p>
          <a:p>
            <a:pPr>
              <a:lnSpc>
                <a:spcPct val="120000"/>
              </a:lnSpc>
              <a:spcBef>
                <a:spcPts val="35"/>
              </a:spcBef>
            </a:pPr>
            <a:r>
              <a:rPr lang="en-US" sz="5600" dirty="0"/>
              <a:t>The </a:t>
            </a:r>
            <a:r>
              <a:rPr lang="en-US" sz="5600" dirty="0" smtClean="0"/>
              <a:t>2nd </a:t>
            </a:r>
            <a:r>
              <a:rPr lang="en-US" sz="5600" dirty="0"/>
              <a:t>phase of the </a:t>
            </a:r>
            <a:r>
              <a:rPr lang="en-US" sz="5600" b="1" dirty="0"/>
              <a:t>Induction and Orientation </a:t>
            </a:r>
            <a:r>
              <a:rPr lang="en-US" sz="5600" b="1" dirty="0" err="1" smtClean="0"/>
              <a:t>programme</a:t>
            </a:r>
            <a:r>
              <a:rPr lang="en-US" sz="5600" b="1" dirty="0" smtClean="0"/>
              <a:t> </a:t>
            </a:r>
            <a:r>
              <a:rPr lang="en-US" sz="5600" dirty="0" smtClean="0"/>
              <a:t>involving </a:t>
            </a:r>
            <a:r>
              <a:rPr lang="en-US" sz="5600" dirty="0"/>
              <a:t>the write up of the case study reports has been </a:t>
            </a:r>
            <a:r>
              <a:rPr lang="en-US" sz="5600" dirty="0" smtClean="0"/>
              <a:t>completed by 60 participants. 13 </a:t>
            </a:r>
            <a:r>
              <a:rPr lang="en-US" sz="5600" dirty="0"/>
              <a:t>Master Trainers completed the online course and were trained to sharpen their facilitation </a:t>
            </a:r>
            <a:r>
              <a:rPr lang="en-US" sz="5600" dirty="0" smtClean="0"/>
              <a:t>skills. </a:t>
            </a:r>
            <a:r>
              <a:rPr lang="en-US" sz="5600" dirty="0"/>
              <a:t>The trained Master Trainers will take forward the Induction and Orientation of newly appointed district officials in their respective provinces. </a:t>
            </a:r>
            <a:endParaRPr lang="en-GB" sz="5600" dirty="0"/>
          </a:p>
          <a:p>
            <a:pPr lvl="0"/>
            <a:endParaRPr lang="en-GB" sz="2000" dirty="0">
              <a:solidFill>
                <a:srgbClr val="FF0000"/>
              </a:solidFill>
            </a:endParaRPr>
          </a:p>
          <a:p>
            <a:endParaRPr lang="en-GB" sz="2000" dirty="0">
              <a:solidFill>
                <a:srgbClr val="FF0000"/>
              </a:solidFill>
              <a:ea typeface="Times New Roman"/>
              <a:cs typeface="Times New Roman"/>
            </a:endParaRPr>
          </a:p>
          <a:p>
            <a:endParaRPr lang="en-US" sz="2000" dirty="0">
              <a:solidFill>
                <a:srgbClr val="FF0000"/>
              </a:solidFill>
            </a:endParaRPr>
          </a:p>
        </p:txBody>
      </p:sp>
      <p:sp>
        <p:nvSpPr>
          <p:cNvPr id="5" name="Slide Number Placeholder 4"/>
          <p:cNvSpPr>
            <a:spLocks noGrp="1"/>
          </p:cNvSpPr>
          <p:nvPr>
            <p:ph type="sldNum" sz="quarter" idx="10"/>
          </p:nvPr>
        </p:nvSpPr>
        <p:spPr/>
        <p:txBody>
          <a:bodyPr/>
          <a:lstStyle/>
          <a:p>
            <a:fld id="{E2C0AE55-7E06-4976-960B-3D98813CB3CF}" type="slidenum">
              <a:rPr lang="en-ZA" smtClean="0">
                <a:solidFill>
                  <a:prstClr val="black">
                    <a:tint val="75000"/>
                  </a:prstClr>
                </a:solidFill>
              </a:rPr>
              <a:pPr/>
              <a:t>95</a:t>
            </a:fld>
            <a:endParaRPr lang="en-ZA" dirty="0">
              <a:solidFill>
                <a:prstClr val="black">
                  <a:tint val="75000"/>
                </a:prstClr>
              </a:solidFill>
            </a:endParaRPr>
          </a:p>
        </p:txBody>
      </p:sp>
      <p:sp>
        <p:nvSpPr>
          <p:cNvPr id="6" name="Content Placeholder 5"/>
          <p:cNvSpPr>
            <a:spLocks noGrp="1"/>
          </p:cNvSpPr>
          <p:nvPr>
            <p:ph sz="quarter" idx="4"/>
          </p:nvPr>
        </p:nvSpPr>
        <p:spPr>
          <a:xfrm>
            <a:off x="4932040" y="1340768"/>
            <a:ext cx="4041775" cy="4311328"/>
          </a:xfrm>
        </p:spPr>
        <p:txBody>
          <a:bodyPr>
            <a:noAutofit/>
          </a:bodyPr>
          <a:lstStyle/>
          <a:p>
            <a:r>
              <a:rPr lang="en-ZA" sz="1400" b="1" dirty="0" smtClean="0"/>
              <a:t>CEM </a:t>
            </a:r>
            <a:r>
              <a:rPr lang="en-ZA" sz="1400" b="1" dirty="0"/>
              <a:t>approved the amended </a:t>
            </a:r>
            <a:r>
              <a:rPr lang="en-ZA" sz="1400" b="1" dirty="0" smtClean="0"/>
              <a:t>Districts Policy</a:t>
            </a:r>
            <a:r>
              <a:rPr lang="en-ZA" sz="1400" b="1" i="1" dirty="0"/>
              <a:t> </a:t>
            </a:r>
            <a:r>
              <a:rPr lang="en-ZA" sz="1400" dirty="0" smtClean="0"/>
              <a:t>on </a:t>
            </a:r>
            <a:r>
              <a:rPr lang="en-ZA" sz="1400" dirty="0"/>
              <a:t>the 9</a:t>
            </a:r>
            <a:r>
              <a:rPr lang="en-ZA" sz="1400" baseline="30000" dirty="0"/>
              <a:t>th</a:t>
            </a:r>
            <a:r>
              <a:rPr lang="en-ZA" sz="1400" dirty="0"/>
              <a:t> of </a:t>
            </a:r>
            <a:r>
              <a:rPr lang="en-ZA" sz="1400" dirty="0" smtClean="0"/>
              <a:t>November. </a:t>
            </a:r>
            <a:r>
              <a:rPr lang="en-ZA" sz="1400" dirty="0">
                <a:ea typeface="Calibri"/>
              </a:rPr>
              <a:t>The amendments focus on district sizes, delegations and </a:t>
            </a:r>
            <a:r>
              <a:rPr lang="en-ZA" sz="1400" dirty="0" smtClean="0">
                <a:ea typeface="Calibri"/>
              </a:rPr>
              <a:t>the minimum </a:t>
            </a:r>
            <a:r>
              <a:rPr lang="en-ZA" sz="1400" dirty="0">
                <a:ea typeface="Calibri"/>
              </a:rPr>
              <a:t>staffing norms for education districts</a:t>
            </a:r>
            <a:r>
              <a:rPr lang="en-ZA" sz="1400" dirty="0" smtClean="0">
                <a:ea typeface="Calibri"/>
              </a:rPr>
              <a:t>. The amended policy has now been published for implementation through </a:t>
            </a:r>
            <a:r>
              <a:rPr lang="en-ZA" sz="1400" b="1" dirty="0">
                <a:ea typeface="Calibri"/>
              </a:rPr>
              <a:t>G</a:t>
            </a:r>
            <a:r>
              <a:rPr lang="en-ZA" sz="1400" b="1" dirty="0" smtClean="0">
                <a:ea typeface="Calibri"/>
              </a:rPr>
              <a:t>overnment Gazette No. 41445</a:t>
            </a:r>
            <a:r>
              <a:rPr lang="en-ZA" sz="1400" dirty="0" smtClean="0">
                <a:ea typeface="Calibri"/>
              </a:rPr>
              <a:t> on 16 February 2018.</a:t>
            </a:r>
            <a:endParaRPr lang="en-ZA" sz="1400" dirty="0" smtClean="0"/>
          </a:p>
          <a:p>
            <a:r>
              <a:rPr lang="en-US" sz="1400" dirty="0" smtClean="0"/>
              <a:t>Districts </a:t>
            </a:r>
            <a:r>
              <a:rPr lang="en-US" sz="1400" dirty="0"/>
              <a:t>have started utilizing the </a:t>
            </a:r>
            <a:r>
              <a:rPr lang="en-US" sz="1400" b="1" dirty="0"/>
              <a:t>District Standard Routines and </a:t>
            </a:r>
            <a:r>
              <a:rPr lang="en-ZA" sz="1400" b="1" dirty="0"/>
              <a:t>Operations</a:t>
            </a:r>
            <a:r>
              <a:rPr lang="en-US" sz="1400" b="1" dirty="0"/>
              <a:t> Guideline </a:t>
            </a:r>
            <a:r>
              <a:rPr lang="en-US" sz="1400" dirty="0"/>
              <a:t>document to guide their work periodically. </a:t>
            </a:r>
            <a:endParaRPr lang="en-US" sz="1400" dirty="0" smtClean="0"/>
          </a:p>
          <a:p>
            <a:r>
              <a:rPr lang="en-ZA" sz="1400" dirty="0" smtClean="0"/>
              <a:t>Conducted </a:t>
            </a:r>
            <a:r>
              <a:rPr lang="en-ZA" sz="1400" dirty="0"/>
              <a:t>report back sessions on the </a:t>
            </a:r>
            <a:r>
              <a:rPr lang="en-ZA" sz="1400" dirty="0" smtClean="0"/>
              <a:t>FOPs </a:t>
            </a:r>
            <a:r>
              <a:rPr lang="en-ZA" sz="1400" dirty="0"/>
              <a:t>Self-Assessment for districts in </a:t>
            </a:r>
            <a:r>
              <a:rPr lang="en-ZA" sz="1400" b="1" dirty="0" smtClean="0"/>
              <a:t>17 </a:t>
            </a:r>
            <a:r>
              <a:rPr lang="en-ZA" sz="1400" b="1" dirty="0"/>
              <a:t>of the 18 pilot </a:t>
            </a:r>
            <a:r>
              <a:rPr lang="en-ZA" sz="1400" b="1" dirty="0" smtClean="0"/>
              <a:t>districts</a:t>
            </a:r>
            <a:r>
              <a:rPr lang="en-ZA" sz="1400" dirty="0"/>
              <a:t> </a:t>
            </a:r>
            <a:r>
              <a:rPr lang="en-ZA" sz="1400" dirty="0" smtClean="0"/>
              <a:t>for District Development Planning.</a:t>
            </a:r>
          </a:p>
          <a:p>
            <a:r>
              <a:rPr lang="en-US" sz="1400" dirty="0" smtClean="0"/>
              <a:t>A </a:t>
            </a:r>
            <a:r>
              <a:rPr lang="en-US" sz="1400" dirty="0"/>
              <a:t>total of </a:t>
            </a:r>
            <a:r>
              <a:rPr lang="en-US" sz="1400" b="1" dirty="0"/>
              <a:t>101</a:t>
            </a:r>
            <a:r>
              <a:rPr lang="en-US" sz="1400" dirty="0"/>
              <a:t> participants completed the last phase of the Induction and Orientation </a:t>
            </a:r>
            <a:r>
              <a:rPr lang="en-US" sz="1400" dirty="0" err="1"/>
              <a:t>programme</a:t>
            </a:r>
            <a:r>
              <a:rPr lang="en-US" sz="1400" dirty="0"/>
              <a:t> and will be awarded certificates of completion. 15 Master Trainers completed the facilitator course and conducted all the </a:t>
            </a:r>
            <a:r>
              <a:rPr lang="en-US" sz="1400" dirty="0" smtClean="0"/>
              <a:t>Peer Learning Exchange (PLE) sessions.</a:t>
            </a:r>
            <a:endParaRPr lang="en-GB" sz="1400" dirty="0"/>
          </a:p>
          <a:p>
            <a:r>
              <a:rPr lang="en-ZA" sz="1400" dirty="0" smtClean="0"/>
              <a:t>A </a:t>
            </a:r>
            <a:r>
              <a:rPr lang="en-ZA" sz="1400" b="1" dirty="0"/>
              <a:t>national report and 66 district report cards </a:t>
            </a:r>
            <a:r>
              <a:rPr lang="en-ZA" sz="1400" dirty="0"/>
              <a:t>on school principals’ rating survey of support they received from district offices have been finalised for processing through to </a:t>
            </a:r>
            <a:r>
              <a:rPr lang="en-ZA" sz="1400" dirty="0" smtClean="0"/>
              <a:t>HEDCOM </a:t>
            </a:r>
            <a:endParaRPr lang="en-GB" sz="1400" dirty="0"/>
          </a:p>
          <a:p>
            <a:endParaRPr lang="en-ZA" sz="1400" dirty="0">
              <a:solidFill>
                <a:srgbClr val="FF0000"/>
              </a:solidFill>
            </a:endParaRPr>
          </a:p>
        </p:txBody>
      </p:sp>
      <p:sp>
        <p:nvSpPr>
          <p:cNvPr id="7" name="Text Placeholder 2"/>
          <p:cNvSpPr>
            <a:spLocks noGrp="1"/>
          </p:cNvSpPr>
          <p:nvPr>
            <p:ph type="body" idx="1"/>
          </p:nvPr>
        </p:nvSpPr>
        <p:spPr>
          <a:xfrm>
            <a:off x="4788024" y="764704"/>
            <a:ext cx="4040188" cy="639763"/>
          </a:xfrm>
        </p:spPr>
        <p:txBody>
          <a:bodyPr/>
          <a:lstStyle/>
          <a:p>
            <a:pPr algn="ctr"/>
            <a:r>
              <a:rPr lang="en-US" dirty="0" smtClean="0"/>
              <a:t>Q3</a:t>
            </a:r>
            <a:endParaRPr lang="en-US" dirty="0"/>
          </a:p>
        </p:txBody>
      </p:sp>
    </p:spTree>
    <p:extLst>
      <p:ext uri="{BB962C8B-B14F-4D97-AF65-F5344CB8AC3E}">
        <p14:creationId xmlns:p14="http://schemas.microsoft.com/office/powerpoint/2010/main" xmlns="" val="13157128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1824"/>
            <a:ext cx="8229600" cy="1143000"/>
          </a:xfrm>
        </p:spPr>
        <p:txBody>
          <a:bodyPr>
            <a:noAutofit/>
          </a:bodyPr>
          <a:lstStyle/>
          <a:p>
            <a:r>
              <a:rPr lang="en-ZA" sz="2800" b="1" dirty="0">
                <a:solidFill>
                  <a:srgbClr val="C0504D">
                    <a:lumMod val="75000"/>
                  </a:srgbClr>
                </a:solidFill>
              </a:rPr>
              <a:t>PROGRAMME 4</a:t>
            </a:r>
            <a:r>
              <a:rPr lang="en-ZA" sz="2800" b="1" dirty="0" smtClean="0">
                <a:solidFill>
                  <a:srgbClr val="C0504D">
                    <a:lumMod val="75000"/>
                  </a:srgbClr>
                </a:solidFill>
              </a:rPr>
              <a:t>…</a:t>
            </a:r>
            <a:r>
              <a:rPr lang="en-ZA" sz="2800" b="1" dirty="0">
                <a:solidFill>
                  <a:srgbClr val="C0504D">
                    <a:lumMod val="75000"/>
                  </a:srgbClr>
                </a:solidFill>
              </a:rPr>
              <a:t/>
            </a:r>
            <a:br>
              <a:rPr lang="en-ZA" sz="2800" b="1" dirty="0">
                <a:solidFill>
                  <a:srgbClr val="C0504D">
                    <a:lumMod val="75000"/>
                  </a:srgbClr>
                </a:solidFill>
              </a:rPr>
            </a:br>
            <a:r>
              <a:rPr lang="en-US" sz="2400" b="1" dirty="0">
                <a:ea typeface="Times New Roman"/>
                <a:cs typeface="Times New Roman"/>
              </a:rPr>
              <a:t>DISTRICT-LEVEL PLANNING AND IMPLEMENTATION SUPPORT</a:t>
            </a:r>
            <a:br>
              <a:rPr lang="en-US" sz="2400" b="1" dirty="0">
                <a:ea typeface="Times New Roman"/>
                <a:cs typeface="Times New Roman"/>
              </a:rPr>
            </a:br>
            <a:r>
              <a:rPr lang="en-US" sz="2000" b="1" dirty="0">
                <a:ea typeface="Times New Roman"/>
                <a:cs typeface="Times New Roman"/>
              </a:rPr>
              <a:t/>
            </a:r>
            <a:br>
              <a:rPr lang="en-US" sz="2000" b="1" dirty="0">
                <a:ea typeface="Times New Roman"/>
                <a:cs typeface="Times New Roman"/>
              </a:rPr>
            </a:br>
            <a:r>
              <a:rPr lang="en-US" sz="2400" b="1" dirty="0">
                <a:ea typeface="Times New Roman"/>
                <a:cs typeface="Times New Roman"/>
              </a:rPr>
              <a:t/>
            </a:r>
            <a:br>
              <a:rPr lang="en-US" sz="2400" b="1" dirty="0">
                <a:ea typeface="Times New Roman"/>
                <a:cs typeface="Times New Roman"/>
              </a:rPr>
            </a:br>
            <a:r>
              <a:rPr lang="en-ZA" sz="2000" b="1" dirty="0">
                <a:solidFill>
                  <a:srgbClr val="C0504D">
                    <a:lumMod val="75000"/>
                  </a:srgbClr>
                </a:solidFill>
              </a:rPr>
              <a:t/>
            </a:r>
            <a:br>
              <a:rPr lang="en-ZA" sz="2000" b="1" dirty="0">
                <a:solidFill>
                  <a:srgbClr val="C0504D">
                    <a:lumMod val="75000"/>
                  </a:srgbClr>
                </a:solidFill>
              </a:rPr>
            </a:br>
            <a:endParaRPr lang="en-US" sz="2000" b="1" dirty="0">
              <a:solidFill>
                <a:prstClr val="black"/>
              </a:solidFill>
            </a:endParaRPr>
          </a:p>
        </p:txBody>
      </p:sp>
      <p:sp>
        <p:nvSpPr>
          <p:cNvPr id="4" name="Content Placeholder 3"/>
          <p:cNvSpPr>
            <a:spLocks noGrp="1"/>
          </p:cNvSpPr>
          <p:nvPr>
            <p:ph sz="half" idx="2"/>
          </p:nvPr>
        </p:nvSpPr>
        <p:spPr>
          <a:xfrm>
            <a:off x="107504" y="1412776"/>
            <a:ext cx="4968552" cy="5112568"/>
          </a:xfrm>
        </p:spPr>
        <p:txBody>
          <a:bodyPr>
            <a:normAutofit/>
          </a:bodyPr>
          <a:lstStyle/>
          <a:p>
            <a:pPr lvl="0"/>
            <a:endParaRPr lang="en-GB" sz="2000" dirty="0">
              <a:solidFill>
                <a:srgbClr val="FF0000"/>
              </a:solidFill>
            </a:endParaRPr>
          </a:p>
          <a:p>
            <a:endParaRPr lang="en-GB" sz="2000" dirty="0">
              <a:solidFill>
                <a:srgbClr val="FF0000"/>
              </a:solidFill>
              <a:ea typeface="Times New Roman"/>
              <a:cs typeface="Times New Roman"/>
            </a:endParaRPr>
          </a:p>
          <a:p>
            <a:endParaRPr lang="en-US" sz="2000" dirty="0">
              <a:solidFill>
                <a:srgbClr val="FF0000"/>
              </a:solidFill>
            </a:endParaRPr>
          </a:p>
        </p:txBody>
      </p:sp>
      <p:sp>
        <p:nvSpPr>
          <p:cNvPr id="5" name="Slide Number Placeholder 4"/>
          <p:cNvSpPr>
            <a:spLocks noGrp="1"/>
          </p:cNvSpPr>
          <p:nvPr>
            <p:ph type="sldNum" sz="quarter" idx="10"/>
          </p:nvPr>
        </p:nvSpPr>
        <p:spPr/>
        <p:txBody>
          <a:bodyPr/>
          <a:lstStyle/>
          <a:p>
            <a:fld id="{E2C0AE55-7E06-4976-960B-3D98813CB3CF}" type="slidenum">
              <a:rPr lang="en-ZA" smtClean="0">
                <a:solidFill>
                  <a:prstClr val="black">
                    <a:tint val="75000"/>
                  </a:prstClr>
                </a:solidFill>
              </a:rPr>
              <a:pPr/>
              <a:t>96</a:t>
            </a:fld>
            <a:endParaRPr lang="en-ZA" dirty="0">
              <a:solidFill>
                <a:prstClr val="black">
                  <a:tint val="75000"/>
                </a:prstClr>
              </a:solidFill>
            </a:endParaRPr>
          </a:p>
        </p:txBody>
      </p:sp>
      <p:pic>
        <p:nvPicPr>
          <p:cNvPr id="2051" name="Picture 3" descr="C:\Users\tshabalala.m\Desktop\DBE 2017\DPD INITIATIVES\FOPs\Pilot\WC\West Coast\Pics\20170824_1130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9" y="1268760"/>
            <a:ext cx="4290717" cy="25922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tshabalala.m\Desktop\DBE 2017\DPD INITIATIVES\Capability building\NSG\2017-18\PLEs\Pictures\20171108_1326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3414" y="4240025"/>
            <a:ext cx="4608512"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1268759"/>
            <a:ext cx="4499992" cy="2592287"/>
          </a:xfrm>
          <a:prstGeom prst="rect">
            <a:avLst/>
          </a:prstGeom>
          <a:noFill/>
        </p:spPr>
      </p:pic>
      <p:sp>
        <p:nvSpPr>
          <p:cNvPr id="9" name="TextBox 8"/>
          <p:cNvSpPr txBox="1"/>
          <p:nvPr/>
        </p:nvSpPr>
        <p:spPr>
          <a:xfrm>
            <a:off x="590437" y="1275949"/>
            <a:ext cx="3096344" cy="523220"/>
          </a:xfrm>
          <a:prstGeom prst="rect">
            <a:avLst/>
          </a:prstGeom>
          <a:solidFill>
            <a:schemeClr val="accent6">
              <a:lumMod val="40000"/>
              <a:lumOff val="60000"/>
            </a:schemeClr>
          </a:solidFill>
        </p:spPr>
        <p:txBody>
          <a:bodyPr wrap="square" rtlCol="0">
            <a:spAutoFit/>
          </a:bodyPr>
          <a:lstStyle/>
          <a:p>
            <a:pPr algn="ctr"/>
            <a:r>
              <a:rPr lang="en-ZA" sz="1400" b="1" dirty="0" smtClean="0"/>
              <a:t>Fundamentals of Performance for districts workshop</a:t>
            </a:r>
            <a:endParaRPr lang="en-GB" sz="1400" b="1" dirty="0"/>
          </a:p>
        </p:txBody>
      </p:sp>
      <p:sp>
        <p:nvSpPr>
          <p:cNvPr id="17" name="TextBox 16"/>
          <p:cNvSpPr txBox="1"/>
          <p:nvPr/>
        </p:nvSpPr>
        <p:spPr>
          <a:xfrm>
            <a:off x="5239738" y="1268760"/>
            <a:ext cx="3384376" cy="523220"/>
          </a:xfrm>
          <a:prstGeom prst="rect">
            <a:avLst/>
          </a:prstGeom>
          <a:solidFill>
            <a:schemeClr val="accent6">
              <a:lumMod val="40000"/>
              <a:lumOff val="60000"/>
            </a:schemeClr>
          </a:solidFill>
        </p:spPr>
        <p:txBody>
          <a:bodyPr wrap="square" rtlCol="0">
            <a:spAutoFit/>
          </a:bodyPr>
          <a:lstStyle/>
          <a:p>
            <a:pPr algn="ctr"/>
            <a:r>
              <a:rPr lang="en-ZA" sz="1400" b="1" dirty="0" smtClean="0"/>
              <a:t>Data training for evidence-based planning, decision making and interventions</a:t>
            </a:r>
            <a:endParaRPr lang="en-GB" sz="1400" b="1" dirty="0"/>
          </a:p>
        </p:txBody>
      </p:sp>
      <p:sp>
        <p:nvSpPr>
          <p:cNvPr id="18" name="TextBox 17"/>
          <p:cNvSpPr txBox="1"/>
          <p:nvPr/>
        </p:nvSpPr>
        <p:spPr>
          <a:xfrm>
            <a:off x="3095836" y="4240025"/>
            <a:ext cx="3096344" cy="523220"/>
          </a:xfrm>
          <a:prstGeom prst="rect">
            <a:avLst/>
          </a:prstGeom>
          <a:solidFill>
            <a:schemeClr val="accent6">
              <a:lumMod val="40000"/>
              <a:lumOff val="60000"/>
            </a:schemeClr>
          </a:solidFill>
        </p:spPr>
        <p:txBody>
          <a:bodyPr wrap="square" rtlCol="0">
            <a:spAutoFit/>
          </a:bodyPr>
          <a:lstStyle/>
          <a:p>
            <a:pPr algn="ctr"/>
            <a:r>
              <a:rPr lang="en-ZA" sz="1400" b="1" dirty="0" smtClean="0"/>
              <a:t>District Managers Induction &amp; Orientation programme</a:t>
            </a:r>
            <a:endParaRPr lang="en-GB" sz="1400" b="1" dirty="0"/>
          </a:p>
        </p:txBody>
      </p:sp>
    </p:spTree>
    <p:extLst>
      <p:ext uri="{BB962C8B-B14F-4D97-AF65-F5344CB8AC3E}">
        <p14:creationId xmlns:p14="http://schemas.microsoft.com/office/powerpoint/2010/main" xmlns="" val="30749283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Autofit/>
          </a:bodyPr>
          <a:lstStyle/>
          <a:p>
            <a:r>
              <a:rPr lang="en-ZA" sz="2800" b="1" dirty="0" smtClean="0">
                <a:solidFill>
                  <a:srgbClr val="C0504D">
                    <a:lumMod val="75000"/>
                  </a:srgbClr>
                </a:solidFill>
              </a:rPr>
              <a:t>PROGRAMME 4…</a:t>
            </a:r>
            <a:br>
              <a:rPr lang="en-ZA" sz="2800" b="1" dirty="0" smtClean="0">
                <a:solidFill>
                  <a:srgbClr val="C0504D">
                    <a:lumMod val="75000"/>
                  </a:srgbClr>
                </a:solidFill>
              </a:rPr>
            </a:br>
            <a:r>
              <a:rPr lang="en-ZA" sz="2400" b="1" dirty="0" smtClean="0">
                <a:ea typeface="Times New Roman"/>
                <a:cs typeface="Times New Roman"/>
              </a:rPr>
              <a:t>NATIONAL EDUCATION EVALUATION AND DEVELOPMENT </a:t>
            </a:r>
            <a:br>
              <a:rPr lang="en-ZA" sz="2400" b="1" dirty="0" smtClean="0">
                <a:ea typeface="Times New Roman"/>
                <a:cs typeface="Times New Roman"/>
              </a:rPr>
            </a:br>
            <a:r>
              <a:rPr lang="en-ZA" sz="2400" b="1" dirty="0" smtClean="0">
                <a:ea typeface="Times New Roman"/>
                <a:cs typeface="Times New Roman"/>
              </a:rPr>
              <a:t>UNIT (</a:t>
            </a:r>
            <a:r>
              <a:rPr lang="en-US" sz="2400" b="1" dirty="0" smtClean="0">
                <a:ea typeface="Times New Roman"/>
                <a:cs typeface="Times New Roman"/>
              </a:rPr>
              <a:t>NEEDU) : CENTRALITY OF TEACHING TIME</a:t>
            </a:r>
            <a:endParaRPr lang="en-US" sz="2400" b="1" dirty="0">
              <a:ea typeface="Times New Roman"/>
              <a:cs typeface="Times New Roman"/>
            </a:endParaRPr>
          </a:p>
        </p:txBody>
      </p:sp>
      <p:sp>
        <p:nvSpPr>
          <p:cNvPr id="3" name="Text Placeholder 2"/>
          <p:cNvSpPr>
            <a:spLocks noGrp="1"/>
          </p:cNvSpPr>
          <p:nvPr>
            <p:ph type="body" idx="1"/>
          </p:nvPr>
        </p:nvSpPr>
        <p:spPr>
          <a:xfrm>
            <a:off x="457200" y="1133057"/>
            <a:ext cx="4040188" cy="639763"/>
          </a:xfrm>
        </p:spPr>
        <p:txBody>
          <a:bodyPr/>
          <a:lstStyle/>
          <a:p>
            <a:r>
              <a:rPr lang="en-US" dirty="0" smtClean="0"/>
              <a:t>Q2</a:t>
            </a:r>
            <a:endParaRPr lang="en-US" dirty="0"/>
          </a:p>
        </p:txBody>
      </p:sp>
      <p:sp>
        <p:nvSpPr>
          <p:cNvPr id="4" name="Content Placeholder 3"/>
          <p:cNvSpPr>
            <a:spLocks noGrp="1"/>
          </p:cNvSpPr>
          <p:nvPr>
            <p:ph sz="half" idx="2"/>
          </p:nvPr>
        </p:nvSpPr>
        <p:spPr>
          <a:xfrm>
            <a:off x="457200" y="1844824"/>
            <a:ext cx="4040188" cy="3951288"/>
          </a:xfrm>
        </p:spPr>
        <p:txBody>
          <a:bodyPr>
            <a:noAutofit/>
          </a:bodyPr>
          <a:lstStyle/>
          <a:p>
            <a:pPr lvl="0"/>
            <a:r>
              <a:rPr lang="en-ZA" sz="2000" b="1" dirty="0" smtClean="0"/>
              <a:t>NEEDU </a:t>
            </a:r>
            <a:r>
              <a:rPr lang="en-ZA" sz="2000" b="1" dirty="0"/>
              <a:t>findings between 2012 and 2016 </a:t>
            </a:r>
            <a:r>
              <a:rPr lang="en-ZA" sz="2000" dirty="0" smtClean="0"/>
              <a:t>show </a:t>
            </a:r>
            <a:r>
              <a:rPr lang="en-ZA" sz="2000" dirty="0"/>
              <a:t>that the amount of </a:t>
            </a:r>
            <a:r>
              <a:rPr lang="en-ZA" sz="2000" dirty="0" smtClean="0"/>
              <a:t>time </a:t>
            </a:r>
            <a:r>
              <a:rPr lang="en-ZA" sz="2000" dirty="0"/>
              <a:t>teachers </a:t>
            </a:r>
            <a:r>
              <a:rPr lang="en-ZA" sz="2000" dirty="0" smtClean="0"/>
              <a:t>&amp; learners </a:t>
            </a:r>
            <a:r>
              <a:rPr lang="en-ZA" sz="2000" dirty="0"/>
              <a:t>spend at </a:t>
            </a:r>
            <a:r>
              <a:rPr lang="en-ZA" sz="2000" dirty="0" smtClean="0"/>
              <a:t>school </a:t>
            </a:r>
            <a:r>
              <a:rPr lang="en-ZA" sz="2000" b="1" dirty="0"/>
              <a:t>deviates substantially </a:t>
            </a:r>
            <a:r>
              <a:rPr lang="en-ZA" sz="2000" dirty="0"/>
              <a:t>from </a:t>
            </a:r>
            <a:r>
              <a:rPr lang="en-ZA" sz="2000" dirty="0" smtClean="0"/>
              <a:t>allocated </a:t>
            </a:r>
            <a:r>
              <a:rPr lang="en-ZA" sz="2000" dirty="0"/>
              <a:t>time in the schools </a:t>
            </a:r>
            <a:r>
              <a:rPr lang="en-ZA" sz="2000" dirty="0" smtClean="0"/>
              <a:t>calendar;</a:t>
            </a:r>
            <a:endParaRPr lang="en-ZA" sz="2000" dirty="0"/>
          </a:p>
          <a:p>
            <a:pPr>
              <a:spcAft>
                <a:spcPts val="600"/>
              </a:spcAft>
            </a:pPr>
            <a:r>
              <a:rPr lang="en-ZA" sz="2000" b="1" dirty="0" smtClean="0"/>
              <a:t>Fora</a:t>
            </a:r>
            <a:r>
              <a:rPr lang="en-ZA" sz="2000" dirty="0" smtClean="0"/>
              <a:t> where </a:t>
            </a:r>
            <a:r>
              <a:rPr lang="en-ZA" sz="2000" b="1" dirty="0" smtClean="0"/>
              <a:t>findings </a:t>
            </a:r>
            <a:r>
              <a:rPr lang="en-ZA" sz="2000" dirty="0" smtClean="0"/>
              <a:t>were </a:t>
            </a:r>
            <a:r>
              <a:rPr lang="en-ZA" sz="2000" b="1" dirty="0" smtClean="0"/>
              <a:t>presented</a:t>
            </a:r>
            <a:r>
              <a:rPr lang="en-ZA" sz="2000" dirty="0" smtClean="0"/>
              <a:t> at:</a:t>
            </a:r>
            <a:r>
              <a:rPr lang="en-ZA" sz="2000" dirty="0"/>
              <a:t> </a:t>
            </a:r>
            <a:r>
              <a:rPr lang="en-ZA" sz="2000" dirty="0" smtClean="0"/>
              <a:t>South </a:t>
            </a:r>
            <a:r>
              <a:rPr lang="en-ZA" sz="2000" dirty="0"/>
              <a:t>African Principals’ Association (SAPA</a:t>
            </a:r>
            <a:r>
              <a:rPr lang="en-ZA" sz="2000" dirty="0" smtClean="0"/>
              <a:t>), t</a:t>
            </a:r>
            <a:r>
              <a:rPr lang="en-US" sz="2000" dirty="0" smtClean="0"/>
              <a:t>he </a:t>
            </a:r>
            <a:r>
              <a:rPr lang="en-US" sz="2000" dirty="0"/>
              <a:t>consultative forum of National </a:t>
            </a:r>
            <a:r>
              <a:rPr lang="en-US" sz="2000" dirty="0" smtClean="0"/>
              <a:t>SGB Associations, District </a:t>
            </a:r>
            <a:r>
              <a:rPr lang="en-US" sz="2000" dirty="0"/>
              <a:t>Directors of all 75 </a:t>
            </a:r>
            <a:r>
              <a:rPr lang="en-US" sz="2000" dirty="0" smtClean="0"/>
              <a:t>districts, Provincial officials, HEDCOM</a:t>
            </a:r>
            <a:r>
              <a:rPr lang="en-US" sz="2000" dirty="0"/>
              <a:t>,</a:t>
            </a:r>
            <a:r>
              <a:rPr lang="en-US" sz="2000" dirty="0" smtClean="0"/>
              <a:t> and CEM</a:t>
            </a:r>
            <a:endParaRPr lang="en-ZA" sz="2000" dirty="0"/>
          </a:p>
          <a:p>
            <a:endParaRPr lang="en-US" sz="2000" dirty="0"/>
          </a:p>
        </p:txBody>
      </p:sp>
      <p:sp>
        <p:nvSpPr>
          <p:cNvPr id="5" name="Text Placeholder 4"/>
          <p:cNvSpPr>
            <a:spLocks noGrp="1"/>
          </p:cNvSpPr>
          <p:nvPr>
            <p:ph type="body" sz="quarter" idx="3"/>
          </p:nvPr>
        </p:nvSpPr>
        <p:spPr>
          <a:xfrm>
            <a:off x="4634683" y="1133057"/>
            <a:ext cx="4041775" cy="639763"/>
          </a:xfrm>
        </p:spPr>
        <p:txBody>
          <a:bodyPr/>
          <a:lstStyle/>
          <a:p>
            <a:r>
              <a:rPr lang="en-US" dirty="0" smtClean="0"/>
              <a:t>Q3</a:t>
            </a:r>
            <a:endParaRPr lang="en-US" dirty="0"/>
          </a:p>
        </p:txBody>
      </p:sp>
      <p:sp>
        <p:nvSpPr>
          <p:cNvPr id="6" name="Content Placeholder 5"/>
          <p:cNvSpPr>
            <a:spLocks noGrp="1"/>
          </p:cNvSpPr>
          <p:nvPr>
            <p:ph sz="quarter" idx="4"/>
          </p:nvPr>
        </p:nvSpPr>
        <p:spPr>
          <a:xfrm>
            <a:off x="4572000" y="1268760"/>
            <a:ext cx="4320480" cy="5404644"/>
          </a:xfrm>
        </p:spPr>
        <p:txBody>
          <a:bodyPr>
            <a:noAutofit/>
          </a:bodyPr>
          <a:lstStyle/>
          <a:p>
            <a:pPr lvl="0"/>
            <a:endParaRPr lang="en-ZA" sz="2000" dirty="0" smtClean="0">
              <a:solidFill>
                <a:prstClr val="black"/>
              </a:solidFill>
            </a:endParaRPr>
          </a:p>
          <a:p>
            <a:pPr lvl="0"/>
            <a:r>
              <a:rPr lang="en-ZA" sz="2000" dirty="0" smtClean="0">
                <a:solidFill>
                  <a:prstClr val="black"/>
                </a:solidFill>
              </a:rPr>
              <a:t>Refined </a:t>
            </a:r>
            <a:r>
              <a:rPr lang="en-ZA" sz="2000" dirty="0">
                <a:solidFill>
                  <a:prstClr val="black"/>
                </a:solidFill>
              </a:rPr>
              <a:t>the </a:t>
            </a:r>
            <a:r>
              <a:rPr lang="en-ZA" sz="2000" i="1" dirty="0">
                <a:solidFill>
                  <a:prstClr val="black"/>
                </a:solidFill>
              </a:rPr>
              <a:t>Schools that Work </a:t>
            </a:r>
            <a:r>
              <a:rPr lang="en-ZA" sz="2000" i="1" dirty="0" smtClean="0">
                <a:solidFill>
                  <a:prstClr val="black"/>
                </a:solidFill>
              </a:rPr>
              <a:t>II </a:t>
            </a:r>
            <a:r>
              <a:rPr lang="en-ZA" sz="2000" dirty="0">
                <a:solidFill>
                  <a:prstClr val="black"/>
                </a:solidFill>
              </a:rPr>
              <a:t>report and sent it for </a:t>
            </a:r>
            <a:r>
              <a:rPr lang="en-ZA" sz="2000" b="1" dirty="0">
                <a:solidFill>
                  <a:prstClr val="black"/>
                </a:solidFill>
              </a:rPr>
              <a:t>printing </a:t>
            </a:r>
            <a:endParaRPr lang="en-ZA" sz="2000" b="1" dirty="0" smtClean="0"/>
          </a:p>
          <a:p>
            <a:r>
              <a:rPr lang="en-ZA" sz="2000" dirty="0" smtClean="0"/>
              <a:t>NEEDU </a:t>
            </a:r>
            <a:r>
              <a:rPr lang="en-ZA" sz="2000" b="1" dirty="0"/>
              <a:t>collected data </a:t>
            </a:r>
            <a:r>
              <a:rPr lang="en-ZA" sz="2000" dirty="0"/>
              <a:t>from 158 schools in 24 districts from </a:t>
            </a:r>
            <a:r>
              <a:rPr lang="en-ZA" sz="2000" dirty="0" smtClean="0"/>
              <a:t>all </a:t>
            </a:r>
            <a:r>
              <a:rPr lang="en-ZA" sz="2000" dirty="0"/>
              <a:t>provinces incorporating </a:t>
            </a:r>
            <a:r>
              <a:rPr lang="en-ZA" sz="2000" b="1" dirty="0"/>
              <a:t>624 </a:t>
            </a:r>
            <a:r>
              <a:rPr lang="en-ZA" sz="2000" b="1" dirty="0" smtClean="0"/>
              <a:t>participants </a:t>
            </a:r>
            <a:r>
              <a:rPr lang="en-ZA" sz="2000" dirty="0" smtClean="0"/>
              <a:t>to </a:t>
            </a:r>
            <a:r>
              <a:rPr lang="en-ZA" sz="2000" dirty="0"/>
              <a:t>prepare a report on how </a:t>
            </a:r>
            <a:r>
              <a:rPr lang="en-ZA" sz="2000" b="1" dirty="0"/>
              <a:t>DBE workbooks </a:t>
            </a:r>
            <a:r>
              <a:rPr lang="en-ZA" sz="2000" dirty="0"/>
              <a:t>are used in the system. </a:t>
            </a:r>
            <a:endParaRPr lang="en-ZA" sz="2000" dirty="0" smtClean="0"/>
          </a:p>
          <a:p>
            <a:pPr>
              <a:spcBef>
                <a:spcPts val="0"/>
              </a:spcBef>
            </a:pPr>
            <a:r>
              <a:rPr lang="en-ZA" sz="2000" dirty="0"/>
              <a:t>Data collection involved:</a:t>
            </a:r>
          </a:p>
          <a:p>
            <a:pPr lvl="1">
              <a:spcBef>
                <a:spcPts val="0"/>
              </a:spcBef>
            </a:pPr>
            <a:r>
              <a:rPr lang="en-ZA" sz="1600" dirty="0"/>
              <a:t>Conducting focussed group discussions (FGDs) with 624 participants including a sample of teachers and </a:t>
            </a:r>
            <a:r>
              <a:rPr lang="en-ZA" sz="1600" dirty="0" err="1" smtClean="0"/>
              <a:t>HoDs</a:t>
            </a:r>
            <a:r>
              <a:rPr lang="en-ZA" sz="1600" dirty="0" smtClean="0"/>
              <a:t> </a:t>
            </a:r>
            <a:r>
              <a:rPr lang="en-ZA" sz="1600" dirty="0"/>
              <a:t>in the Foundation and Intermediate Phases as well a sample of district officials.</a:t>
            </a:r>
          </a:p>
          <a:p>
            <a:pPr lvl="1">
              <a:spcBef>
                <a:spcPts val="0"/>
              </a:spcBef>
            </a:pPr>
            <a:r>
              <a:rPr lang="en-ZA" sz="1600" dirty="0"/>
              <a:t> Collecting learners’ written work and teachers’ plans to triangulate data collected through FGDs.</a:t>
            </a:r>
          </a:p>
          <a:p>
            <a:endParaRPr lang="en-ZA" sz="2000"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97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0833188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a:t>
            </a:r>
            <a:r>
              <a:rPr lang="en-ZA" dirty="0" smtClean="0"/>
              <a:t>4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96356730"/>
              </p:ext>
            </p:extLst>
          </p:nvPr>
        </p:nvGraphicFramePr>
        <p:xfrm>
          <a:off x="-10486" y="692696"/>
          <a:ext cx="9152576" cy="5283134"/>
        </p:xfrm>
        <a:graphic>
          <a:graphicData uri="http://schemas.openxmlformats.org/drawingml/2006/table">
            <a:tbl>
              <a:tblPr>
                <a:tableStyleId>{8A107856-5554-42FB-B03E-39F5DBC370BA}</a:tableStyleId>
              </a:tblPr>
              <a:tblGrid>
                <a:gridCol w="1144622">
                  <a:extLst>
                    <a:ext uri="{9D8B030D-6E8A-4147-A177-3AD203B41FA5}">
                      <a16:colId xmlns:a16="http://schemas.microsoft.com/office/drawing/2014/main" xmlns="" val="20000"/>
                    </a:ext>
                  </a:extLst>
                </a:gridCol>
                <a:gridCol w="922088">
                  <a:extLst>
                    <a:ext uri="{9D8B030D-6E8A-4147-A177-3AD203B41FA5}">
                      <a16:colId xmlns:a16="http://schemas.microsoft.com/office/drawing/2014/main" xmlns="" val="20001"/>
                    </a:ext>
                  </a:extLst>
                </a:gridCol>
                <a:gridCol w="885733">
                  <a:extLst>
                    <a:ext uri="{9D8B030D-6E8A-4147-A177-3AD203B41FA5}">
                      <a16:colId xmlns:a16="http://schemas.microsoft.com/office/drawing/2014/main" xmlns="" val="20002"/>
                    </a:ext>
                  </a:extLst>
                </a:gridCol>
                <a:gridCol w="1919088">
                  <a:extLst>
                    <a:ext uri="{9D8B030D-6E8A-4147-A177-3AD203B41FA5}">
                      <a16:colId xmlns:a16="http://schemas.microsoft.com/office/drawing/2014/main" xmlns="" val="20003"/>
                    </a:ext>
                  </a:extLst>
                </a:gridCol>
                <a:gridCol w="738111">
                  <a:extLst>
                    <a:ext uri="{9D8B030D-6E8A-4147-A177-3AD203B41FA5}">
                      <a16:colId xmlns:a16="http://schemas.microsoft.com/office/drawing/2014/main" xmlns="" val="20004"/>
                    </a:ext>
                  </a:extLst>
                </a:gridCol>
                <a:gridCol w="1275190">
                  <a:extLst>
                    <a:ext uri="{9D8B030D-6E8A-4147-A177-3AD203B41FA5}">
                      <a16:colId xmlns:a16="http://schemas.microsoft.com/office/drawing/2014/main" xmlns="" val="20005"/>
                    </a:ext>
                  </a:extLst>
                </a:gridCol>
                <a:gridCol w="1308198">
                  <a:extLst>
                    <a:ext uri="{9D8B030D-6E8A-4147-A177-3AD203B41FA5}">
                      <a16:colId xmlns:a16="http://schemas.microsoft.com/office/drawing/2014/main" xmlns="" val="20006"/>
                    </a:ext>
                  </a:extLst>
                </a:gridCol>
                <a:gridCol w="959546">
                  <a:extLst>
                    <a:ext uri="{9D8B030D-6E8A-4147-A177-3AD203B41FA5}">
                      <a16:colId xmlns:a16="http://schemas.microsoft.com/office/drawing/2014/main" xmlns="" val="20007"/>
                    </a:ext>
                  </a:extLst>
                </a:gridCol>
              </a:tblGrid>
              <a:tr h="0">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0">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0">
                <a:tc>
                  <a:txBody>
                    <a:bodyPr/>
                    <a:lstStyle/>
                    <a:p>
                      <a:pPr algn="ctr" fontAlgn="t"/>
                      <a:r>
                        <a:rPr lang="en-ZA" sz="1500" u="none" strike="noStrike" dirty="0">
                          <a:effectLst/>
                        </a:rPr>
                        <a:t>4.1.2 A bank of Language and Mathematics test items for Grade 3,6 and 9</a:t>
                      </a:r>
                      <a:br>
                        <a:rPr lang="en-ZA" sz="1500" u="none" strike="noStrike" dirty="0">
                          <a:effectLst/>
                        </a:rPr>
                      </a:br>
                      <a:r>
                        <a:rPr lang="en-ZA" sz="1500" u="none" strike="noStrike" dirty="0">
                          <a:effectLst/>
                        </a:rPr>
                        <a:t>developed</a:t>
                      </a:r>
                      <a:endParaRPr lang="en-ZA" sz="1500" b="0" i="0" u="none" strike="noStrike" dirty="0">
                        <a:solidFill>
                          <a:srgbClr val="000000"/>
                        </a:solidFill>
                        <a:effectLst/>
                        <a:latin typeface="Calibri"/>
                      </a:endParaRPr>
                    </a:p>
                  </a:txBody>
                  <a:tcPr marL="9525" marR="9525" marT="9525" marB="0" anchor="ctr"/>
                </a:tc>
                <a:tc>
                  <a:txBody>
                    <a:bodyPr/>
                    <a:lstStyle/>
                    <a:p>
                      <a:pPr algn="ctr" fontAlgn="t"/>
                      <a:r>
                        <a:rPr lang="en-ZA" sz="1500" b="1" u="none" strike="noStrike" dirty="0" smtClean="0">
                          <a:effectLst/>
                        </a:rPr>
                        <a:t>150</a:t>
                      </a:r>
                    </a:p>
                    <a:p>
                      <a:pPr algn="ctr" fontAlgn="t"/>
                      <a:r>
                        <a:rPr lang="en-ZA" sz="1500" b="1" i="0" u="none" strike="noStrike" dirty="0" smtClean="0">
                          <a:solidFill>
                            <a:srgbClr val="000000"/>
                          </a:solidFill>
                          <a:effectLst/>
                          <a:latin typeface="Calibri"/>
                        </a:rPr>
                        <a:t>ANNUALLY</a:t>
                      </a:r>
                      <a:endParaRPr lang="en-ZA" sz="1500" b="1" i="0" u="none" strike="noStrike" dirty="0">
                        <a:solidFill>
                          <a:srgbClr val="000000"/>
                        </a:solidFill>
                        <a:effectLst/>
                        <a:latin typeface="Calibri"/>
                      </a:endParaRPr>
                    </a:p>
                  </a:txBody>
                  <a:tcPr marL="4191" marR="4191" marT="4191" marB="0" anchor="ctr">
                    <a:solidFill>
                      <a:srgbClr val="00C459"/>
                    </a:solidFill>
                  </a:tcPr>
                </a:tc>
                <a:tc>
                  <a:txBody>
                    <a:bodyPr/>
                    <a:lstStyle/>
                    <a:p>
                      <a:pPr algn="ctr" fontAlgn="t"/>
                      <a:r>
                        <a:rPr lang="en-ZA" sz="1500" u="none" strike="noStrike" dirty="0">
                          <a:effectLst/>
                        </a:rPr>
                        <a:t>-</a:t>
                      </a:r>
                      <a:endParaRPr lang="en-ZA" sz="1500" b="0" i="0" u="none" strike="noStrike" dirty="0">
                        <a:solidFill>
                          <a:srgbClr val="000000"/>
                        </a:solidFill>
                        <a:effectLst/>
                        <a:latin typeface="Calibri"/>
                      </a:endParaRPr>
                    </a:p>
                  </a:txBody>
                  <a:tcPr marL="4191" marR="4191" marT="4191" marB="0" anchor="ctr"/>
                </a:tc>
                <a:tc>
                  <a:txBody>
                    <a:bodyPr/>
                    <a:lstStyle/>
                    <a:p>
                      <a:pPr algn="ctr" fontAlgn="t"/>
                      <a:r>
                        <a:rPr lang="en-ZA" sz="1500" b="1" u="none" strike="noStrike" dirty="0">
                          <a:effectLst/>
                        </a:rPr>
                        <a:t>450 diagnostic assessment items developed for both subjects.</a:t>
                      </a:r>
                      <a:br>
                        <a:rPr lang="en-ZA" sz="1500" b="1" u="none" strike="noStrike" dirty="0">
                          <a:effectLst/>
                        </a:rPr>
                      </a:br>
                      <a:r>
                        <a:rPr lang="en-ZA" sz="1500" b="1" u="none" strike="noStrike" dirty="0">
                          <a:effectLst/>
                        </a:rPr>
                        <a:t>1 400 systematic assessment items developed</a:t>
                      </a:r>
                      <a:br>
                        <a:rPr lang="en-ZA" sz="1500" b="1" u="none" strike="noStrike" dirty="0">
                          <a:effectLst/>
                        </a:rPr>
                      </a:br>
                      <a:r>
                        <a:rPr lang="en-ZA" sz="1500" b="1" u="none" strike="noStrike" dirty="0">
                          <a:effectLst/>
                        </a:rPr>
                        <a:t>Total: 1850 items</a:t>
                      </a:r>
                      <a:br>
                        <a:rPr lang="en-ZA" sz="1500" b="1" u="none" strike="noStrike" dirty="0">
                          <a:effectLst/>
                        </a:rPr>
                      </a:br>
                      <a:endParaRPr lang="en-ZA" sz="15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500" u="none" strike="noStrike" dirty="0">
                          <a:effectLst/>
                        </a:rPr>
                        <a:t>-</a:t>
                      </a:r>
                      <a:endParaRPr lang="en-ZA" sz="1500" b="0" i="0" u="none" strike="noStrike" dirty="0">
                        <a:solidFill>
                          <a:srgbClr val="000000"/>
                        </a:solidFill>
                        <a:effectLst/>
                        <a:latin typeface="Calibri"/>
                      </a:endParaRPr>
                    </a:p>
                  </a:txBody>
                  <a:tcPr marL="9525" marR="9525" marT="9525" marB="0" anchor="ctr"/>
                </a:tc>
                <a:tc>
                  <a:txBody>
                    <a:bodyPr/>
                    <a:lstStyle/>
                    <a:p>
                      <a:pPr algn="ctr" fontAlgn="t"/>
                      <a:r>
                        <a:rPr lang="en-ZA" sz="1500" b="1" u="none" strike="noStrike" dirty="0">
                          <a:effectLst/>
                        </a:rPr>
                        <a:t>450 diagnostic assessment items developed for both subjects.</a:t>
                      </a:r>
                      <a:br>
                        <a:rPr lang="en-ZA" sz="1500" b="1" u="none" strike="noStrike" dirty="0">
                          <a:effectLst/>
                        </a:rPr>
                      </a:br>
                      <a:r>
                        <a:rPr lang="en-ZA" sz="1500" b="1" u="none" strike="noStrike" dirty="0">
                          <a:effectLst/>
                        </a:rPr>
                        <a:t>1 400 systematic assessment items developed</a:t>
                      </a:r>
                      <a:br>
                        <a:rPr lang="en-ZA" sz="1500" b="1" u="none" strike="noStrike" dirty="0">
                          <a:effectLst/>
                        </a:rPr>
                      </a:br>
                      <a:r>
                        <a:rPr lang="en-ZA" sz="1500" b="1" u="none" strike="noStrike" dirty="0">
                          <a:effectLst/>
                        </a:rPr>
                        <a:t>Total: 1850 items</a:t>
                      </a:r>
                      <a:br>
                        <a:rPr lang="en-ZA" sz="1500" b="1" u="none" strike="noStrike" dirty="0">
                          <a:effectLst/>
                        </a:rPr>
                      </a:br>
                      <a:endParaRPr lang="en-ZA" sz="15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500" u="none" strike="noStrike" dirty="0">
                          <a:solidFill>
                            <a:schemeClr val="tx1"/>
                          </a:solidFill>
                          <a:effectLst/>
                        </a:rPr>
                        <a:t>Over-achievement is due to preparations for </a:t>
                      </a:r>
                      <a:r>
                        <a:rPr lang="en-ZA" sz="1500" u="none" strike="noStrike" dirty="0" smtClean="0">
                          <a:solidFill>
                            <a:schemeClr val="tx1"/>
                          </a:solidFill>
                          <a:effectLst/>
                        </a:rPr>
                        <a:t>Systemic</a:t>
                      </a:r>
                      <a:r>
                        <a:rPr lang="en-ZA" sz="1500" u="none" strike="noStrike" baseline="0" dirty="0" smtClean="0">
                          <a:solidFill>
                            <a:schemeClr val="tx1"/>
                          </a:solidFill>
                          <a:effectLst/>
                        </a:rPr>
                        <a:t> Evaluation, Diagnostic and Summative Assessment.</a:t>
                      </a:r>
                      <a:endParaRPr lang="en-ZA" sz="1500" b="0" i="0" u="none" strike="noStrike" dirty="0">
                        <a:solidFill>
                          <a:schemeClr val="tx1"/>
                        </a:solidFill>
                        <a:effectLst/>
                        <a:latin typeface="Calibri"/>
                      </a:endParaRPr>
                    </a:p>
                  </a:txBody>
                  <a:tcPr marL="9525" marR="9525" marT="9525" marB="0" anchor="ctr"/>
                </a:tc>
                <a:tc>
                  <a:txBody>
                    <a:bodyPr/>
                    <a:lstStyle/>
                    <a:p>
                      <a:pPr algn="ctr" fontAlgn="t"/>
                      <a:r>
                        <a:rPr lang="en-ZA" sz="1500" b="0" i="0" u="none" strike="noStrike" dirty="0" smtClean="0">
                          <a:solidFill>
                            <a:schemeClr val="tx1"/>
                          </a:solidFill>
                          <a:effectLst/>
                          <a:latin typeface="Calibri"/>
                        </a:rPr>
                        <a:t>Not</a:t>
                      </a:r>
                      <a:r>
                        <a:rPr lang="en-ZA" sz="1500" b="0" i="0" u="none" strike="noStrike" baseline="0" dirty="0" smtClean="0">
                          <a:solidFill>
                            <a:schemeClr val="tx1"/>
                          </a:solidFill>
                          <a:effectLst/>
                          <a:latin typeface="Calibri"/>
                        </a:rPr>
                        <a:t> Required</a:t>
                      </a:r>
                      <a:endParaRPr lang="en-ZA" sz="1500" b="0" i="0" u="none" strike="noStrike" dirty="0">
                        <a:solidFill>
                          <a:schemeClr val="tx1"/>
                        </a:solidFill>
                        <a:effectLst/>
                        <a:latin typeface="Calibri"/>
                      </a:endParaRPr>
                    </a:p>
                  </a:txBody>
                  <a:tcPr marL="9525" marR="9525" marT="9525" marB="0" anchor="ctr"/>
                </a:tc>
                <a:extLst>
                  <a:ext uri="{0D108BD9-81ED-4DB2-BD59-A6C34878D82A}">
                    <a16:rowId xmlns:a16="http://schemas.microsoft.com/office/drawing/2014/main" xmlns="" val="10002"/>
                  </a:ext>
                </a:extLst>
              </a:tr>
              <a:tr h="0">
                <a:tc>
                  <a:txBody>
                    <a:bodyPr/>
                    <a:lstStyle/>
                    <a:p>
                      <a:pPr algn="ctr" fontAlgn="t"/>
                      <a:r>
                        <a:rPr lang="en-ZA" sz="1500" u="none" strike="noStrike" dirty="0">
                          <a:effectLst/>
                        </a:rPr>
                        <a:t>4.2.1Number of NSC and SC reports produced</a:t>
                      </a:r>
                      <a:endParaRPr lang="en-ZA" sz="1500" b="0" i="0" u="none" strike="noStrike" dirty="0">
                        <a:solidFill>
                          <a:srgbClr val="000000"/>
                        </a:solidFill>
                        <a:effectLst/>
                        <a:latin typeface="Calibri"/>
                      </a:endParaRPr>
                    </a:p>
                  </a:txBody>
                  <a:tcPr marL="9525" marR="9525" marT="9525" marB="0" anchor="ctr"/>
                </a:tc>
                <a:tc>
                  <a:txBody>
                    <a:bodyPr/>
                    <a:lstStyle/>
                    <a:p>
                      <a:pPr algn="ctr" fontAlgn="t"/>
                      <a:r>
                        <a:rPr lang="en-ZA" sz="1500" b="1" u="none" strike="noStrike" dirty="0" smtClean="0">
                          <a:effectLst/>
                        </a:rPr>
                        <a:t>4</a:t>
                      </a:r>
                    </a:p>
                    <a:p>
                      <a:pPr algn="ctr" fontAlgn="t"/>
                      <a:r>
                        <a:rPr lang="en-ZA" sz="1500" b="1" i="0" u="none" strike="noStrike" dirty="0" smtClean="0">
                          <a:solidFill>
                            <a:srgbClr val="000000"/>
                          </a:solidFill>
                          <a:effectLst/>
                          <a:latin typeface="Calibri"/>
                        </a:rPr>
                        <a:t>ANNUALLY</a:t>
                      </a:r>
                      <a:endParaRPr lang="en-ZA" sz="1500" b="1" i="0" u="none" strike="noStrike" dirty="0">
                        <a:solidFill>
                          <a:srgbClr val="000000"/>
                        </a:solidFill>
                        <a:effectLst/>
                        <a:latin typeface="Calibri"/>
                      </a:endParaRPr>
                    </a:p>
                  </a:txBody>
                  <a:tcPr marL="4191" marR="4191" marT="4191" marB="0" anchor="ctr"/>
                </a:tc>
                <a:tc>
                  <a:txBody>
                    <a:bodyPr/>
                    <a:lstStyle/>
                    <a:p>
                      <a:pPr algn="ctr" fontAlgn="t"/>
                      <a:r>
                        <a:rPr lang="en-ZA" sz="1500" u="none" strike="noStrike" dirty="0">
                          <a:effectLst/>
                        </a:rPr>
                        <a:t>-</a:t>
                      </a:r>
                      <a:endParaRPr lang="en-ZA" sz="1500" b="0" i="0" u="none" strike="noStrike" dirty="0">
                        <a:solidFill>
                          <a:srgbClr val="000000"/>
                        </a:solidFill>
                        <a:effectLst/>
                        <a:latin typeface="Calibri"/>
                      </a:endParaRPr>
                    </a:p>
                  </a:txBody>
                  <a:tcPr marL="4191" marR="4191" marT="4191" marB="0" anchor="ctr"/>
                </a:tc>
                <a:tc>
                  <a:txBody>
                    <a:bodyPr/>
                    <a:lstStyle/>
                    <a:p>
                      <a:pPr algn="ctr" fontAlgn="t"/>
                      <a:r>
                        <a:rPr lang="en-ZA" sz="1500" b="1" u="none" strike="noStrike" dirty="0">
                          <a:effectLst/>
                        </a:rPr>
                        <a:t>The examinations were written and </a:t>
                      </a:r>
                      <a:r>
                        <a:rPr lang="en-ZA" sz="1500" b="1" u="none" strike="noStrike" dirty="0" smtClean="0">
                          <a:effectLst/>
                        </a:rPr>
                        <a:t>results </a:t>
                      </a:r>
                      <a:r>
                        <a:rPr lang="en-ZA" sz="1500" b="1" u="none" strike="noStrike" dirty="0">
                          <a:effectLst/>
                        </a:rPr>
                        <a:t>released in January 2018.  </a:t>
                      </a:r>
                      <a:r>
                        <a:rPr lang="en-ZA" sz="1500" b="1" u="none" strike="noStrike" dirty="0" smtClean="0">
                          <a:effectLst/>
                        </a:rPr>
                        <a:t>Reports will</a:t>
                      </a:r>
                      <a:r>
                        <a:rPr lang="en-ZA" sz="1500" b="1" u="none" strike="noStrike" baseline="0" dirty="0" smtClean="0">
                          <a:effectLst/>
                        </a:rPr>
                        <a:t> </a:t>
                      </a:r>
                      <a:r>
                        <a:rPr lang="en-ZA" sz="1500" b="1" u="none" strike="noStrike" dirty="0" smtClean="0">
                          <a:effectLst/>
                        </a:rPr>
                        <a:t>be </a:t>
                      </a:r>
                      <a:r>
                        <a:rPr lang="en-ZA" sz="1500" b="1" u="none" strike="noStrike" dirty="0">
                          <a:effectLst/>
                        </a:rPr>
                        <a:t>provided in the fourth quarter</a:t>
                      </a:r>
                      <a:endParaRPr lang="en-ZA" sz="15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500" u="none" strike="noStrike" dirty="0">
                          <a:effectLst/>
                        </a:rPr>
                        <a:t>-</a:t>
                      </a:r>
                      <a:endParaRPr lang="en-ZA" sz="1500" b="0" i="0" u="none" strike="noStrike" dirty="0">
                        <a:solidFill>
                          <a:srgbClr val="000000"/>
                        </a:solidFill>
                        <a:effectLst/>
                        <a:latin typeface="Calibri"/>
                      </a:endParaRPr>
                    </a:p>
                  </a:txBody>
                  <a:tcPr marL="9525" marR="9525" marT="9525" marB="0" anchor="ctr"/>
                </a:tc>
                <a:tc>
                  <a:txBody>
                    <a:bodyPr/>
                    <a:lstStyle/>
                    <a:p>
                      <a:pPr algn="ctr" fontAlgn="t"/>
                      <a:r>
                        <a:rPr lang="en-ZA" sz="1500" b="1" u="none" strike="noStrike" dirty="0">
                          <a:effectLst/>
                        </a:rPr>
                        <a:t>The reports will be provided in the fourth quarter</a:t>
                      </a:r>
                      <a:endParaRPr lang="en-ZA" sz="1500" b="1" i="0" u="none" strike="noStrike" dirty="0">
                        <a:solidFill>
                          <a:srgbClr val="000000"/>
                        </a:solidFill>
                        <a:effectLst/>
                        <a:latin typeface="Calibri"/>
                      </a:endParaRPr>
                    </a:p>
                  </a:txBody>
                  <a:tcPr marL="9525" marR="9525" marT="9525" marB="0">
                    <a:solidFill>
                      <a:schemeClr val="bg1"/>
                    </a:solidFill>
                  </a:tcPr>
                </a:tc>
                <a:tc>
                  <a:txBody>
                    <a:bodyPr/>
                    <a:lstStyle/>
                    <a:p>
                      <a:pPr algn="ctr" fontAlgn="t"/>
                      <a:r>
                        <a:rPr lang="en-ZA" sz="1500" u="none" strike="noStrike" dirty="0">
                          <a:effectLst/>
                        </a:rPr>
                        <a:t>The reports </a:t>
                      </a:r>
                      <a:r>
                        <a:rPr lang="en-ZA" sz="1500" u="none" strike="noStrike" dirty="0" smtClean="0">
                          <a:effectLst/>
                        </a:rPr>
                        <a:t>are</a:t>
                      </a:r>
                      <a:r>
                        <a:rPr lang="en-ZA" sz="1500" u="none" strike="noStrike" baseline="0" dirty="0" smtClean="0">
                          <a:effectLst/>
                        </a:rPr>
                        <a:t> </a:t>
                      </a:r>
                      <a:r>
                        <a:rPr lang="en-ZA" sz="1500" u="none" strike="noStrike" dirty="0" smtClean="0">
                          <a:effectLst/>
                        </a:rPr>
                        <a:t>produced </a:t>
                      </a:r>
                      <a:r>
                        <a:rPr lang="en-ZA" sz="1500" u="none" strike="noStrike" dirty="0">
                          <a:effectLst/>
                        </a:rPr>
                        <a:t>after the exams are written and results are analysed</a:t>
                      </a:r>
                      <a:endParaRPr lang="en-ZA" sz="1500" b="0" i="0" u="none" strike="noStrike" dirty="0">
                        <a:solidFill>
                          <a:srgbClr val="000000"/>
                        </a:solidFill>
                        <a:effectLst/>
                        <a:latin typeface="Calibri"/>
                      </a:endParaRPr>
                    </a:p>
                  </a:txBody>
                  <a:tcPr marL="9525" marR="9525" marT="9525" marB="0" anchor="ctr"/>
                </a:tc>
                <a:tc>
                  <a:txBody>
                    <a:bodyPr/>
                    <a:lstStyle/>
                    <a:p>
                      <a:pPr algn="ctr" fontAlgn="t"/>
                      <a:r>
                        <a:rPr lang="en-ZA" sz="1500" u="none" strike="noStrike" dirty="0">
                          <a:effectLst/>
                        </a:rPr>
                        <a:t>Not Required</a:t>
                      </a:r>
                      <a:endParaRPr lang="en-ZA" sz="15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98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5241237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908720"/>
          </a:xfrm>
        </p:spPr>
        <p:txBody>
          <a:bodyPr/>
          <a:lstStyle/>
          <a:p>
            <a:r>
              <a:rPr lang="en-ZA" dirty="0"/>
              <a:t>INDICATOR TABLE: PROGRAMME 4</a:t>
            </a:r>
            <a:r>
              <a:rPr lang="en-ZA" dirty="0" smtClean="0"/>
              <a:t> </a:t>
            </a:r>
            <a:r>
              <a:rPr lang="en-ZA"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0584521"/>
              </p:ext>
            </p:extLst>
          </p:nvPr>
        </p:nvGraphicFramePr>
        <p:xfrm>
          <a:off x="0" y="1052736"/>
          <a:ext cx="9144000" cy="4104457"/>
        </p:xfrm>
        <a:graphic>
          <a:graphicData uri="http://schemas.openxmlformats.org/drawingml/2006/table">
            <a:tbl>
              <a:tblPr>
                <a:tableStyleId>{8A107856-5554-42FB-B03E-39F5DBC370BA}</a:tableStyleId>
              </a:tblPr>
              <a:tblGrid>
                <a:gridCol w="1106129">
                  <a:extLst>
                    <a:ext uri="{9D8B030D-6E8A-4147-A177-3AD203B41FA5}">
                      <a16:colId xmlns:a16="http://schemas.microsoft.com/office/drawing/2014/main" xmlns="" val="20000"/>
                    </a:ext>
                  </a:extLst>
                </a:gridCol>
                <a:gridCol w="958645">
                  <a:extLst>
                    <a:ext uri="{9D8B030D-6E8A-4147-A177-3AD203B41FA5}">
                      <a16:colId xmlns:a16="http://schemas.microsoft.com/office/drawing/2014/main" xmlns="" val="20001"/>
                    </a:ext>
                  </a:extLst>
                </a:gridCol>
                <a:gridCol w="884903">
                  <a:extLst>
                    <a:ext uri="{9D8B030D-6E8A-4147-A177-3AD203B41FA5}">
                      <a16:colId xmlns:a16="http://schemas.microsoft.com/office/drawing/2014/main" xmlns="" val="20002"/>
                    </a:ext>
                  </a:extLst>
                </a:gridCol>
                <a:gridCol w="1843548">
                  <a:extLst>
                    <a:ext uri="{9D8B030D-6E8A-4147-A177-3AD203B41FA5}">
                      <a16:colId xmlns:a16="http://schemas.microsoft.com/office/drawing/2014/main" xmlns="" val="20003"/>
                    </a:ext>
                  </a:extLst>
                </a:gridCol>
                <a:gridCol w="884903">
                  <a:extLst>
                    <a:ext uri="{9D8B030D-6E8A-4147-A177-3AD203B41FA5}">
                      <a16:colId xmlns:a16="http://schemas.microsoft.com/office/drawing/2014/main" xmlns="" val="20004"/>
                    </a:ext>
                  </a:extLst>
                </a:gridCol>
                <a:gridCol w="1843548">
                  <a:extLst>
                    <a:ext uri="{9D8B030D-6E8A-4147-A177-3AD203B41FA5}">
                      <a16:colId xmlns:a16="http://schemas.microsoft.com/office/drawing/2014/main" xmlns="" val="20005"/>
                    </a:ext>
                  </a:extLst>
                </a:gridCol>
                <a:gridCol w="811161">
                  <a:extLst>
                    <a:ext uri="{9D8B030D-6E8A-4147-A177-3AD203B41FA5}">
                      <a16:colId xmlns:a16="http://schemas.microsoft.com/office/drawing/2014/main" xmlns="" val="20006"/>
                    </a:ext>
                  </a:extLst>
                </a:gridCol>
                <a:gridCol w="811163">
                  <a:extLst>
                    <a:ext uri="{9D8B030D-6E8A-4147-A177-3AD203B41FA5}">
                      <a16:colId xmlns:a16="http://schemas.microsoft.com/office/drawing/2014/main" xmlns="" val="20007"/>
                    </a:ext>
                  </a:extLst>
                </a:gridCol>
              </a:tblGrid>
              <a:tr h="231157">
                <a:tc rowSpan="2">
                  <a:txBody>
                    <a:bodyPr/>
                    <a:lstStyle/>
                    <a:p>
                      <a:pPr algn="ctr" fontAlgn="ctr"/>
                      <a:r>
                        <a:rPr lang="en-ZA" sz="1200" b="1" u="none" strike="noStrike" dirty="0">
                          <a:effectLst/>
                        </a:rPr>
                        <a:t>Programme / </a:t>
                      </a:r>
                      <a:br>
                        <a:rPr lang="en-ZA" sz="1200" b="1" u="none" strike="noStrike" dirty="0">
                          <a:effectLst/>
                        </a:rPr>
                      </a:br>
                      <a:r>
                        <a:rPr lang="en-ZA" sz="1200" b="1" u="none" strike="noStrike" dirty="0">
                          <a:effectLst/>
                        </a:rPr>
                        <a:t>Sub-Programme / Performance Indicators</a:t>
                      </a:r>
                      <a:endParaRPr lang="en-ZA" sz="1200" b="1" i="0" u="none" strike="noStrike" dirty="0">
                        <a:solidFill>
                          <a:srgbClr val="000000"/>
                        </a:solidFill>
                        <a:effectLst/>
                        <a:latin typeface="Calibri"/>
                      </a:endParaRPr>
                    </a:p>
                  </a:txBody>
                  <a:tcPr marL="6284" marR="6284" marT="6284" marB="0" anchor="ctr"/>
                </a:tc>
                <a:tc rowSpan="2">
                  <a:txBody>
                    <a:bodyPr/>
                    <a:lstStyle/>
                    <a:p>
                      <a:pPr algn="ctr" fontAlgn="ctr"/>
                      <a:r>
                        <a:rPr lang="en-ZA" sz="1200" b="1" u="none" strike="noStrike" dirty="0">
                          <a:effectLst/>
                        </a:rPr>
                        <a:t>2017/18 Annual Target as per Annual Performance Plan (APP)</a:t>
                      </a:r>
                      <a:endParaRPr lang="en-ZA" sz="1200" b="1" i="0" u="none" strike="noStrike" dirty="0">
                        <a:solidFill>
                          <a:srgbClr val="000000"/>
                        </a:solidFill>
                        <a:effectLst/>
                        <a:latin typeface="Calibri"/>
                      </a:endParaRPr>
                    </a:p>
                  </a:txBody>
                  <a:tcPr marL="6284" marR="6284" marT="6284" marB="0" anchor="ctr"/>
                </a:tc>
                <a:tc gridSpan="2">
                  <a:txBody>
                    <a:bodyPr/>
                    <a:lstStyle/>
                    <a:p>
                      <a:pPr algn="ctr" fontAlgn="ctr"/>
                      <a:r>
                        <a:rPr lang="en-ZA" sz="1200" b="1" i="0" u="none" strike="noStrike" dirty="0" smtClean="0">
                          <a:solidFill>
                            <a:srgbClr val="000000"/>
                          </a:solidFill>
                          <a:effectLst/>
                          <a:latin typeface="Calibri"/>
                        </a:rPr>
                        <a:t>Quarter</a:t>
                      </a:r>
                      <a:r>
                        <a:rPr lang="en-ZA" sz="1200" b="1" i="0" u="none" strike="noStrike" baseline="0" dirty="0" smtClean="0">
                          <a:solidFill>
                            <a:srgbClr val="000000"/>
                          </a:solidFill>
                          <a:effectLst/>
                          <a:latin typeface="Calibri"/>
                        </a:rPr>
                        <a:t> 2</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ctr"/>
                      <a:endParaRPr lang="en-ZA" sz="1200" b="1" i="0" u="none" strike="noStrike" dirty="0">
                        <a:solidFill>
                          <a:srgbClr val="000000"/>
                        </a:solidFill>
                        <a:effectLst/>
                        <a:latin typeface="Calibri"/>
                      </a:endParaRPr>
                    </a:p>
                  </a:txBody>
                  <a:tcPr marL="6284" marR="6284" marT="6284" marB="0" anchor="ctr"/>
                </a:tc>
                <a:tc gridSpan="4">
                  <a:txBody>
                    <a:bodyPr/>
                    <a:lstStyle/>
                    <a:p>
                      <a:pPr algn="ctr" fontAlgn="b"/>
                      <a:r>
                        <a:rPr lang="en-ZA" sz="1200" b="1" i="0" u="none" strike="noStrike" dirty="0" smtClean="0">
                          <a:solidFill>
                            <a:srgbClr val="000000"/>
                          </a:solidFill>
                          <a:effectLst/>
                          <a:latin typeface="Calibri"/>
                        </a:rPr>
                        <a:t>Quarter 3</a:t>
                      </a:r>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tc hMerge="1">
                  <a:txBody>
                    <a:bodyPr/>
                    <a:lstStyle/>
                    <a:p>
                      <a:pPr algn="ctr" fontAlgn="b"/>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0"/>
                  </a:ext>
                </a:extLst>
              </a:tr>
              <a:tr h="704409">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vMerge="1">
                  <a:txBody>
                    <a:bodyPr/>
                    <a:lstStyle/>
                    <a:p>
                      <a:pPr algn="ctr" fontAlgn="ct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 Quarter 2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ctr"/>
                      <a:r>
                        <a:rPr lang="en-ZA" sz="1200" b="1" u="none" strike="noStrike" dirty="0">
                          <a:effectLst/>
                        </a:rPr>
                        <a:t>Quarter 2 Output – Validated</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 Quarter 3 Target as per APP</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Quarter 3 Output – Preliminary</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Reason for Deviation</a:t>
                      </a:r>
                      <a:endParaRPr lang="en-ZA" sz="1200" b="1" i="0" u="none" strike="noStrike" dirty="0">
                        <a:solidFill>
                          <a:srgbClr val="000000"/>
                        </a:solidFill>
                        <a:effectLst/>
                        <a:latin typeface="Calibri"/>
                      </a:endParaRPr>
                    </a:p>
                  </a:txBody>
                  <a:tcPr marL="6284" marR="6284" marT="6284" marB="0" anchor="ctr"/>
                </a:tc>
                <a:tc>
                  <a:txBody>
                    <a:bodyPr/>
                    <a:lstStyle/>
                    <a:p>
                      <a:pPr algn="ctr" fontAlgn="b"/>
                      <a:r>
                        <a:rPr lang="en-ZA" sz="1200" b="1" u="none" strike="noStrike" dirty="0">
                          <a:effectLst/>
                        </a:rPr>
                        <a:t>Corrective Action</a:t>
                      </a:r>
                      <a:endParaRPr lang="en-ZA" sz="1200" b="1" i="0" u="none" strike="noStrike" dirty="0">
                        <a:solidFill>
                          <a:srgbClr val="000000"/>
                        </a:solidFill>
                        <a:effectLst/>
                        <a:latin typeface="Calibri"/>
                      </a:endParaRPr>
                    </a:p>
                  </a:txBody>
                  <a:tcPr marL="6284" marR="6284" marT="6284" marB="0" anchor="ctr"/>
                </a:tc>
                <a:extLst>
                  <a:ext uri="{0D108BD9-81ED-4DB2-BD59-A6C34878D82A}">
                    <a16:rowId xmlns:a16="http://schemas.microsoft.com/office/drawing/2014/main" xmlns="" val="10001"/>
                  </a:ext>
                </a:extLst>
              </a:tr>
              <a:tr h="3168891">
                <a:tc>
                  <a:txBody>
                    <a:bodyPr/>
                    <a:lstStyle/>
                    <a:p>
                      <a:pPr algn="ctr" fontAlgn="t"/>
                      <a:r>
                        <a:rPr lang="en-ZA" sz="1200" u="none" strike="noStrike" dirty="0">
                          <a:effectLst/>
                        </a:rPr>
                        <a:t>4.2.2 Number of question papers set annually for NSC and SC</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smtClean="0">
                          <a:effectLst/>
                        </a:rPr>
                        <a:t>348</a:t>
                      </a:r>
                    </a:p>
                    <a:p>
                      <a:pPr algn="ctr" fontAlgn="t"/>
                      <a:r>
                        <a:rPr lang="en-ZA" sz="1200" b="1" i="0" u="none" strike="noStrike" dirty="0" smtClean="0">
                          <a:solidFill>
                            <a:srgbClr val="000000"/>
                          </a:solidFill>
                          <a:effectLst/>
                          <a:latin typeface="Calibri"/>
                        </a:rPr>
                        <a:t>ANNUALLY</a:t>
                      </a:r>
                      <a:endParaRPr lang="en-ZA" sz="1200" b="1" i="0" u="none" strike="noStrike" dirty="0">
                        <a:solidFill>
                          <a:srgbClr val="000000"/>
                        </a:solidFill>
                        <a:effectLst/>
                        <a:latin typeface="Calibri"/>
                      </a:endParaRPr>
                    </a:p>
                  </a:txBody>
                  <a:tcPr marL="4191" marR="4191" marT="4191" marB="0" anchor="ctr">
                    <a:solidFill>
                      <a:srgbClr val="00C459"/>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4191" marR="4191" marT="4191" marB="0" anchor="ctr"/>
                </a:tc>
                <a:tc>
                  <a:txBody>
                    <a:bodyPr/>
                    <a:lstStyle/>
                    <a:p>
                      <a:pPr algn="ctr" fontAlgn="t"/>
                      <a:r>
                        <a:rPr lang="en-ZA" sz="1200" b="1" u="none" strike="noStrike" dirty="0">
                          <a:effectLst/>
                        </a:rPr>
                        <a:t>A total of 388 </a:t>
                      </a:r>
                      <a:r>
                        <a:rPr lang="en-ZA" sz="1200" b="1" u="none" strike="noStrike" dirty="0" smtClean="0">
                          <a:effectLst/>
                        </a:rPr>
                        <a:t>question </a:t>
                      </a:r>
                      <a:r>
                        <a:rPr lang="en-ZA" sz="1200" b="1" u="none" strike="noStrike" dirty="0">
                          <a:effectLst/>
                        </a:rPr>
                        <a:t>papers were required for November 2017 (132), June 2017 (128) and Supplementary 2018 (128). In 2017 Umalusi external moderators approved 375 of 388 required question papers. Thirteen (13) question papers that were not used in November 2016 were banked and therefore used in the 2017/2018 examinations. The final uploads of question papers will be after March 2018 Exam.</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b="1" u="none" strike="noStrike" dirty="0">
                          <a:effectLst/>
                        </a:rPr>
                        <a:t>A total of 388 </a:t>
                      </a:r>
                      <a:r>
                        <a:rPr lang="en-ZA" sz="1200" b="1" u="none" strike="noStrike" dirty="0" smtClean="0">
                          <a:effectLst/>
                        </a:rPr>
                        <a:t>question </a:t>
                      </a:r>
                      <a:r>
                        <a:rPr lang="en-ZA" sz="1200" b="1" u="none" strike="noStrike" dirty="0">
                          <a:effectLst/>
                        </a:rPr>
                        <a:t>papers were required for November 2017 (132), June 2017 (128) and Supplementary 2018 (128). In 2017, Umalusi external moderators approved 375 of 388 required question papers. Thirteen (13) question papers that were not used in November 2016 were banked and therefore used in the 2017/2018 examinations. The final uploads of question papers will be after March 2018 Exam.</a:t>
                      </a:r>
                      <a:endParaRPr lang="en-ZA" sz="1200" b="1"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t"/>
                      <a:r>
                        <a:rPr lang="en-ZA" sz="1200" u="none" strike="noStrike" dirty="0">
                          <a:effectLst/>
                        </a:rPr>
                        <a:t>No Deviation</a:t>
                      </a:r>
                      <a:endParaRPr lang="en-ZA" sz="1200" b="0" i="0" u="none" strike="noStrike" dirty="0">
                        <a:solidFill>
                          <a:srgbClr val="000000"/>
                        </a:solidFill>
                        <a:effectLst/>
                        <a:latin typeface="Calibri"/>
                      </a:endParaRPr>
                    </a:p>
                  </a:txBody>
                  <a:tcPr marL="9525" marR="9525" marT="9525" marB="0" anchor="ctr"/>
                </a:tc>
                <a:tc>
                  <a:txBody>
                    <a:bodyPr/>
                    <a:lstStyle/>
                    <a:p>
                      <a:pPr algn="ctr" fontAlgn="t"/>
                      <a:r>
                        <a:rPr lang="en-ZA" sz="1200" u="none" strike="noStrike" dirty="0">
                          <a:effectLst/>
                        </a:rPr>
                        <a:t>Not Required</a:t>
                      </a:r>
                      <a:endParaRPr lang="en-ZA"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99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9540391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d6eb5f42-a96d-4122-87f6-f561758b3557.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37485</TotalTime>
  <Words>19719</Words>
  <Application>Microsoft Office PowerPoint</Application>
  <PresentationFormat>On-screen Show (4:3)</PresentationFormat>
  <Paragraphs>3509</Paragraphs>
  <Slides>152</Slides>
  <Notes>31</Notes>
  <HiddenSlides>0</HiddenSlides>
  <MMClips>0</MMClips>
  <ScaleCrop>false</ScaleCrop>
  <HeadingPairs>
    <vt:vector size="4" baseType="variant">
      <vt:variant>
        <vt:lpstr>Theme</vt:lpstr>
      </vt:variant>
      <vt:variant>
        <vt:i4>4</vt:i4>
      </vt:variant>
      <vt:variant>
        <vt:lpstr>Slide Titles</vt:lpstr>
      </vt:variant>
      <vt:variant>
        <vt:i4>152</vt:i4>
      </vt:variant>
    </vt:vector>
  </HeadingPairs>
  <TitlesOfParts>
    <vt:vector size="156" baseType="lpstr">
      <vt:lpstr>New DBE Presentation template</vt:lpstr>
      <vt:lpstr>1_New DBE Presentation template</vt:lpstr>
      <vt:lpstr>Theme1</vt:lpstr>
      <vt:lpstr>2_New DBE Presentation template</vt:lpstr>
      <vt:lpstr>DEPARTMENT’S 2nd and 3rd QUARTERLY PERFORMANCE REPORT IN MEETING ITS STRATEGIC OBJECTIVES FOR 2017/18 </vt:lpstr>
      <vt:lpstr>PRESENTATION OUTLINE </vt:lpstr>
      <vt:lpstr>PURPOSE</vt:lpstr>
      <vt:lpstr>Slide 4</vt:lpstr>
      <vt:lpstr>MAJOR HIGHLIGHTS</vt:lpstr>
      <vt:lpstr>MAJOR HIGHLIGHTS</vt:lpstr>
      <vt:lpstr>MAJOR HIGHLIGHTS</vt:lpstr>
      <vt:lpstr>MAJOR HIGHLIGHTS Q2 &amp; Q3</vt:lpstr>
      <vt:lpstr>MAJOR HIGHLIGHTS Q2 &amp; Q3</vt:lpstr>
      <vt:lpstr>GR 12 SPRING SCHOOL CAMPS</vt:lpstr>
      <vt:lpstr>SPRING SCHOOL CAMPS MONITORED BY THE DIRECTOR-GENERAL</vt:lpstr>
      <vt:lpstr>Slide 12</vt:lpstr>
      <vt:lpstr>MONITORING OF MARKING CENTRES BY THE DG</vt:lpstr>
      <vt:lpstr>MONITORING OF MARKING CENTRES BY THE DG</vt:lpstr>
      <vt:lpstr>MONITORING OF MARKING CENTRES BY THE DG</vt:lpstr>
      <vt:lpstr>MONITORING OF MARKING CENTRES BY THE DG</vt:lpstr>
      <vt:lpstr>MAJOR CHALLENGES Q2 &amp; Q3</vt:lpstr>
      <vt:lpstr>PROGRESS ON EDUCATION SECTOR CO-ORDINATION  </vt:lpstr>
      <vt:lpstr>PROGRAMMES OF THE DBE</vt:lpstr>
      <vt:lpstr>Q3 COMPARISON 2016/17 AND 2017/18</vt:lpstr>
      <vt:lpstr>2017/18 PRELIMINARY Q3 INDICATOR STATUS</vt:lpstr>
      <vt:lpstr>2016/17 Q3 INDICATOR STATUS</vt:lpstr>
      <vt:lpstr>Q2 COMPARISON 2016/17 AND 2017/18</vt:lpstr>
      <vt:lpstr>2017/18 FINAL Q2 INDICATOR STATUS</vt:lpstr>
      <vt:lpstr>2016/17 Q2 INDICATOR STATUS</vt:lpstr>
      <vt:lpstr>PROGRAMME 1: ADMINISTRATION</vt:lpstr>
      <vt:lpstr>PROGRAMME 1 ...  HUMAN RESOURCE MANAGEMENT AND DEVELOPMENT  </vt:lpstr>
      <vt:lpstr>PROGRAMME 1 ...  FINANCIAL SERVICES, SECURITY AND ASSET MANAGEMENT </vt:lpstr>
      <vt:lpstr>PROGRAMME 1 ...  OFFICE OF THE DIRECTOR-GENERAL</vt:lpstr>
      <vt:lpstr>PROGRAMME 1 ...  MEDIA LIAISON, NATIONAL AND PROVINCIAL COMMUNICATION </vt:lpstr>
      <vt:lpstr>PROGRAMME 1 ...  STRATEGIC PLANNING, RESEARCH AND CO-ORDINATION</vt:lpstr>
      <vt:lpstr>PROGRAMME 1 ...  RESEARCH CO-ORDINATION, MONITORING AND EVALUATION (RCME)</vt:lpstr>
      <vt:lpstr>PROGRAMME 1 ...  CO-ORDINATION AND SECRETARIAT SUPPORT Co-ordinating Mechanisms</vt:lpstr>
      <vt:lpstr>INDICATOR TABLE: PROGRAMME 1</vt:lpstr>
      <vt:lpstr>PROGRAMME 2: CURRICULUM POLICY, SUPPORT AND MONITORING</vt:lpstr>
      <vt:lpstr>PROGRAMME 2… CURRICULUM AND QUALITY ENHANCEMENT PROGRAMMES  </vt:lpstr>
      <vt:lpstr>PROGRESS REPORT ON THE MST GRANT AS AT 31 DECEMBER 2017</vt:lpstr>
      <vt:lpstr>MST CONDITIONAL GRANT REASONS FOR UNDER EXPENDITURE</vt:lpstr>
      <vt:lpstr>MST CONDITIONAL GRANT REASONS FOR UNDER EXPENDITURE</vt:lpstr>
      <vt:lpstr>OUTPUTS ACHIEVED</vt:lpstr>
      <vt:lpstr>MSTCG SCHOOLS SUPPORTED BY THE GRANT</vt:lpstr>
      <vt:lpstr>PROPOSED FRAMEWORK 2019/20</vt:lpstr>
      <vt:lpstr>PROGRAMME 2… CURRICULUM AND QUALITY ENHANCEMENT PROGRAMMES  </vt:lpstr>
      <vt:lpstr>PROGRAMME 2… CURRICULUM AND QUALITY ENHANCEMENT PROGRAMMES   </vt:lpstr>
      <vt:lpstr>PROGRAMME 2… CURRICULUM AND QUALITY ENHANCEMENT PROGRAMMES   </vt:lpstr>
      <vt:lpstr>PROGRAMME 2… CURRICULUM AND QUALITY ENHANCEMENT PROGRAMMES </vt:lpstr>
      <vt:lpstr>PROGRAMME 2… CURRICULUM IMPLEMENTATION AND MONITORING    </vt:lpstr>
      <vt:lpstr>PROGRAMME 2… CURRICULUM IMPLEMENTATION AND MONITORING    </vt:lpstr>
      <vt:lpstr>PROGRAMME 2… CURRICULUM IMPLEMENTATION AND MONITORING  </vt:lpstr>
      <vt:lpstr>EXPENDITURE ON THE LSPID GRANT AS AT 31 DECEMBER 2017</vt:lpstr>
      <vt:lpstr>EXPENDITURE ON THE LSPID GRANT AS AT 31 DECEMBER 2017</vt:lpstr>
      <vt:lpstr>EXPENDITURE ON THE LSPID GRANT AS AT 31 DECEMBER 2017</vt:lpstr>
      <vt:lpstr>LSPID GRANT CHALLENGES &amp; REMEDIATION</vt:lpstr>
      <vt:lpstr>PROGRAMME 2… CURRICULUM IMPLEMENTATION AND MONITORING  </vt:lpstr>
      <vt:lpstr>PROGRAMME 2… CURRICULUM IMPLEMENTATION AND MONITORING </vt:lpstr>
      <vt:lpstr>   PROGRAMME 2… CURRICULUM IMPLEMENTATION AND MONITORING             </vt:lpstr>
      <vt:lpstr>PROGRAMME 2 CURRICULUM IMPLEMENTATION AND MONITORING  </vt:lpstr>
      <vt:lpstr>INDICATOR TABLE: PROGRAMME 2 …</vt:lpstr>
      <vt:lpstr>INDICATOR TABLE: PROGRAMME 2 …</vt:lpstr>
      <vt:lpstr>INDICATOR TABLE: PROGRAMME 2 …</vt:lpstr>
      <vt:lpstr>INDICATOR TABLE: PROGRAMME 2 …</vt:lpstr>
      <vt:lpstr>INDICATOR TABLE: PROGRAMME 2 …</vt:lpstr>
      <vt:lpstr>INDICATOR TABLE: PROGRAMME 2 </vt:lpstr>
      <vt:lpstr>Second Quarter Monitoring Visits – Northern Cape</vt:lpstr>
      <vt:lpstr>Third Quarter Monitoring Visits - Mpumalanga</vt:lpstr>
      <vt:lpstr>PROGRAMME 3: TEACHERS, EDUCATION HUMAN RESOURCES AND INSTITUTIONAL DEVELOPMENT </vt:lpstr>
      <vt:lpstr>PROGRAMME 3… EDUCATION HUMAN RESOURCE MANAGEMENT   </vt:lpstr>
      <vt:lpstr>PROGRAMME 3… EDUCATION HUMAN RESOURCE MANAGEMENT   </vt:lpstr>
      <vt:lpstr>PROGRAMME 3… EDUCATION HUMAN RESOURCE MANAGEMENT     </vt:lpstr>
      <vt:lpstr>PROGRAMME 3… EDUCATION HUMAN RESOURCE MANAGEMENT    </vt:lpstr>
      <vt:lpstr>PROGRAMME 3… EDUCATION HUMAN RESOURCE MANAGEMENT   </vt:lpstr>
      <vt:lpstr>PROGRAMME 3… EDUCATION HUMAN RESOURCE DEVELOPMENT    </vt:lpstr>
      <vt:lpstr>PROGRAMME 3… EDUCATION HUMAN RESOURCE DEVELOPMENT </vt:lpstr>
      <vt:lpstr>PROGRAMME 3… NATIONAL INSTITUTE FOR CURRICULUM AND  PROFESSIONAL TEACHER DEVELOPMENT (NICPTD)    </vt:lpstr>
      <vt:lpstr>   PROGRAMME 3… NATIONAL INSTITUTE FOR CURRICULUM AND  PROFESSIONAL TEACHER DEVELOPMENT (NICPTD)       </vt:lpstr>
      <vt:lpstr>PROGRAMME 3… NATIONAL INSTITUTE FOR CURRICULUM AND  PROFESSIONAL TEACHER DEVELOPMENT (NICPTD)      </vt:lpstr>
      <vt:lpstr>PROGRAMME 3…    PROGRAMME 3… NATIONAL INSTITUTE FOR CURRICULUM AND  PROFESSIONAL TEACHER DEVELOPMENT (NICPTD)      </vt:lpstr>
      <vt:lpstr>    PROGRAMME 3 NATIONAL INSTITUTE FOR CURRICULUM AND  PROFESSIONAL TEACHER DEVELOPMENT (NICPTD)     </vt:lpstr>
      <vt:lpstr>INDICATOR TABLE: PROGRAMME 3 …</vt:lpstr>
      <vt:lpstr>INDICATOR TABLE: PROGRAMME 3 …</vt:lpstr>
      <vt:lpstr>INDICATOR TABLE: PROGRAMME 3 …</vt:lpstr>
      <vt:lpstr>INDICATOR TABLE: PROGRAMME 3 …</vt:lpstr>
      <vt:lpstr>INDICATOR TABLE: PROGRAMME 3 </vt:lpstr>
      <vt:lpstr>PROGRAMME 4: PLANNING, INFORMATION AND ASSESSMENT</vt:lpstr>
      <vt:lpstr>PROGRAMME 4… NATIONAL ASSESSMENT AND PUBLIC EXAMINATION </vt:lpstr>
      <vt:lpstr>PROGRAMME 4… FINANCIAL AND PHYSICAL PLANNING, INFORMATION AND MANAGEMENT SYSTEMS </vt:lpstr>
      <vt:lpstr>PROGRAMME 4… FINANCIAL AND PHYSICAL PLANNING, INFORMATION  AND MANAGEMENT SYSTEMS  </vt:lpstr>
      <vt:lpstr>PROGRAMME 4… FINANCIAL AND PHYSICAL PLANNING, INFORMATION  AND MANAGEMENT SYSTEMS  </vt:lpstr>
      <vt:lpstr>PROGRAMME 4… FINANCIAL AND PHYSICAL PLANNING, INFORMATION AND MANAGEMENT SYSTEMS   </vt:lpstr>
      <vt:lpstr>PROGRAMME 4… FINANCIAL AND PHYSICAL PLANNING, INFORMATION  AND MANAGEMENT SYSTEMS   </vt:lpstr>
      <vt:lpstr>PROGRAMME 4… FINANCIAL AND PHYSICAL PLANNING, INFORMATION  AND MANAGEMENT SYSTEMS   </vt:lpstr>
      <vt:lpstr>PROGRAMME 4… Quality Learning and Teaching Campaign (QLTC)…</vt:lpstr>
      <vt:lpstr>PROGRAMME 4… Quality Learning and Teaching Campaign (QLTC)…</vt:lpstr>
      <vt:lpstr>PROGRAMME 4… DISTRICT-LEVEL PLANNING AND IMPLEMENTATION SUPPORT   </vt:lpstr>
      <vt:lpstr>PROGRAMME 4… DISTRICT-LEVEL PLANNING AND IMPLEMENTATION SUPPORT    </vt:lpstr>
      <vt:lpstr>PROGRAMME 4… DISTRICT-LEVEL PLANNING AND IMPLEMENTATION SUPPORT    </vt:lpstr>
      <vt:lpstr>PROGRAMME 4… NATIONAL EDUCATION EVALUATION AND DEVELOPMENT  UNIT (NEEDU) : CENTRALITY OF TEACHING TIME</vt:lpstr>
      <vt:lpstr>INDICATOR TABLE: PROGRAMME 4 …</vt:lpstr>
      <vt:lpstr>INDICATOR TABLE: PROGRAMME 4 …</vt:lpstr>
      <vt:lpstr>INDICATOR TABLE: PROGRAMME 4 …</vt:lpstr>
      <vt:lpstr>INDICATOR TABLE: PROGRAMME 4 …</vt:lpstr>
      <vt:lpstr>INDICATOR TABLE: PROGRAMME 4 …</vt:lpstr>
      <vt:lpstr>INDICATOR TABLE: PROGRAMME 4 …</vt:lpstr>
      <vt:lpstr>INDICATOR TABLE: PROGRAMME 4</vt:lpstr>
      <vt:lpstr>PROGRAMME 5: EDUCATIONAL ENRICHMENT SERVICES </vt:lpstr>
      <vt:lpstr>PROGRAMME 5… PARTNERSHIPS IN EDUCATION   </vt:lpstr>
      <vt:lpstr>PROGRAMME 5… PARTNERSHIPS IN EDUCATION    </vt:lpstr>
      <vt:lpstr>PROGRAMME 5… PARTNERSHIPS IN EDUCATION    </vt:lpstr>
      <vt:lpstr>PROGRAMME 5 … PARTNERSHIPS IN EDUCATION     </vt:lpstr>
      <vt:lpstr>PROGRAMME 5 … PARTNERSHIPS IN EDUCATION    </vt:lpstr>
      <vt:lpstr>PROGRAMME 5 … CARE AND SUPPORT IN SCHOOLS      </vt:lpstr>
      <vt:lpstr>PROGRAMME 5 … CARE AND SUPPORT IN SCHOOLS       </vt:lpstr>
      <vt:lpstr>PROGRAMME 5  CARE AND SUPPORT IN SCHOOLS      </vt:lpstr>
      <vt:lpstr>INDICATOR TABLE: PROGRAMME 5</vt:lpstr>
      <vt:lpstr>Slide 115</vt:lpstr>
      <vt:lpstr>INTRODUCTION…</vt:lpstr>
      <vt:lpstr>INTRODUCTION </vt:lpstr>
      <vt:lpstr>  ALLOCATION AGAINST ACTUAL EXPENDITURE PER PROGRAMME FOR THE 2017/18 FINANCIAL YEAR </vt:lpstr>
      <vt:lpstr> DEVIATIONS/CHALLENGES AND  MITIGATORY MEASURES/PROGRESS </vt:lpstr>
      <vt:lpstr> DEVIATIONS/CHALLENGES AND  MITIGATORY MEASURES/PROGRESS </vt:lpstr>
      <vt:lpstr> DEVIATIONS/CHALLENGES AND  MITIGATORY MEASURES/PROGRESS </vt:lpstr>
      <vt:lpstr> DEVIATIONS/CHALLENGES AND  MITIGATORY MEASURES/PROGRESS </vt:lpstr>
      <vt:lpstr> DEVIATIONS/CHALLENGES AND  MITIGATORY MEASURES/PROGRESS </vt:lpstr>
      <vt:lpstr>ALLOCATION AGAINST ACTUAL EXPENDITURE PER ECONOMIC CLASSIFICATION FOR THE 2017/18 FINANCIAL YEAR</vt:lpstr>
      <vt:lpstr> DEVIATIONS/CHALLENGES AND  MITIGATORY MEASURES/PROGRESS </vt:lpstr>
      <vt:lpstr> DEVIATIONS/CHALLENGES AND  MITIGATORY MEASURES/PROGRESS </vt:lpstr>
      <vt:lpstr>ALLOCATION AGAINST ACTUAL EXPENDITURE   FOR THE 2017/18 FINANCIAL YEAR</vt:lpstr>
      <vt:lpstr> DEVIATIONS/CHALLENGES AND  MITIGATORY MEASURES/PROGRESS </vt:lpstr>
      <vt:lpstr> DEVIATIONS/CHALLENGES AND  MITIGATORY MEASURES/PROGRESS </vt:lpstr>
      <vt:lpstr>  DETAILS OF EARMARKED ALLOCATIONS/ CONDITIONAL GRANT FOR THE 2017/18 FINANCIAL YEAR </vt:lpstr>
      <vt:lpstr>DEVIATIONS/CHALLENGES AND  MITIGATORY MEASURES/PROGRESS</vt:lpstr>
      <vt:lpstr>DETAILS OF TRANSFERS AGAINST ACTUAL EXPENDITURE FOR THE 2017/18 FINANCIAL YEAR </vt:lpstr>
      <vt:lpstr> DEVIATIONS/CHALLENGES AND  MITIGATORY MEASURES/PROGRESS </vt:lpstr>
      <vt:lpstr>Slide 134</vt:lpstr>
      <vt:lpstr>INTRODUCTION</vt:lpstr>
      <vt:lpstr>INTRODUCTION</vt:lpstr>
      <vt:lpstr>  ALLOCATION AGAINST ACTUAL EXPENDITURE PER PROGRAMME FOR THE 2017/18 FINANCIAL YEAR </vt:lpstr>
      <vt:lpstr> DEVIATIONS/CHALLENGES AND  MITIGATORY MEASURES/PROGRESS </vt:lpstr>
      <vt:lpstr> DEVIATIONS/CHALLENGES AND  MITIGATORY MEASURES/PROGRESS </vt:lpstr>
      <vt:lpstr>ALLOCATION AGAINST ACTUAL EXPENDITURE PER ECONOMIC CLASSIFICATION FOR THE 2017/18 FINANCIAL YEAR</vt:lpstr>
      <vt:lpstr> DEVIATIONS/CHALLENGES AND  MITIGATORY MEASURES/PROGRESS </vt:lpstr>
      <vt:lpstr> DEVIATIONS/CHALLENGES AND  MITIGATORY MEASURES/PROGRESS </vt:lpstr>
      <vt:lpstr>ALLOCATION AGAINST ACTUAL EXPENDITURE   FOR THE 2017/18 FINANCIAL YEAR</vt:lpstr>
      <vt:lpstr> DEVIATIONS/CHALLENGES AND  MITIGATORY MEASURES/PROGRESS </vt:lpstr>
      <vt:lpstr> DEVIATIONS/CHALLENGES AND  MITIGATORY MEASURES/PROGRESS </vt:lpstr>
      <vt:lpstr>  DETAILS OF EARMARKED ALLOCATIONS/ CONDITIONAL GRANT FOR THE  2017/18 FINANCIAL YEAR </vt:lpstr>
      <vt:lpstr>DETAILS OF TRANSFERS AGAINST ACTUAL EXPENDITURE FOR THE 2017/18 FINANCIAL YEAR </vt:lpstr>
      <vt:lpstr> DEVIATIONS/CHALLENGES AND  MITIGATORY MEASURES/PROGRESS </vt:lpstr>
      <vt:lpstr>PROGRESS ON FRUITLESS AND WASTEFUL EXPENDITURE ON KHA RI GUDE</vt:lpstr>
      <vt:lpstr>PROGRESS ON IRREGULAR EXPENDITURE</vt:lpstr>
      <vt:lpstr>RECOMMENDATION</vt:lpstr>
      <vt:lpstr>Slide 152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PUMZA</cp:lastModifiedBy>
  <cp:revision>2458</cp:revision>
  <cp:lastPrinted>2018-03-14T09:07:23Z</cp:lastPrinted>
  <dcterms:created xsi:type="dcterms:W3CDTF">2016-10-31T13:44:57Z</dcterms:created>
  <dcterms:modified xsi:type="dcterms:W3CDTF">2018-03-22T08:00:24Z</dcterms:modified>
</cp:coreProperties>
</file>